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notesMasterIdLst>
    <p:notesMasterId r:id="rId11"/>
  </p:notesMasterIdLst>
  <p:sldIdLst>
    <p:sldId id="256" r:id="rId2"/>
    <p:sldId id="789" r:id="rId3"/>
    <p:sldId id="791" r:id="rId4"/>
    <p:sldId id="790" r:id="rId5"/>
    <p:sldId id="793" r:id="rId6"/>
    <p:sldId id="792" r:id="rId7"/>
    <p:sldId id="794" r:id="rId8"/>
    <p:sldId id="795" r:id="rId9"/>
    <p:sldId id="788"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A72A"/>
    <a:srgbClr val="660033"/>
    <a:srgbClr val="70066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755" autoAdjust="0"/>
  </p:normalViewPr>
  <p:slideViewPr>
    <p:cSldViewPr>
      <p:cViewPr>
        <p:scale>
          <a:sx n="60" d="100"/>
          <a:sy n="60" d="100"/>
        </p:scale>
        <p:origin x="-1656" y="-114"/>
      </p:cViewPr>
      <p:guideLst>
        <p:guide orient="horz" pos="2160"/>
        <p:guide pos="2880"/>
      </p:guideLst>
    </p:cSldViewPr>
  </p:slideViewPr>
  <p:notesTextViewPr>
    <p:cViewPr>
      <p:scale>
        <a:sx n="1" d="1"/>
        <a:sy n="1" d="1"/>
      </p:scale>
      <p:origin x="0" y="0"/>
    </p:cViewPr>
  </p:notesTextViewPr>
  <p:sorterViewPr>
    <p:cViewPr>
      <p:scale>
        <a:sx n="66" d="100"/>
        <a:sy n="66" d="100"/>
      </p:scale>
      <p:origin x="0" y="524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9347EA-F70B-467E-A0A3-AC8393392CA0}" type="datetimeFigureOut">
              <a:rPr lang="en-US" smtClean="0"/>
              <a:pPr/>
              <a:t>9/25/2012</a:t>
            </a:fld>
            <a:endParaRPr 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1156F8-1953-4739-B45C-7CD3D7D1EF33}" type="slidenum">
              <a:rPr lang="en-US" smtClean="0"/>
              <a:pPr/>
              <a:t>‹#›</a:t>
            </a:fld>
            <a:endParaRPr lang="en-US"/>
          </a:p>
        </p:txBody>
      </p:sp>
    </p:spTree>
    <p:extLst>
      <p:ext uri="{BB962C8B-B14F-4D97-AF65-F5344CB8AC3E}">
        <p14:creationId xmlns:p14="http://schemas.microsoft.com/office/powerpoint/2010/main" xmlns="" val="1337427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标题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grpSp>
        <p:nvGrpSpPr>
          <p:cNvPr id="2" name="组合 1"/>
          <p:cNvGrpSpPr/>
          <p:nvPr/>
        </p:nvGrpSpPr>
        <p:grpSpPr>
          <a:xfrm>
            <a:off x="-3765" y="4953000"/>
            <a:ext cx="9147765" cy="1912088"/>
            <a:chOff x="-3765" y="4832896"/>
            <a:chExt cx="9147765" cy="2032192"/>
          </a:xfrm>
        </p:grpSpPr>
        <p:sp>
          <p:nvSpPr>
            <p:cNvPr id="7" name="任意多边形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任意多边形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任意多边形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直接连接符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期占位符 29"/>
          <p:cNvSpPr>
            <a:spLocks noGrp="1"/>
          </p:cNvSpPr>
          <p:nvPr>
            <p:ph type="dt" sz="half" idx="10"/>
          </p:nvPr>
        </p:nvSpPr>
        <p:spPr/>
        <p:txBody>
          <a:bodyPr/>
          <a:lstStyle>
            <a:lvl1pPr>
              <a:defRPr>
                <a:solidFill>
                  <a:srgbClr val="FFFFFF"/>
                </a:solidFill>
              </a:defRPr>
            </a:lvl1pPr>
            <a:extLst/>
          </a:lstStyle>
          <a:p>
            <a:fld id="{463FD679-AE3D-4EFC-94CF-CCC43532F071}" type="datetimeFigureOut">
              <a:rPr lang="en-US" smtClean="0"/>
              <a:pPr/>
              <a:t>9/25/2012</a:t>
            </a:fld>
            <a:endParaRPr lang="en-US"/>
          </a:p>
        </p:txBody>
      </p:sp>
      <p:sp>
        <p:nvSpPr>
          <p:cNvPr id="19" name="页脚占位符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灯片编号占位符 26"/>
          <p:cNvSpPr>
            <a:spLocks noGrp="1"/>
          </p:cNvSpPr>
          <p:nvPr>
            <p:ph type="sldNum" sz="quarter" idx="12"/>
          </p:nvPr>
        </p:nvSpPr>
        <p:spPr/>
        <p:txBody>
          <a:bodyPr/>
          <a:lstStyle>
            <a:lvl1pPr>
              <a:defRPr>
                <a:solidFill>
                  <a:srgbClr val="FFFFFF"/>
                </a:solidFill>
              </a:defRPr>
            </a:lvl1pPr>
            <a:extLst/>
          </a:lstStyle>
          <a:p>
            <a:fld id="{5D3B2732-B845-4923-A0DC-061AE1540D3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1481329"/>
            <a:ext cx="8229600" cy="4386071"/>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463FD679-AE3D-4EFC-94CF-CCC43532F071}" type="datetimeFigureOut">
              <a:rPr lang="en-US" smtClean="0"/>
              <a:pPr/>
              <a:t>9/25/2012</a:t>
            </a:fld>
            <a:endParaRPr lang="en-US"/>
          </a:p>
        </p:txBody>
      </p:sp>
      <p:sp>
        <p:nvSpPr>
          <p:cNvPr id="5" name="页脚占位符 4"/>
          <p:cNvSpPr>
            <a:spLocks noGrp="1"/>
          </p:cNvSpPr>
          <p:nvPr>
            <p:ph type="ftr" sz="quarter" idx="11"/>
          </p:nvPr>
        </p:nvSpPr>
        <p:spPr/>
        <p:txBody>
          <a:bodyPr/>
          <a:lstStyle>
            <a:extLst/>
          </a:lstStyle>
          <a:p>
            <a:endParaRPr lang="en-US"/>
          </a:p>
        </p:txBody>
      </p:sp>
      <p:sp>
        <p:nvSpPr>
          <p:cNvPr id="6" name="灯片编号占位符 5"/>
          <p:cNvSpPr>
            <a:spLocks noGrp="1"/>
          </p:cNvSpPr>
          <p:nvPr>
            <p:ph type="sldNum" sz="quarter" idx="12"/>
          </p:nvPr>
        </p:nvSpPr>
        <p:spPr/>
        <p:txBody>
          <a:bodyPr/>
          <a:lstStyle>
            <a:extLst/>
          </a:lstStyle>
          <a:p>
            <a:fld id="{5D3B2732-B845-4923-A0DC-061AE1540D3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44013" y="274640"/>
            <a:ext cx="1777470" cy="5592761"/>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1"/>
            <a:ext cx="6324600" cy="5592760"/>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463FD679-AE3D-4EFC-94CF-CCC43532F071}" type="datetimeFigureOut">
              <a:rPr lang="en-US" smtClean="0"/>
              <a:pPr/>
              <a:t>9/25/2012</a:t>
            </a:fld>
            <a:endParaRPr lang="en-US"/>
          </a:p>
        </p:txBody>
      </p:sp>
      <p:sp>
        <p:nvSpPr>
          <p:cNvPr id="5" name="页脚占位符 4"/>
          <p:cNvSpPr>
            <a:spLocks noGrp="1"/>
          </p:cNvSpPr>
          <p:nvPr>
            <p:ph type="ftr" sz="quarter" idx="11"/>
          </p:nvPr>
        </p:nvSpPr>
        <p:spPr/>
        <p:txBody>
          <a:bodyPr/>
          <a:lstStyle>
            <a:extLst/>
          </a:lstStyle>
          <a:p>
            <a:endParaRPr lang="en-US"/>
          </a:p>
        </p:txBody>
      </p:sp>
      <p:sp>
        <p:nvSpPr>
          <p:cNvPr id="6" name="灯片编号占位符 5"/>
          <p:cNvSpPr>
            <a:spLocks noGrp="1"/>
          </p:cNvSpPr>
          <p:nvPr>
            <p:ph type="sldNum" sz="quarter" idx="12"/>
          </p:nvPr>
        </p:nvSpPr>
        <p:spPr/>
        <p:txBody>
          <a:bodyPr/>
          <a:lstStyle>
            <a:extLst/>
          </a:lstStyle>
          <a:p>
            <a:fld id="{5D3B2732-B845-4923-A0DC-061AE1540D3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463FD679-AE3D-4EFC-94CF-CCC43532F071}" type="datetimeFigureOut">
              <a:rPr lang="en-US" smtClean="0"/>
              <a:pPr/>
              <a:t>9/25/2012</a:t>
            </a:fld>
            <a:endParaRPr lang="en-US"/>
          </a:p>
        </p:txBody>
      </p:sp>
      <p:sp>
        <p:nvSpPr>
          <p:cNvPr id="5" name="页脚占位符 4"/>
          <p:cNvSpPr>
            <a:spLocks noGrp="1"/>
          </p:cNvSpPr>
          <p:nvPr>
            <p:ph type="ftr" sz="quarter" idx="11"/>
          </p:nvPr>
        </p:nvSpPr>
        <p:spPr/>
        <p:txBody>
          <a:bodyPr/>
          <a:lstStyle>
            <a:extLst/>
          </a:lstStyle>
          <a:p>
            <a:endParaRPr lang="en-US"/>
          </a:p>
        </p:txBody>
      </p:sp>
      <p:sp>
        <p:nvSpPr>
          <p:cNvPr id="6" name="灯片编号占位符 5"/>
          <p:cNvSpPr>
            <a:spLocks noGrp="1"/>
          </p:cNvSpPr>
          <p:nvPr>
            <p:ph type="sldNum" sz="quarter" idx="12"/>
          </p:nvPr>
        </p:nvSpPr>
        <p:spPr/>
        <p:txBody>
          <a:bodyPr/>
          <a:lstStyle>
            <a:extLst/>
          </a:lstStyle>
          <a:p>
            <a:fld id="{5D3B2732-B845-4923-A0DC-061AE1540D34}" type="slidenum">
              <a:rPr lang="en-US" smtClean="0"/>
              <a:pPr/>
              <a:t>‹#›</a:t>
            </a:fld>
            <a:endParaRPr lang="en-US"/>
          </a:p>
        </p:txBody>
      </p:sp>
      <p:sp>
        <p:nvSpPr>
          <p:cNvPr id="7" name="标题 6"/>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fld id="{463FD679-AE3D-4EFC-94CF-CCC43532F071}" type="datetimeFigureOut">
              <a:rPr lang="en-US" smtClean="0"/>
              <a:pPr/>
              <a:t>9/25/2012</a:t>
            </a:fld>
            <a:endParaRPr lang="en-US"/>
          </a:p>
        </p:txBody>
      </p:sp>
      <p:sp>
        <p:nvSpPr>
          <p:cNvPr id="5" name="页脚占位符 4"/>
          <p:cNvSpPr>
            <a:spLocks noGrp="1"/>
          </p:cNvSpPr>
          <p:nvPr>
            <p:ph type="ftr" sz="quarter" idx="11"/>
          </p:nvPr>
        </p:nvSpPr>
        <p:spPr/>
        <p:txBody>
          <a:bodyPr/>
          <a:lstStyle>
            <a:extLst/>
          </a:lstStyle>
          <a:p>
            <a:endParaRPr lang="en-US"/>
          </a:p>
        </p:txBody>
      </p:sp>
      <p:sp>
        <p:nvSpPr>
          <p:cNvPr id="6" name="灯片编号占位符 5"/>
          <p:cNvSpPr>
            <a:spLocks noGrp="1"/>
          </p:cNvSpPr>
          <p:nvPr>
            <p:ph type="sldNum" sz="quarter" idx="12"/>
          </p:nvPr>
        </p:nvSpPr>
        <p:spPr/>
        <p:txBody>
          <a:bodyPr/>
          <a:lstStyle>
            <a:extLst/>
          </a:lstStyle>
          <a:p>
            <a:fld id="{5D3B2732-B845-4923-A0DC-061AE1540D34}" type="slidenum">
              <a:rPr lang="en-US" smtClean="0"/>
              <a:pPr/>
              <a:t>‹#›</a:t>
            </a:fld>
            <a:endParaRPr lang="en-US"/>
          </a:p>
        </p:txBody>
      </p:sp>
      <p:sp>
        <p:nvSpPr>
          <p:cNvPr id="7" name="燕尾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燕尾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463FD679-AE3D-4EFC-94CF-CCC43532F071}" type="datetimeFigureOut">
              <a:rPr lang="en-US" smtClean="0"/>
              <a:pPr/>
              <a:t>9/25/2012</a:t>
            </a:fld>
            <a:endParaRPr lang="en-US"/>
          </a:p>
        </p:txBody>
      </p:sp>
      <p:sp>
        <p:nvSpPr>
          <p:cNvPr id="6" name="页脚占位符 5"/>
          <p:cNvSpPr>
            <a:spLocks noGrp="1"/>
          </p:cNvSpPr>
          <p:nvPr>
            <p:ph type="ftr" sz="quarter" idx="11"/>
          </p:nvPr>
        </p:nvSpPr>
        <p:spPr/>
        <p:txBody>
          <a:bodyPr/>
          <a:lstStyle>
            <a:extLst/>
          </a:lstStyle>
          <a:p>
            <a:endParaRPr lang="en-US"/>
          </a:p>
        </p:txBody>
      </p:sp>
      <p:sp>
        <p:nvSpPr>
          <p:cNvPr id="7" name="灯片编号占位符 6"/>
          <p:cNvSpPr>
            <a:spLocks noGrp="1"/>
          </p:cNvSpPr>
          <p:nvPr>
            <p:ph type="sldNum" sz="quarter" idx="12"/>
          </p:nvPr>
        </p:nvSpPr>
        <p:spPr/>
        <p:txBody>
          <a:bodyPr/>
          <a:lstStyle>
            <a:extLst/>
          </a:lstStyle>
          <a:p>
            <a:fld id="{5D3B2732-B845-4923-A0DC-061AE1540D34}" type="slidenum">
              <a:rPr lang="en-US" smtClean="0"/>
              <a:pPr/>
              <a:t>‹#›</a:t>
            </a:fld>
            <a:endParaRPr lang="en-US"/>
          </a:p>
        </p:txBody>
      </p:sp>
      <p:sp>
        <p:nvSpPr>
          <p:cNvPr id="8" name="标题 7"/>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8229600" cy="1143000"/>
          </a:xfrm>
        </p:spPr>
        <p:txBody>
          <a:bodyPr anchor="ctr"/>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463FD679-AE3D-4EFC-94CF-CCC43532F071}" type="datetimeFigureOut">
              <a:rPr lang="en-US" smtClean="0"/>
              <a:pPr/>
              <a:t>9/25/2012</a:t>
            </a:fld>
            <a:endParaRPr lang="en-US"/>
          </a:p>
        </p:txBody>
      </p:sp>
      <p:sp>
        <p:nvSpPr>
          <p:cNvPr id="8" name="页脚占位符 7"/>
          <p:cNvSpPr>
            <a:spLocks noGrp="1"/>
          </p:cNvSpPr>
          <p:nvPr>
            <p:ph type="ftr" sz="quarter" idx="11"/>
          </p:nvPr>
        </p:nvSpPr>
        <p:spPr/>
        <p:txBody>
          <a:bodyPr/>
          <a:lstStyle>
            <a:extLst/>
          </a:lstStyle>
          <a:p>
            <a:endParaRPr lang="en-US"/>
          </a:p>
        </p:txBody>
      </p:sp>
      <p:sp>
        <p:nvSpPr>
          <p:cNvPr id="9" name="灯片编号占位符 8"/>
          <p:cNvSpPr>
            <a:spLocks noGrp="1"/>
          </p:cNvSpPr>
          <p:nvPr>
            <p:ph type="sldNum" sz="quarter" idx="12"/>
          </p:nvPr>
        </p:nvSpPr>
        <p:spPr/>
        <p:txBody>
          <a:bodyPr/>
          <a:lstStyle>
            <a:extLst/>
          </a:lstStyle>
          <a:p>
            <a:fld id="{5D3B2732-B845-4923-A0DC-061AE1540D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extLst/>
          </a:lstStyle>
          <a:p>
            <a:fld id="{463FD679-AE3D-4EFC-94CF-CCC43532F071}" type="datetimeFigureOut">
              <a:rPr lang="en-US" smtClean="0"/>
              <a:pPr/>
              <a:t>9/25/2012</a:t>
            </a:fld>
            <a:endParaRPr lang="en-US"/>
          </a:p>
        </p:txBody>
      </p:sp>
      <p:sp>
        <p:nvSpPr>
          <p:cNvPr id="4" name="页脚占位符 3"/>
          <p:cNvSpPr>
            <a:spLocks noGrp="1"/>
          </p:cNvSpPr>
          <p:nvPr>
            <p:ph type="ftr" sz="quarter" idx="11"/>
          </p:nvPr>
        </p:nvSpPr>
        <p:spPr/>
        <p:txBody>
          <a:bodyPr/>
          <a:lstStyle>
            <a:extLst/>
          </a:lstStyle>
          <a:p>
            <a:endParaRPr lang="en-US"/>
          </a:p>
        </p:txBody>
      </p:sp>
      <p:sp>
        <p:nvSpPr>
          <p:cNvPr id="5" name="灯片编号占位符 4"/>
          <p:cNvSpPr>
            <a:spLocks noGrp="1"/>
          </p:cNvSpPr>
          <p:nvPr>
            <p:ph type="sldNum" sz="quarter" idx="12"/>
          </p:nvPr>
        </p:nvSpPr>
        <p:spPr/>
        <p:txBody>
          <a:bodyPr/>
          <a:lstStyle>
            <a:extLst/>
          </a:lstStyle>
          <a:p>
            <a:fld id="{5D3B2732-B845-4923-A0DC-061AE1540D34}" type="slidenum">
              <a:rPr lang="en-US" smtClean="0"/>
              <a:pPr/>
              <a:t>‹#›</a:t>
            </a:fld>
            <a:endParaRPr lang="en-US"/>
          </a:p>
        </p:txBody>
      </p:sp>
      <p:sp>
        <p:nvSpPr>
          <p:cNvPr id="6" name="标题 5"/>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fld id="{463FD679-AE3D-4EFC-94CF-CCC43532F071}" type="datetimeFigureOut">
              <a:rPr lang="en-US" smtClean="0"/>
              <a:pPr/>
              <a:t>9/25/2012</a:t>
            </a:fld>
            <a:endParaRPr lang="en-US"/>
          </a:p>
        </p:txBody>
      </p:sp>
      <p:sp>
        <p:nvSpPr>
          <p:cNvPr id="3" name="页脚占位符 2"/>
          <p:cNvSpPr>
            <a:spLocks noGrp="1"/>
          </p:cNvSpPr>
          <p:nvPr>
            <p:ph type="ftr" sz="quarter" idx="11"/>
          </p:nvPr>
        </p:nvSpPr>
        <p:spPr/>
        <p:txBody>
          <a:bodyPr/>
          <a:lstStyle>
            <a:extLst/>
          </a:lstStyle>
          <a:p>
            <a:endParaRPr lang="en-US"/>
          </a:p>
        </p:txBody>
      </p:sp>
      <p:sp>
        <p:nvSpPr>
          <p:cNvPr id="4" name="灯片编号占位符 3"/>
          <p:cNvSpPr>
            <a:spLocks noGrp="1"/>
          </p:cNvSpPr>
          <p:nvPr>
            <p:ph type="sldNum" sz="quarter" idx="12"/>
          </p:nvPr>
        </p:nvSpPr>
        <p:spPr/>
        <p:txBody>
          <a:bodyPr/>
          <a:lstStyle>
            <a:extLst/>
          </a:lstStyle>
          <a:p>
            <a:fld id="{5D3B2732-B845-4923-A0DC-061AE1540D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a:xfrm>
            <a:off x="6727032" y="6407944"/>
            <a:ext cx="1920240" cy="365760"/>
          </a:xfrm>
        </p:spPr>
        <p:txBody>
          <a:bodyPr/>
          <a:lstStyle>
            <a:extLst/>
          </a:lstStyle>
          <a:p>
            <a:fld id="{463FD679-AE3D-4EFC-94CF-CCC43532F071}" type="datetimeFigureOut">
              <a:rPr lang="en-US" smtClean="0"/>
              <a:pPr/>
              <a:t>9/25/2012</a:t>
            </a:fld>
            <a:endParaRPr lang="en-US"/>
          </a:p>
        </p:txBody>
      </p:sp>
      <p:sp>
        <p:nvSpPr>
          <p:cNvPr id="6" name="页脚占位符 5"/>
          <p:cNvSpPr>
            <a:spLocks noGrp="1"/>
          </p:cNvSpPr>
          <p:nvPr>
            <p:ph type="ftr" sz="quarter" idx="11"/>
          </p:nvPr>
        </p:nvSpPr>
        <p:spPr/>
        <p:txBody>
          <a:bodyPr/>
          <a:lstStyle>
            <a:extLst/>
          </a:lstStyle>
          <a:p>
            <a:endParaRPr lang="en-US"/>
          </a:p>
        </p:txBody>
      </p:sp>
      <p:sp>
        <p:nvSpPr>
          <p:cNvPr id="7" name="灯片编号占位符 6"/>
          <p:cNvSpPr>
            <a:spLocks noGrp="1"/>
          </p:cNvSpPr>
          <p:nvPr>
            <p:ph type="sldNum" sz="quarter" idx="12"/>
          </p:nvPr>
        </p:nvSpPr>
        <p:spPr/>
        <p:txBody>
          <a:bodyPr/>
          <a:lstStyle>
            <a:extLst/>
          </a:lstStyle>
          <a:p>
            <a:fld id="{5D3B2732-B845-4923-A0DC-061AE1540D3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
        <p:nvSpPr>
          <p:cNvPr id="3" name="图片占位符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zh-CN" altLang="en-US" smtClean="0"/>
              <a:t>单击图标添加图片</a:t>
            </a:r>
            <a:endParaRPr kumimoji="0" lang="en-US" dirty="0"/>
          </a:p>
        </p:txBody>
      </p:sp>
      <p:sp>
        <p:nvSpPr>
          <p:cNvPr id="5" name="日期占位符 4"/>
          <p:cNvSpPr>
            <a:spLocks noGrp="1"/>
          </p:cNvSpPr>
          <p:nvPr>
            <p:ph type="dt" sz="half" idx="10"/>
          </p:nvPr>
        </p:nvSpPr>
        <p:spPr/>
        <p:txBody>
          <a:bodyPr/>
          <a:lstStyle>
            <a:lvl1pPr>
              <a:defRPr>
                <a:solidFill>
                  <a:schemeClr val="tx1"/>
                </a:solidFill>
              </a:defRPr>
            </a:lvl1pPr>
            <a:extLst/>
          </a:lstStyle>
          <a:p>
            <a:fld id="{463FD679-AE3D-4EFC-94CF-CCC43532F071}" type="datetimeFigureOut">
              <a:rPr lang="en-US" smtClean="0"/>
              <a:pPr/>
              <a:t>9/25/2012</a:t>
            </a:fld>
            <a:endParaRPr lang="en-US"/>
          </a:p>
        </p:txBody>
      </p:sp>
      <p:sp>
        <p:nvSpPr>
          <p:cNvPr id="6" name="页脚占位符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灯片编号占位符 6"/>
          <p:cNvSpPr>
            <a:spLocks noGrp="1"/>
          </p:cNvSpPr>
          <p:nvPr>
            <p:ph type="sldNum" sz="quarter" idx="12"/>
          </p:nvPr>
        </p:nvSpPr>
        <p:spPr/>
        <p:txBody>
          <a:bodyPr/>
          <a:lstStyle>
            <a:lvl1pPr>
              <a:defRPr>
                <a:solidFill>
                  <a:schemeClr val="tx1"/>
                </a:solidFill>
              </a:defRPr>
            </a:lvl1pPr>
            <a:extLst/>
          </a:lstStyle>
          <a:p>
            <a:fld id="{5D3B2732-B845-4923-A0DC-061AE1540D34}" type="slidenum">
              <a:rPr lang="en-US" smtClean="0"/>
              <a:pPr/>
              <a:t>‹#›</a:t>
            </a:fld>
            <a:endParaRPr lang="en-US"/>
          </a:p>
        </p:txBody>
      </p:sp>
      <p:sp>
        <p:nvSpPr>
          <p:cNvPr id="2" name="标题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zh-CN" altLang="en-US" smtClean="0"/>
              <a:t>单击此处编辑母版标题样式</a:t>
            </a:r>
            <a:endParaRPr kumimoji="0" lang="en-US"/>
          </a:p>
        </p:txBody>
      </p:sp>
      <p:sp>
        <p:nvSpPr>
          <p:cNvPr id="8" name="任意多边形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任意多边形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直接连接符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燕尾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燕尾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3" name="任意多边形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任意多边形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直角三角形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直接连接符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标题占位符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63FD679-AE3D-4EFC-94CF-CCC43532F071}" type="datetimeFigureOut">
              <a:rPr lang="en-US" smtClean="0"/>
              <a:pPr/>
              <a:t>9/25/2012</a:t>
            </a:fld>
            <a:endParaRPr lang="en-US"/>
          </a:p>
        </p:txBody>
      </p:sp>
      <p:sp>
        <p:nvSpPr>
          <p:cNvPr id="22" name="页脚占位符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灯片编号占位符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D3B2732-B845-4923-A0DC-061AE1540D3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66868" y="304800"/>
            <a:ext cx="5105400" cy="2057400"/>
          </a:xfrm>
        </p:spPr>
        <p:txBody>
          <a:bodyPr>
            <a:normAutofit/>
          </a:bodyPr>
          <a:lstStyle/>
          <a:p>
            <a:r>
              <a:rPr lang="en-US" sz="3600" dirty="0" smtClean="0"/>
              <a:t>Business Intelligence &amp; Data Mining </a:t>
            </a:r>
            <a:br>
              <a:rPr lang="en-US" sz="3600" dirty="0" smtClean="0"/>
            </a:br>
            <a:r>
              <a:rPr lang="en-US" sz="3600" dirty="0" smtClean="0"/>
              <a:t>with SAS Suite</a:t>
            </a:r>
            <a:endParaRPr lang="en-US" sz="3600" dirty="0"/>
          </a:p>
        </p:txBody>
      </p:sp>
      <p:sp>
        <p:nvSpPr>
          <p:cNvPr id="3" name="Subtitle 2"/>
          <p:cNvSpPr>
            <a:spLocks noGrp="1"/>
          </p:cNvSpPr>
          <p:nvPr>
            <p:ph type="subTitle" idx="1"/>
          </p:nvPr>
        </p:nvSpPr>
        <p:spPr>
          <a:xfrm>
            <a:off x="3354442" y="2895600"/>
            <a:ext cx="5114778" cy="1870336"/>
          </a:xfrm>
        </p:spPr>
        <p:txBody>
          <a:bodyPr>
            <a:noAutofit/>
          </a:bodyPr>
          <a:lstStyle/>
          <a:p>
            <a:r>
              <a:rPr lang="en-US" sz="2400" b="1" dirty="0" smtClean="0"/>
              <a:t>Group Project</a:t>
            </a:r>
          </a:p>
          <a:p>
            <a:endParaRPr lang="en-US" sz="1200" b="1" dirty="0" smtClean="0"/>
          </a:p>
          <a:p>
            <a:r>
              <a:rPr lang="en-US" sz="2400" b="1" dirty="0" smtClean="0"/>
              <a:t>94832/Mini1</a:t>
            </a:r>
          </a:p>
          <a:p>
            <a:r>
              <a:rPr lang="en-US" sz="2400" b="1" dirty="0" smtClean="0"/>
              <a:t>Fall 2012</a:t>
            </a:r>
          </a:p>
          <a:p>
            <a:r>
              <a:rPr lang="en-US" sz="2400" b="1" dirty="0" err="1" smtClean="0"/>
              <a:t>Beibei</a:t>
            </a:r>
            <a:r>
              <a:rPr lang="en-US" sz="2400" b="1" dirty="0" smtClean="0"/>
              <a:t> Li</a:t>
            </a:r>
            <a:endParaRPr lang="en-US" sz="2400" b="1" dirty="0"/>
          </a:p>
        </p:txBody>
      </p:sp>
      <p:pic>
        <p:nvPicPr>
          <p:cNvPr id="5" name="Picture 2" descr="http://2.bp.blogspot.com/_5TtCVezDo_E/TNnqtREV-UI/AAAAAAAAAEo/ehHk4rPmkk8/s1600/2010-10-11.jpg"/>
          <p:cNvPicPr>
            <a:picLocks noChangeAspect="1" noChangeArrowheads="1"/>
          </p:cNvPicPr>
          <p:nvPr/>
        </p:nvPicPr>
        <p:blipFill>
          <a:blip r:embed="rId2" cstate="print"/>
          <a:srcRect/>
          <a:stretch>
            <a:fillRect/>
          </a:stretch>
        </p:blipFill>
        <p:spPr bwMode="auto">
          <a:xfrm>
            <a:off x="76200" y="2362200"/>
            <a:ext cx="6133321" cy="3886200"/>
          </a:xfrm>
          <a:prstGeom prst="rect">
            <a:avLst/>
          </a:prstGeom>
          <a:noFill/>
        </p:spPr>
      </p:pic>
    </p:spTree>
    <p:extLst>
      <p:ext uri="{BB962C8B-B14F-4D97-AF65-F5344CB8AC3E}">
        <p14:creationId xmlns:p14="http://schemas.microsoft.com/office/powerpoint/2010/main" xmlns="" val="5628471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8153400" cy="1371600"/>
          </a:xfrm>
        </p:spPr>
        <p:txBody>
          <a:bodyPr/>
          <a:lstStyle/>
          <a:p>
            <a:r>
              <a:rPr lang="en-US" dirty="0" smtClean="0">
                <a:solidFill>
                  <a:srgbClr val="C00000"/>
                </a:solidFill>
              </a:rPr>
              <a:t>Group Project  (Due Oct 11)</a:t>
            </a:r>
            <a:endParaRPr lang="en-US" dirty="0">
              <a:solidFill>
                <a:srgbClr val="C00000"/>
              </a:solidFill>
            </a:endParaRPr>
          </a:p>
        </p:txBody>
      </p:sp>
      <p:sp>
        <p:nvSpPr>
          <p:cNvPr id="3" name="Content Placeholder 2"/>
          <p:cNvSpPr>
            <a:spLocks noGrp="1"/>
          </p:cNvSpPr>
          <p:nvPr>
            <p:ph idx="1"/>
          </p:nvPr>
        </p:nvSpPr>
        <p:spPr>
          <a:xfrm>
            <a:off x="1066800" y="2713037"/>
            <a:ext cx="7315200" cy="3687763"/>
          </a:xfrm>
        </p:spPr>
        <p:txBody>
          <a:bodyPr>
            <a:normAutofit/>
          </a:bodyPr>
          <a:lstStyle/>
          <a:p>
            <a:pPr marL="457200" indent="-457200">
              <a:buFont typeface="Wingdings" pitchFamily="2" charset="2"/>
              <a:buChar char="Ø"/>
            </a:pPr>
            <a:r>
              <a:rPr lang="en-US" sz="1900" dirty="0" smtClean="0"/>
              <a:t>Identify at least 5 new trends in this area;</a:t>
            </a:r>
          </a:p>
          <a:p>
            <a:pPr marL="457200" indent="-457200">
              <a:buFont typeface="Wingdings" pitchFamily="2" charset="2"/>
              <a:buChar char="Ø"/>
            </a:pPr>
            <a:endParaRPr lang="en-US" sz="1900" dirty="0" smtClean="0"/>
          </a:p>
          <a:p>
            <a:pPr marL="457200" indent="-457200">
              <a:buFont typeface="Wingdings" pitchFamily="2" charset="2"/>
              <a:buChar char="Ø"/>
            </a:pPr>
            <a:r>
              <a:rPr lang="en-US" sz="1900" dirty="0" smtClean="0"/>
              <a:t>For example, such trends including (but not limited to) any new BI applications in Health IT, Social Media, Marketing, Finance, Accounting, Non-profit organizations, High tech, Entrepreneurship, Education, Arts and Entertainment, Government, …</a:t>
            </a:r>
          </a:p>
          <a:p>
            <a:pPr marL="457200" indent="-457200">
              <a:buFont typeface="Wingdings" pitchFamily="2" charset="2"/>
              <a:buChar char="Ø"/>
            </a:pPr>
            <a:endParaRPr lang="en-US" sz="1900" dirty="0" smtClean="0"/>
          </a:p>
          <a:p>
            <a:pPr marL="457200" indent="-457200">
              <a:buFont typeface="Wingdings" pitchFamily="2" charset="2"/>
              <a:buChar char="Ø"/>
            </a:pPr>
            <a:r>
              <a:rPr lang="en-US" sz="1900" dirty="0" smtClean="0"/>
              <a:t>What is it? Relationship to BI/DM? Is it useful/useless? Why? Motivation? Advantage? Disadvantage? </a:t>
            </a:r>
          </a:p>
        </p:txBody>
      </p:sp>
      <p:sp>
        <p:nvSpPr>
          <p:cNvPr id="4" name="矩形 3"/>
          <p:cNvSpPr/>
          <p:nvPr/>
        </p:nvSpPr>
        <p:spPr>
          <a:xfrm>
            <a:off x="1676400" y="1447800"/>
            <a:ext cx="5486400" cy="954107"/>
          </a:xfrm>
          <a:prstGeom prst="rect">
            <a:avLst/>
          </a:prstGeom>
          <a:ln>
            <a:solidFill>
              <a:schemeClr val="accent1">
                <a:shade val="50000"/>
              </a:schemeClr>
            </a:solidFill>
          </a:ln>
        </p:spPr>
        <p:txBody>
          <a:bodyPr wrap="square">
            <a:spAutoFit/>
          </a:bodyPr>
          <a:lstStyle/>
          <a:p>
            <a:pPr marL="457200" indent="-457200" algn="ctr"/>
            <a:r>
              <a:rPr lang="en-US" sz="2800" dirty="0" smtClean="0">
                <a:solidFill>
                  <a:srgbClr val="C00000"/>
                </a:solidFill>
                <a:effectLst>
                  <a:outerShdw blurRad="38100" dist="38100" dir="2700000" algn="tl">
                    <a:srgbClr val="000000">
                      <a:alpha val="43137"/>
                    </a:srgbClr>
                  </a:outerShdw>
                </a:effectLst>
              </a:rPr>
              <a:t>Choice 1 (Conceptual):   </a:t>
            </a:r>
          </a:p>
          <a:p>
            <a:pPr marL="457200" indent="-457200" algn="ctr"/>
            <a:r>
              <a:rPr lang="en-US" sz="2800" dirty="0" smtClean="0">
                <a:solidFill>
                  <a:srgbClr val="C00000"/>
                </a:solidFill>
                <a:effectLst>
                  <a:outerShdw blurRad="38100" dist="38100" dir="2700000" algn="tl">
                    <a:srgbClr val="000000">
                      <a:alpha val="43137"/>
                    </a:srgbClr>
                  </a:outerShdw>
                </a:effectLst>
              </a:rPr>
              <a:t>New Trends in BI and DM</a:t>
            </a:r>
          </a:p>
        </p:txBody>
      </p:sp>
    </p:spTree>
    <p:extLst>
      <p:ext uri="{BB962C8B-B14F-4D97-AF65-F5344CB8AC3E}">
        <p14:creationId xmlns="" xmlns:p14="http://schemas.microsoft.com/office/powerpoint/2010/main" val="20725219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8153400" cy="1371600"/>
          </a:xfrm>
        </p:spPr>
        <p:txBody>
          <a:bodyPr/>
          <a:lstStyle/>
          <a:p>
            <a:r>
              <a:rPr lang="en-US" dirty="0" smtClean="0">
                <a:solidFill>
                  <a:srgbClr val="C00000"/>
                </a:solidFill>
              </a:rPr>
              <a:t>Group Project  (Due Oct 11)</a:t>
            </a:r>
            <a:endParaRPr lang="en-US" dirty="0">
              <a:solidFill>
                <a:srgbClr val="C00000"/>
              </a:solidFill>
            </a:endParaRPr>
          </a:p>
        </p:txBody>
      </p:sp>
      <p:sp>
        <p:nvSpPr>
          <p:cNvPr id="4" name="矩形 3"/>
          <p:cNvSpPr/>
          <p:nvPr/>
        </p:nvSpPr>
        <p:spPr>
          <a:xfrm>
            <a:off x="1676400" y="1524000"/>
            <a:ext cx="5486400" cy="954107"/>
          </a:xfrm>
          <a:prstGeom prst="rect">
            <a:avLst/>
          </a:prstGeom>
          <a:ln>
            <a:solidFill>
              <a:schemeClr val="accent1">
                <a:shade val="50000"/>
              </a:schemeClr>
            </a:solidFill>
          </a:ln>
        </p:spPr>
        <p:txBody>
          <a:bodyPr wrap="square">
            <a:spAutoFit/>
          </a:bodyPr>
          <a:lstStyle/>
          <a:p>
            <a:pPr marL="457200" indent="-457200" algn="ctr"/>
            <a:r>
              <a:rPr lang="en-US" sz="2800" dirty="0" smtClean="0">
                <a:solidFill>
                  <a:srgbClr val="C00000"/>
                </a:solidFill>
                <a:effectLst>
                  <a:outerShdw blurRad="38100" dist="38100" dir="2700000" algn="tl">
                    <a:srgbClr val="000000">
                      <a:alpha val="43137"/>
                    </a:srgbClr>
                  </a:outerShdw>
                </a:effectLst>
              </a:rPr>
              <a:t>Choice 2 (Hands-on):   </a:t>
            </a:r>
          </a:p>
          <a:p>
            <a:pPr marL="457200" indent="-457200" algn="ctr"/>
            <a:r>
              <a:rPr lang="en-US" sz="2800" dirty="0" smtClean="0">
                <a:solidFill>
                  <a:srgbClr val="C00000"/>
                </a:solidFill>
                <a:effectLst>
                  <a:outerShdw blurRad="38100" dist="38100" dir="2700000" algn="tl">
                    <a:srgbClr val="000000">
                      <a:alpha val="43137"/>
                    </a:srgbClr>
                  </a:outerShdw>
                </a:effectLst>
              </a:rPr>
              <a:t>SAS EM Data Analytics</a:t>
            </a:r>
          </a:p>
        </p:txBody>
      </p:sp>
      <p:sp>
        <p:nvSpPr>
          <p:cNvPr id="6" name="Content Placeholder 2"/>
          <p:cNvSpPr>
            <a:spLocks noGrp="1"/>
          </p:cNvSpPr>
          <p:nvPr/>
        </p:nvSpPr>
        <p:spPr>
          <a:xfrm>
            <a:off x="914400" y="2819400"/>
            <a:ext cx="7315200" cy="3382963"/>
          </a:xfrm>
          <a:prstGeom prst="rect">
            <a:avLst/>
          </a:prstGeom>
        </p:spPr>
        <p:txBody>
          <a:bodyPr vert="horz">
            <a:normAutofit fontScale="92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457200" indent="-457200">
              <a:buFont typeface="Wingdings" pitchFamily="2" charset="2"/>
              <a:buChar char="Ø"/>
            </a:pPr>
            <a:r>
              <a:rPr lang="en-US" sz="2000" dirty="0" smtClean="0"/>
              <a:t>Find any interesting data source provided in SAS EM (SAS Table, Metadata Repository </a:t>
            </a:r>
            <a:r>
              <a:rPr lang="en-US" sz="2000" dirty="0" smtClean="0">
                <a:sym typeface="Wingdings" pitchFamily="2" charset="2"/>
              </a:rPr>
              <a:t> Shared Data  Libraries</a:t>
            </a:r>
            <a:r>
              <a:rPr lang="en-US" sz="2000" dirty="0" smtClean="0"/>
              <a:t>);</a:t>
            </a:r>
          </a:p>
          <a:p>
            <a:pPr marL="457200" indent="-457200">
              <a:buFont typeface="Wingdings" pitchFamily="2" charset="2"/>
              <a:buChar char="Ø"/>
            </a:pPr>
            <a:endParaRPr lang="en-US" sz="2000" dirty="0" smtClean="0"/>
          </a:p>
          <a:p>
            <a:pPr marL="457200" indent="-457200">
              <a:buFont typeface="Wingdings" pitchFamily="2" charset="2"/>
              <a:buChar char="Ø"/>
            </a:pPr>
            <a:r>
              <a:rPr lang="en-US" sz="2000" dirty="0" smtClean="0"/>
              <a:t>Explore the data set, find something interesting (</a:t>
            </a:r>
            <a:r>
              <a:rPr lang="en-US" sz="2000" dirty="0" err="1" smtClean="0"/>
              <a:t>eg</a:t>
            </a:r>
            <a:r>
              <a:rPr lang="en-US" sz="2000" dirty="0" smtClean="0"/>
              <a:t>, creating interesting plots of the data);</a:t>
            </a:r>
          </a:p>
          <a:p>
            <a:pPr marL="457200" indent="-457200">
              <a:buFont typeface="Wingdings" pitchFamily="2" charset="2"/>
              <a:buChar char="Ø"/>
            </a:pPr>
            <a:endParaRPr lang="en-US" sz="2000" dirty="0" smtClean="0"/>
          </a:p>
          <a:p>
            <a:pPr marL="457200" indent="-457200">
              <a:buFont typeface="Wingdings" pitchFamily="2" charset="2"/>
              <a:buChar char="Ø"/>
            </a:pPr>
            <a:r>
              <a:rPr lang="en-US" sz="2000" dirty="0" smtClean="0"/>
              <a:t>Use your exploration to help form a hypothesis/question you’d like to answer (</a:t>
            </a:r>
            <a:r>
              <a:rPr lang="en-US" sz="2000" dirty="0" smtClean="0">
                <a:solidFill>
                  <a:srgbClr val="C00000"/>
                </a:solidFill>
              </a:rPr>
              <a:t>why it is interesting? Business? Policy? Society?...</a:t>
            </a:r>
            <a:r>
              <a:rPr lang="en-US" sz="2000" dirty="0" smtClean="0"/>
              <a:t>); </a:t>
            </a:r>
          </a:p>
          <a:p>
            <a:pPr marL="457200" indent="-457200">
              <a:buFont typeface="Wingdings" pitchFamily="2" charset="2"/>
              <a:buChar char="Ø"/>
            </a:pPr>
            <a:endParaRPr lang="en-US" sz="2000" dirty="0" smtClean="0"/>
          </a:p>
          <a:p>
            <a:pPr marL="457200" indent="-457200">
              <a:buFont typeface="Wingdings" pitchFamily="2" charset="2"/>
              <a:buChar char="Ø"/>
            </a:pPr>
            <a:r>
              <a:rPr lang="en-US" sz="2000" dirty="0" smtClean="0"/>
              <a:t>Answer that question by using the BI/DM methodologies we learned in/outside class.</a:t>
            </a:r>
            <a:endParaRPr lang="en-US" sz="2000" dirty="0"/>
          </a:p>
        </p:txBody>
      </p:sp>
    </p:spTree>
    <p:extLst>
      <p:ext uri="{BB962C8B-B14F-4D97-AF65-F5344CB8AC3E}">
        <p14:creationId xmlns="" xmlns:p14="http://schemas.microsoft.com/office/powerpoint/2010/main" val="20725219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8153400" cy="1371600"/>
          </a:xfrm>
        </p:spPr>
        <p:txBody>
          <a:bodyPr/>
          <a:lstStyle/>
          <a:p>
            <a:r>
              <a:rPr lang="en-US" dirty="0" smtClean="0">
                <a:solidFill>
                  <a:srgbClr val="C00000"/>
                </a:solidFill>
              </a:rPr>
              <a:t>Group Project  (Due Oct 11)</a:t>
            </a:r>
            <a:endParaRPr lang="en-US" dirty="0">
              <a:solidFill>
                <a:srgbClr val="C00000"/>
              </a:solidFill>
            </a:endParaRPr>
          </a:p>
        </p:txBody>
      </p:sp>
      <p:sp>
        <p:nvSpPr>
          <p:cNvPr id="6" name="矩形 5"/>
          <p:cNvSpPr/>
          <p:nvPr/>
        </p:nvSpPr>
        <p:spPr>
          <a:xfrm>
            <a:off x="1676400" y="1524000"/>
            <a:ext cx="5486400" cy="954107"/>
          </a:xfrm>
          <a:prstGeom prst="rect">
            <a:avLst/>
          </a:prstGeom>
          <a:ln>
            <a:solidFill>
              <a:schemeClr val="accent1">
                <a:shade val="50000"/>
              </a:schemeClr>
            </a:solidFill>
          </a:ln>
        </p:spPr>
        <p:txBody>
          <a:bodyPr wrap="square">
            <a:spAutoFit/>
          </a:bodyPr>
          <a:lstStyle/>
          <a:p>
            <a:pPr marL="457200" indent="-457200" algn="ctr"/>
            <a:r>
              <a:rPr lang="en-US" sz="2800" dirty="0" smtClean="0">
                <a:solidFill>
                  <a:srgbClr val="C00000"/>
                </a:solidFill>
                <a:effectLst>
                  <a:outerShdw blurRad="38100" dist="38100" dir="2700000" algn="tl">
                    <a:srgbClr val="000000">
                      <a:alpha val="43137"/>
                    </a:srgbClr>
                  </a:outerShdw>
                </a:effectLst>
              </a:rPr>
              <a:t>Choice 3 </a:t>
            </a:r>
            <a:r>
              <a:rPr lang="en-US" sz="2800" dirty="0" smtClean="0">
                <a:solidFill>
                  <a:srgbClr val="C00000"/>
                </a:solidFill>
                <a:effectLst>
                  <a:outerShdw blurRad="38100" dist="38100" dir="2700000" algn="tl">
                    <a:srgbClr val="000000">
                      <a:alpha val="43137"/>
                    </a:srgbClr>
                  </a:outerShdw>
                </a:effectLst>
              </a:rPr>
              <a:t>(Challenging):   </a:t>
            </a:r>
            <a:endParaRPr lang="en-US" sz="2800" dirty="0" smtClean="0">
              <a:solidFill>
                <a:srgbClr val="C00000"/>
              </a:solidFill>
              <a:effectLst>
                <a:outerShdw blurRad="38100" dist="38100" dir="2700000" algn="tl">
                  <a:srgbClr val="000000">
                    <a:alpha val="43137"/>
                  </a:srgbClr>
                </a:outerShdw>
              </a:effectLst>
            </a:endParaRPr>
          </a:p>
          <a:p>
            <a:pPr marL="457200" indent="-457200" algn="ctr"/>
            <a:r>
              <a:rPr lang="en-US" sz="2800" dirty="0" smtClean="0">
                <a:solidFill>
                  <a:srgbClr val="C00000"/>
                </a:solidFill>
                <a:effectLst>
                  <a:outerShdw blurRad="38100" dist="38100" dir="2700000" algn="tl">
                    <a:srgbClr val="000000">
                      <a:alpha val="43137"/>
                    </a:srgbClr>
                  </a:outerShdw>
                </a:effectLst>
              </a:rPr>
              <a:t>Creative Data Analytics</a:t>
            </a:r>
          </a:p>
        </p:txBody>
      </p:sp>
      <p:sp>
        <p:nvSpPr>
          <p:cNvPr id="7" name="Content Placeholder 2"/>
          <p:cNvSpPr>
            <a:spLocks noGrp="1"/>
          </p:cNvSpPr>
          <p:nvPr/>
        </p:nvSpPr>
        <p:spPr>
          <a:xfrm>
            <a:off x="609600" y="2636837"/>
            <a:ext cx="8153400" cy="3382963"/>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457200" indent="-457200">
              <a:buFont typeface="Wingdings" pitchFamily="2" charset="2"/>
              <a:buChar char="Ø"/>
            </a:pPr>
            <a:r>
              <a:rPr lang="en-US" sz="1900" dirty="0" smtClean="0"/>
              <a:t>Find any interesting data set (</a:t>
            </a:r>
            <a:r>
              <a:rPr lang="en-US" sz="1900" dirty="0" smtClean="0">
                <a:solidFill>
                  <a:srgbClr val="C00000"/>
                </a:solidFill>
              </a:rPr>
              <a:t>I will provide you a list of data, </a:t>
            </a:r>
            <a:r>
              <a:rPr lang="en-US" sz="1900" dirty="0" err="1" smtClean="0">
                <a:solidFill>
                  <a:srgbClr val="C00000"/>
                </a:solidFill>
              </a:rPr>
              <a:t>eg</a:t>
            </a:r>
            <a:r>
              <a:rPr lang="en-US" sz="1900" dirty="0" smtClean="0">
                <a:solidFill>
                  <a:srgbClr val="C00000"/>
                </a:solidFill>
              </a:rPr>
              <a:t>, Stock market data, World Bank, NBA statistics…</a:t>
            </a:r>
            <a:r>
              <a:rPr lang="en-US" sz="1900" dirty="0" smtClean="0"/>
              <a:t>);</a:t>
            </a:r>
          </a:p>
          <a:p>
            <a:pPr marL="457200" indent="-457200">
              <a:buFont typeface="Wingdings" pitchFamily="2" charset="2"/>
              <a:buChar char="Ø"/>
            </a:pPr>
            <a:endParaRPr lang="en-US" sz="1400" dirty="0" smtClean="0"/>
          </a:p>
          <a:p>
            <a:pPr marL="457200" indent="-457200">
              <a:buFont typeface="Wingdings" pitchFamily="2" charset="2"/>
              <a:buChar char="Ø"/>
            </a:pPr>
            <a:r>
              <a:rPr lang="en-US" sz="1900" dirty="0" smtClean="0"/>
              <a:t>Explore the data set using any tools (SAS, R, STATA, WEKA, EXCEL, SQL SERVER, MATLAB, C/C++, JAVA, …), find something interesting (</a:t>
            </a:r>
            <a:r>
              <a:rPr lang="en-US" sz="1900" dirty="0" smtClean="0">
                <a:solidFill>
                  <a:srgbClr val="C00000"/>
                </a:solidFill>
              </a:rPr>
              <a:t>You can implement your own data visualization!</a:t>
            </a:r>
            <a:r>
              <a:rPr lang="en-US" sz="1900" dirty="0" smtClean="0"/>
              <a:t>);</a:t>
            </a:r>
          </a:p>
          <a:p>
            <a:pPr marL="457200" indent="-457200">
              <a:buFont typeface="Wingdings" pitchFamily="2" charset="2"/>
              <a:buChar char="Ø"/>
            </a:pPr>
            <a:endParaRPr lang="en-US" sz="1400" dirty="0" smtClean="0"/>
          </a:p>
          <a:p>
            <a:pPr marL="457200" indent="-457200">
              <a:buFont typeface="Wingdings" pitchFamily="2" charset="2"/>
              <a:buChar char="Ø"/>
            </a:pPr>
            <a:r>
              <a:rPr lang="en-US" sz="1900" dirty="0" smtClean="0"/>
              <a:t>Use your exploration to help form a hypothesis/question you’d like to answer (</a:t>
            </a:r>
            <a:r>
              <a:rPr lang="en-US" sz="1900" dirty="0" smtClean="0">
                <a:solidFill>
                  <a:srgbClr val="C00000"/>
                </a:solidFill>
              </a:rPr>
              <a:t>why it is interesting? Business? Policy? Society?...</a:t>
            </a:r>
            <a:r>
              <a:rPr lang="en-US" sz="1900" dirty="0" smtClean="0"/>
              <a:t>); </a:t>
            </a:r>
          </a:p>
          <a:p>
            <a:pPr marL="457200" indent="-457200">
              <a:buFont typeface="Wingdings" pitchFamily="2" charset="2"/>
              <a:buChar char="Ø"/>
            </a:pPr>
            <a:endParaRPr lang="en-US" sz="1400" dirty="0" smtClean="0"/>
          </a:p>
          <a:p>
            <a:pPr marL="457200" indent="-457200">
              <a:buFont typeface="Wingdings" pitchFamily="2" charset="2"/>
              <a:buChar char="Ø"/>
            </a:pPr>
            <a:r>
              <a:rPr lang="en-US" sz="1900" dirty="0" smtClean="0"/>
              <a:t>Answer that question by using the methodologies learned in/outside class (</a:t>
            </a:r>
            <a:r>
              <a:rPr lang="en-US" sz="1900" dirty="0" smtClean="0">
                <a:solidFill>
                  <a:srgbClr val="C00000"/>
                </a:solidFill>
              </a:rPr>
              <a:t>You can code your own model!</a:t>
            </a:r>
            <a:r>
              <a:rPr lang="en-US" sz="1900" dirty="0" smtClean="0"/>
              <a:t>).</a:t>
            </a:r>
            <a:endParaRPr lang="en-US" sz="1900" dirty="0"/>
          </a:p>
        </p:txBody>
      </p:sp>
    </p:spTree>
    <p:extLst>
      <p:ext uri="{BB962C8B-B14F-4D97-AF65-F5344CB8AC3E}">
        <p14:creationId xmlns="" xmlns:p14="http://schemas.microsoft.com/office/powerpoint/2010/main" val="20725219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31778" name="Picture 2" descr="https://encrypted-tbn1.gstatic.com/images?q=tbn:ANd9GcTtfgxGv6JLXhxkGbhjPsShkYcIob91HpnB64CSTgyQiEyf0GNr"/>
          <p:cNvPicPr>
            <a:picLocks noChangeAspect="1" noChangeArrowheads="1"/>
          </p:cNvPicPr>
          <p:nvPr/>
        </p:nvPicPr>
        <p:blipFill>
          <a:blip r:embed="rId2" cstate="print"/>
          <a:srcRect/>
          <a:stretch>
            <a:fillRect/>
          </a:stretch>
        </p:blipFill>
        <p:spPr bwMode="auto">
          <a:xfrm>
            <a:off x="6276316" y="152401"/>
            <a:ext cx="2791484" cy="2819400"/>
          </a:xfrm>
          <a:prstGeom prst="rect">
            <a:avLst/>
          </a:prstGeom>
          <a:noFill/>
        </p:spPr>
      </p:pic>
      <p:sp>
        <p:nvSpPr>
          <p:cNvPr id="2" name="Title 1"/>
          <p:cNvSpPr>
            <a:spLocks noGrp="1"/>
          </p:cNvSpPr>
          <p:nvPr>
            <p:ph type="title"/>
          </p:nvPr>
        </p:nvSpPr>
        <p:spPr>
          <a:xfrm>
            <a:off x="1066800" y="914400"/>
            <a:ext cx="7239000" cy="990600"/>
          </a:xfrm>
        </p:spPr>
        <p:txBody>
          <a:bodyPr>
            <a:normAutofit/>
          </a:bodyPr>
          <a:lstStyle/>
          <a:p>
            <a:r>
              <a:rPr lang="en-US" sz="4000" dirty="0" smtClean="0">
                <a:solidFill>
                  <a:srgbClr val="C00000"/>
                </a:solidFill>
              </a:rPr>
              <a:t>Evaluation</a:t>
            </a:r>
            <a:endParaRPr lang="en-US" sz="4000" dirty="0">
              <a:solidFill>
                <a:srgbClr val="C00000"/>
              </a:solidFill>
            </a:endParaRPr>
          </a:p>
        </p:txBody>
      </p:sp>
      <p:sp>
        <p:nvSpPr>
          <p:cNvPr id="3" name="Content Placeholder 2"/>
          <p:cNvSpPr>
            <a:spLocks noGrp="1"/>
          </p:cNvSpPr>
          <p:nvPr>
            <p:ph idx="1"/>
          </p:nvPr>
        </p:nvSpPr>
        <p:spPr>
          <a:xfrm>
            <a:off x="1371600" y="2514600"/>
            <a:ext cx="6477000" cy="2057400"/>
          </a:xfrm>
        </p:spPr>
        <p:txBody>
          <a:bodyPr>
            <a:noAutofit/>
          </a:bodyPr>
          <a:lstStyle/>
          <a:p>
            <a:pPr marL="457200" indent="-457200">
              <a:buFont typeface="Wingdings" pitchFamily="2" charset="2"/>
              <a:buChar char="q"/>
            </a:pPr>
            <a:r>
              <a:rPr lang="en-US" sz="2800" dirty="0" smtClean="0"/>
              <a:t>Within group evaluation </a:t>
            </a:r>
          </a:p>
          <a:p>
            <a:pPr marL="457200" indent="-457200">
              <a:buNone/>
            </a:pPr>
            <a:r>
              <a:rPr lang="en-US" sz="1800" dirty="0" smtClean="0"/>
              <a:t>            (</a:t>
            </a:r>
            <a:r>
              <a:rPr lang="en-US" sz="1800" dirty="0" err="1" smtClean="0"/>
              <a:t>eg</a:t>
            </a:r>
            <a:r>
              <a:rPr lang="en-US" sz="1800" dirty="0" smtClean="0"/>
              <a:t>, individual performance, contribution) </a:t>
            </a:r>
          </a:p>
          <a:p>
            <a:pPr marL="457200" indent="-457200">
              <a:buNone/>
            </a:pPr>
            <a:endParaRPr lang="en-US" sz="2000" dirty="0" smtClean="0"/>
          </a:p>
          <a:p>
            <a:pPr marL="457200" indent="-457200">
              <a:buFont typeface="Wingdings" pitchFamily="2" charset="2"/>
              <a:buChar char="q"/>
            </a:pPr>
            <a:r>
              <a:rPr lang="en-US" sz="2800" dirty="0" smtClean="0"/>
              <a:t>Between group evaluation</a:t>
            </a:r>
          </a:p>
        </p:txBody>
      </p:sp>
      <p:pic>
        <p:nvPicPr>
          <p:cNvPr id="331780" name="Picture 4" descr="https://encrypted-tbn0.gstatic.com/images?q=tbn:ANd9GcSd8ezaWPqSPwqbNVDYJucq4OLkoNVJQVQ4K7Px-253F9nuUJOK"/>
          <p:cNvPicPr>
            <a:picLocks noChangeAspect="1" noChangeArrowheads="1"/>
          </p:cNvPicPr>
          <p:nvPr/>
        </p:nvPicPr>
        <p:blipFill>
          <a:blip r:embed="rId3" cstate="print"/>
          <a:srcRect/>
          <a:stretch>
            <a:fillRect/>
          </a:stretch>
        </p:blipFill>
        <p:spPr bwMode="auto">
          <a:xfrm>
            <a:off x="609600" y="4343400"/>
            <a:ext cx="2000250" cy="2276475"/>
          </a:xfrm>
          <a:prstGeom prst="rect">
            <a:avLst/>
          </a:prstGeom>
          <a:noFill/>
        </p:spPr>
      </p:pic>
    </p:spTree>
    <p:extLst>
      <p:ext uri="{BB962C8B-B14F-4D97-AF65-F5344CB8AC3E}">
        <p14:creationId xmlns="" xmlns:p14="http://schemas.microsoft.com/office/powerpoint/2010/main" val="20725219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1" name="Rectangle 1"/>
          <p:cNvSpPr>
            <a:spLocks noChangeArrowheads="1"/>
          </p:cNvSpPr>
          <p:nvPr/>
        </p:nvSpPr>
        <p:spPr bwMode="auto">
          <a:xfrm>
            <a:off x="381000" y="1008221"/>
            <a:ext cx="8686800" cy="54476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1" fontAlgn="base" latinLnBrk="0" hangingPunct="1">
              <a:lnSpc>
                <a:spcPct val="100000"/>
              </a:lnSpc>
              <a:spcBef>
                <a:spcPct val="0"/>
              </a:spcBef>
              <a:spcAft>
                <a:spcPct val="0"/>
              </a:spcAft>
              <a:buClrTx/>
              <a:buSzTx/>
              <a:buFontTx/>
              <a:buAutoNum type="arabicPeriod"/>
              <a:tabLst/>
            </a:pPr>
            <a:r>
              <a:rPr kumimoji="0" lang="en-US" sz="2000" b="0" i="1" u="none" strike="noStrike" cap="none" normalizeH="0" baseline="0" dirty="0" smtClean="0">
                <a:ln>
                  <a:noFill/>
                </a:ln>
                <a:solidFill>
                  <a:srgbClr val="C00000"/>
                </a:solidFill>
                <a:effectLst>
                  <a:outerShdw blurRad="38100" dist="38100" dir="2700000" algn="tl">
                    <a:srgbClr val="000000">
                      <a:alpha val="43137"/>
                    </a:srgbClr>
                  </a:outerShdw>
                </a:effectLst>
                <a:latin typeface="Times New Roman" pitchFamily="18" charset="0"/>
                <a:ea typeface="宋体" pitchFamily="2" charset="-122"/>
                <a:cs typeface="Times New Roman" pitchFamily="18" charset="0"/>
              </a:rPr>
              <a:t>Slides</a:t>
            </a:r>
            <a:r>
              <a:rPr kumimoji="0" lang="en-US" sz="2000" b="0"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宋体" pitchFamily="2" charset="-122"/>
                <a:cs typeface="Times New Roman" pitchFamily="18" charset="0"/>
              </a:rPr>
              <a:t> </a:t>
            </a:r>
            <a:r>
              <a:rPr kumimoji="0" lang="en-US" sz="2000" b="0" i="0" u="none" strike="noStrike" cap="none" normalizeH="0" baseline="0" dirty="0" smtClean="0">
                <a:ln>
                  <a:noFill/>
                </a:ln>
                <a:solidFill>
                  <a:schemeClr val="tx1"/>
                </a:solidFill>
                <a:effectLst/>
                <a:latin typeface="Calibri"/>
                <a:ea typeface="宋体" pitchFamily="2" charset="-122"/>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The quality of the slides. Do they get the points across? Are they appealing and attention getting? Do they facilitate an effective presentation?</a:t>
            </a:r>
          </a:p>
          <a:p>
            <a:pPr marL="342900" marR="0" lvl="0" indent="-342900" algn="l" defTabSz="914400" rtl="0" eaLnBrk="1" fontAlgn="base" latinLnBrk="0" hangingPunct="1">
              <a:lnSpc>
                <a:spcPct val="100000"/>
              </a:lnSpc>
              <a:spcBef>
                <a:spcPct val="0"/>
              </a:spcBef>
              <a:spcAft>
                <a:spcPct val="0"/>
              </a:spcAft>
              <a:buClrTx/>
              <a:buSzTx/>
              <a:buFontTx/>
              <a:buAutoNum type="arabicPeriod"/>
              <a:tabLst/>
            </a:pP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2. </a:t>
            </a:r>
            <a:r>
              <a:rPr kumimoji="0" lang="en-US" sz="2000" b="0" i="1" u="none" strike="noStrike" cap="none" normalizeH="0" baseline="0" dirty="0" smtClean="0">
                <a:ln>
                  <a:noFill/>
                </a:ln>
                <a:solidFill>
                  <a:srgbClr val="C00000"/>
                </a:solidFill>
                <a:effectLst>
                  <a:outerShdw blurRad="38100" dist="38100" dir="2700000" algn="tl">
                    <a:srgbClr val="000000">
                      <a:alpha val="43137"/>
                    </a:srgbClr>
                  </a:outerShdw>
                </a:effectLst>
                <a:latin typeface="Times New Roman" pitchFamily="18" charset="0"/>
                <a:ea typeface="宋体" pitchFamily="2" charset="-122"/>
                <a:cs typeface="Times New Roman" pitchFamily="18" charset="0"/>
              </a:rPr>
              <a:t>Presentation</a:t>
            </a:r>
            <a:r>
              <a:rPr kumimoji="0" lang="en-US" sz="2000" b="0"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宋体" pitchFamily="2" charset="-122"/>
                <a:cs typeface="Times New Roman" pitchFamily="18" charset="0"/>
              </a:rPr>
              <a:t> </a:t>
            </a:r>
            <a:r>
              <a:rPr kumimoji="0" lang="en-US" sz="2000" b="0" i="0" u="none" strike="noStrike" cap="none" normalizeH="0" baseline="0" dirty="0" smtClean="0">
                <a:ln>
                  <a:noFill/>
                </a:ln>
                <a:solidFill>
                  <a:schemeClr val="tx1"/>
                </a:solidFill>
                <a:effectLst/>
                <a:latin typeface="Calibri"/>
                <a:ea typeface="宋体" pitchFamily="2" charset="-122"/>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The quality of the delivered presentation. How were the points delivered? Was the communication persuasive and informative? Did the tone grab and keep the audience</a:t>
            </a:r>
            <a:r>
              <a:rPr kumimoji="0" lang="en-US" sz="2000" b="0" i="0" u="none" strike="noStrike" cap="none" normalizeH="0" baseline="0" dirty="0" smtClean="0">
                <a:ln>
                  <a:noFill/>
                </a:ln>
                <a:solidFill>
                  <a:schemeClr val="tx1"/>
                </a:solidFill>
                <a:effectLst/>
                <a:latin typeface="Calibri"/>
                <a:ea typeface="宋体" pitchFamily="2" charset="-122"/>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s attention?</a:t>
            </a:r>
            <a:r>
              <a:rPr lang="en-US" sz="2000" dirty="0" smtClean="0">
                <a:latin typeface="Times New Roman" pitchFamily="18" charset="0"/>
                <a:ea typeface="宋体" pitchFamily="2" charset="-122"/>
                <a:cs typeface="Times New Roman" pitchFamily="18" charset="0"/>
              </a:rPr>
              <a:t> </a:t>
            </a:r>
            <a:r>
              <a:rPr kumimoji="0" 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Did the content flow well? Were the speakers effective in delivering the content?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3. </a:t>
            </a:r>
            <a:r>
              <a:rPr kumimoji="0" lang="en-US" sz="2000" b="0" i="1" u="none" strike="noStrike" cap="none" normalizeH="0" baseline="0" dirty="0" smtClean="0">
                <a:ln>
                  <a:noFill/>
                </a:ln>
                <a:solidFill>
                  <a:srgbClr val="C00000"/>
                </a:solidFill>
                <a:effectLst>
                  <a:outerShdw blurRad="38100" dist="38100" dir="2700000" algn="tl">
                    <a:srgbClr val="000000">
                      <a:alpha val="43137"/>
                    </a:srgbClr>
                  </a:outerShdw>
                </a:effectLst>
                <a:latin typeface="Times New Roman" pitchFamily="18" charset="0"/>
                <a:ea typeface="宋体" pitchFamily="2" charset="-122"/>
                <a:cs typeface="Times New Roman" pitchFamily="18" charset="0"/>
              </a:rPr>
              <a:t>Content</a:t>
            </a:r>
            <a:r>
              <a:rPr kumimoji="0" lang="en-US" sz="2000" b="0"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宋体" pitchFamily="2" charset="-122"/>
                <a:cs typeface="Times New Roman" pitchFamily="18" charset="0"/>
              </a:rPr>
              <a:t> </a:t>
            </a:r>
            <a:r>
              <a:rPr kumimoji="0" lang="en-US" sz="2000" b="0" i="0" u="none" strike="noStrike" cap="none" normalizeH="0" baseline="0" dirty="0" smtClean="0">
                <a:ln>
                  <a:noFill/>
                </a:ln>
                <a:solidFill>
                  <a:schemeClr val="tx1"/>
                </a:solidFill>
                <a:effectLst/>
                <a:latin typeface="Calibri"/>
                <a:ea typeface="宋体" pitchFamily="2" charset="-122"/>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Was the content accurate, detailed and relevant? Did the content reflect an understanding of the topic</a:t>
            </a:r>
            <a:r>
              <a:rPr kumimoji="0" lang="en-US" sz="2000" b="0" i="0" u="none" strike="noStrike" cap="none" normalizeH="0" dirty="0" smtClean="0">
                <a:ln>
                  <a:noFill/>
                </a:ln>
                <a:solidFill>
                  <a:schemeClr val="tx1"/>
                </a:solidFill>
                <a:effectLst/>
                <a:latin typeface="Times New Roman" pitchFamily="18" charset="0"/>
                <a:ea typeface="宋体" pitchFamily="2" charset="-122"/>
                <a:cs typeface="Times New Roman" pitchFamily="18" charset="0"/>
              </a:rPr>
              <a:t> and</a:t>
            </a:r>
            <a:r>
              <a:rPr kumimoji="0" 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 high degree of analysis? Did the content reflect appropriate frameworks and analytical lenses?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4. </a:t>
            </a:r>
            <a:r>
              <a:rPr kumimoji="0" lang="en-US" sz="2000" b="0" i="1" u="none" strike="noStrike" cap="none" normalizeH="0" baseline="0" dirty="0" smtClean="0">
                <a:ln>
                  <a:noFill/>
                </a:ln>
                <a:solidFill>
                  <a:srgbClr val="C00000"/>
                </a:solidFill>
                <a:effectLst>
                  <a:outerShdw blurRad="38100" dist="38100" dir="2700000" algn="tl">
                    <a:srgbClr val="000000">
                      <a:alpha val="43137"/>
                    </a:srgbClr>
                  </a:outerShdw>
                </a:effectLst>
                <a:latin typeface="Times New Roman" pitchFamily="18" charset="0"/>
                <a:ea typeface="宋体" pitchFamily="2" charset="-122"/>
                <a:cs typeface="Times New Roman" pitchFamily="18" charset="0"/>
              </a:rPr>
              <a:t>Questions</a:t>
            </a:r>
            <a:r>
              <a:rPr kumimoji="0" lang="en-US" sz="2000" b="0"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宋体" pitchFamily="2" charset="-122"/>
                <a:cs typeface="Times New Roman" pitchFamily="18" charset="0"/>
              </a:rPr>
              <a:t> </a:t>
            </a:r>
            <a:r>
              <a:rPr kumimoji="0" lang="en-US" sz="2000" b="0" i="0" u="none" strike="noStrike" cap="none" normalizeH="0" baseline="0" dirty="0" smtClean="0">
                <a:ln>
                  <a:noFill/>
                </a:ln>
                <a:solidFill>
                  <a:schemeClr val="tx1"/>
                </a:solidFill>
                <a:effectLst/>
                <a:latin typeface="Calibri"/>
                <a:ea typeface="宋体" pitchFamily="2" charset="-122"/>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How did the group handle questions? Were they prepared with good answers? Did they handle the questioners with respect and with an eye to convincing the audience of their views (but while acknowledging good points made by audience members)? (</a:t>
            </a:r>
            <a:r>
              <a:rPr kumimoji="0" lang="en-US" sz="2000" b="0" i="1"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I</a:t>
            </a:r>
            <a:r>
              <a:rPr kumimoji="0" lang="en-US" sz="2000" b="0" i="1" u="none" strike="noStrike" cap="none" normalizeH="0" dirty="0" smtClean="0">
                <a:ln>
                  <a:noFill/>
                </a:ln>
                <a:solidFill>
                  <a:schemeClr val="tx1"/>
                </a:solidFill>
                <a:effectLst/>
                <a:latin typeface="Times New Roman" pitchFamily="18" charset="0"/>
                <a:ea typeface="宋体" pitchFamily="2" charset="-122"/>
                <a:cs typeface="Times New Roman" pitchFamily="18" charset="0"/>
              </a:rPr>
              <a:t>t is recommended for the audience to ask good questions</a:t>
            </a:r>
            <a:r>
              <a:rPr kumimoji="0" 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5. </a:t>
            </a:r>
            <a:r>
              <a:rPr kumimoji="0" lang="en-US" sz="2000" b="0" i="1" u="none" strike="noStrike" cap="none" normalizeH="0" baseline="0" dirty="0" smtClean="0">
                <a:ln>
                  <a:noFill/>
                </a:ln>
                <a:solidFill>
                  <a:srgbClr val="C00000"/>
                </a:solidFill>
                <a:effectLst>
                  <a:outerShdw blurRad="38100" dist="38100" dir="2700000" algn="tl">
                    <a:srgbClr val="000000">
                      <a:alpha val="43137"/>
                    </a:srgbClr>
                  </a:outerShdw>
                </a:effectLst>
                <a:latin typeface="Times New Roman" pitchFamily="18" charset="0"/>
                <a:ea typeface="宋体" pitchFamily="2" charset="-122"/>
                <a:cs typeface="Times New Roman" pitchFamily="18" charset="0"/>
              </a:rPr>
              <a:t>Extras</a:t>
            </a:r>
            <a:r>
              <a:rPr kumimoji="0" lang="en-US" sz="2000" b="0"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宋体" pitchFamily="2" charset="-122"/>
                <a:cs typeface="Times New Roman" pitchFamily="18" charset="0"/>
              </a:rPr>
              <a:t> </a:t>
            </a:r>
            <a:r>
              <a:rPr kumimoji="0" lang="en-US" sz="2000" b="0" i="0" u="none" strike="noStrike" cap="none" normalizeH="0" baseline="0" dirty="0" smtClean="0">
                <a:ln>
                  <a:noFill/>
                </a:ln>
                <a:solidFill>
                  <a:schemeClr val="tx1"/>
                </a:solidFill>
                <a:effectLst/>
                <a:latin typeface="Calibri"/>
                <a:ea typeface="宋体" pitchFamily="2" charset="-122"/>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Did the presenters do something </a:t>
            </a:r>
            <a:r>
              <a:rPr kumimoji="0" lang="en-US" sz="2000" b="0" i="0" u="none" strike="noStrike" cap="none" normalizeH="0" baseline="0" dirty="0" smtClean="0">
                <a:ln>
                  <a:noFill/>
                </a:ln>
                <a:solidFill>
                  <a:schemeClr val="tx1"/>
                </a:solidFill>
                <a:effectLst/>
                <a:latin typeface="Calibri"/>
                <a:ea typeface="宋体" pitchFamily="2" charset="-122"/>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extra</a:t>
            </a:r>
            <a:r>
              <a:rPr kumimoji="0" lang="en-US" sz="2000" b="0" i="0" u="none" strike="noStrike" cap="none" normalizeH="0" baseline="0" dirty="0" smtClean="0">
                <a:ln>
                  <a:noFill/>
                </a:ln>
                <a:solidFill>
                  <a:schemeClr val="tx1"/>
                </a:solidFill>
                <a:effectLst/>
                <a:latin typeface="Calibri"/>
                <a:ea typeface="宋体" pitchFamily="2" charset="-122"/>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that caught the attention of the audience or kept the audience entertained and interested?</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Title 1"/>
          <p:cNvSpPr>
            <a:spLocks noGrp="1"/>
          </p:cNvSpPr>
          <p:nvPr>
            <p:ph type="title"/>
          </p:nvPr>
        </p:nvSpPr>
        <p:spPr>
          <a:xfrm>
            <a:off x="990600" y="76200"/>
            <a:ext cx="6781800" cy="838200"/>
          </a:xfrm>
        </p:spPr>
        <p:txBody>
          <a:bodyPr>
            <a:normAutofit fontScale="90000"/>
          </a:bodyPr>
          <a:lstStyle/>
          <a:p>
            <a:pPr algn="ctr"/>
            <a:r>
              <a:rPr lang="en-US" sz="2800" dirty="0" smtClean="0">
                <a:solidFill>
                  <a:srgbClr val="C00000"/>
                </a:solidFill>
              </a:rPr>
              <a:t>Group Evaluation Guideline</a:t>
            </a:r>
            <a:br>
              <a:rPr lang="en-US" sz="2800" dirty="0" smtClean="0">
                <a:solidFill>
                  <a:srgbClr val="C00000"/>
                </a:solidFill>
              </a:rPr>
            </a:br>
            <a:r>
              <a:rPr lang="en-US" sz="2800" dirty="0" smtClean="0">
                <a:solidFill>
                  <a:srgbClr val="C00000"/>
                </a:solidFill>
              </a:rPr>
              <a:t>(15 </a:t>
            </a:r>
            <a:r>
              <a:rPr lang="en-US" sz="2800" dirty="0" err="1" smtClean="0">
                <a:solidFill>
                  <a:srgbClr val="C00000"/>
                </a:solidFill>
              </a:rPr>
              <a:t>mins</a:t>
            </a:r>
            <a:r>
              <a:rPr lang="en-US" sz="2800" dirty="0" smtClean="0">
                <a:solidFill>
                  <a:srgbClr val="C00000"/>
                </a:solidFill>
              </a:rPr>
              <a:t> presentation + 5 </a:t>
            </a:r>
            <a:r>
              <a:rPr lang="en-US" sz="2800" dirty="0" err="1" smtClean="0">
                <a:solidFill>
                  <a:srgbClr val="C00000"/>
                </a:solidFill>
              </a:rPr>
              <a:t>mins</a:t>
            </a:r>
            <a:r>
              <a:rPr lang="en-US" sz="2800" dirty="0" smtClean="0">
                <a:solidFill>
                  <a:srgbClr val="C00000"/>
                </a:solidFill>
              </a:rPr>
              <a:t> Q&amp;A)</a:t>
            </a:r>
            <a:endParaRPr lang="en-US" sz="2800" dirty="0">
              <a:solidFill>
                <a:srgbClr val="C00000"/>
              </a:solidFill>
            </a:endParaRPr>
          </a:p>
        </p:txBody>
      </p:sp>
    </p:spTree>
    <p:extLst>
      <p:ext uri="{BB962C8B-B14F-4D97-AF65-F5344CB8AC3E}">
        <p14:creationId xmlns="" xmlns:p14="http://schemas.microsoft.com/office/powerpoint/2010/main" val="2072521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32801">
                                            <p:txEl>
                                              <p:pRg st="2" end="2"/>
                                            </p:txEl>
                                          </p:spTgt>
                                        </p:tgtEl>
                                        <p:attrNameLst>
                                          <p:attrName>style.visibility</p:attrName>
                                        </p:attrNameLst>
                                      </p:cBhvr>
                                      <p:to>
                                        <p:strVal val="visible"/>
                                      </p:to>
                                    </p:set>
                                    <p:animEffect transition="in" filter="fade">
                                      <p:cBhvr>
                                        <p:cTn id="7" dur="1000"/>
                                        <p:tgtEl>
                                          <p:spTgt spid="332801">
                                            <p:txEl>
                                              <p:pRg st="2" end="2"/>
                                            </p:txEl>
                                          </p:spTgt>
                                        </p:tgtEl>
                                      </p:cBhvr>
                                    </p:animEffect>
                                    <p:anim calcmode="lin" valueType="num">
                                      <p:cBhvr>
                                        <p:cTn id="8" dur="1000" fill="hold"/>
                                        <p:tgtEl>
                                          <p:spTgt spid="33280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3280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32801">
                                            <p:txEl>
                                              <p:pRg st="4" end="4"/>
                                            </p:txEl>
                                          </p:spTgt>
                                        </p:tgtEl>
                                        <p:attrNameLst>
                                          <p:attrName>style.visibility</p:attrName>
                                        </p:attrNameLst>
                                      </p:cBhvr>
                                      <p:to>
                                        <p:strVal val="visible"/>
                                      </p:to>
                                    </p:set>
                                    <p:animEffect transition="in" filter="fade">
                                      <p:cBhvr>
                                        <p:cTn id="14" dur="1000"/>
                                        <p:tgtEl>
                                          <p:spTgt spid="332801">
                                            <p:txEl>
                                              <p:pRg st="4" end="4"/>
                                            </p:txEl>
                                          </p:spTgt>
                                        </p:tgtEl>
                                      </p:cBhvr>
                                    </p:animEffect>
                                    <p:anim calcmode="lin" valueType="num">
                                      <p:cBhvr>
                                        <p:cTn id="15" dur="1000" fill="hold"/>
                                        <p:tgtEl>
                                          <p:spTgt spid="33280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33280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32801">
                                            <p:txEl>
                                              <p:pRg st="6" end="6"/>
                                            </p:txEl>
                                          </p:spTgt>
                                        </p:tgtEl>
                                        <p:attrNameLst>
                                          <p:attrName>style.visibility</p:attrName>
                                        </p:attrNameLst>
                                      </p:cBhvr>
                                      <p:to>
                                        <p:strVal val="visible"/>
                                      </p:to>
                                    </p:set>
                                    <p:animEffect transition="in" filter="fade">
                                      <p:cBhvr>
                                        <p:cTn id="21" dur="1000"/>
                                        <p:tgtEl>
                                          <p:spTgt spid="332801">
                                            <p:txEl>
                                              <p:pRg st="6" end="6"/>
                                            </p:txEl>
                                          </p:spTgt>
                                        </p:tgtEl>
                                      </p:cBhvr>
                                    </p:animEffect>
                                    <p:anim calcmode="lin" valueType="num">
                                      <p:cBhvr>
                                        <p:cTn id="22" dur="1000" fill="hold"/>
                                        <p:tgtEl>
                                          <p:spTgt spid="332801">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332801">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32801">
                                            <p:txEl>
                                              <p:pRg st="8" end="8"/>
                                            </p:txEl>
                                          </p:spTgt>
                                        </p:tgtEl>
                                        <p:attrNameLst>
                                          <p:attrName>style.visibility</p:attrName>
                                        </p:attrNameLst>
                                      </p:cBhvr>
                                      <p:to>
                                        <p:strVal val="visible"/>
                                      </p:to>
                                    </p:set>
                                    <p:animEffect transition="in" filter="fade">
                                      <p:cBhvr>
                                        <p:cTn id="28" dur="1000"/>
                                        <p:tgtEl>
                                          <p:spTgt spid="332801">
                                            <p:txEl>
                                              <p:pRg st="8" end="8"/>
                                            </p:txEl>
                                          </p:spTgt>
                                        </p:tgtEl>
                                      </p:cBhvr>
                                    </p:animEffect>
                                    <p:anim calcmode="lin" valueType="num">
                                      <p:cBhvr>
                                        <p:cTn id="29" dur="1000" fill="hold"/>
                                        <p:tgtEl>
                                          <p:spTgt spid="332801">
                                            <p:txEl>
                                              <p:pRg st="8" end="8"/>
                                            </p:txEl>
                                          </p:spTgt>
                                        </p:tgtEl>
                                        <p:attrNameLst>
                                          <p:attrName>ppt_x</p:attrName>
                                        </p:attrNameLst>
                                      </p:cBhvr>
                                      <p:tavLst>
                                        <p:tav tm="0">
                                          <p:val>
                                            <p:strVal val="#ppt_x"/>
                                          </p:val>
                                        </p:tav>
                                        <p:tav tm="100000">
                                          <p:val>
                                            <p:strVal val="#ppt_x"/>
                                          </p:val>
                                        </p:tav>
                                      </p:tavLst>
                                    </p:anim>
                                    <p:anim calcmode="lin" valueType="num">
                                      <p:cBhvr>
                                        <p:cTn id="30" dur="1000" fill="hold"/>
                                        <p:tgtEl>
                                          <p:spTgt spid="332801">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51633" y="304800"/>
            <a:ext cx="8746109" cy="6324600"/>
          </a:xfrm>
          <a:prstGeom prst="rect">
            <a:avLst/>
          </a:prstGeom>
          <a:noFill/>
          <a:ln w="9525">
            <a:noFill/>
            <a:miter lim="800000"/>
            <a:headEnd/>
            <a:tailEnd/>
          </a:ln>
        </p:spPr>
      </p:pic>
    </p:spTree>
    <p:extLst>
      <p:ext uri="{BB962C8B-B14F-4D97-AF65-F5344CB8AC3E}">
        <p14:creationId xmlns="" xmlns:p14="http://schemas.microsoft.com/office/powerpoint/2010/main" val="20725219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32331" y="914400"/>
            <a:ext cx="9080137" cy="4191000"/>
          </a:xfrm>
          <a:prstGeom prst="rect">
            <a:avLst/>
          </a:prstGeom>
          <a:noFill/>
          <a:ln w="9525">
            <a:noFill/>
            <a:miter lim="800000"/>
            <a:headEnd/>
            <a:tailEnd/>
          </a:ln>
        </p:spPr>
      </p:pic>
    </p:spTree>
    <p:extLst>
      <p:ext uri="{BB962C8B-B14F-4D97-AF65-F5344CB8AC3E}">
        <p14:creationId xmlns="" xmlns:p14="http://schemas.microsoft.com/office/powerpoint/2010/main" val="20725219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7239000" cy="990600"/>
          </a:xfrm>
        </p:spPr>
        <p:txBody>
          <a:bodyPr>
            <a:normAutofit/>
          </a:bodyPr>
          <a:lstStyle/>
          <a:p>
            <a:r>
              <a:rPr lang="en-US" sz="4000" dirty="0" smtClean="0">
                <a:solidFill>
                  <a:srgbClr val="C00000"/>
                </a:solidFill>
              </a:rPr>
              <a:t>Important Dates</a:t>
            </a:r>
            <a:endParaRPr lang="en-US" sz="4000" dirty="0">
              <a:solidFill>
                <a:srgbClr val="C00000"/>
              </a:solidFill>
            </a:endParaRPr>
          </a:p>
        </p:txBody>
      </p:sp>
      <p:sp>
        <p:nvSpPr>
          <p:cNvPr id="3" name="Content Placeholder 2"/>
          <p:cNvSpPr>
            <a:spLocks noGrp="1"/>
          </p:cNvSpPr>
          <p:nvPr>
            <p:ph idx="1"/>
          </p:nvPr>
        </p:nvSpPr>
        <p:spPr>
          <a:xfrm>
            <a:off x="685800" y="1600200"/>
            <a:ext cx="7924800" cy="4343400"/>
          </a:xfrm>
        </p:spPr>
        <p:txBody>
          <a:bodyPr>
            <a:normAutofit/>
          </a:bodyPr>
          <a:lstStyle/>
          <a:p>
            <a:pPr marL="457200" indent="-457200">
              <a:buFont typeface="Wingdings" pitchFamily="2" charset="2"/>
              <a:buChar char="q"/>
            </a:pPr>
            <a:r>
              <a:rPr lang="en-US" sz="2000" dirty="0" smtClean="0"/>
              <a:t>Form a group of 5 (Email Me and cc’ Nick by </a:t>
            </a:r>
            <a:r>
              <a:rPr lang="en-US" sz="2000" dirty="0" smtClean="0">
                <a:solidFill>
                  <a:srgbClr val="C00000"/>
                </a:solidFill>
                <a:effectLst>
                  <a:outerShdw blurRad="38100" dist="38100" dir="2700000" algn="tl">
                    <a:srgbClr val="000000">
                      <a:alpha val="43137"/>
                    </a:srgbClr>
                  </a:outerShdw>
                </a:effectLst>
              </a:rPr>
              <a:t>Sept 27th</a:t>
            </a:r>
            <a:r>
              <a:rPr lang="en-US" sz="2000" dirty="0" smtClean="0"/>
              <a:t>)</a:t>
            </a:r>
          </a:p>
          <a:p>
            <a:pPr marL="457200" indent="-457200">
              <a:buFont typeface="Wingdings" pitchFamily="2" charset="2"/>
              <a:buChar char="q"/>
            </a:pPr>
            <a:endParaRPr lang="en-US" sz="2000" dirty="0" smtClean="0"/>
          </a:p>
          <a:p>
            <a:pPr marL="457200" indent="-457200">
              <a:buFont typeface="Wingdings" pitchFamily="2" charset="2"/>
              <a:buChar char="q"/>
            </a:pPr>
            <a:r>
              <a:rPr lang="en-US" sz="2000" dirty="0" smtClean="0"/>
              <a:t>Preparation (</a:t>
            </a:r>
            <a:r>
              <a:rPr lang="en-US" sz="2000" dirty="0" smtClean="0">
                <a:solidFill>
                  <a:srgbClr val="C00000"/>
                </a:solidFill>
                <a:effectLst>
                  <a:outerShdw blurRad="38100" dist="38100" dir="2700000" algn="tl">
                    <a:srgbClr val="000000">
                      <a:alpha val="43137"/>
                    </a:srgbClr>
                  </a:outerShdw>
                </a:effectLst>
              </a:rPr>
              <a:t>Sept 25 – Oct 11</a:t>
            </a:r>
            <a:r>
              <a:rPr lang="en-US" sz="2000" dirty="0" smtClean="0"/>
              <a:t>, 3 weeks)</a:t>
            </a:r>
          </a:p>
          <a:p>
            <a:pPr marL="457200" indent="-457200">
              <a:buFont typeface="Wingdings" pitchFamily="2" charset="2"/>
              <a:buChar char="q"/>
            </a:pPr>
            <a:endParaRPr lang="en-US" sz="2000" dirty="0" smtClean="0"/>
          </a:p>
          <a:p>
            <a:pPr marL="457200" indent="-457200">
              <a:buFont typeface="Wingdings" pitchFamily="2" charset="2"/>
              <a:buChar char="q"/>
            </a:pPr>
            <a:r>
              <a:rPr lang="en-US" sz="2000" dirty="0" smtClean="0"/>
              <a:t>Written report due (</a:t>
            </a:r>
            <a:r>
              <a:rPr lang="en-US" sz="2000" dirty="0" smtClean="0">
                <a:solidFill>
                  <a:srgbClr val="C00000"/>
                </a:solidFill>
                <a:effectLst>
                  <a:outerShdw blurRad="38100" dist="38100" dir="2700000" algn="tl">
                    <a:srgbClr val="000000">
                      <a:alpha val="43137"/>
                    </a:srgbClr>
                  </a:outerShdw>
                </a:effectLst>
              </a:rPr>
              <a:t>Oct 15</a:t>
            </a:r>
            <a:r>
              <a:rPr lang="en-US" sz="2000" dirty="0" smtClean="0"/>
              <a:t>,  10~20 pages)</a:t>
            </a:r>
          </a:p>
          <a:p>
            <a:pPr marL="457200" indent="-457200">
              <a:buFont typeface="Wingdings" pitchFamily="2" charset="2"/>
              <a:buChar char="q"/>
            </a:pPr>
            <a:endParaRPr lang="en-US" sz="2000" dirty="0" smtClean="0"/>
          </a:p>
          <a:p>
            <a:pPr marL="457200" indent="-457200">
              <a:buFont typeface="Wingdings" pitchFamily="2" charset="2"/>
              <a:buChar char="q"/>
            </a:pPr>
            <a:r>
              <a:rPr lang="en-US" sz="2000" dirty="0" smtClean="0"/>
              <a:t>Class presentation, 15-20 </a:t>
            </a:r>
            <a:r>
              <a:rPr lang="en-US" sz="2000" dirty="0" err="1" smtClean="0"/>
              <a:t>mins</a:t>
            </a:r>
            <a:r>
              <a:rPr lang="en-US" sz="2000" dirty="0" smtClean="0"/>
              <a:t> per group (</a:t>
            </a:r>
            <a:r>
              <a:rPr lang="en-US" sz="2000" dirty="0" smtClean="0">
                <a:solidFill>
                  <a:srgbClr val="C00000"/>
                </a:solidFill>
                <a:effectLst>
                  <a:outerShdw blurRad="38100" dist="38100" dir="2700000" algn="tl">
                    <a:srgbClr val="000000">
                      <a:alpha val="43137"/>
                    </a:srgbClr>
                  </a:outerShdw>
                </a:effectLst>
              </a:rPr>
              <a:t>Oct 11</a:t>
            </a:r>
            <a:r>
              <a:rPr lang="en-US" sz="2000" dirty="0" smtClean="0"/>
              <a:t>)</a:t>
            </a:r>
          </a:p>
          <a:p>
            <a:pPr marL="457200" indent="-457200">
              <a:buNone/>
            </a:pPr>
            <a:r>
              <a:rPr lang="en-US" sz="2000" dirty="0" smtClean="0"/>
              <a:t>      (Class on </a:t>
            </a:r>
            <a:r>
              <a:rPr lang="en-US" sz="2000" dirty="0" smtClean="0">
                <a:solidFill>
                  <a:srgbClr val="C00000"/>
                </a:solidFill>
                <a:effectLst>
                  <a:outerShdw blurRad="38100" dist="38100" dir="2700000" algn="tl">
                    <a:srgbClr val="000000">
                      <a:alpha val="43137"/>
                    </a:srgbClr>
                  </a:outerShdw>
                </a:effectLst>
              </a:rPr>
              <a:t>Oct 9</a:t>
            </a:r>
            <a:r>
              <a:rPr lang="en-US" sz="2000" dirty="0" smtClean="0"/>
              <a:t> is for group meeting and preparation.)</a:t>
            </a:r>
          </a:p>
          <a:p>
            <a:pPr marL="457200" indent="-457200">
              <a:buFont typeface="Wingdings" pitchFamily="2" charset="2"/>
              <a:buChar char="q"/>
            </a:pPr>
            <a:endParaRPr lang="en-US" sz="2000" dirty="0" smtClean="0"/>
          </a:p>
          <a:p>
            <a:pPr marL="457200" indent="-457200">
              <a:buFont typeface="Wingdings" pitchFamily="2" charset="2"/>
              <a:buChar char="q"/>
            </a:pPr>
            <a:r>
              <a:rPr lang="en-US" sz="2000" dirty="0" smtClean="0"/>
              <a:t>Submit peer-review form (</a:t>
            </a:r>
            <a:r>
              <a:rPr lang="en-US" sz="2000" dirty="0" smtClean="0">
                <a:solidFill>
                  <a:srgbClr val="C00000"/>
                </a:solidFill>
                <a:effectLst>
                  <a:outerShdw blurRad="38100" dist="38100" dir="2700000" algn="tl">
                    <a:srgbClr val="000000">
                      <a:alpha val="43137"/>
                    </a:srgbClr>
                  </a:outerShdw>
                </a:effectLst>
              </a:rPr>
              <a:t>Oct 11 </a:t>
            </a:r>
            <a:r>
              <a:rPr lang="en-US" sz="2000" dirty="0" smtClean="0"/>
              <a:t>after class)</a:t>
            </a:r>
          </a:p>
        </p:txBody>
      </p:sp>
    </p:spTree>
    <p:extLst>
      <p:ext uri="{BB962C8B-B14F-4D97-AF65-F5344CB8AC3E}">
        <p14:creationId xmlns="" xmlns:p14="http://schemas.microsoft.com/office/powerpoint/2010/main" val="207252195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聚合">
  <a:themeElements>
    <a:clrScheme name="华丽">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聚合">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聚合">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12589</TotalTime>
  <Words>616</Words>
  <Application>Microsoft Office PowerPoint</Application>
  <PresentationFormat>全屏显示(4:3)</PresentationFormat>
  <Paragraphs>60</Paragraphs>
  <Slides>9</Slides>
  <Notes>0</Notes>
  <HiddenSlides>0</HiddenSlides>
  <MMClips>0</MMClips>
  <ScaleCrop>false</ScaleCrop>
  <HeadingPairs>
    <vt:vector size="4" baseType="variant">
      <vt:variant>
        <vt:lpstr>主题</vt:lpstr>
      </vt:variant>
      <vt:variant>
        <vt:i4>1</vt:i4>
      </vt:variant>
      <vt:variant>
        <vt:lpstr>幻灯片标题</vt:lpstr>
      </vt:variant>
      <vt:variant>
        <vt:i4>9</vt:i4>
      </vt:variant>
    </vt:vector>
  </HeadingPairs>
  <TitlesOfParts>
    <vt:vector size="10" baseType="lpstr">
      <vt:lpstr>聚合</vt:lpstr>
      <vt:lpstr>Business Intelligence &amp; Data Mining  with SAS Suite</vt:lpstr>
      <vt:lpstr>Group Project  (Due Oct 11)</vt:lpstr>
      <vt:lpstr>Group Project  (Due Oct 11)</vt:lpstr>
      <vt:lpstr>Group Project  (Due Oct 11)</vt:lpstr>
      <vt:lpstr>Evaluation</vt:lpstr>
      <vt:lpstr>Group Evaluation Guideline (15 mins presentation + 5 mins Q&amp;A)</vt:lpstr>
      <vt:lpstr>幻灯片 7</vt:lpstr>
      <vt:lpstr>幻灯片 8</vt:lpstr>
      <vt:lpstr>Important Dates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Technology in Business and Society</dc:title>
  <dc:creator>Sean J. Taylor</dc:creator>
  <cp:lastModifiedBy>Beibei</cp:lastModifiedBy>
  <cp:revision>990</cp:revision>
  <dcterms:created xsi:type="dcterms:W3CDTF">2012-01-22T18:08:14Z</dcterms:created>
  <dcterms:modified xsi:type="dcterms:W3CDTF">2012-09-25T19:16:51Z</dcterms:modified>
</cp:coreProperties>
</file>