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activeX/activeX2.bin" ContentType="application/vnd.ms-office.activeX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activeX/activeX1.xml" ContentType="application/vnd.ms-office.activeX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activeX/activeX1.bin" ContentType="application/vnd.ms-office.activeX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56"/>
  </p:notesMasterIdLst>
  <p:sldIdLst>
    <p:sldId id="256" r:id="rId2"/>
    <p:sldId id="598" r:id="rId3"/>
    <p:sldId id="627" r:id="rId4"/>
    <p:sldId id="546" r:id="rId5"/>
    <p:sldId id="632" r:id="rId6"/>
    <p:sldId id="548" r:id="rId7"/>
    <p:sldId id="549" r:id="rId8"/>
    <p:sldId id="550" r:id="rId9"/>
    <p:sldId id="559" r:id="rId10"/>
    <p:sldId id="644" r:id="rId11"/>
    <p:sldId id="751" r:id="rId12"/>
    <p:sldId id="649" r:id="rId13"/>
    <p:sldId id="650" r:id="rId14"/>
    <p:sldId id="651" r:id="rId15"/>
    <p:sldId id="652" r:id="rId16"/>
    <p:sldId id="752" r:id="rId17"/>
    <p:sldId id="654" r:id="rId18"/>
    <p:sldId id="749" r:id="rId19"/>
    <p:sldId id="750" r:id="rId20"/>
    <p:sldId id="753" r:id="rId21"/>
    <p:sldId id="759" r:id="rId22"/>
    <p:sldId id="657" r:id="rId23"/>
    <p:sldId id="658" r:id="rId24"/>
    <p:sldId id="676" r:id="rId25"/>
    <p:sldId id="677" r:id="rId26"/>
    <p:sldId id="754" r:id="rId27"/>
    <p:sldId id="755" r:id="rId28"/>
    <p:sldId id="756" r:id="rId29"/>
    <p:sldId id="760" r:id="rId30"/>
    <p:sldId id="719" r:id="rId31"/>
    <p:sldId id="764" r:id="rId32"/>
    <p:sldId id="765" r:id="rId33"/>
    <p:sldId id="761" r:id="rId34"/>
    <p:sldId id="647" r:id="rId35"/>
    <p:sldId id="723" r:id="rId36"/>
    <p:sldId id="767" r:id="rId37"/>
    <p:sldId id="766" r:id="rId38"/>
    <p:sldId id="774" r:id="rId39"/>
    <p:sldId id="773" r:id="rId40"/>
    <p:sldId id="775" r:id="rId41"/>
    <p:sldId id="768" r:id="rId42"/>
    <p:sldId id="769" r:id="rId43"/>
    <p:sldId id="770" r:id="rId44"/>
    <p:sldId id="772" r:id="rId45"/>
    <p:sldId id="771" r:id="rId46"/>
    <p:sldId id="745" r:id="rId47"/>
    <p:sldId id="747" r:id="rId48"/>
    <p:sldId id="776" r:id="rId49"/>
    <p:sldId id="777" r:id="rId50"/>
    <p:sldId id="778" r:id="rId51"/>
    <p:sldId id="779" r:id="rId52"/>
    <p:sldId id="782" r:id="rId53"/>
    <p:sldId id="781" r:id="rId54"/>
    <p:sldId id="523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72A"/>
    <a:srgbClr val="660033"/>
    <a:srgbClr val="7006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55" autoAdjust="0"/>
  </p:normalViewPr>
  <p:slideViewPr>
    <p:cSldViewPr>
      <p:cViewPr>
        <p:scale>
          <a:sx n="60" d="100"/>
          <a:sy n="60" d="100"/>
        </p:scale>
        <p:origin x="-165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2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CE9E88DD-FC6F-11D4-87EC-00B0D025628B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CE9E88DD-FC6F-11D4-87EC-00B0D025628B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347EA-F70B-467E-A0A3-AC8393392CA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156F8-1953-4739-B45C-7CD3D7D1E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74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Income, age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prob</a:t>
            </a:r>
            <a:r>
              <a:rPr lang="en-US" dirty="0" smtClean="0">
                <a:sym typeface="Wingdings" pitchFamily="2" charset="2"/>
              </a:rPr>
              <a:t>(purchase), not linear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 of modeling the probability directly, you are modeling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Logit</a:t>
            </a:r>
            <a:r>
              <a:rPr lang="en-US" baseline="0" dirty="0" smtClean="0"/>
              <a:t>—Log Odd Ratio.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56F8-1953-4739-B45C-7CD3D7D1EF3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97FD8-CDCF-4280-988C-1819AD66038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9A0D2-A88F-43E7-A5D3-8C7BE699DC6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8CE73-CCEA-4186-9019-F64B003E782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CF2AE9-C349-4262-A119-29273CCA1E4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B9131-C61F-48F7-8DC5-78AC6305175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8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9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304800"/>
            <a:ext cx="5105400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Business Intelligence &amp; Data Mining </a:t>
            </a:r>
            <a:br>
              <a:rPr lang="en-US" sz="3600" dirty="0" smtClean="0"/>
            </a:br>
            <a:r>
              <a:rPr lang="en-US" sz="3600" dirty="0" smtClean="0"/>
              <a:t>with SAS Suite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895600"/>
            <a:ext cx="5114778" cy="187033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Week 5: Predictive Modeling </a:t>
            </a:r>
          </a:p>
          <a:p>
            <a:r>
              <a:rPr lang="en-US" sz="2400" b="1" dirty="0" smtClean="0"/>
              <a:t>Regression</a:t>
            </a:r>
            <a:endParaRPr lang="en-US" sz="1200" b="1" dirty="0" smtClean="0"/>
          </a:p>
          <a:p>
            <a:r>
              <a:rPr lang="en-US" sz="2400" b="1" dirty="0" smtClean="0"/>
              <a:t>94832/Mini1</a:t>
            </a:r>
          </a:p>
          <a:p>
            <a:r>
              <a:rPr lang="en-US" sz="2400" b="1" dirty="0" smtClean="0"/>
              <a:t>Fall 2012</a:t>
            </a:r>
          </a:p>
          <a:p>
            <a:r>
              <a:rPr lang="en-US" sz="2400" b="1" dirty="0" err="1" smtClean="0"/>
              <a:t>Beibei</a:t>
            </a:r>
            <a:r>
              <a:rPr lang="en-US" sz="2400" b="1" dirty="0" smtClean="0"/>
              <a:t> Li</a:t>
            </a:r>
            <a:endParaRPr lang="en-US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00400"/>
            <a:ext cx="2057400" cy="138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628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077200" cy="1295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Outline (Week 5) Regression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2422672"/>
            <a:ext cx="7859712" cy="151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Regression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800" dirty="0" smtClean="0"/>
              <a:t> Linear Regression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800" dirty="0" smtClean="0"/>
              <a:t> Logistic Regression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What is Regression?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0600" y="1340584"/>
            <a:ext cx="731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 Regressions offer a different approach to prediction compared to decision trees.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 Regressions, as parametric models, assume a </a:t>
            </a:r>
            <a:r>
              <a:rPr lang="en-US" sz="2000" dirty="0" smtClean="0">
                <a:solidFill>
                  <a:srgbClr val="C00000"/>
                </a:solidFill>
              </a:rPr>
              <a:t>specific association structure between inputs and target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grpSp>
        <p:nvGrpSpPr>
          <p:cNvPr id="69" name="组合 68"/>
          <p:cNvGrpSpPr/>
          <p:nvPr/>
        </p:nvGrpSpPr>
        <p:grpSpPr>
          <a:xfrm>
            <a:off x="942975" y="3200400"/>
            <a:ext cx="3248025" cy="3200400"/>
            <a:chOff x="1704975" y="2743200"/>
            <a:chExt cx="5838825" cy="423672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2390775" y="3124200"/>
              <a:ext cx="0" cy="3429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390775" y="6553200"/>
              <a:ext cx="487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378575" y="6613207"/>
              <a:ext cx="965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704975" y="3657600"/>
              <a:ext cx="5683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</a:t>
              </a:r>
            </a:p>
          </p:txBody>
        </p:sp>
        <p:sp>
          <p:nvSpPr>
            <p:cNvPr id="9" name="Oval 25"/>
            <p:cNvSpPr>
              <a:spLocks noChangeArrowheads="1"/>
            </p:cNvSpPr>
            <p:nvPr/>
          </p:nvSpPr>
          <p:spPr bwMode="auto">
            <a:xfrm>
              <a:off x="3990975" y="5334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35"/>
            <p:cNvSpPr>
              <a:spLocks noChangeArrowheads="1"/>
            </p:cNvSpPr>
            <p:nvPr/>
          </p:nvSpPr>
          <p:spPr bwMode="auto">
            <a:xfrm>
              <a:off x="4295775" y="4343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36"/>
            <p:cNvSpPr>
              <a:spLocks noChangeArrowheads="1"/>
            </p:cNvSpPr>
            <p:nvPr/>
          </p:nvSpPr>
          <p:spPr bwMode="auto">
            <a:xfrm>
              <a:off x="4295775" y="57912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37"/>
            <p:cNvSpPr>
              <a:spLocks noChangeArrowheads="1"/>
            </p:cNvSpPr>
            <p:nvPr/>
          </p:nvSpPr>
          <p:spPr bwMode="auto">
            <a:xfrm>
              <a:off x="4219575" y="4800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38"/>
            <p:cNvSpPr>
              <a:spLocks noChangeArrowheads="1"/>
            </p:cNvSpPr>
            <p:nvPr/>
          </p:nvSpPr>
          <p:spPr bwMode="auto">
            <a:xfrm>
              <a:off x="3686175" y="4114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39"/>
            <p:cNvSpPr>
              <a:spLocks noChangeArrowheads="1"/>
            </p:cNvSpPr>
            <p:nvPr/>
          </p:nvSpPr>
          <p:spPr bwMode="auto">
            <a:xfrm>
              <a:off x="3381375" y="5486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0"/>
            <p:cNvSpPr>
              <a:spLocks noChangeArrowheads="1"/>
            </p:cNvSpPr>
            <p:nvPr/>
          </p:nvSpPr>
          <p:spPr bwMode="auto">
            <a:xfrm>
              <a:off x="3533775" y="6096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41"/>
            <p:cNvSpPr>
              <a:spLocks noChangeArrowheads="1"/>
            </p:cNvSpPr>
            <p:nvPr/>
          </p:nvSpPr>
          <p:spPr bwMode="auto">
            <a:xfrm>
              <a:off x="3152775" y="5943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42"/>
            <p:cNvSpPr>
              <a:spLocks noChangeArrowheads="1"/>
            </p:cNvSpPr>
            <p:nvPr/>
          </p:nvSpPr>
          <p:spPr bwMode="auto">
            <a:xfrm>
              <a:off x="3533775" y="4800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43"/>
            <p:cNvSpPr>
              <a:spLocks noChangeArrowheads="1"/>
            </p:cNvSpPr>
            <p:nvPr/>
          </p:nvSpPr>
          <p:spPr bwMode="auto">
            <a:xfrm>
              <a:off x="2924175" y="5334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47"/>
            <p:cNvSpPr>
              <a:spLocks noChangeShapeType="1"/>
            </p:cNvSpPr>
            <p:nvPr/>
          </p:nvSpPr>
          <p:spPr bwMode="auto">
            <a:xfrm>
              <a:off x="4829175" y="4648200"/>
              <a:ext cx="2590800" cy="0"/>
            </a:xfrm>
            <a:prstGeom prst="lin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20" name="Line 48"/>
            <p:cNvSpPr>
              <a:spLocks noChangeShapeType="1"/>
            </p:cNvSpPr>
            <p:nvPr/>
          </p:nvSpPr>
          <p:spPr bwMode="auto">
            <a:xfrm>
              <a:off x="4752975" y="3048000"/>
              <a:ext cx="0" cy="335280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55"/>
            <p:cNvSpPr txBox="1">
              <a:spLocks noChangeArrowheads="1"/>
            </p:cNvSpPr>
            <p:nvPr/>
          </p:nvSpPr>
          <p:spPr bwMode="auto">
            <a:xfrm>
              <a:off x="5764146" y="4648200"/>
              <a:ext cx="17796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b="1" dirty="0">
                  <a:latin typeface="Tahoma" pitchFamily="34" charset="0"/>
                  <a:cs typeface="Arial" charset="0"/>
                </a:rPr>
                <a:t>Split over age</a:t>
              </a:r>
            </a:p>
          </p:txBody>
        </p:sp>
        <p:sp>
          <p:nvSpPr>
            <p:cNvPr id="22" name="Text Box 56"/>
            <p:cNvSpPr txBox="1">
              <a:spLocks noChangeArrowheads="1"/>
            </p:cNvSpPr>
            <p:nvPr/>
          </p:nvSpPr>
          <p:spPr bwMode="auto">
            <a:xfrm>
              <a:off x="3559267" y="2743200"/>
              <a:ext cx="22557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b="1" dirty="0">
                  <a:latin typeface="Tahoma" pitchFamily="34" charset="0"/>
                  <a:cs typeface="Arial" charset="0"/>
                </a:rPr>
                <a:t>Split over balance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524375" y="6477000"/>
              <a:ext cx="569913" cy="457200"/>
              <a:chOff x="2971800" y="5257800"/>
              <a:chExt cx="569913" cy="457200"/>
            </a:xfrm>
          </p:grpSpPr>
          <p:sp>
            <p:nvSpPr>
              <p:cNvPr id="24" name="Text Box 57"/>
              <p:cNvSpPr txBox="1">
                <a:spLocks noChangeArrowheads="1"/>
              </p:cNvSpPr>
              <p:nvPr/>
            </p:nvSpPr>
            <p:spPr bwMode="auto">
              <a:xfrm>
                <a:off x="2971800" y="5348288"/>
                <a:ext cx="569913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rtl="1" eaLnBrk="1" hangingPunct="1"/>
                <a:r>
                  <a:rPr lang="en-US" sz="1800" dirty="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50K</a:t>
                </a:r>
              </a:p>
            </p:txBody>
          </p:sp>
          <p:sp>
            <p:nvSpPr>
              <p:cNvPr id="25" name="Line 59"/>
              <p:cNvSpPr>
                <a:spLocks noChangeShapeType="1"/>
              </p:cNvSpPr>
              <p:nvPr/>
            </p:nvSpPr>
            <p:spPr bwMode="auto">
              <a:xfrm>
                <a:off x="3200400" y="52578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836738" y="4495800"/>
              <a:ext cx="706437" cy="369888"/>
              <a:chOff x="284163" y="3276600"/>
              <a:chExt cx="706437" cy="369888"/>
            </a:xfrm>
          </p:grpSpPr>
          <p:sp>
            <p:nvSpPr>
              <p:cNvPr id="27" name="Text Box 58"/>
              <p:cNvSpPr txBox="1">
                <a:spLocks noChangeArrowheads="1"/>
              </p:cNvSpPr>
              <p:nvPr/>
            </p:nvSpPr>
            <p:spPr bwMode="auto">
              <a:xfrm>
                <a:off x="284163" y="3276600"/>
                <a:ext cx="43815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rtl="1" eaLnBrk="1" hangingPunct="1"/>
                <a:r>
                  <a:rPr lang="en-US" sz="1800" dirty="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45</a:t>
                </a:r>
              </a:p>
            </p:txBody>
          </p:sp>
          <p:sp>
            <p:nvSpPr>
              <p:cNvPr id="28" name="Line 60"/>
              <p:cNvSpPr>
                <a:spLocks noChangeShapeType="1"/>
              </p:cNvSpPr>
              <p:nvPr/>
            </p:nvSpPr>
            <p:spPr bwMode="auto">
              <a:xfrm>
                <a:off x="762000" y="3429000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" name="Oval 61"/>
            <p:cNvSpPr>
              <a:spLocks noChangeArrowheads="1"/>
            </p:cNvSpPr>
            <p:nvPr/>
          </p:nvSpPr>
          <p:spPr bwMode="auto">
            <a:xfrm>
              <a:off x="4905375" y="4724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62"/>
            <p:cNvSpPr>
              <a:spLocks noChangeArrowheads="1"/>
            </p:cNvSpPr>
            <p:nvPr/>
          </p:nvSpPr>
          <p:spPr bwMode="auto">
            <a:xfrm>
              <a:off x="5057775" y="5257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63"/>
            <p:cNvSpPr>
              <a:spLocks noChangeArrowheads="1"/>
            </p:cNvSpPr>
            <p:nvPr/>
          </p:nvSpPr>
          <p:spPr bwMode="auto">
            <a:xfrm>
              <a:off x="3228975" y="4114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64"/>
            <p:cNvSpPr>
              <a:spLocks noChangeArrowheads="1"/>
            </p:cNvSpPr>
            <p:nvPr/>
          </p:nvSpPr>
          <p:spPr bwMode="auto">
            <a:xfrm>
              <a:off x="4143375" y="3810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66"/>
            <p:cNvSpPr>
              <a:spLocks noChangeArrowheads="1"/>
            </p:cNvSpPr>
            <p:nvPr/>
          </p:nvSpPr>
          <p:spPr bwMode="auto">
            <a:xfrm>
              <a:off x="5438775" y="5486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67"/>
            <p:cNvSpPr>
              <a:spLocks noChangeArrowheads="1"/>
            </p:cNvSpPr>
            <p:nvPr/>
          </p:nvSpPr>
          <p:spPr bwMode="auto">
            <a:xfrm>
              <a:off x="4981575" y="57912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295775" y="2971800"/>
              <a:ext cx="2819400" cy="3124200"/>
              <a:chOff x="2743200" y="1752600"/>
              <a:chExt cx="2819400" cy="3124200"/>
            </a:xfrm>
          </p:grpSpPr>
          <p:sp>
            <p:nvSpPr>
              <p:cNvPr id="36" name="Line 7"/>
              <p:cNvSpPr>
                <a:spLocks noChangeShapeType="1"/>
              </p:cNvSpPr>
              <p:nvPr/>
            </p:nvSpPr>
            <p:spPr bwMode="auto">
              <a:xfrm>
                <a:off x="5105400" y="21336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8"/>
              <p:cNvSpPr>
                <a:spLocks noChangeShapeType="1"/>
              </p:cNvSpPr>
              <p:nvPr/>
            </p:nvSpPr>
            <p:spPr bwMode="auto">
              <a:xfrm>
                <a:off x="5257800" y="19812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>
                <a:off x="4953000" y="2743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10"/>
              <p:cNvSpPr>
                <a:spLocks noChangeShapeType="1"/>
              </p:cNvSpPr>
              <p:nvPr/>
            </p:nvSpPr>
            <p:spPr bwMode="auto">
              <a:xfrm>
                <a:off x="5105400" y="2590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>
                <a:off x="3962400" y="2743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12"/>
              <p:cNvSpPr>
                <a:spLocks noChangeShapeType="1"/>
              </p:cNvSpPr>
              <p:nvPr/>
            </p:nvSpPr>
            <p:spPr bwMode="auto">
              <a:xfrm>
                <a:off x="4114800" y="2590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13"/>
              <p:cNvSpPr>
                <a:spLocks noChangeShapeType="1"/>
              </p:cNvSpPr>
              <p:nvPr/>
            </p:nvSpPr>
            <p:spPr bwMode="auto">
              <a:xfrm>
                <a:off x="4495800" y="2286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>
                <a:off x="4648200" y="2133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5257800" y="25146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>
                <a:off x="5410200" y="23622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>
                <a:off x="5257800" y="3124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5410200" y="2971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>
                <a:off x="3581400" y="2286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3733800" y="2133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4419600" y="3048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>
                <a:off x="4572000" y="2895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23"/>
              <p:cNvSpPr>
                <a:spLocks noChangeShapeType="1"/>
              </p:cNvSpPr>
              <p:nvPr/>
            </p:nvSpPr>
            <p:spPr bwMode="auto">
              <a:xfrm>
                <a:off x="4114800" y="1905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24"/>
              <p:cNvSpPr>
                <a:spLocks noChangeShapeType="1"/>
              </p:cNvSpPr>
              <p:nvPr/>
            </p:nvSpPr>
            <p:spPr bwMode="auto">
              <a:xfrm>
                <a:off x="4267200" y="1752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4" name="Group 26"/>
              <p:cNvGrpSpPr>
                <a:grpSpLocks/>
              </p:cNvGrpSpPr>
              <p:nvPr/>
            </p:nvGrpSpPr>
            <p:grpSpPr bwMode="auto">
              <a:xfrm>
                <a:off x="2743200" y="2819400"/>
                <a:ext cx="304800" cy="304800"/>
                <a:chOff x="2880" y="2160"/>
                <a:chExt cx="192" cy="192"/>
              </a:xfrm>
            </p:grpSpPr>
            <p:sp>
              <p:nvSpPr>
                <p:cNvPr id="67" name="Line 27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28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29"/>
              <p:cNvGrpSpPr>
                <a:grpSpLocks/>
              </p:cNvGrpSpPr>
              <p:nvPr/>
            </p:nvGrpSpPr>
            <p:grpSpPr bwMode="auto">
              <a:xfrm>
                <a:off x="3581400" y="3581400"/>
                <a:ext cx="304800" cy="304800"/>
                <a:chOff x="2880" y="2160"/>
                <a:chExt cx="192" cy="192"/>
              </a:xfrm>
            </p:grpSpPr>
            <p:sp>
              <p:nvSpPr>
                <p:cNvPr id="65" name="Line 30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1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6" name="Group 32"/>
              <p:cNvGrpSpPr>
                <a:grpSpLocks/>
              </p:cNvGrpSpPr>
              <p:nvPr/>
            </p:nvGrpSpPr>
            <p:grpSpPr bwMode="auto">
              <a:xfrm>
                <a:off x="3429000" y="2743200"/>
                <a:ext cx="304800" cy="304800"/>
                <a:chOff x="2880" y="2160"/>
                <a:chExt cx="192" cy="192"/>
              </a:xfrm>
            </p:grpSpPr>
            <p:sp>
              <p:nvSpPr>
                <p:cNvPr id="63" name="Line 33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4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44"/>
              <p:cNvGrpSpPr>
                <a:grpSpLocks/>
              </p:cNvGrpSpPr>
              <p:nvPr/>
            </p:nvGrpSpPr>
            <p:grpSpPr bwMode="auto">
              <a:xfrm>
                <a:off x="4038600" y="3657600"/>
                <a:ext cx="304800" cy="304800"/>
                <a:chOff x="2880" y="2160"/>
                <a:chExt cx="192" cy="192"/>
              </a:xfrm>
            </p:grpSpPr>
            <p:sp>
              <p:nvSpPr>
                <p:cNvPr id="61" name="Line 45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46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68"/>
              <p:cNvGrpSpPr>
                <a:grpSpLocks/>
              </p:cNvGrpSpPr>
              <p:nvPr/>
            </p:nvGrpSpPr>
            <p:grpSpPr bwMode="auto">
              <a:xfrm>
                <a:off x="4191000" y="4572000"/>
                <a:ext cx="304800" cy="304800"/>
                <a:chOff x="2880" y="2160"/>
                <a:chExt cx="192" cy="192"/>
              </a:xfrm>
            </p:grpSpPr>
            <p:sp>
              <p:nvSpPr>
                <p:cNvPr id="59" name="Line 69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70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0" name="组合 69"/>
          <p:cNvGrpSpPr/>
          <p:nvPr/>
        </p:nvGrpSpPr>
        <p:grpSpPr>
          <a:xfrm>
            <a:off x="5410200" y="3352800"/>
            <a:ext cx="3139226" cy="3047999"/>
            <a:chOff x="1704975" y="2971800"/>
            <a:chExt cx="5638800" cy="4008120"/>
          </a:xfrm>
        </p:grpSpPr>
        <p:sp>
          <p:nvSpPr>
            <p:cNvPr id="71" name="Line 3"/>
            <p:cNvSpPr>
              <a:spLocks noChangeShapeType="1"/>
            </p:cNvSpPr>
            <p:nvPr/>
          </p:nvSpPr>
          <p:spPr bwMode="auto">
            <a:xfrm>
              <a:off x="2390775" y="3124200"/>
              <a:ext cx="0" cy="3429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4"/>
            <p:cNvSpPr>
              <a:spLocks noChangeShapeType="1"/>
            </p:cNvSpPr>
            <p:nvPr/>
          </p:nvSpPr>
          <p:spPr bwMode="auto">
            <a:xfrm>
              <a:off x="2390775" y="6553200"/>
              <a:ext cx="487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 Box 5"/>
            <p:cNvSpPr txBox="1">
              <a:spLocks noChangeArrowheads="1"/>
            </p:cNvSpPr>
            <p:nvPr/>
          </p:nvSpPr>
          <p:spPr bwMode="auto">
            <a:xfrm>
              <a:off x="6378575" y="6613207"/>
              <a:ext cx="965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</p:txBody>
        </p:sp>
        <p:sp>
          <p:nvSpPr>
            <p:cNvPr id="74" name="Text Box 6"/>
            <p:cNvSpPr txBox="1">
              <a:spLocks noChangeArrowheads="1"/>
            </p:cNvSpPr>
            <p:nvPr/>
          </p:nvSpPr>
          <p:spPr bwMode="auto">
            <a:xfrm>
              <a:off x="1704975" y="3657600"/>
              <a:ext cx="5683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</a:t>
              </a:r>
            </a:p>
          </p:txBody>
        </p:sp>
        <p:sp>
          <p:nvSpPr>
            <p:cNvPr id="75" name="Oval 25"/>
            <p:cNvSpPr>
              <a:spLocks noChangeArrowheads="1"/>
            </p:cNvSpPr>
            <p:nvPr/>
          </p:nvSpPr>
          <p:spPr bwMode="auto">
            <a:xfrm>
              <a:off x="3990975" y="5334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35"/>
            <p:cNvSpPr>
              <a:spLocks noChangeArrowheads="1"/>
            </p:cNvSpPr>
            <p:nvPr/>
          </p:nvSpPr>
          <p:spPr bwMode="auto">
            <a:xfrm>
              <a:off x="4295775" y="4343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36"/>
            <p:cNvSpPr>
              <a:spLocks noChangeArrowheads="1"/>
            </p:cNvSpPr>
            <p:nvPr/>
          </p:nvSpPr>
          <p:spPr bwMode="auto">
            <a:xfrm>
              <a:off x="4295775" y="57912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37"/>
            <p:cNvSpPr>
              <a:spLocks noChangeArrowheads="1"/>
            </p:cNvSpPr>
            <p:nvPr/>
          </p:nvSpPr>
          <p:spPr bwMode="auto">
            <a:xfrm>
              <a:off x="4219575" y="4800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38"/>
            <p:cNvSpPr>
              <a:spLocks noChangeArrowheads="1"/>
            </p:cNvSpPr>
            <p:nvPr/>
          </p:nvSpPr>
          <p:spPr bwMode="auto">
            <a:xfrm>
              <a:off x="3686175" y="4114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39"/>
            <p:cNvSpPr>
              <a:spLocks noChangeArrowheads="1"/>
            </p:cNvSpPr>
            <p:nvPr/>
          </p:nvSpPr>
          <p:spPr bwMode="auto">
            <a:xfrm>
              <a:off x="3381375" y="5486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40"/>
            <p:cNvSpPr>
              <a:spLocks noChangeArrowheads="1"/>
            </p:cNvSpPr>
            <p:nvPr/>
          </p:nvSpPr>
          <p:spPr bwMode="auto">
            <a:xfrm>
              <a:off x="3533775" y="6096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41"/>
            <p:cNvSpPr>
              <a:spLocks noChangeArrowheads="1"/>
            </p:cNvSpPr>
            <p:nvPr/>
          </p:nvSpPr>
          <p:spPr bwMode="auto">
            <a:xfrm>
              <a:off x="3152775" y="5943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42"/>
            <p:cNvSpPr>
              <a:spLocks noChangeArrowheads="1"/>
            </p:cNvSpPr>
            <p:nvPr/>
          </p:nvSpPr>
          <p:spPr bwMode="auto">
            <a:xfrm>
              <a:off x="3533775" y="48006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43"/>
            <p:cNvSpPr>
              <a:spLocks noChangeArrowheads="1"/>
            </p:cNvSpPr>
            <p:nvPr/>
          </p:nvSpPr>
          <p:spPr bwMode="auto">
            <a:xfrm>
              <a:off x="2924175" y="5334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48"/>
            <p:cNvSpPr>
              <a:spLocks noChangeShapeType="1"/>
            </p:cNvSpPr>
            <p:nvPr/>
          </p:nvSpPr>
          <p:spPr bwMode="auto">
            <a:xfrm>
              <a:off x="3105738" y="3096259"/>
              <a:ext cx="3772352" cy="317754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524375" y="6477000"/>
              <a:ext cx="569913" cy="457200"/>
              <a:chOff x="2971800" y="5257800"/>
              <a:chExt cx="569913" cy="457200"/>
            </a:xfrm>
          </p:grpSpPr>
          <p:sp>
            <p:nvSpPr>
              <p:cNvPr id="133" name="Text Box 57"/>
              <p:cNvSpPr txBox="1">
                <a:spLocks noChangeArrowheads="1"/>
              </p:cNvSpPr>
              <p:nvPr/>
            </p:nvSpPr>
            <p:spPr bwMode="auto">
              <a:xfrm>
                <a:off x="2971800" y="5348288"/>
                <a:ext cx="569913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rtl="1" eaLnBrk="1" hangingPunct="1"/>
                <a:r>
                  <a:rPr lang="en-US" sz="1800" dirty="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50K</a:t>
                </a:r>
              </a:p>
            </p:txBody>
          </p:sp>
          <p:sp>
            <p:nvSpPr>
              <p:cNvPr id="134" name="Line 59"/>
              <p:cNvSpPr>
                <a:spLocks noChangeShapeType="1"/>
              </p:cNvSpPr>
              <p:nvPr/>
            </p:nvSpPr>
            <p:spPr bwMode="auto">
              <a:xfrm>
                <a:off x="3200400" y="52578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0" name="组合 25"/>
            <p:cNvGrpSpPr/>
            <p:nvPr/>
          </p:nvGrpSpPr>
          <p:grpSpPr>
            <a:xfrm>
              <a:off x="1836738" y="4495800"/>
              <a:ext cx="706437" cy="369888"/>
              <a:chOff x="284163" y="3276600"/>
              <a:chExt cx="706437" cy="369888"/>
            </a:xfrm>
          </p:grpSpPr>
          <p:sp>
            <p:nvSpPr>
              <p:cNvPr id="131" name="Text Box 58"/>
              <p:cNvSpPr txBox="1">
                <a:spLocks noChangeArrowheads="1"/>
              </p:cNvSpPr>
              <p:nvPr/>
            </p:nvSpPr>
            <p:spPr bwMode="auto">
              <a:xfrm>
                <a:off x="284163" y="3276600"/>
                <a:ext cx="43815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rtl="1" eaLnBrk="1" hangingPunct="1"/>
                <a:r>
                  <a:rPr lang="en-US" sz="1800" dirty="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45</a:t>
                </a:r>
              </a:p>
            </p:txBody>
          </p:sp>
          <p:sp>
            <p:nvSpPr>
              <p:cNvPr id="132" name="Line 60"/>
              <p:cNvSpPr>
                <a:spLocks noChangeShapeType="1"/>
              </p:cNvSpPr>
              <p:nvPr/>
            </p:nvSpPr>
            <p:spPr bwMode="auto">
              <a:xfrm>
                <a:off x="762000" y="3429000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1" name="Oval 61"/>
            <p:cNvSpPr>
              <a:spLocks noChangeArrowheads="1"/>
            </p:cNvSpPr>
            <p:nvPr/>
          </p:nvSpPr>
          <p:spPr bwMode="auto">
            <a:xfrm>
              <a:off x="4905375" y="4724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62"/>
            <p:cNvSpPr>
              <a:spLocks noChangeArrowheads="1"/>
            </p:cNvSpPr>
            <p:nvPr/>
          </p:nvSpPr>
          <p:spPr bwMode="auto">
            <a:xfrm>
              <a:off x="5057775" y="5257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63"/>
            <p:cNvSpPr>
              <a:spLocks noChangeArrowheads="1"/>
            </p:cNvSpPr>
            <p:nvPr/>
          </p:nvSpPr>
          <p:spPr bwMode="auto">
            <a:xfrm>
              <a:off x="3228975" y="41148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64"/>
            <p:cNvSpPr>
              <a:spLocks noChangeArrowheads="1"/>
            </p:cNvSpPr>
            <p:nvPr/>
          </p:nvSpPr>
          <p:spPr bwMode="auto">
            <a:xfrm>
              <a:off x="4143375" y="38100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66"/>
            <p:cNvSpPr>
              <a:spLocks noChangeArrowheads="1"/>
            </p:cNvSpPr>
            <p:nvPr/>
          </p:nvSpPr>
          <p:spPr bwMode="auto">
            <a:xfrm>
              <a:off x="5438775" y="54864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67"/>
            <p:cNvSpPr>
              <a:spLocks noChangeArrowheads="1"/>
            </p:cNvSpPr>
            <p:nvPr/>
          </p:nvSpPr>
          <p:spPr bwMode="auto">
            <a:xfrm>
              <a:off x="4981575" y="5791200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4295775" y="2971800"/>
              <a:ext cx="2819400" cy="3124200"/>
              <a:chOff x="2743200" y="1752600"/>
              <a:chExt cx="2819400" cy="3124200"/>
            </a:xfrm>
          </p:grpSpPr>
          <p:sp>
            <p:nvSpPr>
              <p:cNvPr id="98" name="Line 7"/>
              <p:cNvSpPr>
                <a:spLocks noChangeShapeType="1"/>
              </p:cNvSpPr>
              <p:nvPr/>
            </p:nvSpPr>
            <p:spPr bwMode="auto">
              <a:xfrm>
                <a:off x="5105400" y="21336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8"/>
              <p:cNvSpPr>
                <a:spLocks noChangeShapeType="1"/>
              </p:cNvSpPr>
              <p:nvPr/>
            </p:nvSpPr>
            <p:spPr bwMode="auto">
              <a:xfrm>
                <a:off x="5257800" y="19812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9"/>
              <p:cNvSpPr>
                <a:spLocks noChangeShapeType="1"/>
              </p:cNvSpPr>
              <p:nvPr/>
            </p:nvSpPr>
            <p:spPr bwMode="auto">
              <a:xfrm>
                <a:off x="4953000" y="2743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10"/>
              <p:cNvSpPr>
                <a:spLocks noChangeShapeType="1"/>
              </p:cNvSpPr>
              <p:nvPr/>
            </p:nvSpPr>
            <p:spPr bwMode="auto">
              <a:xfrm>
                <a:off x="5105400" y="2590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11"/>
              <p:cNvSpPr>
                <a:spLocks noChangeShapeType="1"/>
              </p:cNvSpPr>
              <p:nvPr/>
            </p:nvSpPr>
            <p:spPr bwMode="auto">
              <a:xfrm>
                <a:off x="3962400" y="2743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12"/>
              <p:cNvSpPr>
                <a:spLocks noChangeShapeType="1"/>
              </p:cNvSpPr>
              <p:nvPr/>
            </p:nvSpPr>
            <p:spPr bwMode="auto">
              <a:xfrm>
                <a:off x="4114800" y="2590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13"/>
              <p:cNvSpPr>
                <a:spLocks noChangeShapeType="1"/>
              </p:cNvSpPr>
              <p:nvPr/>
            </p:nvSpPr>
            <p:spPr bwMode="auto">
              <a:xfrm>
                <a:off x="4495800" y="2286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14"/>
              <p:cNvSpPr>
                <a:spLocks noChangeShapeType="1"/>
              </p:cNvSpPr>
              <p:nvPr/>
            </p:nvSpPr>
            <p:spPr bwMode="auto">
              <a:xfrm>
                <a:off x="4648200" y="2133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15"/>
              <p:cNvSpPr>
                <a:spLocks noChangeShapeType="1"/>
              </p:cNvSpPr>
              <p:nvPr/>
            </p:nvSpPr>
            <p:spPr bwMode="auto">
              <a:xfrm>
                <a:off x="5257800" y="25146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6"/>
              <p:cNvSpPr>
                <a:spLocks noChangeShapeType="1"/>
              </p:cNvSpPr>
              <p:nvPr/>
            </p:nvSpPr>
            <p:spPr bwMode="auto">
              <a:xfrm>
                <a:off x="5410200" y="23622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17"/>
              <p:cNvSpPr>
                <a:spLocks noChangeShapeType="1"/>
              </p:cNvSpPr>
              <p:nvPr/>
            </p:nvSpPr>
            <p:spPr bwMode="auto">
              <a:xfrm>
                <a:off x="5257800" y="31242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18"/>
              <p:cNvSpPr>
                <a:spLocks noChangeShapeType="1"/>
              </p:cNvSpPr>
              <p:nvPr/>
            </p:nvSpPr>
            <p:spPr bwMode="auto">
              <a:xfrm>
                <a:off x="5410200" y="29718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19"/>
              <p:cNvSpPr>
                <a:spLocks noChangeShapeType="1"/>
              </p:cNvSpPr>
              <p:nvPr/>
            </p:nvSpPr>
            <p:spPr bwMode="auto">
              <a:xfrm>
                <a:off x="3581400" y="2286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20"/>
              <p:cNvSpPr>
                <a:spLocks noChangeShapeType="1"/>
              </p:cNvSpPr>
              <p:nvPr/>
            </p:nvSpPr>
            <p:spPr bwMode="auto">
              <a:xfrm>
                <a:off x="3733800" y="2133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21"/>
              <p:cNvSpPr>
                <a:spLocks noChangeShapeType="1"/>
              </p:cNvSpPr>
              <p:nvPr/>
            </p:nvSpPr>
            <p:spPr bwMode="auto">
              <a:xfrm>
                <a:off x="4419600" y="3048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22"/>
              <p:cNvSpPr>
                <a:spLocks noChangeShapeType="1"/>
              </p:cNvSpPr>
              <p:nvPr/>
            </p:nvSpPr>
            <p:spPr bwMode="auto">
              <a:xfrm>
                <a:off x="4572000" y="2895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23"/>
              <p:cNvSpPr>
                <a:spLocks noChangeShapeType="1"/>
              </p:cNvSpPr>
              <p:nvPr/>
            </p:nvSpPr>
            <p:spPr bwMode="auto">
              <a:xfrm>
                <a:off x="4114800" y="1905000"/>
                <a:ext cx="304800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24"/>
              <p:cNvSpPr>
                <a:spLocks noChangeShapeType="1"/>
              </p:cNvSpPr>
              <p:nvPr/>
            </p:nvSpPr>
            <p:spPr bwMode="auto">
              <a:xfrm>
                <a:off x="4267200" y="1752600"/>
                <a:ext cx="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6" name="Group 26"/>
              <p:cNvGrpSpPr>
                <a:grpSpLocks/>
              </p:cNvGrpSpPr>
              <p:nvPr/>
            </p:nvGrpSpPr>
            <p:grpSpPr bwMode="auto">
              <a:xfrm>
                <a:off x="2743200" y="2819400"/>
                <a:ext cx="304800" cy="304800"/>
                <a:chOff x="2880" y="2160"/>
                <a:chExt cx="192" cy="192"/>
              </a:xfrm>
            </p:grpSpPr>
            <p:sp>
              <p:nvSpPr>
                <p:cNvPr id="129" name="Line 27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" name="Line 28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7" name="Group 29"/>
              <p:cNvGrpSpPr>
                <a:grpSpLocks/>
              </p:cNvGrpSpPr>
              <p:nvPr/>
            </p:nvGrpSpPr>
            <p:grpSpPr bwMode="auto">
              <a:xfrm>
                <a:off x="3581400" y="3581400"/>
                <a:ext cx="304800" cy="304800"/>
                <a:chOff x="2880" y="2160"/>
                <a:chExt cx="192" cy="192"/>
              </a:xfrm>
            </p:grpSpPr>
            <p:sp>
              <p:nvSpPr>
                <p:cNvPr id="127" name="Line 30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8" name="Line 31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32"/>
              <p:cNvGrpSpPr>
                <a:grpSpLocks/>
              </p:cNvGrpSpPr>
              <p:nvPr/>
            </p:nvGrpSpPr>
            <p:grpSpPr bwMode="auto">
              <a:xfrm>
                <a:off x="3429000" y="2743200"/>
                <a:ext cx="304800" cy="304800"/>
                <a:chOff x="2880" y="2160"/>
                <a:chExt cx="192" cy="192"/>
              </a:xfrm>
            </p:grpSpPr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" name="Line 34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44"/>
              <p:cNvGrpSpPr>
                <a:grpSpLocks/>
              </p:cNvGrpSpPr>
              <p:nvPr/>
            </p:nvGrpSpPr>
            <p:grpSpPr bwMode="auto">
              <a:xfrm>
                <a:off x="4038600" y="3657600"/>
                <a:ext cx="304800" cy="304800"/>
                <a:chOff x="2880" y="2160"/>
                <a:chExt cx="192" cy="192"/>
              </a:xfrm>
            </p:grpSpPr>
            <p:sp>
              <p:nvSpPr>
                <p:cNvPr id="123" name="Line 45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Line 46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68"/>
              <p:cNvGrpSpPr>
                <a:grpSpLocks/>
              </p:cNvGrpSpPr>
              <p:nvPr/>
            </p:nvGrpSpPr>
            <p:grpSpPr bwMode="auto">
              <a:xfrm>
                <a:off x="4191000" y="4572000"/>
                <a:ext cx="304800" cy="304800"/>
                <a:chOff x="2880" y="2160"/>
                <a:chExt cx="192" cy="192"/>
              </a:xfrm>
            </p:grpSpPr>
            <p:sp>
              <p:nvSpPr>
                <p:cNvPr id="121" name="Line 69"/>
                <p:cNvSpPr>
                  <a:spLocks noChangeShapeType="1"/>
                </p:cNvSpPr>
                <p:nvPr/>
              </p:nvSpPr>
              <p:spPr bwMode="auto">
                <a:xfrm>
                  <a:off x="2880" y="2256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Line 70"/>
                <p:cNvSpPr>
                  <a:spLocks noChangeShapeType="1"/>
                </p:cNvSpPr>
                <p:nvPr/>
              </p:nvSpPr>
              <p:spPr bwMode="auto">
                <a:xfrm>
                  <a:off x="2976" y="216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4" name="Picture 2" descr="https://encrypted-tbn2.gstatic.com/images?q=tbn:ANd9GcT-VRWNgc_O4VSfMCHeiwqAAbH8elcgOOMYIXDMM2EA8FHEKFrYc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2628900" cy="1733551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 anchor="ctr"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Linear Regression Analysis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854450"/>
          </a:xfrm>
        </p:spPr>
        <p:txBody>
          <a:bodyPr lIns="90488" tIns="44450" rIns="90488" bIns="44450"/>
          <a:lstStyle/>
          <a:p>
            <a:pPr eaLnBrk="1" hangingPunct="1"/>
            <a:r>
              <a:rPr lang="en-US" sz="2400" dirty="0" smtClean="0">
                <a:solidFill>
                  <a:srgbClr val="C00000"/>
                </a:solidFill>
              </a:rPr>
              <a:t>Linear relationship: </a:t>
            </a:r>
            <a:r>
              <a:rPr lang="en-US" sz="2400" dirty="0" smtClean="0"/>
              <a:t>Predictor (independent) variable is a </a:t>
            </a:r>
            <a:r>
              <a:rPr lang="en-US" sz="2400" dirty="0" smtClean="0">
                <a:solidFill>
                  <a:srgbClr val="C00000"/>
                </a:solidFill>
              </a:rPr>
              <a:t>linear combination </a:t>
            </a:r>
            <a:r>
              <a:rPr lang="en-US" sz="2400" dirty="0" smtClean="0"/>
              <a:t>of outcome (dependent/criterion) variables.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2400" dirty="0" smtClean="0"/>
              <a:t>In two dimensions (one predictor, one outcome variable) data can be plotted on a scatter diagram.</a:t>
            </a:r>
          </a:p>
          <a:p>
            <a:pPr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                                   y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= 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0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+ b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1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(x) 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+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e</a:t>
            </a:r>
          </a:p>
          <a:p>
            <a:pPr>
              <a:buNone/>
            </a:pPr>
            <a:endParaRPr lang="en-US" sz="8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  <a:p>
            <a:pPr algn="ctr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y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) = 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0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+ 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1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(x)</a:t>
            </a:r>
          </a:p>
          <a:p>
            <a:pPr eaLnBrk="1" hangingPunct="1"/>
            <a:endParaRPr lang="en-US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22263" y="5554663"/>
            <a:ext cx="7831137" cy="684212"/>
            <a:chOff x="155" y="3307"/>
            <a:chExt cx="4589" cy="431"/>
          </a:xfrm>
        </p:grpSpPr>
        <p:sp>
          <p:nvSpPr>
            <p:cNvPr id="21509" name="AutoShape 7"/>
            <p:cNvSpPr>
              <a:spLocks noChangeArrowheads="1"/>
            </p:cNvSpPr>
            <p:nvPr/>
          </p:nvSpPr>
          <p:spPr bwMode="auto">
            <a:xfrm>
              <a:off x="155" y="3307"/>
              <a:ext cx="1291" cy="431"/>
            </a:xfrm>
            <a:prstGeom prst="wedgeRectCallout">
              <a:avLst>
                <a:gd name="adj1" fmla="val 106657"/>
                <a:gd name="adj2" fmla="val -144796"/>
              </a:avLst>
            </a:prstGeom>
            <a:solidFill>
              <a:schemeClr val="accent1">
                <a:alpha val="24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dirty="0"/>
                <a:t>Expected value of y (outcome)</a:t>
              </a:r>
            </a:p>
          </p:txBody>
        </p:sp>
        <p:sp>
          <p:nvSpPr>
            <p:cNvPr id="21510" name="AutoShape 8"/>
            <p:cNvSpPr>
              <a:spLocks noChangeArrowheads="1"/>
            </p:cNvSpPr>
            <p:nvPr/>
          </p:nvSpPr>
          <p:spPr bwMode="auto">
            <a:xfrm>
              <a:off x="1924" y="3307"/>
              <a:ext cx="812" cy="431"/>
            </a:xfrm>
            <a:prstGeom prst="wedgeRectCallout">
              <a:avLst>
                <a:gd name="adj1" fmla="val 37674"/>
                <a:gd name="adj2" fmla="val -140453"/>
              </a:avLst>
            </a:prstGeom>
            <a:solidFill>
              <a:schemeClr val="accent1">
                <a:alpha val="24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dirty="0"/>
                <a:t>Intercept Term</a:t>
              </a:r>
            </a:p>
          </p:txBody>
        </p:sp>
        <p:sp>
          <p:nvSpPr>
            <p:cNvPr id="21511" name="AutoShape 9"/>
            <p:cNvSpPr>
              <a:spLocks noChangeArrowheads="1"/>
            </p:cNvSpPr>
            <p:nvPr/>
          </p:nvSpPr>
          <p:spPr bwMode="auto">
            <a:xfrm>
              <a:off x="2928" y="3451"/>
              <a:ext cx="812" cy="287"/>
            </a:xfrm>
            <a:prstGeom prst="wedgeRectCallout">
              <a:avLst>
                <a:gd name="adj1" fmla="val -43026"/>
                <a:gd name="adj2" fmla="val -232830"/>
              </a:avLst>
            </a:prstGeom>
            <a:solidFill>
              <a:schemeClr val="accent1">
                <a:alpha val="24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coefficient</a:t>
              </a:r>
            </a:p>
          </p:txBody>
        </p:sp>
        <p:sp>
          <p:nvSpPr>
            <p:cNvPr id="21512" name="AutoShape 10"/>
            <p:cNvSpPr>
              <a:spLocks noChangeArrowheads="1"/>
            </p:cNvSpPr>
            <p:nvPr/>
          </p:nvSpPr>
          <p:spPr bwMode="auto">
            <a:xfrm>
              <a:off x="3932" y="3307"/>
              <a:ext cx="812" cy="431"/>
            </a:xfrm>
            <a:prstGeom prst="wedgeRectCallout">
              <a:avLst>
                <a:gd name="adj1" fmla="val -134034"/>
                <a:gd name="adj2" fmla="val -139858"/>
              </a:avLst>
            </a:prstGeom>
            <a:solidFill>
              <a:schemeClr val="accent1">
                <a:alpha val="24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dirty="0"/>
                <a:t>Predictor</a:t>
              </a:r>
            </a:p>
            <a:p>
              <a:pPr algn="ctr"/>
              <a:r>
                <a:rPr lang="en-US" dirty="0"/>
                <a:t>variable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5112"/>
            <a:ext cx="8229600" cy="87788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Estimation Process</a:t>
            </a:r>
          </a:p>
        </p:txBody>
      </p:sp>
      <p:sp>
        <p:nvSpPr>
          <p:cNvPr id="65539" name="Oval 3"/>
          <p:cNvSpPr>
            <a:spLocks noChangeArrowheads="1"/>
          </p:cNvSpPr>
          <p:nvPr/>
        </p:nvSpPr>
        <p:spPr bwMode="auto">
          <a:xfrm>
            <a:off x="762000" y="1238250"/>
            <a:ext cx="3543300" cy="2324100"/>
          </a:xfrm>
          <a:prstGeom prst="ellipse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sz="600" dirty="0">
              <a:effectLst>
                <a:outerShdw blurRad="38100" dist="38100" dir="2700000" algn="tl">
                  <a:srgbClr val="FFFFFF"/>
                </a:outerShdw>
              </a:effectLst>
              <a:latin typeface="Book Antiqua" pitchFamily="18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Regression Model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y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= 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0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+ 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+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Regression Equation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E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(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y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) = 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0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+ 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</a:t>
            </a: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Unknown Parameters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0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, </a:t>
            </a:r>
            <a:r>
              <a:rPr lang="en-US" sz="22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</a:t>
            </a:r>
            <a:endParaRPr lang="en-US" sz="2200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57750" y="1200150"/>
            <a:ext cx="3486150" cy="2400300"/>
            <a:chOff x="3060" y="600"/>
            <a:chExt cx="2196" cy="1512"/>
          </a:xfrm>
        </p:grpSpPr>
        <p:sp>
          <p:nvSpPr>
            <p:cNvPr id="65541" name="Oval 5"/>
            <p:cNvSpPr>
              <a:spLocks noChangeArrowheads="1"/>
            </p:cNvSpPr>
            <p:nvPr/>
          </p:nvSpPr>
          <p:spPr bwMode="auto">
            <a:xfrm>
              <a:off x="3060" y="600"/>
              <a:ext cx="2196" cy="1512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Sample Data: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x        y</a:t>
              </a:r>
            </a:p>
            <a:p>
              <a:pPr algn="ctr" eaLnBrk="0" hangingPunct="0">
                <a:lnSpc>
                  <a:spcPct val="90000"/>
                </a:lnSpc>
              </a:pPr>
              <a:endParaRPr lang="en-US" sz="6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endParaRP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x</a:t>
              </a:r>
              <a:r>
                <a:rPr lang="en-US" sz="2200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1</a:t>
              </a:r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 </a:t>
              </a: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     y</a:t>
              </a:r>
              <a:r>
                <a:rPr lang="en-US" sz="2200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1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200" b="1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.       .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200" b="1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 .       .</a:t>
              </a:r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 </a:t>
              </a:r>
              <a:endParaRPr lang="en-US" sz="2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endParaRP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x</a:t>
              </a:r>
              <a:r>
                <a:rPr lang="en-US" sz="2200" i="1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n</a:t>
              </a:r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     </a:t>
              </a: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y</a:t>
              </a:r>
              <a:r>
                <a:rPr lang="en-US" sz="2200" i="1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n</a:t>
              </a:r>
              <a:endParaRPr lang="en-US" sz="2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endParaRPr>
            </a:p>
          </p:txBody>
        </p:sp>
        <p:sp>
          <p:nvSpPr>
            <p:cNvPr id="1038" name="Line 6"/>
            <p:cNvSpPr>
              <a:spLocks noChangeShapeType="1"/>
            </p:cNvSpPr>
            <p:nvPr/>
          </p:nvSpPr>
          <p:spPr bwMode="auto">
            <a:xfrm>
              <a:off x="3828" y="1188"/>
              <a:ext cx="6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762000" y="4076700"/>
            <a:ext cx="3543300" cy="2324100"/>
          </a:xfrm>
          <a:prstGeom prst="ellipse">
            <a:avLst/>
          </a:prstGeom>
          <a:gradFill rotWithShape="0">
            <a:gsLst>
              <a:gs pos="0">
                <a:srgbClr val="993366">
                  <a:gamma/>
                  <a:shade val="46275"/>
                  <a:invGamma/>
                </a:srgbClr>
              </a:gs>
              <a:gs pos="5000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b</a:t>
            </a:r>
            <a:r>
              <a:rPr lang="en-US" sz="220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0</a:t>
            </a:r>
            <a:r>
              <a:rPr lang="en-US" sz="2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and </a:t>
            </a:r>
            <a:r>
              <a:rPr lang="en-US" sz="2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b</a:t>
            </a:r>
            <a:r>
              <a:rPr lang="en-US" sz="220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</a:t>
            </a:r>
            <a:endParaRPr lang="en-US" sz="2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ctr" eaLnBrk="0" hangingPunct="0"/>
            <a:r>
              <a:rPr lang="en-US" sz="2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provide estimates of</a:t>
            </a:r>
          </a:p>
          <a:p>
            <a:pPr algn="ctr" eaLnBrk="0" hangingPunct="0"/>
            <a:r>
              <a:rPr lang="en-US" sz="2200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0</a:t>
            </a:r>
            <a:r>
              <a:rPr lang="en-US" sz="2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and </a:t>
            </a:r>
            <a:r>
              <a:rPr lang="en-US" sz="2200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200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857750" y="4076700"/>
            <a:ext cx="3486150" cy="2324100"/>
            <a:chOff x="3060" y="2412"/>
            <a:chExt cx="2196" cy="1464"/>
          </a:xfrm>
        </p:grpSpPr>
        <p:sp>
          <p:nvSpPr>
            <p:cNvPr id="65545" name="Oval 9"/>
            <p:cNvSpPr>
              <a:spLocks noChangeArrowheads="1"/>
            </p:cNvSpPr>
            <p:nvPr/>
          </p:nvSpPr>
          <p:spPr bwMode="auto">
            <a:xfrm>
              <a:off x="3060" y="2412"/>
              <a:ext cx="2196" cy="1464"/>
            </a:xfrm>
            <a:prstGeom prst="ellipse">
              <a:avLst/>
            </a:prstGeom>
            <a:gradFill rotWithShape="0">
              <a:gsLst>
                <a:gs pos="0">
                  <a:srgbClr val="0099CC">
                    <a:gamma/>
                    <a:shade val="46275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Estimated</a:t>
              </a:r>
            </a:p>
            <a:p>
              <a:pPr algn="ctr" eaLnBrk="0" hangingPunct="0"/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Regression Equation</a:t>
              </a:r>
            </a:p>
            <a:p>
              <a:pPr algn="ctr" eaLnBrk="0" hangingPunct="0"/>
              <a:r>
                <a:rPr lang="en-US" sz="2200" i="1">
                  <a:effectLst>
                    <a:outerShdw blurRad="38100" dist="38100" dir="2700000" algn="tl">
                      <a:srgbClr val="FFFFFF"/>
                    </a:outerShdw>
                  </a:effectLst>
                  <a:latin typeface="Book Antiqua" pitchFamily="18" charset="0"/>
                </a:rPr>
                <a:t> </a:t>
              </a:r>
              <a:endParaRPr lang="en-US" sz="2200">
                <a:effectLst>
                  <a:outerShdw blurRad="38100" dist="38100" dir="2700000" algn="tl">
                    <a:srgbClr val="FFFFFF"/>
                  </a:outerShdw>
                </a:effectLst>
                <a:latin typeface="Book Antiqua" pitchFamily="18" charset="0"/>
              </a:endParaRPr>
            </a:p>
            <a:p>
              <a:pPr algn="ctr" eaLnBrk="0" hangingPunct="0"/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Sample Statistics</a:t>
              </a:r>
            </a:p>
            <a:p>
              <a:pPr algn="ctr" eaLnBrk="0" hangingPunct="0"/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b</a:t>
              </a:r>
              <a:r>
                <a:rPr lang="en-US" sz="2200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0</a:t>
              </a:r>
              <a:r>
                <a:rPr lang="en-US" sz="2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, </a:t>
              </a:r>
              <a:r>
                <a:rPr lang="en-US" sz="22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b</a:t>
              </a:r>
              <a:r>
                <a:rPr lang="en-US" sz="2200" baseline="-25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pitchFamily="18" charset="0"/>
                </a:rPr>
                <a:t>1</a:t>
              </a:r>
              <a:endParaRPr lang="en-US" sz="2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endParaRPr>
            </a:p>
          </p:txBody>
        </p:sp>
        <p:graphicFrame>
          <p:nvGraphicFramePr>
            <p:cNvPr id="1026" name="Object 10"/>
            <p:cNvGraphicFramePr>
              <a:graphicFrameLocks noChangeAspect="1"/>
            </p:cNvGraphicFramePr>
            <p:nvPr/>
          </p:nvGraphicFramePr>
          <p:xfrm>
            <a:off x="3696" y="3008"/>
            <a:ext cx="979" cy="288"/>
          </p:xfrm>
          <a:graphic>
            <a:graphicData uri="http://schemas.openxmlformats.org/presentationml/2006/ole">
              <p:oleObj spid="_x0000_s148482" name="Equation" r:id="rId4" imgW="647640" imgH="190440" progId="Equation.DSMT4">
                <p:embed/>
              </p:oleObj>
            </a:graphicData>
          </a:graphic>
        </p:graphicFrame>
      </p:grpSp>
      <p:cxnSp>
        <p:nvCxnSpPr>
          <p:cNvPr id="65547" name="AutoShape 11"/>
          <p:cNvCxnSpPr>
            <a:cxnSpLocks noChangeShapeType="1"/>
            <a:stCxn id="65539" idx="6"/>
            <a:endCxn id="65541" idx="2"/>
          </p:cNvCxnSpPr>
          <p:nvPr/>
        </p:nvCxnSpPr>
        <p:spPr bwMode="auto">
          <a:xfrm>
            <a:off x="4305300" y="2400300"/>
            <a:ext cx="55245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5548" name="AutoShape 12"/>
          <p:cNvCxnSpPr>
            <a:cxnSpLocks noChangeShapeType="1"/>
            <a:stCxn id="65545" idx="2"/>
            <a:endCxn id="65543" idx="6"/>
          </p:cNvCxnSpPr>
          <p:nvPr/>
        </p:nvCxnSpPr>
        <p:spPr bwMode="auto">
          <a:xfrm flipH="1">
            <a:off x="4305300" y="5238750"/>
            <a:ext cx="55245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5549" name="AutoShape 13"/>
          <p:cNvCxnSpPr>
            <a:cxnSpLocks noChangeShapeType="1"/>
            <a:stCxn id="65541" idx="4"/>
            <a:endCxn id="65545" idx="0"/>
          </p:cNvCxnSpPr>
          <p:nvPr/>
        </p:nvCxnSpPr>
        <p:spPr bwMode="auto">
          <a:xfrm>
            <a:off x="6600825" y="3600450"/>
            <a:ext cx="0" cy="476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5550" name="AutoShape 14"/>
          <p:cNvCxnSpPr>
            <a:cxnSpLocks noChangeShapeType="1"/>
            <a:stCxn id="65543" idx="0"/>
            <a:endCxn id="65539" idx="4"/>
          </p:cNvCxnSpPr>
          <p:nvPr/>
        </p:nvCxnSpPr>
        <p:spPr bwMode="auto">
          <a:xfrm flipV="1">
            <a:off x="2533650" y="3562350"/>
            <a:ext cx="0" cy="514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nimBg="1" autoUpdateAnimBg="0"/>
      <p:bldP spid="65543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79438"/>
            <a:ext cx="8229600" cy="1020762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solidFill>
                  <a:srgbClr val="C00000"/>
                </a:solidFill>
              </a:rPr>
              <a:t>Simple Linear Regression Equation: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Positive</a:t>
            </a:r>
            <a:endParaRPr lang="en-US" sz="3200" i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684213" y="1098550"/>
            <a:ext cx="7772400" cy="461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rgbClr val="66FFFF"/>
              </a:buClr>
              <a:buSzPct val="75000"/>
              <a:buFont typeface="Monotype Sorts" pitchFamily="2" charset="2"/>
              <a:buChar char="n"/>
            </a:pPr>
            <a:endParaRPr lang="en-US" sz="2400" i="1">
              <a:solidFill>
                <a:srgbClr val="66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3333750" y="2343150"/>
            <a:ext cx="0" cy="30861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297113" y="1824038"/>
            <a:ext cx="2119312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y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): Outcome</a:t>
            </a:r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 rot="5400000">
            <a:off x="5010150" y="3733800"/>
            <a:ext cx="0" cy="33528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6089650" y="5402263"/>
            <a:ext cx="1704975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x : Predictor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 flipV="1">
            <a:off x="3333750" y="2800350"/>
            <a:ext cx="3295650" cy="1333500"/>
          </a:xfrm>
          <a:prstGeom prst="line">
            <a:avLst/>
          </a:prstGeom>
          <a:noFill/>
          <a:ln w="38100">
            <a:solidFill>
              <a:srgbClr val="D20078"/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5201656" y="3630613"/>
            <a:ext cx="1564852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Slope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is positive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670300" y="2362200"/>
            <a:ext cx="2343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Regression line</a:t>
            </a: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1822934" y="3500438"/>
            <a:ext cx="1508746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Intercept</a:t>
            </a:r>
          </a:p>
          <a:p>
            <a:pPr algn="ctr" eaLnBrk="0" hangingPunct="0"/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          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Oval 21"/>
          <p:cNvSpPr>
            <a:spLocks noChangeArrowheads="1"/>
          </p:cNvSpPr>
          <p:nvPr/>
        </p:nvSpPr>
        <p:spPr bwMode="auto">
          <a:xfrm rot="14317620">
            <a:off x="3767205" y="38527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22"/>
          <p:cNvSpPr>
            <a:spLocks noChangeArrowheads="1"/>
          </p:cNvSpPr>
          <p:nvPr/>
        </p:nvSpPr>
        <p:spPr bwMode="auto">
          <a:xfrm rot="14317620">
            <a:off x="5443605" y="2785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 rot="14317620">
            <a:off x="5596005" y="3166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24"/>
          <p:cNvSpPr>
            <a:spLocks noChangeArrowheads="1"/>
          </p:cNvSpPr>
          <p:nvPr/>
        </p:nvSpPr>
        <p:spPr bwMode="auto">
          <a:xfrm rot="14317620">
            <a:off x="3995805" y="40051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 rot="14317620">
            <a:off x="5215005" y="3166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 rot="14317620">
            <a:off x="4834005" y="37765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27"/>
          <p:cNvSpPr>
            <a:spLocks noChangeArrowheads="1"/>
          </p:cNvSpPr>
          <p:nvPr/>
        </p:nvSpPr>
        <p:spPr bwMode="auto">
          <a:xfrm rot="14317620">
            <a:off x="4910205" y="3166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8"/>
          <p:cNvSpPr>
            <a:spLocks noChangeArrowheads="1"/>
          </p:cNvSpPr>
          <p:nvPr/>
        </p:nvSpPr>
        <p:spPr bwMode="auto">
          <a:xfrm rot="14317620">
            <a:off x="4529205" y="30145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29"/>
          <p:cNvSpPr>
            <a:spLocks noChangeArrowheads="1"/>
          </p:cNvSpPr>
          <p:nvPr/>
        </p:nvSpPr>
        <p:spPr bwMode="auto">
          <a:xfrm rot="14317620">
            <a:off x="3614805" y="3547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30"/>
          <p:cNvSpPr>
            <a:spLocks noChangeArrowheads="1"/>
          </p:cNvSpPr>
          <p:nvPr/>
        </p:nvSpPr>
        <p:spPr bwMode="auto">
          <a:xfrm rot="14317620">
            <a:off x="3919605" y="33955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31"/>
          <p:cNvSpPr>
            <a:spLocks noChangeArrowheads="1"/>
          </p:cNvSpPr>
          <p:nvPr/>
        </p:nvSpPr>
        <p:spPr bwMode="auto">
          <a:xfrm rot="14317620">
            <a:off x="4224405" y="358292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Oval 32"/>
          <p:cNvSpPr>
            <a:spLocks noChangeArrowheads="1"/>
          </p:cNvSpPr>
          <p:nvPr/>
        </p:nvSpPr>
        <p:spPr bwMode="auto">
          <a:xfrm rot="14317620">
            <a:off x="5138805" y="34717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33"/>
          <p:cNvSpPr>
            <a:spLocks noChangeArrowheads="1"/>
          </p:cNvSpPr>
          <p:nvPr/>
        </p:nvSpPr>
        <p:spPr bwMode="auto">
          <a:xfrm rot="14317620">
            <a:off x="4605405" y="35479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34"/>
          <p:cNvSpPr>
            <a:spLocks noChangeArrowheads="1"/>
          </p:cNvSpPr>
          <p:nvPr/>
        </p:nvSpPr>
        <p:spPr bwMode="auto">
          <a:xfrm rot="14317620">
            <a:off x="4376805" y="38527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 Box 35"/>
          <p:cNvSpPr txBox="1">
            <a:spLocks noChangeArrowheads="1"/>
          </p:cNvSpPr>
          <p:nvPr/>
        </p:nvSpPr>
        <p:spPr bwMode="auto">
          <a:xfrm>
            <a:off x="3005205" y="2755833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27" name="Oval 37"/>
          <p:cNvSpPr>
            <a:spLocks noChangeArrowheads="1"/>
          </p:cNvSpPr>
          <p:nvPr/>
        </p:nvSpPr>
        <p:spPr bwMode="auto">
          <a:xfrm rot="14317620">
            <a:off x="5443605" y="347179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3" grpId="0" autoUpdateAnimBg="0"/>
      <p:bldP spid="59404" grpId="0" autoUpdateAnimBg="0"/>
      <p:bldP spid="5940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6"/>
          <p:cNvSpPr>
            <a:spLocks noChangeShapeType="1"/>
          </p:cNvSpPr>
          <p:nvPr/>
        </p:nvSpPr>
        <p:spPr bwMode="auto">
          <a:xfrm>
            <a:off x="3333750" y="2343150"/>
            <a:ext cx="0" cy="30861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2297113" y="1824038"/>
            <a:ext cx="2119312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y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): Outcome</a:t>
            </a:r>
          </a:p>
        </p:txBody>
      </p:sp>
      <p:sp>
        <p:nvSpPr>
          <p:cNvPr id="23556" name="Line 8"/>
          <p:cNvSpPr>
            <a:spLocks noChangeShapeType="1"/>
          </p:cNvSpPr>
          <p:nvPr/>
        </p:nvSpPr>
        <p:spPr bwMode="auto">
          <a:xfrm rot="5400000">
            <a:off x="5010150" y="3733800"/>
            <a:ext cx="0" cy="33528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165850" y="5554663"/>
            <a:ext cx="1628775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x: Predictor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3352800" y="2819400"/>
            <a:ext cx="3200400" cy="2209800"/>
          </a:xfrm>
          <a:prstGeom prst="line">
            <a:avLst/>
          </a:prstGeom>
          <a:noFill/>
          <a:ln w="38100">
            <a:solidFill>
              <a:srgbClr val="D2007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3807443" y="4283075"/>
            <a:ext cx="1645002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Slope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is negative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343400" y="2819400"/>
            <a:ext cx="2343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Regression line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822934" y="2586038"/>
            <a:ext cx="1508746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Intercept</a:t>
            </a:r>
          </a:p>
          <a:p>
            <a:pPr algn="ctr" eaLnBrk="0" hangingPunct="0"/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          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381000" y="457200"/>
            <a:ext cx="8213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Simple Linear Regression Equation:</a:t>
            </a:r>
            <a:b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Negative</a:t>
            </a: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 rot="14317620">
            <a:off x="5519805" y="44768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 rot="14317620">
            <a:off x="4224405" y="35624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 rot="14317620">
            <a:off x="5977005" y="44006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 rot="14317620">
            <a:off x="4605405" y="34100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 rot="14317620">
            <a:off x="5367405" y="40958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 rot="14317620">
            <a:off x="5672205" y="42482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 rot="14317620">
            <a:off x="4910205" y="36386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14317620">
            <a:off x="4148205" y="33338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 rot="14317620">
            <a:off x="4453005" y="37148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 rot="14317620">
            <a:off x="4681605" y="39434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 rot="14317620">
            <a:off x="5291205" y="43244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 rot="14317620">
            <a:off x="5215005" y="38672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5"/>
          <p:cNvSpPr>
            <a:spLocks noChangeArrowheads="1"/>
          </p:cNvSpPr>
          <p:nvPr/>
        </p:nvSpPr>
        <p:spPr bwMode="auto">
          <a:xfrm rot="14317620">
            <a:off x="4986405" y="3943417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51" grpId="0" autoUpdateAnimBg="0"/>
      <p:bldP spid="61452" grpId="0" autoUpdateAnimBg="0"/>
      <p:bldP spid="6145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146" name="Line 2"/>
          <p:cNvSpPr>
            <a:spLocks noChangeShapeType="1"/>
          </p:cNvSpPr>
          <p:nvPr/>
        </p:nvSpPr>
        <p:spPr bwMode="auto">
          <a:xfrm>
            <a:off x="1143000" y="4724400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47" name="Oval 3"/>
          <p:cNvSpPr>
            <a:spLocks noChangeArrowheads="1"/>
          </p:cNvSpPr>
          <p:nvPr/>
        </p:nvSpPr>
        <p:spPr bwMode="auto">
          <a:xfrm rot="-7282380">
            <a:off x="2667000" y="5867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48" name="Oval 4"/>
          <p:cNvSpPr>
            <a:spLocks noChangeArrowheads="1"/>
          </p:cNvSpPr>
          <p:nvPr/>
        </p:nvSpPr>
        <p:spPr bwMode="auto">
          <a:xfrm rot="-7282380">
            <a:off x="1371600" y="4953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49" name="Oval 5"/>
          <p:cNvSpPr>
            <a:spLocks noChangeArrowheads="1"/>
          </p:cNvSpPr>
          <p:nvPr/>
        </p:nvSpPr>
        <p:spPr bwMode="auto">
          <a:xfrm rot="-7282380">
            <a:off x="3124200" y="5791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0" name="Oval 6"/>
          <p:cNvSpPr>
            <a:spLocks noChangeArrowheads="1"/>
          </p:cNvSpPr>
          <p:nvPr/>
        </p:nvSpPr>
        <p:spPr bwMode="auto">
          <a:xfrm rot="-7282380">
            <a:off x="1752600" y="4800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1" name="Oval 7"/>
          <p:cNvSpPr>
            <a:spLocks noChangeArrowheads="1"/>
          </p:cNvSpPr>
          <p:nvPr/>
        </p:nvSpPr>
        <p:spPr bwMode="auto">
          <a:xfrm rot="-7282380">
            <a:off x="2514600" y="5486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2" name="Oval 8"/>
          <p:cNvSpPr>
            <a:spLocks noChangeArrowheads="1"/>
          </p:cNvSpPr>
          <p:nvPr/>
        </p:nvSpPr>
        <p:spPr bwMode="auto">
          <a:xfrm rot="-7282380">
            <a:off x="2819400" y="5638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3" name="Oval 9"/>
          <p:cNvSpPr>
            <a:spLocks noChangeArrowheads="1"/>
          </p:cNvSpPr>
          <p:nvPr/>
        </p:nvSpPr>
        <p:spPr bwMode="auto">
          <a:xfrm rot="-7282380">
            <a:off x="2057400" y="5029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4" name="Oval 10"/>
          <p:cNvSpPr>
            <a:spLocks noChangeArrowheads="1"/>
          </p:cNvSpPr>
          <p:nvPr/>
        </p:nvSpPr>
        <p:spPr bwMode="auto">
          <a:xfrm rot="-7282380">
            <a:off x="1295400" y="4724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5" name="Oval 11"/>
          <p:cNvSpPr>
            <a:spLocks noChangeArrowheads="1"/>
          </p:cNvSpPr>
          <p:nvPr/>
        </p:nvSpPr>
        <p:spPr bwMode="auto">
          <a:xfrm rot="-7282380">
            <a:off x="16002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6" name="Oval 12"/>
          <p:cNvSpPr>
            <a:spLocks noChangeArrowheads="1"/>
          </p:cNvSpPr>
          <p:nvPr/>
        </p:nvSpPr>
        <p:spPr bwMode="auto">
          <a:xfrm rot="-7282380">
            <a:off x="1828800" y="5334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0157" name="Oval 13"/>
          <p:cNvSpPr>
            <a:spLocks noChangeArrowheads="1"/>
          </p:cNvSpPr>
          <p:nvPr/>
        </p:nvSpPr>
        <p:spPr bwMode="auto">
          <a:xfrm rot="-7282380">
            <a:off x="2438400" y="5715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8" name="Oval 14"/>
          <p:cNvSpPr>
            <a:spLocks noChangeArrowheads="1"/>
          </p:cNvSpPr>
          <p:nvPr/>
        </p:nvSpPr>
        <p:spPr bwMode="auto">
          <a:xfrm rot="-7282380">
            <a:off x="2362200" y="5257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59" name="Oval 15"/>
          <p:cNvSpPr>
            <a:spLocks noChangeArrowheads="1"/>
          </p:cNvSpPr>
          <p:nvPr/>
        </p:nvSpPr>
        <p:spPr bwMode="auto">
          <a:xfrm rot="-7282380">
            <a:off x="2133600" y="5334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0" name="Text Box 16"/>
          <p:cNvSpPr txBox="1">
            <a:spLocks noChangeArrowheads="1"/>
          </p:cNvSpPr>
          <p:nvPr/>
        </p:nvSpPr>
        <p:spPr bwMode="auto">
          <a:xfrm>
            <a:off x="685800" y="44656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0161" name="Line 17"/>
          <p:cNvSpPr>
            <a:spLocks noChangeShapeType="1"/>
          </p:cNvSpPr>
          <p:nvPr/>
        </p:nvSpPr>
        <p:spPr bwMode="auto">
          <a:xfrm>
            <a:off x="1143000" y="61722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2" name="Text Box 18"/>
          <p:cNvSpPr txBox="1">
            <a:spLocks noChangeArrowheads="1"/>
          </p:cNvSpPr>
          <p:nvPr/>
        </p:nvSpPr>
        <p:spPr bwMode="auto">
          <a:xfrm>
            <a:off x="3405188" y="60658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0163" name="Line 19"/>
          <p:cNvSpPr>
            <a:spLocks noChangeShapeType="1"/>
          </p:cNvSpPr>
          <p:nvPr/>
        </p:nvSpPr>
        <p:spPr bwMode="auto">
          <a:xfrm flipH="1">
            <a:off x="1143000" y="2438400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4" name="Oval 20"/>
          <p:cNvSpPr>
            <a:spLocks noChangeArrowheads="1"/>
          </p:cNvSpPr>
          <p:nvPr/>
        </p:nvSpPr>
        <p:spPr bwMode="auto">
          <a:xfrm rot="-7282380">
            <a:off x="1219200" y="3657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5" name="Oval 21"/>
          <p:cNvSpPr>
            <a:spLocks noChangeArrowheads="1"/>
          </p:cNvSpPr>
          <p:nvPr/>
        </p:nvSpPr>
        <p:spPr bwMode="auto">
          <a:xfrm rot="-7282380">
            <a:off x="14478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6" name="Oval 22"/>
          <p:cNvSpPr>
            <a:spLocks noChangeArrowheads="1"/>
          </p:cNvSpPr>
          <p:nvPr/>
        </p:nvSpPr>
        <p:spPr bwMode="auto">
          <a:xfrm rot="-7282380">
            <a:off x="3124200" y="2286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7" name="Oval 23"/>
          <p:cNvSpPr>
            <a:spLocks noChangeArrowheads="1"/>
          </p:cNvSpPr>
          <p:nvPr/>
        </p:nvSpPr>
        <p:spPr bwMode="auto">
          <a:xfrm rot="-7282380">
            <a:off x="32766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8" name="Oval 24"/>
          <p:cNvSpPr>
            <a:spLocks noChangeArrowheads="1"/>
          </p:cNvSpPr>
          <p:nvPr/>
        </p:nvSpPr>
        <p:spPr bwMode="auto">
          <a:xfrm rot="-7282380">
            <a:off x="1676400" y="3505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69" name="Oval 25"/>
          <p:cNvSpPr>
            <a:spLocks noChangeArrowheads="1"/>
          </p:cNvSpPr>
          <p:nvPr/>
        </p:nvSpPr>
        <p:spPr bwMode="auto">
          <a:xfrm rot="-7282380">
            <a:off x="28956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0" name="Oval 26"/>
          <p:cNvSpPr>
            <a:spLocks noChangeArrowheads="1"/>
          </p:cNvSpPr>
          <p:nvPr/>
        </p:nvSpPr>
        <p:spPr bwMode="auto">
          <a:xfrm rot="-7282380">
            <a:off x="2514600" y="3276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1" name="Oval 27"/>
          <p:cNvSpPr>
            <a:spLocks noChangeArrowheads="1"/>
          </p:cNvSpPr>
          <p:nvPr/>
        </p:nvSpPr>
        <p:spPr bwMode="auto">
          <a:xfrm rot="-7282380">
            <a:off x="25908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2" name="Oval 28"/>
          <p:cNvSpPr>
            <a:spLocks noChangeArrowheads="1"/>
          </p:cNvSpPr>
          <p:nvPr/>
        </p:nvSpPr>
        <p:spPr bwMode="auto">
          <a:xfrm rot="-7282380">
            <a:off x="2209800" y="2514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3" name="Oval 29"/>
          <p:cNvSpPr>
            <a:spLocks noChangeArrowheads="1"/>
          </p:cNvSpPr>
          <p:nvPr/>
        </p:nvSpPr>
        <p:spPr bwMode="auto">
          <a:xfrm rot="-7282380">
            <a:off x="1295400" y="3048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4" name="Oval 30"/>
          <p:cNvSpPr>
            <a:spLocks noChangeArrowheads="1"/>
          </p:cNvSpPr>
          <p:nvPr/>
        </p:nvSpPr>
        <p:spPr bwMode="auto">
          <a:xfrm rot="-7282380">
            <a:off x="1600200" y="2895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5" name="Oval 31"/>
          <p:cNvSpPr>
            <a:spLocks noChangeArrowheads="1"/>
          </p:cNvSpPr>
          <p:nvPr/>
        </p:nvSpPr>
        <p:spPr bwMode="auto">
          <a:xfrm rot="-7282380">
            <a:off x="1905000" y="308292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0176" name="Oval 32"/>
          <p:cNvSpPr>
            <a:spLocks noChangeArrowheads="1"/>
          </p:cNvSpPr>
          <p:nvPr/>
        </p:nvSpPr>
        <p:spPr bwMode="auto">
          <a:xfrm rot="-7282380">
            <a:off x="28194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7" name="Oval 33"/>
          <p:cNvSpPr>
            <a:spLocks noChangeArrowheads="1"/>
          </p:cNvSpPr>
          <p:nvPr/>
        </p:nvSpPr>
        <p:spPr bwMode="auto">
          <a:xfrm rot="-7282380">
            <a:off x="2286000" y="3048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8" name="Oval 34"/>
          <p:cNvSpPr>
            <a:spLocks noChangeArrowheads="1"/>
          </p:cNvSpPr>
          <p:nvPr/>
        </p:nvSpPr>
        <p:spPr bwMode="auto">
          <a:xfrm rot="-7282380">
            <a:off x="20574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79" name="Text Box 35"/>
          <p:cNvSpPr txBox="1">
            <a:spLocks noChangeArrowheads="1"/>
          </p:cNvSpPr>
          <p:nvPr/>
        </p:nvSpPr>
        <p:spPr bwMode="auto">
          <a:xfrm>
            <a:off x="685800" y="225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0180" name="Line 36"/>
          <p:cNvSpPr>
            <a:spLocks noChangeShapeType="1"/>
          </p:cNvSpPr>
          <p:nvPr/>
        </p:nvSpPr>
        <p:spPr bwMode="auto">
          <a:xfrm>
            <a:off x="1143000" y="39624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1" name="Oval 37"/>
          <p:cNvSpPr>
            <a:spLocks noChangeArrowheads="1"/>
          </p:cNvSpPr>
          <p:nvPr/>
        </p:nvSpPr>
        <p:spPr bwMode="auto">
          <a:xfrm rot="-7282380">
            <a:off x="31242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2" name="Text Box 38"/>
          <p:cNvSpPr txBox="1">
            <a:spLocks noChangeArrowheads="1"/>
          </p:cNvSpPr>
          <p:nvPr/>
        </p:nvSpPr>
        <p:spPr bwMode="auto">
          <a:xfrm>
            <a:off x="3405188" y="38560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0183" name="Rectangle 39"/>
          <p:cNvSpPr>
            <a:spLocks noChangeArrowheads="1"/>
          </p:cNvSpPr>
          <p:nvPr/>
        </p:nvSpPr>
        <p:spPr bwMode="auto">
          <a:xfrm>
            <a:off x="4343400" y="13716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3200" b="0" baseline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0184" name="Line 40"/>
          <p:cNvSpPr>
            <a:spLocks noChangeShapeType="1"/>
          </p:cNvSpPr>
          <p:nvPr/>
        </p:nvSpPr>
        <p:spPr bwMode="auto">
          <a:xfrm>
            <a:off x="5943600" y="4724400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5" name="Oval 41"/>
          <p:cNvSpPr>
            <a:spLocks noChangeArrowheads="1"/>
          </p:cNvSpPr>
          <p:nvPr/>
        </p:nvSpPr>
        <p:spPr bwMode="auto">
          <a:xfrm rot="-7282380">
            <a:off x="6019800" y="5715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6" name="Oval 42"/>
          <p:cNvSpPr>
            <a:spLocks noChangeArrowheads="1"/>
          </p:cNvSpPr>
          <p:nvPr/>
        </p:nvSpPr>
        <p:spPr bwMode="auto">
          <a:xfrm rot="-7282380">
            <a:off x="6324600" y="5562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7" name="Oval 43"/>
          <p:cNvSpPr>
            <a:spLocks noChangeArrowheads="1"/>
          </p:cNvSpPr>
          <p:nvPr/>
        </p:nvSpPr>
        <p:spPr bwMode="auto">
          <a:xfrm rot="-7282380">
            <a:off x="7848600" y="4495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8" name="Oval 44"/>
          <p:cNvSpPr>
            <a:spLocks noChangeArrowheads="1"/>
          </p:cNvSpPr>
          <p:nvPr/>
        </p:nvSpPr>
        <p:spPr bwMode="auto">
          <a:xfrm rot="-7282380">
            <a:off x="7772400" y="4800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89" name="Oval 45"/>
          <p:cNvSpPr>
            <a:spLocks noChangeArrowheads="1"/>
          </p:cNvSpPr>
          <p:nvPr/>
        </p:nvSpPr>
        <p:spPr bwMode="auto">
          <a:xfrm rot="-7282380">
            <a:off x="6400800" y="5791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0" name="Oval 46"/>
          <p:cNvSpPr>
            <a:spLocks noChangeArrowheads="1"/>
          </p:cNvSpPr>
          <p:nvPr/>
        </p:nvSpPr>
        <p:spPr bwMode="auto">
          <a:xfrm rot="-7282380">
            <a:off x="7467600" y="4648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1" name="Oval 47"/>
          <p:cNvSpPr>
            <a:spLocks noChangeArrowheads="1"/>
          </p:cNvSpPr>
          <p:nvPr/>
        </p:nvSpPr>
        <p:spPr bwMode="auto">
          <a:xfrm rot="-7282380">
            <a:off x="7391400" y="5410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2" name="Oval 48"/>
          <p:cNvSpPr>
            <a:spLocks noChangeArrowheads="1"/>
          </p:cNvSpPr>
          <p:nvPr/>
        </p:nvSpPr>
        <p:spPr bwMode="auto">
          <a:xfrm rot="-7282380">
            <a:off x="73152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3" name="Oval 49"/>
          <p:cNvSpPr>
            <a:spLocks noChangeArrowheads="1"/>
          </p:cNvSpPr>
          <p:nvPr/>
        </p:nvSpPr>
        <p:spPr bwMode="auto">
          <a:xfrm rot="-7282380">
            <a:off x="7620000" y="4343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4" name="Oval 50"/>
          <p:cNvSpPr>
            <a:spLocks noChangeArrowheads="1"/>
          </p:cNvSpPr>
          <p:nvPr/>
        </p:nvSpPr>
        <p:spPr bwMode="auto">
          <a:xfrm rot="-7282380">
            <a:off x="6629400" y="5486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0195" name="Oval 51"/>
          <p:cNvSpPr>
            <a:spLocks noChangeArrowheads="1"/>
          </p:cNvSpPr>
          <p:nvPr/>
        </p:nvSpPr>
        <p:spPr bwMode="auto">
          <a:xfrm rot="-7282380">
            <a:off x="76200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6" name="Oval 52"/>
          <p:cNvSpPr>
            <a:spLocks noChangeArrowheads="1"/>
          </p:cNvSpPr>
          <p:nvPr/>
        </p:nvSpPr>
        <p:spPr bwMode="auto">
          <a:xfrm rot="-7282380">
            <a:off x="7010400" y="5334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7" name="Oval 53"/>
          <p:cNvSpPr>
            <a:spLocks noChangeArrowheads="1"/>
          </p:cNvSpPr>
          <p:nvPr/>
        </p:nvSpPr>
        <p:spPr bwMode="auto">
          <a:xfrm rot="-7282380">
            <a:off x="6858000" y="5638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98" name="Text Box 54"/>
          <p:cNvSpPr txBox="1">
            <a:spLocks noChangeArrowheads="1"/>
          </p:cNvSpPr>
          <p:nvPr/>
        </p:nvSpPr>
        <p:spPr bwMode="auto">
          <a:xfrm>
            <a:off x="5486400" y="44656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0199" name="Line 55"/>
          <p:cNvSpPr>
            <a:spLocks noChangeShapeType="1"/>
          </p:cNvSpPr>
          <p:nvPr/>
        </p:nvSpPr>
        <p:spPr bwMode="auto">
          <a:xfrm>
            <a:off x="5943600" y="61722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0" name="Line 56"/>
          <p:cNvSpPr>
            <a:spLocks noChangeShapeType="1"/>
          </p:cNvSpPr>
          <p:nvPr/>
        </p:nvSpPr>
        <p:spPr bwMode="auto">
          <a:xfrm flipH="1">
            <a:off x="5943600" y="2438400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1" name="Oval 57"/>
          <p:cNvSpPr>
            <a:spLocks noChangeArrowheads="1"/>
          </p:cNvSpPr>
          <p:nvPr/>
        </p:nvSpPr>
        <p:spPr bwMode="auto">
          <a:xfrm rot="-7282380">
            <a:off x="6019800" y="3657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2" name="Oval 58"/>
          <p:cNvSpPr>
            <a:spLocks noChangeArrowheads="1"/>
          </p:cNvSpPr>
          <p:nvPr/>
        </p:nvSpPr>
        <p:spPr bwMode="auto">
          <a:xfrm rot="-7282380">
            <a:off x="62484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3" name="Oval 59"/>
          <p:cNvSpPr>
            <a:spLocks noChangeArrowheads="1"/>
          </p:cNvSpPr>
          <p:nvPr/>
        </p:nvSpPr>
        <p:spPr bwMode="auto">
          <a:xfrm rot="-7282380">
            <a:off x="8153400" y="3200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4" name="Oval 60"/>
          <p:cNvSpPr>
            <a:spLocks noChangeArrowheads="1"/>
          </p:cNvSpPr>
          <p:nvPr/>
        </p:nvSpPr>
        <p:spPr bwMode="auto">
          <a:xfrm rot="-7282380">
            <a:off x="7696200" y="2590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5" name="Oval 61"/>
          <p:cNvSpPr>
            <a:spLocks noChangeArrowheads="1"/>
          </p:cNvSpPr>
          <p:nvPr/>
        </p:nvSpPr>
        <p:spPr bwMode="auto">
          <a:xfrm rot="-7282380">
            <a:off x="66294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6" name="Oval 62"/>
          <p:cNvSpPr>
            <a:spLocks noChangeArrowheads="1"/>
          </p:cNvSpPr>
          <p:nvPr/>
        </p:nvSpPr>
        <p:spPr bwMode="auto">
          <a:xfrm rot="-7282380">
            <a:off x="8153400" y="3505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7" name="Oval 63"/>
          <p:cNvSpPr>
            <a:spLocks noChangeArrowheads="1"/>
          </p:cNvSpPr>
          <p:nvPr/>
        </p:nvSpPr>
        <p:spPr bwMode="auto">
          <a:xfrm rot="-7282380">
            <a:off x="7848600" y="3276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8" name="Oval 64"/>
          <p:cNvSpPr>
            <a:spLocks noChangeArrowheads="1"/>
          </p:cNvSpPr>
          <p:nvPr/>
        </p:nvSpPr>
        <p:spPr bwMode="auto">
          <a:xfrm rot="-7282380">
            <a:off x="7391400" y="2743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09" name="Oval 65"/>
          <p:cNvSpPr>
            <a:spLocks noChangeArrowheads="1"/>
          </p:cNvSpPr>
          <p:nvPr/>
        </p:nvSpPr>
        <p:spPr bwMode="auto">
          <a:xfrm rot="-7282380">
            <a:off x="7010400" y="2590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0" name="Oval 66"/>
          <p:cNvSpPr>
            <a:spLocks noChangeArrowheads="1"/>
          </p:cNvSpPr>
          <p:nvPr/>
        </p:nvSpPr>
        <p:spPr bwMode="auto">
          <a:xfrm rot="-7282380">
            <a:off x="6172200" y="3048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1" name="Oval 67"/>
          <p:cNvSpPr>
            <a:spLocks noChangeArrowheads="1"/>
          </p:cNvSpPr>
          <p:nvPr/>
        </p:nvSpPr>
        <p:spPr bwMode="auto">
          <a:xfrm rot="-7282380">
            <a:off x="6400800" y="2895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2" name="Oval 68"/>
          <p:cNvSpPr>
            <a:spLocks noChangeArrowheads="1"/>
          </p:cNvSpPr>
          <p:nvPr/>
        </p:nvSpPr>
        <p:spPr bwMode="auto">
          <a:xfrm rot="-7282380">
            <a:off x="6705600" y="308292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0213" name="Oval 69"/>
          <p:cNvSpPr>
            <a:spLocks noChangeArrowheads="1"/>
          </p:cNvSpPr>
          <p:nvPr/>
        </p:nvSpPr>
        <p:spPr bwMode="auto">
          <a:xfrm rot="-7282380">
            <a:off x="76200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4" name="Oval 70"/>
          <p:cNvSpPr>
            <a:spLocks noChangeArrowheads="1"/>
          </p:cNvSpPr>
          <p:nvPr/>
        </p:nvSpPr>
        <p:spPr bwMode="auto">
          <a:xfrm rot="-7282380">
            <a:off x="7086600" y="2895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5" name="Oval 71"/>
          <p:cNvSpPr>
            <a:spLocks noChangeArrowheads="1"/>
          </p:cNvSpPr>
          <p:nvPr/>
        </p:nvSpPr>
        <p:spPr bwMode="auto">
          <a:xfrm rot="-7282380">
            <a:off x="7315200" y="2438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6" name="Text Box 72"/>
          <p:cNvSpPr txBox="1">
            <a:spLocks noChangeArrowheads="1"/>
          </p:cNvSpPr>
          <p:nvPr/>
        </p:nvSpPr>
        <p:spPr bwMode="auto">
          <a:xfrm>
            <a:off x="5486400" y="225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0217" name="Line 73"/>
          <p:cNvSpPr>
            <a:spLocks noChangeShapeType="1"/>
          </p:cNvSpPr>
          <p:nvPr/>
        </p:nvSpPr>
        <p:spPr bwMode="auto">
          <a:xfrm>
            <a:off x="5943600" y="39624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8" name="Oval 74"/>
          <p:cNvSpPr>
            <a:spLocks noChangeArrowheads="1"/>
          </p:cNvSpPr>
          <p:nvPr/>
        </p:nvSpPr>
        <p:spPr bwMode="auto">
          <a:xfrm rot="-7282380">
            <a:off x="79248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19" name="Text Box 75"/>
          <p:cNvSpPr txBox="1">
            <a:spLocks noChangeArrowheads="1"/>
          </p:cNvSpPr>
          <p:nvPr/>
        </p:nvSpPr>
        <p:spPr bwMode="auto">
          <a:xfrm>
            <a:off x="8205788" y="38560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0220" name="Text Box 76"/>
          <p:cNvSpPr txBox="1">
            <a:spLocks noChangeArrowheads="1"/>
          </p:cNvSpPr>
          <p:nvPr/>
        </p:nvSpPr>
        <p:spPr bwMode="auto">
          <a:xfrm>
            <a:off x="8229600" y="606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0223" name="Line 79"/>
          <p:cNvSpPr>
            <a:spLocks noChangeShapeType="1"/>
          </p:cNvSpPr>
          <p:nvPr/>
        </p:nvSpPr>
        <p:spPr bwMode="auto">
          <a:xfrm>
            <a:off x="4648200" y="1676400"/>
            <a:ext cx="0" cy="4724400"/>
          </a:xfrm>
          <a:prstGeom prst="line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0224" name="Line 80"/>
          <p:cNvSpPr>
            <a:spLocks noChangeShapeType="1"/>
          </p:cNvSpPr>
          <p:nvPr/>
        </p:nvSpPr>
        <p:spPr bwMode="auto">
          <a:xfrm flipV="1">
            <a:off x="1143000" y="2590800"/>
            <a:ext cx="2362200" cy="1143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0225" name="Line 81"/>
          <p:cNvSpPr>
            <a:spLocks noChangeShapeType="1"/>
          </p:cNvSpPr>
          <p:nvPr/>
        </p:nvSpPr>
        <p:spPr bwMode="auto">
          <a:xfrm>
            <a:off x="1295400" y="4724400"/>
            <a:ext cx="1828800" cy="1295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0226" name="Freeform 82"/>
          <p:cNvSpPr>
            <a:spLocks/>
          </p:cNvSpPr>
          <p:nvPr/>
        </p:nvSpPr>
        <p:spPr bwMode="auto">
          <a:xfrm>
            <a:off x="6096000" y="2692400"/>
            <a:ext cx="2209800" cy="1117600"/>
          </a:xfrm>
          <a:custGeom>
            <a:avLst/>
            <a:gdLst/>
            <a:ahLst/>
            <a:cxnLst>
              <a:cxn ang="0">
                <a:pos x="0" y="704"/>
              </a:cxn>
              <a:cxn ang="0">
                <a:pos x="720" y="32"/>
              </a:cxn>
              <a:cxn ang="0">
                <a:pos x="1392" y="512"/>
              </a:cxn>
            </a:cxnLst>
            <a:rect l="0" t="0" r="r" b="b"/>
            <a:pathLst>
              <a:path w="1392" h="704">
                <a:moveTo>
                  <a:pt x="0" y="704"/>
                </a:moveTo>
                <a:cubicBezTo>
                  <a:pt x="244" y="384"/>
                  <a:pt x="488" y="64"/>
                  <a:pt x="720" y="32"/>
                </a:cubicBezTo>
                <a:cubicBezTo>
                  <a:pt x="952" y="0"/>
                  <a:pt x="1172" y="256"/>
                  <a:pt x="1392" y="51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0227" name="Freeform 83"/>
          <p:cNvSpPr>
            <a:spLocks/>
          </p:cNvSpPr>
          <p:nvPr/>
        </p:nvSpPr>
        <p:spPr bwMode="auto">
          <a:xfrm>
            <a:off x="6096000" y="4419600"/>
            <a:ext cx="1828800" cy="1447800"/>
          </a:xfrm>
          <a:custGeom>
            <a:avLst/>
            <a:gdLst/>
            <a:ahLst/>
            <a:cxnLst>
              <a:cxn ang="0">
                <a:pos x="0" y="912"/>
              </a:cxn>
              <a:cxn ang="0">
                <a:pos x="816" y="624"/>
              </a:cxn>
              <a:cxn ang="0">
                <a:pos x="1152" y="0"/>
              </a:cxn>
            </a:cxnLst>
            <a:rect l="0" t="0" r="r" b="b"/>
            <a:pathLst>
              <a:path w="1152" h="912">
                <a:moveTo>
                  <a:pt x="0" y="912"/>
                </a:moveTo>
                <a:cubicBezTo>
                  <a:pt x="312" y="844"/>
                  <a:pt x="624" y="776"/>
                  <a:pt x="816" y="624"/>
                </a:cubicBezTo>
                <a:cubicBezTo>
                  <a:pt x="1008" y="472"/>
                  <a:pt x="1080" y="236"/>
                  <a:pt x="1152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0228" name="Rectangle 8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Linear?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64866" name="Picture 2" descr="y_i=\beta_0 +\beta_1 x_i +\varepsilon_i,\quad i=1,\dots,n.\!"/>
          <p:cNvPicPr>
            <a:picLocks noChangeAspect="1" noChangeArrowheads="1"/>
          </p:cNvPicPr>
          <p:nvPr/>
        </p:nvPicPr>
        <p:blipFill>
          <a:blip r:embed="rId2" cstate="print"/>
          <a:srcRect r="44637" b="-18520"/>
          <a:stretch>
            <a:fillRect/>
          </a:stretch>
        </p:blipFill>
        <p:spPr bwMode="auto">
          <a:xfrm>
            <a:off x="990599" y="1524000"/>
            <a:ext cx="2857463" cy="381000"/>
          </a:xfrm>
          <a:prstGeom prst="rect">
            <a:avLst/>
          </a:prstGeom>
          <a:noFill/>
        </p:spPr>
      </p:pic>
      <p:pic>
        <p:nvPicPr>
          <p:cNvPr id="164868" name="Picture 4" descr="y_i=\beta_0 +\beta_1 x_i +\beta_2 x_i^2+\varepsilon_i,\ i=1,\dots,n.\!"/>
          <p:cNvPicPr>
            <a:picLocks noChangeAspect="1" noChangeArrowheads="1"/>
          </p:cNvPicPr>
          <p:nvPr/>
        </p:nvPicPr>
        <p:blipFill>
          <a:blip r:embed="rId3" cstate="print"/>
          <a:srcRect r="34395" b="-23077"/>
          <a:stretch>
            <a:fillRect/>
          </a:stretch>
        </p:blipFill>
        <p:spPr bwMode="auto">
          <a:xfrm>
            <a:off x="5181614" y="1498599"/>
            <a:ext cx="3505186" cy="447469"/>
          </a:xfrm>
          <a:prstGeom prst="rect">
            <a:avLst/>
          </a:prstGeom>
          <a:noFill/>
        </p:spPr>
      </p:pic>
      <p:sp>
        <p:nvSpPr>
          <p:cNvPr id="88" name="矩形 87"/>
          <p:cNvSpPr/>
          <p:nvPr/>
        </p:nvSpPr>
        <p:spPr>
          <a:xfrm>
            <a:off x="2198197" y="4191000"/>
            <a:ext cx="4964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“Linear” means linear in Parameters (not x)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2"/>
          <p:cNvGrpSpPr>
            <a:grpSpLocks noChangeAspect="1"/>
          </p:cNvGrpSpPr>
          <p:nvPr/>
        </p:nvGrpSpPr>
        <p:grpSpPr bwMode="auto">
          <a:xfrm>
            <a:off x="3657600" y="2286000"/>
            <a:ext cx="2847975" cy="3073400"/>
            <a:chOff x="1441" y="1345"/>
            <a:chExt cx="2302" cy="2062"/>
          </a:xfrm>
          <a:noFill/>
        </p:grpSpPr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3025" y="297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3169" y="211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3265" y="2209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3361" y="2305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825" y="187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/>
                <a:t>•</a:t>
              </a:r>
            </a:p>
          </p:txBody>
        </p:sp>
        <p:sp>
          <p:nvSpPr>
            <p:cNvPr id="18" name="Rectangle 28"/>
            <p:cNvSpPr>
              <a:spLocks noChangeArrowheads="1"/>
            </p:cNvSpPr>
            <p:nvPr/>
          </p:nvSpPr>
          <p:spPr bwMode="auto">
            <a:xfrm>
              <a:off x="3169" y="211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9" name="Rectangle 29"/>
            <p:cNvSpPr>
              <a:spLocks noChangeArrowheads="1"/>
            </p:cNvSpPr>
            <p:nvPr/>
          </p:nvSpPr>
          <p:spPr bwMode="auto">
            <a:xfrm>
              <a:off x="2209" y="2209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0" name="Rectangle 30"/>
            <p:cNvSpPr>
              <a:spLocks noChangeArrowheads="1"/>
            </p:cNvSpPr>
            <p:nvPr/>
          </p:nvSpPr>
          <p:spPr bwMode="auto">
            <a:xfrm>
              <a:off x="2449" y="3025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2929" y="240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3553" y="235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2881" y="139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4" name="Rectangle 34"/>
            <p:cNvSpPr>
              <a:spLocks noChangeArrowheads="1"/>
            </p:cNvSpPr>
            <p:nvPr/>
          </p:nvSpPr>
          <p:spPr bwMode="auto">
            <a:xfrm>
              <a:off x="2737" y="312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1441" y="259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2449" y="283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1873" y="249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8" name="Rectangle 38"/>
            <p:cNvSpPr>
              <a:spLocks noChangeArrowheads="1"/>
            </p:cNvSpPr>
            <p:nvPr/>
          </p:nvSpPr>
          <p:spPr bwMode="auto">
            <a:xfrm>
              <a:off x="2017" y="2689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9" name="Rectangle 39"/>
            <p:cNvSpPr>
              <a:spLocks noChangeArrowheads="1"/>
            </p:cNvSpPr>
            <p:nvPr/>
          </p:nvSpPr>
          <p:spPr bwMode="auto">
            <a:xfrm>
              <a:off x="2401" y="177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1489" y="1585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1" name="Rectangle 41"/>
            <p:cNvSpPr>
              <a:spLocks noChangeArrowheads="1"/>
            </p:cNvSpPr>
            <p:nvPr/>
          </p:nvSpPr>
          <p:spPr bwMode="auto">
            <a:xfrm>
              <a:off x="1825" y="1345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2" name="Rectangle 42"/>
            <p:cNvSpPr>
              <a:spLocks noChangeArrowheads="1"/>
            </p:cNvSpPr>
            <p:nvPr/>
          </p:nvSpPr>
          <p:spPr bwMode="auto">
            <a:xfrm>
              <a:off x="2833" y="177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3217" y="273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4" name="Rectangle 44"/>
            <p:cNvSpPr>
              <a:spLocks noChangeArrowheads="1"/>
            </p:cNvSpPr>
            <p:nvPr/>
          </p:nvSpPr>
          <p:spPr bwMode="auto">
            <a:xfrm>
              <a:off x="2545" y="240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5" name="Rectangle 45"/>
            <p:cNvSpPr>
              <a:spLocks noChangeArrowheads="1"/>
            </p:cNvSpPr>
            <p:nvPr/>
          </p:nvSpPr>
          <p:spPr bwMode="auto">
            <a:xfrm>
              <a:off x="3457" y="297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6" name="Rectangle 46"/>
            <p:cNvSpPr>
              <a:spLocks noChangeArrowheads="1"/>
            </p:cNvSpPr>
            <p:nvPr/>
          </p:nvSpPr>
          <p:spPr bwMode="auto">
            <a:xfrm>
              <a:off x="1489" y="216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7" name="Rectangle 47"/>
            <p:cNvSpPr>
              <a:spLocks noChangeArrowheads="1"/>
            </p:cNvSpPr>
            <p:nvPr/>
          </p:nvSpPr>
          <p:spPr bwMode="auto">
            <a:xfrm>
              <a:off x="1873" y="312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8" name="Rectangle 48"/>
            <p:cNvSpPr>
              <a:spLocks noChangeArrowheads="1"/>
            </p:cNvSpPr>
            <p:nvPr/>
          </p:nvSpPr>
          <p:spPr bwMode="auto">
            <a:xfrm>
              <a:off x="3361" y="153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/>
                <a:t>•</a:t>
              </a:r>
            </a:p>
          </p:txBody>
        </p:sp>
        <p:sp>
          <p:nvSpPr>
            <p:cNvPr id="39" name="Rectangle 49"/>
            <p:cNvSpPr>
              <a:spLocks noChangeArrowheads="1"/>
            </p:cNvSpPr>
            <p:nvPr/>
          </p:nvSpPr>
          <p:spPr bwMode="auto">
            <a:xfrm>
              <a:off x="2449" y="1537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0" name="Rectangle 50"/>
            <p:cNvSpPr>
              <a:spLocks noChangeArrowheads="1"/>
            </p:cNvSpPr>
            <p:nvPr/>
          </p:nvSpPr>
          <p:spPr bwMode="auto">
            <a:xfrm>
              <a:off x="2497" y="216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1" name="Rectangle 51"/>
            <p:cNvSpPr>
              <a:spLocks noChangeArrowheads="1"/>
            </p:cNvSpPr>
            <p:nvPr/>
          </p:nvSpPr>
          <p:spPr bwMode="auto">
            <a:xfrm>
              <a:off x="1633" y="2881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2065" y="1633"/>
              <a:ext cx="190" cy="2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</p:grpSp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333750" y="2343150"/>
            <a:ext cx="0" cy="30861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990850" y="1824038"/>
            <a:ext cx="725488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y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)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rot="5400000">
            <a:off x="5010150" y="3733800"/>
            <a:ext cx="0" cy="33528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804025" y="5138738"/>
            <a:ext cx="336550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x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 flipV="1">
            <a:off x="3352800" y="3810000"/>
            <a:ext cx="3276600" cy="0"/>
          </a:xfrm>
          <a:prstGeom prst="line">
            <a:avLst/>
          </a:prstGeom>
          <a:noFill/>
          <a:ln w="38100">
            <a:solidFill>
              <a:srgbClr val="D2007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4413250" y="3825875"/>
            <a:ext cx="1273175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Slope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1</a:t>
            </a:r>
          </a:p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is 0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3752850" y="2895600"/>
            <a:ext cx="2343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Regression line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1855788" y="2928938"/>
            <a:ext cx="1443037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Intercept</a:t>
            </a:r>
          </a:p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           b</a:t>
            </a:r>
            <a:r>
              <a:rPr lang="en-US" sz="24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0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3075" y="495300"/>
            <a:ext cx="82137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dirty="0">
                <a:solidFill>
                  <a:srgbClr val="C00000"/>
                </a:solidFill>
              </a:rPr>
              <a:t>Simple Linear Regression Equation</a:t>
            </a:r>
            <a:r>
              <a:rPr lang="en-US" sz="3200" b="1" dirty="0" smtClean="0">
                <a:solidFill>
                  <a:srgbClr val="C00000"/>
                </a:solidFill>
              </a:rPr>
              <a:t>: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7200" y="1219200"/>
            <a:ext cx="3324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Relationship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animBg="1"/>
      <p:bldP spid="69639" grpId="0" autoUpdateAnimBg="0"/>
      <p:bldP spid="69640" grpId="0" autoUpdateAnimBg="0"/>
      <p:bldP spid="69641" grpId="0" autoUpdateAnimBg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333750" y="2343150"/>
            <a:ext cx="0" cy="30861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990850" y="1824038"/>
            <a:ext cx="725488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(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y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)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rot="5400000">
            <a:off x="5010150" y="3733800"/>
            <a:ext cx="0" cy="33528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804025" y="5138738"/>
            <a:ext cx="336550" cy="457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x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 flipV="1">
            <a:off x="3352800" y="3810000"/>
            <a:ext cx="3276600" cy="0"/>
          </a:xfrm>
          <a:prstGeom prst="line">
            <a:avLst/>
          </a:prstGeom>
          <a:noFill/>
          <a:ln w="38100">
            <a:solidFill>
              <a:srgbClr val="D2007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4413250" y="4054475"/>
            <a:ext cx="1273175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Slope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1</a:t>
            </a:r>
          </a:p>
          <a:p>
            <a:pPr algn="ctr"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is 0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3752850" y="2819400"/>
            <a:ext cx="2343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Regression line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1855788" y="2928938"/>
            <a:ext cx="1443037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Intercept</a:t>
            </a:r>
          </a:p>
          <a:p>
            <a:pPr algn="ctr" eaLnBrk="0" hangingPunct="0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           b</a:t>
            </a:r>
            <a:r>
              <a:rPr lang="en-US" sz="24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0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657600" y="3327400"/>
            <a:ext cx="2847975" cy="558800"/>
            <a:chOff x="1441" y="1345"/>
            <a:chExt cx="2302" cy="2062"/>
          </a:xfrm>
        </p:grpSpPr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3025" y="297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3169" y="211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3265" y="2209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3361" y="2305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825" y="187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/>
                <a:t>•</a:t>
              </a:r>
            </a:p>
          </p:txBody>
        </p:sp>
        <p:sp>
          <p:nvSpPr>
            <p:cNvPr id="18" name="Rectangle 28"/>
            <p:cNvSpPr>
              <a:spLocks noChangeArrowheads="1"/>
            </p:cNvSpPr>
            <p:nvPr/>
          </p:nvSpPr>
          <p:spPr bwMode="auto">
            <a:xfrm>
              <a:off x="3169" y="211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19" name="Rectangle 29"/>
            <p:cNvSpPr>
              <a:spLocks noChangeArrowheads="1"/>
            </p:cNvSpPr>
            <p:nvPr/>
          </p:nvSpPr>
          <p:spPr bwMode="auto">
            <a:xfrm>
              <a:off x="2209" y="2209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0" name="Rectangle 30"/>
            <p:cNvSpPr>
              <a:spLocks noChangeArrowheads="1"/>
            </p:cNvSpPr>
            <p:nvPr/>
          </p:nvSpPr>
          <p:spPr bwMode="auto">
            <a:xfrm>
              <a:off x="2449" y="3025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2929" y="240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3553" y="235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2881" y="139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4" name="Rectangle 34"/>
            <p:cNvSpPr>
              <a:spLocks noChangeArrowheads="1"/>
            </p:cNvSpPr>
            <p:nvPr/>
          </p:nvSpPr>
          <p:spPr bwMode="auto">
            <a:xfrm>
              <a:off x="2737" y="312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1441" y="259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2449" y="283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/>
                <a:t>•</a:t>
              </a:r>
            </a:p>
          </p:txBody>
        </p: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1873" y="249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8" name="Rectangle 38"/>
            <p:cNvSpPr>
              <a:spLocks noChangeArrowheads="1"/>
            </p:cNvSpPr>
            <p:nvPr/>
          </p:nvSpPr>
          <p:spPr bwMode="auto">
            <a:xfrm>
              <a:off x="2017" y="2689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29" name="Rectangle 39"/>
            <p:cNvSpPr>
              <a:spLocks noChangeArrowheads="1"/>
            </p:cNvSpPr>
            <p:nvPr/>
          </p:nvSpPr>
          <p:spPr bwMode="auto">
            <a:xfrm>
              <a:off x="2401" y="177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1489" y="1585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1" name="Rectangle 41"/>
            <p:cNvSpPr>
              <a:spLocks noChangeArrowheads="1"/>
            </p:cNvSpPr>
            <p:nvPr/>
          </p:nvSpPr>
          <p:spPr bwMode="auto">
            <a:xfrm>
              <a:off x="1825" y="1345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2" name="Rectangle 42"/>
            <p:cNvSpPr>
              <a:spLocks noChangeArrowheads="1"/>
            </p:cNvSpPr>
            <p:nvPr/>
          </p:nvSpPr>
          <p:spPr bwMode="auto">
            <a:xfrm>
              <a:off x="2833" y="177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3217" y="273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4" name="Rectangle 44"/>
            <p:cNvSpPr>
              <a:spLocks noChangeArrowheads="1"/>
            </p:cNvSpPr>
            <p:nvPr/>
          </p:nvSpPr>
          <p:spPr bwMode="auto">
            <a:xfrm>
              <a:off x="2545" y="240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5" name="Rectangle 45"/>
            <p:cNvSpPr>
              <a:spLocks noChangeArrowheads="1"/>
            </p:cNvSpPr>
            <p:nvPr/>
          </p:nvSpPr>
          <p:spPr bwMode="auto">
            <a:xfrm>
              <a:off x="3457" y="297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6" name="Rectangle 46"/>
            <p:cNvSpPr>
              <a:spLocks noChangeArrowheads="1"/>
            </p:cNvSpPr>
            <p:nvPr/>
          </p:nvSpPr>
          <p:spPr bwMode="auto">
            <a:xfrm>
              <a:off x="1489" y="216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7" name="Rectangle 47"/>
            <p:cNvSpPr>
              <a:spLocks noChangeArrowheads="1"/>
            </p:cNvSpPr>
            <p:nvPr/>
          </p:nvSpPr>
          <p:spPr bwMode="auto">
            <a:xfrm>
              <a:off x="1873" y="312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8" name="Rectangle 48"/>
            <p:cNvSpPr>
              <a:spLocks noChangeArrowheads="1"/>
            </p:cNvSpPr>
            <p:nvPr/>
          </p:nvSpPr>
          <p:spPr bwMode="auto">
            <a:xfrm>
              <a:off x="3361" y="153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39" name="Rectangle 49"/>
            <p:cNvSpPr>
              <a:spLocks noChangeArrowheads="1"/>
            </p:cNvSpPr>
            <p:nvPr/>
          </p:nvSpPr>
          <p:spPr bwMode="auto">
            <a:xfrm>
              <a:off x="2449" y="1537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0" name="Rectangle 50"/>
            <p:cNvSpPr>
              <a:spLocks noChangeArrowheads="1"/>
            </p:cNvSpPr>
            <p:nvPr/>
          </p:nvSpPr>
          <p:spPr bwMode="auto">
            <a:xfrm>
              <a:off x="2497" y="216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1" name="Rectangle 51"/>
            <p:cNvSpPr>
              <a:spLocks noChangeArrowheads="1"/>
            </p:cNvSpPr>
            <p:nvPr/>
          </p:nvSpPr>
          <p:spPr bwMode="auto">
            <a:xfrm>
              <a:off x="1633" y="2881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2065" y="1633"/>
              <a:ext cx="19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•</a:t>
              </a:r>
            </a:p>
          </p:txBody>
        </p:sp>
      </p:grp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473529" y="495300"/>
            <a:ext cx="82137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dirty="0">
                <a:solidFill>
                  <a:srgbClr val="C00000"/>
                </a:solidFill>
              </a:rPr>
              <a:t>Simple Linear Regression Equation</a:t>
            </a:r>
            <a:r>
              <a:rPr lang="en-US" sz="3200" b="1" dirty="0" smtClean="0">
                <a:solidFill>
                  <a:srgbClr val="C00000"/>
                </a:solidFill>
              </a:rPr>
              <a:t>: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57200" y="1219200"/>
            <a:ext cx="3324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Relationship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animBg="1"/>
      <p:bldP spid="69639" grpId="0" autoUpdateAnimBg="0"/>
      <p:bldP spid="69640" grpId="0" autoUpdateAnimBg="0"/>
      <p:bldP spid="69641" grpId="0" autoUpdateAnimBg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0" name="Line 2"/>
          <p:cNvSpPr>
            <a:spLocks noChangeShapeType="1"/>
          </p:cNvSpPr>
          <p:nvPr/>
        </p:nvSpPr>
        <p:spPr bwMode="auto">
          <a:xfrm>
            <a:off x="1143000" y="4724400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1" name="Oval 3"/>
          <p:cNvSpPr>
            <a:spLocks noChangeArrowheads="1"/>
          </p:cNvSpPr>
          <p:nvPr/>
        </p:nvSpPr>
        <p:spPr bwMode="auto">
          <a:xfrm rot="-7282380">
            <a:off x="2743200" y="5791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2" name="Oval 4"/>
          <p:cNvSpPr>
            <a:spLocks noChangeArrowheads="1"/>
          </p:cNvSpPr>
          <p:nvPr/>
        </p:nvSpPr>
        <p:spPr bwMode="auto">
          <a:xfrm rot="-7282380">
            <a:off x="1371600" y="4953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3" name="Oval 5"/>
          <p:cNvSpPr>
            <a:spLocks noChangeArrowheads="1"/>
          </p:cNvSpPr>
          <p:nvPr/>
        </p:nvSpPr>
        <p:spPr bwMode="auto">
          <a:xfrm rot="-7282380">
            <a:off x="3124200" y="5791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4" name="Oval 6"/>
          <p:cNvSpPr>
            <a:spLocks noChangeArrowheads="1"/>
          </p:cNvSpPr>
          <p:nvPr/>
        </p:nvSpPr>
        <p:spPr bwMode="auto">
          <a:xfrm rot="-7282380">
            <a:off x="1752600" y="4800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5" name="Oval 7"/>
          <p:cNvSpPr>
            <a:spLocks noChangeArrowheads="1"/>
          </p:cNvSpPr>
          <p:nvPr/>
        </p:nvSpPr>
        <p:spPr bwMode="auto">
          <a:xfrm rot="-7282380">
            <a:off x="2514600" y="5486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6" name="Oval 8"/>
          <p:cNvSpPr>
            <a:spLocks noChangeArrowheads="1"/>
          </p:cNvSpPr>
          <p:nvPr/>
        </p:nvSpPr>
        <p:spPr bwMode="auto">
          <a:xfrm rot="-7282380">
            <a:off x="2819400" y="5638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7" name="Oval 9"/>
          <p:cNvSpPr>
            <a:spLocks noChangeArrowheads="1"/>
          </p:cNvSpPr>
          <p:nvPr/>
        </p:nvSpPr>
        <p:spPr bwMode="auto">
          <a:xfrm rot="-7282380">
            <a:off x="21336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8" name="Oval 10"/>
          <p:cNvSpPr>
            <a:spLocks noChangeArrowheads="1"/>
          </p:cNvSpPr>
          <p:nvPr/>
        </p:nvSpPr>
        <p:spPr bwMode="auto">
          <a:xfrm rot="-7282380">
            <a:off x="1295400" y="4724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79" name="Oval 11"/>
          <p:cNvSpPr>
            <a:spLocks noChangeArrowheads="1"/>
          </p:cNvSpPr>
          <p:nvPr/>
        </p:nvSpPr>
        <p:spPr bwMode="auto">
          <a:xfrm rot="-7282380">
            <a:off x="16002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0" name="Oval 12"/>
          <p:cNvSpPr>
            <a:spLocks noChangeArrowheads="1"/>
          </p:cNvSpPr>
          <p:nvPr/>
        </p:nvSpPr>
        <p:spPr bwMode="auto">
          <a:xfrm rot="-7282380">
            <a:off x="1905000" y="5181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1181" name="Oval 13"/>
          <p:cNvSpPr>
            <a:spLocks noChangeArrowheads="1"/>
          </p:cNvSpPr>
          <p:nvPr/>
        </p:nvSpPr>
        <p:spPr bwMode="auto">
          <a:xfrm rot="-7282380">
            <a:off x="2438400" y="5715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2" name="Oval 14"/>
          <p:cNvSpPr>
            <a:spLocks noChangeArrowheads="1"/>
          </p:cNvSpPr>
          <p:nvPr/>
        </p:nvSpPr>
        <p:spPr bwMode="auto">
          <a:xfrm rot="-7282380">
            <a:off x="2362200" y="5257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3" name="Oval 15"/>
          <p:cNvSpPr>
            <a:spLocks noChangeArrowheads="1"/>
          </p:cNvSpPr>
          <p:nvPr/>
        </p:nvSpPr>
        <p:spPr bwMode="auto">
          <a:xfrm rot="-7282380">
            <a:off x="2133600" y="5410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4" name="Text Box 16"/>
          <p:cNvSpPr txBox="1">
            <a:spLocks noChangeArrowheads="1"/>
          </p:cNvSpPr>
          <p:nvPr/>
        </p:nvSpPr>
        <p:spPr bwMode="auto">
          <a:xfrm>
            <a:off x="685800" y="44656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1185" name="Line 17"/>
          <p:cNvSpPr>
            <a:spLocks noChangeShapeType="1"/>
          </p:cNvSpPr>
          <p:nvPr/>
        </p:nvSpPr>
        <p:spPr bwMode="auto">
          <a:xfrm>
            <a:off x="1143000" y="61722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6" name="Text Box 18"/>
          <p:cNvSpPr txBox="1">
            <a:spLocks noChangeArrowheads="1"/>
          </p:cNvSpPr>
          <p:nvPr/>
        </p:nvSpPr>
        <p:spPr bwMode="auto">
          <a:xfrm>
            <a:off x="3405188" y="60658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1187" name="Line 19"/>
          <p:cNvSpPr>
            <a:spLocks noChangeShapeType="1"/>
          </p:cNvSpPr>
          <p:nvPr/>
        </p:nvSpPr>
        <p:spPr bwMode="auto">
          <a:xfrm flipH="1">
            <a:off x="1143000" y="2438400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8" name="Oval 20"/>
          <p:cNvSpPr>
            <a:spLocks noChangeArrowheads="1"/>
          </p:cNvSpPr>
          <p:nvPr/>
        </p:nvSpPr>
        <p:spPr bwMode="auto">
          <a:xfrm rot="-7282380">
            <a:off x="1219200" y="3657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89" name="Oval 21"/>
          <p:cNvSpPr>
            <a:spLocks noChangeArrowheads="1"/>
          </p:cNvSpPr>
          <p:nvPr/>
        </p:nvSpPr>
        <p:spPr bwMode="auto">
          <a:xfrm rot="-7282380">
            <a:off x="14478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0" name="Oval 22"/>
          <p:cNvSpPr>
            <a:spLocks noChangeArrowheads="1"/>
          </p:cNvSpPr>
          <p:nvPr/>
        </p:nvSpPr>
        <p:spPr bwMode="auto">
          <a:xfrm rot="-7282380">
            <a:off x="3124200" y="2286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1" name="Oval 23"/>
          <p:cNvSpPr>
            <a:spLocks noChangeArrowheads="1"/>
          </p:cNvSpPr>
          <p:nvPr/>
        </p:nvSpPr>
        <p:spPr bwMode="auto">
          <a:xfrm rot="-7282380">
            <a:off x="32766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2" name="Oval 24"/>
          <p:cNvSpPr>
            <a:spLocks noChangeArrowheads="1"/>
          </p:cNvSpPr>
          <p:nvPr/>
        </p:nvSpPr>
        <p:spPr bwMode="auto">
          <a:xfrm rot="-7282380">
            <a:off x="1676400" y="3505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3" name="Oval 25"/>
          <p:cNvSpPr>
            <a:spLocks noChangeArrowheads="1"/>
          </p:cNvSpPr>
          <p:nvPr/>
        </p:nvSpPr>
        <p:spPr bwMode="auto">
          <a:xfrm rot="-7282380">
            <a:off x="3429000" y="2438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4" name="Oval 26"/>
          <p:cNvSpPr>
            <a:spLocks noChangeArrowheads="1"/>
          </p:cNvSpPr>
          <p:nvPr/>
        </p:nvSpPr>
        <p:spPr bwMode="auto">
          <a:xfrm rot="-7282380">
            <a:off x="25908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5" name="Oval 27"/>
          <p:cNvSpPr>
            <a:spLocks noChangeArrowheads="1"/>
          </p:cNvSpPr>
          <p:nvPr/>
        </p:nvSpPr>
        <p:spPr bwMode="auto">
          <a:xfrm rot="-7282380">
            <a:off x="25908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6" name="Oval 28"/>
          <p:cNvSpPr>
            <a:spLocks noChangeArrowheads="1"/>
          </p:cNvSpPr>
          <p:nvPr/>
        </p:nvSpPr>
        <p:spPr bwMode="auto">
          <a:xfrm rot="-7282380">
            <a:off x="29718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7" name="Oval 29"/>
          <p:cNvSpPr>
            <a:spLocks noChangeArrowheads="1"/>
          </p:cNvSpPr>
          <p:nvPr/>
        </p:nvSpPr>
        <p:spPr bwMode="auto">
          <a:xfrm rot="-7282380">
            <a:off x="2286000" y="2819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8" name="Oval 30"/>
          <p:cNvSpPr>
            <a:spLocks noChangeArrowheads="1"/>
          </p:cNvSpPr>
          <p:nvPr/>
        </p:nvSpPr>
        <p:spPr bwMode="auto">
          <a:xfrm rot="-7282380">
            <a:off x="1676400" y="3200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99" name="Oval 31"/>
          <p:cNvSpPr>
            <a:spLocks noChangeArrowheads="1"/>
          </p:cNvSpPr>
          <p:nvPr/>
        </p:nvSpPr>
        <p:spPr bwMode="auto">
          <a:xfrm rot="-7282380">
            <a:off x="1905000" y="3082925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1200" name="Oval 32"/>
          <p:cNvSpPr>
            <a:spLocks noChangeArrowheads="1"/>
          </p:cNvSpPr>
          <p:nvPr/>
        </p:nvSpPr>
        <p:spPr bwMode="auto">
          <a:xfrm rot="-7282380">
            <a:off x="28194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1" name="Oval 33"/>
          <p:cNvSpPr>
            <a:spLocks noChangeArrowheads="1"/>
          </p:cNvSpPr>
          <p:nvPr/>
        </p:nvSpPr>
        <p:spPr bwMode="auto">
          <a:xfrm rot="-7282380">
            <a:off x="2286000" y="3048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2" name="Oval 34"/>
          <p:cNvSpPr>
            <a:spLocks noChangeArrowheads="1"/>
          </p:cNvSpPr>
          <p:nvPr/>
        </p:nvSpPr>
        <p:spPr bwMode="auto">
          <a:xfrm rot="-7282380">
            <a:off x="20574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3" name="Text Box 35"/>
          <p:cNvSpPr txBox="1">
            <a:spLocks noChangeArrowheads="1"/>
          </p:cNvSpPr>
          <p:nvPr/>
        </p:nvSpPr>
        <p:spPr bwMode="auto">
          <a:xfrm>
            <a:off x="685800" y="225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1204" name="Line 36"/>
          <p:cNvSpPr>
            <a:spLocks noChangeShapeType="1"/>
          </p:cNvSpPr>
          <p:nvPr/>
        </p:nvSpPr>
        <p:spPr bwMode="auto">
          <a:xfrm>
            <a:off x="1143000" y="39624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5" name="Text Box 37"/>
          <p:cNvSpPr txBox="1">
            <a:spLocks noChangeArrowheads="1"/>
          </p:cNvSpPr>
          <p:nvPr/>
        </p:nvSpPr>
        <p:spPr bwMode="auto">
          <a:xfrm>
            <a:off x="3405188" y="38560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1206" name="Rectangle 38"/>
          <p:cNvSpPr>
            <a:spLocks noChangeArrowheads="1"/>
          </p:cNvSpPr>
          <p:nvPr/>
        </p:nvSpPr>
        <p:spPr bwMode="auto">
          <a:xfrm>
            <a:off x="4343400" y="13716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3200" b="0" baseline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1207" name="Line 39"/>
          <p:cNvSpPr>
            <a:spLocks noChangeShapeType="1"/>
          </p:cNvSpPr>
          <p:nvPr/>
        </p:nvSpPr>
        <p:spPr bwMode="auto">
          <a:xfrm>
            <a:off x="5943600" y="4724400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8" name="Oval 40"/>
          <p:cNvSpPr>
            <a:spLocks noChangeArrowheads="1"/>
          </p:cNvSpPr>
          <p:nvPr/>
        </p:nvSpPr>
        <p:spPr bwMode="auto">
          <a:xfrm rot="-7282380">
            <a:off x="6096000" y="5105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09" name="Oval 41"/>
          <p:cNvSpPr>
            <a:spLocks noChangeArrowheads="1"/>
          </p:cNvSpPr>
          <p:nvPr/>
        </p:nvSpPr>
        <p:spPr bwMode="auto">
          <a:xfrm rot="-7282380">
            <a:off x="6096000" y="4648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0" name="Oval 42"/>
          <p:cNvSpPr>
            <a:spLocks noChangeArrowheads="1"/>
          </p:cNvSpPr>
          <p:nvPr/>
        </p:nvSpPr>
        <p:spPr bwMode="auto">
          <a:xfrm rot="-7282380">
            <a:off x="6553200" y="5257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1" name="Oval 43"/>
          <p:cNvSpPr>
            <a:spLocks noChangeArrowheads="1"/>
          </p:cNvSpPr>
          <p:nvPr/>
        </p:nvSpPr>
        <p:spPr bwMode="auto">
          <a:xfrm rot="-7282380">
            <a:off x="7391400" y="5867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2" name="Oval 44"/>
          <p:cNvSpPr>
            <a:spLocks noChangeArrowheads="1"/>
          </p:cNvSpPr>
          <p:nvPr/>
        </p:nvSpPr>
        <p:spPr bwMode="auto">
          <a:xfrm rot="-7282380">
            <a:off x="6248400" y="5334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3" name="Oval 45"/>
          <p:cNvSpPr>
            <a:spLocks noChangeArrowheads="1"/>
          </p:cNvSpPr>
          <p:nvPr/>
        </p:nvSpPr>
        <p:spPr bwMode="auto">
          <a:xfrm rot="-7282380">
            <a:off x="6934200" y="4724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4" name="Oval 46"/>
          <p:cNvSpPr>
            <a:spLocks noChangeArrowheads="1"/>
          </p:cNvSpPr>
          <p:nvPr/>
        </p:nvSpPr>
        <p:spPr bwMode="auto">
          <a:xfrm rot="-7282380">
            <a:off x="7315200" y="5410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5" name="Oval 47"/>
          <p:cNvSpPr>
            <a:spLocks noChangeArrowheads="1"/>
          </p:cNvSpPr>
          <p:nvPr/>
        </p:nvSpPr>
        <p:spPr bwMode="auto">
          <a:xfrm rot="-7282380">
            <a:off x="7239000" y="5029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6" name="Oval 48"/>
          <p:cNvSpPr>
            <a:spLocks noChangeArrowheads="1"/>
          </p:cNvSpPr>
          <p:nvPr/>
        </p:nvSpPr>
        <p:spPr bwMode="auto">
          <a:xfrm rot="-7282380">
            <a:off x="6934200" y="5029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7" name="Oval 49"/>
          <p:cNvSpPr>
            <a:spLocks noChangeArrowheads="1"/>
          </p:cNvSpPr>
          <p:nvPr/>
        </p:nvSpPr>
        <p:spPr bwMode="auto">
          <a:xfrm rot="-7282380">
            <a:off x="6553200" y="4800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1218" name="Oval 50"/>
          <p:cNvSpPr>
            <a:spLocks noChangeArrowheads="1"/>
          </p:cNvSpPr>
          <p:nvPr/>
        </p:nvSpPr>
        <p:spPr bwMode="auto">
          <a:xfrm rot="-7282380">
            <a:off x="7543800" y="5029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19" name="Oval 51"/>
          <p:cNvSpPr>
            <a:spLocks noChangeArrowheads="1"/>
          </p:cNvSpPr>
          <p:nvPr/>
        </p:nvSpPr>
        <p:spPr bwMode="auto">
          <a:xfrm rot="-7282380">
            <a:off x="7010400" y="5334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0" name="Oval 52"/>
          <p:cNvSpPr>
            <a:spLocks noChangeArrowheads="1"/>
          </p:cNvSpPr>
          <p:nvPr/>
        </p:nvSpPr>
        <p:spPr bwMode="auto">
          <a:xfrm rot="-7282380">
            <a:off x="6781800" y="5715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1" name="Text Box 53"/>
          <p:cNvSpPr txBox="1">
            <a:spLocks noChangeArrowheads="1"/>
          </p:cNvSpPr>
          <p:nvPr/>
        </p:nvSpPr>
        <p:spPr bwMode="auto">
          <a:xfrm>
            <a:off x="5486400" y="44656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1222" name="Line 54"/>
          <p:cNvSpPr>
            <a:spLocks noChangeShapeType="1"/>
          </p:cNvSpPr>
          <p:nvPr/>
        </p:nvSpPr>
        <p:spPr bwMode="auto">
          <a:xfrm>
            <a:off x="5943600" y="61722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3" name="Line 55"/>
          <p:cNvSpPr>
            <a:spLocks noChangeShapeType="1"/>
          </p:cNvSpPr>
          <p:nvPr/>
        </p:nvSpPr>
        <p:spPr bwMode="auto">
          <a:xfrm flipH="1">
            <a:off x="5943600" y="2438400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4" name="Oval 56"/>
          <p:cNvSpPr>
            <a:spLocks noChangeArrowheads="1"/>
          </p:cNvSpPr>
          <p:nvPr/>
        </p:nvSpPr>
        <p:spPr bwMode="auto">
          <a:xfrm rot="-7282380">
            <a:off x="7086600" y="2514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5" name="Oval 57"/>
          <p:cNvSpPr>
            <a:spLocks noChangeArrowheads="1"/>
          </p:cNvSpPr>
          <p:nvPr/>
        </p:nvSpPr>
        <p:spPr bwMode="auto">
          <a:xfrm rot="-7282380">
            <a:off x="6248400" y="3352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6" name="Oval 58"/>
          <p:cNvSpPr>
            <a:spLocks noChangeArrowheads="1"/>
          </p:cNvSpPr>
          <p:nvPr/>
        </p:nvSpPr>
        <p:spPr bwMode="auto">
          <a:xfrm rot="-7282380">
            <a:off x="7315200" y="3276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7" name="Oval 59"/>
          <p:cNvSpPr>
            <a:spLocks noChangeArrowheads="1"/>
          </p:cNvSpPr>
          <p:nvPr/>
        </p:nvSpPr>
        <p:spPr bwMode="auto">
          <a:xfrm rot="-7282380">
            <a:off x="7696200" y="2590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8" name="Oval 60"/>
          <p:cNvSpPr>
            <a:spLocks noChangeArrowheads="1"/>
          </p:cNvSpPr>
          <p:nvPr/>
        </p:nvSpPr>
        <p:spPr bwMode="auto">
          <a:xfrm rot="-7282380">
            <a:off x="6553200" y="2590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29" name="Oval 61"/>
          <p:cNvSpPr>
            <a:spLocks noChangeArrowheads="1"/>
          </p:cNvSpPr>
          <p:nvPr/>
        </p:nvSpPr>
        <p:spPr bwMode="auto">
          <a:xfrm rot="-7282380">
            <a:off x="6629400" y="3657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0" name="Oval 62"/>
          <p:cNvSpPr>
            <a:spLocks noChangeArrowheads="1"/>
          </p:cNvSpPr>
          <p:nvPr/>
        </p:nvSpPr>
        <p:spPr bwMode="auto">
          <a:xfrm rot="-7282380">
            <a:off x="6858000" y="3276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1" name="Oval 63"/>
          <p:cNvSpPr>
            <a:spLocks noChangeArrowheads="1"/>
          </p:cNvSpPr>
          <p:nvPr/>
        </p:nvSpPr>
        <p:spPr bwMode="auto">
          <a:xfrm rot="-7282380">
            <a:off x="7391400" y="2667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2" name="Oval 64"/>
          <p:cNvSpPr>
            <a:spLocks noChangeArrowheads="1"/>
          </p:cNvSpPr>
          <p:nvPr/>
        </p:nvSpPr>
        <p:spPr bwMode="auto">
          <a:xfrm rot="-7282380">
            <a:off x="6858000" y="2286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3" name="Oval 65"/>
          <p:cNvSpPr>
            <a:spLocks noChangeArrowheads="1"/>
          </p:cNvSpPr>
          <p:nvPr/>
        </p:nvSpPr>
        <p:spPr bwMode="auto">
          <a:xfrm rot="-7282380">
            <a:off x="6248400" y="3048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4" name="Oval 66"/>
          <p:cNvSpPr>
            <a:spLocks noChangeArrowheads="1"/>
          </p:cNvSpPr>
          <p:nvPr/>
        </p:nvSpPr>
        <p:spPr bwMode="auto">
          <a:xfrm rot="-7282380">
            <a:off x="6172200" y="2590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5" name="Oval 67"/>
          <p:cNvSpPr>
            <a:spLocks noChangeArrowheads="1"/>
          </p:cNvSpPr>
          <p:nvPr/>
        </p:nvSpPr>
        <p:spPr bwMode="auto">
          <a:xfrm rot="-7282380">
            <a:off x="67056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 sz="2400" b="0" baseline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1236" name="Oval 68"/>
          <p:cNvSpPr>
            <a:spLocks noChangeArrowheads="1"/>
          </p:cNvSpPr>
          <p:nvPr/>
        </p:nvSpPr>
        <p:spPr bwMode="auto">
          <a:xfrm rot="-7282380">
            <a:off x="7620000" y="2971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7" name="Oval 69"/>
          <p:cNvSpPr>
            <a:spLocks noChangeArrowheads="1"/>
          </p:cNvSpPr>
          <p:nvPr/>
        </p:nvSpPr>
        <p:spPr bwMode="auto">
          <a:xfrm rot="-7282380">
            <a:off x="7086600" y="2895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8" name="Oval 70"/>
          <p:cNvSpPr>
            <a:spLocks noChangeArrowheads="1"/>
          </p:cNvSpPr>
          <p:nvPr/>
        </p:nvSpPr>
        <p:spPr bwMode="auto">
          <a:xfrm rot="-7282380">
            <a:off x="7315200" y="2133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39" name="Text Box 71"/>
          <p:cNvSpPr txBox="1">
            <a:spLocks noChangeArrowheads="1"/>
          </p:cNvSpPr>
          <p:nvPr/>
        </p:nvSpPr>
        <p:spPr bwMode="auto">
          <a:xfrm>
            <a:off x="5486400" y="225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1031240" name="Line 72"/>
          <p:cNvSpPr>
            <a:spLocks noChangeShapeType="1"/>
          </p:cNvSpPr>
          <p:nvPr/>
        </p:nvSpPr>
        <p:spPr bwMode="auto">
          <a:xfrm>
            <a:off x="5943600" y="3962400"/>
            <a:ext cx="2286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41" name="Oval 73"/>
          <p:cNvSpPr>
            <a:spLocks noChangeArrowheads="1"/>
          </p:cNvSpPr>
          <p:nvPr/>
        </p:nvSpPr>
        <p:spPr bwMode="auto">
          <a:xfrm rot="-7282380">
            <a:off x="8153400" y="23622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42" name="Text Box 74"/>
          <p:cNvSpPr txBox="1">
            <a:spLocks noChangeArrowheads="1"/>
          </p:cNvSpPr>
          <p:nvPr/>
        </p:nvSpPr>
        <p:spPr bwMode="auto">
          <a:xfrm>
            <a:off x="8205788" y="385603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1243" name="Text Box 75"/>
          <p:cNvSpPr txBox="1">
            <a:spLocks noChangeArrowheads="1"/>
          </p:cNvSpPr>
          <p:nvPr/>
        </p:nvSpPr>
        <p:spPr bwMode="auto">
          <a:xfrm>
            <a:off x="8229600" y="60658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1031244" name="Text Box 76"/>
          <p:cNvSpPr txBox="1">
            <a:spLocks noChangeArrowheads="1"/>
          </p:cNvSpPr>
          <p:nvPr/>
        </p:nvSpPr>
        <p:spPr bwMode="auto">
          <a:xfrm>
            <a:off x="1143000" y="1676400"/>
            <a:ext cx="2667000" cy="409575"/>
          </a:xfrm>
          <a:prstGeom prst="rect">
            <a:avLst/>
          </a:prstGeom>
          <a:solidFill>
            <a:srgbClr val="FDE0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aseline="0">
                <a:solidFill>
                  <a:schemeClr val="tx1"/>
                </a:solidFill>
                <a:latin typeface="Arial" pitchFamily="34" charset="0"/>
              </a:rPr>
              <a:t>Strong relationships</a:t>
            </a:r>
          </a:p>
        </p:txBody>
      </p:sp>
      <p:sp>
        <p:nvSpPr>
          <p:cNvPr id="1031245" name="Text Box 77"/>
          <p:cNvSpPr txBox="1">
            <a:spLocks noChangeArrowheads="1"/>
          </p:cNvSpPr>
          <p:nvPr/>
        </p:nvSpPr>
        <p:spPr bwMode="auto">
          <a:xfrm>
            <a:off x="6019800" y="1676400"/>
            <a:ext cx="2590800" cy="409575"/>
          </a:xfrm>
          <a:prstGeom prst="rect">
            <a:avLst/>
          </a:prstGeom>
          <a:solidFill>
            <a:srgbClr val="FDE0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aseline="0" dirty="0">
                <a:solidFill>
                  <a:schemeClr val="tx1"/>
                </a:solidFill>
                <a:latin typeface="Arial" pitchFamily="34" charset="0"/>
              </a:rPr>
              <a:t>Weak relationships</a:t>
            </a:r>
          </a:p>
        </p:txBody>
      </p:sp>
      <p:sp>
        <p:nvSpPr>
          <p:cNvPr id="1031246" name="Line 78"/>
          <p:cNvSpPr>
            <a:spLocks noChangeShapeType="1"/>
          </p:cNvSpPr>
          <p:nvPr/>
        </p:nvSpPr>
        <p:spPr bwMode="auto">
          <a:xfrm>
            <a:off x="4648200" y="1676400"/>
            <a:ext cx="0" cy="4724400"/>
          </a:xfrm>
          <a:prstGeom prst="line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47" name="Oval 79"/>
          <p:cNvSpPr>
            <a:spLocks noChangeArrowheads="1"/>
          </p:cNvSpPr>
          <p:nvPr/>
        </p:nvSpPr>
        <p:spPr bwMode="auto">
          <a:xfrm rot="-7282380">
            <a:off x="8001000" y="2819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48" name="Oval 80"/>
          <p:cNvSpPr>
            <a:spLocks noChangeArrowheads="1"/>
          </p:cNvSpPr>
          <p:nvPr/>
        </p:nvSpPr>
        <p:spPr bwMode="auto">
          <a:xfrm rot="-7282380">
            <a:off x="7848600" y="2209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49" name="Oval 81"/>
          <p:cNvSpPr>
            <a:spLocks noChangeArrowheads="1"/>
          </p:cNvSpPr>
          <p:nvPr/>
        </p:nvSpPr>
        <p:spPr bwMode="auto">
          <a:xfrm rot="-7282380">
            <a:off x="7620000" y="55626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0" name="Oval 82"/>
          <p:cNvSpPr>
            <a:spLocks noChangeArrowheads="1"/>
          </p:cNvSpPr>
          <p:nvPr/>
        </p:nvSpPr>
        <p:spPr bwMode="auto">
          <a:xfrm rot="-7282380">
            <a:off x="8001000" y="5257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1" name="Oval 83"/>
          <p:cNvSpPr>
            <a:spLocks noChangeArrowheads="1"/>
          </p:cNvSpPr>
          <p:nvPr/>
        </p:nvSpPr>
        <p:spPr bwMode="auto">
          <a:xfrm rot="-7282380">
            <a:off x="7848600" y="49530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2" name="Oval 84"/>
          <p:cNvSpPr>
            <a:spLocks noChangeArrowheads="1"/>
          </p:cNvSpPr>
          <p:nvPr/>
        </p:nvSpPr>
        <p:spPr bwMode="auto">
          <a:xfrm rot="-7282380">
            <a:off x="8001000" y="56388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3" name="Oval 85"/>
          <p:cNvSpPr>
            <a:spLocks noChangeArrowheads="1"/>
          </p:cNvSpPr>
          <p:nvPr/>
        </p:nvSpPr>
        <p:spPr bwMode="auto">
          <a:xfrm rot="-7282380">
            <a:off x="7315200" y="4724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4" name="Oval 86"/>
          <p:cNvSpPr>
            <a:spLocks noChangeArrowheads="1"/>
          </p:cNvSpPr>
          <p:nvPr/>
        </p:nvSpPr>
        <p:spPr bwMode="auto">
          <a:xfrm rot="-7282380">
            <a:off x="6629400" y="4343400"/>
            <a:ext cx="228600" cy="2286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55" name="Line 87"/>
          <p:cNvSpPr>
            <a:spLocks noChangeShapeType="1"/>
          </p:cNvSpPr>
          <p:nvPr/>
        </p:nvSpPr>
        <p:spPr bwMode="auto">
          <a:xfrm flipV="1">
            <a:off x="1219200" y="2209800"/>
            <a:ext cx="205740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56" name="Line 88"/>
          <p:cNvSpPr>
            <a:spLocks noChangeShapeType="1"/>
          </p:cNvSpPr>
          <p:nvPr/>
        </p:nvSpPr>
        <p:spPr bwMode="auto">
          <a:xfrm flipV="1">
            <a:off x="1752600" y="2667000"/>
            <a:ext cx="205740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57" name="Line 89"/>
          <p:cNvSpPr>
            <a:spLocks noChangeShapeType="1"/>
          </p:cNvSpPr>
          <p:nvPr/>
        </p:nvSpPr>
        <p:spPr bwMode="auto">
          <a:xfrm flipV="1">
            <a:off x="5943600" y="2057400"/>
            <a:ext cx="114300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58" name="Line 90"/>
          <p:cNvSpPr>
            <a:spLocks noChangeShapeType="1"/>
          </p:cNvSpPr>
          <p:nvPr/>
        </p:nvSpPr>
        <p:spPr bwMode="auto">
          <a:xfrm flipV="1">
            <a:off x="7010400" y="2895600"/>
            <a:ext cx="167640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59" name="Line 91"/>
          <p:cNvSpPr>
            <a:spLocks noChangeShapeType="1"/>
          </p:cNvSpPr>
          <p:nvPr/>
        </p:nvSpPr>
        <p:spPr bwMode="auto">
          <a:xfrm>
            <a:off x="1600200" y="4572000"/>
            <a:ext cx="19050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0" name="Line 92"/>
          <p:cNvSpPr>
            <a:spLocks noChangeShapeType="1"/>
          </p:cNvSpPr>
          <p:nvPr/>
        </p:nvSpPr>
        <p:spPr bwMode="auto">
          <a:xfrm>
            <a:off x="1143000" y="4953000"/>
            <a:ext cx="167640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1" name="Line 93"/>
          <p:cNvSpPr>
            <a:spLocks noChangeShapeType="1"/>
          </p:cNvSpPr>
          <p:nvPr/>
        </p:nvSpPr>
        <p:spPr bwMode="auto">
          <a:xfrm>
            <a:off x="7086600" y="4267200"/>
            <a:ext cx="152400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2" name="Line 94"/>
          <p:cNvSpPr>
            <a:spLocks noChangeShapeType="1"/>
          </p:cNvSpPr>
          <p:nvPr/>
        </p:nvSpPr>
        <p:spPr bwMode="auto">
          <a:xfrm>
            <a:off x="5943600" y="54864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3" name="Line 95"/>
          <p:cNvSpPr>
            <a:spLocks noChangeShapeType="1"/>
          </p:cNvSpPr>
          <p:nvPr/>
        </p:nvSpPr>
        <p:spPr bwMode="auto">
          <a:xfrm flipV="1">
            <a:off x="1371600" y="2514600"/>
            <a:ext cx="2057400" cy="1295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4" name="Line 96"/>
          <p:cNvSpPr>
            <a:spLocks noChangeShapeType="1"/>
          </p:cNvSpPr>
          <p:nvPr/>
        </p:nvSpPr>
        <p:spPr bwMode="auto">
          <a:xfrm>
            <a:off x="1295400" y="4724400"/>
            <a:ext cx="1905000" cy="13716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5" name="Line 97"/>
          <p:cNvSpPr>
            <a:spLocks noChangeShapeType="1"/>
          </p:cNvSpPr>
          <p:nvPr/>
        </p:nvSpPr>
        <p:spPr bwMode="auto">
          <a:xfrm flipV="1">
            <a:off x="6172200" y="2209800"/>
            <a:ext cx="2057400" cy="1295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6" name="Line 98"/>
          <p:cNvSpPr>
            <a:spLocks noChangeShapeType="1"/>
          </p:cNvSpPr>
          <p:nvPr/>
        </p:nvSpPr>
        <p:spPr bwMode="auto">
          <a:xfrm>
            <a:off x="6324600" y="4724400"/>
            <a:ext cx="1752600" cy="1295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31267" name="Rectangle 9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Evaluation (Strong? Weak?)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3467613" y="4110335"/>
            <a:ext cx="2704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evaluate?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1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1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1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1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1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244" grpId="0" animBg="1"/>
      <p:bldP spid="1031245" grpId="0" animBg="1"/>
      <p:bldP spid="1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65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(Week 4) Classification, </a:t>
            </a:r>
            <a:r>
              <a:rPr lang="en-US" sz="4000" dirty="0" err="1" smtClean="0">
                <a:solidFill>
                  <a:srgbClr val="C00000"/>
                </a:solidFill>
              </a:rPr>
              <a:t>DTree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600200"/>
            <a:ext cx="7859712" cy="408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Prediction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/>
              <a:t> Classification (vs. Regression)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Decision Trees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Linear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Logistic Regression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Naive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Bayes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SVM  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K-Nearest Neighbor (KNN)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…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3" descr="inverted-tree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2895600"/>
            <a:ext cx="3066748" cy="3167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1828800" y="2438400"/>
            <a:ext cx="5562600" cy="3810000"/>
            <a:chOff x="1635826" y="2103876"/>
            <a:chExt cx="6212774" cy="4331411"/>
          </a:xfrm>
        </p:grpSpPr>
        <p:pic>
          <p:nvPicPr>
            <p:cNvPr id="10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5195" t="6897" b="6897"/>
            <a:stretch>
              <a:fillRect/>
            </a:stretch>
          </p:blipFill>
          <p:spPr bwMode="auto">
            <a:xfrm>
              <a:off x="1635826" y="2103876"/>
              <a:ext cx="6212774" cy="4331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5" name="Group 7"/>
            <p:cNvGrpSpPr>
              <a:grpSpLocks/>
            </p:cNvGrpSpPr>
            <p:nvPr/>
          </p:nvGrpSpPr>
          <p:grpSpPr bwMode="auto">
            <a:xfrm>
              <a:off x="4494213" y="2747058"/>
              <a:ext cx="347663" cy="1106488"/>
              <a:chOff x="2016" y="1809"/>
              <a:chExt cx="219" cy="727"/>
            </a:xfrm>
          </p:grpSpPr>
          <p:sp>
            <p:nvSpPr>
              <p:cNvPr id="106" name="Oval 9"/>
              <p:cNvSpPr>
                <a:spLocks noChangeArrowheads="1"/>
              </p:cNvSpPr>
              <p:nvPr/>
            </p:nvSpPr>
            <p:spPr bwMode="auto">
              <a:xfrm>
                <a:off x="2016" y="1809"/>
                <a:ext cx="219" cy="254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11"/>
              <p:cNvSpPr>
                <a:spLocks noChangeShapeType="1"/>
              </p:cNvSpPr>
              <p:nvPr/>
            </p:nvSpPr>
            <p:spPr bwMode="auto">
              <a:xfrm>
                <a:off x="2126" y="1951"/>
                <a:ext cx="0" cy="585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" name="Line 12"/>
            <p:cNvSpPr>
              <a:spLocks noChangeShapeType="1"/>
            </p:cNvSpPr>
            <p:nvPr/>
          </p:nvSpPr>
          <p:spPr bwMode="auto">
            <a:xfrm flipH="1">
              <a:off x="1881188" y="3867834"/>
              <a:ext cx="2784475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1905000" y="2933021"/>
              <a:ext cx="27432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箭头连接符 109"/>
            <p:cNvCxnSpPr/>
            <p:nvPr/>
          </p:nvCxnSpPr>
          <p:spPr>
            <a:xfrm>
              <a:off x="2667000" y="2976563"/>
              <a:ext cx="0" cy="8382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1267" name="Rectangle 99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Model Evaluation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183852" y="971490"/>
            <a:ext cx="66431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 How good is the model?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How big is the error of the fitted model?</a:t>
            </a:r>
            <a:endParaRPr lang="en-US" sz="2400" dirty="0"/>
          </a:p>
        </p:txBody>
      </p:sp>
      <p:sp>
        <p:nvSpPr>
          <p:cNvPr id="103" name="矩形 102"/>
          <p:cNvSpPr/>
          <p:nvPr/>
        </p:nvSpPr>
        <p:spPr>
          <a:xfrm>
            <a:off x="1981200" y="1733490"/>
            <a:ext cx="5436104" cy="40011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Residual </a:t>
            </a:r>
            <a:r>
              <a:rPr lang="en-US" sz="2000" i="1" dirty="0" smtClean="0">
                <a:solidFill>
                  <a:srgbClr val="C00000"/>
                </a:solidFill>
              </a:rPr>
              <a:t>e</a:t>
            </a:r>
            <a:r>
              <a:rPr lang="en-US" sz="2000" dirty="0" smtClean="0">
                <a:solidFill>
                  <a:srgbClr val="C00000"/>
                </a:solidFill>
              </a:rPr>
              <a:t> = observed (</a:t>
            </a:r>
            <a:r>
              <a:rPr lang="en-US" sz="2000" i="1" dirty="0" smtClean="0">
                <a:solidFill>
                  <a:srgbClr val="C00000"/>
                </a:solidFill>
              </a:rPr>
              <a:t>y</a:t>
            </a:r>
            <a:r>
              <a:rPr lang="en-US" sz="2000" dirty="0" smtClean="0">
                <a:solidFill>
                  <a:srgbClr val="C00000"/>
                </a:solidFill>
              </a:rPr>
              <a:t>)- predicted (</a:t>
            </a:r>
            <a:r>
              <a:rPr lang="en-US" sz="2000" i="1" dirty="0" smtClean="0">
                <a:solidFill>
                  <a:srgbClr val="C00000"/>
                </a:solidFill>
              </a:rPr>
              <a:t>E(y)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endParaRPr lang="en-US" sz="2000" dirty="0"/>
          </a:p>
        </p:txBody>
      </p:sp>
      <p:sp>
        <p:nvSpPr>
          <p:cNvPr id="112" name="矩形 111"/>
          <p:cNvSpPr/>
          <p:nvPr/>
        </p:nvSpPr>
        <p:spPr>
          <a:xfrm>
            <a:off x="1476792" y="297180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1248192" y="3821668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E(y)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89795" name="Object 3"/>
          <p:cNvGraphicFramePr>
            <a:graphicFrameLocks noChangeAspect="1"/>
          </p:cNvGraphicFramePr>
          <p:nvPr/>
        </p:nvGraphicFramePr>
        <p:xfrm>
          <a:off x="6497638" y="4259263"/>
          <a:ext cx="2190750" cy="555625"/>
        </p:xfrm>
        <a:graphic>
          <a:graphicData uri="http://schemas.openxmlformats.org/presentationml/2006/ole">
            <p:oleObj spid="_x0000_s289795" name="Equation" r:id="rId4" imgW="799920" imgH="203040" progId="Equation.DSMT4">
              <p:embed/>
            </p:oleObj>
          </a:graphicData>
        </a:graphic>
      </p:graphicFrame>
      <p:sp>
        <p:nvSpPr>
          <p:cNvPr id="115" name="矩形 114"/>
          <p:cNvSpPr/>
          <p:nvPr/>
        </p:nvSpPr>
        <p:spPr>
          <a:xfrm>
            <a:off x="6652185" y="5257800"/>
            <a:ext cx="17572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Goal: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Fit?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12" grpId="0"/>
      <p:bldP spid="113" grpId="0"/>
      <p:bldP spid="1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267" name="Rectangle 99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90600"/>
          </a:xfrm>
          <a:noFill/>
          <a:ln/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Goal of the Fitted Model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183852" y="1676400"/>
            <a:ext cx="5171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 Minimize the Error (Residual </a:t>
            </a:r>
            <a:r>
              <a:rPr lang="en-US" sz="2400" i="1" dirty="0" smtClean="0"/>
              <a:t>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1606871" y="2362200"/>
            <a:ext cx="514916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  Sum (mean) of absolute errors </a:t>
            </a:r>
          </a:p>
          <a:p>
            <a:r>
              <a:rPr lang="en-US" sz="2400" dirty="0" smtClean="0"/>
              <a:t>    |e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|+|e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|+|e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|…;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  Sum (mean) of squared errors </a:t>
            </a:r>
          </a:p>
          <a:p>
            <a:r>
              <a:rPr lang="en-US" sz="2400" dirty="0" smtClean="0"/>
              <a:t>     e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 e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 e</a:t>
            </a:r>
            <a:r>
              <a:rPr lang="en-US" sz="2400" baseline="-25000" dirty="0" smtClean="0"/>
              <a:t>3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…;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15" name="矩形 14"/>
          <p:cNvSpPr/>
          <p:nvPr/>
        </p:nvSpPr>
        <p:spPr>
          <a:xfrm>
            <a:off x="5562600" y="49530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Linear Regression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(Least Squares)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17" name="直接箭头连接符 16"/>
          <p:cNvCxnSpPr>
            <a:stCxn id="15" idx="1"/>
          </p:cNvCxnSpPr>
          <p:nvPr/>
        </p:nvCxnSpPr>
        <p:spPr>
          <a:xfrm flipH="1" flipV="1">
            <a:off x="4648200" y="4267202"/>
            <a:ext cx="914400" cy="1101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5937" name="Object 1"/>
          <p:cNvGraphicFramePr>
            <a:graphicFrameLocks noChangeAspect="1"/>
          </p:cNvGraphicFramePr>
          <p:nvPr/>
        </p:nvGraphicFramePr>
        <p:xfrm>
          <a:off x="6477000" y="1600200"/>
          <a:ext cx="2190750" cy="555625"/>
        </p:xfrm>
        <a:graphic>
          <a:graphicData uri="http://schemas.openxmlformats.org/presentationml/2006/ole">
            <p:oleObj spid="_x0000_s295937" name="Equation" r:id="rId3" imgW="79992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5334000" y="1676400"/>
            <a:ext cx="3188795" cy="3121025"/>
            <a:chOff x="2458103" y="2362200"/>
            <a:chExt cx="5439709" cy="4340225"/>
          </a:xfrm>
        </p:grpSpPr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8103" y="2362200"/>
              <a:ext cx="3879850" cy="43402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532063" y="2438400"/>
              <a:ext cx="3263900" cy="30321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2987675" y="2590800"/>
              <a:ext cx="1897063" cy="174466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2987675" y="3273425"/>
              <a:ext cx="1365250" cy="144145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3290888" y="2970213"/>
              <a:ext cx="1365250" cy="144145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" name="Group 22"/>
            <p:cNvGrpSpPr>
              <a:grpSpLocks/>
            </p:cNvGrpSpPr>
            <p:nvPr/>
          </p:nvGrpSpPr>
          <p:grpSpPr bwMode="auto">
            <a:xfrm>
              <a:off x="3348038" y="2894014"/>
              <a:ext cx="4549774" cy="2435225"/>
              <a:chOff x="717" y="1921"/>
              <a:chExt cx="2866" cy="1534"/>
            </a:xfrm>
          </p:grpSpPr>
          <p:sp>
            <p:nvSpPr>
              <p:cNvPr id="26" name="AutoShape 20"/>
              <p:cNvSpPr>
                <a:spLocks noChangeArrowheads="1"/>
              </p:cNvSpPr>
              <p:nvPr/>
            </p:nvSpPr>
            <p:spPr bwMode="auto">
              <a:xfrm>
                <a:off x="717" y="1921"/>
                <a:ext cx="1228" cy="382"/>
              </a:xfrm>
              <a:prstGeom prst="wedgeRectCallout">
                <a:avLst>
                  <a:gd name="adj1" fmla="val 24907"/>
                  <a:gd name="adj2" fmla="val 207114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dirty="0"/>
                  <a:t>Predicted Line</a:t>
                </a:r>
              </a:p>
            </p:txBody>
          </p:sp>
          <p:sp>
            <p:nvSpPr>
              <p:cNvPr id="27" name="AutoShape 21"/>
              <p:cNvSpPr>
                <a:spLocks noChangeArrowheads="1"/>
              </p:cNvSpPr>
              <p:nvPr/>
            </p:nvSpPr>
            <p:spPr bwMode="auto">
              <a:xfrm>
                <a:off x="2067" y="3212"/>
                <a:ext cx="1516" cy="243"/>
              </a:xfrm>
              <a:prstGeom prst="wedgeRectCallout">
                <a:avLst>
                  <a:gd name="adj1" fmla="val -74123"/>
                  <a:gd name="adj2" fmla="val -67213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600" dirty="0"/>
                  <a:t>Actual Data</a:t>
                </a:r>
              </a:p>
            </p:txBody>
          </p:sp>
        </p:grpSp>
      </p:grp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543800" cy="838200"/>
          </a:xfrm>
          <a:noFill/>
        </p:spPr>
        <p:txBody>
          <a:bodyPr lIns="90488" tIns="44450" rIns="90488" bIns="44450" anchor="ctr"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Least Squares Method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01675" y="2286000"/>
            <a:ext cx="7289800" cy="4114799"/>
            <a:chOff x="633" y="1929"/>
            <a:chExt cx="4592" cy="2592"/>
          </a:xfrm>
        </p:grpSpPr>
        <p:graphicFrame>
          <p:nvGraphicFramePr>
            <p:cNvPr id="2050" name="Object 5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2063" y="1929"/>
            <a:ext cx="1870" cy="511"/>
          </p:xfrm>
          <a:graphic>
            <a:graphicData uri="http://schemas.openxmlformats.org/presentationml/2006/ole">
              <p:oleObj spid="_x0000_s149506" name="Equation" r:id="rId5" imgW="2977920" imgH="820440" progId="Equation.DSMT4">
                <p:embed/>
              </p:oleObj>
            </a:graphicData>
          </a:graphic>
        </p:graphicFrame>
        <p:sp>
          <p:nvSpPr>
            <p:cNvPr id="71686" name="Text Box 6"/>
            <p:cNvSpPr txBox="1">
              <a:spLocks noChangeArrowheads="1"/>
            </p:cNvSpPr>
            <p:nvPr/>
          </p:nvSpPr>
          <p:spPr bwMode="auto">
            <a:xfrm>
              <a:off x="633" y="3129"/>
              <a:ext cx="4562" cy="8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where:</a:t>
              </a:r>
            </a:p>
            <a:p>
              <a:pPr eaLnBrk="0" hangingPunct="0"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4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	</a:t>
              </a:r>
              <a:r>
                <a:rPr lang="en-US" sz="24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y</a:t>
              </a:r>
              <a:r>
                <a:rPr lang="en-US" sz="2400" i="1" baseline="-25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i</a:t>
              </a:r>
              <a:r>
                <a:rPr 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 = </a:t>
              </a:r>
              <a:r>
                <a:rPr lang="en-US" sz="2400" u="sng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observed</a:t>
              </a:r>
              <a:r>
                <a:rPr 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value of the dependent variable</a:t>
              </a:r>
            </a:p>
            <a:p>
              <a:pPr eaLnBrk="0" hangingPunct="0"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       for the </a:t>
              </a:r>
              <a:r>
                <a:rPr lang="en-US" sz="2400" i="1" dirty="0" err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sz="2400" dirty="0" err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th</a:t>
              </a:r>
              <a:r>
                <a:rPr 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observation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197" y="3897"/>
              <a:ext cx="4028" cy="624"/>
              <a:chOff x="1178" y="3273"/>
              <a:chExt cx="4028" cy="624"/>
            </a:xfrm>
          </p:grpSpPr>
          <p:sp>
            <p:nvSpPr>
              <p:cNvPr id="71689" name="Rectangle 9"/>
              <p:cNvSpPr>
                <a:spLocks noChangeArrowheads="1"/>
              </p:cNvSpPr>
              <p:nvPr/>
            </p:nvSpPr>
            <p:spPr bwMode="auto">
              <a:xfrm>
                <a:off x="1191" y="3273"/>
                <a:ext cx="211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20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^</a:t>
                </a:r>
              </a:p>
            </p:txBody>
          </p:sp>
          <p:sp>
            <p:nvSpPr>
              <p:cNvPr id="71690" name="Text Box 10"/>
              <p:cNvSpPr txBox="1">
                <a:spLocks noChangeArrowheads="1"/>
              </p:cNvSpPr>
              <p:nvPr/>
            </p:nvSpPr>
            <p:spPr bwMode="auto">
              <a:xfrm>
                <a:off x="1178" y="3333"/>
                <a:ext cx="4028" cy="5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Monotype Sorts" pitchFamily="2" charset="2"/>
                  <a:buNone/>
                  <a:defRPr/>
                </a:pPr>
                <a:r>
                  <a:rPr lang="en-US" sz="24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y</a:t>
                </a:r>
                <a:r>
                  <a:rPr lang="en-US" sz="2400" i="1" baseline="-250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i</a:t>
                </a:r>
                <a:r>
                  <a:rPr 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 = </a:t>
                </a:r>
                <a:r>
                  <a:rPr lang="en-US" sz="2400" u="sng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estimated</a:t>
                </a:r>
                <a:r>
                  <a:rPr 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value of the dependent variable</a:t>
                </a:r>
              </a:p>
              <a:p>
                <a:pPr eaLnBrk="0" hangingPunct="0"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Monotype Sorts" pitchFamily="2" charset="2"/>
                  <a:buNone/>
                  <a:defRPr/>
                </a:pPr>
                <a:r>
                  <a:rPr 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      for the </a:t>
                </a:r>
                <a:r>
                  <a:rPr lang="en-US" sz="2400" i="1" dirty="0" err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i</a:t>
                </a:r>
                <a:r>
                  <a:rPr lang="en-US" sz="2400" dirty="0" err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</a:t>
                </a:r>
                <a:r>
                  <a:rPr 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observation</a:t>
                </a:r>
              </a:p>
            </p:txBody>
          </p:sp>
        </p:grpSp>
      </p:grp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8463" y="1219200"/>
            <a:ext cx="8229600" cy="1744662"/>
          </a:xfrm>
          <a:noFill/>
        </p:spPr>
        <p:txBody>
          <a:bodyPr lIns="90488" tIns="44450" rIns="90488" bIns="44450">
            <a:normAutofit/>
          </a:bodyPr>
          <a:lstStyle/>
          <a:p>
            <a:pPr eaLnBrk="1" hangingPunct="1"/>
            <a:r>
              <a:rPr lang="en-US" sz="2400" dirty="0" smtClean="0"/>
              <a:t>Least Squares Criterion: minimize sum of squared errors (distance between actual data &amp; estimated line)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72400" cy="3009900"/>
          </a:xfrm>
          <a:noFill/>
        </p:spPr>
        <p:txBody>
          <a:bodyPr lIns="90488" tIns="44450" rIns="90488" bIns="44450"/>
          <a:lstStyle/>
          <a:p>
            <a:pPr eaLnBrk="1" hangingPunct="1">
              <a:buNone/>
            </a:pPr>
            <a:r>
              <a:rPr lang="en-US" sz="2400" dirty="0" smtClean="0"/>
              <a:t>b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- Slope </a:t>
            </a:r>
            <a:r>
              <a:rPr lang="en-US" sz="2400" dirty="0" smtClean="0"/>
              <a:t>for the Estimated Regression Equation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311150"/>
            <a:ext cx="7543800" cy="925513"/>
          </a:xfrm>
          <a:noFill/>
        </p:spPr>
        <p:txBody>
          <a:bodyPr lIns="90488" tIns="44450" rIns="90488" bIns="44450" anchor="ctr"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Least Squares Estimation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4212" y="2819400"/>
            <a:ext cx="8231187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</a:pPr>
            <a:r>
              <a:rPr lang="en-US" sz="2400" dirty="0" smtClean="0"/>
              <a:t>b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</a:t>
            </a:r>
            <a:r>
              <a:rPr lang="en-US" sz="2400" dirty="0" smtClean="0"/>
              <a:t>-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Intercept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the Estimated Regression Equation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itchFamily="2" charset="2"/>
              <a:buNone/>
            </a:pPr>
            <a:endParaRPr lang="en-US" sz="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itchFamily="2" charset="2"/>
              <a:buNone/>
            </a:pPr>
            <a:endParaRPr lang="en-US" sz="2400" i="1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itchFamily="2" charset="2"/>
              <a:buNone/>
            </a:pPr>
            <a:endParaRPr lang="en-US" sz="2400" i="1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itchFamily="2" charset="2"/>
              <a:buNone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	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855427" y="3276600"/>
          <a:ext cx="1554773" cy="457200"/>
        </p:xfrm>
        <a:graphic>
          <a:graphicData uri="http://schemas.openxmlformats.org/presentationml/2006/ole">
            <p:oleObj spid="_x0000_s150531" name="Equation" r:id="rId4" imgW="647640" imgH="190440" progId="Equation.DSMT4">
              <p:embed/>
            </p:oleObj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1260474" y="4038600"/>
            <a:ext cx="7197726" cy="2372618"/>
            <a:chOff x="1260474" y="4038600"/>
            <a:chExt cx="7197726" cy="2372618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260475" y="4038600"/>
              <a:ext cx="6969125" cy="6771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where</a:t>
              </a:r>
              <a:r>
                <a:rPr lang="en-US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:</a:t>
              </a: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000" i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x</a:t>
              </a:r>
              <a:r>
                <a:rPr lang="en-US" sz="2000" i="1" baseline="-25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i</a:t>
              </a:r>
              <a:r>
                <a:rPr lang="en-US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 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= 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value of independent variable for </a:t>
              </a:r>
              <a:r>
                <a:rPr lang="en-US" sz="2000" i="1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sz="20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th</a:t>
              </a:r>
              <a:r>
                <a:rPr lang="en-US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observation</a:t>
              </a:r>
              <a:endPara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290193" y="6011108"/>
              <a:ext cx="5203136" cy="400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sz="20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n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 = 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total number of observations</a:t>
              </a: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295400" y="5401508"/>
              <a:ext cx="6125833" cy="652463"/>
              <a:chOff x="1370" y="3486"/>
              <a:chExt cx="3134" cy="411"/>
            </a:xfrm>
          </p:grpSpPr>
          <p:sp>
            <p:nvSpPr>
              <p:cNvPr id="10" name="Rectangle 10"/>
              <p:cNvSpPr>
                <a:spLocks noChangeArrowheads="1"/>
              </p:cNvSpPr>
              <p:nvPr/>
            </p:nvSpPr>
            <p:spPr bwMode="auto">
              <a:xfrm>
                <a:off x="1370" y="3486"/>
                <a:ext cx="196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2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_</a:t>
                </a:r>
              </a:p>
            </p:txBody>
          </p:sp>
          <p:sp>
            <p:nvSpPr>
              <p:cNvPr id="11" name="Text Box 11"/>
              <p:cNvSpPr txBox="1">
                <a:spLocks noChangeArrowheads="1"/>
              </p:cNvSpPr>
              <p:nvPr/>
            </p:nvSpPr>
            <p:spPr bwMode="auto">
              <a:xfrm>
                <a:off x="1370" y="3645"/>
                <a:ext cx="3134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y</a:t>
                </a:r>
                <a:r>
                  <a:rPr lang="en-US" sz="20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 </a:t>
                </a:r>
                <a:r>
                  <a:rPr lang="en-US" sz="20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= mean value for dependent variable</a:t>
                </a:r>
              </a:p>
            </p:txBody>
          </p:sp>
        </p:grpSp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1295400" y="4981613"/>
              <a:ext cx="6411210" cy="648495"/>
              <a:chOff x="1175" y="3427"/>
              <a:chExt cx="3280" cy="662"/>
            </a:xfrm>
          </p:grpSpPr>
          <p:sp>
            <p:nvSpPr>
              <p:cNvPr id="13" name="Rectangle 13"/>
              <p:cNvSpPr>
                <a:spLocks noChangeArrowheads="1"/>
              </p:cNvSpPr>
              <p:nvPr/>
            </p:nvSpPr>
            <p:spPr bwMode="auto">
              <a:xfrm>
                <a:off x="1184" y="3427"/>
                <a:ext cx="196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2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_</a:t>
                </a:r>
              </a:p>
            </p:txBody>
          </p:sp>
          <p:sp>
            <p:nvSpPr>
              <p:cNvPr id="14" name="Text Box 14"/>
              <p:cNvSpPr txBox="1">
                <a:spLocks noChangeArrowheads="1"/>
              </p:cNvSpPr>
              <p:nvPr/>
            </p:nvSpPr>
            <p:spPr bwMode="auto">
              <a:xfrm>
                <a:off x="1175" y="3681"/>
                <a:ext cx="3280" cy="40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x</a:t>
                </a:r>
                <a:r>
                  <a:rPr lang="en-US" sz="20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 Antiqua" pitchFamily="18" charset="0"/>
                  </a:rPr>
                  <a:t> </a:t>
                </a:r>
                <a:r>
                  <a:rPr lang="en-US" sz="20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= mean value for independent variable</a:t>
                </a:r>
              </a:p>
            </p:txBody>
          </p:sp>
        </p:grp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260474" y="4786463"/>
              <a:ext cx="7197726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buClr>
                  <a:srgbClr val="66FFFF"/>
                </a:buClr>
                <a:buSzPct val="75000"/>
                <a:buFont typeface="Monotype Sorts" pitchFamily="2" charset="2"/>
                <a:buNone/>
                <a:defRPr/>
              </a:pPr>
              <a:r>
                <a:rPr lang="en-US" sz="20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y</a:t>
              </a:r>
              <a:r>
                <a:rPr lang="en-US" sz="2000" i="1" baseline="-25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i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</a:rPr>
                <a:t> = 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value of dependent variable for </a:t>
              </a:r>
              <a:r>
                <a:rPr lang="en-US" sz="2000" i="1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sz="20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th</a:t>
              </a:r>
              <a:r>
                <a:rPr lang="en-US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observation</a:t>
              </a:r>
              <a:endPara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aphicFrame>
        <p:nvGraphicFramePr>
          <p:cNvPr id="75781" name="Object 5"/>
          <p:cNvGraphicFramePr>
            <a:graphicFrameLocks noChangeAspect="1"/>
          </p:cNvGraphicFramePr>
          <p:nvPr/>
        </p:nvGraphicFramePr>
        <p:xfrm>
          <a:off x="3200400" y="1714500"/>
          <a:ext cx="2659346" cy="914400"/>
        </p:xfrm>
        <a:graphic>
          <a:graphicData uri="http://schemas.openxmlformats.org/presentationml/2006/ole">
            <p:oleObj spid="_x0000_s150532" name="Equation" r:id="rId5" imgW="1218960" imgH="4190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Standard Error of the Estimate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Standard Error of Estimate has properties analogous to those of standard deviation.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How “good” is our “fit”?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Interpretation is similar: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~68% of outcomes/predictions within one 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est</a:t>
            </a:r>
            <a:r>
              <a:rPr lang="en-US" sz="2200" dirty="0" smtClean="0"/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~95% of outcomes/predictions within two 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est</a:t>
            </a:r>
            <a:r>
              <a:rPr lang="en-US" sz="2200" dirty="0" smtClean="0"/>
              <a:t>. </a:t>
            </a:r>
          </a:p>
          <a:p>
            <a:pPr lvl="1" eaLnBrk="1" hangingPunct="1">
              <a:lnSpc>
                <a:spcPct val="90000"/>
              </a:lnSpc>
            </a:pPr>
            <a:endParaRPr lang="en-US" sz="2200" dirty="0" smtClean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895600"/>
            <a:ext cx="3111500" cy="1343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SEE_Graph 001"/>
          <p:cNvPicPr>
            <a:picLocks noChangeAspect="1" noChangeArrowheads="1"/>
          </p:cNvPicPr>
          <p:nvPr/>
        </p:nvPicPr>
        <p:blipFill>
          <a:blip r:embed="rId2" cstate="print"/>
          <a:srcRect l="10756" t="12747" r="24965" b="2866"/>
          <a:stretch>
            <a:fillRect/>
          </a:stretch>
        </p:blipFill>
        <p:spPr bwMode="auto">
          <a:xfrm>
            <a:off x="777875" y="849313"/>
            <a:ext cx="7210425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Multiple Linear Regression</a:t>
            </a:r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More than one predictor…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2800" dirty="0">
                <a:sym typeface="Symbol" pitchFamily="18" charset="2"/>
              </a:rPr>
              <a:t>E(y)=</a:t>
            </a:r>
            <a:r>
              <a:rPr lang="en-US" sz="2800" dirty="0"/>
              <a:t> </a:t>
            </a:r>
            <a:r>
              <a:rPr lang="en-US" sz="2800" i="1" dirty="0">
                <a:sym typeface="Symbol" pitchFamily="18" charset="2"/>
              </a:rPr>
              <a:t></a:t>
            </a:r>
            <a:r>
              <a:rPr lang="en-US" sz="2800" dirty="0">
                <a:sym typeface="Symbol" pitchFamily="18" charset="2"/>
              </a:rPr>
              <a:t> + </a:t>
            </a:r>
            <a:r>
              <a:rPr lang="en-US" sz="2800" i="1" dirty="0">
                <a:sym typeface="Symbol" pitchFamily="18" charset="2"/>
              </a:rPr>
              <a:t></a:t>
            </a:r>
            <a:r>
              <a:rPr lang="en-US" sz="2800" baseline="-25000" dirty="0">
                <a:sym typeface="Symbol" pitchFamily="18" charset="2"/>
              </a:rPr>
              <a:t>1</a:t>
            </a:r>
            <a:r>
              <a:rPr lang="en-US" sz="2800" dirty="0"/>
              <a:t>*X + </a:t>
            </a:r>
            <a:r>
              <a:rPr lang="en-US" sz="2800" i="1" dirty="0">
                <a:sym typeface="Symbol" pitchFamily="18" charset="2"/>
              </a:rPr>
              <a:t></a:t>
            </a:r>
            <a:r>
              <a:rPr lang="en-US" sz="2800" baseline="-25000" dirty="0">
                <a:sym typeface="Symbol" pitchFamily="18" charset="2"/>
              </a:rPr>
              <a:t>2</a:t>
            </a:r>
            <a:r>
              <a:rPr lang="en-US" sz="2800" baseline="-25000" dirty="0"/>
              <a:t> </a:t>
            </a:r>
            <a:r>
              <a:rPr lang="en-US" sz="2800" dirty="0"/>
              <a:t>*W + </a:t>
            </a:r>
            <a:r>
              <a:rPr lang="en-US" sz="2800" i="1" dirty="0">
                <a:sym typeface="Symbol" pitchFamily="18" charset="2"/>
              </a:rPr>
              <a:t></a:t>
            </a:r>
            <a:r>
              <a:rPr lang="en-US" sz="2800" baseline="-25000" dirty="0">
                <a:sym typeface="Symbol" pitchFamily="18" charset="2"/>
              </a:rPr>
              <a:t>3</a:t>
            </a:r>
            <a:r>
              <a:rPr lang="en-US" sz="2800" dirty="0"/>
              <a:t> *Z…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2400" dirty="0">
                <a:cs typeface="Times New Roman" pitchFamily="18" charset="0"/>
              </a:rPr>
              <a:t>Each regression coefficient is the amount of change in the outcome variable that would be expected </a:t>
            </a:r>
            <a:r>
              <a:rPr lang="en-US" sz="2400" dirty="0">
                <a:solidFill>
                  <a:srgbClr val="C00000"/>
                </a:solidFill>
                <a:cs typeface="Times New Roman" pitchFamily="18" charset="0"/>
              </a:rPr>
              <a:t>per one-unit change of the predictor</a:t>
            </a:r>
            <a:r>
              <a:rPr lang="en-US" sz="2400" dirty="0">
                <a:cs typeface="Times New Roman" pitchFamily="18" charset="0"/>
              </a:rPr>
              <a:t>, if all other variables in the model were held constant. 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2800" dirty="0">
                <a:cs typeface="Times New Roman" pitchFamily="18" charset="0"/>
              </a:rPr>
              <a:t> 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Different 3D view…</a:t>
            </a:r>
          </a:p>
        </p:txBody>
      </p:sp>
      <p:sp>
        <p:nvSpPr>
          <p:cNvPr id="1125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controls>
      <p:control spid="286722" r:id="rId2" imgW="5812599" imgH="475363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Fit a plane rather than a line…</a:t>
            </a:r>
          </a:p>
        </p:txBody>
      </p:sp>
      <p:sp>
        <p:nvSpPr>
          <p:cNvPr id="1126404" name="Rectangle 4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controls>
      <p:control spid="287746" r:id="rId2" imgW="6590476" imgH="4354685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990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None/>
            </a:pPr>
            <a:r>
              <a:rPr lang="en-US" sz="2400" dirty="0" err="1" smtClean="0"/>
              <a:t>eg</a:t>
            </a:r>
            <a:r>
              <a:rPr lang="en-US" sz="2400" dirty="0" smtClean="0"/>
              <a:t>. </a:t>
            </a:r>
            <a:r>
              <a:rPr lang="en-US" sz="2400" dirty="0" smtClean="0"/>
              <a:t>Buy vs. No buy? What </a:t>
            </a:r>
            <a:r>
              <a:rPr lang="en-US" sz="2400" dirty="0" smtClean="0"/>
              <a:t>is the probability for a consumer to buy a product? – Can we use simple Linear Regression?</a:t>
            </a:r>
          </a:p>
        </p:txBody>
      </p:sp>
      <p:sp>
        <p:nvSpPr>
          <p:cNvPr id="78851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C00000"/>
                </a:solidFill>
              </a:rPr>
              <a:t>Problem with Linear Regression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752600" y="2185988"/>
            <a:ext cx="6615906" cy="4367212"/>
            <a:chOff x="1752600" y="2057400"/>
            <a:chExt cx="6615906" cy="4367212"/>
          </a:xfrm>
        </p:grpSpPr>
        <p:pic>
          <p:nvPicPr>
            <p:cNvPr id="3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7669" t="20427" r="58844" b="47673"/>
            <a:stretch>
              <a:fillRect/>
            </a:stretch>
          </p:blipFill>
          <p:spPr bwMode="auto">
            <a:xfrm>
              <a:off x="1752600" y="2057400"/>
              <a:ext cx="5731051" cy="4367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3953" t="47117" r="58844" b="47673"/>
            <a:stretch>
              <a:fillRect/>
            </a:stretch>
          </p:blipFill>
          <p:spPr bwMode="auto">
            <a:xfrm>
              <a:off x="5943600" y="2928258"/>
              <a:ext cx="2424906" cy="12028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3953" t="47117" r="58844" b="47673"/>
            <a:stretch>
              <a:fillRect/>
            </a:stretch>
          </p:blipFill>
          <p:spPr bwMode="auto">
            <a:xfrm>
              <a:off x="4495800" y="4343400"/>
              <a:ext cx="2424906" cy="609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3953" t="47117" r="58844" b="47673"/>
            <a:stretch>
              <a:fillRect/>
            </a:stretch>
          </p:blipFill>
          <p:spPr bwMode="auto">
            <a:xfrm>
              <a:off x="5562600" y="3962400"/>
              <a:ext cx="91440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3953" t="47117" r="58844" b="47673"/>
            <a:stretch>
              <a:fillRect/>
            </a:stretch>
          </p:blipFill>
          <p:spPr bwMode="auto">
            <a:xfrm>
              <a:off x="3352800" y="5181600"/>
              <a:ext cx="1676400" cy="838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3953" t="47117" r="58844" b="47673"/>
            <a:stretch>
              <a:fillRect/>
            </a:stretch>
          </p:blipFill>
          <p:spPr bwMode="auto">
            <a:xfrm>
              <a:off x="2971800" y="5486400"/>
              <a:ext cx="762000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/>
            <p:nvPr/>
          </p:nvSpPr>
          <p:spPr>
            <a:xfrm>
              <a:off x="3657600" y="2069068"/>
              <a:ext cx="1747688" cy="369332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≤ Pr(x) ≤ 1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562600" y="3505200"/>
            <a:ext cx="350448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Bounded by </a:t>
            </a:r>
            <a:r>
              <a:rPr lang="en-US" sz="2000" i="1" dirty="0" smtClean="0"/>
              <a:t>0</a:t>
            </a:r>
            <a:r>
              <a:rPr lang="en-US" sz="2000" dirty="0" smtClean="0"/>
              <a:t> and </a:t>
            </a:r>
            <a:r>
              <a:rPr lang="en-US" sz="2000" i="1" dirty="0" smtClean="0"/>
              <a:t>1</a:t>
            </a:r>
            <a:r>
              <a:rPr lang="en-US" sz="2000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Nonlinear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r>
              <a:rPr lang="en-US" sz="2000" dirty="0" smtClean="0"/>
              <a:t>-- Need proper transform!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- An upside-down tree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984625" y="30480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>
            <a:off x="38322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44418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670425" y="36893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400425" y="37338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670425" y="4419600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>
            <a:off x="44164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50260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280025" y="51054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&lt;=45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144963" y="5105400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&gt;45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222625" y="16002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>
            <a:off x="31464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37560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7" name="Oval 17"/>
          <p:cNvSpPr>
            <a:spLocks noChangeArrowheads="1"/>
          </p:cNvSpPr>
          <p:nvPr/>
        </p:nvSpPr>
        <p:spPr bwMode="auto">
          <a:xfrm>
            <a:off x="2460625" y="29718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4060825" y="2300288"/>
            <a:ext cx="460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2989263" y="2300288"/>
            <a:ext cx="538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5051425" y="5791200"/>
            <a:ext cx="1143000" cy="685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H="1">
            <a:off x="4365625" y="18288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5008563" y="1600200"/>
            <a:ext cx="728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chemeClr val="tx2"/>
                </a:solidFill>
                <a:latin typeface="Tahoma" pitchFamily="34" charset="0"/>
                <a:cs typeface="Arial" charset="0"/>
              </a:rPr>
              <a:t>Root</a:t>
            </a:r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3070225" y="6096000"/>
            <a:ext cx="533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2384425" y="5943600"/>
            <a:ext cx="67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Leaf</a:t>
            </a:r>
          </a:p>
        </p:txBody>
      </p:sp>
      <p:sp>
        <p:nvSpPr>
          <p:cNvPr id="30745" name="Oval 25"/>
          <p:cNvSpPr>
            <a:spLocks noChangeArrowheads="1"/>
          </p:cNvSpPr>
          <p:nvPr/>
        </p:nvSpPr>
        <p:spPr bwMode="auto">
          <a:xfrm>
            <a:off x="3222625" y="43434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6" name="Oval 26"/>
          <p:cNvSpPr>
            <a:spLocks noChangeArrowheads="1"/>
          </p:cNvSpPr>
          <p:nvPr/>
        </p:nvSpPr>
        <p:spPr bwMode="auto">
          <a:xfrm>
            <a:off x="3756025" y="57150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H="1">
            <a:off x="4822825" y="3214688"/>
            <a:ext cx="609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5465763" y="2986088"/>
            <a:ext cx="782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733799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Similar to linear regression, two main differences:</a:t>
            </a:r>
          </a:p>
          <a:p>
            <a:pPr eaLnBrk="1" hangingPunct="1"/>
            <a:endParaRPr lang="en-US" sz="1800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Y (outcome or response) is categorical</a:t>
            </a:r>
          </a:p>
          <a:p>
            <a:pPr lvl="2"/>
            <a:r>
              <a:rPr lang="en-US" dirty="0" smtClean="0"/>
              <a:t>Yes/No</a:t>
            </a:r>
          </a:p>
          <a:p>
            <a:pPr lvl="2"/>
            <a:r>
              <a:rPr lang="en-US" dirty="0" smtClean="0"/>
              <a:t>Approve/Reject</a:t>
            </a:r>
          </a:p>
          <a:p>
            <a:pPr lvl="2"/>
            <a:r>
              <a:rPr lang="en-US" dirty="0" smtClean="0"/>
              <a:t>Responded/Did not respond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Result is expressed as a </a:t>
            </a:r>
            <a:r>
              <a:rPr lang="en-US" dirty="0" smtClean="0">
                <a:solidFill>
                  <a:srgbClr val="C00000"/>
                </a:solidFill>
              </a:rPr>
              <a:t>probability</a:t>
            </a:r>
            <a:r>
              <a:rPr lang="en-US" dirty="0" smtClean="0"/>
              <a:t> of being in either group. 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788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Logistic Regression</a:t>
            </a:r>
          </a:p>
        </p:txBody>
      </p:sp>
      <p:sp>
        <p:nvSpPr>
          <p:cNvPr id="198658" name="AutoShape 2" descr="Typical logistic regression pl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0" name="AutoShape 4" descr="Typical logistic regression pl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2" name="AutoShape 6" descr="Typical logistic regression pl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8663" name="Picture 7" descr="C:\Users\Beibei\Downloads\logregplot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895600"/>
            <a:ext cx="3276600" cy="3182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9144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Logistic Function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9700" name="Picture 4" descr="logistic_func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74938" y="1066800"/>
            <a:ext cx="4030662" cy="5715000"/>
          </a:xfrm>
          <a:noFill/>
          <a:ln/>
        </p:spPr>
      </p:pic>
      <p:cxnSp>
        <p:nvCxnSpPr>
          <p:cNvPr id="4" name="直接连接符 3"/>
          <p:cNvCxnSpPr/>
          <p:nvPr/>
        </p:nvCxnSpPr>
        <p:spPr>
          <a:xfrm>
            <a:off x="2743200" y="5638800"/>
            <a:ext cx="402336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705600" y="4876800"/>
            <a:ext cx="236220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Translating  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(- ∞,+ ∞)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[0,1]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7669" t="23601" r="90090" b="72697"/>
          <a:stretch>
            <a:fillRect/>
          </a:stretch>
        </p:blipFill>
        <p:spPr bwMode="auto">
          <a:xfrm>
            <a:off x="2345871" y="4724400"/>
            <a:ext cx="4572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l="7669" t="39997" r="89877" b="55696"/>
          <a:stretch>
            <a:fillRect/>
          </a:stretch>
        </p:blipFill>
        <p:spPr bwMode="auto">
          <a:xfrm>
            <a:off x="2318658" y="6008916"/>
            <a:ext cx="500742" cy="6204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0" name="组合 9"/>
          <p:cNvGrpSpPr/>
          <p:nvPr/>
        </p:nvGrpSpPr>
        <p:grpSpPr>
          <a:xfrm>
            <a:off x="914400" y="3276600"/>
            <a:ext cx="1066800" cy="2209800"/>
            <a:chOff x="914400" y="3276600"/>
            <a:chExt cx="1066800" cy="2209800"/>
          </a:xfrm>
        </p:grpSpPr>
        <p:pic>
          <p:nvPicPr>
            <p:cNvPr id="310274" name="Picture 2" descr="https://encrypted-tbn3.gstatic.com/images?q=tbn:ANd9GcQ4F2FF8k12A6qcAwxErN2Ai_Uz44S0chcOUQ_YldrrG6ROItTQE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0" y="3276600"/>
              <a:ext cx="838200" cy="1624338"/>
            </a:xfrm>
            <a:prstGeom prst="rect">
              <a:avLst/>
            </a:prstGeom>
            <a:noFill/>
          </p:spPr>
        </p:pic>
        <p:sp>
          <p:nvSpPr>
            <p:cNvPr id="9" name="矩形 8"/>
            <p:cNvSpPr/>
            <p:nvPr/>
          </p:nvSpPr>
          <p:spPr>
            <a:xfrm>
              <a:off x="914400" y="5105400"/>
              <a:ext cx="1066800" cy="38100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How??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705600" y="1752600"/>
            <a:ext cx="18288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(- ∞,+ ∞)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Logistic Function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895600"/>
            <a:ext cx="77724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Probability</a:t>
            </a:r>
            <a:r>
              <a:rPr lang="en-US" sz="2000" dirty="0" smtClean="0"/>
              <a:t>:      is </a:t>
            </a:r>
            <a:r>
              <a:rPr lang="en-US" sz="2000" dirty="0"/>
              <a:t>the </a:t>
            </a:r>
            <a:r>
              <a:rPr lang="en-US" sz="2000" dirty="0" smtClean="0"/>
              <a:t>probability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that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ith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case is in a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category </a:t>
            </a:r>
            <a:r>
              <a:rPr lang="en-US" sz="2000" dirty="0"/>
              <a:t>and u is the regular linear regression </a:t>
            </a:r>
            <a:r>
              <a:rPr lang="en-US" sz="2000" dirty="0" smtClean="0"/>
              <a:t>equation.</a:t>
            </a:r>
            <a:endParaRPr lang="en-US" sz="2000" dirty="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236913" y="1828800"/>
          <a:ext cx="1792287" cy="996950"/>
        </p:xfrm>
        <a:graphic>
          <a:graphicData uri="http://schemas.openxmlformats.org/presentationml/2006/ole">
            <p:oleObj spid="_x0000_s300034" name="Equation" r:id="rId3" imgW="634680" imgH="419040" progId="Equation.DSMT4">
              <p:embed/>
            </p:oleObj>
          </a:graphicData>
        </a:graphic>
      </p:graphicFrame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2101850" y="1371600"/>
          <a:ext cx="4083050" cy="482600"/>
        </p:xfrm>
        <a:graphic>
          <a:graphicData uri="http://schemas.openxmlformats.org/presentationml/2006/ole">
            <p:oleObj spid="_x0000_s300035" name="Equation" r:id="rId4" imgW="1930320" imgH="228600" progId="Equation.DSMT4">
              <p:embed/>
            </p:oleObj>
          </a:graphicData>
        </a:graphic>
      </p:graphicFrame>
      <p:graphicFrame>
        <p:nvGraphicFramePr>
          <p:cNvPr id="300036" name="Object 4"/>
          <p:cNvGraphicFramePr>
            <a:graphicFrameLocks noChangeAspect="1"/>
          </p:cNvGraphicFramePr>
          <p:nvPr/>
        </p:nvGraphicFramePr>
        <p:xfrm>
          <a:off x="2329542" y="2868387"/>
          <a:ext cx="381000" cy="369888"/>
        </p:xfrm>
        <a:graphic>
          <a:graphicData uri="http://schemas.openxmlformats.org/presentationml/2006/ole">
            <p:oleObj spid="_x0000_s300036" name="Equation" r:id="rId5" imgW="139680" imgH="177480" progId="Equation.DSMT4">
              <p:embed/>
            </p:oleObj>
          </a:graphicData>
        </a:graphic>
      </p:graphicFrame>
      <p:grpSp>
        <p:nvGrpSpPr>
          <p:cNvPr id="19" name="组合 18"/>
          <p:cNvGrpSpPr/>
          <p:nvPr/>
        </p:nvGrpSpPr>
        <p:grpSpPr>
          <a:xfrm>
            <a:off x="5257800" y="1981200"/>
            <a:ext cx="1595138" cy="457201"/>
            <a:chOff x="5257800" y="1981200"/>
            <a:chExt cx="1595138" cy="457201"/>
          </a:xfrm>
        </p:grpSpPr>
        <p:sp>
          <p:nvSpPr>
            <p:cNvPr id="10" name="矩形 9"/>
            <p:cNvSpPr/>
            <p:nvPr/>
          </p:nvSpPr>
          <p:spPr>
            <a:xfrm>
              <a:off x="6096000" y="1981200"/>
              <a:ext cx="7569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[0,1]</a:t>
              </a:r>
              <a:endParaRPr lang="en-US" sz="2000" dirty="0"/>
            </a:p>
          </p:txBody>
        </p:sp>
        <p:cxnSp>
          <p:nvCxnSpPr>
            <p:cNvPr id="14" name="直接箭头连接符 13"/>
            <p:cNvCxnSpPr>
              <a:endCxn id="10" idx="1"/>
            </p:cNvCxnSpPr>
            <p:nvPr/>
          </p:nvCxnSpPr>
          <p:spPr>
            <a:xfrm flipV="1">
              <a:off x="5257800" y="2181255"/>
              <a:ext cx="838200" cy="2571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745671" y="3810000"/>
            <a:ext cx="7772400" cy="114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Odd-Ratio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Logistic regression equation can be written in terms of an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odds ratio for success</a:t>
            </a:r>
            <a:r>
              <a:rPr lang="en-US" sz="2000" dirty="0" smtClean="0"/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/>
        </p:nvGraphicFramePr>
        <p:xfrm>
          <a:off x="2590800" y="4588329"/>
          <a:ext cx="3384550" cy="957263"/>
        </p:xfrm>
        <a:graphic>
          <a:graphicData uri="http://schemas.openxmlformats.org/presentationml/2006/ole">
            <p:oleObj spid="_x0000_s300038" name="Equation" r:id="rId6" imgW="2019240" imgH="457200" progId="Equation.DSMT4">
              <p:embed/>
            </p:oleObj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6203950" y="4740729"/>
            <a:ext cx="1600200" cy="400110"/>
            <a:chOff x="5616620" y="1981200"/>
            <a:chExt cx="1600200" cy="400110"/>
          </a:xfrm>
        </p:grpSpPr>
        <p:sp>
          <p:nvSpPr>
            <p:cNvPr id="23" name="矩形 22"/>
            <p:cNvSpPr/>
            <p:nvPr/>
          </p:nvSpPr>
          <p:spPr>
            <a:xfrm>
              <a:off x="6096000" y="1981200"/>
              <a:ext cx="11208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(0,+∞)</a:t>
              </a:r>
              <a:endParaRPr lang="en-US" sz="2000" dirty="0"/>
            </a:p>
          </p:txBody>
        </p:sp>
        <p:cxnSp>
          <p:nvCxnSpPr>
            <p:cNvPr id="24" name="直接箭头连接符 23"/>
            <p:cNvCxnSpPr>
              <a:endCxn id="23" idx="1"/>
            </p:cNvCxnSpPr>
            <p:nvPr/>
          </p:nvCxnSpPr>
          <p:spPr>
            <a:xfrm flipV="1">
              <a:off x="5616620" y="2181255"/>
              <a:ext cx="479380" cy="10474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762000" y="5791200"/>
            <a:ext cx="7772400" cy="7620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Log Odd-Ratio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Finally, taking the natural log of both sides, we can write the equation in terms 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logits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(log-odds ratio)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20" grpId="0"/>
      <p:bldP spid="3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err="1">
                <a:solidFill>
                  <a:srgbClr val="C00000"/>
                </a:solidFill>
              </a:rPr>
              <a:t>Logit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772400" cy="762000"/>
          </a:xfrm>
        </p:spPr>
        <p:txBody>
          <a:bodyPr>
            <a:normAutofit/>
          </a:bodyPr>
          <a:lstStyle/>
          <a:p>
            <a:pPr marL="609600" indent="-609600"/>
            <a:r>
              <a:rPr lang="en-US" sz="2000" dirty="0"/>
              <a:t>Finally, taking the natural log of both sides, we can write the equation in terms of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logits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log-odds ratio):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2239963" y="2362200"/>
          <a:ext cx="4267200" cy="847725"/>
        </p:xfrm>
        <a:graphic>
          <a:graphicData uri="http://schemas.openxmlformats.org/presentationml/2006/ole">
            <p:oleObj spid="_x0000_s297986" name="Equation" r:id="rId3" imgW="2831760" imgH="457200" progId="Equation.DSMT4">
              <p:embed/>
            </p:oleObj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105400" y="3048000"/>
            <a:ext cx="2819400" cy="811887"/>
            <a:chOff x="4191000" y="5257800"/>
            <a:chExt cx="2819400" cy="811887"/>
          </a:xfrm>
        </p:grpSpPr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4191000" y="5669577"/>
              <a:ext cx="2819400" cy="40011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eaLnBrk="1" hangingPunct="1"/>
              <a:r>
                <a:rPr lang="en-US" sz="2000" dirty="0">
                  <a:solidFill>
                    <a:srgbClr val="C00000"/>
                  </a:solidFill>
                </a:rPr>
                <a:t>For a single predictor </a:t>
              </a:r>
            </a:p>
          </p:txBody>
        </p:sp>
        <p:cxnSp>
          <p:nvCxnSpPr>
            <p:cNvPr id="8" name="直接箭头连接符 7"/>
            <p:cNvCxnSpPr/>
            <p:nvPr/>
          </p:nvCxnSpPr>
          <p:spPr>
            <a:xfrm flipH="1" flipV="1">
              <a:off x="5486400" y="5257800"/>
              <a:ext cx="4191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2209800" y="4191000"/>
          <a:ext cx="4505325" cy="881063"/>
        </p:xfrm>
        <a:graphic>
          <a:graphicData uri="http://schemas.openxmlformats.org/presentationml/2006/ole">
            <p:oleObj spid="_x0000_s297987" name="Equation" r:id="rId4" imgW="2641320" imgH="457200" progId="Equation.DSMT4">
              <p:embed/>
            </p:oleObj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3886200" y="4953000"/>
            <a:ext cx="3581400" cy="888087"/>
            <a:chOff x="4191000" y="5181600"/>
            <a:chExt cx="3581400" cy="888087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191000" y="5669577"/>
              <a:ext cx="3581400" cy="40011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eaLnBrk="1" hangingPunct="1"/>
              <a:r>
                <a:rPr lang="en-US" sz="2000" dirty="0">
                  <a:solidFill>
                    <a:srgbClr val="C00000"/>
                  </a:solidFill>
                </a:rPr>
                <a:t>For </a:t>
              </a:r>
              <a:r>
                <a:rPr lang="en-US" sz="2000" dirty="0" smtClean="0">
                  <a:solidFill>
                    <a:srgbClr val="C00000"/>
                  </a:solidFill>
                </a:rPr>
                <a:t>multiple predictors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cxnSp>
          <p:nvCxnSpPr>
            <p:cNvPr id="15" name="直接箭头连接符 14"/>
            <p:cNvCxnSpPr>
              <a:stCxn id="14" idx="0"/>
            </p:cNvCxnSpPr>
            <p:nvPr/>
          </p:nvCxnSpPr>
          <p:spPr>
            <a:xfrm flipV="1">
              <a:off x="5981700" y="5181600"/>
              <a:ext cx="342900" cy="4879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Terminology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631257"/>
            <a:ext cx="8534400" cy="1033272"/>
          </a:xfrm>
        </p:spPr>
        <p:txBody>
          <a:bodyPr>
            <a:noAutofit/>
          </a:bodyPr>
          <a:lstStyle/>
          <a:p>
            <a:pPr marL="1035050" lvl="1" indent="-57785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Logit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– this is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natural log of an odds ratio</a:t>
            </a:r>
            <a:r>
              <a:rPr lang="en-US" sz="2000" dirty="0" smtClean="0"/>
              <a:t>; often called a log odds even though it really is a log odds ratio. 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295400"/>
            <a:ext cx="7848600" cy="106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035050" marR="0" lvl="1" indent="-57785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Odds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like probability.  Odds are usually written as “5 to 1 odds” which is equivalent to 1 out of five or .20 probability or 20% chance, etc.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2438400"/>
            <a:ext cx="8229600" cy="1033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035050" lvl="1" indent="-577850">
              <a:spcBef>
                <a:spcPts val="324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Odds ratio </a:t>
            </a:r>
            <a:r>
              <a:rPr lang="en-US" sz="2000" dirty="0" smtClean="0"/>
              <a:t>– the ratio of the odds over 1 – the odds.  The probability of winning over the probability of losing.  </a:t>
            </a:r>
            <a:r>
              <a:rPr lang="en-US" sz="2000" dirty="0" err="1" smtClean="0"/>
              <a:t>eg</a:t>
            </a:r>
            <a:r>
              <a:rPr lang="en-US" sz="2000" dirty="0" smtClean="0"/>
              <a:t>, an odds ratio of .20/.80 = .25. </a:t>
            </a:r>
            <a:endParaRPr lang="en-US" sz="2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76400" y="4495800"/>
            <a:ext cx="5029200" cy="1371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LOGITS ARE CONTINOUS: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p = 0.50, then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p = 0.70, then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0.84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p = 0.30, then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-0.84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3289" y="5867400"/>
            <a:ext cx="3198311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0≤ p ≤1,  -∞≤ 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logit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≤+∞ 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79553" name="Object 1"/>
          <p:cNvGraphicFramePr>
            <a:graphicFrameLocks noChangeAspect="1"/>
          </p:cNvGraphicFramePr>
          <p:nvPr/>
        </p:nvGraphicFramePr>
        <p:xfrm>
          <a:off x="5715000" y="5029200"/>
          <a:ext cx="2846998" cy="609600"/>
        </p:xfrm>
        <a:graphic>
          <a:graphicData uri="http://schemas.openxmlformats.org/presentationml/2006/ole">
            <p:oleObj spid="_x0000_s279553" name="Equation" r:id="rId4" imgW="2413000" imgH="457200" progId="Equation.DSMT4">
              <p:embed/>
            </p:oleObj>
          </a:graphicData>
        </a:graphic>
      </p:graphicFrame>
      <p:sp>
        <p:nvSpPr>
          <p:cNvPr id="279555" name="AutoShape 3" descr="Mathematical formulas that are described in the text surrounding the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Probability, Odds Ratio, LN of Odds Ratio</a:t>
            </a:r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>
            <p:ph idx="1"/>
          </p:nvPr>
        </p:nvGraphicFramePr>
        <p:xfrm>
          <a:off x="1169988" y="1874838"/>
          <a:ext cx="6575425" cy="4008437"/>
        </p:xfrm>
        <a:graphic>
          <a:graphicData uri="http://schemas.openxmlformats.org/presentationml/2006/ole">
            <p:oleObj spid="_x0000_s162818" name="图表" r:id="rId3" imgW="5781594" imgH="352425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36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9600" y="2286000"/>
            <a:ext cx="81041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A non-profit organization try to predict who are more likely to response to donation promotion (e.g., greeting cards)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SAS table:  PVA97NK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9,686 observations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28 variables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Target variable:  “</a:t>
            </a:r>
            <a:r>
              <a:rPr lang="en-US" sz="2000" dirty="0" err="1" smtClean="0">
                <a:solidFill>
                  <a:srgbClr val="000000"/>
                </a:solidFill>
              </a:rPr>
              <a:t>TargetB</a:t>
            </a:r>
            <a:r>
              <a:rPr lang="en-US" sz="2000" dirty="0" smtClean="0">
                <a:solidFill>
                  <a:srgbClr val="000000"/>
                </a:solidFill>
              </a:rPr>
              <a:t>” Yes or No (Binary outcome)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838200"/>
            <a:ext cx="7716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SAS EM Example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51554" name="Picture 2" descr="https://encrypted-tbn3.google.com/images?q=tbn:ANd9GcRZHx26KmgYuPWeCokkjOg-hY2hk8kxcJDnUIvEJ2bs1X7S8SZ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33400"/>
            <a:ext cx="1781175" cy="133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9594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Missing Value</a:t>
            </a:r>
          </a:p>
        </p:txBody>
      </p:sp>
      <p:pic>
        <p:nvPicPr>
          <p:cNvPr id="313348" name="Picture 4" descr="C:\Users\Beibei\Downloads\m144_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72342"/>
            <a:ext cx="6262255" cy="36576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016211" y="1371600"/>
            <a:ext cx="5375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SAS EM default:  “complete-case analysis”</a:t>
            </a:r>
            <a:endParaRPr 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524000" y="57150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Although less than 5% of the data is missing, only three out of ten observations are usable!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370" name="Picture 2"/>
          <p:cNvPicPr>
            <a:picLocks noChangeAspect="1" noChangeArrowheads="1"/>
          </p:cNvPicPr>
          <p:nvPr/>
        </p:nvPicPr>
        <p:blipFill>
          <a:blip r:embed="rId2" cstate="print"/>
          <a:srcRect l="7028" t="7292" r="17423" b="6250"/>
          <a:stretch>
            <a:fillRect/>
          </a:stretch>
        </p:blipFill>
        <p:spPr bwMode="auto">
          <a:xfrm>
            <a:off x="-30480" y="533400"/>
            <a:ext cx="917448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>
          <a:xfrm>
            <a:off x="4419600" y="2133600"/>
            <a:ext cx="3429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Imputation</a:t>
            </a:r>
          </a:p>
        </p:txBody>
      </p:sp>
      <p:sp>
        <p:nvSpPr>
          <p:cNvPr id="7" name="矩形 6"/>
          <p:cNvSpPr/>
          <p:nvPr/>
        </p:nvSpPr>
        <p:spPr>
          <a:xfrm>
            <a:off x="838200" y="1676400"/>
            <a:ext cx="7696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</a:rPr>
              <a:t>  Synthetic  value</a:t>
            </a:r>
            <a:r>
              <a:rPr lang="en-US" sz="2400" dirty="0" smtClean="0"/>
              <a:t>:  One-size-fits-all</a:t>
            </a:r>
          </a:p>
          <a:p>
            <a:r>
              <a:rPr lang="en-US" sz="2400" dirty="0" smtClean="0"/>
              <a:t>     - </a:t>
            </a:r>
            <a:r>
              <a:rPr lang="en-US" sz="2000" dirty="0" smtClean="0"/>
              <a:t>Continuous value: mean</a:t>
            </a:r>
          </a:p>
          <a:p>
            <a:r>
              <a:rPr lang="en-US" sz="2000" dirty="0" smtClean="0"/>
              <a:t>      - Binary/categorical value: most frequent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Estimation-based:  Each individual missing value is different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 Creating a </a:t>
            </a:r>
            <a:r>
              <a:rPr lang="en-US" sz="2400" dirty="0" smtClean="0">
                <a:solidFill>
                  <a:srgbClr val="C00000"/>
                </a:solidFill>
              </a:rPr>
              <a:t>missing indication</a:t>
            </a:r>
            <a:r>
              <a:rPr lang="en-US" sz="2400" dirty="0" smtClean="0"/>
              <a:t>: additional input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/>
          <p:cNvSpPr/>
          <p:nvPr/>
        </p:nvSpPr>
        <p:spPr>
          <a:xfrm>
            <a:off x="6126480" y="1371600"/>
            <a:ext cx="2971800" cy="3962400"/>
          </a:xfrm>
          <a:prstGeom prst="rect">
            <a:avLst/>
          </a:prstGeom>
          <a:solidFill>
            <a:srgbClr val="00B050">
              <a:alpha val="1700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9400"/>
            <a:ext cx="7772400" cy="635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 two class problem (Default or Not)</a:t>
            </a: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838200" y="19050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838200" y="53340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826000" y="5394007"/>
            <a:ext cx="96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52400" y="2438400"/>
            <a:ext cx="568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2438400" y="4114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Oval 35"/>
          <p:cNvSpPr>
            <a:spLocks noChangeArrowheads="1"/>
          </p:cNvSpPr>
          <p:nvPr/>
        </p:nvSpPr>
        <p:spPr bwMode="auto">
          <a:xfrm>
            <a:off x="2743200" y="3124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Oval 36"/>
          <p:cNvSpPr>
            <a:spLocks noChangeArrowheads="1"/>
          </p:cNvSpPr>
          <p:nvPr/>
        </p:nvSpPr>
        <p:spPr bwMode="auto">
          <a:xfrm>
            <a:off x="2743200" y="4572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Oval 37"/>
          <p:cNvSpPr>
            <a:spLocks noChangeArrowheads="1"/>
          </p:cNvSpPr>
          <p:nvPr/>
        </p:nvSpPr>
        <p:spPr bwMode="auto">
          <a:xfrm>
            <a:off x="2667000" y="3581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Oval 38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1" name="Oval 39"/>
          <p:cNvSpPr>
            <a:spLocks noChangeArrowheads="1"/>
          </p:cNvSpPr>
          <p:nvPr/>
        </p:nvSpPr>
        <p:spPr bwMode="auto">
          <a:xfrm>
            <a:off x="1828800" y="4267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Oval 40"/>
          <p:cNvSpPr>
            <a:spLocks noChangeArrowheads="1"/>
          </p:cNvSpPr>
          <p:nvPr/>
        </p:nvSpPr>
        <p:spPr bwMode="auto">
          <a:xfrm>
            <a:off x="1981200" y="4876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3" name="Oval 41"/>
          <p:cNvSpPr>
            <a:spLocks noChangeArrowheads="1"/>
          </p:cNvSpPr>
          <p:nvPr/>
        </p:nvSpPr>
        <p:spPr bwMode="auto">
          <a:xfrm>
            <a:off x="1600200" y="4724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4" name="Oval 42"/>
          <p:cNvSpPr>
            <a:spLocks noChangeArrowheads="1"/>
          </p:cNvSpPr>
          <p:nvPr/>
        </p:nvSpPr>
        <p:spPr bwMode="auto">
          <a:xfrm>
            <a:off x="1981200" y="3581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Oval 43"/>
          <p:cNvSpPr>
            <a:spLocks noChangeArrowheads="1"/>
          </p:cNvSpPr>
          <p:nvPr/>
        </p:nvSpPr>
        <p:spPr bwMode="auto">
          <a:xfrm>
            <a:off x="1371600" y="4114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1823" name="Line 47"/>
          <p:cNvSpPr>
            <a:spLocks noChangeShapeType="1"/>
          </p:cNvSpPr>
          <p:nvPr/>
        </p:nvSpPr>
        <p:spPr bwMode="auto">
          <a:xfrm>
            <a:off x="3276600" y="3429000"/>
            <a:ext cx="2590800" cy="0"/>
          </a:xfrm>
          <a:prstGeom prst="line">
            <a:avLst/>
          </a:prstGeom>
          <a:noFill/>
          <a:ln w="31750">
            <a:solidFill>
              <a:schemeClr val="tx1">
                <a:lumMod val="85000"/>
                <a:lumOff val="1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971824" name="Line 48"/>
          <p:cNvSpPr>
            <a:spLocks noChangeShapeType="1"/>
          </p:cNvSpPr>
          <p:nvPr/>
        </p:nvSpPr>
        <p:spPr bwMode="auto">
          <a:xfrm>
            <a:off x="3200400" y="1828800"/>
            <a:ext cx="0" cy="3352800"/>
          </a:xfrm>
          <a:prstGeom prst="line">
            <a:avLst/>
          </a:prstGeom>
          <a:noFill/>
          <a:ln w="349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314325" y="6172200"/>
            <a:ext cx="304800" cy="304800"/>
            <a:chOff x="2880" y="2160"/>
            <a:chExt cx="192" cy="192"/>
          </a:xfrm>
        </p:grpSpPr>
        <p:sp>
          <p:nvSpPr>
            <p:cNvPr id="37964" name="Line 50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7965" name="Line 51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37930" name="Oval 52"/>
          <p:cNvSpPr>
            <a:spLocks noChangeArrowheads="1"/>
          </p:cNvSpPr>
          <p:nvPr/>
        </p:nvSpPr>
        <p:spPr bwMode="auto">
          <a:xfrm>
            <a:off x="390525" y="5867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931" name="Text Box 53"/>
          <p:cNvSpPr txBox="1">
            <a:spLocks noChangeArrowheads="1"/>
          </p:cNvSpPr>
          <p:nvPr/>
        </p:nvSpPr>
        <p:spPr bwMode="auto">
          <a:xfrm>
            <a:off x="695325" y="5805488"/>
            <a:ext cx="31694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Bad risk (Default) – 16 cases</a:t>
            </a:r>
          </a:p>
        </p:txBody>
      </p:sp>
      <p:sp>
        <p:nvSpPr>
          <p:cNvPr id="37932" name="Text Box 54"/>
          <p:cNvSpPr txBox="1">
            <a:spLocks noChangeArrowheads="1"/>
          </p:cNvSpPr>
          <p:nvPr/>
        </p:nvSpPr>
        <p:spPr bwMode="auto">
          <a:xfrm>
            <a:off x="696913" y="6096000"/>
            <a:ext cx="3716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Good risk (Not default) – 14 cases</a:t>
            </a:r>
          </a:p>
        </p:txBody>
      </p:sp>
      <p:sp>
        <p:nvSpPr>
          <p:cNvPr id="971831" name="Text Box 55"/>
          <p:cNvSpPr txBox="1">
            <a:spLocks noChangeArrowheads="1"/>
          </p:cNvSpPr>
          <p:nvPr/>
        </p:nvSpPr>
        <p:spPr bwMode="auto">
          <a:xfrm>
            <a:off x="4211571" y="3429000"/>
            <a:ext cx="17796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 b="1" dirty="0">
                <a:latin typeface="Tahoma" pitchFamily="34" charset="0"/>
                <a:cs typeface="Arial" charset="0"/>
              </a:rPr>
              <a:t>Split over age</a:t>
            </a:r>
          </a:p>
        </p:txBody>
      </p:sp>
      <p:sp>
        <p:nvSpPr>
          <p:cNvPr id="971832" name="Text Box 56"/>
          <p:cNvSpPr txBox="1">
            <a:spLocks noChangeArrowheads="1"/>
          </p:cNvSpPr>
          <p:nvPr/>
        </p:nvSpPr>
        <p:spPr bwMode="auto">
          <a:xfrm>
            <a:off x="2006692" y="1524000"/>
            <a:ext cx="2255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 b="1" dirty="0">
                <a:latin typeface="Tahoma" pitchFamily="34" charset="0"/>
                <a:cs typeface="Arial" charset="0"/>
              </a:rPr>
              <a:t>Split over balance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2971800" y="5257800"/>
            <a:ext cx="569913" cy="457200"/>
            <a:chOff x="2971800" y="5257800"/>
            <a:chExt cx="569913" cy="457200"/>
          </a:xfrm>
        </p:grpSpPr>
        <p:sp>
          <p:nvSpPr>
            <p:cNvPr id="37935" name="Text Box 57"/>
            <p:cNvSpPr txBox="1">
              <a:spLocks noChangeArrowheads="1"/>
            </p:cNvSpPr>
            <p:nvPr/>
          </p:nvSpPr>
          <p:spPr bwMode="auto">
            <a:xfrm>
              <a:off x="2971800" y="5348288"/>
              <a:ext cx="5699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50K</a:t>
              </a:r>
            </a:p>
          </p:txBody>
        </p:sp>
        <p:sp>
          <p:nvSpPr>
            <p:cNvPr id="37937" name="Line 59"/>
            <p:cNvSpPr>
              <a:spLocks noChangeShapeType="1"/>
            </p:cNvSpPr>
            <p:nvPr/>
          </p:nvSpPr>
          <p:spPr bwMode="auto">
            <a:xfrm>
              <a:off x="3200400" y="5257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84163" y="3276600"/>
            <a:ext cx="706437" cy="369888"/>
            <a:chOff x="284163" y="3276600"/>
            <a:chExt cx="706437" cy="369888"/>
          </a:xfrm>
        </p:grpSpPr>
        <p:sp>
          <p:nvSpPr>
            <p:cNvPr id="37936" name="Text Box 58"/>
            <p:cNvSpPr txBox="1">
              <a:spLocks noChangeArrowheads="1"/>
            </p:cNvSpPr>
            <p:nvPr/>
          </p:nvSpPr>
          <p:spPr bwMode="auto">
            <a:xfrm>
              <a:off x="284163" y="3276600"/>
              <a:ext cx="4381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45</a:t>
              </a:r>
            </a:p>
          </p:txBody>
        </p:sp>
        <p:sp>
          <p:nvSpPr>
            <p:cNvPr id="37938" name="Line 60"/>
            <p:cNvSpPr>
              <a:spLocks noChangeShapeType="1"/>
            </p:cNvSpPr>
            <p:nvPr/>
          </p:nvSpPr>
          <p:spPr bwMode="auto">
            <a:xfrm>
              <a:off x="762000" y="34290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39" name="Oval 61"/>
          <p:cNvSpPr>
            <a:spLocks noChangeArrowheads="1"/>
          </p:cNvSpPr>
          <p:nvPr/>
        </p:nvSpPr>
        <p:spPr bwMode="auto">
          <a:xfrm>
            <a:off x="3352800" y="3505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0" name="Oval 62"/>
          <p:cNvSpPr>
            <a:spLocks noChangeArrowheads="1"/>
          </p:cNvSpPr>
          <p:nvPr/>
        </p:nvSpPr>
        <p:spPr bwMode="auto">
          <a:xfrm>
            <a:off x="3505200" y="4038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1" name="Oval 63"/>
          <p:cNvSpPr>
            <a:spLocks noChangeArrowheads="1"/>
          </p:cNvSpPr>
          <p:nvPr/>
        </p:nvSpPr>
        <p:spPr bwMode="auto">
          <a:xfrm>
            <a:off x="1676400" y="2895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2" name="Oval 64"/>
          <p:cNvSpPr>
            <a:spLocks noChangeArrowheads="1"/>
          </p:cNvSpPr>
          <p:nvPr/>
        </p:nvSpPr>
        <p:spPr bwMode="auto">
          <a:xfrm>
            <a:off x="2590800" y="2590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3" name="Text Box 65"/>
          <p:cNvSpPr txBox="1">
            <a:spLocks noChangeArrowheads="1"/>
          </p:cNvSpPr>
          <p:nvPr/>
        </p:nvSpPr>
        <p:spPr bwMode="auto">
          <a:xfrm>
            <a:off x="457200" y="838200"/>
            <a:ext cx="632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Split </a:t>
            </a:r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lines cutting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the data </a:t>
            </a:r>
          </a:p>
        </p:txBody>
      </p:sp>
      <p:sp>
        <p:nvSpPr>
          <p:cNvPr id="37944" name="Oval 66"/>
          <p:cNvSpPr>
            <a:spLocks noChangeArrowheads="1"/>
          </p:cNvSpPr>
          <p:nvPr/>
        </p:nvSpPr>
        <p:spPr bwMode="auto">
          <a:xfrm>
            <a:off x="3886200" y="4267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5" name="Oval 67"/>
          <p:cNvSpPr>
            <a:spLocks noChangeArrowheads="1"/>
          </p:cNvSpPr>
          <p:nvPr/>
        </p:nvSpPr>
        <p:spPr bwMode="auto">
          <a:xfrm>
            <a:off x="3429000" y="4572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2743200" y="1752600"/>
            <a:ext cx="2819400" cy="3124200"/>
            <a:chOff x="2743200" y="1752600"/>
            <a:chExt cx="2819400" cy="3124200"/>
          </a:xfrm>
        </p:grpSpPr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5105400" y="21336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5257800" y="19812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Line 9"/>
            <p:cNvSpPr>
              <a:spLocks noChangeShapeType="1"/>
            </p:cNvSpPr>
            <p:nvPr/>
          </p:nvSpPr>
          <p:spPr bwMode="auto">
            <a:xfrm>
              <a:off x="4953000" y="2743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8" name="Line 10"/>
            <p:cNvSpPr>
              <a:spLocks noChangeShapeType="1"/>
            </p:cNvSpPr>
            <p:nvPr/>
          </p:nvSpPr>
          <p:spPr bwMode="auto">
            <a:xfrm>
              <a:off x="5105400" y="2590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Line 11"/>
            <p:cNvSpPr>
              <a:spLocks noChangeShapeType="1"/>
            </p:cNvSpPr>
            <p:nvPr/>
          </p:nvSpPr>
          <p:spPr bwMode="auto">
            <a:xfrm>
              <a:off x="3962400" y="2743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>
              <a:off x="4114800" y="2590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>
              <a:off x="4495800" y="2286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Line 14"/>
            <p:cNvSpPr>
              <a:spLocks noChangeShapeType="1"/>
            </p:cNvSpPr>
            <p:nvPr/>
          </p:nvSpPr>
          <p:spPr bwMode="auto">
            <a:xfrm>
              <a:off x="4648200" y="2133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15"/>
            <p:cNvSpPr>
              <a:spLocks noChangeShapeType="1"/>
            </p:cNvSpPr>
            <p:nvPr/>
          </p:nvSpPr>
          <p:spPr bwMode="auto">
            <a:xfrm>
              <a:off x="5257800" y="25146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Line 16"/>
            <p:cNvSpPr>
              <a:spLocks noChangeShapeType="1"/>
            </p:cNvSpPr>
            <p:nvPr/>
          </p:nvSpPr>
          <p:spPr bwMode="auto">
            <a:xfrm>
              <a:off x="5410200" y="23622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Line 17"/>
            <p:cNvSpPr>
              <a:spLocks noChangeShapeType="1"/>
            </p:cNvSpPr>
            <p:nvPr/>
          </p:nvSpPr>
          <p:spPr bwMode="auto">
            <a:xfrm>
              <a:off x="5257800" y="3124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6" name="Line 18"/>
            <p:cNvSpPr>
              <a:spLocks noChangeShapeType="1"/>
            </p:cNvSpPr>
            <p:nvPr/>
          </p:nvSpPr>
          <p:spPr bwMode="auto">
            <a:xfrm>
              <a:off x="5410200" y="2971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Line 19"/>
            <p:cNvSpPr>
              <a:spLocks noChangeShapeType="1"/>
            </p:cNvSpPr>
            <p:nvPr/>
          </p:nvSpPr>
          <p:spPr bwMode="auto">
            <a:xfrm>
              <a:off x="3581400" y="2286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8" name="Line 20"/>
            <p:cNvSpPr>
              <a:spLocks noChangeShapeType="1"/>
            </p:cNvSpPr>
            <p:nvPr/>
          </p:nvSpPr>
          <p:spPr bwMode="auto">
            <a:xfrm>
              <a:off x="3733800" y="2133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Line 21"/>
            <p:cNvSpPr>
              <a:spLocks noChangeShapeType="1"/>
            </p:cNvSpPr>
            <p:nvPr/>
          </p:nvSpPr>
          <p:spPr bwMode="auto">
            <a:xfrm>
              <a:off x="4419600" y="3048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0" name="Line 22"/>
            <p:cNvSpPr>
              <a:spLocks noChangeShapeType="1"/>
            </p:cNvSpPr>
            <p:nvPr/>
          </p:nvSpPr>
          <p:spPr bwMode="auto">
            <a:xfrm>
              <a:off x="4572000" y="2895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23"/>
            <p:cNvSpPr>
              <a:spLocks noChangeShapeType="1"/>
            </p:cNvSpPr>
            <p:nvPr/>
          </p:nvSpPr>
          <p:spPr bwMode="auto">
            <a:xfrm>
              <a:off x="4114800" y="1905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Line 24"/>
            <p:cNvSpPr>
              <a:spLocks noChangeShapeType="1"/>
            </p:cNvSpPr>
            <p:nvPr/>
          </p:nvSpPr>
          <p:spPr bwMode="auto">
            <a:xfrm>
              <a:off x="4267200" y="1752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26"/>
            <p:cNvGrpSpPr>
              <a:grpSpLocks/>
            </p:cNvGrpSpPr>
            <p:nvPr/>
          </p:nvGrpSpPr>
          <p:grpSpPr bwMode="auto">
            <a:xfrm>
              <a:off x="2743200" y="2819400"/>
              <a:ext cx="304800" cy="304800"/>
              <a:chOff x="2880" y="2160"/>
              <a:chExt cx="192" cy="192"/>
            </a:xfrm>
          </p:grpSpPr>
          <p:sp>
            <p:nvSpPr>
              <p:cNvPr id="37972" name="Line 2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73" name="Line 2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3581400" y="3581400"/>
              <a:ext cx="304800" cy="304800"/>
              <a:chOff x="2880" y="2160"/>
              <a:chExt cx="192" cy="192"/>
            </a:xfrm>
          </p:grpSpPr>
          <p:sp>
            <p:nvSpPr>
              <p:cNvPr id="37970" name="Line 3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71" name="Line 3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3429000" y="2743200"/>
              <a:ext cx="304800" cy="304800"/>
              <a:chOff x="2880" y="2160"/>
              <a:chExt cx="192" cy="192"/>
            </a:xfrm>
          </p:grpSpPr>
          <p:sp>
            <p:nvSpPr>
              <p:cNvPr id="37968" name="Line 3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9" name="Line 3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4038600" y="3657600"/>
              <a:ext cx="304800" cy="304800"/>
              <a:chOff x="2880" y="2160"/>
              <a:chExt cx="192" cy="192"/>
            </a:xfrm>
          </p:grpSpPr>
          <p:sp>
            <p:nvSpPr>
              <p:cNvPr id="37966" name="Line 4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7" name="Line 4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4191000" y="4572000"/>
              <a:ext cx="304800" cy="304800"/>
              <a:chOff x="2880" y="2160"/>
              <a:chExt cx="192" cy="192"/>
            </a:xfrm>
          </p:grpSpPr>
          <p:sp>
            <p:nvSpPr>
              <p:cNvPr id="37962" name="Line 6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3" name="Line 7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71847" name="Text Box 71"/>
          <p:cNvSpPr txBox="1">
            <a:spLocks noChangeArrowheads="1"/>
          </p:cNvSpPr>
          <p:nvPr/>
        </p:nvSpPr>
        <p:spPr bwMode="auto">
          <a:xfrm>
            <a:off x="8047673" y="4814887"/>
            <a:ext cx="1004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Prob.=1</a:t>
            </a:r>
          </a:p>
        </p:txBody>
      </p:sp>
      <p:sp>
        <p:nvSpPr>
          <p:cNvPr id="971848" name="Text Box 72"/>
          <p:cNvSpPr txBox="1">
            <a:spLocks noChangeArrowheads="1"/>
          </p:cNvSpPr>
          <p:nvPr/>
        </p:nvSpPr>
        <p:spPr bwMode="auto">
          <a:xfrm>
            <a:off x="6537960" y="4814887"/>
            <a:ext cx="1217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Prob.=4/7</a:t>
            </a:r>
          </a:p>
        </p:txBody>
      </p:sp>
      <p:sp>
        <p:nvSpPr>
          <p:cNvPr id="971849" name="Rectangle 73"/>
          <p:cNvSpPr>
            <a:spLocks noChangeArrowheads="1"/>
          </p:cNvSpPr>
          <p:nvPr/>
        </p:nvSpPr>
        <p:spPr bwMode="auto">
          <a:xfrm>
            <a:off x="6842760" y="1462087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971850" name="Line 74"/>
          <p:cNvSpPr>
            <a:spLocks noChangeShapeType="1"/>
          </p:cNvSpPr>
          <p:nvPr/>
        </p:nvSpPr>
        <p:spPr bwMode="auto">
          <a:xfrm flipH="1">
            <a:off x="6690360" y="20716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1" name="Line 75"/>
          <p:cNvSpPr>
            <a:spLocks noChangeShapeType="1"/>
          </p:cNvSpPr>
          <p:nvPr/>
        </p:nvSpPr>
        <p:spPr bwMode="auto">
          <a:xfrm>
            <a:off x="7299960" y="20716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2" name="Text Box 76"/>
          <p:cNvSpPr txBox="1">
            <a:spLocks noChangeArrowheads="1"/>
          </p:cNvSpPr>
          <p:nvPr/>
        </p:nvSpPr>
        <p:spPr bwMode="auto">
          <a:xfrm>
            <a:off x="7615872" y="2224087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971853" name="Text Box 77"/>
          <p:cNvSpPr txBox="1">
            <a:spLocks noChangeArrowheads="1"/>
          </p:cNvSpPr>
          <p:nvPr/>
        </p:nvSpPr>
        <p:spPr bwMode="auto">
          <a:xfrm>
            <a:off x="6182360" y="2224087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971854" name="Rectangle 78"/>
          <p:cNvSpPr>
            <a:spLocks noChangeArrowheads="1"/>
          </p:cNvSpPr>
          <p:nvPr/>
        </p:nvSpPr>
        <p:spPr bwMode="auto">
          <a:xfrm>
            <a:off x="7528560" y="2833687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971855" name="Line 79"/>
          <p:cNvSpPr>
            <a:spLocks noChangeShapeType="1"/>
          </p:cNvSpPr>
          <p:nvPr/>
        </p:nvSpPr>
        <p:spPr bwMode="auto">
          <a:xfrm flipH="1">
            <a:off x="7274560" y="34432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6" name="Line 80"/>
          <p:cNvSpPr>
            <a:spLocks noChangeShapeType="1"/>
          </p:cNvSpPr>
          <p:nvPr/>
        </p:nvSpPr>
        <p:spPr bwMode="auto">
          <a:xfrm>
            <a:off x="7884160" y="34432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7" name="Text Box 81"/>
          <p:cNvSpPr txBox="1">
            <a:spLocks noChangeArrowheads="1"/>
          </p:cNvSpPr>
          <p:nvPr/>
        </p:nvSpPr>
        <p:spPr bwMode="auto">
          <a:xfrm>
            <a:off x="8138160" y="3519487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&gt;=45</a:t>
            </a:r>
          </a:p>
        </p:txBody>
      </p:sp>
      <p:sp>
        <p:nvSpPr>
          <p:cNvPr id="971858" name="Text Box 82"/>
          <p:cNvSpPr txBox="1">
            <a:spLocks noChangeArrowheads="1"/>
          </p:cNvSpPr>
          <p:nvPr/>
        </p:nvSpPr>
        <p:spPr bwMode="auto">
          <a:xfrm>
            <a:off x="7003098" y="3519487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&lt;45</a:t>
            </a:r>
          </a:p>
        </p:txBody>
      </p:sp>
      <p:sp>
        <p:nvSpPr>
          <p:cNvPr id="971859" name="Oval 83"/>
          <p:cNvSpPr>
            <a:spLocks noChangeArrowheads="1"/>
          </p:cNvSpPr>
          <p:nvPr/>
        </p:nvSpPr>
        <p:spPr bwMode="auto">
          <a:xfrm>
            <a:off x="6156960" y="2757487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Class=Bad</a:t>
            </a:r>
          </a:p>
          <a:p>
            <a:pPr algn="ctr" eaLnBrk="1" hangingPunct="1"/>
            <a:r>
              <a:rPr lang="en-US" sz="14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Prob.=12/13</a:t>
            </a:r>
          </a:p>
        </p:txBody>
      </p:sp>
      <p:sp>
        <p:nvSpPr>
          <p:cNvPr id="971860" name="Oval 84"/>
          <p:cNvSpPr>
            <a:spLocks noChangeArrowheads="1"/>
          </p:cNvSpPr>
          <p:nvPr/>
        </p:nvSpPr>
        <p:spPr bwMode="auto">
          <a:xfrm>
            <a:off x="6537960" y="4052887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Class=Bad</a:t>
            </a:r>
          </a:p>
        </p:txBody>
      </p:sp>
      <p:sp>
        <p:nvSpPr>
          <p:cNvPr id="971861" name="Oval 85"/>
          <p:cNvSpPr>
            <a:spLocks noChangeArrowheads="1"/>
          </p:cNvSpPr>
          <p:nvPr/>
        </p:nvSpPr>
        <p:spPr bwMode="auto">
          <a:xfrm>
            <a:off x="7985760" y="4129087"/>
            <a:ext cx="10668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371" name="Picture 3"/>
          <p:cNvPicPr>
            <a:picLocks noChangeAspect="1" noChangeArrowheads="1"/>
          </p:cNvPicPr>
          <p:nvPr/>
        </p:nvPicPr>
        <p:blipFill>
          <a:blip r:embed="rId2" cstate="print"/>
          <a:srcRect t="7292" r="26794" b="6250"/>
          <a:stretch>
            <a:fillRect/>
          </a:stretch>
        </p:blipFill>
        <p:spPr bwMode="auto">
          <a:xfrm>
            <a:off x="0" y="304800"/>
            <a:ext cx="92075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>
          <a:xfrm>
            <a:off x="990600" y="3886200"/>
            <a:ext cx="16002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椭圆 8"/>
          <p:cNvSpPr/>
          <p:nvPr/>
        </p:nvSpPr>
        <p:spPr>
          <a:xfrm>
            <a:off x="5943600" y="3581400"/>
            <a:ext cx="16002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8466" name="Picture 2"/>
          <p:cNvPicPr>
            <a:picLocks noChangeAspect="1" noChangeArrowheads="1"/>
          </p:cNvPicPr>
          <p:nvPr/>
        </p:nvPicPr>
        <p:blipFill>
          <a:blip r:embed="rId3" cstate="print"/>
          <a:srcRect l="2928" t="50000" r="77160" b="23958"/>
          <a:stretch>
            <a:fillRect/>
          </a:stretch>
        </p:blipFill>
        <p:spPr bwMode="auto">
          <a:xfrm>
            <a:off x="31242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椭圆 9"/>
          <p:cNvSpPr/>
          <p:nvPr/>
        </p:nvSpPr>
        <p:spPr>
          <a:xfrm>
            <a:off x="4267200" y="3581400"/>
            <a:ext cx="1371600" cy="1752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394" name="Picture 2"/>
          <p:cNvPicPr>
            <a:picLocks noChangeAspect="1" noChangeArrowheads="1"/>
          </p:cNvPicPr>
          <p:nvPr/>
        </p:nvPicPr>
        <p:blipFill>
          <a:blip r:embed="rId2" cstate="print"/>
          <a:srcRect t="5208" r="32650" b="42883"/>
          <a:stretch>
            <a:fillRect/>
          </a:stretch>
        </p:blipFill>
        <p:spPr bwMode="auto">
          <a:xfrm>
            <a:off x="0" y="1219199"/>
            <a:ext cx="9144000" cy="39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914400" y="2438400"/>
            <a:ext cx="25908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SAS EM Example</a:t>
            </a:r>
          </a:p>
        </p:txBody>
      </p:sp>
      <p:pic>
        <p:nvPicPr>
          <p:cNvPr id="316418" name="Picture 2"/>
          <p:cNvPicPr>
            <a:picLocks noChangeAspect="1" noChangeArrowheads="1"/>
          </p:cNvPicPr>
          <p:nvPr/>
        </p:nvPicPr>
        <p:blipFill>
          <a:blip r:embed="rId2" cstate="print"/>
          <a:srcRect t="6250" r="26794" b="10139"/>
          <a:stretch>
            <a:fillRect/>
          </a:stretch>
        </p:blipFill>
        <p:spPr bwMode="auto">
          <a:xfrm>
            <a:off x="0" y="152400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>
          <a:xfrm>
            <a:off x="7162800" y="3048000"/>
            <a:ext cx="1676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6419" name="Picture 3"/>
          <p:cNvPicPr>
            <a:picLocks noChangeAspect="1" noChangeArrowheads="1"/>
          </p:cNvPicPr>
          <p:nvPr/>
        </p:nvPicPr>
        <p:blipFill>
          <a:blip r:embed="rId3" cstate="print"/>
          <a:srcRect l="3514" t="50000" r="76574" b="32292"/>
          <a:stretch>
            <a:fillRect/>
          </a:stretch>
        </p:blipFill>
        <p:spPr bwMode="auto">
          <a:xfrm>
            <a:off x="3048000" y="4648200"/>
            <a:ext cx="2590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/>
          <p:cNvSpPr/>
          <p:nvPr/>
        </p:nvSpPr>
        <p:spPr>
          <a:xfrm>
            <a:off x="1219200" y="4876800"/>
            <a:ext cx="1295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SAS EM Example</a:t>
            </a:r>
          </a:p>
        </p:txBody>
      </p:sp>
      <p:pic>
        <p:nvPicPr>
          <p:cNvPr id="317443" name="Picture 3"/>
          <p:cNvPicPr>
            <a:picLocks noChangeAspect="1" noChangeArrowheads="1"/>
          </p:cNvPicPr>
          <p:nvPr/>
        </p:nvPicPr>
        <p:blipFill>
          <a:blip r:embed="rId2" cstate="print"/>
          <a:srcRect r="2500" b="4706"/>
          <a:stretch>
            <a:fillRect/>
          </a:stretch>
        </p:blipFill>
        <p:spPr bwMode="auto">
          <a:xfrm>
            <a:off x="1" y="152400"/>
            <a:ext cx="9143999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4495800" y="1371600"/>
            <a:ext cx="46482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514" name="Picture 2"/>
          <p:cNvPicPr>
            <a:picLocks noChangeAspect="1" noChangeArrowheads="1"/>
          </p:cNvPicPr>
          <p:nvPr/>
        </p:nvPicPr>
        <p:blipFill>
          <a:blip r:embed="rId2" cstate="print"/>
          <a:srcRect r="38507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2819400" y="1447800"/>
            <a:ext cx="11430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6705600" y="2590800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C00000"/>
                </a:solidFill>
              </a:rPr>
              <a:t>significant;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insignificant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15000" y="1447800"/>
            <a:ext cx="1219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490" name="Picture 2"/>
          <p:cNvPicPr>
            <a:picLocks noChangeAspect="1" noChangeArrowheads="1"/>
          </p:cNvPicPr>
          <p:nvPr/>
        </p:nvPicPr>
        <p:blipFill>
          <a:blip r:embed="rId2" cstate="print"/>
          <a:srcRect r="50220" b="12500"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6400800" y="2401669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C00000"/>
                </a:solidFill>
              </a:rPr>
              <a:t>significant;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insignificant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724400" y="1524000"/>
            <a:ext cx="15240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6172200" y="3849469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select input variables?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Variable Selection 		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81328"/>
            <a:ext cx="7010400" cy="45259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When there are a number of possible input variables, procedures are available to sort through them and include those that have a certain level of statistical significance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SAS Enterprise Miner offers three selection methods: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dirty="0" smtClean="0"/>
              <a:t> Backward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dirty="0" smtClean="0"/>
              <a:t> Forward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dirty="0" smtClean="0"/>
              <a:t> Stepwise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1" name="Picture 3"/>
          <p:cNvPicPr>
            <a:picLocks noChangeAspect="1" noChangeArrowheads="1"/>
          </p:cNvPicPr>
          <p:nvPr/>
        </p:nvPicPr>
        <p:blipFill>
          <a:blip r:embed="rId2" cstate="print"/>
          <a:srcRect t="34375" r="80673" b="9375"/>
          <a:stretch>
            <a:fillRect/>
          </a:stretch>
        </p:blipFill>
        <p:spPr bwMode="auto">
          <a:xfrm>
            <a:off x="1676400" y="914400"/>
            <a:ext cx="3581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Regression Using Selection Models</a:t>
            </a:r>
          </a:p>
        </p:txBody>
      </p:sp>
      <p:sp>
        <p:nvSpPr>
          <p:cNvPr id="7" name="椭圆 6"/>
          <p:cNvSpPr/>
          <p:nvPr/>
        </p:nvSpPr>
        <p:spPr>
          <a:xfrm>
            <a:off x="3200400" y="3048000"/>
            <a:ext cx="16002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6248400" y="1258669"/>
            <a:ext cx="29963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“Regression” node </a:t>
            </a:r>
          </a:p>
          <a:p>
            <a:r>
              <a:rPr lang="en-US" sz="2400" dirty="0" smtClean="0"/>
              <a:t>property sheet</a:t>
            </a:r>
            <a:endParaRPr lang="en-US" sz="2400" dirty="0"/>
          </a:p>
        </p:txBody>
      </p:sp>
      <p:sp>
        <p:nvSpPr>
          <p:cNvPr id="9" name="右箭头 8"/>
          <p:cNvSpPr/>
          <p:nvPr/>
        </p:nvSpPr>
        <p:spPr>
          <a:xfrm rot="10800000">
            <a:off x="5562600" y="14478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 cstate="print"/>
          <a:srcRect r="2782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538" name="Picture 2"/>
          <p:cNvPicPr>
            <a:picLocks noChangeAspect="1" noChangeArrowheads="1"/>
          </p:cNvPicPr>
          <p:nvPr/>
        </p:nvPicPr>
        <p:blipFill>
          <a:blip r:embed="rId2" cstate="print"/>
          <a:srcRect r="39092" b="38542"/>
          <a:stretch>
            <a:fillRect/>
          </a:stretch>
        </p:blipFill>
        <p:spPr bwMode="auto">
          <a:xfrm>
            <a:off x="533400" y="533400"/>
            <a:ext cx="792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椭圆 10"/>
          <p:cNvSpPr/>
          <p:nvPr/>
        </p:nvSpPr>
        <p:spPr>
          <a:xfrm>
            <a:off x="1524000" y="2971800"/>
            <a:ext cx="1600200" cy="1752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94562" name="Picture 2" descr="Scatter plot with tree diagram showing nodes and leaves; decisions are highlighted in yellow"/>
          <p:cNvPicPr>
            <a:picLocks noChangeAspect="1" noChangeArrowheads="1"/>
          </p:cNvPicPr>
          <p:nvPr/>
        </p:nvPicPr>
        <p:blipFill>
          <a:blip r:embed="rId3" cstate="print"/>
          <a:srcRect t="3123"/>
          <a:stretch>
            <a:fillRect/>
          </a:stretch>
        </p:blipFill>
        <p:spPr bwMode="auto">
          <a:xfrm>
            <a:off x="794658" y="1643742"/>
            <a:ext cx="8229600" cy="4726974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514600" y="12192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Finally, lead to a leaf (decision)!</a:t>
            </a:r>
            <a:endParaRPr 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2133600" y="6243935"/>
            <a:ext cx="5059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Construct Decision Tree?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539" name="Picture 3"/>
          <p:cNvPicPr>
            <a:picLocks noChangeAspect="1" noChangeArrowheads="1"/>
          </p:cNvPicPr>
          <p:nvPr/>
        </p:nvPicPr>
        <p:blipFill>
          <a:blip r:embed="rId2" cstate="print"/>
          <a:srcRect r="37921" b="15625"/>
          <a:stretch>
            <a:fillRect/>
          </a:stretch>
        </p:blipFill>
        <p:spPr bwMode="auto">
          <a:xfrm>
            <a:off x="533400" y="304800"/>
            <a:ext cx="807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2" name="Picture 2"/>
          <p:cNvPicPr>
            <a:picLocks noChangeAspect="1" noChangeArrowheads="1"/>
          </p:cNvPicPr>
          <p:nvPr/>
        </p:nvPicPr>
        <p:blipFill>
          <a:blip r:embed="rId2" cstate="print"/>
          <a:srcRect r="35578" b="10417"/>
          <a:stretch>
            <a:fillRect/>
          </a:stretch>
        </p:blipFill>
        <p:spPr bwMode="auto">
          <a:xfrm>
            <a:off x="457200" y="76200"/>
            <a:ext cx="8382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椭圆 3"/>
          <p:cNvSpPr/>
          <p:nvPr/>
        </p:nvSpPr>
        <p:spPr>
          <a:xfrm>
            <a:off x="685800" y="228600"/>
            <a:ext cx="33528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730" name="Picture 2"/>
          <p:cNvPicPr>
            <a:picLocks noChangeAspect="1" noChangeArrowheads="1"/>
          </p:cNvPicPr>
          <p:nvPr/>
        </p:nvPicPr>
        <p:blipFill>
          <a:blip r:embed="rId2" cstate="print"/>
          <a:srcRect l="3514" t="2083" r="76574" b="6250"/>
          <a:stretch>
            <a:fillRect/>
          </a:stretch>
        </p:blipFill>
        <p:spPr bwMode="auto">
          <a:xfrm>
            <a:off x="1295400" y="152400"/>
            <a:ext cx="3962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椭圆 3"/>
          <p:cNvSpPr/>
          <p:nvPr/>
        </p:nvSpPr>
        <p:spPr>
          <a:xfrm>
            <a:off x="3048000" y="3197770"/>
            <a:ext cx="18288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6248400" y="1258669"/>
            <a:ext cx="29963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“Regression” node </a:t>
            </a:r>
          </a:p>
          <a:p>
            <a:r>
              <a:rPr lang="en-US" sz="2400" dirty="0" smtClean="0"/>
              <a:t>property sheet</a:t>
            </a:r>
            <a:endParaRPr lang="en-US" sz="2400" dirty="0"/>
          </a:p>
        </p:txBody>
      </p:sp>
      <p:sp>
        <p:nvSpPr>
          <p:cNvPr id="6" name="右箭头 5"/>
          <p:cNvSpPr/>
          <p:nvPr/>
        </p:nvSpPr>
        <p:spPr>
          <a:xfrm rot="10800000">
            <a:off x="5562600" y="14478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09" name="Picture 1"/>
          <p:cNvPicPr>
            <a:picLocks noChangeAspect="1" noChangeArrowheads="1"/>
          </p:cNvPicPr>
          <p:nvPr/>
        </p:nvPicPr>
        <p:blipFill>
          <a:blip r:embed="rId2" cstate="print"/>
          <a:srcRect r="33821" b="6250"/>
          <a:stretch>
            <a:fillRect/>
          </a:stretch>
        </p:blipFill>
        <p:spPr bwMode="auto">
          <a:xfrm>
            <a:off x="3048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椭圆 3"/>
          <p:cNvSpPr/>
          <p:nvPr/>
        </p:nvSpPr>
        <p:spPr>
          <a:xfrm>
            <a:off x="3581400" y="914400"/>
            <a:ext cx="609600" cy="3505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371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Next Class: Other Predictive Models</a:t>
            </a:r>
            <a:endParaRPr lang="en-US" sz="4000" dirty="0">
              <a:solidFill>
                <a:srgbClr val="C00000"/>
              </a:solidFill>
            </a:endParaRPr>
          </a:p>
        </p:txBody>
      </p:sp>
      <p:pic>
        <p:nvPicPr>
          <p:cNvPr id="23554" name="Picture 2" descr="NeXT logo by Paul 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2092256" cy="22360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057400"/>
            <a:ext cx="8229600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SEMMA –Regression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800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HW 2 (Due Sept. 28)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800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Final Project (Email Group Assignment)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dirty="0" smtClean="0"/>
              <a:t>             (Due Sept. 27)</a:t>
            </a:r>
          </a:p>
        </p:txBody>
      </p:sp>
    </p:spTree>
    <p:extLst>
      <p:ext uri="{BB962C8B-B14F-4D97-AF65-F5344CB8AC3E}">
        <p14:creationId xmlns="" xmlns:p14="http://schemas.microsoft.com/office/powerpoint/2010/main" val="35560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08038"/>
            <a:ext cx="7848600" cy="9445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How to choose which attribute to split over? </a:t>
            </a:r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2362200"/>
            <a:ext cx="6705600" cy="2438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How do you make decisions?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Apply for graduate school?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Apply for a job? 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Look for a soul mate?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1800" dirty="0" smtClean="0"/>
          </a:p>
        </p:txBody>
      </p:sp>
      <p:pic>
        <p:nvPicPr>
          <p:cNvPr id="137218" name="Picture 2" descr="https://encrypted-tbn3.google.com/images?q=tbn:ANd9GcQ_pfwSX1Lp8ix-6W3RuwIVXCuEQaee89X1cP5wyL4yRVHXzuFW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1" y="2800350"/>
            <a:ext cx="1752600" cy="184063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524000" y="5433435"/>
            <a:ext cx="6135013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Purity measures: Information 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64CDBB-4A4A-48AA-89BD-E25A1F9C4F5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86114" name="Rectangle 2"/>
          <p:cNvSpPr>
            <a:spLocks noChangeArrowheads="1"/>
          </p:cNvSpPr>
          <p:nvPr/>
        </p:nvSpPr>
        <p:spPr bwMode="auto">
          <a:xfrm>
            <a:off x="-76200" y="457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Information Gain as a Splitting Criterion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712788" y="1371600"/>
            <a:ext cx="794861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1800" dirty="0">
                <a:solidFill>
                  <a:schemeClr val="tx1"/>
                </a:solidFill>
              </a:rPr>
              <a:t>Select the attribute with the highest information gain (</a:t>
            </a:r>
            <a:r>
              <a:rPr lang="en-US" sz="1600" dirty="0">
                <a:solidFill>
                  <a:schemeClr val="tx1"/>
                </a:solidFill>
              </a:rPr>
              <a:t>information gain is the expected reduction in entropy</a:t>
            </a:r>
            <a:r>
              <a:rPr lang="en-US" sz="1800" dirty="0">
                <a:solidFill>
                  <a:schemeClr val="tx1"/>
                </a:solidFill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1800" dirty="0">
                <a:solidFill>
                  <a:schemeClr val="tx1"/>
                </a:solidFill>
              </a:rPr>
              <a:t>Assume there are two classes,</a:t>
            </a:r>
            <a:r>
              <a:rPr lang="en-US" sz="1800" i="1" dirty="0">
                <a:solidFill>
                  <a:schemeClr val="tx1"/>
                </a:solidFill>
              </a:rPr>
              <a:t> P</a:t>
            </a:r>
            <a:r>
              <a:rPr lang="en-US" sz="1800" dirty="0">
                <a:solidFill>
                  <a:schemeClr val="tx1"/>
                </a:solidFill>
              </a:rPr>
              <a:t>  and</a:t>
            </a:r>
            <a:r>
              <a:rPr lang="en-US" sz="1800" i="1" dirty="0">
                <a:solidFill>
                  <a:schemeClr val="tx1"/>
                </a:solidFill>
              </a:rPr>
              <a:t> N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ct val="30000"/>
              </a:spcBef>
              <a:buFont typeface="Wingdings" pitchFamily="2" charset="2"/>
              <a:buChar char="ª"/>
            </a:pPr>
            <a:r>
              <a:rPr lang="en-US" sz="1600" dirty="0">
                <a:solidFill>
                  <a:srgbClr val="000000"/>
                </a:solidFill>
              </a:rPr>
              <a:t>Let the set of examples </a:t>
            </a:r>
            <a:r>
              <a:rPr lang="en-US" sz="1600" b="1" i="1" dirty="0">
                <a:solidFill>
                  <a:srgbClr val="000000"/>
                </a:solidFill>
              </a:rPr>
              <a:t>S</a:t>
            </a:r>
            <a:r>
              <a:rPr lang="en-US" sz="1600" dirty="0">
                <a:solidFill>
                  <a:srgbClr val="000000"/>
                </a:solidFill>
              </a:rPr>
              <a:t> contain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elements of class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 and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 elements of class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endParaRPr lang="en-US" sz="16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ct val="30000"/>
              </a:spcBef>
              <a:buFont typeface="Wingdings" pitchFamily="2" charset="2"/>
              <a:buChar char="ª"/>
            </a:pPr>
            <a:r>
              <a:rPr lang="en-US" sz="1600" dirty="0">
                <a:solidFill>
                  <a:srgbClr val="C00000"/>
                </a:solidFill>
              </a:rPr>
              <a:t>The amount of information</a:t>
            </a:r>
            <a:r>
              <a:rPr lang="en-US" sz="1600" dirty="0">
                <a:solidFill>
                  <a:srgbClr val="000000"/>
                </a:solidFill>
              </a:rPr>
              <a:t>, needed to decide if an arbitrary example in </a:t>
            </a:r>
            <a:r>
              <a:rPr lang="en-US" sz="1600" i="1" dirty="0">
                <a:solidFill>
                  <a:srgbClr val="000000"/>
                </a:solidFill>
              </a:rPr>
              <a:t>S</a:t>
            </a:r>
            <a:r>
              <a:rPr lang="en-US" sz="1600" dirty="0">
                <a:solidFill>
                  <a:srgbClr val="000000"/>
                </a:solidFill>
              </a:rPr>
              <a:t> belongs to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 or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 is defined </a:t>
            </a:r>
            <a:r>
              <a:rPr lang="en-US" sz="1600" dirty="0" smtClean="0">
                <a:solidFill>
                  <a:srgbClr val="000000"/>
                </a:solidFill>
              </a:rPr>
              <a:t>as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674688" y="4310063"/>
          <a:ext cx="7777162" cy="1116012"/>
        </p:xfrm>
        <a:graphic>
          <a:graphicData uri="http://schemas.openxmlformats.org/presentationml/2006/ole">
            <p:oleObj spid="_x0000_s8194" name="Equation" r:id="rId4" imgW="3187440" imgH="457200" progId="Equation.3">
              <p:embed/>
            </p:oleObj>
          </a:graphicData>
        </a:graphic>
      </p:graphicFrame>
      <p:sp>
        <p:nvSpPr>
          <p:cNvPr id="7" name="矩形 6"/>
          <p:cNvSpPr/>
          <p:nvPr/>
        </p:nvSpPr>
        <p:spPr>
          <a:xfrm>
            <a:off x="1295400" y="5715000"/>
            <a:ext cx="395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(You do not have to memorize it.)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7CF5F8-97CE-48AC-92A2-64A90C637DA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87138" name="Rectangle 2"/>
          <p:cNvSpPr>
            <a:spLocks noChangeArrowheads="1"/>
          </p:cNvSpPr>
          <p:nvPr/>
        </p:nvSpPr>
        <p:spPr bwMode="auto">
          <a:xfrm>
            <a:off x="-314325" y="76200"/>
            <a:ext cx="9601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Information Gain in Decision Tree Induction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390525" y="1600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Assume that using attribute A, a current set will be partitioned into some number of child sets</a:t>
            </a:r>
          </a:p>
          <a:p>
            <a:pPr marL="742950" lvl="1" indent="-28575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ª"/>
            </a:pPr>
            <a:endParaRPr lang="en-US" sz="18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The encoding information that would be gained by branching on </a:t>
            </a:r>
            <a:r>
              <a:rPr lang="en-US" sz="2000" i="1" dirty="0">
                <a:solidFill>
                  <a:schemeClr val="tx1"/>
                </a:solidFill>
              </a:rPr>
              <a:t>A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762000" y="3886200"/>
          <a:ext cx="7221152" cy="619125"/>
        </p:xfrm>
        <a:graphic>
          <a:graphicData uri="http://schemas.openxmlformats.org/presentationml/2006/ole">
            <p:oleObj spid="_x0000_s9218" name="Equation" r:id="rId4" imgW="2946240" imgH="253800" progId="Equation.DSMT4">
              <p:embed/>
            </p:oleObj>
          </a:graphicData>
        </a:graphic>
      </p:graphicFrame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690563" y="62103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2"/>
                </a:solidFill>
                <a:latin typeface="Times New Roman" pitchFamily="18" charset="0"/>
              </a:rPr>
              <a:t>Note: entropy is at its minimum if the collection of objects is completely uniform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3728844" y="4876800"/>
            <a:ext cx="1300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“Worth”</a:t>
            </a:r>
            <a:endParaRPr lang="en-US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582834-3ABE-4AE4-8898-CE210981819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933890" name="Rectangle 2"/>
          <p:cNvSpPr>
            <a:spLocks noChangeArrowheads="1"/>
          </p:cNvSpPr>
          <p:nvPr/>
        </p:nvSpPr>
        <p:spPr bwMode="auto">
          <a:xfrm>
            <a:off x="123825" y="76200"/>
            <a:ext cx="86391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Avoid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Overfitting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 in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Classification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-Pruning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5061" name="Picture 4" descr="fig9"/>
          <p:cNvPicPr>
            <a:picLocks noChangeAspect="1" noChangeArrowheads="1"/>
          </p:cNvPicPr>
          <p:nvPr/>
        </p:nvPicPr>
        <p:blipFill>
          <a:blip r:embed="rId3" cstate="print"/>
          <a:srcRect b="7190"/>
          <a:stretch>
            <a:fillRect/>
          </a:stretch>
        </p:blipFill>
        <p:spPr bwMode="auto">
          <a:xfrm>
            <a:off x="1441691" y="5219346"/>
            <a:ext cx="6102109" cy="141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12644" b="6897"/>
          <a:stretch>
            <a:fillRect/>
          </a:stretch>
        </p:blipFill>
        <p:spPr bwMode="auto">
          <a:xfrm>
            <a:off x="1055914" y="1295400"/>
            <a:ext cx="679268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12592</TotalTime>
  <Words>1642</Words>
  <Application>Microsoft Office PowerPoint</Application>
  <PresentationFormat>全屏显示(4:3)</PresentationFormat>
  <Paragraphs>424</Paragraphs>
  <Slides>54</Slides>
  <Notes>20</Notes>
  <HiddenSlides>2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57" baseType="lpstr">
      <vt:lpstr>聚合</vt:lpstr>
      <vt:lpstr>Equation</vt:lpstr>
      <vt:lpstr>图表</vt:lpstr>
      <vt:lpstr>Business Intelligence &amp; Data Mining  with SAS Suite</vt:lpstr>
      <vt:lpstr>(Week 4) Classification, DTree</vt:lpstr>
      <vt:lpstr>What Does A Decision Tree Look Like? - An upside-down tree</vt:lpstr>
      <vt:lpstr>A two class problem (Default or Not)</vt:lpstr>
      <vt:lpstr>Decision Tree Examples</vt:lpstr>
      <vt:lpstr>How to choose which attribute to split over? </vt:lpstr>
      <vt:lpstr>幻灯片 7</vt:lpstr>
      <vt:lpstr>幻灯片 8</vt:lpstr>
      <vt:lpstr>幻灯片 9</vt:lpstr>
      <vt:lpstr>Outline (Week 5) Regression</vt:lpstr>
      <vt:lpstr>What is Regression?</vt:lpstr>
      <vt:lpstr>Linear Regression Analysis</vt:lpstr>
      <vt:lpstr>Estimation Process</vt:lpstr>
      <vt:lpstr>Simple Linear Regression Equation: Positive</vt:lpstr>
      <vt:lpstr>幻灯片 15</vt:lpstr>
      <vt:lpstr>Linear?</vt:lpstr>
      <vt:lpstr>幻灯片 17</vt:lpstr>
      <vt:lpstr>幻灯片 18</vt:lpstr>
      <vt:lpstr>Evaluation (Strong? Weak?) </vt:lpstr>
      <vt:lpstr>Model Evaluation</vt:lpstr>
      <vt:lpstr>Goal of the Fitted Model</vt:lpstr>
      <vt:lpstr>Least Squares Method</vt:lpstr>
      <vt:lpstr>Least Squares Estimation</vt:lpstr>
      <vt:lpstr>Standard Error of the Estimate</vt:lpstr>
      <vt:lpstr>幻灯片 25</vt:lpstr>
      <vt:lpstr>Multiple Linear Regression</vt:lpstr>
      <vt:lpstr>Different 3D view…</vt:lpstr>
      <vt:lpstr>Fit a plane rather than a line…</vt:lpstr>
      <vt:lpstr>Problem with Linear Regression</vt:lpstr>
      <vt:lpstr>Logistic Regression</vt:lpstr>
      <vt:lpstr>The Logistic Function</vt:lpstr>
      <vt:lpstr>The Logistic Function</vt:lpstr>
      <vt:lpstr>The Logit</vt:lpstr>
      <vt:lpstr>Terminology</vt:lpstr>
      <vt:lpstr>Probability, Odds Ratio, LN of Odds Ratio</vt:lpstr>
      <vt:lpstr>幻灯片 36</vt:lpstr>
      <vt:lpstr>Missing Value</vt:lpstr>
      <vt:lpstr>幻灯片 38</vt:lpstr>
      <vt:lpstr>Imputation</vt:lpstr>
      <vt:lpstr>幻灯片 40</vt:lpstr>
      <vt:lpstr>幻灯片 41</vt:lpstr>
      <vt:lpstr>SAS EM Example</vt:lpstr>
      <vt:lpstr>SAS EM Example</vt:lpstr>
      <vt:lpstr>幻灯片 44</vt:lpstr>
      <vt:lpstr>幻灯片 45</vt:lpstr>
      <vt:lpstr>Variable Selection   </vt:lpstr>
      <vt:lpstr>Regression Using Selection Models</vt:lpstr>
      <vt:lpstr>幻灯片 48</vt:lpstr>
      <vt:lpstr>幻灯片 49</vt:lpstr>
      <vt:lpstr>幻灯片 50</vt:lpstr>
      <vt:lpstr>幻灯片 51</vt:lpstr>
      <vt:lpstr>幻灯片 52</vt:lpstr>
      <vt:lpstr>幻灯片 53</vt:lpstr>
      <vt:lpstr>Next Class: Other Predictive Models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in Business and Society</dc:title>
  <dc:creator>Sean J. Taylor</dc:creator>
  <cp:lastModifiedBy>Beibei</cp:lastModifiedBy>
  <cp:revision>953</cp:revision>
  <dcterms:created xsi:type="dcterms:W3CDTF">2012-01-22T18:08:14Z</dcterms:created>
  <dcterms:modified xsi:type="dcterms:W3CDTF">2012-09-25T18:39:41Z</dcterms:modified>
</cp:coreProperties>
</file>