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60"/>
  </p:notesMasterIdLst>
  <p:sldIdLst>
    <p:sldId id="256" r:id="rId2"/>
    <p:sldId id="413" r:id="rId3"/>
    <p:sldId id="417" r:id="rId4"/>
    <p:sldId id="419" r:id="rId5"/>
    <p:sldId id="487" r:id="rId6"/>
    <p:sldId id="424" r:id="rId7"/>
    <p:sldId id="493" r:id="rId8"/>
    <p:sldId id="494" r:id="rId9"/>
    <p:sldId id="411" r:id="rId10"/>
    <p:sldId id="447" r:id="rId11"/>
    <p:sldId id="448" r:id="rId12"/>
    <p:sldId id="488" r:id="rId13"/>
    <p:sldId id="449" r:id="rId14"/>
    <p:sldId id="450" r:id="rId15"/>
    <p:sldId id="451" r:id="rId16"/>
    <p:sldId id="452" r:id="rId17"/>
    <p:sldId id="453" r:id="rId18"/>
    <p:sldId id="454" r:id="rId19"/>
    <p:sldId id="455" r:id="rId20"/>
    <p:sldId id="456" r:id="rId21"/>
    <p:sldId id="491" r:id="rId22"/>
    <p:sldId id="457" r:id="rId23"/>
    <p:sldId id="458" r:id="rId24"/>
    <p:sldId id="459" r:id="rId25"/>
    <p:sldId id="460" r:id="rId26"/>
    <p:sldId id="461" r:id="rId27"/>
    <p:sldId id="462" r:id="rId28"/>
    <p:sldId id="463" r:id="rId29"/>
    <p:sldId id="464" r:id="rId30"/>
    <p:sldId id="465" r:id="rId31"/>
    <p:sldId id="466" r:id="rId32"/>
    <p:sldId id="495" r:id="rId33"/>
    <p:sldId id="496" r:id="rId34"/>
    <p:sldId id="497" r:id="rId35"/>
    <p:sldId id="498" r:id="rId36"/>
    <p:sldId id="499" r:id="rId37"/>
    <p:sldId id="500" r:id="rId38"/>
    <p:sldId id="501" r:id="rId39"/>
    <p:sldId id="502" r:id="rId40"/>
    <p:sldId id="504" r:id="rId41"/>
    <p:sldId id="503" r:id="rId42"/>
    <p:sldId id="489" r:id="rId43"/>
    <p:sldId id="467" r:id="rId44"/>
    <p:sldId id="490" r:id="rId45"/>
    <p:sldId id="472" r:id="rId46"/>
    <p:sldId id="473" r:id="rId47"/>
    <p:sldId id="474" r:id="rId48"/>
    <p:sldId id="475" r:id="rId49"/>
    <p:sldId id="476" r:id="rId50"/>
    <p:sldId id="477" r:id="rId51"/>
    <p:sldId id="478" r:id="rId52"/>
    <p:sldId id="479" r:id="rId53"/>
    <p:sldId id="480" r:id="rId54"/>
    <p:sldId id="483" r:id="rId55"/>
    <p:sldId id="484" r:id="rId56"/>
    <p:sldId id="481" r:id="rId57"/>
    <p:sldId id="482" r:id="rId58"/>
    <p:sldId id="492"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0663"/>
    <a:srgbClr val="E6A72A"/>
    <a:srgbClr val="66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49" autoAdjust="0"/>
  </p:normalViewPr>
  <p:slideViewPr>
    <p:cSldViewPr>
      <p:cViewPr varScale="1">
        <p:scale>
          <a:sx n="66" d="100"/>
          <a:sy n="66" d="100"/>
        </p:scale>
        <p:origin x="-1032" y="-108"/>
      </p:cViewPr>
      <p:guideLst>
        <p:guide orient="horz" pos="2160"/>
        <p:guide pos="2880"/>
      </p:guideLst>
    </p:cSldViewPr>
  </p:slideViewPr>
  <p:notesTextViewPr>
    <p:cViewPr>
      <p:scale>
        <a:sx n="1" d="1"/>
        <a:sy n="1" d="1"/>
      </p:scale>
      <p:origin x="0" y="0"/>
    </p:cViewPr>
  </p:notesTextViewPr>
  <p:sorterViewPr>
    <p:cViewPr>
      <p:scale>
        <a:sx n="66" d="100"/>
        <a:sy n="66" d="100"/>
      </p:scale>
      <p:origin x="0" y="524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347EA-F70B-467E-A0A3-AC8393392CA0}" type="datetimeFigureOut">
              <a:rPr lang="en-US" smtClean="0"/>
              <a:pPr/>
              <a:t>9/13/2012</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156F8-1953-4739-B45C-7CD3D7D1EF33}" type="slidenum">
              <a:rPr lang="en-US" smtClean="0"/>
              <a:pPr/>
              <a:t>‹#›</a:t>
            </a:fld>
            <a:endParaRPr lang="en-US"/>
          </a:p>
        </p:txBody>
      </p:sp>
    </p:spTree>
    <p:extLst>
      <p:ext uri="{BB962C8B-B14F-4D97-AF65-F5344CB8AC3E}">
        <p14:creationId xmlns:p14="http://schemas.microsoft.com/office/powerpoint/2010/main" xmlns="" val="133742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1/5    3/5</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1E265BC-221B-4E64-9188-8236796E3DEC}" type="slidenum">
              <a:rPr lang="en-US" smtClean="0"/>
              <a:pPr/>
              <a:t>46</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RR?</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CD1FABB-6DB5-4B45-BEB0-E0849FA0352A}" type="slidenum">
              <a:rPr lang="en-US" smtClean="0"/>
              <a:pPr/>
              <a:t>51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1/3    3/4</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Level of hierarchy? </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21BB8E36-5197-4AD7-BF32-842E64B7EC32}" type="slidenum">
              <a:rPr lang="en-US" smtClean="0"/>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1" i="0" kern="1200" dirty="0" smtClean="0">
                <a:solidFill>
                  <a:schemeClr val="tx1"/>
                </a:solidFill>
                <a:latin typeface="+mn-lt"/>
                <a:ea typeface="+mn-ea"/>
                <a:cs typeface="+mn-cs"/>
              </a:rPr>
              <a:t>Upper-Mid Middle Age Family Mix</a:t>
            </a:r>
          </a:p>
          <a:p>
            <a:r>
              <a:rPr lang="en-US" sz="1200" b="0" i="0" kern="1200" dirty="0" smtClean="0">
                <a:solidFill>
                  <a:schemeClr val="tx1"/>
                </a:solidFill>
                <a:latin typeface="+mn-lt"/>
                <a:ea typeface="+mn-ea"/>
                <a:cs typeface="+mn-cs"/>
              </a:rPr>
              <a:t>A collection of mobile urbanites, Bohemian Mix represents the nation's most liberal lifestyles. Its residents are an ethnically diverse, progressive mix of young singles, couples, and families ranging from students to professionals. In their funky row houses and apartments, Bohemian Mixers are the early adopters who are quick to check out the latest movie, nightclub, laptop, and microbrew.</a:t>
            </a:r>
          </a:p>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You are trying to minimize the overall</a:t>
            </a:r>
            <a:r>
              <a:rPr lang="en-US" baseline="0" dirty="0" smtClean="0"/>
              <a:t> distance and it’s monotonically decreasing.</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463FD679-AE3D-4EFC-94CF-CCC43532F071}" type="datetimeFigureOut">
              <a:rPr lang="en-US" smtClean="0"/>
              <a:pPr/>
              <a:t>9/13/2012</a:t>
            </a:fld>
            <a:endParaRPr 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5D3B2732-B845-4923-A0DC-061AE1540D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93763" y="24765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320800"/>
            <a:ext cx="3810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320800"/>
            <a:ext cx="3810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DE934E-8C5B-4782-A5B0-0BE40CD348C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93763" y="24765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320800"/>
            <a:ext cx="3810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53000" y="13208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53000" y="36830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0F14772E-B1E1-4807-93FB-1730A9B8A5B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893763" y="24765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90600" y="13208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53000" y="13208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990600" y="36830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953000" y="3683000"/>
            <a:ext cx="38100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DCFBD36-CF80-4A27-813B-3FDBB9458B1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93763" y="24765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90600" y="1320800"/>
            <a:ext cx="7772400" cy="45720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7CA899-C972-45DF-8828-03E0D6EE5B4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8" name="页脚占位符 7"/>
          <p:cNvSpPr>
            <a:spLocks noGrp="1"/>
          </p:cNvSpPr>
          <p:nvPr>
            <p:ph type="ftr" sz="quarter" idx="11"/>
          </p:nvPr>
        </p:nvSpPr>
        <p:spPr/>
        <p:txBody>
          <a:bodyPr/>
          <a:lstStyle>
            <a:extLst/>
          </a:lstStyle>
          <a:p>
            <a:endParaRPr lang="en-US"/>
          </a:p>
        </p:txBody>
      </p:sp>
      <p:sp>
        <p:nvSpPr>
          <p:cNvPr id="9" name="灯片编号占位符 8"/>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4" name="页脚占位符 3"/>
          <p:cNvSpPr>
            <a:spLocks noGrp="1"/>
          </p:cNvSpPr>
          <p:nvPr>
            <p:ph type="ftr" sz="quarter" idx="11"/>
          </p:nvPr>
        </p:nvSpPr>
        <p:spPr/>
        <p:txBody>
          <a:bodyPr/>
          <a:lstStyle>
            <a:extLst/>
          </a:lstStyle>
          <a:p>
            <a:endParaRPr lang="en-US"/>
          </a:p>
        </p:txBody>
      </p:sp>
      <p:sp>
        <p:nvSpPr>
          <p:cNvPr id="5" name="灯片编号占位符 4"/>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463FD679-AE3D-4EFC-94CF-CCC43532F071}" type="datetimeFigureOut">
              <a:rPr lang="en-US" smtClean="0"/>
              <a:pPr/>
              <a:t>9/13/2012</a:t>
            </a:fld>
            <a:endParaRPr lang="en-US"/>
          </a:p>
        </p:txBody>
      </p:sp>
      <p:sp>
        <p:nvSpPr>
          <p:cNvPr id="3" name="页脚占位符 2"/>
          <p:cNvSpPr>
            <a:spLocks noGrp="1"/>
          </p:cNvSpPr>
          <p:nvPr>
            <p:ph type="ftr" sz="quarter" idx="11"/>
          </p:nvPr>
        </p:nvSpPr>
        <p:spPr/>
        <p:txBody>
          <a:bodyPr/>
          <a:lstStyle>
            <a:extLst/>
          </a:lstStyle>
          <a:p>
            <a:endParaRPr lang="en-US"/>
          </a:p>
        </p:txBody>
      </p:sp>
      <p:sp>
        <p:nvSpPr>
          <p:cNvPr id="4" name="灯片编号占位符 3"/>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463FD679-AE3D-4EFC-94CF-CCC43532F071}" type="datetimeFigureOut">
              <a:rPr lang="en-US" smtClean="0"/>
              <a:pPr/>
              <a:t>9/13/2012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63FD679-AE3D-4EFC-94CF-CCC43532F071}" type="datetimeFigureOut">
              <a:rPr lang="en-US" smtClean="0"/>
              <a:pPr/>
              <a:t>9/13/2012</a:t>
            </a:fld>
            <a:endParaRPr 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5D3B2732-B845-4923-A0DC-061AE1540D34}" type="slidenum">
              <a:rPr lang="en-US" smtClean="0"/>
              <a:pPr/>
              <a:t>‹#›</a:t>
            </a:fld>
            <a:endParaRPr 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63FD679-AE3D-4EFC-94CF-CCC43532F071}" type="datetimeFigureOut">
              <a:rPr lang="en-US" smtClean="0"/>
              <a:pPr/>
              <a:t>9/13/2012</a:t>
            </a:fld>
            <a:endParaRPr 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D3B2732-B845-4923-A0DC-061AE1540D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 id="2147483903" r:id="rId15"/>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Office_Excel_97-2003____1.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Microsoft_Office_Excel_97-2003____2.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Microsoft_Office_Excel_97-2003____3.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7.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5.wmf"/><Relationship Id="rId7" Type="http://schemas.openxmlformats.org/officeDocument/2006/relationships/image" Target="../media/image28.wmf"/><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27.wmf"/></Relationships>
</file>

<file path=ppt/slides/_rels/slide28.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8.wmf"/><Relationship Id="rId2" Type="http://schemas.openxmlformats.org/officeDocument/2006/relationships/image" Target="../media/image35.wmf"/><Relationship Id="rId1" Type="http://schemas.openxmlformats.org/officeDocument/2006/relationships/slideLayout" Target="../slideLayouts/slideLayout12.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8.wmf"/><Relationship Id="rId2" Type="http://schemas.openxmlformats.org/officeDocument/2006/relationships/image" Target="../media/image35.wmf"/><Relationship Id="rId1" Type="http://schemas.openxmlformats.org/officeDocument/2006/relationships/slideLayout" Target="../slideLayouts/slideLayout2.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2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8.wmf"/><Relationship Id="rId2" Type="http://schemas.openxmlformats.org/officeDocument/2006/relationships/image" Target="../media/image36.wmf"/><Relationship Id="rId1" Type="http://schemas.openxmlformats.org/officeDocument/2006/relationships/slideLayout" Target="../slideLayouts/slideLayout15.xml"/><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37.wmf"/></Relationships>
</file>

<file path=ppt/slides/_rels/slide31.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8.wmf"/><Relationship Id="rId2" Type="http://schemas.openxmlformats.org/officeDocument/2006/relationships/image" Target="../media/image35.wmf"/><Relationship Id="rId1" Type="http://schemas.openxmlformats.org/officeDocument/2006/relationships/slideLayout" Target="../slideLayouts/slideLayout2.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28.wmf"/></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2.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Microsoft_Office_Excel_97-2003____4.xls"/><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Microsoft_Office_Excel_97-2003____5.xls"/></Relationships>
</file>

<file path=ppt/slides/_rels/slide5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5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60.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11" Type="http://schemas.openxmlformats.org/officeDocument/2006/relationships/image" Target="../media/image59.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304800"/>
            <a:ext cx="5105400" cy="2057400"/>
          </a:xfrm>
        </p:spPr>
        <p:txBody>
          <a:bodyPr>
            <a:normAutofit/>
          </a:bodyPr>
          <a:lstStyle/>
          <a:p>
            <a:r>
              <a:rPr lang="en-US" sz="3600" dirty="0" smtClean="0"/>
              <a:t>Business Intelligence &amp; Data Mining </a:t>
            </a:r>
            <a:br>
              <a:rPr lang="en-US" sz="3600" dirty="0" smtClean="0"/>
            </a:br>
            <a:r>
              <a:rPr lang="en-US" sz="3600" dirty="0" smtClean="0"/>
              <a:t>with SAS Suite</a:t>
            </a:r>
            <a:endParaRPr lang="en-US" sz="3600" dirty="0"/>
          </a:p>
        </p:txBody>
      </p:sp>
      <p:sp>
        <p:nvSpPr>
          <p:cNvPr id="3" name="Subtitle 2"/>
          <p:cNvSpPr>
            <a:spLocks noGrp="1"/>
          </p:cNvSpPr>
          <p:nvPr>
            <p:ph type="subTitle" idx="1"/>
          </p:nvPr>
        </p:nvSpPr>
        <p:spPr>
          <a:xfrm>
            <a:off x="3354442" y="2895600"/>
            <a:ext cx="5114778" cy="1870336"/>
          </a:xfrm>
        </p:spPr>
        <p:txBody>
          <a:bodyPr>
            <a:noAutofit/>
          </a:bodyPr>
          <a:lstStyle/>
          <a:p>
            <a:r>
              <a:rPr lang="en-US" sz="2400" b="1" dirty="0" smtClean="0"/>
              <a:t>Week 3: Pattern Discovery </a:t>
            </a:r>
            <a:r>
              <a:rPr lang="en-US" sz="2400" b="1" dirty="0" smtClean="0"/>
              <a:t>(2)</a:t>
            </a:r>
            <a:endParaRPr lang="en-US" sz="1200" b="1" dirty="0" smtClean="0"/>
          </a:p>
          <a:p>
            <a:r>
              <a:rPr lang="en-US" sz="2400" b="1" dirty="0" smtClean="0"/>
              <a:t>94832/Mini1</a:t>
            </a:r>
          </a:p>
          <a:p>
            <a:r>
              <a:rPr lang="en-US" sz="2400" b="1" dirty="0" smtClean="0"/>
              <a:t>Fall 2012</a:t>
            </a:r>
          </a:p>
          <a:p>
            <a:r>
              <a:rPr lang="en-US" sz="2400" b="1" dirty="0" err="1" smtClean="0"/>
              <a:t>Beibei</a:t>
            </a:r>
            <a:r>
              <a:rPr lang="en-US" sz="2400" b="1" dirty="0" smtClean="0"/>
              <a:t> Li</a:t>
            </a:r>
            <a:endParaRPr lang="en-US" sz="2400" b="1" dirty="0"/>
          </a:p>
        </p:txBody>
      </p:sp>
      <p:pic>
        <p:nvPicPr>
          <p:cNvPr id="4" name="Picture 6"/>
          <p:cNvPicPr>
            <a:picLocks noChangeAspect="1" noChangeArrowheads="1"/>
          </p:cNvPicPr>
          <p:nvPr/>
        </p:nvPicPr>
        <p:blipFill>
          <a:blip r:embed="rId2" cstate="print"/>
          <a:srcRect/>
          <a:stretch>
            <a:fillRect/>
          </a:stretch>
        </p:blipFill>
        <p:spPr bwMode="auto">
          <a:xfrm>
            <a:off x="1447800" y="3200400"/>
            <a:ext cx="2057400" cy="1383848"/>
          </a:xfrm>
          <a:prstGeom prst="rect">
            <a:avLst/>
          </a:prstGeom>
          <a:noFill/>
          <a:ln w="9525">
            <a:noFill/>
            <a:miter lim="800000"/>
            <a:headEnd/>
            <a:tailEnd/>
          </a:ln>
        </p:spPr>
      </p:pic>
    </p:spTree>
    <p:extLst>
      <p:ext uri="{BB962C8B-B14F-4D97-AF65-F5344CB8AC3E}">
        <p14:creationId xmlns:p14="http://schemas.microsoft.com/office/powerpoint/2010/main" xmlns="" val="562847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p>
            <a:fld id="{276C1954-636D-4538-96DC-59CC0AEA350D}" type="slidenum">
              <a:rPr lang="en-US" smtClean="0"/>
              <a:pPr/>
              <a:t>10</a:t>
            </a:fld>
            <a:endParaRPr lang="en-US" smtClean="0"/>
          </a:p>
        </p:txBody>
      </p:sp>
      <p:sp>
        <p:nvSpPr>
          <p:cNvPr id="12291" name="Rectangle 1027"/>
          <p:cNvSpPr>
            <a:spLocks noGrp="1" noChangeArrowheads="1"/>
          </p:cNvSpPr>
          <p:nvPr>
            <p:ph type="title"/>
          </p:nvPr>
        </p:nvSpPr>
        <p:spPr>
          <a:xfrm>
            <a:off x="381000" y="381000"/>
            <a:ext cx="8610600" cy="533400"/>
          </a:xfrm>
        </p:spPr>
        <p:txBody>
          <a:bodyPr vert="horz" rtlCol="0" anchor="ctr">
            <a:normAutofit fontScale="90000"/>
            <a:scene3d>
              <a:camera prst="orthographicFront"/>
              <a:lightRig rig="soft" dir="t"/>
            </a:scene3d>
            <a:sp3d prstMaterial="softEdge">
              <a:bevelT w="25400" h="25400"/>
            </a:sp3d>
          </a:bodyPr>
          <a:lstStyle/>
          <a:p>
            <a:r>
              <a:rPr lang="en-US" sz="4000" smtClean="0">
                <a:solidFill>
                  <a:srgbClr val="C00000"/>
                </a:solidFill>
              </a:rPr>
              <a:t>Business Application - Segmentation</a:t>
            </a:r>
          </a:p>
        </p:txBody>
      </p:sp>
      <p:sp>
        <p:nvSpPr>
          <p:cNvPr id="12292" name="Text Box 1038"/>
          <p:cNvSpPr txBox="1">
            <a:spLocks noChangeArrowheads="1"/>
          </p:cNvSpPr>
          <p:nvPr/>
        </p:nvSpPr>
        <p:spPr bwMode="auto">
          <a:xfrm>
            <a:off x="609600" y="1219200"/>
            <a:ext cx="8229600" cy="5262979"/>
          </a:xfrm>
          <a:prstGeom prst="rect">
            <a:avLst/>
          </a:prstGeom>
          <a:noFill/>
          <a:ln w="9525">
            <a:noFill/>
            <a:miter lim="800000"/>
            <a:headEnd/>
            <a:tailEnd/>
          </a:ln>
        </p:spPr>
        <p:txBody>
          <a:bodyPr>
            <a:spAutoFit/>
          </a:bodyPr>
          <a:lstStyle/>
          <a:p>
            <a:pPr marL="230188" indent="-230188" eaLnBrk="1" hangingPunct="1">
              <a:buFontTx/>
              <a:buChar char="•"/>
            </a:pPr>
            <a:r>
              <a:rPr lang="en-US" sz="2400" b="1" dirty="0">
                <a:solidFill>
                  <a:schemeClr val="tx1"/>
                </a:solidFill>
              </a:rPr>
              <a:t>Marketing</a:t>
            </a:r>
            <a:r>
              <a:rPr lang="en-US" sz="2400" dirty="0">
                <a:solidFill>
                  <a:schemeClr val="tx1"/>
                </a:solidFill>
              </a:rPr>
              <a:t>: Customer segmentation (discovery of distinct groups of customers) for target </a:t>
            </a:r>
            <a:r>
              <a:rPr lang="en-US" sz="2400" dirty="0" smtClean="0">
                <a:solidFill>
                  <a:schemeClr val="tx1"/>
                </a:solidFill>
              </a:rPr>
              <a:t>marketing</a:t>
            </a:r>
          </a:p>
          <a:p>
            <a:pPr marL="230188" indent="-230188" eaLnBrk="1" hangingPunct="1">
              <a:buFontTx/>
              <a:buChar char="•"/>
            </a:pPr>
            <a:endParaRPr lang="en-US" sz="2400" dirty="0">
              <a:solidFill>
                <a:schemeClr val="tx1"/>
              </a:solidFill>
            </a:endParaRPr>
          </a:p>
          <a:p>
            <a:pPr marL="230188" indent="-230188" eaLnBrk="1" hangingPunct="1">
              <a:buFontTx/>
              <a:buChar char="•"/>
            </a:pPr>
            <a:r>
              <a:rPr lang="en-US" sz="2400" b="1" dirty="0">
                <a:solidFill>
                  <a:schemeClr val="tx1"/>
                </a:solidFill>
              </a:rPr>
              <a:t>Car insurance</a:t>
            </a:r>
            <a:r>
              <a:rPr lang="en-US" sz="2400" dirty="0">
                <a:solidFill>
                  <a:schemeClr val="tx1"/>
                </a:solidFill>
              </a:rPr>
              <a:t>:  Identify customer groups with high average claim </a:t>
            </a:r>
            <a:r>
              <a:rPr lang="en-US" sz="2400" dirty="0" smtClean="0">
                <a:solidFill>
                  <a:schemeClr val="tx1"/>
                </a:solidFill>
              </a:rPr>
              <a:t>cost</a:t>
            </a:r>
          </a:p>
          <a:p>
            <a:pPr marL="230188" indent="-230188" eaLnBrk="1" hangingPunct="1">
              <a:buFontTx/>
              <a:buChar char="•"/>
            </a:pPr>
            <a:endParaRPr lang="en-US" sz="2400" dirty="0">
              <a:solidFill>
                <a:schemeClr val="tx1"/>
              </a:solidFill>
            </a:endParaRPr>
          </a:p>
          <a:p>
            <a:pPr marL="230188" indent="-230188" eaLnBrk="1" hangingPunct="1">
              <a:buFontTx/>
              <a:buChar char="•"/>
            </a:pPr>
            <a:r>
              <a:rPr lang="en-US" sz="2400" b="1" dirty="0">
                <a:solidFill>
                  <a:schemeClr val="tx1"/>
                </a:solidFill>
              </a:rPr>
              <a:t>Property</a:t>
            </a:r>
            <a:r>
              <a:rPr lang="en-US" sz="2400" dirty="0">
                <a:solidFill>
                  <a:schemeClr val="tx1"/>
                </a:solidFill>
              </a:rPr>
              <a:t>: Identify houses in the same city with similar </a:t>
            </a:r>
            <a:r>
              <a:rPr lang="en-US" sz="2400" dirty="0" smtClean="0">
                <a:solidFill>
                  <a:schemeClr val="tx1"/>
                </a:solidFill>
              </a:rPr>
              <a:t>characteristics</a:t>
            </a:r>
          </a:p>
          <a:p>
            <a:pPr marL="230188" indent="-230188" eaLnBrk="1" hangingPunct="1">
              <a:buFontTx/>
              <a:buChar char="•"/>
            </a:pPr>
            <a:endParaRPr lang="en-US" sz="2400" dirty="0">
              <a:solidFill>
                <a:schemeClr val="tx1"/>
              </a:solidFill>
            </a:endParaRPr>
          </a:p>
          <a:p>
            <a:pPr marL="230188" indent="-230188">
              <a:buFontTx/>
              <a:buChar char="•"/>
            </a:pPr>
            <a:r>
              <a:rPr lang="en-US" sz="2400" b="1" dirty="0">
                <a:solidFill>
                  <a:schemeClr val="tx1"/>
                </a:solidFill>
              </a:rPr>
              <a:t>Image </a:t>
            </a:r>
            <a:r>
              <a:rPr lang="en-US" sz="2400" b="1" dirty="0" smtClean="0">
                <a:solidFill>
                  <a:schemeClr val="tx1"/>
                </a:solidFill>
              </a:rPr>
              <a:t>recognition: </a:t>
            </a:r>
            <a:r>
              <a:rPr lang="en-US" sz="2400" dirty="0" smtClean="0"/>
              <a:t>discovery ROI in brain imaging to detect Alzheimer's Disease (AD).  </a:t>
            </a:r>
            <a:r>
              <a:rPr lang="en-US" sz="2400" b="1" dirty="0" smtClean="0">
                <a:solidFill>
                  <a:schemeClr val="tx1"/>
                </a:solidFill>
              </a:rPr>
              <a:t> </a:t>
            </a:r>
          </a:p>
          <a:p>
            <a:pPr marL="230188" indent="-230188" eaLnBrk="1" hangingPunct="1">
              <a:buFontTx/>
              <a:buChar char="•"/>
            </a:pPr>
            <a:endParaRPr lang="en-US" sz="2400" b="1" dirty="0">
              <a:solidFill>
                <a:schemeClr val="tx1"/>
              </a:solidFill>
            </a:endParaRPr>
          </a:p>
          <a:p>
            <a:pPr marL="230188" indent="-230188" eaLnBrk="1" hangingPunct="1">
              <a:buFontTx/>
              <a:buChar char="•"/>
            </a:pPr>
            <a:r>
              <a:rPr lang="en-US" sz="2400" dirty="0">
                <a:solidFill>
                  <a:schemeClr val="tx1"/>
                </a:solidFill>
              </a:rPr>
              <a:t>Creating </a:t>
            </a:r>
            <a:r>
              <a:rPr lang="en-US" sz="2400" b="1" dirty="0">
                <a:solidFill>
                  <a:schemeClr val="tx1"/>
                </a:solidFill>
              </a:rPr>
              <a:t>document collections</a:t>
            </a:r>
            <a:r>
              <a:rPr lang="en-US" sz="2400" dirty="0">
                <a:solidFill>
                  <a:schemeClr val="tx1"/>
                </a:solidFill>
              </a:rPr>
              <a:t>, or grouping web pages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3" cstate="print"/>
          <a:srcRect l="14861" t="16667" r="14861" b="19792"/>
          <a:stretch>
            <a:fillRect/>
          </a:stretch>
        </p:blipFill>
        <p:spPr bwMode="auto">
          <a:xfrm>
            <a:off x="0" y="1143000"/>
            <a:ext cx="9144000" cy="4648200"/>
          </a:xfrm>
          <a:prstGeom prst="rect">
            <a:avLst/>
          </a:prstGeom>
          <a:noFill/>
          <a:ln w="9525">
            <a:noFill/>
            <a:miter lim="800000"/>
            <a:headEnd/>
            <a:tailEnd/>
          </a:ln>
        </p:spPr>
      </p:pic>
      <p:sp>
        <p:nvSpPr>
          <p:cNvPr id="13314" name="Slide Number Placeholder 1"/>
          <p:cNvSpPr>
            <a:spLocks noGrp="1"/>
          </p:cNvSpPr>
          <p:nvPr>
            <p:ph type="sldNum" sz="quarter" idx="12"/>
          </p:nvPr>
        </p:nvSpPr>
        <p:spPr>
          <a:noFill/>
        </p:spPr>
        <p:txBody>
          <a:bodyPr/>
          <a:lstStyle/>
          <a:p>
            <a:fld id="{298DC59A-D3A1-4498-8E0D-8E59D24AD733}" type="slidenum">
              <a:rPr lang="en-US" smtClean="0"/>
              <a:pPr/>
              <a:t>11</a:t>
            </a:fld>
            <a:endParaRPr lang="en-US" smtClean="0"/>
          </a:p>
        </p:txBody>
      </p:sp>
      <p:sp>
        <p:nvSpPr>
          <p:cNvPr id="13316" name="Rectangle 3"/>
          <p:cNvSpPr>
            <a:spLocks noChangeArrowheads="1"/>
          </p:cNvSpPr>
          <p:nvPr/>
        </p:nvSpPr>
        <p:spPr bwMode="auto">
          <a:xfrm>
            <a:off x="606425" y="6324600"/>
            <a:ext cx="8385175" cy="400110"/>
          </a:xfrm>
          <a:prstGeom prst="rect">
            <a:avLst/>
          </a:prstGeom>
          <a:noFill/>
          <a:ln w="9525">
            <a:noFill/>
            <a:miter lim="800000"/>
            <a:headEnd/>
            <a:tailEnd/>
          </a:ln>
        </p:spPr>
        <p:txBody>
          <a:bodyPr wrap="square">
            <a:spAutoFit/>
          </a:bodyPr>
          <a:lstStyle/>
          <a:p>
            <a:r>
              <a:rPr lang="en-US" sz="2000" dirty="0" smtClean="0">
                <a:solidFill>
                  <a:srgbClr val="C00000"/>
                </a:solidFill>
              </a:rPr>
              <a:t>Source: http</a:t>
            </a:r>
            <a:r>
              <a:rPr lang="en-US" sz="2000" dirty="0">
                <a:solidFill>
                  <a:srgbClr val="C00000"/>
                </a:solidFill>
              </a:rPr>
              <a:t>://www.claritas.com/MyBestSegments/Default.jsp</a:t>
            </a:r>
          </a:p>
        </p:txBody>
      </p:sp>
      <p:sp>
        <p:nvSpPr>
          <p:cNvPr id="5" name="Text Box 50"/>
          <p:cNvSpPr txBox="1">
            <a:spLocks noChangeArrowheads="1"/>
          </p:cNvSpPr>
          <p:nvPr/>
        </p:nvSpPr>
        <p:spPr bwMode="auto">
          <a:xfrm>
            <a:off x="533400" y="171450"/>
            <a:ext cx="8324850" cy="954107"/>
          </a:xfrm>
          <a:prstGeom prst="rect">
            <a:avLst/>
          </a:prstGeom>
          <a:noFill/>
          <a:ln w="9525">
            <a:noFill/>
            <a:miter lim="800000"/>
            <a:headEnd/>
            <a:tailEnd/>
          </a:ln>
          <a:effectLst/>
        </p:spPr>
        <p:txBody>
          <a:bodyPr>
            <a:spAutoFit/>
          </a:bodyPr>
          <a:lstStyle/>
          <a:p>
            <a:pPr eaLnBrk="1" hangingPunct="1">
              <a:defRPr/>
            </a:pPr>
            <a:r>
              <a:rPr lang="en-US" sz="2800" b="1" dirty="0">
                <a:solidFill>
                  <a:srgbClr val="C00000"/>
                </a:solidFill>
                <a:effectLst>
                  <a:outerShdw blurRad="38100" dist="38100" dir="2700000" algn="tl">
                    <a:srgbClr val="C0C0C0"/>
                  </a:outerShdw>
                </a:effectLst>
                <a:latin typeface="+mj-lt"/>
              </a:rPr>
              <a:t>Clustering Americans by demographics and </a:t>
            </a:r>
            <a:r>
              <a:rPr lang="en-US" sz="2800" b="1" dirty="0" smtClean="0">
                <a:solidFill>
                  <a:srgbClr val="C00000"/>
                </a:solidFill>
                <a:effectLst>
                  <a:outerShdw blurRad="38100" dist="38100" dir="2700000" algn="tl">
                    <a:srgbClr val="C0C0C0"/>
                  </a:outerShdw>
                </a:effectLst>
                <a:latin typeface="+mj-lt"/>
              </a:rPr>
              <a:t>behavior - </a:t>
            </a:r>
            <a:r>
              <a:rPr lang="en-US" sz="2800" b="1" dirty="0">
                <a:solidFill>
                  <a:srgbClr val="C00000"/>
                </a:solidFill>
                <a:effectLst>
                  <a:outerShdw blurRad="38100" dist="38100" dir="2700000" algn="tl">
                    <a:srgbClr val="C0C0C0"/>
                  </a:outerShdw>
                </a:effectLst>
                <a:latin typeface="+mj-lt"/>
              </a:rPr>
              <a:t>The Nielsen </a:t>
            </a:r>
            <a:r>
              <a:rPr lang="en-US" sz="2800" b="1" dirty="0" err="1" smtClean="0">
                <a:solidFill>
                  <a:srgbClr val="C00000"/>
                </a:solidFill>
                <a:effectLst>
                  <a:outerShdw blurRad="38100" dist="38100" dir="2700000" algn="tl">
                    <a:srgbClr val="C0C0C0"/>
                  </a:outerShdw>
                </a:effectLst>
                <a:latin typeface="+mj-lt"/>
              </a:rPr>
              <a:t>Claritas</a:t>
            </a:r>
            <a:r>
              <a:rPr lang="en-US" sz="2800" b="1" dirty="0" smtClean="0">
                <a:solidFill>
                  <a:srgbClr val="C00000"/>
                </a:solidFill>
                <a:effectLst>
                  <a:outerShdw blurRad="38100" dist="38100" dir="2700000" algn="tl">
                    <a:srgbClr val="C0C0C0"/>
                  </a:outerShdw>
                </a:effectLst>
                <a:latin typeface="+mj-lt"/>
              </a:rPr>
              <a:t> </a:t>
            </a:r>
            <a:r>
              <a:rPr lang="en-US" sz="2800" b="1" dirty="0">
                <a:solidFill>
                  <a:srgbClr val="C00000"/>
                </a:solidFill>
                <a:effectLst>
                  <a:outerShdw blurRad="38100" dist="38100" dir="2700000" algn="tl">
                    <a:srgbClr val="C0C0C0"/>
                  </a:outerShdw>
                </a:effectLst>
                <a:latin typeface="+mj-lt"/>
              </a:rPr>
              <a:t>approach </a:t>
            </a:r>
          </a:p>
        </p:txBody>
      </p:sp>
      <p:sp>
        <p:nvSpPr>
          <p:cNvPr id="9" name="椭圆 8"/>
          <p:cNvSpPr/>
          <p:nvPr/>
        </p:nvSpPr>
        <p:spPr>
          <a:xfrm>
            <a:off x="0" y="1676400"/>
            <a:ext cx="2743200" cy="403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2"/>
          </p:nvPr>
        </p:nvSpPr>
        <p:spPr>
          <a:noFill/>
        </p:spPr>
        <p:txBody>
          <a:bodyPr/>
          <a:lstStyle/>
          <a:p>
            <a:fld id="{298DC59A-D3A1-4498-8E0D-8E59D24AD733}" type="slidenum">
              <a:rPr lang="en-US" smtClean="0"/>
              <a:pPr/>
              <a:t>12</a:t>
            </a:fld>
            <a:endParaRPr lang="en-US" smtClean="0"/>
          </a:p>
        </p:txBody>
      </p:sp>
      <p:sp>
        <p:nvSpPr>
          <p:cNvPr id="5" name="Text Box 50"/>
          <p:cNvSpPr txBox="1">
            <a:spLocks noChangeArrowheads="1"/>
          </p:cNvSpPr>
          <p:nvPr/>
        </p:nvSpPr>
        <p:spPr bwMode="auto">
          <a:xfrm>
            <a:off x="533400" y="171450"/>
            <a:ext cx="8324850" cy="954107"/>
          </a:xfrm>
          <a:prstGeom prst="rect">
            <a:avLst/>
          </a:prstGeom>
          <a:noFill/>
          <a:ln w="9525">
            <a:noFill/>
            <a:miter lim="800000"/>
            <a:headEnd/>
            <a:tailEnd/>
          </a:ln>
          <a:effectLst/>
        </p:spPr>
        <p:txBody>
          <a:bodyPr>
            <a:spAutoFit/>
          </a:bodyPr>
          <a:lstStyle/>
          <a:p>
            <a:pPr eaLnBrk="1" hangingPunct="1">
              <a:defRPr/>
            </a:pPr>
            <a:r>
              <a:rPr lang="en-US" sz="2800" b="1" dirty="0">
                <a:solidFill>
                  <a:srgbClr val="C00000"/>
                </a:solidFill>
                <a:effectLst>
                  <a:outerShdw blurRad="38100" dist="38100" dir="2700000" algn="tl">
                    <a:srgbClr val="C0C0C0"/>
                  </a:outerShdw>
                </a:effectLst>
                <a:latin typeface="+mj-lt"/>
              </a:rPr>
              <a:t>Clustering Americans by demographics and </a:t>
            </a:r>
            <a:r>
              <a:rPr lang="en-US" sz="2800" b="1" dirty="0" smtClean="0">
                <a:solidFill>
                  <a:srgbClr val="C00000"/>
                </a:solidFill>
                <a:effectLst>
                  <a:outerShdw blurRad="38100" dist="38100" dir="2700000" algn="tl">
                    <a:srgbClr val="C0C0C0"/>
                  </a:outerShdw>
                </a:effectLst>
                <a:latin typeface="+mj-lt"/>
              </a:rPr>
              <a:t>behavior - </a:t>
            </a:r>
            <a:r>
              <a:rPr lang="en-US" sz="2800" b="1" dirty="0">
                <a:solidFill>
                  <a:srgbClr val="C00000"/>
                </a:solidFill>
                <a:effectLst>
                  <a:outerShdw blurRad="38100" dist="38100" dir="2700000" algn="tl">
                    <a:srgbClr val="C0C0C0"/>
                  </a:outerShdw>
                </a:effectLst>
                <a:latin typeface="+mj-lt"/>
              </a:rPr>
              <a:t>The Nielsen </a:t>
            </a:r>
            <a:r>
              <a:rPr lang="en-US" sz="2800" b="1" dirty="0" err="1">
                <a:solidFill>
                  <a:srgbClr val="C00000"/>
                </a:solidFill>
                <a:effectLst>
                  <a:outerShdw blurRad="38100" dist="38100" dir="2700000" algn="tl">
                    <a:srgbClr val="C0C0C0"/>
                  </a:outerShdw>
                </a:effectLst>
                <a:latin typeface="+mj-lt"/>
              </a:rPr>
              <a:t>Claritas’s</a:t>
            </a:r>
            <a:r>
              <a:rPr lang="en-US" sz="2800" b="1" dirty="0">
                <a:solidFill>
                  <a:srgbClr val="C00000"/>
                </a:solidFill>
                <a:effectLst>
                  <a:outerShdw blurRad="38100" dist="38100" dir="2700000" algn="tl">
                    <a:srgbClr val="C0C0C0"/>
                  </a:outerShdw>
                </a:effectLst>
                <a:latin typeface="+mj-lt"/>
              </a:rPr>
              <a:t> approach </a:t>
            </a:r>
          </a:p>
        </p:txBody>
      </p:sp>
      <p:pic>
        <p:nvPicPr>
          <p:cNvPr id="162818" name="Picture 2"/>
          <p:cNvPicPr>
            <a:picLocks noChangeAspect="1" noChangeArrowheads="1"/>
          </p:cNvPicPr>
          <p:nvPr/>
        </p:nvPicPr>
        <p:blipFill>
          <a:blip r:embed="rId3" cstate="print"/>
          <a:srcRect l="17570" t="16667" r="10395" b="21875"/>
          <a:stretch>
            <a:fillRect/>
          </a:stretch>
        </p:blipFill>
        <p:spPr bwMode="auto">
          <a:xfrm>
            <a:off x="0" y="1371600"/>
            <a:ext cx="9144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2"/>
          </p:nvPr>
        </p:nvSpPr>
        <p:spPr>
          <a:noFill/>
        </p:spPr>
        <p:txBody>
          <a:bodyPr/>
          <a:lstStyle/>
          <a:p>
            <a:fld id="{C51ACE95-6766-4B97-8D9B-4E0AEDF6BBEA}" type="slidenum">
              <a:rPr lang="en-US" smtClean="0"/>
              <a:pPr/>
              <a:t>13</a:t>
            </a:fld>
            <a:endParaRPr lang="en-US" smtClean="0"/>
          </a:p>
        </p:txBody>
      </p:sp>
      <p:pic>
        <p:nvPicPr>
          <p:cNvPr id="14339" name="Picture 3"/>
          <p:cNvPicPr>
            <a:picLocks noChangeAspect="1" noChangeArrowheads="1"/>
          </p:cNvPicPr>
          <p:nvPr/>
        </p:nvPicPr>
        <p:blipFill>
          <a:blip r:embed="rId2" cstate="print"/>
          <a:srcRect t="6514"/>
          <a:stretch>
            <a:fillRect/>
          </a:stretch>
        </p:blipFill>
        <p:spPr bwMode="auto">
          <a:xfrm>
            <a:off x="657225" y="990600"/>
            <a:ext cx="7953375" cy="5262563"/>
          </a:xfrm>
          <a:prstGeom prst="rect">
            <a:avLst/>
          </a:prstGeom>
          <a:noFill/>
          <a:ln w="12700">
            <a:noFill/>
            <a:miter lim="800000"/>
            <a:headEnd type="none" w="sm" len="sm"/>
            <a:tailEnd type="none" w="sm" len="sm"/>
          </a:ln>
        </p:spPr>
      </p:pic>
      <p:sp>
        <p:nvSpPr>
          <p:cNvPr id="5" name="Text Box 50"/>
          <p:cNvSpPr txBox="1">
            <a:spLocks noChangeArrowheads="1"/>
          </p:cNvSpPr>
          <p:nvPr/>
        </p:nvSpPr>
        <p:spPr bwMode="auto">
          <a:xfrm>
            <a:off x="914400" y="266700"/>
            <a:ext cx="7631112" cy="522288"/>
          </a:xfrm>
          <a:prstGeom prst="rect">
            <a:avLst/>
          </a:prstGeom>
          <a:noFill/>
          <a:ln w="9525">
            <a:noFill/>
            <a:miter lim="800000"/>
            <a:headEnd/>
            <a:tailEnd/>
          </a:ln>
          <a:effectLst/>
        </p:spPr>
        <p:txBody>
          <a:bodyPr>
            <a:spAutoFit/>
          </a:bodyPr>
          <a:lstStyle/>
          <a:p>
            <a:pPr eaLnBrk="1" hangingPunct="1">
              <a:defRPr/>
            </a:pPr>
            <a:r>
              <a:rPr lang="en-US" sz="2800" b="1" dirty="0">
                <a:solidFill>
                  <a:srgbClr val="C00000"/>
                </a:solidFill>
                <a:effectLst>
                  <a:outerShdw blurRad="38100" dist="38100" dir="2700000" algn="tl">
                    <a:srgbClr val="C0C0C0"/>
                  </a:outerShdw>
                </a:effectLst>
                <a:latin typeface="+mj-lt"/>
              </a:rPr>
              <a:t>Shadyside: The Money and Brain Segment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0" y="3511550"/>
            <a:ext cx="9144000" cy="3346450"/>
            <a:chOff x="0" y="3511550"/>
            <a:chExt cx="9144000" cy="3346450"/>
          </a:xfrm>
        </p:grpSpPr>
        <p:sp>
          <p:nvSpPr>
            <p:cNvPr id="15362" name="Rectangle 2"/>
            <p:cNvSpPr>
              <a:spLocks noChangeArrowheads="1"/>
            </p:cNvSpPr>
            <p:nvPr/>
          </p:nvSpPr>
          <p:spPr bwMode="auto">
            <a:xfrm>
              <a:off x="0" y="3530600"/>
              <a:ext cx="9144000" cy="3327400"/>
            </a:xfrm>
            <a:prstGeom prst="rect">
              <a:avLst/>
            </a:prstGeom>
            <a:solidFill>
              <a:srgbClr val="CCFFCC"/>
            </a:solidFill>
            <a:ln w="9525">
              <a:noFill/>
              <a:miter lim="800000"/>
              <a:headEnd/>
              <a:tailEnd/>
            </a:ln>
          </p:spPr>
          <p:txBody>
            <a:bodyPr wrap="none" anchor="ctr"/>
            <a:lstStyle/>
            <a:p>
              <a:endParaRPr lang="en-US"/>
            </a:p>
          </p:txBody>
        </p:sp>
        <p:sp>
          <p:nvSpPr>
            <p:cNvPr id="918577" name="Text Box 49"/>
            <p:cNvSpPr txBox="1">
              <a:spLocks noChangeArrowheads="1"/>
            </p:cNvSpPr>
            <p:nvPr/>
          </p:nvSpPr>
          <p:spPr bwMode="auto">
            <a:xfrm>
              <a:off x="2514600" y="3511550"/>
              <a:ext cx="4847699" cy="646331"/>
            </a:xfrm>
            <a:prstGeom prst="rect">
              <a:avLst/>
            </a:prstGeom>
            <a:noFill/>
            <a:ln w="9525">
              <a:noFill/>
              <a:miter lim="800000"/>
              <a:headEnd/>
              <a:tailEnd/>
            </a:ln>
            <a:effectLst/>
          </p:spPr>
          <p:txBody>
            <a:bodyPr wrap="square">
              <a:spAutoFit/>
            </a:bodyPr>
            <a:lstStyle/>
            <a:p>
              <a:pPr eaLnBrk="1" hangingPunct="1">
                <a:defRPr/>
              </a:pPr>
              <a:r>
                <a:rPr lang="en-US" sz="3600" dirty="0">
                  <a:solidFill>
                    <a:srgbClr val="C00000"/>
                  </a:solidFill>
                  <a:effectLst>
                    <a:outerShdw blurRad="38100" dist="38100" dir="2700000" algn="tl">
                      <a:srgbClr val="C0C0C0"/>
                    </a:outerShdw>
                  </a:effectLst>
                  <a:latin typeface="Times New Roman" pitchFamily="18" charset="0"/>
                </a:rPr>
                <a:t>Clustering is </a:t>
              </a:r>
              <a:r>
                <a:rPr lang="en-US" sz="3600" dirty="0" smtClean="0">
                  <a:solidFill>
                    <a:srgbClr val="C00000"/>
                  </a:solidFill>
                  <a:effectLst>
                    <a:outerShdw blurRad="38100" dist="38100" dir="2700000" algn="tl">
                      <a:srgbClr val="C0C0C0"/>
                    </a:outerShdw>
                  </a:effectLst>
                  <a:latin typeface="Times New Roman" pitchFamily="18" charset="0"/>
                </a:rPr>
                <a:t>subjective!</a:t>
              </a:r>
              <a:endParaRPr lang="en-US" sz="3600" dirty="0">
                <a:solidFill>
                  <a:srgbClr val="C00000"/>
                </a:solidFill>
                <a:effectLst>
                  <a:outerShdw blurRad="38100" dist="38100" dir="2700000" algn="tl">
                    <a:srgbClr val="C0C0C0"/>
                  </a:outerShdw>
                </a:effectLst>
                <a:latin typeface="Times New Roman" pitchFamily="18" charset="0"/>
              </a:endParaRPr>
            </a:p>
          </p:txBody>
        </p:sp>
      </p:grpSp>
      <p:sp>
        <p:nvSpPr>
          <p:cNvPr id="15363" name="Rectangle 3"/>
          <p:cNvSpPr>
            <a:spLocks noChangeArrowheads="1"/>
          </p:cNvSpPr>
          <p:nvPr/>
        </p:nvSpPr>
        <p:spPr bwMode="auto">
          <a:xfrm>
            <a:off x="0" y="1935163"/>
            <a:ext cx="9144000" cy="0"/>
          </a:xfrm>
          <a:prstGeom prst="rect">
            <a:avLst/>
          </a:prstGeom>
          <a:noFill/>
          <a:ln w="9525">
            <a:noFill/>
            <a:miter lim="800000"/>
            <a:headEnd/>
            <a:tailEnd/>
          </a:ln>
        </p:spPr>
        <p:txBody>
          <a:bodyPr>
            <a:spAutoFit/>
          </a:bodyPr>
          <a:lstStyle/>
          <a:p>
            <a:endParaRPr lang="en-US"/>
          </a:p>
        </p:txBody>
      </p:sp>
      <p:sp>
        <p:nvSpPr>
          <p:cNvPr id="15364" name="Rectangle 4"/>
          <p:cNvSpPr>
            <a:spLocks noChangeArrowheads="1"/>
          </p:cNvSpPr>
          <p:nvPr/>
        </p:nvSpPr>
        <p:spPr bwMode="auto">
          <a:xfrm>
            <a:off x="0" y="2171700"/>
            <a:ext cx="9144000" cy="0"/>
          </a:xfrm>
          <a:prstGeom prst="rect">
            <a:avLst/>
          </a:prstGeom>
          <a:noFill/>
          <a:ln w="9525">
            <a:noFill/>
            <a:miter lim="800000"/>
            <a:headEnd/>
            <a:tailEnd/>
          </a:ln>
        </p:spPr>
        <p:txBody>
          <a:bodyPr>
            <a:spAutoFit/>
          </a:bodyPr>
          <a:lstStyle/>
          <a:p>
            <a:endParaRPr lang="en-US"/>
          </a:p>
        </p:txBody>
      </p:sp>
      <p:sp>
        <p:nvSpPr>
          <p:cNvPr id="15365" name="Rectangle 5"/>
          <p:cNvSpPr>
            <a:spLocks noChangeArrowheads="1"/>
          </p:cNvSpPr>
          <p:nvPr/>
        </p:nvSpPr>
        <p:spPr bwMode="auto">
          <a:xfrm>
            <a:off x="0" y="2200275"/>
            <a:ext cx="9144000" cy="0"/>
          </a:xfrm>
          <a:prstGeom prst="rect">
            <a:avLst/>
          </a:prstGeom>
          <a:noFill/>
          <a:ln w="9525">
            <a:noFill/>
            <a:miter lim="800000"/>
            <a:headEnd/>
            <a:tailEnd/>
          </a:ln>
        </p:spPr>
        <p:txBody>
          <a:bodyPr>
            <a:spAutoFit/>
          </a:bodyPr>
          <a:lstStyle/>
          <a:p>
            <a:endParaRPr lang="en-US"/>
          </a:p>
        </p:txBody>
      </p:sp>
      <p:grpSp>
        <p:nvGrpSpPr>
          <p:cNvPr id="2" name="Group 6"/>
          <p:cNvGrpSpPr>
            <a:grpSpLocks/>
          </p:cNvGrpSpPr>
          <p:nvPr/>
        </p:nvGrpSpPr>
        <p:grpSpPr bwMode="auto">
          <a:xfrm>
            <a:off x="57150" y="1019175"/>
            <a:ext cx="9144000" cy="2243138"/>
            <a:chOff x="36" y="642"/>
            <a:chExt cx="5760" cy="1413"/>
          </a:xfrm>
        </p:grpSpPr>
        <p:pic>
          <p:nvPicPr>
            <p:cNvPr id="15401" name="Picture 7" descr="Edna Krabappel"/>
            <p:cNvPicPr>
              <a:picLocks noChangeAspect="1" noChangeArrowheads="1"/>
            </p:cNvPicPr>
            <p:nvPr/>
          </p:nvPicPr>
          <p:blipFill>
            <a:blip r:embed="rId2" cstate="print"/>
            <a:srcRect/>
            <a:stretch>
              <a:fillRect/>
            </a:stretch>
          </p:blipFill>
          <p:spPr bwMode="auto">
            <a:xfrm>
              <a:off x="208" y="789"/>
              <a:ext cx="513" cy="1108"/>
            </a:xfrm>
            <a:prstGeom prst="rect">
              <a:avLst/>
            </a:prstGeom>
            <a:noFill/>
            <a:ln w="9525">
              <a:noFill/>
              <a:miter lim="800000"/>
              <a:headEnd/>
              <a:tailEnd/>
            </a:ln>
          </p:spPr>
        </p:pic>
        <p:pic>
          <p:nvPicPr>
            <p:cNvPr id="15402" name="Picture 8" descr="Principal Seymour  Skinner"/>
            <p:cNvPicPr>
              <a:picLocks noChangeAspect="1" noChangeArrowheads="1"/>
            </p:cNvPicPr>
            <p:nvPr/>
          </p:nvPicPr>
          <p:blipFill>
            <a:blip r:embed="rId3" cstate="print"/>
            <a:srcRect/>
            <a:stretch>
              <a:fillRect/>
            </a:stretch>
          </p:blipFill>
          <p:spPr bwMode="auto">
            <a:xfrm>
              <a:off x="2774" y="828"/>
              <a:ext cx="514" cy="1104"/>
            </a:xfrm>
            <a:prstGeom prst="rect">
              <a:avLst/>
            </a:prstGeom>
            <a:noFill/>
            <a:ln w="9525">
              <a:noFill/>
              <a:miter lim="800000"/>
              <a:headEnd/>
              <a:tailEnd/>
            </a:ln>
          </p:spPr>
        </p:pic>
        <p:sp>
          <p:nvSpPr>
            <p:cNvPr id="15403" name="Rectangle 9"/>
            <p:cNvSpPr>
              <a:spLocks noChangeArrowheads="1"/>
            </p:cNvSpPr>
            <p:nvPr/>
          </p:nvSpPr>
          <p:spPr bwMode="auto">
            <a:xfrm>
              <a:off x="36" y="1365"/>
              <a:ext cx="5760" cy="0"/>
            </a:xfrm>
            <a:prstGeom prst="rect">
              <a:avLst/>
            </a:prstGeom>
            <a:noFill/>
            <a:ln w="9525">
              <a:noFill/>
              <a:miter lim="800000"/>
              <a:headEnd/>
              <a:tailEnd/>
            </a:ln>
          </p:spPr>
          <p:txBody>
            <a:bodyPr>
              <a:spAutoFit/>
            </a:bodyPr>
            <a:lstStyle/>
            <a:p>
              <a:endParaRPr lang="en-US"/>
            </a:p>
          </p:txBody>
        </p:sp>
        <p:pic>
          <p:nvPicPr>
            <p:cNvPr id="15404" name="Picture 10" descr="Groundskeeper Willie"/>
            <p:cNvPicPr>
              <a:picLocks noChangeAspect="1" noChangeArrowheads="1"/>
            </p:cNvPicPr>
            <p:nvPr/>
          </p:nvPicPr>
          <p:blipFill>
            <a:blip r:embed="rId4" cstate="print"/>
            <a:srcRect/>
            <a:stretch>
              <a:fillRect/>
            </a:stretch>
          </p:blipFill>
          <p:spPr bwMode="auto">
            <a:xfrm>
              <a:off x="3933" y="920"/>
              <a:ext cx="569" cy="868"/>
            </a:xfrm>
            <a:prstGeom prst="rect">
              <a:avLst/>
            </a:prstGeom>
            <a:noFill/>
            <a:ln w="9525">
              <a:noFill/>
              <a:miter lim="800000"/>
              <a:headEnd/>
              <a:tailEnd/>
            </a:ln>
          </p:spPr>
        </p:pic>
        <p:pic>
          <p:nvPicPr>
            <p:cNvPr id="15405" name="Picture 11"/>
            <p:cNvPicPr>
              <a:picLocks noChangeAspect="1" noChangeArrowheads="1"/>
            </p:cNvPicPr>
            <p:nvPr/>
          </p:nvPicPr>
          <p:blipFill>
            <a:blip r:embed="rId5" cstate="print"/>
            <a:srcRect/>
            <a:stretch>
              <a:fillRect/>
            </a:stretch>
          </p:blipFill>
          <p:spPr bwMode="auto">
            <a:xfrm>
              <a:off x="1499" y="865"/>
              <a:ext cx="635" cy="944"/>
            </a:xfrm>
            <a:prstGeom prst="rect">
              <a:avLst/>
            </a:prstGeom>
            <a:noFill/>
            <a:ln w="9525">
              <a:noFill/>
              <a:miter lim="800000"/>
              <a:headEnd/>
              <a:tailEnd/>
            </a:ln>
          </p:spPr>
        </p:pic>
        <p:pic>
          <p:nvPicPr>
            <p:cNvPr id="15406" name="Picture 12"/>
            <p:cNvPicPr>
              <a:picLocks noChangeAspect="1" noChangeArrowheads="1"/>
            </p:cNvPicPr>
            <p:nvPr/>
          </p:nvPicPr>
          <p:blipFill>
            <a:blip r:embed="rId6" cstate="print"/>
            <a:srcRect/>
            <a:stretch>
              <a:fillRect/>
            </a:stretch>
          </p:blipFill>
          <p:spPr bwMode="auto">
            <a:xfrm>
              <a:off x="4995" y="753"/>
              <a:ext cx="580" cy="1047"/>
            </a:xfrm>
            <a:prstGeom prst="rect">
              <a:avLst/>
            </a:prstGeom>
            <a:noFill/>
            <a:ln w="9525">
              <a:noFill/>
              <a:miter lim="800000"/>
              <a:headEnd/>
              <a:tailEnd/>
            </a:ln>
          </p:spPr>
        </p:pic>
        <p:pic>
          <p:nvPicPr>
            <p:cNvPr id="15407" name="Picture 13"/>
            <p:cNvPicPr>
              <a:picLocks noChangeAspect="1" noChangeArrowheads="1"/>
            </p:cNvPicPr>
            <p:nvPr/>
          </p:nvPicPr>
          <p:blipFill>
            <a:blip r:embed="rId7" cstate="print"/>
            <a:srcRect/>
            <a:stretch>
              <a:fillRect/>
            </a:stretch>
          </p:blipFill>
          <p:spPr bwMode="auto">
            <a:xfrm>
              <a:off x="814" y="806"/>
              <a:ext cx="592" cy="1024"/>
            </a:xfrm>
            <a:prstGeom prst="rect">
              <a:avLst/>
            </a:prstGeom>
            <a:noFill/>
            <a:ln w="9525">
              <a:noFill/>
              <a:miter lim="800000"/>
              <a:headEnd/>
              <a:tailEnd/>
            </a:ln>
          </p:spPr>
        </p:pic>
        <p:pic>
          <p:nvPicPr>
            <p:cNvPr id="15408" name="Picture 14"/>
            <p:cNvPicPr>
              <a:picLocks noChangeAspect="1" noChangeArrowheads="1"/>
            </p:cNvPicPr>
            <p:nvPr/>
          </p:nvPicPr>
          <p:blipFill>
            <a:blip r:embed="rId8" cstate="print"/>
            <a:srcRect/>
            <a:stretch>
              <a:fillRect/>
            </a:stretch>
          </p:blipFill>
          <p:spPr bwMode="auto">
            <a:xfrm>
              <a:off x="2227" y="1090"/>
              <a:ext cx="454" cy="749"/>
            </a:xfrm>
            <a:prstGeom prst="rect">
              <a:avLst/>
            </a:prstGeom>
            <a:noFill/>
            <a:ln w="9525">
              <a:noFill/>
              <a:miter lim="800000"/>
              <a:headEnd/>
              <a:tailEnd/>
            </a:ln>
          </p:spPr>
        </p:pic>
        <p:pic>
          <p:nvPicPr>
            <p:cNvPr id="15409" name="Picture 15"/>
            <p:cNvPicPr>
              <a:picLocks noChangeAspect="1" noChangeArrowheads="1"/>
            </p:cNvPicPr>
            <p:nvPr/>
          </p:nvPicPr>
          <p:blipFill>
            <a:blip r:embed="rId9" cstate="print"/>
            <a:srcRect/>
            <a:stretch>
              <a:fillRect/>
            </a:stretch>
          </p:blipFill>
          <p:spPr bwMode="auto">
            <a:xfrm>
              <a:off x="4595" y="1096"/>
              <a:ext cx="306" cy="695"/>
            </a:xfrm>
            <a:prstGeom prst="rect">
              <a:avLst/>
            </a:prstGeom>
            <a:noFill/>
            <a:ln w="9525">
              <a:noFill/>
              <a:miter lim="800000"/>
              <a:headEnd/>
              <a:tailEnd/>
            </a:ln>
          </p:spPr>
        </p:pic>
        <p:pic>
          <p:nvPicPr>
            <p:cNvPr id="15410" name="Picture 16" descr="bios_family_marge"/>
            <p:cNvPicPr>
              <a:picLocks noChangeAspect="1" noChangeArrowheads="1"/>
            </p:cNvPicPr>
            <p:nvPr/>
          </p:nvPicPr>
          <p:blipFill>
            <a:blip r:embed="rId10" cstate="print"/>
            <a:srcRect/>
            <a:stretch>
              <a:fillRect/>
            </a:stretch>
          </p:blipFill>
          <p:spPr bwMode="auto">
            <a:xfrm>
              <a:off x="3381" y="642"/>
              <a:ext cx="459" cy="1413"/>
            </a:xfrm>
            <a:prstGeom prst="rect">
              <a:avLst/>
            </a:prstGeom>
            <a:noFill/>
            <a:ln w="9525">
              <a:noFill/>
              <a:miter lim="800000"/>
              <a:headEnd/>
              <a:tailEnd/>
            </a:ln>
          </p:spPr>
        </p:pic>
      </p:grpSp>
      <p:sp>
        <p:nvSpPr>
          <p:cNvPr id="15367" name="Rectangle 17"/>
          <p:cNvSpPr>
            <a:spLocks noChangeArrowheads="1"/>
          </p:cNvSpPr>
          <p:nvPr/>
        </p:nvSpPr>
        <p:spPr bwMode="auto">
          <a:xfrm>
            <a:off x="2400300" y="3776663"/>
            <a:ext cx="5410200" cy="0"/>
          </a:xfrm>
          <a:prstGeom prst="rect">
            <a:avLst/>
          </a:prstGeom>
          <a:noFill/>
          <a:ln w="9525">
            <a:noFill/>
            <a:miter lim="800000"/>
            <a:headEnd/>
            <a:tailEnd/>
          </a:ln>
        </p:spPr>
        <p:txBody>
          <a:bodyPr>
            <a:spAutoFit/>
          </a:bodyPr>
          <a:lstStyle/>
          <a:p>
            <a:endParaRPr lang="en-US"/>
          </a:p>
        </p:txBody>
      </p:sp>
      <p:sp>
        <p:nvSpPr>
          <p:cNvPr id="15368" name="Rectangle 26"/>
          <p:cNvSpPr>
            <a:spLocks noChangeArrowheads="1"/>
          </p:cNvSpPr>
          <p:nvPr/>
        </p:nvSpPr>
        <p:spPr bwMode="auto">
          <a:xfrm>
            <a:off x="150813" y="3910013"/>
            <a:ext cx="5410200" cy="0"/>
          </a:xfrm>
          <a:prstGeom prst="rect">
            <a:avLst/>
          </a:prstGeom>
          <a:solidFill>
            <a:srgbClr val="FFFFFF"/>
          </a:solidFill>
          <a:ln w="9525">
            <a:noFill/>
            <a:miter lim="800000"/>
            <a:headEnd/>
            <a:tailEnd/>
          </a:ln>
        </p:spPr>
        <p:txBody>
          <a:bodyPr>
            <a:spAutoFit/>
          </a:bodyPr>
          <a:lstStyle/>
          <a:p>
            <a:endParaRPr lang="en-US"/>
          </a:p>
        </p:txBody>
      </p:sp>
      <p:grpSp>
        <p:nvGrpSpPr>
          <p:cNvPr id="3" name="Group 51"/>
          <p:cNvGrpSpPr>
            <a:grpSpLocks/>
          </p:cNvGrpSpPr>
          <p:nvPr/>
        </p:nvGrpSpPr>
        <p:grpSpPr bwMode="auto">
          <a:xfrm>
            <a:off x="188913" y="4257675"/>
            <a:ext cx="3629025" cy="2133600"/>
            <a:chOff x="119" y="2682"/>
            <a:chExt cx="2286" cy="1344"/>
          </a:xfrm>
        </p:grpSpPr>
        <p:grpSp>
          <p:nvGrpSpPr>
            <p:cNvPr id="4" name="Group 20"/>
            <p:cNvGrpSpPr>
              <a:grpSpLocks/>
            </p:cNvGrpSpPr>
            <p:nvPr/>
          </p:nvGrpSpPr>
          <p:grpSpPr bwMode="auto">
            <a:xfrm>
              <a:off x="119" y="2682"/>
              <a:ext cx="2286" cy="1344"/>
              <a:chOff x="156" y="2634"/>
              <a:chExt cx="2286" cy="1344"/>
            </a:xfrm>
          </p:grpSpPr>
          <p:sp>
            <p:nvSpPr>
              <p:cNvPr id="15399" name="Rectangle 21"/>
              <p:cNvSpPr>
                <a:spLocks noChangeArrowheads="1"/>
              </p:cNvSpPr>
              <p:nvPr/>
            </p:nvSpPr>
            <p:spPr bwMode="auto">
              <a:xfrm>
                <a:off x="156"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sp>
            <p:nvSpPr>
              <p:cNvPr id="15400" name="Rectangle 22"/>
              <p:cNvSpPr>
                <a:spLocks noChangeArrowheads="1"/>
              </p:cNvSpPr>
              <p:nvPr/>
            </p:nvSpPr>
            <p:spPr bwMode="auto">
              <a:xfrm>
                <a:off x="1362"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grpSp>
        <p:pic>
          <p:nvPicPr>
            <p:cNvPr id="15390" name="Picture 27" descr="Edna Krabappel"/>
            <p:cNvPicPr>
              <a:picLocks noChangeAspect="1" noChangeArrowheads="1"/>
            </p:cNvPicPr>
            <p:nvPr/>
          </p:nvPicPr>
          <p:blipFill>
            <a:blip r:embed="rId2" cstate="print"/>
            <a:srcRect/>
            <a:stretch>
              <a:fillRect/>
            </a:stretch>
          </p:blipFill>
          <p:spPr bwMode="auto">
            <a:xfrm>
              <a:off x="1523" y="3340"/>
              <a:ext cx="303" cy="656"/>
            </a:xfrm>
            <a:prstGeom prst="rect">
              <a:avLst/>
            </a:prstGeom>
            <a:solidFill>
              <a:srgbClr val="FFFFFF"/>
            </a:solidFill>
            <a:ln w="9525">
              <a:noFill/>
              <a:miter lim="800000"/>
              <a:headEnd/>
              <a:tailEnd/>
            </a:ln>
          </p:spPr>
        </p:pic>
        <p:pic>
          <p:nvPicPr>
            <p:cNvPr id="15391" name="Picture 28" descr="Principal Seymour  Skinner"/>
            <p:cNvPicPr>
              <a:picLocks noChangeAspect="1" noChangeArrowheads="1"/>
            </p:cNvPicPr>
            <p:nvPr/>
          </p:nvPicPr>
          <p:blipFill>
            <a:blip r:embed="rId3" cstate="print"/>
            <a:srcRect/>
            <a:stretch>
              <a:fillRect/>
            </a:stretch>
          </p:blipFill>
          <p:spPr bwMode="auto">
            <a:xfrm>
              <a:off x="1967" y="2721"/>
              <a:ext cx="304" cy="653"/>
            </a:xfrm>
            <a:prstGeom prst="rect">
              <a:avLst/>
            </a:prstGeom>
            <a:solidFill>
              <a:srgbClr val="FFFFFF"/>
            </a:solidFill>
            <a:ln w="9525">
              <a:noFill/>
              <a:miter lim="800000"/>
              <a:headEnd/>
              <a:tailEnd/>
            </a:ln>
          </p:spPr>
        </p:pic>
        <p:pic>
          <p:nvPicPr>
            <p:cNvPr id="15392" name="Picture 29" descr="Groundskeeper Willie"/>
            <p:cNvPicPr>
              <a:picLocks noChangeAspect="1" noChangeArrowheads="1"/>
            </p:cNvPicPr>
            <p:nvPr/>
          </p:nvPicPr>
          <p:blipFill>
            <a:blip r:embed="rId4" cstate="print"/>
            <a:srcRect/>
            <a:stretch>
              <a:fillRect/>
            </a:stretch>
          </p:blipFill>
          <p:spPr bwMode="auto">
            <a:xfrm>
              <a:off x="1501" y="2739"/>
              <a:ext cx="336" cy="514"/>
            </a:xfrm>
            <a:prstGeom prst="rect">
              <a:avLst/>
            </a:prstGeom>
            <a:solidFill>
              <a:srgbClr val="FFFFFF"/>
            </a:solidFill>
            <a:ln w="9525">
              <a:noFill/>
              <a:miter lim="800000"/>
              <a:headEnd/>
              <a:tailEnd/>
            </a:ln>
          </p:spPr>
        </p:pic>
        <p:pic>
          <p:nvPicPr>
            <p:cNvPr id="15393" name="Picture 30"/>
            <p:cNvPicPr>
              <a:picLocks noChangeAspect="1" noChangeArrowheads="1"/>
            </p:cNvPicPr>
            <p:nvPr/>
          </p:nvPicPr>
          <p:blipFill>
            <a:blip r:embed="rId5" cstate="print"/>
            <a:srcRect/>
            <a:stretch>
              <a:fillRect/>
            </a:stretch>
          </p:blipFill>
          <p:spPr bwMode="auto">
            <a:xfrm>
              <a:off x="1969" y="3403"/>
              <a:ext cx="375" cy="558"/>
            </a:xfrm>
            <a:prstGeom prst="rect">
              <a:avLst/>
            </a:prstGeom>
            <a:solidFill>
              <a:srgbClr val="FFFFFF"/>
            </a:solidFill>
            <a:ln w="9525">
              <a:noFill/>
              <a:miter lim="800000"/>
              <a:headEnd/>
              <a:tailEnd/>
            </a:ln>
          </p:spPr>
        </p:pic>
        <p:pic>
          <p:nvPicPr>
            <p:cNvPr id="15394" name="Picture 31"/>
            <p:cNvPicPr>
              <a:picLocks noChangeAspect="1" noChangeArrowheads="1"/>
            </p:cNvPicPr>
            <p:nvPr/>
          </p:nvPicPr>
          <p:blipFill>
            <a:blip r:embed="rId6" cstate="print"/>
            <a:srcRect/>
            <a:stretch>
              <a:fillRect/>
            </a:stretch>
          </p:blipFill>
          <p:spPr bwMode="auto">
            <a:xfrm>
              <a:off x="827" y="2701"/>
              <a:ext cx="343" cy="619"/>
            </a:xfrm>
            <a:prstGeom prst="rect">
              <a:avLst/>
            </a:prstGeom>
            <a:solidFill>
              <a:srgbClr val="FFFFFF"/>
            </a:solidFill>
            <a:ln w="9525">
              <a:noFill/>
              <a:miter lim="800000"/>
              <a:headEnd/>
              <a:tailEnd/>
            </a:ln>
          </p:spPr>
        </p:pic>
        <p:pic>
          <p:nvPicPr>
            <p:cNvPr id="15395" name="Picture 32"/>
            <p:cNvPicPr>
              <a:picLocks noChangeAspect="1" noChangeArrowheads="1"/>
            </p:cNvPicPr>
            <p:nvPr/>
          </p:nvPicPr>
          <p:blipFill>
            <a:blip r:embed="rId7" cstate="print"/>
            <a:srcRect/>
            <a:stretch>
              <a:fillRect/>
            </a:stretch>
          </p:blipFill>
          <p:spPr bwMode="auto">
            <a:xfrm>
              <a:off x="471" y="2913"/>
              <a:ext cx="375" cy="647"/>
            </a:xfrm>
            <a:prstGeom prst="rect">
              <a:avLst/>
            </a:prstGeom>
            <a:solidFill>
              <a:srgbClr val="FFFFFF"/>
            </a:solidFill>
            <a:ln w="9525">
              <a:noFill/>
              <a:miter lim="800000"/>
              <a:headEnd/>
              <a:tailEnd/>
            </a:ln>
          </p:spPr>
        </p:pic>
        <p:pic>
          <p:nvPicPr>
            <p:cNvPr id="15396" name="Picture 33"/>
            <p:cNvPicPr>
              <a:picLocks noChangeAspect="1" noChangeArrowheads="1"/>
            </p:cNvPicPr>
            <p:nvPr/>
          </p:nvPicPr>
          <p:blipFill>
            <a:blip r:embed="rId11" cstate="print"/>
            <a:srcRect/>
            <a:stretch>
              <a:fillRect/>
            </a:stretch>
          </p:blipFill>
          <p:spPr bwMode="auto">
            <a:xfrm>
              <a:off x="845" y="3488"/>
              <a:ext cx="269" cy="443"/>
            </a:xfrm>
            <a:prstGeom prst="rect">
              <a:avLst/>
            </a:prstGeom>
            <a:solidFill>
              <a:srgbClr val="FFFFFF"/>
            </a:solidFill>
            <a:ln w="9525">
              <a:noFill/>
              <a:miter lim="800000"/>
              <a:headEnd/>
              <a:tailEnd/>
            </a:ln>
          </p:spPr>
        </p:pic>
        <p:pic>
          <p:nvPicPr>
            <p:cNvPr id="15397" name="Picture 34"/>
            <p:cNvPicPr>
              <a:picLocks noChangeAspect="1" noChangeArrowheads="1"/>
            </p:cNvPicPr>
            <p:nvPr/>
          </p:nvPicPr>
          <p:blipFill>
            <a:blip r:embed="rId9" cstate="print"/>
            <a:srcRect/>
            <a:stretch>
              <a:fillRect/>
            </a:stretch>
          </p:blipFill>
          <p:spPr bwMode="auto">
            <a:xfrm>
              <a:off x="458" y="3582"/>
              <a:ext cx="181" cy="411"/>
            </a:xfrm>
            <a:prstGeom prst="rect">
              <a:avLst/>
            </a:prstGeom>
            <a:solidFill>
              <a:srgbClr val="FFFFFF"/>
            </a:solidFill>
            <a:ln w="9525">
              <a:noFill/>
              <a:miter lim="800000"/>
              <a:headEnd/>
              <a:tailEnd/>
            </a:ln>
          </p:spPr>
        </p:pic>
        <p:pic>
          <p:nvPicPr>
            <p:cNvPr id="15398" name="Picture 35" descr="bios_family_marge"/>
            <p:cNvPicPr>
              <a:picLocks noChangeAspect="1" noChangeArrowheads="1"/>
            </p:cNvPicPr>
            <p:nvPr/>
          </p:nvPicPr>
          <p:blipFill>
            <a:blip r:embed="rId10" cstate="print"/>
            <a:srcRect/>
            <a:stretch>
              <a:fillRect/>
            </a:stretch>
          </p:blipFill>
          <p:spPr bwMode="auto">
            <a:xfrm>
              <a:off x="154" y="2767"/>
              <a:ext cx="272" cy="836"/>
            </a:xfrm>
            <a:prstGeom prst="rect">
              <a:avLst/>
            </a:prstGeom>
            <a:solidFill>
              <a:srgbClr val="FFFFFF"/>
            </a:solidFill>
            <a:ln w="9525">
              <a:noFill/>
              <a:miter lim="800000"/>
              <a:headEnd/>
              <a:tailEnd/>
            </a:ln>
          </p:spPr>
        </p:pic>
      </p:grpSp>
      <p:grpSp>
        <p:nvGrpSpPr>
          <p:cNvPr id="5" name="Group 52"/>
          <p:cNvGrpSpPr>
            <a:grpSpLocks/>
          </p:cNvGrpSpPr>
          <p:nvPr/>
        </p:nvGrpSpPr>
        <p:grpSpPr bwMode="auto">
          <a:xfrm>
            <a:off x="5265738" y="4257675"/>
            <a:ext cx="3629025" cy="2133600"/>
            <a:chOff x="3317" y="2682"/>
            <a:chExt cx="2286" cy="1344"/>
          </a:xfrm>
        </p:grpSpPr>
        <p:grpSp>
          <p:nvGrpSpPr>
            <p:cNvPr id="6" name="Group 23"/>
            <p:cNvGrpSpPr>
              <a:grpSpLocks/>
            </p:cNvGrpSpPr>
            <p:nvPr/>
          </p:nvGrpSpPr>
          <p:grpSpPr bwMode="auto">
            <a:xfrm>
              <a:off x="3317" y="2682"/>
              <a:ext cx="2286" cy="1344"/>
              <a:chOff x="156" y="2634"/>
              <a:chExt cx="2286" cy="1344"/>
            </a:xfrm>
          </p:grpSpPr>
          <p:sp>
            <p:nvSpPr>
              <p:cNvPr id="15387" name="Rectangle 24"/>
              <p:cNvSpPr>
                <a:spLocks noChangeArrowheads="1"/>
              </p:cNvSpPr>
              <p:nvPr/>
            </p:nvSpPr>
            <p:spPr bwMode="auto">
              <a:xfrm>
                <a:off x="156"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sp>
            <p:nvSpPr>
              <p:cNvPr id="15388" name="Rectangle 25"/>
              <p:cNvSpPr>
                <a:spLocks noChangeArrowheads="1"/>
              </p:cNvSpPr>
              <p:nvPr/>
            </p:nvSpPr>
            <p:spPr bwMode="auto">
              <a:xfrm>
                <a:off x="1362"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grpSp>
        <p:pic>
          <p:nvPicPr>
            <p:cNvPr id="15378" name="Picture 36" descr="Edna Krabappel"/>
            <p:cNvPicPr>
              <a:picLocks noChangeAspect="1" noChangeArrowheads="1"/>
            </p:cNvPicPr>
            <p:nvPr/>
          </p:nvPicPr>
          <p:blipFill>
            <a:blip r:embed="rId2" cstate="print"/>
            <a:srcRect/>
            <a:stretch>
              <a:fillRect/>
            </a:stretch>
          </p:blipFill>
          <p:spPr bwMode="auto">
            <a:xfrm>
              <a:off x="3785" y="2758"/>
              <a:ext cx="303" cy="656"/>
            </a:xfrm>
            <a:prstGeom prst="rect">
              <a:avLst/>
            </a:prstGeom>
            <a:solidFill>
              <a:srgbClr val="FFFFFF"/>
            </a:solidFill>
            <a:ln w="9525">
              <a:noFill/>
              <a:miter lim="800000"/>
              <a:headEnd/>
              <a:tailEnd/>
            </a:ln>
          </p:spPr>
        </p:pic>
        <p:pic>
          <p:nvPicPr>
            <p:cNvPr id="15379" name="Picture 37" descr="Principal Seymour  Skinner"/>
            <p:cNvPicPr>
              <a:picLocks noChangeAspect="1" noChangeArrowheads="1"/>
            </p:cNvPicPr>
            <p:nvPr/>
          </p:nvPicPr>
          <p:blipFill>
            <a:blip r:embed="rId3" cstate="print"/>
            <a:srcRect/>
            <a:stretch>
              <a:fillRect/>
            </a:stretch>
          </p:blipFill>
          <p:spPr bwMode="auto">
            <a:xfrm>
              <a:off x="5267" y="3357"/>
              <a:ext cx="304" cy="653"/>
            </a:xfrm>
            <a:prstGeom prst="rect">
              <a:avLst/>
            </a:prstGeom>
            <a:solidFill>
              <a:srgbClr val="FFFFFF"/>
            </a:solidFill>
            <a:ln w="9525">
              <a:noFill/>
              <a:miter lim="800000"/>
              <a:headEnd/>
              <a:tailEnd/>
            </a:ln>
          </p:spPr>
        </p:pic>
        <p:pic>
          <p:nvPicPr>
            <p:cNvPr id="15380" name="Picture 38" descr="Groundskeeper Willie"/>
            <p:cNvPicPr>
              <a:picLocks noChangeAspect="1" noChangeArrowheads="1"/>
            </p:cNvPicPr>
            <p:nvPr/>
          </p:nvPicPr>
          <p:blipFill>
            <a:blip r:embed="rId4" cstate="print"/>
            <a:srcRect/>
            <a:stretch>
              <a:fillRect/>
            </a:stretch>
          </p:blipFill>
          <p:spPr bwMode="auto">
            <a:xfrm>
              <a:off x="4903" y="3441"/>
              <a:ext cx="336" cy="514"/>
            </a:xfrm>
            <a:prstGeom prst="rect">
              <a:avLst/>
            </a:prstGeom>
            <a:solidFill>
              <a:srgbClr val="FFFFFF"/>
            </a:solidFill>
            <a:ln w="9525">
              <a:noFill/>
              <a:miter lim="800000"/>
              <a:headEnd/>
              <a:tailEnd/>
            </a:ln>
          </p:spPr>
        </p:pic>
        <p:pic>
          <p:nvPicPr>
            <p:cNvPr id="15381" name="Picture 39"/>
            <p:cNvPicPr>
              <a:picLocks noChangeAspect="1" noChangeArrowheads="1"/>
            </p:cNvPicPr>
            <p:nvPr/>
          </p:nvPicPr>
          <p:blipFill>
            <a:blip r:embed="rId5" cstate="print"/>
            <a:srcRect/>
            <a:stretch>
              <a:fillRect/>
            </a:stretch>
          </p:blipFill>
          <p:spPr bwMode="auto">
            <a:xfrm>
              <a:off x="4813" y="2701"/>
              <a:ext cx="375" cy="558"/>
            </a:xfrm>
            <a:prstGeom prst="rect">
              <a:avLst/>
            </a:prstGeom>
            <a:solidFill>
              <a:srgbClr val="FFFFFF"/>
            </a:solidFill>
            <a:ln w="9525">
              <a:noFill/>
              <a:miter lim="800000"/>
              <a:headEnd/>
              <a:tailEnd/>
            </a:ln>
          </p:spPr>
        </p:pic>
        <p:pic>
          <p:nvPicPr>
            <p:cNvPr id="15382" name="Picture 40"/>
            <p:cNvPicPr>
              <a:picLocks noChangeAspect="1" noChangeArrowheads="1"/>
            </p:cNvPicPr>
            <p:nvPr/>
          </p:nvPicPr>
          <p:blipFill>
            <a:blip r:embed="rId6" cstate="print"/>
            <a:srcRect/>
            <a:stretch>
              <a:fillRect/>
            </a:stretch>
          </p:blipFill>
          <p:spPr bwMode="auto">
            <a:xfrm>
              <a:off x="5225" y="2713"/>
              <a:ext cx="343" cy="619"/>
            </a:xfrm>
            <a:prstGeom prst="rect">
              <a:avLst/>
            </a:prstGeom>
            <a:solidFill>
              <a:srgbClr val="FFFFFF"/>
            </a:solidFill>
            <a:ln w="9525">
              <a:noFill/>
              <a:miter lim="800000"/>
              <a:headEnd/>
              <a:tailEnd/>
            </a:ln>
          </p:spPr>
        </p:pic>
        <p:pic>
          <p:nvPicPr>
            <p:cNvPr id="15383" name="Picture 41"/>
            <p:cNvPicPr>
              <a:picLocks noChangeAspect="1" noChangeArrowheads="1"/>
            </p:cNvPicPr>
            <p:nvPr/>
          </p:nvPicPr>
          <p:blipFill>
            <a:blip r:embed="rId12" cstate="print"/>
            <a:srcRect/>
            <a:stretch>
              <a:fillRect/>
            </a:stretch>
          </p:blipFill>
          <p:spPr bwMode="auto">
            <a:xfrm>
              <a:off x="4539" y="3404"/>
              <a:ext cx="351" cy="606"/>
            </a:xfrm>
            <a:prstGeom prst="rect">
              <a:avLst/>
            </a:prstGeom>
            <a:solidFill>
              <a:srgbClr val="FFFFFF"/>
            </a:solidFill>
            <a:ln w="9525">
              <a:noFill/>
              <a:miter lim="800000"/>
              <a:headEnd/>
              <a:tailEnd/>
            </a:ln>
          </p:spPr>
        </p:pic>
        <p:pic>
          <p:nvPicPr>
            <p:cNvPr id="15384" name="Picture 42"/>
            <p:cNvPicPr>
              <a:picLocks noChangeAspect="1" noChangeArrowheads="1"/>
            </p:cNvPicPr>
            <p:nvPr/>
          </p:nvPicPr>
          <p:blipFill>
            <a:blip r:embed="rId11" cstate="print"/>
            <a:srcRect/>
            <a:stretch>
              <a:fillRect/>
            </a:stretch>
          </p:blipFill>
          <p:spPr bwMode="auto">
            <a:xfrm>
              <a:off x="4589" y="2882"/>
              <a:ext cx="269" cy="443"/>
            </a:xfrm>
            <a:prstGeom prst="rect">
              <a:avLst/>
            </a:prstGeom>
            <a:solidFill>
              <a:srgbClr val="FFFFFF"/>
            </a:solidFill>
            <a:ln w="9525">
              <a:noFill/>
              <a:miter lim="800000"/>
              <a:headEnd/>
              <a:tailEnd/>
            </a:ln>
          </p:spPr>
        </p:pic>
        <p:pic>
          <p:nvPicPr>
            <p:cNvPr id="15385" name="Picture 43"/>
            <p:cNvPicPr>
              <a:picLocks noChangeAspect="1" noChangeArrowheads="1"/>
            </p:cNvPicPr>
            <p:nvPr/>
          </p:nvPicPr>
          <p:blipFill>
            <a:blip r:embed="rId9" cstate="print"/>
            <a:srcRect/>
            <a:stretch>
              <a:fillRect/>
            </a:stretch>
          </p:blipFill>
          <p:spPr bwMode="auto">
            <a:xfrm>
              <a:off x="3698" y="3522"/>
              <a:ext cx="181" cy="411"/>
            </a:xfrm>
            <a:prstGeom prst="rect">
              <a:avLst/>
            </a:prstGeom>
            <a:solidFill>
              <a:srgbClr val="FFFFFF"/>
            </a:solidFill>
            <a:ln w="9525">
              <a:noFill/>
              <a:miter lim="800000"/>
              <a:headEnd/>
              <a:tailEnd/>
            </a:ln>
          </p:spPr>
        </p:pic>
        <p:pic>
          <p:nvPicPr>
            <p:cNvPr id="15386" name="Picture 44" descr="bios_family_marge"/>
            <p:cNvPicPr>
              <a:picLocks noChangeAspect="1" noChangeArrowheads="1"/>
            </p:cNvPicPr>
            <p:nvPr/>
          </p:nvPicPr>
          <p:blipFill>
            <a:blip r:embed="rId10" cstate="print"/>
            <a:srcRect/>
            <a:stretch>
              <a:fillRect/>
            </a:stretch>
          </p:blipFill>
          <p:spPr bwMode="auto">
            <a:xfrm>
              <a:off x="3376" y="2725"/>
              <a:ext cx="272" cy="836"/>
            </a:xfrm>
            <a:prstGeom prst="rect">
              <a:avLst/>
            </a:prstGeom>
            <a:solidFill>
              <a:srgbClr val="FFFFFF"/>
            </a:solidFill>
            <a:ln w="9525">
              <a:noFill/>
              <a:miter lim="800000"/>
              <a:headEnd/>
              <a:tailEnd/>
            </a:ln>
          </p:spPr>
        </p:pic>
      </p:grpSp>
      <p:sp>
        <p:nvSpPr>
          <p:cNvPr id="15371" name="Text Box 45"/>
          <p:cNvSpPr txBox="1">
            <a:spLocks noChangeArrowheads="1"/>
          </p:cNvSpPr>
          <p:nvPr/>
        </p:nvSpPr>
        <p:spPr bwMode="auto">
          <a:xfrm>
            <a:off x="1839913" y="6389688"/>
            <a:ext cx="2276475" cy="366712"/>
          </a:xfrm>
          <a:prstGeom prst="rect">
            <a:avLst/>
          </a:prstGeom>
          <a:noFill/>
          <a:ln w="9525">
            <a:noFill/>
            <a:miter lim="800000"/>
            <a:headEnd/>
            <a:tailEnd/>
          </a:ln>
        </p:spPr>
        <p:txBody>
          <a:bodyPr>
            <a:spAutoFit/>
          </a:bodyPr>
          <a:lstStyle/>
          <a:p>
            <a:pPr algn="ctr" eaLnBrk="1" hangingPunct="1"/>
            <a:r>
              <a:rPr lang="en-US" sz="1800">
                <a:solidFill>
                  <a:schemeClr val="tx1"/>
                </a:solidFill>
                <a:latin typeface="Times New Roman" pitchFamily="18" charset="0"/>
              </a:rPr>
              <a:t>School Employees</a:t>
            </a:r>
            <a:r>
              <a:rPr lang="en-US" sz="1600">
                <a:solidFill>
                  <a:schemeClr val="tx1"/>
                </a:solidFill>
                <a:latin typeface="Times New Roman" pitchFamily="18" charset="0"/>
              </a:rPr>
              <a:t> </a:t>
            </a:r>
          </a:p>
        </p:txBody>
      </p:sp>
      <p:sp>
        <p:nvSpPr>
          <p:cNvPr id="15372" name="Text Box 46"/>
          <p:cNvSpPr txBox="1">
            <a:spLocks noChangeArrowheads="1"/>
          </p:cNvSpPr>
          <p:nvPr/>
        </p:nvSpPr>
        <p:spPr bwMode="auto">
          <a:xfrm>
            <a:off x="0" y="6364288"/>
            <a:ext cx="2070100" cy="396875"/>
          </a:xfrm>
          <a:prstGeom prst="rect">
            <a:avLst/>
          </a:prstGeom>
          <a:noFill/>
          <a:ln w="9525">
            <a:noFill/>
            <a:miter lim="800000"/>
            <a:headEnd/>
            <a:tailEnd/>
          </a:ln>
        </p:spPr>
        <p:txBody>
          <a:bodyPr>
            <a:spAutoFit/>
          </a:bodyPr>
          <a:lstStyle/>
          <a:p>
            <a:pPr algn="ctr" eaLnBrk="1" hangingPunct="1"/>
            <a:r>
              <a:rPr lang="en-US" sz="1600" dirty="0">
                <a:solidFill>
                  <a:schemeClr val="tx1"/>
                </a:solidFill>
                <a:latin typeface="Times New Roman" pitchFamily="18" charset="0"/>
              </a:rPr>
              <a:t>Simpson's Family</a:t>
            </a:r>
            <a:r>
              <a:rPr lang="en-US" sz="2000" dirty="0">
                <a:solidFill>
                  <a:schemeClr val="tx1"/>
                </a:solidFill>
                <a:latin typeface="Times New Roman" pitchFamily="18" charset="0"/>
              </a:rPr>
              <a:t> </a:t>
            </a:r>
          </a:p>
        </p:txBody>
      </p:sp>
      <p:sp>
        <p:nvSpPr>
          <p:cNvPr id="15373" name="Text Box 47"/>
          <p:cNvSpPr txBox="1">
            <a:spLocks noChangeArrowheads="1"/>
          </p:cNvSpPr>
          <p:nvPr/>
        </p:nvSpPr>
        <p:spPr bwMode="auto">
          <a:xfrm>
            <a:off x="7107238" y="6364288"/>
            <a:ext cx="1839912" cy="396875"/>
          </a:xfrm>
          <a:prstGeom prst="rect">
            <a:avLst/>
          </a:prstGeom>
          <a:noFill/>
          <a:ln w="9525">
            <a:noFill/>
            <a:miter lim="800000"/>
            <a:headEnd/>
            <a:tailEnd/>
          </a:ln>
        </p:spPr>
        <p:txBody>
          <a:bodyPr>
            <a:spAutoFit/>
          </a:bodyPr>
          <a:lstStyle/>
          <a:p>
            <a:pPr algn="ctr" eaLnBrk="1" hangingPunct="1"/>
            <a:r>
              <a:rPr lang="en-US" sz="2000">
                <a:solidFill>
                  <a:schemeClr val="tx1"/>
                </a:solidFill>
                <a:latin typeface="Times New Roman" pitchFamily="18" charset="0"/>
              </a:rPr>
              <a:t>Males</a:t>
            </a:r>
            <a:r>
              <a:rPr lang="en-US" sz="1600">
                <a:solidFill>
                  <a:schemeClr val="tx1"/>
                </a:solidFill>
                <a:latin typeface="Times New Roman" pitchFamily="18" charset="0"/>
              </a:rPr>
              <a:t> </a:t>
            </a:r>
          </a:p>
        </p:txBody>
      </p:sp>
      <p:sp>
        <p:nvSpPr>
          <p:cNvPr id="15374" name="Text Box 48"/>
          <p:cNvSpPr txBox="1">
            <a:spLocks noChangeArrowheads="1"/>
          </p:cNvSpPr>
          <p:nvPr/>
        </p:nvSpPr>
        <p:spPr bwMode="auto">
          <a:xfrm>
            <a:off x="5173663" y="6364288"/>
            <a:ext cx="1839912" cy="396875"/>
          </a:xfrm>
          <a:prstGeom prst="rect">
            <a:avLst/>
          </a:prstGeom>
          <a:noFill/>
          <a:ln w="9525">
            <a:noFill/>
            <a:miter lim="800000"/>
            <a:headEnd/>
            <a:tailEnd/>
          </a:ln>
        </p:spPr>
        <p:txBody>
          <a:bodyPr>
            <a:spAutoFit/>
          </a:bodyPr>
          <a:lstStyle/>
          <a:p>
            <a:pPr algn="ctr" eaLnBrk="1" hangingPunct="1"/>
            <a:r>
              <a:rPr lang="en-US" sz="2000" dirty="0">
                <a:solidFill>
                  <a:schemeClr val="tx1"/>
                </a:solidFill>
                <a:latin typeface="Times New Roman" pitchFamily="18" charset="0"/>
              </a:rPr>
              <a:t>Females</a:t>
            </a:r>
            <a:r>
              <a:rPr lang="en-US" sz="1600" dirty="0">
                <a:solidFill>
                  <a:schemeClr val="tx1"/>
                </a:solidFill>
                <a:latin typeface="Times New Roman" pitchFamily="18" charset="0"/>
              </a:rPr>
              <a:t> </a:t>
            </a:r>
          </a:p>
        </p:txBody>
      </p:sp>
      <p:sp>
        <p:nvSpPr>
          <p:cNvPr id="918578" name="Text Box 50"/>
          <p:cNvSpPr txBox="1">
            <a:spLocks noChangeArrowheads="1"/>
          </p:cNvSpPr>
          <p:nvPr/>
        </p:nvSpPr>
        <p:spPr bwMode="auto">
          <a:xfrm>
            <a:off x="0" y="171450"/>
            <a:ext cx="9144000" cy="641350"/>
          </a:xfrm>
          <a:prstGeom prst="rect">
            <a:avLst/>
          </a:prstGeom>
          <a:noFill/>
          <a:ln w="9525">
            <a:noFill/>
            <a:miter lim="800000"/>
            <a:headEnd/>
            <a:tailEnd/>
          </a:ln>
          <a:effectLst/>
        </p:spPr>
        <p:txBody>
          <a:bodyPr>
            <a:spAutoFit/>
          </a:bodyPr>
          <a:lstStyle/>
          <a:p>
            <a:pPr eaLnBrk="1" hangingPunct="1">
              <a:defRPr/>
            </a:pPr>
            <a:r>
              <a:rPr lang="en-US" sz="3600" dirty="0">
                <a:solidFill>
                  <a:srgbClr val="C00000"/>
                </a:solidFill>
                <a:effectLst>
                  <a:outerShdw blurRad="38100" dist="38100" dir="2700000" algn="tl">
                    <a:srgbClr val="C0C0C0"/>
                  </a:outerShdw>
                </a:effectLst>
                <a:latin typeface="Times New Roman" pitchFamily="18" charset="0"/>
              </a:rPr>
              <a:t>What is a natural grouping among these objects?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5372"/>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53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5374"/>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1537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dissolve">
                                      <p:cBhvr>
                                        <p:cTn id="3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1" grpId="0"/>
      <p:bldP spid="15372" grpId="0"/>
      <p:bldP spid="15373" grpId="0"/>
      <p:bldP spid="153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C09C4EC3-E03E-460B-9582-18CCD53290F7}" type="slidenum">
              <a:rPr lang="en-US" smtClean="0"/>
              <a:pPr/>
              <a:t>15</a:t>
            </a:fld>
            <a:endParaRPr lang="en-US" smtClean="0"/>
          </a:p>
        </p:txBody>
      </p:sp>
      <p:sp>
        <p:nvSpPr>
          <p:cNvPr id="16387" name="Rectangle 2"/>
          <p:cNvSpPr>
            <a:spLocks noGrp="1" noChangeArrowheads="1"/>
          </p:cNvSpPr>
          <p:nvPr>
            <p:ph type="title"/>
          </p:nvPr>
        </p:nvSpPr>
        <p:spPr/>
        <p:txBody>
          <a:bodyPr/>
          <a:lstStyle/>
          <a:p>
            <a:r>
              <a:rPr lang="en-US" dirty="0" smtClean="0">
                <a:solidFill>
                  <a:srgbClr val="C00000"/>
                </a:solidFill>
              </a:rPr>
              <a:t>So what is a Cluster?</a:t>
            </a:r>
          </a:p>
        </p:txBody>
      </p:sp>
      <p:sp>
        <p:nvSpPr>
          <p:cNvPr id="16388" name="Rectangle 3"/>
          <p:cNvSpPr>
            <a:spLocks noChangeArrowheads="1"/>
          </p:cNvSpPr>
          <p:nvPr/>
        </p:nvSpPr>
        <p:spPr bwMode="auto">
          <a:xfrm>
            <a:off x="762000" y="1260475"/>
            <a:ext cx="8001000" cy="4114800"/>
          </a:xfrm>
          <a:prstGeom prst="rect">
            <a:avLst/>
          </a:prstGeom>
          <a:noFill/>
          <a:ln w="9525">
            <a:noFill/>
            <a:miter lim="800000"/>
            <a:headEnd/>
            <a:tailEnd/>
          </a:ln>
        </p:spPr>
        <p:txBody>
          <a:bodyPr/>
          <a:lstStyle/>
          <a:p>
            <a:pPr marL="342900" indent="-342900">
              <a:spcBef>
                <a:spcPct val="20000"/>
              </a:spcBef>
              <a:buClr>
                <a:schemeClr val="accent2"/>
              </a:buClr>
              <a:buFont typeface="Wingdings" pitchFamily="2" charset="2"/>
              <a:buNone/>
            </a:pPr>
            <a:r>
              <a:rPr lang="en-US" sz="2000" dirty="0">
                <a:solidFill>
                  <a:schemeClr val="tx1"/>
                </a:solidFill>
              </a:rPr>
              <a:t>Cluster: a group of data objects</a:t>
            </a:r>
          </a:p>
          <a:p>
            <a:pPr marL="742950" lvl="1" indent="-285750">
              <a:spcBef>
                <a:spcPct val="20000"/>
              </a:spcBef>
              <a:buFont typeface="Wingdings" pitchFamily="2" charset="2"/>
              <a:buChar char="ª"/>
            </a:pPr>
            <a:r>
              <a:rPr lang="en-US" sz="1800" dirty="0">
                <a:solidFill>
                  <a:srgbClr val="000000"/>
                </a:solidFill>
              </a:rPr>
              <a:t>Similar to one another within the same cluster</a:t>
            </a:r>
          </a:p>
          <a:p>
            <a:pPr marL="742950" lvl="1" indent="-285750">
              <a:spcBef>
                <a:spcPct val="20000"/>
              </a:spcBef>
              <a:buFont typeface="Wingdings" pitchFamily="2" charset="2"/>
              <a:buChar char="ª"/>
            </a:pPr>
            <a:r>
              <a:rPr lang="en-US" sz="1800" dirty="0">
                <a:solidFill>
                  <a:srgbClr val="000000"/>
                </a:solidFill>
              </a:rPr>
              <a:t>Dissimilar to objects in other clusters</a:t>
            </a:r>
          </a:p>
          <a:p>
            <a:pPr marL="342900" indent="-342900">
              <a:spcBef>
                <a:spcPct val="20000"/>
              </a:spcBef>
              <a:buClr>
                <a:schemeClr val="accent2"/>
              </a:buClr>
              <a:buFont typeface="Wingdings" pitchFamily="2" charset="2"/>
              <a:buNone/>
            </a:pPr>
            <a:r>
              <a:rPr lang="en-US" sz="1800" dirty="0">
                <a:solidFill>
                  <a:srgbClr val="C00000"/>
                </a:solidFill>
                <a:latin typeface="Comic Sans MS" pitchFamily="66" charset="0"/>
              </a:rPr>
              <a:t>Cluster Analysis: </a:t>
            </a:r>
            <a:r>
              <a:rPr lang="en-US" sz="1800" dirty="0">
                <a:solidFill>
                  <a:schemeClr val="tx1"/>
                </a:solidFill>
                <a:latin typeface="Comic Sans MS" pitchFamily="66" charset="0"/>
              </a:rPr>
              <a:t>Arrange objects into useful groups. Objects in each group share properties in common and have different properties from objects in other groups</a:t>
            </a:r>
          </a:p>
          <a:p>
            <a:pPr marL="742950" lvl="1" indent="-285750">
              <a:spcBef>
                <a:spcPct val="20000"/>
              </a:spcBef>
              <a:buFont typeface="Wingdings" pitchFamily="2" charset="2"/>
              <a:buChar char="ª"/>
            </a:pPr>
            <a:endParaRPr lang="en-US" sz="1800" dirty="0">
              <a:solidFill>
                <a:srgbClr val="000000"/>
              </a:solidFill>
            </a:endParaRPr>
          </a:p>
          <a:p>
            <a:pPr marL="742950" lvl="1" indent="-285750">
              <a:spcBef>
                <a:spcPct val="20000"/>
              </a:spcBef>
              <a:buFont typeface="Wingdings" pitchFamily="2" charset="2"/>
              <a:buNone/>
            </a:pPr>
            <a:endParaRPr lang="en-US" sz="1800" dirty="0">
              <a:solidFill>
                <a:srgbClr val="000000"/>
              </a:solidFill>
            </a:endParaRPr>
          </a:p>
        </p:txBody>
      </p:sp>
      <p:pic>
        <p:nvPicPr>
          <p:cNvPr id="922630" name="Picture 6" descr="j0089056[1]"/>
          <p:cNvPicPr>
            <a:picLocks noChangeAspect="1" noChangeArrowheads="1"/>
          </p:cNvPicPr>
          <p:nvPr/>
        </p:nvPicPr>
        <p:blipFill>
          <a:blip r:embed="rId2" cstate="print"/>
          <a:srcRect/>
          <a:stretch>
            <a:fillRect/>
          </a:stretch>
        </p:blipFill>
        <p:spPr bwMode="auto">
          <a:xfrm>
            <a:off x="1149350" y="3516313"/>
            <a:ext cx="2149475" cy="2438400"/>
          </a:xfrm>
          <a:prstGeom prst="rect">
            <a:avLst/>
          </a:prstGeom>
          <a:noFill/>
          <a:ln w="9525">
            <a:noFill/>
            <a:miter lim="800000"/>
            <a:headEnd/>
            <a:tailEnd/>
          </a:ln>
        </p:spPr>
      </p:pic>
      <p:pic>
        <p:nvPicPr>
          <p:cNvPr id="922631" name="Picture 7" descr="j0135397[1]"/>
          <p:cNvPicPr>
            <a:picLocks noChangeAspect="1" noChangeArrowheads="1"/>
          </p:cNvPicPr>
          <p:nvPr/>
        </p:nvPicPr>
        <p:blipFill>
          <a:blip r:embed="rId3" cstate="print"/>
          <a:srcRect/>
          <a:stretch>
            <a:fillRect/>
          </a:stretch>
        </p:blipFill>
        <p:spPr bwMode="auto">
          <a:xfrm>
            <a:off x="5021263" y="3735388"/>
            <a:ext cx="2995612" cy="1970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75962C54-4A8E-4F30-9847-CDBC41118C25}" type="slidenum">
              <a:rPr lang="en-US" smtClean="0"/>
              <a:pPr/>
              <a:t>16</a:t>
            </a:fld>
            <a:endParaRPr lang="en-US" smtClean="0"/>
          </a:p>
        </p:txBody>
      </p:sp>
      <p:sp>
        <p:nvSpPr>
          <p:cNvPr id="17411" name="Rectangle 2"/>
          <p:cNvSpPr>
            <a:spLocks noGrp="1" noChangeArrowheads="1"/>
          </p:cNvSpPr>
          <p:nvPr>
            <p:ph type="title"/>
          </p:nvPr>
        </p:nvSpPr>
        <p:spPr>
          <a:xfrm>
            <a:off x="762000" y="495300"/>
            <a:ext cx="7772400" cy="952500"/>
          </a:xfrm>
        </p:spPr>
        <p:txBody>
          <a:bodyPr>
            <a:normAutofit/>
          </a:bodyPr>
          <a:lstStyle/>
          <a:p>
            <a:r>
              <a:rPr lang="en-US" sz="3600" dirty="0" smtClean="0">
                <a:solidFill>
                  <a:srgbClr val="C00000"/>
                </a:solidFill>
              </a:rPr>
              <a:t>What is Good Clustering?</a:t>
            </a:r>
          </a:p>
        </p:txBody>
      </p:sp>
      <p:sp>
        <p:nvSpPr>
          <p:cNvPr id="17412" name="Rectangle 3"/>
          <p:cNvSpPr>
            <a:spLocks noGrp="1" noChangeArrowheads="1"/>
          </p:cNvSpPr>
          <p:nvPr>
            <p:ph type="body" sz="half" idx="1"/>
          </p:nvPr>
        </p:nvSpPr>
        <p:spPr>
          <a:xfrm>
            <a:off x="685800" y="1600200"/>
            <a:ext cx="8229600" cy="4419600"/>
          </a:xfrm>
        </p:spPr>
        <p:txBody>
          <a:bodyPr>
            <a:normAutofit/>
          </a:bodyPr>
          <a:lstStyle/>
          <a:p>
            <a:pPr>
              <a:lnSpc>
                <a:spcPct val="120000"/>
              </a:lnSpc>
            </a:pPr>
            <a:r>
              <a:rPr lang="en-US" sz="2000" dirty="0" smtClean="0"/>
              <a:t>A good clustering method is looking for clusters that are </a:t>
            </a:r>
            <a:r>
              <a:rPr lang="en-US" sz="2000" dirty="0" smtClean="0">
                <a:solidFill>
                  <a:srgbClr val="C00000"/>
                </a:solidFill>
              </a:rPr>
              <a:t>compact</a:t>
            </a:r>
            <a:r>
              <a:rPr lang="en-US" sz="2000" dirty="0" smtClean="0"/>
              <a:t> (instances are very “close” or similar to each other) and </a:t>
            </a:r>
            <a:r>
              <a:rPr lang="en-US" sz="2000" dirty="0" smtClean="0">
                <a:solidFill>
                  <a:srgbClr val="C00000"/>
                </a:solidFill>
              </a:rPr>
              <a:t>separate</a:t>
            </a:r>
            <a:r>
              <a:rPr lang="en-US" sz="2000" dirty="0" smtClean="0"/>
              <a:t> as possible (instances among clusters are very different from each other). I.e., </a:t>
            </a:r>
          </a:p>
          <a:p>
            <a:pPr lvl="1">
              <a:lnSpc>
                <a:spcPct val="120000"/>
              </a:lnSpc>
              <a:buFont typeface="Wingdings" pitchFamily="2" charset="2"/>
              <a:buChar char="q"/>
            </a:pPr>
            <a:r>
              <a:rPr lang="en-US" sz="2000" dirty="0" smtClean="0"/>
              <a:t> high </a:t>
            </a:r>
            <a:r>
              <a:rPr lang="en-US" sz="2000" dirty="0" smtClean="0">
                <a:solidFill>
                  <a:srgbClr val="C00000"/>
                </a:solidFill>
              </a:rPr>
              <a:t>intra-class </a:t>
            </a:r>
            <a:r>
              <a:rPr lang="en-US" sz="2000" dirty="0" smtClean="0"/>
              <a:t>similarity</a:t>
            </a:r>
          </a:p>
          <a:p>
            <a:pPr lvl="1">
              <a:lnSpc>
                <a:spcPct val="120000"/>
              </a:lnSpc>
              <a:buFont typeface="Wingdings" pitchFamily="2" charset="2"/>
              <a:buChar char="q"/>
            </a:pPr>
            <a:r>
              <a:rPr lang="en-US" sz="2000" dirty="0" smtClean="0"/>
              <a:t> low </a:t>
            </a:r>
            <a:r>
              <a:rPr lang="en-US" sz="2000" dirty="0" smtClean="0">
                <a:solidFill>
                  <a:srgbClr val="C00000"/>
                </a:solidFill>
              </a:rPr>
              <a:t>inter-class</a:t>
            </a:r>
            <a:r>
              <a:rPr lang="en-US" sz="2000" dirty="0" smtClean="0"/>
              <a:t> similarity </a:t>
            </a:r>
          </a:p>
          <a:p>
            <a:pPr lvl="1">
              <a:lnSpc>
                <a:spcPct val="120000"/>
              </a:lnSpc>
              <a:buNone/>
            </a:pPr>
            <a:endParaRPr lang="en-US" sz="2000" dirty="0" smtClean="0"/>
          </a:p>
          <a:p>
            <a:pPr lvl="1">
              <a:lnSpc>
                <a:spcPct val="120000"/>
              </a:lnSpc>
              <a:buNone/>
            </a:pPr>
            <a:endParaRPr lang="en-US" sz="2000" dirty="0" smtClean="0"/>
          </a:p>
          <a:p>
            <a:pPr lvl="1">
              <a:lnSpc>
                <a:spcPct val="120000"/>
              </a:lnSpc>
              <a:buNone/>
            </a:pPr>
            <a:endParaRPr lang="en-US" sz="2000" dirty="0" smtClean="0"/>
          </a:p>
          <a:p>
            <a:r>
              <a:rPr lang="en-US" sz="2000" dirty="0" smtClean="0"/>
              <a:t>Maximize intra-class similarity</a:t>
            </a:r>
          </a:p>
          <a:p>
            <a:r>
              <a:rPr lang="en-US" sz="2000" dirty="0" smtClean="0"/>
              <a:t>Minimize inter-class similarity</a:t>
            </a:r>
          </a:p>
        </p:txBody>
      </p:sp>
      <p:sp>
        <p:nvSpPr>
          <p:cNvPr id="5" name="矩形 4"/>
          <p:cNvSpPr/>
          <p:nvPr/>
        </p:nvSpPr>
        <p:spPr>
          <a:xfrm>
            <a:off x="2421538" y="4262735"/>
            <a:ext cx="2531462" cy="461665"/>
          </a:xfrm>
          <a:prstGeom prst="rect">
            <a:avLst/>
          </a:prstGeom>
        </p:spPr>
        <p:txBody>
          <a:bodyPr wrap="none">
            <a:spAutoFit/>
          </a:bodyPr>
          <a:lstStyle/>
          <a:p>
            <a:r>
              <a:rPr lang="en-US" sz="2400" dirty="0" smtClean="0">
                <a:solidFill>
                  <a:srgbClr val="C00000"/>
                </a:solidFill>
              </a:rPr>
              <a:t>How to Cluster?</a:t>
            </a:r>
            <a:endParaRPr lang="en-US" sz="2400" dirty="0"/>
          </a:p>
        </p:txBody>
      </p:sp>
      <p:pic>
        <p:nvPicPr>
          <p:cNvPr id="6" name="Picture 2" descr="https://encrypted-tbn2.google.com/images?q=tbn:ANd9GcS9ZrZ1DM5eepmsEcxCP7lRsMXf411Dx6x6CpSb6kdJzXkEyV17"/>
          <p:cNvPicPr>
            <a:picLocks noChangeAspect="1" noChangeArrowheads="1"/>
          </p:cNvPicPr>
          <p:nvPr/>
        </p:nvPicPr>
        <p:blipFill>
          <a:blip r:embed="rId2" cstate="print"/>
          <a:srcRect/>
          <a:stretch>
            <a:fillRect/>
          </a:stretch>
        </p:blipFill>
        <p:spPr bwMode="auto">
          <a:xfrm>
            <a:off x="5486400" y="3733800"/>
            <a:ext cx="1219200" cy="15361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7412">
                                            <p:txEl>
                                              <p:pRg st="6" end="6"/>
                                            </p:txEl>
                                          </p:spTgt>
                                        </p:tgtEl>
                                        <p:attrNameLst>
                                          <p:attrName>style.visibility</p:attrName>
                                        </p:attrNameLst>
                                      </p:cBhvr>
                                      <p:to>
                                        <p:strVal val="visible"/>
                                      </p:to>
                                    </p:set>
                                    <p:animEffect transition="in" filter="fade">
                                      <p:cBhvr>
                                        <p:cTn id="15" dur="500"/>
                                        <p:tgtEl>
                                          <p:spTgt spid="17412">
                                            <p:txEl>
                                              <p:pRg st="6" end="6"/>
                                            </p:txEl>
                                          </p:spTgt>
                                        </p:tgtEl>
                                      </p:cBhvr>
                                    </p:animEffect>
                                    <p:anim calcmode="lin" valueType="num">
                                      <p:cBhvr>
                                        <p:cTn id="16" dur="500" fill="hold"/>
                                        <p:tgtEl>
                                          <p:spTgt spid="17412">
                                            <p:txEl>
                                              <p:pRg st="6" end="6"/>
                                            </p:txEl>
                                          </p:spTgt>
                                        </p:tgtEl>
                                        <p:attrNameLst>
                                          <p:attrName>ppt_x</p:attrName>
                                        </p:attrNameLst>
                                      </p:cBhvr>
                                      <p:tavLst>
                                        <p:tav tm="0">
                                          <p:val>
                                            <p:strVal val="#ppt_x"/>
                                          </p:val>
                                        </p:tav>
                                        <p:tav tm="100000">
                                          <p:val>
                                            <p:strVal val="#ppt_x"/>
                                          </p:val>
                                        </p:tav>
                                      </p:tavLst>
                                    </p:anim>
                                    <p:anim calcmode="lin" valueType="num">
                                      <p:cBhvr>
                                        <p:cTn id="17" dur="500" fill="hold"/>
                                        <p:tgtEl>
                                          <p:spTgt spid="17412">
                                            <p:txEl>
                                              <p:pRg st="6" end="6"/>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7412">
                                            <p:txEl>
                                              <p:pRg st="7" end="7"/>
                                            </p:txEl>
                                          </p:spTgt>
                                        </p:tgtEl>
                                        <p:attrNameLst>
                                          <p:attrName>style.visibility</p:attrName>
                                        </p:attrNameLst>
                                      </p:cBhvr>
                                      <p:to>
                                        <p:strVal val="visible"/>
                                      </p:to>
                                    </p:set>
                                    <p:animEffect transition="in" filter="fade">
                                      <p:cBhvr>
                                        <p:cTn id="20" dur="500"/>
                                        <p:tgtEl>
                                          <p:spTgt spid="17412">
                                            <p:txEl>
                                              <p:pRg st="7" end="7"/>
                                            </p:txEl>
                                          </p:spTgt>
                                        </p:tgtEl>
                                      </p:cBhvr>
                                    </p:animEffect>
                                    <p:anim calcmode="lin" valueType="num">
                                      <p:cBhvr>
                                        <p:cTn id="21" dur="500" fill="hold"/>
                                        <p:tgtEl>
                                          <p:spTgt spid="17412">
                                            <p:txEl>
                                              <p:pRg st="7" end="7"/>
                                            </p:txEl>
                                          </p:spTgt>
                                        </p:tgtEl>
                                        <p:attrNameLst>
                                          <p:attrName>ppt_x</p:attrName>
                                        </p:attrNameLst>
                                      </p:cBhvr>
                                      <p:tavLst>
                                        <p:tav tm="0">
                                          <p:val>
                                            <p:strVal val="#ppt_x"/>
                                          </p:val>
                                        </p:tav>
                                        <p:tav tm="100000">
                                          <p:val>
                                            <p:strVal val="#ppt_x"/>
                                          </p:val>
                                        </p:tav>
                                      </p:tavLst>
                                    </p:anim>
                                    <p:anim calcmode="lin" valueType="num">
                                      <p:cBhvr>
                                        <p:cTn id="22" dur="500" fill="hold"/>
                                        <p:tgtEl>
                                          <p:spTgt spid="1741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4" name="Rectangle 2"/>
          <p:cNvSpPr>
            <a:spLocks noChangeArrowheads="1"/>
          </p:cNvSpPr>
          <p:nvPr/>
        </p:nvSpPr>
        <p:spPr bwMode="auto">
          <a:xfrm>
            <a:off x="598488" y="0"/>
            <a:ext cx="7772400" cy="1143000"/>
          </a:xfrm>
          <a:prstGeom prst="rect">
            <a:avLst/>
          </a:prstGeom>
          <a:noFill/>
          <a:ln w="9525">
            <a:noFill/>
            <a:miter lim="800000"/>
            <a:headEnd/>
            <a:tailEnd/>
          </a:ln>
          <a:effectLst/>
        </p:spPr>
        <p:txBody>
          <a:bodyPr anchor="ctr"/>
          <a:lstStyle/>
          <a:p>
            <a:pPr algn="ctr" eaLnBrk="1" hangingPunct="1">
              <a:defRPr/>
            </a:pPr>
            <a:r>
              <a:rPr lang="en-US" sz="3600" b="1" dirty="0">
                <a:solidFill>
                  <a:srgbClr val="C00000"/>
                </a:solidFill>
                <a:effectLst>
                  <a:outerShdw blurRad="38100" dist="38100" dir="2700000" algn="tl">
                    <a:srgbClr val="C0C0C0"/>
                  </a:outerShdw>
                </a:effectLst>
                <a:latin typeface="+mj-lt"/>
              </a:rPr>
              <a:t>Key: What is Similarity?</a:t>
            </a:r>
          </a:p>
        </p:txBody>
      </p:sp>
      <p:sp>
        <p:nvSpPr>
          <p:cNvPr id="18436" name="Text Box 4"/>
          <p:cNvSpPr txBox="1">
            <a:spLocks noChangeArrowheads="1"/>
          </p:cNvSpPr>
          <p:nvPr/>
        </p:nvSpPr>
        <p:spPr bwMode="auto">
          <a:xfrm>
            <a:off x="5486400" y="2111276"/>
            <a:ext cx="2903537" cy="2308324"/>
          </a:xfrm>
          <a:prstGeom prst="rect">
            <a:avLst/>
          </a:prstGeom>
          <a:noFill/>
          <a:ln w="9525">
            <a:noFill/>
            <a:miter lim="800000"/>
            <a:headEnd/>
            <a:tailEnd/>
          </a:ln>
        </p:spPr>
        <p:txBody>
          <a:bodyPr>
            <a:spAutoFit/>
          </a:bodyPr>
          <a:lstStyle/>
          <a:p>
            <a:pPr eaLnBrk="1" hangingPunct="1"/>
            <a:r>
              <a:rPr lang="en-US" dirty="0">
                <a:solidFill>
                  <a:schemeClr val="tx1"/>
                </a:solidFill>
                <a:latin typeface="Times New Roman" pitchFamily="18" charset="0"/>
              </a:rPr>
              <a:t>Similarity is hard to define, but… </a:t>
            </a:r>
          </a:p>
          <a:p>
            <a:pPr eaLnBrk="1" hangingPunct="1"/>
            <a:r>
              <a:rPr lang="en-US" dirty="0">
                <a:solidFill>
                  <a:schemeClr val="tx1"/>
                </a:solidFill>
                <a:latin typeface="Times New Roman" pitchFamily="18" charset="0"/>
              </a:rPr>
              <a:t>“</a:t>
            </a:r>
            <a:r>
              <a:rPr lang="en-US" i="1" dirty="0">
                <a:solidFill>
                  <a:schemeClr val="tx1"/>
                </a:solidFill>
                <a:latin typeface="Times New Roman" pitchFamily="18" charset="0"/>
              </a:rPr>
              <a:t>We know it when we see it</a:t>
            </a:r>
            <a:r>
              <a:rPr lang="en-US" dirty="0">
                <a:solidFill>
                  <a:schemeClr val="tx1"/>
                </a:solidFill>
                <a:latin typeface="Times New Roman" pitchFamily="18" charset="0"/>
              </a:rPr>
              <a:t>”</a:t>
            </a:r>
          </a:p>
          <a:p>
            <a:pPr eaLnBrk="1" hangingPunct="1"/>
            <a:endParaRPr lang="en-US" dirty="0">
              <a:solidFill>
                <a:schemeClr val="tx1"/>
              </a:solidFill>
              <a:latin typeface="Times New Roman" pitchFamily="18" charset="0"/>
            </a:endParaRPr>
          </a:p>
          <a:p>
            <a:pPr eaLnBrk="1" hangingPunct="1"/>
            <a:r>
              <a:rPr lang="en-US" dirty="0">
                <a:solidFill>
                  <a:schemeClr val="tx1"/>
                </a:solidFill>
                <a:latin typeface="Times New Roman" pitchFamily="18" charset="0"/>
              </a:rPr>
              <a:t>The real meaning of similarity is a philosophical question. We will take a more </a:t>
            </a:r>
            <a:r>
              <a:rPr lang="en-US" dirty="0" smtClean="0">
                <a:solidFill>
                  <a:schemeClr val="tx1"/>
                </a:solidFill>
                <a:latin typeface="Times New Roman" pitchFamily="18" charset="0"/>
              </a:rPr>
              <a:t>scientific </a:t>
            </a:r>
            <a:r>
              <a:rPr lang="en-US" dirty="0">
                <a:solidFill>
                  <a:schemeClr val="tx1"/>
                </a:solidFill>
                <a:latin typeface="Times New Roman" pitchFamily="18" charset="0"/>
              </a:rPr>
              <a:t>approach.</a:t>
            </a:r>
            <a:r>
              <a:rPr lang="en-US" sz="1600" dirty="0">
                <a:solidFill>
                  <a:schemeClr val="tx1"/>
                </a:solidFill>
                <a:latin typeface="Times New Roman" pitchFamily="18" charset="0"/>
              </a:rPr>
              <a:t>  </a:t>
            </a:r>
          </a:p>
        </p:txBody>
      </p:sp>
      <p:pic>
        <p:nvPicPr>
          <p:cNvPr id="18437" name="Picture 5"/>
          <p:cNvPicPr>
            <a:picLocks noChangeAspect="1" noChangeArrowheads="1"/>
          </p:cNvPicPr>
          <p:nvPr/>
        </p:nvPicPr>
        <p:blipFill>
          <a:blip r:embed="rId2" cstate="print"/>
          <a:srcRect/>
          <a:stretch>
            <a:fillRect/>
          </a:stretch>
        </p:blipFill>
        <p:spPr bwMode="auto">
          <a:xfrm>
            <a:off x="681038" y="941387"/>
            <a:ext cx="4062411" cy="2435271"/>
          </a:xfrm>
          <a:prstGeom prst="rect">
            <a:avLst/>
          </a:prstGeom>
          <a:noFill/>
          <a:ln w="9525">
            <a:noFill/>
            <a:miter lim="800000"/>
            <a:headEnd/>
            <a:tailEnd/>
          </a:ln>
        </p:spPr>
      </p:pic>
      <p:grpSp>
        <p:nvGrpSpPr>
          <p:cNvPr id="8" name="组合 7"/>
          <p:cNvGrpSpPr/>
          <p:nvPr/>
        </p:nvGrpSpPr>
        <p:grpSpPr>
          <a:xfrm>
            <a:off x="457200" y="5922133"/>
            <a:ext cx="8348662" cy="631067"/>
            <a:chOff x="795338" y="990123"/>
            <a:chExt cx="8348662" cy="631067"/>
          </a:xfrm>
        </p:grpSpPr>
        <p:sp>
          <p:nvSpPr>
            <p:cNvPr id="18435" name="Text Box 3"/>
            <p:cNvSpPr txBox="1">
              <a:spLocks noChangeArrowheads="1"/>
            </p:cNvSpPr>
            <p:nvPr/>
          </p:nvSpPr>
          <p:spPr bwMode="auto">
            <a:xfrm>
              <a:off x="795338" y="990123"/>
              <a:ext cx="8348662" cy="369332"/>
            </a:xfrm>
            <a:prstGeom prst="rect">
              <a:avLst/>
            </a:prstGeom>
            <a:noFill/>
            <a:ln w="9525">
              <a:noFill/>
              <a:miter lim="800000"/>
              <a:headEnd/>
              <a:tailEnd/>
            </a:ln>
          </p:spPr>
          <p:txBody>
            <a:bodyPr>
              <a:spAutoFit/>
            </a:bodyPr>
            <a:lstStyle/>
            <a:p>
              <a:pPr eaLnBrk="1" hangingPunct="1"/>
              <a:r>
                <a:rPr lang="en-US" dirty="0">
                  <a:solidFill>
                    <a:schemeClr val="tx1"/>
                  </a:solidFill>
                  <a:latin typeface="Times New Roman" pitchFamily="18" charset="0"/>
                  <a:cs typeface="Times New Roman" pitchFamily="18" charset="0"/>
                </a:rPr>
                <a:t>The quality or state of being similar; likeness; resemblance; as, a </a:t>
              </a:r>
              <a:r>
                <a:rPr lang="en-US" dirty="0">
                  <a:solidFill>
                    <a:srgbClr val="C00000"/>
                  </a:solidFill>
                  <a:latin typeface="Times New Roman" pitchFamily="18" charset="0"/>
                  <a:cs typeface="Times New Roman" pitchFamily="18" charset="0"/>
                </a:rPr>
                <a:t>similarity of features</a:t>
              </a:r>
              <a:r>
                <a:rPr lang="en-US" dirty="0">
                  <a:solidFill>
                    <a:schemeClr val="tx1"/>
                  </a:solidFill>
                  <a:latin typeface="Times New Roman" pitchFamily="18" charset="0"/>
                  <a:cs typeface="Times New Roman" pitchFamily="18" charset="0"/>
                </a:rPr>
                <a:t>.</a:t>
              </a:r>
              <a:r>
                <a:rPr lang="en-US" b="1" dirty="0">
                  <a:solidFill>
                    <a:schemeClr val="tx1"/>
                  </a:solidFill>
                  <a:latin typeface="Times New Roman" pitchFamily="18" charset="0"/>
                  <a:cs typeface="Times New Roman" pitchFamily="18" charset="0"/>
                </a:rPr>
                <a:t> </a:t>
              </a:r>
            </a:p>
          </p:txBody>
        </p:sp>
        <p:sp>
          <p:nvSpPr>
            <p:cNvPr id="18438" name="Text Box 6"/>
            <p:cNvSpPr txBox="1">
              <a:spLocks noChangeArrowheads="1"/>
            </p:cNvSpPr>
            <p:nvPr/>
          </p:nvSpPr>
          <p:spPr bwMode="auto">
            <a:xfrm>
              <a:off x="4279421" y="1251858"/>
              <a:ext cx="2476062" cy="369332"/>
            </a:xfrm>
            <a:prstGeom prst="rect">
              <a:avLst/>
            </a:prstGeom>
            <a:noFill/>
            <a:ln w="9525">
              <a:noFill/>
              <a:miter lim="800000"/>
              <a:headEnd/>
              <a:tailEnd/>
            </a:ln>
          </p:spPr>
          <p:txBody>
            <a:bodyPr wrap="none">
              <a:spAutoFit/>
            </a:bodyPr>
            <a:lstStyle/>
            <a:p>
              <a:pPr eaLnBrk="1" hangingPunct="1"/>
              <a:r>
                <a:rPr lang="en-US" b="1" dirty="0" smtClean="0">
                  <a:solidFill>
                    <a:schemeClr val="tx1"/>
                  </a:solidFill>
                  <a:latin typeface="Times New Roman" pitchFamily="18" charset="0"/>
                  <a:cs typeface="Times New Roman" pitchFamily="18" charset="0"/>
                </a:rPr>
                <a:t>-- Webster's </a:t>
              </a:r>
              <a:r>
                <a:rPr lang="en-US" b="1" dirty="0">
                  <a:solidFill>
                    <a:schemeClr val="tx1"/>
                  </a:solidFill>
                  <a:latin typeface="Times New Roman" pitchFamily="18" charset="0"/>
                  <a:cs typeface="Times New Roman" pitchFamily="18" charset="0"/>
                </a:rPr>
                <a:t>Dictionary</a:t>
              </a:r>
            </a:p>
          </p:txBody>
        </p:sp>
      </p:grpSp>
      <p:pic>
        <p:nvPicPr>
          <p:cNvPr id="18439" name="Picture 7" descr="D:\DM\Week5\similarity1.jpg"/>
          <p:cNvPicPr>
            <a:picLocks noChangeAspect="1" noChangeArrowheads="1"/>
          </p:cNvPicPr>
          <p:nvPr/>
        </p:nvPicPr>
        <p:blipFill>
          <a:blip r:embed="rId3" cstate="print"/>
          <a:srcRect/>
          <a:stretch>
            <a:fillRect/>
          </a:stretch>
        </p:blipFill>
        <p:spPr bwMode="auto">
          <a:xfrm>
            <a:off x="647700" y="3429000"/>
            <a:ext cx="4686300" cy="2254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500"/>
                                        <p:tgtEl>
                                          <p:spTgt spid="184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9"/>
                                        </p:tgtEl>
                                        <p:attrNameLst>
                                          <p:attrName>style.visibility</p:attrName>
                                        </p:attrNameLst>
                                      </p:cBhvr>
                                      <p:to>
                                        <p:strVal val="visible"/>
                                      </p:to>
                                    </p:set>
                                    <p:animEffect transition="in" filter="fade">
                                      <p:cBhvr>
                                        <p:cTn id="12" dur="500"/>
                                        <p:tgtEl>
                                          <p:spTgt spid="1843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4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AF744D5F-F1C0-4A12-94B6-D2A082CD9C50}" type="slidenum">
              <a:rPr lang="en-US" smtClean="0"/>
              <a:pPr/>
              <a:t>18</a:t>
            </a:fld>
            <a:endParaRPr lang="en-US" smtClean="0"/>
          </a:p>
        </p:txBody>
      </p:sp>
      <p:sp>
        <p:nvSpPr>
          <p:cNvPr id="19459" name="Rectangle 2"/>
          <p:cNvSpPr>
            <a:spLocks noGrp="1" noChangeArrowheads="1"/>
          </p:cNvSpPr>
          <p:nvPr>
            <p:ph type="title"/>
          </p:nvPr>
        </p:nvSpPr>
        <p:spPr>
          <a:xfrm>
            <a:off x="457200" y="304800"/>
            <a:ext cx="8610600" cy="1431925"/>
          </a:xfrm>
        </p:spPr>
        <p:txBody>
          <a:bodyPr>
            <a:normAutofit/>
          </a:bodyPr>
          <a:lstStyle/>
          <a:p>
            <a:r>
              <a:rPr lang="en-US" sz="3200" dirty="0" smtClean="0">
                <a:solidFill>
                  <a:srgbClr val="C00000"/>
                </a:solidFill>
              </a:rPr>
              <a:t>From a human ability to organization to</a:t>
            </a:r>
            <a:br>
              <a:rPr lang="en-US" sz="3200" dirty="0" smtClean="0">
                <a:solidFill>
                  <a:srgbClr val="C00000"/>
                </a:solidFill>
              </a:rPr>
            </a:br>
            <a:r>
              <a:rPr lang="en-US" sz="3200" dirty="0" smtClean="0">
                <a:solidFill>
                  <a:srgbClr val="C00000"/>
                </a:solidFill>
              </a:rPr>
              <a:t> computerized clustering algorithms</a:t>
            </a:r>
          </a:p>
        </p:txBody>
      </p:sp>
      <p:pic>
        <p:nvPicPr>
          <p:cNvPr id="930819" name="Picture 3" descr="Some faces to classify"/>
          <p:cNvPicPr>
            <a:picLocks noChangeAspect="1" noChangeArrowheads="1"/>
          </p:cNvPicPr>
          <p:nvPr/>
        </p:nvPicPr>
        <p:blipFill>
          <a:blip r:embed="rId2" cstate="print"/>
          <a:srcRect/>
          <a:stretch>
            <a:fillRect/>
          </a:stretch>
        </p:blipFill>
        <p:spPr bwMode="auto">
          <a:xfrm>
            <a:off x="947738" y="2139950"/>
            <a:ext cx="3103562" cy="3333750"/>
          </a:xfrm>
          <a:prstGeom prst="rect">
            <a:avLst/>
          </a:prstGeom>
          <a:noFill/>
          <a:ln w="9525">
            <a:noFill/>
            <a:miter lim="800000"/>
            <a:headEnd/>
            <a:tailEnd/>
          </a:ln>
        </p:spPr>
      </p:pic>
      <p:graphicFrame>
        <p:nvGraphicFramePr>
          <p:cNvPr id="930911" name="Group 95"/>
          <p:cNvGraphicFramePr>
            <a:graphicFrameLocks noGrp="1"/>
          </p:cNvGraphicFramePr>
          <p:nvPr/>
        </p:nvGraphicFramePr>
        <p:xfrm>
          <a:off x="4835525" y="1752600"/>
          <a:ext cx="3786188" cy="3951291"/>
        </p:xfrm>
        <a:graphic>
          <a:graphicData uri="http://schemas.openxmlformats.org/drawingml/2006/table">
            <a:tbl>
              <a:tblPr/>
              <a:tblGrid>
                <a:gridCol w="563563"/>
                <a:gridCol w="363537"/>
                <a:gridCol w="668338"/>
                <a:gridCol w="850900"/>
                <a:gridCol w="668337"/>
                <a:gridCol w="671513"/>
              </a:tblGrid>
              <a:tr h="2635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rPr>
                        <a:t>case</a:t>
                      </a:r>
                      <a:endParaRPr kumimoji="0" lang="en-US" sz="1800" b="0" i="0" u="none" strike="noStrike" cap="none" normalizeH="0" baseline="0" dirty="0" smtClean="0">
                        <a:ln>
                          <a:noFill/>
                        </a:ln>
                        <a:solidFill>
                          <a:schemeClr val="tx1"/>
                        </a:solidFill>
                        <a:effectLst/>
                        <a:latin typeface="Arial" pitchFamily="34" charset="0"/>
                      </a:endParaRPr>
                    </a:p>
                  </a:txBody>
                  <a:tcPr anchor="ctr" horzOverflow="overflow">
                    <a:lnL cap="flat">
                      <a:noFill/>
                    </a:lnL>
                    <a:lnR>
                      <a:noFill/>
                    </a:lnR>
                    <a:lnT cap="fla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C00000"/>
                          </a:solidFill>
                          <a:effectLst/>
                          <a:latin typeface="Arial" pitchFamily="34" charset="0"/>
                        </a:rPr>
                        <a:t>sex</a:t>
                      </a:r>
                      <a:endParaRPr kumimoji="0" lang="en-US" sz="16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cap="flat">
                      <a:noFill/>
                    </a:lnT>
                    <a:lnB>
                      <a:noFill/>
                    </a:lnB>
                    <a:lnTlToBr>
                      <a:noFill/>
                    </a:lnTlToBr>
                    <a:lnBlToTr>
                      <a:noFill/>
                    </a:lnBlToTr>
                    <a:solidFill>
                      <a:srgbClr val="FFFF0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glasses</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cap="flat">
                      <a:noFill/>
                    </a:lnT>
                    <a:lnB>
                      <a:noFill/>
                    </a:lnB>
                    <a:lnTlToBr>
                      <a:noFill/>
                    </a:lnTlToBr>
                    <a:lnBlToTr>
                      <a:noFill/>
                    </a:lnBlToTr>
                    <a:solidFill>
                      <a:srgbClr val="FFFF0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Moustache</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cap="flat">
                      <a:noFill/>
                    </a:lnT>
                    <a:lnB>
                      <a:noFill/>
                    </a:lnB>
                    <a:lnTlToBr>
                      <a:noFill/>
                    </a:lnTlToBr>
                    <a:lnBlToTr>
                      <a:noFill/>
                    </a:lnBlToTr>
                    <a:solidFill>
                      <a:srgbClr val="FFFF0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smile</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cap="flat">
                      <a:noFill/>
                    </a:lnT>
                    <a:lnB>
                      <a:noFill/>
                    </a:lnB>
                    <a:lnTlToBr>
                      <a:noFill/>
                    </a:lnTlToBr>
                    <a:lnBlToTr>
                      <a:noFill/>
                    </a:lnBlToTr>
                    <a:solidFill>
                      <a:srgbClr val="FFFF0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hat</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cap="flat">
                      <a:noFill/>
                    </a:lnT>
                    <a:lnB>
                      <a:noFill/>
                    </a:lnB>
                    <a:lnTlToBr>
                      <a:noFill/>
                    </a:lnTlToBr>
                    <a:lnBlToTr>
                      <a:noFill/>
                    </a:lnBlToTr>
                    <a:solidFill>
                      <a:srgbClr val="FFFF00"/>
                    </a:solidFill>
                  </a:tcPr>
                </a:tc>
              </a:tr>
              <a:tr h="2651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1</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1</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2635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2</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1</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2635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3</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2841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4</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86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5</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1</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5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6</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5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7</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1</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70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8</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5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9</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70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10</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70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11</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a:noFill/>
                    </a:lnB>
                    <a:lnTlToBr>
                      <a:noFill/>
                    </a:lnTlToBr>
                    <a:lnBlToTr>
                      <a:noFill/>
                    </a:lnBlToTr>
                    <a:solidFill>
                      <a:srgbClr val="C0C0C0"/>
                    </a:solidFill>
                  </a:tcPr>
                </a:tc>
              </a:tr>
              <a:tr h="325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rPr>
                        <a:t>12</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a:noFill/>
                    </a:lnT>
                    <a:lnB cap="flat">
                      <a:noFill/>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1</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cap="flat">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cap="flat">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cap="flat">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C00000"/>
                          </a:solidFill>
                          <a:effectLst/>
                          <a:latin typeface="Arial" pitchFamily="34" charset="0"/>
                        </a:rPr>
                        <a:t>0</a:t>
                      </a:r>
                      <a:endParaRPr kumimoji="0" lang="en-US" sz="1800" b="0" i="0" u="none" strike="noStrike" cap="none" normalizeH="0" baseline="0" smtClean="0">
                        <a:ln>
                          <a:noFill/>
                        </a:ln>
                        <a:solidFill>
                          <a:srgbClr val="C00000"/>
                        </a:solidFill>
                        <a:effectLst/>
                        <a:latin typeface="Arial" pitchFamily="34" charset="0"/>
                      </a:endParaRPr>
                    </a:p>
                  </a:txBody>
                  <a:tcPr anchor="ctr" horzOverflow="overflow">
                    <a:lnL>
                      <a:noFill/>
                    </a:lnL>
                    <a:lnR>
                      <a:noFill/>
                    </a:lnR>
                    <a:lnT>
                      <a:noFill/>
                    </a:lnT>
                    <a:lnB cap="flat">
                      <a:noFill/>
                    </a:lnB>
                    <a:lnTlToBr>
                      <a:noFill/>
                    </a:lnTlToBr>
                    <a:lnBlToTr>
                      <a:noFill/>
                    </a:lnBlToTr>
                    <a:solidFill>
                      <a:srgbClr val="C0C0C0"/>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C00000"/>
                          </a:solidFill>
                          <a:effectLst/>
                          <a:latin typeface="Arial" pitchFamily="34" charset="0"/>
                        </a:rPr>
                        <a:t>0</a:t>
                      </a:r>
                      <a:endParaRPr kumimoji="0" lang="en-US" sz="1800" b="0" i="0" u="none" strike="noStrike" cap="none" normalizeH="0" baseline="0" dirty="0" smtClean="0">
                        <a:ln>
                          <a:noFill/>
                        </a:ln>
                        <a:solidFill>
                          <a:srgbClr val="C00000"/>
                        </a:solidFill>
                        <a:effectLst/>
                        <a:latin typeface="Arial" pitchFamily="34" charset="0"/>
                      </a:endParaRPr>
                    </a:p>
                  </a:txBody>
                  <a:tcPr anchor="ctr" horzOverflow="overflow">
                    <a:lnL>
                      <a:noFill/>
                    </a:lnL>
                    <a:lnR cap="flat">
                      <a:noFill/>
                    </a:lnR>
                    <a:lnT>
                      <a:noFill/>
                    </a:lnT>
                    <a:lnB cap="flat">
                      <a:noFill/>
                    </a:lnB>
                    <a:lnTlToBr>
                      <a:noFill/>
                    </a:lnTlToBr>
                    <a:lnBlToTr>
                      <a:noFill/>
                    </a:lnBlToTr>
                    <a:solidFill>
                      <a:srgbClr val="C0C0C0"/>
                    </a:solidFill>
                  </a:tcPr>
                </a:tc>
              </a:tr>
            </a:tbl>
          </a:graphicData>
        </a:graphic>
      </p:graphicFrame>
      <p:sp>
        <p:nvSpPr>
          <p:cNvPr id="930903" name="Line 87"/>
          <p:cNvSpPr>
            <a:spLocks noChangeShapeType="1"/>
          </p:cNvSpPr>
          <p:nvPr/>
        </p:nvSpPr>
        <p:spPr bwMode="auto">
          <a:xfrm>
            <a:off x="4191000" y="4102100"/>
            <a:ext cx="685800" cy="0"/>
          </a:xfrm>
          <a:prstGeom prst="line">
            <a:avLst/>
          </a:prstGeom>
          <a:noFill/>
          <a:ln w="76200">
            <a:solidFill>
              <a:schemeClr val="tx1"/>
            </a:solidFill>
            <a:round/>
            <a:headEnd/>
            <a:tailEnd type="triangle" w="med" len="med"/>
          </a:ln>
        </p:spPr>
        <p:txBody>
          <a:bodyPr/>
          <a:lstStyle/>
          <a:p>
            <a:endParaRPr lang="en-US"/>
          </a:p>
        </p:txBody>
      </p:sp>
      <p:sp>
        <p:nvSpPr>
          <p:cNvPr id="7" name="矩形 6"/>
          <p:cNvSpPr/>
          <p:nvPr/>
        </p:nvSpPr>
        <p:spPr>
          <a:xfrm>
            <a:off x="1828800" y="5943600"/>
            <a:ext cx="5662127" cy="461665"/>
          </a:xfrm>
          <a:prstGeom prst="rect">
            <a:avLst/>
          </a:prstGeom>
        </p:spPr>
        <p:txBody>
          <a:bodyPr wrap="none">
            <a:spAutoFit/>
          </a:bodyPr>
          <a:lstStyle/>
          <a:p>
            <a:r>
              <a:rPr lang="en-US" sz="2400" dirty="0" smtClean="0">
                <a:solidFill>
                  <a:srgbClr val="C00000"/>
                </a:solidFill>
              </a:rPr>
              <a:t>Each case is represented as a vector.</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30819"/>
                                        </p:tgtEl>
                                        <p:attrNameLst>
                                          <p:attrName>style.visibility</p:attrName>
                                        </p:attrNameLst>
                                      </p:cBhvr>
                                      <p:to>
                                        <p:strVal val="visible"/>
                                      </p:to>
                                    </p:set>
                                    <p:animEffect transition="in" filter="fade">
                                      <p:cBhvr>
                                        <p:cTn id="7" dur="500"/>
                                        <p:tgtEl>
                                          <p:spTgt spid="9308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30903"/>
                                        </p:tgtEl>
                                        <p:attrNameLst>
                                          <p:attrName>style.visibility</p:attrName>
                                        </p:attrNameLst>
                                      </p:cBhvr>
                                      <p:to>
                                        <p:strVal val="visible"/>
                                      </p:to>
                                    </p:set>
                                    <p:animEffect transition="in" filter="wipe(left)">
                                      <p:cBhvr>
                                        <p:cTn id="12" dur="500"/>
                                        <p:tgtEl>
                                          <p:spTgt spid="930903"/>
                                        </p:tgtEl>
                                      </p:cBhvr>
                                    </p:animEffect>
                                  </p:childTnLst>
                                </p:cTn>
                              </p:par>
                            </p:childTnLst>
                          </p:cTn>
                        </p:par>
                        <p:par>
                          <p:cTn id="13" fill="hold">
                            <p:stCondLst>
                              <p:cond delay="500"/>
                            </p:stCondLst>
                            <p:childTnLst>
                              <p:par>
                                <p:cTn id="14" presetID="53" presetClass="entr" presetSubtype="0" fill="hold" nodeType="afterEffect">
                                  <p:stCondLst>
                                    <p:cond delay="0"/>
                                  </p:stCondLst>
                                  <p:childTnLst>
                                    <p:set>
                                      <p:cBhvr>
                                        <p:cTn id="15" dur="1" fill="hold">
                                          <p:stCondLst>
                                            <p:cond delay="0"/>
                                          </p:stCondLst>
                                        </p:cTn>
                                        <p:tgtEl>
                                          <p:spTgt spid="930911"/>
                                        </p:tgtEl>
                                        <p:attrNameLst>
                                          <p:attrName>style.visibility</p:attrName>
                                        </p:attrNameLst>
                                      </p:cBhvr>
                                      <p:to>
                                        <p:strVal val="visible"/>
                                      </p:to>
                                    </p:set>
                                    <p:anim calcmode="lin" valueType="num">
                                      <p:cBhvr>
                                        <p:cTn id="16" dur="500" fill="hold"/>
                                        <p:tgtEl>
                                          <p:spTgt spid="930911"/>
                                        </p:tgtEl>
                                        <p:attrNameLst>
                                          <p:attrName>ppt_w</p:attrName>
                                        </p:attrNameLst>
                                      </p:cBhvr>
                                      <p:tavLst>
                                        <p:tav tm="0">
                                          <p:val>
                                            <p:fltVal val="0"/>
                                          </p:val>
                                        </p:tav>
                                        <p:tav tm="100000">
                                          <p:val>
                                            <p:strVal val="#ppt_w"/>
                                          </p:val>
                                        </p:tav>
                                      </p:tavLst>
                                    </p:anim>
                                    <p:anim calcmode="lin" valueType="num">
                                      <p:cBhvr>
                                        <p:cTn id="17" dur="500" fill="hold"/>
                                        <p:tgtEl>
                                          <p:spTgt spid="930911"/>
                                        </p:tgtEl>
                                        <p:attrNameLst>
                                          <p:attrName>ppt_h</p:attrName>
                                        </p:attrNameLst>
                                      </p:cBhvr>
                                      <p:tavLst>
                                        <p:tav tm="0">
                                          <p:val>
                                            <p:fltVal val="0"/>
                                          </p:val>
                                        </p:tav>
                                        <p:tav tm="100000">
                                          <p:val>
                                            <p:strVal val="#ppt_h"/>
                                          </p:val>
                                        </p:tav>
                                      </p:tavLst>
                                    </p:anim>
                                    <p:animEffect transition="in" filter="fade">
                                      <p:cBhvr>
                                        <p:cTn id="18" dur="500"/>
                                        <p:tgtEl>
                                          <p:spTgt spid="93091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0903"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7" name="Slide Number Placeholder 6"/>
          <p:cNvSpPr>
            <a:spLocks noGrp="1"/>
          </p:cNvSpPr>
          <p:nvPr>
            <p:ph type="sldNum" sz="quarter" idx="12"/>
          </p:nvPr>
        </p:nvSpPr>
        <p:spPr>
          <a:noFill/>
        </p:spPr>
        <p:txBody>
          <a:bodyPr/>
          <a:lstStyle/>
          <a:p>
            <a:fld id="{8048F226-D76A-4958-920E-CE44AE69B234}" type="slidenum">
              <a:rPr lang="en-US" smtClean="0"/>
              <a:pPr/>
              <a:t>19</a:t>
            </a:fld>
            <a:endParaRPr lang="en-US" smtClean="0"/>
          </a:p>
        </p:txBody>
      </p:sp>
      <p:sp>
        <p:nvSpPr>
          <p:cNvPr id="932866" name="Oval 2"/>
          <p:cNvSpPr>
            <a:spLocks noChangeArrowheads="1"/>
          </p:cNvSpPr>
          <p:nvPr/>
        </p:nvSpPr>
        <p:spPr bwMode="auto">
          <a:xfrm>
            <a:off x="4191000" y="4343400"/>
            <a:ext cx="4267200" cy="1752600"/>
          </a:xfrm>
          <a:prstGeom prst="ellipse">
            <a:avLst/>
          </a:prstGeom>
          <a:solidFill>
            <a:schemeClr val="accent1">
              <a:alpha val="25000"/>
            </a:schemeClr>
          </a:solidFill>
          <a:ln w="9525">
            <a:solidFill>
              <a:schemeClr val="tx1"/>
            </a:solidFill>
            <a:round/>
            <a:headEnd/>
            <a:tailEnd/>
          </a:ln>
        </p:spPr>
        <p:txBody>
          <a:bodyPr wrap="none" anchor="ctr"/>
          <a:lstStyle/>
          <a:p>
            <a:endParaRPr lang="en-US"/>
          </a:p>
        </p:txBody>
      </p:sp>
      <p:sp>
        <p:nvSpPr>
          <p:cNvPr id="932867" name="Rectangle 3"/>
          <p:cNvSpPr>
            <a:spLocks noGrp="1" noChangeArrowheads="1"/>
          </p:cNvSpPr>
          <p:nvPr>
            <p:ph type="title"/>
          </p:nvPr>
        </p:nvSpPr>
        <p:spPr>
          <a:xfrm>
            <a:off x="228600" y="304800"/>
            <a:ext cx="8763000" cy="1143000"/>
          </a:xfrm>
        </p:spPr>
        <p:txBody>
          <a:bodyPr>
            <a:noAutofit/>
          </a:bodyPr>
          <a:lstStyle/>
          <a:p>
            <a:r>
              <a:rPr lang="en-US" sz="3600" dirty="0" smtClean="0">
                <a:solidFill>
                  <a:srgbClr val="C00000"/>
                </a:solidFill>
              </a:rPr>
              <a:t>How Similar/Different two objects are? </a:t>
            </a:r>
          </a:p>
        </p:txBody>
      </p:sp>
      <p:sp>
        <p:nvSpPr>
          <p:cNvPr id="932868" name="Rectangle 4"/>
          <p:cNvSpPr>
            <a:spLocks noGrp="1" noChangeArrowheads="1"/>
          </p:cNvSpPr>
          <p:nvPr>
            <p:ph type="body" sz="half" idx="1"/>
          </p:nvPr>
        </p:nvSpPr>
        <p:spPr>
          <a:xfrm>
            <a:off x="990600" y="1522413"/>
            <a:ext cx="7404100" cy="4114800"/>
          </a:xfrm>
        </p:spPr>
        <p:txBody>
          <a:bodyPr/>
          <a:lstStyle/>
          <a:p>
            <a:pPr>
              <a:lnSpc>
                <a:spcPct val="120000"/>
              </a:lnSpc>
            </a:pPr>
            <a:r>
              <a:rPr lang="en-US" sz="2000" dirty="0" smtClean="0"/>
              <a:t>Need a </a:t>
            </a:r>
            <a:r>
              <a:rPr lang="en-US" sz="2000" dirty="0" smtClean="0">
                <a:solidFill>
                  <a:srgbClr val="C00000"/>
                </a:solidFill>
              </a:rPr>
              <a:t>distance measure </a:t>
            </a:r>
            <a:r>
              <a:rPr lang="en-US" sz="2000" dirty="0" smtClean="0"/>
              <a:t>for different cases </a:t>
            </a:r>
          </a:p>
          <a:p>
            <a:pPr>
              <a:lnSpc>
                <a:spcPct val="120000"/>
              </a:lnSpc>
              <a:buNone/>
            </a:pPr>
            <a:r>
              <a:rPr lang="en-US" sz="2000" dirty="0" smtClean="0"/>
              <a:t>    (i.e., </a:t>
            </a:r>
            <a:r>
              <a:rPr lang="en-US" sz="2000" i="1" dirty="0" smtClean="0"/>
              <a:t>vectors</a:t>
            </a:r>
            <a:r>
              <a:rPr lang="en-US" sz="2000" dirty="0" smtClean="0"/>
              <a:t>)</a:t>
            </a:r>
          </a:p>
          <a:p>
            <a:pPr>
              <a:lnSpc>
                <a:spcPct val="120000"/>
              </a:lnSpc>
            </a:pPr>
            <a:r>
              <a:rPr lang="en-US" sz="2000" dirty="0" smtClean="0"/>
              <a:t>Example for a distance measure: the Euclidean distance.</a:t>
            </a:r>
          </a:p>
        </p:txBody>
      </p:sp>
      <p:graphicFrame>
        <p:nvGraphicFramePr>
          <p:cNvPr id="932869" name="Object 5"/>
          <p:cNvGraphicFramePr>
            <a:graphicFrameLocks noChangeAspect="1"/>
          </p:cNvGraphicFramePr>
          <p:nvPr>
            <p:ph sz="half" idx="2"/>
          </p:nvPr>
        </p:nvGraphicFramePr>
        <p:xfrm>
          <a:off x="4648199" y="4616051"/>
          <a:ext cx="3222625" cy="1171974"/>
        </p:xfrm>
        <a:graphic>
          <a:graphicData uri="http://schemas.openxmlformats.org/presentationml/2006/ole">
            <p:oleObj spid="_x0000_s60418" name="Equation" r:id="rId3" imgW="1562040" imgH="482400" progId="Equation.3">
              <p:embed/>
            </p:oleObj>
          </a:graphicData>
        </a:graphic>
      </p:graphicFrame>
      <p:sp>
        <p:nvSpPr>
          <p:cNvPr id="8" name="矩形 7"/>
          <p:cNvSpPr/>
          <p:nvPr/>
        </p:nvSpPr>
        <p:spPr>
          <a:xfrm>
            <a:off x="2286000" y="3330714"/>
            <a:ext cx="4343400" cy="707886"/>
          </a:xfrm>
          <a:prstGeom prst="rect">
            <a:avLst/>
          </a:prstGeom>
        </p:spPr>
        <p:txBody>
          <a:bodyPr wrap="square">
            <a:spAutoFit/>
          </a:bodyPr>
          <a:lstStyle/>
          <a:p>
            <a:r>
              <a:rPr lang="en-US" sz="2000" dirty="0" smtClean="0"/>
              <a:t>X = [x1  x2  x3  x4   x5 …]   </a:t>
            </a:r>
          </a:p>
          <a:p>
            <a:r>
              <a:rPr lang="en-US" sz="2000" dirty="0" smtClean="0"/>
              <a:t>Y = [y1   y2  y3  y4   y5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32868">
                                            <p:txEl>
                                              <p:pRg st="2" end="2"/>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932866"/>
                                        </p:tgtEl>
                                        <p:attrNameLst>
                                          <p:attrName>style.visibility</p:attrName>
                                        </p:attrNameLst>
                                      </p:cBhvr>
                                      <p:to>
                                        <p:strVal val="visible"/>
                                      </p:to>
                                    </p:set>
                                    <p:animEffect transition="in" filter="dissolve">
                                      <p:cBhvr>
                                        <p:cTn id="14" dur="500"/>
                                        <p:tgtEl>
                                          <p:spTgt spid="932866"/>
                                        </p:tgtEl>
                                      </p:cBhvr>
                                    </p:animEffect>
                                  </p:childTnLst>
                                </p:cTn>
                              </p:par>
                            </p:childTnLst>
                          </p:cTn>
                        </p:par>
                        <p:par>
                          <p:cTn id="15" fill="hold">
                            <p:stCondLst>
                              <p:cond delay="500"/>
                            </p:stCondLst>
                            <p:childTnLst>
                              <p:par>
                                <p:cTn id="16" presetID="9" presetClass="entr" presetSubtype="0" fill="hold" nodeType="afterEffect">
                                  <p:stCondLst>
                                    <p:cond delay="0"/>
                                  </p:stCondLst>
                                  <p:childTnLst>
                                    <p:set>
                                      <p:cBhvr>
                                        <p:cTn id="17" dur="1" fill="hold">
                                          <p:stCondLst>
                                            <p:cond delay="0"/>
                                          </p:stCondLst>
                                        </p:cTn>
                                        <p:tgtEl>
                                          <p:spTgt spid="932869"/>
                                        </p:tgtEl>
                                        <p:attrNameLst>
                                          <p:attrName>style.visibility</p:attrName>
                                        </p:attrNameLst>
                                      </p:cBhvr>
                                      <p:to>
                                        <p:strVal val="visible"/>
                                      </p:to>
                                    </p:set>
                                    <p:animEffect transition="in" filter="dissolve">
                                      <p:cBhvr>
                                        <p:cTn id="18" dur="500"/>
                                        <p:tgtEl>
                                          <p:spTgt spid="932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866" grpId="0" animBg="1"/>
      <p:bldP spid="932868" grpId="0" uiExpand="1" build="p" autoUpdateAnimBg="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AEEE3B35-8AE8-477C-9C7D-3F9054B940ED}" type="slidenum">
              <a:rPr lang="en-US" smtClean="0"/>
              <a:pPr/>
              <a:t>2</a:t>
            </a:fld>
            <a:endParaRPr lang="en-US" smtClean="0"/>
          </a:p>
        </p:txBody>
      </p:sp>
      <p:sp>
        <p:nvSpPr>
          <p:cNvPr id="8195" name="Rectangle 2"/>
          <p:cNvSpPr>
            <a:spLocks noGrp="1" noChangeArrowheads="1"/>
          </p:cNvSpPr>
          <p:nvPr>
            <p:ph type="title"/>
          </p:nvPr>
        </p:nvSpPr>
        <p:spPr>
          <a:xfrm>
            <a:off x="228600" y="247650"/>
            <a:ext cx="7772400" cy="774700"/>
          </a:xfrm>
        </p:spPr>
        <p:txBody>
          <a:bodyPr/>
          <a:lstStyle/>
          <a:p>
            <a:r>
              <a:rPr lang="en-US" dirty="0" smtClean="0">
                <a:solidFill>
                  <a:srgbClr val="C00000"/>
                </a:solidFill>
              </a:rPr>
              <a:t>Market Basket analysis</a:t>
            </a:r>
          </a:p>
        </p:txBody>
      </p:sp>
      <p:sp>
        <p:nvSpPr>
          <p:cNvPr id="8196" name="Rectangle 3"/>
          <p:cNvSpPr>
            <a:spLocks noGrp="1" noChangeArrowheads="1"/>
          </p:cNvSpPr>
          <p:nvPr>
            <p:ph type="body" idx="1"/>
          </p:nvPr>
        </p:nvSpPr>
        <p:spPr/>
        <p:txBody>
          <a:bodyPr/>
          <a:lstStyle/>
          <a:p>
            <a:r>
              <a:rPr lang="en-US" smtClean="0"/>
              <a:t> </a:t>
            </a:r>
          </a:p>
        </p:txBody>
      </p:sp>
      <p:pic>
        <p:nvPicPr>
          <p:cNvPr id="8197" name="Picture 5" descr="The image “file:///C:/Documents%20and%20Settings/eric/Desktop/Fall04/BSAD177/berry/ch9-470643%20Fg0901.jpg” cannot be displayed, because it contains errors."/>
          <p:cNvPicPr>
            <a:picLocks noChangeAspect="1" noChangeArrowheads="1"/>
          </p:cNvPicPr>
          <p:nvPr/>
        </p:nvPicPr>
        <p:blipFill>
          <a:blip r:embed="rId2" cstate="print"/>
          <a:srcRect l="22680" t="20474" r="42268" b="21255"/>
          <a:stretch>
            <a:fillRect/>
          </a:stretch>
        </p:blipFill>
        <p:spPr bwMode="auto">
          <a:xfrm>
            <a:off x="2819400" y="2057400"/>
            <a:ext cx="2590800" cy="2819400"/>
          </a:xfrm>
          <a:prstGeom prst="rect">
            <a:avLst/>
          </a:prstGeom>
          <a:noFill/>
          <a:ln w="9525">
            <a:noFill/>
            <a:miter lim="800000"/>
            <a:headEnd/>
            <a:tailEnd/>
          </a:ln>
        </p:spPr>
      </p:pic>
      <p:sp>
        <p:nvSpPr>
          <p:cNvPr id="7" name="Text Box 6"/>
          <p:cNvSpPr txBox="1">
            <a:spLocks noChangeArrowheads="1"/>
          </p:cNvSpPr>
          <p:nvPr/>
        </p:nvSpPr>
        <p:spPr bwMode="auto">
          <a:xfrm>
            <a:off x="1447800" y="6096000"/>
            <a:ext cx="6153150" cy="461665"/>
          </a:xfrm>
          <a:prstGeom prst="rect">
            <a:avLst/>
          </a:prstGeom>
          <a:noFill/>
          <a:ln w="12700">
            <a:noFill/>
            <a:miter lim="800000"/>
            <a:headEnd type="none" w="sm" len="sm"/>
            <a:tailEnd type="none" w="sm" len="sm"/>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en-US" sz="2400" dirty="0">
                <a:solidFill>
                  <a:srgbClr val="C00000"/>
                </a:solidFill>
              </a:rPr>
              <a:t>Customers tend to buy things together.</a:t>
            </a:r>
          </a:p>
        </p:txBody>
      </p:sp>
      <p:pic>
        <p:nvPicPr>
          <p:cNvPr id="9" name="Picture 5" descr="The image “file:///C:/Documents%20and%20Settings/eric/Desktop/Fall04/BSAD177/berry/ch9-470643%20Fg0901.jpg” cannot be displayed, because it contains errors."/>
          <p:cNvPicPr>
            <a:picLocks noChangeAspect="1" noChangeArrowheads="1"/>
          </p:cNvPicPr>
          <p:nvPr/>
        </p:nvPicPr>
        <p:blipFill>
          <a:blip r:embed="rId2" cstate="print"/>
          <a:srcRect r="76289"/>
          <a:stretch>
            <a:fillRect/>
          </a:stretch>
        </p:blipFill>
        <p:spPr bwMode="auto">
          <a:xfrm>
            <a:off x="1133300" y="1066800"/>
            <a:ext cx="1752600" cy="4838433"/>
          </a:xfrm>
          <a:prstGeom prst="rect">
            <a:avLst/>
          </a:prstGeom>
          <a:noFill/>
          <a:ln w="9525">
            <a:noFill/>
            <a:miter lim="800000"/>
            <a:headEnd/>
            <a:tailEnd/>
          </a:ln>
        </p:spPr>
      </p:pic>
      <p:pic>
        <p:nvPicPr>
          <p:cNvPr id="11" name="Picture 5" descr="The image “file:///C:/Documents%20and%20Settings/eric/Desktop/Fall04/BSAD177/berry/ch9-470643%20Fg0901.jpg” cannot be displayed, because it contains errors."/>
          <p:cNvPicPr>
            <a:picLocks noChangeAspect="1" noChangeArrowheads="1"/>
          </p:cNvPicPr>
          <p:nvPr/>
        </p:nvPicPr>
        <p:blipFill>
          <a:blip r:embed="rId2" cstate="print"/>
          <a:srcRect t="78744" r="22680"/>
          <a:stretch>
            <a:fillRect/>
          </a:stretch>
        </p:blipFill>
        <p:spPr bwMode="auto">
          <a:xfrm>
            <a:off x="1143000" y="4862950"/>
            <a:ext cx="5715000" cy="1028433"/>
          </a:xfrm>
          <a:prstGeom prst="rect">
            <a:avLst/>
          </a:prstGeom>
          <a:noFill/>
          <a:ln w="9525">
            <a:noFill/>
            <a:miter lim="800000"/>
            <a:headEnd/>
            <a:tailEnd/>
          </a:ln>
        </p:spPr>
      </p:pic>
      <p:pic>
        <p:nvPicPr>
          <p:cNvPr id="12" name="Picture 5" descr="The image “file:///C:/Documents%20and%20Settings/eric/Desktop/Fall04/BSAD177/berry/ch9-470643%20Fg0901.jpg” cannot be displayed, because it contains errors."/>
          <p:cNvPicPr>
            <a:picLocks noChangeAspect="1" noChangeArrowheads="1"/>
          </p:cNvPicPr>
          <p:nvPr/>
        </p:nvPicPr>
        <p:blipFill>
          <a:blip r:embed="rId2" cstate="print"/>
          <a:srcRect l="57278" t="15625" b="14062"/>
          <a:stretch>
            <a:fillRect/>
          </a:stretch>
        </p:blipFill>
        <p:spPr bwMode="auto">
          <a:xfrm>
            <a:off x="5410200" y="1813034"/>
            <a:ext cx="3182812" cy="3429000"/>
          </a:xfrm>
          <a:prstGeom prst="rect">
            <a:avLst/>
          </a:prstGeom>
          <a:noFill/>
          <a:ln w="9525">
            <a:noFill/>
            <a:miter lim="800000"/>
            <a:headEnd/>
            <a:tailEnd/>
          </a:ln>
        </p:spPr>
      </p:pic>
      <p:pic>
        <p:nvPicPr>
          <p:cNvPr id="10" name="Picture 5" descr="The image “file:///C:/Documents%20and%20Settings/eric/Desktop/Fall04/BSAD177/berry/ch9-470643%20Fg0901.jpg” cannot be displayed, because it contains errors."/>
          <p:cNvPicPr>
            <a:picLocks noChangeAspect="1" noChangeArrowheads="1"/>
          </p:cNvPicPr>
          <p:nvPr/>
        </p:nvPicPr>
        <p:blipFill>
          <a:blip r:embed="rId2" cstate="print"/>
          <a:srcRect b="77952"/>
          <a:stretch>
            <a:fillRect/>
          </a:stretch>
        </p:blipFill>
        <p:spPr bwMode="auto">
          <a:xfrm>
            <a:off x="1185950" y="1022991"/>
            <a:ext cx="7391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5"/>
          <p:cNvSpPr>
            <a:spLocks noGrp="1"/>
          </p:cNvSpPr>
          <p:nvPr>
            <p:ph type="sldNum" sz="quarter" idx="12"/>
          </p:nvPr>
        </p:nvSpPr>
        <p:spPr>
          <a:noFill/>
        </p:spPr>
        <p:txBody>
          <a:bodyPr/>
          <a:lstStyle/>
          <a:p>
            <a:fld id="{B85531FC-E02E-4044-845B-086DFFA849B5}" type="slidenum">
              <a:rPr lang="en-US" smtClean="0"/>
              <a:pPr/>
              <a:t>20</a:t>
            </a:fld>
            <a:endParaRPr lang="en-US" smtClean="0"/>
          </a:p>
        </p:txBody>
      </p:sp>
      <p:sp>
        <p:nvSpPr>
          <p:cNvPr id="2052" name="Rectangle 2"/>
          <p:cNvSpPr>
            <a:spLocks noGrp="1" noChangeArrowheads="1"/>
          </p:cNvSpPr>
          <p:nvPr>
            <p:ph type="title"/>
          </p:nvPr>
        </p:nvSpPr>
        <p:spPr/>
        <p:txBody>
          <a:bodyPr/>
          <a:lstStyle/>
          <a:p>
            <a:r>
              <a:rPr lang="en-US" dirty="0" smtClean="0">
                <a:solidFill>
                  <a:srgbClr val="C00000"/>
                </a:solidFill>
              </a:rPr>
              <a:t>Distance Measure</a:t>
            </a:r>
          </a:p>
        </p:txBody>
      </p:sp>
      <p:sp>
        <p:nvSpPr>
          <p:cNvPr id="2053" name="Rectangle 3"/>
          <p:cNvSpPr>
            <a:spLocks noGrp="1" noChangeArrowheads="1"/>
          </p:cNvSpPr>
          <p:nvPr>
            <p:ph type="body" idx="1"/>
          </p:nvPr>
        </p:nvSpPr>
        <p:spPr>
          <a:xfrm>
            <a:off x="0" y="2895600"/>
            <a:ext cx="9144000" cy="3255962"/>
          </a:xfrm>
        </p:spPr>
        <p:txBody>
          <a:bodyPr/>
          <a:lstStyle/>
          <a:p>
            <a:pPr lvl="1">
              <a:lnSpc>
                <a:spcPct val="90000"/>
              </a:lnSpc>
            </a:pPr>
            <a:endParaRPr lang="en-US" sz="1800" dirty="0" smtClean="0"/>
          </a:p>
          <a:p>
            <a:pPr lvl="1">
              <a:lnSpc>
                <a:spcPct val="90000"/>
              </a:lnSpc>
            </a:pPr>
            <a:endParaRPr lang="en-US" sz="1800" dirty="0" smtClean="0"/>
          </a:p>
          <a:p>
            <a:pPr lvl="1">
              <a:lnSpc>
                <a:spcPct val="90000"/>
              </a:lnSpc>
            </a:pPr>
            <a:endParaRPr lang="en-US" sz="1800" dirty="0" smtClean="0"/>
          </a:p>
          <a:p>
            <a:pPr lvl="1">
              <a:lnSpc>
                <a:spcPct val="90000"/>
              </a:lnSpc>
            </a:pPr>
            <a:endParaRPr lang="en-US" sz="1800" dirty="0" smtClean="0"/>
          </a:p>
          <a:p>
            <a:pPr lvl="1">
              <a:lnSpc>
                <a:spcPct val="90000"/>
              </a:lnSpc>
            </a:pPr>
            <a:endParaRPr lang="en-US" sz="1800" dirty="0" smtClean="0"/>
          </a:p>
          <a:p>
            <a:pPr>
              <a:lnSpc>
                <a:spcPct val="90000"/>
              </a:lnSpc>
            </a:pPr>
            <a:endParaRPr lang="en-US" sz="2000" dirty="0" smtClean="0"/>
          </a:p>
          <a:p>
            <a:pPr>
              <a:lnSpc>
                <a:spcPct val="90000"/>
              </a:lnSpc>
              <a:buFont typeface="Wingdings" pitchFamily="2" charset="2"/>
              <a:buNone/>
            </a:pPr>
            <a:endParaRPr lang="en-US" sz="2000" dirty="0" smtClean="0">
              <a:solidFill>
                <a:srgbClr val="FFFF00"/>
              </a:solidFill>
            </a:endParaRPr>
          </a:p>
          <a:p>
            <a:pPr>
              <a:lnSpc>
                <a:spcPct val="90000"/>
              </a:lnSpc>
              <a:buFont typeface="Wingdings" pitchFamily="2" charset="2"/>
              <a:buNone/>
            </a:pPr>
            <a:endParaRPr lang="en-US" sz="2000" dirty="0" smtClean="0">
              <a:solidFill>
                <a:srgbClr val="FFFF00"/>
              </a:solidFill>
            </a:endParaRPr>
          </a:p>
          <a:p>
            <a:pPr>
              <a:lnSpc>
                <a:spcPct val="90000"/>
              </a:lnSpc>
              <a:buFont typeface="Wingdings" pitchFamily="2" charset="2"/>
              <a:buNone/>
            </a:pPr>
            <a:endParaRPr lang="en-US" sz="1800" dirty="0" smtClean="0">
              <a:solidFill>
                <a:srgbClr val="C00000"/>
              </a:solidFill>
            </a:endParaRPr>
          </a:p>
          <a:p>
            <a:pPr algn="ctr">
              <a:lnSpc>
                <a:spcPct val="90000"/>
              </a:lnSpc>
              <a:buFont typeface="Wingdings" pitchFamily="2" charset="2"/>
              <a:buNone/>
            </a:pPr>
            <a:r>
              <a:rPr lang="en-US" sz="2000" dirty="0" smtClean="0">
                <a:solidFill>
                  <a:srgbClr val="C00000"/>
                </a:solidFill>
              </a:rPr>
              <a:t>Distance (John, Rachel)=</a:t>
            </a:r>
            <a:r>
              <a:rPr lang="en-US" sz="2000" dirty="0" err="1" smtClean="0">
                <a:solidFill>
                  <a:srgbClr val="C00000"/>
                </a:solidFill>
              </a:rPr>
              <a:t>sqrt</a:t>
            </a:r>
            <a:r>
              <a:rPr lang="en-US" sz="2000" dirty="0" smtClean="0">
                <a:solidFill>
                  <a:srgbClr val="C00000"/>
                </a:solidFill>
              </a:rPr>
              <a:t> [(35-41)</a:t>
            </a:r>
            <a:r>
              <a:rPr lang="en-US" sz="2000" baseline="30000" dirty="0" smtClean="0">
                <a:solidFill>
                  <a:srgbClr val="C00000"/>
                </a:solidFill>
              </a:rPr>
              <a:t>2</a:t>
            </a:r>
            <a:r>
              <a:rPr lang="en-US" sz="2000" dirty="0" smtClean="0">
                <a:solidFill>
                  <a:srgbClr val="C00000"/>
                </a:solidFill>
              </a:rPr>
              <a:t>+(95K-215K)</a:t>
            </a:r>
            <a:r>
              <a:rPr lang="en-US" sz="2000" baseline="30000" dirty="0" smtClean="0">
                <a:solidFill>
                  <a:srgbClr val="C00000"/>
                </a:solidFill>
              </a:rPr>
              <a:t>2 </a:t>
            </a:r>
            <a:r>
              <a:rPr lang="en-US" sz="2000" dirty="0" smtClean="0">
                <a:solidFill>
                  <a:srgbClr val="C00000"/>
                </a:solidFill>
              </a:rPr>
              <a:t>+(3-2)</a:t>
            </a:r>
            <a:r>
              <a:rPr lang="en-US" sz="2000" baseline="30000" dirty="0" smtClean="0">
                <a:solidFill>
                  <a:srgbClr val="C00000"/>
                </a:solidFill>
              </a:rPr>
              <a:t>2</a:t>
            </a:r>
            <a:r>
              <a:rPr lang="en-US" sz="2000" dirty="0" smtClean="0">
                <a:solidFill>
                  <a:srgbClr val="C00000"/>
                </a:solidFill>
              </a:rPr>
              <a:t>] </a:t>
            </a:r>
          </a:p>
          <a:p>
            <a:pPr>
              <a:lnSpc>
                <a:spcPct val="90000"/>
              </a:lnSpc>
            </a:pPr>
            <a:endParaRPr lang="en-US" sz="1800" dirty="0" smtClean="0">
              <a:solidFill>
                <a:schemeClr val="tx2"/>
              </a:solidFill>
            </a:endParaRPr>
          </a:p>
        </p:txBody>
      </p:sp>
      <p:pic>
        <p:nvPicPr>
          <p:cNvPr id="933892" name="Picture 4" descr="j0091967[1]"/>
          <p:cNvPicPr>
            <a:picLocks noChangeAspect="1" noChangeArrowheads="1"/>
          </p:cNvPicPr>
          <p:nvPr/>
        </p:nvPicPr>
        <p:blipFill>
          <a:blip r:embed="rId3" cstate="print"/>
          <a:srcRect/>
          <a:stretch>
            <a:fillRect/>
          </a:stretch>
        </p:blipFill>
        <p:spPr bwMode="auto">
          <a:xfrm>
            <a:off x="1143000" y="1905000"/>
            <a:ext cx="798513" cy="1143000"/>
          </a:xfrm>
          <a:prstGeom prst="rect">
            <a:avLst/>
          </a:prstGeom>
          <a:noFill/>
          <a:ln w="9525">
            <a:noFill/>
            <a:miter lim="800000"/>
            <a:headEnd/>
            <a:tailEnd/>
          </a:ln>
        </p:spPr>
      </p:pic>
      <p:sp>
        <p:nvSpPr>
          <p:cNvPr id="933893" name="Text Box 5"/>
          <p:cNvSpPr txBox="1">
            <a:spLocks noChangeArrowheads="1"/>
          </p:cNvSpPr>
          <p:nvPr/>
        </p:nvSpPr>
        <p:spPr bwMode="auto">
          <a:xfrm>
            <a:off x="1600200" y="1828800"/>
            <a:ext cx="3048000" cy="1249363"/>
          </a:xfrm>
          <a:prstGeom prst="rect">
            <a:avLst/>
          </a:prstGeom>
          <a:noFill/>
          <a:ln w="9525">
            <a:noFill/>
            <a:miter lim="800000"/>
            <a:headEnd/>
            <a:tailEnd/>
          </a:ln>
          <a:effectLst/>
        </p:spPr>
        <p:txBody>
          <a:bodyPr>
            <a:spAutoFit/>
          </a:bodyPr>
          <a:lstStyle/>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John:</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Age=35</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Income=95K</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no. of credit cards=3</a:t>
            </a:r>
          </a:p>
        </p:txBody>
      </p:sp>
      <p:pic>
        <p:nvPicPr>
          <p:cNvPr id="933894" name="Picture 6" descr="j0305523[1]"/>
          <p:cNvPicPr>
            <a:picLocks noChangeAspect="1" noChangeArrowheads="1"/>
          </p:cNvPicPr>
          <p:nvPr/>
        </p:nvPicPr>
        <p:blipFill>
          <a:blip r:embed="rId4" cstate="print"/>
          <a:srcRect/>
          <a:stretch>
            <a:fillRect/>
          </a:stretch>
        </p:blipFill>
        <p:spPr bwMode="auto">
          <a:xfrm>
            <a:off x="4953000" y="1905000"/>
            <a:ext cx="989013" cy="1201738"/>
          </a:xfrm>
          <a:prstGeom prst="rect">
            <a:avLst/>
          </a:prstGeom>
          <a:noFill/>
          <a:ln w="9525">
            <a:noFill/>
            <a:miter lim="800000"/>
            <a:headEnd/>
            <a:tailEnd/>
          </a:ln>
        </p:spPr>
      </p:pic>
      <p:sp>
        <p:nvSpPr>
          <p:cNvPr id="933895" name="Text Box 7"/>
          <p:cNvSpPr txBox="1">
            <a:spLocks noChangeArrowheads="1"/>
          </p:cNvSpPr>
          <p:nvPr/>
        </p:nvSpPr>
        <p:spPr bwMode="auto">
          <a:xfrm>
            <a:off x="5867400" y="1828800"/>
            <a:ext cx="3048000" cy="1249363"/>
          </a:xfrm>
          <a:prstGeom prst="rect">
            <a:avLst/>
          </a:prstGeom>
          <a:noFill/>
          <a:ln w="9525">
            <a:noFill/>
            <a:miter lim="800000"/>
            <a:headEnd/>
            <a:tailEnd/>
          </a:ln>
          <a:effectLst/>
        </p:spPr>
        <p:txBody>
          <a:bodyPr>
            <a:spAutoFit/>
          </a:bodyPr>
          <a:lstStyle/>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Rachel: </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Age=41</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Income=215K</a:t>
            </a:r>
          </a:p>
          <a:p>
            <a:pPr lvl="1" eaLnBrk="1" hangingPunct="1">
              <a:lnSpc>
                <a:spcPct val="90000"/>
              </a:lnSpc>
              <a:spcBef>
                <a:spcPct val="20000"/>
              </a:spcBef>
              <a:buClr>
                <a:schemeClr val="folHlink"/>
              </a:buClr>
              <a:buSzPct val="65000"/>
              <a:buFont typeface="Wingdings" pitchFamily="2" charset="2"/>
              <a:buNone/>
              <a:defRPr/>
            </a:pPr>
            <a:r>
              <a:rPr lang="en-US" sz="1800">
                <a:solidFill>
                  <a:schemeClr val="tx1"/>
                </a:solidFill>
                <a:effectLst>
                  <a:outerShdw blurRad="38100" dist="38100" dir="2700000" algn="tl">
                    <a:srgbClr val="C0C0C0"/>
                  </a:outerShdw>
                </a:effectLst>
                <a:latin typeface="Tahoma" pitchFamily="34" charset="0"/>
                <a:cs typeface="Arial" pitchFamily="34" charset="0"/>
              </a:rPr>
              <a:t>no. of credit cards=2</a:t>
            </a:r>
          </a:p>
        </p:txBody>
      </p:sp>
      <p:grpSp>
        <p:nvGrpSpPr>
          <p:cNvPr id="12" name="组合 11"/>
          <p:cNvGrpSpPr/>
          <p:nvPr/>
        </p:nvGrpSpPr>
        <p:grpSpPr>
          <a:xfrm>
            <a:off x="2438400" y="3276600"/>
            <a:ext cx="4114800" cy="1905000"/>
            <a:chOff x="2438400" y="3276600"/>
            <a:chExt cx="4114800" cy="1905000"/>
          </a:xfrm>
        </p:grpSpPr>
        <p:sp>
          <p:nvSpPr>
            <p:cNvPr id="2058" name="Oval 8"/>
            <p:cNvSpPr>
              <a:spLocks noChangeArrowheads="1"/>
            </p:cNvSpPr>
            <p:nvPr/>
          </p:nvSpPr>
          <p:spPr bwMode="auto">
            <a:xfrm>
              <a:off x="2438400" y="3276600"/>
              <a:ext cx="4114800" cy="1905000"/>
            </a:xfrm>
            <a:prstGeom prst="ellipse">
              <a:avLst/>
            </a:prstGeom>
            <a:solidFill>
              <a:schemeClr val="accent1">
                <a:alpha val="25000"/>
              </a:schemeClr>
            </a:solidFill>
            <a:ln w="9525">
              <a:solidFill>
                <a:schemeClr val="tx1"/>
              </a:solidFill>
              <a:round/>
              <a:headEnd/>
              <a:tailEnd/>
            </a:ln>
          </p:spPr>
          <p:txBody>
            <a:bodyPr wrap="none" anchor="ctr"/>
            <a:lstStyle/>
            <a:p>
              <a:endParaRPr lang="en-US"/>
            </a:p>
          </p:txBody>
        </p:sp>
        <p:graphicFrame>
          <p:nvGraphicFramePr>
            <p:cNvPr id="2050" name="Object 1024"/>
            <p:cNvGraphicFramePr>
              <a:graphicFrameLocks noChangeAspect="1"/>
            </p:cNvGraphicFramePr>
            <p:nvPr/>
          </p:nvGraphicFramePr>
          <p:xfrm>
            <a:off x="2743200" y="3657600"/>
            <a:ext cx="3503613" cy="1181100"/>
          </p:xfrm>
          <a:graphic>
            <a:graphicData uri="http://schemas.openxmlformats.org/presentationml/2006/ole">
              <p:oleObj spid="_x0000_s61442" name="Equation" r:id="rId5" imgW="1562040" imgH="482400" progId="Equation.3">
                <p:embed/>
              </p:oleObj>
            </a:graphicData>
          </a:graphic>
        </p:graphicFrame>
      </p:grpSp>
      <p:sp>
        <p:nvSpPr>
          <p:cNvPr id="11" name="矩形 10"/>
          <p:cNvSpPr/>
          <p:nvPr/>
        </p:nvSpPr>
        <p:spPr>
          <a:xfrm>
            <a:off x="3124200" y="6019800"/>
            <a:ext cx="2706190" cy="400110"/>
          </a:xfrm>
          <a:prstGeom prst="rect">
            <a:avLst/>
          </a:prstGeom>
        </p:spPr>
        <p:txBody>
          <a:bodyPr wrap="none">
            <a:spAutoFit/>
          </a:bodyPr>
          <a:lstStyle/>
          <a:p>
            <a:r>
              <a:rPr lang="en-US" sz="2000" dirty="0" smtClean="0">
                <a:solidFill>
                  <a:srgbClr val="C00000"/>
                </a:solidFill>
              </a:rPr>
              <a:t>Need normalization!</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33892"/>
                                        </p:tgtEl>
                                        <p:attrNameLst>
                                          <p:attrName>style.visibility</p:attrName>
                                        </p:attrNameLst>
                                      </p:cBhvr>
                                      <p:to>
                                        <p:strVal val="visible"/>
                                      </p:to>
                                    </p:set>
                                    <p:animEffect transition="in" filter="slide(fromBottom)">
                                      <p:cBhvr>
                                        <p:cTn id="7" dur="500"/>
                                        <p:tgtEl>
                                          <p:spTgt spid="93389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933893"/>
                                        </p:tgtEl>
                                        <p:attrNameLst>
                                          <p:attrName>style.visibility</p:attrName>
                                        </p:attrNameLst>
                                      </p:cBhvr>
                                      <p:to>
                                        <p:strVal val="visible"/>
                                      </p:to>
                                    </p:set>
                                    <p:animEffect transition="in" filter="slide(fromBottom)">
                                      <p:cBhvr>
                                        <p:cTn id="11" dur="500"/>
                                        <p:tgtEl>
                                          <p:spTgt spid="933893"/>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933894"/>
                                        </p:tgtEl>
                                        <p:attrNameLst>
                                          <p:attrName>style.visibility</p:attrName>
                                        </p:attrNameLst>
                                      </p:cBhvr>
                                      <p:to>
                                        <p:strVal val="visible"/>
                                      </p:to>
                                    </p:set>
                                    <p:animEffect transition="in" filter="slide(fromBottom)">
                                      <p:cBhvr>
                                        <p:cTn id="15" dur="500"/>
                                        <p:tgtEl>
                                          <p:spTgt spid="93389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933895"/>
                                        </p:tgtEl>
                                        <p:attrNameLst>
                                          <p:attrName>style.visibility</p:attrName>
                                        </p:attrNameLst>
                                      </p:cBhvr>
                                      <p:to>
                                        <p:strVal val="visible"/>
                                      </p:to>
                                    </p:set>
                                    <p:animEffect transition="in" filter="slide(fromBottom)">
                                      <p:cBhvr>
                                        <p:cTn id="19" dur="500"/>
                                        <p:tgtEl>
                                          <p:spTgt spid="933895"/>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5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3893" grpId="0" autoUpdateAnimBg="0"/>
      <p:bldP spid="933895" grpId="0" autoUpdateAnimBg="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75962C54-4A8E-4F30-9847-CDBC41118C25}" type="slidenum">
              <a:rPr lang="en-US" smtClean="0"/>
              <a:pPr/>
              <a:t>21</a:t>
            </a:fld>
            <a:endParaRPr lang="en-US" smtClean="0"/>
          </a:p>
        </p:txBody>
      </p:sp>
      <p:sp>
        <p:nvSpPr>
          <p:cNvPr id="17411" name="Rectangle 2"/>
          <p:cNvSpPr>
            <a:spLocks noGrp="1" noChangeArrowheads="1"/>
          </p:cNvSpPr>
          <p:nvPr>
            <p:ph type="title"/>
          </p:nvPr>
        </p:nvSpPr>
        <p:spPr>
          <a:xfrm>
            <a:off x="762000" y="495300"/>
            <a:ext cx="7772400" cy="952500"/>
          </a:xfrm>
        </p:spPr>
        <p:txBody>
          <a:bodyPr>
            <a:normAutofit/>
          </a:bodyPr>
          <a:lstStyle/>
          <a:p>
            <a:r>
              <a:rPr lang="en-US" sz="3600" dirty="0" smtClean="0">
                <a:solidFill>
                  <a:srgbClr val="C00000"/>
                </a:solidFill>
              </a:rPr>
              <a:t>Now, How to Cluster?</a:t>
            </a:r>
          </a:p>
        </p:txBody>
      </p:sp>
      <p:grpSp>
        <p:nvGrpSpPr>
          <p:cNvPr id="9" name="组合 8"/>
          <p:cNvGrpSpPr/>
          <p:nvPr/>
        </p:nvGrpSpPr>
        <p:grpSpPr>
          <a:xfrm>
            <a:off x="685800" y="1828800"/>
            <a:ext cx="8229601" cy="3799116"/>
            <a:chOff x="3200400" y="2743200"/>
            <a:chExt cx="6313512" cy="2960916"/>
          </a:xfrm>
        </p:grpSpPr>
        <p:pic>
          <p:nvPicPr>
            <p:cNvPr id="132098" name="Picture 2"/>
            <p:cNvPicPr>
              <a:picLocks noChangeAspect="1" noChangeArrowheads="1"/>
            </p:cNvPicPr>
            <p:nvPr/>
          </p:nvPicPr>
          <p:blipFill>
            <a:blip r:embed="rId2" cstate="print"/>
            <a:srcRect/>
            <a:stretch>
              <a:fillRect/>
            </a:stretch>
          </p:blipFill>
          <p:spPr bwMode="auto">
            <a:xfrm>
              <a:off x="3200400" y="2743200"/>
              <a:ext cx="6276975" cy="2943225"/>
            </a:xfrm>
            <a:prstGeom prst="rect">
              <a:avLst/>
            </a:prstGeom>
            <a:noFill/>
            <a:ln w="9525">
              <a:noFill/>
              <a:miter lim="800000"/>
              <a:headEnd/>
              <a:tailEnd/>
            </a:ln>
          </p:spPr>
        </p:pic>
        <p:pic>
          <p:nvPicPr>
            <p:cNvPr id="132099" name="Picture 3"/>
            <p:cNvPicPr>
              <a:picLocks noChangeAspect="1" noChangeArrowheads="1"/>
            </p:cNvPicPr>
            <p:nvPr/>
          </p:nvPicPr>
          <p:blipFill>
            <a:blip r:embed="rId3" cstate="print"/>
            <a:srcRect/>
            <a:stretch>
              <a:fillRect/>
            </a:stretch>
          </p:blipFill>
          <p:spPr bwMode="auto">
            <a:xfrm>
              <a:off x="7437462" y="4942116"/>
              <a:ext cx="2076450" cy="7620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Slide Number Placeholder 7"/>
          <p:cNvSpPr>
            <a:spLocks noGrp="1"/>
          </p:cNvSpPr>
          <p:nvPr>
            <p:ph type="sldNum" sz="quarter" idx="12"/>
          </p:nvPr>
        </p:nvSpPr>
        <p:spPr>
          <a:noFill/>
        </p:spPr>
        <p:txBody>
          <a:bodyPr/>
          <a:lstStyle/>
          <a:p>
            <a:fld id="{724F3803-9A4C-4E24-BA47-17D7845E007D}" type="slidenum">
              <a:rPr lang="en-US" smtClean="0"/>
              <a:pPr/>
              <a:t>22</a:t>
            </a:fld>
            <a:endParaRPr lang="en-US" smtClean="0"/>
          </a:p>
        </p:txBody>
      </p:sp>
      <p:sp>
        <p:nvSpPr>
          <p:cNvPr id="934914" name="Rectangle 2"/>
          <p:cNvSpPr>
            <a:spLocks noGrp="1" noChangeArrowheads="1"/>
          </p:cNvSpPr>
          <p:nvPr>
            <p:ph type="title"/>
          </p:nvPr>
        </p:nvSpPr>
        <p:spPr>
          <a:xfrm>
            <a:off x="509588" y="381000"/>
            <a:ext cx="8382000" cy="1143000"/>
          </a:xfrm>
        </p:spPr>
        <p:txBody>
          <a:bodyPr>
            <a:normAutofit/>
          </a:bodyPr>
          <a:lstStyle/>
          <a:p>
            <a:r>
              <a:rPr lang="en-US" sz="3200" dirty="0" smtClean="0">
                <a:solidFill>
                  <a:srgbClr val="C00000"/>
                </a:solidFill>
              </a:rPr>
              <a:t>Clustering Algorithm: </a:t>
            </a:r>
            <a:br>
              <a:rPr lang="en-US" sz="3200" dirty="0" smtClean="0">
                <a:solidFill>
                  <a:srgbClr val="C00000"/>
                </a:solidFill>
              </a:rPr>
            </a:br>
            <a:r>
              <a:rPr lang="en-US" sz="3200" dirty="0" smtClean="0">
                <a:solidFill>
                  <a:srgbClr val="C00000"/>
                </a:solidFill>
              </a:rPr>
              <a:t>The K-Means Algorithm	</a:t>
            </a:r>
          </a:p>
        </p:txBody>
      </p:sp>
      <p:sp>
        <p:nvSpPr>
          <p:cNvPr id="934915" name="Rectangle 3"/>
          <p:cNvSpPr>
            <a:spLocks noGrp="1" noChangeArrowheads="1"/>
          </p:cNvSpPr>
          <p:nvPr>
            <p:ph type="body" sz="half" idx="1"/>
          </p:nvPr>
        </p:nvSpPr>
        <p:spPr>
          <a:xfrm>
            <a:off x="685800" y="1676400"/>
            <a:ext cx="7848600" cy="4419600"/>
          </a:xfrm>
        </p:spPr>
        <p:txBody>
          <a:bodyPr/>
          <a:lstStyle/>
          <a:p>
            <a:pPr marL="457200" indent="-457200"/>
            <a:r>
              <a:rPr lang="en-US" sz="2000" dirty="0" smtClean="0"/>
              <a:t>Each cluster is represented by the cluster center - </a:t>
            </a:r>
            <a:r>
              <a:rPr lang="en-US" sz="2000" b="1" dirty="0" smtClean="0"/>
              <a:t>mean</a:t>
            </a:r>
          </a:p>
          <a:p>
            <a:pPr marL="457200" indent="-457200"/>
            <a:r>
              <a:rPr lang="en-US" sz="2000" dirty="0" smtClean="0"/>
              <a:t>Cluster center: the “average” object in the cluster</a:t>
            </a:r>
          </a:p>
          <a:p>
            <a:pPr marL="838200" lvl="1" indent="-381000">
              <a:buFont typeface="Wingdings" pitchFamily="2" charset="2"/>
              <a:buChar char="q"/>
            </a:pPr>
            <a:r>
              <a:rPr lang="en-US" sz="1800" dirty="0" err="1" smtClean="0"/>
              <a:t>Eg</a:t>
            </a:r>
            <a:r>
              <a:rPr lang="en-US" sz="1800" dirty="0" smtClean="0"/>
              <a:t>, </a:t>
            </a:r>
            <a:r>
              <a:rPr lang="en-US" sz="1800" dirty="0" smtClean="0">
                <a:solidFill>
                  <a:srgbClr val="C00000"/>
                </a:solidFill>
              </a:rPr>
              <a:t>Objects </a:t>
            </a:r>
            <a:r>
              <a:rPr lang="en-US" sz="1800" dirty="0" smtClean="0">
                <a:solidFill>
                  <a:srgbClr val="C00000"/>
                </a:solidFill>
                <a:sym typeface="Wingdings" pitchFamily="2" charset="2"/>
              </a:rPr>
              <a:t></a:t>
            </a:r>
            <a:r>
              <a:rPr lang="en-US" sz="1800" dirty="0" smtClean="0">
                <a:solidFill>
                  <a:srgbClr val="C00000"/>
                </a:solidFill>
              </a:rPr>
              <a:t> Customers</a:t>
            </a:r>
            <a:r>
              <a:rPr lang="en-US" sz="1800" dirty="0" smtClean="0"/>
              <a:t>: characterized by </a:t>
            </a:r>
            <a:r>
              <a:rPr lang="en-US" sz="1800" u="sng" dirty="0" smtClean="0"/>
              <a:t>frequency</a:t>
            </a:r>
            <a:r>
              <a:rPr lang="en-US" sz="1800" dirty="0" smtClean="0"/>
              <a:t> </a:t>
            </a:r>
            <a:r>
              <a:rPr lang="en-US" sz="1800" u="sng" dirty="0" smtClean="0"/>
              <a:t>of visits </a:t>
            </a:r>
            <a:r>
              <a:rPr lang="en-US" sz="1800" dirty="0" smtClean="0"/>
              <a:t>in the store and </a:t>
            </a:r>
            <a:r>
              <a:rPr lang="en-US" sz="1800" u="sng" dirty="0" smtClean="0"/>
              <a:t>average dollars </a:t>
            </a:r>
            <a:r>
              <a:rPr lang="en-US" sz="1800" dirty="0" smtClean="0"/>
              <a:t>spent each visit.</a:t>
            </a:r>
          </a:p>
          <a:p>
            <a:pPr marL="838200" lvl="1" indent="-381000">
              <a:buFont typeface="Wingdings" pitchFamily="2" charset="2"/>
              <a:buChar char="q"/>
            </a:pPr>
            <a:r>
              <a:rPr lang="en-US" sz="1800" dirty="0" smtClean="0"/>
              <a:t>the cluster center is a “</a:t>
            </a:r>
            <a:r>
              <a:rPr lang="en-US" sz="1800" dirty="0" smtClean="0">
                <a:solidFill>
                  <a:srgbClr val="C00000"/>
                </a:solidFill>
              </a:rPr>
              <a:t>virtual average customer” </a:t>
            </a:r>
            <a:r>
              <a:rPr lang="en-US" sz="1800" dirty="0" smtClean="0"/>
              <a:t>with the average visits frequency of the customers in the cluster and the average spending amount.</a:t>
            </a:r>
            <a:r>
              <a:rPr lang="en-US" sz="1600" dirty="0" smtClean="0"/>
              <a:t> </a:t>
            </a:r>
          </a:p>
        </p:txBody>
      </p:sp>
      <p:sp>
        <p:nvSpPr>
          <p:cNvPr id="20485" name="Rectangle 4"/>
          <p:cNvSpPr>
            <a:spLocks noChangeArrowheads="1"/>
          </p:cNvSpPr>
          <p:nvPr/>
        </p:nvSpPr>
        <p:spPr bwMode="auto">
          <a:xfrm>
            <a:off x="914400" y="4267200"/>
            <a:ext cx="4724400" cy="2286000"/>
          </a:xfrm>
          <a:prstGeom prst="rect">
            <a:avLst/>
          </a:prstGeom>
          <a:noFill/>
          <a:ln w="9525">
            <a:noFill/>
            <a:miter lim="800000"/>
            <a:headEnd/>
            <a:tailEnd/>
          </a:ln>
        </p:spPr>
        <p:txBody>
          <a:bodyPr/>
          <a:lstStyle/>
          <a:p>
            <a:pPr marL="457200" indent="-457200">
              <a:lnSpc>
                <a:spcPct val="80000"/>
              </a:lnSpc>
              <a:spcBef>
                <a:spcPct val="20000"/>
              </a:spcBef>
              <a:buClr>
                <a:schemeClr val="accent2"/>
              </a:buClr>
              <a:buFont typeface="Wingdings" pitchFamily="2" charset="2"/>
              <a:buChar char="²"/>
            </a:pPr>
            <a:endParaRPr lang="en-US" sz="2000">
              <a:solidFill>
                <a:schemeClr val="tx1"/>
              </a:solidFill>
            </a:endParaRPr>
          </a:p>
        </p:txBody>
      </p:sp>
      <p:sp>
        <p:nvSpPr>
          <p:cNvPr id="20487" name="Oval 8"/>
          <p:cNvSpPr>
            <a:spLocks noChangeArrowheads="1"/>
          </p:cNvSpPr>
          <p:nvPr/>
        </p:nvSpPr>
        <p:spPr bwMode="auto">
          <a:xfrm>
            <a:off x="5270716" y="5028196"/>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88" name="Oval 9"/>
          <p:cNvSpPr>
            <a:spLocks noChangeArrowheads="1"/>
          </p:cNvSpPr>
          <p:nvPr/>
        </p:nvSpPr>
        <p:spPr bwMode="auto">
          <a:xfrm>
            <a:off x="5573372" y="5349451"/>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89" name="Oval 10"/>
          <p:cNvSpPr>
            <a:spLocks noChangeArrowheads="1"/>
          </p:cNvSpPr>
          <p:nvPr/>
        </p:nvSpPr>
        <p:spPr bwMode="auto">
          <a:xfrm>
            <a:off x="4917617" y="5303557"/>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0" name="Oval 11"/>
          <p:cNvSpPr>
            <a:spLocks noChangeArrowheads="1"/>
          </p:cNvSpPr>
          <p:nvPr/>
        </p:nvSpPr>
        <p:spPr bwMode="auto">
          <a:xfrm>
            <a:off x="5422044" y="5487131"/>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1" name="Oval 12"/>
          <p:cNvSpPr>
            <a:spLocks noChangeArrowheads="1"/>
          </p:cNvSpPr>
          <p:nvPr/>
        </p:nvSpPr>
        <p:spPr bwMode="auto">
          <a:xfrm>
            <a:off x="5018502" y="5074089"/>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2" name="Oval 13"/>
          <p:cNvSpPr>
            <a:spLocks noChangeArrowheads="1"/>
          </p:cNvSpPr>
          <p:nvPr/>
        </p:nvSpPr>
        <p:spPr bwMode="auto">
          <a:xfrm>
            <a:off x="5068945" y="5578918"/>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3" name="Oval 14"/>
          <p:cNvSpPr>
            <a:spLocks noChangeArrowheads="1"/>
          </p:cNvSpPr>
          <p:nvPr/>
        </p:nvSpPr>
        <p:spPr bwMode="auto">
          <a:xfrm>
            <a:off x="5472487" y="5165876"/>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4" name="Oval 15"/>
          <p:cNvSpPr>
            <a:spLocks noChangeArrowheads="1"/>
          </p:cNvSpPr>
          <p:nvPr/>
        </p:nvSpPr>
        <p:spPr bwMode="auto">
          <a:xfrm>
            <a:off x="5220273" y="5303557"/>
            <a:ext cx="252214" cy="229468"/>
          </a:xfrm>
          <a:prstGeom prst="ellipse">
            <a:avLst/>
          </a:prstGeom>
          <a:gradFill rotWithShape="1">
            <a:gsLst>
              <a:gs pos="0">
                <a:srgbClr val="FFFF00"/>
              </a:gs>
              <a:gs pos="100000">
                <a:schemeClr val="bg1"/>
              </a:gs>
            </a:gsLst>
            <a:lin ang="5400000" scaled="1"/>
          </a:gradFill>
          <a:ln w="9525">
            <a:noFill/>
            <a:round/>
            <a:headEnd/>
            <a:tailEnd/>
          </a:ln>
        </p:spPr>
        <p:txBody>
          <a:bodyPr wrap="none" anchor="ctr"/>
          <a:lstStyle/>
          <a:p>
            <a:endParaRPr lang="en-US"/>
          </a:p>
        </p:txBody>
      </p:sp>
      <p:sp>
        <p:nvSpPr>
          <p:cNvPr id="20495" name="Oval 16"/>
          <p:cNvSpPr>
            <a:spLocks noChangeArrowheads="1"/>
          </p:cNvSpPr>
          <p:nvPr/>
        </p:nvSpPr>
        <p:spPr bwMode="auto">
          <a:xfrm>
            <a:off x="6985768" y="5028196"/>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6" name="Oval 17"/>
          <p:cNvSpPr>
            <a:spLocks noChangeArrowheads="1"/>
          </p:cNvSpPr>
          <p:nvPr/>
        </p:nvSpPr>
        <p:spPr bwMode="auto">
          <a:xfrm>
            <a:off x="7137096" y="5578918"/>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7" name="Oval 18"/>
          <p:cNvSpPr>
            <a:spLocks noChangeArrowheads="1"/>
          </p:cNvSpPr>
          <p:nvPr/>
        </p:nvSpPr>
        <p:spPr bwMode="auto">
          <a:xfrm>
            <a:off x="5876028" y="5349451"/>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8" name="Oval 19"/>
          <p:cNvSpPr>
            <a:spLocks noChangeArrowheads="1"/>
          </p:cNvSpPr>
          <p:nvPr/>
        </p:nvSpPr>
        <p:spPr bwMode="auto">
          <a:xfrm>
            <a:off x="6834440" y="5900173"/>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499" name="Oval 20"/>
          <p:cNvSpPr>
            <a:spLocks noChangeArrowheads="1"/>
          </p:cNvSpPr>
          <p:nvPr/>
        </p:nvSpPr>
        <p:spPr bwMode="auto">
          <a:xfrm>
            <a:off x="6128242" y="4844622"/>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500" name="Oval 21"/>
          <p:cNvSpPr>
            <a:spLocks noChangeArrowheads="1"/>
          </p:cNvSpPr>
          <p:nvPr/>
        </p:nvSpPr>
        <p:spPr bwMode="auto">
          <a:xfrm>
            <a:off x="6229127" y="5762492"/>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501" name="Oval 22"/>
          <p:cNvSpPr>
            <a:spLocks noChangeArrowheads="1"/>
          </p:cNvSpPr>
          <p:nvPr/>
        </p:nvSpPr>
        <p:spPr bwMode="auto">
          <a:xfrm>
            <a:off x="6582226" y="4936409"/>
            <a:ext cx="252214" cy="229468"/>
          </a:xfrm>
          <a:prstGeom prst="ellipse">
            <a:avLst/>
          </a:prstGeom>
          <a:gradFill rotWithShape="1">
            <a:gsLst>
              <a:gs pos="0">
                <a:srgbClr val="FF9900"/>
              </a:gs>
              <a:gs pos="100000">
                <a:schemeClr val="bg1"/>
              </a:gs>
            </a:gsLst>
            <a:lin ang="5400000" scaled="1"/>
          </a:gradFill>
          <a:ln w="9525">
            <a:noFill/>
            <a:round/>
            <a:headEnd/>
            <a:tailEnd/>
          </a:ln>
        </p:spPr>
        <p:txBody>
          <a:bodyPr wrap="none" anchor="ctr"/>
          <a:lstStyle/>
          <a:p>
            <a:endParaRPr lang="en-US"/>
          </a:p>
        </p:txBody>
      </p:sp>
      <p:sp>
        <p:nvSpPr>
          <p:cNvPr id="20502" name="Oval 23"/>
          <p:cNvSpPr>
            <a:spLocks noChangeArrowheads="1"/>
          </p:cNvSpPr>
          <p:nvPr/>
        </p:nvSpPr>
        <p:spPr bwMode="auto">
          <a:xfrm>
            <a:off x="6582226" y="5349451"/>
            <a:ext cx="252214" cy="229468"/>
          </a:xfrm>
          <a:prstGeom prst="ellipse">
            <a:avLst/>
          </a:prstGeom>
          <a:gradFill rotWithShape="1">
            <a:gsLst>
              <a:gs pos="0">
                <a:srgbClr val="FFFF00"/>
              </a:gs>
              <a:gs pos="100000">
                <a:schemeClr val="bg1"/>
              </a:gs>
            </a:gsLst>
            <a:lin ang="5400000" scaled="1"/>
          </a:gradFill>
          <a:ln w="9525">
            <a:noFill/>
            <a:round/>
            <a:headEnd/>
            <a:tailEnd/>
          </a:ln>
        </p:spPr>
        <p:txBody>
          <a:bodyPr wrap="none" anchor="ctr"/>
          <a:lstStyle/>
          <a:p>
            <a:endParaRPr lang="en-US"/>
          </a:p>
        </p:txBody>
      </p:sp>
      <p:grpSp>
        <p:nvGrpSpPr>
          <p:cNvPr id="42" name="组合 41"/>
          <p:cNvGrpSpPr/>
          <p:nvPr/>
        </p:nvGrpSpPr>
        <p:grpSpPr>
          <a:xfrm>
            <a:off x="3657600" y="4202112"/>
            <a:ext cx="4856162" cy="2351088"/>
            <a:chOff x="3657600" y="4202112"/>
            <a:chExt cx="4856162" cy="2351088"/>
          </a:xfrm>
        </p:grpSpPr>
        <p:sp>
          <p:nvSpPr>
            <p:cNvPr id="20503" name="Line 24"/>
            <p:cNvSpPr>
              <a:spLocks noChangeShapeType="1"/>
            </p:cNvSpPr>
            <p:nvPr/>
          </p:nvSpPr>
          <p:spPr bwMode="auto">
            <a:xfrm flipV="1">
              <a:off x="4604452" y="4202112"/>
              <a:ext cx="8407" cy="1941871"/>
            </a:xfrm>
            <a:prstGeom prst="line">
              <a:avLst/>
            </a:prstGeom>
            <a:noFill/>
            <a:ln w="9525">
              <a:solidFill>
                <a:schemeClr val="tx1"/>
              </a:solidFill>
              <a:round/>
              <a:headEnd/>
              <a:tailEnd type="triangle" w="med" len="med"/>
            </a:ln>
          </p:spPr>
          <p:txBody>
            <a:bodyPr/>
            <a:lstStyle/>
            <a:p>
              <a:endParaRPr lang="en-US"/>
            </a:p>
          </p:txBody>
        </p:sp>
        <p:sp>
          <p:nvSpPr>
            <p:cNvPr id="20504" name="Line 25"/>
            <p:cNvSpPr>
              <a:spLocks noChangeShapeType="1"/>
            </p:cNvSpPr>
            <p:nvPr/>
          </p:nvSpPr>
          <p:spPr bwMode="auto">
            <a:xfrm flipV="1">
              <a:off x="4596045" y="6119124"/>
              <a:ext cx="3273522" cy="16254"/>
            </a:xfrm>
            <a:prstGeom prst="line">
              <a:avLst/>
            </a:prstGeom>
            <a:noFill/>
            <a:ln w="9525">
              <a:solidFill>
                <a:schemeClr val="tx1"/>
              </a:solidFill>
              <a:round/>
              <a:headEnd/>
              <a:tailEnd type="triangle" w="med" len="med"/>
            </a:ln>
          </p:spPr>
          <p:txBody>
            <a:bodyPr/>
            <a:lstStyle/>
            <a:p>
              <a:endParaRPr lang="en-US"/>
            </a:p>
          </p:txBody>
        </p:sp>
        <p:sp>
          <p:nvSpPr>
            <p:cNvPr id="20505" name="Text Box 26"/>
            <p:cNvSpPr txBox="1">
              <a:spLocks noChangeArrowheads="1"/>
            </p:cNvSpPr>
            <p:nvPr/>
          </p:nvSpPr>
          <p:spPr bwMode="auto">
            <a:xfrm>
              <a:off x="6844949" y="6248199"/>
              <a:ext cx="1668813" cy="305001"/>
            </a:xfrm>
            <a:prstGeom prst="rect">
              <a:avLst/>
            </a:prstGeom>
            <a:noFill/>
            <a:ln w="9525">
              <a:noFill/>
              <a:miter lim="800000"/>
              <a:headEnd/>
              <a:tailEnd/>
            </a:ln>
          </p:spPr>
          <p:txBody>
            <a:bodyPr>
              <a:spAutoFit/>
            </a:bodyPr>
            <a:lstStyle/>
            <a:p>
              <a:pPr eaLnBrk="1" hangingPunct="1"/>
              <a:r>
                <a:rPr lang="en-US" sz="1400">
                  <a:solidFill>
                    <a:schemeClr val="tx1"/>
                  </a:solidFill>
                  <a:latin typeface="Tahoma" pitchFamily="34" charset="0"/>
                  <a:cs typeface="Arial" pitchFamily="34" charset="0"/>
                </a:rPr>
                <a:t>$ Amount spent</a:t>
              </a:r>
            </a:p>
          </p:txBody>
        </p:sp>
        <p:sp>
          <p:nvSpPr>
            <p:cNvPr id="20506" name="Text Box 27"/>
            <p:cNvSpPr txBox="1">
              <a:spLocks noChangeArrowheads="1"/>
            </p:cNvSpPr>
            <p:nvPr/>
          </p:nvSpPr>
          <p:spPr bwMode="auto">
            <a:xfrm>
              <a:off x="3657600" y="4284338"/>
              <a:ext cx="994142" cy="518215"/>
            </a:xfrm>
            <a:prstGeom prst="rect">
              <a:avLst/>
            </a:prstGeom>
            <a:noFill/>
            <a:ln w="9525">
              <a:noFill/>
              <a:miter lim="800000"/>
              <a:headEnd/>
              <a:tailEnd/>
            </a:ln>
          </p:spPr>
          <p:txBody>
            <a:bodyPr wrap="none">
              <a:spAutoFit/>
            </a:bodyPr>
            <a:lstStyle/>
            <a:p>
              <a:pPr eaLnBrk="1" hangingPunct="1"/>
              <a:r>
                <a:rPr lang="en-US" sz="1400" dirty="0">
                  <a:solidFill>
                    <a:schemeClr val="tx1"/>
                  </a:solidFill>
                  <a:latin typeface="Tahoma" pitchFamily="34" charset="0"/>
                  <a:cs typeface="Arial" pitchFamily="34" charset="0"/>
                </a:rPr>
                <a:t>Order</a:t>
              </a:r>
            </a:p>
            <a:p>
              <a:pPr eaLnBrk="1" hangingPunct="1"/>
              <a:r>
                <a:rPr lang="en-US" sz="1400" dirty="0">
                  <a:solidFill>
                    <a:schemeClr val="tx1"/>
                  </a:solidFill>
                  <a:latin typeface="Tahoma" pitchFamily="34" charset="0"/>
                  <a:cs typeface="Arial" pitchFamily="34" charset="0"/>
                </a:rPr>
                <a:t>Frequency</a:t>
              </a:r>
            </a:p>
          </p:txBody>
        </p:sp>
      </p:grpSp>
      <p:sp>
        <p:nvSpPr>
          <p:cNvPr id="20507" name="Text Box 28"/>
          <p:cNvSpPr txBox="1">
            <a:spLocks noChangeArrowheads="1"/>
          </p:cNvSpPr>
          <p:nvPr/>
        </p:nvSpPr>
        <p:spPr bwMode="auto">
          <a:xfrm>
            <a:off x="6280621" y="5216551"/>
            <a:ext cx="1271577" cy="305001"/>
          </a:xfrm>
          <a:prstGeom prst="rect">
            <a:avLst/>
          </a:prstGeom>
          <a:noFill/>
          <a:ln w="9525">
            <a:noFill/>
            <a:miter lim="800000"/>
            <a:headEnd/>
            <a:tailEnd/>
          </a:ln>
        </p:spPr>
        <p:txBody>
          <a:bodyPr wrap="none">
            <a:spAutoFit/>
          </a:bodyPr>
          <a:lstStyle/>
          <a:p>
            <a:pPr eaLnBrk="1" hangingPunct="1"/>
            <a:r>
              <a:rPr lang="en-US" sz="1400">
                <a:solidFill>
                  <a:schemeClr val="tx1"/>
                </a:solidFill>
                <a:latin typeface="Tahoma" pitchFamily="34" charset="0"/>
                <a:cs typeface="Arial" pitchFamily="34" charset="0"/>
              </a:rPr>
              <a:t>Cluster center</a:t>
            </a:r>
          </a:p>
        </p:txBody>
      </p:sp>
      <p:sp>
        <p:nvSpPr>
          <p:cNvPr id="20508" name="Line 29"/>
          <p:cNvSpPr>
            <a:spLocks noChangeShapeType="1"/>
          </p:cNvSpPr>
          <p:nvPr/>
        </p:nvSpPr>
        <p:spPr bwMode="auto">
          <a:xfrm>
            <a:off x="6279570" y="5028196"/>
            <a:ext cx="353099" cy="321255"/>
          </a:xfrm>
          <a:prstGeom prst="line">
            <a:avLst/>
          </a:prstGeom>
          <a:noFill/>
          <a:ln w="9525">
            <a:solidFill>
              <a:schemeClr val="tx1"/>
            </a:solidFill>
            <a:round/>
            <a:headEnd/>
            <a:tailEnd/>
          </a:ln>
        </p:spPr>
        <p:txBody>
          <a:bodyPr/>
          <a:lstStyle/>
          <a:p>
            <a:endParaRPr lang="en-US"/>
          </a:p>
        </p:txBody>
      </p:sp>
      <p:sp>
        <p:nvSpPr>
          <p:cNvPr id="20509" name="Line 30"/>
          <p:cNvSpPr>
            <a:spLocks noChangeShapeType="1"/>
          </p:cNvSpPr>
          <p:nvPr/>
        </p:nvSpPr>
        <p:spPr bwMode="auto">
          <a:xfrm>
            <a:off x="6128242" y="5487131"/>
            <a:ext cx="453984" cy="0"/>
          </a:xfrm>
          <a:prstGeom prst="line">
            <a:avLst/>
          </a:prstGeom>
          <a:noFill/>
          <a:ln w="9525">
            <a:solidFill>
              <a:schemeClr val="tx1"/>
            </a:solidFill>
            <a:round/>
            <a:headEnd/>
            <a:tailEnd/>
          </a:ln>
        </p:spPr>
        <p:txBody>
          <a:bodyPr/>
          <a:lstStyle/>
          <a:p>
            <a:endParaRPr lang="en-US"/>
          </a:p>
        </p:txBody>
      </p:sp>
      <p:sp>
        <p:nvSpPr>
          <p:cNvPr id="20510" name="Line 31"/>
          <p:cNvSpPr>
            <a:spLocks noChangeShapeType="1"/>
          </p:cNvSpPr>
          <p:nvPr/>
        </p:nvSpPr>
        <p:spPr bwMode="auto">
          <a:xfrm flipV="1">
            <a:off x="6430898" y="5533025"/>
            <a:ext cx="201771" cy="229468"/>
          </a:xfrm>
          <a:prstGeom prst="line">
            <a:avLst/>
          </a:prstGeom>
          <a:noFill/>
          <a:ln w="9525">
            <a:solidFill>
              <a:schemeClr val="tx1"/>
            </a:solidFill>
            <a:round/>
            <a:headEnd/>
            <a:tailEnd/>
          </a:ln>
        </p:spPr>
        <p:txBody>
          <a:bodyPr/>
          <a:lstStyle/>
          <a:p>
            <a:endParaRPr lang="en-US"/>
          </a:p>
        </p:txBody>
      </p:sp>
      <p:sp>
        <p:nvSpPr>
          <p:cNvPr id="20511" name="Line 32"/>
          <p:cNvSpPr>
            <a:spLocks noChangeShapeType="1"/>
          </p:cNvSpPr>
          <p:nvPr/>
        </p:nvSpPr>
        <p:spPr bwMode="auto">
          <a:xfrm>
            <a:off x="6733555" y="5165876"/>
            <a:ext cx="0" cy="183574"/>
          </a:xfrm>
          <a:prstGeom prst="line">
            <a:avLst/>
          </a:prstGeom>
          <a:noFill/>
          <a:ln w="9525">
            <a:solidFill>
              <a:schemeClr val="tx1"/>
            </a:solidFill>
            <a:round/>
            <a:headEnd/>
            <a:tailEnd/>
          </a:ln>
        </p:spPr>
        <p:txBody>
          <a:bodyPr/>
          <a:lstStyle/>
          <a:p>
            <a:endParaRPr lang="en-US"/>
          </a:p>
        </p:txBody>
      </p:sp>
      <p:sp>
        <p:nvSpPr>
          <p:cNvPr id="20512" name="Line 33"/>
          <p:cNvSpPr>
            <a:spLocks noChangeShapeType="1"/>
          </p:cNvSpPr>
          <p:nvPr/>
        </p:nvSpPr>
        <p:spPr bwMode="auto">
          <a:xfrm flipH="1">
            <a:off x="6783997" y="5257664"/>
            <a:ext cx="302656" cy="137681"/>
          </a:xfrm>
          <a:prstGeom prst="line">
            <a:avLst/>
          </a:prstGeom>
          <a:noFill/>
          <a:ln w="9525">
            <a:solidFill>
              <a:schemeClr val="tx1"/>
            </a:solidFill>
            <a:round/>
            <a:headEnd/>
            <a:tailEnd/>
          </a:ln>
        </p:spPr>
        <p:txBody>
          <a:bodyPr/>
          <a:lstStyle/>
          <a:p>
            <a:endParaRPr lang="en-US"/>
          </a:p>
        </p:txBody>
      </p:sp>
      <p:sp>
        <p:nvSpPr>
          <p:cNvPr id="20513" name="Line 34"/>
          <p:cNvSpPr>
            <a:spLocks noChangeShapeType="1"/>
          </p:cNvSpPr>
          <p:nvPr/>
        </p:nvSpPr>
        <p:spPr bwMode="auto">
          <a:xfrm flipH="1" flipV="1">
            <a:off x="6783997" y="5533025"/>
            <a:ext cx="151328" cy="367148"/>
          </a:xfrm>
          <a:prstGeom prst="line">
            <a:avLst/>
          </a:prstGeom>
          <a:noFill/>
          <a:ln w="9525">
            <a:solidFill>
              <a:schemeClr val="tx1"/>
            </a:solidFill>
            <a:round/>
            <a:headEnd/>
            <a:tailEnd/>
          </a:ln>
        </p:spPr>
        <p:txBody>
          <a:bodyPr/>
          <a:lstStyle/>
          <a:p>
            <a:endParaRPr lang="en-US"/>
          </a:p>
        </p:txBody>
      </p:sp>
      <p:sp>
        <p:nvSpPr>
          <p:cNvPr id="20514" name="Line 35"/>
          <p:cNvSpPr>
            <a:spLocks noChangeShapeType="1"/>
          </p:cNvSpPr>
          <p:nvPr/>
        </p:nvSpPr>
        <p:spPr bwMode="auto">
          <a:xfrm flipH="1" flipV="1">
            <a:off x="6834440" y="5487131"/>
            <a:ext cx="302656" cy="137681"/>
          </a:xfrm>
          <a:prstGeom prst="line">
            <a:avLst/>
          </a:prstGeom>
          <a:noFill/>
          <a:ln w="9525">
            <a:solidFill>
              <a:schemeClr val="tx1"/>
            </a:solidFill>
            <a:round/>
            <a:headEnd/>
            <a:tailEnd/>
          </a:ln>
        </p:spPr>
        <p:txBody>
          <a:bodyPr/>
          <a:lstStyle/>
          <a:p>
            <a:endParaRPr lang="en-US"/>
          </a:p>
        </p:txBody>
      </p:sp>
      <p:sp>
        <p:nvSpPr>
          <p:cNvPr id="20515" name="Line 36"/>
          <p:cNvSpPr>
            <a:spLocks noChangeShapeType="1"/>
          </p:cNvSpPr>
          <p:nvPr/>
        </p:nvSpPr>
        <p:spPr bwMode="auto">
          <a:xfrm>
            <a:off x="5169830" y="5257664"/>
            <a:ext cx="50443" cy="45894"/>
          </a:xfrm>
          <a:prstGeom prst="line">
            <a:avLst/>
          </a:prstGeom>
          <a:noFill/>
          <a:ln w="9525">
            <a:solidFill>
              <a:schemeClr val="tx1"/>
            </a:solidFill>
            <a:round/>
            <a:headEnd/>
            <a:tailEnd/>
          </a:ln>
        </p:spPr>
        <p:txBody>
          <a:bodyPr/>
          <a:lstStyle/>
          <a:p>
            <a:endParaRPr lang="en-US"/>
          </a:p>
        </p:txBody>
      </p:sp>
      <p:sp>
        <p:nvSpPr>
          <p:cNvPr id="20516" name="Line 37"/>
          <p:cNvSpPr>
            <a:spLocks noChangeShapeType="1"/>
          </p:cNvSpPr>
          <p:nvPr/>
        </p:nvSpPr>
        <p:spPr bwMode="auto">
          <a:xfrm>
            <a:off x="5371601" y="5211770"/>
            <a:ext cx="0" cy="91787"/>
          </a:xfrm>
          <a:prstGeom prst="line">
            <a:avLst/>
          </a:prstGeom>
          <a:noFill/>
          <a:ln w="9525">
            <a:solidFill>
              <a:schemeClr val="tx1"/>
            </a:solidFill>
            <a:round/>
            <a:headEnd/>
            <a:tailEnd/>
          </a:ln>
        </p:spPr>
        <p:txBody>
          <a:bodyPr/>
          <a:lstStyle/>
          <a:p>
            <a:endParaRPr lang="en-US"/>
          </a:p>
        </p:txBody>
      </p:sp>
      <p:sp>
        <p:nvSpPr>
          <p:cNvPr id="20517" name="Line 38"/>
          <p:cNvSpPr>
            <a:spLocks noChangeShapeType="1"/>
          </p:cNvSpPr>
          <p:nvPr/>
        </p:nvSpPr>
        <p:spPr bwMode="auto">
          <a:xfrm flipH="1">
            <a:off x="5472487" y="5303557"/>
            <a:ext cx="50443" cy="45894"/>
          </a:xfrm>
          <a:prstGeom prst="line">
            <a:avLst/>
          </a:prstGeom>
          <a:noFill/>
          <a:ln w="9525">
            <a:solidFill>
              <a:schemeClr val="tx1"/>
            </a:solidFill>
            <a:round/>
            <a:headEnd/>
            <a:tailEnd/>
          </a:ln>
        </p:spPr>
        <p:txBody>
          <a:bodyPr/>
          <a:lstStyle/>
          <a:p>
            <a:endParaRPr lang="en-US"/>
          </a:p>
        </p:txBody>
      </p:sp>
      <p:sp>
        <p:nvSpPr>
          <p:cNvPr id="20518" name="Line 39"/>
          <p:cNvSpPr>
            <a:spLocks noChangeShapeType="1"/>
          </p:cNvSpPr>
          <p:nvPr/>
        </p:nvSpPr>
        <p:spPr bwMode="auto">
          <a:xfrm flipH="1">
            <a:off x="5472487" y="5441238"/>
            <a:ext cx="100885" cy="0"/>
          </a:xfrm>
          <a:prstGeom prst="line">
            <a:avLst/>
          </a:prstGeom>
          <a:noFill/>
          <a:ln w="9525">
            <a:solidFill>
              <a:schemeClr val="tx1"/>
            </a:solidFill>
            <a:round/>
            <a:headEnd/>
            <a:tailEnd/>
          </a:ln>
        </p:spPr>
        <p:txBody>
          <a:bodyPr/>
          <a:lstStyle/>
          <a:p>
            <a:endParaRPr lang="en-US"/>
          </a:p>
        </p:txBody>
      </p:sp>
      <p:sp>
        <p:nvSpPr>
          <p:cNvPr id="20519" name="Line 40"/>
          <p:cNvSpPr>
            <a:spLocks noChangeShapeType="1"/>
          </p:cNvSpPr>
          <p:nvPr/>
        </p:nvSpPr>
        <p:spPr bwMode="auto">
          <a:xfrm>
            <a:off x="5422044" y="5487131"/>
            <a:ext cx="50443" cy="45894"/>
          </a:xfrm>
          <a:prstGeom prst="line">
            <a:avLst/>
          </a:prstGeom>
          <a:noFill/>
          <a:ln w="9525">
            <a:solidFill>
              <a:schemeClr val="tx1"/>
            </a:solidFill>
            <a:round/>
            <a:headEnd/>
            <a:tailEnd/>
          </a:ln>
        </p:spPr>
        <p:txBody>
          <a:bodyPr/>
          <a:lstStyle/>
          <a:p>
            <a:endParaRPr lang="en-US"/>
          </a:p>
        </p:txBody>
      </p:sp>
      <p:sp>
        <p:nvSpPr>
          <p:cNvPr id="20520" name="Line 41"/>
          <p:cNvSpPr>
            <a:spLocks noChangeShapeType="1"/>
          </p:cNvSpPr>
          <p:nvPr/>
        </p:nvSpPr>
        <p:spPr bwMode="auto">
          <a:xfrm flipV="1">
            <a:off x="5220273" y="5487131"/>
            <a:ext cx="50443" cy="91787"/>
          </a:xfrm>
          <a:prstGeom prst="line">
            <a:avLst/>
          </a:prstGeom>
          <a:noFill/>
          <a:ln w="9525">
            <a:solidFill>
              <a:schemeClr val="tx1"/>
            </a:solidFill>
            <a:round/>
            <a:headEnd/>
            <a:tailEnd/>
          </a:ln>
        </p:spPr>
        <p:txBody>
          <a:bodyPr/>
          <a:lstStyle/>
          <a:p>
            <a:endParaRPr lang="en-US"/>
          </a:p>
        </p:txBody>
      </p:sp>
      <p:sp>
        <p:nvSpPr>
          <p:cNvPr id="20521" name="Line 42"/>
          <p:cNvSpPr>
            <a:spLocks noChangeShapeType="1"/>
          </p:cNvSpPr>
          <p:nvPr/>
        </p:nvSpPr>
        <p:spPr bwMode="auto">
          <a:xfrm>
            <a:off x="5169830" y="5395344"/>
            <a:ext cx="50443" cy="0"/>
          </a:xfrm>
          <a:prstGeom prst="line">
            <a:avLst/>
          </a:prstGeom>
          <a:noFill/>
          <a:ln w="9525">
            <a:solidFill>
              <a:schemeClr val="tx1"/>
            </a:solidFill>
            <a:round/>
            <a:headEnd/>
            <a:tailEnd/>
          </a:ln>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3491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34915">
                                            <p:txEl>
                                              <p:pRg st="3" end="3"/>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4915"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Slide Number Placeholder 6"/>
          <p:cNvSpPr>
            <a:spLocks noGrp="1"/>
          </p:cNvSpPr>
          <p:nvPr>
            <p:ph type="sldNum" sz="quarter" idx="12"/>
          </p:nvPr>
        </p:nvSpPr>
        <p:spPr>
          <a:noFill/>
        </p:spPr>
        <p:txBody>
          <a:bodyPr/>
          <a:lstStyle/>
          <a:p>
            <a:fld id="{EE381556-4191-4ED8-BD0F-4B3E0683023E}" type="slidenum">
              <a:rPr lang="en-US" smtClean="0"/>
              <a:pPr/>
              <a:t>23</a:t>
            </a:fld>
            <a:endParaRPr lang="en-US" smtClean="0"/>
          </a:p>
        </p:txBody>
      </p:sp>
      <p:sp>
        <p:nvSpPr>
          <p:cNvPr id="3076" name="Rectangle 2"/>
          <p:cNvSpPr>
            <a:spLocks noGrp="1" noChangeArrowheads="1"/>
          </p:cNvSpPr>
          <p:nvPr>
            <p:ph type="title"/>
          </p:nvPr>
        </p:nvSpPr>
        <p:spPr>
          <a:xfrm>
            <a:off x="214312" y="92075"/>
            <a:ext cx="4586288" cy="1431925"/>
          </a:xfrm>
        </p:spPr>
        <p:txBody>
          <a:bodyPr>
            <a:normAutofit/>
          </a:bodyPr>
          <a:lstStyle/>
          <a:p>
            <a:r>
              <a:rPr lang="en-US" sz="4000" dirty="0" smtClean="0">
                <a:solidFill>
                  <a:srgbClr val="C00000"/>
                </a:solidFill>
              </a:rPr>
              <a:t> Compute “mean”</a:t>
            </a:r>
          </a:p>
        </p:txBody>
      </p:sp>
      <p:sp>
        <p:nvSpPr>
          <p:cNvPr id="3077" name="Rectangle 3"/>
          <p:cNvSpPr>
            <a:spLocks noGrp="1" noChangeArrowheads="1"/>
          </p:cNvSpPr>
          <p:nvPr>
            <p:ph type="body" sz="half" idx="1"/>
          </p:nvPr>
        </p:nvSpPr>
        <p:spPr>
          <a:xfrm>
            <a:off x="762000" y="4953000"/>
            <a:ext cx="8153400" cy="1293812"/>
          </a:xfrm>
        </p:spPr>
        <p:txBody>
          <a:bodyPr>
            <a:normAutofit/>
          </a:bodyPr>
          <a:lstStyle/>
          <a:p>
            <a:pPr>
              <a:buFont typeface="Wingdings" pitchFamily="2" charset="2"/>
              <a:buNone/>
            </a:pPr>
            <a:r>
              <a:rPr lang="en-US" sz="2400" dirty="0" smtClean="0"/>
              <a:t>Cluster </a:t>
            </a:r>
            <a:r>
              <a:rPr lang="en-US" sz="2400" dirty="0" smtClean="0">
                <a:solidFill>
                  <a:srgbClr val="C00000"/>
                </a:solidFill>
              </a:rPr>
              <a:t>center</a:t>
            </a:r>
            <a:r>
              <a:rPr lang="en-US" sz="2400" dirty="0" smtClean="0"/>
              <a:t> is -</a:t>
            </a:r>
          </a:p>
          <a:p>
            <a:pPr>
              <a:buFont typeface="Wingdings" pitchFamily="2" charset="2"/>
              <a:buNone/>
            </a:pPr>
            <a:r>
              <a:rPr lang="en-US" sz="2400" dirty="0" smtClean="0"/>
              <a:t>		Age=(41+43+45)/3=43</a:t>
            </a:r>
          </a:p>
          <a:p>
            <a:pPr lvl="1">
              <a:buFont typeface="Wingdings" pitchFamily="2" charset="2"/>
              <a:buNone/>
            </a:pPr>
            <a:r>
              <a:rPr lang="en-US" sz="2400" dirty="0" smtClean="0">
                <a:solidFill>
                  <a:schemeClr val="tx1"/>
                </a:solidFill>
              </a:rPr>
              <a:t>		Income=(51K+59K+55K)/3=55K</a:t>
            </a:r>
          </a:p>
        </p:txBody>
      </p:sp>
      <p:grpSp>
        <p:nvGrpSpPr>
          <p:cNvPr id="11" name="组合 10"/>
          <p:cNvGrpSpPr/>
          <p:nvPr/>
        </p:nvGrpSpPr>
        <p:grpSpPr>
          <a:xfrm>
            <a:off x="2286000" y="1433513"/>
            <a:ext cx="4646612" cy="3214687"/>
            <a:chOff x="4191000" y="457200"/>
            <a:chExt cx="4646612" cy="3214687"/>
          </a:xfrm>
        </p:grpSpPr>
        <p:grpSp>
          <p:nvGrpSpPr>
            <p:cNvPr id="10" name="组合 9"/>
            <p:cNvGrpSpPr/>
            <p:nvPr/>
          </p:nvGrpSpPr>
          <p:grpSpPr>
            <a:xfrm>
              <a:off x="4191000" y="457200"/>
              <a:ext cx="4646612" cy="3214687"/>
              <a:chOff x="4268788" y="454025"/>
              <a:chExt cx="4646612" cy="3214687"/>
            </a:xfrm>
          </p:grpSpPr>
          <p:graphicFrame>
            <p:nvGraphicFramePr>
              <p:cNvPr id="3074" name="Object 1024"/>
              <p:cNvGraphicFramePr>
                <a:graphicFrameLocks noChangeAspect="1"/>
              </p:cNvGraphicFramePr>
              <p:nvPr>
                <p:ph sz="half" idx="2"/>
              </p:nvPr>
            </p:nvGraphicFramePr>
            <p:xfrm>
              <a:off x="4572000" y="457200"/>
              <a:ext cx="4343400" cy="3211512"/>
            </p:xfrm>
            <a:graphic>
              <a:graphicData uri="http://schemas.openxmlformats.org/presentationml/2006/ole">
                <p:oleObj spid="_x0000_s62466" name="Visio" r:id="rId3" imgW="1530906" imgH="1194197" progId="">
                  <p:embed/>
                </p:oleObj>
              </a:graphicData>
            </a:graphic>
          </p:graphicFrame>
          <p:sp>
            <p:nvSpPr>
              <p:cNvPr id="936965" name="Text Box 5"/>
              <p:cNvSpPr txBox="1">
                <a:spLocks noChangeArrowheads="1"/>
              </p:cNvSpPr>
              <p:nvPr/>
            </p:nvSpPr>
            <p:spPr bwMode="auto">
              <a:xfrm>
                <a:off x="5427663" y="454025"/>
                <a:ext cx="3276600" cy="641350"/>
              </a:xfrm>
              <a:prstGeom prst="rect">
                <a:avLst/>
              </a:prstGeom>
              <a:noFill/>
              <a:ln w="9525">
                <a:noFill/>
                <a:miter lim="800000"/>
                <a:headEnd/>
                <a:tailEnd/>
              </a:ln>
              <a:effectLst/>
            </p:spPr>
            <p:txBody>
              <a:bodyPr>
                <a:spAutoFit/>
              </a:bodyPr>
              <a:lstStyle/>
              <a:p>
                <a:pPr lvl="1" eaLnBrk="1" hangingPunct="1">
                  <a:spcBef>
                    <a:spcPct val="20000"/>
                  </a:spcBef>
                  <a:buClr>
                    <a:schemeClr val="tx1"/>
                  </a:buClr>
                  <a:defRPr/>
                </a:pPr>
                <a:r>
                  <a:rPr lang="en-US" sz="1800">
                    <a:solidFill>
                      <a:schemeClr val="tx1"/>
                    </a:solidFill>
                    <a:effectLst>
                      <a:outerShdw blurRad="38100" dist="38100" dir="2700000" algn="tl">
                        <a:srgbClr val="C0C0C0"/>
                      </a:outerShdw>
                    </a:effectLst>
                    <a:latin typeface="Tahoma" pitchFamily="34" charset="0"/>
                    <a:cs typeface="Arial" pitchFamily="34" charset="0"/>
                  </a:rPr>
                  <a:t>(Age=43, Income=59K)</a:t>
                </a:r>
              </a:p>
              <a:p>
                <a:pPr eaLnBrk="1" hangingPunct="1">
                  <a:defRPr/>
                </a:pPr>
                <a:endParaRPr lang="en-US" sz="1800">
                  <a:solidFill>
                    <a:schemeClr val="tx1"/>
                  </a:solidFill>
                  <a:latin typeface="Tahoma" pitchFamily="34" charset="0"/>
                  <a:cs typeface="Arial" pitchFamily="34" charset="0"/>
                </a:endParaRPr>
              </a:p>
            </p:txBody>
          </p:sp>
          <p:sp>
            <p:nvSpPr>
              <p:cNvPr id="936966" name="Text Box 6"/>
              <p:cNvSpPr txBox="1">
                <a:spLocks noChangeArrowheads="1"/>
              </p:cNvSpPr>
              <p:nvPr/>
            </p:nvSpPr>
            <p:spPr bwMode="auto">
              <a:xfrm>
                <a:off x="6705600" y="1893888"/>
                <a:ext cx="1600200" cy="641350"/>
              </a:xfrm>
              <a:prstGeom prst="rect">
                <a:avLst/>
              </a:prstGeom>
              <a:noFill/>
              <a:ln w="9525">
                <a:noFill/>
                <a:miter lim="800000"/>
                <a:headEnd/>
                <a:tailEnd/>
              </a:ln>
              <a:effectLst/>
            </p:spPr>
            <p:txBody>
              <a:bodyPr>
                <a:spAutoFit/>
              </a:bodyPr>
              <a:lstStyle/>
              <a:p>
                <a:pPr lvl="1" algn="r" eaLnBrk="1" hangingPunct="1">
                  <a:spcBef>
                    <a:spcPct val="20000"/>
                  </a:spcBef>
                  <a:buClr>
                    <a:schemeClr val="tx1"/>
                  </a:buClr>
                  <a:defRPr/>
                </a:pPr>
                <a:r>
                  <a:rPr lang="en-US" sz="1800">
                    <a:solidFill>
                      <a:schemeClr val="tx1"/>
                    </a:solidFill>
                    <a:effectLst>
                      <a:outerShdw blurRad="38100" dist="38100" dir="2700000" algn="tl">
                        <a:srgbClr val="C0C0C0"/>
                      </a:outerShdw>
                    </a:effectLst>
                    <a:latin typeface="Tahoma" pitchFamily="34" charset="0"/>
                    <a:cs typeface="Arial" pitchFamily="34" charset="0"/>
                  </a:rPr>
                  <a:t>(45, 55K)</a:t>
                </a:r>
              </a:p>
              <a:p>
                <a:pPr algn="r" eaLnBrk="1" hangingPunct="1">
                  <a:defRPr/>
                </a:pPr>
                <a:endParaRPr lang="en-US" sz="1800">
                  <a:solidFill>
                    <a:schemeClr val="tx1"/>
                  </a:solidFill>
                  <a:latin typeface="Tahoma" pitchFamily="34" charset="0"/>
                  <a:cs typeface="Arial" pitchFamily="34" charset="0"/>
                </a:endParaRPr>
              </a:p>
            </p:txBody>
          </p:sp>
          <p:sp>
            <p:nvSpPr>
              <p:cNvPr id="936967" name="Text Box 7"/>
              <p:cNvSpPr txBox="1">
                <a:spLocks noChangeArrowheads="1"/>
              </p:cNvSpPr>
              <p:nvPr/>
            </p:nvSpPr>
            <p:spPr bwMode="auto">
              <a:xfrm>
                <a:off x="4268788" y="2398713"/>
                <a:ext cx="1676400" cy="641350"/>
              </a:xfrm>
              <a:prstGeom prst="rect">
                <a:avLst/>
              </a:prstGeom>
              <a:noFill/>
              <a:ln w="9525">
                <a:noFill/>
                <a:miter lim="800000"/>
                <a:headEnd/>
                <a:tailEnd/>
              </a:ln>
              <a:effectLst/>
            </p:spPr>
            <p:txBody>
              <a:bodyPr>
                <a:spAutoFit/>
              </a:bodyPr>
              <a:lstStyle/>
              <a:p>
                <a:pPr lvl="1" eaLnBrk="1" hangingPunct="1">
                  <a:spcBef>
                    <a:spcPct val="20000"/>
                  </a:spcBef>
                  <a:buClr>
                    <a:schemeClr val="tx1"/>
                  </a:buClr>
                  <a:defRPr/>
                </a:pPr>
                <a:r>
                  <a:rPr lang="en-US" sz="1800">
                    <a:solidFill>
                      <a:schemeClr val="tx1"/>
                    </a:solidFill>
                    <a:effectLst>
                      <a:outerShdw blurRad="38100" dist="38100" dir="2700000" algn="tl">
                        <a:srgbClr val="C0C0C0"/>
                      </a:outerShdw>
                    </a:effectLst>
                    <a:latin typeface="Tahoma" pitchFamily="34" charset="0"/>
                    <a:cs typeface="Arial" pitchFamily="34" charset="0"/>
                  </a:rPr>
                  <a:t>(41, 51K)</a:t>
                </a:r>
              </a:p>
              <a:p>
                <a:pPr algn="r" eaLnBrk="1" hangingPunct="1">
                  <a:defRPr/>
                </a:pPr>
                <a:endParaRPr lang="en-US" sz="1800">
                  <a:solidFill>
                    <a:schemeClr val="tx1"/>
                  </a:solidFill>
                  <a:latin typeface="Tahoma" pitchFamily="34" charset="0"/>
                  <a:cs typeface="Arial" pitchFamily="34" charset="0"/>
                </a:endParaRPr>
              </a:p>
            </p:txBody>
          </p:sp>
        </p:grpSp>
        <p:sp>
          <p:nvSpPr>
            <p:cNvPr id="936968" name="Text Box 8"/>
            <p:cNvSpPr txBox="1">
              <a:spLocks noChangeArrowheads="1"/>
            </p:cNvSpPr>
            <p:nvPr/>
          </p:nvSpPr>
          <p:spPr bwMode="auto">
            <a:xfrm>
              <a:off x="6038850" y="2503488"/>
              <a:ext cx="2146300" cy="641350"/>
            </a:xfrm>
            <a:prstGeom prst="rect">
              <a:avLst/>
            </a:prstGeom>
            <a:noFill/>
            <a:ln w="9525">
              <a:noFill/>
              <a:miter lim="800000"/>
              <a:headEnd/>
              <a:tailEnd/>
            </a:ln>
            <a:effectLst/>
          </p:spPr>
          <p:txBody>
            <a:bodyPr>
              <a:spAutoFit/>
            </a:bodyPr>
            <a:lstStyle/>
            <a:p>
              <a:pPr lvl="1" algn="r" eaLnBrk="1" hangingPunct="1">
                <a:spcBef>
                  <a:spcPct val="20000"/>
                </a:spcBef>
                <a:buClr>
                  <a:schemeClr val="tx1"/>
                </a:buClr>
                <a:defRPr/>
              </a:pPr>
              <a:r>
                <a:rPr lang="en-US" sz="1800" dirty="0">
                  <a:solidFill>
                    <a:srgbClr val="C00000"/>
                  </a:solidFill>
                  <a:effectLst>
                    <a:outerShdw blurRad="38100" dist="38100" dir="2700000" algn="tl">
                      <a:srgbClr val="C0C0C0"/>
                    </a:outerShdw>
                  </a:effectLst>
                  <a:latin typeface="Tahoma" pitchFamily="34" charset="0"/>
                  <a:cs typeface="Arial" pitchFamily="34" charset="0"/>
                </a:rPr>
                <a:t>(43, 55K)</a:t>
              </a:r>
            </a:p>
            <a:p>
              <a:pPr algn="r" eaLnBrk="1" hangingPunct="1">
                <a:defRPr/>
              </a:pPr>
              <a:endParaRPr lang="en-US" sz="1800" dirty="0">
                <a:solidFill>
                  <a:srgbClr val="C00000"/>
                </a:solidFill>
                <a:latin typeface="Tahoma" pitchFamily="34" charset="0"/>
                <a:cs typeface="Arial"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5"/>
          <p:cNvSpPr>
            <a:spLocks noGrp="1"/>
          </p:cNvSpPr>
          <p:nvPr>
            <p:ph type="sldNum" sz="quarter" idx="12"/>
          </p:nvPr>
        </p:nvSpPr>
        <p:spPr>
          <a:noFill/>
        </p:spPr>
        <p:txBody>
          <a:bodyPr/>
          <a:lstStyle/>
          <a:p>
            <a:fld id="{670B3DAB-5649-416B-AEDD-579818343623}" type="slidenum">
              <a:rPr lang="en-US" smtClean="0"/>
              <a:pPr/>
              <a:t>24</a:t>
            </a:fld>
            <a:endParaRPr lang="en-US" smtClean="0"/>
          </a:p>
        </p:txBody>
      </p:sp>
      <p:sp>
        <p:nvSpPr>
          <p:cNvPr id="4100" name="Rectangle 2"/>
          <p:cNvSpPr>
            <a:spLocks noGrp="1" noChangeArrowheads="1"/>
          </p:cNvSpPr>
          <p:nvPr>
            <p:ph type="title"/>
          </p:nvPr>
        </p:nvSpPr>
        <p:spPr>
          <a:xfrm>
            <a:off x="609600" y="635000"/>
            <a:ext cx="7772400" cy="508000"/>
          </a:xfrm>
        </p:spPr>
        <p:txBody>
          <a:bodyPr>
            <a:noAutofit/>
          </a:bodyPr>
          <a:lstStyle/>
          <a:p>
            <a:r>
              <a:rPr lang="en-US" sz="3600" dirty="0" smtClean="0">
                <a:solidFill>
                  <a:srgbClr val="C00000"/>
                </a:solidFill>
              </a:rPr>
              <a:t>K-Means Algorithm</a:t>
            </a:r>
          </a:p>
        </p:txBody>
      </p:sp>
      <p:sp>
        <p:nvSpPr>
          <p:cNvPr id="4101" name="Rectangle 3"/>
          <p:cNvSpPr>
            <a:spLocks noGrp="1" noChangeArrowheads="1"/>
          </p:cNvSpPr>
          <p:nvPr>
            <p:ph type="body" idx="1"/>
          </p:nvPr>
        </p:nvSpPr>
        <p:spPr>
          <a:xfrm>
            <a:off x="762000" y="1600200"/>
            <a:ext cx="7924800" cy="2286000"/>
          </a:xfrm>
        </p:spPr>
        <p:txBody>
          <a:bodyPr>
            <a:normAutofit/>
          </a:bodyPr>
          <a:lstStyle/>
          <a:p>
            <a:pPr marL="533400" indent="-533400">
              <a:buFont typeface="Wingdings" pitchFamily="2" charset="2"/>
              <a:buAutoNum type="arabicPeriod"/>
            </a:pPr>
            <a:r>
              <a:rPr lang="en-US" sz="2400" dirty="0" smtClean="0"/>
              <a:t>Arbitrarily select K objects from the data (e.g., K customer) to be each cluster center</a:t>
            </a:r>
          </a:p>
          <a:p>
            <a:pPr marL="533400" indent="-533400">
              <a:buFont typeface="Wingdings" pitchFamily="2" charset="2"/>
              <a:buAutoNum type="arabicPeriod"/>
            </a:pPr>
            <a:r>
              <a:rPr lang="en-US" sz="2400" dirty="0" smtClean="0"/>
              <a:t>For each of the remaining objects: Assign each object to the cluster whose center it is most close to</a:t>
            </a:r>
          </a:p>
        </p:txBody>
      </p:sp>
      <p:grpSp>
        <p:nvGrpSpPr>
          <p:cNvPr id="13" name="组合 12"/>
          <p:cNvGrpSpPr/>
          <p:nvPr/>
        </p:nvGrpSpPr>
        <p:grpSpPr>
          <a:xfrm>
            <a:off x="1676400" y="3657600"/>
            <a:ext cx="6080125" cy="2057400"/>
            <a:chOff x="1676400" y="3657600"/>
            <a:chExt cx="6080125" cy="2057400"/>
          </a:xfrm>
        </p:grpSpPr>
        <p:grpSp>
          <p:nvGrpSpPr>
            <p:cNvPr id="2" name="Group 4"/>
            <p:cNvGrpSpPr>
              <a:grpSpLocks/>
            </p:cNvGrpSpPr>
            <p:nvPr/>
          </p:nvGrpSpPr>
          <p:grpSpPr bwMode="auto">
            <a:xfrm>
              <a:off x="3581400" y="3657600"/>
              <a:ext cx="2286000" cy="2057400"/>
              <a:chOff x="528" y="240"/>
              <a:chExt cx="2142" cy="1872"/>
            </a:xfrm>
          </p:grpSpPr>
          <p:graphicFrame>
            <p:nvGraphicFramePr>
              <p:cNvPr id="4098" name="Object 1024"/>
              <p:cNvGraphicFramePr>
                <a:graphicFrameLocks noChangeAspect="1"/>
              </p:cNvGraphicFramePr>
              <p:nvPr/>
            </p:nvGraphicFramePr>
            <p:xfrm>
              <a:off x="528" y="240"/>
              <a:ext cx="2142" cy="1872"/>
            </p:xfrm>
            <a:graphic>
              <a:graphicData uri="http://schemas.openxmlformats.org/presentationml/2006/ole">
                <p:oleObj spid="_x0000_s63490" name="Worksheet" r:id="rId3" imgW="4016160" imgH="3442680" progId="Excel.Sheet.8">
                  <p:embed/>
                </p:oleObj>
              </a:graphicData>
            </a:graphic>
          </p:graphicFrame>
          <p:sp>
            <p:nvSpPr>
              <p:cNvPr id="4107" name="Freeform 6"/>
              <p:cNvSpPr>
                <a:spLocks/>
              </p:cNvSpPr>
              <p:nvPr/>
            </p:nvSpPr>
            <p:spPr bwMode="auto">
              <a:xfrm>
                <a:off x="1008" y="557"/>
                <a:ext cx="852" cy="1260"/>
              </a:xfrm>
              <a:custGeom>
                <a:avLst/>
                <a:gdLst>
                  <a:gd name="T0" fmla="*/ 518 w 852"/>
                  <a:gd name="T1" fmla="*/ 280 h 1260"/>
                  <a:gd name="T2" fmla="*/ 392 w 852"/>
                  <a:gd name="T3" fmla="*/ 36 h 1260"/>
                  <a:gd name="T4" fmla="*/ 237 w 852"/>
                  <a:gd name="T5" fmla="*/ 21 h 1260"/>
                  <a:gd name="T6" fmla="*/ 133 w 852"/>
                  <a:gd name="T7" fmla="*/ 73 h 1260"/>
                  <a:gd name="T8" fmla="*/ 0 w 852"/>
                  <a:gd name="T9" fmla="*/ 369 h 1260"/>
                  <a:gd name="T10" fmla="*/ 44 w 852"/>
                  <a:gd name="T11" fmla="*/ 688 h 1260"/>
                  <a:gd name="T12" fmla="*/ 362 w 852"/>
                  <a:gd name="T13" fmla="*/ 1117 h 1260"/>
                  <a:gd name="T14" fmla="*/ 429 w 852"/>
                  <a:gd name="T15" fmla="*/ 1139 h 1260"/>
                  <a:gd name="T16" fmla="*/ 451 w 852"/>
                  <a:gd name="T17" fmla="*/ 1154 h 1260"/>
                  <a:gd name="T18" fmla="*/ 525 w 852"/>
                  <a:gd name="T19" fmla="*/ 1176 h 1260"/>
                  <a:gd name="T20" fmla="*/ 622 w 852"/>
                  <a:gd name="T21" fmla="*/ 1228 h 1260"/>
                  <a:gd name="T22" fmla="*/ 792 w 852"/>
                  <a:gd name="T23" fmla="*/ 1243 h 1260"/>
                  <a:gd name="T24" fmla="*/ 785 w 852"/>
                  <a:gd name="T25" fmla="*/ 1021 h 1260"/>
                  <a:gd name="T26" fmla="*/ 748 w 852"/>
                  <a:gd name="T27" fmla="*/ 954 h 1260"/>
                  <a:gd name="T28" fmla="*/ 688 w 852"/>
                  <a:gd name="T29" fmla="*/ 858 h 1260"/>
                  <a:gd name="T30" fmla="*/ 622 w 852"/>
                  <a:gd name="T31" fmla="*/ 762 h 1260"/>
                  <a:gd name="T32" fmla="*/ 607 w 852"/>
                  <a:gd name="T33" fmla="*/ 732 h 1260"/>
                  <a:gd name="T34" fmla="*/ 592 w 852"/>
                  <a:gd name="T35" fmla="*/ 710 h 1260"/>
                  <a:gd name="T36" fmla="*/ 555 w 852"/>
                  <a:gd name="T37" fmla="*/ 643 h 1260"/>
                  <a:gd name="T38" fmla="*/ 540 w 852"/>
                  <a:gd name="T39" fmla="*/ 621 h 1260"/>
                  <a:gd name="T40" fmla="*/ 518 w 852"/>
                  <a:gd name="T41" fmla="*/ 280 h 12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52"/>
                  <a:gd name="T64" fmla="*/ 0 h 1260"/>
                  <a:gd name="T65" fmla="*/ 852 w 852"/>
                  <a:gd name="T66" fmla="*/ 1260 h 126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a:solidFill>
                  <a:srgbClr val="FF0000"/>
                </a:solidFill>
                <a:round/>
                <a:headEnd/>
                <a:tailEnd/>
              </a:ln>
            </p:spPr>
            <p:txBody>
              <a:bodyPr wrap="none" anchor="ctr">
                <a:spAutoFit/>
              </a:bodyPr>
              <a:lstStyle/>
              <a:p>
                <a:endParaRPr lang="en-US"/>
              </a:p>
            </p:txBody>
          </p:sp>
          <p:sp>
            <p:nvSpPr>
              <p:cNvPr id="4108" name="Freeform 7"/>
              <p:cNvSpPr>
                <a:spLocks/>
              </p:cNvSpPr>
              <p:nvPr/>
            </p:nvSpPr>
            <p:spPr bwMode="auto">
              <a:xfrm>
                <a:off x="1587" y="889"/>
                <a:ext cx="768" cy="630"/>
              </a:xfrm>
              <a:custGeom>
                <a:avLst/>
                <a:gdLst>
                  <a:gd name="T0" fmla="*/ 183 w 768"/>
                  <a:gd name="T1" fmla="*/ 67 h 630"/>
                  <a:gd name="T2" fmla="*/ 72 w 768"/>
                  <a:gd name="T3" fmla="*/ 74 h 630"/>
                  <a:gd name="T4" fmla="*/ 5 w 768"/>
                  <a:gd name="T5" fmla="*/ 170 h 630"/>
                  <a:gd name="T6" fmla="*/ 13 w 768"/>
                  <a:gd name="T7" fmla="*/ 311 h 630"/>
                  <a:gd name="T8" fmla="*/ 57 w 768"/>
                  <a:gd name="T9" fmla="*/ 356 h 630"/>
                  <a:gd name="T10" fmla="*/ 109 w 768"/>
                  <a:gd name="T11" fmla="*/ 415 h 630"/>
                  <a:gd name="T12" fmla="*/ 235 w 768"/>
                  <a:gd name="T13" fmla="*/ 548 h 630"/>
                  <a:gd name="T14" fmla="*/ 257 w 768"/>
                  <a:gd name="T15" fmla="*/ 570 h 630"/>
                  <a:gd name="T16" fmla="*/ 331 w 768"/>
                  <a:gd name="T17" fmla="*/ 593 h 630"/>
                  <a:gd name="T18" fmla="*/ 450 w 768"/>
                  <a:gd name="T19" fmla="*/ 630 h 630"/>
                  <a:gd name="T20" fmla="*/ 598 w 768"/>
                  <a:gd name="T21" fmla="*/ 607 h 630"/>
                  <a:gd name="T22" fmla="*/ 657 w 768"/>
                  <a:gd name="T23" fmla="*/ 585 h 630"/>
                  <a:gd name="T24" fmla="*/ 687 w 768"/>
                  <a:gd name="T25" fmla="*/ 533 h 630"/>
                  <a:gd name="T26" fmla="*/ 717 w 768"/>
                  <a:gd name="T27" fmla="*/ 474 h 630"/>
                  <a:gd name="T28" fmla="*/ 724 w 768"/>
                  <a:gd name="T29" fmla="*/ 437 h 630"/>
                  <a:gd name="T30" fmla="*/ 739 w 768"/>
                  <a:gd name="T31" fmla="*/ 415 h 630"/>
                  <a:gd name="T32" fmla="*/ 768 w 768"/>
                  <a:gd name="T33" fmla="*/ 296 h 630"/>
                  <a:gd name="T34" fmla="*/ 761 w 768"/>
                  <a:gd name="T35" fmla="*/ 178 h 630"/>
                  <a:gd name="T36" fmla="*/ 724 w 768"/>
                  <a:gd name="T37" fmla="*/ 111 h 630"/>
                  <a:gd name="T38" fmla="*/ 465 w 768"/>
                  <a:gd name="T39" fmla="*/ 0 h 630"/>
                  <a:gd name="T40" fmla="*/ 205 w 768"/>
                  <a:gd name="T41" fmla="*/ 30 h 630"/>
                  <a:gd name="T42" fmla="*/ 183 w 768"/>
                  <a:gd name="T43" fmla="*/ 67 h 6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68"/>
                  <a:gd name="T67" fmla="*/ 0 h 630"/>
                  <a:gd name="T68" fmla="*/ 768 w 768"/>
                  <a:gd name="T69" fmla="*/ 630 h 6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a:solidFill>
                  <a:srgbClr val="FF0000"/>
                </a:solidFill>
                <a:round/>
                <a:headEnd/>
                <a:tailEnd/>
              </a:ln>
            </p:spPr>
            <p:txBody>
              <a:bodyPr wrap="none" anchor="ctr">
                <a:spAutoFit/>
              </a:bodyPr>
              <a:lstStyle/>
              <a:p>
                <a:endParaRPr lang="en-US"/>
              </a:p>
            </p:txBody>
          </p:sp>
        </p:grpSp>
        <p:sp>
          <p:nvSpPr>
            <p:cNvPr id="4103" name="Line 8"/>
            <p:cNvSpPr>
              <a:spLocks noChangeShapeType="1"/>
            </p:cNvSpPr>
            <p:nvPr/>
          </p:nvSpPr>
          <p:spPr bwMode="auto">
            <a:xfrm>
              <a:off x="3200400" y="4800600"/>
              <a:ext cx="1143000" cy="0"/>
            </a:xfrm>
            <a:prstGeom prst="line">
              <a:avLst/>
            </a:prstGeom>
            <a:noFill/>
            <a:ln w="57150">
              <a:solidFill>
                <a:srgbClr val="FF6600"/>
              </a:solidFill>
              <a:round/>
              <a:headEnd/>
              <a:tailEnd type="triangle" w="med" len="med"/>
            </a:ln>
          </p:spPr>
          <p:txBody>
            <a:bodyPr/>
            <a:lstStyle/>
            <a:p>
              <a:endParaRPr lang="en-US"/>
            </a:p>
          </p:txBody>
        </p:sp>
        <p:sp>
          <p:nvSpPr>
            <p:cNvPr id="4104" name="Line 9"/>
            <p:cNvSpPr>
              <a:spLocks noChangeShapeType="1"/>
            </p:cNvSpPr>
            <p:nvPr/>
          </p:nvSpPr>
          <p:spPr bwMode="auto">
            <a:xfrm flipH="1" flipV="1">
              <a:off x="5181600" y="4800600"/>
              <a:ext cx="990600" cy="0"/>
            </a:xfrm>
            <a:prstGeom prst="line">
              <a:avLst/>
            </a:prstGeom>
            <a:noFill/>
            <a:ln w="57150">
              <a:solidFill>
                <a:srgbClr val="FF6600"/>
              </a:solidFill>
              <a:round/>
              <a:headEnd/>
              <a:tailEnd type="triangle" w="med" len="med"/>
            </a:ln>
          </p:spPr>
          <p:txBody>
            <a:bodyPr/>
            <a:lstStyle/>
            <a:p>
              <a:endParaRPr lang="en-US"/>
            </a:p>
          </p:txBody>
        </p:sp>
        <p:sp>
          <p:nvSpPr>
            <p:cNvPr id="4105" name="Text Box 10"/>
            <p:cNvSpPr txBox="1">
              <a:spLocks noChangeArrowheads="1"/>
            </p:cNvSpPr>
            <p:nvPr/>
          </p:nvSpPr>
          <p:spPr bwMode="auto">
            <a:xfrm>
              <a:off x="1676400" y="4572000"/>
              <a:ext cx="1584325" cy="366713"/>
            </a:xfrm>
            <a:prstGeom prst="rect">
              <a:avLst/>
            </a:prstGeom>
            <a:noFill/>
            <a:ln w="9525">
              <a:noFill/>
              <a:miter lim="800000"/>
              <a:headEnd/>
              <a:tailEnd/>
            </a:ln>
          </p:spPr>
          <p:txBody>
            <a:bodyPr wrap="none">
              <a:spAutoFit/>
            </a:bodyPr>
            <a:lstStyle/>
            <a:p>
              <a:pPr eaLnBrk="1" hangingPunct="1"/>
              <a:r>
                <a:rPr lang="en-US" sz="1800" dirty="0">
                  <a:solidFill>
                    <a:srgbClr val="C00000"/>
                  </a:solidFill>
                  <a:latin typeface="Tahoma" pitchFamily="34" charset="0"/>
                  <a:cs typeface="Arial" pitchFamily="34" charset="0"/>
                </a:rPr>
                <a:t>Cluster center</a:t>
              </a:r>
            </a:p>
          </p:txBody>
        </p:sp>
        <p:sp>
          <p:nvSpPr>
            <p:cNvPr id="4106" name="Text Box 11"/>
            <p:cNvSpPr txBox="1">
              <a:spLocks noChangeArrowheads="1"/>
            </p:cNvSpPr>
            <p:nvPr/>
          </p:nvSpPr>
          <p:spPr bwMode="auto">
            <a:xfrm>
              <a:off x="6172200" y="4572000"/>
              <a:ext cx="1584325" cy="366713"/>
            </a:xfrm>
            <a:prstGeom prst="rect">
              <a:avLst/>
            </a:prstGeom>
            <a:noFill/>
            <a:ln w="9525">
              <a:noFill/>
              <a:miter lim="800000"/>
              <a:headEnd/>
              <a:tailEnd/>
            </a:ln>
          </p:spPr>
          <p:txBody>
            <a:bodyPr wrap="none">
              <a:spAutoFit/>
            </a:bodyPr>
            <a:lstStyle/>
            <a:p>
              <a:pPr eaLnBrk="1" hangingPunct="1"/>
              <a:r>
                <a:rPr lang="en-US" sz="1800">
                  <a:solidFill>
                    <a:srgbClr val="C00000"/>
                  </a:solidFill>
                  <a:latin typeface="Tahoma" pitchFamily="34" charset="0"/>
                  <a:cs typeface="Arial" pitchFamily="34" charset="0"/>
                </a:rPr>
                <a:t>Cluster center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1">
                                            <p:txEl>
                                              <p:pRg st="1" end="1"/>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5"/>
          <p:cNvSpPr>
            <a:spLocks noGrp="1"/>
          </p:cNvSpPr>
          <p:nvPr>
            <p:ph type="sldNum" sz="quarter" idx="12"/>
          </p:nvPr>
        </p:nvSpPr>
        <p:spPr>
          <a:noFill/>
        </p:spPr>
        <p:txBody>
          <a:bodyPr/>
          <a:lstStyle/>
          <a:p>
            <a:fld id="{4865397C-FE0C-46CE-B21D-7856905437D2}" type="slidenum">
              <a:rPr lang="en-US" smtClean="0"/>
              <a:pPr/>
              <a:t>25</a:t>
            </a:fld>
            <a:endParaRPr lang="en-US" smtClean="0"/>
          </a:p>
        </p:txBody>
      </p:sp>
      <p:sp>
        <p:nvSpPr>
          <p:cNvPr id="5124" name="Rectangle 2"/>
          <p:cNvSpPr>
            <a:spLocks noGrp="1" noChangeArrowheads="1"/>
          </p:cNvSpPr>
          <p:nvPr>
            <p:ph type="body" idx="1"/>
          </p:nvPr>
        </p:nvSpPr>
        <p:spPr>
          <a:xfrm>
            <a:off x="914400" y="1981200"/>
            <a:ext cx="8001000" cy="4876800"/>
          </a:xfrm>
        </p:spPr>
        <p:txBody>
          <a:bodyPr>
            <a:normAutofit/>
          </a:bodyPr>
          <a:lstStyle/>
          <a:p>
            <a:pPr>
              <a:buFont typeface="Wingdings" pitchFamily="2" charset="2"/>
              <a:buNone/>
            </a:pPr>
            <a:r>
              <a:rPr lang="en-US" sz="2400" dirty="0" smtClean="0"/>
              <a:t>Then Repeat the following 3 steps until clusters converge (no change in clusters): </a:t>
            </a:r>
          </a:p>
          <a:p>
            <a:pPr>
              <a:buFont typeface="Wingdings" pitchFamily="2" charset="2"/>
              <a:buAutoNum type="arabicPeriod"/>
            </a:pPr>
            <a:r>
              <a:rPr lang="en-US" sz="2400" dirty="0" smtClean="0"/>
              <a:t>Compute the new center of the current clusters.  </a:t>
            </a:r>
          </a:p>
          <a:p>
            <a:pPr>
              <a:buFont typeface="Wingdings" pitchFamily="2" charset="2"/>
              <a:buAutoNum type="arabicPeriod"/>
            </a:pPr>
            <a:endParaRPr lang="en-US" sz="2400" dirty="0" smtClean="0"/>
          </a:p>
          <a:p>
            <a:pPr>
              <a:buFont typeface="Wingdings" pitchFamily="2" charset="2"/>
              <a:buNone/>
            </a:pPr>
            <a:endParaRPr lang="en-US" sz="2400" dirty="0" smtClean="0"/>
          </a:p>
          <a:p>
            <a:pPr>
              <a:buFont typeface="Wingdings" pitchFamily="2" charset="2"/>
              <a:buNone/>
            </a:pPr>
            <a:endParaRPr lang="en-US" sz="2400" dirty="0" smtClean="0"/>
          </a:p>
          <a:p>
            <a:pPr>
              <a:buFont typeface="Wingdings" pitchFamily="2" charset="2"/>
              <a:buAutoNum type="arabicPeriod"/>
            </a:pPr>
            <a:endParaRPr lang="en-US" sz="2400" dirty="0" smtClean="0"/>
          </a:p>
          <a:p>
            <a:pPr>
              <a:buFont typeface="Wingdings" pitchFamily="2" charset="2"/>
              <a:buNone/>
            </a:pPr>
            <a:endParaRPr lang="en-US" sz="2400" dirty="0" smtClean="0"/>
          </a:p>
        </p:txBody>
      </p:sp>
      <p:grpSp>
        <p:nvGrpSpPr>
          <p:cNvPr id="2" name="Group 3"/>
          <p:cNvGrpSpPr>
            <a:grpSpLocks/>
          </p:cNvGrpSpPr>
          <p:nvPr/>
        </p:nvGrpSpPr>
        <p:grpSpPr bwMode="auto">
          <a:xfrm>
            <a:off x="3657600" y="4038600"/>
            <a:ext cx="3200400" cy="2057400"/>
            <a:chOff x="2688" y="1296"/>
            <a:chExt cx="2016" cy="1296"/>
          </a:xfrm>
        </p:grpSpPr>
        <p:grpSp>
          <p:nvGrpSpPr>
            <p:cNvPr id="3" name="Group 4"/>
            <p:cNvGrpSpPr>
              <a:grpSpLocks/>
            </p:cNvGrpSpPr>
            <p:nvPr/>
          </p:nvGrpSpPr>
          <p:grpSpPr bwMode="auto">
            <a:xfrm>
              <a:off x="3264" y="1296"/>
              <a:ext cx="1440" cy="1296"/>
              <a:chOff x="3108" y="240"/>
              <a:chExt cx="2142" cy="1872"/>
            </a:xfrm>
          </p:grpSpPr>
          <p:graphicFrame>
            <p:nvGraphicFramePr>
              <p:cNvPr id="5122" name="Object 5"/>
              <p:cNvGraphicFramePr>
                <a:graphicFrameLocks noChangeAspect="1"/>
              </p:cNvGraphicFramePr>
              <p:nvPr/>
            </p:nvGraphicFramePr>
            <p:xfrm>
              <a:off x="3108" y="240"/>
              <a:ext cx="2142" cy="1872"/>
            </p:xfrm>
            <a:graphic>
              <a:graphicData uri="http://schemas.openxmlformats.org/presentationml/2006/ole">
                <p:oleObj spid="_x0000_s64514" name="Worksheet" r:id="rId3" imgW="4016160" imgH="3442680" progId="Excel.Sheet.8">
                  <p:embed/>
                </p:oleObj>
              </a:graphicData>
            </a:graphic>
          </p:graphicFrame>
          <p:sp>
            <p:nvSpPr>
              <p:cNvPr id="5129" name="Freeform 6"/>
              <p:cNvSpPr>
                <a:spLocks/>
              </p:cNvSpPr>
              <p:nvPr/>
            </p:nvSpPr>
            <p:spPr bwMode="auto">
              <a:xfrm>
                <a:off x="3552" y="528"/>
                <a:ext cx="852" cy="1260"/>
              </a:xfrm>
              <a:custGeom>
                <a:avLst/>
                <a:gdLst>
                  <a:gd name="T0" fmla="*/ 518 w 852"/>
                  <a:gd name="T1" fmla="*/ 280 h 1260"/>
                  <a:gd name="T2" fmla="*/ 392 w 852"/>
                  <a:gd name="T3" fmla="*/ 36 h 1260"/>
                  <a:gd name="T4" fmla="*/ 237 w 852"/>
                  <a:gd name="T5" fmla="*/ 21 h 1260"/>
                  <a:gd name="T6" fmla="*/ 133 w 852"/>
                  <a:gd name="T7" fmla="*/ 73 h 1260"/>
                  <a:gd name="T8" fmla="*/ 0 w 852"/>
                  <a:gd name="T9" fmla="*/ 369 h 1260"/>
                  <a:gd name="T10" fmla="*/ 44 w 852"/>
                  <a:gd name="T11" fmla="*/ 688 h 1260"/>
                  <a:gd name="T12" fmla="*/ 362 w 852"/>
                  <a:gd name="T13" fmla="*/ 1117 h 1260"/>
                  <a:gd name="T14" fmla="*/ 429 w 852"/>
                  <a:gd name="T15" fmla="*/ 1139 h 1260"/>
                  <a:gd name="T16" fmla="*/ 451 w 852"/>
                  <a:gd name="T17" fmla="*/ 1154 h 1260"/>
                  <a:gd name="T18" fmla="*/ 525 w 852"/>
                  <a:gd name="T19" fmla="*/ 1176 h 1260"/>
                  <a:gd name="T20" fmla="*/ 622 w 852"/>
                  <a:gd name="T21" fmla="*/ 1228 h 1260"/>
                  <a:gd name="T22" fmla="*/ 792 w 852"/>
                  <a:gd name="T23" fmla="*/ 1243 h 1260"/>
                  <a:gd name="T24" fmla="*/ 785 w 852"/>
                  <a:gd name="T25" fmla="*/ 1021 h 1260"/>
                  <a:gd name="T26" fmla="*/ 748 w 852"/>
                  <a:gd name="T27" fmla="*/ 954 h 1260"/>
                  <a:gd name="T28" fmla="*/ 688 w 852"/>
                  <a:gd name="T29" fmla="*/ 858 h 1260"/>
                  <a:gd name="T30" fmla="*/ 622 w 852"/>
                  <a:gd name="T31" fmla="*/ 762 h 1260"/>
                  <a:gd name="T32" fmla="*/ 607 w 852"/>
                  <a:gd name="T33" fmla="*/ 732 h 1260"/>
                  <a:gd name="T34" fmla="*/ 592 w 852"/>
                  <a:gd name="T35" fmla="*/ 710 h 1260"/>
                  <a:gd name="T36" fmla="*/ 555 w 852"/>
                  <a:gd name="T37" fmla="*/ 643 h 1260"/>
                  <a:gd name="T38" fmla="*/ 540 w 852"/>
                  <a:gd name="T39" fmla="*/ 621 h 1260"/>
                  <a:gd name="T40" fmla="*/ 518 w 852"/>
                  <a:gd name="T41" fmla="*/ 280 h 12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52"/>
                  <a:gd name="T64" fmla="*/ 0 h 1260"/>
                  <a:gd name="T65" fmla="*/ 852 w 852"/>
                  <a:gd name="T66" fmla="*/ 1260 h 126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a:solidFill>
                  <a:srgbClr val="FF0000"/>
                </a:solidFill>
                <a:round/>
                <a:headEnd/>
                <a:tailEnd/>
              </a:ln>
            </p:spPr>
            <p:txBody>
              <a:bodyPr wrap="none" anchor="ctr">
                <a:spAutoFit/>
              </a:bodyPr>
              <a:lstStyle/>
              <a:p>
                <a:endParaRPr lang="en-US"/>
              </a:p>
            </p:txBody>
          </p:sp>
          <p:sp>
            <p:nvSpPr>
              <p:cNvPr id="5130" name="Freeform 7"/>
              <p:cNvSpPr>
                <a:spLocks/>
              </p:cNvSpPr>
              <p:nvPr/>
            </p:nvSpPr>
            <p:spPr bwMode="auto">
              <a:xfrm>
                <a:off x="4176" y="912"/>
                <a:ext cx="768" cy="630"/>
              </a:xfrm>
              <a:custGeom>
                <a:avLst/>
                <a:gdLst>
                  <a:gd name="T0" fmla="*/ 183 w 768"/>
                  <a:gd name="T1" fmla="*/ 67 h 630"/>
                  <a:gd name="T2" fmla="*/ 72 w 768"/>
                  <a:gd name="T3" fmla="*/ 74 h 630"/>
                  <a:gd name="T4" fmla="*/ 5 w 768"/>
                  <a:gd name="T5" fmla="*/ 170 h 630"/>
                  <a:gd name="T6" fmla="*/ 13 w 768"/>
                  <a:gd name="T7" fmla="*/ 311 h 630"/>
                  <a:gd name="T8" fmla="*/ 57 w 768"/>
                  <a:gd name="T9" fmla="*/ 356 h 630"/>
                  <a:gd name="T10" fmla="*/ 109 w 768"/>
                  <a:gd name="T11" fmla="*/ 415 h 630"/>
                  <a:gd name="T12" fmla="*/ 235 w 768"/>
                  <a:gd name="T13" fmla="*/ 548 h 630"/>
                  <a:gd name="T14" fmla="*/ 257 w 768"/>
                  <a:gd name="T15" fmla="*/ 570 h 630"/>
                  <a:gd name="T16" fmla="*/ 331 w 768"/>
                  <a:gd name="T17" fmla="*/ 593 h 630"/>
                  <a:gd name="T18" fmla="*/ 450 w 768"/>
                  <a:gd name="T19" fmla="*/ 630 h 630"/>
                  <a:gd name="T20" fmla="*/ 598 w 768"/>
                  <a:gd name="T21" fmla="*/ 607 h 630"/>
                  <a:gd name="T22" fmla="*/ 657 w 768"/>
                  <a:gd name="T23" fmla="*/ 585 h 630"/>
                  <a:gd name="T24" fmla="*/ 687 w 768"/>
                  <a:gd name="T25" fmla="*/ 533 h 630"/>
                  <a:gd name="T26" fmla="*/ 717 w 768"/>
                  <a:gd name="T27" fmla="*/ 474 h 630"/>
                  <a:gd name="T28" fmla="*/ 724 w 768"/>
                  <a:gd name="T29" fmla="*/ 437 h 630"/>
                  <a:gd name="T30" fmla="*/ 739 w 768"/>
                  <a:gd name="T31" fmla="*/ 415 h 630"/>
                  <a:gd name="T32" fmla="*/ 768 w 768"/>
                  <a:gd name="T33" fmla="*/ 296 h 630"/>
                  <a:gd name="T34" fmla="*/ 761 w 768"/>
                  <a:gd name="T35" fmla="*/ 178 h 630"/>
                  <a:gd name="T36" fmla="*/ 724 w 768"/>
                  <a:gd name="T37" fmla="*/ 111 h 630"/>
                  <a:gd name="T38" fmla="*/ 465 w 768"/>
                  <a:gd name="T39" fmla="*/ 0 h 630"/>
                  <a:gd name="T40" fmla="*/ 205 w 768"/>
                  <a:gd name="T41" fmla="*/ 30 h 630"/>
                  <a:gd name="T42" fmla="*/ 183 w 768"/>
                  <a:gd name="T43" fmla="*/ 67 h 6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68"/>
                  <a:gd name="T67" fmla="*/ 0 h 630"/>
                  <a:gd name="T68" fmla="*/ 768 w 768"/>
                  <a:gd name="T69" fmla="*/ 630 h 6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a:solidFill>
                  <a:srgbClr val="FF0000"/>
                </a:solidFill>
                <a:round/>
                <a:headEnd/>
                <a:tailEnd/>
              </a:ln>
            </p:spPr>
            <p:txBody>
              <a:bodyPr wrap="none" anchor="ctr">
                <a:spAutoFit/>
              </a:bodyPr>
              <a:lstStyle/>
              <a:p>
                <a:endParaRPr lang="en-US"/>
              </a:p>
            </p:txBody>
          </p:sp>
        </p:grpSp>
        <p:sp>
          <p:nvSpPr>
            <p:cNvPr id="5128" name="Line 8"/>
            <p:cNvSpPr>
              <a:spLocks noChangeShapeType="1"/>
            </p:cNvSpPr>
            <p:nvPr/>
          </p:nvSpPr>
          <p:spPr bwMode="auto">
            <a:xfrm>
              <a:off x="2688" y="1920"/>
              <a:ext cx="432" cy="0"/>
            </a:xfrm>
            <a:prstGeom prst="line">
              <a:avLst/>
            </a:prstGeom>
            <a:noFill/>
            <a:ln w="9525">
              <a:solidFill>
                <a:schemeClr val="tx1"/>
              </a:solidFill>
              <a:round/>
              <a:headEnd/>
              <a:tailEnd type="triangle" w="med" len="med"/>
            </a:ln>
          </p:spPr>
          <p:txBody>
            <a:bodyPr wrap="none" anchor="ctr"/>
            <a:lstStyle/>
            <a:p>
              <a:endParaRPr lang="en-US"/>
            </a:p>
          </p:txBody>
        </p:sp>
      </p:grpSp>
      <p:sp>
        <p:nvSpPr>
          <p:cNvPr id="11" name="Rectangle 2"/>
          <p:cNvSpPr>
            <a:spLocks noGrp="1" noChangeArrowheads="1"/>
          </p:cNvSpPr>
          <p:nvPr>
            <p:ph type="title"/>
          </p:nvPr>
        </p:nvSpPr>
        <p:spPr>
          <a:xfrm>
            <a:off x="609600" y="635000"/>
            <a:ext cx="7772400" cy="508000"/>
          </a:xfrm>
        </p:spPr>
        <p:txBody>
          <a:bodyPr>
            <a:noAutofit/>
          </a:bodyPr>
          <a:lstStyle/>
          <a:p>
            <a:r>
              <a:rPr lang="en-US" sz="3600" dirty="0" smtClean="0">
                <a:solidFill>
                  <a:srgbClr val="C00000"/>
                </a:solidFill>
              </a:rPr>
              <a:t>K-Means Algorithm</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Slide Number Placeholder 5"/>
          <p:cNvSpPr>
            <a:spLocks noGrp="1"/>
          </p:cNvSpPr>
          <p:nvPr>
            <p:ph type="sldNum" sz="quarter" idx="12"/>
          </p:nvPr>
        </p:nvSpPr>
        <p:spPr>
          <a:noFill/>
        </p:spPr>
        <p:txBody>
          <a:bodyPr/>
          <a:lstStyle/>
          <a:p>
            <a:fld id="{8AD9EFD9-CAA6-419A-91E6-0E90374F0FCA}" type="slidenum">
              <a:rPr lang="en-US" smtClean="0"/>
              <a:pPr/>
              <a:t>26</a:t>
            </a:fld>
            <a:endParaRPr lang="en-US" smtClean="0"/>
          </a:p>
        </p:txBody>
      </p:sp>
      <p:sp>
        <p:nvSpPr>
          <p:cNvPr id="940034" name="Rectangle 2"/>
          <p:cNvSpPr>
            <a:spLocks noGrp="1" noChangeArrowheads="1"/>
          </p:cNvSpPr>
          <p:nvPr>
            <p:ph type="body" idx="1"/>
          </p:nvPr>
        </p:nvSpPr>
        <p:spPr>
          <a:xfrm>
            <a:off x="1076325" y="1828800"/>
            <a:ext cx="7696200" cy="4572000"/>
          </a:xfrm>
        </p:spPr>
        <p:txBody>
          <a:bodyPr/>
          <a:lstStyle/>
          <a:p>
            <a:pPr>
              <a:buFont typeface="Wingdings" pitchFamily="2" charset="2"/>
              <a:buNone/>
            </a:pPr>
            <a:r>
              <a:rPr lang="en-US" sz="2200" dirty="0" smtClean="0"/>
              <a:t>2. Assign each object to the cluster whose center it is most close to.  </a:t>
            </a:r>
          </a:p>
          <a:p>
            <a:pPr>
              <a:buFont typeface="Wingdings" pitchFamily="2" charset="2"/>
              <a:buNone/>
            </a:pPr>
            <a:endParaRPr lang="en-US" sz="2200" dirty="0" smtClean="0"/>
          </a:p>
          <a:p>
            <a:pPr>
              <a:buFont typeface="Wingdings" pitchFamily="2" charset="2"/>
              <a:buNone/>
            </a:pPr>
            <a:endParaRPr lang="en-US" sz="2200" dirty="0" smtClean="0"/>
          </a:p>
          <a:p>
            <a:pPr>
              <a:buFont typeface="Wingdings" pitchFamily="2" charset="2"/>
              <a:buNone/>
            </a:pPr>
            <a:endParaRPr lang="en-US" sz="2200" dirty="0" smtClean="0"/>
          </a:p>
          <a:p>
            <a:pPr>
              <a:buFont typeface="Wingdings" pitchFamily="2" charset="2"/>
              <a:buNone/>
            </a:pPr>
            <a:endParaRPr lang="en-US" sz="2200" dirty="0" smtClean="0"/>
          </a:p>
          <a:p>
            <a:pPr>
              <a:buFont typeface="Wingdings" pitchFamily="2" charset="2"/>
              <a:buNone/>
            </a:pPr>
            <a:endParaRPr lang="en-US" sz="2200" dirty="0" smtClean="0"/>
          </a:p>
          <a:p>
            <a:pPr>
              <a:buFont typeface="Wingdings" pitchFamily="2" charset="2"/>
              <a:buNone/>
            </a:pPr>
            <a:endParaRPr lang="en-US" sz="2200" dirty="0" smtClean="0"/>
          </a:p>
          <a:p>
            <a:pPr>
              <a:buFont typeface="Wingdings" pitchFamily="2" charset="2"/>
              <a:buNone/>
            </a:pPr>
            <a:r>
              <a:rPr lang="en-US" sz="2200" dirty="0" smtClean="0"/>
              <a:t>3. Go back to Step 1, or stop if center do not change.</a:t>
            </a:r>
            <a:endParaRPr lang="en-US" dirty="0" smtClean="0"/>
          </a:p>
        </p:txBody>
      </p:sp>
      <p:grpSp>
        <p:nvGrpSpPr>
          <p:cNvPr id="2" name="Group 4"/>
          <p:cNvGrpSpPr>
            <a:grpSpLocks/>
          </p:cNvGrpSpPr>
          <p:nvPr/>
        </p:nvGrpSpPr>
        <p:grpSpPr bwMode="auto">
          <a:xfrm>
            <a:off x="3352800" y="2655888"/>
            <a:ext cx="3200400" cy="1981200"/>
            <a:chOff x="1200" y="2832"/>
            <a:chExt cx="2016" cy="1248"/>
          </a:xfrm>
        </p:grpSpPr>
        <p:grpSp>
          <p:nvGrpSpPr>
            <p:cNvPr id="3" name="Group 5"/>
            <p:cNvGrpSpPr>
              <a:grpSpLocks/>
            </p:cNvGrpSpPr>
            <p:nvPr/>
          </p:nvGrpSpPr>
          <p:grpSpPr bwMode="auto">
            <a:xfrm>
              <a:off x="1200" y="2832"/>
              <a:ext cx="1440" cy="1248"/>
              <a:chOff x="3108" y="2256"/>
              <a:chExt cx="2148" cy="1872"/>
            </a:xfrm>
          </p:grpSpPr>
          <p:graphicFrame>
            <p:nvGraphicFramePr>
              <p:cNvPr id="6146" name="Object 0"/>
              <p:cNvGraphicFramePr>
                <a:graphicFrameLocks noChangeAspect="1"/>
              </p:cNvGraphicFramePr>
              <p:nvPr/>
            </p:nvGraphicFramePr>
            <p:xfrm>
              <a:off x="3108" y="2256"/>
              <a:ext cx="2148" cy="1872"/>
            </p:xfrm>
            <a:graphic>
              <a:graphicData uri="http://schemas.openxmlformats.org/presentationml/2006/ole">
                <p:oleObj spid="_x0000_s65538" name="Worksheet" r:id="rId3" imgW="3409950" imgH="2924175" progId="Excel.Sheet.8">
                  <p:embed/>
                </p:oleObj>
              </a:graphicData>
            </a:graphic>
          </p:graphicFrame>
          <p:sp>
            <p:nvSpPr>
              <p:cNvPr id="6153" name="Freeform 7"/>
              <p:cNvSpPr>
                <a:spLocks/>
              </p:cNvSpPr>
              <p:nvPr/>
            </p:nvSpPr>
            <p:spPr bwMode="auto">
              <a:xfrm>
                <a:off x="3638" y="2571"/>
                <a:ext cx="728" cy="896"/>
              </a:xfrm>
              <a:custGeom>
                <a:avLst/>
                <a:gdLst>
                  <a:gd name="T0" fmla="*/ 199 w 728"/>
                  <a:gd name="T1" fmla="*/ 7 h 896"/>
                  <a:gd name="T2" fmla="*/ 110 w 728"/>
                  <a:gd name="T3" fmla="*/ 96 h 896"/>
                  <a:gd name="T4" fmla="*/ 80 w 728"/>
                  <a:gd name="T5" fmla="*/ 140 h 896"/>
                  <a:gd name="T6" fmla="*/ 65 w 728"/>
                  <a:gd name="T7" fmla="*/ 162 h 896"/>
                  <a:gd name="T8" fmla="*/ 21 w 728"/>
                  <a:gd name="T9" fmla="*/ 303 h 896"/>
                  <a:gd name="T10" fmla="*/ 65 w 728"/>
                  <a:gd name="T11" fmla="*/ 703 h 896"/>
                  <a:gd name="T12" fmla="*/ 110 w 728"/>
                  <a:gd name="T13" fmla="*/ 763 h 896"/>
                  <a:gd name="T14" fmla="*/ 332 w 728"/>
                  <a:gd name="T15" fmla="*/ 896 h 896"/>
                  <a:gd name="T16" fmla="*/ 495 w 728"/>
                  <a:gd name="T17" fmla="*/ 851 h 896"/>
                  <a:gd name="T18" fmla="*/ 636 w 728"/>
                  <a:gd name="T19" fmla="*/ 711 h 896"/>
                  <a:gd name="T20" fmla="*/ 688 w 728"/>
                  <a:gd name="T21" fmla="*/ 607 h 896"/>
                  <a:gd name="T22" fmla="*/ 702 w 728"/>
                  <a:gd name="T23" fmla="*/ 563 h 896"/>
                  <a:gd name="T24" fmla="*/ 710 w 728"/>
                  <a:gd name="T25" fmla="*/ 540 h 896"/>
                  <a:gd name="T26" fmla="*/ 680 w 728"/>
                  <a:gd name="T27" fmla="*/ 296 h 896"/>
                  <a:gd name="T28" fmla="*/ 569 w 728"/>
                  <a:gd name="T29" fmla="*/ 133 h 896"/>
                  <a:gd name="T30" fmla="*/ 510 w 728"/>
                  <a:gd name="T31" fmla="*/ 88 h 896"/>
                  <a:gd name="T32" fmla="*/ 465 w 728"/>
                  <a:gd name="T33" fmla="*/ 59 h 896"/>
                  <a:gd name="T34" fmla="*/ 295 w 728"/>
                  <a:gd name="T35" fmla="*/ 0 h 896"/>
                  <a:gd name="T36" fmla="*/ 206 w 728"/>
                  <a:gd name="T37" fmla="*/ 7 h 896"/>
                  <a:gd name="T38" fmla="*/ 184 w 728"/>
                  <a:gd name="T39" fmla="*/ 14 h 896"/>
                  <a:gd name="T40" fmla="*/ 199 w 728"/>
                  <a:gd name="T41" fmla="*/ 7 h 8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28"/>
                  <a:gd name="T64" fmla="*/ 0 h 896"/>
                  <a:gd name="T65" fmla="*/ 728 w 728"/>
                  <a:gd name="T66" fmla="*/ 896 h 8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28" h="896">
                    <a:moveTo>
                      <a:pt x="199" y="7"/>
                    </a:moveTo>
                    <a:cubicBezTo>
                      <a:pt x="148" y="19"/>
                      <a:pt x="135" y="54"/>
                      <a:pt x="110" y="96"/>
                    </a:cubicBezTo>
                    <a:cubicBezTo>
                      <a:pt x="101" y="111"/>
                      <a:pt x="90" y="125"/>
                      <a:pt x="80" y="140"/>
                    </a:cubicBezTo>
                    <a:cubicBezTo>
                      <a:pt x="75" y="147"/>
                      <a:pt x="65" y="162"/>
                      <a:pt x="65" y="162"/>
                    </a:cubicBezTo>
                    <a:cubicBezTo>
                      <a:pt x="50" y="210"/>
                      <a:pt x="33" y="254"/>
                      <a:pt x="21" y="303"/>
                    </a:cubicBezTo>
                    <a:cubicBezTo>
                      <a:pt x="4" y="446"/>
                      <a:pt x="0" y="574"/>
                      <a:pt x="65" y="703"/>
                    </a:cubicBezTo>
                    <a:cubicBezTo>
                      <a:pt x="79" y="731"/>
                      <a:pt x="83" y="744"/>
                      <a:pt x="110" y="763"/>
                    </a:cubicBezTo>
                    <a:cubicBezTo>
                      <a:pt x="159" y="835"/>
                      <a:pt x="250" y="874"/>
                      <a:pt x="332" y="896"/>
                    </a:cubicBezTo>
                    <a:cubicBezTo>
                      <a:pt x="394" y="889"/>
                      <a:pt x="441" y="878"/>
                      <a:pt x="495" y="851"/>
                    </a:cubicBezTo>
                    <a:cubicBezTo>
                      <a:pt x="537" y="789"/>
                      <a:pt x="571" y="751"/>
                      <a:pt x="636" y="711"/>
                    </a:cubicBezTo>
                    <a:cubicBezTo>
                      <a:pt x="660" y="674"/>
                      <a:pt x="672" y="647"/>
                      <a:pt x="688" y="607"/>
                    </a:cubicBezTo>
                    <a:cubicBezTo>
                      <a:pt x="694" y="593"/>
                      <a:pt x="697" y="578"/>
                      <a:pt x="702" y="563"/>
                    </a:cubicBezTo>
                    <a:cubicBezTo>
                      <a:pt x="705" y="555"/>
                      <a:pt x="710" y="540"/>
                      <a:pt x="710" y="540"/>
                    </a:cubicBezTo>
                    <a:cubicBezTo>
                      <a:pt x="720" y="459"/>
                      <a:pt x="728" y="366"/>
                      <a:pt x="680" y="296"/>
                    </a:cubicBezTo>
                    <a:cubicBezTo>
                      <a:pt x="659" y="231"/>
                      <a:pt x="621" y="176"/>
                      <a:pt x="569" y="133"/>
                    </a:cubicBezTo>
                    <a:cubicBezTo>
                      <a:pt x="550" y="117"/>
                      <a:pt x="530" y="103"/>
                      <a:pt x="510" y="88"/>
                    </a:cubicBezTo>
                    <a:cubicBezTo>
                      <a:pt x="496" y="77"/>
                      <a:pt x="465" y="59"/>
                      <a:pt x="465" y="59"/>
                    </a:cubicBezTo>
                    <a:cubicBezTo>
                      <a:pt x="428" y="0"/>
                      <a:pt x="358" y="5"/>
                      <a:pt x="295" y="0"/>
                    </a:cubicBezTo>
                    <a:cubicBezTo>
                      <a:pt x="265" y="2"/>
                      <a:pt x="236" y="3"/>
                      <a:pt x="206" y="7"/>
                    </a:cubicBezTo>
                    <a:cubicBezTo>
                      <a:pt x="198" y="8"/>
                      <a:pt x="192" y="14"/>
                      <a:pt x="184" y="14"/>
                    </a:cubicBezTo>
                    <a:cubicBezTo>
                      <a:pt x="178" y="14"/>
                      <a:pt x="194" y="9"/>
                      <a:pt x="199" y="7"/>
                    </a:cubicBezTo>
                    <a:close/>
                  </a:path>
                </a:pathLst>
              </a:custGeom>
              <a:noFill/>
              <a:ln w="19050">
                <a:solidFill>
                  <a:srgbClr val="FF0000"/>
                </a:solidFill>
                <a:round/>
                <a:headEnd/>
                <a:tailEnd/>
              </a:ln>
            </p:spPr>
            <p:txBody>
              <a:bodyPr wrap="none" anchor="ctr">
                <a:spAutoFit/>
              </a:bodyPr>
              <a:lstStyle/>
              <a:p>
                <a:endParaRPr lang="en-US"/>
              </a:p>
            </p:txBody>
          </p:sp>
          <p:sp>
            <p:nvSpPr>
              <p:cNvPr id="6154" name="Freeform 8"/>
              <p:cNvSpPr>
                <a:spLocks/>
              </p:cNvSpPr>
              <p:nvPr/>
            </p:nvSpPr>
            <p:spPr bwMode="auto">
              <a:xfrm>
                <a:off x="4090" y="2934"/>
                <a:ext cx="802" cy="889"/>
              </a:xfrm>
              <a:custGeom>
                <a:avLst/>
                <a:gdLst>
                  <a:gd name="T0" fmla="*/ 510 w 802"/>
                  <a:gd name="T1" fmla="*/ 44 h 889"/>
                  <a:gd name="T2" fmla="*/ 376 w 802"/>
                  <a:gd name="T3" fmla="*/ 177 h 889"/>
                  <a:gd name="T4" fmla="*/ 236 w 802"/>
                  <a:gd name="T5" fmla="*/ 296 h 889"/>
                  <a:gd name="T6" fmla="*/ 221 w 802"/>
                  <a:gd name="T7" fmla="*/ 318 h 889"/>
                  <a:gd name="T8" fmla="*/ 199 w 802"/>
                  <a:gd name="T9" fmla="*/ 333 h 889"/>
                  <a:gd name="T10" fmla="*/ 191 w 802"/>
                  <a:gd name="T11" fmla="*/ 355 h 889"/>
                  <a:gd name="T12" fmla="*/ 169 w 802"/>
                  <a:gd name="T13" fmla="*/ 385 h 889"/>
                  <a:gd name="T14" fmla="*/ 132 w 802"/>
                  <a:gd name="T15" fmla="*/ 496 h 889"/>
                  <a:gd name="T16" fmla="*/ 110 w 802"/>
                  <a:gd name="T17" fmla="*/ 518 h 889"/>
                  <a:gd name="T18" fmla="*/ 80 w 802"/>
                  <a:gd name="T19" fmla="*/ 562 h 889"/>
                  <a:gd name="T20" fmla="*/ 43 w 802"/>
                  <a:gd name="T21" fmla="*/ 629 h 889"/>
                  <a:gd name="T22" fmla="*/ 13 w 802"/>
                  <a:gd name="T23" fmla="*/ 703 h 889"/>
                  <a:gd name="T24" fmla="*/ 36 w 802"/>
                  <a:gd name="T25" fmla="*/ 844 h 889"/>
                  <a:gd name="T26" fmla="*/ 80 w 802"/>
                  <a:gd name="T27" fmla="*/ 874 h 889"/>
                  <a:gd name="T28" fmla="*/ 124 w 802"/>
                  <a:gd name="T29" fmla="*/ 888 h 889"/>
                  <a:gd name="T30" fmla="*/ 354 w 802"/>
                  <a:gd name="T31" fmla="*/ 874 h 889"/>
                  <a:gd name="T32" fmla="*/ 517 w 802"/>
                  <a:gd name="T33" fmla="*/ 822 h 889"/>
                  <a:gd name="T34" fmla="*/ 569 w 802"/>
                  <a:gd name="T35" fmla="*/ 792 h 889"/>
                  <a:gd name="T36" fmla="*/ 673 w 802"/>
                  <a:gd name="T37" fmla="*/ 651 h 889"/>
                  <a:gd name="T38" fmla="*/ 695 w 802"/>
                  <a:gd name="T39" fmla="*/ 600 h 889"/>
                  <a:gd name="T40" fmla="*/ 747 w 802"/>
                  <a:gd name="T41" fmla="*/ 533 h 889"/>
                  <a:gd name="T42" fmla="*/ 784 w 802"/>
                  <a:gd name="T43" fmla="*/ 451 h 889"/>
                  <a:gd name="T44" fmla="*/ 798 w 802"/>
                  <a:gd name="T45" fmla="*/ 385 h 889"/>
                  <a:gd name="T46" fmla="*/ 650 w 802"/>
                  <a:gd name="T47" fmla="*/ 0 h 889"/>
                  <a:gd name="T48" fmla="*/ 532 w 802"/>
                  <a:gd name="T49" fmla="*/ 22 h 889"/>
                  <a:gd name="T50" fmla="*/ 510 w 802"/>
                  <a:gd name="T51" fmla="*/ 44 h 88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02"/>
                  <a:gd name="T79" fmla="*/ 0 h 889"/>
                  <a:gd name="T80" fmla="*/ 802 w 802"/>
                  <a:gd name="T81" fmla="*/ 889 h 88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02" h="889">
                    <a:moveTo>
                      <a:pt x="510" y="44"/>
                    </a:moveTo>
                    <a:cubicBezTo>
                      <a:pt x="455" y="80"/>
                      <a:pt x="422" y="133"/>
                      <a:pt x="376" y="177"/>
                    </a:cubicBezTo>
                    <a:cubicBezTo>
                      <a:pt x="346" y="236"/>
                      <a:pt x="298" y="273"/>
                      <a:pt x="236" y="296"/>
                    </a:cubicBezTo>
                    <a:cubicBezTo>
                      <a:pt x="231" y="303"/>
                      <a:pt x="227" y="312"/>
                      <a:pt x="221" y="318"/>
                    </a:cubicBezTo>
                    <a:cubicBezTo>
                      <a:pt x="215" y="324"/>
                      <a:pt x="205" y="326"/>
                      <a:pt x="199" y="333"/>
                    </a:cubicBezTo>
                    <a:cubicBezTo>
                      <a:pt x="194" y="339"/>
                      <a:pt x="195" y="348"/>
                      <a:pt x="191" y="355"/>
                    </a:cubicBezTo>
                    <a:cubicBezTo>
                      <a:pt x="185" y="366"/>
                      <a:pt x="176" y="375"/>
                      <a:pt x="169" y="385"/>
                    </a:cubicBezTo>
                    <a:cubicBezTo>
                      <a:pt x="156" y="422"/>
                      <a:pt x="155" y="463"/>
                      <a:pt x="132" y="496"/>
                    </a:cubicBezTo>
                    <a:cubicBezTo>
                      <a:pt x="126" y="504"/>
                      <a:pt x="116" y="510"/>
                      <a:pt x="110" y="518"/>
                    </a:cubicBezTo>
                    <a:cubicBezTo>
                      <a:pt x="99" y="532"/>
                      <a:pt x="80" y="562"/>
                      <a:pt x="80" y="562"/>
                    </a:cubicBezTo>
                    <a:cubicBezTo>
                      <a:pt x="68" y="602"/>
                      <a:pt x="78" y="578"/>
                      <a:pt x="43" y="629"/>
                    </a:cubicBezTo>
                    <a:cubicBezTo>
                      <a:pt x="28" y="651"/>
                      <a:pt x="22" y="678"/>
                      <a:pt x="13" y="703"/>
                    </a:cubicBezTo>
                    <a:cubicBezTo>
                      <a:pt x="15" y="727"/>
                      <a:pt x="0" y="812"/>
                      <a:pt x="36" y="844"/>
                    </a:cubicBezTo>
                    <a:cubicBezTo>
                      <a:pt x="49" y="856"/>
                      <a:pt x="65" y="864"/>
                      <a:pt x="80" y="874"/>
                    </a:cubicBezTo>
                    <a:cubicBezTo>
                      <a:pt x="93" y="883"/>
                      <a:pt x="124" y="888"/>
                      <a:pt x="124" y="888"/>
                    </a:cubicBezTo>
                    <a:cubicBezTo>
                      <a:pt x="167" y="886"/>
                      <a:pt x="287" y="889"/>
                      <a:pt x="354" y="874"/>
                    </a:cubicBezTo>
                    <a:cubicBezTo>
                      <a:pt x="410" y="861"/>
                      <a:pt x="461" y="835"/>
                      <a:pt x="517" y="822"/>
                    </a:cubicBezTo>
                    <a:cubicBezTo>
                      <a:pt x="534" y="811"/>
                      <a:pt x="553" y="804"/>
                      <a:pt x="569" y="792"/>
                    </a:cubicBezTo>
                    <a:cubicBezTo>
                      <a:pt x="613" y="757"/>
                      <a:pt x="651" y="702"/>
                      <a:pt x="673" y="651"/>
                    </a:cubicBezTo>
                    <a:cubicBezTo>
                      <a:pt x="680" y="634"/>
                      <a:pt x="685" y="615"/>
                      <a:pt x="695" y="600"/>
                    </a:cubicBezTo>
                    <a:cubicBezTo>
                      <a:pt x="711" y="577"/>
                      <a:pt x="747" y="533"/>
                      <a:pt x="747" y="533"/>
                    </a:cubicBezTo>
                    <a:cubicBezTo>
                      <a:pt x="756" y="504"/>
                      <a:pt x="784" y="451"/>
                      <a:pt x="784" y="451"/>
                    </a:cubicBezTo>
                    <a:cubicBezTo>
                      <a:pt x="787" y="439"/>
                      <a:pt x="798" y="395"/>
                      <a:pt x="798" y="385"/>
                    </a:cubicBezTo>
                    <a:cubicBezTo>
                      <a:pt x="798" y="264"/>
                      <a:pt x="802" y="46"/>
                      <a:pt x="650" y="0"/>
                    </a:cubicBezTo>
                    <a:cubicBezTo>
                      <a:pt x="598" y="5"/>
                      <a:pt x="575" y="6"/>
                      <a:pt x="532" y="22"/>
                    </a:cubicBezTo>
                    <a:cubicBezTo>
                      <a:pt x="516" y="46"/>
                      <a:pt x="526" y="44"/>
                      <a:pt x="510" y="44"/>
                    </a:cubicBezTo>
                    <a:close/>
                  </a:path>
                </a:pathLst>
              </a:custGeom>
              <a:noFill/>
              <a:ln w="19050">
                <a:solidFill>
                  <a:srgbClr val="FF0000"/>
                </a:solidFill>
                <a:round/>
                <a:headEnd/>
                <a:tailEnd/>
              </a:ln>
            </p:spPr>
            <p:txBody>
              <a:bodyPr wrap="none" anchor="ctr">
                <a:spAutoFit/>
              </a:bodyPr>
              <a:lstStyle/>
              <a:p>
                <a:endParaRPr lang="en-US"/>
              </a:p>
            </p:txBody>
          </p:sp>
        </p:grpSp>
        <p:sp>
          <p:nvSpPr>
            <p:cNvPr id="6152" name="Line 9"/>
            <p:cNvSpPr>
              <a:spLocks noChangeShapeType="1"/>
            </p:cNvSpPr>
            <p:nvPr/>
          </p:nvSpPr>
          <p:spPr bwMode="auto">
            <a:xfrm flipH="1">
              <a:off x="2784" y="3264"/>
              <a:ext cx="432" cy="0"/>
            </a:xfrm>
            <a:prstGeom prst="line">
              <a:avLst/>
            </a:prstGeom>
            <a:noFill/>
            <a:ln w="9525">
              <a:solidFill>
                <a:schemeClr val="tx1"/>
              </a:solidFill>
              <a:round/>
              <a:headEnd/>
              <a:tailEnd type="triangle" w="med" len="med"/>
            </a:ln>
          </p:spPr>
          <p:txBody>
            <a:bodyPr wrap="none" anchor="ctr"/>
            <a:lstStyle/>
            <a:p>
              <a:endParaRPr lang="en-US"/>
            </a:p>
          </p:txBody>
        </p:sp>
      </p:grpSp>
      <p:sp>
        <p:nvSpPr>
          <p:cNvPr id="11" name="Rectangle 2"/>
          <p:cNvSpPr>
            <a:spLocks noGrp="1" noChangeArrowheads="1"/>
          </p:cNvSpPr>
          <p:nvPr>
            <p:ph type="title"/>
          </p:nvPr>
        </p:nvSpPr>
        <p:spPr>
          <a:xfrm>
            <a:off x="609600" y="635000"/>
            <a:ext cx="7772400" cy="508000"/>
          </a:xfrm>
        </p:spPr>
        <p:txBody>
          <a:bodyPr>
            <a:noAutofit/>
          </a:bodyPr>
          <a:lstStyle/>
          <a:p>
            <a:r>
              <a:rPr lang="en-US" sz="3600" dirty="0" smtClean="0">
                <a:solidFill>
                  <a:srgbClr val="C00000"/>
                </a:solidFill>
              </a:rPr>
              <a:t>K-Means Algorithm</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506" name="Slide Number Placeholder 8"/>
          <p:cNvSpPr>
            <a:spLocks noGrp="1"/>
          </p:cNvSpPr>
          <p:nvPr>
            <p:ph type="sldNum" sz="quarter" idx="12"/>
          </p:nvPr>
        </p:nvSpPr>
        <p:spPr>
          <a:noFill/>
        </p:spPr>
        <p:txBody>
          <a:bodyPr/>
          <a:lstStyle/>
          <a:p>
            <a:fld id="{681C072C-0901-4301-810D-C8109B41D491}" type="slidenum">
              <a:rPr lang="en-US" smtClean="0"/>
              <a:pPr/>
              <a:t>27</a:t>
            </a:fld>
            <a:endParaRPr lang="en-US" smtClean="0"/>
          </a:p>
        </p:txBody>
      </p:sp>
      <p:sp>
        <p:nvSpPr>
          <p:cNvPr id="21507" name="Rectangle 2"/>
          <p:cNvSpPr>
            <a:spLocks noGrp="1" noChangeArrowheads="1"/>
          </p:cNvSpPr>
          <p:nvPr>
            <p:ph type="title" sz="quarter"/>
          </p:nvPr>
        </p:nvSpPr>
        <p:spPr/>
        <p:txBody>
          <a:bodyPr/>
          <a:lstStyle/>
          <a:p>
            <a:r>
              <a:rPr lang="en-US" dirty="0" smtClean="0">
                <a:solidFill>
                  <a:srgbClr val="C00000"/>
                </a:solidFill>
              </a:rPr>
              <a:t>Example</a:t>
            </a:r>
          </a:p>
        </p:txBody>
      </p:sp>
      <p:graphicFrame>
        <p:nvGraphicFramePr>
          <p:cNvPr id="942083" name="Group 3"/>
          <p:cNvGraphicFramePr>
            <a:graphicFrameLocks noGrp="1"/>
          </p:cNvGraphicFramePr>
          <p:nvPr>
            <p:ph sz="quarter" idx="1"/>
          </p:nvPr>
        </p:nvGraphicFramePr>
        <p:xfrm>
          <a:off x="685800" y="1447800"/>
          <a:ext cx="3695700" cy="4876800"/>
        </p:xfrm>
        <a:graphic>
          <a:graphicData uri="http://schemas.openxmlformats.org/drawingml/2006/table">
            <a:tbl>
              <a:tblPr/>
              <a:tblGrid>
                <a:gridCol w="2135188"/>
                <a:gridCol w="579437"/>
                <a:gridCol w="981075"/>
              </a:tblGrid>
              <a:tr h="6953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pitchFamily="34" charset="0"/>
                        </a:rPr>
                        <a:t>Customer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Income</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 (K)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John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dirty="0" smtClean="0">
                          <a:ln>
                            <a:noFill/>
                          </a:ln>
                          <a:solidFill>
                            <a:schemeClr val="tx1"/>
                          </a:solidFill>
                          <a:effectLst/>
                          <a:latin typeface="Arial" pitchFamily="34" charset="0"/>
                        </a:rPr>
                        <a:t>0.175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18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Rachel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dirty="0" smtClean="0">
                          <a:ln>
                            <a:noFill/>
                          </a:ln>
                          <a:solidFill>
                            <a:schemeClr val="tx1"/>
                          </a:solidFill>
                          <a:effectLst/>
                          <a:latin typeface="Arial" pitchFamily="34" charset="0"/>
                        </a:rPr>
                        <a:t>0.25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35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pitchFamily="34" charset="0"/>
                        </a:rPr>
                        <a:t>Pete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dirty="0" smtClean="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15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0.93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err="1" smtClean="0">
                          <a:ln>
                            <a:noFill/>
                          </a:ln>
                          <a:solidFill>
                            <a:schemeClr val="tx1"/>
                          </a:solidFill>
                          <a:effectLst/>
                          <a:latin typeface="Arial" pitchFamily="34" charset="0"/>
                        </a:rPr>
                        <a:t>nellie</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David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pitchFamily="34" charset="0"/>
                        </a:rPr>
                        <a:t>0.58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dirty="0" smtClean="0">
                          <a:ln>
                            <a:noFill/>
                          </a:ln>
                          <a:solidFill>
                            <a:schemeClr val="tx1"/>
                          </a:solidFill>
                          <a:effectLst/>
                          <a:latin typeface="Arial" pitchFamily="34" charset="0"/>
                        </a:rPr>
                        <a:t>0.25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942117" name="Picture 37" descr="pe07100_[1]"/>
          <p:cNvPicPr>
            <a:picLocks noGrp="1" noChangeAspect="1" noChangeArrowheads="1"/>
          </p:cNvPicPr>
          <p:nvPr>
            <p:ph sz="quarter" idx="2"/>
          </p:nvPr>
        </p:nvPicPr>
        <p:blipFill>
          <a:blip r:embed="rId3" cstate="print"/>
          <a:srcRect/>
          <a:stretch>
            <a:fillRect/>
          </a:stretch>
        </p:blipFill>
        <p:spPr>
          <a:xfrm>
            <a:off x="8610600" y="3352800"/>
            <a:ext cx="295275" cy="541338"/>
          </a:xfrm>
          <a:noFill/>
        </p:spPr>
      </p:pic>
      <p:pic>
        <p:nvPicPr>
          <p:cNvPr id="942118" name="Picture 38" descr="j0091967[1]"/>
          <p:cNvPicPr>
            <a:picLocks noGrp="1" noChangeAspect="1" noChangeArrowheads="1"/>
          </p:cNvPicPr>
          <p:nvPr>
            <p:ph sz="quarter" idx="3"/>
          </p:nvPr>
        </p:nvPicPr>
        <p:blipFill>
          <a:blip r:embed="rId4" cstate="print"/>
          <a:srcRect/>
          <a:stretch>
            <a:fillRect/>
          </a:stretch>
        </p:blipFill>
        <p:spPr>
          <a:xfrm>
            <a:off x="7035800" y="4960938"/>
            <a:ext cx="384175" cy="593725"/>
          </a:xfrm>
          <a:noFill/>
        </p:spPr>
      </p:pic>
      <p:pic>
        <p:nvPicPr>
          <p:cNvPr id="21544" name="Picture 39" descr="j0297571[1]"/>
          <p:cNvPicPr>
            <a:picLocks noChangeAspect="1" noChangeArrowheads="1"/>
          </p:cNvPicPr>
          <p:nvPr/>
        </p:nvPicPr>
        <p:blipFill>
          <a:blip r:embed="rId5" cstate="print"/>
          <a:srcRect/>
          <a:stretch>
            <a:fillRect/>
          </a:stretch>
        </p:blipFill>
        <p:spPr bwMode="auto">
          <a:xfrm>
            <a:off x="2114550" y="3478213"/>
            <a:ext cx="482600" cy="609600"/>
          </a:xfrm>
          <a:prstGeom prst="rect">
            <a:avLst/>
          </a:prstGeom>
          <a:noFill/>
          <a:ln w="9525">
            <a:noFill/>
            <a:miter lim="800000"/>
            <a:headEnd/>
            <a:tailEnd/>
          </a:ln>
        </p:spPr>
      </p:pic>
      <p:pic>
        <p:nvPicPr>
          <p:cNvPr id="21545" name="Picture 40" descr="pe07100_[1]"/>
          <p:cNvPicPr>
            <a:picLocks noChangeAspect="1" noChangeArrowheads="1"/>
          </p:cNvPicPr>
          <p:nvPr/>
        </p:nvPicPr>
        <p:blipFill>
          <a:blip r:embed="rId3" cstate="print"/>
          <a:srcRect/>
          <a:stretch>
            <a:fillRect/>
          </a:stretch>
        </p:blipFill>
        <p:spPr bwMode="auto">
          <a:xfrm>
            <a:off x="2124075" y="4133850"/>
            <a:ext cx="420688" cy="769938"/>
          </a:xfrm>
          <a:prstGeom prst="rect">
            <a:avLst/>
          </a:prstGeom>
          <a:noFill/>
          <a:ln w="9525">
            <a:noFill/>
            <a:miter lim="800000"/>
            <a:headEnd/>
            <a:tailEnd/>
          </a:ln>
        </p:spPr>
      </p:pic>
      <p:pic>
        <p:nvPicPr>
          <p:cNvPr id="21546" name="Picture 41" descr="j0310428[1]"/>
          <p:cNvPicPr>
            <a:picLocks noChangeAspect="1" noChangeArrowheads="1"/>
          </p:cNvPicPr>
          <p:nvPr/>
        </p:nvPicPr>
        <p:blipFill>
          <a:blip r:embed="rId6" cstate="print"/>
          <a:srcRect/>
          <a:stretch>
            <a:fillRect/>
          </a:stretch>
        </p:blipFill>
        <p:spPr bwMode="auto">
          <a:xfrm>
            <a:off x="1682750" y="4886325"/>
            <a:ext cx="533400" cy="698500"/>
          </a:xfrm>
          <a:prstGeom prst="rect">
            <a:avLst/>
          </a:prstGeom>
          <a:noFill/>
          <a:ln w="9525">
            <a:noFill/>
            <a:miter lim="800000"/>
            <a:headEnd/>
            <a:tailEnd/>
          </a:ln>
        </p:spPr>
      </p:pic>
      <p:pic>
        <p:nvPicPr>
          <p:cNvPr id="21547" name="Picture 42" descr="j0091967[1]"/>
          <p:cNvPicPr>
            <a:picLocks noChangeAspect="1" noChangeArrowheads="1"/>
          </p:cNvPicPr>
          <p:nvPr/>
        </p:nvPicPr>
        <p:blipFill>
          <a:blip r:embed="rId4" cstate="print"/>
          <a:srcRect/>
          <a:stretch>
            <a:fillRect/>
          </a:stretch>
        </p:blipFill>
        <p:spPr bwMode="auto">
          <a:xfrm>
            <a:off x="1771650" y="2152650"/>
            <a:ext cx="436563" cy="609600"/>
          </a:xfrm>
          <a:prstGeom prst="rect">
            <a:avLst/>
          </a:prstGeom>
          <a:noFill/>
          <a:ln w="9525">
            <a:noFill/>
            <a:miter lim="800000"/>
            <a:headEnd/>
            <a:tailEnd/>
          </a:ln>
        </p:spPr>
      </p:pic>
      <p:pic>
        <p:nvPicPr>
          <p:cNvPr id="21548" name="Picture 43" descr="j0305523[1]"/>
          <p:cNvPicPr>
            <a:picLocks noChangeAspect="1" noChangeArrowheads="1"/>
          </p:cNvPicPr>
          <p:nvPr/>
        </p:nvPicPr>
        <p:blipFill>
          <a:blip r:embed="rId7" cstate="print"/>
          <a:srcRect/>
          <a:stretch>
            <a:fillRect/>
          </a:stretch>
        </p:blipFill>
        <p:spPr bwMode="auto">
          <a:xfrm>
            <a:off x="1905000" y="2817813"/>
            <a:ext cx="460375" cy="560387"/>
          </a:xfrm>
          <a:prstGeom prst="rect">
            <a:avLst/>
          </a:prstGeom>
          <a:noFill/>
          <a:ln w="9525">
            <a:noFill/>
            <a:miter lim="800000"/>
            <a:headEnd/>
            <a:tailEnd/>
          </a:ln>
        </p:spPr>
      </p:pic>
      <p:pic>
        <p:nvPicPr>
          <p:cNvPr id="21549" name="Picture 44" descr="j0285792[1]"/>
          <p:cNvPicPr>
            <a:picLocks noChangeAspect="1" noChangeArrowheads="1"/>
          </p:cNvPicPr>
          <p:nvPr/>
        </p:nvPicPr>
        <p:blipFill>
          <a:blip r:embed="rId8" cstate="print"/>
          <a:srcRect/>
          <a:stretch>
            <a:fillRect/>
          </a:stretch>
        </p:blipFill>
        <p:spPr bwMode="auto">
          <a:xfrm>
            <a:off x="2049463" y="5640388"/>
            <a:ext cx="474662" cy="625475"/>
          </a:xfrm>
          <a:prstGeom prst="rect">
            <a:avLst/>
          </a:prstGeom>
          <a:noFill/>
          <a:ln w="9525">
            <a:noFill/>
            <a:miter lim="800000"/>
            <a:headEnd/>
            <a:tailEnd/>
          </a:ln>
        </p:spPr>
      </p:pic>
      <p:sp>
        <p:nvSpPr>
          <p:cNvPr id="21550" name="Line 45"/>
          <p:cNvSpPr>
            <a:spLocks noChangeShapeType="1"/>
          </p:cNvSpPr>
          <p:nvPr/>
        </p:nvSpPr>
        <p:spPr bwMode="auto">
          <a:xfrm flipV="1">
            <a:off x="4953000" y="2514600"/>
            <a:ext cx="0" cy="3505200"/>
          </a:xfrm>
          <a:prstGeom prst="line">
            <a:avLst/>
          </a:prstGeom>
          <a:noFill/>
          <a:ln w="9525">
            <a:solidFill>
              <a:schemeClr val="tx1"/>
            </a:solidFill>
            <a:round/>
            <a:headEnd/>
            <a:tailEnd type="triangle" w="med" len="med"/>
          </a:ln>
        </p:spPr>
        <p:txBody>
          <a:bodyPr/>
          <a:lstStyle/>
          <a:p>
            <a:endParaRPr lang="en-US"/>
          </a:p>
        </p:txBody>
      </p:sp>
      <p:sp>
        <p:nvSpPr>
          <p:cNvPr id="21551" name="Line 46"/>
          <p:cNvSpPr>
            <a:spLocks noChangeShapeType="1"/>
          </p:cNvSpPr>
          <p:nvPr/>
        </p:nvSpPr>
        <p:spPr bwMode="auto">
          <a:xfrm>
            <a:off x="4953000" y="6019800"/>
            <a:ext cx="4191000" cy="0"/>
          </a:xfrm>
          <a:prstGeom prst="line">
            <a:avLst/>
          </a:prstGeom>
          <a:noFill/>
          <a:ln w="9525">
            <a:solidFill>
              <a:schemeClr val="tx1"/>
            </a:solidFill>
            <a:round/>
            <a:headEnd/>
            <a:tailEnd type="triangle" w="med" len="med"/>
          </a:ln>
        </p:spPr>
        <p:txBody>
          <a:bodyPr/>
          <a:lstStyle/>
          <a:p>
            <a:endParaRPr lang="en-US"/>
          </a:p>
        </p:txBody>
      </p:sp>
      <p:pic>
        <p:nvPicPr>
          <p:cNvPr id="942127" name="Picture 47" descr="j0305523[1]"/>
          <p:cNvPicPr>
            <a:picLocks noGrp="1" noChangeAspect="1" noChangeArrowheads="1"/>
          </p:cNvPicPr>
          <p:nvPr>
            <p:ph sz="quarter" idx="4"/>
          </p:nvPr>
        </p:nvPicPr>
        <p:blipFill>
          <a:blip r:embed="rId7" cstate="print"/>
          <a:srcRect/>
          <a:stretch>
            <a:fillRect/>
          </a:stretch>
        </p:blipFill>
        <p:spPr>
          <a:xfrm>
            <a:off x="6473825" y="4198938"/>
            <a:ext cx="422275" cy="555625"/>
          </a:xfrm>
          <a:noFill/>
        </p:spPr>
      </p:pic>
      <p:pic>
        <p:nvPicPr>
          <p:cNvPr id="942128" name="Picture 48" descr="j0297571[1]"/>
          <p:cNvPicPr>
            <a:picLocks noChangeAspect="1" noChangeArrowheads="1"/>
          </p:cNvPicPr>
          <p:nvPr/>
        </p:nvPicPr>
        <p:blipFill>
          <a:blip r:embed="rId5" cstate="print"/>
          <a:srcRect/>
          <a:stretch>
            <a:fillRect/>
          </a:stretch>
        </p:blipFill>
        <p:spPr bwMode="auto">
          <a:xfrm>
            <a:off x="8229600" y="2590800"/>
            <a:ext cx="482600" cy="609600"/>
          </a:xfrm>
          <a:prstGeom prst="rect">
            <a:avLst/>
          </a:prstGeom>
          <a:noFill/>
          <a:ln w="9525">
            <a:noFill/>
            <a:miter lim="800000"/>
            <a:headEnd/>
            <a:tailEnd/>
          </a:ln>
        </p:spPr>
      </p:pic>
      <p:pic>
        <p:nvPicPr>
          <p:cNvPr id="942129" name="Picture 49" descr="j0310428[1]"/>
          <p:cNvPicPr>
            <a:picLocks noChangeAspect="1" noChangeArrowheads="1"/>
          </p:cNvPicPr>
          <p:nvPr/>
        </p:nvPicPr>
        <p:blipFill>
          <a:blip r:embed="rId6" cstate="print"/>
          <a:srcRect/>
          <a:stretch>
            <a:fillRect/>
          </a:stretch>
        </p:blipFill>
        <p:spPr bwMode="auto">
          <a:xfrm>
            <a:off x="6553200" y="5029200"/>
            <a:ext cx="358775" cy="469900"/>
          </a:xfrm>
          <a:prstGeom prst="rect">
            <a:avLst/>
          </a:prstGeom>
          <a:noFill/>
          <a:ln w="9525">
            <a:noFill/>
            <a:miter lim="800000"/>
            <a:headEnd/>
            <a:tailEnd/>
          </a:ln>
        </p:spPr>
      </p:pic>
      <p:pic>
        <p:nvPicPr>
          <p:cNvPr id="942130" name="Picture 50" descr="j0285792[1]"/>
          <p:cNvPicPr>
            <a:picLocks noChangeAspect="1" noChangeArrowheads="1"/>
          </p:cNvPicPr>
          <p:nvPr/>
        </p:nvPicPr>
        <p:blipFill>
          <a:blip r:embed="rId8" cstate="print"/>
          <a:srcRect/>
          <a:stretch>
            <a:fillRect/>
          </a:stretch>
        </p:blipFill>
        <p:spPr bwMode="auto">
          <a:xfrm>
            <a:off x="7239000" y="4648200"/>
            <a:ext cx="301625" cy="396875"/>
          </a:xfrm>
          <a:prstGeom prst="rect">
            <a:avLst/>
          </a:prstGeom>
          <a:noFill/>
          <a:ln w="9525">
            <a:noFill/>
            <a:miter lim="800000"/>
            <a:headEnd/>
            <a:tailEnd/>
          </a:ln>
        </p:spPr>
      </p:pic>
      <p:sp>
        <p:nvSpPr>
          <p:cNvPr id="21556" name="Text Box 51"/>
          <p:cNvSpPr txBox="1">
            <a:spLocks noChangeArrowheads="1"/>
          </p:cNvSpPr>
          <p:nvPr/>
        </p:nvSpPr>
        <p:spPr bwMode="auto">
          <a:xfrm>
            <a:off x="8359775" y="5467350"/>
            <a:ext cx="56832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Age</a:t>
            </a:r>
          </a:p>
        </p:txBody>
      </p:sp>
      <p:sp>
        <p:nvSpPr>
          <p:cNvPr id="21557" name="Text Box 52"/>
          <p:cNvSpPr txBox="1">
            <a:spLocks noChangeArrowheads="1"/>
          </p:cNvSpPr>
          <p:nvPr/>
        </p:nvSpPr>
        <p:spPr bwMode="auto">
          <a:xfrm>
            <a:off x="7223125" y="6127750"/>
            <a:ext cx="184150" cy="366713"/>
          </a:xfrm>
          <a:prstGeom prst="rect">
            <a:avLst/>
          </a:prstGeom>
          <a:noFill/>
          <a:ln w="9525">
            <a:noFill/>
            <a:miter lim="800000"/>
            <a:headEnd/>
            <a:tailEnd/>
          </a:ln>
        </p:spPr>
        <p:txBody>
          <a:bodyPr wrap="none">
            <a:spAutoFit/>
          </a:bodyPr>
          <a:lstStyle/>
          <a:p>
            <a:pPr eaLnBrk="1" hangingPunct="1"/>
            <a:endParaRPr lang="en-US" sz="1800">
              <a:solidFill>
                <a:schemeClr val="tx1"/>
              </a:solidFill>
              <a:latin typeface="Tahoma" pitchFamily="34" charset="0"/>
              <a:cs typeface="Arial" pitchFamily="34" charset="0"/>
            </a:endParaRPr>
          </a:p>
        </p:txBody>
      </p:sp>
      <p:sp>
        <p:nvSpPr>
          <p:cNvPr id="21558" name="Text Box 53"/>
          <p:cNvSpPr txBox="1">
            <a:spLocks noChangeArrowheads="1"/>
          </p:cNvSpPr>
          <p:nvPr/>
        </p:nvSpPr>
        <p:spPr bwMode="auto">
          <a:xfrm>
            <a:off x="4891088" y="2032000"/>
            <a:ext cx="938212"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Income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42117"/>
                                        </p:tgtEl>
                                        <p:attrNameLst>
                                          <p:attrName>style.visibility</p:attrName>
                                        </p:attrNameLst>
                                      </p:cBhvr>
                                      <p:to>
                                        <p:strVal val="visible"/>
                                      </p:to>
                                    </p:set>
                                    <p:animEffect transition="in" filter="dissolve">
                                      <p:cBhvr>
                                        <p:cTn id="7" dur="500"/>
                                        <p:tgtEl>
                                          <p:spTgt spid="942117"/>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942118"/>
                                        </p:tgtEl>
                                        <p:attrNameLst>
                                          <p:attrName>style.visibility</p:attrName>
                                        </p:attrNameLst>
                                      </p:cBhvr>
                                      <p:to>
                                        <p:strVal val="visible"/>
                                      </p:to>
                                    </p:set>
                                    <p:animEffect transition="in" filter="slide(fromBottom)">
                                      <p:cBhvr>
                                        <p:cTn id="11" dur="500"/>
                                        <p:tgtEl>
                                          <p:spTgt spid="942118"/>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942127"/>
                                        </p:tgtEl>
                                        <p:attrNameLst>
                                          <p:attrName>style.visibility</p:attrName>
                                        </p:attrNameLst>
                                      </p:cBhvr>
                                      <p:to>
                                        <p:strVal val="visible"/>
                                      </p:to>
                                    </p:set>
                                    <p:animEffect transition="in" filter="slide(fromBottom)">
                                      <p:cBhvr>
                                        <p:cTn id="15" dur="500"/>
                                        <p:tgtEl>
                                          <p:spTgt spid="94212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942128"/>
                                        </p:tgtEl>
                                        <p:attrNameLst>
                                          <p:attrName>style.visibility</p:attrName>
                                        </p:attrNameLst>
                                      </p:cBhvr>
                                      <p:to>
                                        <p:strVal val="visible"/>
                                      </p:to>
                                    </p:set>
                                    <p:animEffect transition="in" filter="dissolve">
                                      <p:cBhvr>
                                        <p:cTn id="19" dur="500"/>
                                        <p:tgtEl>
                                          <p:spTgt spid="942128"/>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942129"/>
                                        </p:tgtEl>
                                        <p:attrNameLst>
                                          <p:attrName>style.visibility</p:attrName>
                                        </p:attrNameLst>
                                      </p:cBhvr>
                                      <p:to>
                                        <p:strVal val="visible"/>
                                      </p:to>
                                    </p:set>
                                    <p:animEffect transition="in" filter="dissolve">
                                      <p:cBhvr>
                                        <p:cTn id="23" dur="500"/>
                                        <p:tgtEl>
                                          <p:spTgt spid="942129"/>
                                        </p:tgtEl>
                                      </p:cBhvr>
                                    </p:animEffect>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942130"/>
                                        </p:tgtEl>
                                        <p:attrNameLst>
                                          <p:attrName>style.visibility</p:attrName>
                                        </p:attrNameLst>
                                      </p:cBhvr>
                                      <p:to>
                                        <p:strVal val="visible"/>
                                      </p:to>
                                    </p:set>
                                    <p:anim calcmode="lin" valueType="num">
                                      <p:cBhvr additive="base">
                                        <p:cTn id="27" dur="500" fill="hold"/>
                                        <p:tgtEl>
                                          <p:spTgt spid="942130"/>
                                        </p:tgtEl>
                                        <p:attrNameLst>
                                          <p:attrName>ppt_x</p:attrName>
                                        </p:attrNameLst>
                                      </p:cBhvr>
                                      <p:tavLst>
                                        <p:tav tm="0">
                                          <p:val>
                                            <p:strVal val="#ppt_x"/>
                                          </p:val>
                                        </p:tav>
                                        <p:tav tm="100000">
                                          <p:val>
                                            <p:strVal val="#ppt_x"/>
                                          </p:val>
                                        </p:tav>
                                      </p:tavLst>
                                    </p:anim>
                                    <p:anim calcmode="lin" valueType="num">
                                      <p:cBhvr additive="base">
                                        <p:cTn id="28" dur="500" fill="hold"/>
                                        <p:tgtEl>
                                          <p:spTgt spid="942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Slide Number Placeholder 6"/>
          <p:cNvSpPr>
            <a:spLocks noGrp="1"/>
          </p:cNvSpPr>
          <p:nvPr>
            <p:ph type="sldNum" sz="quarter" idx="12"/>
          </p:nvPr>
        </p:nvSpPr>
        <p:spPr>
          <a:noFill/>
        </p:spPr>
        <p:txBody>
          <a:bodyPr/>
          <a:lstStyle/>
          <a:p>
            <a:fld id="{585BFB7B-2D11-40A4-9B47-0C3BB6111663}" type="slidenum">
              <a:rPr lang="en-US" smtClean="0"/>
              <a:pPr/>
              <a:t>28</a:t>
            </a:fld>
            <a:endParaRPr lang="en-US" smtClean="0"/>
          </a:p>
        </p:txBody>
      </p:sp>
      <p:sp>
        <p:nvSpPr>
          <p:cNvPr id="1019906" name="Oval 2"/>
          <p:cNvSpPr>
            <a:spLocks noChangeArrowheads="1"/>
          </p:cNvSpPr>
          <p:nvPr/>
        </p:nvSpPr>
        <p:spPr bwMode="auto">
          <a:xfrm>
            <a:off x="6858000" y="2514600"/>
            <a:ext cx="2286000" cy="3200400"/>
          </a:xfrm>
          <a:prstGeom prst="ellipse">
            <a:avLst/>
          </a:prstGeom>
          <a:solidFill>
            <a:srgbClr val="FF00FF"/>
          </a:solidFill>
          <a:ln w="9525">
            <a:solidFill>
              <a:schemeClr val="tx1"/>
            </a:solidFill>
            <a:round/>
            <a:headEnd/>
            <a:tailEnd/>
          </a:ln>
        </p:spPr>
        <p:txBody>
          <a:bodyPr wrap="none" anchor="ctr"/>
          <a:lstStyle/>
          <a:p>
            <a:endParaRPr lang="en-US"/>
          </a:p>
        </p:txBody>
      </p:sp>
      <p:sp>
        <p:nvSpPr>
          <p:cNvPr id="1019907" name="Oval 3"/>
          <p:cNvSpPr>
            <a:spLocks noChangeArrowheads="1"/>
          </p:cNvSpPr>
          <p:nvPr/>
        </p:nvSpPr>
        <p:spPr bwMode="auto">
          <a:xfrm>
            <a:off x="6096000" y="4572000"/>
            <a:ext cx="1143000" cy="1447800"/>
          </a:xfrm>
          <a:prstGeom prst="ellipse">
            <a:avLst/>
          </a:prstGeom>
          <a:solidFill>
            <a:srgbClr val="FF00FF"/>
          </a:solidFill>
          <a:ln w="9525">
            <a:solidFill>
              <a:schemeClr val="tx1"/>
            </a:solidFill>
            <a:round/>
            <a:headEnd/>
            <a:tailEnd/>
          </a:ln>
        </p:spPr>
        <p:txBody>
          <a:bodyPr wrap="none" anchor="ctr"/>
          <a:lstStyle/>
          <a:p>
            <a:endParaRPr lang="en-US"/>
          </a:p>
        </p:txBody>
      </p:sp>
      <p:sp>
        <p:nvSpPr>
          <p:cNvPr id="22533" name="Oval 4"/>
          <p:cNvSpPr>
            <a:spLocks noChangeArrowheads="1"/>
          </p:cNvSpPr>
          <p:nvPr/>
        </p:nvSpPr>
        <p:spPr bwMode="auto">
          <a:xfrm>
            <a:off x="6324600" y="4953000"/>
            <a:ext cx="685800" cy="6096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2534" name="Oval 5"/>
          <p:cNvSpPr>
            <a:spLocks noChangeArrowheads="1"/>
          </p:cNvSpPr>
          <p:nvPr/>
        </p:nvSpPr>
        <p:spPr bwMode="auto">
          <a:xfrm>
            <a:off x="7086600" y="4572000"/>
            <a:ext cx="685800" cy="6096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2535" name="Rectangle 6"/>
          <p:cNvSpPr>
            <a:spLocks noGrp="1" noChangeArrowheads="1"/>
          </p:cNvSpPr>
          <p:nvPr>
            <p:ph type="title"/>
          </p:nvPr>
        </p:nvSpPr>
        <p:spPr>
          <a:xfrm>
            <a:off x="838200" y="533400"/>
            <a:ext cx="7772400" cy="487363"/>
          </a:xfrm>
        </p:spPr>
        <p:txBody>
          <a:bodyPr>
            <a:noAutofit/>
          </a:bodyPr>
          <a:lstStyle/>
          <a:p>
            <a:r>
              <a:rPr lang="en-US" sz="3200" dirty="0" smtClean="0">
                <a:solidFill>
                  <a:srgbClr val="C00000"/>
                </a:solidFill>
              </a:rPr>
              <a:t>Step 1:</a:t>
            </a:r>
          </a:p>
        </p:txBody>
      </p:sp>
      <p:sp>
        <p:nvSpPr>
          <p:cNvPr id="22536" name="Rectangle 7"/>
          <p:cNvSpPr>
            <a:spLocks noGrp="1" noChangeArrowheads="1"/>
          </p:cNvSpPr>
          <p:nvPr>
            <p:ph type="body" sz="half" idx="1"/>
          </p:nvPr>
        </p:nvSpPr>
        <p:spPr>
          <a:xfrm>
            <a:off x="1066800" y="1143000"/>
            <a:ext cx="8382000" cy="609600"/>
          </a:xfrm>
        </p:spPr>
        <p:txBody>
          <a:bodyPr>
            <a:normAutofit fontScale="92500" lnSpcReduction="10000"/>
          </a:bodyPr>
          <a:lstStyle/>
          <a:p>
            <a:pPr>
              <a:buFont typeface="Wingdings" pitchFamily="2" charset="2"/>
              <a:buNone/>
            </a:pPr>
            <a:r>
              <a:rPr lang="en-US" sz="1800" b="1" dirty="0" smtClean="0"/>
              <a:t>Nellie and David selected as cluster centers A and B respectively;</a:t>
            </a:r>
          </a:p>
          <a:p>
            <a:pPr>
              <a:buFont typeface="Wingdings" pitchFamily="2" charset="2"/>
              <a:buNone/>
            </a:pPr>
            <a:r>
              <a:rPr lang="en-US" sz="1800" b="1" dirty="0" smtClean="0"/>
              <a:t>Cluster customer based on the two centers.</a:t>
            </a:r>
          </a:p>
          <a:p>
            <a:endParaRPr lang="en-US" sz="1800" dirty="0" smtClean="0"/>
          </a:p>
          <a:p>
            <a:endParaRPr lang="en-US" dirty="0" smtClean="0"/>
          </a:p>
        </p:txBody>
      </p:sp>
      <p:pic>
        <p:nvPicPr>
          <p:cNvPr id="22537" name="Picture 8" descr="pe07100_[1]"/>
          <p:cNvPicPr>
            <a:picLocks noChangeAspect="1" noChangeArrowheads="1"/>
          </p:cNvPicPr>
          <p:nvPr/>
        </p:nvPicPr>
        <p:blipFill>
          <a:blip r:embed="rId2" cstate="print"/>
          <a:srcRect/>
          <a:stretch>
            <a:fillRect/>
          </a:stretch>
        </p:blipFill>
        <p:spPr bwMode="auto">
          <a:xfrm>
            <a:off x="8610600" y="3352800"/>
            <a:ext cx="295275" cy="541338"/>
          </a:xfrm>
          <a:prstGeom prst="rect">
            <a:avLst/>
          </a:prstGeom>
          <a:noFill/>
          <a:ln w="9525">
            <a:noFill/>
            <a:miter lim="800000"/>
            <a:headEnd/>
            <a:tailEnd/>
          </a:ln>
        </p:spPr>
      </p:pic>
      <p:pic>
        <p:nvPicPr>
          <p:cNvPr id="22538" name="Picture 9" descr="j0091967[1]"/>
          <p:cNvPicPr>
            <a:picLocks noChangeAspect="1" noChangeArrowheads="1"/>
          </p:cNvPicPr>
          <p:nvPr/>
        </p:nvPicPr>
        <p:blipFill>
          <a:blip r:embed="rId3" cstate="print"/>
          <a:srcRect/>
          <a:stretch>
            <a:fillRect/>
          </a:stretch>
        </p:blipFill>
        <p:spPr bwMode="auto">
          <a:xfrm>
            <a:off x="7708900" y="5153025"/>
            <a:ext cx="373063" cy="533400"/>
          </a:xfrm>
          <a:prstGeom prst="rect">
            <a:avLst/>
          </a:prstGeom>
          <a:noFill/>
          <a:ln w="9525">
            <a:noFill/>
            <a:miter lim="800000"/>
            <a:headEnd/>
            <a:tailEnd/>
          </a:ln>
        </p:spPr>
      </p:pic>
      <p:sp>
        <p:nvSpPr>
          <p:cNvPr id="22539" name="Line 10"/>
          <p:cNvSpPr>
            <a:spLocks noChangeShapeType="1"/>
          </p:cNvSpPr>
          <p:nvPr/>
        </p:nvSpPr>
        <p:spPr bwMode="auto">
          <a:xfrm flipV="1">
            <a:off x="4953000" y="2514600"/>
            <a:ext cx="0" cy="3505200"/>
          </a:xfrm>
          <a:prstGeom prst="line">
            <a:avLst/>
          </a:prstGeom>
          <a:noFill/>
          <a:ln w="9525">
            <a:solidFill>
              <a:schemeClr val="tx1"/>
            </a:solidFill>
            <a:round/>
            <a:headEnd/>
            <a:tailEnd type="triangle" w="med" len="med"/>
          </a:ln>
        </p:spPr>
        <p:txBody>
          <a:bodyPr/>
          <a:lstStyle/>
          <a:p>
            <a:endParaRPr lang="en-US"/>
          </a:p>
        </p:txBody>
      </p:sp>
      <p:sp>
        <p:nvSpPr>
          <p:cNvPr id="22540" name="Line 11"/>
          <p:cNvSpPr>
            <a:spLocks noChangeShapeType="1"/>
          </p:cNvSpPr>
          <p:nvPr/>
        </p:nvSpPr>
        <p:spPr bwMode="auto">
          <a:xfrm>
            <a:off x="4953000" y="6019800"/>
            <a:ext cx="4191000" cy="0"/>
          </a:xfrm>
          <a:prstGeom prst="line">
            <a:avLst/>
          </a:prstGeom>
          <a:noFill/>
          <a:ln w="9525">
            <a:solidFill>
              <a:schemeClr val="tx1"/>
            </a:solidFill>
            <a:round/>
            <a:headEnd/>
            <a:tailEnd type="triangle" w="med" len="med"/>
          </a:ln>
        </p:spPr>
        <p:txBody>
          <a:bodyPr/>
          <a:lstStyle/>
          <a:p>
            <a:endParaRPr lang="en-US"/>
          </a:p>
        </p:txBody>
      </p:sp>
      <p:pic>
        <p:nvPicPr>
          <p:cNvPr id="22541" name="Picture 12" descr="j0305523[1]"/>
          <p:cNvPicPr>
            <a:picLocks noChangeAspect="1" noChangeArrowheads="1"/>
          </p:cNvPicPr>
          <p:nvPr/>
        </p:nvPicPr>
        <p:blipFill>
          <a:blip r:embed="rId4" cstate="print"/>
          <a:srcRect/>
          <a:stretch>
            <a:fillRect/>
          </a:stretch>
        </p:blipFill>
        <p:spPr bwMode="auto">
          <a:xfrm>
            <a:off x="6388100" y="4572000"/>
            <a:ext cx="411163" cy="500063"/>
          </a:xfrm>
          <a:prstGeom prst="rect">
            <a:avLst/>
          </a:prstGeom>
          <a:noFill/>
          <a:ln w="9525">
            <a:noFill/>
            <a:miter lim="800000"/>
            <a:headEnd/>
            <a:tailEnd/>
          </a:ln>
        </p:spPr>
      </p:pic>
      <p:pic>
        <p:nvPicPr>
          <p:cNvPr id="22542" name="Picture 13" descr="j0297571[1]"/>
          <p:cNvPicPr>
            <a:picLocks noChangeAspect="1" noChangeArrowheads="1"/>
          </p:cNvPicPr>
          <p:nvPr/>
        </p:nvPicPr>
        <p:blipFill>
          <a:blip r:embed="rId5" cstate="print"/>
          <a:srcRect/>
          <a:stretch>
            <a:fillRect/>
          </a:stretch>
        </p:blipFill>
        <p:spPr bwMode="auto">
          <a:xfrm>
            <a:off x="8229600" y="2590800"/>
            <a:ext cx="482600" cy="609600"/>
          </a:xfrm>
          <a:prstGeom prst="rect">
            <a:avLst/>
          </a:prstGeom>
          <a:noFill/>
          <a:ln w="9525">
            <a:noFill/>
            <a:miter lim="800000"/>
            <a:headEnd/>
            <a:tailEnd/>
          </a:ln>
        </p:spPr>
      </p:pic>
      <p:pic>
        <p:nvPicPr>
          <p:cNvPr id="22543" name="Picture 14" descr="j0310428[1]"/>
          <p:cNvPicPr>
            <a:picLocks noChangeAspect="1" noChangeArrowheads="1"/>
          </p:cNvPicPr>
          <p:nvPr/>
        </p:nvPicPr>
        <p:blipFill>
          <a:blip r:embed="rId6" cstate="print"/>
          <a:srcRect/>
          <a:stretch>
            <a:fillRect/>
          </a:stretch>
        </p:blipFill>
        <p:spPr bwMode="auto">
          <a:xfrm>
            <a:off x="6553200" y="5029200"/>
            <a:ext cx="358775" cy="469900"/>
          </a:xfrm>
          <a:prstGeom prst="rect">
            <a:avLst/>
          </a:prstGeom>
          <a:noFill/>
          <a:ln w="9525">
            <a:noFill/>
            <a:miter lim="800000"/>
            <a:headEnd/>
            <a:tailEnd/>
          </a:ln>
        </p:spPr>
      </p:pic>
      <p:pic>
        <p:nvPicPr>
          <p:cNvPr id="22544" name="Picture 15" descr="j0285792[1]"/>
          <p:cNvPicPr>
            <a:picLocks noChangeAspect="1" noChangeArrowheads="1"/>
          </p:cNvPicPr>
          <p:nvPr/>
        </p:nvPicPr>
        <p:blipFill>
          <a:blip r:embed="rId7" cstate="print"/>
          <a:srcRect/>
          <a:stretch>
            <a:fillRect/>
          </a:stretch>
        </p:blipFill>
        <p:spPr bwMode="auto">
          <a:xfrm>
            <a:off x="7239000" y="4648200"/>
            <a:ext cx="301625" cy="396875"/>
          </a:xfrm>
          <a:prstGeom prst="rect">
            <a:avLst/>
          </a:prstGeom>
          <a:noFill/>
          <a:ln w="9525">
            <a:noFill/>
            <a:miter lim="800000"/>
            <a:headEnd/>
            <a:tailEnd/>
          </a:ln>
        </p:spPr>
      </p:pic>
      <p:sp>
        <p:nvSpPr>
          <p:cNvPr id="22545" name="Text Box 16"/>
          <p:cNvSpPr txBox="1">
            <a:spLocks noChangeArrowheads="1"/>
          </p:cNvSpPr>
          <p:nvPr/>
        </p:nvSpPr>
        <p:spPr bwMode="auto">
          <a:xfrm>
            <a:off x="8213725" y="6051550"/>
            <a:ext cx="56832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Age</a:t>
            </a:r>
          </a:p>
        </p:txBody>
      </p:sp>
      <p:sp>
        <p:nvSpPr>
          <p:cNvPr id="22546" name="Text Box 17"/>
          <p:cNvSpPr txBox="1">
            <a:spLocks noChangeArrowheads="1"/>
          </p:cNvSpPr>
          <p:nvPr/>
        </p:nvSpPr>
        <p:spPr bwMode="auto">
          <a:xfrm>
            <a:off x="6080125" y="5137150"/>
            <a:ext cx="32067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a:t>
            </a:r>
          </a:p>
        </p:txBody>
      </p:sp>
      <p:sp>
        <p:nvSpPr>
          <p:cNvPr id="22547" name="Text Box 18"/>
          <p:cNvSpPr txBox="1">
            <a:spLocks noChangeArrowheads="1"/>
          </p:cNvSpPr>
          <p:nvPr/>
        </p:nvSpPr>
        <p:spPr bwMode="auto">
          <a:xfrm>
            <a:off x="7604125" y="4298950"/>
            <a:ext cx="319088"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B</a:t>
            </a:r>
          </a:p>
        </p:txBody>
      </p:sp>
      <p:graphicFrame>
        <p:nvGraphicFramePr>
          <p:cNvPr id="1019923" name="Group 19"/>
          <p:cNvGraphicFramePr>
            <a:graphicFrameLocks noGrp="1"/>
          </p:cNvGraphicFramePr>
          <p:nvPr>
            <p:ph sz="half" idx="2"/>
          </p:nvPr>
        </p:nvGraphicFramePr>
        <p:xfrm>
          <a:off x="762000" y="2057400"/>
          <a:ext cx="3962400" cy="4045587"/>
        </p:xfrm>
        <a:graphic>
          <a:graphicData uri="http://schemas.openxmlformats.org/drawingml/2006/table">
            <a:tbl>
              <a:tblPr/>
              <a:tblGrid>
                <a:gridCol w="1676400"/>
                <a:gridCol w="1143000"/>
                <a:gridCol w="1143000"/>
              </a:tblGrid>
              <a:tr h="3381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pitchFamily="34" charset="0"/>
                        </a:rPr>
                        <a:t>Customer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Distance from David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Distance from Nellie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9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John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2"/>
                          </a:solidFill>
                          <a:effectLst/>
                          <a:latin typeface="Arial" pitchFamily="34" charset="0"/>
                        </a:rPr>
                        <a:t>0.08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0.161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Rachel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0.24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2"/>
                          </a:solidFill>
                          <a:effectLst/>
                          <a:latin typeface="Arial" pitchFamily="34" charset="0"/>
                        </a:rPr>
                        <a:t>0.07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pitchFamily="34" charset="0"/>
                        </a:rPr>
                        <a:t>Pete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2"/>
                          </a:solidFill>
                          <a:effectLst/>
                          <a:latin typeface="Arial" pitchFamily="34" charset="0"/>
                        </a:rPr>
                        <a:t>0.859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1.006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2"/>
                          </a:solidFill>
                          <a:effectLst/>
                          <a:latin typeface="Arial" pitchFamily="34" charset="0"/>
                        </a:rPr>
                        <a:t>0.694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0.845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9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Nellie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9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David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2582" name="Picture 53" descr="j0297571[1]"/>
          <p:cNvPicPr>
            <a:picLocks noChangeAspect="1" noChangeArrowheads="1"/>
          </p:cNvPicPr>
          <p:nvPr/>
        </p:nvPicPr>
        <p:blipFill>
          <a:blip r:embed="rId5" cstate="print"/>
          <a:srcRect/>
          <a:stretch>
            <a:fillRect/>
          </a:stretch>
        </p:blipFill>
        <p:spPr bwMode="auto">
          <a:xfrm>
            <a:off x="1905000" y="3810000"/>
            <a:ext cx="482600" cy="609600"/>
          </a:xfrm>
          <a:prstGeom prst="rect">
            <a:avLst/>
          </a:prstGeom>
          <a:noFill/>
          <a:ln w="9525">
            <a:noFill/>
            <a:miter lim="800000"/>
            <a:headEnd/>
            <a:tailEnd/>
          </a:ln>
        </p:spPr>
      </p:pic>
      <p:pic>
        <p:nvPicPr>
          <p:cNvPr id="22583" name="Picture 54" descr="pe07100_[1]"/>
          <p:cNvPicPr>
            <a:picLocks noChangeAspect="1" noChangeArrowheads="1"/>
          </p:cNvPicPr>
          <p:nvPr/>
        </p:nvPicPr>
        <p:blipFill>
          <a:blip r:embed="rId2" cstate="print"/>
          <a:srcRect/>
          <a:stretch>
            <a:fillRect/>
          </a:stretch>
        </p:blipFill>
        <p:spPr bwMode="auto">
          <a:xfrm>
            <a:off x="1981200" y="4419600"/>
            <a:ext cx="420688" cy="769938"/>
          </a:xfrm>
          <a:prstGeom prst="rect">
            <a:avLst/>
          </a:prstGeom>
          <a:noFill/>
          <a:ln w="9525">
            <a:noFill/>
            <a:miter lim="800000"/>
            <a:headEnd/>
            <a:tailEnd/>
          </a:ln>
        </p:spPr>
      </p:pic>
      <p:pic>
        <p:nvPicPr>
          <p:cNvPr id="22584" name="Picture 55" descr="j0310428[1]"/>
          <p:cNvPicPr>
            <a:picLocks noChangeAspect="1" noChangeArrowheads="1"/>
          </p:cNvPicPr>
          <p:nvPr/>
        </p:nvPicPr>
        <p:blipFill>
          <a:blip r:embed="rId6" cstate="print"/>
          <a:srcRect/>
          <a:stretch>
            <a:fillRect/>
          </a:stretch>
        </p:blipFill>
        <p:spPr bwMode="auto">
          <a:xfrm>
            <a:off x="1828800" y="5029200"/>
            <a:ext cx="533400" cy="698500"/>
          </a:xfrm>
          <a:prstGeom prst="rect">
            <a:avLst/>
          </a:prstGeom>
          <a:noFill/>
          <a:ln w="9525">
            <a:noFill/>
            <a:miter lim="800000"/>
            <a:headEnd/>
            <a:tailEnd/>
          </a:ln>
        </p:spPr>
      </p:pic>
      <p:pic>
        <p:nvPicPr>
          <p:cNvPr id="22585" name="Picture 56" descr="j0091967[1]"/>
          <p:cNvPicPr>
            <a:picLocks noChangeAspect="1" noChangeArrowheads="1"/>
          </p:cNvPicPr>
          <p:nvPr/>
        </p:nvPicPr>
        <p:blipFill>
          <a:blip r:embed="rId3" cstate="print"/>
          <a:srcRect/>
          <a:stretch>
            <a:fillRect/>
          </a:stretch>
        </p:blipFill>
        <p:spPr bwMode="auto">
          <a:xfrm>
            <a:off x="1752600" y="2743200"/>
            <a:ext cx="436563" cy="609600"/>
          </a:xfrm>
          <a:prstGeom prst="rect">
            <a:avLst/>
          </a:prstGeom>
          <a:noFill/>
          <a:ln w="9525">
            <a:noFill/>
            <a:miter lim="800000"/>
            <a:headEnd/>
            <a:tailEnd/>
          </a:ln>
        </p:spPr>
      </p:pic>
      <p:pic>
        <p:nvPicPr>
          <p:cNvPr id="22586" name="Picture 57" descr="j0305523[1]"/>
          <p:cNvPicPr>
            <a:picLocks noChangeAspect="1" noChangeArrowheads="1"/>
          </p:cNvPicPr>
          <p:nvPr/>
        </p:nvPicPr>
        <p:blipFill>
          <a:blip r:embed="rId4" cstate="print"/>
          <a:srcRect/>
          <a:stretch>
            <a:fillRect/>
          </a:stretch>
        </p:blipFill>
        <p:spPr bwMode="auto">
          <a:xfrm>
            <a:off x="1828800" y="3352800"/>
            <a:ext cx="460375" cy="560388"/>
          </a:xfrm>
          <a:prstGeom prst="rect">
            <a:avLst/>
          </a:prstGeom>
          <a:noFill/>
          <a:ln w="9525">
            <a:noFill/>
            <a:miter lim="800000"/>
            <a:headEnd/>
            <a:tailEnd/>
          </a:ln>
        </p:spPr>
      </p:pic>
      <p:pic>
        <p:nvPicPr>
          <p:cNvPr id="22587" name="Picture 58" descr="j0285792[1]"/>
          <p:cNvPicPr>
            <a:picLocks noChangeAspect="1" noChangeArrowheads="1"/>
          </p:cNvPicPr>
          <p:nvPr/>
        </p:nvPicPr>
        <p:blipFill>
          <a:blip r:embed="rId7" cstate="print"/>
          <a:srcRect/>
          <a:stretch>
            <a:fillRect/>
          </a:stretch>
        </p:blipFill>
        <p:spPr bwMode="auto">
          <a:xfrm>
            <a:off x="1905000" y="5638800"/>
            <a:ext cx="474663" cy="625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199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199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9906" grpId="0" animBg="1"/>
      <p:bldP spid="101990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 name="Oval 2"/>
          <p:cNvSpPr>
            <a:spLocks noChangeArrowheads="1"/>
          </p:cNvSpPr>
          <p:nvPr/>
        </p:nvSpPr>
        <p:spPr bwMode="auto">
          <a:xfrm>
            <a:off x="6858000" y="2514600"/>
            <a:ext cx="2286000" cy="3200400"/>
          </a:xfrm>
          <a:prstGeom prst="ellipse">
            <a:avLst/>
          </a:prstGeom>
          <a:solidFill>
            <a:srgbClr val="FF00FF"/>
          </a:solidFill>
          <a:ln w="9525">
            <a:solidFill>
              <a:schemeClr val="tx1"/>
            </a:solidFill>
            <a:round/>
            <a:headEnd/>
            <a:tailEnd/>
          </a:ln>
        </p:spPr>
        <p:txBody>
          <a:bodyPr wrap="none" anchor="ctr"/>
          <a:lstStyle/>
          <a:p>
            <a:endParaRPr lang="en-US"/>
          </a:p>
        </p:txBody>
      </p:sp>
      <p:sp>
        <p:nvSpPr>
          <p:cNvPr id="19" name="Oval 3"/>
          <p:cNvSpPr>
            <a:spLocks noChangeArrowheads="1"/>
          </p:cNvSpPr>
          <p:nvPr/>
        </p:nvSpPr>
        <p:spPr bwMode="auto">
          <a:xfrm>
            <a:off x="6096000" y="4572000"/>
            <a:ext cx="1143000" cy="1447800"/>
          </a:xfrm>
          <a:prstGeom prst="ellipse">
            <a:avLst/>
          </a:prstGeom>
          <a:solidFill>
            <a:srgbClr val="FF00FF"/>
          </a:solidFill>
          <a:ln w="9525">
            <a:solidFill>
              <a:schemeClr val="tx1"/>
            </a:solidFill>
            <a:round/>
            <a:headEnd/>
            <a:tailEnd/>
          </a:ln>
        </p:spPr>
        <p:txBody>
          <a:bodyPr wrap="none" anchor="ctr"/>
          <a:lstStyle/>
          <a:p>
            <a:endParaRPr lang="en-US"/>
          </a:p>
        </p:txBody>
      </p:sp>
      <p:sp>
        <p:nvSpPr>
          <p:cNvPr id="23554" name="Slide Number Placeholder 5"/>
          <p:cNvSpPr>
            <a:spLocks noGrp="1"/>
          </p:cNvSpPr>
          <p:nvPr>
            <p:ph type="sldNum" sz="quarter" idx="12"/>
          </p:nvPr>
        </p:nvSpPr>
        <p:spPr>
          <a:noFill/>
        </p:spPr>
        <p:txBody>
          <a:bodyPr/>
          <a:lstStyle/>
          <a:p>
            <a:fld id="{925D9886-B0BC-4DE5-AD9E-5FB89ABDC824}" type="slidenum">
              <a:rPr lang="en-US" smtClean="0"/>
              <a:pPr/>
              <a:t>29</a:t>
            </a:fld>
            <a:endParaRPr lang="en-US" smtClean="0"/>
          </a:p>
        </p:txBody>
      </p:sp>
      <p:sp>
        <p:nvSpPr>
          <p:cNvPr id="1020930" name="Rectangle 2"/>
          <p:cNvSpPr>
            <a:spLocks noGrp="1" noChangeArrowheads="1"/>
          </p:cNvSpPr>
          <p:nvPr>
            <p:ph type="body" idx="1"/>
          </p:nvPr>
        </p:nvSpPr>
        <p:spPr>
          <a:xfrm>
            <a:off x="762000" y="1371600"/>
            <a:ext cx="4191000" cy="4114800"/>
          </a:xfrm>
        </p:spPr>
        <p:txBody>
          <a:bodyPr/>
          <a:lstStyle/>
          <a:p>
            <a:pPr>
              <a:buFont typeface="Wingdings" pitchFamily="2" charset="2"/>
              <a:buNone/>
            </a:pPr>
            <a:r>
              <a:rPr lang="en-US" sz="2000" b="1" dirty="0" smtClean="0"/>
              <a:t>Update cluster center</a:t>
            </a:r>
            <a:r>
              <a:rPr lang="en-US" sz="2000" dirty="0" smtClean="0"/>
              <a:t>:</a:t>
            </a:r>
          </a:p>
          <a:p>
            <a:pPr>
              <a:buFont typeface="Wingdings" pitchFamily="2" charset="2"/>
              <a:buNone/>
            </a:pPr>
            <a:r>
              <a:rPr lang="en-US" sz="2000" dirty="0" smtClean="0"/>
              <a:t>Cluster A center: </a:t>
            </a:r>
          </a:p>
          <a:p>
            <a:pPr lvl="1">
              <a:buFont typeface="Wingdings" pitchFamily="2" charset="2"/>
              <a:buChar char="q"/>
            </a:pPr>
            <a:r>
              <a:rPr lang="en-US" sz="2000" dirty="0" smtClean="0"/>
              <a:t>Age 0.365, Income=0.225</a:t>
            </a:r>
          </a:p>
          <a:p>
            <a:pPr>
              <a:buFont typeface="Wingdings" pitchFamily="2" charset="2"/>
              <a:buNone/>
            </a:pPr>
            <a:r>
              <a:rPr lang="en-US" sz="2000" dirty="0" smtClean="0"/>
              <a:t>Cluster B center: </a:t>
            </a:r>
          </a:p>
          <a:p>
            <a:pPr lvl="1">
              <a:buFont typeface="Wingdings" pitchFamily="2" charset="2"/>
              <a:buChar char="q"/>
            </a:pPr>
            <a:r>
              <a:rPr lang="en-US" sz="2000" dirty="0" smtClean="0"/>
              <a:t>Age 0.765, Income=0.569</a:t>
            </a:r>
          </a:p>
          <a:p>
            <a:pPr>
              <a:buFont typeface="Wingdings" pitchFamily="2" charset="2"/>
              <a:buNone/>
            </a:pPr>
            <a:endParaRPr lang="en-US" sz="2100" dirty="0" smtClean="0"/>
          </a:p>
          <a:p>
            <a:pPr>
              <a:buFont typeface="Wingdings" pitchFamily="2" charset="2"/>
              <a:buNone/>
            </a:pPr>
            <a:endParaRPr lang="en-US" sz="2100" dirty="0" smtClean="0"/>
          </a:p>
          <a:p>
            <a:pPr>
              <a:buFont typeface="Wingdings" pitchFamily="2" charset="2"/>
              <a:buNone/>
            </a:pPr>
            <a:endParaRPr lang="en-US" sz="2100" dirty="0" smtClean="0"/>
          </a:p>
        </p:txBody>
      </p:sp>
      <p:pic>
        <p:nvPicPr>
          <p:cNvPr id="23557" name="Picture 4" descr="pe07100_[1]"/>
          <p:cNvPicPr>
            <a:picLocks noChangeAspect="1" noChangeArrowheads="1"/>
          </p:cNvPicPr>
          <p:nvPr/>
        </p:nvPicPr>
        <p:blipFill>
          <a:blip r:embed="rId2" cstate="print"/>
          <a:srcRect/>
          <a:stretch>
            <a:fillRect/>
          </a:stretch>
        </p:blipFill>
        <p:spPr bwMode="auto">
          <a:xfrm>
            <a:off x="8610600" y="3352800"/>
            <a:ext cx="295275" cy="541338"/>
          </a:xfrm>
          <a:prstGeom prst="rect">
            <a:avLst/>
          </a:prstGeom>
          <a:noFill/>
          <a:ln w="9525">
            <a:noFill/>
            <a:miter lim="800000"/>
            <a:headEnd/>
            <a:tailEnd/>
          </a:ln>
        </p:spPr>
      </p:pic>
      <p:pic>
        <p:nvPicPr>
          <p:cNvPr id="23558" name="Picture 5" descr="j0091967[1]"/>
          <p:cNvPicPr>
            <a:picLocks noChangeAspect="1" noChangeArrowheads="1"/>
          </p:cNvPicPr>
          <p:nvPr/>
        </p:nvPicPr>
        <p:blipFill>
          <a:blip r:embed="rId3" cstate="print"/>
          <a:srcRect/>
          <a:stretch>
            <a:fillRect/>
          </a:stretch>
        </p:blipFill>
        <p:spPr bwMode="auto">
          <a:xfrm>
            <a:off x="6934200" y="5257800"/>
            <a:ext cx="373063" cy="533400"/>
          </a:xfrm>
          <a:prstGeom prst="rect">
            <a:avLst/>
          </a:prstGeom>
          <a:noFill/>
          <a:ln w="9525">
            <a:noFill/>
            <a:miter lim="800000"/>
            <a:headEnd/>
            <a:tailEnd/>
          </a:ln>
        </p:spPr>
      </p:pic>
      <p:sp>
        <p:nvSpPr>
          <p:cNvPr id="23559" name="Line 6"/>
          <p:cNvSpPr>
            <a:spLocks noChangeShapeType="1"/>
          </p:cNvSpPr>
          <p:nvPr/>
        </p:nvSpPr>
        <p:spPr bwMode="auto">
          <a:xfrm flipV="1">
            <a:off x="4953000" y="2514600"/>
            <a:ext cx="0" cy="3505200"/>
          </a:xfrm>
          <a:prstGeom prst="line">
            <a:avLst/>
          </a:prstGeom>
          <a:noFill/>
          <a:ln w="9525">
            <a:solidFill>
              <a:schemeClr val="tx1"/>
            </a:solidFill>
            <a:round/>
            <a:headEnd/>
            <a:tailEnd type="triangle" w="med" len="med"/>
          </a:ln>
        </p:spPr>
        <p:txBody>
          <a:bodyPr/>
          <a:lstStyle/>
          <a:p>
            <a:endParaRPr lang="en-US"/>
          </a:p>
        </p:txBody>
      </p:sp>
      <p:sp>
        <p:nvSpPr>
          <p:cNvPr id="23560" name="Line 7"/>
          <p:cNvSpPr>
            <a:spLocks noChangeShapeType="1"/>
          </p:cNvSpPr>
          <p:nvPr/>
        </p:nvSpPr>
        <p:spPr bwMode="auto">
          <a:xfrm>
            <a:off x="4953000" y="6019800"/>
            <a:ext cx="4191000" cy="0"/>
          </a:xfrm>
          <a:prstGeom prst="line">
            <a:avLst/>
          </a:prstGeom>
          <a:noFill/>
          <a:ln w="9525">
            <a:solidFill>
              <a:schemeClr val="tx1"/>
            </a:solidFill>
            <a:round/>
            <a:headEnd/>
            <a:tailEnd type="triangle" w="med" len="med"/>
          </a:ln>
        </p:spPr>
        <p:txBody>
          <a:bodyPr/>
          <a:lstStyle/>
          <a:p>
            <a:endParaRPr lang="en-US"/>
          </a:p>
        </p:txBody>
      </p:sp>
      <p:pic>
        <p:nvPicPr>
          <p:cNvPr id="23561" name="Picture 8" descr="j0305523[1]"/>
          <p:cNvPicPr>
            <a:picLocks noChangeAspect="1" noChangeArrowheads="1"/>
          </p:cNvPicPr>
          <p:nvPr/>
        </p:nvPicPr>
        <p:blipFill>
          <a:blip r:embed="rId4" cstate="print"/>
          <a:srcRect/>
          <a:stretch>
            <a:fillRect/>
          </a:stretch>
        </p:blipFill>
        <p:spPr bwMode="auto">
          <a:xfrm>
            <a:off x="6388100" y="4572000"/>
            <a:ext cx="411163" cy="500063"/>
          </a:xfrm>
          <a:prstGeom prst="rect">
            <a:avLst/>
          </a:prstGeom>
          <a:noFill/>
          <a:ln w="9525">
            <a:noFill/>
            <a:miter lim="800000"/>
            <a:headEnd/>
            <a:tailEnd/>
          </a:ln>
        </p:spPr>
      </p:pic>
      <p:pic>
        <p:nvPicPr>
          <p:cNvPr id="23562" name="Picture 9" descr="j0297571[1]"/>
          <p:cNvPicPr>
            <a:picLocks noChangeAspect="1" noChangeArrowheads="1"/>
          </p:cNvPicPr>
          <p:nvPr/>
        </p:nvPicPr>
        <p:blipFill>
          <a:blip r:embed="rId5" cstate="print"/>
          <a:srcRect/>
          <a:stretch>
            <a:fillRect/>
          </a:stretch>
        </p:blipFill>
        <p:spPr bwMode="auto">
          <a:xfrm>
            <a:off x="8229600" y="2590800"/>
            <a:ext cx="482600" cy="609600"/>
          </a:xfrm>
          <a:prstGeom prst="rect">
            <a:avLst/>
          </a:prstGeom>
          <a:noFill/>
          <a:ln w="9525">
            <a:noFill/>
            <a:miter lim="800000"/>
            <a:headEnd/>
            <a:tailEnd/>
          </a:ln>
        </p:spPr>
      </p:pic>
      <p:pic>
        <p:nvPicPr>
          <p:cNvPr id="23563" name="Picture 10" descr="j0310428[1]"/>
          <p:cNvPicPr>
            <a:picLocks noChangeAspect="1" noChangeArrowheads="1"/>
          </p:cNvPicPr>
          <p:nvPr/>
        </p:nvPicPr>
        <p:blipFill>
          <a:blip r:embed="rId6" cstate="print"/>
          <a:srcRect/>
          <a:stretch>
            <a:fillRect/>
          </a:stretch>
        </p:blipFill>
        <p:spPr bwMode="auto">
          <a:xfrm>
            <a:off x="6553200" y="5029200"/>
            <a:ext cx="358775" cy="469900"/>
          </a:xfrm>
          <a:prstGeom prst="rect">
            <a:avLst/>
          </a:prstGeom>
          <a:noFill/>
          <a:ln w="9525">
            <a:noFill/>
            <a:miter lim="800000"/>
            <a:headEnd/>
            <a:tailEnd/>
          </a:ln>
        </p:spPr>
      </p:pic>
      <p:pic>
        <p:nvPicPr>
          <p:cNvPr id="23564" name="Picture 11" descr="j0285792[1]"/>
          <p:cNvPicPr>
            <a:picLocks noChangeAspect="1" noChangeArrowheads="1"/>
          </p:cNvPicPr>
          <p:nvPr/>
        </p:nvPicPr>
        <p:blipFill>
          <a:blip r:embed="rId7" cstate="print"/>
          <a:srcRect/>
          <a:stretch>
            <a:fillRect/>
          </a:stretch>
        </p:blipFill>
        <p:spPr bwMode="auto">
          <a:xfrm>
            <a:off x="7239000" y="4648200"/>
            <a:ext cx="301625" cy="396875"/>
          </a:xfrm>
          <a:prstGeom prst="rect">
            <a:avLst/>
          </a:prstGeom>
          <a:noFill/>
          <a:ln w="9525">
            <a:noFill/>
            <a:miter lim="800000"/>
            <a:headEnd/>
            <a:tailEnd/>
          </a:ln>
        </p:spPr>
      </p:pic>
      <p:sp>
        <p:nvSpPr>
          <p:cNvPr id="23565" name="Text Box 12"/>
          <p:cNvSpPr txBox="1">
            <a:spLocks noChangeArrowheads="1"/>
          </p:cNvSpPr>
          <p:nvPr/>
        </p:nvSpPr>
        <p:spPr bwMode="auto">
          <a:xfrm>
            <a:off x="8213725" y="6051550"/>
            <a:ext cx="56832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Age</a:t>
            </a:r>
          </a:p>
        </p:txBody>
      </p:sp>
      <p:sp>
        <p:nvSpPr>
          <p:cNvPr id="1020941" name="Oval 13"/>
          <p:cNvSpPr>
            <a:spLocks noChangeArrowheads="1"/>
          </p:cNvSpPr>
          <p:nvPr/>
        </p:nvSpPr>
        <p:spPr bwMode="auto">
          <a:xfrm>
            <a:off x="8001000" y="35814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020942" name="Oval 14"/>
          <p:cNvSpPr>
            <a:spLocks noChangeArrowheads="1"/>
          </p:cNvSpPr>
          <p:nvPr/>
        </p:nvSpPr>
        <p:spPr bwMode="auto">
          <a:xfrm>
            <a:off x="6705600" y="50292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3568" name="Text Box 15"/>
          <p:cNvSpPr txBox="1">
            <a:spLocks noChangeArrowheads="1"/>
          </p:cNvSpPr>
          <p:nvPr/>
        </p:nvSpPr>
        <p:spPr bwMode="auto">
          <a:xfrm>
            <a:off x="6705600" y="5105400"/>
            <a:ext cx="320675" cy="366713"/>
          </a:xfrm>
          <a:prstGeom prst="rect">
            <a:avLst/>
          </a:prstGeom>
          <a:noFill/>
          <a:ln w="9525">
            <a:noFill/>
            <a:miter lim="800000"/>
            <a:headEnd/>
            <a:tailEnd/>
          </a:ln>
        </p:spPr>
        <p:txBody>
          <a:bodyPr wrap="none">
            <a:spAutoFit/>
          </a:bodyPr>
          <a:lstStyle/>
          <a:p>
            <a:pPr eaLnBrk="1" hangingPunct="1"/>
            <a:r>
              <a:rPr lang="en-US" sz="1800" dirty="0">
                <a:solidFill>
                  <a:schemeClr val="bg1"/>
                </a:solidFill>
                <a:latin typeface="Tahoma" pitchFamily="34" charset="0"/>
                <a:cs typeface="Arial" pitchFamily="34" charset="0"/>
              </a:rPr>
              <a:t>A</a:t>
            </a:r>
          </a:p>
        </p:txBody>
      </p:sp>
      <p:sp>
        <p:nvSpPr>
          <p:cNvPr id="23569" name="Text Box 16"/>
          <p:cNvSpPr txBox="1">
            <a:spLocks noChangeArrowheads="1"/>
          </p:cNvSpPr>
          <p:nvPr/>
        </p:nvSpPr>
        <p:spPr bwMode="auto">
          <a:xfrm>
            <a:off x="8001000" y="3581400"/>
            <a:ext cx="319088" cy="366713"/>
          </a:xfrm>
          <a:prstGeom prst="rect">
            <a:avLst/>
          </a:prstGeom>
          <a:noFill/>
          <a:ln w="9525">
            <a:noFill/>
            <a:miter lim="800000"/>
            <a:headEnd/>
            <a:tailEnd/>
          </a:ln>
        </p:spPr>
        <p:txBody>
          <a:bodyPr wrap="none">
            <a:spAutoFit/>
          </a:bodyPr>
          <a:lstStyle/>
          <a:p>
            <a:pPr eaLnBrk="1" hangingPunct="1"/>
            <a:r>
              <a:rPr lang="en-US" sz="1800">
                <a:solidFill>
                  <a:schemeClr val="bg1"/>
                </a:solidFill>
                <a:latin typeface="Tahoma" pitchFamily="34" charset="0"/>
                <a:cs typeface="Arial" pitchFamily="34" charset="0"/>
              </a:rPr>
              <a:t>B</a:t>
            </a:r>
          </a:p>
        </p:txBody>
      </p:sp>
      <p:sp>
        <p:nvSpPr>
          <p:cNvPr id="20" name="Rectangle 6"/>
          <p:cNvSpPr>
            <a:spLocks noGrp="1" noChangeArrowheads="1"/>
          </p:cNvSpPr>
          <p:nvPr>
            <p:ph type="title"/>
          </p:nvPr>
        </p:nvSpPr>
        <p:spPr>
          <a:xfrm>
            <a:off x="838200" y="579437"/>
            <a:ext cx="7772400" cy="487363"/>
          </a:xfrm>
        </p:spPr>
        <p:txBody>
          <a:bodyPr>
            <a:noAutofit/>
          </a:bodyPr>
          <a:lstStyle/>
          <a:p>
            <a:r>
              <a:rPr lang="en-US" sz="3200" dirty="0" smtClean="0">
                <a:solidFill>
                  <a:srgbClr val="C00000"/>
                </a:solidFill>
              </a:rPr>
              <a:t>Step 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2308812E-45A9-43E1-953E-479F0AFFE0F0}" type="slidenum">
              <a:rPr lang="en-US" smtClean="0"/>
              <a:pPr/>
              <a:t>3</a:t>
            </a:fld>
            <a:endParaRPr lang="en-US" smtClean="0"/>
          </a:p>
        </p:txBody>
      </p:sp>
      <p:sp>
        <p:nvSpPr>
          <p:cNvPr id="12291" name="Rectangle 2"/>
          <p:cNvSpPr>
            <a:spLocks noGrp="1" noChangeArrowheads="1"/>
          </p:cNvSpPr>
          <p:nvPr>
            <p:ph type="title"/>
          </p:nvPr>
        </p:nvSpPr>
        <p:spPr>
          <a:xfrm>
            <a:off x="609600" y="247650"/>
            <a:ext cx="7772400" cy="666750"/>
          </a:xfrm>
        </p:spPr>
        <p:txBody>
          <a:bodyPr>
            <a:noAutofit/>
          </a:bodyPr>
          <a:lstStyle/>
          <a:p>
            <a:pPr algn="ctr"/>
            <a:r>
              <a:rPr lang="en-US" sz="3600" dirty="0" smtClean="0">
                <a:solidFill>
                  <a:srgbClr val="C00000"/>
                </a:solidFill>
              </a:rPr>
              <a:t>Association Rules</a:t>
            </a:r>
          </a:p>
        </p:txBody>
      </p:sp>
      <p:sp>
        <p:nvSpPr>
          <p:cNvPr id="12292" name="Rectangle 3"/>
          <p:cNvSpPr>
            <a:spLocks noGrp="1" noChangeArrowheads="1"/>
          </p:cNvSpPr>
          <p:nvPr>
            <p:ph type="body" idx="1"/>
          </p:nvPr>
        </p:nvSpPr>
        <p:spPr>
          <a:xfrm>
            <a:off x="690563" y="1066800"/>
            <a:ext cx="8229600" cy="4876800"/>
          </a:xfrm>
        </p:spPr>
        <p:txBody>
          <a:bodyPr/>
          <a:lstStyle/>
          <a:p>
            <a:pPr>
              <a:buFont typeface="Wingdings" pitchFamily="2" charset="2"/>
              <a:buNone/>
            </a:pPr>
            <a:r>
              <a:rPr lang="en-US" dirty="0" smtClean="0"/>
              <a:t>Rule format: </a:t>
            </a:r>
          </a:p>
          <a:p>
            <a:pPr>
              <a:buFont typeface="Wingdings" pitchFamily="2" charset="2"/>
              <a:buNone/>
            </a:pPr>
            <a:r>
              <a:rPr lang="en-US" dirty="0" smtClean="0"/>
              <a:t>		If {set of items} </a:t>
            </a:r>
            <a:r>
              <a:rPr lang="en-US" dirty="0" smtClean="0">
                <a:sym typeface="Wingdings" pitchFamily="2" charset="2"/>
              </a:rPr>
              <a:t> Then {set of items}</a:t>
            </a:r>
          </a:p>
          <a:p>
            <a:pPr>
              <a:buFont typeface="Wingdings" pitchFamily="2" charset="2"/>
              <a:buNone/>
            </a:pPr>
            <a:endParaRPr lang="en-US" dirty="0" smtClean="0">
              <a:sym typeface="Wingdings" pitchFamily="2" charset="2"/>
            </a:endParaRPr>
          </a:p>
          <a:p>
            <a:pPr>
              <a:buFont typeface="Wingdings" pitchFamily="2" charset="2"/>
              <a:buNone/>
            </a:pPr>
            <a:endParaRPr lang="en-US" dirty="0" smtClean="0">
              <a:sym typeface="Wingdings" pitchFamily="2" charset="2"/>
            </a:endParaRPr>
          </a:p>
          <a:p>
            <a:pPr>
              <a:buFont typeface="Wingdings" pitchFamily="2" charset="2"/>
              <a:buNone/>
            </a:pPr>
            <a:endParaRPr lang="en-US" dirty="0" smtClean="0">
              <a:sym typeface="Wingdings" pitchFamily="2" charset="2"/>
            </a:endParaRPr>
          </a:p>
          <a:p>
            <a:pPr>
              <a:buFont typeface="Wingdings" pitchFamily="2" charset="2"/>
              <a:buNone/>
            </a:pPr>
            <a:endParaRPr lang="en-US" dirty="0" smtClean="0">
              <a:sym typeface="Wingdings" pitchFamily="2" charset="2"/>
            </a:endParaRPr>
          </a:p>
          <a:p>
            <a:pPr>
              <a:buFont typeface="Wingdings" pitchFamily="2" charset="2"/>
              <a:buNone/>
            </a:pPr>
            <a:endParaRPr lang="en-US" sz="2800" dirty="0" smtClean="0"/>
          </a:p>
          <a:p>
            <a:pPr>
              <a:buFont typeface="Wingdings" pitchFamily="2" charset="2"/>
              <a:buNone/>
            </a:pPr>
            <a:r>
              <a:rPr lang="en-US" sz="2800" dirty="0" smtClean="0">
                <a:solidFill>
                  <a:srgbClr val="C00000"/>
                </a:solidFill>
              </a:rPr>
              <a:t>Body </a:t>
            </a:r>
            <a:r>
              <a:rPr lang="en-US" sz="2800" dirty="0" smtClean="0"/>
              <a:t>implies </a:t>
            </a:r>
            <a:r>
              <a:rPr lang="en-US" sz="2800" dirty="0" smtClean="0">
                <a:solidFill>
                  <a:srgbClr val="C00000"/>
                </a:solidFill>
              </a:rPr>
              <a:t>Head</a:t>
            </a:r>
          </a:p>
          <a:p>
            <a:pPr lvl="2">
              <a:buFont typeface="Wingdings" pitchFamily="2" charset="2"/>
              <a:buNone/>
            </a:pPr>
            <a:r>
              <a:rPr lang="en-US" dirty="0" smtClean="0"/>
              <a:t>Where body and head are conjunctions items</a:t>
            </a:r>
          </a:p>
          <a:p>
            <a:pPr>
              <a:buFont typeface="Wingdings" pitchFamily="2" charset="2"/>
              <a:buNone/>
            </a:pPr>
            <a:endParaRPr lang="en-US" dirty="0" smtClean="0">
              <a:sym typeface="Wingdings" pitchFamily="2" charset="2"/>
            </a:endParaRPr>
          </a:p>
          <a:p>
            <a:pPr>
              <a:buFont typeface="Wingdings" pitchFamily="2" charset="2"/>
              <a:buNone/>
            </a:pPr>
            <a:endParaRPr lang="en-US" dirty="0" smtClean="0">
              <a:sym typeface="Wingdings" pitchFamily="2" charset="2"/>
            </a:endParaRPr>
          </a:p>
          <a:p>
            <a:pPr>
              <a:buFont typeface="Wingdings" pitchFamily="2" charset="2"/>
              <a:buNone/>
            </a:pPr>
            <a:endParaRPr lang="en-US" dirty="0" smtClean="0">
              <a:sym typeface="Wingdings" pitchFamily="2" charset="2"/>
            </a:endParaRPr>
          </a:p>
        </p:txBody>
      </p:sp>
      <p:sp>
        <p:nvSpPr>
          <p:cNvPr id="12293" name="Rectangle 4"/>
          <p:cNvSpPr>
            <a:spLocks noChangeArrowheads="1"/>
          </p:cNvSpPr>
          <p:nvPr/>
        </p:nvSpPr>
        <p:spPr bwMode="auto">
          <a:xfrm>
            <a:off x="2057400" y="2819400"/>
            <a:ext cx="1752600" cy="1143000"/>
          </a:xfrm>
          <a:prstGeom prst="rect">
            <a:avLst/>
          </a:prstGeom>
          <a:solidFill>
            <a:srgbClr val="FF66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If {Diapers}</a:t>
            </a:r>
          </a:p>
        </p:txBody>
      </p:sp>
      <p:sp>
        <p:nvSpPr>
          <p:cNvPr id="12294" name="Line 5"/>
          <p:cNvSpPr>
            <a:spLocks noChangeShapeType="1"/>
          </p:cNvSpPr>
          <p:nvPr/>
        </p:nvSpPr>
        <p:spPr bwMode="auto">
          <a:xfrm>
            <a:off x="3962400" y="3352800"/>
            <a:ext cx="1143000" cy="0"/>
          </a:xfrm>
          <a:prstGeom prst="line">
            <a:avLst/>
          </a:prstGeom>
          <a:noFill/>
          <a:ln w="9525">
            <a:solidFill>
              <a:schemeClr val="tx1"/>
            </a:solidFill>
            <a:round/>
            <a:headEnd/>
            <a:tailEnd type="triangle" w="med" len="med"/>
          </a:ln>
        </p:spPr>
        <p:txBody>
          <a:bodyPr/>
          <a:lstStyle/>
          <a:p>
            <a:endParaRPr lang="en-US"/>
          </a:p>
        </p:txBody>
      </p:sp>
      <p:sp>
        <p:nvSpPr>
          <p:cNvPr id="12295" name="Rectangle 6"/>
          <p:cNvSpPr>
            <a:spLocks noChangeArrowheads="1"/>
          </p:cNvSpPr>
          <p:nvPr/>
        </p:nvSpPr>
        <p:spPr bwMode="auto">
          <a:xfrm>
            <a:off x="5257800" y="2819400"/>
            <a:ext cx="1676400" cy="1143000"/>
          </a:xfrm>
          <a:prstGeom prst="rect">
            <a:avLst/>
          </a:prstGeom>
          <a:solidFill>
            <a:srgbClr val="99CC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{Beer}</a:t>
            </a:r>
          </a:p>
        </p:txBody>
      </p:sp>
      <p:sp>
        <p:nvSpPr>
          <p:cNvPr id="12296" name="Text Box 7"/>
          <p:cNvSpPr txBox="1">
            <a:spLocks noChangeArrowheads="1"/>
          </p:cNvSpPr>
          <p:nvPr/>
        </p:nvSpPr>
        <p:spPr bwMode="auto">
          <a:xfrm>
            <a:off x="4251325" y="2851150"/>
            <a:ext cx="752475" cy="366713"/>
          </a:xfrm>
          <a:prstGeom prst="rect">
            <a:avLst/>
          </a:prstGeom>
          <a:noFill/>
          <a:ln w="9525">
            <a:noFill/>
            <a:miter lim="800000"/>
            <a:headEnd/>
            <a:tailEnd/>
          </a:ln>
        </p:spPr>
        <p:txBody>
          <a:bodyPr wrap="none">
            <a:spAutoFit/>
          </a:bodyPr>
          <a:lstStyle/>
          <a:p>
            <a:pPr eaLnBrk="1" hangingPunct="1"/>
            <a:r>
              <a:rPr lang="en-US" sz="1800" b="1">
                <a:solidFill>
                  <a:schemeClr val="tx1"/>
                </a:solidFill>
                <a:latin typeface="Tahoma" pitchFamily="34" charset="0"/>
                <a:cs typeface="Arial" charset="0"/>
              </a:rPr>
              <a:t>Then</a:t>
            </a:r>
          </a:p>
        </p:txBody>
      </p:sp>
      <p:sp>
        <p:nvSpPr>
          <p:cNvPr id="12297" name="Text Box 8"/>
          <p:cNvSpPr txBox="1">
            <a:spLocks noChangeArrowheads="1"/>
          </p:cNvSpPr>
          <p:nvPr/>
        </p:nvSpPr>
        <p:spPr bwMode="auto">
          <a:xfrm>
            <a:off x="2514600" y="2362200"/>
            <a:ext cx="1309688"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Body/ LHS </a:t>
            </a:r>
          </a:p>
        </p:txBody>
      </p:sp>
      <p:sp>
        <p:nvSpPr>
          <p:cNvPr id="12298" name="Text Box 9"/>
          <p:cNvSpPr txBox="1">
            <a:spLocks noChangeArrowheads="1"/>
          </p:cNvSpPr>
          <p:nvPr/>
        </p:nvSpPr>
        <p:spPr bwMode="auto">
          <a:xfrm>
            <a:off x="5791200" y="2362200"/>
            <a:ext cx="1358900"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Head/ RHS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ABCC9307-1907-4A60-BAD2-61F9BC84B7AE}" type="slidenum">
              <a:rPr lang="en-US" smtClean="0"/>
              <a:pPr/>
              <a:t>30</a:t>
            </a:fld>
            <a:endParaRPr lang="en-US" smtClean="0"/>
          </a:p>
        </p:txBody>
      </p:sp>
      <p:graphicFrame>
        <p:nvGraphicFramePr>
          <p:cNvPr id="1021954" name="Group 2"/>
          <p:cNvGraphicFramePr>
            <a:graphicFrameLocks noGrp="1"/>
          </p:cNvGraphicFramePr>
          <p:nvPr>
            <p:ph idx="1"/>
          </p:nvPr>
        </p:nvGraphicFramePr>
        <p:xfrm>
          <a:off x="533400" y="1828800"/>
          <a:ext cx="3994150" cy="4114802"/>
        </p:xfrm>
        <a:graphic>
          <a:graphicData uri="http://schemas.openxmlformats.org/drawingml/2006/table">
            <a:tbl>
              <a:tblPr/>
              <a:tblGrid>
                <a:gridCol w="1803400"/>
                <a:gridCol w="1095375"/>
                <a:gridCol w="1095375"/>
              </a:tblGrid>
              <a:tr h="8477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pitchFamily="34" charset="0"/>
                        </a:rPr>
                        <a:t>Customer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Distance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pitchFamily="34" charset="0"/>
                        </a:rPr>
                        <a:t>Distance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70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John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0.192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0.449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Rachel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0.035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0.531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pitchFamily="34" charset="0"/>
                        </a:rPr>
                        <a:t>Pete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0.491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0.842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0.326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Nellie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0.035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0.526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53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rPr>
                        <a:t>David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2"/>
                          </a:solidFill>
                          <a:effectLst/>
                          <a:latin typeface="Arial" pitchFamily="34" charset="0"/>
                          <a:cs typeface="Arial" pitchFamily="34" charset="0"/>
                        </a:rPr>
                        <a:t>0.216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cs typeface="Arial" pitchFamily="34" charset="0"/>
                        </a:rPr>
                        <a:t>0.369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4613" name="Picture 36" descr="j0297571[1]"/>
          <p:cNvPicPr>
            <a:picLocks noChangeAspect="1" noChangeArrowheads="1"/>
          </p:cNvPicPr>
          <p:nvPr/>
        </p:nvPicPr>
        <p:blipFill>
          <a:blip r:embed="rId2" cstate="print"/>
          <a:srcRect/>
          <a:stretch>
            <a:fillRect/>
          </a:stretch>
        </p:blipFill>
        <p:spPr bwMode="auto">
          <a:xfrm>
            <a:off x="1587500" y="3687763"/>
            <a:ext cx="482600" cy="609600"/>
          </a:xfrm>
          <a:prstGeom prst="rect">
            <a:avLst/>
          </a:prstGeom>
          <a:noFill/>
          <a:ln w="9525">
            <a:noFill/>
            <a:miter lim="800000"/>
            <a:headEnd/>
            <a:tailEnd/>
          </a:ln>
        </p:spPr>
      </p:pic>
      <p:pic>
        <p:nvPicPr>
          <p:cNvPr id="24614" name="Picture 37" descr="pe07100_[1]"/>
          <p:cNvPicPr>
            <a:picLocks noChangeAspect="1" noChangeArrowheads="1"/>
          </p:cNvPicPr>
          <p:nvPr/>
        </p:nvPicPr>
        <p:blipFill>
          <a:blip r:embed="rId3" cstate="print"/>
          <a:srcRect/>
          <a:stretch>
            <a:fillRect/>
          </a:stretch>
        </p:blipFill>
        <p:spPr bwMode="auto">
          <a:xfrm>
            <a:off x="1225550" y="4267200"/>
            <a:ext cx="420687" cy="769938"/>
          </a:xfrm>
          <a:prstGeom prst="rect">
            <a:avLst/>
          </a:prstGeom>
          <a:noFill/>
          <a:ln w="9525">
            <a:noFill/>
            <a:miter lim="800000"/>
            <a:headEnd/>
            <a:tailEnd/>
          </a:ln>
        </p:spPr>
      </p:pic>
      <p:pic>
        <p:nvPicPr>
          <p:cNvPr id="24615" name="Picture 38" descr="j0310428[1]"/>
          <p:cNvPicPr>
            <a:picLocks noChangeAspect="1" noChangeArrowheads="1"/>
          </p:cNvPicPr>
          <p:nvPr/>
        </p:nvPicPr>
        <p:blipFill>
          <a:blip r:embed="rId4" cstate="print"/>
          <a:srcRect/>
          <a:stretch>
            <a:fillRect/>
          </a:stretch>
        </p:blipFill>
        <p:spPr bwMode="auto">
          <a:xfrm>
            <a:off x="1676400" y="4760913"/>
            <a:ext cx="533400" cy="698500"/>
          </a:xfrm>
          <a:prstGeom prst="rect">
            <a:avLst/>
          </a:prstGeom>
          <a:noFill/>
          <a:ln w="9525">
            <a:noFill/>
            <a:miter lim="800000"/>
            <a:headEnd/>
            <a:tailEnd/>
          </a:ln>
        </p:spPr>
      </p:pic>
      <p:pic>
        <p:nvPicPr>
          <p:cNvPr id="24616" name="Picture 39" descr="j0091967[1]"/>
          <p:cNvPicPr>
            <a:picLocks noChangeAspect="1" noChangeArrowheads="1"/>
          </p:cNvPicPr>
          <p:nvPr/>
        </p:nvPicPr>
        <p:blipFill>
          <a:blip r:embed="rId5" cstate="print"/>
          <a:srcRect/>
          <a:stretch>
            <a:fillRect/>
          </a:stretch>
        </p:blipFill>
        <p:spPr bwMode="auto">
          <a:xfrm>
            <a:off x="1600200" y="2600325"/>
            <a:ext cx="436562" cy="609600"/>
          </a:xfrm>
          <a:prstGeom prst="rect">
            <a:avLst/>
          </a:prstGeom>
          <a:noFill/>
          <a:ln w="9525">
            <a:noFill/>
            <a:miter lim="800000"/>
            <a:headEnd/>
            <a:tailEnd/>
          </a:ln>
        </p:spPr>
      </p:pic>
      <p:pic>
        <p:nvPicPr>
          <p:cNvPr id="24617" name="Picture 40" descr="j0305523[1]"/>
          <p:cNvPicPr>
            <a:picLocks noChangeAspect="1" noChangeArrowheads="1"/>
          </p:cNvPicPr>
          <p:nvPr/>
        </p:nvPicPr>
        <p:blipFill>
          <a:blip r:embed="rId6" cstate="print"/>
          <a:srcRect/>
          <a:stretch>
            <a:fillRect/>
          </a:stretch>
        </p:blipFill>
        <p:spPr bwMode="auto">
          <a:xfrm>
            <a:off x="1617662" y="3181350"/>
            <a:ext cx="460375" cy="560388"/>
          </a:xfrm>
          <a:prstGeom prst="rect">
            <a:avLst/>
          </a:prstGeom>
          <a:noFill/>
          <a:ln w="9525">
            <a:noFill/>
            <a:miter lim="800000"/>
            <a:headEnd/>
            <a:tailEnd/>
          </a:ln>
        </p:spPr>
      </p:pic>
      <p:pic>
        <p:nvPicPr>
          <p:cNvPr id="24618" name="Picture 41" descr="j0285792[1]"/>
          <p:cNvPicPr>
            <a:picLocks noChangeAspect="1" noChangeArrowheads="1"/>
          </p:cNvPicPr>
          <p:nvPr/>
        </p:nvPicPr>
        <p:blipFill>
          <a:blip r:embed="rId7" cstate="print"/>
          <a:srcRect/>
          <a:stretch>
            <a:fillRect/>
          </a:stretch>
        </p:blipFill>
        <p:spPr bwMode="auto">
          <a:xfrm>
            <a:off x="1266825" y="5418138"/>
            <a:ext cx="474662" cy="625475"/>
          </a:xfrm>
          <a:prstGeom prst="rect">
            <a:avLst/>
          </a:prstGeom>
          <a:noFill/>
          <a:ln w="9525">
            <a:noFill/>
            <a:miter lim="800000"/>
            <a:headEnd/>
            <a:tailEnd/>
          </a:ln>
        </p:spPr>
      </p:pic>
      <p:sp>
        <p:nvSpPr>
          <p:cNvPr id="1021994" name="Oval 42"/>
          <p:cNvSpPr>
            <a:spLocks noChangeArrowheads="1"/>
          </p:cNvSpPr>
          <p:nvPr/>
        </p:nvSpPr>
        <p:spPr bwMode="auto">
          <a:xfrm>
            <a:off x="7467600" y="2514600"/>
            <a:ext cx="1676400" cy="1752600"/>
          </a:xfrm>
          <a:prstGeom prst="ellipse">
            <a:avLst/>
          </a:prstGeom>
          <a:solidFill>
            <a:srgbClr val="FF00FF"/>
          </a:solidFill>
          <a:ln w="9525">
            <a:solidFill>
              <a:schemeClr val="tx1"/>
            </a:solidFill>
            <a:round/>
            <a:headEnd/>
            <a:tailEnd/>
          </a:ln>
        </p:spPr>
        <p:txBody>
          <a:bodyPr wrap="none" anchor="ctr"/>
          <a:lstStyle/>
          <a:p>
            <a:endParaRPr lang="en-US"/>
          </a:p>
        </p:txBody>
      </p:sp>
      <p:sp>
        <p:nvSpPr>
          <p:cNvPr id="1021995" name="Oval 43"/>
          <p:cNvSpPr>
            <a:spLocks noChangeArrowheads="1"/>
          </p:cNvSpPr>
          <p:nvPr/>
        </p:nvSpPr>
        <p:spPr bwMode="auto">
          <a:xfrm>
            <a:off x="6096000" y="4267200"/>
            <a:ext cx="1676400" cy="1752600"/>
          </a:xfrm>
          <a:prstGeom prst="ellipse">
            <a:avLst/>
          </a:prstGeom>
          <a:solidFill>
            <a:srgbClr val="FF00FF"/>
          </a:solidFill>
          <a:ln w="9525">
            <a:solidFill>
              <a:schemeClr val="tx1"/>
            </a:solidFill>
            <a:round/>
            <a:headEnd/>
            <a:tailEnd/>
          </a:ln>
        </p:spPr>
        <p:txBody>
          <a:bodyPr wrap="none" anchor="ctr"/>
          <a:lstStyle/>
          <a:p>
            <a:endParaRPr lang="en-US"/>
          </a:p>
        </p:txBody>
      </p:sp>
      <p:pic>
        <p:nvPicPr>
          <p:cNvPr id="24621" name="Picture 44" descr="pe07100_[1]"/>
          <p:cNvPicPr>
            <a:picLocks noChangeAspect="1" noChangeArrowheads="1"/>
          </p:cNvPicPr>
          <p:nvPr/>
        </p:nvPicPr>
        <p:blipFill>
          <a:blip r:embed="rId3" cstate="print"/>
          <a:srcRect/>
          <a:stretch>
            <a:fillRect/>
          </a:stretch>
        </p:blipFill>
        <p:spPr bwMode="auto">
          <a:xfrm>
            <a:off x="8610600" y="3352800"/>
            <a:ext cx="295275" cy="541338"/>
          </a:xfrm>
          <a:prstGeom prst="rect">
            <a:avLst/>
          </a:prstGeom>
          <a:noFill/>
          <a:ln w="9525">
            <a:noFill/>
            <a:miter lim="800000"/>
            <a:headEnd/>
            <a:tailEnd/>
          </a:ln>
        </p:spPr>
      </p:pic>
      <p:pic>
        <p:nvPicPr>
          <p:cNvPr id="24622" name="Picture 45" descr="j0091967[1]"/>
          <p:cNvPicPr>
            <a:picLocks noChangeAspect="1" noChangeArrowheads="1"/>
          </p:cNvPicPr>
          <p:nvPr/>
        </p:nvPicPr>
        <p:blipFill>
          <a:blip r:embed="rId5" cstate="print"/>
          <a:srcRect/>
          <a:stretch>
            <a:fillRect/>
          </a:stretch>
        </p:blipFill>
        <p:spPr bwMode="auto">
          <a:xfrm>
            <a:off x="6934200" y="5257800"/>
            <a:ext cx="373063" cy="533400"/>
          </a:xfrm>
          <a:prstGeom prst="rect">
            <a:avLst/>
          </a:prstGeom>
          <a:noFill/>
          <a:ln w="9525">
            <a:noFill/>
            <a:miter lim="800000"/>
            <a:headEnd/>
            <a:tailEnd/>
          </a:ln>
        </p:spPr>
      </p:pic>
      <p:sp>
        <p:nvSpPr>
          <p:cNvPr id="24623" name="Line 46"/>
          <p:cNvSpPr>
            <a:spLocks noChangeShapeType="1"/>
          </p:cNvSpPr>
          <p:nvPr/>
        </p:nvSpPr>
        <p:spPr bwMode="auto">
          <a:xfrm flipV="1">
            <a:off x="4953000" y="2514600"/>
            <a:ext cx="0" cy="3505200"/>
          </a:xfrm>
          <a:prstGeom prst="line">
            <a:avLst/>
          </a:prstGeom>
          <a:noFill/>
          <a:ln w="9525">
            <a:solidFill>
              <a:schemeClr val="tx1"/>
            </a:solidFill>
            <a:round/>
            <a:headEnd/>
            <a:tailEnd type="triangle" w="med" len="med"/>
          </a:ln>
        </p:spPr>
        <p:txBody>
          <a:bodyPr/>
          <a:lstStyle/>
          <a:p>
            <a:endParaRPr lang="en-US"/>
          </a:p>
        </p:txBody>
      </p:sp>
      <p:sp>
        <p:nvSpPr>
          <p:cNvPr id="24624" name="Line 47"/>
          <p:cNvSpPr>
            <a:spLocks noChangeShapeType="1"/>
          </p:cNvSpPr>
          <p:nvPr/>
        </p:nvSpPr>
        <p:spPr bwMode="auto">
          <a:xfrm>
            <a:off x="4953000" y="6019800"/>
            <a:ext cx="4191000" cy="0"/>
          </a:xfrm>
          <a:prstGeom prst="line">
            <a:avLst/>
          </a:prstGeom>
          <a:noFill/>
          <a:ln w="9525">
            <a:solidFill>
              <a:schemeClr val="tx1"/>
            </a:solidFill>
            <a:round/>
            <a:headEnd/>
            <a:tailEnd type="triangle" w="med" len="med"/>
          </a:ln>
        </p:spPr>
        <p:txBody>
          <a:bodyPr/>
          <a:lstStyle/>
          <a:p>
            <a:endParaRPr lang="en-US"/>
          </a:p>
        </p:txBody>
      </p:sp>
      <p:pic>
        <p:nvPicPr>
          <p:cNvPr id="24625" name="Picture 48" descr="j0305523[1]"/>
          <p:cNvPicPr>
            <a:picLocks noChangeAspect="1" noChangeArrowheads="1"/>
          </p:cNvPicPr>
          <p:nvPr/>
        </p:nvPicPr>
        <p:blipFill>
          <a:blip r:embed="rId6" cstate="print"/>
          <a:srcRect/>
          <a:stretch>
            <a:fillRect/>
          </a:stretch>
        </p:blipFill>
        <p:spPr bwMode="auto">
          <a:xfrm>
            <a:off x="6388100" y="4572000"/>
            <a:ext cx="411163" cy="500063"/>
          </a:xfrm>
          <a:prstGeom prst="rect">
            <a:avLst/>
          </a:prstGeom>
          <a:noFill/>
          <a:ln w="9525">
            <a:noFill/>
            <a:miter lim="800000"/>
            <a:headEnd/>
            <a:tailEnd/>
          </a:ln>
        </p:spPr>
      </p:pic>
      <p:pic>
        <p:nvPicPr>
          <p:cNvPr id="24626" name="Picture 49" descr="j0297571[1]"/>
          <p:cNvPicPr>
            <a:picLocks noChangeAspect="1" noChangeArrowheads="1"/>
          </p:cNvPicPr>
          <p:nvPr/>
        </p:nvPicPr>
        <p:blipFill>
          <a:blip r:embed="rId2" cstate="print"/>
          <a:srcRect/>
          <a:stretch>
            <a:fillRect/>
          </a:stretch>
        </p:blipFill>
        <p:spPr bwMode="auto">
          <a:xfrm>
            <a:off x="8229600" y="2590800"/>
            <a:ext cx="482600" cy="609600"/>
          </a:xfrm>
          <a:prstGeom prst="rect">
            <a:avLst/>
          </a:prstGeom>
          <a:noFill/>
          <a:ln w="9525">
            <a:noFill/>
            <a:miter lim="800000"/>
            <a:headEnd/>
            <a:tailEnd/>
          </a:ln>
        </p:spPr>
      </p:pic>
      <p:pic>
        <p:nvPicPr>
          <p:cNvPr id="24627" name="Picture 50" descr="j0310428[1]"/>
          <p:cNvPicPr>
            <a:picLocks noChangeAspect="1" noChangeArrowheads="1"/>
          </p:cNvPicPr>
          <p:nvPr/>
        </p:nvPicPr>
        <p:blipFill>
          <a:blip r:embed="rId4" cstate="print"/>
          <a:srcRect/>
          <a:stretch>
            <a:fillRect/>
          </a:stretch>
        </p:blipFill>
        <p:spPr bwMode="auto">
          <a:xfrm>
            <a:off x="6553200" y="5029200"/>
            <a:ext cx="358775" cy="469900"/>
          </a:xfrm>
          <a:prstGeom prst="rect">
            <a:avLst/>
          </a:prstGeom>
          <a:noFill/>
          <a:ln w="9525">
            <a:noFill/>
            <a:miter lim="800000"/>
            <a:headEnd/>
            <a:tailEnd/>
          </a:ln>
        </p:spPr>
      </p:pic>
      <p:pic>
        <p:nvPicPr>
          <p:cNvPr id="24628" name="Picture 51" descr="j0285792[1]"/>
          <p:cNvPicPr>
            <a:picLocks noChangeAspect="1" noChangeArrowheads="1"/>
          </p:cNvPicPr>
          <p:nvPr/>
        </p:nvPicPr>
        <p:blipFill>
          <a:blip r:embed="rId7" cstate="print"/>
          <a:srcRect/>
          <a:stretch>
            <a:fillRect/>
          </a:stretch>
        </p:blipFill>
        <p:spPr bwMode="auto">
          <a:xfrm>
            <a:off x="7239000" y="4648200"/>
            <a:ext cx="301625" cy="396875"/>
          </a:xfrm>
          <a:prstGeom prst="rect">
            <a:avLst/>
          </a:prstGeom>
          <a:noFill/>
          <a:ln w="9525">
            <a:noFill/>
            <a:miter lim="800000"/>
            <a:headEnd/>
            <a:tailEnd/>
          </a:ln>
        </p:spPr>
      </p:pic>
      <p:sp>
        <p:nvSpPr>
          <p:cNvPr id="24629" name="Text Box 52"/>
          <p:cNvSpPr txBox="1">
            <a:spLocks noChangeArrowheads="1"/>
          </p:cNvSpPr>
          <p:nvPr/>
        </p:nvSpPr>
        <p:spPr bwMode="auto">
          <a:xfrm>
            <a:off x="8213725" y="6051550"/>
            <a:ext cx="56832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Age</a:t>
            </a:r>
          </a:p>
        </p:txBody>
      </p:sp>
      <p:sp>
        <p:nvSpPr>
          <p:cNvPr id="24630" name="Text Box 53"/>
          <p:cNvSpPr txBox="1">
            <a:spLocks noChangeArrowheads="1"/>
          </p:cNvSpPr>
          <p:nvPr/>
        </p:nvSpPr>
        <p:spPr bwMode="auto">
          <a:xfrm>
            <a:off x="6080125" y="5137150"/>
            <a:ext cx="32067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a:t>
            </a:r>
          </a:p>
        </p:txBody>
      </p:sp>
      <p:sp>
        <p:nvSpPr>
          <p:cNvPr id="24631" name="Text Box 54"/>
          <p:cNvSpPr txBox="1">
            <a:spLocks noChangeArrowheads="1"/>
          </p:cNvSpPr>
          <p:nvPr/>
        </p:nvSpPr>
        <p:spPr bwMode="auto">
          <a:xfrm>
            <a:off x="7924800" y="3962400"/>
            <a:ext cx="319088"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B</a:t>
            </a:r>
          </a:p>
        </p:txBody>
      </p:sp>
      <p:sp>
        <p:nvSpPr>
          <p:cNvPr id="24632" name="Oval 55"/>
          <p:cNvSpPr>
            <a:spLocks noChangeArrowheads="1"/>
          </p:cNvSpPr>
          <p:nvPr/>
        </p:nvSpPr>
        <p:spPr bwMode="auto">
          <a:xfrm>
            <a:off x="8001000" y="35814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4633" name="Oval 56"/>
          <p:cNvSpPr>
            <a:spLocks noChangeArrowheads="1"/>
          </p:cNvSpPr>
          <p:nvPr/>
        </p:nvSpPr>
        <p:spPr bwMode="auto">
          <a:xfrm>
            <a:off x="6705600" y="50292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7" name="矩形 26"/>
          <p:cNvSpPr/>
          <p:nvPr/>
        </p:nvSpPr>
        <p:spPr>
          <a:xfrm>
            <a:off x="838200" y="990600"/>
            <a:ext cx="7391400" cy="400110"/>
          </a:xfrm>
          <a:prstGeom prst="rect">
            <a:avLst/>
          </a:prstGeom>
        </p:spPr>
        <p:txBody>
          <a:bodyPr wrap="square">
            <a:spAutoFit/>
          </a:bodyPr>
          <a:lstStyle/>
          <a:p>
            <a:pPr>
              <a:buFont typeface="Wingdings" pitchFamily="2" charset="2"/>
              <a:buNone/>
            </a:pPr>
            <a:r>
              <a:rPr lang="en-US" sz="2000" b="1" dirty="0" smtClean="0"/>
              <a:t>Assign customer to clusters based on new cluster centers.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31</a:t>
            </a:fld>
            <a:endParaRPr lang="en-US" smtClean="0"/>
          </a:p>
        </p:txBody>
      </p:sp>
      <p:sp>
        <p:nvSpPr>
          <p:cNvPr id="1022978" name="Oval 2"/>
          <p:cNvSpPr>
            <a:spLocks noChangeArrowheads="1"/>
          </p:cNvSpPr>
          <p:nvPr/>
        </p:nvSpPr>
        <p:spPr bwMode="auto">
          <a:xfrm>
            <a:off x="7467600" y="2514600"/>
            <a:ext cx="1676400" cy="1752600"/>
          </a:xfrm>
          <a:prstGeom prst="ellipse">
            <a:avLst/>
          </a:prstGeom>
          <a:solidFill>
            <a:srgbClr val="FF00FF"/>
          </a:solidFill>
          <a:ln w="9525">
            <a:solidFill>
              <a:schemeClr val="tx1"/>
            </a:solidFill>
            <a:round/>
            <a:headEnd/>
            <a:tailEnd/>
          </a:ln>
        </p:spPr>
        <p:txBody>
          <a:bodyPr wrap="none" anchor="ctr"/>
          <a:lstStyle/>
          <a:p>
            <a:endParaRPr lang="en-US"/>
          </a:p>
        </p:txBody>
      </p:sp>
      <p:sp>
        <p:nvSpPr>
          <p:cNvPr id="1022979" name="Oval 3"/>
          <p:cNvSpPr>
            <a:spLocks noChangeArrowheads="1"/>
          </p:cNvSpPr>
          <p:nvPr/>
        </p:nvSpPr>
        <p:spPr bwMode="auto">
          <a:xfrm>
            <a:off x="6096000" y="4267200"/>
            <a:ext cx="1676400" cy="1752600"/>
          </a:xfrm>
          <a:prstGeom prst="ellipse">
            <a:avLst/>
          </a:prstGeom>
          <a:solidFill>
            <a:srgbClr val="FF00FF"/>
          </a:solidFill>
          <a:ln w="9525">
            <a:solidFill>
              <a:schemeClr val="tx1"/>
            </a:solidFill>
            <a:round/>
            <a:headEnd/>
            <a:tailEnd/>
          </a:ln>
        </p:spPr>
        <p:txBody>
          <a:bodyPr wrap="none" anchor="ctr"/>
          <a:lstStyle/>
          <a:p>
            <a:endParaRPr lang="en-US"/>
          </a:p>
        </p:txBody>
      </p:sp>
      <p:sp>
        <p:nvSpPr>
          <p:cNvPr id="1022980" name="Rectangle 4"/>
          <p:cNvSpPr>
            <a:spLocks noGrp="1" noChangeArrowheads="1"/>
          </p:cNvSpPr>
          <p:nvPr>
            <p:ph type="body" idx="1"/>
          </p:nvPr>
        </p:nvSpPr>
        <p:spPr>
          <a:xfrm>
            <a:off x="990600" y="1320800"/>
            <a:ext cx="4160838" cy="4572000"/>
          </a:xfrm>
        </p:spPr>
        <p:txBody>
          <a:bodyPr/>
          <a:lstStyle/>
          <a:p>
            <a:pPr>
              <a:buFont typeface="Wingdings" pitchFamily="2" charset="2"/>
              <a:buNone/>
            </a:pPr>
            <a:r>
              <a:rPr lang="en-US" sz="2100" b="1" dirty="0" smtClean="0"/>
              <a:t>Again, update cluster center</a:t>
            </a:r>
            <a:r>
              <a:rPr lang="en-US" sz="2100" dirty="0" smtClean="0"/>
              <a:t>:</a:t>
            </a:r>
          </a:p>
          <a:p>
            <a:pPr>
              <a:buFont typeface="Wingdings" pitchFamily="2" charset="2"/>
              <a:buNone/>
            </a:pPr>
            <a:r>
              <a:rPr lang="en-US" sz="2000" dirty="0" smtClean="0"/>
              <a:t>Cluster A center: </a:t>
            </a:r>
          </a:p>
          <a:p>
            <a:pPr lvl="1">
              <a:buFont typeface="Wingdings" pitchFamily="2" charset="2"/>
              <a:buChar char="q"/>
            </a:pPr>
            <a:r>
              <a:rPr lang="en-US" sz="2000" dirty="0" smtClean="0"/>
              <a:t>Age 0.46, Income=0.21</a:t>
            </a:r>
          </a:p>
          <a:p>
            <a:pPr>
              <a:buFont typeface="Wingdings" pitchFamily="2" charset="2"/>
              <a:buNone/>
            </a:pPr>
            <a:r>
              <a:rPr lang="en-US" sz="2000" dirty="0" smtClean="0"/>
              <a:t>Cluster B center: </a:t>
            </a:r>
          </a:p>
          <a:p>
            <a:pPr lvl="1">
              <a:buFont typeface="Wingdings" pitchFamily="2" charset="2"/>
              <a:buChar char="q"/>
            </a:pPr>
            <a:r>
              <a:rPr lang="en-US" sz="2000" dirty="0" smtClean="0"/>
              <a:t>Age  0.96, Income= 0.92</a:t>
            </a:r>
          </a:p>
          <a:p>
            <a:endParaRPr lang="en-US" sz="2000" dirty="0" smtClean="0"/>
          </a:p>
          <a:p>
            <a:r>
              <a:rPr lang="en-US" sz="2000" dirty="0" smtClean="0"/>
              <a:t>Clusters do not change</a:t>
            </a:r>
          </a:p>
        </p:txBody>
      </p:sp>
      <p:pic>
        <p:nvPicPr>
          <p:cNvPr id="25607" name="Picture 6" descr="pe07100_[1]"/>
          <p:cNvPicPr>
            <a:picLocks noChangeAspect="1" noChangeArrowheads="1"/>
          </p:cNvPicPr>
          <p:nvPr/>
        </p:nvPicPr>
        <p:blipFill>
          <a:blip r:embed="rId2" cstate="print"/>
          <a:srcRect/>
          <a:stretch>
            <a:fillRect/>
          </a:stretch>
        </p:blipFill>
        <p:spPr bwMode="auto">
          <a:xfrm>
            <a:off x="8610600" y="3352800"/>
            <a:ext cx="295275" cy="541338"/>
          </a:xfrm>
          <a:prstGeom prst="rect">
            <a:avLst/>
          </a:prstGeom>
          <a:noFill/>
          <a:ln w="9525">
            <a:noFill/>
            <a:miter lim="800000"/>
            <a:headEnd/>
            <a:tailEnd/>
          </a:ln>
        </p:spPr>
      </p:pic>
      <p:pic>
        <p:nvPicPr>
          <p:cNvPr id="25608" name="Picture 7" descr="j0091967[1]"/>
          <p:cNvPicPr>
            <a:picLocks noChangeAspect="1" noChangeArrowheads="1"/>
          </p:cNvPicPr>
          <p:nvPr/>
        </p:nvPicPr>
        <p:blipFill>
          <a:blip r:embed="rId3" cstate="print"/>
          <a:srcRect/>
          <a:stretch>
            <a:fillRect/>
          </a:stretch>
        </p:blipFill>
        <p:spPr bwMode="auto">
          <a:xfrm>
            <a:off x="6934200" y="5257800"/>
            <a:ext cx="373063" cy="533400"/>
          </a:xfrm>
          <a:prstGeom prst="rect">
            <a:avLst/>
          </a:prstGeom>
          <a:noFill/>
          <a:ln w="9525">
            <a:noFill/>
            <a:miter lim="800000"/>
            <a:headEnd/>
            <a:tailEnd/>
          </a:ln>
        </p:spPr>
      </p:pic>
      <p:sp>
        <p:nvSpPr>
          <p:cNvPr id="25609" name="Line 8"/>
          <p:cNvSpPr>
            <a:spLocks noChangeShapeType="1"/>
          </p:cNvSpPr>
          <p:nvPr/>
        </p:nvSpPr>
        <p:spPr bwMode="auto">
          <a:xfrm flipV="1">
            <a:off x="4953000" y="2514600"/>
            <a:ext cx="0" cy="3505200"/>
          </a:xfrm>
          <a:prstGeom prst="line">
            <a:avLst/>
          </a:prstGeom>
          <a:noFill/>
          <a:ln w="9525">
            <a:solidFill>
              <a:schemeClr val="tx1"/>
            </a:solidFill>
            <a:round/>
            <a:headEnd/>
            <a:tailEnd type="triangle" w="med" len="med"/>
          </a:ln>
        </p:spPr>
        <p:txBody>
          <a:bodyPr/>
          <a:lstStyle/>
          <a:p>
            <a:endParaRPr lang="en-US"/>
          </a:p>
        </p:txBody>
      </p:sp>
      <p:sp>
        <p:nvSpPr>
          <p:cNvPr id="25610" name="Line 9"/>
          <p:cNvSpPr>
            <a:spLocks noChangeShapeType="1"/>
          </p:cNvSpPr>
          <p:nvPr/>
        </p:nvSpPr>
        <p:spPr bwMode="auto">
          <a:xfrm>
            <a:off x="4953000" y="6019800"/>
            <a:ext cx="4191000" cy="0"/>
          </a:xfrm>
          <a:prstGeom prst="line">
            <a:avLst/>
          </a:prstGeom>
          <a:noFill/>
          <a:ln w="9525">
            <a:solidFill>
              <a:schemeClr val="tx1"/>
            </a:solidFill>
            <a:round/>
            <a:headEnd/>
            <a:tailEnd type="triangle" w="med" len="med"/>
          </a:ln>
        </p:spPr>
        <p:txBody>
          <a:bodyPr/>
          <a:lstStyle/>
          <a:p>
            <a:endParaRPr lang="en-US"/>
          </a:p>
        </p:txBody>
      </p:sp>
      <p:pic>
        <p:nvPicPr>
          <p:cNvPr id="25611" name="Picture 10" descr="j0305523[1]"/>
          <p:cNvPicPr>
            <a:picLocks noChangeAspect="1" noChangeArrowheads="1"/>
          </p:cNvPicPr>
          <p:nvPr/>
        </p:nvPicPr>
        <p:blipFill>
          <a:blip r:embed="rId4" cstate="print"/>
          <a:srcRect/>
          <a:stretch>
            <a:fillRect/>
          </a:stretch>
        </p:blipFill>
        <p:spPr bwMode="auto">
          <a:xfrm>
            <a:off x="6388100" y="4572000"/>
            <a:ext cx="411163" cy="500063"/>
          </a:xfrm>
          <a:prstGeom prst="rect">
            <a:avLst/>
          </a:prstGeom>
          <a:noFill/>
          <a:ln w="9525">
            <a:noFill/>
            <a:miter lim="800000"/>
            <a:headEnd/>
            <a:tailEnd/>
          </a:ln>
        </p:spPr>
      </p:pic>
      <p:pic>
        <p:nvPicPr>
          <p:cNvPr id="25612" name="Picture 11" descr="j0297571[1]"/>
          <p:cNvPicPr>
            <a:picLocks noChangeAspect="1" noChangeArrowheads="1"/>
          </p:cNvPicPr>
          <p:nvPr/>
        </p:nvPicPr>
        <p:blipFill>
          <a:blip r:embed="rId5" cstate="print"/>
          <a:srcRect/>
          <a:stretch>
            <a:fillRect/>
          </a:stretch>
        </p:blipFill>
        <p:spPr bwMode="auto">
          <a:xfrm>
            <a:off x="8229600" y="2590800"/>
            <a:ext cx="482600" cy="609600"/>
          </a:xfrm>
          <a:prstGeom prst="rect">
            <a:avLst/>
          </a:prstGeom>
          <a:noFill/>
          <a:ln w="9525">
            <a:noFill/>
            <a:miter lim="800000"/>
            <a:headEnd/>
            <a:tailEnd/>
          </a:ln>
        </p:spPr>
      </p:pic>
      <p:pic>
        <p:nvPicPr>
          <p:cNvPr id="25613" name="Picture 12" descr="j0310428[1]"/>
          <p:cNvPicPr>
            <a:picLocks noChangeAspect="1" noChangeArrowheads="1"/>
          </p:cNvPicPr>
          <p:nvPr/>
        </p:nvPicPr>
        <p:blipFill>
          <a:blip r:embed="rId6" cstate="print"/>
          <a:srcRect/>
          <a:stretch>
            <a:fillRect/>
          </a:stretch>
        </p:blipFill>
        <p:spPr bwMode="auto">
          <a:xfrm>
            <a:off x="6553200" y="5029200"/>
            <a:ext cx="358775" cy="469900"/>
          </a:xfrm>
          <a:prstGeom prst="rect">
            <a:avLst/>
          </a:prstGeom>
          <a:noFill/>
          <a:ln w="9525">
            <a:noFill/>
            <a:miter lim="800000"/>
            <a:headEnd/>
            <a:tailEnd/>
          </a:ln>
        </p:spPr>
      </p:pic>
      <p:pic>
        <p:nvPicPr>
          <p:cNvPr id="25614" name="Picture 13" descr="j0285792[1]"/>
          <p:cNvPicPr>
            <a:picLocks noChangeAspect="1" noChangeArrowheads="1"/>
          </p:cNvPicPr>
          <p:nvPr/>
        </p:nvPicPr>
        <p:blipFill>
          <a:blip r:embed="rId7" cstate="print"/>
          <a:srcRect/>
          <a:stretch>
            <a:fillRect/>
          </a:stretch>
        </p:blipFill>
        <p:spPr bwMode="auto">
          <a:xfrm>
            <a:off x="7239000" y="4648200"/>
            <a:ext cx="301625" cy="396875"/>
          </a:xfrm>
          <a:prstGeom prst="rect">
            <a:avLst/>
          </a:prstGeom>
          <a:noFill/>
          <a:ln w="9525">
            <a:noFill/>
            <a:miter lim="800000"/>
            <a:headEnd/>
            <a:tailEnd/>
          </a:ln>
        </p:spPr>
      </p:pic>
      <p:sp>
        <p:nvSpPr>
          <p:cNvPr id="25615" name="Text Box 14"/>
          <p:cNvSpPr txBox="1">
            <a:spLocks noChangeArrowheads="1"/>
          </p:cNvSpPr>
          <p:nvPr/>
        </p:nvSpPr>
        <p:spPr bwMode="auto">
          <a:xfrm>
            <a:off x="6080125" y="5137150"/>
            <a:ext cx="320675"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A</a:t>
            </a:r>
          </a:p>
        </p:txBody>
      </p:sp>
      <p:sp>
        <p:nvSpPr>
          <p:cNvPr id="25616" name="Text Box 15"/>
          <p:cNvSpPr txBox="1">
            <a:spLocks noChangeArrowheads="1"/>
          </p:cNvSpPr>
          <p:nvPr/>
        </p:nvSpPr>
        <p:spPr bwMode="auto">
          <a:xfrm>
            <a:off x="7924800" y="3962400"/>
            <a:ext cx="319088" cy="36671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pitchFamily="34" charset="0"/>
              </a:rPr>
              <a:t>B</a:t>
            </a:r>
          </a:p>
        </p:txBody>
      </p:sp>
      <p:sp>
        <p:nvSpPr>
          <p:cNvPr id="25617" name="Oval 16"/>
          <p:cNvSpPr>
            <a:spLocks noChangeArrowheads="1"/>
          </p:cNvSpPr>
          <p:nvPr/>
        </p:nvSpPr>
        <p:spPr bwMode="auto">
          <a:xfrm>
            <a:off x="8305800" y="31242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25618" name="Oval 17"/>
          <p:cNvSpPr>
            <a:spLocks noChangeArrowheads="1"/>
          </p:cNvSpPr>
          <p:nvPr/>
        </p:nvSpPr>
        <p:spPr bwMode="auto">
          <a:xfrm>
            <a:off x="6705600" y="4953000"/>
            <a:ext cx="381000" cy="3810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9" name="Rectangle 6"/>
          <p:cNvSpPr>
            <a:spLocks noGrp="1" noChangeArrowheads="1"/>
          </p:cNvSpPr>
          <p:nvPr>
            <p:ph type="title"/>
          </p:nvPr>
        </p:nvSpPr>
        <p:spPr>
          <a:xfrm>
            <a:off x="838200" y="579437"/>
            <a:ext cx="7772400" cy="487363"/>
          </a:xfrm>
        </p:spPr>
        <p:txBody>
          <a:bodyPr>
            <a:noAutofit/>
          </a:bodyPr>
          <a:lstStyle/>
          <a:p>
            <a:r>
              <a:rPr lang="en-US" sz="3200" dirty="0" smtClean="0">
                <a:solidFill>
                  <a:srgbClr val="C00000"/>
                </a:solidFill>
              </a:rPr>
              <a:t>Iterate (Step 1</a:t>
            </a:r>
            <a:r>
              <a:rPr lang="en-US" sz="3200" dirty="0" smtClean="0">
                <a:solidFill>
                  <a:srgbClr val="C00000"/>
                </a:solidFill>
                <a:sym typeface="Wingdings" pitchFamily="2" charset="2"/>
              </a:rPr>
              <a:t>2</a:t>
            </a:r>
            <a:r>
              <a:rPr lang="en-US" sz="3200" dirty="0" smtClean="0">
                <a:solidFill>
                  <a:srgbClr val="C00000"/>
                </a:solidFill>
              </a:rPr>
              <a:t>) Until Converge: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32</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39266"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33</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0290"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34</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1314"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35</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2338"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36</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3362"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37</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4386"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38</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5410"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39</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6434"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Slide Number Placeholder 6"/>
          <p:cNvSpPr>
            <a:spLocks noGrp="1"/>
          </p:cNvSpPr>
          <p:nvPr>
            <p:ph type="sldNum" sz="quarter" idx="12"/>
          </p:nvPr>
        </p:nvSpPr>
        <p:spPr>
          <a:noFill/>
        </p:spPr>
        <p:txBody>
          <a:bodyPr/>
          <a:lstStyle/>
          <a:p>
            <a:fld id="{DAC83184-83D8-48D3-BCE2-40EB81E2B5A0}" type="slidenum">
              <a:rPr lang="en-US" smtClean="0"/>
              <a:pPr/>
              <a:t>4</a:t>
            </a:fld>
            <a:endParaRPr lang="en-US" smtClean="0"/>
          </a:p>
        </p:txBody>
      </p:sp>
      <p:sp>
        <p:nvSpPr>
          <p:cNvPr id="14339" name="Rectangle 2"/>
          <p:cNvSpPr>
            <a:spLocks noGrp="1" noChangeArrowheads="1"/>
          </p:cNvSpPr>
          <p:nvPr>
            <p:ph type="body" sz="half" idx="1"/>
          </p:nvPr>
        </p:nvSpPr>
        <p:spPr>
          <a:xfrm>
            <a:off x="609600" y="1066800"/>
            <a:ext cx="8374062" cy="4114800"/>
          </a:xfrm>
        </p:spPr>
        <p:txBody>
          <a:bodyPr>
            <a:normAutofit/>
          </a:bodyPr>
          <a:lstStyle/>
          <a:p>
            <a:pPr marL="533400" indent="-533400">
              <a:buFont typeface="Wingdings" pitchFamily="2" charset="2"/>
              <a:buChar char="Ø"/>
            </a:pPr>
            <a:r>
              <a:rPr lang="en-US" sz="2000" b="1" u="sng" dirty="0" smtClean="0">
                <a:solidFill>
                  <a:srgbClr val="C00000"/>
                </a:solidFill>
                <a:sym typeface="Wingdings" pitchFamily="2" charset="2"/>
              </a:rPr>
              <a:t>Relevance</a:t>
            </a:r>
            <a:r>
              <a:rPr lang="en-US" sz="2000" dirty="0" smtClean="0">
                <a:sym typeface="Wingdings" pitchFamily="2" charset="2"/>
              </a:rPr>
              <a:t> is measured by </a:t>
            </a:r>
            <a:r>
              <a:rPr lang="en-US" sz="2000" b="1" u="sng" dirty="0" smtClean="0">
                <a:solidFill>
                  <a:srgbClr val="C00000"/>
                </a:solidFill>
                <a:sym typeface="Wingdings" pitchFamily="2" charset="2"/>
              </a:rPr>
              <a:t>Support</a:t>
            </a:r>
            <a:r>
              <a:rPr lang="en-US" sz="2000" dirty="0" smtClean="0">
                <a:sym typeface="Wingdings" pitchFamily="2" charset="2"/>
              </a:rPr>
              <a:t>: </a:t>
            </a:r>
          </a:p>
          <a:p>
            <a:pPr marL="533400" indent="-533400">
              <a:buNone/>
            </a:pPr>
            <a:r>
              <a:rPr lang="en-US" sz="1800" dirty="0" smtClean="0">
                <a:solidFill>
                  <a:srgbClr val="C00000"/>
                </a:solidFill>
                <a:sym typeface="Wingdings" pitchFamily="2" charset="2"/>
              </a:rPr>
              <a:t>Support:</a:t>
            </a:r>
            <a:r>
              <a:rPr lang="en-US" sz="1800" dirty="0" smtClean="0">
                <a:sym typeface="Wingdings" pitchFamily="2" charset="2"/>
              </a:rPr>
              <a:t> </a:t>
            </a:r>
            <a:r>
              <a:rPr lang="en-US" sz="1800" dirty="0" smtClean="0">
                <a:solidFill>
                  <a:srgbClr val="C00000"/>
                </a:solidFill>
                <a:sym typeface="Wingdings" pitchFamily="2" charset="2"/>
              </a:rPr>
              <a:t>Frequency of transactions where body and head co-occur.  </a:t>
            </a:r>
          </a:p>
          <a:p>
            <a:pPr marL="533400" indent="-533400">
              <a:buFont typeface="Wingdings" pitchFamily="2" charset="2"/>
              <a:buNone/>
            </a:pPr>
            <a:endParaRPr lang="en-US" sz="2000" i="1" dirty="0" smtClean="0">
              <a:solidFill>
                <a:srgbClr val="FFFF66"/>
              </a:solidFill>
              <a:sym typeface="Wingdings" pitchFamily="2" charset="2"/>
            </a:endParaRPr>
          </a:p>
          <a:p>
            <a:pPr marL="533400" indent="-533400">
              <a:buFont typeface="Wingdings" pitchFamily="2" charset="2"/>
              <a:buNone/>
            </a:pPr>
            <a:r>
              <a:rPr lang="en-US" sz="2000" i="1" dirty="0" smtClean="0">
                <a:solidFill>
                  <a:srgbClr val="FFFF66"/>
                </a:solidFill>
                <a:sym typeface="Wingdings" pitchFamily="2" charset="2"/>
              </a:rPr>
              <a:t>	         </a:t>
            </a:r>
            <a:r>
              <a:rPr lang="en-US" sz="2000" i="1" dirty="0" smtClean="0">
                <a:sym typeface="Wingdings" pitchFamily="2" charset="2"/>
              </a:rPr>
              <a:t>No. of transactions containing items in body and head</a:t>
            </a:r>
          </a:p>
          <a:p>
            <a:pPr marL="1714500" lvl="3" indent="-342900">
              <a:buFont typeface="Wingdings" pitchFamily="2" charset="2"/>
              <a:buNone/>
            </a:pPr>
            <a:r>
              <a:rPr lang="en-US" sz="2000" i="1" dirty="0" smtClean="0">
                <a:sym typeface="Wingdings" pitchFamily="2" charset="2"/>
              </a:rPr>
              <a:t>			Total no. of transactions in data set</a:t>
            </a:r>
          </a:p>
        </p:txBody>
      </p:sp>
      <p:grpSp>
        <p:nvGrpSpPr>
          <p:cNvPr id="16" name="组合 15"/>
          <p:cNvGrpSpPr/>
          <p:nvPr/>
        </p:nvGrpSpPr>
        <p:grpSpPr>
          <a:xfrm>
            <a:off x="644525" y="2362200"/>
            <a:ext cx="7951788" cy="366713"/>
            <a:chOff x="644525" y="2757487"/>
            <a:chExt cx="7951788" cy="366713"/>
          </a:xfrm>
        </p:grpSpPr>
        <p:sp>
          <p:nvSpPr>
            <p:cNvPr id="14340" name="Line 3"/>
            <p:cNvSpPr>
              <a:spLocks noChangeShapeType="1"/>
            </p:cNvSpPr>
            <p:nvPr/>
          </p:nvSpPr>
          <p:spPr bwMode="auto">
            <a:xfrm>
              <a:off x="2119313" y="2832100"/>
              <a:ext cx="6477000" cy="0"/>
            </a:xfrm>
            <a:prstGeom prst="line">
              <a:avLst/>
            </a:prstGeom>
            <a:noFill/>
            <a:ln w="9525">
              <a:solidFill>
                <a:schemeClr val="tx1"/>
              </a:solidFill>
              <a:round/>
              <a:headEnd/>
              <a:tailEnd/>
            </a:ln>
          </p:spPr>
          <p:txBody>
            <a:bodyPr/>
            <a:lstStyle/>
            <a:p>
              <a:endParaRPr lang="en-US"/>
            </a:p>
          </p:txBody>
        </p:sp>
        <p:sp>
          <p:nvSpPr>
            <p:cNvPr id="14341" name="Text Box 4"/>
            <p:cNvSpPr txBox="1">
              <a:spLocks noChangeArrowheads="1"/>
            </p:cNvSpPr>
            <p:nvPr/>
          </p:nvSpPr>
          <p:spPr bwMode="auto">
            <a:xfrm>
              <a:off x="644525" y="2757487"/>
              <a:ext cx="1336675" cy="366713"/>
            </a:xfrm>
            <a:prstGeom prst="rect">
              <a:avLst/>
            </a:prstGeom>
            <a:noFill/>
            <a:ln w="9525">
              <a:noFill/>
              <a:miter lim="800000"/>
              <a:headEnd/>
              <a:tailEnd/>
            </a:ln>
          </p:spPr>
          <p:txBody>
            <a:bodyPr wrap="none">
              <a:spAutoFit/>
            </a:bodyPr>
            <a:lstStyle/>
            <a:p>
              <a:pPr eaLnBrk="1" hangingPunct="1"/>
              <a:r>
                <a:rPr lang="en-US" sz="1800" b="1" i="1" dirty="0">
                  <a:solidFill>
                    <a:schemeClr val="tx1"/>
                  </a:solidFill>
                  <a:latin typeface="Tahoma" pitchFamily="34" charset="0"/>
                  <a:cs typeface="Arial" charset="0"/>
                </a:rPr>
                <a:t>Support</a:t>
              </a:r>
              <a:r>
                <a:rPr lang="en-US" sz="1800" dirty="0">
                  <a:solidFill>
                    <a:schemeClr val="tx1"/>
                  </a:solidFill>
                  <a:latin typeface="Tahoma" pitchFamily="34" charset="0"/>
                  <a:cs typeface="Arial" charset="0"/>
                </a:rPr>
                <a:t> =</a:t>
              </a:r>
            </a:p>
          </p:txBody>
        </p:sp>
      </p:grpSp>
      <p:graphicFrame>
        <p:nvGraphicFramePr>
          <p:cNvPr id="873542" name="Group 70"/>
          <p:cNvGraphicFramePr>
            <a:graphicFrameLocks noGrp="1"/>
          </p:cNvGraphicFramePr>
          <p:nvPr>
            <p:ph sz="half" idx="2"/>
          </p:nvPr>
        </p:nvGraphicFramePr>
        <p:xfrm>
          <a:off x="381000" y="2971800"/>
          <a:ext cx="4375150" cy="2519429"/>
        </p:xfrm>
        <a:graphic>
          <a:graphicData uri="http://schemas.openxmlformats.org/drawingml/2006/table">
            <a:tbl>
              <a:tblPr/>
              <a:tblGrid>
                <a:gridCol w="1085850"/>
                <a:gridCol w="973137"/>
                <a:gridCol w="944563"/>
                <a:gridCol w="992187"/>
                <a:gridCol w="379413"/>
              </a:tblGrid>
              <a:tr h="3810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Transaction</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 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Item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Item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Item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Chocolate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Milk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Chocolate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Shampoo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Wine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Vodka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Cheese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Ice Cream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 name="Group 55"/>
          <p:cNvGrpSpPr>
            <a:grpSpLocks/>
          </p:cNvGrpSpPr>
          <p:nvPr/>
        </p:nvGrpSpPr>
        <p:grpSpPr bwMode="auto">
          <a:xfrm>
            <a:off x="5257800" y="3276600"/>
            <a:ext cx="3505200" cy="1143000"/>
            <a:chOff x="1392" y="2832"/>
            <a:chExt cx="3072" cy="1008"/>
          </a:xfrm>
        </p:grpSpPr>
        <p:sp>
          <p:nvSpPr>
            <p:cNvPr id="14394" name="Rectangle 56"/>
            <p:cNvSpPr>
              <a:spLocks noChangeArrowheads="1"/>
            </p:cNvSpPr>
            <p:nvPr/>
          </p:nvSpPr>
          <p:spPr bwMode="auto">
            <a:xfrm>
              <a:off x="1392" y="3120"/>
              <a:ext cx="1104" cy="720"/>
            </a:xfrm>
            <a:prstGeom prst="rect">
              <a:avLst/>
            </a:prstGeom>
            <a:solidFill>
              <a:srgbClr val="FF66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If {Diapers}</a:t>
              </a:r>
            </a:p>
          </p:txBody>
        </p:sp>
        <p:sp>
          <p:nvSpPr>
            <p:cNvPr id="14395" name="Line 57"/>
            <p:cNvSpPr>
              <a:spLocks noChangeShapeType="1"/>
            </p:cNvSpPr>
            <p:nvPr/>
          </p:nvSpPr>
          <p:spPr bwMode="auto">
            <a:xfrm>
              <a:off x="2592" y="3456"/>
              <a:ext cx="720" cy="0"/>
            </a:xfrm>
            <a:prstGeom prst="line">
              <a:avLst/>
            </a:prstGeom>
            <a:noFill/>
            <a:ln w="9525">
              <a:solidFill>
                <a:schemeClr val="tx1"/>
              </a:solidFill>
              <a:round/>
              <a:headEnd/>
              <a:tailEnd type="triangle" w="med" len="med"/>
            </a:ln>
          </p:spPr>
          <p:txBody>
            <a:bodyPr/>
            <a:lstStyle/>
            <a:p>
              <a:endParaRPr lang="en-US"/>
            </a:p>
          </p:txBody>
        </p:sp>
        <p:sp>
          <p:nvSpPr>
            <p:cNvPr id="14396" name="Rectangle 58"/>
            <p:cNvSpPr>
              <a:spLocks noChangeArrowheads="1"/>
            </p:cNvSpPr>
            <p:nvPr/>
          </p:nvSpPr>
          <p:spPr bwMode="auto">
            <a:xfrm>
              <a:off x="3408" y="3120"/>
              <a:ext cx="1056" cy="720"/>
            </a:xfrm>
            <a:prstGeom prst="rect">
              <a:avLst/>
            </a:prstGeom>
            <a:solidFill>
              <a:srgbClr val="99CC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{Beer}</a:t>
              </a:r>
            </a:p>
          </p:txBody>
        </p:sp>
        <p:sp>
          <p:nvSpPr>
            <p:cNvPr id="14397" name="Text Box 59"/>
            <p:cNvSpPr txBox="1">
              <a:spLocks noChangeArrowheads="1"/>
            </p:cNvSpPr>
            <p:nvPr/>
          </p:nvSpPr>
          <p:spPr bwMode="auto">
            <a:xfrm>
              <a:off x="2633" y="3140"/>
              <a:ext cx="660" cy="323"/>
            </a:xfrm>
            <a:prstGeom prst="rect">
              <a:avLst/>
            </a:prstGeom>
            <a:noFill/>
            <a:ln w="9525">
              <a:noFill/>
              <a:miter lim="800000"/>
              <a:headEnd/>
              <a:tailEnd/>
            </a:ln>
          </p:spPr>
          <p:txBody>
            <a:bodyPr wrap="none">
              <a:spAutoFit/>
            </a:bodyPr>
            <a:lstStyle/>
            <a:p>
              <a:pPr eaLnBrk="1" hangingPunct="1"/>
              <a:r>
                <a:rPr lang="en-US" sz="1800" b="1" dirty="0">
                  <a:solidFill>
                    <a:schemeClr val="tx1"/>
                  </a:solidFill>
                  <a:latin typeface="Tahoma" pitchFamily="34" charset="0"/>
                  <a:cs typeface="Arial" charset="0"/>
                </a:rPr>
                <a:t>Then</a:t>
              </a:r>
            </a:p>
          </p:txBody>
        </p:sp>
        <p:sp>
          <p:nvSpPr>
            <p:cNvPr id="14398" name="Text Box 60"/>
            <p:cNvSpPr txBox="1">
              <a:spLocks noChangeArrowheads="1"/>
            </p:cNvSpPr>
            <p:nvPr/>
          </p:nvSpPr>
          <p:spPr bwMode="auto">
            <a:xfrm>
              <a:off x="1681" y="2832"/>
              <a:ext cx="718" cy="323"/>
            </a:xfrm>
            <a:prstGeom prst="rect">
              <a:avLst/>
            </a:prstGeom>
            <a:noFill/>
            <a:ln w="9525">
              <a:noFill/>
              <a:miter lim="800000"/>
              <a:headEnd/>
              <a:tailEnd/>
            </a:ln>
          </p:spPr>
          <p:txBody>
            <a:bodyPr>
              <a:spAutoFit/>
            </a:bodyPr>
            <a:lstStyle/>
            <a:p>
              <a:pPr eaLnBrk="1" hangingPunct="1"/>
              <a:r>
                <a:rPr lang="en-US" sz="1800" dirty="0">
                  <a:solidFill>
                    <a:schemeClr val="tx1"/>
                  </a:solidFill>
                  <a:latin typeface="Tahoma" pitchFamily="34" charset="0"/>
                  <a:cs typeface="Arial" charset="0"/>
                </a:rPr>
                <a:t>body </a:t>
              </a:r>
            </a:p>
          </p:txBody>
        </p:sp>
        <p:sp>
          <p:nvSpPr>
            <p:cNvPr id="14399" name="Text Box 61"/>
            <p:cNvSpPr txBox="1">
              <a:spLocks noChangeArrowheads="1"/>
            </p:cNvSpPr>
            <p:nvPr/>
          </p:nvSpPr>
          <p:spPr bwMode="auto">
            <a:xfrm>
              <a:off x="3746" y="2832"/>
              <a:ext cx="658" cy="32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head </a:t>
              </a:r>
            </a:p>
          </p:txBody>
        </p:sp>
      </p:grpSp>
      <p:sp>
        <p:nvSpPr>
          <p:cNvPr id="14393" name="Rectangle 62"/>
          <p:cNvSpPr>
            <a:spLocks noChangeArrowheads="1"/>
          </p:cNvSpPr>
          <p:nvPr/>
        </p:nvSpPr>
        <p:spPr bwMode="auto">
          <a:xfrm>
            <a:off x="228600" y="228600"/>
            <a:ext cx="9144000" cy="838200"/>
          </a:xfrm>
          <a:prstGeom prst="rect">
            <a:avLst/>
          </a:prstGeom>
          <a:noFill/>
          <a:ln w="9525">
            <a:noFill/>
            <a:miter lim="800000"/>
            <a:headEnd/>
            <a:tailEnd/>
          </a:ln>
        </p:spPr>
        <p:txBody>
          <a:bodyPr anchor="ctr"/>
          <a:lstStyle/>
          <a:p>
            <a:r>
              <a:rPr lang="en-US" sz="3600" b="1" dirty="0" smtClean="0">
                <a:solidFill>
                  <a:srgbClr val="C00000"/>
                </a:solidFill>
                <a:latin typeface="+mj-lt"/>
              </a:rPr>
              <a:t>Relevance</a:t>
            </a:r>
            <a:endParaRPr lang="en-US" sz="3600" b="1" dirty="0">
              <a:solidFill>
                <a:srgbClr val="C00000"/>
              </a:solidFill>
              <a:latin typeface="+mj-lt"/>
            </a:endParaRPr>
          </a:p>
        </p:txBody>
      </p:sp>
      <p:sp>
        <p:nvSpPr>
          <p:cNvPr id="15" name="矩形 14"/>
          <p:cNvSpPr/>
          <p:nvPr/>
        </p:nvSpPr>
        <p:spPr>
          <a:xfrm>
            <a:off x="838200" y="5562600"/>
            <a:ext cx="8077200" cy="923330"/>
          </a:xfrm>
          <a:prstGeom prst="rect">
            <a:avLst/>
          </a:prstGeom>
        </p:spPr>
        <p:txBody>
          <a:bodyPr wrap="square">
            <a:spAutoFit/>
          </a:bodyPr>
          <a:lstStyle/>
          <a:p>
            <a:pPr marL="533400" indent="-533400">
              <a:buFont typeface="Wingdings" pitchFamily="2" charset="2"/>
              <a:buNone/>
            </a:pPr>
            <a:r>
              <a:rPr lang="en-US" dirty="0" smtClean="0">
                <a:sym typeface="Wingdings" pitchFamily="2" charset="2"/>
              </a:rPr>
              <a:t>e.g., for the diapers &amp; beer rule, support is 3/5: 60% of the transactions include these items.</a:t>
            </a:r>
          </a:p>
          <a:p>
            <a:pPr marL="533400" indent="-533400">
              <a:buFont typeface="Wingdings" pitchFamily="2" charset="2"/>
              <a:buNone/>
            </a:pPr>
            <a:r>
              <a:rPr lang="en-US" dirty="0" smtClean="0">
                <a:solidFill>
                  <a:srgbClr val="C00000"/>
                </a:solidFill>
                <a:sym typeface="Wingdings" pitchFamily="2" charset="2"/>
              </a:rPr>
              <a:t>        Diapers  Ice Cream ?   Beer  Diapers</a:t>
            </a:r>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40</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8482"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AF4F55AA-CF6A-4A59-955C-7FD616D75474}" type="slidenum">
              <a:rPr lang="en-US" smtClean="0"/>
              <a:pPr/>
              <a:t>41</a:t>
            </a:fld>
            <a:endParaRPr lang="en-US" smtClean="0"/>
          </a:p>
        </p:txBody>
      </p:sp>
      <p:sp>
        <p:nvSpPr>
          <p:cNvPr id="19" name="Rectangle 6"/>
          <p:cNvSpPr>
            <a:spLocks noGrp="1" noChangeArrowheads="1"/>
          </p:cNvSpPr>
          <p:nvPr>
            <p:ph type="title"/>
          </p:nvPr>
        </p:nvSpPr>
        <p:spPr>
          <a:xfrm>
            <a:off x="685800" y="533400"/>
            <a:ext cx="7772400" cy="487363"/>
          </a:xfrm>
        </p:spPr>
        <p:txBody>
          <a:bodyPr>
            <a:noAutofit/>
          </a:bodyPr>
          <a:lstStyle/>
          <a:p>
            <a:r>
              <a:rPr lang="en-US" sz="3200" dirty="0" smtClean="0">
                <a:solidFill>
                  <a:srgbClr val="C00000"/>
                </a:solidFill>
              </a:rPr>
              <a:t>Example</a:t>
            </a:r>
          </a:p>
        </p:txBody>
      </p:sp>
      <p:pic>
        <p:nvPicPr>
          <p:cNvPr id="147458" name="Picture 2"/>
          <p:cNvPicPr>
            <a:picLocks noChangeAspect="1" noChangeArrowheads="1"/>
          </p:cNvPicPr>
          <p:nvPr/>
        </p:nvPicPr>
        <p:blipFill>
          <a:blip r:embed="rId2" cstate="print"/>
          <a:srcRect/>
          <a:stretch>
            <a:fillRect/>
          </a:stretch>
        </p:blipFill>
        <p:spPr bwMode="auto">
          <a:xfrm>
            <a:off x="-2286000" y="76200"/>
            <a:ext cx="1301115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506" name="Slide Number Placeholder 8"/>
          <p:cNvSpPr>
            <a:spLocks noGrp="1"/>
          </p:cNvSpPr>
          <p:nvPr>
            <p:ph type="sldNum" sz="quarter" idx="12"/>
          </p:nvPr>
        </p:nvSpPr>
        <p:spPr>
          <a:noFill/>
        </p:spPr>
        <p:txBody>
          <a:bodyPr/>
          <a:lstStyle/>
          <a:p>
            <a:fld id="{681C072C-0901-4301-810D-C8109B41D491}" type="slidenum">
              <a:rPr lang="en-US" smtClean="0"/>
              <a:pPr/>
              <a:t>42</a:t>
            </a:fld>
            <a:endParaRPr lang="en-US" smtClean="0"/>
          </a:p>
        </p:txBody>
      </p:sp>
      <p:sp>
        <p:nvSpPr>
          <p:cNvPr id="21507" name="Rectangle 2"/>
          <p:cNvSpPr>
            <a:spLocks noGrp="1" noChangeArrowheads="1"/>
          </p:cNvSpPr>
          <p:nvPr>
            <p:ph type="title" sz="quarter"/>
          </p:nvPr>
        </p:nvSpPr>
        <p:spPr>
          <a:xfrm>
            <a:off x="762000" y="381000"/>
            <a:ext cx="7772400" cy="1143000"/>
          </a:xfrm>
        </p:spPr>
        <p:txBody>
          <a:bodyPr/>
          <a:lstStyle/>
          <a:p>
            <a:r>
              <a:rPr lang="en-US" dirty="0" smtClean="0">
                <a:solidFill>
                  <a:srgbClr val="C00000"/>
                </a:solidFill>
              </a:rPr>
              <a:t>Discussions</a:t>
            </a:r>
          </a:p>
        </p:txBody>
      </p:sp>
      <p:sp>
        <p:nvSpPr>
          <p:cNvPr id="26" name="矩形 25"/>
          <p:cNvSpPr/>
          <p:nvPr/>
        </p:nvSpPr>
        <p:spPr>
          <a:xfrm>
            <a:off x="838200" y="1447800"/>
            <a:ext cx="7696200" cy="461665"/>
          </a:xfrm>
          <a:prstGeom prst="rect">
            <a:avLst/>
          </a:prstGeom>
        </p:spPr>
        <p:txBody>
          <a:bodyPr wrap="square">
            <a:spAutoFit/>
          </a:bodyPr>
          <a:lstStyle/>
          <a:p>
            <a:r>
              <a:rPr lang="en-US" sz="2400" dirty="0" smtClean="0"/>
              <a:t>Will k-means always converge to a solution?</a:t>
            </a:r>
            <a:endParaRPr lang="en-US" sz="2400" dirty="0"/>
          </a:p>
        </p:txBody>
      </p:sp>
      <p:sp>
        <p:nvSpPr>
          <p:cNvPr id="27" name="矩形 26"/>
          <p:cNvSpPr/>
          <p:nvPr/>
        </p:nvSpPr>
        <p:spPr>
          <a:xfrm>
            <a:off x="990600" y="1916668"/>
            <a:ext cx="7620000" cy="369332"/>
          </a:xfrm>
          <a:prstGeom prst="rect">
            <a:avLst/>
          </a:prstGeom>
        </p:spPr>
        <p:txBody>
          <a:bodyPr wrap="square">
            <a:spAutoFit/>
          </a:bodyPr>
          <a:lstStyle/>
          <a:p>
            <a:r>
              <a:rPr lang="en-US" b="1" dirty="0" smtClean="0">
                <a:solidFill>
                  <a:srgbClr val="C00000"/>
                </a:solidFill>
              </a:rPr>
              <a:t>Yes! </a:t>
            </a:r>
            <a:r>
              <a:rPr lang="en-US" b="1" dirty="0" smtClean="0">
                <a:solidFill>
                  <a:srgbClr val="C00000"/>
                </a:solidFill>
              </a:rPr>
              <a:t>  </a:t>
            </a:r>
            <a:endParaRPr lang="en-US" b="1" dirty="0">
              <a:solidFill>
                <a:srgbClr val="C00000"/>
              </a:solidFill>
            </a:endParaRPr>
          </a:p>
        </p:txBody>
      </p:sp>
      <p:sp>
        <p:nvSpPr>
          <p:cNvPr id="28" name="矩形 27"/>
          <p:cNvSpPr/>
          <p:nvPr/>
        </p:nvSpPr>
        <p:spPr>
          <a:xfrm>
            <a:off x="1017813" y="2782669"/>
            <a:ext cx="8001000" cy="369332"/>
          </a:xfrm>
          <a:prstGeom prst="rect">
            <a:avLst/>
          </a:prstGeom>
        </p:spPr>
        <p:txBody>
          <a:bodyPr wrap="square">
            <a:spAutoFit/>
          </a:bodyPr>
          <a:lstStyle/>
          <a:p>
            <a:r>
              <a:rPr lang="en-US" b="1" dirty="0" smtClean="0">
                <a:solidFill>
                  <a:srgbClr val="C00000"/>
                </a:solidFill>
              </a:rPr>
              <a:t>No!</a:t>
            </a:r>
            <a:r>
              <a:rPr lang="en-US" dirty="0" smtClean="0">
                <a:solidFill>
                  <a:srgbClr val="C00000"/>
                </a:solidFill>
              </a:rPr>
              <a:t> </a:t>
            </a:r>
          </a:p>
        </p:txBody>
      </p:sp>
      <p:sp>
        <p:nvSpPr>
          <p:cNvPr id="29" name="矩形 28"/>
          <p:cNvSpPr/>
          <p:nvPr/>
        </p:nvSpPr>
        <p:spPr>
          <a:xfrm>
            <a:off x="849084" y="2286000"/>
            <a:ext cx="7837716" cy="461665"/>
          </a:xfrm>
          <a:prstGeom prst="rect">
            <a:avLst/>
          </a:prstGeom>
        </p:spPr>
        <p:txBody>
          <a:bodyPr wrap="square">
            <a:spAutoFit/>
          </a:bodyPr>
          <a:lstStyle/>
          <a:p>
            <a:r>
              <a:rPr lang="en-US" sz="2400" dirty="0" smtClean="0"/>
              <a:t>Will k-means always find the optimal solution?</a:t>
            </a:r>
          </a:p>
        </p:txBody>
      </p:sp>
      <p:sp>
        <p:nvSpPr>
          <p:cNvPr id="30" name="矩形 29"/>
          <p:cNvSpPr/>
          <p:nvPr/>
        </p:nvSpPr>
        <p:spPr>
          <a:xfrm>
            <a:off x="990600" y="3163669"/>
            <a:ext cx="7848600" cy="369332"/>
          </a:xfrm>
          <a:prstGeom prst="rect">
            <a:avLst/>
          </a:prstGeom>
        </p:spPr>
        <p:txBody>
          <a:bodyPr wrap="square">
            <a:spAutoFit/>
          </a:bodyPr>
          <a:lstStyle/>
          <a:p>
            <a:r>
              <a:rPr lang="en-US" dirty="0" smtClean="0"/>
              <a:t>Caution!    k-means may converge to a local optimal solution.</a:t>
            </a:r>
            <a:endParaRPr lang="en-US" dirty="0"/>
          </a:p>
        </p:txBody>
      </p:sp>
      <p:pic>
        <p:nvPicPr>
          <p:cNvPr id="163843" name="Picture 3"/>
          <p:cNvPicPr>
            <a:picLocks noChangeAspect="1" noChangeArrowheads="1"/>
          </p:cNvPicPr>
          <p:nvPr/>
        </p:nvPicPr>
        <p:blipFill>
          <a:blip r:embed="rId3" cstate="print"/>
          <a:srcRect/>
          <a:stretch>
            <a:fillRect/>
          </a:stretch>
        </p:blipFill>
        <p:spPr bwMode="auto">
          <a:xfrm>
            <a:off x="2590800" y="3657600"/>
            <a:ext cx="3581400" cy="2990850"/>
          </a:xfrm>
          <a:prstGeom prst="rect">
            <a:avLst/>
          </a:prstGeom>
          <a:noFill/>
          <a:ln w="9525">
            <a:noFill/>
            <a:miter lim="800000"/>
            <a:headEnd/>
            <a:tailEnd/>
          </a:ln>
        </p:spPr>
      </p:pic>
      <p:pic>
        <p:nvPicPr>
          <p:cNvPr id="33" name="Picture 2" descr="https://encrypted-tbn2.google.com/images?q=tbn:ANd9GcS9ZrZ1DM5eepmsEcxCP7lRsMXf411Dx6x6CpSb6kdJzXkEyV17"/>
          <p:cNvPicPr>
            <a:picLocks noChangeAspect="1" noChangeArrowheads="1"/>
          </p:cNvPicPr>
          <p:nvPr/>
        </p:nvPicPr>
        <p:blipFill>
          <a:blip r:embed="rId4" cstate="print"/>
          <a:srcRect/>
          <a:stretch>
            <a:fillRect/>
          </a:stretch>
        </p:blipFill>
        <p:spPr bwMode="auto">
          <a:xfrm>
            <a:off x="7620000" y="381000"/>
            <a:ext cx="1295400" cy="163220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nodeType="withEffect">
                                  <p:stCondLst>
                                    <p:cond delay="0"/>
                                  </p:stCondLst>
                                  <p:childTnLst>
                                    <p:set>
                                      <p:cBhvr>
                                        <p:cTn id="17" dur="1" fill="hold">
                                          <p:stCondLst>
                                            <p:cond delay="0"/>
                                          </p:stCondLst>
                                        </p:cTn>
                                        <p:tgtEl>
                                          <p:spTgt spid="163843"/>
                                        </p:tgtEl>
                                        <p:attrNameLst>
                                          <p:attrName>style.visibility</p:attrName>
                                        </p:attrNameLst>
                                      </p:cBhvr>
                                      <p:to>
                                        <p:strVal val="visible"/>
                                      </p:to>
                                    </p:set>
                                    <p:animEffect transition="in" filter="fade">
                                      <p:cBhvr>
                                        <p:cTn id="18" dur="500"/>
                                        <p:tgtEl>
                                          <p:spTgt spid="163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EEFDBEDB-2406-415B-A5E9-E6AD1266200D}" type="slidenum">
              <a:rPr lang="en-US" smtClean="0"/>
              <a:pPr/>
              <a:t>43</a:t>
            </a:fld>
            <a:endParaRPr lang="en-US" smtClean="0"/>
          </a:p>
        </p:txBody>
      </p:sp>
      <p:sp>
        <p:nvSpPr>
          <p:cNvPr id="26627" name="Rectangle 2"/>
          <p:cNvSpPr>
            <a:spLocks noGrp="1" noChangeArrowheads="1"/>
          </p:cNvSpPr>
          <p:nvPr>
            <p:ph type="title"/>
          </p:nvPr>
        </p:nvSpPr>
        <p:spPr>
          <a:xfrm>
            <a:off x="609600" y="471487"/>
            <a:ext cx="8037512" cy="1204913"/>
          </a:xfrm>
          <a:noFill/>
        </p:spPr>
        <p:txBody>
          <a:bodyPr anchor="b">
            <a:normAutofit/>
          </a:bodyPr>
          <a:lstStyle/>
          <a:p>
            <a:r>
              <a:rPr lang="en-US" sz="3200" dirty="0" smtClean="0">
                <a:solidFill>
                  <a:srgbClr val="C00000"/>
                </a:solidFill>
              </a:rPr>
              <a:t>Strengths and Weaknesses of </a:t>
            </a:r>
            <a:br>
              <a:rPr lang="en-US" sz="3200" dirty="0" smtClean="0">
                <a:solidFill>
                  <a:srgbClr val="C00000"/>
                </a:solidFill>
              </a:rPr>
            </a:br>
            <a:r>
              <a:rPr lang="en-US" sz="3200" i="1" dirty="0" smtClean="0">
                <a:solidFill>
                  <a:srgbClr val="C00000"/>
                </a:solidFill>
              </a:rPr>
              <a:t>K-Means</a:t>
            </a:r>
            <a:r>
              <a:rPr lang="en-US" sz="3200" dirty="0" smtClean="0">
                <a:solidFill>
                  <a:srgbClr val="C00000"/>
                </a:solidFill>
              </a:rPr>
              <a:t> Algorithm</a:t>
            </a:r>
          </a:p>
        </p:txBody>
      </p:sp>
      <p:sp>
        <p:nvSpPr>
          <p:cNvPr id="26628" name="Rectangle 3"/>
          <p:cNvSpPr>
            <a:spLocks noGrp="1" noChangeArrowheads="1"/>
          </p:cNvSpPr>
          <p:nvPr>
            <p:ph type="body" idx="1"/>
          </p:nvPr>
        </p:nvSpPr>
        <p:spPr>
          <a:xfrm>
            <a:off x="838200" y="2057400"/>
            <a:ext cx="8001000" cy="4572000"/>
          </a:xfrm>
          <a:noFill/>
        </p:spPr>
        <p:txBody>
          <a:bodyPr/>
          <a:lstStyle/>
          <a:p>
            <a:r>
              <a:rPr lang="en-US" dirty="0" smtClean="0"/>
              <a:t>Strength ?</a:t>
            </a:r>
          </a:p>
          <a:p>
            <a:pPr lvl="1">
              <a:buFont typeface="Wingdings" pitchFamily="2" charset="2"/>
              <a:buChar char="q"/>
            </a:pPr>
            <a:r>
              <a:rPr lang="en-US" dirty="0" smtClean="0"/>
              <a:t>  Relatively efficient</a:t>
            </a:r>
          </a:p>
          <a:p>
            <a:pPr lvl="1">
              <a:buFont typeface="Wingdings" pitchFamily="2" charset="2"/>
              <a:buChar char="q"/>
            </a:pPr>
            <a:r>
              <a:rPr lang="en-US" dirty="0" smtClean="0"/>
              <a:t>  Simple implementation</a:t>
            </a:r>
          </a:p>
          <a:p>
            <a:pPr lvl="1">
              <a:buFont typeface="Wingdings" pitchFamily="2" charset="2"/>
              <a:buNone/>
            </a:pPr>
            <a:r>
              <a:rPr lang="en-US" dirty="0" smtClean="0"/>
              <a:t> </a:t>
            </a:r>
          </a:p>
          <a:p>
            <a:r>
              <a:rPr lang="en-US" dirty="0" smtClean="0"/>
              <a:t>Weakness ?</a:t>
            </a:r>
          </a:p>
          <a:p>
            <a:pPr lvl="1">
              <a:buFont typeface="Wingdings" pitchFamily="2" charset="2"/>
              <a:buChar char="q"/>
            </a:pPr>
            <a:r>
              <a:rPr lang="en-US" dirty="0" smtClean="0"/>
              <a:t>  Need to specify </a:t>
            </a:r>
            <a:r>
              <a:rPr lang="en-US" i="1" dirty="0" smtClean="0"/>
              <a:t>k, </a:t>
            </a:r>
            <a:r>
              <a:rPr lang="en-US" dirty="0" smtClean="0"/>
              <a:t>the </a:t>
            </a:r>
            <a:r>
              <a:rPr lang="en-US" i="1" dirty="0" smtClean="0"/>
              <a:t>number</a:t>
            </a:r>
            <a:r>
              <a:rPr lang="en-US" dirty="0" smtClean="0"/>
              <a:t> of clusters, in advance.</a:t>
            </a:r>
          </a:p>
          <a:p>
            <a:pPr lvl="1">
              <a:buFont typeface="Wingdings" pitchFamily="2" charset="2"/>
              <a:buChar char="q"/>
            </a:pPr>
            <a:r>
              <a:rPr lang="en-US" dirty="0" smtClean="0"/>
              <a:t>  Can run into local optima.</a:t>
            </a:r>
          </a:p>
          <a:p>
            <a:pPr lvl="1">
              <a:buFont typeface="Wingdings" pitchFamily="2" charset="2"/>
              <a:buChar char="q"/>
            </a:pPr>
            <a:r>
              <a:rPr lang="en-US" dirty="0" smtClean="0"/>
              <a:t>  Unable to handle well noisy data and </a:t>
            </a:r>
            <a:r>
              <a:rPr lang="en-US" i="1" dirty="0" smtClean="0"/>
              <a:t>outliers</a:t>
            </a:r>
            <a:r>
              <a:rPr lang="en-US"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62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EEFDBEDB-2406-415B-A5E9-E6AD1266200D}" type="slidenum">
              <a:rPr lang="en-US" smtClean="0"/>
              <a:pPr/>
              <a:t>44</a:t>
            </a:fld>
            <a:endParaRPr lang="en-US" smtClean="0"/>
          </a:p>
        </p:txBody>
      </p:sp>
      <p:sp>
        <p:nvSpPr>
          <p:cNvPr id="26627" name="Rectangle 2"/>
          <p:cNvSpPr>
            <a:spLocks noGrp="1" noChangeArrowheads="1"/>
          </p:cNvSpPr>
          <p:nvPr>
            <p:ph type="title"/>
          </p:nvPr>
        </p:nvSpPr>
        <p:spPr>
          <a:xfrm>
            <a:off x="457200" y="471487"/>
            <a:ext cx="8037512" cy="900113"/>
          </a:xfrm>
          <a:noFill/>
        </p:spPr>
        <p:txBody>
          <a:bodyPr anchor="b">
            <a:normAutofit/>
          </a:bodyPr>
          <a:lstStyle/>
          <a:p>
            <a:r>
              <a:rPr lang="en-US" sz="3600" dirty="0" smtClean="0">
                <a:solidFill>
                  <a:srgbClr val="C00000"/>
                </a:solidFill>
              </a:rPr>
              <a:t>Practical Issues</a:t>
            </a:r>
          </a:p>
        </p:txBody>
      </p:sp>
      <p:sp>
        <p:nvSpPr>
          <p:cNvPr id="6" name="矩形 5"/>
          <p:cNvSpPr/>
          <p:nvPr/>
        </p:nvSpPr>
        <p:spPr>
          <a:xfrm>
            <a:off x="1371600" y="1905000"/>
            <a:ext cx="6705600" cy="1846659"/>
          </a:xfrm>
          <a:prstGeom prst="rect">
            <a:avLst/>
          </a:prstGeom>
        </p:spPr>
        <p:txBody>
          <a:bodyPr wrap="square">
            <a:spAutoFit/>
          </a:bodyPr>
          <a:lstStyle/>
          <a:p>
            <a:r>
              <a:rPr lang="en-US" sz="2400" dirty="0" smtClean="0"/>
              <a:t>How to avoid local optima? </a:t>
            </a:r>
          </a:p>
          <a:p>
            <a:pPr>
              <a:buFont typeface="Wingdings" pitchFamily="2" charset="2"/>
              <a:buChar char="q"/>
            </a:pPr>
            <a:endParaRPr lang="en-US" dirty="0" smtClean="0"/>
          </a:p>
          <a:p>
            <a:pPr>
              <a:buFont typeface="Wingdings" pitchFamily="2" charset="2"/>
              <a:buChar char="q"/>
            </a:pPr>
            <a:r>
              <a:rPr lang="en-US" dirty="0" smtClean="0"/>
              <a:t> Choose a start point that is less likely to result in a poor local optimum</a:t>
            </a:r>
          </a:p>
          <a:p>
            <a:pPr>
              <a:buFont typeface="Wingdings" pitchFamily="2" charset="2"/>
              <a:buChar char="q"/>
            </a:pPr>
            <a:r>
              <a:rPr lang="en-US" dirty="0" smtClean="0"/>
              <a:t> Different starting points</a:t>
            </a:r>
          </a:p>
          <a:p>
            <a:pPr>
              <a:buFont typeface="Wingdings" pitchFamily="2" charset="2"/>
              <a:buChar char="q"/>
            </a:pPr>
            <a:r>
              <a:rPr lang="en-US" dirty="0" smtClean="0"/>
              <a:t> Run multiple times with different starting points</a:t>
            </a:r>
            <a:endParaRPr lang="en-US" dirty="0"/>
          </a:p>
        </p:txBody>
      </p:sp>
      <p:pic>
        <p:nvPicPr>
          <p:cNvPr id="164866" name="Picture 2" descr="https://encrypted-tbn2.google.com/images?q=tbn:ANd9GcQURwwj1SQgSsxsX2loA9-PBE7SM8C_S4FgqnlXkDQEyGPQA8wsHA"/>
          <p:cNvPicPr>
            <a:picLocks noChangeAspect="1" noChangeArrowheads="1"/>
          </p:cNvPicPr>
          <p:nvPr/>
        </p:nvPicPr>
        <p:blipFill>
          <a:blip r:embed="rId2" cstate="print"/>
          <a:srcRect/>
          <a:stretch>
            <a:fillRect/>
          </a:stretch>
        </p:blipFill>
        <p:spPr bwMode="auto">
          <a:xfrm>
            <a:off x="4648200" y="304800"/>
            <a:ext cx="1381125" cy="1381125"/>
          </a:xfrm>
          <a:prstGeom prst="rect">
            <a:avLst/>
          </a:prstGeom>
          <a:noFill/>
        </p:spPr>
      </p:pic>
      <p:sp>
        <p:nvSpPr>
          <p:cNvPr id="10" name="矩形 9"/>
          <p:cNvSpPr/>
          <p:nvPr/>
        </p:nvSpPr>
        <p:spPr>
          <a:xfrm>
            <a:off x="1371600" y="4267200"/>
            <a:ext cx="6599884" cy="1292662"/>
          </a:xfrm>
          <a:prstGeom prst="rect">
            <a:avLst/>
          </a:prstGeom>
        </p:spPr>
        <p:txBody>
          <a:bodyPr wrap="none">
            <a:spAutoFit/>
          </a:bodyPr>
          <a:lstStyle/>
          <a:p>
            <a:r>
              <a:rPr lang="en-US" sz="2400" dirty="0" smtClean="0"/>
              <a:t>How to choose the best clustering result? </a:t>
            </a:r>
          </a:p>
          <a:p>
            <a:pPr>
              <a:buFont typeface="Wingdings" pitchFamily="2" charset="2"/>
              <a:buChar char="q"/>
            </a:pPr>
            <a:endParaRPr lang="en-US" dirty="0" smtClean="0"/>
          </a:p>
          <a:p>
            <a:pPr>
              <a:buFont typeface="Wingdings" pitchFamily="2" charset="2"/>
              <a:buChar char="q"/>
            </a:pPr>
            <a:r>
              <a:rPr lang="en-US" dirty="0" smtClean="0"/>
              <a:t> Run multiple times with different k</a:t>
            </a:r>
          </a:p>
          <a:p>
            <a:pPr>
              <a:buFont typeface="Wingdings" pitchFamily="2" charset="2"/>
              <a:buChar char="q"/>
            </a:pPr>
            <a:r>
              <a:rPr lang="en-US" dirty="0" smtClean="0"/>
              <a:t> Compare sum of squared errors (SSN) for all clusters</a:t>
            </a:r>
          </a:p>
        </p:txBody>
      </p:sp>
      <p:pic>
        <p:nvPicPr>
          <p:cNvPr id="120833" name="Picture 1"/>
          <p:cNvPicPr>
            <a:picLocks noChangeAspect="1" noChangeArrowheads="1"/>
          </p:cNvPicPr>
          <p:nvPr/>
        </p:nvPicPr>
        <p:blipFill>
          <a:blip r:embed="rId3" cstate="print"/>
          <a:srcRect/>
          <a:stretch>
            <a:fillRect/>
          </a:stretch>
        </p:blipFill>
        <p:spPr bwMode="auto">
          <a:xfrm>
            <a:off x="2971800" y="5638800"/>
            <a:ext cx="2962275" cy="762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500"/>
                                        <p:tgtEl>
                                          <p:spTgt spid="10">
                                            <p:txEl>
                                              <p:pRg st="0" end="0"/>
                                            </p:txEl>
                                          </p:spTgt>
                                        </p:tgtEl>
                                      </p:cBhvr>
                                    </p:animEffect>
                                    <p:anim calcmode="lin" valueType="num">
                                      <p:cBhvr>
                                        <p:cTn id="16"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
                                            <p:txEl>
                                              <p:pRg st="3" end="3"/>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08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a:spLocks noGrp="1"/>
          </p:cNvSpPr>
          <p:nvPr>
            <p:ph type="sldNum" sz="quarter" idx="12"/>
          </p:nvPr>
        </p:nvSpPr>
        <p:spPr>
          <a:noFill/>
        </p:spPr>
        <p:txBody>
          <a:bodyPr/>
          <a:lstStyle/>
          <a:p>
            <a:fld id="{4009B47C-0183-4D04-A8EB-B1A437A5EDF6}" type="slidenum">
              <a:rPr lang="en-US" smtClean="0"/>
              <a:pPr/>
              <a:t>45</a:t>
            </a:fld>
            <a:endParaRPr lang="en-US" smtClean="0"/>
          </a:p>
        </p:txBody>
      </p:sp>
      <p:sp>
        <p:nvSpPr>
          <p:cNvPr id="31747" name="Rectangle 2"/>
          <p:cNvSpPr>
            <a:spLocks noGrp="1" noChangeArrowheads="1"/>
          </p:cNvSpPr>
          <p:nvPr>
            <p:ph type="title"/>
          </p:nvPr>
        </p:nvSpPr>
        <p:spPr/>
        <p:txBody>
          <a:bodyPr>
            <a:normAutofit/>
          </a:bodyPr>
          <a:lstStyle/>
          <a:p>
            <a:r>
              <a:rPr lang="en-US" sz="3200" dirty="0" smtClean="0">
                <a:solidFill>
                  <a:srgbClr val="C00000"/>
                </a:solidFill>
              </a:rPr>
              <a:t>Clustering can be more complicated …</a:t>
            </a:r>
          </a:p>
        </p:txBody>
      </p:sp>
      <p:sp>
        <p:nvSpPr>
          <p:cNvPr id="31748" name="Rectangle 3"/>
          <p:cNvSpPr>
            <a:spLocks noGrp="1" noChangeArrowheads="1"/>
          </p:cNvSpPr>
          <p:nvPr>
            <p:ph type="body" idx="1"/>
          </p:nvPr>
        </p:nvSpPr>
        <p:spPr>
          <a:xfrm>
            <a:off x="457200" y="1481329"/>
            <a:ext cx="8382000" cy="4081271"/>
          </a:xfrm>
        </p:spPr>
        <p:txBody>
          <a:bodyPr>
            <a:normAutofit lnSpcReduction="10000"/>
          </a:bodyPr>
          <a:lstStyle/>
          <a:p>
            <a:pPr>
              <a:lnSpc>
                <a:spcPct val="90000"/>
              </a:lnSpc>
            </a:pPr>
            <a:r>
              <a:rPr lang="en-US" sz="2600" dirty="0" smtClean="0"/>
              <a:t>What if there are more dimensions?</a:t>
            </a:r>
          </a:p>
          <a:p>
            <a:pPr lvl="1">
              <a:lnSpc>
                <a:spcPct val="90000"/>
              </a:lnSpc>
              <a:buFont typeface="Wingdings" pitchFamily="2" charset="2"/>
              <a:buChar char="q"/>
            </a:pPr>
            <a:r>
              <a:rPr lang="en-US" sz="1900" dirty="0" smtClean="0"/>
              <a:t>Curse of dimensionality</a:t>
            </a:r>
          </a:p>
          <a:p>
            <a:pPr>
              <a:lnSpc>
                <a:spcPct val="90000"/>
              </a:lnSpc>
            </a:pPr>
            <a:r>
              <a:rPr lang="en-US" sz="2600" dirty="0" smtClean="0"/>
              <a:t>What if the variables are not of the same type?</a:t>
            </a:r>
          </a:p>
          <a:p>
            <a:pPr>
              <a:lnSpc>
                <a:spcPct val="90000"/>
              </a:lnSpc>
            </a:pPr>
            <a:r>
              <a:rPr lang="en-US" sz="2600" dirty="0" smtClean="0"/>
              <a:t>What if the number of objects is large?</a:t>
            </a:r>
          </a:p>
          <a:p>
            <a:pPr lvl="1">
              <a:lnSpc>
                <a:spcPct val="90000"/>
              </a:lnSpc>
              <a:buFont typeface="Wingdings" pitchFamily="2" charset="2"/>
              <a:buChar char="q"/>
            </a:pPr>
            <a:r>
              <a:rPr lang="en-US" sz="1900" dirty="0" smtClean="0"/>
              <a:t>Scalability</a:t>
            </a:r>
          </a:p>
          <a:p>
            <a:pPr>
              <a:lnSpc>
                <a:spcPct val="110000"/>
              </a:lnSpc>
            </a:pPr>
            <a:r>
              <a:rPr lang="en-US" sz="2600" dirty="0" smtClean="0"/>
              <a:t>What if the data has noise and outliers</a:t>
            </a:r>
          </a:p>
          <a:p>
            <a:pPr lvl="1">
              <a:lnSpc>
                <a:spcPct val="90000"/>
              </a:lnSpc>
              <a:buFont typeface="Wingdings" pitchFamily="2" charset="2"/>
              <a:buChar char="q"/>
            </a:pPr>
            <a:r>
              <a:rPr lang="en-US" sz="1900" dirty="0" smtClean="0"/>
              <a:t>Fuzzy clusters</a:t>
            </a:r>
          </a:p>
          <a:p>
            <a:pPr>
              <a:lnSpc>
                <a:spcPct val="110000"/>
              </a:lnSpc>
            </a:pPr>
            <a:r>
              <a:rPr lang="en-US" sz="2600" dirty="0" smtClean="0"/>
              <a:t>How to Incorporate user-specified constraints?</a:t>
            </a:r>
          </a:p>
          <a:p>
            <a:pPr lvl="1">
              <a:lnSpc>
                <a:spcPct val="90000"/>
              </a:lnSpc>
              <a:buFont typeface="Wingdings" pitchFamily="2" charset="2"/>
              <a:buChar char="q"/>
            </a:pPr>
            <a:r>
              <a:rPr lang="en-US" sz="1900" dirty="0" smtClean="0"/>
              <a:t>Mangers might think income weighs twice more than age</a:t>
            </a:r>
          </a:p>
          <a:p>
            <a:pPr>
              <a:lnSpc>
                <a:spcPct val="110000"/>
              </a:lnSpc>
            </a:pPr>
            <a:r>
              <a:rPr lang="en-US" sz="2600" dirty="0" smtClean="0"/>
              <a:t>How about interpretability and usability of clusters?</a:t>
            </a:r>
          </a:p>
          <a:p>
            <a:pPr>
              <a:lnSpc>
                <a:spcPct val="90000"/>
              </a:lnSpc>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8">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1748">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74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4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748">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74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p:spPr>
        <p:txBody>
          <a:bodyPr/>
          <a:lstStyle/>
          <a:p>
            <a:fld id="{D80E620A-F346-441F-A736-0364424CF982}" type="slidenum">
              <a:rPr lang="en-US" smtClean="0"/>
              <a:pPr/>
              <a:t>46</a:t>
            </a:fld>
            <a:endParaRPr lang="en-US" smtClean="0"/>
          </a:p>
        </p:txBody>
      </p:sp>
      <p:sp>
        <p:nvSpPr>
          <p:cNvPr id="32771" name="Rectangle 2"/>
          <p:cNvSpPr>
            <a:spLocks noGrp="1" noChangeArrowheads="1"/>
          </p:cNvSpPr>
          <p:nvPr>
            <p:ph type="title"/>
          </p:nvPr>
        </p:nvSpPr>
        <p:spPr>
          <a:xfrm>
            <a:off x="457200" y="381000"/>
            <a:ext cx="8382000" cy="685800"/>
          </a:xfrm>
          <a:noFill/>
        </p:spPr>
        <p:txBody>
          <a:bodyPr>
            <a:noAutofit/>
          </a:bodyPr>
          <a:lstStyle/>
          <a:p>
            <a:r>
              <a:rPr lang="en-US" sz="2800" dirty="0" smtClean="0">
                <a:solidFill>
                  <a:srgbClr val="C00000"/>
                </a:solidFill>
              </a:rPr>
              <a:t>We Need More - Major Clustering  Approaches</a:t>
            </a:r>
          </a:p>
        </p:txBody>
      </p:sp>
      <p:sp>
        <p:nvSpPr>
          <p:cNvPr id="32772" name="Rectangle 3"/>
          <p:cNvSpPr>
            <a:spLocks noGrp="1" noChangeArrowheads="1"/>
          </p:cNvSpPr>
          <p:nvPr>
            <p:ph type="body" idx="1"/>
          </p:nvPr>
        </p:nvSpPr>
        <p:spPr>
          <a:xfrm>
            <a:off x="752475" y="1143000"/>
            <a:ext cx="7934325" cy="5105400"/>
          </a:xfrm>
          <a:noFill/>
        </p:spPr>
        <p:txBody>
          <a:bodyPr/>
          <a:lstStyle/>
          <a:p>
            <a:pPr>
              <a:lnSpc>
                <a:spcPct val="130000"/>
              </a:lnSpc>
            </a:pPr>
            <a:r>
              <a:rPr lang="en-US" sz="1800" u="sng" dirty="0" smtClean="0"/>
              <a:t>Judgmentally-Based RFM </a:t>
            </a:r>
          </a:p>
          <a:p>
            <a:pPr>
              <a:lnSpc>
                <a:spcPct val="130000"/>
              </a:lnSpc>
            </a:pPr>
            <a:r>
              <a:rPr lang="en-US" sz="1800" u="sng" dirty="0" smtClean="0"/>
              <a:t>Partitioning algorithms</a:t>
            </a:r>
            <a:r>
              <a:rPr lang="en-US" sz="1800" dirty="0" smtClean="0"/>
              <a:t>: Construct various partitions and then evaluate them by some criterion (k-means, k-</a:t>
            </a:r>
            <a:r>
              <a:rPr lang="en-US" sz="1800" dirty="0" err="1" smtClean="0"/>
              <a:t>medoids</a:t>
            </a:r>
            <a:r>
              <a:rPr lang="en-US" sz="1800" dirty="0" smtClean="0"/>
              <a:t>, CLARANS)</a:t>
            </a:r>
          </a:p>
          <a:p>
            <a:pPr>
              <a:lnSpc>
                <a:spcPct val="130000"/>
              </a:lnSpc>
            </a:pPr>
            <a:r>
              <a:rPr lang="en-US" sz="1800" u="sng" dirty="0" smtClean="0"/>
              <a:t>Hierarchy algorithms</a:t>
            </a:r>
            <a:r>
              <a:rPr lang="en-US" sz="1800" dirty="0" smtClean="0"/>
              <a:t>: Create a hierarchical decomposition of the set of data using some criterion (agglomerative, divisive, BIRCH, CURE)</a:t>
            </a:r>
          </a:p>
          <a:p>
            <a:pPr>
              <a:lnSpc>
                <a:spcPct val="130000"/>
              </a:lnSpc>
            </a:pPr>
            <a:r>
              <a:rPr lang="en-US" sz="1800" u="sng" dirty="0" smtClean="0"/>
              <a:t>Density-based</a:t>
            </a:r>
            <a:r>
              <a:rPr lang="en-US" sz="1800" dirty="0" smtClean="0"/>
              <a:t>: based on connectivity and density functions (DBSCAN, CLIQUE, OPTICS)</a:t>
            </a:r>
          </a:p>
          <a:p>
            <a:pPr>
              <a:lnSpc>
                <a:spcPct val="130000"/>
              </a:lnSpc>
            </a:pPr>
            <a:r>
              <a:rPr lang="en-US" sz="1800" u="sng" dirty="0" smtClean="0"/>
              <a:t>Grid-based</a:t>
            </a:r>
            <a:r>
              <a:rPr lang="en-US" sz="1800" dirty="0" smtClean="0"/>
              <a:t>: based on a multiple-level granularity structure (STING, </a:t>
            </a:r>
            <a:r>
              <a:rPr lang="en-US" sz="1800" dirty="0" err="1" smtClean="0"/>
              <a:t>WaveCluster</a:t>
            </a:r>
            <a:r>
              <a:rPr lang="en-US" sz="1800" dirty="0" smtClean="0"/>
              <a:t>)</a:t>
            </a:r>
            <a:endParaRPr lang="en-US" sz="1800" b="1" dirty="0" smtClean="0"/>
          </a:p>
          <a:p>
            <a:pPr>
              <a:lnSpc>
                <a:spcPct val="130000"/>
              </a:lnSpc>
            </a:pPr>
            <a:r>
              <a:rPr lang="en-US" sz="1800" u="sng" dirty="0" smtClean="0"/>
              <a:t>Model-based</a:t>
            </a:r>
            <a:r>
              <a:rPr lang="en-US" sz="1800" dirty="0" smtClean="0"/>
              <a:t>: A model is hypothesized for each of the clusters and the idea is to find the best fit of that model to each other (</a:t>
            </a:r>
            <a:r>
              <a:rPr lang="en-US" sz="1800" dirty="0" err="1" smtClean="0"/>
              <a:t>Autoclass</a:t>
            </a:r>
            <a:r>
              <a:rPr lang="en-US" sz="1800" dirty="0" smtClean="0"/>
              <a:t>, </a:t>
            </a:r>
            <a:r>
              <a:rPr lang="en-US" sz="1800" dirty="0" err="1" smtClean="0"/>
              <a:t>Denclue</a:t>
            </a:r>
            <a:r>
              <a:rPr lang="en-US" sz="1800" dirty="0" smtClean="0"/>
              <a:t>, Cobweb)</a:t>
            </a:r>
          </a:p>
          <a:p>
            <a:pPr>
              <a:lnSpc>
                <a:spcPct val="130000"/>
              </a:lnSpc>
            </a:pPr>
            <a:endParaRPr lang="en-US" sz="1800" dirty="0" smtClean="0"/>
          </a:p>
        </p:txBody>
      </p:sp>
      <p:sp>
        <p:nvSpPr>
          <p:cNvPr id="32773" name="TextBox 4"/>
          <p:cNvSpPr txBox="1">
            <a:spLocks noChangeArrowheads="1"/>
          </p:cNvSpPr>
          <p:nvPr/>
        </p:nvSpPr>
        <p:spPr bwMode="auto">
          <a:xfrm>
            <a:off x="1182688" y="6289675"/>
            <a:ext cx="3862387" cy="369332"/>
          </a:xfrm>
          <a:prstGeom prst="rect">
            <a:avLst/>
          </a:prstGeom>
          <a:noFill/>
          <a:ln w="9525">
            <a:noFill/>
            <a:miter lim="800000"/>
            <a:headEnd/>
            <a:tailEnd/>
          </a:ln>
        </p:spPr>
        <p:txBody>
          <a:bodyPr>
            <a:spAutoFit/>
          </a:bodyPr>
          <a:lstStyle/>
          <a:p>
            <a:r>
              <a:rPr lang="en-US" dirty="0">
                <a:solidFill>
                  <a:srgbClr val="C00000"/>
                </a:solidFill>
              </a:rPr>
              <a:t>Chapter 14 of LB</a:t>
            </a:r>
          </a:p>
        </p:txBody>
      </p:sp>
    </p:spTree>
  </p:cSld>
  <p:clrMapOvr>
    <a:masterClrMapping/>
  </p:clrMapOvr>
  <p:transition>
    <p:checke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7458" name="Picture 2" descr="https://encrypted-tbn3.google.com/images?q=tbn:ANd9GcSwb-Ov77qckELDJYJh4kxq3WH7EGfHZ8LSOuUNlzepQH4Z4bc7jg"/>
          <p:cNvPicPr>
            <a:picLocks noChangeAspect="1" noChangeArrowheads="1"/>
          </p:cNvPicPr>
          <p:nvPr/>
        </p:nvPicPr>
        <p:blipFill>
          <a:blip r:embed="rId2" cstate="print"/>
          <a:srcRect t="10390" r="13636" b="9957"/>
          <a:stretch>
            <a:fillRect/>
          </a:stretch>
        </p:blipFill>
        <p:spPr bwMode="auto">
          <a:xfrm>
            <a:off x="6781800" y="1066800"/>
            <a:ext cx="1762540" cy="2133600"/>
          </a:xfrm>
          <a:prstGeom prst="rect">
            <a:avLst/>
          </a:prstGeom>
          <a:noFill/>
        </p:spPr>
      </p:pic>
      <p:sp>
        <p:nvSpPr>
          <p:cNvPr id="33794" name="Slide Number Placeholder 5"/>
          <p:cNvSpPr>
            <a:spLocks noGrp="1"/>
          </p:cNvSpPr>
          <p:nvPr>
            <p:ph type="sldNum" sz="quarter" idx="12"/>
          </p:nvPr>
        </p:nvSpPr>
        <p:spPr>
          <a:noFill/>
        </p:spPr>
        <p:txBody>
          <a:bodyPr/>
          <a:lstStyle/>
          <a:p>
            <a:fld id="{288BC65E-A5CD-4CE0-A54D-1968A6CD25E8}" type="slidenum">
              <a:rPr lang="en-US" smtClean="0"/>
              <a:pPr/>
              <a:t>47</a:t>
            </a:fld>
            <a:endParaRPr lang="en-US" smtClean="0"/>
          </a:p>
        </p:txBody>
      </p:sp>
      <p:sp>
        <p:nvSpPr>
          <p:cNvPr id="33795" name="Rectangle 2"/>
          <p:cNvSpPr>
            <a:spLocks noGrp="1" noChangeArrowheads="1"/>
          </p:cNvSpPr>
          <p:nvPr>
            <p:ph type="title"/>
          </p:nvPr>
        </p:nvSpPr>
        <p:spPr>
          <a:xfrm>
            <a:off x="533400" y="914400"/>
            <a:ext cx="7772400" cy="685800"/>
          </a:xfrm>
        </p:spPr>
        <p:txBody>
          <a:bodyPr>
            <a:noAutofit/>
          </a:bodyPr>
          <a:lstStyle/>
          <a:p>
            <a:r>
              <a:rPr lang="en-US" sz="3600" dirty="0" smtClean="0">
                <a:solidFill>
                  <a:srgbClr val="C00000"/>
                </a:solidFill>
              </a:rPr>
              <a:t>Common market segmentation criteria – RFM</a:t>
            </a:r>
          </a:p>
        </p:txBody>
      </p:sp>
      <p:sp>
        <p:nvSpPr>
          <p:cNvPr id="33796" name="Rectangle 3"/>
          <p:cNvSpPr>
            <a:spLocks noGrp="1" noChangeArrowheads="1"/>
          </p:cNvSpPr>
          <p:nvPr>
            <p:ph type="body" idx="1"/>
          </p:nvPr>
        </p:nvSpPr>
        <p:spPr>
          <a:xfrm>
            <a:off x="685800" y="2754868"/>
            <a:ext cx="7772400" cy="1676400"/>
          </a:xfrm>
        </p:spPr>
        <p:txBody>
          <a:bodyPr>
            <a:normAutofit/>
          </a:bodyPr>
          <a:lstStyle/>
          <a:p>
            <a:pPr marL="0" indent="0"/>
            <a:r>
              <a:rPr lang="en-US" sz="2400" dirty="0" smtClean="0"/>
              <a:t>  RFM</a:t>
            </a:r>
            <a:br>
              <a:rPr lang="en-US" sz="2400" dirty="0" smtClean="0"/>
            </a:br>
            <a:r>
              <a:rPr lang="en-US" sz="2200" dirty="0" smtClean="0"/>
              <a:t>	R – </a:t>
            </a:r>
            <a:r>
              <a:rPr lang="en-US" sz="2200" dirty="0" err="1" smtClean="0"/>
              <a:t>Recency</a:t>
            </a:r>
            <a:r>
              <a:rPr lang="en-US" sz="2200" dirty="0" smtClean="0"/>
              <a:t>: time since last purchase</a:t>
            </a:r>
            <a:br>
              <a:rPr lang="en-US" sz="2200" dirty="0" smtClean="0"/>
            </a:br>
            <a:r>
              <a:rPr lang="en-US" sz="2200" dirty="0" smtClean="0"/>
              <a:t>	F – Frequency: number of previous purchases</a:t>
            </a:r>
            <a:br>
              <a:rPr lang="en-US" sz="2200" dirty="0" smtClean="0"/>
            </a:br>
            <a:r>
              <a:rPr lang="en-US" sz="2200" dirty="0" smtClean="0"/>
              <a:t>	M – Monetary: amount of money spent</a:t>
            </a:r>
          </a:p>
        </p:txBody>
      </p:sp>
      <p:sp>
        <p:nvSpPr>
          <p:cNvPr id="33797" name="TextBox 4"/>
          <p:cNvSpPr txBox="1">
            <a:spLocks noChangeArrowheads="1"/>
          </p:cNvSpPr>
          <p:nvPr/>
        </p:nvSpPr>
        <p:spPr bwMode="auto">
          <a:xfrm>
            <a:off x="2971800" y="4964668"/>
            <a:ext cx="4872037" cy="369332"/>
          </a:xfrm>
          <a:prstGeom prst="rect">
            <a:avLst/>
          </a:prstGeom>
          <a:noFill/>
          <a:ln w="9525">
            <a:noFill/>
            <a:miter lim="800000"/>
            <a:headEnd/>
            <a:tailEnd/>
          </a:ln>
        </p:spPr>
        <p:txBody>
          <a:bodyPr>
            <a:spAutoFit/>
          </a:bodyPr>
          <a:lstStyle/>
          <a:p>
            <a:r>
              <a:rPr lang="en-US" dirty="0">
                <a:solidFill>
                  <a:srgbClr val="C00000"/>
                </a:solidFill>
              </a:rPr>
              <a:t>Source: LB11, P.206-209</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p:spPr>
        <p:txBody>
          <a:bodyPr/>
          <a:lstStyle/>
          <a:p>
            <a:fld id="{30340D18-E2C0-4BFB-9312-7856E7F79EB1}" type="slidenum">
              <a:rPr lang="en-US" smtClean="0"/>
              <a:pPr/>
              <a:t>48</a:t>
            </a:fld>
            <a:endParaRPr lang="en-US" smtClean="0"/>
          </a:p>
        </p:txBody>
      </p:sp>
      <p:sp>
        <p:nvSpPr>
          <p:cNvPr id="34819" name="Rectangle 1026"/>
          <p:cNvSpPr>
            <a:spLocks noGrp="1" noChangeArrowheads="1"/>
          </p:cNvSpPr>
          <p:nvPr>
            <p:ph type="title"/>
          </p:nvPr>
        </p:nvSpPr>
        <p:spPr>
          <a:xfrm>
            <a:off x="304800" y="304800"/>
            <a:ext cx="8686800" cy="1143000"/>
          </a:xfrm>
        </p:spPr>
        <p:txBody>
          <a:bodyPr/>
          <a:lstStyle/>
          <a:p>
            <a:r>
              <a:rPr lang="en-US" dirty="0" smtClean="0">
                <a:solidFill>
                  <a:srgbClr val="C00000"/>
                </a:solidFill>
              </a:rPr>
              <a:t>RFM clustering</a:t>
            </a:r>
          </a:p>
        </p:txBody>
      </p:sp>
      <p:sp>
        <p:nvSpPr>
          <p:cNvPr id="34820" name="Rectangle 1027"/>
          <p:cNvSpPr>
            <a:spLocks noGrp="1" noChangeArrowheads="1"/>
          </p:cNvSpPr>
          <p:nvPr>
            <p:ph type="body" idx="1"/>
          </p:nvPr>
        </p:nvSpPr>
        <p:spPr>
          <a:xfrm>
            <a:off x="533400" y="1614488"/>
            <a:ext cx="8534400" cy="4710112"/>
          </a:xfrm>
        </p:spPr>
        <p:txBody>
          <a:bodyPr>
            <a:normAutofit/>
          </a:bodyPr>
          <a:lstStyle/>
          <a:p>
            <a:pPr marL="0" indent="0"/>
            <a:r>
              <a:rPr lang="en-US" sz="2400" dirty="0" smtClean="0"/>
              <a:t>RFM</a:t>
            </a:r>
            <a:r>
              <a:rPr lang="en-US" sz="2800" dirty="0" smtClean="0"/>
              <a:t/>
            </a:r>
            <a:br>
              <a:rPr lang="en-US" sz="2800" dirty="0" smtClean="0"/>
            </a:br>
            <a:r>
              <a:rPr lang="en-US" sz="2000" dirty="0" smtClean="0"/>
              <a:t>	R – </a:t>
            </a:r>
            <a:r>
              <a:rPr lang="en-US" sz="2000" dirty="0" err="1" smtClean="0"/>
              <a:t>Recency</a:t>
            </a:r>
            <a:r>
              <a:rPr lang="en-US" sz="2000" dirty="0" smtClean="0"/>
              <a:t>: time since last purchase</a:t>
            </a:r>
            <a:br>
              <a:rPr lang="en-US" sz="2000" dirty="0" smtClean="0"/>
            </a:br>
            <a:r>
              <a:rPr lang="en-US" sz="2000" dirty="0" smtClean="0"/>
              <a:t>	F – Frequency: number of previous purchases</a:t>
            </a:r>
            <a:br>
              <a:rPr lang="en-US" sz="2000" dirty="0" smtClean="0"/>
            </a:br>
            <a:r>
              <a:rPr lang="en-US" sz="2000" dirty="0" smtClean="0"/>
              <a:t>	M – Monetary: amount of money spent</a:t>
            </a:r>
          </a:p>
          <a:p>
            <a:pPr marL="0" indent="0">
              <a:buFont typeface="Symbol" pitchFamily="18" charset="2"/>
              <a:buNone/>
            </a:pPr>
            <a:endParaRPr lang="en-US" sz="2400" dirty="0" smtClean="0">
              <a:solidFill>
                <a:srgbClr val="C00000"/>
              </a:solidFill>
            </a:endParaRPr>
          </a:p>
          <a:p>
            <a:pPr marL="0" indent="0">
              <a:buFont typeface="Symbol" pitchFamily="18" charset="2"/>
              <a:buNone/>
            </a:pPr>
            <a:r>
              <a:rPr lang="en-US" sz="2400" dirty="0" smtClean="0">
                <a:solidFill>
                  <a:srgbClr val="C00000"/>
                </a:solidFill>
              </a:rPr>
              <a:t>Main Idea:</a:t>
            </a:r>
            <a:endParaRPr lang="en-US" sz="2400" dirty="0" smtClean="0">
              <a:solidFill>
                <a:schemeClr val="tx2"/>
              </a:solidFill>
            </a:endParaRPr>
          </a:p>
          <a:p>
            <a:pPr marL="0" indent="0">
              <a:buFont typeface="Wingdings" pitchFamily="2" charset="2"/>
              <a:buChar char="q"/>
            </a:pPr>
            <a:r>
              <a:rPr lang="en-US" sz="2200" dirty="0" smtClean="0"/>
              <a:t>  </a:t>
            </a:r>
            <a:r>
              <a:rPr lang="en-US" sz="2000" dirty="0" smtClean="0"/>
              <a:t>The more recent the last purchase (</a:t>
            </a:r>
            <a:r>
              <a:rPr lang="en-US" sz="2000" dirty="0" err="1" smtClean="0"/>
              <a:t>recency</a:t>
            </a:r>
            <a:r>
              <a:rPr lang="en-US" sz="2000" dirty="0" smtClean="0"/>
              <a:t>) </a:t>
            </a:r>
          </a:p>
          <a:p>
            <a:pPr marL="0" indent="0">
              <a:buFont typeface="Wingdings" pitchFamily="2" charset="2"/>
              <a:buChar char="q"/>
            </a:pPr>
            <a:r>
              <a:rPr lang="en-US" sz="2000" dirty="0" smtClean="0"/>
              <a:t>  The more products the customer bought in the past (frequency)</a:t>
            </a:r>
          </a:p>
          <a:p>
            <a:pPr marL="0" indent="0">
              <a:buFont typeface="Wingdings" pitchFamily="2" charset="2"/>
              <a:buChar char="q"/>
            </a:pPr>
            <a:r>
              <a:rPr lang="en-US" sz="2000" dirty="0" smtClean="0"/>
              <a:t>  The more money s/he spent (monetary)</a:t>
            </a:r>
          </a:p>
          <a:p>
            <a:pPr marL="0" indent="0">
              <a:spcBef>
                <a:spcPct val="100000"/>
              </a:spcBef>
              <a:buFont typeface="Symbol" pitchFamily="18" charset="2"/>
              <a:buNone/>
            </a:pPr>
            <a:r>
              <a:rPr lang="en-US" sz="2000" dirty="0" smtClean="0">
                <a:sym typeface="Wingdings" pitchFamily="2" charset="2"/>
              </a:rPr>
              <a:t> </a:t>
            </a:r>
            <a:r>
              <a:rPr lang="en-US" sz="2000" dirty="0" smtClean="0"/>
              <a:t>The more likely s/he is going to make a purchase. </a:t>
            </a:r>
          </a:p>
          <a:p>
            <a:pPr marL="0" indent="0">
              <a:spcBef>
                <a:spcPct val="100000"/>
              </a:spcBef>
              <a:buFont typeface="Symbol" pitchFamily="18" charset="2"/>
              <a:buNone/>
            </a:pPr>
            <a:r>
              <a:rPr lang="en-US" sz="2000" dirty="0" smtClean="0">
                <a:sym typeface="Wingdings" pitchFamily="2" charset="2"/>
              </a:rPr>
              <a:t> Arrange the segments by decreasing likelihood of purchase.</a:t>
            </a:r>
            <a:endParaRPr lang="en-US" sz="2000" dirty="0" smtClean="0"/>
          </a:p>
        </p:txBody>
      </p:sp>
      <p:pic>
        <p:nvPicPr>
          <p:cNvPr id="146434" name="Picture 2" descr="https://encrypted-tbn1.google.com/images?q=tbn:ANd9GcQ3romYgh527SaxGM-Y8_a8DiEARIl4UgKt2T5yITeekZiSLEFe"/>
          <p:cNvPicPr>
            <a:picLocks noChangeAspect="1" noChangeArrowheads="1"/>
          </p:cNvPicPr>
          <p:nvPr/>
        </p:nvPicPr>
        <p:blipFill>
          <a:blip r:embed="rId2" cstate="print"/>
          <a:srcRect/>
          <a:stretch>
            <a:fillRect/>
          </a:stretch>
        </p:blipFill>
        <p:spPr bwMode="auto">
          <a:xfrm>
            <a:off x="6365340" y="228600"/>
            <a:ext cx="2254312"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20">
                                            <p:txEl>
                                              <p:pRg st="2" end="2"/>
                                            </p:txEl>
                                          </p:spTgt>
                                        </p:tgtEl>
                                        <p:attrNameLst>
                                          <p:attrName>style.visibility</p:attrName>
                                        </p:attrNameLst>
                                      </p:cBhvr>
                                      <p:to>
                                        <p:strVal val="visible"/>
                                      </p:to>
                                    </p:set>
                                    <p:animEffect transition="in" filter="fade">
                                      <p:cBhvr>
                                        <p:cTn id="7" dur="1000"/>
                                        <p:tgtEl>
                                          <p:spTgt spid="34820">
                                            <p:txEl>
                                              <p:pRg st="2" end="2"/>
                                            </p:txEl>
                                          </p:spTgt>
                                        </p:tgtEl>
                                      </p:cBhvr>
                                    </p:animEffect>
                                    <p:anim calcmode="lin" valueType="num">
                                      <p:cBhvr>
                                        <p:cTn id="8" dur="1000" fill="hold"/>
                                        <p:tgtEl>
                                          <p:spTgt spid="3482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482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20">
                                            <p:txEl>
                                              <p:pRg st="3" end="3"/>
                                            </p:txEl>
                                          </p:spTgt>
                                        </p:tgtEl>
                                        <p:attrNameLst>
                                          <p:attrName>style.visibility</p:attrName>
                                        </p:attrNameLst>
                                      </p:cBhvr>
                                      <p:to>
                                        <p:strVal val="visible"/>
                                      </p:to>
                                    </p:set>
                                    <p:animEffect transition="in" filter="fade">
                                      <p:cBhvr>
                                        <p:cTn id="12" dur="1000"/>
                                        <p:tgtEl>
                                          <p:spTgt spid="34820">
                                            <p:txEl>
                                              <p:pRg st="3" end="3"/>
                                            </p:txEl>
                                          </p:spTgt>
                                        </p:tgtEl>
                                      </p:cBhvr>
                                    </p:animEffect>
                                    <p:anim calcmode="lin" valueType="num">
                                      <p:cBhvr>
                                        <p:cTn id="13" dur="1000" fill="hold"/>
                                        <p:tgtEl>
                                          <p:spTgt spid="34820">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4820">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20">
                                            <p:txEl>
                                              <p:pRg st="4" end="4"/>
                                            </p:txEl>
                                          </p:spTgt>
                                        </p:tgtEl>
                                        <p:attrNameLst>
                                          <p:attrName>style.visibility</p:attrName>
                                        </p:attrNameLst>
                                      </p:cBhvr>
                                      <p:to>
                                        <p:strVal val="visible"/>
                                      </p:to>
                                    </p:set>
                                    <p:animEffect transition="in" filter="fade">
                                      <p:cBhvr>
                                        <p:cTn id="17" dur="1000"/>
                                        <p:tgtEl>
                                          <p:spTgt spid="34820">
                                            <p:txEl>
                                              <p:pRg st="4" end="4"/>
                                            </p:txEl>
                                          </p:spTgt>
                                        </p:tgtEl>
                                      </p:cBhvr>
                                    </p:animEffect>
                                    <p:anim calcmode="lin" valueType="num">
                                      <p:cBhvr>
                                        <p:cTn id="18" dur="1000" fill="hold"/>
                                        <p:tgtEl>
                                          <p:spTgt spid="34820">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4820">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20">
                                            <p:txEl>
                                              <p:pRg st="5" end="5"/>
                                            </p:txEl>
                                          </p:spTgt>
                                        </p:tgtEl>
                                        <p:attrNameLst>
                                          <p:attrName>style.visibility</p:attrName>
                                        </p:attrNameLst>
                                      </p:cBhvr>
                                      <p:to>
                                        <p:strVal val="visible"/>
                                      </p:to>
                                    </p:set>
                                    <p:animEffect transition="in" filter="fade">
                                      <p:cBhvr>
                                        <p:cTn id="22" dur="1000"/>
                                        <p:tgtEl>
                                          <p:spTgt spid="34820">
                                            <p:txEl>
                                              <p:pRg st="5" end="5"/>
                                            </p:txEl>
                                          </p:spTgt>
                                        </p:tgtEl>
                                      </p:cBhvr>
                                    </p:animEffect>
                                    <p:anim calcmode="lin" valueType="num">
                                      <p:cBhvr>
                                        <p:cTn id="23" dur="1000" fill="hold"/>
                                        <p:tgtEl>
                                          <p:spTgt spid="34820">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4820">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20">
                                            <p:txEl>
                                              <p:pRg st="6" end="6"/>
                                            </p:txEl>
                                          </p:spTgt>
                                        </p:tgtEl>
                                        <p:attrNameLst>
                                          <p:attrName>style.visibility</p:attrName>
                                        </p:attrNameLst>
                                      </p:cBhvr>
                                      <p:to>
                                        <p:strVal val="visible"/>
                                      </p:to>
                                    </p:set>
                                    <p:animEffect transition="in" filter="fade">
                                      <p:cBhvr>
                                        <p:cTn id="27" dur="1000"/>
                                        <p:tgtEl>
                                          <p:spTgt spid="34820">
                                            <p:txEl>
                                              <p:pRg st="6" end="6"/>
                                            </p:txEl>
                                          </p:spTgt>
                                        </p:tgtEl>
                                      </p:cBhvr>
                                    </p:animEffect>
                                    <p:anim calcmode="lin" valueType="num">
                                      <p:cBhvr>
                                        <p:cTn id="28" dur="1000" fill="hold"/>
                                        <p:tgtEl>
                                          <p:spTgt spid="34820">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4820">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20">
                                            <p:txEl>
                                              <p:pRg st="7" end="7"/>
                                            </p:txEl>
                                          </p:spTgt>
                                        </p:tgtEl>
                                        <p:attrNameLst>
                                          <p:attrName>style.visibility</p:attrName>
                                        </p:attrNameLst>
                                      </p:cBhvr>
                                      <p:to>
                                        <p:strVal val="visible"/>
                                      </p:to>
                                    </p:set>
                                    <p:animEffect transition="in" filter="fade">
                                      <p:cBhvr>
                                        <p:cTn id="32" dur="1000"/>
                                        <p:tgtEl>
                                          <p:spTgt spid="34820">
                                            <p:txEl>
                                              <p:pRg st="7" end="7"/>
                                            </p:txEl>
                                          </p:spTgt>
                                        </p:tgtEl>
                                      </p:cBhvr>
                                    </p:animEffect>
                                    <p:anim calcmode="lin" valueType="num">
                                      <p:cBhvr>
                                        <p:cTn id="33" dur="1000" fill="hold"/>
                                        <p:tgtEl>
                                          <p:spTgt spid="34820">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4820">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D2EC1AEB-2E16-4C09-B679-1461CBA7F9EF}" type="slidenum">
              <a:rPr lang="en-US" smtClean="0"/>
              <a:pPr/>
              <a:t>49</a:t>
            </a:fld>
            <a:endParaRPr lang="en-US" smtClean="0"/>
          </a:p>
        </p:txBody>
      </p:sp>
      <p:sp>
        <p:nvSpPr>
          <p:cNvPr id="35843" name="Rectangle 2"/>
          <p:cNvSpPr>
            <a:spLocks noGrp="1" noChangeArrowheads="1"/>
          </p:cNvSpPr>
          <p:nvPr>
            <p:ph type="title"/>
          </p:nvPr>
        </p:nvSpPr>
        <p:spPr>
          <a:xfrm>
            <a:off x="457200" y="381000"/>
            <a:ext cx="7772400" cy="457200"/>
          </a:xfrm>
        </p:spPr>
        <p:txBody>
          <a:bodyPr>
            <a:normAutofit fontScale="90000"/>
          </a:bodyPr>
          <a:lstStyle/>
          <a:p>
            <a:r>
              <a:rPr lang="en-US" dirty="0" smtClean="0">
                <a:solidFill>
                  <a:srgbClr val="C00000"/>
                </a:solidFill>
              </a:rPr>
              <a:t>RFM Example</a:t>
            </a:r>
          </a:p>
        </p:txBody>
      </p:sp>
      <p:sp>
        <p:nvSpPr>
          <p:cNvPr id="35844" name="Rectangle 3"/>
          <p:cNvSpPr>
            <a:spLocks noGrp="1" noChangeArrowheads="1"/>
          </p:cNvSpPr>
          <p:nvPr>
            <p:ph type="body" idx="1"/>
          </p:nvPr>
        </p:nvSpPr>
        <p:spPr>
          <a:xfrm>
            <a:off x="1066800" y="1160463"/>
            <a:ext cx="7218362" cy="5087937"/>
          </a:xfrm>
        </p:spPr>
        <p:txBody>
          <a:bodyPr>
            <a:normAutofit/>
          </a:bodyPr>
          <a:lstStyle/>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Range</a:t>
            </a: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Code</a:t>
            </a:r>
            <a:endParaRPr lang="en-US" sz="2000" dirty="0" smtClean="0">
              <a:latin typeface="Times New Roman" pitchFamily="18" charset="0"/>
              <a:cs typeface="Times New Roman" pitchFamily="18" charset="0"/>
            </a:endParaRPr>
          </a:p>
          <a:p>
            <a:pPr>
              <a:lnSpc>
                <a:spcPct val="90000"/>
              </a:lnSpc>
              <a:tabLst>
                <a:tab pos="2667000" algn="l"/>
                <a:tab pos="6096000" algn="l"/>
                <a:tab pos="6286500" algn="l"/>
              </a:tabLst>
            </a:pPr>
            <a:r>
              <a:rPr lang="en-US" sz="2000" dirty="0" err="1" smtClean="0">
                <a:latin typeface="Times New Roman" pitchFamily="18" charset="0"/>
                <a:cs typeface="Times New Roman" pitchFamily="18" charset="0"/>
              </a:rPr>
              <a:t>Recency</a:t>
            </a:r>
            <a:r>
              <a:rPr lang="en-US" sz="2000" dirty="0" smtClean="0">
                <a:latin typeface="Times New Roman" pitchFamily="18" charset="0"/>
                <a:cs typeface="Times New Roman" pitchFamily="18" charset="0"/>
              </a:rPr>
              <a:t>:	0-2 months		2</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3-6 months		6	7-12 months		12</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13 month &amp; up		13+</a:t>
            </a:r>
          </a:p>
          <a:p>
            <a:pPr>
              <a:lnSpc>
                <a:spcPct val="90000"/>
              </a:lnSpc>
              <a:tabLst>
                <a:tab pos="2667000" algn="l"/>
                <a:tab pos="6096000" algn="l"/>
                <a:tab pos="6286500" algn="l"/>
              </a:tabLst>
            </a:pPr>
            <a:r>
              <a:rPr lang="en-US" sz="2000" dirty="0" smtClean="0">
                <a:latin typeface="Times New Roman" pitchFamily="18" charset="0"/>
                <a:cs typeface="Times New Roman" pitchFamily="18" charset="0"/>
              </a:rPr>
              <a:t> Frequency:	1 book		1</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2 book		2</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3 books &amp; up		3+</a:t>
            </a:r>
          </a:p>
          <a:p>
            <a:pPr>
              <a:lnSpc>
                <a:spcPct val="90000"/>
              </a:lnSpc>
              <a:tabLst>
                <a:tab pos="2667000" algn="l"/>
                <a:tab pos="6096000" algn="l"/>
                <a:tab pos="6286500" algn="l"/>
              </a:tabLst>
            </a:pPr>
            <a:r>
              <a:rPr lang="en-US" sz="2000" dirty="0" smtClean="0">
                <a:latin typeface="Times New Roman" pitchFamily="18" charset="0"/>
                <a:cs typeface="Times New Roman" pitchFamily="18" charset="0"/>
              </a:rPr>
              <a:t> Monetary:	$0-$25		25</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$26-$50		50	$51-$100		100</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$100-$200		200</a:t>
            </a: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&gt;200	 201+</a:t>
            </a:r>
          </a:p>
          <a:p>
            <a:pPr>
              <a:lnSpc>
                <a:spcPct val="90000"/>
              </a:lnSpc>
              <a:buFont typeface="Wingdings" pitchFamily="2" charset="2"/>
              <a:buNone/>
              <a:tabLst>
                <a:tab pos="2667000" algn="l"/>
                <a:tab pos="6096000" algn="l"/>
                <a:tab pos="6286500" algn="l"/>
              </a:tabLst>
            </a:pPr>
            <a:endParaRPr lang="en-US" sz="2000" dirty="0" smtClean="0">
              <a:latin typeface="Times New Roman" pitchFamily="18" charset="0"/>
              <a:cs typeface="Times New Roman" pitchFamily="18" charset="0"/>
            </a:endParaRPr>
          </a:p>
          <a:p>
            <a:pPr>
              <a:lnSpc>
                <a:spcPct val="90000"/>
              </a:lnSpc>
              <a:buFont typeface="Wingdings" pitchFamily="2" charset="2"/>
              <a:buNone/>
              <a:tabLst>
                <a:tab pos="2667000" algn="l"/>
                <a:tab pos="6096000" algn="l"/>
                <a:tab pos="6286500" algn="l"/>
              </a:tabLst>
            </a:pPr>
            <a:r>
              <a:rPr lang="en-US" sz="2000" dirty="0" smtClean="0">
                <a:latin typeface="Times New Roman" pitchFamily="18" charset="0"/>
                <a:cs typeface="Times New Roman" pitchFamily="18" charset="0"/>
              </a:rPr>
              <a:t> All together	4*3*5 =60 segments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Slide Number Placeholder 6"/>
          <p:cNvSpPr>
            <a:spLocks noGrp="1"/>
          </p:cNvSpPr>
          <p:nvPr>
            <p:ph type="sldNum" sz="quarter" idx="12"/>
          </p:nvPr>
        </p:nvSpPr>
        <p:spPr>
          <a:noFill/>
        </p:spPr>
        <p:txBody>
          <a:bodyPr/>
          <a:lstStyle/>
          <a:p>
            <a:fld id="{DAC83184-83D8-48D3-BCE2-40EB81E2B5A0}" type="slidenum">
              <a:rPr lang="en-US" smtClean="0"/>
              <a:pPr/>
              <a:t>5</a:t>
            </a:fld>
            <a:endParaRPr lang="en-US" smtClean="0"/>
          </a:p>
        </p:txBody>
      </p:sp>
      <p:sp>
        <p:nvSpPr>
          <p:cNvPr id="14339" name="Rectangle 2"/>
          <p:cNvSpPr>
            <a:spLocks noGrp="1" noChangeArrowheads="1"/>
          </p:cNvSpPr>
          <p:nvPr>
            <p:ph type="body" sz="half" idx="1"/>
          </p:nvPr>
        </p:nvSpPr>
        <p:spPr>
          <a:xfrm>
            <a:off x="609600" y="1066800"/>
            <a:ext cx="8374062" cy="4114800"/>
          </a:xfrm>
        </p:spPr>
        <p:txBody>
          <a:bodyPr>
            <a:normAutofit/>
          </a:bodyPr>
          <a:lstStyle/>
          <a:p>
            <a:pPr marL="533400" indent="-533400">
              <a:buFont typeface="Wingdings" pitchFamily="2" charset="2"/>
              <a:buChar char="Ø"/>
            </a:pPr>
            <a:r>
              <a:rPr lang="en-US" sz="2000" b="1" u="sng" dirty="0" smtClean="0">
                <a:solidFill>
                  <a:srgbClr val="C00000"/>
                </a:solidFill>
                <a:sym typeface="Wingdings" pitchFamily="2" charset="2"/>
              </a:rPr>
              <a:t>Strength</a:t>
            </a:r>
            <a:r>
              <a:rPr lang="en-US" sz="2000" dirty="0" smtClean="0">
                <a:sym typeface="Wingdings" pitchFamily="2" charset="2"/>
              </a:rPr>
              <a:t> is measured by </a:t>
            </a:r>
            <a:r>
              <a:rPr lang="en-US" sz="2000" b="1" u="sng" dirty="0" smtClean="0">
                <a:solidFill>
                  <a:srgbClr val="C00000"/>
                </a:solidFill>
                <a:sym typeface="Wingdings" pitchFamily="2" charset="2"/>
              </a:rPr>
              <a:t>Confidence</a:t>
            </a:r>
            <a:r>
              <a:rPr lang="en-US" sz="2000" dirty="0" smtClean="0">
                <a:sym typeface="Wingdings" pitchFamily="2" charset="2"/>
              </a:rPr>
              <a:t>: </a:t>
            </a:r>
          </a:p>
          <a:p>
            <a:pPr marL="533400" indent="-533400">
              <a:buNone/>
            </a:pPr>
            <a:r>
              <a:rPr lang="en-US" sz="1800" dirty="0" smtClean="0">
                <a:solidFill>
                  <a:srgbClr val="C00000"/>
                </a:solidFill>
                <a:sym typeface="Wingdings" pitchFamily="2" charset="2"/>
              </a:rPr>
              <a:t>Confidence:</a:t>
            </a:r>
            <a:r>
              <a:rPr lang="en-US" sz="2000" dirty="0" smtClean="0">
                <a:sym typeface="Wingdings" pitchFamily="2" charset="2"/>
              </a:rPr>
              <a:t> The proportion of transactions containing the body that also contain the head. </a:t>
            </a:r>
          </a:p>
          <a:p>
            <a:pPr marL="381000" indent="-381000">
              <a:lnSpc>
                <a:spcPct val="80000"/>
              </a:lnSpc>
              <a:buFont typeface="Wingdings" pitchFamily="2" charset="2"/>
              <a:buNone/>
            </a:pPr>
            <a:r>
              <a:rPr lang="en-US" sz="1800" dirty="0" smtClean="0">
                <a:sym typeface="Wingdings" pitchFamily="2" charset="2"/>
              </a:rPr>
              <a:t>	</a:t>
            </a:r>
          </a:p>
          <a:p>
            <a:pPr marL="381000" indent="-381000">
              <a:buFont typeface="Wingdings" pitchFamily="2" charset="2"/>
              <a:buNone/>
            </a:pPr>
            <a:r>
              <a:rPr lang="en-US" sz="1800" dirty="0" smtClean="0">
                <a:sym typeface="Wingdings" pitchFamily="2" charset="2"/>
              </a:rPr>
              <a:t>            </a:t>
            </a:r>
            <a:r>
              <a:rPr lang="en-US" sz="1600" dirty="0" smtClean="0">
                <a:sym typeface="Wingdings" pitchFamily="2" charset="2"/>
              </a:rPr>
              <a:t>	          </a:t>
            </a:r>
            <a:r>
              <a:rPr lang="en-US" sz="2000" i="1" dirty="0" smtClean="0">
                <a:sym typeface="Wingdings" pitchFamily="2" charset="2"/>
              </a:rPr>
              <a:t>No. of transactions containing both body and head</a:t>
            </a:r>
          </a:p>
          <a:p>
            <a:pPr marL="800100" lvl="1" indent="-342900">
              <a:buFont typeface="Wingdings" pitchFamily="2" charset="2"/>
              <a:buNone/>
            </a:pPr>
            <a:r>
              <a:rPr lang="en-US" sz="1800" i="1" dirty="0" smtClean="0">
                <a:sym typeface="Wingdings" pitchFamily="2" charset="2"/>
              </a:rPr>
              <a:t>			            No. of transactions containing body</a:t>
            </a:r>
            <a:endParaRPr lang="en-US" sz="1800" dirty="0" smtClean="0"/>
          </a:p>
        </p:txBody>
      </p:sp>
      <p:grpSp>
        <p:nvGrpSpPr>
          <p:cNvPr id="2" name="组合 15"/>
          <p:cNvGrpSpPr/>
          <p:nvPr/>
        </p:nvGrpSpPr>
        <p:grpSpPr>
          <a:xfrm>
            <a:off x="353946" y="2450068"/>
            <a:ext cx="8242367" cy="369332"/>
            <a:chOff x="353946" y="2633380"/>
            <a:chExt cx="8242367" cy="369332"/>
          </a:xfrm>
        </p:grpSpPr>
        <p:sp>
          <p:nvSpPr>
            <p:cNvPr id="14340" name="Line 3"/>
            <p:cNvSpPr>
              <a:spLocks noChangeShapeType="1"/>
            </p:cNvSpPr>
            <p:nvPr/>
          </p:nvSpPr>
          <p:spPr bwMode="auto">
            <a:xfrm>
              <a:off x="2119313" y="2832100"/>
              <a:ext cx="6477000" cy="0"/>
            </a:xfrm>
            <a:prstGeom prst="line">
              <a:avLst/>
            </a:prstGeom>
            <a:noFill/>
            <a:ln w="9525">
              <a:solidFill>
                <a:schemeClr val="tx1"/>
              </a:solidFill>
              <a:round/>
              <a:headEnd/>
              <a:tailEnd/>
            </a:ln>
          </p:spPr>
          <p:txBody>
            <a:bodyPr/>
            <a:lstStyle/>
            <a:p>
              <a:endParaRPr lang="en-US"/>
            </a:p>
          </p:txBody>
        </p:sp>
        <p:sp>
          <p:nvSpPr>
            <p:cNvPr id="14341" name="Text Box 4"/>
            <p:cNvSpPr txBox="1">
              <a:spLocks noChangeArrowheads="1"/>
            </p:cNvSpPr>
            <p:nvPr/>
          </p:nvSpPr>
          <p:spPr bwMode="auto">
            <a:xfrm>
              <a:off x="353946" y="2633380"/>
              <a:ext cx="1779654" cy="369332"/>
            </a:xfrm>
            <a:prstGeom prst="rect">
              <a:avLst/>
            </a:prstGeom>
            <a:noFill/>
            <a:ln w="9525">
              <a:noFill/>
              <a:miter lim="800000"/>
              <a:headEnd/>
              <a:tailEnd/>
            </a:ln>
          </p:spPr>
          <p:txBody>
            <a:bodyPr wrap="none">
              <a:spAutoFit/>
            </a:bodyPr>
            <a:lstStyle/>
            <a:p>
              <a:pPr eaLnBrk="1" hangingPunct="1"/>
              <a:r>
                <a:rPr lang="en-US" sz="1800" b="1" i="1" dirty="0" smtClean="0">
                  <a:solidFill>
                    <a:schemeClr val="tx1"/>
                  </a:solidFill>
                  <a:latin typeface="Tahoma" pitchFamily="34" charset="0"/>
                  <a:cs typeface="Arial" charset="0"/>
                </a:rPr>
                <a:t>Confidence  </a:t>
              </a:r>
              <a:r>
                <a:rPr lang="en-US" sz="1800" dirty="0" smtClean="0">
                  <a:solidFill>
                    <a:schemeClr val="tx1"/>
                  </a:solidFill>
                  <a:latin typeface="Tahoma" pitchFamily="34" charset="0"/>
                  <a:cs typeface="Arial" charset="0"/>
                </a:rPr>
                <a:t>=</a:t>
              </a:r>
              <a:endParaRPr lang="en-US" sz="1800" dirty="0">
                <a:solidFill>
                  <a:schemeClr val="tx1"/>
                </a:solidFill>
                <a:latin typeface="Tahoma" pitchFamily="34" charset="0"/>
                <a:cs typeface="Arial" charset="0"/>
              </a:endParaRPr>
            </a:p>
          </p:txBody>
        </p:sp>
      </p:grpSp>
      <p:graphicFrame>
        <p:nvGraphicFramePr>
          <p:cNvPr id="873542" name="Group 70"/>
          <p:cNvGraphicFramePr>
            <a:graphicFrameLocks noGrp="1"/>
          </p:cNvGraphicFramePr>
          <p:nvPr>
            <p:ph sz="half" idx="2"/>
          </p:nvPr>
        </p:nvGraphicFramePr>
        <p:xfrm>
          <a:off x="381000" y="3124200"/>
          <a:ext cx="4375150" cy="2519429"/>
        </p:xfrm>
        <a:graphic>
          <a:graphicData uri="http://schemas.openxmlformats.org/drawingml/2006/table">
            <a:tbl>
              <a:tblPr/>
              <a:tblGrid>
                <a:gridCol w="1085850"/>
                <a:gridCol w="973137"/>
                <a:gridCol w="944563"/>
                <a:gridCol w="992187"/>
                <a:gridCol w="379413"/>
              </a:tblGrid>
              <a:tr h="3810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Transaction</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 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Item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Item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Item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Chocolate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Milk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Chocolate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Shampoo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Wine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Vodka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103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Cheese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Ice Cream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Diaper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rgbClr val="C00000"/>
                          </a:solidFill>
                          <a:effectLst/>
                          <a:latin typeface="Arial" charset="0"/>
                        </a:rPr>
                        <a:t>Beer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3" name="Group 55"/>
          <p:cNvGrpSpPr>
            <a:grpSpLocks/>
          </p:cNvGrpSpPr>
          <p:nvPr/>
        </p:nvGrpSpPr>
        <p:grpSpPr bwMode="auto">
          <a:xfrm>
            <a:off x="5257800" y="3429000"/>
            <a:ext cx="3505200" cy="1143000"/>
            <a:chOff x="1392" y="2832"/>
            <a:chExt cx="3072" cy="1008"/>
          </a:xfrm>
        </p:grpSpPr>
        <p:sp>
          <p:nvSpPr>
            <p:cNvPr id="14394" name="Rectangle 56"/>
            <p:cNvSpPr>
              <a:spLocks noChangeArrowheads="1"/>
            </p:cNvSpPr>
            <p:nvPr/>
          </p:nvSpPr>
          <p:spPr bwMode="auto">
            <a:xfrm>
              <a:off x="1392" y="3120"/>
              <a:ext cx="1104" cy="720"/>
            </a:xfrm>
            <a:prstGeom prst="rect">
              <a:avLst/>
            </a:prstGeom>
            <a:solidFill>
              <a:srgbClr val="FF66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If {Diapers}</a:t>
              </a:r>
            </a:p>
          </p:txBody>
        </p:sp>
        <p:sp>
          <p:nvSpPr>
            <p:cNvPr id="14395" name="Line 57"/>
            <p:cNvSpPr>
              <a:spLocks noChangeShapeType="1"/>
            </p:cNvSpPr>
            <p:nvPr/>
          </p:nvSpPr>
          <p:spPr bwMode="auto">
            <a:xfrm>
              <a:off x="2592" y="3456"/>
              <a:ext cx="720" cy="0"/>
            </a:xfrm>
            <a:prstGeom prst="line">
              <a:avLst/>
            </a:prstGeom>
            <a:noFill/>
            <a:ln w="9525">
              <a:solidFill>
                <a:schemeClr val="tx1"/>
              </a:solidFill>
              <a:round/>
              <a:headEnd/>
              <a:tailEnd type="triangle" w="med" len="med"/>
            </a:ln>
          </p:spPr>
          <p:txBody>
            <a:bodyPr/>
            <a:lstStyle/>
            <a:p>
              <a:endParaRPr lang="en-US"/>
            </a:p>
          </p:txBody>
        </p:sp>
        <p:sp>
          <p:nvSpPr>
            <p:cNvPr id="14396" name="Rectangle 58"/>
            <p:cNvSpPr>
              <a:spLocks noChangeArrowheads="1"/>
            </p:cNvSpPr>
            <p:nvPr/>
          </p:nvSpPr>
          <p:spPr bwMode="auto">
            <a:xfrm>
              <a:off x="3408" y="3120"/>
              <a:ext cx="1056" cy="720"/>
            </a:xfrm>
            <a:prstGeom prst="rect">
              <a:avLst/>
            </a:prstGeom>
            <a:solidFill>
              <a:srgbClr val="99CC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{Beer}</a:t>
              </a:r>
            </a:p>
          </p:txBody>
        </p:sp>
        <p:sp>
          <p:nvSpPr>
            <p:cNvPr id="14397" name="Text Box 59"/>
            <p:cNvSpPr txBox="1">
              <a:spLocks noChangeArrowheads="1"/>
            </p:cNvSpPr>
            <p:nvPr/>
          </p:nvSpPr>
          <p:spPr bwMode="auto">
            <a:xfrm>
              <a:off x="2633" y="3140"/>
              <a:ext cx="660" cy="323"/>
            </a:xfrm>
            <a:prstGeom prst="rect">
              <a:avLst/>
            </a:prstGeom>
            <a:noFill/>
            <a:ln w="9525">
              <a:noFill/>
              <a:miter lim="800000"/>
              <a:headEnd/>
              <a:tailEnd/>
            </a:ln>
          </p:spPr>
          <p:txBody>
            <a:bodyPr wrap="none">
              <a:spAutoFit/>
            </a:bodyPr>
            <a:lstStyle/>
            <a:p>
              <a:pPr eaLnBrk="1" hangingPunct="1"/>
              <a:r>
                <a:rPr lang="en-US" sz="1800" b="1" dirty="0">
                  <a:solidFill>
                    <a:schemeClr val="tx1"/>
                  </a:solidFill>
                  <a:latin typeface="Tahoma" pitchFamily="34" charset="0"/>
                  <a:cs typeface="Arial" charset="0"/>
                </a:rPr>
                <a:t>Then</a:t>
              </a:r>
            </a:p>
          </p:txBody>
        </p:sp>
        <p:sp>
          <p:nvSpPr>
            <p:cNvPr id="14398" name="Text Box 60"/>
            <p:cNvSpPr txBox="1">
              <a:spLocks noChangeArrowheads="1"/>
            </p:cNvSpPr>
            <p:nvPr/>
          </p:nvSpPr>
          <p:spPr bwMode="auto">
            <a:xfrm>
              <a:off x="1681" y="2832"/>
              <a:ext cx="718" cy="323"/>
            </a:xfrm>
            <a:prstGeom prst="rect">
              <a:avLst/>
            </a:prstGeom>
            <a:noFill/>
            <a:ln w="9525">
              <a:noFill/>
              <a:miter lim="800000"/>
              <a:headEnd/>
              <a:tailEnd/>
            </a:ln>
          </p:spPr>
          <p:txBody>
            <a:bodyPr>
              <a:spAutoFit/>
            </a:bodyPr>
            <a:lstStyle/>
            <a:p>
              <a:pPr eaLnBrk="1" hangingPunct="1"/>
              <a:r>
                <a:rPr lang="en-US" sz="1800" dirty="0">
                  <a:solidFill>
                    <a:schemeClr val="tx1"/>
                  </a:solidFill>
                  <a:latin typeface="Tahoma" pitchFamily="34" charset="0"/>
                  <a:cs typeface="Arial" charset="0"/>
                </a:rPr>
                <a:t>body </a:t>
              </a:r>
            </a:p>
          </p:txBody>
        </p:sp>
        <p:sp>
          <p:nvSpPr>
            <p:cNvPr id="14399" name="Text Box 61"/>
            <p:cNvSpPr txBox="1">
              <a:spLocks noChangeArrowheads="1"/>
            </p:cNvSpPr>
            <p:nvPr/>
          </p:nvSpPr>
          <p:spPr bwMode="auto">
            <a:xfrm>
              <a:off x="3746" y="2832"/>
              <a:ext cx="658" cy="32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head </a:t>
              </a:r>
            </a:p>
          </p:txBody>
        </p:sp>
      </p:grpSp>
      <p:sp>
        <p:nvSpPr>
          <p:cNvPr id="14393" name="Rectangle 62"/>
          <p:cNvSpPr>
            <a:spLocks noChangeArrowheads="1"/>
          </p:cNvSpPr>
          <p:nvPr/>
        </p:nvSpPr>
        <p:spPr bwMode="auto">
          <a:xfrm>
            <a:off x="228600" y="228600"/>
            <a:ext cx="9144000" cy="838200"/>
          </a:xfrm>
          <a:prstGeom prst="rect">
            <a:avLst/>
          </a:prstGeom>
          <a:noFill/>
          <a:ln w="9525">
            <a:noFill/>
            <a:miter lim="800000"/>
            <a:headEnd/>
            <a:tailEnd/>
          </a:ln>
        </p:spPr>
        <p:txBody>
          <a:bodyPr anchor="ctr"/>
          <a:lstStyle/>
          <a:p>
            <a:r>
              <a:rPr lang="en-US" sz="3600" b="1" dirty="0" smtClean="0">
                <a:solidFill>
                  <a:srgbClr val="C00000"/>
                </a:solidFill>
                <a:latin typeface="+mj-lt"/>
              </a:rPr>
              <a:t>Confidence</a:t>
            </a:r>
            <a:endParaRPr lang="en-US" sz="3600" b="1" dirty="0">
              <a:solidFill>
                <a:srgbClr val="C00000"/>
              </a:solidFill>
              <a:latin typeface="+mj-lt"/>
            </a:endParaRPr>
          </a:p>
        </p:txBody>
      </p:sp>
      <p:sp>
        <p:nvSpPr>
          <p:cNvPr id="15" name="矩形 14"/>
          <p:cNvSpPr/>
          <p:nvPr/>
        </p:nvSpPr>
        <p:spPr>
          <a:xfrm>
            <a:off x="838200" y="5791200"/>
            <a:ext cx="8077200" cy="923330"/>
          </a:xfrm>
          <a:prstGeom prst="rect">
            <a:avLst/>
          </a:prstGeom>
        </p:spPr>
        <p:txBody>
          <a:bodyPr wrap="square">
            <a:spAutoFit/>
          </a:bodyPr>
          <a:lstStyle/>
          <a:p>
            <a:pPr marL="533400" indent="-533400">
              <a:buFont typeface="Wingdings" pitchFamily="2" charset="2"/>
              <a:buNone/>
            </a:pPr>
            <a:r>
              <a:rPr lang="en-US" dirty="0" smtClean="0">
                <a:sym typeface="Wingdings" pitchFamily="2" charset="2"/>
              </a:rPr>
              <a:t>e.g., the confidence of our rule is 3/3, i.e., in 100% of the transactions in which diapers are bought beer is also bought. </a:t>
            </a:r>
          </a:p>
          <a:p>
            <a:pPr marL="533400" indent="-533400">
              <a:buFont typeface="Wingdings" pitchFamily="2" charset="2"/>
              <a:buNone/>
            </a:pPr>
            <a:r>
              <a:rPr lang="en-US" dirty="0" smtClean="0">
                <a:solidFill>
                  <a:srgbClr val="C00000"/>
                </a:solidFill>
                <a:sym typeface="Wingdings" pitchFamily="2" charset="2"/>
              </a:rPr>
              <a:t>        Diapers  Ice Cream ?    Beer  Diapers?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p:spPr>
        <p:txBody>
          <a:bodyPr/>
          <a:lstStyle/>
          <a:p>
            <a:fld id="{87462B4E-5BA7-44E1-8CA5-C52A6FEC5D43}" type="slidenum">
              <a:rPr lang="en-US" smtClean="0"/>
              <a:pPr/>
              <a:t>50</a:t>
            </a:fld>
            <a:endParaRPr lang="en-US" smtClean="0"/>
          </a:p>
        </p:txBody>
      </p:sp>
      <p:sp>
        <p:nvSpPr>
          <p:cNvPr id="36867" name="Rectangle 2"/>
          <p:cNvSpPr>
            <a:spLocks noGrp="1" noChangeArrowheads="1"/>
          </p:cNvSpPr>
          <p:nvPr>
            <p:ph type="title"/>
          </p:nvPr>
        </p:nvSpPr>
        <p:spPr>
          <a:xfrm>
            <a:off x="381000" y="381000"/>
            <a:ext cx="8305800" cy="685800"/>
          </a:xfrm>
        </p:spPr>
        <p:txBody>
          <a:bodyPr>
            <a:normAutofit fontScale="90000"/>
          </a:bodyPr>
          <a:lstStyle/>
          <a:p>
            <a:r>
              <a:rPr lang="en-US" dirty="0" smtClean="0">
                <a:solidFill>
                  <a:srgbClr val="C00000"/>
                </a:solidFill>
              </a:rPr>
              <a:t>RFM Example  (Continued)</a:t>
            </a:r>
          </a:p>
        </p:txBody>
      </p:sp>
      <p:graphicFrame>
        <p:nvGraphicFramePr>
          <p:cNvPr id="963587" name="Group 3"/>
          <p:cNvGraphicFramePr>
            <a:graphicFrameLocks noGrp="1"/>
          </p:cNvGraphicFramePr>
          <p:nvPr/>
        </p:nvGraphicFramePr>
        <p:xfrm>
          <a:off x="835025" y="1395406"/>
          <a:ext cx="7623175" cy="4776794"/>
        </p:xfrm>
        <a:graphic>
          <a:graphicData uri="http://schemas.openxmlformats.org/drawingml/2006/table">
            <a:tbl>
              <a:tblPr rtl="1"/>
              <a:tblGrid>
                <a:gridCol w="1100137"/>
                <a:gridCol w="952500"/>
                <a:gridCol w="1392238"/>
                <a:gridCol w="788987"/>
                <a:gridCol w="987425"/>
                <a:gridCol w="984250"/>
                <a:gridCol w="1417638"/>
              </a:tblGrid>
              <a:tr h="381000">
                <a:tc>
                  <a:txBody>
                    <a:bodyPr/>
                    <a:lstStyle/>
                    <a:p>
                      <a:pPr marL="0" marR="0" lvl="0" indent="0" algn="l"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dirty="0" smtClean="0">
                          <a:ln>
                            <a:noFill/>
                          </a:ln>
                          <a:solidFill>
                            <a:schemeClr val="tx1"/>
                          </a:solidFill>
                          <a:effectLst/>
                          <a:latin typeface="Times New Roman" pitchFamily="18" charset="0"/>
                          <a:cs typeface="Times New Roman" pitchFamily="18" charset="0"/>
                        </a:rPr>
                        <a:t>RR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smtClean="0">
                          <a:ln>
                            <a:noFill/>
                          </a:ln>
                          <a:solidFill>
                            <a:schemeClr val="tx1"/>
                          </a:solidFill>
                          <a:effectLst/>
                          <a:latin typeface="Times New Roman" pitchFamily="18" charset="0"/>
                          <a:cs typeface="Times New Roman" pitchFamily="18" charset="0"/>
                        </a:rPr>
                        <a:t>Orders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Customers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smtClean="0">
                          <a:ln>
                            <a:noFill/>
                          </a:ln>
                          <a:solidFill>
                            <a:schemeClr val="tx1"/>
                          </a:solidFill>
                          <a:effectLst/>
                          <a:latin typeface="Times New Roman" pitchFamily="18" charset="0"/>
                          <a:cs typeface="Times New Roman" pitchFamily="18"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smtClean="0">
                          <a:ln>
                            <a:noFill/>
                          </a:ln>
                          <a:solidFill>
                            <a:schemeClr val="tx1"/>
                          </a:solidFill>
                          <a:effectLst/>
                          <a:latin typeface="Times New Roman" pitchFamily="18" charset="0"/>
                          <a:cs typeface="Times New Roman" pitchFamily="18" charset="0"/>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smtClean="0">
                          <a:ln>
                            <a:noFill/>
                          </a:ln>
                          <a:solidFill>
                            <a:schemeClr val="tx1"/>
                          </a:solidFill>
                          <a:effectLst/>
                          <a:latin typeface="Times New Roman" pitchFamily="18" charset="0"/>
                          <a:cs typeface="Times New Roman" pitchFamily="18" charset="0"/>
                        </a:rPr>
                        <a: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sng" strike="noStrike" cap="none" normalizeH="0" baseline="0" smtClean="0">
                          <a:ln>
                            <a:noFill/>
                          </a:ln>
                          <a:solidFill>
                            <a:schemeClr val="tx1"/>
                          </a:solidFill>
                          <a:effectLst/>
                          <a:latin typeface="Times New Roman" pitchFamily="18" charset="0"/>
                          <a:cs typeface="Times New Roman" pitchFamily="18"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16.28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9.89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16.13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16.81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14.06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22.03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13.11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12.79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391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19.42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
                          <a:schemeClr val="accent2"/>
                        </a:buClr>
                        <a:buSzTx/>
                        <a:buFont typeface="Wingdings" pitchFamily="2" charset="2"/>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p>
            <a:fld id="{685E9C1A-2B4D-49F4-B24D-127D6F645597}" type="slidenum">
              <a:rPr lang="en-US" smtClean="0"/>
              <a:pPr/>
              <a:t>51</a:t>
            </a:fld>
            <a:endParaRPr lang="en-US" smtClean="0"/>
          </a:p>
        </p:txBody>
      </p:sp>
      <p:sp>
        <p:nvSpPr>
          <p:cNvPr id="37891" name="Rectangle 2"/>
          <p:cNvSpPr>
            <a:spLocks noGrp="1" noChangeArrowheads="1"/>
          </p:cNvSpPr>
          <p:nvPr>
            <p:ph type="title"/>
          </p:nvPr>
        </p:nvSpPr>
        <p:spPr>
          <a:xfrm>
            <a:off x="1066800" y="457200"/>
            <a:ext cx="7391400" cy="838200"/>
          </a:xfrm>
          <a:noFill/>
        </p:spPr>
        <p:txBody>
          <a:bodyPr>
            <a:normAutofit/>
          </a:bodyPr>
          <a:lstStyle/>
          <a:p>
            <a:r>
              <a:rPr lang="en-US" sz="3600" dirty="0" smtClean="0">
                <a:solidFill>
                  <a:srgbClr val="C00000"/>
                </a:solidFill>
              </a:rPr>
              <a:t>K-Means vs. K-</a:t>
            </a:r>
            <a:r>
              <a:rPr lang="en-US" sz="3600" dirty="0" err="1" smtClean="0">
                <a:solidFill>
                  <a:srgbClr val="C00000"/>
                </a:solidFill>
              </a:rPr>
              <a:t>medoids</a:t>
            </a:r>
            <a:endParaRPr lang="en-US" sz="3600" b="1" dirty="0" smtClean="0">
              <a:solidFill>
                <a:srgbClr val="C00000"/>
              </a:solidFill>
            </a:endParaRPr>
          </a:p>
        </p:txBody>
      </p:sp>
      <p:sp>
        <p:nvSpPr>
          <p:cNvPr id="37892" name="Rectangle 3"/>
          <p:cNvSpPr>
            <a:spLocks noGrp="1" noChangeArrowheads="1"/>
          </p:cNvSpPr>
          <p:nvPr>
            <p:ph type="body" idx="1"/>
          </p:nvPr>
        </p:nvSpPr>
        <p:spPr>
          <a:xfrm>
            <a:off x="609600" y="1524000"/>
            <a:ext cx="7999412" cy="4267200"/>
          </a:xfrm>
          <a:noFill/>
        </p:spPr>
        <p:txBody>
          <a:bodyPr>
            <a:normAutofit/>
          </a:bodyPr>
          <a:lstStyle/>
          <a:p>
            <a:pPr>
              <a:lnSpc>
                <a:spcPct val="110000"/>
              </a:lnSpc>
            </a:pPr>
            <a:r>
              <a:rPr lang="en-US" sz="2400" u="sng" dirty="0" smtClean="0"/>
              <a:t>Both are Partitioning method:</a:t>
            </a:r>
            <a:r>
              <a:rPr lang="en-US" sz="2400" dirty="0" smtClean="0"/>
              <a:t> Construct a partition of a database into a set of </a:t>
            </a:r>
            <a:r>
              <a:rPr lang="en-US" sz="2400" b="1" i="1" dirty="0" smtClean="0"/>
              <a:t>k</a:t>
            </a:r>
            <a:r>
              <a:rPr lang="en-US" sz="2400" dirty="0" smtClean="0"/>
              <a:t> clusters</a:t>
            </a:r>
          </a:p>
          <a:p>
            <a:pPr>
              <a:lnSpc>
                <a:spcPct val="110000"/>
              </a:lnSpc>
            </a:pPr>
            <a:r>
              <a:rPr lang="en-US" sz="2400" dirty="0" smtClean="0"/>
              <a:t>We already know</a:t>
            </a:r>
            <a:r>
              <a:rPr lang="en-US" sz="2400" i="1" u="sng" dirty="0" smtClean="0"/>
              <a:t> k-means</a:t>
            </a:r>
            <a:r>
              <a:rPr lang="en-US" sz="2400" dirty="0" smtClean="0"/>
              <a:t> (MacQueen’67): Each cluster is represented by the center (mean) of the clusters</a:t>
            </a:r>
          </a:p>
          <a:p>
            <a:pPr>
              <a:lnSpc>
                <a:spcPct val="110000"/>
              </a:lnSpc>
            </a:pPr>
            <a:r>
              <a:rPr lang="en-US" sz="2400" dirty="0" smtClean="0"/>
              <a:t>k</a:t>
            </a:r>
            <a:r>
              <a:rPr lang="en-US" sz="2400" i="1" u="sng" dirty="0" smtClean="0"/>
              <a:t>-</a:t>
            </a:r>
            <a:r>
              <a:rPr lang="en-US" sz="2400" i="1" u="sng" dirty="0" err="1" smtClean="0"/>
              <a:t>medoids</a:t>
            </a:r>
            <a:r>
              <a:rPr lang="en-US" sz="2400" dirty="0" smtClean="0"/>
              <a:t> or PAM (Partition around </a:t>
            </a:r>
            <a:r>
              <a:rPr lang="en-US" sz="2400" dirty="0" err="1" smtClean="0"/>
              <a:t>medoids</a:t>
            </a:r>
            <a:r>
              <a:rPr lang="en-US" sz="2400" dirty="0" smtClean="0"/>
              <a:t>) (Kaufman &amp; Rousseeuw’87): Each cluster is represented by one of the objects in the cluster  </a:t>
            </a:r>
          </a:p>
        </p:txBody>
      </p:sp>
    </p:spTree>
  </p:cSld>
  <p:clrMapOvr>
    <a:masterClrMapping/>
  </p:clrMapOvr>
  <p:transition>
    <p:check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p:spPr>
        <p:txBody>
          <a:bodyPr/>
          <a:lstStyle/>
          <a:p>
            <a:fld id="{BD0F94A7-B536-4923-82CE-7978F9F14AB3}" type="slidenum">
              <a:rPr lang="en-US" smtClean="0"/>
              <a:pPr/>
              <a:t>52</a:t>
            </a:fld>
            <a:endParaRPr lang="en-US" smtClean="0"/>
          </a:p>
        </p:txBody>
      </p:sp>
      <p:sp>
        <p:nvSpPr>
          <p:cNvPr id="38915" name="Rectangle 2"/>
          <p:cNvSpPr>
            <a:spLocks noGrp="1" noChangeArrowheads="1"/>
          </p:cNvSpPr>
          <p:nvPr>
            <p:ph type="title"/>
          </p:nvPr>
        </p:nvSpPr>
        <p:spPr>
          <a:xfrm>
            <a:off x="457200" y="381000"/>
            <a:ext cx="7777163" cy="914400"/>
          </a:xfrm>
        </p:spPr>
        <p:txBody>
          <a:bodyPr>
            <a:normAutofit/>
          </a:bodyPr>
          <a:lstStyle/>
          <a:p>
            <a:r>
              <a:rPr lang="en-US" sz="3200" dirty="0" smtClean="0">
                <a:solidFill>
                  <a:srgbClr val="C00000"/>
                </a:solidFill>
              </a:rPr>
              <a:t>The</a:t>
            </a:r>
            <a:r>
              <a:rPr lang="en-US" sz="3200" i="1" dirty="0" smtClean="0">
                <a:solidFill>
                  <a:srgbClr val="C00000"/>
                </a:solidFill>
              </a:rPr>
              <a:t> K</a:t>
            </a:r>
            <a:r>
              <a:rPr lang="en-US" sz="3200" dirty="0" smtClean="0">
                <a:solidFill>
                  <a:srgbClr val="C00000"/>
                </a:solidFill>
              </a:rPr>
              <a:t>-</a:t>
            </a:r>
            <a:r>
              <a:rPr lang="en-US" sz="3200" i="1" dirty="0" err="1" smtClean="0">
                <a:solidFill>
                  <a:srgbClr val="C00000"/>
                </a:solidFill>
              </a:rPr>
              <a:t>Medoids</a:t>
            </a:r>
            <a:r>
              <a:rPr lang="en-US" sz="3200" dirty="0" smtClean="0">
                <a:solidFill>
                  <a:srgbClr val="C00000"/>
                </a:solidFill>
              </a:rPr>
              <a:t> Clustering Method</a:t>
            </a:r>
          </a:p>
        </p:txBody>
      </p:sp>
      <p:sp>
        <p:nvSpPr>
          <p:cNvPr id="38916" name="Rectangle 3"/>
          <p:cNvSpPr>
            <a:spLocks noGrp="1" noChangeArrowheads="1"/>
          </p:cNvSpPr>
          <p:nvPr>
            <p:ph type="body" idx="1"/>
          </p:nvPr>
        </p:nvSpPr>
        <p:spPr>
          <a:xfrm>
            <a:off x="815975" y="1295400"/>
            <a:ext cx="7947025" cy="5029200"/>
          </a:xfrm>
        </p:spPr>
        <p:txBody>
          <a:bodyPr/>
          <a:lstStyle/>
          <a:p>
            <a:pPr>
              <a:lnSpc>
                <a:spcPct val="150000"/>
              </a:lnSpc>
            </a:pPr>
            <a:r>
              <a:rPr lang="en-US" altLang="ko-KR" sz="1800" dirty="0" smtClean="0">
                <a:ea typeface="Gulim" pitchFamily="34" charset="-127"/>
              </a:rPr>
              <a:t>Center of a cluster: </a:t>
            </a:r>
            <a:r>
              <a:rPr lang="en-US" altLang="ko-KR" sz="1800" b="1" dirty="0" err="1" smtClean="0">
                <a:ea typeface="Gulim" pitchFamily="34" charset="-127"/>
              </a:rPr>
              <a:t>medoids</a:t>
            </a:r>
            <a:r>
              <a:rPr lang="en-US" altLang="ko-KR" sz="1800" dirty="0" smtClean="0">
                <a:ea typeface="Gulim" pitchFamily="34" charset="-127"/>
              </a:rPr>
              <a:t> </a:t>
            </a:r>
            <a:r>
              <a:rPr lang="en-US" altLang="ko-KR" sz="1800" dirty="0" smtClean="0">
                <a:ea typeface="Gulim" pitchFamily="34" charset="-127"/>
                <a:sym typeface="Wingdings" pitchFamily="2" charset="2"/>
              </a:rPr>
              <a:t> </a:t>
            </a:r>
            <a:r>
              <a:rPr lang="en-US" altLang="ko-KR" sz="1800" b="1" dirty="0" smtClean="0">
                <a:ea typeface="Gulim" pitchFamily="34" charset="-127"/>
              </a:rPr>
              <a:t>mean</a:t>
            </a:r>
            <a:r>
              <a:rPr lang="en-US" altLang="ko-KR" sz="1800" dirty="0" smtClean="0">
                <a:ea typeface="Gulim" pitchFamily="34" charset="-127"/>
              </a:rPr>
              <a:t> </a:t>
            </a:r>
          </a:p>
          <a:p>
            <a:pPr>
              <a:lnSpc>
                <a:spcPct val="150000"/>
              </a:lnSpc>
              <a:buFont typeface="Wingdings" pitchFamily="2" charset="2"/>
              <a:buNone/>
            </a:pPr>
            <a:r>
              <a:rPr lang="en-US" altLang="ko-KR" sz="1800" dirty="0" smtClean="0">
                <a:ea typeface="Gulim" pitchFamily="34" charset="-127"/>
              </a:rPr>
              <a:t>     - </a:t>
            </a:r>
            <a:r>
              <a:rPr lang="en-US" altLang="ko-KR" sz="1800" dirty="0" err="1" smtClean="0">
                <a:ea typeface="Gulim" pitchFamily="34" charset="-127"/>
              </a:rPr>
              <a:t>Medoid</a:t>
            </a:r>
            <a:r>
              <a:rPr lang="en-US" altLang="ko-KR" sz="1800" dirty="0" smtClean="0">
                <a:ea typeface="Gulim" pitchFamily="34" charset="-127"/>
              </a:rPr>
              <a:t>: the </a:t>
            </a:r>
            <a:r>
              <a:rPr lang="en-US" altLang="ko-KR" sz="1800" b="1" dirty="0" smtClean="0">
                <a:ea typeface="Gulim" pitchFamily="34" charset="-127"/>
              </a:rPr>
              <a:t>most centrally located</a:t>
            </a:r>
            <a:r>
              <a:rPr lang="en-US" altLang="ko-KR" sz="1800" dirty="0" smtClean="0">
                <a:ea typeface="Gulim" pitchFamily="34" charset="-127"/>
              </a:rPr>
              <a:t> object in a cluster</a:t>
            </a:r>
          </a:p>
          <a:p>
            <a:pPr>
              <a:lnSpc>
                <a:spcPct val="150000"/>
              </a:lnSpc>
              <a:buFont typeface="Wingdings" pitchFamily="2" charset="2"/>
              <a:buNone/>
            </a:pPr>
            <a:r>
              <a:rPr lang="en-US" altLang="ko-KR" sz="1800" dirty="0" smtClean="0">
                <a:ea typeface="Gulim" pitchFamily="34" charset="-127"/>
              </a:rPr>
              <a:t>     - A </a:t>
            </a:r>
            <a:r>
              <a:rPr lang="en-US" altLang="ko-KR" sz="1800" dirty="0" smtClean="0">
                <a:solidFill>
                  <a:srgbClr val="C00000"/>
                </a:solidFill>
                <a:ea typeface="Gulim" pitchFamily="34" charset="-127"/>
              </a:rPr>
              <a:t>more robust </a:t>
            </a:r>
            <a:r>
              <a:rPr lang="en-US" altLang="ko-KR" sz="1800" dirty="0" smtClean="0">
                <a:ea typeface="Gulim" pitchFamily="34" charset="-127"/>
              </a:rPr>
              <a:t>algorithm than K-Means (virtual centers).</a:t>
            </a:r>
          </a:p>
          <a:p>
            <a:pPr>
              <a:lnSpc>
                <a:spcPct val="140000"/>
              </a:lnSpc>
            </a:pPr>
            <a:r>
              <a:rPr lang="en-US" sz="1800" dirty="0" smtClean="0"/>
              <a:t>The leading K-</a:t>
            </a:r>
            <a:r>
              <a:rPr lang="en-US" sz="1800" dirty="0" err="1" smtClean="0"/>
              <a:t>Medoid</a:t>
            </a:r>
            <a:r>
              <a:rPr lang="en-US" sz="1800" dirty="0" smtClean="0"/>
              <a:t> algorithm </a:t>
            </a:r>
            <a:r>
              <a:rPr lang="en-US" sz="1800" i="1" dirty="0" smtClean="0"/>
              <a:t>- PAM</a:t>
            </a:r>
            <a:r>
              <a:rPr lang="en-US" sz="1800" dirty="0" smtClean="0"/>
              <a:t>  (Partitioning Around </a:t>
            </a:r>
            <a:r>
              <a:rPr lang="en-US" sz="1800" dirty="0" err="1" smtClean="0"/>
              <a:t>Medoids</a:t>
            </a:r>
            <a:r>
              <a:rPr lang="en-US" sz="1800" dirty="0" smtClean="0"/>
              <a:t>, 1987)</a:t>
            </a:r>
          </a:p>
          <a:p>
            <a:pPr lvl="1">
              <a:lnSpc>
                <a:spcPct val="140000"/>
              </a:lnSpc>
            </a:pPr>
            <a:r>
              <a:rPr lang="en-US" sz="1600" dirty="0" smtClean="0"/>
              <a:t>starts from an initial set of </a:t>
            </a:r>
            <a:r>
              <a:rPr lang="en-US" sz="1600" dirty="0" err="1" smtClean="0"/>
              <a:t>medoids</a:t>
            </a:r>
            <a:r>
              <a:rPr lang="en-US" sz="1600" dirty="0" smtClean="0"/>
              <a:t> and iteratively replaces one of the </a:t>
            </a:r>
            <a:r>
              <a:rPr lang="en-US" sz="1600" dirty="0" err="1" smtClean="0"/>
              <a:t>medoids</a:t>
            </a:r>
            <a:r>
              <a:rPr lang="en-US" sz="1600" dirty="0" smtClean="0"/>
              <a:t> by one of the non-</a:t>
            </a:r>
            <a:r>
              <a:rPr lang="en-US" sz="1600" dirty="0" err="1" smtClean="0"/>
              <a:t>medoids</a:t>
            </a:r>
            <a:r>
              <a:rPr lang="en-US" sz="1600" dirty="0" smtClean="0"/>
              <a:t> if it improves the total distance of the resulting clustering	</a:t>
            </a:r>
          </a:p>
          <a:p>
            <a:pPr>
              <a:lnSpc>
                <a:spcPct val="150000"/>
              </a:lnSpc>
            </a:pPr>
            <a:r>
              <a:rPr lang="en-US" altLang="ko-KR" sz="1800" dirty="0" smtClean="0">
                <a:ea typeface="Gulim" pitchFamily="34" charset="-127"/>
              </a:rPr>
              <a:t>Pam works well for small data sets. Variations exist for handling larger data sets   </a:t>
            </a:r>
          </a:p>
          <a:p>
            <a:pPr lvl="1">
              <a:lnSpc>
                <a:spcPct val="140000"/>
              </a:lnSpc>
              <a:buFont typeface="Wingdings" pitchFamily="2" charset="2"/>
              <a:buNone/>
            </a:pPr>
            <a:endParaRPr lang="en-US" sz="1600" dirty="0" smtClean="0"/>
          </a:p>
        </p:txBody>
      </p:sp>
    </p:spTree>
  </p:cSld>
  <p:clrMapOvr>
    <a:masterClrMapping/>
  </p:clrMapOvr>
  <p:transition>
    <p:checke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2" name="Slide Number Placeholder 5"/>
          <p:cNvSpPr>
            <a:spLocks noGrp="1"/>
          </p:cNvSpPr>
          <p:nvPr>
            <p:ph type="sldNum" sz="quarter" idx="12"/>
          </p:nvPr>
        </p:nvSpPr>
        <p:spPr>
          <a:noFill/>
        </p:spPr>
        <p:txBody>
          <a:bodyPr/>
          <a:lstStyle/>
          <a:p>
            <a:fld id="{03885180-FCF1-4155-8DEE-3B07ED0295DD}" type="slidenum">
              <a:rPr lang="en-US" smtClean="0"/>
              <a:pPr/>
              <a:t>53</a:t>
            </a:fld>
            <a:endParaRPr lang="en-US" smtClean="0"/>
          </a:p>
        </p:txBody>
      </p:sp>
      <p:sp>
        <p:nvSpPr>
          <p:cNvPr id="7173" name="Rectangle 2"/>
          <p:cNvSpPr>
            <a:spLocks noGrp="1" noChangeArrowheads="1"/>
          </p:cNvSpPr>
          <p:nvPr>
            <p:ph type="title"/>
          </p:nvPr>
        </p:nvSpPr>
        <p:spPr>
          <a:xfrm>
            <a:off x="381000" y="533400"/>
            <a:ext cx="8763000" cy="609600"/>
          </a:xfrm>
        </p:spPr>
        <p:txBody>
          <a:bodyPr>
            <a:normAutofit/>
          </a:bodyPr>
          <a:lstStyle/>
          <a:p>
            <a:r>
              <a:rPr lang="en-US" altLang="ko-KR" sz="3200" dirty="0" smtClean="0">
                <a:solidFill>
                  <a:srgbClr val="C00000"/>
                </a:solidFill>
                <a:ea typeface="Gulim" pitchFamily="34" charset="-127"/>
              </a:rPr>
              <a:t>Typical k-</a:t>
            </a:r>
            <a:r>
              <a:rPr lang="en-US" altLang="ko-KR" sz="3200" dirty="0" err="1" smtClean="0">
                <a:solidFill>
                  <a:srgbClr val="C00000"/>
                </a:solidFill>
                <a:ea typeface="Gulim" pitchFamily="34" charset="-127"/>
              </a:rPr>
              <a:t>medoids</a:t>
            </a:r>
            <a:r>
              <a:rPr lang="en-US" altLang="ko-KR" sz="3200" dirty="0" smtClean="0">
                <a:solidFill>
                  <a:srgbClr val="C00000"/>
                </a:solidFill>
                <a:ea typeface="Gulim" pitchFamily="34" charset="-127"/>
              </a:rPr>
              <a:t> algorithm (PAM)</a:t>
            </a:r>
            <a:endParaRPr lang="en-US" altLang="ko-KR" sz="3200" b="1" i="1" baseline="-25000" dirty="0" smtClean="0">
              <a:solidFill>
                <a:srgbClr val="C00000"/>
              </a:solidFill>
              <a:ea typeface="Gulim" pitchFamily="34" charset="-127"/>
              <a:sym typeface="Symbol" pitchFamily="18" charset="2"/>
            </a:endParaRPr>
          </a:p>
        </p:txBody>
      </p:sp>
      <p:grpSp>
        <p:nvGrpSpPr>
          <p:cNvPr id="2" name="Group 3"/>
          <p:cNvGrpSpPr>
            <a:grpSpLocks/>
          </p:cNvGrpSpPr>
          <p:nvPr/>
        </p:nvGrpSpPr>
        <p:grpSpPr bwMode="auto">
          <a:xfrm>
            <a:off x="6705600" y="1676400"/>
            <a:ext cx="2514600" cy="2362200"/>
            <a:chOff x="912" y="864"/>
            <a:chExt cx="1584" cy="1488"/>
          </a:xfrm>
        </p:grpSpPr>
        <p:graphicFrame>
          <p:nvGraphicFramePr>
            <p:cNvPr id="7171" name="Object 1025"/>
            <p:cNvGraphicFramePr>
              <a:graphicFrameLocks noChangeAspect="1"/>
            </p:cNvGraphicFramePr>
            <p:nvPr/>
          </p:nvGraphicFramePr>
          <p:xfrm>
            <a:off x="912" y="864"/>
            <a:ext cx="1584" cy="1488"/>
          </p:xfrm>
          <a:graphic>
            <a:graphicData uri="http://schemas.openxmlformats.org/presentationml/2006/ole">
              <p:oleObj spid="_x0000_s66563" name="Worksheet" r:id="rId3" imgW="2598840" imgH="2452680" progId="Excel.Sheet.8">
                <p:embed/>
              </p:oleObj>
            </a:graphicData>
          </a:graphic>
        </p:graphicFrame>
        <p:sp>
          <p:nvSpPr>
            <p:cNvPr id="7434" name="Line 5"/>
            <p:cNvSpPr>
              <a:spLocks noChangeShapeType="1"/>
            </p:cNvSpPr>
            <p:nvPr/>
          </p:nvSpPr>
          <p:spPr bwMode="auto">
            <a:xfrm>
              <a:off x="1982" y="1502"/>
              <a:ext cx="0" cy="127"/>
            </a:xfrm>
            <a:prstGeom prst="line">
              <a:avLst/>
            </a:prstGeom>
            <a:noFill/>
            <a:ln w="9525">
              <a:solidFill>
                <a:schemeClr val="tx1"/>
              </a:solidFill>
              <a:round/>
              <a:headEnd/>
              <a:tailEnd/>
            </a:ln>
          </p:spPr>
          <p:txBody>
            <a:bodyPr wrap="none" anchor="ctr">
              <a:spAutoFit/>
            </a:bodyPr>
            <a:lstStyle/>
            <a:p>
              <a:endParaRPr lang="en-US"/>
            </a:p>
          </p:txBody>
        </p:sp>
        <p:sp>
          <p:nvSpPr>
            <p:cNvPr id="7435" name="Oval 6"/>
            <p:cNvSpPr>
              <a:spLocks noChangeArrowheads="1"/>
            </p:cNvSpPr>
            <p:nvPr/>
          </p:nvSpPr>
          <p:spPr bwMode="auto">
            <a:xfrm>
              <a:off x="1212" y="1034"/>
              <a:ext cx="513" cy="765"/>
            </a:xfrm>
            <a:prstGeom prst="ellipse">
              <a:avLst/>
            </a:prstGeom>
            <a:noFill/>
            <a:ln w="9525">
              <a:solidFill>
                <a:schemeClr val="tx1"/>
              </a:solidFill>
              <a:prstDash val="lgDashDot"/>
              <a:round/>
              <a:headEnd/>
              <a:tailEnd/>
            </a:ln>
          </p:spPr>
          <p:txBody>
            <a:bodyPr wrap="none" anchor="ctr">
              <a:spAutoFit/>
            </a:bodyPr>
            <a:lstStyle/>
            <a:p>
              <a:endParaRPr lang="en-US"/>
            </a:p>
          </p:txBody>
        </p:sp>
        <p:sp>
          <p:nvSpPr>
            <p:cNvPr id="7436" name="Oval 7"/>
            <p:cNvSpPr>
              <a:spLocks noChangeArrowheads="1"/>
            </p:cNvSpPr>
            <p:nvPr/>
          </p:nvSpPr>
          <p:spPr bwMode="auto">
            <a:xfrm>
              <a:off x="1725" y="1374"/>
              <a:ext cx="514" cy="638"/>
            </a:xfrm>
            <a:prstGeom prst="ellipse">
              <a:avLst/>
            </a:prstGeom>
            <a:noFill/>
            <a:ln w="9525">
              <a:solidFill>
                <a:schemeClr val="tx1"/>
              </a:solidFill>
              <a:prstDash val="lgDashDot"/>
              <a:round/>
              <a:headEnd/>
              <a:tailEnd/>
            </a:ln>
          </p:spPr>
          <p:txBody>
            <a:bodyPr anchor="ctr">
              <a:spAutoFit/>
            </a:bodyPr>
            <a:lstStyle/>
            <a:p>
              <a:endParaRPr lang="en-US"/>
            </a:p>
          </p:txBody>
        </p:sp>
      </p:grpSp>
      <p:sp>
        <p:nvSpPr>
          <p:cNvPr id="7175" name="Text Box 8"/>
          <p:cNvSpPr txBox="1">
            <a:spLocks noChangeArrowheads="1"/>
          </p:cNvSpPr>
          <p:nvPr/>
        </p:nvSpPr>
        <p:spPr bwMode="auto">
          <a:xfrm>
            <a:off x="7735888" y="1371600"/>
            <a:ext cx="1408112" cy="304800"/>
          </a:xfrm>
          <a:prstGeom prst="rect">
            <a:avLst/>
          </a:prstGeom>
          <a:noFill/>
          <a:ln w="9525">
            <a:noFill/>
            <a:miter lim="800000"/>
            <a:headEnd/>
            <a:tailEnd/>
          </a:ln>
        </p:spPr>
        <p:txBody>
          <a:bodyPr wrap="none">
            <a:spAutoFit/>
          </a:bodyPr>
          <a:lstStyle/>
          <a:p>
            <a:pPr eaLnBrk="1" hangingPunct="1"/>
            <a:r>
              <a:rPr lang="en-US" altLang="ko-KR" sz="1400">
                <a:solidFill>
                  <a:schemeClr val="tx1"/>
                </a:solidFill>
                <a:latin typeface="Tahoma" pitchFamily="34" charset="0"/>
                <a:ea typeface="Gulim" pitchFamily="34" charset="-127"/>
              </a:rPr>
              <a:t>Total Cost = 20</a:t>
            </a:r>
          </a:p>
        </p:txBody>
      </p:sp>
      <p:sp>
        <p:nvSpPr>
          <p:cNvPr id="7176" name="Rectangle 9"/>
          <p:cNvSpPr>
            <a:spLocks noChangeArrowheads="1"/>
          </p:cNvSpPr>
          <p:nvPr/>
        </p:nvSpPr>
        <p:spPr bwMode="auto">
          <a:xfrm>
            <a:off x="119063" y="1719263"/>
            <a:ext cx="2395537" cy="2254250"/>
          </a:xfrm>
          <a:prstGeom prst="rect">
            <a:avLst/>
          </a:prstGeom>
          <a:solidFill>
            <a:srgbClr val="FFFFFF"/>
          </a:solidFill>
          <a:ln w="0">
            <a:solidFill>
              <a:srgbClr val="000000"/>
            </a:solidFill>
            <a:miter lim="800000"/>
            <a:headEnd/>
            <a:tailEnd/>
          </a:ln>
        </p:spPr>
        <p:txBody>
          <a:bodyPr/>
          <a:lstStyle/>
          <a:p>
            <a:endParaRPr lang="en-US"/>
          </a:p>
        </p:txBody>
      </p:sp>
      <p:sp>
        <p:nvSpPr>
          <p:cNvPr id="7177" name="Rectangle 10"/>
          <p:cNvSpPr>
            <a:spLocks noChangeArrowheads="1"/>
          </p:cNvSpPr>
          <p:nvPr/>
        </p:nvSpPr>
        <p:spPr bwMode="auto">
          <a:xfrm>
            <a:off x="369888" y="1903413"/>
            <a:ext cx="2014537" cy="1789112"/>
          </a:xfrm>
          <a:prstGeom prst="rect">
            <a:avLst/>
          </a:prstGeom>
          <a:solidFill>
            <a:srgbClr val="FFFFFF"/>
          </a:solidFill>
          <a:ln w="9525">
            <a:noFill/>
            <a:miter lim="800000"/>
            <a:headEnd/>
            <a:tailEnd/>
          </a:ln>
        </p:spPr>
        <p:txBody>
          <a:bodyPr/>
          <a:lstStyle/>
          <a:p>
            <a:endParaRPr lang="en-US"/>
          </a:p>
        </p:txBody>
      </p:sp>
      <p:sp>
        <p:nvSpPr>
          <p:cNvPr id="7178" name="Line 11"/>
          <p:cNvSpPr>
            <a:spLocks noChangeShapeType="1"/>
          </p:cNvSpPr>
          <p:nvPr/>
        </p:nvSpPr>
        <p:spPr bwMode="auto">
          <a:xfrm>
            <a:off x="369888" y="3517900"/>
            <a:ext cx="2014537" cy="1588"/>
          </a:xfrm>
          <a:prstGeom prst="line">
            <a:avLst/>
          </a:prstGeom>
          <a:noFill/>
          <a:ln w="0">
            <a:solidFill>
              <a:srgbClr val="000000"/>
            </a:solidFill>
            <a:round/>
            <a:headEnd/>
            <a:tailEnd/>
          </a:ln>
        </p:spPr>
        <p:txBody>
          <a:bodyPr/>
          <a:lstStyle/>
          <a:p>
            <a:endParaRPr lang="en-US"/>
          </a:p>
        </p:txBody>
      </p:sp>
      <p:sp>
        <p:nvSpPr>
          <p:cNvPr id="7179" name="Line 12"/>
          <p:cNvSpPr>
            <a:spLocks noChangeShapeType="1"/>
          </p:cNvSpPr>
          <p:nvPr/>
        </p:nvSpPr>
        <p:spPr bwMode="auto">
          <a:xfrm>
            <a:off x="369888" y="3333750"/>
            <a:ext cx="2014537" cy="1588"/>
          </a:xfrm>
          <a:prstGeom prst="line">
            <a:avLst/>
          </a:prstGeom>
          <a:noFill/>
          <a:ln w="0">
            <a:solidFill>
              <a:srgbClr val="000000"/>
            </a:solidFill>
            <a:round/>
            <a:headEnd/>
            <a:tailEnd/>
          </a:ln>
        </p:spPr>
        <p:txBody>
          <a:bodyPr/>
          <a:lstStyle/>
          <a:p>
            <a:endParaRPr lang="en-US"/>
          </a:p>
        </p:txBody>
      </p:sp>
      <p:sp>
        <p:nvSpPr>
          <p:cNvPr id="7180" name="Line 13"/>
          <p:cNvSpPr>
            <a:spLocks noChangeShapeType="1"/>
          </p:cNvSpPr>
          <p:nvPr/>
        </p:nvSpPr>
        <p:spPr bwMode="auto">
          <a:xfrm>
            <a:off x="369888" y="3160713"/>
            <a:ext cx="2014537" cy="1587"/>
          </a:xfrm>
          <a:prstGeom prst="line">
            <a:avLst/>
          </a:prstGeom>
          <a:noFill/>
          <a:ln w="0">
            <a:solidFill>
              <a:srgbClr val="000000"/>
            </a:solidFill>
            <a:round/>
            <a:headEnd/>
            <a:tailEnd/>
          </a:ln>
        </p:spPr>
        <p:txBody>
          <a:bodyPr/>
          <a:lstStyle/>
          <a:p>
            <a:endParaRPr lang="en-US"/>
          </a:p>
        </p:txBody>
      </p:sp>
      <p:sp>
        <p:nvSpPr>
          <p:cNvPr id="7181" name="Line 14"/>
          <p:cNvSpPr>
            <a:spLocks noChangeShapeType="1"/>
          </p:cNvSpPr>
          <p:nvPr/>
        </p:nvSpPr>
        <p:spPr bwMode="auto">
          <a:xfrm>
            <a:off x="369888" y="2976563"/>
            <a:ext cx="2014537" cy="1587"/>
          </a:xfrm>
          <a:prstGeom prst="line">
            <a:avLst/>
          </a:prstGeom>
          <a:noFill/>
          <a:ln w="0">
            <a:solidFill>
              <a:srgbClr val="000000"/>
            </a:solidFill>
            <a:round/>
            <a:headEnd/>
            <a:tailEnd/>
          </a:ln>
        </p:spPr>
        <p:txBody>
          <a:bodyPr/>
          <a:lstStyle/>
          <a:p>
            <a:endParaRPr lang="en-US"/>
          </a:p>
        </p:txBody>
      </p:sp>
      <p:sp>
        <p:nvSpPr>
          <p:cNvPr id="7182" name="Line 15"/>
          <p:cNvSpPr>
            <a:spLocks noChangeShapeType="1"/>
          </p:cNvSpPr>
          <p:nvPr/>
        </p:nvSpPr>
        <p:spPr bwMode="auto">
          <a:xfrm>
            <a:off x="369888" y="2803525"/>
            <a:ext cx="2014537" cy="1588"/>
          </a:xfrm>
          <a:prstGeom prst="line">
            <a:avLst/>
          </a:prstGeom>
          <a:noFill/>
          <a:ln w="0">
            <a:solidFill>
              <a:srgbClr val="000000"/>
            </a:solidFill>
            <a:round/>
            <a:headEnd/>
            <a:tailEnd/>
          </a:ln>
        </p:spPr>
        <p:txBody>
          <a:bodyPr/>
          <a:lstStyle/>
          <a:p>
            <a:endParaRPr lang="en-US"/>
          </a:p>
        </p:txBody>
      </p:sp>
      <p:sp>
        <p:nvSpPr>
          <p:cNvPr id="7183" name="Line 16"/>
          <p:cNvSpPr>
            <a:spLocks noChangeShapeType="1"/>
          </p:cNvSpPr>
          <p:nvPr/>
        </p:nvSpPr>
        <p:spPr bwMode="auto">
          <a:xfrm>
            <a:off x="369888" y="2619375"/>
            <a:ext cx="2014537" cy="1588"/>
          </a:xfrm>
          <a:prstGeom prst="line">
            <a:avLst/>
          </a:prstGeom>
          <a:noFill/>
          <a:ln w="0">
            <a:solidFill>
              <a:srgbClr val="000000"/>
            </a:solidFill>
            <a:round/>
            <a:headEnd/>
            <a:tailEnd/>
          </a:ln>
        </p:spPr>
        <p:txBody>
          <a:bodyPr/>
          <a:lstStyle/>
          <a:p>
            <a:endParaRPr lang="en-US"/>
          </a:p>
        </p:txBody>
      </p:sp>
      <p:sp>
        <p:nvSpPr>
          <p:cNvPr id="7184" name="Line 17"/>
          <p:cNvSpPr>
            <a:spLocks noChangeShapeType="1"/>
          </p:cNvSpPr>
          <p:nvPr/>
        </p:nvSpPr>
        <p:spPr bwMode="auto">
          <a:xfrm>
            <a:off x="369888" y="2446338"/>
            <a:ext cx="2014537" cy="1587"/>
          </a:xfrm>
          <a:prstGeom prst="line">
            <a:avLst/>
          </a:prstGeom>
          <a:noFill/>
          <a:ln w="0">
            <a:solidFill>
              <a:srgbClr val="000000"/>
            </a:solidFill>
            <a:round/>
            <a:headEnd/>
            <a:tailEnd/>
          </a:ln>
        </p:spPr>
        <p:txBody>
          <a:bodyPr/>
          <a:lstStyle/>
          <a:p>
            <a:endParaRPr lang="en-US"/>
          </a:p>
        </p:txBody>
      </p:sp>
      <p:sp>
        <p:nvSpPr>
          <p:cNvPr id="7185" name="Line 18"/>
          <p:cNvSpPr>
            <a:spLocks noChangeShapeType="1"/>
          </p:cNvSpPr>
          <p:nvPr/>
        </p:nvSpPr>
        <p:spPr bwMode="auto">
          <a:xfrm>
            <a:off x="369888" y="2262188"/>
            <a:ext cx="2014537" cy="1587"/>
          </a:xfrm>
          <a:prstGeom prst="line">
            <a:avLst/>
          </a:prstGeom>
          <a:noFill/>
          <a:ln w="0">
            <a:solidFill>
              <a:srgbClr val="000000"/>
            </a:solidFill>
            <a:round/>
            <a:headEnd/>
            <a:tailEnd/>
          </a:ln>
        </p:spPr>
        <p:txBody>
          <a:bodyPr/>
          <a:lstStyle/>
          <a:p>
            <a:endParaRPr lang="en-US"/>
          </a:p>
        </p:txBody>
      </p:sp>
      <p:sp>
        <p:nvSpPr>
          <p:cNvPr id="7186" name="Line 19"/>
          <p:cNvSpPr>
            <a:spLocks noChangeShapeType="1"/>
          </p:cNvSpPr>
          <p:nvPr/>
        </p:nvSpPr>
        <p:spPr bwMode="auto">
          <a:xfrm>
            <a:off x="369888" y="2087563"/>
            <a:ext cx="2014537" cy="1587"/>
          </a:xfrm>
          <a:prstGeom prst="line">
            <a:avLst/>
          </a:prstGeom>
          <a:noFill/>
          <a:ln w="0">
            <a:solidFill>
              <a:srgbClr val="000000"/>
            </a:solidFill>
            <a:round/>
            <a:headEnd/>
            <a:tailEnd/>
          </a:ln>
        </p:spPr>
        <p:txBody>
          <a:bodyPr/>
          <a:lstStyle/>
          <a:p>
            <a:endParaRPr lang="en-US"/>
          </a:p>
        </p:txBody>
      </p:sp>
      <p:sp>
        <p:nvSpPr>
          <p:cNvPr id="7187" name="Line 20"/>
          <p:cNvSpPr>
            <a:spLocks noChangeShapeType="1"/>
          </p:cNvSpPr>
          <p:nvPr/>
        </p:nvSpPr>
        <p:spPr bwMode="auto">
          <a:xfrm>
            <a:off x="369888" y="1903413"/>
            <a:ext cx="2014537" cy="1587"/>
          </a:xfrm>
          <a:prstGeom prst="line">
            <a:avLst/>
          </a:prstGeom>
          <a:noFill/>
          <a:ln w="0">
            <a:solidFill>
              <a:srgbClr val="000000"/>
            </a:solidFill>
            <a:round/>
            <a:headEnd/>
            <a:tailEnd/>
          </a:ln>
        </p:spPr>
        <p:txBody>
          <a:bodyPr/>
          <a:lstStyle/>
          <a:p>
            <a:endParaRPr lang="en-US"/>
          </a:p>
        </p:txBody>
      </p:sp>
      <p:sp>
        <p:nvSpPr>
          <p:cNvPr id="7188" name="Line 21"/>
          <p:cNvSpPr>
            <a:spLocks noChangeShapeType="1"/>
          </p:cNvSpPr>
          <p:nvPr/>
        </p:nvSpPr>
        <p:spPr bwMode="auto">
          <a:xfrm>
            <a:off x="576263" y="1903413"/>
            <a:ext cx="1587" cy="1789112"/>
          </a:xfrm>
          <a:prstGeom prst="line">
            <a:avLst/>
          </a:prstGeom>
          <a:noFill/>
          <a:ln w="0">
            <a:solidFill>
              <a:srgbClr val="000000"/>
            </a:solidFill>
            <a:round/>
            <a:headEnd/>
            <a:tailEnd/>
          </a:ln>
        </p:spPr>
        <p:txBody>
          <a:bodyPr/>
          <a:lstStyle/>
          <a:p>
            <a:endParaRPr lang="en-US"/>
          </a:p>
        </p:txBody>
      </p:sp>
      <p:sp>
        <p:nvSpPr>
          <p:cNvPr id="7189" name="Line 22"/>
          <p:cNvSpPr>
            <a:spLocks noChangeShapeType="1"/>
          </p:cNvSpPr>
          <p:nvPr/>
        </p:nvSpPr>
        <p:spPr bwMode="auto">
          <a:xfrm>
            <a:off x="773113" y="1903413"/>
            <a:ext cx="1587" cy="1789112"/>
          </a:xfrm>
          <a:prstGeom prst="line">
            <a:avLst/>
          </a:prstGeom>
          <a:noFill/>
          <a:ln w="0">
            <a:solidFill>
              <a:srgbClr val="000000"/>
            </a:solidFill>
            <a:round/>
            <a:headEnd/>
            <a:tailEnd/>
          </a:ln>
        </p:spPr>
        <p:txBody>
          <a:bodyPr/>
          <a:lstStyle/>
          <a:p>
            <a:endParaRPr lang="en-US"/>
          </a:p>
        </p:txBody>
      </p:sp>
      <p:sp>
        <p:nvSpPr>
          <p:cNvPr id="7190" name="Line 23"/>
          <p:cNvSpPr>
            <a:spLocks noChangeShapeType="1"/>
          </p:cNvSpPr>
          <p:nvPr/>
        </p:nvSpPr>
        <p:spPr bwMode="auto">
          <a:xfrm>
            <a:off x="979488" y="1903413"/>
            <a:ext cx="1587" cy="1789112"/>
          </a:xfrm>
          <a:prstGeom prst="line">
            <a:avLst/>
          </a:prstGeom>
          <a:noFill/>
          <a:ln w="0">
            <a:solidFill>
              <a:srgbClr val="000000"/>
            </a:solidFill>
            <a:round/>
            <a:headEnd/>
            <a:tailEnd/>
          </a:ln>
        </p:spPr>
        <p:txBody>
          <a:bodyPr/>
          <a:lstStyle/>
          <a:p>
            <a:endParaRPr lang="en-US"/>
          </a:p>
        </p:txBody>
      </p:sp>
      <p:sp>
        <p:nvSpPr>
          <p:cNvPr id="7191" name="Line 24"/>
          <p:cNvSpPr>
            <a:spLocks noChangeShapeType="1"/>
          </p:cNvSpPr>
          <p:nvPr/>
        </p:nvSpPr>
        <p:spPr bwMode="auto">
          <a:xfrm>
            <a:off x="1176338" y="1903413"/>
            <a:ext cx="1587" cy="1789112"/>
          </a:xfrm>
          <a:prstGeom prst="line">
            <a:avLst/>
          </a:prstGeom>
          <a:noFill/>
          <a:ln w="0">
            <a:solidFill>
              <a:srgbClr val="000000"/>
            </a:solidFill>
            <a:round/>
            <a:headEnd/>
            <a:tailEnd/>
          </a:ln>
        </p:spPr>
        <p:txBody>
          <a:bodyPr/>
          <a:lstStyle/>
          <a:p>
            <a:endParaRPr lang="en-US"/>
          </a:p>
        </p:txBody>
      </p:sp>
      <p:sp>
        <p:nvSpPr>
          <p:cNvPr id="7192" name="Line 25"/>
          <p:cNvSpPr>
            <a:spLocks noChangeShapeType="1"/>
          </p:cNvSpPr>
          <p:nvPr/>
        </p:nvSpPr>
        <p:spPr bwMode="auto">
          <a:xfrm>
            <a:off x="1382713" y="1903413"/>
            <a:ext cx="1587" cy="1789112"/>
          </a:xfrm>
          <a:prstGeom prst="line">
            <a:avLst/>
          </a:prstGeom>
          <a:noFill/>
          <a:ln w="0">
            <a:solidFill>
              <a:srgbClr val="000000"/>
            </a:solidFill>
            <a:round/>
            <a:headEnd/>
            <a:tailEnd/>
          </a:ln>
        </p:spPr>
        <p:txBody>
          <a:bodyPr/>
          <a:lstStyle/>
          <a:p>
            <a:endParaRPr lang="en-US"/>
          </a:p>
        </p:txBody>
      </p:sp>
      <p:sp>
        <p:nvSpPr>
          <p:cNvPr id="7193" name="Line 26"/>
          <p:cNvSpPr>
            <a:spLocks noChangeShapeType="1"/>
          </p:cNvSpPr>
          <p:nvPr/>
        </p:nvSpPr>
        <p:spPr bwMode="auto">
          <a:xfrm>
            <a:off x="1577975" y="1903413"/>
            <a:ext cx="1588" cy="1789112"/>
          </a:xfrm>
          <a:prstGeom prst="line">
            <a:avLst/>
          </a:prstGeom>
          <a:noFill/>
          <a:ln w="0">
            <a:solidFill>
              <a:srgbClr val="000000"/>
            </a:solidFill>
            <a:round/>
            <a:headEnd/>
            <a:tailEnd/>
          </a:ln>
        </p:spPr>
        <p:txBody>
          <a:bodyPr/>
          <a:lstStyle/>
          <a:p>
            <a:endParaRPr lang="en-US"/>
          </a:p>
        </p:txBody>
      </p:sp>
      <p:sp>
        <p:nvSpPr>
          <p:cNvPr id="7194" name="Line 27"/>
          <p:cNvSpPr>
            <a:spLocks noChangeShapeType="1"/>
          </p:cNvSpPr>
          <p:nvPr/>
        </p:nvSpPr>
        <p:spPr bwMode="auto">
          <a:xfrm>
            <a:off x="1785938" y="1903413"/>
            <a:ext cx="1587" cy="1789112"/>
          </a:xfrm>
          <a:prstGeom prst="line">
            <a:avLst/>
          </a:prstGeom>
          <a:noFill/>
          <a:ln w="0">
            <a:solidFill>
              <a:srgbClr val="000000"/>
            </a:solidFill>
            <a:round/>
            <a:headEnd/>
            <a:tailEnd/>
          </a:ln>
        </p:spPr>
        <p:txBody>
          <a:bodyPr/>
          <a:lstStyle/>
          <a:p>
            <a:endParaRPr lang="en-US"/>
          </a:p>
        </p:txBody>
      </p:sp>
      <p:sp>
        <p:nvSpPr>
          <p:cNvPr id="7195" name="Line 28"/>
          <p:cNvSpPr>
            <a:spLocks noChangeShapeType="1"/>
          </p:cNvSpPr>
          <p:nvPr/>
        </p:nvSpPr>
        <p:spPr bwMode="auto">
          <a:xfrm>
            <a:off x="1981200" y="1903413"/>
            <a:ext cx="1588" cy="1789112"/>
          </a:xfrm>
          <a:prstGeom prst="line">
            <a:avLst/>
          </a:prstGeom>
          <a:noFill/>
          <a:ln w="0">
            <a:solidFill>
              <a:srgbClr val="000000"/>
            </a:solidFill>
            <a:round/>
            <a:headEnd/>
            <a:tailEnd/>
          </a:ln>
        </p:spPr>
        <p:txBody>
          <a:bodyPr/>
          <a:lstStyle/>
          <a:p>
            <a:endParaRPr lang="en-US"/>
          </a:p>
        </p:txBody>
      </p:sp>
      <p:sp>
        <p:nvSpPr>
          <p:cNvPr id="7196" name="Line 29"/>
          <p:cNvSpPr>
            <a:spLocks noChangeShapeType="1"/>
          </p:cNvSpPr>
          <p:nvPr/>
        </p:nvSpPr>
        <p:spPr bwMode="auto">
          <a:xfrm>
            <a:off x="2187575" y="1903413"/>
            <a:ext cx="1588" cy="1789112"/>
          </a:xfrm>
          <a:prstGeom prst="line">
            <a:avLst/>
          </a:prstGeom>
          <a:noFill/>
          <a:ln w="0">
            <a:solidFill>
              <a:srgbClr val="000000"/>
            </a:solidFill>
            <a:round/>
            <a:headEnd/>
            <a:tailEnd/>
          </a:ln>
        </p:spPr>
        <p:txBody>
          <a:bodyPr/>
          <a:lstStyle/>
          <a:p>
            <a:endParaRPr lang="en-US"/>
          </a:p>
        </p:txBody>
      </p:sp>
      <p:sp>
        <p:nvSpPr>
          <p:cNvPr id="7197" name="Line 30"/>
          <p:cNvSpPr>
            <a:spLocks noChangeShapeType="1"/>
          </p:cNvSpPr>
          <p:nvPr/>
        </p:nvSpPr>
        <p:spPr bwMode="auto">
          <a:xfrm>
            <a:off x="2384425" y="1903413"/>
            <a:ext cx="1588" cy="1789112"/>
          </a:xfrm>
          <a:prstGeom prst="line">
            <a:avLst/>
          </a:prstGeom>
          <a:noFill/>
          <a:ln w="0">
            <a:solidFill>
              <a:srgbClr val="000000"/>
            </a:solidFill>
            <a:round/>
            <a:headEnd/>
            <a:tailEnd/>
          </a:ln>
        </p:spPr>
        <p:txBody>
          <a:bodyPr/>
          <a:lstStyle/>
          <a:p>
            <a:endParaRPr lang="en-US"/>
          </a:p>
        </p:txBody>
      </p:sp>
      <p:sp>
        <p:nvSpPr>
          <p:cNvPr id="7198" name="Rectangle 31"/>
          <p:cNvSpPr>
            <a:spLocks noChangeArrowheads="1"/>
          </p:cNvSpPr>
          <p:nvPr/>
        </p:nvSpPr>
        <p:spPr bwMode="auto">
          <a:xfrm>
            <a:off x="369888" y="1903413"/>
            <a:ext cx="2014537" cy="1789112"/>
          </a:xfrm>
          <a:prstGeom prst="rect">
            <a:avLst/>
          </a:prstGeom>
          <a:noFill/>
          <a:ln w="11113">
            <a:solidFill>
              <a:srgbClr val="000000"/>
            </a:solidFill>
            <a:miter lim="800000"/>
            <a:headEnd/>
            <a:tailEnd/>
          </a:ln>
        </p:spPr>
        <p:txBody>
          <a:bodyPr/>
          <a:lstStyle/>
          <a:p>
            <a:endParaRPr lang="en-US"/>
          </a:p>
        </p:txBody>
      </p:sp>
      <p:sp>
        <p:nvSpPr>
          <p:cNvPr id="7199" name="Line 32"/>
          <p:cNvSpPr>
            <a:spLocks noChangeShapeType="1"/>
          </p:cNvSpPr>
          <p:nvPr/>
        </p:nvSpPr>
        <p:spPr bwMode="auto">
          <a:xfrm>
            <a:off x="369888" y="1903413"/>
            <a:ext cx="1587" cy="1789112"/>
          </a:xfrm>
          <a:prstGeom prst="line">
            <a:avLst/>
          </a:prstGeom>
          <a:noFill/>
          <a:ln w="0">
            <a:solidFill>
              <a:srgbClr val="000000"/>
            </a:solidFill>
            <a:round/>
            <a:headEnd/>
            <a:tailEnd/>
          </a:ln>
        </p:spPr>
        <p:txBody>
          <a:bodyPr/>
          <a:lstStyle/>
          <a:p>
            <a:endParaRPr lang="en-US"/>
          </a:p>
        </p:txBody>
      </p:sp>
      <p:sp>
        <p:nvSpPr>
          <p:cNvPr id="7200" name="Line 33"/>
          <p:cNvSpPr>
            <a:spLocks noChangeShapeType="1"/>
          </p:cNvSpPr>
          <p:nvPr/>
        </p:nvSpPr>
        <p:spPr bwMode="auto">
          <a:xfrm>
            <a:off x="347663" y="3692525"/>
            <a:ext cx="22225" cy="1588"/>
          </a:xfrm>
          <a:prstGeom prst="line">
            <a:avLst/>
          </a:prstGeom>
          <a:noFill/>
          <a:ln w="0">
            <a:solidFill>
              <a:srgbClr val="000000"/>
            </a:solidFill>
            <a:round/>
            <a:headEnd/>
            <a:tailEnd/>
          </a:ln>
        </p:spPr>
        <p:txBody>
          <a:bodyPr/>
          <a:lstStyle/>
          <a:p>
            <a:endParaRPr lang="en-US"/>
          </a:p>
        </p:txBody>
      </p:sp>
      <p:sp>
        <p:nvSpPr>
          <p:cNvPr id="7201" name="Line 34"/>
          <p:cNvSpPr>
            <a:spLocks noChangeShapeType="1"/>
          </p:cNvSpPr>
          <p:nvPr/>
        </p:nvSpPr>
        <p:spPr bwMode="auto">
          <a:xfrm>
            <a:off x="347663" y="3517900"/>
            <a:ext cx="22225" cy="1588"/>
          </a:xfrm>
          <a:prstGeom prst="line">
            <a:avLst/>
          </a:prstGeom>
          <a:noFill/>
          <a:ln w="0">
            <a:solidFill>
              <a:srgbClr val="000000"/>
            </a:solidFill>
            <a:round/>
            <a:headEnd/>
            <a:tailEnd/>
          </a:ln>
        </p:spPr>
        <p:txBody>
          <a:bodyPr/>
          <a:lstStyle/>
          <a:p>
            <a:endParaRPr lang="en-US"/>
          </a:p>
        </p:txBody>
      </p:sp>
      <p:sp>
        <p:nvSpPr>
          <p:cNvPr id="7202" name="Line 35"/>
          <p:cNvSpPr>
            <a:spLocks noChangeShapeType="1"/>
          </p:cNvSpPr>
          <p:nvPr/>
        </p:nvSpPr>
        <p:spPr bwMode="auto">
          <a:xfrm>
            <a:off x="347663" y="3333750"/>
            <a:ext cx="22225" cy="1588"/>
          </a:xfrm>
          <a:prstGeom prst="line">
            <a:avLst/>
          </a:prstGeom>
          <a:noFill/>
          <a:ln w="0">
            <a:solidFill>
              <a:srgbClr val="000000"/>
            </a:solidFill>
            <a:round/>
            <a:headEnd/>
            <a:tailEnd/>
          </a:ln>
        </p:spPr>
        <p:txBody>
          <a:bodyPr/>
          <a:lstStyle/>
          <a:p>
            <a:endParaRPr lang="en-US"/>
          </a:p>
        </p:txBody>
      </p:sp>
      <p:sp>
        <p:nvSpPr>
          <p:cNvPr id="7203" name="Line 36"/>
          <p:cNvSpPr>
            <a:spLocks noChangeShapeType="1"/>
          </p:cNvSpPr>
          <p:nvPr/>
        </p:nvSpPr>
        <p:spPr bwMode="auto">
          <a:xfrm>
            <a:off x="347663" y="3160713"/>
            <a:ext cx="22225" cy="1587"/>
          </a:xfrm>
          <a:prstGeom prst="line">
            <a:avLst/>
          </a:prstGeom>
          <a:noFill/>
          <a:ln w="0">
            <a:solidFill>
              <a:srgbClr val="000000"/>
            </a:solidFill>
            <a:round/>
            <a:headEnd/>
            <a:tailEnd/>
          </a:ln>
        </p:spPr>
        <p:txBody>
          <a:bodyPr/>
          <a:lstStyle/>
          <a:p>
            <a:endParaRPr lang="en-US"/>
          </a:p>
        </p:txBody>
      </p:sp>
      <p:sp>
        <p:nvSpPr>
          <p:cNvPr id="7204" name="Line 37"/>
          <p:cNvSpPr>
            <a:spLocks noChangeShapeType="1"/>
          </p:cNvSpPr>
          <p:nvPr/>
        </p:nvSpPr>
        <p:spPr bwMode="auto">
          <a:xfrm>
            <a:off x="347663" y="2976563"/>
            <a:ext cx="22225" cy="1587"/>
          </a:xfrm>
          <a:prstGeom prst="line">
            <a:avLst/>
          </a:prstGeom>
          <a:noFill/>
          <a:ln w="0">
            <a:solidFill>
              <a:srgbClr val="000000"/>
            </a:solidFill>
            <a:round/>
            <a:headEnd/>
            <a:tailEnd/>
          </a:ln>
        </p:spPr>
        <p:txBody>
          <a:bodyPr/>
          <a:lstStyle/>
          <a:p>
            <a:endParaRPr lang="en-US"/>
          </a:p>
        </p:txBody>
      </p:sp>
      <p:sp>
        <p:nvSpPr>
          <p:cNvPr id="7205" name="Line 38"/>
          <p:cNvSpPr>
            <a:spLocks noChangeShapeType="1"/>
          </p:cNvSpPr>
          <p:nvPr/>
        </p:nvSpPr>
        <p:spPr bwMode="auto">
          <a:xfrm>
            <a:off x="347663" y="2803525"/>
            <a:ext cx="22225" cy="1588"/>
          </a:xfrm>
          <a:prstGeom prst="line">
            <a:avLst/>
          </a:prstGeom>
          <a:noFill/>
          <a:ln w="0">
            <a:solidFill>
              <a:srgbClr val="000000"/>
            </a:solidFill>
            <a:round/>
            <a:headEnd/>
            <a:tailEnd/>
          </a:ln>
        </p:spPr>
        <p:txBody>
          <a:bodyPr/>
          <a:lstStyle/>
          <a:p>
            <a:endParaRPr lang="en-US"/>
          </a:p>
        </p:txBody>
      </p:sp>
      <p:sp>
        <p:nvSpPr>
          <p:cNvPr id="7206" name="Line 39"/>
          <p:cNvSpPr>
            <a:spLocks noChangeShapeType="1"/>
          </p:cNvSpPr>
          <p:nvPr/>
        </p:nvSpPr>
        <p:spPr bwMode="auto">
          <a:xfrm>
            <a:off x="347663" y="2619375"/>
            <a:ext cx="22225" cy="1588"/>
          </a:xfrm>
          <a:prstGeom prst="line">
            <a:avLst/>
          </a:prstGeom>
          <a:noFill/>
          <a:ln w="0">
            <a:solidFill>
              <a:srgbClr val="000000"/>
            </a:solidFill>
            <a:round/>
            <a:headEnd/>
            <a:tailEnd/>
          </a:ln>
        </p:spPr>
        <p:txBody>
          <a:bodyPr/>
          <a:lstStyle/>
          <a:p>
            <a:endParaRPr lang="en-US"/>
          </a:p>
        </p:txBody>
      </p:sp>
      <p:sp>
        <p:nvSpPr>
          <p:cNvPr id="7207" name="Line 40"/>
          <p:cNvSpPr>
            <a:spLocks noChangeShapeType="1"/>
          </p:cNvSpPr>
          <p:nvPr/>
        </p:nvSpPr>
        <p:spPr bwMode="auto">
          <a:xfrm>
            <a:off x="347663" y="2446338"/>
            <a:ext cx="22225" cy="1587"/>
          </a:xfrm>
          <a:prstGeom prst="line">
            <a:avLst/>
          </a:prstGeom>
          <a:noFill/>
          <a:ln w="0">
            <a:solidFill>
              <a:srgbClr val="000000"/>
            </a:solidFill>
            <a:round/>
            <a:headEnd/>
            <a:tailEnd/>
          </a:ln>
        </p:spPr>
        <p:txBody>
          <a:bodyPr/>
          <a:lstStyle/>
          <a:p>
            <a:endParaRPr lang="en-US"/>
          </a:p>
        </p:txBody>
      </p:sp>
      <p:sp>
        <p:nvSpPr>
          <p:cNvPr id="7208" name="Line 41"/>
          <p:cNvSpPr>
            <a:spLocks noChangeShapeType="1"/>
          </p:cNvSpPr>
          <p:nvPr/>
        </p:nvSpPr>
        <p:spPr bwMode="auto">
          <a:xfrm>
            <a:off x="347663" y="2262188"/>
            <a:ext cx="22225" cy="1587"/>
          </a:xfrm>
          <a:prstGeom prst="line">
            <a:avLst/>
          </a:prstGeom>
          <a:noFill/>
          <a:ln w="0">
            <a:solidFill>
              <a:srgbClr val="000000"/>
            </a:solidFill>
            <a:round/>
            <a:headEnd/>
            <a:tailEnd/>
          </a:ln>
        </p:spPr>
        <p:txBody>
          <a:bodyPr/>
          <a:lstStyle/>
          <a:p>
            <a:endParaRPr lang="en-US"/>
          </a:p>
        </p:txBody>
      </p:sp>
      <p:sp>
        <p:nvSpPr>
          <p:cNvPr id="7209" name="Line 42"/>
          <p:cNvSpPr>
            <a:spLocks noChangeShapeType="1"/>
          </p:cNvSpPr>
          <p:nvPr/>
        </p:nvSpPr>
        <p:spPr bwMode="auto">
          <a:xfrm>
            <a:off x="347663" y="2087563"/>
            <a:ext cx="22225" cy="1587"/>
          </a:xfrm>
          <a:prstGeom prst="line">
            <a:avLst/>
          </a:prstGeom>
          <a:noFill/>
          <a:ln w="0">
            <a:solidFill>
              <a:srgbClr val="000000"/>
            </a:solidFill>
            <a:round/>
            <a:headEnd/>
            <a:tailEnd/>
          </a:ln>
        </p:spPr>
        <p:txBody>
          <a:bodyPr/>
          <a:lstStyle/>
          <a:p>
            <a:endParaRPr lang="en-US"/>
          </a:p>
        </p:txBody>
      </p:sp>
      <p:sp>
        <p:nvSpPr>
          <p:cNvPr id="7210" name="Line 43"/>
          <p:cNvSpPr>
            <a:spLocks noChangeShapeType="1"/>
          </p:cNvSpPr>
          <p:nvPr/>
        </p:nvSpPr>
        <p:spPr bwMode="auto">
          <a:xfrm>
            <a:off x="347663" y="1903413"/>
            <a:ext cx="22225" cy="1587"/>
          </a:xfrm>
          <a:prstGeom prst="line">
            <a:avLst/>
          </a:prstGeom>
          <a:noFill/>
          <a:ln w="0">
            <a:solidFill>
              <a:srgbClr val="000000"/>
            </a:solidFill>
            <a:round/>
            <a:headEnd/>
            <a:tailEnd/>
          </a:ln>
        </p:spPr>
        <p:txBody>
          <a:bodyPr/>
          <a:lstStyle/>
          <a:p>
            <a:endParaRPr lang="en-US"/>
          </a:p>
        </p:txBody>
      </p:sp>
      <p:sp>
        <p:nvSpPr>
          <p:cNvPr id="7211" name="Line 44"/>
          <p:cNvSpPr>
            <a:spLocks noChangeShapeType="1"/>
          </p:cNvSpPr>
          <p:nvPr/>
        </p:nvSpPr>
        <p:spPr bwMode="auto">
          <a:xfrm>
            <a:off x="369888" y="3692525"/>
            <a:ext cx="2014537" cy="1588"/>
          </a:xfrm>
          <a:prstGeom prst="line">
            <a:avLst/>
          </a:prstGeom>
          <a:noFill/>
          <a:ln w="0">
            <a:solidFill>
              <a:srgbClr val="000000"/>
            </a:solidFill>
            <a:round/>
            <a:headEnd/>
            <a:tailEnd/>
          </a:ln>
        </p:spPr>
        <p:txBody>
          <a:bodyPr/>
          <a:lstStyle/>
          <a:p>
            <a:endParaRPr lang="en-US"/>
          </a:p>
        </p:txBody>
      </p:sp>
      <p:sp>
        <p:nvSpPr>
          <p:cNvPr id="7212" name="Line 45"/>
          <p:cNvSpPr>
            <a:spLocks noChangeShapeType="1"/>
          </p:cNvSpPr>
          <p:nvPr/>
        </p:nvSpPr>
        <p:spPr bwMode="auto">
          <a:xfrm flipV="1">
            <a:off x="369888" y="3692525"/>
            <a:ext cx="1587" cy="20638"/>
          </a:xfrm>
          <a:prstGeom prst="line">
            <a:avLst/>
          </a:prstGeom>
          <a:noFill/>
          <a:ln w="0">
            <a:solidFill>
              <a:srgbClr val="000000"/>
            </a:solidFill>
            <a:round/>
            <a:headEnd/>
            <a:tailEnd/>
          </a:ln>
        </p:spPr>
        <p:txBody>
          <a:bodyPr/>
          <a:lstStyle/>
          <a:p>
            <a:endParaRPr lang="en-US"/>
          </a:p>
        </p:txBody>
      </p:sp>
      <p:sp>
        <p:nvSpPr>
          <p:cNvPr id="7213" name="Line 46"/>
          <p:cNvSpPr>
            <a:spLocks noChangeShapeType="1"/>
          </p:cNvSpPr>
          <p:nvPr/>
        </p:nvSpPr>
        <p:spPr bwMode="auto">
          <a:xfrm flipV="1">
            <a:off x="576263" y="3692525"/>
            <a:ext cx="1587" cy="20638"/>
          </a:xfrm>
          <a:prstGeom prst="line">
            <a:avLst/>
          </a:prstGeom>
          <a:noFill/>
          <a:ln w="0">
            <a:solidFill>
              <a:srgbClr val="000000"/>
            </a:solidFill>
            <a:round/>
            <a:headEnd/>
            <a:tailEnd/>
          </a:ln>
        </p:spPr>
        <p:txBody>
          <a:bodyPr/>
          <a:lstStyle/>
          <a:p>
            <a:endParaRPr lang="en-US"/>
          </a:p>
        </p:txBody>
      </p:sp>
      <p:sp>
        <p:nvSpPr>
          <p:cNvPr id="7214" name="Line 47"/>
          <p:cNvSpPr>
            <a:spLocks noChangeShapeType="1"/>
          </p:cNvSpPr>
          <p:nvPr/>
        </p:nvSpPr>
        <p:spPr bwMode="auto">
          <a:xfrm flipV="1">
            <a:off x="773113" y="3692525"/>
            <a:ext cx="1587" cy="20638"/>
          </a:xfrm>
          <a:prstGeom prst="line">
            <a:avLst/>
          </a:prstGeom>
          <a:noFill/>
          <a:ln w="0">
            <a:solidFill>
              <a:srgbClr val="000000"/>
            </a:solidFill>
            <a:round/>
            <a:headEnd/>
            <a:tailEnd/>
          </a:ln>
        </p:spPr>
        <p:txBody>
          <a:bodyPr/>
          <a:lstStyle/>
          <a:p>
            <a:endParaRPr lang="en-US"/>
          </a:p>
        </p:txBody>
      </p:sp>
      <p:sp>
        <p:nvSpPr>
          <p:cNvPr id="7215" name="Line 48"/>
          <p:cNvSpPr>
            <a:spLocks noChangeShapeType="1"/>
          </p:cNvSpPr>
          <p:nvPr/>
        </p:nvSpPr>
        <p:spPr bwMode="auto">
          <a:xfrm flipV="1">
            <a:off x="979488" y="3692525"/>
            <a:ext cx="1587" cy="20638"/>
          </a:xfrm>
          <a:prstGeom prst="line">
            <a:avLst/>
          </a:prstGeom>
          <a:noFill/>
          <a:ln w="0">
            <a:solidFill>
              <a:srgbClr val="000000"/>
            </a:solidFill>
            <a:round/>
            <a:headEnd/>
            <a:tailEnd/>
          </a:ln>
        </p:spPr>
        <p:txBody>
          <a:bodyPr/>
          <a:lstStyle/>
          <a:p>
            <a:endParaRPr lang="en-US"/>
          </a:p>
        </p:txBody>
      </p:sp>
      <p:sp>
        <p:nvSpPr>
          <p:cNvPr id="7216" name="Line 49"/>
          <p:cNvSpPr>
            <a:spLocks noChangeShapeType="1"/>
          </p:cNvSpPr>
          <p:nvPr/>
        </p:nvSpPr>
        <p:spPr bwMode="auto">
          <a:xfrm flipV="1">
            <a:off x="1176338" y="3692525"/>
            <a:ext cx="1587" cy="20638"/>
          </a:xfrm>
          <a:prstGeom prst="line">
            <a:avLst/>
          </a:prstGeom>
          <a:noFill/>
          <a:ln w="0">
            <a:solidFill>
              <a:srgbClr val="000000"/>
            </a:solidFill>
            <a:round/>
            <a:headEnd/>
            <a:tailEnd/>
          </a:ln>
        </p:spPr>
        <p:txBody>
          <a:bodyPr/>
          <a:lstStyle/>
          <a:p>
            <a:endParaRPr lang="en-US"/>
          </a:p>
        </p:txBody>
      </p:sp>
      <p:sp>
        <p:nvSpPr>
          <p:cNvPr id="7217" name="Line 50"/>
          <p:cNvSpPr>
            <a:spLocks noChangeShapeType="1"/>
          </p:cNvSpPr>
          <p:nvPr/>
        </p:nvSpPr>
        <p:spPr bwMode="auto">
          <a:xfrm flipV="1">
            <a:off x="1382713" y="3692525"/>
            <a:ext cx="1587" cy="20638"/>
          </a:xfrm>
          <a:prstGeom prst="line">
            <a:avLst/>
          </a:prstGeom>
          <a:noFill/>
          <a:ln w="0">
            <a:solidFill>
              <a:srgbClr val="000000"/>
            </a:solidFill>
            <a:round/>
            <a:headEnd/>
            <a:tailEnd/>
          </a:ln>
        </p:spPr>
        <p:txBody>
          <a:bodyPr/>
          <a:lstStyle/>
          <a:p>
            <a:endParaRPr lang="en-US"/>
          </a:p>
        </p:txBody>
      </p:sp>
      <p:sp>
        <p:nvSpPr>
          <p:cNvPr id="7218" name="Line 51"/>
          <p:cNvSpPr>
            <a:spLocks noChangeShapeType="1"/>
          </p:cNvSpPr>
          <p:nvPr/>
        </p:nvSpPr>
        <p:spPr bwMode="auto">
          <a:xfrm flipV="1">
            <a:off x="1577975" y="3692525"/>
            <a:ext cx="1588" cy="20638"/>
          </a:xfrm>
          <a:prstGeom prst="line">
            <a:avLst/>
          </a:prstGeom>
          <a:noFill/>
          <a:ln w="0">
            <a:solidFill>
              <a:srgbClr val="000000"/>
            </a:solidFill>
            <a:round/>
            <a:headEnd/>
            <a:tailEnd/>
          </a:ln>
        </p:spPr>
        <p:txBody>
          <a:bodyPr/>
          <a:lstStyle/>
          <a:p>
            <a:endParaRPr lang="en-US"/>
          </a:p>
        </p:txBody>
      </p:sp>
      <p:sp>
        <p:nvSpPr>
          <p:cNvPr id="7219" name="Line 52"/>
          <p:cNvSpPr>
            <a:spLocks noChangeShapeType="1"/>
          </p:cNvSpPr>
          <p:nvPr/>
        </p:nvSpPr>
        <p:spPr bwMode="auto">
          <a:xfrm flipV="1">
            <a:off x="1785938" y="3692525"/>
            <a:ext cx="1587" cy="20638"/>
          </a:xfrm>
          <a:prstGeom prst="line">
            <a:avLst/>
          </a:prstGeom>
          <a:noFill/>
          <a:ln w="0">
            <a:solidFill>
              <a:srgbClr val="000000"/>
            </a:solidFill>
            <a:round/>
            <a:headEnd/>
            <a:tailEnd/>
          </a:ln>
        </p:spPr>
        <p:txBody>
          <a:bodyPr/>
          <a:lstStyle/>
          <a:p>
            <a:endParaRPr lang="en-US"/>
          </a:p>
        </p:txBody>
      </p:sp>
      <p:sp>
        <p:nvSpPr>
          <p:cNvPr id="7220" name="Line 53"/>
          <p:cNvSpPr>
            <a:spLocks noChangeShapeType="1"/>
          </p:cNvSpPr>
          <p:nvPr/>
        </p:nvSpPr>
        <p:spPr bwMode="auto">
          <a:xfrm flipV="1">
            <a:off x="1981200" y="3692525"/>
            <a:ext cx="1588" cy="20638"/>
          </a:xfrm>
          <a:prstGeom prst="line">
            <a:avLst/>
          </a:prstGeom>
          <a:noFill/>
          <a:ln w="0">
            <a:solidFill>
              <a:srgbClr val="000000"/>
            </a:solidFill>
            <a:round/>
            <a:headEnd/>
            <a:tailEnd/>
          </a:ln>
        </p:spPr>
        <p:txBody>
          <a:bodyPr/>
          <a:lstStyle/>
          <a:p>
            <a:endParaRPr lang="en-US"/>
          </a:p>
        </p:txBody>
      </p:sp>
      <p:sp>
        <p:nvSpPr>
          <p:cNvPr id="7221" name="Line 54"/>
          <p:cNvSpPr>
            <a:spLocks noChangeShapeType="1"/>
          </p:cNvSpPr>
          <p:nvPr/>
        </p:nvSpPr>
        <p:spPr bwMode="auto">
          <a:xfrm flipV="1">
            <a:off x="2187575" y="3692525"/>
            <a:ext cx="1588" cy="20638"/>
          </a:xfrm>
          <a:prstGeom prst="line">
            <a:avLst/>
          </a:prstGeom>
          <a:noFill/>
          <a:ln w="0">
            <a:solidFill>
              <a:srgbClr val="000000"/>
            </a:solidFill>
            <a:round/>
            <a:headEnd/>
            <a:tailEnd/>
          </a:ln>
        </p:spPr>
        <p:txBody>
          <a:bodyPr/>
          <a:lstStyle/>
          <a:p>
            <a:endParaRPr lang="en-US"/>
          </a:p>
        </p:txBody>
      </p:sp>
      <p:sp>
        <p:nvSpPr>
          <p:cNvPr id="7222" name="Line 55"/>
          <p:cNvSpPr>
            <a:spLocks noChangeShapeType="1"/>
          </p:cNvSpPr>
          <p:nvPr/>
        </p:nvSpPr>
        <p:spPr bwMode="auto">
          <a:xfrm flipV="1">
            <a:off x="2384425" y="3692525"/>
            <a:ext cx="1588" cy="20638"/>
          </a:xfrm>
          <a:prstGeom prst="line">
            <a:avLst/>
          </a:prstGeom>
          <a:noFill/>
          <a:ln w="0">
            <a:solidFill>
              <a:srgbClr val="000000"/>
            </a:solidFill>
            <a:round/>
            <a:headEnd/>
            <a:tailEnd/>
          </a:ln>
        </p:spPr>
        <p:txBody>
          <a:bodyPr/>
          <a:lstStyle/>
          <a:p>
            <a:endParaRPr lang="en-US"/>
          </a:p>
        </p:txBody>
      </p:sp>
      <p:sp>
        <p:nvSpPr>
          <p:cNvPr id="7223" name="Freeform 56"/>
          <p:cNvSpPr>
            <a:spLocks/>
          </p:cNvSpPr>
          <p:nvPr/>
        </p:nvSpPr>
        <p:spPr bwMode="auto">
          <a:xfrm>
            <a:off x="903288" y="290036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24" name="Freeform 57"/>
          <p:cNvSpPr>
            <a:spLocks/>
          </p:cNvSpPr>
          <p:nvPr/>
        </p:nvSpPr>
        <p:spPr bwMode="auto">
          <a:xfrm>
            <a:off x="696913" y="254317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25" name="Freeform 58"/>
          <p:cNvSpPr>
            <a:spLocks/>
          </p:cNvSpPr>
          <p:nvPr/>
        </p:nvSpPr>
        <p:spPr bwMode="auto">
          <a:xfrm>
            <a:off x="1709738" y="308451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26" name="Freeform 59"/>
          <p:cNvSpPr>
            <a:spLocks/>
          </p:cNvSpPr>
          <p:nvPr/>
        </p:nvSpPr>
        <p:spPr bwMode="auto">
          <a:xfrm>
            <a:off x="1100138" y="237013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8"/>
                </a:lnTo>
                <a:lnTo>
                  <a:pt x="48" y="95"/>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27" name="Freeform 60"/>
          <p:cNvSpPr>
            <a:spLocks/>
          </p:cNvSpPr>
          <p:nvPr/>
        </p:nvSpPr>
        <p:spPr bwMode="auto">
          <a:xfrm>
            <a:off x="1905000" y="272732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28" name="Freeform 61"/>
          <p:cNvSpPr>
            <a:spLocks/>
          </p:cNvSpPr>
          <p:nvPr/>
        </p:nvSpPr>
        <p:spPr bwMode="auto">
          <a:xfrm>
            <a:off x="1501775" y="325913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7"/>
                </a:lnTo>
                <a:lnTo>
                  <a:pt x="48" y="95"/>
                </a:lnTo>
                <a:lnTo>
                  <a:pt x="0" y="47"/>
                </a:lnTo>
                <a:lnTo>
                  <a:pt x="48" y="0"/>
                </a:lnTo>
                <a:close/>
              </a:path>
            </a:pathLst>
          </a:custGeom>
          <a:solidFill>
            <a:srgbClr val="00FFFF"/>
          </a:solidFill>
          <a:ln w="11113">
            <a:solidFill>
              <a:srgbClr val="000080"/>
            </a:solidFill>
            <a:round/>
            <a:headEnd/>
            <a:tailEnd/>
          </a:ln>
        </p:spPr>
        <p:txBody>
          <a:bodyPr/>
          <a:lstStyle/>
          <a:p>
            <a:endParaRPr lang="en-US"/>
          </a:p>
        </p:txBody>
      </p:sp>
      <p:sp>
        <p:nvSpPr>
          <p:cNvPr id="7229" name="Freeform 62"/>
          <p:cNvSpPr>
            <a:spLocks/>
          </p:cNvSpPr>
          <p:nvPr/>
        </p:nvSpPr>
        <p:spPr bwMode="auto">
          <a:xfrm>
            <a:off x="1709738" y="2900363"/>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30" name="Freeform 63"/>
          <p:cNvSpPr>
            <a:spLocks/>
          </p:cNvSpPr>
          <p:nvPr/>
        </p:nvSpPr>
        <p:spPr bwMode="auto">
          <a:xfrm>
            <a:off x="1709738" y="2543175"/>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31" name="Rectangle 64"/>
          <p:cNvSpPr>
            <a:spLocks noChangeArrowheads="1"/>
          </p:cNvSpPr>
          <p:nvPr/>
        </p:nvSpPr>
        <p:spPr bwMode="auto">
          <a:xfrm>
            <a:off x="282575" y="365918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232" name="Rectangle 65"/>
          <p:cNvSpPr>
            <a:spLocks noChangeArrowheads="1"/>
          </p:cNvSpPr>
          <p:nvPr/>
        </p:nvSpPr>
        <p:spPr bwMode="auto">
          <a:xfrm>
            <a:off x="282575" y="3486150"/>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233" name="Rectangle 66"/>
          <p:cNvSpPr>
            <a:spLocks noChangeArrowheads="1"/>
          </p:cNvSpPr>
          <p:nvPr/>
        </p:nvSpPr>
        <p:spPr bwMode="auto">
          <a:xfrm>
            <a:off x="282575" y="3302000"/>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234" name="Rectangle 67"/>
          <p:cNvSpPr>
            <a:spLocks noChangeArrowheads="1"/>
          </p:cNvSpPr>
          <p:nvPr/>
        </p:nvSpPr>
        <p:spPr bwMode="auto">
          <a:xfrm>
            <a:off x="282575" y="3128963"/>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235" name="Rectangle 68"/>
          <p:cNvSpPr>
            <a:spLocks noChangeArrowheads="1"/>
          </p:cNvSpPr>
          <p:nvPr/>
        </p:nvSpPr>
        <p:spPr bwMode="auto">
          <a:xfrm>
            <a:off x="282575" y="2944813"/>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236" name="Rectangle 69"/>
          <p:cNvSpPr>
            <a:spLocks noChangeArrowheads="1"/>
          </p:cNvSpPr>
          <p:nvPr/>
        </p:nvSpPr>
        <p:spPr bwMode="auto">
          <a:xfrm>
            <a:off x="282575" y="277018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237" name="Rectangle 70"/>
          <p:cNvSpPr>
            <a:spLocks noChangeArrowheads="1"/>
          </p:cNvSpPr>
          <p:nvPr/>
        </p:nvSpPr>
        <p:spPr bwMode="auto">
          <a:xfrm>
            <a:off x="282575" y="25860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238" name="Rectangle 71"/>
          <p:cNvSpPr>
            <a:spLocks noChangeArrowheads="1"/>
          </p:cNvSpPr>
          <p:nvPr/>
        </p:nvSpPr>
        <p:spPr bwMode="auto">
          <a:xfrm>
            <a:off x="282575" y="2413000"/>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239" name="Rectangle 72"/>
          <p:cNvSpPr>
            <a:spLocks noChangeArrowheads="1"/>
          </p:cNvSpPr>
          <p:nvPr/>
        </p:nvSpPr>
        <p:spPr bwMode="auto">
          <a:xfrm>
            <a:off x="282575" y="2228850"/>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240" name="Rectangle 73"/>
          <p:cNvSpPr>
            <a:spLocks noChangeArrowheads="1"/>
          </p:cNvSpPr>
          <p:nvPr/>
        </p:nvSpPr>
        <p:spPr bwMode="auto">
          <a:xfrm>
            <a:off x="282575" y="2055813"/>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241" name="Rectangle 74"/>
          <p:cNvSpPr>
            <a:spLocks noChangeArrowheads="1"/>
          </p:cNvSpPr>
          <p:nvPr/>
        </p:nvSpPr>
        <p:spPr bwMode="auto">
          <a:xfrm>
            <a:off x="250825" y="1871663"/>
            <a:ext cx="33338"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242" name="Rectangle 75"/>
          <p:cNvSpPr>
            <a:spLocks noChangeArrowheads="1"/>
          </p:cNvSpPr>
          <p:nvPr/>
        </p:nvSpPr>
        <p:spPr bwMode="auto">
          <a:xfrm>
            <a:off x="358775"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243" name="Rectangle 76"/>
          <p:cNvSpPr>
            <a:spLocks noChangeArrowheads="1"/>
          </p:cNvSpPr>
          <p:nvPr/>
        </p:nvSpPr>
        <p:spPr bwMode="auto">
          <a:xfrm>
            <a:off x="566738"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244" name="Rectangle 77"/>
          <p:cNvSpPr>
            <a:spLocks noChangeArrowheads="1"/>
          </p:cNvSpPr>
          <p:nvPr/>
        </p:nvSpPr>
        <p:spPr bwMode="auto">
          <a:xfrm>
            <a:off x="762000"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245" name="Rectangle 78"/>
          <p:cNvSpPr>
            <a:spLocks noChangeArrowheads="1"/>
          </p:cNvSpPr>
          <p:nvPr/>
        </p:nvSpPr>
        <p:spPr bwMode="auto">
          <a:xfrm>
            <a:off x="968375"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246" name="Rectangle 79"/>
          <p:cNvSpPr>
            <a:spLocks noChangeArrowheads="1"/>
          </p:cNvSpPr>
          <p:nvPr/>
        </p:nvSpPr>
        <p:spPr bwMode="auto">
          <a:xfrm>
            <a:off x="1165225"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247" name="Rectangle 80"/>
          <p:cNvSpPr>
            <a:spLocks noChangeArrowheads="1"/>
          </p:cNvSpPr>
          <p:nvPr/>
        </p:nvSpPr>
        <p:spPr bwMode="auto">
          <a:xfrm>
            <a:off x="1371600"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248" name="Rectangle 81"/>
          <p:cNvSpPr>
            <a:spLocks noChangeArrowheads="1"/>
          </p:cNvSpPr>
          <p:nvPr/>
        </p:nvSpPr>
        <p:spPr bwMode="auto">
          <a:xfrm>
            <a:off x="1566863"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249" name="Rectangle 82"/>
          <p:cNvSpPr>
            <a:spLocks noChangeArrowheads="1"/>
          </p:cNvSpPr>
          <p:nvPr/>
        </p:nvSpPr>
        <p:spPr bwMode="auto">
          <a:xfrm>
            <a:off x="1774825"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250" name="Rectangle 83"/>
          <p:cNvSpPr>
            <a:spLocks noChangeArrowheads="1"/>
          </p:cNvSpPr>
          <p:nvPr/>
        </p:nvSpPr>
        <p:spPr bwMode="auto">
          <a:xfrm>
            <a:off x="1970088"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251" name="Rectangle 84"/>
          <p:cNvSpPr>
            <a:spLocks noChangeArrowheads="1"/>
          </p:cNvSpPr>
          <p:nvPr/>
        </p:nvSpPr>
        <p:spPr bwMode="auto">
          <a:xfrm>
            <a:off x="2176463" y="3767138"/>
            <a:ext cx="22225"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252" name="Rectangle 85"/>
          <p:cNvSpPr>
            <a:spLocks noChangeArrowheads="1"/>
          </p:cNvSpPr>
          <p:nvPr/>
        </p:nvSpPr>
        <p:spPr bwMode="auto">
          <a:xfrm>
            <a:off x="2351088" y="3767138"/>
            <a:ext cx="33337" cy="31750"/>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253" name="Rectangle 86"/>
          <p:cNvSpPr>
            <a:spLocks noChangeArrowheads="1"/>
          </p:cNvSpPr>
          <p:nvPr/>
        </p:nvSpPr>
        <p:spPr bwMode="auto">
          <a:xfrm>
            <a:off x="119063" y="1719263"/>
            <a:ext cx="2395537" cy="2254250"/>
          </a:xfrm>
          <a:prstGeom prst="rect">
            <a:avLst/>
          </a:prstGeom>
          <a:noFill/>
          <a:ln w="0">
            <a:solidFill>
              <a:srgbClr val="000000"/>
            </a:solidFill>
            <a:miter lim="800000"/>
            <a:headEnd/>
            <a:tailEnd/>
          </a:ln>
        </p:spPr>
        <p:txBody>
          <a:bodyPr/>
          <a:lstStyle/>
          <a:p>
            <a:endParaRPr lang="en-US"/>
          </a:p>
        </p:txBody>
      </p:sp>
      <p:sp>
        <p:nvSpPr>
          <p:cNvPr id="7254" name="Freeform 87"/>
          <p:cNvSpPr>
            <a:spLocks/>
          </p:cNvSpPr>
          <p:nvPr/>
        </p:nvSpPr>
        <p:spPr bwMode="auto">
          <a:xfrm>
            <a:off x="914400" y="2211388"/>
            <a:ext cx="152400" cy="150812"/>
          </a:xfrm>
          <a:custGeom>
            <a:avLst/>
            <a:gdLst>
              <a:gd name="T0" fmla="*/ 2147483647 w 96"/>
              <a:gd name="T1" fmla="*/ 0 h 95"/>
              <a:gd name="T2" fmla="*/ 2147483647 w 96"/>
              <a:gd name="T3" fmla="*/ 2147483647 h 95"/>
              <a:gd name="T4" fmla="*/ 2147483647 w 96"/>
              <a:gd name="T5" fmla="*/ 2147483647 h 95"/>
              <a:gd name="T6" fmla="*/ 0 w 96"/>
              <a:gd name="T7" fmla="*/ 2147483647 h 95"/>
              <a:gd name="T8" fmla="*/ 2147483647 w 96"/>
              <a:gd name="T9" fmla="*/ 0 h 95"/>
              <a:gd name="T10" fmla="*/ 0 60000 65536"/>
              <a:gd name="T11" fmla="*/ 0 60000 65536"/>
              <a:gd name="T12" fmla="*/ 0 60000 65536"/>
              <a:gd name="T13" fmla="*/ 0 60000 65536"/>
              <a:gd name="T14" fmla="*/ 0 60000 65536"/>
              <a:gd name="T15" fmla="*/ 0 w 96"/>
              <a:gd name="T16" fmla="*/ 0 h 95"/>
              <a:gd name="T17" fmla="*/ 96 w 96"/>
              <a:gd name="T18" fmla="*/ 95 h 95"/>
            </a:gdLst>
            <a:ahLst/>
            <a:cxnLst>
              <a:cxn ang="T10">
                <a:pos x="T0" y="T1"/>
              </a:cxn>
              <a:cxn ang="T11">
                <a:pos x="T2" y="T3"/>
              </a:cxn>
              <a:cxn ang="T12">
                <a:pos x="T4" y="T5"/>
              </a:cxn>
              <a:cxn ang="T13">
                <a:pos x="T6" y="T7"/>
              </a:cxn>
              <a:cxn ang="T14">
                <a:pos x="T8" y="T9"/>
              </a:cxn>
            </a:cxnLst>
            <a:rect l="T15" t="T16" r="T17" b="T18"/>
            <a:pathLst>
              <a:path w="96" h="95">
                <a:moveTo>
                  <a:pt x="48" y="0"/>
                </a:moveTo>
                <a:lnTo>
                  <a:pt x="96" y="48"/>
                </a:lnTo>
                <a:lnTo>
                  <a:pt x="48" y="95"/>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55" name="Freeform 88"/>
          <p:cNvSpPr>
            <a:spLocks/>
          </p:cNvSpPr>
          <p:nvPr/>
        </p:nvSpPr>
        <p:spPr bwMode="auto">
          <a:xfrm>
            <a:off x="1524000" y="3048000"/>
            <a:ext cx="152400" cy="152400"/>
          </a:xfrm>
          <a:custGeom>
            <a:avLst/>
            <a:gdLst>
              <a:gd name="T0" fmla="*/ 2147483647 w 96"/>
              <a:gd name="T1" fmla="*/ 0 h 96"/>
              <a:gd name="T2" fmla="*/ 2147483647 w 96"/>
              <a:gd name="T3" fmla="*/ 2147483647 h 96"/>
              <a:gd name="T4" fmla="*/ 2147483647 w 96"/>
              <a:gd name="T5" fmla="*/ 2147483647 h 96"/>
              <a:gd name="T6" fmla="*/ 0 w 96"/>
              <a:gd name="T7" fmla="*/ 2147483647 h 96"/>
              <a:gd name="T8" fmla="*/ 2147483647 w 96"/>
              <a:gd name="T9" fmla="*/ 0 h 96"/>
              <a:gd name="T10" fmla="*/ 0 60000 65536"/>
              <a:gd name="T11" fmla="*/ 0 60000 65536"/>
              <a:gd name="T12" fmla="*/ 0 60000 65536"/>
              <a:gd name="T13" fmla="*/ 0 60000 65536"/>
              <a:gd name="T14" fmla="*/ 0 60000 65536"/>
              <a:gd name="T15" fmla="*/ 0 w 96"/>
              <a:gd name="T16" fmla="*/ 0 h 96"/>
              <a:gd name="T17" fmla="*/ 96 w 96"/>
              <a:gd name="T18" fmla="*/ 96 h 96"/>
            </a:gdLst>
            <a:ahLst/>
            <a:cxnLst>
              <a:cxn ang="T10">
                <a:pos x="T0" y="T1"/>
              </a:cxn>
              <a:cxn ang="T11">
                <a:pos x="T2" y="T3"/>
              </a:cxn>
              <a:cxn ang="T12">
                <a:pos x="T4" y="T5"/>
              </a:cxn>
              <a:cxn ang="T13">
                <a:pos x="T6" y="T7"/>
              </a:cxn>
              <a:cxn ang="T14">
                <a:pos x="T8" y="T9"/>
              </a:cxn>
            </a:cxnLst>
            <a:rect l="T15" t="T16" r="T17" b="T18"/>
            <a:pathLst>
              <a:path w="96" h="96">
                <a:moveTo>
                  <a:pt x="48" y="0"/>
                </a:moveTo>
                <a:lnTo>
                  <a:pt x="96" y="48"/>
                </a:lnTo>
                <a:lnTo>
                  <a:pt x="48" y="96"/>
                </a:lnTo>
                <a:lnTo>
                  <a:pt x="0" y="48"/>
                </a:lnTo>
                <a:lnTo>
                  <a:pt x="48" y="0"/>
                </a:lnTo>
                <a:close/>
              </a:path>
            </a:pathLst>
          </a:custGeom>
          <a:solidFill>
            <a:srgbClr val="00FFFF"/>
          </a:solidFill>
          <a:ln w="11113">
            <a:solidFill>
              <a:srgbClr val="000080"/>
            </a:solidFill>
            <a:round/>
            <a:headEnd/>
            <a:tailEnd/>
          </a:ln>
        </p:spPr>
        <p:txBody>
          <a:bodyPr/>
          <a:lstStyle/>
          <a:p>
            <a:endParaRPr lang="en-US"/>
          </a:p>
        </p:txBody>
      </p:sp>
      <p:sp>
        <p:nvSpPr>
          <p:cNvPr id="7256" name="Text Box 89"/>
          <p:cNvSpPr txBox="1">
            <a:spLocks noChangeArrowheads="1"/>
          </p:cNvSpPr>
          <p:nvPr/>
        </p:nvSpPr>
        <p:spPr bwMode="auto">
          <a:xfrm>
            <a:off x="933450" y="4011613"/>
            <a:ext cx="752475" cy="457200"/>
          </a:xfrm>
          <a:prstGeom prst="rect">
            <a:avLst/>
          </a:prstGeom>
          <a:noFill/>
          <a:ln w="9525">
            <a:noFill/>
            <a:miter lim="800000"/>
            <a:headEnd/>
            <a:tailEnd/>
          </a:ln>
        </p:spPr>
        <p:txBody>
          <a:bodyPr wrap="none">
            <a:spAutoFit/>
          </a:bodyPr>
          <a:lstStyle/>
          <a:p>
            <a:pPr eaLnBrk="1" hangingPunct="1"/>
            <a:r>
              <a:rPr lang="en-US" altLang="ko-KR">
                <a:solidFill>
                  <a:schemeClr val="tx1"/>
                </a:solidFill>
                <a:latin typeface="Tahoma" pitchFamily="34" charset="0"/>
                <a:ea typeface="Gulim" pitchFamily="34" charset="-127"/>
              </a:rPr>
              <a:t>K=2</a:t>
            </a:r>
          </a:p>
        </p:txBody>
      </p:sp>
      <p:sp>
        <p:nvSpPr>
          <p:cNvPr id="7257" name="Line 90"/>
          <p:cNvSpPr>
            <a:spLocks noChangeShapeType="1"/>
          </p:cNvSpPr>
          <p:nvPr/>
        </p:nvSpPr>
        <p:spPr bwMode="auto">
          <a:xfrm>
            <a:off x="2590800" y="2057400"/>
            <a:ext cx="762000" cy="0"/>
          </a:xfrm>
          <a:prstGeom prst="line">
            <a:avLst/>
          </a:prstGeom>
          <a:noFill/>
          <a:ln w="9525">
            <a:solidFill>
              <a:schemeClr val="tx1"/>
            </a:solidFill>
            <a:miter lim="800000"/>
            <a:headEnd/>
            <a:tailEnd type="triangle" w="med" len="med"/>
          </a:ln>
        </p:spPr>
        <p:txBody>
          <a:bodyPr wrap="none"/>
          <a:lstStyle/>
          <a:p>
            <a:endParaRPr lang="en-US"/>
          </a:p>
        </p:txBody>
      </p:sp>
      <p:sp>
        <p:nvSpPr>
          <p:cNvPr id="7258" name="Text Box 91"/>
          <p:cNvSpPr txBox="1">
            <a:spLocks noChangeArrowheads="1"/>
          </p:cNvSpPr>
          <p:nvPr/>
        </p:nvSpPr>
        <p:spPr bwMode="auto">
          <a:xfrm>
            <a:off x="2590800" y="2362200"/>
            <a:ext cx="914400" cy="1155700"/>
          </a:xfrm>
          <a:prstGeom prst="rect">
            <a:avLst/>
          </a:prstGeom>
          <a:noFill/>
          <a:ln w="9525">
            <a:noFill/>
            <a:miter lim="800000"/>
            <a:headEnd/>
            <a:tailEnd/>
          </a:ln>
        </p:spPr>
        <p:txBody>
          <a:bodyPr>
            <a:spAutoFit/>
          </a:bodyPr>
          <a:lstStyle/>
          <a:p>
            <a:pPr eaLnBrk="1" hangingPunct="1">
              <a:spcBef>
                <a:spcPct val="50000"/>
              </a:spcBef>
            </a:pPr>
            <a:r>
              <a:rPr lang="en-US" altLang="ko-KR" sz="1400">
                <a:solidFill>
                  <a:schemeClr val="tx1"/>
                </a:solidFill>
                <a:latin typeface="Tahoma" pitchFamily="34" charset="0"/>
                <a:ea typeface="Gulim" pitchFamily="34" charset="-127"/>
              </a:rPr>
              <a:t>Arbitrary choose k object as initial medoids</a:t>
            </a:r>
          </a:p>
        </p:txBody>
      </p:sp>
      <p:graphicFrame>
        <p:nvGraphicFramePr>
          <p:cNvPr id="7170" name="Object 1024"/>
          <p:cNvGraphicFramePr>
            <a:graphicFrameLocks noChangeAspect="1"/>
          </p:cNvGraphicFramePr>
          <p:nvPr/>
        </p:nvGraphicFramePr>
        <p:xfrm>
          <a:off x="3429000" y="1676400"/>
          <a:ext cx="2514600" cy="2362200"/>
        </p:xfrm>
        <a:graphic>
          <a:graphicData uri="http://schemas.openxmlformats.org/presentationml/2006/ole">
            <p:oleObj spid="_x0000_s66562" name="Worksheet" r:id="rId4" imgW="2598840" imgH="2452680" progId="Excel.Sheet.8">
              <p:embed/>
            </p:oleObj>
          </a:graphicData>
        </a:graphic>
      </p:graphicFrame>
      <p:sp>
        <p:nvSpPr>
          <p:cNvPr id="7259" name="Line 93"/>
          <p:cNvSpPr>
            <a:spLocks noChangeShapeType="1"/>
          </p:cNvSpPr>
          <p:nvPr/>
        </p:nvSpPr>
        <p:spPr bwMode="auto">
          <a:xfrm>
            <a:off x="5127625" y="2689225"/>
            <a:ext cx="0" cy="201613"/>
          </a:xfrm>
          <a:prstGeom prst="line">
            <a:avLst/>
          </a:prstGeom>
          <a:noFill/>
          <a:ln w="9525">
            <a:solidFill>
              <a:schemeClr val="tx1"/>
            </a:solidFill>
            <a:round/>
            <a:headEnd/>
            <a:tailEnd/>
          </a:ln>
        </p:spPr>
        <p:txBody>
          <a:bodyPr wrap="none" anchor="ctr">
            <a:spAutoFit/>
          </a:bodyPr>
          <a:lstStyle/>
          <a:p>
            <a:endParaRPr lang="en-US"/>
          </a:p>
        </p:txBody>
      </p:sp>
      <p:sp>
        <p:nvSpPr>
          <p:cNvPr id="7260" name="Line 94"/>
          <p:cNvSpPr>
            <a:spLocks noChangeShapeType="1"/>
          </p:cNvSpPr>
          <p:nvPr/>
        </p:nvSpPr>
        <p:spPr bwMode="auto">
          <a:xfrm>
            <a:off x="5943600" y="2133600"/>
            <a:ext cx="762000" cy="0"/>
          </a:xfrm>
          <a:prstGeom prst="line">
            <a:avLst/>
          </a:prstGeom>
          <a:noFill/>
          <a:ln w="9525">
            <a:solidFill>
              <a:schemeClr val="tx1"/>
            </a:solidFill>
            <a:miter lim="800000"/>
            <a:headEnd/>
            <a:tailEnd type="triangle" w="med" len="med"/>
          </a:ln>
        </p:spPr>
        <p:txBody>
          <a:bodyPr wrap="none"/>
          <a:lstStyle/>
          <a:p>
            <a:endParaRPr lang="en-US"/>
          </a:p>
        </p:txBody>
      </p:sp>
      <p:sp>
        <p:nvSpPr>
          <p:cNvPr id="7261" name="Text Box 95"/>
          <p:cNvSpPr txBox="1">
            <a:spLocks noChangeArrowheads="1"/>
          </p:cNvSpPr>
          <p:nvPr/>
        </p:nvSpPr>
        <p:spPr bwMode="auto">
          <a:xfrm>
            <a:off x="5867400" y="2362200"/>
            <a:ext cx="914400" cy="1581150"/>
          </a:xfrm>
          <a:prstGeom prst="rect">
            <a:avLst/>
          </a:prstGeom>
          <a:noFill/>
          <a:ln w="9525">
            <a:noFill/>
            <a:miter lim="800000"/>
            <a:headEnd/>
            <a:tailEnd/>
          </a:ln>
        </p:spPr>
        <p:txBody>
          <a:bodyPr>
            <a:spAutoFit/>
          </a:bodyPr>
          <a:lstStyle/>
          <a:p>
            <a:pPr eaLnBrk="1" hangingPunct="1">
              <a:spcBef>
                <a:spcPct val="50000"/>
              </a:spcBef>
            </a:pPr>
            <a:r>
              <a:rPr lang="en-US" altLang="ko-KR" sz="1400">
                <a:solidFill>
                  <a:schemeClr val="tx1"/>
                </a:solidFill>
                <a:latin typeface="Tahoma" pitchFamily="34" charset="0"/>
                <a:ea typeface="Gulim" pitchFamily="34" charset="-127"/>
              </a:rPr>
              <a:t>Assign each remaining object to nearest medoids</a:t>
            </a:r>
          </a:p>
        </p:txBody>
      </p:sp>
      <p:sp>
        <p:nvSpPr>
          <p:cNvPr id="7262" name="Line 96"/>
          <p:cNvSpPr>
            <a:spLocks noChangeShapeType="1"/>
          </p:cNvSpPr>
          <p:nvPr/>
        </p:nvSpPr>
        <p:spPr bwMode="auto">
          <a:xfrm>
            <a:off x="6781800" y="4038600"/>
            <a:ext cx="0" cy="381000"/>
          </a:xfrm>
          <a:prstGeom prst="line">
            <a:avLst/>
          </a:prstGeom>
          <a:noFill/>
          <a:ln w="9525">
            <a:solidFill>
              <a:schemeClr val="tx1"/>
            </a:solidFill>
            <a:miter lim="800000"/>
            <a:headEnd/>
            <a:tailEnd type="triangle" w="med" len="med"/>
          </a:ln>
        </p:spPr>
        <p:txBody>
          <a:bodyPr wrap="none"/>
          <a:lstStyle/>
          <a:p>
            <a:endParaRPr lang="en-US"/>
          </a:p>
        </p:txBody>
      </p:sp>
      <p:sp>
        <p:nvSpPr>
          <p:cNvPr id="7263" name="Text Box 97"/>
          <p:cNvSpPr txBox="1">
            <a:spLocks noChangeArrowheads="1"/>
          </p:cNvSpPr>
          <p:nvPr/>
        </p:nvSpPr>
        <p:spPr bwMode="auto">
          <a:xfrm>
            <a:off x="6934200" y="4038600"/>
            <a:ext cx="2209800" cy="517525"/>
          </a:xfrm>
          <a:prstGeom prst="rect">
            <a:avLst/>
          </a:prstGeom>
          <a:noFill/>
          <a:ln w="9525">
            <a:noFill/>
            <a:miter lim="800000"/>
            <a:headEnd/>
            <a:tailEnd/>
          </a:ln>
        </p:spPr>
        <p:txBody>
          <a:bodyPr>
            <a:spAutoFit/>
          </a:bodyPr>
          <a:lstStyle/>
          <a:p>
            <a:pPr eaLnBrk="1" hangingPunct="1">
              <a:spcBef>
                <a:spcPct val="50000"/>
              </a:spcBef>
            </a:pPr>
            <a:r>
              <a:rPr lang="en-US" altLang="ko-KR" sz="1400">
                <a:solidFill>
                  <a:schemeClr val="tx1"/>
                </a:solidFill>
                <a:latin typeface="Tahoma" pitchFamily="34" charset="0"/>
                <a:ea typeface="Gulim" pitchFamily="34" charset="-127"/>
              </a:rPr>
              <a:t>Randomly select a nonmedoid object,O</a:t>
            </a:r>
            <a:r>
              <a:rPr lang="en-US" altLang="ko-KR" sz="1400" baseline="-25000">
                <a:solidFill>
                  <a:schemeClr val="tx1"/>
                </a:solidFill>
                <a:latin typeface="Tahoma" pitchFamily="34" charset="0"/>
                <a:ea typeface="Gulim" pitchFamily="34" charset="-127"/>
              </a:rPr>
              <a:t>ramdom</a:t>
            </a:r>
          </a:p>
        </p:txBody>
      </p:sp>
      <p:sp>
        <p:nvSpPr>
          <p:cNvPr id="7264" name="Line 98"/>
          <p:cNvSpPr>
            <a:spLocks noChangeShapeType="1"/>
          </p:cNvSpPr>
          <p:nvPr/>
        </p:nvSpPr>
        <p:spPr bwMode="auto">
          <a:xfrm flipH="1">
            <a:off x="6019800" y="4724400"/>
            <a:ext cx="685800" cy="0"/>
          </a:xfrm>
          <a:prstGeom prst="line">
            <a:avLst/>
          </a:prstGeom>
          <a:noFill/>
          <a:ln w="9525">
            <a:solidFill>
              <a:schemeClr val="tx1"/>
            </a:solidFill>
            <a:miter lim="800000"/>
            <a:headEnd/>
            <a:tailEnd type="triangle" w="med" len="med"/>
          </a:ln>
        </p:spPr>
        <p:txBody>
          <a:bodyPr wrap="none"/>
          <a:lstStyle/>
          <a:p>
            <a:endParaRPr lang="en-US"/>
          </a:p>
        </p:txBody>
      </p:sp>
      <p:sp>
        <p:nvSpPr>
          <p:cNvPr id="7265" name="Text Box 99"/>
          <p:cNvSpPr txBox="1">
            <a:spLocks noChangeArrowheads="1"/>
          </p:cNvSpPr>
          <p:nvPr/>
        </p:nvSpPr>
        <p:spPr bwMode="auto">
          <a:xfrm>
            <a:off x="5715000" y="4876800"/>
            <a:ext cx="1143000" cy="730250"/>
          </a:xfrm>
          <a:prstGeom prst="rect">
            <a:avLst/>
          </a:prstGeom>
          <a:noFill/>
          <a:ln w="9525">
            <a:noFill/>
            <a:miter lim="800000"/>
            <a:headEnd/>
            <a:tailEnd/>
          </a:ln>
        </p:spPr>
        <p:txBody>
          <a:bodyPr>
            <a:spAutoFit/>
          </a:bodyPr>
          <a:lstStyle/>
          <a:p>
            <a:pPr eaLnBrk="1" hangingPunct="1">
              <a:spcBef>
                <a:spcPct val="50000"/>
              </a:spcBef>
            </a:pPr>
            <a:r>
              <a:rPr lang="en-US" altLang="ko-KR" sz="1400">
                <a:solidFill>
                  <a:schemeClr val="tx1"/>
                </a:solidFill>
                <a:latin typeface="Tahoma" pitchFamily="34" charset="0"/>
                <a:ea typeface="Gulim" pitchFamily="34" charset="-127"/>
              </a:rPr>
              <a:t>Compute total cost of swapping</a:t>
            </a:r>
          </a:p>
        </p:txBody>
      </p:sp>
      <p:grpSp>
        <p:nvGrpSpPr>
          <p:cNvPr id="3" name="Group 100"/>
          <p:cNvGrpSpPr>
            <a:grpSpLocks/>
          </p:cNvGrpSpPr>
          <p:nvPr/>
        </p:nvGrpSpPr>
        <p:grpSpPr bwMode="auto">
          <a:xfrm>
            <a:off x="3544888" y="4611688"/>
            <a:ext cx="2176462" cy="2035175"/>
            <a:chOff x="2233" y="2905"/>
            <a:chExt cx="1371" cy="1282"/>
          </a:xfrm>
        </p:grpSpPr>
        <p:sp>
          <p:nvSpPr>
            <p:cNvPr id="7353" name="Rectangle 101"/>
            <p:cNvSpPr>
              <a:spLocks noChangeArrowheads="1"/>
            </p:cNvSpPr>
            <p:nvPr/>
          </p:nvSpPr>
          <p:spPr bwMode="auto">
            <a:xfrm>
              <a:off x="2233" y="2905"/>
              <a:ext cx="1371" cy="1282"/>
            </a:xfrm>
            <a:prstGeom prst="rect">
              <a:avLst/>
            </a:prstGeom>
            <a:solidFill>
              <a:srgbClr val="FFFFFF"/>
            </a:solidFill>
            <a:ln w="0">
              <a:solidFill>
                <a:srgbClr val="000000"/>
              </a:solidFill>
              <a:miter lim="800000"/>
              <a:headEnd/>
              <a:tailEnd/>
            </a:ln>
          </p:spPr>
          <p:txBody>
            <a:bodyPr/>
            <a:lstStyle/>
            <a:p>
              <a:endParaRPr lang="en-US"/>
            </a:p>
          </p:txBody>
        </p:sp>
        <p:sp>
          <p:nvSpPr>
            <p:cNvPr id="7354" name="Rectangle 102"/>
            <p:cNvSpPr>
              <a:spLocks noChangeArrowheads="1"/>
            </p:cNvSpPr>
            <p:nvPr/>
          </p:nvSpPr>
          <p:spPr bwMode="auto">
            <a:xfrm>
              <a:off x="2376" y="3009"/>
              <a:ext cx="1154" cy="1018"/>
            </a:xfrm>
            <a:prstGeom prst="rect">
              <a:avLst/>
            </a:prstGeom>
            <a:solidFill>
              <a:srgbClr val="FFFFFF"/>
            </a:solidFill>
            <a:ln w="9525">
              <a:noFill/>
              <a:miter lim="800000"/>
              <a:headEnd/>
              <a:tailEnd/>
            </a:ln>
          </p:spPr>
          <p:txBody>
            <a:bodyPr/>
            <a:lstStyle/>
            <a:p>
              <a:endParaRPr lang="en-US"/>
            </a:p>
          </p:txBody>
        </p:sp>
        <p:sp>
          <p:nvSpPr>
            <p:cNvPr id="7355" name="Line 103"/>
            <p:cNvSpPr>
              <a:spLocks noChangeShapeType="1"/>
            </p:cNvSpPr>
            <p:nvPr/>
          </p:nvSpPr>
          <p:spPr bwMode="auto">
            <a:xfrm>
              <a:off x="2376" y="3928"/>
              <a:ext cx="1154" cy="1"/>
            </a:xfrm>
            <a:prstGeom prst="line">
              <a:avLst/>
            </a:prstGeom>
            <a:noFill/>
            <a:ln w="0">
              <a:solidFill>
                <a:srgbClr val="000000"/>
              </a:solidFill>
              <a:round/>
              <a:headEnd/>
              <a:tailEnd/>
            </a:ln>
          </p:spPr>
          <p:txBody>
            <a:bodyPr/>
            <a:lstStyle/>
            <a:p>
              <a:endParaRPr lang="en-US"/>
            </a:p>
          </p:txBody>
        </p:sp>
        <p:sp>
          <p:nvSpPr>
            <p:cNvPr id="7356" name="Line 104"/>
            <p:cNvSpPr>
              <a:spLocks noChangeShapeType="1"/>
            </p:cNvSpPr>
            <p:nvPr/>
          </p:nvSpPr>
          <p:spPr bwMode="auto">
            <a:xfrm>
              <a:off x="2376" y="3823"/>
              <a:ext cx="1154" cy="1"/>
            </a:xfrm>
            <a:prstGeom prst="line">
              <a:avLst/>
            </a:prstGeom>
            <a:noFill/>
            <a:ln w="0">
              <a:solidFill>
                <a:srgbClr val="000000"/>
              </a:solidFill>
              <a:round/>
              <a:headEnd/>
              <a:tailEnd/>
            </a:ln>
          </p:spPr>
          <p:txBody>
            <a:bodyPr/>
            <a:lstStyle/>
            <a:p>
              <a:endParaRPr lang="en-US"/>
            </a:p>
          </p:txBody>
        </p:sp>
        <p:sp>
          <p:nvSpPr>
            <p:cNvPr id="7357" name="Line 105"/>
            <p:cNvSpPr>
              <a:spLocks noChangeShapeType="1"/>
            </p:cNvSpPr>
            <p:nvPr/>
          </p:nvSpPr>
          <p:spPr bwMode="auto">
            <a:xfrm>
              <a:off x="2376" y="3725"/>
              <a:ext cx="1154" cy="1"/>
            </a:xfrm>
            <a:prstGeom prst="line">
              <a:avLst/>
            </a:prstGeom>
            <a:noFill/>
            <a:ln w="0">
              <a:solidFill>
                <a:srgbClr val="000000"/>
              </a:solidFill>
              <a:round/>
              <a:headEnd/>
              <a:tailEnd/>
            </a:ln>
          </p:spPr>
          <p:txBody>
            <a:bodyPr/>
            <a:lstStyle/>
            <a:p>
              <a:endParaRPr lang="en-US"/>
            </a:p>
          </p:txBody>
        </p:sp>
        <p:sp>
          <p:nvSpPr>
            <p:cNvPr id="7358" name="Line 106"/>
            <p:cNvSpPr>
              <a:spLocks noChangeShapeType="1"/>
            </p:cNvSpPr>
            <p:nvPr/>
          </p:nvSpPr>
          <p:spPr bwMode="auto">
            <a:xfrm>
              <a:off x="2376" y="3620"/>
              <a:ext cx="1154" cy="1"/>
            </a:xfrm>
            <a:prstGeom prst="line">
              <a:avLst/>
            </a:prstGeom>
            <a:noFill/>
            <a:ln w="0">
              <a:solidFill>
                <a:srgbClr val="000000"/>
              </a:solidFill>
              <a:round/>
              <a:headEnd/>
              <a:tailEnd/>
            </a:ln>
          </p:spPr>
          <p:txBody>
            <a:bodyPr/>
            <a:lstStyle/>
            <a:p>
              <a:endParaRPr lang="en-US"/>
            </a:p>
          </p:txBody>
        </p:sp>
        <p:sp>
          <p:nvSpPr>
            <p:cNvPr id="7359" name="Line 107"/>
            <p:cNvSpPr>
              <a:spLocks noChangeShapeType="1"/>
            </p:cNvSpPr>
            <p:nvPr/>
          </p:nvSpPr>
          <p:spPr bwMode="auto">
            <a:xfrm>
              <a:off x="2376" y="3521"/>
              <a:ext cx="1154" cy="1"/>
            </a:xfrm>
            <a:prstGeom prst="line">
              <a:avLst/>
            </a:prstGeom>
            <a:noFill/>
            <a:ln w="0">
              <a:solidFill>
                <a:srgbClr val="000000"/>
              </a:solidFill>
              <a:round/>
              <a:headEnd/>
              <a:tailEnd/>
            </a:ln>
          </p:spPr>
          <p:txBody>
            <a:bodyPr/>
            <a:lstStyle/>
            <a:p>
              <a:endParaRPr lang="en-US"/>
            </a:p>
          </p:txBody>
        </p:sp>
        <p:sp>
          <p:nvSpPr>
            <p:cNvPr id="7360" name="Line 108"/>
            <p:cNvSpPr>
              <a:spLocks noChangeShapeType="1"/>
            </p:cNvSpPr>
            <p:nvPr/>
          </p:nvSpPr>
          <p:spPr bwMode="auto">
            <a:xfrm>
              <a:off x="2376" y="3416"/>
              <a:ext cx="1154" cy="1"/>
            </a:xfrm>
            <a:prstGeom prst="line">
              <a:avLst/>
            </a:prstGeom>
            <a:noFill/>
            <a:ln w="0">
              <a:solidFill>
                <a:srgbClr val="000000"/>
              </a:solidFill>
              <a:round/>
              <a:headEnd/>
              <a:tailEnd/>
            </a:ln>
          </p:spPr>
          <p:txBody>
            <a:bodyPr/>
            <a:lstStyle/>
            <a:p>
              <a:endParaRPr lang="en-US"/>
            </a:p>
          </p:txBody>
        </p:sp>
        <p:sp>
          <p:nvSpPr>
            <p:cNvPr id="7361" name="Line 109"/>
            <p:cNvSpPr>
              <a:spLocks noChangeShapeType="1"/>
            </p:cNvSpPr>
            <p:nvPr/>
          </p:nvSpPr>
          <p:spPr bwMode="auto">
            <a:xfrm>
              <a:off x="2376" y="3318"/>
              <a:ext cx="1154" cy="1"/>
            </a:xfrm>
            <a:prstGeom prst="line">
              <a:avLst/>
            </a:prstGeom>
            <a:noFill/>
            <a:ln w="0">
              <a:solidFill>
                <a:srgbClr val="000000"/>
              </a:solidFill>
              <a:round/>
              <a:headEnd/>
              <a:tailEnd/>
            </a:ln>
          </p:spPr>
          <p:txBody>
            <a:bodyPr/>
            <a:lstStyle/>
            <a:p>
              <a:endParaRPr lang="en-US"/>
            </a:p>
          </p:txBody>
        </p:sp>
        <p:sp>
          <p:nvSpPr>
            <p:cNvPr id="7362" name="Line 110"/>
            <p:cNvSpPr>
              <a:spLocks noChangeShapeType="1"/>
            </p:cNvSpPr>
            <p:nvPr/>
          </p:nvSpPr>
          <p:spPr bwMode="auto">
            <a:xfrm>
              <a:off x="2376" y="3213"/>
              <a:ext cx="1154" cy="1"/>
            </a:xfrm>
            <a:prstGeom prst="line">
              <a:avLst/>
            </a:prstGeom>
            <a:noFill/>
            <a:ln w="0">
              <a:solidFill>
                <a:srgbClr val="000000"/>
              </a:solidFill>
              <a:round/>
              <a:headEnd/>
              <a:tailEnd/>
            </a:ln>
          </p:spPr>
          <p:txBody>
            <a:bodyPr/>
            <a:lstStyle/>
            <a:p>
              <a:endParaRPr lang="en-US"/>
            </a:p>
          </p:txBody>
        </p:sp>
        <p:sp>
          <p:nvSpPr>
            <p:cNvPr id="7363" name="Line 111"/>
            <p:cNvSpPr>
              <a:spLocks noChangeShapeType="1"/>
            </p:cNvSpPr>
            <p:nvPr/>
          </p:nvSpPr>
          <p:spPr bwMode="auto">
            <a:xfrm>
              <a:off x="2376" y="3114"/>
              <a:ext cx="1154" cy="1"/>
            </a:xfrm>
            <a:prstGeom prst="line">
              <a:avLst/>
            </a:prstGeom>
            <a:noFill/>
            <a:ln w="0">
              <a:solidFill>
                <a:srgbClr val="000000"/>
              </a:solidFill>
              <a:round/>
              <a:headEnd/>
              <a:tailEnd/>
            </a:ln>
          </p:spPr>
          <p:txBody>
            <a:bodyPr/>
            <a:lstStyle/>
            <a:p>
              <a:endParaRPr lang="en-US"/>
            </a:p>
          </p:txBody>
        </p:sp>
        <p:sp>
          <p:nvSpPr>
            <p:cNvPr id="7364" name="Line 112"/>
            <p:cNvSpPr>
              <a:spLocks noChangeShapeType="1"/>
            </p:cNvSpPr>
            <p:nvPr/>
          </p:nvSpPr>
          <p:spPr bwMode="auto">
            <a:xfrm>
              <a:off x="2376" y="3009"/>
              <a:ext cx="1154" cy="1"/>
            </a:xfrm>
            <a:prstGeom prst="line">
              <a:avLst/>
            </a:prstGeom>
            <a:noFill/>
            <a:ln w="0">
              <a:solidFill>
                <a:srgbClr val="000000"/>
              </a:solidFill>
              <a:round/>
              <a:headEnd/>
              <a:tailEnd/>
            </a:ln>
          </p:spPr>
          <p:txBody>
            <a:bodyPr/>
            <a:lstStyle/>
            <a:p>
              <a:endParaRPr lang="en-US"/>
            </a:p>
          </p:txBody>
        </p:sp>
        <p:sp>
          <p:nvSpPr>
            <p:cNvPr id="7365" name="Line 113"/>
            <p:cNvSpPr>
              <a:spLocks noChangeShapeType="1"/>
            </p:cNvSpPr>
            <p:nvPr/>
          </p:nvSpPr>
          <p:spPr bwMode="auto">
            <a:xfrm>
              <a:off x="2495" y="3009"/>
              <a:ext cx="1" cy="1018"/>
            </a:xfrm>
            <a:prstGeom prst="line">
              <a:avLst/>
            </a:prstGeom>
            <a:noFill/>
            <a:ln w="0">
              <a:solidFill>
                <a:srgbClr val="000000"/>
              </a:solidFill>
              <a:round/>
              <a:headEnd/>
              <a:tailEnd/>
            </a:ln>
          </p:spPr>
          <p:txBody>
            <a:bodyPr/>
            <a:lstStyle/>
            <a:p>
              <a:endParaRPr lang="en-US"/>
            </a:p>
          </p:txBody>
        </p:sp>
        <p:sp>
          <p:nvSpPr>
            <p:cNvPr id="7366" name="Line 114"/>
            <p:cNvSpPr>
              <a:spLocks noChangeShapeType="1"/>
            </p:cNvSpPr>
            <p:nvPr/>
          </p:nvSpPr>
          <p:spPr bwMode="auto">
            <a:xfrm>
              <a:off x="2607" y="3009"/>
              <a:ext cx="1" cy="1018"/>
            </a:xfrm>
            <a:prstGeom prst="line">
              <a:avLst/>
            </a:prstGeom>
            <a:noFill/>
            <a:ln w="0">
              <a:solidFill>
                <a:srgbClr val="000000"/>
              </a:solidFill>
              <a:round/>
              <a:headEnd/>
              <a:tailEnd/>
            </a:ln>
          </p:spPr>
          <p:txBody>
            <a:bodyPr/>
            <a:lstStyle/>
            <a:p>
              <a:endParaRPr lang="en-US"/>
            </a:p>
          </p:txBody>
        </p:sp>
        <p:sp>
          <p:nvSpPr>
            <p:cNvPr id="7367" name="Line 115"/>
            <p:cNvSpPr>
              <a:spLocks noChangeShapeType="1"/>
            </p:cNvSpPr>
            <p:nvPr/>
          </p:nvSpPr>
          <p:spPr bwMode="auto">
            <a:xfrm>
              <a:off x="2725" y="3009"/>
              <a:ext cx="1" cy="1018"/>
            </a:xfrm>
            <a:prstGeom prst="line">
              <a:avLst/>
            </a:prstGeom>
            <a:noFill/>
            <a:ln w="0">
              <a:solidFill>
                <a:srgbClr val="000000"/>
              </a:solidFill>
              <a:round/>
              <a:headEnd/>
              <a:tailEnd/>
            </a:ln>
          </p:spPr>
          <p:txBody>
            <a:bodyPr/>
            <a:lstStyle/>
            <a:p>
              <a:endParaRPr lang="en-US"/>
            </a:p>
          </p:txBody>
        </p:sp>
        <p:sp>
          <p:nvSpPr>
            <p:cNvPr id="7368" name="Line 116"/>
            <p:cNvSpPr>
              <a:spLocks noChangeShapeType="1"/>
            </p:cNvSpPr>
            <p:nvPr/>
          </p:nvSpPr>
          <p:spPr bwMode="auto">
            <a:xfrm>
              <a:off x="2838" y="3009"/>
              <a:ext cx="1" cy="1018"/>
            </a:xfrm>
            <a:prstGeom prst="line">
              <a:avLst/>
            </a:prstGeom>
            <a:noFill/>
            <a:ln w="0">
              <a:solidFill>
                <a:srgbClr val="000000"/>
              </a:solidFill>
              <a:round/>
              <a:headEnd/>
              <a:tailEnd/>
            </a:ln>
          </p:spPr>
          <p:txBody>
            <a:bodyPr/>
            <a:lstStyle/>
            <a:p>
              <a:endParaRPr lang="en-US"/>
            </a:p>
          </p:txBody>
        </p:sp>
        <p:sp>
          <p:nvSpPr>
            <p:cNvPr id="7369" name="Line 117"/>
            <p:cNvSpPr>
              <a:spLocks noChangeShapeType="1"/>
            </p:cNvSpPr>
            <p:nvPr/>
          </p:nvSpPr>
          <p:spPr bwMode="auto">
            <a:xfrm>
              <a:off x="2956" y="3009"/>
              <a:ext cx="1" cy="1018"/>
            </a:xfrm>
            <a:prstGeom prst="line">
              <a:avLst/>
            </a:prstGeom>
            <a:noFill/>
            <a:ln w="0">
              <a:solidFill>
                <a:srgbClr val="000000"/>
              </a:solidFill>
              <a:round/>
              <a:headEnd/>
              <a:tailEnd/>
            </a:ln>
          </p:spPr>
          <p:txBody>
            <a:bodyPr/>
            <a:lstStyle/>
            <a:p>
              <a:endParaRPr lang="en-US"/>
            </a:p>
          </p:txBody>
        </p:sp>
        <p:sp>
          <p:nvSpPr>
            <p:cNvPr id="7370" name="Line 118"/>
            <p:cNvSpPr>
              <a:spLocks noChangeShapeType="1"/>
            </p:cNvSpPr>
            <p:nvPr/>
          </p:nvSpPr>
          <p:spPr bwMode="auto">
            <a:xfrm>
              <a:off x="3068" y="3009"/>
              <a:ext cx="1" cy="1018"/>
            </a:xfrm>
            <a:prstGeom prst="line">
              <a:avLst/>
            </a:prstGeom>
            <a:noFill/>
            <a:ln w="0">
              <a:solidFill>
                <a:srgbClr val="000000"/>
              </a:solidFill>
              <a:round/>
              <a:headEnd/>
              <a:tailEnd/>
            </a:ln>
          </p:spPr>
          <p:txBody>
            <a:bodyPr/>
            <a:lstStyle/>
            <a:p>
              <a:endParaRPr lang="en-US"/>
            </a:p>
          </p:txBody>
        </p:sp>
        <p:sp>
          <p:nvSpPr>
            <p:cNvPr id="7371" name="Line 119"/>
            <p:cNvSpPr>
              <a:spLocks noChangeShapeType="1"/>
            </p:cNvSpPr>
            <p:nvPr/>
          </p:nvSpPr>
          <p:spPr bwMode="auto">
            <a:xfrm>
              <a:off x="3187" y="3009"/>
              <a:ext cx="1" cy="1018"/>
            </a:xfrm>
            <a:prstGeom prst="line">
              <a:avLst/>
            </a:prstGeom>
            <a:noFill/>
            <a:ln w="0">
              <a:solidFill>
                <a:srgbClr val="000000"/>
              </a:solidFill>
              <a:round/>
              <a:headEnd/>
              <a:tailEnd/>
            </a:ln>
          </p:spPr>
          <p:txBody>
            <a:bodyPr/>
            <a:lstStyle/>
            <a:p>
              <a:endParaRPr lang="en-US"/>
            </a:p>
          </p:txBody>
        </p:sp>
        <p:sp>
          <p:nvSpPr>
            <p:cNvPr id="7372" name="Line 120"/>
            <p:cNvSpPr>
              <a:spLocks noChangeShapeType="1"/>
            </p:cNvSpPr>
            <p:nvPr/>
          </p:nvSpPr>
          <p:spPr bwMode="auto">
            <a:xfrm>
              <a:off x="3299" y="3009"/>
              <a:ext cx="1" cy="1018"/>
            </a:xfrm>
            <a:prstGeom prst="line">
              <a:avLst/>
            </a:prstGeom>
            <a:noFill/>
            <a:ln w="0">
              <a:solidFill>
                <a:srgbClr val="000000"/>
              </a:solidFill>
              <a:round/>
              <a:headEnd/>
              <a:tailEnd/>
            </a:ln>
          </p:spPr>
          <p:txBody>
            <a:bodyPr/>
            <a:lstStyle/>
            <a:p>
              <a:endParaRPr lang="en-US"/>
            </a:p>
          </p:txBody>
        </p:sp>
        <p:sp>
          <p:nvSpPr>
            <p:cNvPr id="7373" name="Line 121"/>
            <p:cNvSpPr>
              <a:spLocks noChangeShapeType="1"/>
            </p:cNvSpPr>
            <p:nvPr/>
          </p:nvSpPr>
          <p:spPr bwMode="auto">
            <a:xfrm>
              <a:off x="3417" y="3009"/>
              <a:ext cx="1" cy="1018"/>
            </a:xfrm>
            <a:prstGeom prst="line">
              <a:avLst/>
            </a:prstGeom>
            <a:noFill/>
            <a:ln w="0">
              <a:solidFill>
                <a:srgbClr val="000000"/>
              </a:solidFill>
              <a:round/>
              <a:headEnd/>
              <a:tailEnd/>
            </a:ln>
          </p:spPr>
          <p:txBody>
            <a:bodyPr/>
            <a:lstStyle/>
            <a:p>
              <a:endParaRPr lang="en-US"/>
            </a:p>
          </p:txBody>
        </p:sp>
        <p:sp>
          <p:nvSpPr>
            <p:cNvPr id="7374" name="Line 122"/>
            <p:cNvSpPr>
              <a:spLocks noChangeShapeType="1"/>
            </p:cNvSpPr>
            <p:nvPr/>
          </p:nvSpPr>
          <p:spPr bwMode="auto">
            <a:xfrm>
              <a:off x="3530" y="3009"/>
              <a:ext cx="1" cy="1018"/>
            </a:xfrm>
            <a:prstGeom prst="line">
              <a:avLst/>
            </a:prstGeom>
            <a:noFill/>
            <a:ln w="0">
              <a:solidFill>
                <a:srgbClr val="000000"/>
              </a:solidFill>
              <a:round/>
              <a:headEnd/>
              <a:tailEnd/>
            </a:ln>
          </p:spPr>
          <p:txBody>
            <a:bodyPr/>
            <a:lstStyle/>
            <a:p>
              <a:endParaRPr lang="en-US"/>
            </a:p>
          </p:txBody>
        </p:sp>
        <p:sp>
          <p:nvSpPr>
            <p:cNvPr id="7375" name="Rectangle 123"/>
            <p:cNvSpPr>
              <a:spLocks noChangeArrowheads="1"/>
            </p:cNvSpPr>
            <p:nvPr/>
          </p:nvSpPr>
          <p:spPr bwMode="auto">
            <a:xfrm>
              <a:off x="2376" y="3009"/>
              <a:ext cx="1154" cy="1018"/>
            </a:xfrm>
            <a:prstGeom prst="rect">
              <a:avLst/>
            </a:prstGeom>
            <a:noFill/>
            <a:ln w="9525">
              <a:solidFill>
                <a:srgbClr val="000000"/>
              </a:solidFill>
              <a:miter lim="800000"/>
              <a:headEnd/>
              <a:tailEnd/>
            </a:ln>
          </p:spPr>
          <p:txBody>
            <a:bodyPr/>
            <a:lstStyle/>
            <a:p>
              <a:endParaRPr lang="en-US"/>
            </a:p>
          </p:txBody>
        </p:sp>
        <p:sp>
          <p:nvSpPr>
            <p:cNvPr id="7376" name="Line 124"/>
            <p:cNvSpPr>
              <a:spLocks noChangeShapeType="1"/>
            </p:cNvSpPr>
            <p:nvPr/>
          </p:nvSpPr>
          <p:spPr bwMode="auto">
            <a:xfrm>
              <a:off x="2376" y="3009"/>
              <a:ext cx="1" cy="1018"/>
            </a:xfrm>
            <a:prstGeom prst="line">
              <a:avLst/>
            </a:prstGeom>
            <a:noFill/>
            <a:ln w="0">
              <a:solidFill>
                <a:srgbClr val="000000"/>
              </a:solidFill>
              <a:round/>
              <a:headEnd/>
              <a:tailEnd/>
            </a:ln>
          </p:spPr>
          <p:txBody>
            <a:bodyPr/>
            <a:lstStyle/>
            <a:p>
              <a:endParaRPr lang="en-US"/>
            </a:p>
          </p:txBody>
        </p:sp>
        <p:sp>
          <p:nvSpPr>
            <p:cNvPr id="7377" name="Line 125"/>
            <p:cNvSpPr>
              <a:spLocks noChangeShapeType="1"/>
            </p:cNvSpPr>
            <p:nvPr/>
          </p:nvSpPr>
          <p:spPr bwMode="auto">
            <a:xfrm>
              <a:off x="2364" y="4027"/>
              <a:ext cx="12" cy="1"/>
            </a:xfrm>
            <a:prstGeom prst="line">
              <a:avLst/>
            </a:prstGeom>
            <a:noFill/>
            <a:ln w="0">
              <a:solidFill>
                <a:srgbClr val="000000"/>
              </a:solidFill>
              <a:round/>
              <a:headEnd/>
              <a:tailEnd/>
            </a:ln>
          </p:spPr>
          <p:txBody>
            <a:bodyPr/>
            <a:lstStyle/>
            <a:p>
              <a:endParaRPr lang="en-US"/>
            </a:p>
          </p:txBody>
        </p:sp>
        <p:sp>
          <p:nvSpPr>
            <p:cNvPr id="7378" name="Line 126"/>
            <p:cNvSpPr>
              <a:spLocks noChangeShapeType="1"/>
            </p:cNvSpPr>
            <p:nvPr/>
          </p:nvSpPr>
          <p:spPr bwMode="auto">
            <a:xfrm>
              <a:off x="2364" y="3928"/>
              <a:ext cx="12" cy="1"/>
            </a:xfrm>
            <a:prstGeom prst="line">
              <a:avLst/>
            </a:prstGeom>
            <a:noFill/>
            <a:ln w="0">
              <a:solidFill>
                <a:srgbClr val="000000"/>
              </a:solidFill>
              <a:round/>
              <a:headEnd/>
              <a:tailEnd/>
            </a:ln>
          </p:spPr>
          <p:txBody>
            <a:bodyPr/>
            <a:lstStyle/>
            <a:p>
              <a:endParaRPr lang="en-US"/>
            </a:p>
          </p:txBody>
        </p:sp>
        <p:sp>
          <p:nvSpPr>
            <p:cNvPr id="7379" name="Line 127"/>
            <p:cNvSpPr>
              <a:spLocks noChangeShapeType="1"/>
            </p:cNvSpPr>
            <p:nvPr/>
          </p:nvSpPr>
          <p:spPr bwMode="auto">
            <a:xfrm>
              <a:off x="2364" y="3823"/>
              <a:ext cx="12" cy="1"/>
            </a:xfrm>
            <a:prstGeom prst="line">
              <a:avLst/>
            </a:prstGeom>
            <a:noFill/>
            <a:ln w="0">
              <a:solidFill>
                <a:srgbClr val="000000"/>
              </a:solidFill>
              <a:round/>
              <a:headEnd/>
              <a:tailEnd/>
            </a:ln>
          </p:spPr>
          <p:txBody>
            <a:bodyPr/>
            <a:lstStyle/>
            <a:p>
              <a:endParaRPr lang="en-US"/>
            </a:p>
          </p:txBody>
        </p:sp>
        <p:sp>
          <p:nvSpPr>
            <p:cNvPr id="7380" name="Line 128"/>
            <p:cNvSpPr>
              <a:spLocks noChangeShapeType="1"/>
            </p:cNvSpPr>
            <p:nvPr/>
          </p:nvSpPr>
          <p:spPr bwMode="auto">
            <a:xfrm>
              <a:off x="2364" y="3725"/>
              <a:ext cx="12" cy="1"/>
            </a:xfrm>
            <a:prstGeom prst="line">
              <a:avLst/>
            </a:prstGeom>
            <a:noFill/>
            <a:ln w="0">
              <a:solidFill>
                <a:srgbClr val="000000"/>
              </a:solidFill>
              <a:round/>
              <a:headEnd/>
              <a:tailEnd/>
            </a:ln>
          </p:spPr>
          <p:txBody>
            <a:bodyPr/>
            <a:lstStyle/>
            <a:p>
              <a:endParaRPr lang="en-US"/>
            </a:p>
          </p:txBody>
        </p:sp>
        <p:sp>
          <p:nvSpPr>
            <p:cNvPr id="7381" name="Line 129"/>
            <p:cNvSpPr>
              <a:spLocks noChangeShapeType="1"/>
            </p:cNvSpPr>
            <p:nvPr/>
          </p:nvSpPr>
          <p:spPr bwMode="auto">
            <a:xfrm>
              <a:off x="2364" y="3620"/>
              <a:ext cx="12" cy="1"/>
            </a:xfrm>
            <a:prstGeom prst="line">
              <a:avLst/>
            </a:prstGeom>
            <a:noFill/>
            <a:ln w="0">
              <a:solidFill>
                <a:srgbClr val="000000"/>
              </a:solidFill>
              <a:round/>
              <a:headEnd/>
              <a:tailEnd/>
            </a:ln>
          </p:spPr>
          <p:txBody>
            <a:bodyPr/>
            <a:lstStyle/>
            <a:p>
              <a:endParaRPr lang="en-US"/>
            </a:p>
          </p:txBody>
        </p:sp>
        <p:sp>
          <p:nvSpPr>
            <p:cNvPr id="7382" name="Line 130"/>
            <p:cNvSpPr>
              <a:spLocks noChangeShapeType="1"/>
            </p:cNvSpPr>
            <p:nvPr/>
          </p:nvSpPr>
          <p:spPr bwMode="auto">
            <a:xfrm>
              <a:off x="2364" y="3521"/>
              <a:ext cx="12" cy="1"/>
            </a:xfrm>
            <a:prstGeom prst="line">
              <a:avLst/>
            </a:prstGeom>
            <a:noFill/>
            <a:ln w="0">
              <a:solidFill>
                <a:srgbClr val="000000"/>
              </a:solidFill>
              <a:round/>
              <a:headEnd/>
              <a:tailEnd/>
            </a:ln>
          </p:spPr>
          <p:txBody>
            <a:bodyPr/>
            <a:lstStyle/>
            <a:p>
              <a:endParaRPr lang="en-US"/>
            </a:p>
          </p:txBody>
        </p:sp>
        <p:sp>
          <p:nvSpPr>
            <p:cNvPr id="7383" name="Line 131"/>
            <p:cNvSpPr>
              <a:spLocks noChangeShapeType="1"/>
            </p:cNvSpPr>
            <p:nvPr/>
          </p:nvSpPr>
          <p:spPr bwMode="auto">
            <a:xfrm>
              <a:off x="2364" y="3416"/>
              <a:ext cx="12" cy="1"/>
            </a:xfrm>
            <a:prstGeom prst="line">
              <a:avLst/>
            </a:prstGeom>
            <a:noFill/>
            <a:ln w="0">
              <a:solidFill>
                <a:srgbClr val="000000"/>
              </a:solidFill>
              <a:round/>
              <a:headEnd/>
              <a:tailEnd/>
            </a:ln>
          </p:spPr>
          <p:txBody>
            <a:bodyPr/>
            <a:lstStyle/>
            <a:p>
              <a:endParaRPr lang="en-US"/>
            </a:p>
          </p:txBody>
        </p:sp>
        <p:sp>
          <p:nvSpPr>
            <p:cNvPr id="7384" name="Line 132"/>
            <p:cNvSpPr>
              <a:spLocks noChangeShapeType="1"/>
            </p:cNvSpPr>
            <p:nvPr/>
          </p:nvSpPr>
          <p:spPr bwMode="auto">
            <a:xfrm>
              <a:off x="2364" y="3318"/>
              <a:ext cx="12" cy="1"/>
            </a:xfrm>
            <a:prstGeom prst="line">
              <a:avLst/>
            </a:prstGeom>
            <a:noFill/>
            <a:ln w="0">
              <a:solidFill>
                <a:srgbClr val="000000"/>
              </a:solidFill>
              <a:round/>
              <a:headEnd/>
              <a:tailEnd/>
            </a:ln>
          </p:spPr>
          <p:txBody>
            <a:bodyPr/>
            <a:lstStyle/>
            <a:p>
              <a:endParaRPr lang="en-US"/>
            </a:p>
          </p:txBody>
        </p:sp>
        <p:sp>
          <p:nvSpPr>
            <p:cNvPr id="7385" name="Line 133"/>
            <p:cNvSpPr>
              <a:spLocks noChangeShapeType="1"/>
            </p:cNvSpPr>
            <p:nvPr/>
          </p:nvSpPr>
          <p:spPr bwMode="auto">
            <a:xfrm>
              <a:off x="2364" y="3213"/>
              <a:ext cx="12" cy="1"/>
            </a:xfrm>
            <a:prstGeom prst="line">
              <a:avLst/>
            </a:prstGeom>
            <a:noFill/>
            <a:ln w="0">
              <a:solidFill>
                <a:srgbClr val="000000"/>
              </a:solidFill>
              <a:round/>
              <a:headEnd/>
              <a:tailEnd/>
            </a:ln>
          </p:spPr>
          <p:txBody>
            <a:bodyPr/>
            <a:lstStyle/>
            <a:p>
              <a:endParaRPr lang="en-US"/>
            </a:p>
          </p:txBody>
        </p:sp>
        <p:sp>
          <p:nvSpPr>
            <p:cNvPr id="7386" name="Line 134"/>
            <p:cNvSpPr>
              <a:spLocks noChangeShapeType="1"/>
            </p:cNvSpPr>
            <p:nvPr/>
          </p:nvSpPr>
          <p:spPr bwMode="auto">
            <a:xfrm>
              <a:off x="2364" y="3114"/>
              <a:ext cx="12" cy="1"/>
            </a:xfrm>
            <a:prstGeom prst="line">
              <a:avLst/>
            </a:prstGeom>
            <a:noFill/>
            <a:ln w="0">
              <a:solidFill>
                <a:srgbClr val="000000"/>
              </a:solidFill>
              <a:round/>
              <a:headEnd/>
              <a:tailEnd/>
            </a:ln>
          </p:spPr>
          <p:txBody>
            <a:bodyPr/>
            <a:lstStyle/>
            <a:p>
              <a:endParaRPr lang="en-US"/>
            </a:p>
          </p:txBody>
        </p:sp>
        <p:sp>
          <p:nvSpPr>
            <p:cNvPr id="7387" name="Line 135"/>
            <p:cNvSpPr>
              <a:spLocks noChangeShapeType="1"/>
            </p:cNvSpPr>
            <p:nvPr/>
          </p:nvSpPr>
          <p:spPr bwMode="auto">
            <a:xfrm>
              <a:off x="2364" y="3009"/>
              <a:ext cx="12" cy="1"/>
            </a:xfrm>
            <a:prstGeom prst="line">
              <a:avLst/>
            </a:prstGeom>
            <a:noFill/>
            <a:ln w="0">
              <a:solidFill>
                <a:srgbClr val="000000"/>
              </a:solidFill>
              <a:round/>
              <a:headEnd/>
              <a:tailEnd/>
            </a:ln>
          </p:spPr>
          <p:txBody>
            <a:bodyPr/>
            <a:lstStyle/>
            <a:p>
              <a:endParaRPr lang="en-US"/>
            </a:p>
          </p:txBody>
        </p:sp>
        <p:sp>
          <p:nvSpPr>
            <p:cNvPr id="7388" name="Line 136"/>
            <p:cNvSpPr>
              <a:spLocks noChangeShapeType="1"/>
            </p:cNvSpPr>
            <p:nvPr/>
          </p:nvSpPr>
          <p:spPr bwMode="auto">
            <a:xfrm>
              <a:off x="2376" y="4027"/>
              <a:ext cx="1154" cy="1"/>
            </a:xfrm>
            <a:prstGeom prst="line">
              <a:avLst/>
            </a:prstGeom>
            <a:noFill/>
            <a:ln w="0">
              <a:solidFill>
                <a:srgbClr val="000000"/>
              </a:solidFill>
              <a:round/>
              <a:headEnd/>
              <a:tailEnd/>
            </a:ln>
          </p:spPr>
          <p:txBody>
            <a:bodyPr/>
            <a:lstStyle/>
            <a:p>
              <a:endParaRPr lang="en-US"/>
            </a:p>
          </p:txBody>
        </p:sp>
        <p:sp>
          <p:nvSpPr>
            <p:cNvPr id="7389" name="Line 137"/>
            <p:cNvSpPr>
              <a:spLocks noChangeShapeType="1"/>
            </p:cNvSpPr>
            <p:nvPr/>
          </p:nvSpPr>
          <p:spPr bwMode="auto">
            <a:xfrm flipV="1">
              <a:off x="2376" y="4027"/>
              <a:ext cx="1" cy="12"/>
            </a:xfrm>
            <a:prstGeom prst="line">
              <a:avLst/>
            </a:prstGeom>
            <a:noFill/>
            <a:ln w="0">
              <a:solidFill>
                <a:srgbClr val="000000"/>
              </a:solidFill>
              <a:round/>
              <a:headEnd/>
              <a:tailEnd/>
            </a:ln>
          </p:spPr>
          <p:txBody>
            <a:bodyPr/>
            <a:lstStyle/>
            <a:p>
              <a:endParaRPr lang="en-US"/>
            </a:p>
          </p:txBody>
        </p:sp>
        <p:sp>
          <p:nvSpPr>
            <p:cNvPr id="7390" name="Line 138"/>
            <p:cNvSpPr>
              <a:spLocks noChangeShapeType="1"/>
            </p:cNvSpPr>
            <p:nvPr/>
          </p:nvSpPr>
          <p:spPr bwMode="auto">
            <a:xfrm flipV="1">
              <a:off x="2495" y="4027"/>
              <a:ext cx="1" cy="12"/>
            </a:xfrm>
            <a:prstGeom prst="line">
              <a:avLst/>
            </a:prstGeom>
            <a:noFill/>
            <a:ln w="0">
              <a:solidFill>
                <a:srgbClr val="000000"/>
              </a:solidFill>
              <a:round/>
              <a:headEnd/>
              <a:tailEnd/>
            </a:ln>
          </p:spPr>
          <p:txBody>
            <a:bodyPr/>
            <a:lstStyle/>
            <a:p>
              <a:endParaRPr lang="en-US"/>
            </a:p>
          </p:txBody>
        </p:sp>
        <p:sp>
          <p:nvSpPr>
            <p:cNvPr id="7391" name="Line 139"/>
            <p:cNvSpPr>
              <a:spLocks noChangeShapeType="1"/>
            </p:cNvSpPr>
            <p:nvPr/>
          </p:nvSpPr>
          <p:spPr bwMode="auto">
            <a:xfrm flipV="1">
              <a:off x="2607" y="4027"/>
              <a:ext cx="1" cy="12"/>
            </a:xfrm>
            <a:prstGeom prst="line">
              <a:avLst/>
            </a:prstGeom>
            <a:noFill/>
            <a:ln w="0">
              <a:solidFill>
                <a:srgbClr val="000000"/>
              </a:solidFill>
              <a:round/>
              <a:headEnd/>
              <a:tailEnd/>
            </a:ln>
          </p:spPr>
          <p:txBody>
            <a:bodyPr/>
            <a:lstStyle/>
            <a:p>
              <a:endParaRPr lang="en-US"/>
            </a:p>
          </p:txBody>
        </p:sp>
        <p:sp>
          <p:nvSpPr>
            <p:cNvPr id="7392" name="Line 140"/>
            <p:cNvSpPr>
              <a:spLocks noChangeShapeType="1"/>
            </p:cNvSpPr>
            <p:nvPr/>
          </p:nvSpPr>
          <p:spPr bwMode="auto">
            <a:xfrm flipV="1">
              <a:off x="2725" y="4027"/>
              <a:ext cx="1" cy="12"/>
            </a:xfrm>
            <a:prstGeom prst="line">
              <a:avLst/>
            </a:prstGeom>
            <a:noFill/>
            <a:ln w="0">
              <a:solidFill>
                <a:srgbClr val="000000"/>
              </a:solidFill>
              <a:round/>
              <a:headEnd/>
              <a:tailEnd/>
            </a:ln>
          </p:spPr>
          <p:txBody>
            <a:bodyPr/>
            <a:lstStyle/>
            <a:p>
              <a:endParaRPr lang="en-US"/>
            </a:p>
          </p:txBody>
        </p:sp>
        <p:sp>
          <p:nvSpPr>
            <p:cNvPr id="7393" name="Line 141"/>
            <p:cNvSpPr>
              <a:spLocks noChangeShapeType="1"/>
            </p:cNvSpPr>
            <p:nvPr/>
          </p:nvSpPr>
          <p:spPr bwMode="auto">
            <a:xfrm flipV="1">
              <a:off x="2838" y="4027"/>
              <a:ext cx="1" cy="12"/>
            </a:xfrm>
            <a:prstGeom prst="line">
              <a:avLst/>
            </a:prstGeom>
            <a:noFill/>
            <a:ln w="0">
              <a:solidFill>
                <a:srgbClr val="000000"/>
              </a:solidFill>
              <a:round/>
              <a:headEnd/>
              <a:tailEnd/>
            </a:ln>
          </p:spPr>
          <p:txBody>
            <a:bodyPr/>
            <a:lstStyle/>
            <a:p>
              <a:endParaRPr lang="en-US"/>
            </a:p>
          </p:txBody>
        </p:sp>
        <p:sp>
          <p:nvSpPr>
            <p:cNvPr id="7394" name="Line 142"/>
            <p:cNvSpPr>
              <a:spLocks noChangeShapeType="1"/>
            </p:cNvSpPr>
            <p:nvPr/>
          </p:nvSpPr>
          <p:spPr bwMode="auto">
            <a:xfrm flipV="1">
              <a:off x="2956" y="4027"/>
              <a:ext cx="1" cy="12"/>
            </a:xfrm>
            <a:prstGeom prst="line">
              <a:avLst/>
            </a:prstGeom>
            <a:noFill/>
            <a:ln w="0">
              <a:solidFill>
                <a:srgbClr val="000000"/>
              </a:solidFill>
              <a:round/>
              <a:headEnd/>
              <a:tailEnd/>
            </a:ln>
          </p:spPr>
          <p:txBody>
            <a:bodyPr/>
            <a:lstStyle/>
            <a:p>
              <a:endParaRPr lang="en-US"/>
            </a:p>
          </p:txBody>
        </p:sp>
        <p:sp>
          <p:nvSpPr>
            <p:cNvPr id="7395" name="Line 143"/>
            <p:cNvSpPr>
              <a:spLocks noChangeShapeType="1"/>
            </p:cNvSpPr>
            <p:nvPr/>
          </p:nvSpPr>
          <p:spPr bwMode="auto">
            <a:xfrm flipV="1">
              <a:off x="3068" y="4027"/>
              <a:ext cx="1" cy="12"/>
            </a:xfrm>
            <a:prstGeom prst="line">
              <a:avLst/>
            </a:prstGeom>
            <a:noFill/>
            <a:ln w="0">
              <a:solidFill>
                <a:srgbClr val="000000"/>
              </a:solidFill>
              <a:round/>
              <a:headEnd/>
              <a:tailEnd/>
            </a:ln>
          </p:spPr>
          <p:txBody>
            <a:bodyPr/>
            <a:lstStyle/>
            <a:p>
              <a:endParaRPr lang="en-US"/>
            </a:p>
          </p:txBody>
        </p:sp>
        <p:sp>
          <p:nvSpPr>
            <p:cNvPr id="7396" name="Line 144"/>
            <p:cNvSpPr>
              <a:spLocks noChangeShapeType="1"/>
            </p:cNvSpPr>
            <p:nvPr/>
          </p:nvSpPr>
          <p:spPr bwMode="auto">
            <a:xfrm flipV="1">
              <a:off x="3187" y="4027"/>
              <a:ext cx="1" cy="12"/>
            </a:xfrm>
            <a:prstGeom prst="line">
              <a:avLst/>
            </a:prstGeom>
            <a:noFill/>
            <a:ln w="0">
              <a:solidFill>
                <a:srgbClr val="000000"/>
              </a:solidFill>
              <a:round/>
              <a:headEnd/>
              <a:tailEnd/>
            </a:ln>
          </p:spPr>
          <p:txBody>
            <a:bodyPr/>
            <a:lstStyle/>
            <a:p>
              <a:endParaRPr lang="en-US"/>
            </a:p>
          </p:txBody>
        </p:sp>
        <p:sp>
          <p:nvSpPr>
            <p:cNvPr id="7397" name="Line 145"/>
            <p:cNvSpPr>
              <a:spLocks noChangeShapeType="1"/>
            </p:cNvSpPr>
            <p:nvPr/>
          </p:nvSpPr>
          <p:spPr bwMode="auto">
            <a:xfrm flipV="1">
              <a:off x="3299" y="4027"/>
              <a:ext cx="1" cy="12"/>
            </a:xfrm>
            <a:prstGeom prst="line">
              <a:avLst/>
            </a:prstGeom>
            <a:noFill/>
            <a:ln w="0">
              <a:solidFill>
                <a:srgbClr val="000000"/>
              </a:solidFill>
              <a:round/>
              <a:headEnd/>
              <a:tailEnd/>
            </a:ln>
          </p:spPr>
          <p:txBody>
            <a:bodyPr/>
            <a:lstStyle/>
            <a:p>
              <a:endParaRPr lang="en-US"/>
            </a:p>
          </p:txBody>
        </p:sp>
        <p:sp>
          <p:nvSpPr>
            <p:cNvPr id="7398" name="Line 146"/>
            <p:cNvSpPr>
              <a:spLocks noChangeShapeType="1"/>
            </p:cNvSpPr>
            <p:nvPr/>
          </p:nvSpPr>
          <p:spPr bwMode="auto">
            <a:xfrm flipV="1">
              <a:off x="3417" y="4027"/>
              <a:ext cx="1" cy="12"/>
            </a:xfrm>
            <a:prstGeom prst="line">
              <a:avLst/>
            </a:prstGeom>
            <a:noFill/>
            <a:ln w="0">
              <a:solidFill>
                <a:srgbClr val="000000"/>
              </a:solidFill>
              <a:round/>
              <a:headEnd/>
              <a:tailEnd/>
            </a:ln>
          </p:spPr>
          <p:txBody>
            <a:bodyPr/>
            <a:lstStyle/>
            <a:p>
              <a:endParaRPr lang="en-US"/>
            </a:p>
          </p:txBody>
        </p:sp>
        <p:sp>
          <p:nvSpPr>
            <p:cNvPr id="7399" name="Line 147"/>
            <p:cNvSpPr>
              <a:spLocks noChangeShapeType="1"/>
            </p:cNvSpPr>
            <p:nvPr/>
          </p:nvSpPr>
          <p:spPr bwMode="auto">
            <a:xfrm flipV="1">
              <a:off x="3530" y="4027"/>
              <a:ext cx="1" cy="12"/>
            </a:xfrm>
            <a:prstGeom prst="line">
              <a:avLst/>
            </a:prstGeom>
            <a:noFill/>
            <a:ln w="0">
              <a:solidFill>
                <a:srgbClr val="000000"/>
              </a:solidFill>
              <a:round/>
              <a:headEnd/>
              <a:tailEnd/>
            </a:ln>
          </p:spPr>
          <p:txBody>
            <a:bodyPr/>
            <a:lstStyle/>
            <a:p>
              <a:endParaRPr lang="en-US"/>
            </a:p>
          </p:txBody>
        </p:sp>
        <p:sp>
          <p:nvSpPr>
            <p:cNvPr id="7400" name="Freeform 148"/>
            <p:cNvSpPr>
              <a:spLocks/>
            </p:cNvSpPr>
            <p:nvPr/>
          </p:nvSpPr>
          <p:spPr bwMode="auto">
            <a:xfrm>
              <a:off x="2682" y="3577"/>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FFFF"/>
            </a:solidFill>
            <a:ln w="9525">
              <a:solidFill>
                <a:srgbClr val="000080"/>
              </a:solidFill>
              <a:round/>
              <a:headEnd/>
              <a:tailEnd/>
            </a:ln>
          </p:spPr>
          <p:txBody>
            <a:bodyPr/>
            <a:lstStyle/>
            <a:p>
              <a:endParaRPr lang="en-US"/>
            </a:p>
          </p:txBody>
        </p:sp>
        <p:sp>
          <p:nvSpPr>
            <p:cNvPr id="7401" name="Freeform 149"/>
            <p:cNvSpPr>
              <a:spLocks/>
            </p:cNvSpPr>
            <p:nvPr/>
          </p:nvSpPr>
          <p:spPr bwMode="auto">
            <a:xfrm>
              <a:off x="2563" y="3373"/>
              <a:ext cx="88" cy="87"/>
            </a:xfrm>
            <a:custGeom>
              <a:avLst/>
              <a:gdLst>
                <a:gd name="T0" fmla="*/ 44 w 88"/>
                <a:gd name="T1" fmla="*/ 0 h 87"/>
                <a:gd name="T2" fmla="*/ 88 w 88"/>
                <a:gd name="T3" fmla="*/ 43 h 87"/>
                <a:gd name="T4" fmla="*/ 44 w 88"/>
                <a:gd name="T5" fmla="*/ 87 h 87"/>
                <a:gd name="T6" fmla="*/ 0 w 88"/>
                <a:gd name="T7" fmla="*/ 43 h 87"/>
                <a:gd name="T8" fmla="*/ 44 w 88"/>
                <a:gd name="T9" fmla="*/ 0 h 87"/>
                <a:gd name="T10" fmla="*/ 0 60000 65536"/>
                <a:gd name="T11" fmla="*/ 0 60000 65536"/>
                <a:gd name="T12" fmla="*/ 0 60000 65536"/>
                <a:gd name="T13" fmla="*/ 0 60000 65536"/>
                <a:gd name="T14" fmla="*/ 0 60000 65536"/>
                <a:gd name="T15" fmla="*/ 0 w 88"/>
                <a:gd name="T16" fmla="*/ 0 h 87"/>
                <a:gd name="T17" fmla="*/ 88 w 88"/>
                <a:gd name="T18" fmla="*/ 87 h 87"/>
              </a:gdLst>
              <a:ahLst/>
              <a:cxnLst>
                <a:cxn ang="T10">
                  <a:pos x="T0" y="T1"/>
                </a:cxn>
                <a:cxn ang="T11">
                  <a:pos x="T2" y="T3"/>
                </a:cxn>
                <a:cxn ang="T12">
                  <a:pos x="T4" y="T5"/>
                </a:cxn>
                <a:cxn ang="T13">
                  <a:pos x="T6" y="T7"/>
                </a:cxn>
                <a:cxn ang="T14">
                  <a:pos x="T8" y="T9"/>
                </a:cxn>
              </a:cxnLst>
              <a:rect l="T15" t="T16" r="T17" b="T18"/>
              <a:pathLst>
                <a:path w="88" h="87">
                  <a:moveTo>
                    <a:pt x="44" y="0"/>
                  </a:moveTo>
                  <a:lnTo>
                    <a:pt x="88"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402" name="Freeform 150"/>
            <p:cNvSpPr>
              <a:spLocks/>
            </p:cNvSpPr>
            <p:nvPr/>
          </p:nvSpPr>
          <p:spPr bwMode="auto">
            <a:xfrm>
              <a:off x="3143" y="3681"/>
              <a:ext cx="87" cy="87"/>
            </a:xfrm>
            <a:custGeom>
              <a:avLst/>
              <a:gdLst>
                <a:gd name="T0" fmla="*/ 44 w 87"/>
                <a:gd name="T1" fmla="*/ 0 h 87"/>
                <a:gd name="T2" fmla="*/ 87 w 87"/>
                <a:gd name="T3" fmla="*/ 44 h 87"/>
                <a:gd name="T4" fmla="*/ 44 w 87"/>
                <a:gd name="T5" fmla="*/ 87 h 87"/>
                <a:gd name="T6" fmla="*/ 0 w 87"/>
                <a:gd name="T7" fmla="*/ 44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4"/>
                  </a:lnTo>
                  <a:lnTo>
                    <a:pt x="44" y="87"/>
                  </a:lnTo>
                  <a:lnTo>
                    <a:pt x="0" y="44"/>
                  </a:lnTo>
                  <a:lnTo>
                    <a:pt x="44" y="0"/>
                  </a:lnTo>
                  <a:close/>
                </a:path>
              </a:pathLst>
            </a:custGeom>
            <a:solidFill>
              <a:srgbClr val="00FFFF"/>
            </a:solidFill>
            <a:ln w="9525">
              <a:solidFill>
                <a:srgbClr val="000080"/>
              </a:solidFill>
              <a:round/>
              <a:headEnd/>
              <a:tailEnd/>
            </a:ln>
          </p:spPr>
          <p:txBody>
            <a:bodyPr/>
            <a:lstStyle/>
            <a:p>
              <a:endParaRPr lang="en-US"/>
            </a:p>
          </p:txBody>
        </p:sp>
        <p:sp>
          <p:nvSpPr>
            <p:cNvPr id="7403" name="Freeform 151"/>
            <p:cNvSpPr>
              <a:spLocks/>
            </p:cNvSpPr>
            <p:nvPr/>
          </p:nvSpPr>
          <p:spPr bwMode="auto">
            <a:xfrm>
              <a:off x="2794" y="3275"/>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404" name="Freeform 152"/>
            <p:cNvSpPr>
              <a:spLocks/>
            </p:cNvSpPr>
            <p:nvPr/>
          </p:nvSpPr>
          <p:spPr bwMode="auto">
            <a:xfrm>
              <a:off x="2682" y="317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en-US"/>
            </a:p>
          </p:txBody>
        </p:sp>
        <p:sp>
          <p:nvSpPr>
            <p:cNvPr id="7405" name="Freeform 153"/>
            <p:cNvSpPr>
              <a:spLocks/>
            </p:cNvSpPr>
            <p:nvPr/>
          </p:nvSpPr>
          <p:spPr bwMode="auto">
            <a:xfrm>
              <a:off x="3255" y="3478"/>
              <a:ext cx="88" cy="86"/>
            </a:xfrm>
            <a:custGeom>
              <a:avLst/>
              <a:gdLst>
                <a:gd name="T0" fmla="*/ 44 w 88"/>
                <a:gd name="T1" fmla="*/ 0 h 86"/>
                <a:gd name="T2" fmla="*/ 88 w 88"/>
                <a:gd name="T3" fmla="*/ 43 h 86"/>
                <a:gd name="T4" fmla="*/ 44 w 88"/>
                <a:gd name="T5" fmla="*/ 86 h 86"/>
                <a:gd name="T6" fmla="*/ 0 w 88"/>
                <a:gd name="T7" fmla="*/ 43 h 86"/>
                <a:gd name="T8" fmla="*/ 44 w 88"/>
                <a:gd name="T9" fmla="*/ 0 h 86"/>
                <a:gd name="T10" fmla="*/ 0 60000 65536"/>
                <a:gd name="T11" fmla="*/ 0 60000 65536"/>
                <a:gd name="T12" fmla="*/ 0 60000 65536"/>
                <a:gd name="T13" fmla="*/ 0 60000 65536"/>
                <a:gd name="T14" fmla="*/ 0 60000 65536"/>
                <a:gd name="T15" fmla="*/ 0 w 88"/>
                <a:gd name="T16" fmla="*/ 0 h 86"/>
                <a:gd name="T17" fmla="*/ 88 w 88"/>
                <a:gd name="T18" fmla="*/ 86 h 86"/>
              </a:gdLst>
              <a:ahLst/>
              <a:cxnLst>
                <a:cxn ang="T10">
                  <a:pos x="T0" y="T1"/>
                </a:cxn>
                <a:cxn ang="T11">
                  <a:pos x="T2" y="T3"/>
                </a:cxn>
                <a:cxn ang="T12">
                  <a:pos x="T4" y="T5"/>
                </a:cxn>
                <a:cxn ang="T13">
                  <a:pos x="T6" y="T7"/>
                </a:cxn>
                <a:cxn ang="T14">
                  <a:pos x="T8" y="T9"/>
                </a:cxn>
              </a:cxnLst>
              <a:rect l="T15" t="T16" r="T17" b="T18"/>
              <a:pathLst>
                <a:path w="88" h="86">
                  <a:moveTo>
                    <a:pt x="44" y="0"/>
                  </a:moveTo>
                  <a:lnTo>
                    <a:pt x="88"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406" name="Freeform 154"/>
            <p:cNvSpPr>
              <a:spLocks/>
            </p:cNvSpPr>
            <p:nvPr/>
          </p:nvSpPr>
          <p:spPr bwMode="auto">
            <a:xfrm>
              <a:off x="3143" y="3577"/>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chemeClr val="accent1"/>
            </a:solidFill>
            <a:ln w="9525">
              <a:solidFill>
                <a:srgbClr val="000080"/>
              </a:solidFill>
              <a:round/>
              <a:headEnd/>
              <a:tailEnd/>
            </a:ln>
          </p:spPr>
          <p:txBody>
            <a:bodyPr/>
            <a:lstStyle/>
            <a:p>
              <a:endParaRPr lang="en-US"/>
            </a:p>
          </p:txBody>
        </p:sp>
        <p:sp>
          <p:nvSpPr>
            <p:cNvPr id="7407" name="Freeform 155"/>
            <p:cNvSpPr>
              <a:spLocks/>
            </p:cNvSpPr>
            <p:nvPr/>
          </p:nvSpPr>
          <p:spPr bwMode="auto">
            <a:xfrm>
              <a:off x="3143" y="3373"/>
              <a:ext cx="87" cy="87"/>
            </a:xfrm>
            <a:custGeom>
              <a:avLst/>
              <a:gdLst>
                <a:gd name="T0" fmla="*/ 44 w 87"/>
                <a:gd name="T1" fmla="*/ 0 h 87"/>
                <a:gd name="T2" fmla="*/ 87 w 87"/>
                <a:gd name="T3" fmla="*/ 43 h 87"/>
                <a:gd name="T4" fmla="*/ 44 w 87"/>
                <a:gd name="T5" fmla="*/ 87 h 87"/>
                <a:gd name="T6" fmla="*/ 0 w 87"/>
                <a:gd name="T7" fmla="*/ 43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408" name="Rectangle 156"/>
            <p:cNvSpPr>
              <a:spLocks noChangeArrowheads="1"/>
            </p:cNvSpPr>
            <p:nvPr/>
          </p:nvSpPr>
          <p:spPr bwMode="auto">
            <a:xfrm>
              <a:off x="2326" y="4008"/>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409" name="Rectangle 157"/>
            <p:cNvSpPr>
              <a:spLocks noChangeArrowheads="1"/>
            </p:cNvSpPr>
            <p:nvPr/>
          </p:nvSpPr>
          <p:spPr bwMode="auto">
            <a:xfrm>
              <a:off x="2326" y="391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410" name="Rectangle 158"/>
            <p:cNvSpPr>
              <a:spLocks noChangeArrowheads="1"/>
            </p:cNvSpPr>
            <p:nvPr/>
          </p:nvSpPr>
          <p:spPr bwMode="auto">
            <a:xfrm>
              <a:off x="2326" y="3805"/>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411" name="Rectangle 159"/>
            <p:cNvSpPr>
              <a:spLocks noChangeArrowheads="1"/>
            </p:cNvSpPr>
            <p:nvPr/>
          </p:nvSpPr>
          <p:spPr bwMode="auto">
            <a:xfrm>
              <a:off x="2326" y="3706"/>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412" name="Rectangle 160"/>
            <p:cNvSpPr>
              <a:spLocks noChangeArrowheads="1"/>
            </p:cNvSpPr>
            <p:nvPr/>
          </p:nvSpPr>
          <p:spPr bwMode="auto">
            <a:xfrm>
              <a:off x="2326" y="3601"/>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413" name="Rectangle 161"/>
            <p:cNvSpPr>
              <a:spLocks noChangeArrowheads="1"/>
            </p:cNvSpPr>
            <p:nvPr/>
          </p:nvSpPr>
          <p:spPr bwMode="auto">
            <a:xfrm>
              <a:off x="2326" y="3503"/>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414" name="Rectangle 162"/>
            <p:cNvSpPr>
              <a:spLocks noChangeArrowheads="1"/>
            </p:cNvSpPr>
            <p:nvPr/>
          </p:nvSpPr>
          <p:spPr bwMode="auto">
            <a:xfrm>
              <a:off x="2326" y="3398"/>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415" name="Rectangle 163"/>
            <p:cNvSpPr>
              <a:spLocks noChangeArrowheads="1"/>
            </p:cNvSpPr>
            <p:nvPr/>
          </p:nvSpPr>
          <p:spPr bwMode="auto">
            <a:xfrm>
              <a:off x="2326" y="3299"/>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416" name="Rectangle 164"/>
            <p:cNvSpPr>
              <a:spLocks noChangeArrowheads="1"/>
            </p:cNvSpPr>
            <p:nvPr/>
          </p:nvSpPr>
          <p:spPr bwMode="auto">
            <a:xfrm>
              <a:off x="2326" y="3194"/>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417" name="Rectangle 165"/>
            <p:cNvSpPr>
              <a:spLocks noChangeArrowheads="1"/>
            </p:cNvSpPr>
            <p:nvPr/>
          </p:nvSpPr>
          <p:spPr bwMode="auto">
            <a:xfrm>
              <a:off x="2326" y="3096"/>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418" name="Rectangle 166"/>
            <p:cNvSpPr>
              <a:spLocks noChangeArrowheads="1"/>
            </p:cNvSpPr>
            <p:nvPr/>
          </p:nvSpPr>
          <p:spPr bwMode="auto">
            <a:xfrm>
              <a:off x="2308" y="2991"/>
              <a:ext cx="19"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419" name="Rectangle 167"/>
            <p:cNvSpPr>
              <a:spLocks noChangeArrowheads="1"/>
            </p:cNvSpPr>
            <p:nvPr/>
          </p:nvSpPr>
          <p:spPr bwMode="auto">
            <a:xfrm>
              <a:off x="2370"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420" name="Rectangle 168"/>
            <p:cNvSpPr>
              <a:spLocks noChangeArrowheads="1"/>
            </p:cNvSpPr>
            <p:nvPr/>
          </p:nvSpPr>
          <p:spPr bwMode="auto">
            <a:xfrm>
              <a:off x="2489"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421" name="Rectangle 169"/>
            <p:cNvSpPr>
              <a:spLocks noChangeArrowheads="1"/>
            </p:cNvSpPr>
            <p:nvPr/>
          </p:nvSpPr>
          <p:spPr bwMode="auto">
            <a:xfrm>
              <a:off x="2601"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422" name="Rectangle 170"/>
            <p:cNvSpPr>
              <a:spLocks noChangeArrowheads="1"/>
            </p:cNvSpPr>
            <p:nvPr/>
          </p:nvSpPr>
          <p:spPr bwMode="auto">
            <a:xfrm>
              <a:off x="2719"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423" name="Rectangle 171"/>
            <p:cNvSpPr>
              <a:spLocks noChangeArrowheads="1"/>
            </p:cNvSpPr>
            <p:nvPr/>
          </p:nvSpPr>
          <p:spPr bwMode="auto">
            <a:xfrm>
              <a:off x="2831"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424" name="Rectangle 172"/>
            <p:cNvSpPr>
              <a:spLocks noChangeArrowheads="1"/>
            </p:cNvSpPr>
            <p:nvPr/>
          </p:nvSpPr>
          <p:spPr bwMode="auto">
            <a:xfrm>
              <a:off x="2950"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425" name="Rectangle 173"/>
            <p:cNvSpPr>
              <a:spLocks noChangeArrowheads="1"/>
            </p:cNvSpPr>
            <p:nvPr/>
          </p:nvSpPr>
          <p:spPr bwMode="auto">
            <a:xfrm>
              <a:off x="3062"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426" name="Rectangle 174"/>
            <p:cNvSpPr>
              <a:spLocks noChangeArrowheads="1"/>
            </p:cNvSpPr>
            <p:nvPr/>
          </p:nvSpPr>
          <p:spPr bwMode="auto">
            <a:xfrm>
              <a:off x="3180"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427" name="Rectangle 175"/>
            <p:cNvSpPr>
              <a:spLocks noChangeArrowheads="1"/>
            </p:cNvSpPr>
            <p:nvPr/>
          </p:nvSpPr>
          <p:spPr bwMode="auto">
            <a:xfrm>
              <a:off x="3293"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428" name="Rectangle 176"/>
            <p:cNvSpPr>
              <a:spLocks noChangeArrowheads="1"/>
            </p:cNvSpPr>
            <p:nvPr/>
          </p:nvSpPr>
          <p:spPr bwMode="auto">
            <a:xfrm>
              <a:off x="3411"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429" name="Rectangle 177"/>
            <p:cNvSpPr>
              <a:spLocks noChangeArrowheads="1"/>
            </p:cNvSpPr>
            <p:nvPr/>
          </p:nvSpPr>
          <p:spPr bwMode="auto">
            <a:xfrm>
              <a:off x="3511" y="4070"/>
              <a:ext cx="19"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430" name="Rectangle 178"/>
            <p:cNvSpPr>
              <a:spLocks noChangeArrowheads="1"/>
            </p:cNvSpPr>
            <p:nvPr/>
          </p:nvSpPr>
          <p:spPr bwMode="auto">
            <a:xfrm>
              <a:off x="2233" y="2905"/>
              <a:ext cx="1371" cy="1282"/>
            </a:xfrm>
            <a:prstGeom prst="rect">
              <a:avLst/>
            </a:prstGeom>
            <a:noFill/>
            <a:ln w="0">
              <a:solidFill>
                <a:srgbClr val="000000"/>
              </a:solidFill>
              <a:miter lim="800000"/>
              <a:headEnd/>
              <a:tailEnd/>
            </a:ln>
          </p:spPr>
          <p:txBody>
            <a:bodyPr/>
            <a:lstStyle/>
            <a:p>
              <a:endParaRPr lang="en-US"/>
            </a:p>
          </p:txBody>
        </p:sp>
        <p:sp>
          <p:nvSpPr>
            <p:cNvPr id="7431" name="Line 179"/>
            <p:cNvSpPr>
              <a:spLocks noChangeShapeType="1"/>
            </p:cNvSpPr>
            <p:nvPr/>
          </p:nvSpPr>
          <p:spPr bwMode="auto">
            <a:xfrm>
              <a:off x="3181" y="3456"/>
              <a:ext cx="0" cy="115"/>
            </a:xfrm>
            <a:prstGeom prst="line">
              <a:avLst/>
            </a:prstGeom>
            <a:noFill/>
            <a:ln w="9525">
              <a:solidFill>
                <a:schemeClr val="tx1"/>
              </a:solidFill>
              <a:round/>
              <a:headEnd/>
              <a:tailEnd/>
            </a:ln>
          </p:spPr>
          <p:txBody>
            <a:bodyPr wrap="none" anchor="ctr">
              <a:spAutoFit/>
            </a:bodyPr>
            <a:lstStyle/>
            <a:p>
              <a:endParaRPr lang="en-US"/>
            </a:p>
          </p:txBody>
        </p:sp>
        <p:sp>
          <p:nvSpPr>
            <p:cNvPr id="7432" name="Freeform 180"/>
            <p:cNvSpPr>
              <a:spLocks/>
            </p:cNvSpPr>
            <p:nvPr/>
          </p:nvSpPr>
          <p:spPr bwMode="auto">
            <a:xfrm>
              <a:off x="3033" y="3600"/>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433" name="Freeform 181"/>
            <p:cNvSpPr>
              <a:spLocks/>
            </p:cNvSpPr>
            <p:nvPr/>
          </p:nvSpPr>
          <p:spPr bwMode="auto">
            <a:xfrm>
              <a:off x="3024" y="3792"/>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chemeClr val="hlink"/>
            </a:solidFill>
            <a:ln w="9525">
              <a:solidFill>
                <a:schemeClr val="hlink"/>
              </a:solidFill>
              <a:round/>
              <a:headEnd/>
              <a:tailEnd/>
            </a:ln>
          </p:spPr>
          <p:txBody>
            <a:bodyPr/>
            <a:lstStyle/>
            <a:p>
              <a:endParaRPr lang="en-US"/>
            </a:p>
          </p:txBody>
        </p:sp>
      </p:grpSp>
      <p:sp>
        <p:nvSpPr>
          <p:cNvPr id="7267" name="Rectangle 182"/>
          <p:cNvSpPr>
            <a:spLocks noChangeArrowheads="1"/>
          </p:cNvSpPr>
          <p:nvPr/>
        </p:nvSpPr>
        <p:spPr bwMode="auto">
          <a:xfrm>
            <a:off x="3657600" y="4267200"/>
            <a:ext cx="1408113" cy="304800"/>
          </a:xfrm>
          <a:prstGeom prst="rect">
            <a:avLst/>
          </a:prstGeom>
          <a:noFill/>
          <a:ln w="9525">
            <a:noFill/>
            <a:miter lim="800000"/>
            <a:headEnd/>
            <a:tailEnd/>
          </a:ln>
        </p:spPr>
        <p:txBody>
          <a:bodyPr wrap="none">
            <a:spAutoFit/>
          </a:bodyPr>
          <a:lstStyle/>
          <a:p>
            <a:pPr eaLnBrk="1" hangingPunct="1"/>
            <a:r>
              <a:rPr lang="en-US" altLang="ko-KR" sz="1400">
                <a:solidFill>
                  <a:schemeClr val="tx1"/>
                </a:solidFill>
                <a:latin typeface="Tahoma" pitchFamily="34" charset="0"/>
                <a:ea typeface="Gulim" pitchFamily="34" charset="-127"/>
              </a:rPr>
              <a:t>Total Cost = 26</a:t>
            </a:r>
          </a:p>
        </p:txBody>
      </p:sp>
      <p:sp>
        <p:nvSpPr>
          <p:cNvPr id="7268" name="Line 183"/>
          <p:cNvSpPr>
            <a:spLocks noChangeShapeType="1"/>
          </p:cNvSpPr>
          <p:nvPr/>
        </p:nvSpPr>
        <p:spPr bwMode="auto">
          <a:xfrm flipV="1">
            <a:off x="5334000" y="4114800"/>
            <a:ext cx="0" cy="381000"/>
          </a:xfrm>
          <a:prstGeom prst="line">
            <a:avLst/>
          </a:prstGeom>
          <a:noFill/>
          <a:ln w="9525">
            <a:solidFill>
              <a:schemeClr val="tx1"/>
            </a:solidFill>
            <a:miter lim="800000"/>
            <a:headEnd/>
            <a:tailEnd type="triangle" w="med" len="med"/>
          </a:ln>
        </p:spPr>
        <p:txBody>
          <a:bodyPr wrap="none"/>
          <a:lstStyle/>
          <a:p>
            <a:endParaRPr lang="en-US"/>
          </a:p>
        </p:txBody>
      </p:sp>
      <p:sp>
        <p:nvSpPr>
          <p:cNvPr id="7269" name="Text Box 184"/>
          <p:cNvSpPr txBox="1">
            <a:spLocks noChangeArrowheads="1"/>
          </p:cNvSpPr>
          <p:nvPr/>
        </p:nvSpPr>
        <p:spPr bwMode="auto">
          <a:xfrm>
            <a:off x="2362200" y="5029200"/>
            <a:ext cx="1219200" cy="1049338"/>
          </a:xfrm>
          <a:prstGeom prst="rect">
            <a:avLst/>
          </a:prstGeom>
          <a:noFill/>
          <a:ln w="9525">
            <a:noFill/>
            <a:miter lim="800000"/>
            <a:headEnd/>
            <a:tailEnd/>
          </a:ln>
        </p:spPr>
        <p:txBody>
          <a:bodyPr>
            <a:spAutoFit/>
          </a:bodyPr>
          <a:lstStyle/>
          <a:p>
            <a:pPr eaLnBrk="1" hangingPunct="1">
              <a:spcBef>
                <a:spcPct val="50000"/>
              </a:spcBef>
            </a:pPr>
            <a:r>
              <a:rPr lang="en-US" altLang="ko-KR" sz="1400">
                <a:solidFill>
                  <a:schemeClr val="tx1"/>
                </a:solidFill>
                <a:latin typeface="Tahoma" pitchFamily="34" charset="0"/>
                <a:ea typeface="Gulim" pitchFamily="34" charset="-127"/>
              </a:rPr>
              <a:t>Swapping O and O</a:t>
            </a:r>
            <a:r>
              <a:rPr lang="en-US" altLang="ko-KR" sz="1400" baseline="-25000">
                <a:solidFill>
                  <a:schemeClr val="tx1"/>
                </a:solidFill>
                <a:latin typeface="Tahoma" pitchFamily="34" charset="0"/>
                <a:ea typeface="Gulim" pitchFamily="34" charset="-127"/>
              </a:rPr>
              <a:t>ramdom </a:t>
            </a:r>
          </a:p>
          <a:p>
            <a:pPr eaLnBrk="1" hangingPunct="1">
              <a:spcBef>
                <a:spcPct val="50000"/>
              </a:spcBef>
            </a:pPr>
            <a:r>
              <a:rPr lang="en-US" altLang="ko-KR" sz="1400">
                <a:solidFill>
                  <a:schemeClr val="tx1"/>
                </a:solidFill>
                <a:latin typeface="Tahoma" pitchFamily="34" charset="0"/>
                <a:ea typeface="Gulim" pitchFamily="34" charset="-127"/>
              </a:rPr>
              <a:t>If quality is improved.</a:t>
            </a:r>
          </a:p>
        </p:txBody>
      </p:sp>
      <p:sp>
        <p:nvSpPr>
          <p:cNvPr id="7270" name="Text Box 185"/>
          <p:cNvSpPr txBox="1">
            <a:spLocks noChangeArrowheads="1"/>
          </p:cNvSpPr>
          <p:nvPr/>
        </p:nvSpPr>
        <p:spPr bwMode="auto">
          <a:xfrm>
            <a:off x="676275" y="4675188"/>
            <a:ext cx="1981200" cy="1158875"/>
          </a:xfrm>
          <a:prstGeom prst="rect">
            <a:avLst/>
          </a:prstGeom>
          <a:noFill/>
          <a:ln w="9525">
            <a:noFill/>
            <a:miter lim="800000"/>
            <a:headEnd/>
            <a:tailEnd/>
          </a:ln>
        </p:spPr>
        <p:txBody>
          <a:bodyPr>
            <a:spAutoFit/>
          </a:bodyPr>
          <a:lstStyle/>
          <a:p>
            <a:pPr eaLnBrk="1" hangingPunct="1">
              <a:spcBef>
                <a:spcPct val="50000"/>
              </a:spcBef>
            </a:pPr>
            <a:r>
              <a:rPr lang="en-US" altLang="ko-KR" sz="2000" b="1">
                <a:solidFill>
                  <a:schemeClr val="tx1"/>
                </a:solidFill>
                <a:latin typeface="Tahoma" pitchFamily="34" charset="0"/>
                <a:ea typeface="Gulim" pitchFamily="34" charset="-127"/>
              </a:rPr>
              <a:t>Do loop</a:t>
            </a:r>
          </a:p>
          <a:p>
            <a:pPr eaLnBrk="1" hangingPunct="1">
              <a:spcBef>
                <a:spcPct val="50000"/>
              </a:spcBef>
            </a:pPr>
            <a:r>
              <a:rPr lang="en-US" altLang="ko-KR" sz="2000" b="1">
                <a:solidFill>
                  <a:schemeClr val="tx1"/>
                </a:solidFill>
                <a:latin typeface="Tahoma" pitchFamily="34" charset="0"/>
                <a:ea typeface="Gulim" pitchFamily="34" charset="-127"/>
              </a:rPr>
              <a:t>Until no change</a:t>
            </a:r>
          </a:p>
        </p:txBody>
      </p:sp>
      <p:grpSp>
        <p:nvGrpSpPr>
          <p:cNvPr id="4" name="Group 186"/>
          <p:cNvGrpSpPr>
            <a:grpSpLocks/>
          </p:cNvGrpSpPr>
          <p:nvPr/>
        </p:nvGrpSpPr>
        <p:grpSpPr bwMode="auto">
          <a:xfrm>
            <a:off x="6821488" y="4611688"/>
            <a:ext cx="2176462" cy="2035175"/>
            <a:chOff x="4297" y="2905"/>
            <a:chExt cx="1371" cy="1282"/>
          </a:xfrm>
        </p:grpSpPr>
        <p:sp>
          <p:nvSpPr>
            <p:cNvPr id="7272" name="Rectangle 187"/>
            <p:cNvSpPr>
              <a:spLocks noChangeArrowheads="1"/>
            </p:cNvSpPr>
            <p:nvPr/>
          </p:nvSpPr>
          <p:spPr bwMode="auto">
            <a:xfrm>
              <a:off x="4297" y="2905"/>
              <a:ext cx="1371" cy="1282"/>
            </a:xfrm>
            <a:prstGeom prst="rect">
              <a:avLst/>
            </a:prstGeom>
            <a:solidFill>
              <a:srgbClr val="FFFFFF"/>
            </a:solidFill>
            <a:ln w="0">
              <a:solidFill>
                <a:srgbClr val="000000"/>
              </a:solidFill>
              <a:miter lim="800000"/>
              <a:headEnd/>
              <a:tailEnd/>
            </a:ln>
          </p:spPr>
          <p:txBody>
            <a:bodyPr/>
            <a:lstStyle/>
            <a:p>
              <a:endParaRPr lang="en-US"/>
            </a:p>
          </p:txBody>
        </p:sp>
        <p:sp>
          <p:nvSpPr>
            <p:cNvPr id="7273" name="Rectangle 188"/>
            <p:cNvSpPr>
              <a:spLocks noChangeArrowheads="1"/>
            </p:cNvSpPr>
            <p:nvPr/>
          </p:nvSpPr>
          <p:spPr bwMode="auto">
            <a:xfrm>
              <a:off x="4440" y="3009"/>
              <a:ext cx="1154" cy="1018"/>
            </a:xfrm>
            <a:prstGeom prst="rect">
              <a:avLst/>
            </a:prstGeom>
            <a:solidFill>
              <a:srgbClr val="FFFFFF"/>
            </a:solidFill>
            <a:ln w="9525">
              <a:noFill/>
              <a:miter lim="800000"/>
              <a:headEnd/>
              <a:tailEnd/>
            </a:ln>
          </p:spPr>
          <p:txBody>
            <a:bodyPr/>
            <a:lstStyle/>
            <a:p>
              <a:endParaRPr lang="en-US"/>
            </a:p>
          </p:txBody>
        </p:sp>
        <p:sp>
          <p:nvSpPr>
            <p:cNvPr id="7274" name="Line 189"/>
            <p:cNvSpPr>
              <a:spLocks noChangeShapeType="1"/>
            </p:cNvSpPr>
            <p:nvPr/>
          </p:nvSpPr>
          <p:spPr bwMode="auto">
            <a:xfrm>
              <a:off x="4440" y="3928"/>
              <a:ext cx="1154" cy="1"/>
            </a:xfrm>
            <a:prstGeom prst="line">
              <a:avLst/>
            </a:prstGeom>
            <a:noFill/>
            <a:ln w="0">
              <a:solidFill>
                <a:srgbClr val="000000"/>
              </a:solidFill>
              <a:round/>
              <a:headEnd/>
              <a:tailEnd/>
            </a:ln>
          </p:spPr>
          <p:txBody>
            <a:bodyPr/>
            <a:lstStyle/>
            <a:p>
              <a:endParaRPr lang="en-US"/>
            </a:p>
          </p:txBody>
        </p:sp>
        <p:sp>
          <p:nvSpPr>
            <p:cNvPr id="7275" name="Line 190"/>
            <p:cNvSpPr>
              <a:spLocks noChangeShapeType="1"/>
            </p:cNvSpPr>
            <p:nvPr/>
          </p:nvSpPr>
          <p:spPr bwMode="auto">
            <a:xfrm>
              <a:off x="4440" y="3823"/>
              <a:ext cx="1154" cy="1"/>
            </a:xfrm>
            <a:prstGeom prst="line">
              <a:avLst/>
            </a:prstGeom>
            <a:noFill/>
            <a:ln w="0">
              <a:solidFill>
                <a:srgbClr val="000000"/>
              </a:solidFill>
              <a:round/>
              <a:headEnd/>
              <a:tailEnd/>
            </a:ln>
          </p:spPr>
          <p:txBody>
            <a:bodyPr/>
            <a:lstStyle/>
            <a:p>
              <a:endParaRPr lang="en-US"/>
            </a:p>
          </p:txBody>
        </p:sp>
        <p:sp>
          <p:nvSpPr>
            <p:cNvPr id="7276" name="Line 191"/>
            <p:cNvSpPr>
              <a:spLocks noChangeShapeType="1"/>
            </p:cNvSpPr>
            <p:nvPr/>
          </p:nvSpPr>
          <p:spPr bwMode="auto">
            <a:xfrm>
              <a:off x="4440" y="3725"/>
              <a:ext cx="1154" cy="1"/>
            </a:xfrm>
            <a:prstGeom prst="line">
              <a:avLst/>
            </a:prstGeom>
            <a:noFill/>
            <a:ln w="0">
              <a:solidFill>
                <a:srgbClr val="000000"/>
              </a:solidFill>
              <a:round/>
              <a:headEnd/>
              <a:tailEnd/>
            </a:ln>
          </p:spPr>
          <p:txBody>
            <a:bodyPr/>
            <a:lstStyle/>
            <a:p>
              <a:endParaRPr lang="en-US"/>
            </a:p>
          </p:txBody>
        </p:sp>
        <p:sp>
          <p:nvSpPr>
            <p:cNvPr id="7277" name="Line 192"/>
            <p:cNvSpPr>
              <a:spLocks noChangeShapeType="1"/>
            </p:cNvSpPr>
            <p:nvPr/>
          </p:nvSpPr>
          <p:spPr bwMode="auto">
            <a:xfrm>
              <a:off x="4440" y="3620"/>
              <a:ext cx="1154" cy="1"/>
            </a:xfrm>
            <a:prstGeom prst="line">
              <a:avLst/>
            </a:prstGeom>
            <a:noFill/>
            <a:ln w="0">
              <a:solidFill>
                <a:srgbClr val="000000"/>
              </a:solidFill>
              <a:round/>
              <a:headEnd/>
              <a:tailEnd/>
            </a:ln>
          </p:spPr>
          <p:txBody>
            <a:bodyPr/>
            <a:lstStyle/>
            <a:p>
              <a:endParaRPr lang="en-US"/>
            </a:p>
          </p:txBody>
        </p:sp>
        <p:sp>
          <p:nvSpPr>
            <p:cNvPr id="7278" name="Line 193"/>
            <p:cNvSpPr>
              <a:spLocks noChangeShapeType="1"/>
            </p:cNvSpPr>
            <p:nvPr/>
          </p:nvSpPr>
          <p:spPr bwMode="auto">
            <a:xfrm>
              <a:off x="4440" y="3521"/>
              <a:ext cx="1154" cy="1"/>
            </a:xfrm>
            <a:prstGeom prst="line">
              <a:avLst/>
            </a:prstGeom>
            <a:noFill/>
            <a:ln w="0">
              <a:solidFill>
                <a:srgbClr val="000000"/>
              </a:solidFill>
              <a:round/>
              <a:headEnd/>
              <a:tailEnd/>
            </a:ln>
          </p:spPr>
          <p:txBody>
            <a:bodyPr/>
            <a:lstStyle/>
            <a:p>
              <a:endParaRPr lang="en-US"/>
            </a:p>
          </p:txBody>
        </p:sp>
        <p:sp>
          <p:nvSpPr>
            <p:cNvPr id="7279" name="Line 194"/>
            <p:cNvSpPr>
              <a:spLocks noChangeShapeType="1"/>
            </p:cNvSpPr>
            <p:nvPr/>
          </p:nvSpPr>
          <p:spPr bwMode="auto">
            <a:xfrm>
              <a:off x="4440" y="3416"/>
              <a:ext cx="1154" cy="1"/>
            </a:xfrm>
            <a:prstGeom prst="line">
              <a:avLst/>
            </a:prstGeom>
            <a:noFill/>
            <a:ln w="0">
              <a:solidFill>
                <a:srgbClr val="000000"/>
              </a:solidFill>
              <a:round/>
              <a:headEnd/>
              <a:tailEnd/>
            </a:ln>
          </p:spPr>
          <p:txBody>
            <a:bodyPr/>
            <a:lstStyle/>
            <a:p>
              <a:endParaRPr lang="en-US"/>
            </a:p>
          </p:txBody>
        </p:sp>
        <p:sp>
          <p:nvSpPr>
            <p:cNvPr id="7280" name="Line 195"/>
            <p:cNvSpPr>
              <a:spLocks noChangeShapeType="1"/>
            </p:cNvSpPr>
            <p:nvPr/>
          </p:nvSpPr>
          <p:spPr bwMode="auto">
            <a:xfrm>
              <a:off x="4440" y="3318"/>
              <a:ext cx="1154" cy="1"/>
            </a:xfrm>
            <a:prstGeom prst="line">
              <a:avLst/>
            </a:prstGeom>
            <a:noFill/>
            <a:ln w="0">
              <a:solidFill>
                <a:srgbClr val="000000"/>
              </a:solidFill>
              <a:round/>
              <a:headEnd/>
              <a:tailEnd/>
            </a:ln>
          </p:spPr>
          <p:txBody>
            <a:bodyPr/>
            <a:lstStyle/>
            <a:p>
              <a:endParaRPr lang="en-US"/>
            </a:p>
          </p:txBody>
        </p:sp>
        <p:sp>
          <p:nvSpPr>
            <p:cNvPr id="7281" name="Line 196"/>
            <p:cNvSpPr>
              <a:spLocks noChangeShapeType="1"/>
            </p:cNvSpPr>
            <p:nvPr/>
          </p:nvSpPr>
          <p:spPr bwMode="auto">
            <a:xfrm>
              <a:off x="4440" y="3213"/>
              <a:ext cx="1154" cy="1"/>
            </a:xfrm>
            <a:prstGeom prst="line">
              <a:avLst/>
            </a:prstGeom>
            <a:noFill/>
            <a:ln w="0">
              <a:solidFill>
                <a:srgbClr val="000000"/>
              </a:solidFill>
              <a:round/>
              <a:headEnd/>
              <a:tailEnd/>
            </a:ln>
          </p:spPr>
          <p:txBody>
            <a:bodyPr/>
            <a:lstStyle/>
            <a:p>
              <a:endParaRPr lang="en-US"/>
            </a:p>
          </p:txBody>
        </p:sp>
        <p:sp>
          <p:nvSpPr>
            <p:cNvPr id="7282" name="Line 197"/>
            <p:cNvSpPr>
              <a:spLocks noChangeShapeType="1"/>
            </p:cNvSpPr>
            <p:nvPr/>
          </p:nvSpPr>
          <p:spPr bwMode="auto">
            <a:xfrm>
              <a:off x="4440" y="3114"/>
              <a:ext cx="1154" cy="1"/>
            </a:xfrm>
            <a:prstGeom prst="line">
              <a:avLst/>
            </a:prstGeom>
            <a:noFill/>
            <a:ln w="0">
              <a:solidFill>
                <a:srgbClr val="000000"/>
              </a:solidFill>
              <a:round/>
              <a:headEnd/>
              <a:tailEnd/>
            </a:ln>
          </p:spPr>
          <p:txBody>
            <a:bodyPr/>
            <a:lstStyle/>
            <a:p>
              <a:endParaRPr lang="en-US"/>
            </a:p>
          </p:txBody>
        </p:sp>
        <p:sp>
          <p:nvSpPr>
            <p:cNvPr id="7283" name="Line 198"/>
            <p:cNvSpPr>
              <a:spLocks noChangeShapeType="1"/>
            </p:cNvSpPr>
            <p:nvPr/>
          </p:nvSpPr>
          <p:spPr bwMode="auto">
            <a:xfrm>
              <a:off x="4440" y="3009"/>
              <a:ext cx="1154" cy="1"/>
            </a:xfrm>
            <a:prstGeom prst="line">
              <a:avLst/>
            </a:prstGeom>
            <a:noFill/>
            <a:ln w="0">
              <a:solidFill>
                <a:srgbClr val="000000"/>
              </a:solidFill>
              <a:round/>
              <a:headEnd/>
              <a:tailEnd/>
            </a:ln>
          </p:spPr>
          <p:txBody>
            <a:bodyPr/>
            <a:lstStyle/>
            <a:p>
              <a:endParaRPr lang="en-US"/>
            </a:p>
          </p:txBody>
        </p:sp>
        <p:sp>
          <p:nvSpPr>
            <p:cNvPr id="7284" name="Line 199"/>
            <p:cNvSpPr>
              <a:spLocks noChangeShapeType="1"/>
            </p:cNvSpPr>
            <p:nvPr/>
          </p:nvSpPr>
          <p:spPr bwMode="auto">
            <a:xfrm>
              <a:off x="4559" y="3009"/>
              <a:ext cx="1" cy="1018"/>
            </a:xfrm>
            <a:prstGeom prst="line">
              <a:avLst/>
            </a:prstGeom>
            <a:noFill/>
            <a:ln w="0">
              <a:solidFill>
                <a:srgbClr val="000000"/>
              </a:solidFill>
              <a:round/>
              <a:headEnd/>
              <a:tailEnd/>
            </a:ln>
          </p:spPr>
          <p:txBody>
            <a:bodyPr/>
            <a:lstStyle/>
            <a:p>
              <a:endParaRPr lang="en-US"/>
            </a:p>
          </p:txBody>
        </p:sp>
        <p:sp>
          <p:nvSpPr>
            <p:cNvPr id="7285" name="Line 200"/>
            <p:cNvSpPr>
              <a:spLocks noChangeShapeType="1"/>
            </p:cNvSpPr>
            <p:nvPr/>
          </p:nvSpPr>
          <p:spPr bwMode="auto">
            <a:xfrm>
              <a:off x="4671" y="3009"/>
              <a:ext cx="1" cy="1018"/>
            </a:xfrm>
            <a:prstGeom prst="line">
              <a:avLst/>
            </a:prstGeom>
            <a:noFill/>
            <a:ln w="0">
              <a:solidFill>
                <a:srgbClr val="000000"/>
              </a:solidFill>
              <a:round/>
              <a:headEnd/>
              <a:tailEnd/>
            </a:ln>
          </p:spPr>
          <p:txBody>
            <a:bodyPr/>
            <a:lstStyle/>
            <a:p>
              <a:endParaRPr lang="en-US"/>
            </a:p>
          </p:txBody>
        </p:sp>
        <p:sp>
          <p:nvSpPr>
            <p:cNvPr id="7286" name="Line 201"/>
            <p:cNvSpPr>
              <a:spLocks noChangeShapeType="1"/>
            </p:cNvSpPr>
            <p:nvPr/>
          </p:nvSpPr>
          <p:spPr bwMode="auto">
            <a:xfrm>
              <a:off x="4789" y="3009"/>
              <a:ext cx="1" cy="1018"/>
            </a:xfrm>
            <a:prstGeom prst="line">
              <a:avLst/>
            </a:prstGeom>
            <a:noFill/>
            <a:ln w="0">
              <a:solidFill>
                <a:srgbClr val="000000"/>
              </a:solidFill>
              <a:round/>
              <a:headEnd/>
              <a:tailEnd/>
            </a:ln>
          </p:spPr>
          <p:txBody>
            <a:bodyPr/>
            <a:lstStyle/>
            <a:p>
              <a:endParaRPr lang="en-US"/>
            </a:p>
          </p:txBody>
        </p:sp>
        <p:sp>
          <p:nvSpPr>
            <p:cNvPr id="7287" name="Line 202"/>
            <p:cNvSpPr>
              <a:spLocks noChangeShapeType="1"/>
            </p:cNvSpPr>
            <p:nvPr/>
          </p:nvSpPr>
          <p:spPr bwMode="auto">
            <a:xfrm>
              <a:off x="4902" y="3009"/>
              <a:ext cx="1" cy="1018"/>
            </a:xfrm>
            <a:prstGeom prst="line">
              <a:avLst/>
            </a:prstGeom>
            <a:noFill/>
            <a:ln w="0">
              <a:solidFill>
                <a:srgbClr val="000000"/>
              </a:solidFill>
              <a:round/>
              <a:headEnd/>
              <a:tailEnd/>
            </a:ln>
          </p:spPr>
          <p:txBody>
            <a:bodyPr/>
            <a:lstStyle/>
            <a:p>
              <a:endParaRPr lang="en-US"/>
            </a:p>
          </p:txBody>
        </p:sp>
        <p:sp>
          <p:nvSpPr>
            <p:cNvPr id="7288" name="Line 203"/>
            <p:cNvSpPr>
              <a:spLocks noChangeShapeType="1"/>
            </p:cNvSpPr>
            <p:nvPr/>
          </p:nvSpPr>
          <p:spPr bwMode="auto">
            <a:xfrm>
              <a:off x="5020" y="3009"/>
              <a:ext cx="1" cy="1018"/>
            </a:xfrm>
            <a:prstGeom prst="line">
              <a:avLst/>
            </a:prstGeom>
            <a:noFill/>
            <a:ln w="0">
              <a:solidFill>
                <a:srgbClr val="000000"/>
              </a:solidFill>
              <a:round/>
              <a:headEnd/>
              <a:tailEnd/>
            </a:ln>
          </p:spPr>
          <p:txBody>
            <a:bodyPr/>
            <a:lstStyle/>
            <a:p>
              <a:endParaRPr lang="en-US"/>
            </a:p>
          </p:txBody>
        </p:sp>
        <p:sp>
          <p:nvSpPr>
            <p:cNvPr id="7289" name="Line 204"/>
            <p:cNvSpPr>
              <a:spLocks noChangeShapeType="1"/>
            </p:cNvSpPr>
            <p:nvPr/>
          </p:nvSpPr>
          <p:spPr bwMode="auto">
            <a:xfrm>
              <a:off x="5132" y="3009"/>
              <a:ext cx="1" cy="1018"/>
            </a:xfrm>
            <a:prstGeom prst="line">
              <a:avLst/>
            </a:prstGeom>
            <a:noFill/>
            <a:ln w="0">
              <a:solidFill>
                <a:srgbClr val="000000"/>
              </a:solidFill>
              <a:round/>
              <a:headEnd/>
              <a:tailEnd/>
            </a:ln>
          </p:spPr>
          <p:txBody>
            <a:bodyPr/>
            <a:lstStyle/>
            <a:p>
              <a:endParaRPr lang="en-US"/>
            </a:p>
          </p:txBody>
        </p:sp>
        <p:sp>
          <p:nvSpPr>
            <p:cNvPr id="7290" name="Line 205"/>
            <p:cNvSpPr>
              <a:spLocks noChangeShapeType="1"/>
            </p:cNvSpPr>
            <p:nvPr/>
          </p:nvSpPr>
          <p:spPr bwMode="auto">
            <a:xfrm>
              <a:off x="5251" y="3009"/>
              <a:ext cx="1" cy="1018"/>
            </a:xfrm>
            <a:prstGeom prst="line">
              <a:avLst/>
            </a:prstGeom>
            <a:noFill/>
            <a:ln w="0">
              <a:solidFill>
                <a:srgbClr val="000000"/>
              </a:solidFill>
              <a:round/>
              <a:headEnd/>
              <a:tailEnd/>
            </a:ln>
          </p:spPr>
          <p:txBody>
            <a:bodyPr/>
            <a:lstStyle/>
            <a:p>
              <a:endParaRPr lang="en-US"/>
            </a:p>
          </p:txBody>
        </p:sp>
        <p:sp>
          <p:nvSpPr>
            <p:cNvPr id="7291" name="Line 206"/>
            <p:cNvSpPr>
              <a:spLocks noChangeShapeType="1"/>
            </p:cNvSpPr>
            <p:nvPr/>
          </p:nvSpPr>
          <p:spPr bwMode="auto">
            <a:xfrm>
              <a:off x="5363" y="3009"/>
              <a:ext cx="1" cy="1018"/>
            </a:xfrm>
            <a:prstGeom prst="line">
              <a:avLst/>
            </a:prstGeom>
            <a:noFill/>
            <a:ln w="0">
              <a:solidFill>
                <a:srgbClr val="000000"/>
              </a:solidFill>
              <a:round/>
              <a:headEnd/>
              <a:tailEnd/>
            </a:ln>
          </p:spPr>
          <p:txBody>
            <a:bodyPr/>
            <a:lstStyle/>
            <a:p>
              <a:endParaRPr lang="en-US"/>
            </a:p>
          </p:txBody>
        </p:sp>
        <p:sp>
          <p:nvSpPr>
            <p:cNvPr id="7292" name="Line 207"/>
            <p:cNvSpPr>
              <a:spLocks noChangeShapeType="1"/>
            </p:cNvSpPr>
            <p:nvPr/>
          </p:nvSpPr>
          <p:spPr bwMode="auto">
            <a:xfrm>
              <a:off x="5481" y="3009"/>
              <a:ext cx="1" cy="1018"/>
            </a:xfrm>
            <a:prstGeom prst="line">
              <a:avLst/>
            </a:prstGeom>
            <a:noFill/>
            <a:ln w="0">
              <a:solidFill>
                <a:srgbClr val="000000"/>
              </a:solidFill>
              <a:round/>
              <a:headEnd/>
              <a:tailEnd/>
            </a:ln>
          </p:spPr>
          <p:txBody>
            <a:bodyPr/>
            <a:lstStyle/>
            <a:p>
              <a:endParaRPr lang="en-US"/>
            </a:p>
          </p:txBody>
        </p:sp>
        <p:sp>
          <p:nvSpPr>
            <p:cNvPr id="7293" name="Line 208"/>
            <p:cNvSpPr>
              <a:spLocks noChangeShapeType="1"/>
            </p:cNvSpPr>
            <p:nvPr/>
          </p:nvSpPr>
          <p:spPr bwMode="auto">
            <a:xfrm>
              <a:off x="5594" y="3009"/>
              <a:ext cx="1" cy="1018"/>
            </a:xfrm>
            <a:prstGeom prst="line">
              <a:avLst/>
            </a:prstGeom>
            <a:noFill/>
            <a:ln w="0">
              <a:solidFill>
                <a:srgbClr val="000000"/>
              </a:solidFill>
              <a:round/>
              <a:headEnd/>
              <a:tailEnd/>
            </a:ln>
          </p:spPr>
          <p:txBody>
            <a:bodyPr/>
            <a:lstStyle/>
            <a:p>
              <a:endParaRPr lang="en-US"/>
            </a:p>
          </p:txBody>
        </p:sp>
        <p:sp>
          <p:nvSpPr>
            <p:cNvPr id="7294" name="Rectangle 209"/>
            <p:cNvSpPr>
              <a:spLocks noChangeArrowheads="1"/>
            </p:cNvSpPr>
            <p:nvPr/>
          </p:nvSpPr>
          <p:spPr bwMode="auto">
            <a:xfrm>
              <a:off x="4440" y="3009"/>
              <a:ext cx="1154" cy="1018"/>
            </a:xfrm>
            <a:prstGeom prst="rect">
              <a:avLst/>
            </a:prstGeom>
            <a:noFill/>
            <a:ln w="9525">
              <a:solidFill>
                <a:srgbClr val="000000"/>
              </a:solidFill>
              <a:miter lim="800000"/>
              <a:headEnd/>
              <a:tailEnd/>
            </a:ln>
          </p:spPr>
          <p:txBody>
            <a:bodyPr/>
            <a:lstStyle/>
            <a:p>
              <a:endParaRPr lang="en-US"/>
            </a:p>
          </p:txBody>
        </p:sp>
        <p:sp>
          <p:nvSpPr>
            <p:cNvPr id="7295" name="Line 210"/>
            <p:cNvSpPr>
              <a:spLocks noChangeShapeType="1"/>
            </p:cNvSpPr>
            <p:nvPr/>
          </p:nvSpPr>
          <p:spPr bwMode="auto">
            <a:xfrm>
              <a:off x="4440" y="3009"/>
              <a:ext cx="1" cy="1018"/>
            </a:xfrm>
            <a:prstGeom prst="line">
              <a:avLst/>
            </a:prstGeom>
            <a:noFill/>
            <a:ln w="0">
              <a:solidFill>
                <a:srgbClr val="000000"/>
              </a:solidFill>
              <a:round/>
              <a:headEnd/>
              <a:tailEnd/>
            </a:ln>
          </p:spPr>
          <p:txBody>
            <a:bodyPr/>
            <a:lstStyle/>
            <a:p>
              <a:endParaRPr lang="en-US"/>
            </a:p>
          </p:txBody>
        </p:sp>
        <p:sp>
          <p:nvSpPr>
            <p:cNvPr id="7296" name="Line 211"/>
            <p:cNvSpPr>
              <a:spLocks noChangeShapeType="1"/>
            </p:cNvSpPr>
            <p:nvPr/>
          </p:nvSpPr>
          <p:spPr bwMode="auto">
            <a:xfrm>
              <a:off x="4428" y="4027"/>
              <a:ext cx="12" cy="1"/>
            </a:xfrm>
            <a:prstGeom prst="line">
              <a:avLst/>
            </a:prstGeom>
            <a:noFill/>
            <a:ln w="0">
              <a:solidFill>
                <a:srgbClr val="000000"/>
              </a:solidFill>
              <a:round/>
              <a:headEnd/>
              <a:tailEnd/>
            </a:ln>
          </p:spPr>
          <p:txBody>
            <a:bodyPr/>
            <a:lstStyle/>
            <a:p>
              <a:endParaRPr lang="en-US"/>
            </a:p>
          </p:txBody>
        </p:sp>
        <p:sp>
          <p:nvSpPr>
            <p:cNvPr id="7297" name="Line 212"/>
            <p:cNvSpPr>
              <a:spLocks noChangeShapeType="1"/>
            </p:cNvSpPr>
            <p:nvPr/>
          </p:nvSpPr>
          <p:spPr bwMode="auto">
            <a:xfrm>
              <a:off x="4428" y="3928"/>
              <a:ext cx="12" cy="1"/>
            </a:xfrm>
            <a:prstGeom prst="line">
              <a:avLst/>
            </a:prstGeom>
            <a:noFill/>
            <a:ln w="0">
              <a:solidFill>
                <a:srgbClr val="000000"/>
              </a:solidFill>
              <a:round/>
              <a:headEnd/>
              <a:tailEnd/>
            </a:ln>
          </p:spPr>
          <p:txBody>
            <a:bodyPr/>
            <a:lstStyle/>
            <a:p>
              <a:endParaRPr lang="en-US"/>
            </a:p>
          </p:txBody>
        </p:sp>
        <p:sp>
          <p:nvSpPr>
            <p:cNvPr id="7298" name="Line 213"/>
            <p:cNvSpPr>
              <a:spLocks noChangeShapeType="1"/>
            </p:cNvSpPr>
            <p:nvPr/>
          </p:nvSpPr>
          <p:spPr bwMode="auto">
            <a:xfrm>
              <a:off x="4428" y="3823"/>
              <a:ext cx="12" cy="1"/>
            </a:xfrm>
            <a:prstGeom prst="line">
              <a:avLst/>
            </a:prstGeom>
            <a:noFill/>
            <a:ln w="0">
              <a:solidFill>
                <a:srgbClr val="000000"/>
              </a:solidFill>
              <a:round/>
              <a:headEnd/>
              <a:tailEnd/>
            </a:ln>
          </p:spPr>
          <p:txBody>
            <a:bodyPr/>
            <a:lstStyle/>
            <a:p>
              <a:endParaRPr lang="en-US"/>
            </a:p>
          </p:txBody>
        </p:sp>
        <p:sp>
          <p:nvSpPr>
            <p:cNvPr id="7299" name="Line 214"/>
            <p:cNvSpPr>
              <a:spLocks noChangeShapeType="1"/>
            </p:cNvSpPr>
            <p:nvPr/>
          </p:nvSpPr>
          <p:spPr bwMode="auto">
            <a:xfrm>
              <a:off x="4428" y="3725"/>
              <a:ext cx="12" cy="1"/>
            </a:xfrm>
            <a:prstGeom prst="line">
              <a:avLst/>
            </a:prstGeom>
            <a:noFill/>
            <a:ln w="0">
              <a:solidFill>
                <a:srgbClr val="000000"/>
              </a:solidFill>
              <a:round/>
              <a:headEnd/>
              <a:tailEnd/>
            </a:ln>
          </p:spPr>
          <p:txBody>
            <a:bodyPr/>
            <a:lstStyle/>
            <a:p>
              <a:endParaRPr lang="en-US"/>
            </a:p>
          </p:txBody>
        </p:sp>
        <p:sp>
          <p:nvSpPr>
            <p:cNvPr id="7300" name="Line 215"/>
            <p:cNvSpPr>
              <a:spLocks noChangeShapeType="1"/>
            </p:cNvSpPr>
            <p:nvPr/>
          </p:nvSpPr>
          <p:spPr bwMode="auto">
            <a:xfrm>
              <a:off x="4428" y="3620"/>
              <a:ext cx="12" cy="1"/>
            </a:xfrm>
            <a:prstGeom prst="line">
              <a:avLst/>
            </a:prstGeom>
            <a:noFill/>
            <a:ln w="0">
              <a:solidFill>
                <a:srgbClr val="000000"/>
              </a:solidFill>
              <a:round/>
              <a:headEnd/>
              <a:tailEnd/>
            </a:ln>
          </p:spPr>
          <p:txBody>
            <a:bodyPr/>
            <a:lstStyle/>
            <a:p>
              <a:endParaRPr lang="en-US"/>
            </a:p>
          </p:txBody>
        </p:sp>
        <p:sp>
          <p:nvSpPr>
            <p:cNvPr id="7301" name="Line 216"/>
            <p:cNvSpPr>
              <a:spLocks noChangeShapeType="1"/>
            </p:cNvSpPr>
            <p:nvPr/>
          </p:nvSpPr>
          <p:spPr bwMode="auto">
            <a:xfrm>
              <a:off x="4428" y="3521"/>
              <a:ext cx="12" cy="1"/>
            </a:xfrm>
            <a:prstGeom prst="line">
              <a:avLst/>
            </a:prstGeom>
            <a:noFill/>
            <a:ln w="0">
              <a:solidFill>
                <a:srgbClr val="000000"/>
              </a:solidFill>
              <a:round/>
              <a:headEnd/>
              <a:tailEnd/>
            </a:ln>
          </p:spPr>
          <p:txBody>
            <a:bodyPr/>
            <a:lstStyle/>
            <a:p>
              <a:endParaRPr lang="en-US"/>
            </a:p>
          </p:txBody>
        </p:sp>
        <p:sp>
          <p:nvSpPr>
            <p:cNvPr id="7302" name="Line 217"/>
            <p:cNvSpPr>
              <a:spLocks noChangeShapeType="1"/>
            </p:cNvSpPr>
            <p:nvPr/>
          </p:nvSpPr>
          <p:spPr bwMode="auto">
            <a:xfrm>
              <a:off x="4428" y="3416"/>
              <a:ext cx="12" cy="1"/>
            </a:xfrm>
            <a:prstGeom prst="line">
              <a:avLst/>
            </a:prstGeom>
            <a:noFill/>
            <a:ln w="0">
              <a:solidFill>
                <a:srgbClr val="000000"/>
              </a:solidFill>
              <a:round/>
              <a:headEnd/>
              <a:tailEnd/>
            </a:ln>
          </p:spPr>
          <p:txBody>
            <a:bodyPr/>
            <a:lstStyle/>
            <a:p>
              <a:endParaRPr lang="en-US"/>
            </a:p>
          </p:txBody>
        </p:sp>
        <p:sp>
          <p:nvSpPr>
            <p:cNvPr id="7303" name="Line 218"/>
            <p:cNvSpPr>
              <a:spLocks noChangeShapeType="1"/>
            </p:cNvSpPr>
            <p:nvPr/>
          </p:nvSpPr>
          <p:spPr bwMode="auto">
            <a:xfrm>
              <a:off x="4428" y="3318"/>
              <a:ext cx="12" cy="1"/>
            </a:xfrm>
            <a:prstGeom prst="line">
              <a:avLst/>
            </a:prstGeom>
            <a:noFill/>
            <a:ln w="0">
              <a:solidFill>
                <a:srgbClr val="000000"/>
              </a:solidFill>
              <a:round/>
              <a:headEnd/>
              <a:tailEnd/>
            </a:ln>
          </p:spPr>
          <p:txBody>
            <a:bodyPr/>
            <a:lstStyle/>
            <a:p>
              <a:endParaRPr lang="en-US"/>
            </a:p>
          </p:txBody>
        </p:sp>
        <p:sp>
          <p:nvSpPr>
            <p:cNvPr id="7304" name="Line 219"/>
            <p:cNvSpPr>
              <a:spLocks noChangeShapeType="1"/>
            </p:cNvSpPr>
            <p:nvPr/>
          </p:nvSpPr>
          <p:spPr bwMode="auto">
            <a:xfrm>
              <a:off x="4428" y="3213"/>
              <a:ext cx="12" cy="1"/>
            </a:xfrm>
            <a:prstGeom prst="line">
              <a:avLst/>
            </a:prstGeom>
            <a:noFill/>
            <a:ln w="0">
              <a:solidFill>
                <a:srgbClr val="000000"/>
              </a:solidFill>
              <a:round/>
              <a:headEnd/>
              <a:tailEnd/>
            </a:ln>
          </p:spPr>
          <p:txBody>
            <a:bodyPr/>
            <a:lstStyle/>
            <a:p>
              <a:endParaRPr lang="en-US"/>
            </a:p>
          </p:txBody>
        </p:sp>
        <p:sp>
          <p:nvSpPr>
            <p:cNvPr id="7305" name="Line 220"/>
            <p:cNvSpPr>
              <a:spLocks noChangeShapeType="1"/>
            </p:cNvSpPr>
            <p:nvPr/>
          </p:nvSpPr>
          <p:spPr bwMode="auto">
            <a:xfrm>
              <a:off x="4428" y="3114"/>
              <a:ext cx="12" cy="1"/>
            </a:xfrm>
            <a:prstGeom prst="line">
              <a:avLst/>
            </a:prstGeom>
            <a:noFill/>
            <a:ln w="0">
              <a:solidFill>
                <a:srgbClr val="000000"/>
              </a:solidFill>
              <a:round/>
              <a:headEnd/>
              <a:tailEnd/>
            </a:ln>
          </p:spPr>
          <p:txBody>
            <a:bodyPr/>
            <a:lstStyle/>
            <a:p>
              <a:endParaRPr lang="en-US"/>
            </a:p>
          </p:txBody>
        </p:sp>
        <p:sp>
          <p:nvSpPr>
            <p:cNvPr id="7306" name="Line 221"/>
            <p:cNvSpPr>
              <a:spLocks noChangeShapeType="1"/>
            </p:cNvSpPr>
            <p:nvPr/>
          </p:nvSpPr>
          <p:spPr bwMode="auto">
            <a:xfrm>
              <a:off x="4428" y="3009"/>
              <a:ext cx="12" cy="1"/>
            </a:xfrm>
            <a:prstGeom prst="line">
              <a:avLst/>
            </a:prstGeom>
            <a:noFill/>
            <a:ln w="0">
              <a:solidFill>
                <a:srgbClr val="000000"/>
              </a:solidFill>
              <a:round/>
              <a:headEnd/>
              <a:tailEnd/>
            </a:ln>
          </p:spPr>
          <p:txBody>
            <a:bodyPr/>
            <a:lstStyle/>
            <a:p>
              <a:endParaRPr lang="en-US"/>
            </a:p>
          </p:txBody>
        </p:sp>
        <p:sp>
          <p:nvSpPr>
            <p:cNvPr id="7307" name="Line 222"/>
            <p:cNvSpPr>
              <a:spLocks noChangeShapeType="1"/>
            </p:cNvSpPr>
            <p:nvPr/>
          </p:nvSpPr>
          <p:spPr bwMode="auto">
            <a:xfrm>
              <a:off x="4440" y="4027"/>
              <a:ext cx="1154" cy="1"/>
            </a:xfrm>
            <a:prstGeom prst="line">
              <a:avLst/>
            </a:prstGeom>
            <a:noFill/>
            <a:ln w="0">
              <a:solidFill>
                <a:srgbClr val="000000"/>
              </a:solidFill>
              <a:round/>
              <a:headEnd/>
              <a:tailEnd/>
            </a:ln>
          </p:spPr>
          <p:txBody>
            <a:bodyPr/>
            <a:lstStyle/>
            <a:p>
              <a:endParaRPr lang="en-US"/>
            </a:p>
          </p:txBody>
        </p:sp>
        <p:sp>
          <p:nvSpPr>
            <p:cNvPr id="7308" name="Line 223"/>
            <p:cNvSpPr>
              <a:spLocks noChangeShapeType="1"/>
            </p:cNvSpPr>
            <p:nvPr/>
          </p:nvSpPr>
          <p:spPr bwMode="auto">
            <a:xfrm flipV="1">
              <a:off x="4440" y="4027"/>
              <a:ext cx="1" cy="12"/>
            </a:xfrm>
            <a:prstGeom prst="line">
              <a:avLst/>
            </a:prstGeom>
            <a:noFill/>
            <a:ln w="0">
              <a:solidFill>
                <a:srgbClr val="000000"/>
              </a:solidFill>
              <a:round/>
              <a:headEnd/>
              <a:tailEnd/>
            </a:ln>
          </p:spPr>
          <p:txBody>
            <a:bodyPr/>
            <a:lstStyle/>
            <a:p>
              <a:endParaRPr lang="en-US"/>
            </a:p>
          </p:txBody>
        </p:sp>
        <p:sp>
          <p:nvSpPr>
            <p:cNvPr id="7309" name="Line 224"/>
            <p:cNvSpPr>
              <a:spLocks noChangeShapeType="1"/>
            </p:cNvSpPr>
            <p:nvPr/>
          </p:nvSpPr>
          <p:spPr bwMode="auto">
            <a:xfrm flipV="1">
              <a:off x="4559" y="4027"/>
              <a:ext cx="1" cy="12"/>
            </a:xfrm>
            <a:prstGeom prst="line">
              <a:avLst/>
            </a:prstGeom>
            <a:noFill/>
            <a:ln w="0">
              <a:solidFill>
                <a:srgbClr val="000000"/>
              </a:solidFill>
              <a:round/>
              <a:headEnd/>
              <a:tailEnd/>
            </a:ln>
          </p:spPr>
          <p:txBody>
            <a:bodyPr/>
            <a:lstStyle/>
            <a:p>
              <a:endParaRPr lang="en-US"/>
            </a:p>
          </p:txBody>
        </p:sp>
        <p:sp>
          <p:nvSpPr>
            <p:cNvPr id="7310" name="Line 225"/>
            <p:cNvSpPr>
              <a:spLocks noChangeShapeType="1"/>
            </p:cNvSpPr>
            <p:nvPr/>
          </p:nvSpPr>
          <p:spPr bwMode="auto">
            <a:xfrm flipV="1">
              <a:off x="4671" y="4027"/>
              <a:ext cx="1" cy="12"/>
            </a:xfrm>
            <a:prstGeom prst="line">
              <a:avLst/>
            </a:prstGeom>
            <a:noFill/>
            <a:ln w="0">
              <a:solidFill>
                <a:srgbClr val="000000"/>
              </a:solidFill>
              <a:round/>
              <a:headEnd/>
              <a:tailEnd/>
            </a:ln>
          </p:spPr>
          <p:txBody>
            <a:bodyPr/>
            <a:lstStyle/>
            <a:p>
              <a:endParaRPr lang="en-US"/>
            </a:p>
          </p:txBody>
        </p:sp>
        <p:sp>
          <p:nvSpPr>
            <p:cNvPr id="7311" name="Line 226"/>
            <p:cNvSpPr>
              <a:spLocks noChangeShapeType="1"/>
            </p:cNvSpPr>
            <p:nvPr/>
          </p:nvSpPr>
          <p:spPr bwMode="auto">
            <a:xfrm flipV="1">
              <a:off x="4789" y="4027"/>
              <a:ext cx="1" cy="12"/>
            </a:xfrm>
            <a:prstGeom prst="line">
              <a:avLst/>
            </a:prstGeom>
            <a:noFill/>
            <a:ln w="0">
              <a:solidFill>
                <a:srgbClr val="000000"/>
              </a:solidFill>
              <a:round/>
              <a:headEnd/>
              <a:tailEnd/>
            </a:ln>
          </p:spPr>
          <p:txBody>
            <a:bodyPr/>
            <a:lstStyle/>
            <a:p>
              <a:endParaRPr lang="en-US"/>
            </a:p>
          </p:txBody>
        </p:sp>
        <p:sp>
          <p:nvSpPr>
            <p:cNvPr id="7312" name="Line 227"/>
            <p:cNvSpPr>
              <a:spLocks noChangeShapeType="1"/>
            </p:cNvSpPr>
            <p:nvPr/>
          </p:nvSpPr>
          <p:spPr bwMode="auto">
            <a:xfrm flipV="1">
              <a:off x="4902" y="4027"/>
              <a:ext cx="1" cy="12"/>
            </a:xfrm>
            <a:prstGeom prst="line">
              <a:avLst/>
            </a:prstGeom>
            <a:noFill/>
            <a:ln w="0">
              <a:solidFill>
                <a:srgbClr val="000000"/>
              </a:solidFill>
              <a:round/>
              <a:headEnd/>
              <a:tailEnd/>
            </a:ln>
          </p:spPr>
          <p:txBody>
            <a:bodyPr/>
            <a:lstStyle/>
            <a:p>
              <a:endParaRPr lang="en-US"/>
            </a:p>
          </p:txBody>
        </p:sp>
        <p:sp>
          <p:nvSpPr>
            <p:cNvPr id="7313" name="Line 228"/>
            <p:cNvSpPr>
              <a:spLocks noChangeShapeType="1"/>
            </p:cNvSpPr>
            <p:nvPr/>
          </p:nvSpPr>
          <p:spPr bwMode="auto">
            <a:xfrm flipV="1">
              <a:off x="5020" y="4027"/>
              <a:ext cx="1" cy="12"/>
            </a:xfrm>
            <a:prstGeom prst="line">
              <a:avLst/>
            </a:prstGeom>
            <a:noFill/>
            <a:ln w="0">
              <a:solidFill>
                <a:srgbClr val="000000"/>
              </a:solidFill>
              <a:round/>
              <a:headEnd/>
              <a:tailEnd/>
            </a:ln>
          </p:spPr>
          <p:txBody>
            <a:bodyPr/>
            <a:lstStyle/>
            <a:p>
              <a:endParaRPr lang="en-US"/>
            </a:p>
          </p:txBody>
        </p:sp>
        <p:sp>
          <p:nvSpPr>
            <p:cNvPr id="7314" name="Line 229"/>
            <p:cNvSpPr>
              <a:spLocks noChangeShapeType="1"/>
            </p:cNvSpPr>
            <p:nvPr/>
          </p:nvSpPr>
          <p:spPr bwMode="auto">
            <a:xfrm flipV="1">
              <a:off x="5132" y="4027"/>
              <a:ext cx="1" cy="12"/>
            </a:xfrm>
            <a:prstGeom prst="line">
              <a:avLst/>
            </a:prstGeom>
            <a:noFill/>
            <a:ln w="0">
              <a:solidFill>
                <a:srgbClr val="000000"/>
              </a:solidFill>
              <a:round/>
              <a:headEnd/>
              <a:tailEnd/>
            </a:ln>
          </p:spPr>
          <p:txBody>
            <a:bodyPr/>
            <a:lstStyle/>
            <a:p>
              <a:endParaRPr lang="en-US"/>
            </a:p>
          </p:txBody>
        </p:sp>
        <p:sp>
          <p:nvSpPr>
            <p:cNvPr id="7315" name="Line 230"/>
            <p:cNvSpPr>
              <a:spLocks noChangeShapeType="1"/>
            </p:cNvSpPr>
            <p:nvPr/>
          </p:nvSpPr>
          <p:spPr bwMode="auto">
            <a:xfrm flipV="1">
              <a:off x="5251" y="4027"/>
              <a:ext cx="1" cy="12"/>
            </a:xfrm>
            <a:prstGeom prst="line">
              <a:avLst/>
            </a:prstGeom>
            <a:noFill/>
            <a:ln w="0">
              <a:solidFill>
                <a:srgbClr val="000000"/>
              </a:solidFill>
              <a:round/>
              <a:headEnd/>
              <a:tailEnd/>
            </a:ln>
          </p:spPr>
          <p:txBody>
            <a:bodyPr/>
            <a:lstStyle/>
            <a:p>
              <a:endParaRPr lang="en-US"/>
            </a:p>
          </p:txBody>
        </p:sp>
        <p:sp>
          <p:nvSpPr>
            <p:cNvPr id="7316" name="Line 231"/>
            <p:cNvSpPr>
              <a:spLocks noChangeShapeType="1"/>
            </p:cNvSpPr>
            <p:nvPr/>
          </p:nvSpPr>
          <p:spPr bwMode="auto">
            <a:xfrm flipV="1">
              <a:off x="5363" y="4027"/>
              <a:ext cx="1" cy="12"/>
            </a:xfrm>
            <a:prstGeom prst="line">
              <a:avLst/>
            </a:prstGeom>
            <a:noFill/>
            <a:ln w="0">
              <a:solidFill>
                <a:srgbClr val="000000"/>
              </a:solidFill>
              <a:round/>
              <a:headEnd/>
              <a:tailEnd/>
            </a:ln>
          </p:spPr>
          <p:txBody>
            <a:bodyPr/>
            <a:lstStyle/>
            <a:p>
              <a:endParaRPr lang="en-US"/>
            </a:p>
          </p:txBody>
        </p:sp>
        <p:sp>
          <p:nvSpPr>
            <p:cNvPr id="7317" name="Line 232"/>
            <p:cNvSpPr>
              <a:spLocks noChangeShapeType="1"/>
            </p:cNvSpPr>
            <p:nvPr/>
          </p:nvSpPr>
          <p:spPr bwMode="auto">
            <a:xfrm flipV="1">
              <a:off x="5481" y="4027"/>
              <a:ext cx="1" cy="12"/>
            </a:xfrm>
            <a:prstGeom prst="line">
              <a:avLst/>
            </a:prstGeom>
            <a:noFill/>
            <a:ln w="0">
              <a:solidFill>
                <a:srgbClr val="000000"/>
              </a:solidFill>
              <a:round/>
              <a:headEnd/>
              <a:tailEnd/>
            </a:ln>
          </p:spPr>
          <p:txBody>
            <a:bodyPr/>
            <a:lstStyle/>
            <a:p>
              <a:endParaRPr lang="en-US"/>
            </a:p>
          </p:txBody>
        </p:sp>
        <p:sp>
          <p:nvSpPr>
            <p:cNvPr id="7318" name="Line 233"/>
            <p:cNvSpPr>
              <a:spLocks noChangeShapeType="1"/>
            </p:cNvSpPr>
            <p:nvPr/>
          </p:nvSpPr>
          <p:spPr bwMode="auto">
            <a:xfrm flipV="1">
              <a:off x="5594" y="4027"/>
              <a:ext cx="1" cy="12"/>
            </a:xfrm>
            <a:prstGeom prst="line">
              <a:avLst/>
            </a:prstGeom>
            <a:noFill/>
            <a:ln w="0">
              <a:solidFill>
                <a:srgbClr val="000000"/>
              </a:solidFill>
              <a:round/>
              <a:headEnd/>
              <a:tailEnd/>
            </a:ln>
          </p:spPr>
          <p:txBody>
            <a:bodyPr/>
            <a:lstStyle/>
            <a:p>
              <a:endParaRPr lang="en-US"/>
            </a:p>
          </p:txBody>
        </p:sp>
        <p:sp>
          <p:nvSpPr>
            <p:cNvPr id="7319" name="Freeform 234"/>
            <p:cNvSpPr>
              <a:spLocks/>
            </p:cNvSpPr>
            <p:nvPr/>
          </p:nvSpPr>
          <p:spPr bwMode="auto">
            <a:xfrm>
              <a:off x="4746" y="3577"/>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FFFF"/>
            </a:solidFill>
            <a:ln w="9525">
              <a:solidFill>
                <a:srgbClr val="000080"/>
              </a:solidFill>
              <a:round/>
              <a:headEnd/>
              <a:tailEnd/>
            </a:ln>
          </p:spPr>
          <p:txBody>
            <a:bodyPr/>
            <a:lstStyle/>
            <a:p>
              <a:endParaRPr lang="en-US"/>
            </a:p>
          </p:txBody>
        </p:sp>
        <p:sp>
          <p:nvSpPr>
            <p:cNvPr id="7320" name="Freeform 235"/>
            <p:cNvSpPr>
              <a:spLocks/>
            </p:cNvSpPr>
            <p:nvPr/>
          </p:nvSpPr>
          <p:spPr bwMode="auto">
            <a:xfrm>
              <a:off x="4627" y="3373"/>
              <a:ext cx="88" cy="87"/>
            </a:xfrm>
            <a:custGeom>
              <a:avLst/>
              <a:gdLst>
                <a:gd name="T0" fmla="*/ 44 w 88"/>
                <a:gd name="T1" fmla="*/ 0 h 87"/>
                <a:gd name="T2" fmla="*/ 88 w 88"/>
                <a:gd name="T3" fmla="*/ 43 h 87"/>
                <a:gd name="T4" fmla="*/ 44 w 88"/>
                <a:gd name="T5" fmla="*/ 87 h 87"/>
                <a:gd name="T6" fmla="*/ 0 w 88"/>
                <a:gd name="T7" fmla="*/ 43 h 87"/>
                <a:gd name="T8" fmla="*/ 44 w 88"/>
                <a:gd name="T9" fmla="*/ 0 h 87"/>
                <a:gd name="T10" fmla="*/ 0 60000 65536"/>
                <a:gd name="T11" fmla="*/ 0 60000 65536"/>
                <a:gd name="T12" fmla="*/ 0 60000 65536"/>
                <a:gd name="T13" fmla="*/ 0 60000 65536"/>
                <a:gd name="T14" fmla="*/ 0 60000 65536"/>
                <a:gd name="T15" fmla="*/ 0 w 88"/>
                <a:gd name="T16" fmla="*/ 0 h 87"/>
                <a:gd name="T17" fmla="*/ 88 w 88"/>
                <a:gd name="T18" fmla="*/ 87 h 87"/>
              </a:gdLst>
              <a:ahLst/>
              <a:cxnLst>
                <a:cxn ang="T10">
                  <a:pos x="T0" y="T1"/>
                </a:cxn>
                <a:cxn ang="T11">
                  <a:pos x="T2" y="T3"/>
                </a:cxn>
                <a:cxn ang="T12">
                  <a:pos x="T4" y="T5"/>
                </a:cxn>
                <a:cxn ang="T13">
                  <a:pos x="T6" y="T7"/>
                </a:cxn>
                <a:cxn ang="T14">
                  <a:pos x="T8" y="T9"/>
                </a:cxn>
              </a:cxnLst>
              <a:rect l="T15" t="T16" r="T17" b="T18"/>
              <a:pathLst>
                <a:path w="88" h="87">
                  <a:moveTo>
                    <a:pt x="44" y="0"/>
                  </a:moveTo>
                  <a:lnTo>
                    <a:pt x="88"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321" name="Freeform 236"/>
            <p:cNvSpPr>
              <a:spLocks/>
            </p:cNvSpPr>
            <p:nvPr/>
          </p:nvSpPr>
          <p:spPr bwMode="auto">
            <a:xfrm>
              <a:off x="5207" y="3681"/>
              <a:ext cx="87" cy="87"/>
            </a:xfrm>
            <a:custGeom>
              <a:avLst/>
              <a:gdLst>
                <a:gd name="T0" fmla="*/ 44 w 87"/>
                <a:gd name="T1" fmla="*/ 0 h 87"/>
                <a:gd name="T2" fmla="*/ 87 w 87"/>
                <a:gd name="T3" fmla="*/ 44 h 87"/>
                <a:gd name="T4" fmla="*/ 44 w 87"/>
                <a:gd name="T5" fmla="*/ 87 h 87"/>
                <a:gd name="T6" fmla="*/ 0 w 87"/>
                <a:gd name="T7" fmla="*/ 44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4"/>
                  </a:lnTo>
                  <a:lnTo>
                    <a:pt x="44" y="87"/>
                  </a:lnTo>
                  <a:lnTo>
                    <a:pt x="0" y="44"/>
                  </a:lnTo>
                  <a:lnTo>
                    <a:pt x="44" y="0"/>
                  </a:lnTo>
                  <a:close/>
                </a:path>
              </a:pathLst>
            </a:custGeom>
            <a:solidFill>
              <a:srgbClr val="00FFFF"/>
            </a:solidFill>
            <a:ln w="9525">
              <a:solidFill>
                <a:srgbClr val="000080"/>
              </a:solidFill>
              <a:round/>
              <a:headEnd/>
              <a:tailEnd/>
            </a:ln>
          </p:spPr>
          <p:txBody>
            <a:bodyPr/>
            <a:lstStyle/>
            <a:p>
              <a:endParaRPr lang="en-US"/>
            </a:p>
          </p:txBody>
        </p:sp>
        <p:sp>
          <p:nvSpPr>
            <p:cNvPr id="7322" name="Freeform 237"/>
            <p:cNvSpPr>
              <a:spLocks/>
            </p:cNvSpPr>
            <p:nvPr/>
          </p:nvSpPr>
          <p:spPr bwMode="auto">
            <a:xfrm>
              <a:off x="4858" y="3275"/>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323" name="Freeform 238"/>
            <p:cNvSpPr>
              <a:spLocks/>
            </p:cNvSpPr>
            <p:nvPr/>
          </p:nvSpPr>
          <p:spPr bwMode="auto">
            <a:xfrm>
              <a:off x="4746" y="317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en-US"/>
            </a:p>
          </p:txBody>
        </p:sp>
        <p:sp>
          <p:nvSpPr>
            <p:cNvPr id="7324" name="Freeform 239"/>
            <p:cNvSpPr>
              <a:spLocks/>
            </p:cNvSpPr>
            <p:nvPr/>
          </p:nvSpPr>
          <p:spPr bwMode="auto">
            <a:xfrm>
              <a:off x="5319" y="3478"/>
              <a:ext cx="88" cy="86"/>
            </a:xfrm>
            <a:custGeom>
              <a:avLst/>
              <a:gdLst>
                <a:gd name="T0" fmla="*/ 44 w 88"/>
                <a:gd name="T1" fmla="*/ 0 h 86"/>
                <a:gd name="T2" fmla="*/ 88 w 88"/>
                <a:gd name="T3" fmla="*/ 43 h 86"/>
                <a:gd name="T4" fmla="*/ 44 w 88"/>
                <a:gd name="T5" fmla="*/ 86 h 86"/>
                <a:gd name="T6" fmla="*/ 0 w 88"/>
                <a:gd name="T7" fmla="*/ 43 h 86"/>
                <a:gd name="T8" fmla="*/ 44 w 88"/>
                <a:gd name="T9" fmla="*/ 0 h 86"/>
                <a:gd name="T10" fmla="*/ 0 60000 65536"/>
                <a:gd name="T11" fmla="*/ 0 60000 65536"/>
                <a:gd name="T12" fmla="*/ 0 60000 65536"/>
                <a:gd name="T13" fmla="*/ 0 60000 65536"/>
                <a:gd name="T14" fmla="*/ 0 60000 65536"/>
                <a:gd name="T15" fmla="*/ 0 w 88"/>
                <a:gd name="T16" fmla="*/ 0 h 86"/>
                <a:gd name="T17" fmla="*/ 88 w 88"/>
                <a:gd name="T18" fmla="*/ 86 h 86"/>
              </a:gdLst>
              <a:ahLst/>
              <a:cxnLst>
                <a:cxn ang="T10">
                  <a:pos x="T0" y="T1"/>
                </a:cxn>
                <a:cxn ang="T11">
                  <a:pos x="T2" y="T3"/>
                </a:cxn>
                <a:cxn ang="T12">
                  <a:pos x="T4" y="T5"/>
                </a:cxn>
                <a:cxn ang="T13">
                  <a:pos x="T6" y="T7"/>
                </a:cxn>
                <a:cxn ang="T14">
                  <a:pos x="T8" y="T9"/>
                </a:cxn>
              </a:cxnLst>
              <a:rect l="T15" t="T16" r="T17" b="T18"/>
              <a:pathLst>
                <a:path w="88" h="86">
                  <a:moveTo>
                    <a:pt x="44" y="0"/>
                  </a:moveTo>
                  <a:lnTo>
                    <a:pt x="88"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325" name="Freeform 240"/>
            <p:cNvSpPr>
              <a:spLocks/>
            </p:cNvSpPr>
            <p:nvPr/>
          </p:nvSpPr>
          <p:spPr bwMode="auto">
            <a:xfrm>
              <a:off x="5089" y="378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chemeClr val="hlink"/>
            </a:solidFill>
            <a:ln w="9525">
              <a:solidFill>
                <a:schemeClr val="hlink"/>
              </a:solidFill>
              <a:round/>
              <a:headEnd/>
              <a:tailEnd/>
            </a:ln>
          </p:spPr>
          <p:txBody>
            <a:bodyPr/>
            <a:lstStyle/>
            <a:p>
              <a:endParaRPr lang="en-US"/>
            </a:p>
          </p:txBody>
        </p:sp>
        <p:sp>
          <p:nvSpPr>
            <p:cNvPr id="7326" name="Freeform 241"/>
            <p:cNvSpPr>
              <a:spLocks/>
            </p:cNvSpPr>
            <p:nvPr/>
          </p:nvSpPr>
          <p:spPr bwMode="auto">
            <a:xfrm>
              <a:off x="5207" y="3577"/>
              <a:ext cx="87" cy="86"/>
            </a:xfrm>
            <a:custGeom>
              <a:avLst/>
              <a:gdLst>
                <a:gd name="T0" fmla="*/ 44 w 87"/>
                <a:gd name="T1" fmla="*/ 0 h 86"/>
                <a:gd name="T2" fmla="*/ 87 w 87"/>
                <a:gd name="T3" fmla="*/ 43 h 86"/>
                <a:gd name="T4" fmla="*/ 44 w 87"/>
                <a:gd name="T5" fmla="*/ 86 h 86"/>
                <a:gd name="T6" fmla="*/ 0 w 87"/>
                <a:gd name="T7" fmla="*/ 43 h 86"/>
                <a:gd name="T8" fmla="*/ 44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4" y="0"/>
                  </a:moveTo>
                  <a:lnTo>
                    <a:pt x="87" y="43"/>
                  </a:lnTo>
                  <a:lnTo>
                    <a:pt x="44" y="86"/>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327" name="Freeform 242"/>
            <p:cNvSpPr>
              <a:spLocks/>
            </p:cNvSpPr>
            <p:nvPr/>
          </p:nvSpPr>
          <p:spPr bwMode="auto">
            <a:xfrm>
              <a:off x="5207" y="3373"/>
              <a:ext cx="87" cy="87"/>
            </a:xfrm>
            <a:custGeom>
              <a:avLst/>
              <a:gdLst>
                <a:gd name="T0" fmla="*/ 44 w 87"/>
                <a:gd name="T1" fmla="*/ 0 h 87"/>
                <a:gd name="T2" fmla="*/ 87 w 87"/>
                <a:gd name="T3" fmla="*/ 43 h 87"/>
                <a:gd name="T4" fmla="*/ 44 w 87"/>
                <a:gd name="T5" fmla="*/ 87 h 87"/>
                <a:gd name="T6" fmla="*/ 0 w 87"/>
                <a:gd name="T7" fmla="*/ 43 h 87"/>
                <a:gd name="T8" fmla="*/ 44 w 87"/>
                <a:gd name="T9" fmla="*/ 0 h 87"/>
                <a:gd name="T10" fmla="*/ 0 60000 65536"/>
                <a:gd name="T11" fmla="*/ 0 60000 65536"/>
                <a:gd name="T12" fmla="*/ 0 60000 65536"/>
                <a:gd name="T13" fmla="*/ 0 60000 65536"/>
                <a:gd name="T14" fmla="*/ 0 60000 65536"/>
                <a:gd name="T15" fmla="*/ 0 w 87"/>
                <a:gd name="T16" fmla="*/ 0 h 87"/>
                <a:gd name="T17" fmla="*/ 87 w 87"/>
                <a:gd name="T18" fmla="*/ 87 h 87"/>
              </a:gdLst>
              <a:ahLst/>
              <a:cxnLst>
                <a:cxn ang="T10">
                  <a:pos x="T0" y="T1"/>
                </a:cxn>
                <a:cxn ang="T11">
                  <a:pos x="T2" y="T3"/>
                </a:cxn>
                <a:cxn ang="T12">
                  <a:pos x="T4" y="T5"/>
                </a:cxn>
                <a:cxn ang="T13">
                  <a:pos x="T6" y="T7"/>
                </a:cxn>
                <a:cxn ang="T14">
                  <a:pos x="T8" y="T9"/>
                </a:cxn>
              </a:cxnLst>
              <a:rect l="T15" t="T16" r="T17" b="T18"/>
              <a:pathLst>
                <a:path w="87" h="87">
                  <a:moveTo>
                    <a:pt x="44" y="0"/>
                  </a:moveTo>
                  <a:lnTo>
                    <a:pt x="87" y="43"/>
                  </a:lnTo>
                  <a:lnTo>
                    <a:pt x="44" y="87"/>
                  </a:lnTo>
                  <a:lnTo>
                    <a:pt x="0" y="43"/>
                  </a:lnTo>
                  <a:lnTo>
                    <a:pt x="44" y="0"/>
                  </a:lnTo>
                  <a:close/>
                </a:path>
              </a:pathLst>
            </a:custGeom>
            <a:solidFill>
              <a:srgbClr val="00FFFF"/>
            </a:solidFill>
            <a:ln w="9525">
              <a:solidFill>
                <a:srgbClr val="000080"/>
              </a:solidFill>
              <a:round/>
              <a:headEnd/>
              <a:tailEnd/>
            </a:ln>
          </p:spPr>
          <p:txBody>
            <a:bodyPr/>
            <a:lstStyle/>
            <a:p>
              <a:endParaRPr lang="en-US"/>
            </a:p>
          </p:txBody>
        </p:sp>
        <p:sp>
          <p:nvSpPr>
            <p:cNvPr id="7328" name="Rectangle 243"/>
            <p:cNvSpPr>
              <a:spLocks noChangeArrowheads="1"/>
            </p:cNvSpPr>
            <p:nvPr/>
          </p:nvSpPr>
          <p:spPr bwMode="auto">
            <a:xfrm>
              <a:off x="4390" y="4008"/>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329" name="Rectangle 244"/>
            <p:cNvSpPr>
              <a:spLocks noChangeArrowheads="1"/>
            </p:cNvSpPr>
            <p:nvPr/>
          </p:nvSpPr>
          <p:spPr bwMode="auto">
            <a:xfrm>
              <a:off x="4390" y="391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330" name="Rectangle 245"/>
            <p:cNvSpPr>
              <a:spLocks noChangeArrowheads="1"/>
            </p:cNvSpPr>
            <p:nvPr/>
          </p:nvSpPr>
          <p:spPr bwMode="auto">
            <a:xfrm>
              <a:off x="4390" y="3805"/>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331" name="Rectangle 246"/>
            <p:cNvSpPr>
              <a:spLocks noChangeArrowheads="1"/>
            </p:cNvSpPr>
            <p:nvPr/>
          </p:nvSpPr>
          <p:spPr bwMode="auto">
            <a:xfrm>
              <a:off x="4390" y="3706"/>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332" name="Rectangle 247"/>
            <p:cNvSpPr>
              <a:spLocks noChangeArrowheads="1"/>
            </p:cNvSpPr>
            <p:nvPr/>
          </p:nvSpPr>
          <p:spPr bwMode="auto">
            <a:xfrm>
              <a:off x="4390" y="3601"/>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333" name="Rectangle 248"/>
            <p:cNvSpPr>
              <a:spLocks noChangeArrowheads="1"/>
            </p:cNvSpPr>
            <p:nvPr/>
          </p:nvSpPr>
          <p:spPr bwMode="auto">
            <a:xfrm>
              <a:off x="4390" y="3503"/>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334" name="Rectangle 249"/>
            <p:cNvSpPr>
              <a:spLocks noChangeArrowheads="1"/>
            </p:cNvSpPr>
            <p:nvPr/>
          </p:nvSpPr>
          <p:spPr bwMode="auto">
            <a:xfrm>
              <a:off x="4390" y="3398"/>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335" name="Rectangle 250"/>
            <p:cNvSpPr>
              <a:spLocks noChangeArrowheads="1"/>
            </p:cNvSpPr>
            <p:nvPr/>
          </p:nvSpPr>
          <p:spPr bwMode="auto">
            <a:xfrm>
              <a:off x="4390" y="3299"/>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336" name="Rectangle 251"/>
            <p:cNvSpPr>
              <a:spLocks noChangeArrowheads="1"/>
            </p:cNvSpPr>
            <p:nvPr/>
          </p:nvSpPr>
          <p:spPr bwMode="auto">
            <a:xfrm>
              <a:off x="4390" y="3194"/>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337" name="Rectangle 252"/>
            <p:cNvSpPr>
              <a:spLocks noChangeArrowheads="1"/>
            </p:cNvSpPr>
            <p:nvPr/>
          </p:nvSpPr>
          <p:spPr bwMode="auto">
            <a:xfrm>
              <a:off x="4390" y="3096"/>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338" name="Rectangle 253"/>
            <p:cNvSpPr>
              <a:spLocks noChangeArrowheads="1"/>
            </p:cNvSpPr>
            <p:nvPr/>
          </p:nvSpPr>
          <p:spPr bwMode="auto">
            <a:xfrm>
              <a:off x="4372" y="2991"/>
              <a:ext cx="19"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339" name="Rectangle 254"/>
            <p:cNvSpPr>
              <a:spLocks noChangeArrowheads="1"/>
            </p:cNvSpPr>
            <p:nvPr/>
          </p:nvSpPr>
          <p:spPr bwMode="auto">
            <a:xfrm>
              <a:off x="4434"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0</a:t>
              </a:r>
              <a:endParaRPr lang="ko-KR" altLang="en-US">
                <a:solidFill>
                  <a:schemeClr val="tx1"/>
                </a:solidFill>
                <a:latin typeface="Tahoma" pitchFamily="34" charset="0"/>
                <a:ea typeface="Gulim" pitchFamily="34" charset="-127"/>
              </a:endParaRPr>
            </a:p>
          </p:txBody>
        </p:sp>
        <p:sp>
          <p:nvSpPr>
            <p:cNvPr id="7340" name="Rectangle 255"/>
            <p:cNvSpPr>
              <a:spLocks noChangeArrowheads="1"/>
            </p:cNvSpPr>
            <p:nvPr/>
          </p:nvSpPr>
          <p:spPr bwMode="auto">
            <a:xfrm>
              <a:off x="4553"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a:t>
              </a:r>
              <a:endParaRPr lang="ko-KR" altLang="en-US">
                <a:solidFill>
                  <a:schemeClr val="tx1"/>
                </a:solidFill>
                <a:latin typeface="Tahoma" pitchFamily="34" charset="0"/>
                <a:ea typeface="Gulim" pitchFamily="34" charset="-127"/>
              </a:endParaRPr>
            </a:p>
          </p:txBody>
        </p:sp>
        <p:sp>
          <p:nvSpPr>
            <p:cNvPr id="7341" name="Rectangle 256"/>
            <p:cNvSpPr>
              <a:spLocks noChangeArrowheads="1"/>
            </p:cNvSpPr>
            <p:nvPr/>
          </p:nvSpPr>
          <p:spPr bwMode="auto">
            <a:xfrm>
              <a:off x="4665"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2</a:t>
              </a:r>
              <a:endParaRPr lang="ko-KR" altLang="en-US">
                <a:solidFill>
                  <a:schemeClr val="tx1"/>
                </a:solidFill>
                <a:latin typeface="Tahoma" pitchFamily="34" charset="0"/>
                <a:ea typeface="Gulim" pitchFamily="34" charset="-127"/>
              </a:endParaRPr>
            </a:p>
          </p:txBody>
        </p:sp>
        <p:sp>
          <p:nvSpPr>
            <p:cNvPr id="7342" name="Rectangle 257"/>
            <p:cNvSpPr>
              <a:spLocks noChangeArrowheads="1"/>
            </p:cNvSpPr>
            <p:nvPr/>
          </p:nvSpPr>
          <p:spPr bwMode="auto">
            <a:xfrm>
              <a:off x="4783"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3</a:t>
              </a:r>
              <a:endParaRPr lang="ko-KR" altLang="en-US">
                <a:solidFill>
                  <a:schemeClr val="tx1"/>
                </a:solidFill>
                <a:latin typeface="Tahoma" pitchFamily="34" charset="0"/>
                <a:ea typeface="Gulim" pitchFamily="34" charset="-127"/>
              </a:endParaRPr>
            </a:p>
          </p:txBody>
        </p:sp>
        <p:sp>
          <p:nvSpPr>
            <p:cNvPr id="7343" name="Rectangle 258"/>
            <p:cNvSpPr>
              <a:spLocks noChangeArrowheads="1"/>
            </p:cNvSpPr>
            <p:nvPr/>
          </p:nvSpPr>
          <p:spPr bwMode="auto">
            <a:xfrm>
              <a:off x="4895"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4</a:t>
              </a:r>
              <a:endParaRPr lang="ko-KR" altLang="en-US">
                <a:solidFill>
                  <a:schemeClr val="tx1"/>
                </a:solidFill>
                <a:latin typeface="Tahoma" pitchFamily="34" charset="0"/>
                <a:ea typeface="Gulim" pitchFamily="34" charset="-127"/>
              </a:endParaRPr>
            </a:p>
          </p:txBody>
        </p:sp>
        <p:sp>
          <p:nvSpPr>
            <p:cNvPr id="7344" name="Rectangle 259"/>
            <p:cNvSpPr>
              <a:spLocks noChangeArrowheads="1"/>
            </p:cNvSpPr>
            <p:nvPr/>
          </p:nvSpPr>
          <p:spPr bwMode="auto">
            <a:xfrm>
              <a:off x="5014"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5</a:t>
              </a:r>
              <a:endParaRPr lang="ko-KR" altLang="en-US">
                <a:solidFill>
                  <a:schemeClr val="tx1"/>
                </a:solidFill>
                <a:latin typeface="Tahoma" pitchFamily="34" charset="0"/>
                <a:ea typeface="Gulim" pitchFamily="34" charset="-127"/>
              </a:endParaRPr>
            </a:p>
          </p:txBody>
        </p:sp>
        <p:sp>
          <p:nvSpPr>
            <p:cNvPr id="7345" name="Rectangle 260"/>
            <p:cNvSpPr>
              <a:spLocks noChangeArrowheads="1"/>
            </p:cNvSpPr>
            <p:nvPr/>
          </p:nvSpPr>
          <p:spPr bwMode="auto">
            <a:xfrm>
              <a:off x="5126"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6</a:t>
              </a:r>
              <a:endParaRPr lang="ko-KR" altLang="en-US">
                <a:solidFill>
                  <a:schemeClr val="tx1"/>
                </a:solidFill>
                <a:latin typeface="Tahoma" pitchFamily="34" charset="0"/>
                <a:ea typeface="Gulim" pitchFamily="34" charset="-127"/>
              </a:endParaRPr>
            </a:p>
          </p:txBody>
        </p:sp>
        <p:sp>
          <p:nvSpPr>
            <p:cNvPr id="7346" name="Rectangle 261"/>
            <p:cNvSpPr>
              <a:spLocks noChangeArrowheads="1"/>
            </p:cNvSpPr>
            <p:nvPr/>
          </p:nvSpPr>
          <p:spPr bwMode="auto">
            <a:xfrm>
              <a:off x="5244"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7</a:t>
              </a:r>
              <a:endParaRPr lang="ko-KR" altLang="en-US">
                <a:solidFill>
                  <a:schemeClr val="tx1"/>
                </a:solidFill>
                <a:latin typeface="Tahoma" pitchFamily="34" charset="0"/>
                <a:ea typeface="Gulim" pitchFamily="34" charset="-127"/>
              </a:endParaRPr>
            </a:p>
          </p:txBody>
        </p:sp>
        <p:sp>
          <p:nvSpPr>
            <p:cNvPr id="7347" name="Rectangle 262"/>
            <p:cNvSpPr>
              <a:spLocks noChangeArrowheads="1"/>
            </p:cNvSpPr>
            <p:nvPr/>
          </p:nvSpPr>
          <p:spPr bwMode="auto">
            <a:xfrm>
              <a:off x="5357"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8</a:t>
              </a:r>
              <a:endParaRPr lang="ko-KR" altLang="en-US">
                <a:solidFill>
                  <a:schemeClr val="tx1"/>
                </a:solidFill>
                <a:latin typeface="Tahoma" pitchFamily="34" charset="0"/>
                <a:ea typeface="Gulim" pitchFamily="34" charset="-127"/>
              </a:endParaRPr>
            </a:p>
          </p:txBody>
        </p:sp>
        <p:sp>
          <p:nvSpPr>
            <p:cNvPr id="7348" name="Rectangle 263"/>
            <p:cNvSpPr>
              <a:spLocks noChangeArrowheads="1"/>
            </p:cNvSpPr>
            <p:nvPr/>
          </p:nvSpPr>
          <p:spPr bwMode="auto">
            <a:xfrm>
              <a:off x="5475" y="4070"/>
              <a:ext cx="12"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9</a:t>
              </a:r>
              <a:endParaRPr lang="ko-KR" altLang="en-US">
                <a:solidFill>
                  <a:schemeClr val="tx1"/>
                </a:solidFill>
                <a:latin typeface="Tahoma" pitchFamily="34" charset="0"/>
                <a:ea typeface="Gulim" pitchFamily="34" charset="-127"/>
              </a:endParaRPr>
            </a:p>
          </p:txBody>
        </p:sp>
        <p:sp>
          <p:nvSpPr>
            <p:cNvPr id="7349" name="Rectangle 264"/>
            <p:cNvSpPr>
              <a:spLocks noChangeArrowheads="1"/>
            </p:cNvSpPr>
            <p:nvPr/>
          </p:nvSpPr>
          <p:spPr bwMode="auto">
            <a:xfrm>
              <a:off x="5575" y="4070"/>
              <a:ext cx="19" cy="12"/>
            </a:xfrm>
            <a:prstGeom prst="rect">
              <a:avLst/>
            </a:prstGeom>
            <a:noFill/>
            <a:ln w="9525">
              <a:noFill/>
              <a:miter lim="800000"/>
              <a:headEnd/>
              <a:tailEnd/>
            </a:ln>
          </p:spPr>
          <p:txBody>
            <a:bodyPr wrap="none" lIns="0" tIns="0" rIns="0" bIns="0">
              <a:spAutoFit/>
            </a:bodyPr>
            <a:lstStyle/>
            <a:p>
              <a:pPr eaLnBrk="1" hangingPunct="1"/>
              <a:r>
                <a:rPr lang="ko-KR" altLang="en-US" sz="500">
                  <a:solidFill>
                    <a:srgbClr val="000000"/>
                  </a:solidFill>
                  <a:latin typeface="Small Fonts" charset="0"/>
                  <a:ea typeface="Gulim" pitchFamily="34" charset="-127"/>
                </a:rPr>
                <a:t>10</a:t>
              </a:r>
              <a:endParaRPr lang="ko-KR" altLang="en-US">
                <a:solidFill>
                  <a:schemeClr val="tx1"/>
                </a:solidFill>
                <a:latin typeface="Tahoma" pitchFamily="34" charset="0"/>
                <a:ea typeface="Gulim" pitchFamily="34" charset="-127"/>
              </a:endParaRPr>
            </a:p>
          </p:txBody>
        </p:sp>
        <p:sp>
          <p:nvSpPr>
            <p:cNvPr id="7350" name="Rectangle 265"/>
            <p:cNvSpPr>
              <a:spLocks noChangeArrowheads="1"/>
            </p:cNvSpPr>
            <p:nvPr/>
          </p:nvSpPr>
          <p:spPr bwMode="auto">
            <a:xfrm>
              <a:off x="4297" y="2905"/>
              <a:ext cx="1371" cy="1282"/>
            </a:xfrm>
            <a:prstGeom prst="rect">
              <a:avLst/>
            </a:prstGeom>
            <a:noFill/>
            <a:ln w="0">
              <a:solidFill>
                <a:srgbClr val="000000"/>
              </a:solidFill>
              <a:miter lim="800000"/>
              <a:headEnd/>
              <a:tailEnd/>
            </a:ln>
          </p:spPr>
          <p:txBody>
            <a:bodyPr/>
            <a:lstStyle/>
            <a:p>
              <a:endParaRPr lang="en-US"/>
            </a:p>
          </p:txBody>
        </p:sp>
        <p:sp>
          <p:nvSpPr>
            <p:cNvPr id="7351" name="Line 266"/>
            <p:cNvSpPr>
              <a:spLocks noChangeShapeType="1"/>
            </p:cNvSpPr>
            <p:nvPr/>
          </p:nvSpPr>
          <p:spPr bwMode="auto">
            <a:xfrm>
              <a:off x="5245" y="3456"/>
              <a:ext cx="0" cy="115"/>
            </a:xfrm>
            <a:prstGeom prst="line">
              <a:avLst/>
            </a:prstGeom>
            <a:noFill/>
            <a:ln w="9525">
              <a:solidFill>
                <a:schemeClr val="tx1"/>
              </a:solidFill>
              <a:round/>
              <a:headEnd/>
              <a:tailEnd/>
            </a:ln>
          </p:spPr>
          <p:txBody>
            <a:bodyPr wrap="none" anchor="ctr">
              <a:spAutoFit/>
            </a:bodyPr>
            <a:lstStyle/>
            <a:p>
              <a:endParaRPr lang="en-US"/>
            </a:p>
          </p:txBody>
        </p:sp>
        <p:sp>
          <p:nvSpPr>
            <p:cNvPr id="7352" name="Freeform 267"/>
            <p:cNvSpPr>
              <a:spLocks/>
            </p:cNvSpPr>
            <p:nvPr/>
          </p:nvSpPr>
          <p:spPr bwMode="auto">
            <a:xfrm>
              <a:off x="5088" y="3600"/>
              <a:ext cx="87" cy="86"/>
            </a:xfrm>
            <a:custGeom>
              <a:avLst/>
              <a:gdLst>
                <a:gd name="T0" fmla="*/ 43 w 87"/>
                <a:gd name="T1" fmla="*/ 0 h 86"/>
                <a:gd name="T2" fmla="*/ 87 w 87"/>
                <a:gd name="T3" fmla="*/ 43 h 86"/>
                <a:gd name="T4" fmla="*/ 43 w 87"/>
                <a:gd name="T5" fmla="*/ 86 h 86"/>
                <a:gd name="T6" fmla="*/ 0 w 87"/>
                <a:gd name="T7" fmla="*/ 43 h 86"/>
                <a:gd name="T8" fmla="*/ 43 w 87"/>
                <a:gd name="T9" fmla="*/ 0 h 86"/>
                <a:gd name="T10" fmla="*/ 0 60000 65536"/>
                <a:gd name="T11" fmla="*/ 0 60000 65536"/>
                <a:gd name="T12" fmla="*/ 0 60000 65536"/>
                <a:gd name="T13" fmla="*/ 0 60000 65536"/>
                <a:gd name="T14" fmla="*/ 0 60000 65536"/>
                <a:gd name="T15" fmla="*/ 0 w 87"/>
                <a:gd name="T16" fmla="*/ 0 h 86"/>
                <a:gd name="T17" fmla="*/ 87 w 87"/>
                <a:gd name="T18" fmla="*/ 86 h 86"/>
              </a:gdLst>
              <a:ahLst/>
              <a:cxnLst>
                <a:cxn ang="T10">
                  <a:pos x="T0" y="T1"/>
                </a:cxn>
                <a:cxn ang="T11">
                  <a:pos x="T2" y="T3"/>
                </a:cxn>
                <a:cxn ang="T12">
                  <a:pos x="T4" y="T5"/>
                </a:cxn>
                <a:cxn ang="T13">
                  <a:pos x="T6" y="T7"/>
                </a:cxn>
                <a:cxn ang="T14">
                  <a:pos x="T8" y="T9"/>
                </a:cxn>
              </a:cxnLst>
              <a:rect l="T15" t="T16" r="T17" b="T18"/>
              <a:pathLst>
                <a:path w="87" h="86">
                  <a:moveTo>
                    <a:pt x="43" y="0"/>
                  </a:moveTo>
                  <a:lnTo>
                    <a:pt x="87" y="43"/>
                  </a:lnTo>
                  <a:lnTo>
                    <a:pt x="43" y="86"/>
                  </a:lnTo>
                  <a:lnTo>
                    <a:pt x="0" y="43"/>
                  </a:lnTo>
                  <a:lnTo>
                    <a:pt x="43" y="0"/>
                  </a:lnTo>
                  <a:close/>
                </a:path>
              </a:pathLst>
            </a:custGeom>
            <a:solidFill>
              <a:srgbClr val="000080"/>
            </a:solidFill>
            <a:ln w="9525">
              <a:solidFill>
                <a:srgbClr val="000080"/>
              </a:solidFill>
              <a:round/>
              <a:headEnd/>
              <a:tailEnd/>
            </a:ln>
          </p:spPr>
          <p:txBody>
            <a:bodyPr/>
            <a:lstStyle/>
            <a:p>
              <a:endParaRPr lang="en-US"/>
            </a:p>
          </p:txBody>
        </p:sp>
      </p:grpSp>
    </p:spTree>
  </p:cSld>
  <p:clrMapOvr>
    <a:masterClrMapping/>
  </p:clrMapOvr>
  <p:transition>
    <p:checke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2AF6FC7F-456D-4019-8285-70C09FB7BFE2}" type="slidenum">
              <a:rPr lang="en-US" smtClean="0"/>
              <a:pPr/>
              <a:t>54</a:t>
            </a:fld>
            <a:endParaRPr lang="en-US" smtClean="0"/>
          </a:p>
        </p:txBody>
      </p:sp>
      <p:sp>
        <p:nvSpPr>
          <p:cNvPr id="41987" name="Rectangle 2"/>
          <p:cNvSpPr>
            <a:spLocks noGrp="1" noChangeArrowheads="1"/>
          </p:cNvSpPr>
          <p:nvPr>
            <p:ph type="title"/>
          </p:nvPr>
        </p:nvSpPr>
        <p:spPr>
          <a:xfrm>
            <a:off x="457200" y="457200"/>
            <a:ext cx="8229600" cy="1143000"/>
          </a:xfrm>
        </p:spPr>
        <p:txBody>
          <a:bodyPr/>
          <a:lstStyle/>
          <a:p>
            <a:r>
              <a:rPr lang="en-US" dirty="0" smtClean="0">
                <a:solidFill>
                  <a:srgbClr val="C00000"/>
                </a:solidFill>
              </a:rPr>
              <a:t>Recent Trend</a:t>
            </a:r>
          </a:p>
        </p:txBody>
      </p:sp>
      <p:sp>
        <p:nvSpPr>
          <p:cNvPr id="41988" name="Rectangle 3"/>
          <p:cNvSpPr>
            <a:spLocks noGrp="1" noChangeArrowheads="1"/>
          </p:cNvSpPr>
          <p:nvPr>
            <p:ph type="body" idx="1"/>
          </p:nvPr>
        </p:nvSpPr>
        <p:spPr>
          <a:xfrm>
            <a:off x="457200" y="2027237"/>
            <a:ext cx="8229600" cy="4525963"/>
          </a:xfrm>
        </p:spPr>
        <p:txBody>
          <a:bodyPr>
            <a:normAutofit/>
          </a:bodyPr>
          <a:lstStyle/>
          <a:p>
            <a:r>
              <a:rPr lang="en-US" sz="2400" dirty="0" smtClean="0"/>
              <a:t>“Conventional” data mining consider only</a:t>
            </a:r>
          </a:p>
          <a:p>
            <a:pPr>
              <a:spcBef>
                <a:spcPct val="0"/>
              </a:spcBef>
              <a:buFont typeface="Wingdings" pitchFamily="2" charset="2"/>
              <a:buNone/>
            </a:pPr>
            <a:r>
              <a:rPr lang="en-US" sz="2400" dirty="0" smtClean="0"/>
              <a:t>	  “hard” factual </a:t>
            </a:r>
            <a:r>
              <a:rPr lang="en-US" sz="2400" dirty="0" smtClean="0">
                <a:solidFill>
                  <a:srgbClr val="C00000"/>
                </a:solidFill>
              </a:rPr>
              <a:t>demographics and </a:t>
            </a:r>
          </a:p>
          <a:p>
            <a:pPr>
              <a:spcBef>
                <a:spcPct val="0"/>
              </a:spcBef>
              <a:buFont typeface="Wingdings" pitchFamily="2" charset="2"/>
              <a:buNone/>
            </a:pPr>
            <a:r>
              <a:rPr lang="en-US" sz="2400" dirty="0" smtClean="0">
                <a:solidFill>
                  <a:srgbClr val="C00000"/>
                </a:solidFill>
              </a:rPr>
              <a:t>	  behavioral</a:t>
            </a:r>
            <a:r>
              <a:rPr lang="en-US" sz="2400" dirty="0" smtClean="0"/>
              <a:t> </a:t>
            </a:r>
            <a:r>
              <a:rPr lang="en-US" sz="2400" dirty="0" smtClean="0">
                <a:solidFill>
                  <a:srgbClr val="C00000"/>
                </a:solidFill>
              </a:rPr>
              <a:t>data</a:t>
            </a:r>
          </a:p>
          <a:p>
            <a:pPr>
              <a:spcBef>
                <a:spcPct val="0"/>
              </a:spcBef>
              <a:buFont typeface="Wingdings" pitchFamily="2" charset="2"/>
              <a:buNone/>
            </a:pPr>
            <a:endParaRPr lang="en-US" sz="2400" dirty="0" smtClean="0">
              <a:solidFill>
                <a:srgbClr val="C00000"/>
              </a:solidFill>
            </a:endParaRPr>
          </a:p>
          <a:p>
            <a:r>
              <a:rPr lang="en-US" sz="2400" dirty="0" smtClean="0"/>
              <a:t>  </a:t>
            </a:r>
            <a:r>
              <a:rPr lang="en-US" sz="2400" dirty="0" smtClean="0">
                <a:solidFill>
                  <a:srgbClr val="C00000"/>
                </a:solidFill>
              </a:rPr>
              <a:t>Attitudinal data </a:t>
            </a:r>
            <a:r>
              <a:rPr lang="en-US" sz="2400" dirty="0" smtClean="0"/>
              <a:t>used, at best, to provide a snapshot of the situation at a given point in time, not as decision tool.</a:t>
            </a:r>
          </a:p>
          <a:p>
            <a:endParaRPr lang="en-US" sz="2400" dirty="0" smtClean="0"/>
          </a:p>
          <a:p>
            <a:r>
              <a:rPr lang="en-US" sz="2400" dirty="0" smtClean="0"/>
              <a:t> Need to combine “hard” factual data with</a:t>
            </a:r>
          </a:p>
          <a:p>
            <a:pPr>
              <a:buNone/>
            </a:pPr>
            <a:r>
              <a:rPr lang="en-US" sz="2400" dirty="0" smtClean="0"/>
              <a:t>   “soft” attitudinal data for better decisions.</a:t>
            </a:r>
          </a:p>
          <a:p>
            <a:endParaRPr lang="en-US" sz="2400" dirty="0" smtClean="0"/>
          </a:p>
        </p:txBody>
      </p:sp>
      <p:pic>
        <p:nvPicPr>
          <p:cNvPr id="136196" name="Picture 4" descr="https://encrypted-tbn3.google.com/images?q=tbn:ANd9GcQ149JrzKZ1RPuNMZ0vBAm6kd2qMZKYPbj-pRhrc3S5lxg5WGl2"/>
          <p:cNvPicPr>
            <a:picLocks noChangeAspect="1" noChangeArrowheads="1"/>
          </p:cNvPicPr>
          <p:nvPr/>
        </p:nvPicPr>
        <p:blipFill>
          <a:blip r:embed="rId2" cstate="print"/>
          <a:srcRect/>
          <a:stretch>
            <a:fillRect/>
          </a:stretch>
        </p:blipFill>
        <p:spPr bwMode="auto">
          <a:xfrm>
            <a:off x="4572001" y="381001"/>
            <a:ext cx="1627694" cy="1219200"/>
          </a:xfrm>
          <a:prstGeom prst="rect">
            <a:avLst/>
          </a:prstGeom>
          <a:noFill/>
        </p:spPr>
      </p:pic>
      <p:pic>
        <p:nvPicPr>
          <p:cNvPr id="136198" name="Picture 6" descr="https://encrypted-tbn1.google.com/images?q=tbn:ANd9GcS__kfKrw-I4mowNbWvMi2ndTRSOxlGz8iuDLHLvGricG-KgP8Jmg"/>
          <p:cNvPicPr>
            <a:picLocks noChangeAspect="1" noChangeArrowheads="1"/>
          </p:cNvPicPr>
          <p:nvPr/>
        </p:nvPicPr>
        <p:blipFill>
          <a:blip r:embed="rId3" cstate="print"/>
          <a:srcRect l="3704" t="6449" r="7407" b="16166"/>
          <a:stretch>
            <a:fillRect/>
          </a:stretch>
        </p:blipFill>
        <p:spPr bwMode="auto">
          <a:xfrm>
            <a:off x="6324600" y="2438400"/>
            <a:ext cx="1828800" cy="914400"/>
          </a:xfrm>
          <a:prstGeom prst="rect">
            <a:avLst/>
          </a:prstGeom>
          <a:noFill/>
        </p:spPr>
      </p:pic>
      <p:pic>
        <p:nvPicPr>
          <p:cNvPr id="136200" name="Picture 8" descr="https://encrypted-tbn1.google.com/images?q=tbn:ANd9GcRxPlwywGj-83zGspgB13Gsdh-Phuy0U4OjCxNl_z_rTsIqXQVyhg"/>
          <p:cNvPicPr>
            <a:picLocks noChangeAspect="1" noChangeArrowheads="1"/>
          </p:cNvPicPr>
          <p:nvPr/>
        </p:nvPicPr>
        <p:blipFill>
          <a:blip r:embed="rId4" cstate="print"/>
          <a:srcRect/>
          <a:stretch>
            <a:fillRect/>
          </a:stretch>
        </p:blipFill>
        <p:spPr bwMode="auto">
          <a:xfrm>
            <a:off x="7174231" y="4343400"/>
            <a:ext cx="1360169"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1988">
                                            <p:txEl>
                                              <p:pRg st="4" end="4"/>
                                            </p:txEl>
                                          </p:spTgt>
                                        </p:tgtEl>
                                        <p:attrNameLst>
                                          <p:attrName>style.visibility</p:attrName>
                                        </p:attrNameLst>
                                      </p:cBhvr>
                                      <p:to>
                                        <p:strVal val="visible"/>
                                      </p:to>
                                    </p:set>
                                    <p:anim calcmode="lin" valueType="num">
                                      <p:cBhvr>
                                        <p:cTn id="7" dur="500" fill="hold"/>
                                        <p:tgtEl>
                                          <p:spTgt spid="41988">
                                            <p:txEl>
                                              <p:pRg st="4" end="4"/>
                                            </p:txEl>
                                          </p:spTgt>
                                        </p:tgtEl>
                                        <p:attrNameLst>
                                          <p:attrName>ppt_w</p:attrName>
                                        </p:attrNameLst>
                                      </p:cBhvr>
                                      <p:tavLst>
                                        <p:tav tm="0">
                                          <p:val>
                                            <p:strVal val="#ppt_w+.3"/>
                                          </p:val>
                                        </p:tav>
                                        <p:tav tm="100000">
                                          <p:val>
                                            <p:strVal val="#ppt_w"/>
                                          </p:val>
                                        </p:tav>
                                      </p:tavLst>
                                    </p:anim>
                                    <p:anim calcmode="lin" valueType="num">
                                      <p:cBhvr>
                                        <p:cTn id="8" dur="500" fill="hold"/>
                                        <p:tgtEl>
                                          <p:spTgt spid="41988">
                                            <p:txEl>
                                              <p:pRg st="4" end="4"/>
                                            </p:txEl>
                                          </p:spTgt>
                                        </p:tgtEl>
                                        <p:attrNameLst>
                                          <p:attrName>ppt_h</p:attrName>
                                        </p:attrNameLst>
                                      </p:cBhvr>
                                      <p:tavLst>
                                        <p:tav tm="0">
                                          <p:val>
                                            <p:strVal val="#ppt_h"/>
                                          </p:val>
                                        </p:tav>
                                        <p:tav tm="100000">
                                          <p:val>
                                            <p:strVal val="#ppt_h"/>
                                          </p:val>
                                        </p:tav>
                                      </p:tavLst>
                                    </p:anim>
                                    <p:animEffect transition="in" filter="fade">
                                      <p:cBhvr>
                                        <p:cTn id="9" dur="500"/>
                                        <p:tgtEl>
                                          <p:spTgt spid="41988">
                                            <p:txEl>
                                              <p:pRg st="4" end="4"/>
                                            </p:txEl>
                                          </p:spTgt>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36200"/>
                                        </p:tgtEl>
                                        <p:attrNameLst>
                                          <p:attrName>style.visibility</p:attrName>
                                        </p:attrNameLst>
                                      </p:cBhvr>
                                      <p:to>
                                        <p:strVal val="visible"/>
                                      </p:to>
                                    </p:set>
                                    <p:animEffect transition="in" filter="fade">
                                      <p:cBhvr>
                                        <p:cTn id="13" dur="500"/>
                                        <p:tgtEl>
                                          <p:spTgt spid="136200"/>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1988">
                                            <p:txEl>
                                              <p:pRg st="6" end="6"/>
                                            </p:txEl>
                                          </p:spTgt>
                                        </p:tgtEl>
                                        <p:attrNameLst>
                                          <p:attrName>style.visibility</p:attrName>
                                        </p:attrNameLst>
                                      </p:cBhvr>
                                      <p:to>
                                        <p:strVal val="visible"/>
                                      </p:to>
                                    </p:set>
                                    <p:animEffect transition="in" filter="fade">
                                      <p:cBhvr>
                                        <p:cTn id="18" dur="500"/>
                                        <p:tgtEl>
                                          <p:spTgt spid="41988">
                                            <p:txEl>
                                              <p:pRg st="6" end="6"/>
                                            </p:txEl>
                                          </p:spTgt>
                                        </p:tgtEl>
                                      </p:cBhvr>
                                    </p:animEffect>
                                    <p:anim calcmode="lin" valueType="num">
                                      <p:cBhvr>
                                        <p:cTn id="19" dur="500" fill="hold"/>
                                        <p:tgtEl>
                                          <p:spTgt spid="41988">
                                            <p:txEl>
                                              <p:pRg st="6" end="6"/>
                                            </p:txEl>
                                          </p:spTgt>
                                        </p:tgtEl>
                                        <p:attrNameLst>
                                          <p:attrName>ppt_x</p:attrName>
                                        </p:attrNameLst>
                                      </p:cBhvr>
                                      <p:tavLst>
                                        <p:tav tm="0">
                                          <p:val>
                                            <p:strVal val="#ppt_x"/>
                                          </p:val>
                                        </p:tav>
                                        <p:tav tm="100000">
                                          <p:val>
                                            <p:strVal val="#ppt_x"/>
                                          </p:val>
                                        </p:tav>
                                      </p:tavLst>
                                    </p:anim>
                                    <p:anim calcmode="lin" valueType="num">
                                      <p:cBhvr>
                                        <p:cTn id="20" dur="500" fill="hold"/>
                                        <p:tgtEl>
                                          <p:spTgt spid="41988">
                                            <p:txEl>
                                              <p:pRg st="6" end="6"/>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1988">
                                            <p:txEl>
                                              <p:pRg st="7" end="7"/>
                                            </p:txEl>
                                          </p:spTgt>
                                        </p:tgtEl>
                                        <p:attrNameLst>
                                          <p:attrName>style.visibility</p:attrName>
                                        </p:attrNameLst>
                                      </p:cBhvr>
                                      <p:to>
                                        <p:strVal val="visible"/>
                                      </p:to>
                                    </p:set>
                                    <p:animEffect transition="in" filter="fade">
                                      <p:cBhvr>
                                        <p:cTn id="23" dur="500"/>
                                        <p:tgtEl>
                                          <p:spTgt spid="41988">
                                            <p:txEl>
                                              <p:pRg st="7" end="7"/>
                                            </p:txEl>
                                          </p:spTgt>
                                        </p:tgtEl>
                                      </p:cBhvr>
                                    </p:animEffect>
                                    <p:anim calcmode="lin" valueType="num">
                                      <p:cBhvr>
                                        <p:cTn id="24" dur="500" fill="hold"/>
                                        <p:tgtEl>
                                          <p:spTgt spid="41988">
                                            <p:txEl>
                                              <p:pRg st="7" end="7"/>
                                            </p:txEl>
                                          </p:spTgt>
                                        </p:tgtEl>
                                        <p:attrNameLst>
                                          <p:attrName>ppt_x</p:attrName>
                                        </p:attrNameLst>
                                      </p:cBhvr>
                                      <p:tavLst>
                                        <p:tav tm="0">
                                          <p:val>
                                            <p:strVal val="#ppt_x"/>
                                          </p:val>
                                        </p:tav>
                                        <p:tav tm="100000">
                                          <p:val>
                                            <p:strVal val="#ppt_x"/>
                                          </p:val>
                                        </p:tav>
                                      </p:tavLst>
                                    </p:anim>
                                    <p:anim calcmode="lin" valueType="num">
                                      <p:cBhvr>
                                        <p:cTn id="25" dur="500" fill="hold"/>
                                        <p:tgtEl>
                                          <p:spTgt spid="4198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p:spPr>
        <p:txBody>
          <a:bodyPr/>
          <a:lstStyle/>
          <a:p>
            <a:fld id="{2DC56FC4-791B-4311-A8C2-3FF52C36289C}" type="slidenum">
              <a:rPr lang="en-US" smtClean="0"/>
              <a:pPr/>
              <a:t>55</a:t>
            </a:fld>
            <a:endParaRPr lang="en-US" smtClean="0"/>
          </a:p>
        </p:txBody>
      </p:sp>
      <p:sp>
        <p:nvSpPr>
          <p:cNvPr id="43011" name="Rectangle 2"/>
          <p:cNvSpPr>
            <a:spLocks noGrp="1" noChangeArrowheads="1"/>
          </p:cNvSpPr>
          <p:nvPr>
            <p:ph type="title"/>
          </p:nvPr>
        </p:nvSpPr>
        <p:spPr>
          <a:xfrm>
            <a:off x="381000" y="373063"/>
            <a:ext cx="7772400" cy="914400"/>
          </a:xfrm>
        </p:spPr>
        <p:txBody>
          <a:bodyPr>
            <a:normAutofit/>
          </a:bodyPr>
          <a:lstStyle/>
          <a:p>
            <a:r>
              <a:rPr lang="en-US" sz="3600" b="1" dirty="0" smtClean="0">
                <a:solidFill>
                  <a:srgbClr val="C00000"/>
                </a:solidFill>
              </a:rPr>
              <a:t>Why?</a:t>
            </a:r>
          </a:p>
        </p:txBody>
      </p:sp>
      <p:sp>
        <p:nvSpPr>
          <p:cNvPr id="43012" name="Rectangle 3"/>
          <p:cNvSpPr>
            <a:spLocks noGrp="1" noChangeArrowheads="1"/>
          </p:cNvSpPr>
          <p:nvPr>
            <p:ph type="body" idx="1"/>
          </p:nvPr>
        </p:nvSpPr>
        <p:spPr>
          <a:xfrm>
            <a:off x="823913" y="1143000"/>
            <a:ext cx="7585075" cy="5427663"/>
          </a:xfrm>
        </p:spPr>
        <p:txBody>
          <a:bodyPr>
            <a:normAutofit/>
          </a:bodyPr>
          <a:lstStyle/>
          <a:p>
            <a:pPr>
              <a:lnSpc>
                <a:spcPct val="90000"/>
              </a:lnSpc>
              <a:buFont typeface="Wingdings" pitchFamily="2" charset="2"/>
              <a:buNone/>
            </a:pPr>
            <a:r>
              <a:rPr lang="en-US" sz="2400" dirty="0" smtClean="0"/>
              <a:t>Customers are Multi-Faceted</a:t>
            </a:r>
          </a:p>
          <a:p>
            <a:pPr>
              <a:lnSpc>
                <a:spcPct val="90000"/>
              </a:lnSpc>
            </a:pPr>
            <a:r>
              <a:rPr lang="en-US" sz="2000" dirty="0" smtClean="0"/>
              <a:t>  Demographics – who they are?</a:t>
            </a:r>
          </a:p>
          <a:p>
            <a:pPr>
              <a:lnSpc>
                <a:spcPct val="90000"/>
              </a:lnSpc>
            </a:pPr>
            <a:r>
              <a:rPr lang="en-US" sz="2000" dirty="0" smtClean="0"/>
              <a:t>  Behavioral – what, when and where they buy?</a:t>
            </a:r>
          </a:p>
          <a:p>
            <a:pPr>
              <a:lnSpc>
                <a:spcPct val="90000"/>
              </a:lnSpc>
            </a:pPr>
            <a:r>
              <a:rPr lang="en-US" sz="2000" dirty="0" smtClean="0"/>
              <a:t>  Attitudes – why they buy? What do they feel</a:t>
            </a:r>
          </a:p>
          <a:p>
            <a:pPr lvl="2">
              <a:lnSpc>
                <a:spcPct val="90000"/>
              </a:lnSpc>
            </a:pPr>
            <a:r>
              <a:rPr lang="en-US" sz="1600" dirty="0" smtClean="0"/>
              <a:t>Prestige, status, styling, image, …</a:t>
            </a:r>
          </a:p>
          <a:p>
            <a:pPr lvl="2">
              <a:lnSpc>
                <a:spcPct val="90000"/>
              </a:lnSpc>
            </a:pPr>
            <a:r>
              <a:rPr lang="en-US" sz="1600" dirty="0" smtClean="0"/>
              <a:t>Satisfaction, loyalty, perceived value, perceived</a:t>
            </a:r>
          </a:p>
          <a:p>
            <a:pPr lvl="2">
              <a:lnSpc>
                <a:spcPct val="90000"/>
              </a:lnSpc>
              <a:spcBef>
                <a:spcPct val="0"/>
              </a:spcBef>
            </a:pPr>
            <a:r>
              <a:rPr lang="en-US" sz="1600" dirty="0" smtClean="0"/>
              <a:t>service, perceived quality, …</a:t>
            </a:r>
          </a:p>
          <a:p>
            <a:pPr lvl="2">
              <a:lnSpc>
                <a:spcPct val="90000"/>
              </a:lnSpc>
            </a:pPr>
            <a:r>
              <a:rPr lang="en-US" sz="1600" dirty="0" smtClean="0"/>
              <a:t>Motivations, drivers, …</a:t>
            </a:r>
          </a:p>
          <a:p>
            <a:pPr lvl="2">
              <a:lnSpc>
                <a:spcPct val="90000"/>
              </a:lnSpc>
            </a:pPr>
            <a:r>
              <a:rPr lang="en-US" sz="1600" dirty="0" smtClean="0"/>
              <a:t>Mood, state-of-mind, happiness, depression, …</a:t>
            </a:r>
          </a:p>
          <a:p>
            <a:pPr lvl="1">
              <a:lnSpc>
                <a:spcPct val="90000"/>
              </a:lnSpc>
            </a:pPr>
            <a:endParaRPr lang="en-US" sz="2400" dirty="0" smtClean="0"/>
          </a:p>
          <a:p>
            <a:pPr>
              <a:lnSpc>
                <a:spcPct val="90000"/>
              </a:lnSpc>
              <a:buFont typeface="Wingdings" pitchFamily="2" charset="2"/>
              <a:buNone/>
            </a:pPr>
            <a:r>
              <a:rPr lang="en-US" sz="2400" dirty="0" smtClean="0">
                <a:solidFill>
                  <a:schemeClr val="tx2"/>
                </a:solidFill>
              </a:rPr>
              <a:t>  </a:t>
            </a:r>
            <a:r>
              <a:rPr lang="en-US" sz="2400" dirty="0" smtClean="0"/>
              <a:t>Only the combination of all three dimensions provides a full picture of the customer </a:t>
            </a:r>
          </a:p>
          <a:p>
            <a:pPr lvl="1">
              <a:lnSpc>
                <a:spcPct val="90000"/>
              </a:lnSpc>
            </a:pPr>
            <a:r>
              <a:rPr lang="en-US" sz="1600" dirty="0" smtClean="0"/>
              <a:t>Incorporating </a:t>
            </a:r>
            <a:r>
              <a:rPr lang="en-US" sz="1600" dirty="0" smtClean="0">
                <a:solidFill>
                  <a:srgbClr val="C00000"/>
                </a:solidFill>
              </a:rPr>
              <a:t>attitudinal data makes data mining more ‘humane</a:t>
            </a:r>
            <a:r>
              <a:rPr lang="en-US" sz="1600" dirty="0" smtClean="0"/>
              <a:t>’–focus rather than just ‘action’-focus</a:t>
            </a:r>
          </a:p>
          <a:p>
            <a:pPr lvl="1">
              <a:lnSpc>
                <a:spcPct val="90000"/>
              </a:lnSpc>
            </a:pPr>
            <a:r>
              <a:rPr lang="en-US" sz="1600" dirty="0" smtClean="0"/>
              <a:t> Building customer relationships based also </a:t>
            </a:r>
            <a:r>
              <a:rPr lang="en-US" sz="1600" dirty="0" smtClean="0">
                <a:solidFill>
                  <a:srgbClr val="C00000"/>
                </a:solidFill>
              </a:rPr>
              <a:t>on what customers think and feel </a:t>
            </a:r>
            <a:r>
              <a:rPr lang="en-US" sz="1600" dirty="0" smtClean="0"/>
              <a:t>rather than just through price-product relationships </a:t>
            </a:r>
          </a:p>
          <a:p>
            <a:pPr>
              <a:lnSpc>
                <a:spcPct val="90000"/>
              </a:lnSpc>
              <a:buFont typeface="Wingdings" pitchFamily="2" charset="2"/>
              <a:buNone/>
            </a:pPr>
            <a:endParaRPr lang="en-US" sz="2000" dirty="0" smtClean="0">
              <a:solidFill>
                <a:schemeClr val="tx2"/>
              </a:solidFill>
            </a:endParaRPr>
          </a:p>
          <a:p>
            <a:pPr>
              <a:lnSpc>
                <a:spcPct val="90000"/>
              </a:lnSpc>
              <a:buFont typeface="Wingdings" pitchFamily="2" charset="2"/>
              <a:buNone/>
            </a:pPr>
            <a:endParaRPr lang="en-US" sz="2000" dirty="0" smtClean="0">
              <a:solidFill>
                <a:schemeClr val="tx2"/>
              </a:solidFill>
            </a:endParaRPr>
          </a:p>
        </p:txBody>
      </p:sp>
      <p:pic>
        <p:nvPicPr>
          <p:cNvPr id="135170" name="Picture 2" descr="https://encrypted-tbn1.google.com/images?q=tbn:ANd9GcTfnP4gt9MJwa4TV_rMc6U4jX_f98DlL1RondZGfZXpor-cByHl"/>
          <p:cNvPicPr>
            <a:picLocks noChangeAspect="1" noChangeArrowheads="1"/>
          </p:cNvPicPr>
          <p:nvPr/>
        </p:nvPicPr>
        <p:blipFill>
          <a:blip r:embed="rId2" cstate="print"/>
          <a:srcRect/>
          <a:stretch>
            <a:fillRect/>
          </a:stretch>
        </p:blipFill>
        <p:spPr bwMode="auto">
          <a:xfrm>
            <a:off x="5876925" y="228600"/>
            <a:ext cx="3114675" cy="1466851"/>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a:xfrm>
            <a:off x="608013" y="165100"/>
            <a:ext cx="7772400" cy="1143000"/>
          </a:xfrm>
        </p:spPr>
        <p:txBody>
          <a:bodyPr/>
          <a:lstStyle/>
          <a:p>
            <a:pPr>
              <a:defRPr/>
            </a:pPr>
            <a:r>
              <a:rPr lang="en-US" dirty="0" smtClean="0">
                <a:effectLst>
                  <a:outerShdw blurRad="38100" dist="38100" dir="2700000" algn="tl">
                    <a:srgbClr val="C0C0C0"/>
                  </a:outerShdw>
                </a:effectLst>
              </a:rPr>
              <a:t>Hierarchical Clustering</a:t>
            </a:r>
          </a:p>
        </p:txBody>
      </p:sp>
      <p:sp>
        <p:nvSpPr>
          <p:cNvPr id="1003523" name="Rectangle 3"/>
          <p:cNvSpPr>
            <a:spLocks noChangeArrowheads="1"/>
          </p:cNvSpPr>
          <p:nvPr/>
        </p:nvSpPr>
        <p:spPr bwMode="auto">
          <a:xfrm>
            <a:off x="1066800" y="2870200"/>
            <a:ext cx="2209800" cy="519113"/>
          </a:xfrm>
          <a:prstGeom prst="rect">
            <a:avLst/>
          </a:prstGeom>
          <a:noFill/>
          <a:ln w="9525">
            <a:noFill/>
            <a:miter lim="800000"/>
            <a:headEnd/>
            <a:tailEnd/>
          </a:ln>
          <a:effectLst/>
        </p:spPr>
        <p:txBody>
          <a:bodyPr>
            <a:spAutoFit/>
          </a:bodyPr>
          <a:lstStyle/>
          <a:p>
            <a:pPr eaLnBrk="1" hangingPunct="1">
              <a:defRPr/>
            </a:pPr>
            <a:r>
              <a:rPr lang="en-US" sz="2800" b="1">
                <a:solidFill>
                  <a:schemeClr val="tx2"/>
                </a:solidFill>
                <a:effectLst>
                  <a:outerShdw blurRad="38100" dist="38100" dir="2700000" algn="tl">
                    <a:srgbClr val="C0C0C0"/>
                  </a:outerShdw>
                </a:effectLst>
                <a:latin typeface="Times New Roman" pitchFamily="18" charset="0"/>
              </a:rPr>
              <a:t>Hierarchical</a:t>
            </a:r>
          </a:p>
        </p:txBody>
      </p:sp>
      <p:sp>
        <p:nvSpPr>
          <p:cNvPr id="39940" name="Text Box 4"/>
          <p:cNvSpPr txBox="1">
            <a:spLocks noChangeArrowheads="1"/>
          </p:cNvSpPr>
          <p:nvPr/>
        </p:nvSpPr>
        <p:spPr bwMode="auto">
          <a:xfrm>
            <a:off x="685800" y="1282700"/>
            <a:ext cx="7693025" cy="1631216"/>
          </a:xfrm>
          <a:prstGeom prst="rect">
            <a:avLst/>
          </a:prstGeom>
          <a:noFill/>
          <a:ln w="9525">
            <a:noFill/>
            <a:miter lim="800000"/>
            <a:headEnd/>
            <a:tailEnd/>
          </a:ln>
        </p:spPr>
        <p:txBody>
          <a:bodyPr wrap="square">
            <a:spAutoFit/>
          </a:bodyPr>
          <a:lstStyle/>
          <a:p>
            <a:pPr eaLnBrk="1" hangingPunct="1">
              <a:buFontTx/>
              <a:buChar char="•"/>
            </a:pPr>
            <a:r>
              <a:rPr lang="en-US" sz="2000" b="1" dirty="0">
                <a:solidFill>
                  <a:schemeClr val="tx1"/>
                </a:solidFill>
                <a:latin typeface="Times New Roman" pitchFamily="18" charset="0"/>
              </a:rPr>
              <a:t> Hierarchical algorithms:</a:t>
            </a:r>
            <a:r>
              <a:rPr lang="en-US" sz="2000" dirty="0">
                <a:solidFill>
                  <a:schemeClr val="tx1"/>
                </a:solidFill>
                <a:latin typeface="Times New Roman" pitchFamily="18" charset="0"/>
              </a:rPr>
              <a:t> Create a hierarchical decomposition of the set of objects using some criterion</a:t>
            </a:r>
          </a:p>
          <a:p>
            <a:pPr eaLnBrk="1" hangingPunct="1">
              <a:buFontTx/>
              <a:buChar char="•"/>
            </a:pPr>
            <a:r>
              <a:rPr lang="en-US" sz="2000" b="1" dirty="0">
                <a:solidFill>
                  <a:schemeClr val="tx1"/>
                </a:solidFill>
                <a:latin typeface="Times New Roman" pitchFamily="18" charset="0"/>
              </a:rPr>
              <a:t> </a:t>
            </a:r>
            <a:r>
              <a:rPr lang="en-US" sz="2000" b="1" dirty="0" err="1">
                <a:solidFill>
                  <a:schemeClr val="tx1"/>
                </a:solidFill>
                <a:latin typeface="Times New Roman" pitchFamily="18" charset="0"/>
              </a:rPr>
              <a:t>Partitional</a:t>
            </a:r>
            <a:r>
              <a:rPr lang="en-US" sz="2000" b="1" dirty="0">
                <a:solidFill>
                  <a:schemeClr val="tx1"/>
                </a:solidFill>
                <a:latin typeface="Times New Roman" pitchFamily="18" charset="0"/>
              </a:rPr>
              <a:t> algorithms:</a:t>
            </a:r>
            <a:r>
              <a:rPr lang="en-US" sz="2000" dirty="0">
                <a:solidFill>
                  <a:schemeClr val="tx1"/>
                </a:solidFill>
                <a:latin typeface="Times New Roman" pitchFamily="18" charset="0"/>
              </a:rPr>
              <a:t> Construct various partitions and then evaluate them by some criterion (Simpson's family vs. others)</a:t>
            </a:r>
          </a:p>
          <a:p>
            <a:pPr eaLnBrk="1" hangingPunct="1"/>
            <a:endParaRPr lang="en-US" sz="2000" dirty="0">
              <a:solidFill>
                <a:schemeClr val="tx1"/>
              </a:solidFill>
              <a:latin typeface="Times New Roman" pitchFamily="18" charset="0"/>
            </a:endParaRPr>
          </a:p>
        </p:txBody>
      </p:sp>
      <p:sp>
        <p:nvSpPr>
          <p:cNvPr id="1003525" name="Rectangle 5"/>
          <p:cNvSpPr>
            <a:spLocks noChangeArrowheads="1"/>
          </p:cNvSpPr>
          <p:nvPr/>
        </p:nvSpPr>
        <p:spPr bwMode="auto">
          <a:xfrm>
            <a:off x="5919788" y="2819400"/>
            <a:ext cx="2098675" cy="519113"/>
          </a:xfrm>
          <a:prstGeom prst="rect">
            <a:avLst/>
          </a:prstGeom>
          <a:noFill/>
          <a:ln w="9525">
            <a:noFill/>
            <a:miter lim="800000"/>
            <a:headEnd/>
            <a:tailEnd/>
          </a:ln>
          <a:effectLst/>
        </p:spPr>
        <p:txBody>
          <a:bodyPr>
            <a:spAutoFit/>
          </a:bodyPr>
          <a:lstStyle/>
          <a:p>
            <a:pPr eaLnBrk="1" hangingPunct="1">
              <a:defRPr/>
            </a:pPr>
            <a:r>
              <a:rPr lang="en-US" sz="2800" b="1">
                <a:solidFill>
                  <a:schemeClr val="tx2"/>
                </a:solidFill>
                <a:effectLst>
                  <a:outerShdw blurRad="38100" dist="38100" dir="2700000" algn="tl">
                    <a:srgbClr val="C0C0C0"/>
                  </a:outerShdw>
                </a:effectLst>
                <a:latin typeface="Times New Roman" pitchFamily="18" charset="0"/>
              </a:rPr>
              <a:t>Partitional</a:t>
            </a:r>
          </a:p>
        </p:txBody>
      </p:sp>
      <p:sp>
        <p:nvSpPr>
          <p:cNvPr id="39942" name="Rectangle 6"/>
          <p:cNvSpPr>
            <a:spLocks noChangeArrowheads="1"/>
          </p:cNvSpPr>
          <p:nvPr/>
        </p:nvSpPr>
        <p:spPr bwMode="auto">
          <a:xfrm>
            <a:off x="152400" y="3265488"/>
            <a:ext cx="5410200" cy="0"/>
          </a:xfrm>
          <a:prstGeom prst="rect">
            <a:avLst/>
          </a:prstGeom>
          <a:noFill/>
          <a:ln w="9525">
            <a:noFill/>
            <a:miter lim="800000"/>
            <a:headEnd/>
            <a:tailEnd/>
          </a:ln>
        </p:spPr>
        <p:txBody>
          <a:bodyPr>
            <a:spAutoFit/>
          </a:bodyPr>
          <a:lstStyle/>
          <a:p>
            <a:endParaRPr lang="en-US"/>
          </a:p>
        </p:txBody>
      </p:sp>
      <p:grpSp>
        <p:nvGrpSpPr>
          <p:cNvPr id="2" name="Group 7"/>
          <p:cNvGrpSpPr>
            <a:grpSpLocks/>
          </p:cNvGrpSpPr>
          <p:nvPr/>
        </p:nvGrpSpPr>
        <p:grpSpPr bwMode="auto">
          <a:xfrm>
            <a:off x="5029200" y="3479800"/>
            <a:ext cx="3629025" cy="2133600"/>
            <a:chOff x="120" y="2532"/>
            <a:chExt cx="2286" cy="1344"/>
          </a:xfrm>
        </p:grpSpPr>
        <p:grpSp>
          <p:nvGrpSpPr>
            <p:cNvPr id="3" name="Group 8"/>
            <p:cNvGrpSpPr>
              <a:grpSpLocks/>
            </p:cNvGrpSpPr>
            <p:nvPr/>
          </p:nvGrpSpPr>
          <p:grpSpPr bwMode="auto">
            <a:xfrm>
              <a:off x="120" y="2532"/>
              <a:ext cx="2286" cy="1344"/>
              <a:chOff x="156" y="2634"/>
              <a:chExt cx="2286" cy="1344"/>
            </a:xfrm>
          </p:grpSpPr>
          <p:sp>
            <p:nvSpPr>
              <p:cNvPr id="39975" name="Rectangle 9"/>
              <p:cNvSpPr>
                <a:spLocks noChangeArrowheads="1"/>
              </p:cNvSpPr>
              <p:nvPr/>
            </p:nvSpPr>
            <p:spPr bwMode="auto">
              <a:xfrm>
                <a:off x="156"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sp>
            <p:nvSpPr>
              <p:cNvPr id="39976" name="Rectangle 10"/>
              <p:cNvSpPr>
                <a:spLocks noChangeArrowheads="1"/>
              </p:cNvSpPr>
              <p:nvPr/>
            </p:nvSpPr>
            <p:spPr bwMode="auto">
              <a:xfrm>
                <a:off x="1362" y="2634"/>
                <a:ext cx="1080" cy="1344"/>
              </a:xfrm>
              <a:prstGeom prst="rect">
                <a:avLst/>
              </a:prstGeom>
              <a:solidFill>
                <a:srgbClr val="FFFFFF"/>
              </a:solidFill>
              <a:ln w="15875">
                <a:solidFill>
                  <a:schemeClr val="tx1"/>
                </a:solidFill>
                <a:miter lim="800000"/>
                <a:headEnd/>
                <a:tailEnd/>
              </a:ln>
            </p:spPr>
            <p:txBody>
              <a:bodyPr wrap="none" anchor="ctr"/>
              <a:lstStyle/>
              <a:p>
                <a:endParaRPr lang="en-US"/>
              </a:p>
            </p:txBody>
          </p:sp>
        </p:grpSp>
        <p:pic>
          <p:nvPicPr>
            <p:cNvPr id="39966" name="Picture 11" descr="Edna Krabappel"/>
            <p:cNvPicPr>
              <a:picLocks noChangeAspect="1" noChangeArrowheads="1"/>
            </p:cNvPicPr>
            <p:nvPr/>
          </p:nvPicPr>
          <p:blipFill>
            <a:blip r:embed="rId2" cstate="print"/>
            <a:srcRect/>
            <a:stretch>
              <a:fillRect/>
            </a:stretch>
          </p:blipFill>
          <p:spPr bwMode="auto">
            <a:xfrm>
              <a:off x="1524" y="3190"/>
              <a:ext cx="303" cy="656"/>
            </a:xfrm>
            <a:prstGeom prst="rect">
              <a:avLst/>
            </a:prstGeom>
            <a:solidFill>
              <a:srgbClr val="FFFFFF"/>
            </a:solidFill>
            <a:ln w="9525">
              <a:noFill/>
              <a:miter lim="800000"/>
              <a:headEnd/>
              <a:tailEnd/>
            </a:ln>
          </p:spPr>
        </p:pic>
        <p:pic>
          <p:nvPicPr>
            <p:cNvPr id="39967" name="Picture 12" descr="Principal Seymour  Skinner"/>
            <p:cNvPicPr>
              <a:picLocks noChangeAspect="1" noChangeArrowheads="1"/>
            </p:cNvPicPr>
            <p:nvPr/>
          </p:nvPicPr>
          <p:blipFill>
            <a:blip r:embed="rId3" cstate="print"/>
            <a:srcRect/>
            <a:stretch>
              <a:fillRect/>
            </a:stretch>
          </p:blipFill>
          <p:spPr bwMode="auto">
            <a:xfrm>
              <a:off x="1968" y="2571"/>
              <a:ext cx="304" cy="653"/>
            </a:xfrm>
            <a:prstGeom prst="rect">
              <a:avLst/>
            </a:prstGeom>
            <a:solidFill>
              <a:srgbClr val="FFFFFF"/>
            </a:solidFill>
            <a:ln w="9525">
              <a:noFill/>
              <a:miter lim="800000"/>
              <a:headEnd/>
              <a:tailEnd/>
            </a:ln>
          </p:spPr>
        </p:pic>
        <p:pic>
          <p:nvPicPr>
            <p:cNvPr id="39968" name="Picture 13" descr="Groundskeeper Willie"/>
            <p:cNvPicPr>
              <a:picLocks noChangeAspect="1" noChangeArrowheads="1"/>
            </p:cNvPicPr>
            <p:nvPr/>
          </p:nvPicPr>
          <p:blipFill>
            <a:blip r:embed="rId4" cstate="print"/>
            <a:srcRect/>
            <a:stretch>
              <a:fillRect/>
            </a:stretch>
          </p:blipFill>
          <p:spPr bwMode="auto">
            <a:xfrm>
              <a:off x="1502" y="2589"/>
              <a:ext cx="336" cy="514"/>
            </a:xfrm>
            <a:prstGeom prst="rect">
              <a:avLst/>
            </a:prstGeom>
            <a:solidFill>
              <a:srgbClr val="FFFFFF"/>
            </a:solidFill>
            <a:ln w="9525">
              <a:noFill/>
              <a:miter lim="800000"/>
              <a:headEnd/>
              <a:tailEnd/>
            </a:ln>
          </p:spPr>
        </p:pic>
        <p:pic>
          <p:nvPicPr>
            <p:cNvPr id="39969" name="Picture 14"/>
            <p:cNvPicPr>
              <a:picLocks noChangeAspect="1" noChangeArrowheads="1"/>
            </p:cNvPicPr>
            <p:nvPr/>
          </p:nvPicPr>
          <p:blipFill>
            <a:blip r:embed="rId5" cstate="print"/>
            <a:srcRect/>
            <a:stretch>
              <a:fillRect/>
            </a:stretch>
          </p:blipFill>
          <p:spPr bwMode="auto">
            <a:xfrm>
              <a:off x="1970" y="3253"/>
              <a:ext cx="375" cy="558"/>
            </a:xfrm>
            <a:prstGeom prst="rect">
              <a:avLst/>
            </a:prstGeom>
            <a:solidFill>
              <a:srgbClr val="FFFFFF"/>
            </a:solidFill>
            <a:ln w="9525">
              <a:noFill/>
              <a:miter lim="800000"/>
              <a:headEnd/>
              <a:tailEnd/>
            </a:ln>
          </p:spPr>
        </p:pic>
        <p:pic>
          <p:nvPicPr>
            <p:cNvPr id="39970" name="Picture 15"/>
            <p:cNvPicPr>
              <a:picLocks noChangeAspect="1" noChangeArrowheads="1"/>
            </p:cNvPicPr>
            <p:nvPr/>
          </p:nvPicPr>
          <p:blipFill>
            <a:blip r:embed="rId6" cstate="print"/>
            <a:srcRect/>
            <a:stretch>
              <a:fillRect/>
            </a:stretch>
          </p:blipFill>
          <p:spPr bwMode="auto">
            <a:xfrm>
              <a:off x="828" y="2551"/>
              <a:ext cx="343" cy="619"/>
            </a:xfrm>
            <a:prstGeom prst="rect">
              <a:avLst/>
            </a:prstGeom>
            <a:solidFill>
              <a:srgbClr val="FFFFFF"/>
            </a:solidFill>
            <a:ln w="9525">
              <a:noFill/>
              <a:miter lim="800000"/>
              <a:headEnd/>
              <a:tailEnd/>
            </a:ln>
          </p:spPr>
        </p:pic>
        <p:pic>
          <p:nvPicPr>
            <p:cNvPr id="39971" name="Picture 16"/>
            <p:cNvPicPr>
              <a:picLocks noChangeAspect="1" noChangeArrowheads="1"/>
            </p:cNvPicPr>
            <p:nvPr/>
          </p:nvPicPr>
          <p:blipFill>
            <a:blip r:embed="rId7" cstate="print"/>
            <a:srcRect/>
            <a:stretch>
              <a:fillRect/>
            </a:stretch>
          </p:blipFill>
          <p:spPr bwMode="auto">
            <a:xfrm>
              <a:off x="472" y="2763"/>
              <a:ext cx="375" cy="647"/>
            </a:xfrm>
            <a:prstGeom prst="rect">
              <a:avLst/>
            </a:prstGeom>
            <a:solidFill>
              <a:srgbClr val="FFFFFF"/>
            </a:solidFill>
            <a:ln w="9525">
              <a:noFill/>
              <a:miter lim="800000"/>
              <a:headEnd/>
              <a:tailEnd/>
            </a:ln>
          </p:spPr>
        </p:pic>
        <p:pic>
          <p:nvPicPr>
            <p:cNvPr id="39972" name="Picture 17"/>
            <p:cNvPicPr>
              <a:picLocks noChangeAspect="1" noChangeArrowheads="1"/>
            </p:cNvPicPr>
            <p:nvPr/>
          </p:nvPicPr>
          <p:blipFill>
            <a:blip r:embed="rId8" cstate="print"/>
            <a:srcRect/>
            <a:stretch>
              <a:fillRect/>
            </a:stretch>
          </p:blipFill>
          <p:spPr bwMode="auto">
            <a:xfrm>
              <a:off x="846" y="3338"/>
              <a:ext cx="269" cy="443"/>
            </a:xfrm>
            <a:prstGeom prst="rect">
              <a:avLst/>
            </a:prstGeom>
            <a:solidFill>
              <a:srgbClr val="FFFFFF"/>
            </a:solidFill>
            <a:ln w="9525">
              <a:noFill/>
              <a:miter lim="800000"/>
              <a:headEnd/>
              <a:tailEnd/>
            </a:ln>
          </p:spPr>
        </p:pic>
        <p:pic>
          <p:nvPicPr>
            <p:cNvPr id="39973" name="Picture 18"/>
            <p:cNvPicPr>
              <a:picLocks noChangeAspect="1" noChangeArrowheads="1"/>
            </p:cNvPicPr>
            <p:nvPr/>
          </p:nvPicPr>
          <p:blipFill>
            <a:blip r:embed="rId9" cstate="print"/>
            <a:srcRect/>
            <a:stretch>
              <a:fillRect/>
            </a:stretch>
          </p:blipFill>
          <p:spPr bwMode="auto">
            <a:xfrm>
              <a:off x="459" y="3432"/>
              <a:ext cx="181" cy="411"/>
            </a:xfrm>
            <a:prstGeom prst="rect">
              <a:avLst/>
            </a:prstGeom>
            <a:solidFill>
              <a:srgbClr val="FFFFFF"/>
            </a:solidFill>
            <a:ln w="9525">
              <a:noFill/>
              <a:miter lim="800000"/>
              <a:headEnd/>
              <a:tailEnd/>
            </a:ln>
          </p:spPr>
        </p:pic>
        <p:pic>
          <p:nvPicPr>
            <p:cNvPr id="39974" name="Picture 19" descr="bios_family_marge"/>
            <p:cNvPicPr>
              <a:picLocks noChangeAspect="1" noChangeArrowheads="1"/>
            </p:cNvPicPr>
            <p:nvPr/>
          </p:nvPicPr>
          <p:blipFill>
            <a:blip r:embed="rId10" cstate="print"/>
            <a:srcRect/>
            <a:stretch>
              <a:fillRect/>
            </a:stretch>
          </p:blipFill>
          <p:spPr bwMode="auto">
            <a:xfrm>
              <a:off x="155" y="2617"/>
              <a:ext cx="272" cy="836"/>
            </a:xfrm>
            <a:prstGeom prst="rect">
              <a:avLst/>
            </a:prstGeom>
            <a:solidFill>
              <a:srgbClr val="FFFFFF"/>
            </a:solidFill>
            <a:ln w="9525">
              <a:noFill/>
              <a:miter lim="800000"/>
              <a:headEnd/>
              <a:tailEnd/>
            </a:ln>
          </p:spPr>
        </p:pic>
      </p:grpSp>
      <p:grpSp>
        <p:nvGrpSpPr>
          <p:cNvPr id="4" name="Group 20"/>
          <p:cNvGrpSpPr>
            <a:grpSpLocks/>
          </p:cNvGrpSpPr>
          <p:nvPr/>
        </p:nvGrpSpPr>
        <p:grpSpPr bwMode="auto">
          <a:xfrm>
            <a:off x="488950" y="3584575"/>
            <a:ext cx="3587750" cy="2549525"/>
            <a:chOff x="98" y="300"/>
            <a:chExt cx="3214" cy="2284"/>
          </a:xfrm>
        </p:grpSpPr>
        <p:pic>
          <p:nvPicPr>
            <p:cNvPr id="39945" name="Picture 21" descr="Edna Krabappel"/>
            <p:cNvPicPr>
              <a:picLocks noChangeAspect="1" noChangeArrowheads="1"/>
            </p:cNvPicPr>
            <p:nvPr/>
          </p:nvPicPr>
          <p:blipFill>
            <a:blip r:embed="rId2" cstate="print"/>
            <a:srcRect/>
            <a:stretch>
              <a:fillRect/>
            </a:stretch>
          </p:blipFill>
          <p:spPr bwMode="auto">
            <a:xfrm>
              <a:off x="98" y="1440"/>
              <a:ext cx="504" cy="1091"/>
            </a:xfrm>
            <a:prstGeom prst="rect">
              <a:avLst/>
            </a:prstGeom>
            <a:noFill/>
            <a:ln w="9525">
              <a:noFill/>
              <a:miter lim="800000"/>
              <a:headEnd/>
              <a:tailEnd/>
            </a:ln>
          </p:spPr>
        </p:pic>
        <p:pic>
          <p:nvPicPr>
            <p:cNvPr id="39946" name="Picture 22"/>
            <p:cNvPicPr>
              <a:picLocks noChangeAspect="1" noChangeArrowheads="1"/>
            </p:cNvPicPr>
            <p:nvPr/>
          </p:nvPicPr>
          <p:blipFill>
            <a:blip r:embed="rId9" cstate="print"/>
            <a:srcRect/>
            <a:stretch>
              <a:fillRect/>
            </a:stretch>
          </p:blipFill>
          <p:spPr bwMode="auto">
            <a:xfrm>
              <a:off x="768" y="1824"/>
              <a:ext cx="308" cy="699"/>
            </a:xfrm>
            <a:prstGeom prst="rect">
              <a:avLst/>
            </a:prstGeom>
            <a:noFill/>
            <a:ln w="9525">
              <a:noFill/>
              <a:miter lim="800000"/>
              <a:headEnd/>
              <a:tailEnd/>
            </a:ln>
          </p:spPr>
        </p:pic>
        <p:pic>
          <p:nvPicPr>
            <p:cNvPr id="39947" name="Picture 23" descr="bios_family_marge"/>
            <p:cNvPicPr>
              <a:picLocks noChangeAspect="1" noChangeArrowheads="1"/>
            </p:cNvPicPr>
            <p:nvPr/>
          </p:nvPicPr>
          <p:blipFill>
            <a:blip r:embed="rId10" cstate="print"/>
            <a:srcRect/>
            <a:stretch>
              <a:fillRect/>
            </a:stretch>
          </p:blipFill>
          <p:spPr bwMode="auto">
            <a:xfrm>
              <a:off x="1200" y="1278"/>
              <a:ext cx="424" cy="1306"/>
            </a:xfrm>
            <a:prstGeom prst="rect">
              <a:avLst/>
            </a:prstGeom>
            <a:noFill/>
            <a:ln w="9525">
              <a:noFill/>
              <a:miter lim="800000"/>
              <a:headEnd/>
              <a:tailEnd/>
            </a:ln>
          </p:spPr>
        </p:pic>
        <p:grpSp>
          <p:nvGrpSpPr>
            <p:cNvPr id="5" name="Group 24"/>
            <p:cNvGrpSpPr>
              <a:grpSpLocks/>
            </p:cNvGrpSpPr>
            <p:nvPr/>
          </p:nvGrpSpPr>
          <p:grpSpPr bwMode="auto">
            <a:xfrm>
              <a:off x="1865" y="1505"/>
              <a:ext cx="1447" cy="1031"/>
              <a:chOff x="252" y="2364"/>
              <a:chExt cx="2258" cy="1608"/>
            </a:xfrm>
          </p:grpSpPr>
          <p:pic>
            <p:nvPicPr>
              <p:cNvPr id="39963" name="Picture 25"/>
              <p:cNvPicPr>
                <a:picLocks noChangeAspect="1" noChangeArrowheads="1"/>
              </p:cNvPicPr>
              <p:nvPr/>
            </p:nvPicPr>
            <p:blipFill>
              <a:blip r:embed="rId11" cstate="print"/>
              <a:srcRect/>
              <a:stretch>
                <a:fillRect/>
              </a:stretch>
            </p:blipFill>
            <p:spPr bwMode="auto">
              <a:xfrm>
                <a:off x="252" y="2364"/>
                <a:ext cx="900" cy="1608"/>
              </a:xfrm>
              <a:prstGeom prst="rect">
                <a:avLst/>
              </a:prstGeom>
              <a:noFill/>
              <a:ln w="9525">
                <a:noFill/>
                <a:miter lim="800000"/>
                <a:headEnd/>
                <a:tailEnd/>
              </a:ln>
            </p:spPr>
          </p:pic>
          <p:pic>
            <p:nvPicPr>
              <p:cNvPr id="39964" name="Picture 26"/>
              <p:cNvPicPr>
                <a:picLocks noChangeAspect="1" noChangeArrowheads="1"/>
              </p:cNvPicPr>
              <p:nvPr/>
            </p:nvPicPr>
            <p:blipFill>
              <a:blip r:embed="rId12" cstate="print"/>
              <a:srcRect/>
              <a:stretch>
                <a:fillRect/>
              </a:stretch>
            </p:blipFill>
            <p:spPr bwMode="auto">
              <a:xfrm>
                <a:off x="1356" y="2412"/>
                <a:ext cx="1154" cy="1524"/>
              </a:xfrm>
              <a:prstGeom prst="rect">
                <a:avLst/>
              </a:prstGeom>
              <a:noFill/>
              <a:ln w="9525">
                <a:noFill/>
                <a:miter lim="800000"/>
                <a:headEnd/>
                <a:tailEnd/>
              </a:ln>
            </p:spPr>
          </p:pic>
        </p:grpSp>
        <p:sp>
          <p:nvSpPr>
            <p:cNvPr id="39949" name="Line 27"/>
            <p:cNvSpPr>
              <a:spLocks noChangeShapeType="1"/>
            </p:cNvSpPr>
            <p:nvPr/>
          </p:nvSpPr>
          <p:spPr bwMode="auto">
            <a:xfrm flipH="1" flipV="1">
              <a:off x="255" y="444"/>
              <a:ext cx="0" cy="903"/>
            </a:xfrm>
            <a:prstGeom prst="line">
              <a:avLst/>
            </a:prstGeom>
            <a:noFill/>
            <a:ln w="31750">
              <a:solidFill>
                <a:schemeClr val="tx1"/>
              </a:solidFill>
              <a:round/>
              <a:headEnd type="oval" w="med" len="med"/>
              <a:tailEnd/>
            </a:ln>
          </p:spPr>
          <p:txBody>
            <a:bodyPr/>
            <a:lstStyle/>
            <a:p>
              <a:endParaRPr lang="en-US"/>
            </a:p>
          </p:txBody>
        </p:sp>
        <p:sp>
          <p:nvSpPr>
            <p:cNvPr id="39950" name="Line 28"/>
            <p:cNvSpPr>
              <a:spLocks noChangeShapeType="1"/>
            </p:cNvSpPr>
            <p:nvPr/>
          </p:nvSpPr>
          <p:spPr bwMode="auto">
            <a:xfrm flipH="1" flipV="1">
              <a:off x="2919" y="1167"/>
              <a:ext cx="0" cy="185"/>
            </a:xfrm>
            <a:prstGeom prst="line">
              <a:avLst/>
            </a:prstGeom>
            <a:noFill/>
            <a:ln w="31750">
              <a:solidFill>
                <a:schemeClr val="tx1"/>
              </a:solidFill>
              <a:round/>
              <a:headEnd type="oval" w="med" len="med"/>
              <a:tailEnd/>
            </a:ln>
          </p:spPr>
          <p:txBody>
            <a:bodyPr/>
            <a:lstStyle/>
            <a:p>
              <a:endParaRPr lang="en-US"/>
            </a:p>
          </p:txBody>
        </p:sp>
        <p:sp>
          <p:nvSpPr>
            <p:cNvPr id="39951" name="Line 29"/>
            <p:cNvSpPr>
              <a:spLocks noChangeShapeType="1"/>
            </p:cNvSpPr>
            <p:nvPr/>
          </p:nvSpPr>
          <p:spPr bwMode="auto">
            <a:xfrm flipH="1" flipV="1">
              <a:off x="2227" y="1167"/>
              <a:ext cx="0" cy="185"/>
            </a:xfrm>
            <a:prstGeom prst="line">
              <a:avLst/>
            </a:prstGeom>
            <a:noFill/>
            <a:ln w="31750">
              <a:solidFill>
                <a:schemeClr val="tx1"/>
              </a:solidFill>
              <a:round/>
              <a:headEnd type="oval" w="med" len="med"/>
              <a:tailEnd/>
            </a:ln>
          </p:spPr>
          <p:txBody>
            <a:bodyPr/>
            <a:lstStyle/>
            <a:p>
              <a:endParaRPr lang="en-US"/>
            </a:p>
          </p:txBody>
        </p:sp>
        <p:sp>
          <p:nvSpPr>
            <p:cNvPr id="39952" name="Line 30"/>
            <p:cNvSpPr>
              <a:spLocks noChangeShapeType="1"/>
            </p:cNvSpPr>
            <p:nvPr/>
          </p:nvSpPr>
          <p:spPr bwMode="auto">
            <a:xfrm flipH="1">
              <a:off x="2221" y="1167"/>
              <a:ext cx="703" cy="0"/>
            </a:xfrm>
            <a:prstGeom prst="line">
              <a:avLst/>
            </a:prstGeom>
            <a:noFill/>
            <a:ln w="31750">
              <a:solidFill>
                <a:schemeClr val="tx1"/>
              </a:solidFill>
              <a:round/>
              <a:headEnd/>
              <a:tailEnd/>
            </a:ln>
          </p:spPr>
          <p:txBody>
            <a:bodyPr/>
            <a:lstStyle/>
            <a:p>
              <a:endParaRPr lang="en-US"/>
            </a:p>
          </p:txBody>
        </p:sp>
        <p:sp>
          <p:nvSpPr>
            <p:cNvPr id="39953" name="Line 31"/>
            <p:cNvSpPr>
              <a:spLocks noChangeShapeType="1"/>
            </p:cNvSpPr>
            <p:nvPr/>
          </p:nvSpPr>
          <p:spPr bwMode="auto">
            <a:xfrm flipH="1">
              <a:off x="1193" y="710"/>
              <a:ext cx="1384" cy="0"/>
            </a:xfrm>
            <a:prstGeom prst="line">
              <a:avLst/>
            </a:prstGeom>
            <a:noFill/>
            <a:ln w="31750">
              <a:solidFill>
                <a:schemeClr val="tx1"/>
              </a:solidFill>
              <a:round/>
              <a:headEnd/>
              <a:tailEnd/>
            </a:ln>
          </p:spPr>
          <p:txBody>
            <a:bodyPr/>
            <a:lstStyle/>
            <a:p>
              <a:endParaRPr lang="en-US"/>
            </a:p>
          </p:txBody>
        </p:sp>
        <p:sp>
          <p:nvSpPr>
            <p:cNvPr id="39954" name="Line 32"/>
            <p:cNvSpPr>
              <a:spLocks noChangeShapeType="1"/>
            </p:cNvSpPr>
            <p:nvPr/>
          </p:nvSpPr>
          <p:spPr bwMode="auto">
            <a:xfrm rot="5400000" flipH="1">
              <a:off x="2343" y="943"/>
              <a:ext cx="457" cy="0"/>
            </a:xfrm>
            <a:prstGeom prst="line">
              <a:avLst/>
            </a:prstGeom>
            <a:noFill/>
            <a:ln w="31750">
              <a:solidFill>
                <a:schemeClr val="tx1"/>
              </a:solidFill>
              <a:round/>
              <a:headEnd/>
              <a:tailEnd/>
            </a:ln>
          </p:spPr>
          <p:txBody>
            <a:bodyPr/>
            <a:lstStyle/>
            <a:p>
              <a:endParaRPr lang="en-US"/>
            </a:p>
          </p:txBody>
        </p:sp>
        <p:sp>
          <p:nvSpPr>
            <p:cNvPr id="39955" name="Line 33"/>
            <p:cNvSpPr>
              <a:spLocks noChangeShapeType="1"/>
            </p:cNvSpPr>
            <p:nvPr/>
          </p:nvSpPr>
          <p:spPr bwMode="auto">
            <a:xfrm rot="5400000" flipH="1">
              <a:off x="1712" y="574"/>
              <a:ext cx="265" cy="0"/>
            </a:xfrm>
            <a:prstGeom prst="line">
              <a:avLst/>
            </a:prstGeom>
            <a:noFill/>
            <a:ln w="31750">
              <a:solidFill>
                <a:schemeClr val="tx1"/>
              </a:solidFill>
              <a:round/>
              <a:headEnd/>
              <a:tailEnd/>
            </a:ln>
          </p:spPr>
          <p:txBody>
            <a:bodyPr/>
            <a:lstStyle/>
            <a:p>
              <a:endParaRPr lang="en-US"/>
            </a:p>
          </p:txBody>
        </p:sp>
        <p:grpSp>
          <p:nvGrpSpPr>
            <p:cNvPr id="6" name="Group 34"/>
            <p:cNvGrpSpPr>
              <a:grpSpLocks/>
            </p:cNvGrpSpPr>
            <p:nvPr/>
          </p:nvGrpSpPr>
          <p:grpSpPr bwMode="auto">
            <a:xfrm>
              <a:off x="859" y="969"/>
              <a:ext cx="703" cy="377"/>
              <a:chOff x="2112" y="2976"/>
              <a:chExt cx="703" cy="377"/>
            </a:xfrm>
          </p:grpSpPr>
          <p:sp>
            <p:nvSpPr>
              <p:cNvPr id="39960" name="Line 35"/>
              <p:cNvSpPr>
                <a:spLocks noChangeShapeType="1"/>
              </p:cNvSpPr>
              <p:nvPr/>
            </p:nvSpPr>
            <p:spPr bwMode="auto">
              <a:xfrm flipH="1" flipV="1">
                <a:off x="2810" y="2976"/>
                <a:ext cx="0" cy="377"/>
              </a:xfrm>
              <a:prstGeom prst="line">
                <a:avLst/>
              </a:prstGeom>
              <a:noFill/>
              <a:ln w="31750">
                <a:solidFill>
                  <a:schemeClr val="tx1"/>
                </a:solidFill>
                <a:round/>
                <a:headEnd type="oval" w="med" len="med"/>
                <a:tailEnd/>
              </a:ln>
            </p:spPr>
            <p:txBody>
              <a:bodyPr/>
              <a:lstStyle/>
              <a:p>
                <a:endParaRPr lang="en-US"/>
              </a:p>
            </p:txBody>
          </p:sp>
          <p:sp>
            <p:nvSpPr>
              <p:cNvPr id="39961" name="Line 36"/>
              <p:cNvSpPr>
                <a:spLocks noChangeShapeType="1"/>
              </p:cNvSpPr>
              <p:nvPr/>
            </p:nvSpPr>
            <p:spPr bwMode="auto">
              <a:xfrm flipH="1" flipV="1">
                <a:off x="2118" y="2976"/>
                <a:ext cx="0" cy="377"/>
              </a:xfrm>
              <a:prstGeom prst="line">
                <a:avLst/>
              </a:prstGeom>
              <a:noFill/>
              <a:ln w="31750">
                <a:solidFill>
                  <a:schemeClr val="tx1"/>
                </a:solidFill>
                <a:round/>
                <a:headEnd type="oval" w="med" len="med"/>
                <a:tailEnd/>
              </a:ln>
            </p:spPr>
            <p:txBody>
              <a:bodyPr/>
              <a:lstStyle/>
              <a:p>
                <a:endParaRPr lang="en-US"/>
              </a:p>
            </p:txBody>
          </p:sp>
          <p:sp>
            <p:nvSpPr>
              <p:cNvPr id="39962" name="Line 37"/>
              <p:cNvSpPr>
                <a:spLocks noChangeShapeType="1"/>
              </p:cNvSpPr>
              <p:nvPr/>
            </p:nvSpPr>
            <p:spPr bwMode="auto">
              <a:xfrm flipH="1">
                <a:off x="2112" y="2976"/>
                <a:ext cx="703" cy="0"/>
              </a:xfrm>
              <a:prstGeom prst="line">
                <a:avLst/>
              </a:prstGeom>
              <a:noFill/>
              <a:ln w="31750">
                <a:solidFill>
                  <a:schemeClr val="tx1"/>
                </a:solidFill>
                <a:round/>
                <a:headEnd/>
                <a:tailEnd/>
              </a:ln>
            </p:spPr>
            <p:txBody>
              <a:bodyPr/>
              <a:lstStyle/>
              <a:p>
                <a:endParaRPr lang="en-US"/>
              </a:p>
            </p:txBody>
          </p:sp>
        </p:grpSp>
        <p:sp>
          <p:nvSpPr>
            <p:cNvPr id="39957" name="Line 38"/>
            <p:cNvSpPr>
              <a:spLocks noChangeShapeType="1"/>
            </p:cNvSpPr>
            <p:nvPr/>
          </p:nvSpPr>
          <p:spPr bwMode="auto">
            <a:xfrm rot="5400000" flipH="1">
              <a:off x="1065" y="844"/>
              <a:ext cx="258" cy="0"/>
            </a:xfrm>
            <a:prstGeom prst="line">
              <a:avLst/>
            </a:prstGeom>
            <a:noFill/>
            <a:ln w="31750">
              <a:solidFill>
                <a:schemeClr val="tx1"/>
              </a:solidFill>
              <a:round/>
              <a:headEnd/>
              <a:tailEnd/>
            </a:ln>
          </p:spPr>
          <p:txBody>
            <a:bodyPr/>
            <a:lstStyle/>
            <a:p>
              <a:endParaRPr lang="en-US"/>
            </a:p>
          </p:txBody>
        </p:sp>
        <p:sp>
          <p:nvSpPr>
            <p:cNvPr id="39958" name="Line 39"/>
            <p:cNvSpPr>
              <a:spLocks noChangeShapeType="1"/>
            </p:cNvSpPr>
            <p:nvPr/>
          </p:nvSpPr>
          <p:spPr bwMode="auto">
            <a:xfrm flipH="1">
              <a:off x="253" y="446"/>
              <a:ext cx="1582" cy="0"/>
            </a:xfrm>
            <a:prstGeom prst="line">
              <a:avLst/>
            </a:prstGeom>
            <a:noFill/>
            <a:ln w="31750">
              <a:solidFill>
                <a:schemeClr val="tx1"/>
              </a:solidFill>
              <a:round/>
              <a:headEnd/>
              <a:tailEnd/>
            </a:ln>
          </p:spPr>
          <p:txBody>
            <a:bodyPr/>
            <a:lstStyle/>
            <a:p>
              <a:endParaRPr lang="en-US"/>
            </a:p>
          </p:txBody>
        </p:sp>
        <p:sp>
          <p:nvSpPr>
            <p:cNvPr id="39959" name="Line 40"/>
            <p:cNvSpPr>
              <a:spLocks noChangeShapeType="1"/>
            </p:cNvSpPr>
            <p:nvPr/>
          </p:nvSpPr>
          <p:spPr bwMode="auto">
            <a:xfrm rot="5400000" flipH="1">
              <a:off x="989" y="370"/>
              <a:ext cx="139" cy="0"/>
            </a:xfrm>
            <a:prstGeom prst="line">
              <a:avLst/>
            </a:prstGeom>
            <a:noFill/>
            <a:ln w="31750">
              <a:solidFill>
                <a:schemeClr val="tx1"/>
              </a:solidFill>
              <a:round/>
              <a:headEnd/>
              <a:tailEnd/>
            </a:ln>
          </p:spPr>
          <p:txBody>
            <a:bodyPr/>
            <a:lstStyle/>
            <a:p>
              <a:endParaRPr lang="en-US"/>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2952750" y="442913"/>
            <a:ext cx="6067425" cy="1647825"/>
          </a:xfrm>
          <a:prstGeom prst="rect">
            <a:avLst/>
          </a:prstGeom>
          <a:noFill/>
          <a:ln w="9525">
            <a:noFill/>
            <a:miter lim="800000"/>
            <a:headEnd/>
            <a:tailEnd/>
          </a:ln>
        </p:spPr>
      </p:pic>
      <p:grpSp>
        <p:nvGrpSpPr>
          <p:cNvPr id="38" name="组合 37"/>
          <p:cNvGrpSpPr/>
          <p:nvPr/>
        </p:nvGrpSpPr>
        <p:grpSpPr>
          <a:xfrm>
            <a:off x="474662" y="2362200"/>
            <a:ext cx="8593138" cy="4017962"/>
            <a:chOff x="474662" y="2362200"/>
            <a:chExt cx="8593138" cy="4017962"/>
          </a:xfrm>
        </p:grpSpPr>
        <p:sp>
          <p:nvSpPr>
            <p:cNvPr id="40963" name="Text Box 3"/>
            <p:cNvSpPr txBox="1">
              <a:spLocks noChangeArrowheads="1"/>
            </p:cNvSpPr>
            <p:nvPr/>
          </p:nvSpPr>
          <p:spPr bwMode="auto">
            <a:xfrm>
              <a:off x="2525712" y="3201987"/>
              <a:ext cx="3598863" cy="519113"/>
            </a:xfrm>
            <a:prstGeom prst="rect">
              <a:avLst/>
            </a:prstGeom>
            <a:noFill/>
            <a:ln w="9525">
              <a:noFill/>
              <a:miter lim="800000"/>
              <a:headEnd/>
              <a:tailEnd/>
            </a:ln>
          </p:spPr>
          <p:txBody>
            <a:bodyPr>
              <a:spAutoFit/>
            </a:bodyPr>
            <a:lstStyle/>
            <a:p>
              <a:pPr eaLnBrk="1" hangingPunct="1"/>
              <a:r>
                <a:rPr lang="en-US" sz="2800" b="1" dirty="0">
                  <a:solidFill>
                    <a:srgbClr val="660066"/>
                  </a:solidFill>
                  <a:latin typeface="Times New Roman" pitchFamily="18" charset="0"/>
                </a:rPr>
                <a:t>Business &amp; Economy</a:t>
              </a:r>
            </a:p>
          </p:txBody>
        </p:sp>
        <p:sp>
          <p:nvSpPr>
            <p:cNvPr id="40964" name="Text Box 4"/>
            <p:cNvSpPr txBox="1">
              <a:spLocks noChangeArrowheads="1"/>
            </p:cNvSpPr>
            <p:nvPr/>
          </p:nvSpPr>
          <p:spPr bwMode="auto">
            <a:xfrm>
              <a:off x="1447800" y="4454525"/>
              <a:ext cx="5946775" cy="396875"/>
            </a:xfrm>
            <a:prstGeom prst="rect">
              <a:avLst/>
            </a:prstGeom>
            <a:noFill/>
            <a:ln w="9525">
              <a:noFill/>
              <a:miter lim="800000"/>
              <a:headEnd/>
              <a:tailEnd/>
            </a:ln>
          </p:spPr>
          <p:txBody>
            <a:bodyPr>
              <a:spAutoFit/>
            </a:bodyPr>
            <a:lstStyle/>
            <a:p>
              <a:pPr eaLnBrk="1" hangingPunct="1"/>
              <a:r>
                <a:rPr lang="en-US" sz="2000" b="1">
                  <a:latin typeface="Times New Roman" pitchFamily="18" charset="0"/>
                </a:rPr>
                <a:t>B2B	Finance		Shopping	Jobs</a:t>
              </a:r>
            </a:p>
          </p:txBody>
        </p:sp>
        <p:sp>
          <p:nvSpPr>
            <p:cNvPr id="40965" name="Text Box 5"/>
            <p:cNvSpPr txBox="1">
              <a:spLocks noChangeArrowheads="1"/>
            </p:cNvSpPr>
            <p:nvPr/>
          </p:nvSpPr>
          <p:spPr bwMode="auto">
            <a:xfrm>
              <a:off x="474662" y="5487987"/>
              <a:ext cx="8593138" cy="336550"/>
            </a:xfrm>
            <a:prstGeom prst="rect">
              <a:avLst/>
            </a:prstGeom>
            <a:noFill/>
            <a:ln w="9525">
              <a:noFill/>
              <a:miter lim="800000"/>
              <a:headEnd/>
              <a:tailEnd/>
            </a:ln>
          </p:spPr>
          <p:txBody>
            <a:bodyPr>
              <a:spAutoFit/>
            </a:bodyPr>
            <a:lstStyle/>
            <a:p>
              <a:pPr eaLnBrk="1" hangingPunct="1"/>
              <a:r>
                <a:rPr lang="en-US" sz="1600" b="1">
                  <a:latin typeface="Times New Roman" pitchFamily="18" charset="0"/>
                </a:rPr>
                <a:t>Aerospace Agriculture… 	Banking Bonds…	Animals Apparel	Career Workspace </a:t>
              </a:r>
            </a:p>
          </p:txBody>
        </p:sp>
        <p:sp>
          <p:nvSpPr>
            <p:cNvPr id="40966" name="Line 6"/>
            <p:cNvSpPr>
              <a:spLocks noChangeShapeType="1"/>
            </p:cNvSpPr>
            <p:nvPr/>
          </p:nvSpPr>
          <p:spPr bwMode="auto">
            <a:xfrm flipH="1">
              <a:off x="1963737" y="3681412"/>
              <a:ext cx="1003300" cy="746125"/>
            </a:xfrm>
            <a:prstGeom prst="line">
              <a:avLst/>
            </a:prstGeom>
            <a:noFill/>
            <a:ln w="22225">
              <a:solidFill>
                <a:schemeClr val="tx1"/>
              </a:solidFill>
              <a:round/>
              <a:headEnd/>
              <a:tailEnd type="triangle" w="med" len="med"/>
            </a:ln>
          </p:spPr>
          <p:txBody>
            <a:bodyPr/>
            <a:lstStyle/>
            <a:p>
              <a:endParaRPr lang="en-US"/>
            </a:p>
          </p:txBody>
        </p:sp>
        <p:sp>
          <p:nvSpPr>
            <p:cNvPr id="40967" name="Line 7"/>
            <p:cNvSpPr>
              <a:spLocks noChangeShapeType="1"/>
            </p:cNvSpPr>
            <p:nvPr/>
          </p:nvSpPr>
          <p:spPr bwMode="auto">
            <a:xfrm flipH="1">
              <a:off x="3036887" y="3689350"/>
              <a:ext cx="395288" cy="730250"/>
            </a:xfrm>
            <a:prstGeom prst="line">
              <a:avLst/>
            </a:prstGeom>
            <a:noFill/>
            <a:ln w="22225">
              <a:solidFill>
                <a:schemeClr val="tx1"/>
              </a:solidFill>
              <a:round/>
              <a:headEnd/>
              <a:tailEnd type="triangle" w="med" len="med"/>
            </a:ln>
          </p:spPr>
          <p:txBody>
            <a:bodyPr/>
            <a:lstStyle/>
            <a:p>
              <a:endParaRPr lang="en-US"/>
            </a:p>
          </p:txBody>
        </p:sp>
        <p:sp>
          <p:nvSpPr>
            <p:cNvPr id="40968" name="Line 8"/>
            <p:cNvSpPr>
              <a:spLocks noChangeShapeType="1"/>
            </p:cNvSpPr>
            <p:nvPr/>
          </p:nvSpPr>
          <p:spPr bwMode="auto">
            <a:xfrm>
              <a:off x="4321175" y="3671887"/>
              <a:ext cx="385762" cy="809625"/>
            </a:xfrm>
            <a:prstGeom prst="line">
              <a:avLst/>
            </a:prstGeom>
            <a:noFill/>
            <a:ln w="22225">
              <a:solidFill>
                <a:schemeClr val="tx1"/>
              </a:solidFill>
              <a:round/>
              <a:headEnd/>
              <a:tailEnd type="triangle" w="med" len="med"/>
            </a:ln>
          </p:spPr>
          <p:txBody>
            <a:bodyPr/>
            <a:lstStyle/>
            <a:p>
              <a:endParaRPr lang="en-US"/>
            </a:p>
          </p:txBody>
        </p:sp>
        <p:sp>
          <p:nvSpPr>
            <p:cNvPr id="40969" name="Line 9"/>
            <p:cNvSpPr>
              <a:spLocks noChangeShapeType="1"/>
            </p:cNvSpPr>
            <p:nvPr/>
          </p:nvSpPr>
          <p:spPr bwMode="auto">
            <a:xfrm>
              <a:off x="5111750" y="3671887"/>
              <a:ext cx="1038225" cy="792163"/>
            </a:xfrm>
            <a:prstGeom prst="line">
              <a:avLst/>
            </a:prstGeom>
            <a:noFill/>
            <a:ln w="22225">
              <a:solidFill>
                <a:schemeClr val="tx1"/>
              </a:solidFill>
              <a:round/>
              <a:headEnd/>
              <a:tailEnd type="triangle" w="med" len="med"/>
            </a:ln>
          </p:spPr>
          <p:txBody>
            <a:bodyPr/>
            <a:lstStyle/>
            <a:p>
              <a:endParaRPr lang="en-US"/>
            </a:p>
          </p:txBody>
        </p:sp>
        <p:sp>
          <p:nvSpPr>
            <p:cNvPr id="40970" name="Line 10"/>
            <p:cNvSpPr>
              <a:spLocks noChangeShapeType="1"/>
            </p:cNvSpPr>
            <p:nvPr/>
          </p:nvSpPr>
          <p:spPr bwMode="auto">
            <a:xfrm flipH="1">
              <a:off x="1049337" y="4824412"/>
              <a:ext cx="615950" cy="711200"/>
            </a:xfrm>
            <a:prstGeom prst="line">
              <a:avLst/>
            </a:prstGeom>
            <a:noFill/>
            <a:ln w="22225">
              <a:solidFill>
                <a:schemeClr val="tx1"/>
              </a:solidFill>
              <a:round/>
              <a:headEnd/>
              <a:tailEnd type="triangle" w="med" len="med"/>
            </a:ln>
          </p:spPr>
          <p:txBody>
            <a:bodyPr/>
            <a:lstStyle/>
            <a:p>
              <a:endParaRPr lang="en-US"/>
            </a:p>
          </p:txBody>
        </p:sp>
        <p:sp>
          <p:nvSpPr>
            <p:cNvPr id="40971" name="Line 11"/>
            <p:cNvSpPr>
              <a:spLocks noChangeShapeType="1"/>
            </p:cNvSpPr>
            <p:nvPr/>
          </p:nvSpPr>
          <p:spPr bwMode="auto">
            <a:xfrm>
              <a:off x="1814512" y="4832350"/>
              <a:ext cx="307975" cy="695325"/>
            </a:xfrm>
            <a:prstGeom prst="line">
              <a:avLst/>
            </a:prstGeom>
            <a:noFill/>
            <a:ln w="22225">
              <a:solidFill>
                <a:schemeClr val="tx1"/>
              </a:solidFill>
              <a:round/>
              <a:headEnd/>
              <a:tailEnd type="triangle" w="med" len="med"/>
            </a:ln>
          </p:spPr>
          <p:txBody>
            <a:bodyPr/>
            <a:lstStyle/>
            <a:p>
              <a:endParaRPr lang="en-US"/>
            </a:p>
          </p:txBody>
        </p:sp>
        <p:sp>
          <p:nvSpPr>
            <p:cNvPr id="40972" name="Line 12"/>
            <p:cNvSpPr>
              <a:spLocks noChangeShapeType="1"/>
            </p:cNvSpPr>
            <p:nvPr/>
          </p:nvSpPr>
          <p:spPr bwMode="auto">
            <a:xfrm>
              <a:off x="2992437" y="4824412"/>
              <a:ext cx="457200" cy="693738"/>
            </a:xfrm>
            <a:prstGeom prst="line">
              <a:avLst/>
            </a:prstGeom>
            <a:noFill/>
            <a:ln w="22225">
              <a:solidFill>
                <a:schemeClr val="tx1"/>
              </a:solidFill>
              <a:round/>
              <a:headEnd/>
              <a:tailEnd type="triangle" w="med" len="med"/>
            </a:ln>
          </p:spPr>
          <p:txBody>
            <a:bodyPr/>
            <a:lstStyle/>
            <a:p>
              <a:endParaRPr lang="en-US"/>
            </a:p>
          </p:txBody>
        </p:sp>
        <p:sp>
          <p:nvSpPr>
            <p:cNvPr id="40973" name="Line 13"/>
            <p:cNvSpPr>
              <a:spLocks noChangeShapeType="1"/>
            </p:cNvSpPr>
            <p:nvPr/>
          </p:nvSpPr>
          <p:spPr bwMode="auto">
            <a:xfrm>
              <a:off x="3221037" y="4824412"/>
              <a:ext cx="1055688" cy="720725"/>
            </a:xfrm>
            <a:prstGeom prst="line">
              <a:avLst/>
            </a:prstGeom>
            <a:noFill/>
            <a:ln w="22225">
              <a:solidFill>
                <a:schemeClr val="tx1"/>
              </a:solidFill>
              <a:round/>
              <a:headEnd/>
              <a:tailEnd type="triangle" w="med" len="med"/>
            </a:ln>
          </p:spPr>
          <p:txBody>
            <a:bodyPr/>
            <a:lstStyle/>
            <a:p>
              <a:endParaRPr lang="en-US"/>
            </a:p>
          </p:txBody>
        </p:sp>
        <p:sp>
          <p:nvSpPr>
            <p:cNvPr id="40974" name="Line 14"/>
            <p:cNvSpPr>
              <a:spLocks noChangeShapeType="1"/>
            </p:cNvSpPr>
            <p:nvPr/>
          </p:nvSpPr>
          <p:spPr bwMode="auto">
            <a:xfrm>
              <a:off x="4786312" y="4814887"/>
              <a:ext cx="571500" cy="720725"/>
            </a:xfrm>
            <a:prstGeom prst="line">
              <a:avLst/>
            </a:prstGeom>
            <a:noFill/>
            <a:ln w="22225">
              <a:solidFill>
                <a:schemeClr val="tx1"/>
              </a:solidFill>
              <a:round/>
              <a:headEnd/>
              <a:tailEnd type="triangle" w="med" len="med"/>
            </a:ln>
          </p:spPr>
          <p:txBody>
            <a:bodyPr/>
            <a:lstStyle/>
            <a:p>
              <a:endParaRPr lang="en-US"/>
            </a:p>
          </p:txBody>
        </p:sp>
        <p:sp>
          <p:nvSpPr>
            <p:cNvPr id="40975" name="Line 15"/>
            <p:cNvSpPr>
              <a:spLocks noChangeShapeType="1"/>
            </p:cNvSpPr>
            <p:nvPr/>
          </p:nvSpPr>
          <p:spPr bwMode="auto">
            <a:xfrm>
              <a:off x="5287962" y="4876800"/>
              <a:ext cx="765175" cy="623887"/>
            </a:xfrm>
            <a:prstGeom prst="line">
              <a:avLst/>
            </a:prstGeom>
            <a:noFill/>
            <a:ln w="22225">
              <a:solidFill>
                <a:schemeClr val="tx1"/>
              </a:solidFill>
              <a:round/>
              <a:headEnd/>
              <a:tailEnd type="triangle" w="med" len="med"/>
            </a:ln>
          </p:spPr>
          <p:txBody>
            <a:bodyPr/>
            <a:lstStyle/>
            <a:p>
              <a:endParaRPr lang="en-US"/>
            </a:p>
          </p:txBody>
        </p:sp>
        <p:sp>
          <p:nvSpPr>
            <p:cNvPr id="40976" name="Line 16"/>
            <p:cNvSpPr>
              <a:spLocks noChangeShapeType="1"/>
            </p:cNvSpPr>
            <p:nvPr/>
          </p:nvSpPr>
          <p:spPr bwMode="auto">
            <a:xfrm>
              <a:off x="6369050" y="4797425"/>
              <a:ext cx="782637" cy="712787"/>
            </a:xfrm>
            <a:prstGeom prst="line">
              <a:avLst/>
            </a:prstGeom>
            <a:noFill/>
            <a:ln w="22225">
              <a:solidFill>
                <a:schemeClr val="tx1"/>
              </a:solidFill>
              <a:round/>
              <a:headEnd/>
              <a:tailEnd type="triangle" w="med" len="med"/>
            </a:ln>
          </p:spPr>
          <p:txBody>
            <a:bodyPr/>
            <a:lstStyle/>
            <a:p>
              <a:endParaRPr lang="en-US"/>
            </a:p>
          </p:txBody>
        </p:sp>
        <p:sp>
          <p:nvSpPr>
            <p:cNvPr id="40977" name="Line 17"/>
            <p:cNvSpPr>
              <a:spLocks noChangeShapeType="1"/>
            </p:cNvSpPr>
            <p:nvPr/>
          </p:nvSpPr>
          <p:spPr bwMode="auto">
            <a:xfrm>
              <a:off x="6589712" y="4770437"/>
              <a:ext cx="1371600" cy="792163"/>
            </a:xfrm>
            <a:prstGeom prst="line">
              <a:avLst/>
            </a:prstGeom>
            <a:noFill/>
            <a:ln w="22225">
              <a:solidFill>
                <a:schemeClr val="tx1"/>
              </a:solidFill>
              <a:round/>
              <a:headEnd/>
              <a:tailEnd type="triangle" w="med" len="med"/>
            </a:ln>
          </p:spPr>
          <p:txBody>
            <a:bodyPr/>
            <a:lstStyle/>
            <a:p>
              <a:endParaRPr lang="en-US"/>
            </a:p>
          </p:txBody>
        </p:sp>
        <p:sp>
          <p:nvSpPr>
            <p:cNvPr id="40978" name="Line 18"/>
            <p:cNvSpPr>
              <a:spLocks noChangeShapeType="1"/>
            </p:cNvSpPr>
            <p:nvPr/>
          </p:nvSpPr>
          <p:spPr bwMode="auto">
            <a:xfrm flipH="1">
              <a:off x="496887" y="5781675"/>
              <a:ext cx="323850" cy="598487"/>
            </a:xfrm>
            <a:prstGeom prst="line">
              <a:avLst/>
            </a:prstGeom>
            <a:noFill/>
            <a:ln w="22225">
              <a:solidFill>
                <a:schemeClr val="tx1"/>
              </a:solidFill>
              <a:round/>
              <a:headEnd/>
              <a:tailEnd type="triangle" w="med" len="med"/>
            </a:ln>
          </p:spPr>
          <p:txBody>
            <a:bodyPr/>
            <a:lstStyle/>
            <a:p>
              <a:endParaRPr lang="en-US"/>
            </a:p>
          </p:txBody>
        </p:sp>
        <p:sp>
          <p:nvSpPr>
            <p:cNvPr id="40979" name="Line 19"/>
            <p:cNvSpPr>
              <a:spLocks noChangeShapeType="1"/>
            </p:cNvSpPr>
            <p:nvPr/>
          </p:nvSpPr>
          <p:spPr bwMode="auto">
            <a:xfrm>
              <a:off x="1173162" y="5799137"/>
              <a:ext cx="298450" cy="581025"/>
            </a:xfrm>
            <a:prstGeom prst="line">
              <a:avLst/>
            </a:prstGeom>
            <a:noFill/>
            <a:ln w="22225">
              <a:solidFill>
                <a:schemeClr val="tx1"/>
              </a:solidFill>
              <a:round/>
              <a:headEnd/>
              <a:tailEnd type="triangle" w="med" len="med"/>
            </a:ln>
          </p:spPr>
          <p:txBody>
            <a:bodyPr/>
            <a:lstStyle/>
            <a:p>
              <a:endParaRPr lang="en-US"/>
            </a:p>
          </p:txBody>
        </p:sp>
        <p:sp>
          <p:nvSpPr>
            <p:cNvPr id="40980" name="Line 20"/>
            <p:cNvSpPr>
              <a:spLocks noChangeShapeType="1"/>
            </p:cNvSpPr>
            <p:nvPr/>
          </p:nvSpPr>
          <p:spPr bwMode="auto">
            <a:xfrm flipH="1">
              <a:off x="1814512" y="5781675"/>
              <a:ext cx="228600" cy="598487"/>
            </a:xfrm>
            <a:prstGeom prst="line">
              <a:avLst/>
            </a:prstGeom>
            <a:noFill/>
            <a:ln w="22225">
              <a:solidFill>
                <a:schemeClr val="tx1"/>
              </a:solidFill>
              <a:round/>
              <a:headEnd/>
              <a:tailEnd type="triangle" w="med" len="med"/>
            </a:ln>
          </p:spPr>
          <p:txBody>
            <a:bodyPr/>
            <a:lstStyle/>
            <a:p>
              <a:endParaRPr lang="en-US"/>
            </a:p>
          </p:txBody>
        </p:sp>
        <p:sp>
          <p:nvSpPr>
            <p:cNvPr id="40981" name="Line 21"/>
            <p:cNvSpPr>
              <a:spLocks noChangeShapeType="1"/>
            </p:cNvSpPr>
            <p:nvPr/>
          </p:nvSpPr>
          <p:spPr bwMode="auto">
            <a:xfrm flipH="1">
              <a:off x="2192337" y="5764212"/>
              <a:ext cx="19050" cy="615950"/>
            </a:xfrm>
            <a:prstGeom prst="line">
              <a:avLst/>
            </a:prstGeom>
            <a:noFill/>
            <a:ln w="22225">
              <a:solidFill>
                <a:schemeClr val="tx1"/>
              </a:solidFill>
              <a:round/>
              <a:headEnd/>
              <a:tailEnd type="triangle" w="med" len="med"/>
            </a:ln>
          </p:spPr>
          <p:txBody>
            <a:bodyPr/>
            <a:lstStyle/>
            <a:p>
              <a:endParaRPr lang="en-US"/>
            </a:p>
          </p:txBody>
        </p:sp>
        <p:sp>
          <p:nvSpPr>
            <p:cNvPr id="40982" name="Line 22"/>
            <p:cNvSpPr>
              <a:spLocks noChangeShapeType="1"/>
            </p:cNvSpPr>
            <p:nvPr/>
          </p:nvSpPr>
          <p:spPr bwMode="auto">
            <a:xfrm>
              <a:off x="2439987" y="5773737"/>
              <a:ext cx="246063" cy="606425"/>
            </a:xfrm>
            <a:prstGeom prst="line">
              <a:avLst/>
            </a:prstGeom>
            <a:noFill/>
            <a:ln w="22225">
              <a:solidFill>
                <a:schemeClr val="tx1"/>
              </a:solidFill>
              <a:round/>
              <a:headEnd/>
              <a:tailEnd type="triangle" w="med" len="med"/>
            </a:ln>
          </p:spPr>
          <p:txBody>
            <a:bodyPr/>
            <a:lstStyle/>
            <a:p>
              <a:endParaRPr lang="en-US"/>
            </a:p>
          </p:txBody>
        </p:sp>
        <p:sp>
          <p:nvSpPr>
            <p:cNvPr id="40983" name="Line 23"/>
            <p:cNvSpPr>
              <a:spLocks noChangeShapeType="1"/>
            </p:cNvSpPr>
            <p:nvPr/>
          </p:nvSpPr>
          <p:spPr bwMode="auto">
            <a:xfrm flipH="1">
              <a:off x="3275012" y="5791200"/>
              <a:ext cx="184150" cy="588962"/>
            </a:xfrm>
            <a:prstGeom prst="line">
              <a:avLst/>
            </a:prstGeom>
            <a:noFill/>
            <a:ln w="22225">
              <a:solidFill>
                <a:schemeClr val="tx1"/>
              </a:solidFill>
              <a:round/>
              <a:headEnd/>
              <a:tailEnd type="triangle" w="med" len="med"/>
            </a:ln>
          </p:spPr>
          <p:txBody>
            <a:bodyPr/>
            <a:lstStyle/>
            <a:p>
              <a:endParaRPr lang="en-US"/>
            </a:p>
          </p:txBody>
        </p:sp>
        <p:sp>
          <p:nvSpPr>
            <p:cNvPr id="40984" name="Line 24"/>
            <p:cNvSpPr>
              <a:spLocks noChangeShapeType="1"/>
            </p:cNvSpPr>
            <p:nvPr/>
          </p:nvSpPr>
          <p:spPr bwMode="auto">
            <a:xfrm>
              <a:off x="3643312" y="5799137"/>
              <a:ext cx="282575" cy="581025"/>
            </a:xfrm>
            <a:prstGeom prst="line">
              <a:avLst/>
            </a:prstGeom>
            <a:noFill/>
            <a:ln w="22225">
              <a:solidFill>
                <a:schemeClr val="tx1"/>
              </a:solidFill>
              <a:round/>
              <a:headEnd/>
              <a:tailEnd type="triangle" w="med" len="med"/>
            </a:ln>
          </p:spPr>
          <p:txBody>
            <a:bodyPr/>
            <a:lstStyle/>
            <a:p>
              <a:endParaRPr lang="en-US"/>
            </a:p>
          </p:txBody>
        </p:sp>
        <p:sp>
          <p:nvSpPr>
            <p:cNvPr id="40985" name="Line 25"/>
            <p:cNvSpPr>
              <a:spLocks noChangeShapeType="1"/>
            </p:cNvSpPr>
            <p:nvPr/>
          </p:nvSpPr>
          <p:spPr bwMode="auto">
            <a:xfrm flipH="1">
              <a:off x="4189412" y="5773737"/>
              <a:ext cx="174625" cy="606425"/>
            </a:xfrm>
            <a:prstGeom prst="line">
              <a:avLst/>
            </a:prstGeom>
            <a:noFill/>
            <a:ln w="22225">
              <a:solidFill>
                <a:schemeClr val="tx1"/>
              </a:solidFill>
              <a:round/>
              <a:headEnd/>
              <a:tailEnd type="triangle" w="med" len="med"/>
            </a:ln>
          </p:spPr>
          <p:txBody>
            <a:bodyPr/>
            <a:lstStyle/>
            <a:p>
              <a:endParaRPr lang="en-US"/>
            </a:p>
          </p:txBody>
        </p:sp>
        <p:sp>
          <p:nvSpPr>
            <p:cNvPr id="40986" name="Line 26"/>
            <p:cNvSpPr>
              <a:spLocks noChangeShapeType="1"/>
            </p:cNvSpPr>
            <p:nvPr/>
          </p:nvSpPr>
          <p:spPr bwMode="auto">
            <a:xfrm>
              <a:off x="4532312" y="5773737"/>
              <a:ext cx="201613" cy="606425"/>
            </a:xfrm>
            <a:prstGeom prst="line">
              <a:avLst/>
            </a:prstGeom>
            <a:noFill/>
            <a:ln w="22225">
              <a:solidFill>
                <a:schemeClr val="tx1"/>
              </a:solidFill>
              <a:round/>
              <a:headEnd/>
              <a:tailEnd type="triangle" w="med" len="med"/>
            </a:ln>
          </p:spPr>
          <p:txBody>
            <a:bodyPr/>
            <a:lstStyle/>
            <a:p>
              <a:endParaRPr lang="en-US"/>
            </a:p>
          </p:txBody>
        </p:sp>
        <p:sp>
          <p:nvSpPr>
            <p:cNvPr id="40987" name="Line 27"/>
            <p:cNvSpPr>
              <a:spLocks noChangeShapeType="1"/>
            </p:cNvSpPr>
            <p:nvPr/>
          </p:nvSpPr>
          <p:spPr bwMode="auto">
            <a:xfrm flipH="1">
              <a:off x="5164137" y="5764212"/>
              <a:ext cx="61913" cy="615950"/>
            </a:xfrm>
            <a:prstGeom prst="line">
              <a:avLst/>
            </a:prstGeom>
            <a:noFill/>
            <a:ln w="22225">
              <a:solidFill>
                <a:schemeClr val="tx1"/>
              </a:solidFill>
              <a:round/>
              <a:headEnd/>
              <a:tailEnd type="triangle" w="med" len="med"/>
            </a:ln>
          </p:spPr>
          <p:txBody>
            <a:bodyPr/>
            <a:lstStyle/>
            <a:p>
              <a:endParaRPr lang="en-US"/>
            </a:p>
          </p:txBody>
        </p:sp>
        <p:sp>
          <p:nvSpPr>
            <p:cNvPr id="40988" name="Line 28"/>
            <p:cNvSpPr>
              <a:spLocks noChangeShapeType="1"/>
            </p:cNvSpPr>
            <p:nvPr/>
          </p:nvSpPr>
          <p:spPr bwMode="auto">
            <a:xfrm>
              <a:off x="5437187" y="5756275"/>
              <a:ext cx="52388" cy="623887"/>
            </a:xfrm>
            <a:prstGeom prst="line">
              <a:avLst/>
            </a:prstGeom>
            <a:noFill/>
            <a:ln w="22225">
              <a:solidFill>
                <a:schemeClr val="tx1"/>
              </a:solidFill>
              <a:round/>
              <a:headEnd/>
              <a:tailEnd type="triangle" w="med" len="med"/>
            </a:ln>
          </p:spPr>
          <p:txBody>
            <a:bodyPr/>
            <a:lstStyle/>
            <a:p>
              <a:endParaRPr lang="en-US"/>
            </a:p>
          </p:txBody>
        </p:sp>
        <p:sp>
          <p:nvSpPr>
            <p:cNvPr id="40989" name="Line 29"/>
            <p:cNvSpPr>
              <a:spLocks noChangeShapeType="1"/>
            </p:cNvSpPr>
            <p:nvPr/>
          </p:nvSpPr>
          <p:spPr bwMode="auto">
            <a:xfrm>
              <a:off x="5657850" y="5756275"/>
              <a:ext cx="149225" cy="623887"/>
            </a:xfrm>
            <a:prstGeom prst="line">
              <a:avLst/>
            </a:prstGeom>
            <a:noFill/>
            <a:ln w="22225">
              <a:solidFill>
                <a:schemeClr val="tx1"/>
              </a:solidFill>
              <a:round/>
              <a:headEnd/>
              <a:tailEnd type="triangle" w="med" len="med"/>
            </a:ln>
          </p:spPr>
          <p:txBody>
            <a:bodyPr/>
            <a:lstStyle/>
            <a:p>
              <a:endParaRPr lang="en-US"/>
            </a:p>
          </p:txBody>
        </p:sp>
        <p:sp>
          <p:nvSpPr>
            <p:cNvPr id="40990" name="Line 30"/>
            <p:cNvSpPr>
              <a:spLocks noChangeShapeType="1"/>
            </p:cNvSpPr>
            <p:nvPr/>
          </p:nvSpPr>
          <p:spPr bwMode="auto">
            <a:xfrm flipH="1">
              <a:off x="6097587" y="5781675"/>
              <a:ext cx="114300" cy="598487"/>
            </a:xfrm>
            <a:prstGeom prst="line">
              <a:avLst/>
            </a:prstGeom>
            <a:noFill/>
            <a:ln w="22225">
              <a:solidFill>
                <a:schemeClr val="tx1"/>
              </a:solidFill>
              <a:round/>
              <a:headEnd/>
              <a:tailEnd type="triangle" w="med" len="med"/>
            </a:ln>
          </p:spPr>
          <p:txBody>
            <a:bodyPr/>
            <a:lstStyle/>
            <a:p>
              <a:endParaRPr lang="en-US"/>
            </a:p>
          </p:txBody>
        </p:sp>
        <p:sp>
          <p:nvSpPr>
            <p:cNvPr id="40991" name="Line 31"/>
            <p:cNvSpPr>
              <a:spLocks noChangeShapeType="1"/>
            </p:cNvSpPr>
            <p:nvPr/>
          </p:nvSpPr>
          <p:spPr bwMode="auto">
            <a:xfrm>
              <a:off x="6351587" y="5756275"/>
              <a:ext cx="228600" cy="623887"/>
            </a:xfrm>
            <a:prstGeom prst="line">
              <a:avLst/>
            </a:prstGeom>
            <a:noFill/>
            <a:ln w="22225">
              <a:solidFill>
                <a:schemeClr val="tx1"/>
              </a:solidFill>
              <a:round/>
              <a:headEnd/>
              <a:tailEnd type="triangle" w="med" len="med"/>
            </a:ln>
          </p:spPr>
          <p:txBody>
            <a:bodyPr/>
            <a:lstStyle/>
            <a:p>
              <a:endParaRPr lang="en-US"/>
            </a:p>
          </p:txBody>
        </p:sp>
        <p:sp>
          <p:nvSpPr>
            <p:cNvPr id="40992" name="Line 32"/>
            <p:cNvSpPr>
              <a:spLocks noChangeShapeType="1"/>
            </p:cNvSpPr>
            <p:nvPr/>
          </p:nvSpPr>
          <p:spPr bwMode="auto">
            <a:xfrm flipH="1">
              <a:off x="6888162" y="5773737"/>
              <a:ext cx="149225" cy="606425"/>
            </a:xfrm>
            <a:prstGeom prst="line">
              <a:avLst/>
            </a:prstGeom>
            <a:noFill/>
            <a:ln w="22225">
              <a:solidFill>
                <a:schemeClr val="tx1"/>
              </a:solidFill>
              <a:round/>
              <a:headEnd/>
              <a:tailEnd type="triangle" w="med" len="med"/>
            </a:ln>
          </p:spPr>
          <p:txBody>
            <a:bodyPr/>
            <a:lstStyle/>
            <a:p>
              <a:endParaRPr lang="en-US"/>
            </a:p>
          </p:txBody>
        </p:sp>
        <p:sp>
          <p:nvSpPr>
            <p:cNvPr id="40993" name="Line 33"/>
            <p:cNvSpPr>
              <a:spLocks noChangeShapeType="1"/>
            </p:cNvSpPr>
            <p:nvPr/>
          </p:nvSpPr>
          <p:spPr bwMode="auto">
            <a:xfrm>
              <a:off x="7389812" y="5756275"/>
              <a:ext cx="228600" cy="623887"/>
            </a:xfrm>
            <a:prstGeom prst="line">
              <a:avLst/>
            </a:prstGeom>
            <a:noFill/>
            <a:ln w="22225">
              <a:solidFill>
                <a:schemeClr val="tx1"/>
              </a:solidFill>
              <a:round/>
              <a:headEnd/>
              <a:tailEnd type="triangle" w="med" len="med"/>
            </a:ln>
          </p:spPr>
          <p:txBody>
            <a:bodyPr/>
            <a:lstStyle/>
            <a:p>
              <a:endParaRPr lang="en-US"/>
            </a:p>
          </p:txBody>
        </p:sp>
        <p:sp>
          <p:nvSpPr>
            <p:cNvPr id="40994" name="Line 34"/>
            <p:cNvSpPr>
              <a:spLocks noChangeShapeType="1"/>
            </p:cNvSpPr>
            <p:nvPr/>
          </p:nvSpPr>
          <p:spPr bwMode="auto">
            <a:xfrm flipH="1">
              <a:off x="7889875" y="5773737"/>
              <a:ext cx="88900" cy="606425"/>
            </a:xfrm>
            <a:prstGeom prst="line">
              <a:avLst/>
            </a:prstGeom>
            <a:noFill/>
            <a:ln w="22225">
              <a:solidFill>
                <a:schemeClr val="tx1"/>
              </a:solidFill>
              <a:round/>
              <a:headEnd/>
              <a:tailEnd type="triangle" w="med" len="med"/>
            </a:ln>
          </p:spPr>
          <p:txBody>
            <a:bodyPr/>
            <a:lstStyle/>
            <a:p>
              <a:endParaRPr lang="en-US"/>
            </a:p>
          </p:txBody>
        </p:sp>
        <p:sp>
          <p:nvSpPr>
            <p:cNvPr id="40995" name="Line 35"/>
            <p:cNvSpPr>
              <a:spLocks noChangeShapeType="1"/>
            </p:cNvSpPr>
            <p:nvPr/>
          </p:nvSpPr>
          <p:spPr bwMode="auto">
            <a:xfrm>
              <a:off x="8401050" y="5773737"/>
              <a:ext cx="192087" cy="606425"/>
            </a:xfrm>
            <a:prstGeom prst="line">
              <a:avLst/>
            </a:prstGeom>
            <a:noFill/>
            <a:ln w="22225">
              <a:solidFill>
                <a:schemeClr val="tx1"/>
              </a:solidFill>
              <a:round/>
              <a:headEnd/>
              <a:tailEnd type="triangle" w="med" len="med"/>
            </a:ln>
          </p:spPr>
          <p:txBody>
            <a:bodyPr/>
            <a:lstStyle/>
            <a:p>
              <a:endParaRPr lang="en-US"/>
            </a:p>
          </p:txBody>
        </p:sp>
        <p:sp>
          <p:nvSpPr>
            <p:cNvPr id="40996" name="Line 36"/>
            <p:cNvSpPr>
              <a:spLocks noChangeShapeType="1"/>
            </p:cNvSpPr>
            <p:nvPr/>
          </p:nvSpPr>
          <p:spPr bwMode="auto">
            <a:xfrm flipH="1">
              <a:off x="4294187" y="2362200"/>
              <a:ext cx="1125538" cy="808037"/>
            </a:xfrm>
            <a:prstGeom prst="line">
              <a:avLst/>
            </a:prstGeom>
            <a:noFill/>
            <a:ln w="22225">
              <a:solidFill>
                <a:schemeClr val="tx1"/>
              </a:solidFill>
              <a:round/>
              <a:headEnd/>
              <a:tailEnd type="triangle" w="med" len="med"/>
            </a:ln>
          </p:spPr>
          <p:txBody>
            <a:bodyPr/>
            <a:lstStyle/>
            <a:p>
              <a:endParaRPr lang="en-US"/>
            </a:p>
          </p:txBody>
        </p:sp>
      </p:grpSp>
      <p:sp>
        <p:nvSpPr>
          <p:cNvPr id="40997" name="Text Box 37"/>
          <p:cNvSpPr txBox="1">
            <a:spLocks noChangeArrowheads="1"/>
          </p:cNvSpPr>
          <p:nvPr/>
        </p:nvSpPr>
        <p:spPr bwMode="auto">
          <a:xfrm>
            <a:off x="158750" y="438150"/>
            <a:ext cx="2417763" cy="2536825"/>
          </a:xfrm>
          <a:prstGeom prst="rect">
            <a:avLst/>
          </a:prstGeom>
          <a:noFill/>
          <a:ln w="9525">
            <a:noFill/>
            <a:miter lim="800000"/>
            <a:headEnd/>
            <a:tailEnd/>
          </a:ln>
        </p:spPr>
        <p:txBody>
          <a:bodyPr>
            <a:spAutoFit/>
          </a:bodyPr>
          <a:lstStyle/>
          <a:p>
            <a:pPr eaLnBrk="1" hangingPunct="1"/>
            <a:r>
              <a:rPr lang="en-US" sz="1600">
                <a:solidFill>
                  <a:schemeClr val="tx1"/>
                </a:solidFill>
                <a:latin typeface="Times New Roman" pitchFamily="18" charset="0"/>
              </a:rPr>
              <a:t>Note that hierarchies are commonly used to organize information, for example in a web portal.</a:t>
            </a:r>
          </a:p>
          <a:p>
            <a:pPr eaLnBrk="1" hangingPunct="1"/>
            <a:endParaRPr lang="en-US" sz="1600">
              <a:solidFill>
                <a:schemeClr val="tx1"/>
              </a:solidFill>
              <a:latin typeface="Times New Roman" pitchFamily="18" charset="0"/>
            </a:endParaRPr>
          </a:p>
          <a:p>
            <a:pPr eaLnBrk="1" hangingPunct="1"/>
            <a:r>
              <a:rPr lang="en-US" sz="1600">
                <a:solidFill>
                  <a:schemeClr val="tx1"/>
                </a:solidFill>
                <a:latin typeface="Times New Roman" pitchFamily="18" charset="0"/>
              </a:rPr>
              <a:t>Yahoo’s hierarchy is manually created, we will focus on automatic creation of hierarchies in data mining.</a:t>
            </a:r>
          </a:p>
        </p:txBody>
      </p:sp>
      <p:pic>
        <p:nvPicPr>
          <p:cNvPr id="137218" name="Picture 2" descr="https://encrypted-tbn2.google.com/images?q=tbn:ANd9GcRTNPMfjE9eKsP0imW8r_HkPzI1lV_RJvTBFehviqD8eKjFrmyK"/>
          <p:cNvPicPr>
            <a:picLocks noChangeAspect="1" noChangeArrowheads="1"/>
          </p:cNvPicPr>
          <p:nvPr/>
        </p:nvPicPr>
        <p:blipFill>
          <a:blip r:embed="rId3" cstate="print"/>
          <a:srcRect/>
          <a:stretch>
            <a:fillRect/>
          </a:stretch>
        </p:blipFill>
        <p:spPr bwMode="auto">
          <a:xfrm>
            <a:off x="6629400" y="2057400"/>
            <a:ext cx="2143125" cy="21431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1371600"/>
          </a:xfrm>
        </p:spPr>
        <p:txBody>
          <a:bodyPr>
            <a:normAutofit/>
          </a:bodyPr>
          <a:lstStyle/>
          <a:p>
            <a:r>
              <a:rPr lang="en-US" sz="3600" dirty="0" smtClean="0">
                <a:solidFill>
                  <a:srgbClr val="C00000"/>
                </a:solidFill>
              </a:rPr>
              <a:t>Next Class:</a:t>
            </a:r>
            <a:br>
              <a:rPr lang="en-US" sz="3600" dirty="0" smtClean="0">
                <a:solidFill>
                  <a:srgbClr val="C00000"/>
                </a:solidFill>
              </a:rPr>
            </a:br>
            <a:r>
              <a:rPr lang="en-US" sz="3600" dirty="0" smtClean="0">
                <a:solidFill>
                  <a:srgbClr val="C00000"/>
                </a:solidFill>
              </a:rPr>
              <a:t>Classification – Decision Trees</a:t>
            </a:r>
            <a:endParaRPr lang="en-US" sz="3600" dirty="0">
              <a:solidFill>
                <a:srgbClr val="C00000"/>
              </a:solidFill>
            </a:endParaRPr>
          </a:p>
        </p:txBody>
      </p:sp>
      <p:pic>
        <p:nvPicPr>
          <p:cNvPr id="23554" name="Picture 2" descr="NeXT logo by Paul Rand"/>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13544" y="4012335"/>
            <a:ext cx="2092256" cy="223606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Content Placeholder 2"/>
          <p:cNvSpPr txBox="1">
            <a:spLocks/>
          </p:cNvSpPr>
          <p:nvPr/>
        </p:nvSpPr>
        <p:spPr>
          <a:xfrm>
            <a:off x="457200" y="1905000"/>
            <a:ext cx="8229600" cy="1752600"/>
          </a:xfrm>
          <a:prstGeom prst="rect">
            <a:avLst/>
          </a:prstGeom>
        </p:spPr>
        <p:txBody>
          <a:bodyPr vert="horz">
            <a:noAutofit/>
          </a:bodyPr>
          <a:lstStyle/>
          <a:p>
            <a:pPr marL="342900" indent="-342900">
              <a:spcBef>
                <a:spcPts val="0"/>
              </a:spcBef>
              <a:buFont typeface="Wingdings" pitchFamily="2" charset="2"/>
              <a:buChar char="Ø"/>
            </a:pPr>
            <a:r>
              <a:rPr lang="en-US" sz="2800" dirty="0" smtClean="0"/>
              <a:t> SEMMA –Association Rule, Clustering</a:t>
            </a:r>
          </a:p>
          <a:p>
            <a:pPr marL="342900" indent="-342900">
              <a:spcBef>
                <a:spcPts val="0"/>
              </a:spcBef>
              <a:buFont typeface="Wingdings" pitchFamily="2" charset="2"/>
              <a:buChar char="Ø"/>
            </a:pPr>
            <a:endParaRPr lang="en-US" sz="2800" dirty="0" smtClean="0"/>
          </a:p>
          <a:p>
            <a:pPr marL="342900" indent="-342900">
              <a:spcBef>
                <a:spcPts val="0"/>
              </a:spcBef>
              <a:buFont typeface="Wingdings" pitchFamily="2" charset="2"/>
              <a:buChar char="Ø"/>
            </a:pPr>
            <a:r>
              <a:rPr lang="en-US" sz="2800" dirty="0" smtClean="0"/>
              <a:t> Assignment 1, Due Sept 18th</a:t>
            </a:r>
          </a:p>
        </p:txBody>
      </p:sp>
    </p:spTree>
    <p:extLst>
      <p:ext uri="{BB962C8B-B14F-4D97-AF65-F5344CB8AC3E}">
        <p14:creationId xmlns="" xmlns:p14="http://schemas.microsoft.com/office/powerpoint/2010/main" val="355607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7F94E148-A2BA-4CBD-AF96-9CC6A62B14B0}" type="slidenum">
              <a:rPr lang="en-US" smtClean="0"/>
              <a:pPr/>
              <a:t>6</a:t>
            </a:fld>
            <a:endParaRPr lang="en-US" smtClean="0"/>
          </a:p>
        </p:txBody>
      </p:sp>
      <p:sp>
        <p:nvSpPr>
          <p:cNvPr id="877570" name="Rectangle 2"/>
          <p:cNvSpPr>
            <a:spLocks noGrp="1" noChangeArrowheads="1"/>
          </p:cNvSpPr>
          <p:nvPr>
            <p:ph type="title"/>
          </p:nvPr>
        </p:nvSpPr>
        <p:spPr>
          <a:xfrm>
            <a:off x="685800" y="381000"/>
            <a:ext cx="7391400" cy="838200"/>
          </a:xfrm>
        </p:spPr>
        <p:txBody>
          <a:bodyPr>
            <a:normAutofit fontScale="90000"/>
          </a:bodyPr>
          <a:lstStyle/>
          <a:p>
            <a:pPr algn="l"/>
            <a:r>
              <a:rPr lang="en-US" dirty="0" smtClean="0">
                <a:solidFill>
                  <a:srgbClr val="C00000"/>
                </a:solidFill>
              </a:rPr>
              <a:t>Other Evaluation Criteria: Lift</a:t>
            </a:r>
          </a:p>
        </p:txBody>
      </p:sp>
      <p:sp>
        <p:nvSpPr>
          <p:cNvPr id="877571" name="Rectangle 3"/>
          <p:cNvSpPr>
            <a:spLocks noGrp="1" noChangeArrowheads="1"/>
          </p:cNvSpPr>
          <p:nvPr>
            <p:ph type="body" idx="1"/>
          </p:nvPr>
        </p:nvSpPr>
        <p:spPr>
          <a:xfrm>
            <a:off x="838200" y="1295400"/>
            <a:ext cx="7877175" cy="5029200"/>
          </a:xfrm>
        </p:spPr>
        <p:txBody>
          <a:bodyPr/>
          <a:lstStyle/>
          <a:p>
            <a:r>
              <a:rPr lang="en-US" sz="2000" dirty="0" smtClean="0"/>
              <a:t>Measures how much more likely is the  outcome (head) given the antecedent (body): </a:t>
            </a:r>
          </a:p>
          <a:p>
            <a:pPr>
              <a:buNone/>
            </a:pPr>
            <a:r>
              <a:rPr lang="en-US" sz="2000" dirty="0" smtClean="0">
                <a:solidFill>
                  <a:srgbClr val="FF0000"/>
                </a:solidFill>
              </a:rPr>
              <a:t>               confidence/frequency of head</a:t>
            </a:r>
            <a:endParaRPr lang="en-US" sz="2000" dirty="0" smtClean="0"/>
          </a:p>
          <a:p>
            <a:pPr>
              <a:buFont typeface="Wingdings" pitchFamily="2" charset="2"/>
              <a:buNone/>
            </a:pPr>
            <a:r>
              <a:rPr lang="en-US" sz="2000" dirty="0" smtClean="0"/>
              <a:t>Example:</a:t>
            </a:r>
          </a:p>
          <a:p>
            <a:pPr lvl="2"/>
            <a:r>
              <a:rPr lang="en-US" sz="1600" dirty="0" smtClean="0"/>
              <a:t>Total number of customer in database: 1000</a:t>
            </a:r>
          </a:p>
          <a:p>
            <a:pPr lvl="2"/>
            <a:r>
              <a:rPr lang="en-US" sz="1600" dirty="0" smtClean="0"/>
              <a:t>No. of customers buying </a:t>
            </a:r>
            <a:r>
              <a:rPr lang="en-US" sz="1600" b="1" dirty="0" smtClean="0">
                <a:solidFill>
                  <a:srgbClr val="C00000"/>
                </a:solidFill>
              </a:rPr>
              <a:t>diapers</a:t>
            </a:r>
            <a:r>
              <a:rPr lang="en-US" sz="1600" dirty="0" smtClean="0"/>
              <a:t>: 200</a:t>
            </a:r>
          </a:p>
          <a:p>
            <a:pPr lvl="2"/>
            <a:r>
              <a:rPr lang="en-US" sz="1600" dirty="0" smtClean="0"/>
              <a:t>No. of customers buying </a:t>
            </a:r>
            <a:r>
              <a:rPr lang="en-US" sz="1600" b="1" dirty="0" smtClean="0">
                <a:solidFill>
                  <a:srgbClr val="00B050"/>
                </a:solidFill>
              </a:rPr>
              <a:t>beer</a:t>
            </a:r>
            <a:r>
              <a:rPr lang="en-US" sz="1600" dirty="0" smtClean="0"/>
              <a:t>: 50</a:t>
            </a:r>
          </a:p>
          <a:p>
            <a:pPr lvl="2"/>
            <a:r>
              <a:rPr lang="en-US" sz="1600" dirty="0" smtClean="0"/>
              <a:t>No. of customers buying </a:t>
            </a:r>
            <a:r>
              <a:rPr lang="en-US" sz="1600" b="1" dirty="0" smtClean="0">
                <a:solidFill>
                  <a:srgbClr val="C00000"/>
                </a:solidFill>
              </a:rPr>
              <a:t>diapers</a:t>
            </a:r>
            <a:r>
              <a:rPr lang="en-US" sz="1600" dirty="0" smtClean="0"/>
              <a:t> &amp; </a:t>
            </a:r>
            <a:r>
              <a:rPr lang="en-US" sz="1600" b="1" dirty="0" smtClean="0">
                <a:solidFill>
                  <a:srgbClr val="00B050"/>
                </a:solidFill>
              </a:rPr>
              <a:t>beer</a:t>
            </a:r>
            <a:r>
              <a:rPr lang="en-US" sz="1600" dirty="0" smtClean="0"/>
              <a:t>: 20</a:t>
            </a:r>
          </a:p>
          <a:p>
            <a:r>
              <a:rPr lang="en-US" sz="2000" dirty="0" smtClean="0"/>
              <a:t>Confidence: </a:t>
            </a:r>
          </a:p>
          <a:p>
            <a:pPr lvl="1"/>
            <a:r>
              <a:rPr lang="en-US" sz="1800" dirty="0" smtClean="0"/>
              <a:t>20/200 (10%)</a:t>
            </a:r>
          </a:p>
          <a:p>
            <a:r>
              <a:rPr lang="en-US" sz="2000" dirty="0" smtClean="0"/>
              <a:t>Frequency of head:</a:t>
            </a:r>
          </a:p>
          <a:p>
            <a:pPr lvl="1"/>
            <a:r>
              <a:rPr lang="en-US" sz="1800" dirty="0" smtClean="0"/>
              <a:t>50/1000 (5%)</a:t>
            </a:r>
          </a:p>
          <a:p>
            <a:r>
              <a:rPr lang="en-US" sz="2000" dirty="0" smtClean="0"/>
              <a:t>Lift:  </a:t>
            </a:r>
          </a:p>
          <a:p>
            <a:pPr lvl="1"/>
            <a:r>
              <a:rPr lang="en-US" sz="1800" dirty="0" smtClean="0"/>
              <a:t>10%/5%=2</a:t>
            </a:r>
          </a:p>
          <a:p>
            <a:pPr>
              <a:buFont typeface="Wingdings" pitchFamily="2" charset="2"/>
              <a:buNone/>
            </a:pPr>
            <a:endParaRPr lang="en-US" sz="2000" dirty="0" smtClean="0"/>
          </a:p>
        </p:txBody>
      </p:sp>
      <p:grpSp>
        <p:nvGrpSpPr>
          <p:cNvPr id="2" name="Group 4"/>
          <p:cNvGrpSpPr>
            <a:grpSpLocks/>
          </p:cNvGrpSpPr>
          <p:nvPr/>
        </p:nvGrpSpPr>
        <p:grpSpPr bwMode="auto">
          <a:xfrm>
            <a:off x="4419600" y="3962400"/>
            <a:ext cx="4038600" cy="1524000"/>
            <a:chOff x="1392" y="2832"/>
            <a:chExt cx="3072" cy="1008"/>
          </a:xfrm>
        </p:grpSpPr>
        <p:sp>
          <p:nvSpPr>
            <p:cNvPr id="19463" name="Rectangle 5"/>
            <p:cNvSpPr>
              <a:spLocks noChangeArrowheads="1"/>
            </p:cNvSpPr>
            <p:nvPr/>
          </p:nvSpPr>
          <p:spPr bwMode="auto">
            <a:xfrm>
              <a:off x="1392" y="3120"/>
              <a:ext cx="1104" cy="720"/>
            </a:xfrm>
            <a:prstGeom prst="rect">
              <a:avLst/>
            </a:prstGeom>
            <a:solidFill>
              <a:srgbClr val="FF66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If {Diapers}</a:t>
              </a:r>
            </a:p>
          </p:txBody>
        </p:sp>
        <p:sp>
          <p:nvSpPr>
            <p:cNvPr id="19464" name="Line 6"/>
            <p:cNvSpPr>
              <a:spLocks noChangeShapeType="1"/>
            </p:cNvSpPr>
            <p:nvPr/>
          </p:nvSpPr>
          <p:spPr bwMode="auto">
            <a:xfrm>
              <a:off x="2592" y="3456"/>
              <a:ext cx="720" cy="0"/>
            </a:xfrm>
            <a:prstGeom prst="line">
              <a:avLst/>
            </a:prstGeom>
            <a:noFill/>
            <a:ln w="9525">
              <a:solidFill>
                <a:schemeClr val="tx1"/>
              </a:solidFill>
              <a:round/>
              <a:headEnd/>
              <a:tailEnd type="triangle" w="med" len="med"/>
            </a:ln>
          </p:spPr>
          <p:txBody>
            <a:bodyPr/>
            <a:lstStyle/>
            <a:p>
              <a:endParaRPr lang="en-US"/>
            </a:p>
          </p:txBody>
        </p:sp>
        <p:sp>
          <p:nvSpPr>
            <p:cNvPr id="19465" name="Rectangle 7"/>
            <p:cNvSpPr>
              <a:spLocks noChangeArrowheads="1"/>
            </p:cNvSpPr>
            <p:nvPr/>
          </p:nvSpPr>
          <p:spPr bwMode="auto">
            <a:xfrm>
              <a:off x="3408" y="3120"/>
              <a:ext cx="1056" cy="720"/>
            </a:xfrm>
            <a:prstGeom prst="rect">
              <a:avLst/>
            </a:prstGeom>
            <a:solidFill>
              <a:srgbClr val="99CC00"/>
            </a:solidFill>
            <a:ln w="9525">
              <a:solidFill>
                <a:schemeClr val="tx1"/>
              </a:solidFill>
              <a:miter lim="800000"/>
              <a:headEnd/>
              <a:tailEnd/>
            </a:ln>
          </p:spPr>
          <p:txBody>
            <a:bodyPr wrap="none" anchor="ctr"/>
            <a:lstStyle/>
            <a:p>
              <a:pPr algn="ctr" eaLnBrk="1" hangingPunct="1"/>
              <a:r>
                <a:rPr lang="en-US" sz="1800" b="1">
                  <a:solidFill>
                    <a:schemeClr val="tx1"/>
                  </a:solidFill>
                  <a:latin typeface="Tahoma" pitchFamily="34" charset="0"/>
                  <a:cs typeface="Arial" charset="0"/>
                </a:rPr>
                <a:t>{Beer}</a:t>
              </a:r>
            </a:p>
          </p:txBody>
        </p:sp>
        <p:sp>
          <p:nvSpPr>
            <p:cNvPr id="19466" name="Text Box 8"/>
            <p:cNvSpPr txBox="1">
              <a:spLocks noChangeArrowheads="1"/>
            </p:cNvSpPr>
            <p:nvPr/>
          </p:nvSpPr>
          <p:spPr bwMode="auto">
            <a:xfrm>
              <a:off x="2773" y="3140"/>
              <a:ext cx="573" cy="242"/>
            </a:xfrm>
            <a:prstGeom prst="rect">
              <a:avLst/>
            </a:prstGeom>
            <a:noFill/>
            <a:ln w="9525">
              <a:noFill/>
              <a:miter lim="800000"/>
              <a:headEnd/>
              <a:tailEnd/>
            </a:ln>
          </p:spPr>
          <p:txBody>
            <a:bodyPr wrap="none">
              <a:spAutoFit/>
            </a:bodyPr>
            <a:lstStyle/>
            <a:p>
              <a:pPr eaLnBrk="1" hangingPunct="1"/>
              <a:r>
                <a:rPr lang="en-US" sz="1800" b="1">
                  <a:solidFill>
                    <a:schemeClr val="tx1"/>
                  </a:solidFill>
                  <a:latin typeface="Tahoma" pitchFamily="34" charset="0"/>
                  <a:cs typeface="Arial" charset="0"/>
                </a:rPr>
                <a:t>Then</a:t>
              </a:r>
            </a:p>
          </p:txBody>
        </p:sp>
        <p:sp>
          <p:nvSpPr>
            <p:cNvPr id="19467" name="Text Box 9"/>
            <p:cNvSpPr txBox="1">
              <a:spLocks noChangeArrowheads="1"/>
            </p:cNvSpPr>
            <p:nvPr/>
          </p:nvSpPr>
          <p:spPr bwMode="auto">
            <a:xfrm>
              <a:off x="1681" y="2832"/>
              <a:ext cx="568" cy="24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body </a:t>
              </a:r>
            </a:p>
          </p:txBody>
        </p:sp>
        <p:sp>
          <p:nvSpPr>
            <p:cNvPr id="19468" name="Text Box 10"/>
            <p:cNvSpPr txBox="1">
              <a:spLocks noChangeArrowheads="1"/>
            </p:cNvSpPr>
            <p:nvPr/>
          </p:nvSpPr>
          <p:spPr bwMode="auto">
            <a:xfrm>
              <a:off x="3746" y="2832"/>
              <a:ext cx="571" cy="243"/>
            </a:xfrm>
            <a:prstGeom prst="rect">
              <a:avLst/>
            </a:prstGeom>
            <a:noFill/>
            <a:ln w="9525">
              <a:noFill/>
              <a:miter lim="800000"/>
              <a:headEnd/>
              <a:tailEnd/>
            </a:ln>
          </p:spPr>
          <p:txBody>
            <a:bodyPr wrap="none">
              <a:spAutoFit/>
            </a:bodyPr>
            <a:lstStyle/>
            <a:p>
              <a:pPr eaLnBrk="1" hangingPunct="1"/>
              <a:r>
                <a:rPr lang="en-US" sz="1800">
                  <a:solidFill>
                    <a:schemeClr val="tx1"/>
                  </a:solidFill>
                  <a:latin typeface="Tahoma" pitchFamily="34" charset="0"/>
                  <a:cs typeface="Arial" charset="0"/>
                </a:rPr>
                <a:t>head </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D07C6ED0-F9A2-48C3-AE40-5FCCD4F92651}" type="slidenum">
              <a:rPr lang="en-US" smtClean="0"/>
              <a:pPr/>
              <a:t>7</a:t>
            </a:fld>
            <a:endParaRPr lang="en-US" smtClean="0"/>
          </a:p>
        </p:txBody>
      </p:sp>
      <p:sp>
        <p:nvSpPr>
          <p:cNvPr id="18435" name="Rectangle 2"/>
          <p:cNvSpPr>
            <a:spLocks noGrp="1" noChangeArrowheads="1"/>
          </p:cNvSpPr>
          <p:nvPr>
            <p:ph type="body" idx="1"/>
          </p:nvPr>
        </p:nvSpPr>
        <p:spPr>
          <a:xfrm>
            <a:off x="612775" y="2133600"/>
            <a:ext cx="7693025" cy="3657600"/>
          </a:xfrm>
        </p:spPr>
        <p:txBody>
          <a:bodyPr>
            <a:normAutofit/>
          </a:bodyPr>
          <a:lstStyle/>
          <a:p>
            <a:r>
              <a:rPr lang="en-US" sz="2400" dirty="0" smtClean="0"/>
              <a:t>A restaurant menu with 100 items </a:t>
            </a:r>
          </a:p>
          <a:p>
            <a:pPr>
              <a:buNone/>
            </a:pPr>
            <a:r>
              <a:rPr lang="en-US" sz="2400" dirty="0" smtClean="0">
                <a:sym typeface="Wingdings" pitchFamily="2" charset="2"/>
              </a:rPr>
              <a:t>    161,700 combination of three items.</a:t>
            </a:r>
            <a:endParaRPr lang="en-US" sz="2400" dirty="0" smtClean="0"/>
          </a:p>
          <a:p>
            <a:endParaRPr lang="en-US" sz="2400" dirty="0" smtClean="0"/>
          </a:p>
          <a:p>
            <a:r>
              <a:rPr lang="en-US" sz="2400" dirty="0" smtClean="0"/>
              <a:t>A supermarket has &gt;10,000 items in stock </a:t>
            </a:r>
          </a:p>
          <a:p>
            <a:pPr>
              <a:buNone/>
            </a:pPr>
            <a:r>
              <a:rPr lang="en-US" sz="2400" dirty="0" smtClean="0">
                <a:sym typeface="Wingdings" pitchFamily="2" charset="2"/>
              </a:rPr>
              <a:t>   50 million combination of two items</a:t>
            </a:r>
          </a:p>
          <a:p>
            <a:pPr>
              <a:buNone/>
            </a:pPr>
            <a:r>
              <a:rPr lang="en-US" sz="2400" dirty="0" smtClean="0">
                <a:sym typeface="Wingdings" pitchFamily="2" charset="2"/>
              </a:rPr>
              <a:t>    100 billion combination of three items</a:t>
            </a:r>
          </a:p>
          <a:p>
            <a:pPr>
              <a:buNone/>
            </a:pPr>
            <a:endParaRPr lang="en-US" sz="2400" dirty="0" smtClean="0">
              <a:sym typeface="Wingdings" pitchFamily="2" charset="2"/>
            </a:endParaRPr>
          </a:p>
          <a:p>
            <a:pPr>
              <a:buNone/>
            </a:pPr>
            <a:r>
              <a:rPr lang="en-US" sz="2400" dirty="0" smtClean="0">
                <a:sym typeface="Wingdings" pitchFamily="2" charset="2"/>
              </a:rPr>
              <a:t>Moreover, hundreds of millions of transactions…</a:t>
            </a:r>
          </a:p>
        </p:txBody>
      </p:sp>
      <p:sp>
        <p:nvSpPr>
          <p:cNvPr id="18436" name="Rectangle 3"/>
          <p:cNvSpPr>
            <a:spLocks noGrp="1" noChangeArrowheads="1"/>
          </p:cNvSpPr>
          <p:nvPr>
            <p:ph type="title"/>
          </p:nvPr>
        </p:nvSpPr>
        <p:spPr>
          <a:xfrm>
            <a:off x="457200" y="609600"/>
            <a:ext cx="8153400" cy="838200"/>
          </a:xfrm>
          <a:noFill/>
        </p:spPr>
        <p:txBody>
          <a:bodyPr lIns="91440" tIns="45720" rIns="91440" bIns="45720" anchor="b">
            <a:noAutofit/>
          </a:bodyPr>
          <a:lstStyle/>
          <a:p>
            <a:r>
              <a:rPr lang="en-US" sz="3600" dirty="0" smtClean="0">
                <a:solidFill>
                  <a:srgbClr val="C00000"/>
                </a:solidFill>
              </a:rPr>
              <a:t>The Problem of Big Data</a:t>
            </a:r>
          </a:p>
        </p:txBody>
      </p:sp>
      <p:pic>
        <p:nvPicPr>
          <p:cNvPr id="84996" name="Picture 4" descr="https://encrypted-tbn0.google.com/images?q=tbn:ANd9GcQGg77J58cpV_2GFMfhfGhCztAe7V4sWvCxXQOBsi57x-5ZW8dG"/>
          <p:cNvPicPr>
            <a:picLocks noChangeAspect="1" noChangeArrowheads="1"/>
          </p:cNvPicPr>
          <p:nvPr/>
        </p:nvPicPr>
        <p:blipFill>
          <a:blip r:embed="rId3" cstate="print"/>
          <a:srcRect/>
          <a:stretch>
            <a:fillRect/>
          </a:stretch>
        </p:blipFill>
        <p:spPr bwMode="auto">
          <a:xfrm>
            <a:off x="6704390" y="381000"/>
            <a:ext cx="1753809" cy="22098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8435">
                                            <p:txEl>
                                              <p:pRg st="7" end="7"/>
                                            </p:txEl>
                                          </p:spTgt>
                                        </p:tgtEl>
                                        <p:attrNameLst>
                                          <p:attrName>style.visibility</p:attrName>
                                        </p:attrNameLst>
                                      </p:cBhvr>
                                      <p:to>
                                        <p:strVal val="visible"/>
                                      </p:to>
                                    </p:set>
                                    <p:animEffect transition="in" filter="fade">
                                      <p:cBhvr>
                                        <p:cTn id="23" dur="500"/>
                                        <p:tgtEl>
                                          <p:spTgt spid="18435">
                                            <p:txEl>
                                              <p:pRg st="7" end="7"/>
                                            </p:txEl>
                                          </p:spTgt>
                                        </p:tgtEl>
                                      </p:cBhvr>
                                    </p:animEffect>
                                    <p:anim calcmode="lin" valueType="num">
                                      <p:cBhvr>
                                        <p:cTn id="24" dur="500" fill="hold"/>
                                        <p:tgtEl>
                                          <p:spTgt spid="18435">
                                            <p:txEl>
                                              <p:pRg st="7" end="7"/>
                                            </p:txEl>
                                          </p:spTgt>
                                        </p:tgtEl>
                                        <p:attrNameLst>
                                          <p:attrName>ppt_x</p:attrName>
                                        </p:attrNameLst>
                                      </p:cBhvr>
                                      <p:tavLst>
                                        <p:tav tm="0">
                                          <p:val>
                                            <p:strVal val="#ppt_x"/>
                                          </p:val>
                                        </p:tav>
                                        <p:tav tm="100000">
                                          <p:val>
                                            <p:strVal val="#ppt_x"/>
                                          </p:val>
                                        </p:tav>
                                      </p:tavLst>
                                    </p:anim>
                                    <p:anim calcmode="lin" valueType="num">
                                      <p:cBhvr>
                                        <p:cTn id="25" dur="500" fill="hold"/>
                                        <p:tgtEl>
                                          <p:spTgt spid="1843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D07C6ED0-F9A2-48C3-AE40-5FCCD4F92651}" type="slidenum">
              <a:rPr lang="en-US" smtClean="0"/>
              <a:pPr/>
              <a:t>8</a:t>
            </a:fld>
            <a:endParaRPr lang="en-US" smtClean="0"/>
          </a:p>
        </p:txBody>
      </p:sp>
      <p:sp>
        <p:nvSpPr>
          <p:cNvPr id="18436" name="Rectangle 3"/>
          <p:cNvSpPr>
            <a:spLocks noGrp="1" noChangeArrowheads="1"/>
          </p:cNvSpPr>
          <p:nvPr>
            <p:ph type="title"/>
          </p:nvPr>
        </p:nvSpPr>
        <p:spPr>
          <a:xfrm>
            <a:off x="457200" y="228600"/>
            <a:ext cx="8153400" cy="838200"/>
          </a:xfrm>
          <a:noFill/>
        </p:spPr>
        <p:txBody>
          <a:bodyPr lIns="91440" tIns="45720" rIns="91440" bIns="45720" anchor="b">
            <a:noAutofit/>
          </a:bodyPr>
          <a:lstStyle/>
          <a:p>
            <a:r>
              <a:rPr lang="en-US" sz="3600" dirty="0" smtClean="0">
                <a:solidFill>
                  <a:srgbClr val="C00000"/>
                </a:solidFill>
              </a:rPr>
              <a:t>Product Hierarchies</a:t>
            </a:r>
          </a:p>
        </p:txBody>
      </p:sp>
      <p:pic>
        <p:nvPicPr>
          <p:cNvPr id="82946" name="Picture 2" descr="http://ars.els-cdn.com/content/image/1-s2.0-S0957417412002205-gr4.jpg"/>
          <p:cNvPicPr>
            <a:picLocks noChangeAspect="1" noChangeArrowheads="1"/>
          </p:cNvPicPr>
          <p:nvPr/>
        </p:nvPicPr>
        <p:blipFill>
          <a:blip r:embed="rId3" cstate="print"/>
          <a:srcRect/>
          <a:stretch>
            <a:fillRect/>
          </a:stretch>
        </p:blipFill>
        <p:spPr bwMode="auto">
          <a:xfrm>
            <a:off x="381000" y="1513974"/>
            <a:ext cx="8001000" cy="3134226"/>
          </a:xfrm>
          <a:prstGeom prst="rect">
            <a:avLst/>
          </a:prstGeom>
          <a:noFill/>
        </p:spPr>
      </p:pic>
      <p:sp>
        <p:nvSpPr>
          <p:cNvPr id="7" name="矩形 6"/>
          <p:cNvSpPr/>
          <p:nvPr/>
        </p:nvSpPr>
        <p:spPr>
          <a:xfrm>
            <a:off x="1219200" y="5181600"/>
            <a:ext cx="6978192" cy="1323439"/>
          </a:xfrm>
          <a:prstGeom prst="rect">
            <a:avLst/>
          </a:prstGeom>
        </p:spPr>
        <p:txBody>
          <a:bodyPr wrap="none">
            <a:spAutoFit/>
          </a:bodyPr>
          <a:lstStyle/>
          <a:p>
            <a:pPr>
              <a:buFont typeface="Wingdings" pitchFamily="2" charset="2"/>
              <a:buChar char="Ø"/>
            </a:pPr>
            <a:r>
              <a:rPr lang="en-US" sz="2000" dirty="0" smtClean="0">
                <a:solidFill>
                  <a:srgbClr val="C00000"/>
                </a:solidFill>
              </a:rPr>
              <a:t>  Are large fries and small fries the same product?</a:t>
            </a:r>
          </a:p>
          <a:p>
            <a:pPr>
              <a:buFont typeface="Wingdings" pitchFamily="2" charset="2"/>
              <a:buChar char="Ø"/>
            </a:pPr>
            <a:r>
              <a:rPr lang="en-US" sz="2000" dirty="0" smtClean="0">
                <a:solidFill>
                  <a:srgbClr val="C00000"/>
                </a:solidFill>
              </a:rPr>
              <a:t>  Is the brand of ice cream more relevant than flavor?</a:t>
            </a:r>
          </a:p>
          <a:p>
            <a:pPr>
              <a:buFont typeface="Wingdings" pitchFamily="2" charset="2"/>
              <a:buChar char="Ø"/>
            </a:pPr>
            <a:r>
              <a:rPr lang="en-US" sz="2000" dirty="0" smtClean="0">
                <a:solidFill>
                  <a:srgbClr val="C00000"/>
                </a:solidFill>
              </a:rPr>
              <a:t>  size, style, pattern, designer of clothing?</a:t>
            </a:r>
          </a:p>
          <a:p>
            <a:pPr>
              <a:buFont typeface="Wingdings" pitchFamily="2" charset="2"/>
              <a:buChar char="Ø"/>
            </a:pPr>
            <a:r>
              <a:rPr lang="en-US" sz="2000" dirty="0" smtClean="0">
                <a:solidFill>
                  <a:srgbClr val="C00000"/>
                </a:solidFill>
              </a:rPr>
              <a:t>  Level (definition) of hierarchy!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p:cNvSpPr>
            <a:spLocks noGrp="1"/>
          </p:cNvSpPr>
          <p:nvPr>
            <p:ph type="sldNum" sz="quarter" idx="12"/>
          </p:nvPr>
        </p:nvSpPr>
        <p:spPr>
          <a:noFill/>
        </p:spPr>
        <p:txBody>
          <a:bodyPr/>
          <a:lstStyle/>
          <a:p>
            <a:fld id="{A0702A8C-A50F-4815-89BE-43CEFFD993A6}" type="slidenum">
              <a:rPr lang="en-US" smtClean="0"/>
              <a:pPr/>
              <a:t>9</a:t>
            </a:fld>
            <a:endParaRPr lang="en-US" smtClean="0"/>
          </a:p>
        </p:txBody>
      </p:sp>
      <p:sp>
        <p:nvSpPr>
          <p:cNvPr id="6147" name="Rectangle 3"/>
          <p:cNvSpPr>
            <a:spLocks noGrp="1" noChangeArrowheads="1"/>
          </p:cNvSpPr>
          <p:nvPr>
            <p:ph type="title"/>
          </p:nvPr>
        </p:nvSpPr>
        <p:spPr>
          <a:xfrm>
            <a:off x="533400" y="457200"/>
            <a:ext cx="4572000" cy="965200"/>
          </a:xfrm>
        </p:spPr>
        <p:txBody>
          <a:bodyPr>
            <a:normAutofit/>
          </a:bodyPr>
          <a:lstStyle/>
          <a:p>
            <a:r>
              <a:rPr lang="en-US" sz="4000" dirty="0" smtClean="0">
                <a:solidFill>
                  <a:srgbClr val="C00000"/>
                </a:solidFill>
              </a:rPr>
              <a:t>Outline (Week 3)</a:t>
            </a:r>
          </a:p>
        </p:txBody>
      </p:sp>
      <p:sp>
        <p:nvSpPr>
          <p:cNvPr id="4100" name="Text Box 14"/>
          <p:cNvSpPr txBox="1">
            <a:spLocks noChangeArrowheads="1"/>
          </p:cNvSpPr>
          <p:nvPr/>
        </p:nvSpPr>
        <p:spPr bwMode="auto">
          <a:xfrm>
            <a:off x="1055688" y="1860550"/>
            <a:ext cx="7859712" cy="4154984"/>
          </a:xfrm>
          <a:prstGeom prst="rect">
            <a:avLst/>
          </a:prstGeom>
          <a:noFill/>
          <a:ln w="9525">
            <a:noFill/>
            <a:miter lim="800000"/>
            <a:headEnd/>
            <a:tailEnd/>
          </a:ln>
        </p:spPr>
        <p:txBody>
          <a:bodyPr>
            <a:spAutoFit/>
          </a:bodyPr>
          <a:lstStyle/>
          <a:p>
            <a:pPr marL="230188" indent="-230188" eaLnBrk="1" hangingPunct="1">
              <a:lnSpc>
                <a:spcPct val="110000"/>
              </a:lnSpc>
              <a:buFontTx/>
              <a:buChar char="•"/>
              <a:defRPr/>
            </a:pPr>
            <a:r>
              <a:rPr lang="en-US" sz="2400" dirty="0">
                <a:solidFill>
                  <a:schemeClr val="bg1">
                    <a:lumMod val="50000"/>
                  </a:schemeClr>
                </a:solidFill>
              </a:rPr>
              <a:t>Market basket Analysis</a:t>
            </a:r>
          </a:p>
          <a:p>
            <a:pPr marL="687388" lvl="1" indent="-230188" eaLnBrk="1" hangingPunct="1">
              <a:lnSpc>
                <a:spcPct val="110000"/>
              </a:lnSpc>
              <a:buFontTx/>
              <a:buChar char="•"/>
              <a:defRPr/>
            </a:pPr>
            <a:r>
              <a:rPr lang="en-US" sz="2400" dirty="0">
                <a:solidFill>
                  <a:schemeClr val="bg1">
                    <a:lumMod val="50000"/>
                  </a:schemeClr>
                </a:solidFill>
              </a:rPr>
              <a:t>Most important part of a business: what merchandise customers are buying and when? </a:t>
            </a:r>
          </a:p>
          <a:p>
            <a:pPr marL="230188" indent="-230188" eaLnBrk="1" hangingPunct="1">
              <a:lnSpc>
                <a:spcPct val="110000"/>
              </a:lnSpc>
              <a:buFontTx/>
              <a:buChar char="•"/>
              <a:defRPr/>
            </a:pPr>
            <a:r>
              <a:rPr lang="en-US" sz="2400" dirty="0">
                <a:solidFill>
                  <a:schemeClr val="bg1">
                    <a:lumMod val="50000"/>
                  </a:schemeClr>
                </a:solidFill>
              </a:rPr>
              <a:t>Association Rules</a:t>
            </a:r>
          </a:p>
          <a:p>
            <a:pPr marL="687388" lvl="1" indent="-225425" eaLnBrk="1" hangingPunct="1">
              <a:lnSpc>
                <a:spcPct val="110000"/>
              </a:lnSpc>
              <a:buFontTx/>
              <a:buChar char="•"/>
              <a:defRPr/>
            </a:pPr>
            <a:r>
              <a:rPr lang="en-US" sz="2400" dirty="0">
                <a:solidFill>
                  <a:schemeClr val="bg1">
                    <a:lumMod val="50000"/>
                  </a:schemeClr>
                </a:solidFill>
              </a:rPr>
              <a:t>Building association rules</a:t>
            </a:r>
          </a:p>
          <a:p>
            <a:pPr marL="687388" lvl="1" indent="-225425" eaLnBrk="1" hangingPunct="1">
              <a:lnSpc>
                <a:spcPct val="110000"/>
              </a:lnSpc>
              <a:buFontTx/>
              <a:buChar char="•"/>
              <a:defRPr/>
            </a:pPr>
            <a:r>
              <a:rPr lang="en-US" sz="2400" dirty="0">
                <a:solidFill>
                  <a:schemeClr val="bg1">
                    <a:lumMod val="50000"/>
                  </a:schemeClr>
                </a:solidFill>
              </a:rPr>
              <a:t>How good are association </a:t>
            </a:r>
            <a:r>
              <a:rPr lang="en-US" sz="2400" dirty="0" smtClean="0">
                <a:solidFill>
                  <a:schemeClr val="bg1">
                    <a:lumMod val="50000"/>
                  </a:schemeClr>
                </a:solidFill>
              </a:rPr>
              <a:t>rules</a:t>
            </a:r>
            <a:endParaRPr lang="en-US" sz="2400" dirty="0" smtClean="0">
              <a:solidFill>
                <a:schemeClr val="tx1"/>
              </a:solidFill>
            </a:endParaRPr>
          </a:p>
          <a:p>
            <a:pPr marL="230188" indent="-230188">
              <a:lnSpc>
                <a:spcPct val="110000"/>
              </a:lnSpc>
              <a:buFontTx/>
              <a:buChar char="•"/>
              <a:defRPr/>
            </a:pPr>
            <a:r>
              <a:rPr lang="en-US" sz="2400" dirty="0" smtClean="0"/>
              <a:t>Clustering</a:t>
            </a:r>
          </a:p>
          <a:p>
            <a:pPr marL="687388" lvl="1" indent="-225425">
              <a:lnSpc>
                <a:spcPct val="110000"/>
              </a:lnSpc>
              <a:buFontTx/>
              <a:buChar char="•"/>
              <a:defRPr/>
            </a:pPr>
            <a:r>
              <a:rPr lang="en-US" sz="2400" dirty="0" smtClean="0"/>
              <a:t>Group similar items</a:t>
            </a:r>
          </a:p>
          <a:p>
            <a:pPr marL="687388" lvl="1" indent="-225425">
              <a:lnSpc>
                <a:spcPct val="110000"/>
              </a:lnSpc>
              <a:buFontTx/>
              <a:buChar char="•"/>
              <a:defRPr/>
            </a:pPr>
            <a:r>
              <a:rPr lang="en-US" sz="2400" dirty="0" smtClean="0"/>
              <a:t>Customer Segmentation</a:t>
            </a:r>
          </a:p>
          <a:p>
            <a:pPr marL="230188" indent="-230188" eaLnBrk="1" hangingPunct="1">
              <a:lnSpc>
                <a:spcPct val="110000"/>
              </a:lnSpc>
              <a:buFontTx/>
              <a:buChar char="•"/>
              <a:defRPr/>
            </a:pPr>
            <a:endParaRPr lang="en-US" sz="2400"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8668</TotalTime>
  <Words>2440</Words>
  <Application>Microsoft Office PowerPoint</Application>
  <PresentationFormat>全屏显示(4:3)</PresentationFormat>
  <Paragraphs>782</Paragraphs>
  <Slides>58</Slides>
  <Notes>12</Notes>
  <HiddenSlides>3</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58</vt:i4>
      </vt:variant>
    </vt:vector>
  </HeadingPairs>
  <TitlesOfParts>
    <vt:vector size="62" baseType="lpstr">
      <vt:lpstr>聚合</vt:lpstr>
      <vt:lpstr>Equation</vt:lpstr>
      <vt:lpstr>Visio</vt:lpstr>
      <vt:lpstr>Worksheet</vt:lpstr>
      <vt:lpstr>Business Intelligence &amp; Data Mining  with SAS Suite</vt:lpstr>
      <vt:lpstr>Market Basket analysis</vt:lpstr>
      <vt:lpstr>Association Rules</vt:lpstr>
      <vt:lpstr>幻灯片 4</vt:lpstr>
      <vt:lpstr>幻灯片 5</vt:lpstr>
      <vt:lpstr>Other Evaluation Criteria: Lift</vt:lpstr>
      <vt:lpstr>The Problem of Big Data</vt:lpstr>
      <vt:lpstr>Product Hierarchies</vt:lpstr>
      <vt:lpstr>Outline (Week 3)</vt:lpstr>
      <vt:lpstr>Business Application - Segmentation</vt:lpstr>
      <vt:lpstr>幻灯片 11</vt:lpstr>
      <vt:lpstr>幻灯片 12</vt:lpstr>
      <vt:lpstr>幻灯片 13</vt:lpstr>
      <vt:lpstr>幻灯片 14</vt:lpstr>
      <vt:lpstr>So what is a Cluster?</vt:lpstr>
      <vt:lpstr>What is Good Clustering?</vt:lpstr>
      <vt:lpstr>幻灯片 17</vt:lpstr>
      <vt:lpstr>From a human ability to organization to  computerized clustering algorithms</vt:lpstr>
      <vt:lpstr>How Similar/Different two objects are? </vt:lpstr>
      <vt:lpstr>Distance Measure</vt:lpstr>
      <vt:lpstr>Now, How to Cluster?</vt:lpstr>
      <vt:lpstr>Clustering Algorithm:  The K-Means Algorithm </vt:lpstr>
      <vt:lpstr> Compute “mean”</vt:lpstr>
      <vt:lpstr>K-Means Algorithm</vt:lpstr>
      <vt:lpstr>K-Means Algorithm</vt:lpstr>
      <vt:lpstr>K-Means Algorithm</vt:lpstr>
      <vt:lpstr>Example</vt:lpstr>
      <vt:lpstr>Step 1:</vt:lpstr>
      <vt:lpstr>Step 2:</vt:lpstr>
      <vt:lpstr>幻灯片 30</vt:lpstr>
      <vt:lpstr>Iterate (Step 12) Until Converge:</vt:lpstr>
      <vt:lpstr>Example</vt:lpstr>
      <vt:lpstr>Example</vt:lpstr>
      <vt:lpstr>Example</vt:lpstr>
      <vt:lpstr>Example</vt:lpstr>
      <vt:lpstr>Example</vt:lpstr>
      <vt:lpstr>Example</vt:lpstr>
      <vt:lpstr>Example</vt:lpstr>
      <vt:lpstr>Example</vt:lpstr>
      <vt:lpstr>Example</vt:lpstr>
      <vt:lpstr>Example</vt:lpstr>
      <vt:lpstr>Discussions</vt:lpstr>
      <vt:lpstr>Strengths and Weaknesses of  K-Means Algorithm</vt:lpstr>
      <vt:lpstr>Practical Issues</vt:lpstr>
      <vt:lpstr>Clustering can be more complicated …</vt:lpstr>
      <vt:lpstr>We Need More - Major Clustering  Approaches</vt:lpstr>
      <vt:lpstr>Common market segmentation criteria – RFM</vt:lpstr>
      <vt:lpstr>RFM clustering</vt:lpstr>
      <vt:lpstr>RFM Example</vt:lpstr>
      <vt:lpstr>RFM Example  (Continued)</vt:lpstr>
      <vt:lpstr>K-Means vs. K-medoids</vt:lpstr>
      <vt:lpstr>The K-Medoids Clustering Method</vt:lpstr>
      <vt:lpstr>Typical k-medoids algorithm (PAM)</vt:lpstr>
      <vt:lpstr>Recent Trend</vt:lpstr>
      <vt:lpstr>Why?</vt:lpstr>
      <vt:lpstr>Hierarchical Clustering</vt:lpstr>
      <vt:lpstr>幻灯片 57</vt:lpstr>
      <vt:lpstr>Next Class: Classification – Decision Trees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in Business and Society</dc:title>
  <dc:creator>Sean J. Taylor</dc:creator>
  <cp:lastModifiedBy>Beibei</cp:lastModifiedBy>
  <cp:revision>614</cp:revision>
  <dcterms:created xsi:type="dcterms:W3CDTF">2012-01-22T18:08:14Z</dcterms:created>
  <dcterms:modified xsi:type="dcterms:W3CDTF">2012-09-13T19:17:28Z</dcterms:modified>
</cp:coreProperties>
</file>