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47"/>
  </p:notesMasterIdLst>
  <p:sldIdLst>
    <p:sldId id="256" r:id="rId2"/>
    <p:sldId id="793" r:id="rId3"/>
    <p:sldId id="649" r:id="rId4"/>
    <p:sldId id="764" r:id="rId5"/>
    <p:sldId id="765" r:id="rId6"/>
    <p:sldId id="761" r:id="rId7"/>
    <p:sldId id="647" r:id="rId8"/>
    <p:sldId id="767" r:id="rId9"/>
    <p:sldId id="766" r:id="rId10"/>
    <p:sldId id="774" r:id="rId11"/>
    <p:sldId id="773" r:id="rId12"/>
    <p:sldId id="775" r:id="rId13"/>
    <p:sldId id="768" r:id="rId14"/>
    <p:sldId id="769" r:id="rId15"/>
    <p:sldId id="770" r:id="rId16"/>
    <p:sldId id="772" r:id="rId17"/>
    <p:sldId id="771" r:id="rId18"/>
    <p:sldId id="745" r:id="rId19"/>
    <p:sldId id="747" r:id="rId20"/>
    <p:sldId id="776" r:id="rId21"/>
    <p:sldId id="777" r:id="rId22"/>
    <p:sldId id="778" r:id="rId23"/>
    <p:sldId id="779" r:id="rId24"/>
    <p:sldId id="782" r:id="rId25"/>
    <p:sldId id="781" r:id="rId26"/>
    <p:sldId id="785" r:id="rId27"/>
    <p:sldId id="786" r:id="rId28"/>
    <p:sldId id="788" r:id="rId29"/>
    <p:sldId id="787" r:id="rId30"/>
    <p:sldId id="789" r:id="rId31"/>
    <p:sldId id="784" r:id="rId32"/>
    <p:sldId id="783" r:id="rId33"/>
    <p:sldId id="790" r:id="rId34"/>
    <p:sldId id="791" r:id="rId35"/>
    <p:sldId id="792" r:id="rId36"/>
    <p:sldId id="801" r:id="rId37"/>
    <p:sldId id="644" r:id="rId38"/>
    <p:sldId id="794" r:id="rId39"/>
    <p:sldId id="795" r:id="rId40"/>
    <p:sldId id="796" r:id="rId41"/>
    <p:sldId id="798" r:id="rId42"/>
    <p:sldId id="799" r:id="rId43"/>
    <p:sldId id="797" r:id="rId44"/>
    <p:sldId id="800" r:id="rId45"/>
    <p:sldId id="523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72A"/>
    <a:srgbClr val="660033"/>
    <a:srgbClr val="70066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755" autoAdjust="0"/>
  </p:normalViewPr>
  <p:slideViewPr>
    <p:cSldViewPr>
      <p:cViewPr>
        <p:scale>
          <a:sx n="60" d="100"/>
          <a:sy n="60" d="100"/>
        </p:scale>
        <p:origin x="-164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524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347EA-F70B-467E-A0A3-AC8393392CA0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156F8-1953-4739-B45C-7CD3D7D1EF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742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BB8E36-5197-4AD7-BF32-842E64B7EC32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Institutional Review Board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(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IRB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BB8E36-5197-4AD7-BF32-842E64B7EC32}" type="slidenum">
              <a:rPr lang="en-US" smtClean="0"/>
              <a:pPr/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Sometimes is hard to find perfect matched data in your historical observed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 set--- we can create our own data,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manipulating </a:t>
            </a:r>
            <a:r>
              <a:rPr lang="en-US" sz="1200" b="0" i="0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treatment!</a:t>
            </a:r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BB8E36-5197-4AD7-BF32-842E64B7EC32}" type="slidenum">
              <a:rPr lang="en-US" smtClean="0"/>
              <a:pPr/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Institutional Review Board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(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IRB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BB8E36-5197-4AD7-BF32-842E64B7EC32}" type="slidenum">
              <a:rPr lang="en-US" smtClean="0"/>
              <a:pPr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Instead of modeling the probability directly, you are modeling</a:t>
            </a:r>
            <a:r>
              <a:rPr lang="en-US" baseline="0" dirty="0" smtClean="0"/>
              <a:t> the </a:t>
            </a:r>
            <a:r>
              <a:rPr lang="en-US" baseline="0" dirty="0" err="1" smtClean="0"/>
              <a:t>Logit</a:t>
            </a:r>
            <a:r>
              <a:rPr lang="en-US" baseline="0" dirty="0" smtClean="0"/>
              <a:t>—Log Odd Ratio.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156F8-1953-4739-B45C-7CD3D7D1EF3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4D2618-AB70-4E7E-9013-06B0B486A38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BB8E36-5197-4AD7-BF32-842E64B7EC32}" type="slidenum">
              <a:rPr lang="en-US" smtClean="0"/>
              <a:pPr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BB8E36-5197-4AD7-BF32-842E64B7EC32}" type="slidenum">
              <a:rPr lang="en-US" smtClean="0"/>
              <a:pPr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BB8E36-5197-4AD7-BF32-842E64B7EC32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BB8E36-5197-4AD7-BF32-842E64B7EC32}" type="slidenum">
              <a:rPr lang="en-US" smtClean="0"/>
              <a:pPr/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Institutional Review Board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(</a:t>
            </a:r>
            <a:r>
              <a:rPr lang="en-US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IRB</a:t>
            </a:r>
            <a:r>
              <a:rPr lang="en-US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BB8E36-5197-4AD7-BF32-842E64B7EC32}" type="slidenum">
              <a:rPr lang="en-US" smtClean="0"/>
              <a:pPr/>
              <a:t>41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63FD679-AE3D-4EFC-94CF-CCC43532F071}" type="datetimeFigureOut">
              <a:rPr lang="en-US" smtClean="0"/>
              <a:pPr/>
              <a:t>9/27/2012</a:t>
            </a:fld>
            <a:endParaRPr 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D3B2732-B845-4923-A0DC-061AE1540D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gif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jpeg"/><Relationship Id="rId5" Type="http://schemas.openxmlformats.org/officeDocument/2006/relationships/image" Target="../media/image56.jpeg"/><Relationship Id="rId4" Type="http://schemas.openxmlformats.org/officeDocument/2006/relationships/image" Target="../media/image5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6868" y="304800"/>
            <a:ext cx="5105400" cy="2057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Business Intelligence &amp; Data Mining </a:t>
            </a:r>
            <a:br>
              <a:rPr lang="en-US" sz="3600" dirty="0" smtClean="0"/>
            </a:br>
            <a:r>
              <a:rPr lang="en-US" sz="3600" dirty="0" smtClean="0"/>
              <a:t>with SAS Suite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2895600"/>
            <a:ext cx="5114778" cy="1870336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Week 5: Predictive Modeling </a:t>
            </a:r>
          </a:p>
          <a:p>
            <a:r>
              <a:rPr lang="en-US" sz="2400" b="1" dirty="0" smtClean="0"/>
              <a:t>Regression</a:t>
            </a:r>
            <a:endParaRPr lang="en-US" sz="1200" b="1" dirty="0" smtClean="0"/>
          </a:p>
          <a:p>
            <a:r>
              <a:rPr lang="en-US" sz="2400" b="1" dirty="0" smtClean="0"/>
              <a:t>94832/Mini1</a:t>
            </a:r>
          </a:p>
          <a:p>
            <a:r>
              <a:rPr lang="en-US" sz="2400" b="1" dirty="0" smtClean="0"/>
              <a:t>Fall 2012</a:t>
            </a:r>
          </a:p>
          <a:p>
            <a:r>
              <a:rPr lang="en-US" sz="2400" b="1" dirty="0" err="1" smtClean="0"/>
              <a:t>Beibei</a:t>
            </a:r>
            <a:r>
              <a:rPr lang="en-US" sz="2400" b="1" dirty="0" smtClean="0"/>
              <a:t> Li</a:t>
            </a:r>
            <a:endParaRPr lang="en-US" sz="2400" b="1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200400"/>
            <a:ext cx="2057400" cy="1383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6284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70" name="Picture 2"/>
          <p:cNvPicPr>
            <a:picLocks noChangeAspect="1" noChangeArrowheads="1"/>
          </p:cNvPicPr>
          <p:nvPr/>
        </p:nvPicPr>
        <p:blipFill>
          <a:blip r:embed="rId2" cstate="print"/>
          <a:srcRect l="7028" t="7292" r="17423" b="6250"/>
          <a:stretch>
            <a:fillRect/>
          </a:stretch>
        </p:blipFill>
        <p:spPr bwMode="auto">
          <a:xfrm>
            <a:off x="-30480" y="533400"/>
            <a:ext cx="917448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4419600" y="2133600"/>
            <a:ext cx="3429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solidFill>
                  <a:srgbClr val="C00000"/>
                </a:solidFill>
              </a:rPr>
              <a:t>Imputation</a:t>
            </a:r>
          </a:p>
        </p:txBody>
      </p:sp>
      <p:sp>
        <p:nvSpPr>
          <p:cNvPr id="7" name="矩形 6"/>
          <p:cNvSpPr/>
          <p:nvPr/>
        </p:nvSpPr>
        <p:spPr>
          <a:xfrm>
            <a:off x="838200" y="1676400"/>
            <a:ext cx="7696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C00000"/>
                </a:solidFill>
              </a:rPr>
              <a:t>  Synthetic value</a:t>
            </a:r>
            <a:r>
              <a:rPr lang="en-US" sz="2400" dirty="0" smtClean="0"/>
              <a:t>:  One-size-fits-all</a:t>
            </a:r>
          </a:p>
          <a:p>
            <a:r>
              <a:rPr lang="en-US" sz="2400" dirty="0" smtClean="0"/>
              <a:t>     - </a:t>
            </a:r>
            <a:r>
              <a:rPr lang="en-US" sz="2000" dirty="0" smtClean="0"/>
              <a:t>Continuous value: mean</a:t>
            </a:r>
          </a:p>
          <a:p>
            <a:r>
              <a:rPr lang="en-US" sz="2000" dirty="0" smtClean="0"/>
              <a:t>      - Binary/categorical value: most frequent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 Estimation-based:  Each individual missing value is different</a:t>
            </a:r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endParaRPr lang="en-US" sz="2400" dirty="0" smtClean="0"/>
          </a:p>
          <a:p>
            <a:pPr>
              <a:buFont typeface="Wingdings" pitchFamily="2" charset="2"/>
              <a:buChar char="Ø"/>
            </a:pPr>
            <a:r>
              <a:rPr lang="en-US" sz="2400" dirty="0" smtClean="0"/>
              <a:t>   Creating a </a:t>
            </a:r>
            <a:r>
              <a:rPr lang="en-US" sz="2400" dirty="0" smtClean="0">
                <a:solidFill>
                  <a:srgbClr val="C00000"/>
                </a:solidFill>
              </a:rPr>
              <a:t>missing indicator</a:t>
            </a:r>
            <a:r>
              <a:rPr lang="en-US" sz="2400" dirty="0" smtClean="0"/>
              <a:t>: additional input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71" name="Picture 3"/>
          <p:cNvPicPr>
            <a:picLocks noChangeAspect="1" noChangeArrowheads="1"/>
          </p:cNvPicPr>
          <p:nvPr/>
        </p:nvPicPr>
        <p:blipFill>
          <a:blip r:embed="rId2" cstate="print"/>
          <a:srcRect t="7292" r="26794" b="6250"/>
          <a:stretch>
            <a:fillRect/>
          </a:stretch>
        </p:blipFill>
        <p:spPr bwMode="auto">
          <a:xfrm>
            <a:off x="0" y="304800"/>
            <a:ext cx="92075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990600" y="3886200"/>
            <a:ext cx="16002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椭圆 8"/>
          <p:cNvSpPr/>
          <p:nvPr/>
        </p:nvSpPr>
        <p:spPr>
          <a:xfrm>
            <a:off x="5943600" y="3581400"/>
            <a:ext cx="16002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8466" name="Picture 2"/>
          <p:cNvPicPr>
            <a:picLocks noChangeAspect="1" noChangeArrowheads="1"/>
          </p:cNvPicPr>
          <p:nvPr/>
        </p:nvPicPr>
        <p:blipFill>
          <a:blip r:embed="rId3" cstate="print"/>
          <a:srcRect l="2928" t="50000" r="77160" b="23958"/>
          <a:stretch>
            <a:fillRect/>
          </a:stretch>
        </p:blipFill>
        <p:spPr bwMode="auto">
          <a:xfrm>
            <a:off x="3124200" y="3581400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椭圆 9"/>
          <p:cNvSpPr/>
          <p:nvPr/>
        </p:nvSpPr>
        <p:spPr>
          <a:xfrm>
            <a:off x="4267200" y="3581400"/>
            <a:ext cx="1371600" cy="1752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4" name="Picture 2"/>
          <p:cNvPicPr>
            <a:picLocks noChangeAspect="1" noChangeArrowheads="1"/>
          </p:cNvPicPr>
          <p:nvPr/>
        </p:nvPicPr>
        <p:blipFill>
          <a:blip r:embed="rId2" cstate="print"/>
          <a:srcRect t="5208" r="32650" b="42883"/>
          <a:stretch>
            <a:fillRect/>
          </a:stretch>
        </p:blipFill>
        <p:spPr bwMode="auto">
          <a:xfrm>
            <a:off x="0" y="1219199"/>
            <a:ext cx="9144000" cy="396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914400" y="2438400"/>
            <a:ext cx="2590800" cy="1219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solidFill>
                  <a:srgbClr val="C00000"/>
                </a:solidFill>
              </a:rPr>
              <a:t>SAS EM Example</a:t>
            </a:r>
          </a:p>
        </p:txBody>
      </p:sp>
      <p:pic>
        <p:nvPicPr>
          <p:cNvPr id="316418" name="Picture 2"/>
          <p:cNvPicPr>
            <a:picLocks noChangeAspect="1" noChangeArrowheads="1"/>
          </p:cNvPicPr>
          <p:nvPr/>
        </p:nvPicPr>
        <p:blipFill>
          <a:blip r:embed="rId2" cstate="print"/>
          <a:srcRect t="6250" r="26794" b="10139"/>
          <a:stretch>
            <a:fillRect/>
          </a:stretch>
        </p:blipFill>
        <p:spPr bwMode="auto">
          <a:xfrm>
            <a:off x="0" y="15240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7162800" y="3048000"/>
            <a:ext cx="1676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6419" name="Picture 3"/>
          <p:cNvPicPr>
            <a:picLocks noChangeAspect="1" noChangeArrowheads="1"/>
          </p:cNvPicPr>
          <p:nvPr/>
        </p:nvPicPr>
        <p:blipFill>
          <a:blip r:embed="rId3" cstate="print"/>
          <a:srcRect l="3514" t="50000" r="76574" b="32292"/>
          <a:stretch>
            <a:fillRect/>
          </a:stretch>
        </p:blipFill>
        <p:spPr bwMode="auto">
          <a:xfrm>
            <a:off x="3048000" y="4648200"/>
            <a:ext cx="2590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椭圆 7"/>
          <p:cNvSpPr/>
          <p:nvPr/>
        </p:nvSpPr>
        <p:spPr>
          <a:xfrm>
            <a:off x="1219200" y="4876800"/>
            <a:ext cx="1295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solidFill>
                  <a:srgbClr val="C00000"/>
                </a:solidFill>
              </a:rPr>
              <a:t>SAS EM Example</a:t>
            </a:r>
          </a:p>
        </p:txBody>
      </p:sp>
      <p:pic>
        <p:nvPicPr>
          <p:cNvPr id="317443" name="Picture 3"/>
          <p:cNvPicPr>
            <a:picLocks noChangeAspect="1" noChangeArrowheads="1"/>
          </p:cNvPicPr>
          <p:nvPr/>
        </p:nvPicPr>
        <p:blipFill>
          <a:blip r:embed="rId2" cstate="print"/>
          <a:srcRect r="2500" b="4706"/>
          <a:stretch>
            <a:fillRect/>
          </a:stretch>
        </p:blipFill>
        <p:spPr bwMode="auto">
          <a:xfrm>
            <a:off x="1" y="152400"/>
            <a:ext cx="9143999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4495800" y="1371600"/>
            <a:ext cx="46482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4" name="Picture 2"/>
          <p:cNvPicPr>
            <a:picLocks noChangeAspect="1" noChangeArrowheads="1"/>
          </p:cNvPicPr>
          <p:nvPr/>
        </p:nvPicPr>
        <p:blipFill>
          <a:blip r:embed="rId2" cstate="print"/>
          <a:srcRect r="38507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2819400" y="1447800"/>
            <a:ext cx="1143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6705600" y="2590800"/>
            <a:ext cx="2362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0 </a:t>
            </a:r>
            <a:r>
              <a:rPr lang="en-US" dirty="0" smtClean="0">
                <a:solidFill>
                  <a:srgbClr val="C00000"/>
                </a:solidFill>
                <a:sym typeface="Wingdings" pitchFamily="2" charset="2"/>
              </a:rPr>
              <a:t> </a:t>
            </a:r>
            <a:r>
              <a:rPr lang="en-US" dirty="0" smtClean="0">
                <a:solidFill>
                  <a:srgbClr val="C00000"/>
                </a:solidFill>
              </a:rPr>
              <a:t>significant;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1 </a:t>
            </a:r>
            <a:r>
              <a:rPr lang="en-US" dirty="0" smtClean="0">
                <a:solidFill>
                  <a:srgbClr val="C00000"/>
                </a:solidFill>
                <a:sym typeface="Wingdings" pitchFamily="2" charset="2"/>
              </a:rPr>
              <a:t> insignificant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715000" y="1447800"/>
            <a:ext cx="12192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椭圆 9"/>
          <p:cNvSpPr/>
          <p:nvPr/>
        </p:nvSpPr>
        <p:spPr>
          <a:xfrm>
            <a:off x="457200" y="2209800"/>
            <a:ext cx="1219200" cy="4648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0" name="Picture 2"/>
          <p:cNvPicPr>
            <a:picLocks noChangeAspect="1" noChangeArrowheads="1"/>
          </p:cNvPicPr>
          <p:nvPr/>
        </p:nvPicPr>
        <p:blipFill>
          <a:blip r:embed="rId2" cstate="print"/>
          <a:srcRect r="50220" b="12500"/>
          <a:stretch>
            <a:fillRect/>
          </a:stretch>
        </p:blipFill>
        <p:spPr bwMode="auto">
          <a:xfrm>
            <a:off x="0" y="22860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400800" y="2401669"/>
            <a:ext cx="2362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0 </a:t>
            </a:r>
            <a:r>
              <a:rPr lang="en-US" dirty="0" smtClean="0">
                <a:solidFill>
                  <a:srgbClr val="C00000"/>
                </a:solidFill>
                <a:sym typeface="Wingdings" pitchFamily="2" charset="2"/>
              </a:rPr>
              <a:t> </a:t>
            </a:r>
            <a:r>
              <a:rPr lang="en-US" dirty="0" smtClean="0">
                <a:solidFill>
                  <a:srgbClr val="C00000"/>
                </a:solidFill>
              </a:rPr>
              <a:t>significant;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1 </a:t>
            </a:r>
            <a:r>
              <a:rPr lang="en-US" dirty="0" smtClean="0">
                <a:solidFill>
                  <a:srgbClr val="C00000"/>
                </a:solidFill>
                <a:sym typeface="Wingdings" pitchFamily="2" charset="2"/>
              </a:rPr>
              <a:t> insignificant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724400" y="1524000"/>
            <a:ext cx="15240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矩形 8"/>
          <p:cNvSpPr/>
          <p:nvPr/>
        </p:nvSpPr>
        <p:spPr>
          <a:xfrm>
            <a:off x="6172200" y="3849469"/>
            <a:ext cx="274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to select input variables?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solidFill>
                  <a:srgbClr val="C00000"/>
                </a:solidFill>
              </a:rPr>
              <a:t>Variable Selection 		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481328"/>
            <a:ext cx="7010400" cy="452596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When there are a number of possible input variables, procedures are available to sort through them and include those that have a certain level of statistical significance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 smtClean="0"/>
              <a:t>SAS Enterprise Miner offers three selection methods: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dirty="0" smtClean="0"/>
              <a:t> Backward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dirty="0" smtClean="0"/>
              <a:t> Forward</a:t>
            </a:r>
          </a:p>
          <a:p>
            <a:pPr lvl="1" eaLnBrk="1" hangingPunct="1">
              <a:buFont typeface="Wingdings" pitchFamily="2" charset="2"/>
              <a:buChar char="q"/>
            </a:pPr>
            <a:r>
              <a:rPr lang="en-US" dirty="0" smtClean="0"/>
              <a:t> Stepwise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1" name="Picture 3"/>
          <p:cNvPicPr>
            <a:picLocks noChangeAspect="1" noChangeArrowheads="1"/>
          </p:cNvPicPr>
          <p:nvPr/>
        </p:nvPicPr>
        <p:blipFill>
          <a:blip r:embed="rId2" cstate="print"/>
          <a:srcRect t="34375" r="80673" b="9375"/>
          <a:stretch>
            <a:fillRect/>
          </a:stretch>
        </p:blipFill>
        <p:spPr bwMode="auto">
          <a:xfrm>
            <a:off x="1676400" y="914400"/>
            <a:ext cx="3581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762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solidFill>
                  <a:srgbClr val="C00000"/>
                </a:solidFill>
              </a:rPr>
              <a:t>Regression Using Selection Models</a:t>
            </a:r>
          </a:p>
        </p:txBody>
      </p:sp>
      <p:sp>
        <p:nvSpPr>
          <p:cNvPr id="7" name="椭圆 6"/>
          <p:cNvSpPr/>
          <p:nvPr/>
        </p:nvSpPr>
        <p:spPr>
          <a:xfrm>
            <a:off x="3200400" y="3048000"/>
            <a:ext cx="1600200" cy="1524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6248400" y="1258669"/>
            <a:ext cx="29963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“Regression” node </a:t>
            </a:r>
          </a:p>
          <a:p>
            <a:r>
              <a:rPr lang="en-US" sz="2400" dirty="0" smtClean="0"/>
              <a:t>property sheet</a:t>
            </a:r>
            <a:endParaRPr lang="en-US" sz="2400" dirty="0"/>
          </a:p>
        </p:txBody>
      </p:sp>
      <p:sp>
        <p:nvSpPr>
          <p:cNvPr id="9" name="右箭头 8"/>
          <p:cNvSpPr/>
          <p:nvPr/>
        </p:nvSpPr>
        <p:spPr>
          <a:xfrm rot="10800000">
            <a:off x="5562600" y="1447800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702A8C-A50F-4815-89BE-43CEFFD993A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8077200" cy="12954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C00000"/>
                </a:solidFill>
              </a:rPr>
              <a:t>Outline (Week 5) Regression</a:t>
            </a:r>
          </a:p>
        </p:txBody>
      </p:sp>
      <p:sp>
        <p:nvSpPr>
          <p:cNvPr id="4100" name="Text Box 14"/>
          <p:cNvSpPr txBox="1">
            <a:spLocks noChangeArrowheads="1"/>
          </p:cNvSpPr>
          <p:nvPr/>
        </p:nvSpPr>
        <p:spPr bwMode="auto">
          <a:xfrm>
            <a:off x="1055688" y="2422672"/>
            <a:ext cx="7859712" cy="151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 eaLnBrk="1" hangingPunct="1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chemeClr val="tx1"/>
                </a:solidFill>
              </a:rPr>
              <a:t> Regression</a:t>
            </a:r>
          </a:p>
          <a:p>
            <a:pPr marL="230188" indent="-230188" eaLnBrk="1" hangingPunct="1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en-US" sz="2800" dirty="0" smtClean="0"/>
              <a:t> Linear Regression</a:t>
            </a:r>
          </a:p>
          <a:p>
            <a:pPr marL="230188" indent="-230188" eaLnBrk="1" hangingPunct="1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en-US" sz="2800" dirty="0" smtClean="0"/>
              <a:t> Logistic Regression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 cstate="print"/>
          <a:srcRect r="2782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538" name="Picture 2"/>
          <p:cNvPicPr>
            <a:picLocks noChangeAspect="1" noChangeArrowheads="1"/>
          </p:cNvPicPr>
          <p:nvPr/>
        </p:nvPicPr>
        <p:blipFill>
          <a:blip r:embed="rId2" cstate="print"/>
          <a:srcRect r="39092" b="38542"/>
          <a:stretch>
            <a:fillRect/>
          </a:stretch>
        </p:blipFill>
        <p:spPr bwMode="auto">
          <a:xfrm>
            <a:off x="533400" y="533400"/>
            <a:ext cx="7924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椭圆 10"/>
          <p:cNvSpPr/>
          <p:nvPr/>
        </p:nvSpPr>
        <p:spPr>
          <a:xfrm>
            <a:off x="1524000" y="2971800"/>
            <a:ext cx="1600200" cy="1752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539" name="Picture 3"/>
          <p:cNvPicPr>
            <a:picLocks noChangeAspect="1" noChangeArrowheads="1"/>
          </p:cNvPicPr>
          <p:nvPr/>
        </p:nvPicPr>
        <p:blipFill>
          <a:blip r:embed="rId2" cstate="print"/>
          <a:srcRect r="37921" b="15625"/>
          <a:stretch>
            <a:fillRect/>
          </a:stretch>
        </p:blipFill>
        <p:spPr bwMode="auto">
          <a:xfrm>
            <a:off x="533400" y="304800"/>
            <a:ext cx="80772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2" name="Picture 2"/>
          <p:cNvPicPr>
            <a:picLocks noChangeAspect="1" noChangeArrowheads="1"/>
          </p:cNvPicPr>
          <p:nvPr/>
        </p:nvPicPr>
        <p:blipFill>
          <a:blip r:embed="rId2" cstate="print"/>
          <a:srcRect t="4167" r="10395" b="6250"/>
          <a:stretch>
            <a:fillRect/>
          </a:stretch>
        </p:blipFill>
        <p:spPr bwMode="auto">
          <a:xfrm>
            <a:off x="0" y="3810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>
          <a:xfrm>
            <a:off x="152400" y="304800"/>
            <a:ext cx="2514600" cy="2133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730" name="Picture 2"/>
          <p:cNvPicPr>
            <a:picLocks noChangeAspect="1" noChangeArrowheads="1"/>
          </p:cNvPicPr>
          <p:nvPr/>
        </p:nvPicPr>
        <p:blipFill>
          <a:blip r:embed="rId2" cstate="print"/>
          <a:srcRect l="3514" t="2083" r="76574" b="6250"/>
          <a:stretch>
            <a:fillRect/>
          </a:stretch>
        </p:blipFill>
        <p:spPr bwMode="auto">
          <a:xfrm>
            <a:off x="1295400" y="152400"/>
            <a:ext cx="39624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>
          <a:xfrm>
            <a:off x="3048000" y="3197770"/>
            <a:ext cx="1828800" cy="2057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6248400" y="1258669"/>
            <a:ext cx="29963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“Regression” node </a:t>
            </a:r>
          </a:p>
          <a:p>
            <a:r>
              <a:rPr lang="en-US" sz="2400" dirty="0" smtClean="0"/>
              <a:t>property sheet</a:t>
            </a:r>
            <a:endParaRPr lang="en-US" sz="2400" dirty="0"/>
          </a:p>
        </p:txBody>
      </p:sp>
      <p:sp>
        <p:nvSpPr>
          <p:cNvPr id="6" name="右箭头 5"/>
          <p:cNvSpPr/>
          <p:nvPr/>
        </p:nvSpPr>
        <p:spPr>
          <a:xfrm rot="10800000">
            <a:off x="5562600" y="1447800"/>
            <a:ext cx="5334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609" name="Picture 1"/>
          <p:cNvPicPr>
            <a:picLocks noChangeAspect="1" noChangeArrowheads="1"/>
          </p:cNvPicPr>
          <p:nvPr/>
        </p:nvPicPr>
        <p:blipFill>
          <a:blip r:embed="rId2" cstate="print"/>
          <a:srcRect r="33821" b="6250"/>
          <a:stretch>
            <a:fillRect/>
          </a:stretch>
        </p:blipFill>
        <p:spPr bwMode="auto">
          <a:xfrm>
            <a:off x="304800" y="0"/>
            <a:ext cx="8610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>
          <a:xfrm>
            <a:off x="3581400" y="914400"/>
            <a:ext cx="609600" cy="3505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04800" y="228600"/>
            <a:ext cx="65998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Practical Issues:</a:t>
            </a:r>
          </a:p>
          <a:p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Transforming Skewed Inputs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07932"/>
            <a:ext cx="491053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1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752600"/>
            <a:ext cx="2971800" cy="479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04800" y="228600"/>
            <a:ext cx="65998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Practical Issues:</a:t>
            </a:r>
          </a:p>
          <a:p>
            <a:r>
              <a:rPr lang="en-US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Transforming Skewed Inputs</a:t>
            </a:r>
            <a:endParaRPr lang="en-US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15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76400"/>
            <a:ext cx="6858000" cy="486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4267200" y="3810000"/>
            <a:ext cx="1066800" cy="1295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244" y="0"/>
            <a:ext cx="77453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4114800" y="6172200"/>
            <a:ext cx="12954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562" name="Picture 2"/>
          <p:cNvPicPr>
            <a:picLocks noChangeAspect="1" noChangeArrowheads="1"/>
          </p:cNvPicPr>
          <p:nvPr/>
        </p:nvPicPr>
        <p:blipFill>
          <a:blip r:embed="rId2" cstate="print"/>
          <a:srcRect r="25037" b="6250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/>
          <p:nvPr/>
        </p:nvGrpSpPr>
        <p:grpSpPr>
          <a:xfrm>
            <a:off x="76200" y="838200"/>
            <a:ext cx="9067800" cy="5791200"/>
            <a:chOff x="76200" y="838200"/>
            <a:chExt cx="9067800" cy="5791200"/>
          </a:xfrm>
        </p:grpSpPr>
        <p:sp>
          <p:nvSpPr>
            <p:cNvPr id="6" name="椭圆 5"/>
            <p:cNvSpPr/>
            <p:nvPr/>
          </p:nvSpPr>
          <p:spPr>
            <a:xfrm>
              <a:off x="3124200" y="838200"/>
              <a:ext cx="2971800" cy="1066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172200" y="838200"/>
              <a:ext cx="2971800" cy="1066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24200" y="2438400"/>
              <a:ext cx="2971800" cy="1066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172200" y="2438400"/>
              <a:ext cx="2971800" cy="1066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124200" y="3962400"/>
              <a:ext cx="2971800" cy="1066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72200" y="3962400"/>
              <a:ext cx="2971800" cy="1066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6200" y="5562600"/>
              <a:ext cx="2971800" cy="1066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124200" y="5562600"/>
              <a:ext cx="2971800" cy="10668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Picture 2" descr="https://encrypted-tbn2.gstatic.com/images?q=tbn:ANd9GcT-VRWNgc_O4VSfMCHeiwqAAbH8elcgOOMYIXDMM2EA8FHEKFrYc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733800"/>
            <a:ext cx="2628900" cy="1733551"/>
          </a:xfrm>
          <a:prstGeom prst="rect">
            <a:avLst/>
          </a:prstGeom>
          <a:noFill/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8" tIns="44450" rIns="90488" bIns="44450" anchor="ctr"/>
          <a:lstStyle/>
          <a:p>
            <a:pPr eaLnBrk="1" hangingPunct="1"/>
            <a:r>
              <a:rPr lang="en-US" dirty="0" smtClean="0">
                <a:solidFill>
                  <a:srgbClr val="C00000"/>
                </a:solidFill>
              </a:rPr>
              <a:t>Linear Regression Analysis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3854450"/>
          </a:xfrm>
        </p:spPr>
        <p:txBody>
          <a:bodyPr lIns="90488" tIns="44450" rIns="90488" bIns="44450"/>
          <a:lstStyle/>
          <a:p>
            <a:pPr eaLnBrk="1" hangingPunct="1"/>
            <a:r>
              <a:rPr lang="en-US" sz="2400" dirty="0" smtClean="0">
                <a:solidFill>
                  <a:srgbClr val="C00000"/>
                </a:solidFill>
              </a:rPr>
              <a:t>Linear </a:t>
            </a:r>
            <a:r>
              <a:rPr lang="en-US" sz="2400" dirty="0" smtClean="0">
                <a:solidFill>
                  <a:srgbClr val="C00000"/>
                </a:solidFill>
              </a:rPr>
              <a:t>regression: </a:t>
            </a:r>
            <a:r>
              <a:rPr lang="en-US" sz="2400" dirty="0" smtClean="0"/>
              <a:t>Predictor (independent) variable is a </a:t>
            </a:r>
            <a:r>
              <a:rPr lang="en-US" sz="2400" dirty="0" smtClean="0">
                <a:solidFill>
                  <a:srgbClr val="C00000"/>
                </a:solidFill>
              </a:rPr>
              <a:t>linear combination </a:t>
            </a:r>
            <a:r>
              <a:rPr lang="en-US" sz="2400" dirty="0" smtClean="0"/>
              <a:t>of outcome (dependent/criterion) variables.</a:t>
            </a:r>
          </a:p>
          <a:p>
            <a:pPr eaLnBrk="1" hangingPunct="1"/>
            <a:endParaRPr lang="en-US" sz="1400" dirty="0" smtClean="0"/>
          </a:p>
          <a:p>
            <a:pPr eaLnBrk="1" hangingPunct="1"/>
            <a:r>
              <a:rPr lang="en-US" sz="2400" dirty="0" smtClean="0"/>
              <a:t>In two dimensions (one predictor, one outcome variable) data can be plotted on a scatter diagram.</a:t>
            </a:r>
          </a:p>
          <a:p>
            <a:pPr>
              <a:buNone/>
            </a:pPr>
            <a:r>
              <a:rPr 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                               y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= </a:t>
            </a:r>
            <a:r>
              <a:rPr 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b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0</a:t>
            </a:r>
            <a:r>
              <a:rPr 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 + b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(x) </a:t>
            </a:r>
            <a:r>
              <a:rPr 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+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 e</a:t>
            </a:r>
          </a:p>
          <a:p>
            <a:pPr>
              <a:buNone/>
            </a:pPr>
            <a:endParaRPr lang="en-US" sz="8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Symbol" pitchFamily="18" charset="2"/>
            </a:endParaRPr>
          </a:p>
          <a:p>
            <a:pPr algn="ctr">
              <a:spcBef>
                <a:spcPct val="0"/>
              </a:spcBef>
              <a:buClr>
                <a:schemeClr val="bg1"/>
              </a:buClr>
              <a:buFontTx/>
              <a:buNone/>
            </a:pPr>
            <a:r>
              <a:rPr 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E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</a:t>
            </a:r>
            <a:r>
              <a:rPr 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y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 = </a:t>
            </a:r>
            <a:r>
              <a:rPr 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0</a:t>
            </a:r>
            <a:r>
              <a:rPr 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Symbol" pitchFamily="18" charset="2"/>
              </a:rPr>
              <a:t> + </a:t>
            </a:r>
            <a:r>
              <a:rPr lang="en-US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n-US" sz="240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1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(x)</a:t>
            </a:r>
          </a:p>
          <a:p>
            <a:pPr eaLnBrk="1" hangingPunct="1"/>
            <a:endParaRPr lang="en-US" dirty="0" smtClean="0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322263" y="5554663"/>
            <a:ext cx="7831137" cy="684212"/>
            <a:chOff x="155" y="3307"/>
            <a:chExt cx="4589" cy="431"/>
          </a:xfrm>
        </p:grpSpPr>
        <p:sp>
          <p:nvSpPr>
            <p:cNvPr id="21509" name="AutoShape 7"/>
            <p:cNvSpPr>
              <a:spLocks noChangeArrowheads="1"/>
            </p:cNvSpPr>
            <p:nvPr/>
          </p:nvSpPr>
          <p:spPr bwMode="auto">
            <a:xfrm>
              <a:off x="155" y="3307"/>
              <a:ext cx="1291" cy="431"/>
            </a:xfrm>
            <a:prstGeom prst="wedgeRectCallout">
              <a:avLst>
                <a:gd name="adj1" fmla="val 106657"/>
                <a:gd name="adj2" fmla="val -144796"/>
              </a:avLst>
            </a:prstGeom>
            <a:solidFill>
              <a:schemeClr val="accent1">
                <a:alpha val="24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dirty="0"/>
                <a:t>Expected value of y (outcome)</a:t>
              </a:r>
            </a:p>
          </p:txBody>
        </p:sp>
        <p:sp>
          <p:nvSpPr>
            <p:cNvPr id="21510" name="AutoShape 8"/>
            <p:cNvSpPr>
              <a:spLocks noChangeArrowheads="1"/>
            </p:cNvSpPr>
            <p:nvPr/>
          </p:nvSpPr>
          <p:spPr bwMode="auto">
            <a:xfrm>
              <a:off x="1924" y="3307"/>
              <a:ext cx="812" cy="431"/>
            </a:xfrm>
            <a:prstGeom prst="wedgeRectCallout">
              <a:avLst>
                <a:gd name="adj1" fmla="val 37674"/>
                <a:gd name="adj2" fmla="val -140453"/>
              </a:avLst>
            </a:prstGeom>
            <a:solidFill>
              <a:schemeClr val="accent1">
                <a:alpha val="24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dirty="0"/>
                <a:t>Intercept Term</a:t>
              </a:r>
            </a:p>
          </p:txBody>
        </p:sp>
        <p:sp>
          <p:nvSpPr>
            <p:cNvPr id="21511" name="AutoShape 9"/>
            <p:cNvSpPr>
              <a:spLocks noChangeArrowheads="1"/>
            </p:cNvSpPr>
            <p:nvPr/>
          </p:nvSpPr>
          <p:spPr bwMode="auto">
            <a:xfrm>
              <a:off x="2928" y="3451"/>
              <a:ext cx="812" cy="287"/>
            </a:xfrm>
            <a:prstGeom prst="wedgeRectCallout">
              <a:avLst>
                <a:gd name="adj1" fmla="val -43026"/>
                <a:gd name="adj2" fmla="val -232830"/>
              </a:avLst>
            </a:prstGeom>
            <a:solidFill>
              <a:schemeClr val="accent1">
                <a:alpha val="24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/>
                <a:t>coefficient</a:t>
              </a:r>
            </a:p>
          </p:txBody>
        </p:sp>
        <p:sp>
          <p:nvSpPr>
            <p:cNvPr id="21512" name="AutoShape 10"/>
            <p:cNvSpPr>
              <a:spLocks noChangeArrowheads="1"/>
            </p:cNvSpPr>
            <p:nvPr/>
          </p:nvSpPr>
          <p:spPr bwMode="auto">
            <a:xfrm>
              <a:off x="3932" y="3307"/>
              <a:ext cx="812" cy="431"/>
            </a:xfrm>
            <a:prstGeom prst="wedgeRectCallout">
              <a:avLst>
                <a:gd name="adj1" fmla="val -134034"/>
                <a:gd name="adj2" fmla="val -139858"/>
              </a:avLst>
            </a:prstGeom>
            <a:solidFill>
              <a:schemeClr val="accent1">
                <a:alpha val="24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dirty="0"/>
                <a:t>Predictor</a:t>
              </a:r>
            </a:p>
            <a:p>
              <a:pPr algn="ctr"/>
              <a:r>
                <a:rPr lang="en-US" dirty="0"/>
                <a:t>variable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610" name="Picture 2"/>
          <p:cNvPicPr>
            <a:picLocks noChangeAspect="1" noChangeArrowheads="1"/>
          </p:cNvPicPr>
          <p:nvPr/>
        </p:nvPicPr>
        <p:blipFill>
          <a:blip r:embed="rId2" cstate="print"/>
          <a:srcRect r="47291" b="7292"/>
          <a:stretch>
            <a:fillRect/>
          </a:stretch>
        </p:blipFill>
        <p:spPr bwMode="auto">
          <a:xfrm>
            <a:off x="990600" y="76200"/>
            <a:ext cx="68580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椭圆 5"/>
          <p:cNvSpPr/>
          <p:nvPr/>
        </p:nvSpPr>
        <p:spPr>
          <a:xfrm>
            <a:off x="2209800" y="3352800"/>
            <a:ext cx="2209800" cy="1295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4" name="Picture 2"/>
          <p:cNvPicPr>
            <a:picLocks noChangeAspect="1" noChangeArrowheads="1"/>
          </p:cNvPicPr>
          <p:nvPr/>
        </p:nvPicPr>
        <p:blipFill>
          <a:blip r:embed="rId2" cstate="print"/>
          <a:srcRect t="20833" r="38507" b="6250"/>
          <a:stretch>
            <a:fillRect/>
          </a:stretch>
        </p:blipFill>
        <p:spPr bwMode="auto">
          <a:xfrm>
            <a:off x="0" y="114300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椭圆 9"/>
          <p:cNvSpPr/>
          <p:nvPr/>
        </p:nvSpPr>
        <p:spPr>
          <a:xfrm>
            <a:off x="457200" y="1828800"/>
            <a:ext cx="1219200" cy="4648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矩形 10"/>
          <p:cNvSpPr/>
          <p:nvPr/>
        </p:nvSpPr>
        <p:spPr>
          <a:xfrm>
            <a:off x="304800" y="228600"/>
            <a:ext cx="71256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Issue: Categorical Variable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5471584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94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819400"/>
            <a:ext cx="513130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846772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椭圆 9"/>
          <p:cNvSpPr/>
          <p:nvPr/>
        </p:nvSpPr>
        <p:spPr>
          <a:xfrm>
            <a:off x="5029200" y="3429000"/>
            <a:ext cx="1219200" cy="1524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 5"/>
          <p:cNvSpPr/>
          <p:nvPr/>
        </p:nvSpPr>
        <p:spPr>
          <a:xfrm>
            <a:off x="304800" y="228600"/>
            <a:ext cx="71256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Practice Issue: Categorical Variable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659" name="Picture 3"/>
          <p:cNvPicPr>
            <a:picLocks noChangeAspect="1" noChangeArrowheads="1"/>
          </p:cNvPicPr>
          <p:nvPr/>
        </p:nvPicPr>
        <p:blipFill>
          <a:blip r:embed="rId2" cstate="print"/>
          <a:srcRect r="27745" b="11458"/>
          <a:stretch>
            <a:fillRect/>
          </a:stretch>
        </p:blipFill>
        <p:spPr bwMode="auto">
          <a:xfrm>
            <a:off x="0" y="228600"/>
            <a:ext cx="9144000" cy="629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0" y="3762702"/>
            <a:ext cx="24384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82" name="Picture 2"/>
          <p:cNvPicPr>
            <a:picLocks noChangeAspect="1" noChangeArrowheads="1"/>
          </p:cNvPicPr>
          <p:nvPr/>
        </p:nvPicPr>
        <p:blipFill>
          <a:blip r:embed="rId2" cstate="print"/>
          <a:srcRect l="24597" t="15625" r="27965" b="36508"/>
          <a:stretch>
            <a:fillRect/>
          </a:stretch>
        </p:blipFill>
        <p:spPr bwMode="auto">
          <a:xfrm>
            <a:off x="914400" y="2590800"/>
            <a:ext cx="7239000" cy="4106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3124200" y="5105400"/>
            <a:ext cx="1066800" cy="1600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276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14400"/>
            <a:ext cx="805044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04800" y="228600"/>
            <a:ext cx="42915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Consolidating Levels</a:t>
            </a:r>
            <a:endParaRPr 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6694" y="2438400"/>
            <a:ext cx="716895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Interpretation of Regression</a:t>
            </a:r>
          </a:p>
          <a:p>
            <a:pPr algn="ctr"/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Be Careful!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702A8C-A50F-4815-89BE-43CEFFD993A6}" type="slidenum">
              <a:rPr lang="en-US" smtClean="0"/>
              <a:pPr/>
              <a:t>37</a:t>
            </a:fld>
            <a:endParaRPr lang="en-US" smtClean="0"/>
          </a:p>
        </p:txBody>
      </p:sp>
      <p:pic>
        <p:nvPicPr>
          <p:cNvPr id="153601" name="Picture 1"/>
          <p:cNvPicPr>
            <a:picLocks noChangeAspect="1" noChangeArrowheads="1"/>
          </p:cNvPicPr>
          <p:nvPr/>
        </p:nvPicPr>
        <p:blipFill>
          <a:blip r:embed="rId3" cstate="print"/>
          <a:srcRect l="13470" t="12500" r="40849" b="10417"/>
          <a:stretch>
            <a:fillRect/>
          </a:stretch>
        </p:blipFill>
        <p:spPr bwMode="auto">
          <a:xfrm>
            <a:off x="228600" y="265723"/>
            <a:ext cx="6065108" cy="5754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4" cstate="print"/>
          <a:srcRect l="13470" t="13542" r="39092" b="17708"/>
          <a:stretch>
            <a:fillRect/>
          </a:stretch>
        </p:blipFill>
        <p:spPr bwMode="auto">
          <a:xfrm>
            <a:off x="533400" y="4648200"/>
            <a:ext cx="3733800" cy="19360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13" name="组合 12"/>
          <p:cNvGrpSpPr/>
          <p:nvPr/>
        </p:nvGrpSpPr>
        <p:grpSpPr>
          <a:xfrm>
            <a:off x="6629400" y="609600"/>
            <a:ext cx="2133600" cy="1524000"/>
            <a:chOff x="6477000" y="685800"/>
            <a:chExt cx="2458278" cy="1752600"/>
          </a:xfrm>
        </p:grpSpPr>
        <p:pic>
          <p:nvPicPr>
            <p:cNvPr id="153605" name="Picture 5" descr="New York Time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77000" y="685800"/>
              <a:ext cx="2458278" cy="371976"/>
            </a:xfrm>
            <a:prstGeom prst="rect">
              <a:avLst/>
            </a:prstGeom>
            <a:noFill/>
          </p:spPr>
        </p:pic>
        <p:pic>
          <p:nvPicPr>
            <p:cNvPr id="153609" name="Picture 9" descr="http://graphics8.nytimes.com/images/2011/08/09/science/09NETW_SPAN/09NETW-thumbStandard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10400" y="1066800"/>
              <a:ext cx="1371600" cy="1371600"/>
            </a:xfrm>
            <a:prstGeom prst="rect">
              <a:avLst/>
            </a:prstGeom>
            <a:noFill/>
          </p:spPr>
        </p:pic>
      </p:grpSp>
      <p:sp>
        <p:nvSpPr>
          <p:cNvPr id="12" name="矩形 11"/>
          <p:cNvSpPr/>
          <p:nvPr/>
        </p:nvSpPr>
        <p:spPr>
          <a:xfrm>
            <a:off x="5943600" y="3378875"/>
            <a:ext cx="3200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“A special ‘get out the vote’ message, showing each user pictures of friends who said they had already voted, generated 340,000 additional votes nationwide —(Democrats or Republicans)”</a:t>
            </a:r>
            <a:endParaRPr lang="en-US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702A8C-A50F-4815-89BE-43CEFFD993A6}" type="slidenum">
              <a:rPr lang="en-US" smtClean="0"/>
              <a:pPr/>
              <a:t>38</a:t>
            </a:fld>
            <a:endParaRPr lang="en-US" smtClean="0"/>
          </a:p>
        </p:txBody>
      </p:sp>
      <p:pic>
        <p:nvPicPr>
          <p:cNvPr id="153603" name="Picture 3"/>
          <p:cNvPicPr>
            <a:picLocks noChangeAspect="1" noChangeArrowheads="1"/>
          </p:cNvPicPr>
          <p:nvPr/>
        </p:nvPicPr>
        <p:blipFill>
          <a:blip r:embed="rId3" cstate="print"/>
          <a:srcRect l="13104" t="12500" r="40630" b="11458"/>
          <a:stretch>
            <a:fillRect/>
          </a:stretch>
        </p:blipFill>
        <p:spPr bwMode="auto">
          <a:xfrm>
            <a:off x="228600" y="228600"/>
            <a:ext cx="6019800" cy="556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457200" y="2590800"/>
            <a:ext cx="41148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7200" y="2819400"/>
            <a:ext cx="41148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7200" y="3048000"/>
            <a:ext cx="152400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8706" name="Picture 2"/>
          <p:cNvPicPr>
            <a:picLocks noChangeAspect="1" noChangeArrowheads="1"/>
          </p:cNvPicPr>
          <p:nvPr/>
        </p:nvPicPr>
        <p:blipFill>
          <a:blip r:embed="rId4" cstate="print"/>
          <a:srcRect l="14056" t="12500" r="40849" b="10417"/>
          <a:stretch>
            <a:fillRect/>
          </a:stretch>
        </p:blipFill>
        <p:spPr bwMode="auto">
          <a:xfrm>
            <a:off x="3200400" y="1143000"/>
            <a:ext cx="5867400" cy="563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702A8C-A50F-4815-89BE-43CEFFD993A6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6" name="矩形 5"/>
          <p:cNvSpPr/>
          <p:nvPr/>
        </p:nvSpPr>
        <p:spPr>
          <a:xfrm>
            <a:off x="4419600" y="591374"/>
            <a:ext cx="3352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000" dirty="0" smtClean="0">
                <a:cs typeface="Times New Roman" pitchFamily="18" charset="0"/>
              </a:rPr>
              <a:t>  Vote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smtClean="0">
                <a:cs typeface="Times New Roman" pitchFamily="18" charset="0"/>
              </a:rPr>
              <a:t>  Obesity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smtClean="0">
                <a:cs typeface="Times New Roman" pitchFamily="18" charset="0"/>
              </a:rPr>
              <a:t>  Smoking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smtClean="0">
                <a:cs typeface="Times New Roman" pitchFamily="18" charset="0"/>
              </a:rPr>
              <a:t>  Purchase </a:t>
            </a:r>
            <a:r>
              <a:rPr lang="en-US" sz="2000" dirty="0" err="1" smtClean="0">
                <a:cs typeface="Times New Roman" pitchFamily="18" charset="0"/>
              </a:rPr>
              <a:t>iPhone</a:t>
            </a:r>
            <a:r>
              <a:rPr lang="en-US" sz="2000" dirty="0" smtClean="0">
                <a:cs typeface="Times New Roman" pitchFamily="18" charset="0"/>
              </a:rPr>
              <a:t> 5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smtClean="0">
                <a:cs typeface="Times New Roman" pitchFamily="18" charset="0"/>
              </a:rPr>
              <a:t>  Go to graduate school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smtClean="0">
                <a:cs typeface="Times New Roman" pitchFamily="18" charset="0"/>
              </a:rPr>
              <a:t>  Get married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smtClean="0">
                <a:cs typeface="Times New Roman" pitchFamily="18" charset="0"/>
              </a:rPr>
              <a:t>  …</a:t>
            </a:r>
            <a:endParaRPr lang="en-US" sz="2000" dirty="0">
              <a:cs typeface="Times New Roman" pitchFamily="18" charset="0"/>
            </a:endParaRPr>
          </a:p>
        </p:txBody>
      </p:sp>
      <p:pic>
        <p:nvPicPr>
          <p:cNvPr id="353284" name="Picture 4" descr="https://encrypted-tbn1.gstatic.com/images?q=tbn:ANd9GcSoPy2FEYAJcseSicFgdDWUZopGOtwhJ9MYoN-s56KDljwLAMIRK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609600"/>
            <a:ext cx="2619375" cy="1743076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2438400" y="3006602"/>
            <a:ext cx="42546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30188" indent="-230188">
              <a:lnSpc>
                <a:spcPct val="110000"/>
              </a:lnSpc>
              <a:defRPr/>
            </a:pPr>
            <a:r>
              <a:rPr lang="en-US" sz="2400" dirty="0" smtClean="0">
                <a:solidFill>
                  <a:srgbClr val="C00000"/>
                </a:solidFill>
              </a:rPr>
              <a:t>Is there a “peer influence” ?</a:t>
            </a:r>
          </a:p>
        </p:txBody>
      </p:sp>
      <p:pic>
        <p:nvPicPr>
          <p:cNvPr id="353286" name="Picture 6" descr="https://encrypted-tbn3.gstatic.com/images?q=tbn:ANd9GcQ_pfwSX1Lp8ix-6W3RuwIVXCuEQaee89X1cP5wyL4yRVHXzuFW6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2286000"/>
            <a:ext cx="1578085" cy="1657350"/>
          </a:xfrm>
          <a:prstGeom prst="rect">
            <a:avLst/>
          </a:prstGeom>
          <a:noFill/>
        </p:spPr>
      </p:pic>
      <p:graphicFrame>
        <p:nvGraphicFramePr>
          <p:cNvPr id="353287" name="Object 7"/>
          <p:cNvGraphicFramePr>
            <a:graphicFrameLocks noChangeAspect="1"/>
          </p:cNvGraphicFramePr>
          <p:nvPr/>
        </p:nvGraphicFramePr>
        <p:xfrm>
          <a:off x="1346200" y="4267200"/>
          <a:ext cx="6731000" cy="433522"/>
        </p:xfrm>
        <a:graphic>
          <a:graphicData uri="http://schemas.openxmlformats.org/presentationml/2006/ole">
            <p:oleObj spid="_x0000_s353287" name="Equation" r:id="rId6" imgW="3543120" imgH="228600" progId="Equation.DSMT4">
              <p:embed/>
            </p:oleObj>
          </a:graphicData>
        </a:graphic>
      </p:graphicFrame>
      <p:graphicFrame>
        <p:nvGraphicFramePr>
          <p:cNvPr id="353288" name="Object 8"/>
          <p:cNvGraphicFramePr>
            <a:graphicFrameLocks noChangeAspect="1"/>
          </p:cNvGraphicFramePr>
          <p:nvPr/>
        </p:nvGraphicFramePr>
        <p:xfrm>
          <a:off x="974725" y="4851957"/>
          <a:ext cx="7407275" cy="786843"/>
        </p:xfrm>
        <a:graphic>
          <a:graphicData uri="http://schemas.openxmlformats.org/presentationml/2006/ole">
            <p:oleObj spid="_x0000_s353288" name="Equation" r:id="rId7" imgW="4063680" imgH="4316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3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3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3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3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3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3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772400" cy="91440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The </a:t>
            </a:r>
            <a:r>
              <a:rPr lang="en-US" dirty="0" smtClean="0">
                <a:solidFill>
                  <a:srgbClr val="C00000"/>
                </a:solidFill>
              </a:rPr>
              <a:t>Logistic Function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29700" name="Picture 4" descr="logistic_functi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74938" y="1066800"/>
            <a:ext cx="4030662" cy="5715000"/>
          </a:xfrm>
          <a:noFill/>
          <a:ln/>
        </p:spPr>
      </p:pic>
      <p:cxnSp>
        <p:nvCxnSpPr>
          <p:cNvPr id="4" name="直接连接符 3"/>
          <p:cNvCxnSpPr/>
          <p:nvPr/>
        </p:nvCxnSpPr>
        <p:spPr>
          <a:xfrm>
            <a:off x="2743200" y="5638800"/>
            <a:ext cx="4023360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705600" y="4876800"/>
            <a:ext cx="2362200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Translating  </a:t>
            </a:r>
          </a:p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(- ∞,+ ∞)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itchFamily="2" charset="2"/>
              </a:rPr>
              <a:t>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[0,1]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 l="7669" t="23601" r="90090" b="72697"/>
          <a:stretch>
            <a:fillRect/>
          </a:stretch>
        </p:blipFill>
        <p:spPr bwMode="auto">
          <a:xfrm>
            <a:off x="2345871" y="4724400"/>
            <a:ext cx="457200" cy="533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 l="7669" t="39997" r="89877" b="55696"/>
          <a:stretch>
            <a:fillRect/>
          </a:stretch>
        </p:blipFill>
        <p:spPr bwMode="auto">
          <a:xfrm>
            <a:off x="2318658" y="6008916"/>
            <a:ext cx="500742" cy="62048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10" name="组合 9"/>
          <p:cNvGrpSpPr/>
          <p:nvPr/>
        </p:nvGrpSpPr>
        <p:grpSpPr>
          <a:xfrm>
            <a:off x="914400" y="3276600"/>
            <a:ext cx="1066800" cy="2209800"/>
            <a:chOff x="914400" y="3276600"/>
            <a:chExt cx="1066800" cy="2209800"/>
          </a:xfrm>
        </p:grpSpPr>
        <p:pic>
          <p:nvPicPr>
            <p:cNvPr id="310274" name="Picture 2" descr="https://encrypted-tbn3.gstatic.com/images?q=tbn:ANd9GcQ4F2FF8k12A6qcAwxErN2Ai_Uz44S0chcOUQ_YldrrG6ROItTQEA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90600" y="3276600"/>
              <a:ext cx="838200" cy="1624338"/>
            </a:xfrm>
            <a:prstGeom prst="rect">
              <a:avLst/>
            </a:prstGeom>
            <a:noFill/>
          </p:spPr>
        </p:pic>
        <p:sp>
          <p:nvSpPr>
            <p:cNvPr id="9" name="矩形 8"/>
            <p:cNvSpPr/>
            <p:nvPr/>
          </p:nvSpPr>
          <p:spPr>
            <a:xfrm>
              <a:off x="914400" y="5105400"/>
              <a:ext cx="1066800" cy="38100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How??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705600" y="1752600"/>
            <a:ext cx="1828800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(- ∞,+ ∞)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702A8C-A50F-4815-89BE-43CEFFD993A6}" type="slidenum">
              <a:rPr lang="en-US" smtClean="0"/>
              <a:pPr/>
              <a:t>40</a:t>
            </a:fld>
            <a:endParaRPr lang="en-US" smtClean="0"/>
          </a:p>
        </p:txBody>
      </p:sp>
      <p:pic>
        <p:nvPicPr>
          <p:cNvPr id="3287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581400"/>
            <a:ext cx="6629400" cy="214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54306" name="Object 2"/>
          <p:cNvGraphicFramePr>
            <a:graphicFrameLocks noChangeAspect="1"/>
          </p:cNvGraphicFramePr>
          <p:nvPr/>
        </p:nvGraphicFramePr>
        <p:xfrm>
          <a:off x="1219200" y="1371600"/>
          <a:ext cx="6731000" cy="433388"/>
        </p:xfrm>
        <a:graphic>
          <a:graphicData uri="http://schemas.openxmlformats.org/presentationml/2006/ole">
            <p:oleObj spid="_x0000_s354306" name="Equation" r:id="rId5" imgW="3543120" imgH="228600" progId="Equation.DSMT4">
              <p:embed/>
            </p:oleObj>
          </a:graphicData>
        </a:graphic>
      </p:graphicFrame>
      <p:graphicFrame>
        <p:nvGraphicFramePr>
          <p:cNvPr id="354307" name="Object 3"/>
          <p:cNvGraphicFramePr>
            <a:graphicFrameLocks noChangeAspect="1"/>
          </p:cNvGraphicFramePr>
          <p:nvPr/>
        </p:nvGraphicFramePr>
        <p:xfrm>
          <a:off x="847725" y="1955800"/>
          <a:ext cx="7407275" cy="787400"/>
        </p:xfrm>
        <a:graphic>
          <a:graphicData uri="http://schemas.openxmlformats.org/presentationml/2006/ole">
            <p:oleObj spid="_x0000_s354307" name="Equation" r:id="rId6" imgW="4063680" imgH="431640" progId="Equation.DSMT4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57200" y="356580"/>
            <a:ext cx="7872668" cy="63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30188" indent="-230188">
              <a:lnSpc>
                <a:spcPct val="110000"/>
              </a:lnSpc>
              <a:defRPr/>
            </a:pP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Regression tells you only “correlation”</a:t>
            </a:r>
          </a:p>
        </p:txBody>
      </p:sp>
      <p:sp>
        <p:nvSpPr>
          <p:cNvPr id="12" name="矩形 11"/>
          <p:cNvSpPr/>
          <p:nvPr/>
        </p:nvSpPr>
        <p:spPr>
          <a:xfrm>
            <a:off x="2642926" y="2952690"/>
            <a:ext cx="36054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causality is not clear…</a:t>
            </a:r>
            <a:endParaRPr lang="en-US" sz="2000" dirty="0"/>
          </a:p>
        </p:txBody>
      </p:sp>
      <p:sp>
        <p:nvSpPr>
          <p:cNvPr id="13" name="矩形 12"/>
          <p:cNvSpPr/>
          <p:nvPr/>
        </p:nvSpPr>
        <p:spPr>
          <a:xfrm>
            <a:off x="1981200" y="6076890"/>
            <a:ext cx="50834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to identify the causal relationship?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702A8C-A50F-4815-89BE-43CEFFD993A6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9" name="矩形 8"/>
          <p:cNvSpPr/>
          <p:nvPr/>
        </p:nvSpPr>
        <p:spPr>
          <a:xfrm>
            <a:off x="609600" y="609600"/>
            <a:ext cx="3581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Ideally…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57200" y="1702148"/>
            <a:ext cx="4022834" cy="4241452"/>
            <a:chOff x="685800" y="1524000"/>
            <a:chExt cx="4022834" cy="4241452"/>
          </a:xfrm>
        </p:grpSpPr>
        <p:pic>
          <p:nvPicPr>
            <p:cNvPr id="13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r="39623"/>
            <a:stretch>
              <a:fillRect/>
            </a:stretch>
          </p:blipFill>
          <p:spPr bwMode="auto">
            <a:xfrm>
              <a:off x="685800" y="1524000"/>
              <a:ext cx="2438400" cy="4241452"/>
            </a:xfrm>
            <a:prstGeom prst="rect">
              <a:avLst/>
            </a:prstGeom>
            <a:noFill/>
          </p:spPr>
        </p:pic>
        <p:grpSp>
          <p:nvGrpSpPr>
            <p:cNvPr id="16" name="组合 15"/>
            <p:cNvGrpSpPr/>
            <p:nvPr/>
          </p:nvGrpSpPr>
          <p:grpSpPr>
            <a:xfrm>
              <a:off x="2270234" y="2133600"/>
              <a:ext cx="2438400" cy="2590800"/>
              <a:chOff x="2270234" y="2133600"/>
              <a:chExt cx="2438400" cy="2590800"/>
            </a:xfrm>
          </p:grpSpPr>
          <p:pic>
            <p:nvPicPr>
              <p:cNvPr id="14" name="Picture 4" descr="https://encrypted-tbn2.gstatic.com/images?q=tbn:ANd9GcQ-07aZxCSUTsVHuFidp1p__DK5txKkbjHb0ZO2ho_pQ_7jHTWzG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39623" b="87424"/>
              <a:stretch>
                <a:fillRect/>
              </a:stretch>
            </p:blipFill>
            <p:spPr bwMode="auto">
              <a:xfrm>
                <a:off x="2270234" y="2133600"/>
                <a:ext cx="2438400" cy="1524000"/>
              </a:xfrm>
              <a:prstGeom prst="rect">
                <a:avLst/>
              </a:prstGeom>
              <a:noFill/>
            </p:spPr>
          </p:pic>
          <p:pic>
            <p:nvPicPr>
              <p:cNvPr id="15" name="Picture 4" descr="https://encrypted-tbn2.gstatic.com/images?q=tbn:ANd9GcQ-07aZxCSUTsVHuFidp1p__DK5txKkbjHb0ZO2ho_pQ_7jHTWzG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39623" b="87424"/>
              <a:stretch>
                <a:fillRect/>
              </a:stretch>
            </p:blipFill>
            <p:spPr bwMode="auto">
              <a:xfrm>
                <a:off x="2971800" y="3200400"/>
                <a:ext cx="304800" cy="152400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8" name="组合 17"/>
          <p:cNvGrpSpPr/>
          <p:nvPr/>
        </p:nvGrpSpPr>
        <p:grpSpPr>
          <a:xfrm>
            <a:off x="4359166" y="1600200"/>
            <a:ext cx="4022834" cy="4241452"/>
            <a:chOff x="685800" y="1524000"/>
            <a:chExt cx="4022834" cy="4241452"/>
          </a:xfrm>
        </p:grpSpPr>
        <p:pic>
          <p:nvPicPr>
            <p:cNvPr id="19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r="39623"/>
            <a:stretch>
              <a:fillRect/>
            </a:stretch>
          </p:blipFill>
          <p:spPr bwMode="auto">
            <a:xfrm>
              <a:off x="685800" y="1524000"/>
              <a:ext cx="2438400" cy="4241452"/>
            </a:xfrm>
            <a:prstGeom prst="rect">
              <a:avLst/>
            </a:prstGeom>
            <a:noFill/>
          </p:spPr>
        </p:pic>
        <p:grpSp>
          <p:nvGrpSpPr>
            <p:cNvPr id="20" name="组合 15"/>
            <p:cNvGrpSpPr/>
            <p:nvPr/>
          </p:nvGrpSpPr>
          <p:grpSpPr>
            <a:xfrm>
              <a:off x="2270234" y="2133600"/>
              <a:ext cx="2438400" cy="2590800"/>
              <a:chOff x="2270234" y="2133600"/>
              <a:chExt cx="2438400" cy="2590800"/>
            </a:xfrm>
          </p:grpSpPr>
          <p:pic>
            <p:nvPicPr>
              <p:cNvPr id="21" name="Picture 4" descr="https://encrypted-tbn2.gstatic.com/images?q=tbn:ANd9GcQ-07aZxCSUTsVHuFidp1p__DK5txKkbjHb0ZO2ho_pQ_7jHTWzG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39623" b="87424"/>
              <a:stretch>
                <a:fillRect/>
              </a:stretch>
            </p:blipFill>
            <p:spPr bwMode="auto">
              <a:xfrm>
                <a:off x="2270234" y="2133600"/>
                <a:ext cx="2438400" cy="1524000"/>
              </a:xfrm>
              <a:prstGeom prst="rect">
                <a:avLst/>
              </a:prstGeom>
              <a:noFill/>
            </p:spPr>
          </p:pic>
          <p:pic>
            <p:nvPicPr>
              <p:cNvPr id="22" name="Picture 4" descr="https://encrypted-tbn2.gstatic.com/images?q=tbn:ANd9GcQ-07aZxCSUTsVHuFidp1p__DK5txKkbjHb0ZO2ho_pQ_7jHTWzG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39623" b="87424"/>
              <a:stretch>
                <a:fillRect/>
              </a:stretch>
            </p:blipFill>
            <p:spPr bwMode="auto">
              <a:xfrm>
                <a:off x="2971800" y="3200400"/>
                <a:ext cx="304800" cy="152400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59426" name="Picture 2" descr="https://encrypted-tbn3.gstatic.com/images?q=tbn:ANd9GcR1f5TXxtUdCQQVm_npLT9Nf4T7MJlmIXZetcAa1pge3evhO2x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1905000"/>
            <a:ext cx="2466975" cy="1847851"/>
          </a:xfrm>
          <a:prstGeom prst="rect">
            <a:avLst/>
          </a:prstGeom>
          <a:noFill/>
        </p:spPr>
      </p:pic>
      <p:grpSp>
        <p:nvGrpSpPr>
          <p:cNvPr id="41" name="组合 40"/>
          <p:cNvGrpSpPr/>
          <p:nvPr/>
        </p:nvGrpSpPr>
        <p:grpSpPr>
          <a:xfrm>
            <a:off x="3382545" y="987747"/>
            <a:ext cx="1892697" cy="5355150"/>
            <a:chOff x="3382545" y="987747"/>
            <a:chExt cx="1892697" cy="5355150"/>
          </a:xfrm>
        </p:grpSpPr>
        <p:sp>
          <p:nvSpPr>
            <p:cNvPr id="39" name="任意多边形 38"/>
            <p:cNvSpPr/>
            <p:nvPr/>
          </p:nvSpPr>
          <p:spPr>
            <a:xfrm rot="20960750">
              <a:off x="3382545" y="1032415"/>
              <a:ext cx="1771829" cy="5310482"/>
            </a:xfrm>
            <a:custGeom>
              <a:avLst/>
              <a:gdLst>
                <a:gd name="connsiteX0" fmla="*/ 1466193 w 1466193"/>
                <a:gd name="connsiteY0" fmla="*/ 0 h 5092262"/>
                <a:gd name="connsiteX1" fmla="*/ 1355834 w 1466193"/>
                <a:gd name="connsiteY1" fmla="*/ 15765 h 5092262"/>
                <a:gd name="connsiteX2" fmla="*/ 1198179 w 1466193"/>
                <a:gd name="connsiteY2" fmla="*/ 94593 h 5092262"/>
                <a:gd name="connsiteX3" fmla="*/ 1072055 w 1466193"/>
                <a:gd name="connsiteY3" fmla="*/ 126124 h 5092262"/>
                <a:gd name="connsiteX4" fmla="*/ 977462 w 1466193"/>
                <a:gd name="connsiteY4" fmla="*/ 157655 h 5092262"/>
                <a:gd name="connsiteX5" fmla="*/ 804041 w 1466193"/>
                <a:gd name="connsiteY5" fmla="*/ 189186 h 5092262"/>
                <a:gd name="connsiteX6" fmla="*/ 677917 w 1466193"/>
                <a:gd name="connsiteY6" fmla="*/ 220717 h 5092262"/>
                <a:gd name="connsiteX7" fmla="*/ 567558 w 1466193"/>
                <a:gd name="connsiteY7" fmla="*/ 283779 h 5092262"/>
                <a:gd name="connsiteX8" fmla="*/ 504496 w 1466193"/>
                <a:gd name="connsiteY8" fmla="*/ 346841 h 5092262"/>
                <a:gd name="connsiteX9" fmla="*/ 409903 w 1466193"/>
                <a:gd name="connsiteY9" fmla="*/ 409903 h 5092262"/>
                <a:gd name="connsiteX10" fmla="*/ 362607 w 1466193"/>
                <a:gd name="connsiteY10" fmla="*/ 441434 h 5092262"/>
                <a:gd name="connsiteX11" fmla="*/ 315310 w 1466193"/>
                <a:gd name="connsiteY11" fmla="*/ 472965 h 5092262"/>
                <a:gd name="connsiteX12" fmla="*/ 252248 w 1466193"/>
                <a:gd name="connsiteY12" fmla="*/ 567559 h 5092262"/>
                <a:gd name="connsiteX13" fmla="*/ 220717 w 1466193"/>
                <a:gd name="connsiteY13" fmla="*/ 662152 h 5092262"/>
                <a:gd name="connsiteX14" fmla="*/ 236482 w 1466193"/>
                <a:gd name="connsiteY14" fmla="*/ 725214 h 5092262"/>
                <a:gd name="connsiteX15" fmla="*/ 268014 w 1466193"/>
                <a:gd name="connsiteY15" fmla="*/ 756745 h 5092262"/>
                <a:gd name="connsiteX16" fmla="*/ 283779 w 1466193"/>
                <a:gd name="connsiteY16" fmla="*/ 804041 h 5092262"/>
                <a:gd name="connsiteX17" fmla="*/ 236482 w 1466193"/>
                <a:gd name="connsiteY17" fmla="*/ 993227 h 5092262"/>
                <a:gd name="connsiteX18" fmla="*/ 220717 w 1466193"/>
                <a:gd name="connsiteY18" fmla="*/ 1040524 h 5092262"/>
                <a:gd name="connsiteX19" fmla="*/ 236482 w 1466193"/>
                <a:gd name="connsiteY19" fmla="*/ 1213945 h 5092262"/>
                <a:gd name="connsiteX20" fmla="*/ 268014 w 1466193"/>
                <a:gd name="connsiteY20" fmla="*/ 1261241 h 5092262"/>
                <a:gd name="connsiteX21" fmla="*/ 283779 w 1466193"/>
                <a:gd name="connsiteY21" fmla="*/ 1308538 h 5092262"/>
                <a:gd name="connsiteX22" fmla="*/ 331076 w 1466193"/>
                <a:gd name="connsiteY22" fmla="*/ 1355834 h 5092262"/>
                <a:gd name="connsiteX23" fmla="*/ 362607 w 1466193"/>
                <a:gd name="connsiteY23" fmla="*/ 1403131 h 5092262"/>
                <a:gd name="connsiteX24" fmla="*/ 457200 w 1466193"/>
                <a:gd name="connsiteY24" fmla="*/ 1466193 h 5092262"/>
                <a:gd name="connsiteX25" fmla="*/ 567558 w 1466193"/>
                <a:gd name="connsiteY25" fmla="*/ 1529255 h 5092262"/>
                <a:gd name="connsiteX26" fmla="*/ 614855 w 1466193"/>
                <a:gd name="connsiteY26" fmla="*/ 1560786 h 5092262"/>
                <a:gd name="connsiteX27" fmla="*/ 599089 w 1466193"/>
                <a:gd name="connsiteY27" fmla="*/ 1639614 h 5092262"/>
                <a:gd name="connsiteX28" fmla="*/ 504496 w 1466193"/>
                <a:gd name="connsiteY28" fmla="*/ 1749972 h 5092262"/>
                <a:gd name="connsiteX29" fmla="*/ 472965 w 1466193"/>
                <a:gd name="connsiteY29" fmla="*/ 1813034 h 5092262"/>
                <a:gd name="connsiteX30" fmla="*/ 425669 w 1466193"/>
                <a:gd name="connsiteY30" fmla="*/ 1844565 h 5092262"/>
                <a:gd name="connsiteX31" fmla="*/ 331076 w 1466193"/>
                <a:gd name="connsiteY31" fmla="*/ 1907627 h 5092262"/>
                <a:gd name="connsiteX32" fmla="*/ 252248 w 1466193"/>
                <a:gd name="connsiteY32" fmla="*/ 2017986 h 5092262"/>
                <a:gd name="connsiteX33" fmla="*/ 220717 w 1466193"/>
                <a:gd name="connsiteY33" fmla="*/ 2065283 h 5092262"/>
                <a:gd name="connsiteX34" fmla="*/ 204951 w 1466193"/>
                <a:gd name="connsiteY34" fmla="*/ 2112579 h 5092262"/>
                <a:gd name="connsiteX35" fmla="*/ 236482 w 1466193"/>
                <a:gd name="connsiteY35" fmla="*/ 2270234 h 5092262"/>
                <a:gd name="connsiteX36" fmla="*/ 378372 w 1466193"/>
                <a:gd name="connsiteY36" fmla="*/ 2443655 h 5092262"/>
                <a:gd name="connsiteX37" fmla="*/ 441434 w 1466193"/>
                <a:gd name="connsiteY37" fmla="*/ 2475186 h 5092262"/>
                <a:gd name="connsiteX38" fmla="*/ 488731 w 1466193"/>
                <a:gd name="connsiteY38" fmla="*/ 2506717 h 5092262"/>
                <a:gd name="connsiteX39" fmla="*/ 662151 w 1466193"/>
                <a:gd name="connsiteY39" fmla="*/ 2601310 h 5092262"/>
                <a:gd name="connsiteX40" fmla="*/ 693682 w 1466193"/>
                <a:gd name="connsiteY40" fmla="*/ 2648607 h 5092262"/>
                <a:gd name="connsiteX41" fmla="*/ 646386 w 1466193"/>
                <a:gd name="connsiteY41" fmla="*/ 2806262 h 5092262"/>
                <a:gd name="connsiteX42" fmla="*/ 630620 w 1466193"/>
                <a:gd name="connsiteY42" fmla="*/ 2869324 h 5092262"/>
                <a:gd name="connsiteX43" fmla="*/ 583324 w 1466193"/>
                <a:gd name="connsiteY43" fmla="*/ 2900855 h 5092262"/>
                <a:gd name="connsiteX44" fmla="*/ 520262 w 1466193"/>
                <a:gd name="connsiteY44" fmla="*/ 3026979 h 5092262"/>
                <a:gd name="connsiteX45" fmla="*/ 457200 w 1466193"/>
                <a:gd name="connsiteY45" fmla="*/ 3137338 h 5092262"/>
                <a:gd name="connsiteX46" fmla="*/ 409903 w 1466193"/>
                <a:gd name="connsiteY46" fmla="*/ 3247696 h 5092262"/>
                <a:gd name="connsiteX47" fmla="*/ 394138 w 1466193"/>
                <a:gd name="connsiteY47" fmla="*/ 3310759 h 5092262"/>
                <a:gd name="connsiteX48" fmla="*/ 425669 w 1466193"/>
                <a:gd name="connsiteY48" fmla="*/ 3468414 h 5092262"/>
                <a:gd name="connsiteX49" fmla="*/ 472965 w 1466193"/>
                <a:gd name="connsiteY49" fmla="*/ 3515710 h 5092262"/>
                <a:gd name="connsiteX50" fmla="*/ 504496 w 1466193"/>
                <a:gd name="connsiteY50" fmla="*/ 3563007 h 5092262"/>
                <a:gd name="connsiteX51" fmla="*/ 583324 w 1466193"/>
                <a:gd name="connsiteY51" fmla="*/ 3626069 h 5092262"/>
                <a:gd name="connsiteX52" fmla="*/ 662151 w 1466193"/>
                <a:gd name="connsiteY52" fmla="*/ 3720662 h 5092262"/>
                <a:gd name="connsiteX53" fmla="*/ 614855 w 1466193"/>
                <a:gd name="connsiteY53" fmla="*/ 3783724 h 5092262"/>
                <a:gd name="connsiteX54" fmla="*/ 567558 w 1466193"/>
                <a:gd name="connsiteY54" fmla="*/ 3799490 h 5092262"/>
                <a:gd name="connsiteX55" fmla="*/ 441434 w 1466193"/>
                <a:gd name="connsiteY55" fmla="*/ 3878317 h 5092262"/>
                <a:gd name="connsiteX56" fmla="*/ 378372 w 1466193"/>
                <a:gd name="connsiteY56" fmla="*/ 3909848 h 5092262"/>
                <a:gd name="connsiteX57" fmla="*/ 283779 w 1466193"/>
                <a:gd name="connsiteY57" fmla="*/ 3972910 h 5092262"/>
                <a:gd name="connsiteX58" fmla="*/ 252248 w 1466193"/>
                <a:gd name="connsiteY58" fmla="*/ 4020207 h 5092262"/>
                <a:gd name="connsiteX59" fmla="*/ 204951 w 1466193"/>
                <a:gd name="connsiteY59" fmla="*/ 4035972 h 5092262"/>
                <a:gd name="connsiteX60" fmla="*/ 157655 w 1466193"/>
                <a:gd name="connsiteY60" fmla="*/ 4083269 h 5092262"/>
                <a:gd name="connsiteX61" fmla="*/ 126124 w 1466193"/>
                <a:gd name="connsiteY61" fmla="*/ 4130565 h 5092262"/>
                <a:gd name="connsiteX62" fmla="*/ 94593 w 1466193"/>
                <a:gd name="connsiteY62" fmla="*/ 4240924 h 5092262"/>
                <a:gd name="connsiteX63" fmla="*/ 78827 w 1466193"/>
                <a:gd name="connsiteY63" fmla="*/ 4288221 h 5092262"/>
                <a:gd name="connsiteX64" fmla="*/ 110358 w 1466193"/>
                <a:gd name="connsiteY64" fmla="*/ 4540469 h 5092262"/>
                <a:gd name="connsiteX65" fmla="*/ 141889 w 1466193"/>
                <a:gd name="connsiteY65" fmla="*/ 4587765 h 5092262"/>
                <a:gd name="connsiteX66" fmla="*/ 173420 w 1466193"/>
                <a:gd name="connsiteY66" fmla="*/ 4682359 h 5092262"/>
                <a:gd name="connsiteX67" fmla="*/ 157655 w 1466193"/>
                <a:gd name="connsiteY67" fmla="*/ 4808483 h 5092262"/>
                <a:gd name="connsiteX68" fmla="*/ 110358 w 1466193"/>
                <a:gd name="connsiteY68" fmla="*/ 4840014 h 5092262"/>
                <a:gd name="connsiteX69" fmla="*/ 63062 w 1466193"/>
                <a:gd name="connsiteY69" fmla="*/ 4887310 h 5092262"/>
                <a:gd name="connsiteX70" fmla="*/ 0 w 1466193"/>
                <a:gd name="connsiteY70" fmla="*/ 5029200 h 5092262"/>
                <a:gd name="connsiteX71" fmla="*/ 0 w 1466193"/>
                <a:gd name="connsiteY71" fmla="*/ 5092262 h 509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466193" h="5092262">
                  <a:moveTo>
                    <a:pt x="1466193" y="0"/>
                  </a:moveTo>
                  <a:cubicBezTo>
                    <a:pt x="1429407" y="5255"/>
                    <a:pt x="1390875" y="3397"/>
                    <a:pt x="1355834" y="15765"/>
                  </a:cubicBezTo>
                  <a:cubicBezTo>
                    <a:pt x="1300429" y="35320"/>
                    <a:pt x="1255179" y="80343"/>
                    <a:pt x="1198179" y="94593"/>
                  </a:cubicBezTo>
                  <a:cubicBezTo>
                    <a:pt x="1156138" y="105103"/>
                    <a:pt x="1113723" y="114219"/>
                    <a:pt x="1072055" y="126124"/>
                  </a:cubicBezTo>
                  <a:cubicBezTo>
                    <a:pt x="1040097" y="135255"/>
                    <a:pt x="1009527" y="148910"/>
                    <a:pt x="977462" y="157655"/>
                  </a:cubicBezTo>
                  <a:cubicBezTo>
                    <a:pt x="938507" y="168279"/>
                    <a:pt x="840108" y="182628"/>
                    <a:pt x="804041" y="189186"/>
                  </a:cubicBezTo>
                  <a:cubicBezTo>
                    <a:pt x="761191" y="196977"/>
                    <a:pt x="718217" y="203446"/>
                    <a:pt x="677917" y="220717"/>
                  </a:cubicBezTo>
                  <a:cubicBezTo>
                    <a:pt x="648097" y="233497"/>
                    <a:pt x="593946" y="261161"/>
                    <a:pt x="567558" y="283779"/>
                  </a:cubicBezTo>
                  <a:cubicBezTo>
                    <a:pt x="544987" y="303125"/>
                    <a:pt x="527709" y="328270"/>
                    <a:pt x="504496" y="346841"/>
                  </a:cubicBezTo>
                  <a:cubicBezTo>
                    <a:pt x="474905" y="370514"/>
                    <a:pt x="441434" y="388882"/>
                    <a:pt x="409903" y="409903"/>
                  </a:cubicBezTo>
                  <a:lnTo>
                    <a:pt x="362607" y="441434"/>
                  </a:lnTo>
                  <a:lnTo>
                    <a:pt x="315310" y="472965"/>
                  </a:lnTo>
                  <a:cubicBezTo>
                    <a:pt x="294289" y="504496"/>
                    <a:pt x="264232" y="531608"/>
                    <a:pt x="252248" y="567559"/>
                  </a:cubicBezTo>
                  <a:lnTo>
                    <a:pt x="220717" y="662152"/>
                  </a:lnTo>
                  <a:cubicBezTo>
                    <a:pt x="225972" y="683173"/>
                    <a:pt x="226792" y="705834"/>
                    <a:pt x="236482" y="725214"/>
                  </a:cubicBezTo>
                  <a:cubicBezTo>
                    <a:pt x="243129" y="738509"/>
                    <a:pt x="260366" y="743999"/>
                    <a:pt x="268014" y="756745"/>
                  </a:cubicBezTo>
                  <a:cubicBezTo>
                    <a:pt x="276564" y="770995"/>
                    <a:pt x="278524" y="788276"/>
                    <a:pt x="283779" y="804041"/>
                  </a:cubicBezTo>
                  <a:cubicBezTo>
                    <a:pt x="262549" y="931424"/>
                    <a:pt x="278124" y="868302"/>
                    <a:pt x="236482" y="993227"/>
                  </a:cubicBezTo>
                  <a:lnTo>
                    <a:pt x="220717" y="1040524"/>
                  </a:lnTo>
                  <a:cubicBezTo>
                    <a:pt x="225972" y="1098331"/>
                    <a:pt x="224320" y="1157188"/>
                    <a:pt x="236482" y="1213945"/>
                  </a:cubicBezTo>
                  <a:cubicBezTo>
                    <a:pt x="240452" y="1232472"/>
                    <a:pt x="259540" y="1244294"/>
                    <a:pt x="268014" y="1261241"/>
                  </a:cubicBezTo>
                  <a:cubicBezTo>
                    <a:pt x="275446" y="1276105"/>
                    <a:pt x="274561" y="1294711"/>
                    <a:pt x="283779" y="1308538"/>
                  </a:cubicBezTo>
                  <a:cubicBezTo>
                    <a:pt x="296146" y="1327089"/>
                    <a:pt x="316803" y="1338706"/>
                    <a:pt x="331076" y="1355834"/>
                  </a:cubicBezTo>
                  <a:cubicBezTo>
                    <a:pt x="343206" y="1370390"/>
                    <a:pt x="348347" y="1390654"/>
                    <a:pt x="362607" y="1403131"/>
                  </a:cubicBezTo>
                  <a:cubicBezTo>
                    <a:pt x="391126" y="1428085"/>
                    <a:pt x="426155" y="1444461"/>
                    <a:pt x="457200" y="1466193"/>
                  </a:cubicBezTo>
                  <a:cubicBezTo>
                    <a:pt x="543969" y="1526932"/>
                    <a:pt x="488749" y="1502986"/>
                    <a:pt x="567558" y="1529255"/>
                  </a:cubicBezTo>
                  <a:cubicBezTo>
                    <a:pt x="583324" y="1539765"/>
                    <a:pt x="609650" y="1542567"/>
                    <a:pt x="614855" y="1560786"/>
                  </a:cubicBezTo>
                  <a:cubicBezTo>
                    <a:pt x="622217" y="1586551"/>
                    <a:pt x="609041" y="1614734"/>
                    <a:pt x="599089" y="1639614"/>
                  </a:cubicBezTo>
                  <a:cubicBezTo>
                    <a:pt x="567973" y="1717403"/>
                    <a:pt x="561256" y="1712133"/>
                    <a:pt x="504496" y="1749972"/>
                  </a:cubicBezTo>
                  <a:cubicBezTo>
                    <a:pt x="493986" y="1770993"/>
                    <a:pt x="488010" y="1794979"/>
                    <a:pt x="472965" y="1813034"/>
                  </a:cubicBezTo>
                  <a:cubicBezTo>
                    <a:pt x="460835" y="1827590"/>
                    <a:pt x="440225" y="1832435"/>
                    <a:pt x="425669" y="1844565"/>
                  </a:cubicBezTo>
                  <a:cubicBezTo>
                    <a:pt x="346940" y="1910173"/>
                    <a:pt x="414193" y="1879922"/>
                    <a:pt x="331076" y="1907627"/>
                  </a:cubicBezTo>
                  <a:cubicBezTo>
                    <a:pt x="256767" y="2019092"/>
                    <a:pt x="350024" y="1881100"/>
                    <a:pt x="252248" y="2017986"/>
                  </a:cubicBezTo>
                  <a:cubicBezTo>
                    <a:pt x="241235" y="2033405"/>
                    <a:pt x="229191" y="2048336"/>
                    <a:pt x="220717" y="2065283"/>
                  </a:cubicBezTo>
                  <a:cubicBezTo>
                    <a:pt x="213285" y="2080147"/>
                    <a:pt x="210206" y="2096814"/>
                    <a:pt x="204951" y="2112579"/>
                  </a:cubicBezTo>
                  <a:cubicBezTo>
                    <a:pt x="215461" y="2165131"/>
                    <a:pt x="221759" y="2218704"/>
                    <a:pt x="236482" y="2270234"/>
                  </a:cubicBezTo>
                  <a:cubicBezTo>
                    <a:pt x="254320" y="2332665"/>
                    <a:pt x="333211" y="2421074"/>
                    <a:pt x="378372" y="2443655"/>
                  </a:cubicBezTo>
                  <a:cubicBezTo>
                    <a:pt x="399393" y="2454165"/>
                    <a:pt x="421029" y="2463526"/>
                    <a:pt x="441434" y="2475186"/>
                  </a:cubicBezTo>
                  <a:cubicBezTo>
                    <a:pt x="457885" y="2484587"/>
                    <a:pt x="472097" y="2497644"/>
                    <a:pt x="488731" y="2506717"/>
                  </a:cubicBezTo>
                  <a:cubicBezTo>
                    <a:pt x="685448" y="2614017"/>
                    <a:pt x="554120" y="2529289"/>
                    <a:pt x="662151" y="2601310"/>
                  </a:cubicBezTo>
                  <a:cubicBezTo>
                    <a:pt x="672661" y="2617076"/>
                    <a:pt x="691589" y="2629775"/>
                    <a:pt x="693682" y="2648607"/>
                  </a:cubicBezTo>
                  <a:cubicBezTo>
                    <a:pt x="702852" y="2731138"/>
                    <a:pt x="671039" y="2740521"/>
                    <a:pt x="646386" y="2806262"/>
                  </a:cubicBezTo>
                  <a:cubicBezTo>
                    <a:pt x="638778" y="2826550"/>
                    <a:pt x="642639" y="2851295"/>
                    <a:pt x="630620" y="2869324"/>
                  </a:cubicBezTo>
                  <a:cubicBezTo>
                    <a:pt x="620110" y="2885089"/>
                    <a:pt x="599089" y="2890345"/>
                    <a:pt x="583324" y="2900855"/>
                  </a:cubicBezTo>
                  <a:cubicBezTo>
                    <a:pt x="521242" y="3056060"/>
                    <a:pt x="583234" y="2916778"/>
                    <a:pt x="520262" y="3026979"/>
                  </a:cubicBezTo>
                  <a:cubicBezTo>
                    <a:pt x="440247" y="3167004"/>
                    <a:pt x="534025" y="3022100"/>
                    <a:pt x="457200" y="3137338"/>
                  </a:cubicBezTo>
                  <a:cubicBezTo>
                    <a:pt x="411933" y="3318398"/>
                    <a:pt x="475232" y="3095260"/>
                    <a:pt x="409903" y="3247696"/>
                  </a:cubicBezTo>
                  <a:cubicBezTo>
                    <a:pt x="401368" y="3267612"/>
                    <a:pt x="399393" y="3289738"/>
                    <a:pt x="394138" y="3310759"/>
                  </a:cubicBezTo>
                  <a:cubicBezTo>
                    <a:pt x="404648" y="3363311"/>
                    <a:pt x="406431" y="3418394"/>
                    <a:pt x="425669" y="3468414"/>
                  </a:cubicBezTo>
                  <a:cubicBezTo>
                    <a:pt x="433673" y="3489223"/>
                    <a:pt x="458692" y="3498582"/>
                    <a:pt x="472965" y="3515710"/>
                  </a:cubicBezTo>
                  <a:cubicBezTo>
                    <a:pt x="485095" y="3530266"/>
                    <a:pt x="491098" y="3549609"/>
                    <a:pt x="504496" y="3563007"/>
                  </a:cubicBezTo>
                  <a:cubicBezTo>
                    <a:pt x="528290" y="3586801"/>
                    <a:pt x="558000" y="3603911"/>
                    <a:pt x="583324" y="3626069"/>
                  </a:cubicBezTo>
                  <a:cubicBezTo>
                    <a:pt x="631879" y="3668555"/>
                    <a:pt x="628569" y="3670288"/>
                    <a:pt x="662151" y="3720662"/>
                  </a:cubicBezTo>
                  <a:cubicBezTo>
                    <a:pt x="646386" y="3741683"/>
                    <a:pt x="635041" y="3766903"/>
                    <a:pt x="614855" y="3783724"/>
                  </a:cubicBezTo>
                  <a:cubicBezTo>
                    <a:pt x="602088" y="3794363"/>
                    <a:pt x="582422" y="3792058"/>
                    <a:pt x="567558" y="3799490"/>
                  </a:cubicBezTo>
                  <a:cubicBezTo>
                    <a:pt x="448631" y="3858954"/>
                    <a:pt x="528977" y="3828293"/>
                    <a:pt x="441434" y="3878317"/>
                  </a:cubicBezTo>
                  <a:cubicBezTo>
                    <a:pt x="421029" y="3889977"/>
                    <a:pt x="398525" y="3897756"/>
                    <a:pt x="378372" y="3909848"/>
                  </a:cubicBezTo>
                  <a:cubicBezTo>
                    <a:pt x="345877" y="3929345"/>
                    <a:pt x="283779" y="3972910"/>
                    <a:pt x="283779" y="3972910"/>
                  </a:cubicBezTo>
                  <a:cubicBezTo>
                    <a:pt x="273269" y="3988676"/>
                    <a:pt x="267044" y="4008370"/>
                    <a:pt x="252248" y="4020207"/>
                  </a:cubicBezTo>
                  <a:cubicBezTo>
                    <a:pt x="239271" y="4030588"/>
                    <a:pt x="218778" y="4026754"/>
                    <a:pt x="204951" y="4035972"/>
                  </a:cubicBezTo>
                  <a:cubicBezTo>
                    <a:pt x="186400" y="4048339"/>
                    <a:pt x="171928" y="4066141"/>
                    <a:pt x="157655" y="4083269"/>
                  </a:cubicBezTo>
                  <a:cubicBezTo>
                    <a:pt x="145525" y="4097825"/>
                    <a:pt x="134598" y="4113618"/>
                    <a:pt x="126124" y="4130565"/>
                  </a:cubicBezTo>
                  <a:cubicBezTo>
                    <a:pt x="113522" y="4155769"/>
                    <a:pt x="101330" y="4217346"/>
                    <a:pt x="94593" y="4240924"/>
                  </a:cubicBezTo>
                  <a:cubicBezTo>
                    <a:pt x="90028" y="4256903"/>
                    <a:pt x="84082" y="4272455"/>
                    <a:pt x="78827" y="4288221"/>
                  </a:cubicBezTo>
                  <a:cubicBezTo>
                    <a:pt x="81835" y="4327326"/>
                    <a:pt x="76330" y="4472412"/>
                    <a:pt x="110358" y="4540469"/>
                  </a:cubicBezTo>
                  <a:cubicBezTo>
                    <a:pt x="118832" y="4557416"/>
                    <a:pt x="134194" y="4570450"/>
                    <a:pt x="141889" y="4587765"/>
                  </a:cubicBezTo>
                  <a:cubicBezTo>
                    <a:pt x="155388" y="4618137"/>
                    <a:pt x="173420" y="4682359"/>
                    <a:pt x="173420" y="4682359"/>
                  </a:cubicBezTo>
                  <a:cubicBezTo>
                    <a:pt x="168165" y="4724400"/>
                    <a:pt x="173390" y="4769145"/>
                    <a:pt x="157655" y="4808483"/>
                  </a:cubicBezTo>
                  <a:cubicBezTo>
                    <a:pt x="150618" y="4826076"/>
                    <a:pt x="124914" y="4827884"/>
                    <a:pt x="110358" y="4840014"/>
                  </a:cubicBezTo>
                  <a:cubicBezTo>
                    <a:pt x="93230" y="4854287"/>
                    <a:pt x="77335" y="4870182"/>
                    <a:pt x="63062" y="4887310"/>
                  </a:cubicBezTo>
                  <a:cubicBezTo>
                    <a:pt x="34486" y="4921601"/>
                    <a:pt x="0" y="4987954"/>
                    <a:pt x="0" y="5029200"/>
                  </a:cubicBezTo>
                  <a:lnTo>
                    <a:pt x="0" y="5092262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任意多边形 39"/>
            <p:cNvSpPr/>
            <p:nvPr/>
          </p:nvSpPr>
          <p:spPr>
            <a:xfrm rot="20960750">
              <a:off x="3503413" y="987747"/>
              <a:ext cx="1771829" cy="5310482"/>
            </a:xfrm>
            <a:custGeom>
              <a:avLst/>
              <a:gdLst>
                <a:gd name="connsiteX0" fmla="*/ 1466193 w 1466193"/>
                <a:gd name="connsiteY0" fmla="*/ 0 h 5092262"/>
                <a:gd name="connsiteX1" fmla="*/ 1355834 w 1466193"/>
                <a:gd name="connsiteY1" fmla="*/ 15765 h 5092262"/>
                <a:gd name="connsiteX2" fmla="*/ 1198179 w 1466193"/>
                <a:gd name="connsiteY2" fmla="*/ 94593 h 5092262"/>
                <a:gd name="connsiteX3" fmla="*/ 1072055 w 1466193"/>
                <a:gd name="connsiteY3" fmla="*/ 126124 h 5092262"/>
                <a:gd name="connsiteX4" fmla="*/ 977462 w 1466193"/>
                <a:gd name="connsiteY4" fmla="*/ 157655 h 5092262"/>
                <a:gd name="connsiteX5" fmla="*/ 804041 w 1466193"/>
                <a:gd name="connsiteY5" fmla="*/ 189186 h 5092262"/>
                <a:gd name="connsiteX6" fmla="*/ 677917 w 1466193"/>
                <a:gd name="connsiteY6" fmla="*/ 220717 h 5092262"/>
                <a:gd name="connsiteX7" fmla="*/ 567558 w 1466193"/>
                <a:gd name="connsiteY7" fmla="*/ 283779 h 5092262"/>
                <a:gd name="connsiteX8" fmla="*/ 504496 w 1466193"/>
                <a:gd name="connsiteY8" fmla="*/ 346841 h 5092262"/>
                <a:gd name="connsiteX9" fmla="*/ 409903 w 1466193"/>
                <a:gd name="connsiteY9" fmla="*/ 409903 h 5092262"/>
                <a:gd name="connsiteX10" fmla="*/ 362607 w 1466193"/>
                <a:gd name="connsiteY10" fmla="*/ 441434 h 5092262"/>
                <a:gd name="connsiteX11" fmla="*/ 315310 w 1466193"/>
                <a:gd name="connsiteY11" fmla="*/ 472965 h 5092262"/>
                <a:gd name="connsiteX12" fmla="*/ 252248 w 1466193"/>
                <a:gd name="connsiteY12" fmla="*/ 567559 h 5092262"/>
                <a:gd name="connsiteX13" fmla="*/ 220717 w 1466193"/>
                <a:gd name="connsiteY13" fmla="*/ 662152 h 5092262"/>
                <a:gd name="connsiteX14" fmla="*/ 236482 w 1466193"/>
                <a:gd name="connsiteY14" fmla="*/ 725214 h 5092262"/>
                <a:gd name="connsiteX15" fmla="*/ 268014 w 1466193"/>
                <a:gd name="connsiteY15" fmla="*/ 756745 h 5092262"/>
                <a:gd name="connsiteX16" fmla="*/ 283779 w 1466193"/>
                <a:gd name="connsiteY16" fmla="*/ 804041 h 5092262"/>
                <a:gd name="connsiteX17" fmla="*/ 236482 w 1466193"/>
                <a:gd name="connsiteY17" fmla="*/ 993227 h 5092262"/>
                <a:gd name="connsiteX18" fmla="*/ 220717 w 1466193"/>
                <a:gd name="connsiteY18" fmla="*/ 1040524 h 5092262"/>
                <a:gd name="connsiteX19" fmla="*/ 236482 w 1466193"/>
                <a:gd name="connsiteY19" fmla="*/ 1213945 h 5092262"/>
                <a:gd name="connsiteX20" fmla="*/ 268014 w 1466193"/>
                <a:gd name="connsiteY20" fmla="*/ 1261241 h 5092262"/>
                <a:gd name="connsiteX21" fmla="*/ 283779 w 1466193"/>
                <a:gd name="connsiteY21" fmla="*/ 1308538 h 5092262"/>
                <a:gd name="connsiteX22" fmla="*/ 331076 w 1466193"/>
                <a:gd name="connsiteY22" fmla="*/ 1355834 h 5092262"/>
                <a:gd name="connsiteX23" fmla="*/ 362607 w 1466193"/>
                <a:gd name="connsiteY23" fmla="*/ 1403131 h 5092262"/>
                <a:gd name="connsiteX24" fmla="*/ 457200 w 1466193"/>
                <a:gd name="connsiteY24" fmla="*/ 1466193 h 5092262"/>
                <a:gd name="connsiteX25" fmla="*/ 567558 w 1466193"/>
                <a:gd name="connsiteY25" fmla="*/ 1529255 h 5092262"/>
                <a:gd name="connsiteX26" fmla="*/ 614855 w 1466193"/>
                <a:gd name="connsiteY26" fmla="*/ 1560786 h 5092262"/>
                <a:gd name="connsiteX27" fmla="*/ 599089 w 1466193"/>
                <a:gd name="connsiteY27" fmla="*/ 1639614 h 5092262"/>
                <a:gd name="connsiteX28" fmla="*/ 504496 w 1466193"/>
                <a:gd name="connsiteY28" fmla="*/ 1749972 h 5092262"/>
                <a:gd name="connsiteX29" fmla="*/ 472965 w 1466193"/>
                <a:gd name="connsiteY29" fmla="*/ 1813034 h 5092262"/>
                <a:gd name="connsiteX30" fmla="*/ 425669 w 1466193"/>
                <a:gd name="connsiteY30" fmla="*/ 1844565 h 5092262"/>
                <a:gd name="connsiteX31" fmla="*/ 331076 w 1466193"/>
                <a:gd name="connsiteY31" fmla="*/ 1907627 h 5092262"/>
                <a:gd name="connsiteX32" fmla="*/ 252248 w 1466193"/>
                <a:gd name="connsiteY32" fmla="*/ 2017986 h 5092262"/>
                <a:gd name="connsiteX33" fmla="*/ 220717 w 1466193"/>
                <a:gd name="connsiteY33" fmla="*/ 2065283 h 5092262"/>
                <a:gd name="connsiteX34" fmla="*/ 204951 w 1466193"/>
                <a:gd name="connsiteY34" fmla="*/ 2112579 h 5092262"/>
                <a:gd name="connsiteX35" fmla="*/ 236482 w 1466193"/>
                <a:gd name="connsiteY35" fmla="*/ 2270234 h 5092262"/>
                <a:gd name="connsiteX36" fmla="*/ 378372 w 1466193"/>
                <a:gd name="connsiteY36" fmla="*/ 2443655 h 5092262"/>
                <a:gd name="connsiteX37" fmla="*/ 441434 w 1466193"/>
                <a:gd name="connsiteY37" fmla="*/ 2475186 h 5092262"/>
                <a:gd name="connsiteX38" fmla="*/ 488731 w 1466193"/>
                <a:gd name="connsiteY38" fmla="*/ 2506717 h 5092262"/>
                <a:gd name="connsiteX39" fmla="*/ 662151 w 1466193"/>
                <a:gd name="connsiteY39" fmla="*/ 2601310 h 5092262"/>
                <a:gd name="connsiteX40" fmla="*/ 693682 w 1466193"/>
                <a:gd name="connsiteY40" fmla="*/ 2648607 h 5092262"/>
                <a:gd name="connsiteX41" fmla="*/ 646386 w 1466193"/>
                <a:gd name="connsiteY41" fmla="*/ 2806262 h 5092262"/>
                <a:gd name="connsiteX42" fmla="*/ 630620 w 1466193"/>
                <a:gd name="connsiteY42" fmla="*/ 2869324 h 5092262"/>
                <a:gd name="connsiteX43" fmla="*/ 583324 w 1466193"/>
                <a:gd name="connsiteY43" fmla="*/ 2900855 h 5092262"/>
                <a:gd name="connsiteX44" fmla="*/ 520262 w 1466193"/>
                <a:gd name="connsiteY44" fmla="*/ 3026979 h 5092262"/>
                <a:gd name="connsiteX45" fmla="*/ 457200 w 1466193"/>
                <a:gd name="connsiteY45" fmla="*/ 3137338 h 5092262"/>
                <a:gd name="connsiteX46" fmla="*/ 409903 w 1466193"/>
                <a:gd name="connsiteY46" fmla="*/ 3247696 h 5092262"/>
                <a:gd name="connsiteX47" fmla="*/ 394138 w 1466193"/>
                <a:gd name="connsiteY47" fmla="*/ 3310759 h 5092262"/>
                <a:gd name="connsiteX48" fmla="*/ 425669 w 1466193"/>
                <a:gd name="connsiteY48" fmla="*/ 3468414 h 5092262"/>
                <a:gd name="connsiteX49" fmla="*/ 472965 w 1466193"/>
                <a:gd name="connsiteY49" fmla="*/ 3515710 h 5092262"/>
                <a:gd name="connsiteX50" fmla="*/ 504496 w 1466193"/>
                <a:gd name="connsiteY50" fmla="*/ 3563007 h 5092262"/>
                <a:gd name="connsiteX51" fmla="*/ 583324 w 1466193"/>
                <a:gd name="connsiteY51" fmla="*/ 3626069 h 5092262"/>
                <a:gd name="connsiteX52" fmla="*/ 662151 w 1466193"/>
                <a:gd name="connsiteY52" fmla="*/ 3720662 h 5092262"/>
                <a:gd name="connsiteX53" fmla="*/ 614855 w 1466193"/>
                <a:gd name="connsiteY53" fmla="*/ 3783724 h 5092262"/>
                <a:gd name="connsiteX54" fmla="*/ 567558 w 1466193"/>
                <a:gd name="connsiteY54" fmla="*/ 3799490 h 5092262"/>
                <a:gd name="connsiteX55" fmla="*/ 441434 w 1466193"/>
                <a:gd name="connsiteY55" fmla="*/ 3878317 h 5092262"/>
                <a:gd name="connsiteX56" fmla="*/ 378372 w 1466193"/>
                <a:gd name="connsiteY56" fmla="*/ 3909848 h 5092262"/>
                <a:gd name="connsiteX57" fmla="*/ 283779 w 1466193"/>
                <a:gd name="connsiteY57" fmla="*/ 3972910 h 5092262"/>
                <a:gd name="connsiteX58" fmla="*/ 252248 w 1466193"/>
                <a:gd name="connsiteY58" fmla="*/ 4020207 h 5092262"/>
                <a:gd name="connsiteX59" fmla="*/ 204951 w 1466193"/>
                <a:gd name="connsiteY59" fmla="*/ 4035972 h 5092262"/>
                <a:gd name="connsiteX60" fmla="*/ 157655 w 1466193"/>
                <a:gd name="connsiteY60" fmla="*/ 4083269 h 5092262"/>
                <a:gd name="connsiteX61" fmla="*/ 126124 w 1466193"/>
                <a:gd name="connsiteY61" fmla="*/ 4130565 h 5092262"/>
                <a:gd name="connsiteX62" fmla="*/ 94593 w 1466193"/>
                <a:gd name="connsiteY62" fmla="*/ 4240924 h 5092262"/>
                <a:gd name="connsiteX63" fmla="*/ 78827 w 1466193"/>
                <a:gd name="connsiteY63" fmla="*/ 4288221 h 5092262"/>
                <a:gd name="connsiteX64" fmla="*/ 110358 w 1466193"/>
                <a:gd name="connsiteY64" fmla="*/ 4540469 h 5092262"/>
                <a:gd name="connsiteX65" fmla="*/ 141889 w 1466193"/>
                <a:gd name="connsiteY65" fmla="*/ 4587765 h 5092262"/>
                <a:gd name="connsiteX66" fmla="*/ 173420 w 1466193"/>
                <a:gd name="connsiteY66" fmla="*/ 4682359 h 5092262"/>
                <a:gd name="connsiteX67" fmla="*/ 157655 w 1466193"/>
                <a:gd name="connsiteY67" fmla="*/ 4808483 h 5092262"/>
                <a:gd name="connsiteX68" fmla="*/ 110358 w 1466193"/>
                <a:gd name="connsiteY68" fmla="*/ 4840014 h 5092262"/>
                <a:gd name="connsiteX69" fmla="*/ 63062 w 1466193"/>
                <a:gd name="connsiteY69" fmla="*/ 4887310 h 5092262"/>
                <a:gd name="connsiteX70" fmla="*/ 0 w 1466193"/>
                <a:gd name="connsiteY70" fmla="*/ 5029200 h 5092262"/>
                <a:gd name="connsiteX71" fmla="*/ 0 w 1466193"/>
                <a:gd name="connsiteY71" fmla="*/ 5092262 h 5092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466193" h="5092262">
                  <a:moveTo>
                    <a:pt x="1466193" y="0"/>
                  </a:moveTo>
                  <a:cubicBezTo>
                    <a:pt x="1429407" y="5255"/>
                    <a:pt x="1390875" y="3397"/>
                    <a:pt x="1355834" y="15765"/>
                  </a:cubicBezTo>
                  <a:cubicBezTo>
                    <a:pt x="1300429" y="35320"/>
                    <a:pt x="1255179" y="80343"/>
                    <a:pt x="1198179" y="94593"/>
                  </a:cubicBezTo>
                  <a:cubicBezTo>
                    <a:pt x="1156138" y="105103"/>
                    <a:pt x="1113723" y="114219"/>
                    <a:pt x="1072055" y="126124"/>
                  </a:cubicBezTo>
                  <a:cubicBezTo>
                    <a:pt x="1040097" y="135255"/>
                    <a:pt x="1009527" y="148910"/>
                    <a:pt x="977462" y="157655"/>
                  </a:cubicBezTo>
                  <a:cubicBezTo>
                    <a:pt x="938507" y="168279"/>
                    <a:pt x="840108" y="182628"/>
                    <a:pt x="804041" y="189186"/>
                  </a:cubicBezTo>
                  <a:cubicBezTo>
                    <a:pt x="761191" y="196977"/>
                    <a:pt x="718217" y="203446"/>
                    <a:pt x="677917" y="220717"/>
                  </a:cubicBezTo>
                  <a:cubicBezTo>
                    <a:pt x="648097" y="233497"/>
                    <a:pt x="593946" y="261161"/>
                    <a:pt x="567558" y="283779"/>
                  </a:cubicBezTo>
                  <a:cubicBezTo>
                    <a:pt x="544987" y="303125"/>
                    <a:pt x="527709" y="328270"/>
                    <a:pt x="504496" y="346841"/>
                  </a:cubicBezTo>
                  <a:cubicBezTo>
                    <a:pt x="474905" y="370514"/>
                    <a:pt x="441434" y="388882"/>
                    <a:pt x="409903" y="409903"/>
                  </a:cubicBezTo>
                  <a:lnTo>
                    <a:pt x="362607" y="441434"/>
                  </a:lnTo>
                  <a:lnTo>
                    <a:pt x="315310" y="472965"/>
                  </a:lnTo>
                  <a:cubicBezTo>
                    <a:pt x="294289" y="504496"/>
                    <a:pt x="264232" y="531608"/>
                    <a:pt x="252248" y="567559"/>
                  </a:cubicBezTo>
                  <a:lnTo>
                    <a:pt x="220717" y="662152"/>
                  </a:lnTo>
                  <a:cubicBezTo>
                    <a:pt x="225972" y="683173"/>
                    <a:pt x="226792" y="705834"/>
                    <a:pt x="236482" y="725214"/>
                  </a:cubicBezTo>
                  <a:cubicBezTo>
                    <a:pt x="243129" y="738509"/>
                    <a:pt x="260366" y="743999"/>
                    <a:pt x="268014" y="756745"/>
                  </a:cubicBezTo>
                  <a:cubicBezTo>
                    <a:pt x="276564" y="770995"/>
                    <a:pt x="278524" y="788276"/>
                    <a:pt x="283779" y="804041"/>
                  </a:cubicBezTo>
                  <a:cubicBezTo>
                    <a:pt x="262549" y="931424"/>
                    <a:pt x="278124" y="868302"/>
                    <a:pt x="236482" y="993227"/>
                  </a:cubicBezTo>
                  <a:lnTo>
                    <a:pt x="220717" y="1040524"/>
                  </a:lnTo>
                  <a:cubicBezTo>
                    <a:pt x="225972" y="1098331"/>
                    <a:pt x="224320" y="1157188"/>
                    <a:pt x="236482" y="1213945"/>
                  </a:cubicBezTo>
                  <a:cubicBezTo>
                    <a:pt x="240452" y="1232472"/>
                    <a:pt x="259540" y="1244294"/>
                    <a:pt x="268014" y="1261241"/>
                  </a:cubicBezTo>
                  <a:cubicBezTo>
                    <a:pt x="275446" y="1276105"/>
                    <a:pt x="274561" y="1294711"/>
                    <a:pt x="283779" y="1308538"/>
                  </a:cubicBezTo>
                  <a:cubicBezTo>
                    <a:pt x="296146" y="1327089"/>
                    <a:pt x="316803" y="1338706"/>
                    <a:pt x="331076" y="1355834"/>
                  </a:cubicBezTo>
                  <a:cubicBezTo>
                    <a:pt x="343206" y="1370390"/>
                    <a:pt x="348347" y="1390654"/>
                    <a:pt x="362607" y="1403131"/>
                  </a:cubicBezTo>
                  <a:cubicBezTo>
                    <a:pt x="391126" y="1428085"/>
                    <a:pt x="426155" y="1444461"/>
                    <a:pt x="457200" y="1466193"/>
                  </a:cubicBezTo>
                  <a:cubicBezTo>
                    <a:pt x="543969" y="1526932"/>
                    <a:pt x="488749" y="1502986"/>
                    <a:pt x="567558" y="1529255"/>
                  </a:cubicBezTo>
                  <a:cubicBezTo>
                    <a:pt x="583324" y="1539765"/>
                    <a:pt x="609650" y="1542567"/>
                    <a:pt x="614855" y="1560786"/>
                  </a:cubicBezTo>
                  <a:cubicBezTo>
                    <a:pt x="622217" y="1586551"/>
                    <a:pt x="609041" y="1614734"/>
                    <a:pt x="599089" y="1639614"/>
                  </a:cubicBezTo>
                  <a:cubicBezTo>
                    <a:pt x="567973" y="1717403"/>
                    <a:pt x="561256" y="1712133"/>
                    <a:pt x="504496" y="1749972"/>
                  </a:cubicBezTo>
                  <a:cubicBezTo>
                    <a:pt x="493986" y="1770993"/>
                    <a:pt x="488010" y="1794979"/>
                    <a:pt x="472965" y="1813034"/>
                  </a:cubicBezTo>
                  <a:cubicBezTo>
                    <a:pt x="460835" y="1827590"/>
                    <a:pt x="440225" y="1832435"/>
                    <a:pt x="425669" y="1844565"/>
                  </a:cubicBezTo>
                  <a:cubicBezTo>
                    <a:pt x="346940" y="1910173"/>
                    <a:pt x="414193" y="1879922"/>
                    <a:pt x="331076" y="1907627"/>
                  </a:cubicBezTo>
                  <a:cubicBezTo>
                    <a:pt x="256767" y="2019092"/>
                    <a:pt x="350024" y="1881100"/>
                    <a:pt x="252248" y="2017986"/>
                  </a:cubicBezTo>
                  <a:cubicBezTo>
                    <a:pt x="241235" y="2033405"/>
                    <a:pt x="229191" y="2048336"/>
                    <a:pt x="220717" y="2065283"/>
                  </a:cubicBezTo>
                  <a:cubicBezTo>
                    <a:pt x="213285" y="2080147"/>
                    <a:pt x="210206" y="2096814"/>
                    <a:pt x="204951" y="2112579"/>
                  </a:cubicBezTo>
                  <a:cubicBezTo>
                    <a:pt x="215461" y="2165131"/>
                    <a:pt x="221759" y="2218704"/>
                    <a:pt x="236482" y="2270234"/>
                  </a:cubicBezTo>
                  <a:cubicBezTo>
                    <a:pt x="254320" y="2332665"/>
                    <a:pt x="333211" y="2421074"/>
                    <a:pt x="378372" y="2443655"/>
                  </a:cubicBezTo>
                  <a:cubicBezTo>
                    <a:pt x="399393" y="2454165"/>
                    <a:pt x="421029" y="2463526"/>
                    <a:pt x="441434" y="2475186"/>
                  </a:cubicBezTo>
                  <a:cubicBezTo>
                    <a:pt x="457885" y="2484587"/>
                    <a:pt x="472097" y="2497644"/>
                    <a:pt x="488731" y="2506717"/>
                  </a:cubicBezTo>
                  <a:cubicBezTo>
                    <a:pt x="685448" y="2614017"/>
                    <a:pt x="554120" y="2529289"/>
                    <a:pt x="662151" y="2601310"/>
                  </a:cubicBezTo>
                  <a:cubicBezTo>
                    <a:pt x="672661" y="2617076"/>
                    <a:pt x="691589" y="2629775"/>
                    <a:pt x="693682" y="2648607"/>
                  </a:cubicBezTo>
                  <a:cubicBezTo>
                    <a:pt x="702852" y="2731138"/>
                    <a:pt x="671039" y="2740521"/>
                    <a:pt x="646386" y="2806262"/>
                  </a:cubicBezTo>
                  <a:cubicBezTo>
                    <a:pt x="638778" y="2826550"/>
                    <a:pt x="642639" y="2851295"/>
                    <a:pt x="630620" y="2869324"/>
                  </a:cubicBezTo>
                  <a:cubicBezTo>
                    <a:pt x="620110" y="2885089"/>
                    <a:pt x="599089" y="2890345"/>
                    <a:pt x="583324" y="2900855"/>
                  </a:cubicBezTo>
                  <a:cubicBezTo>
                    <a:pt x="521242" y="3056060"/>
                    <a:pt x="583234" y="2916778"/>
                    <a:pt x="520262" y="3026979"/>
                  </a:cubicBezTo>
                  <a:cubicBezTo>
                    <a:pt x="440247" y="3167004"/>
                    <a:pt x="534025" y="3022100"/>
                    <a:pt x="457200" y="3137338"/>
                  </a:cubicBezTo>
                  <a:cubicBezTo>
                    <a:pt x="411933" y="3318398"/>
                    <a:pt x="475232" y="3095260"/>
                    <a:pt x="409903" y="3247696"/>
                  </a:cubicBezTo>
                  <a:cubicBezTo>
                    <a:pt x="401368" y="3267612"/>
                    <a:pt x="399393" y="3289738"/>
                    <a:pt x="394138" y="3310759"/>
                  </a:cubicBezTo>
                  <a:cubicBezTo>
                    <a:pt x="404648" y="3363311"/>
                    <a:pt x="406431" y="3418394"/>
                    <a:pt x="425669" y="3468414"/>
                  </a:cubicBezTo>
                  <a:cubicBezTo>
                    <a:pt x="433673" y="3489223"/>
                    <a:pt x="458692" y="3498582"/>
                    <a:pt x="472965" y="3515710"/>
                  </a:cubicBezTo>
                  <a:cubicBezTo>
                    <a:pt x="485095" y="3530266"/>
                    <a:pt x="491098" y="3549609"/>
                    <a:pt x="504496" y="3563007"/>
                  </a:cubicBezTo>
                  <a:cubicBezTo>
                    <a:pt x="528290" y="3586801"/>
                    <a:pt x="558000" y="3603911"/>
                    <a:pt x="583324" y="3626069"/>
                  </a:cubicBezTo>
                  <a:cubicBezTo>
                    <a:pt x="631879" y="3668555"/>
                    <a:pt x="628569" y="3670288"/>
                    <a:pt x="662151" y="3720662"/>
                  </a:cubicBezTo>
                  <a:cubicBezTo>
                    <a:pt x="646386" y="3741683"/>
                    <a:pt x="635041" y="3766903"/>
                    <a:pt x="614855" y="3783724"/>
                  </a:cubicBezTo>
                  <a:cubicBezTo>
                    <a:pt x="602088" y="3794363"/>
                    <a:pt x="582422" y="3792058"/>
                    <a:pt x="567558" y="3799490"/>
                  </a:cubicBezTo>
                  <a:cubicBezTo>
                    <a:pt x="448631" y="3858954"/>
                    <a:pt x="528977" y="3828293"/>
                    <a:pt x="441434" y="3878317"/>
                  </a:cubicBezTo>
                  <a:cubicBezTo>
                    <a:pt x="421029" y="3889977"/>
                    <a:pt x="398525" y="3897756"/>
                    <a:pt x="378372" y="3909848"/>
                  </a:cubicBezTo>
                  <a:cubicBezTo>
                    <a:pt x="345877" y="3929345"/>
                    <a:pt x="283779" y="3972910"/>
                    <a:pt x="283779" y="3972910"/>
                  </a:cubicBezTo>
                  <a:cubicBezTo>
                    <a:pt x="273269" y="3988676"/>
                    <a:pt x="267044" y="4008370"/>
                    <a:pt x="252248" y="4020207"/>
                  </a:cubicBezTo>
                  <a:cubicBezTo>
                    <a:pt x="239271" y="4030588"/>
                    <a:pt x="218778" y="4026754"/>
                    <a:pt x="204951" y="4035972"/>
                  </a:cubicBezTo>
                  <a:cubicBezTo>
                    <a:pt x="186400" y="4048339"/>
                    <a:pt x="171928" y="4066141"/>
                    <a:pt x="157655" y="4083269"/>
                  </a:cubicBezTo>
                  <a:cubicBezTo>
                    <a:pt x="145525" y="4097825"/>
                    <a:pt x="134598" y="4113618"/>
                    <a:pt x="126124" y="4130565"/>
                  </a:cubicBezTo>
                  <a:cubicBezTo>
                    <a:pt x="113522" y="4155769"/>
                    <a:pt x="101330" y="4217346"/>
                    <a:pt x="94593" y="4240924"/>
                  </a:cubicBezTo>
                  <a:cubicBezTo>
                    <a:pt x="90028" y="4256903"/>
                    <a:pt x="84082" y="4272455"/>
                    <a:pt x="78827" y="4288221"/>
                  </a:cubicBezTo>
                  <a:cubicBezTo>
                    <a:pt x="81835" y="4327326"/>
                    <a:pt x="76330" y="4472412"/>
                    <a:pt x="110358" y="4540469"/>
                  </a:cubicBezTo>
                  <a:cubicBezTo>
                    <a:pt x="118832" y="4557416"/>
                    <a:pt x="134194" y="4570450"/>
                    <a:pt x="141889" y="4587765"/>
                  </a:cubicBezTo>
                  <a:cubicBezTo>
                    <a:pt x="155388" y="4618137"/>
                    <a:pt x="173420" y="4682359"/>
                    <a:pt x="173420" y="4682359"/>
                  </a:cubicBezTo>
                  <a:cubicBezTo>
                    <a:pt x="168165" y="4724400"/>
                    <a:pt x="173390" y="4769145"/>
                    <a:pt x="157655" y="4808483"/>
                  </a:cubicBezTo>
                  <a:cubicBezTo>
                    <a:pt x="150618" y="4826076"/>
                    <a:pt x="124914" y="4827884"/>
                    <a:pt x="110358" y="4840014"/>
                  </a:cubicBezTo>
                  <a:cubicBezTo>
                    <a:pt x="93230" y="4854287"/>
                    <a:pt x="77335" y="4870182"/>
                    <a:pt x="63062" y="4887310"/>
                  </a:cubicBezTo>
                  <a:cubicBezTo>
                    <a:pt x="34486" y="4921601"/>
                    <a:pt x="0" y="4987954"/>
                    <a:pt x="0" y="5029200"/>
                  </a:cubicBezTo>
                  <a:lnTo>
                    <a:pt x="0" y="5092262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2743200" y="1447800"/>
            <a:ext cx="2318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At the same time…</a:t>
            </a:r>
            <a:endParaRPr lang="en-US" dirty="0"/>
          </a:p>
        </p:txBody>
      </p:sp>
      <p:sp>
        <p:nvSpPr>
          <p:cNvPr id="43" name="矩形 42"/>
          <p:cNvSpPr/>
          <p:nvPr/>
        </p:nvSpPr>
        <p:spPr>
          <a:xfrm>
            <a:off x="2743200" y="5726668"/>
            <a:ext cx="1763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Not realistic…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702A8C-A50F-4815-89BE-43CEFFD993A6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9" name="矩形 8"/>
          <p:cNvSpPr/>
          <p:nvPr/>
        </p:nvSpPr>
        <p:spPr>
          <a:xfrm>
            <a:off x="609600" y="609600"/>
            <a:ext cx="3581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Matching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57200" y="1702148"/>
            <a:ext cx="4022834" cy="4241452"/>
            <a:chOff x="685800" y="1524000"/>
            <a:chExt cx="4022834" cy="4241452"/>
          </a:xfrm>
        </p:grpSpPr>
        <p:pic>
          <p:nvPicPr>
            <p:cNvPr id="32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r="39623"/>
            <a:stretch>
              <a:fillRect/>
            </a:stretch>
          </p:blipFill>
          <p:spPr bwMode="auto">
            <a:xfrm>
              <a:off x="685800" y="1524000"/>
              <a:ext cx="2438400" cy="4241452"/>
            </a:xfrm>
            <a:prstGeom prst="rect">
              <a:avLst/>
            </a:prstGeom>
            <a:noFill/>
          </p:spPr>
        </p:pic>
        <p:grpSp>
          <p:nvGrpSpPr>
            <p:cNvPr id="33" name="组合 15"/>
            <p:cNvGrpSpPr/>
            <p:nvPr/>
          </p:nvGrpSpPr>
          <p:grpSpPr>
            <a:xfrm>
              <a:off x="2270234" y="2133600"/>
              <a:ext cx="2438400" cy="2590800"/>
              <a:chOff x="2270234" y="2133600"/>
              <a:chExt cx="2438400" cy="2590800"/>
            </a:xfrm>
          </p:grpSpPr>
          <p:pic>
            <p:nvPicPr>
              <p:cNvPr id="34" name="Picture 4" descr="https://encrypted-tbn2.gstatic.com/images?q=tbn:ANd9GcQ-07aZxCSUTsVHuFidp1p__DK5txKkbjHb0ZO2ho_pQ_7jHTWzG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39623" b="87424"/>
              <a:stretch>
                <a:fillRect/>
              </a:stretch>
            </p:blipFill>
            <p:spPr bwMode="auto">
              <a:xfrm>
                <a:off x="2270234" y="2133600"/>
                <a:ext cx="2438400" cy="1524000"/>
              </a:xfrm>
              <a:prstGeom prst="rect">
                <a:avLst/>
              </a:prstGeom>
              <a:noFill/>
            </p:spPr>
          </p:pic>
          <p:pic>
            <p:nvPicPr>
              <p:cNvPr id="35" name="Picture 4" descr="https://encrypted-tbn2.gstatic.com/images?q=tbn:ANd9GcQ-07aZxCSUTsVHuFidp1p__DK5txKkbjHb0ZO2ho_pQ_7jHTWzG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39623" b="87424"/>
              <a:stretch>
                <a:fillRect/>
              </a:stretch>
            </p:blipFill>
            <p:spPr bwMode="auto">
              <a:xfrm>
                <a:off x="2971800" y="3200400"/>
                <a:ext cx="304800" cy="152400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30" name="组合 29"/>
          <p:cNvGrpSpPr/>
          <p:nvPr/>
        </p:nvGrpSpPr>
        <p:grpSpPr>
          <a:xfrm>
            <a:off x="4038600" y="1600200"/>
            <a:ext cx="2743200" cy="4241452"/>
            <a:chOff x="4495800" y="2209800"/>
            <a:chExt cx="2743200" cy="4241452"/>
          </a:xfrm>
        </p:grpSpPr>
        <p:pic>
          <p:nvPicPr>
            <p:cNvPr id="20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l="37736"/>
            <a:stretch>
              <a:fillRect/>
            </a:stretch>
          </p:blipFill>
          <p:spPr bwMode="auto">
            <a:xfrm>
              <a:off x="4724400" y="2209800"/>
              <a:ext cx="2514600" cy="4241452"/>
            </a:xfrm>
            <a:prstGeom prst="rect">
              <a:avLst/>
            </a:prstGeom>
            <a:noFill/>
          </p:spPr>
        </p:pic>
        <p:pic>
          <p:nvPicPr>
            <p:cNvPr id="28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r="39623" b="87424"/>
            <a:stretch>
              <a:fillRect/>
            </a:stretch>
          </p:blipFill>
          <p:spPr bwMode="auto">
            <a:xfrm>
              <a:off x="4495800" y="4419600"/>
              <a:ext cx="990600" cy="1524000"/>
            </a:xfrm>
            <a:prstGeom prst="rect">
              <a:avLst/>
            </a:prstGeom>
            <a:noFill/>
          </p:spPr>
        </p:pic>
        <p:pic>
          <p:nvPicPr>
            <p:cNvPr id="29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r="39623" b="87424"/>
            <a:stretch>
              <a:fillRect/>
            </a:stretch>
          </p:blipFill>
          <p:spPr bwMode="auto">
            <a:xfrm>
              <a:off x="4648200" y="5425966"/>
              <a:ext cx="990600" cy="457200"/>
            </a:xfrm>
            <a:prstGeom prst="rect">
              <a:avLst/>
            </a:prstGeom>
            <a:noFill/>
          </p:spPr>
        </p:pic>
      </p:grpSp>
      <p:sp>
        <p:nvSpPr>
          <p:cNvPr id="42" name="矩形 41"/>
          <p:cNvSpPr/>
          <p:nvPr/>
        </p:nvSpPr>
        <p:spPr>
          <a:xfrm>
            <a:off x="2743200" y="1447800"/>
            <a:ext cx="2318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At the same time…</a:t>
            </a:r>
            <a:endParaRPr lang="en-US" dirty="0"/>
          </a:p>
        </p:txBody>
      </p:sp>
      <p:pic>
        <p:nvPicPr>
          <p:cNvPr id="359426" name="Picture 2" descr="https://encrypted-tbn3.gstatic.com/images?q=tbn:ANd9GcR1f5TXxtUdCQQVm_npLT9Nf4T7MJlmIXZetcAa1pge3evhO2x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7991" y="1885949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429000" y="4038600"/>
            <a:ext cx="2117834" cy="2438400"/>
            <a:chOff x="685800" y="1524000"/>
            <a:chExt cx="4022834" cy="4241452"/>
          </a:xfrm>
        </p:grpSpPr>
        <p:pic>
          <p:nvPicPr>
            <p:cNvPr id="15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r="39623"/>
            <a:stretch>
              <a:fillRect/>
            </a:stretch>
          </p:blipFill>
          <p:spPr bwMode="auto">
            <a:xfrm>
              <a:off x="685800" y="1524000"/>
              <a:ext cx="2438400" cy="4241452"/>
            </a:xfrm>
            <a:prstGeom prst="rect">
              <a:avLst/>
            </a:prstGeom>
            <a:noFill/>
          </p:spPr>
        </p:pic>
        <p:grpSp>
          <p:nvGrpSpPr>
            <p:cNvPr id="16" name="组合 15"/>
            <p:cNvGrpSpPr/>
            <p:nvPr/>
          </p:nvGrpSpPr>
          <p:grpSpPr>
            <a:xfrm>
              <a:off x="2270234" y="2133600"/>
              <a:ext cx="2438400" cy="2590800"/>
              <a:chOff x="2270234" y="2133600"/>
              <a:chExt cx="2438400" cy="2590800"/>
            </a:xfrm>
          </p:grpSpPr>
          <p:pic>
            <p:nvPicPr>
              <p:cNvPr id="17" name="Picture 4" descr="https://encrypted-tbn2.gstatic.com/images?q=tbn:ANd9GcQ-07aZxCSUTsVHuFidp1p__DK5txKkbjHb0ZO2ho_pQ_7jHTWzG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39623" b="87424"/>
              <a:stretch>
                <a:fillRect/>
              </a:stretch>
            </p:blipFill>
            <p:spPr bwMode="auto">
              <a:xfrm>
                <a:off x="2270234" y="2133600"/>
                <a:ext cx="2438400" cy="1524000"/>
              </a:xfrm>
              <a:prstGeom prst="rect">
                <a:avLst/>
              </a:prstGeom>
              <a:noFill/>
            </p:spPr>
          </p:pic>
          <p:pic>
            <p:nvPicPr>
              <p:cNvPr id="18" name="Picture 4" descr="https://encrypted-tbn2.gstatic.com/images?q=tbn:ANd9GcQ-07aZxCSUTsVHuFidp1p__DK5txKkbjHb0ZO2ho_pQ_7jHTWzG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r="39623" b="87424"/>
              <a:stretch>
                <a:fillRect/>
              </a:stretch>
            </p:blipFill>
            <p:spPr bwMode="auto">
              <a:xfrm>
                <a:off x="2971800" y="3200400"/>
                <a:ext cx="304800" cy="1524000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19" name="组合 18"/>
          <p:cNvGrpSpPr/>
          <p:nvPr/>
        </p:nvGrpSpPr>
        <p:grpSpPr>
          <a:xfrm>
            <a:off x="5413833" y="4012852"/>
            <a:ext cx="1444167" cy="2438400"/>
            <a:chOff x="4495800" y="2209800"/>
            <a:chExt cx="2743200" cy="4241452"/>
          </a:xfrm>
        </p:grpSpPr>
        <p:pic>
          <p:nvPicPr>
            <p:cNvPr id="20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l="37736"/>
            <a:stretch>
              <a:fillRect/>
            </a:stretch>
          </p:blipFill>
          <p:spPr bwMode="auto">
            <a:xfrm>
              <a:off x="4724400" y="2209800"/>
              <a:ext cx="2514600" cy="4241452"/>
            </a:xfrm>
            <a:prstGeom prst="rect">
              <a:avLst/>
            </a:prstGeom>
            <a:noFill/>
          </p:spPr>
        </p:pic>
        <p:pic>
          <p:nvPicPr>
            <p:cNvPr id="21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r="39623" b="87424"/>
            <a:stretch>
              <a:fillRect/>
            </a:stretch>
          </p:blipFill>
          <p:spPr bwMode="auto">
            <a:xfrm>
              <a:off x="4495800" y="4419600"/>
              <a:ext cx="990600" cy="1524000"/>
            </a:xfrm>
            <a:prstGeom prst="rect">
              <a:avLst/>
            </a:prstGeom>
            <a:noFill/>
          </p:spPr>
        </p:pic>
        <p:pic>
          <p:nvPicPr>
            <p:cNvPr id="22" name="Picture 4" descr="https://encrypted-tbn2.gstatic.com/images?q=tbn:ANd9GcQ-07aZxCSUTsVHuFidp1p__DK5txKkbjHb0ZO2ho_pQ_7jHTWzGg"/>
            <p:cNvPicPr>
              <a:picLocks noChangeAspect="1" noChangeArrowheads="1"/>
            </p:cNvPicPr>
            <p:nvPr/>
          </p:nvPicPr>
          <p:blipFill>
            <a:blip r:embed="rId3" cstate="print"/>
            <a:srcRect r="39623" b="87424"/>
            <a:stretch>
              <a:fillRect/>
            </a:stretch>
          </p:blipFill>
          <p:spPr bwMode="auto">
            <a:xfrm>
              <a:off x="4648200" y="5425966"/>
              <a:ext cx="990600" cy="457200"/>
            </a:xfrm>
            <a:prstGeom prst="rect">
              <a:avLst/>
            </a:prstGeom>
            <a:noFill/>
          </p:spPr>
        </p:pic>
      </p:grpSp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702A8C-A50F-4815-89BE-43CEFFD993A6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1" name="矩形 10"/>
          <p:cNvSpPr/>
          <p:nvPr/>
        </p:nvSpPr>
        <p:spPr>
          <a:xfrm>
            <a:off x="381000" y="602159"/>
            <a:ext cx="52742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30188" indent="-230188">
              <a:lnSpc>
                <a:spcPct val="110000"/>
              </a:lnSpc>
              <a:defRPr/>
            </a:pP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Causal Identification</a:t>
            </a:r>
          </a:p>
        </p:txBody>
      </p:sp>
      <p:sp>
        <p:nvSpPr>
          <p:cNvPr id="12" name="矩形 11"/>
          <p:cNvSpPr/>
          <p:nvPr/>
        </p:nvSpPr>
        <p:spPr>
          <a:xfrm>
            <a:off x="762000" y="1711166"/>
            <a:ext cx="800100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Propensity Score” Matching:</a:t>
            </a:r>
          </a:p>
          <a:p>
            <a:endParaRPr lang="en-US" sz="2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 Create a “matched sample” of treated and untreated groups, where “treatment” is having 1 (or 2, 3, 4 or more) friends who smoke.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  Match the treated with untreated group who are likely to have been treated, conditional on a vector of observed features, but who were not treated. </a:t>
            </a:r>
            <a:r>
              <a:rPr lang="en-US" dirty="0" smtClean="0">
                <a:solidFill>
                  <a:srgbClr val="C00000"/>
                </a:solidFill>
              </a:rPr>
              <a:t>(Similar subjects across groups, except one group under treatment)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355334" name="Picture 6" descr="https://encrypted-tbn2.gstatic.com/images?q=tbn:ANd9GcRc9ALIzUF54zPZCMfj3AzEhv1G1uOS4iYp6cw6F_xdJ8v6Vr140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361949"/>
            <a:ext cx="2819400" cy="1619251"/>
          </a:xfrm>
          <a:prstGeom prst="rect">
            <a:avLst/>
          </a:prstGeom>
          <a:noFill/>
        </p:spPr>
      </p:pic>
      <p:pic>
        <p:nvPicPr>
          <p:cNvPr id="23" name="Picture 2" descr="https://encrypted-tbn3.gstatic.com/images?q=tbn:ANd9GcR1f5TXxtUdCQQVm_npLT9Nf4T7MJlmIXZetcAa1pge3evhO2x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4495800"/>
            <a:ext cx="814240" cy="609894"/>
          </a:xfrm>
          <a:prstGeom prst="rect">
            <a:avLst/>
          </a:prstGeom>
          <a:noFill/>
        </p:spPr>
      </p:pic>
      <p:pic>
        <p:nvPicPr>
          <p:cNvPr id="396290" name="Picture 2" descr="https://encrypted-tbn3.gstatic.com/images?q=tbn:ANd9GcR18ndIAVvYP9FeBDfFDWBStZsDxOYDDMePU8_w3Zpe1tG4opQCV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232555">
            <a:off x="884146" y="4520747"/>
            <a:ext cx="1226347" cy="1900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6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702A8C-A50F-4815-89BE-43CEFFD993A6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1" name="矩形 10"/>
          <p:cNvSpPr/>
          <p:nvPr/>
        </p:nvSpPr>
        <p:spPr>
          <a:xfrm>
            <a:off x="381000" y="525959"/>
            <a:ext cx="52742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30188" indent="-230188">
              <a:lnSpc>
                <a:spcPct val="110000"/>
              </a:lnSpc>
              <a:defRPr/>
            </a:pP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Causal Identification</a:t>
            </a:r>
          </a:p>
        </p:txBody>
      </p:sp>
      <p:sp>
        <p:nvSpPr>
          <p:cNvPr id="9" name="矩形 8"/>
          <p:cNvSpPr/>
          <p:nvPr/>
        </p:nvSpPr>
        <p:spPr>
          <a:xfrm>
            <a:off x="1066800" y="1828800"/>
            <a:ext cx="67818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Randomized Experiment:</a:t>
            </a:r>
          </a:p>
          <a:p>
            <a:endParaRPr lang="en-US" sz="2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en-US" sz="2000" dirty="0" smtClean="0"/>
              <a:t>  Control Group</a:t>
            </a:r>
          </a:p>
          <a:p>
            <a:pPr>
              <a:buFont typeface="Wingdings" pitchFamily="2" charset="2"/>
              <a:buChar char="q"/>
            </a:pPr>
            <a:r>
              <a:rPr lang="en-US" sz="2000" dirty="0" smtClean="0"/>
              <a:t>  Treatment Group </a:t>
            </a:r>
          </a:p>
          <a:p>
            <a:r>
              <a:rPr lang="en-US" sz="2000" dirty="0" smtClean="0"/>
              <a:t>     (</a:t>
            </a:r>
            <a:r>
              <a:rPr lang="en-US" sz="2000" u="sng" dirty="0" smtClean="0"/>
              <a:t>Manipulation</a:t>
            </a:r>
            <a:r>
              <a:rPr lang="en-US" sz="2000" dirty="0" smtClean="0"/>
              <a:t>: Expose to friends who smoke)</a:t>
            </a:r>
          </a:p>
        </p:txBody>
      </p:sp>
      <p:sp>
        <p:nvSpPr>
          <p:cNvPr id="10" name="矩形 9"/>
          <p:cNvSpPr/>
          <p:nvPr/>
        </p:nvSpPr>
        <p:spPr>
          <a:xfrm>
            <a:off x="2068021" y="4171890"/>
            <a:ext cx="4942379" cy="40011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Need randomized group assignment!</a:t>
            </a:r>
            <a:endParaRPr lang="en-US" sz="2000" dirty="0"/>
          </a:p>
        </p:txBody>
      </p:sp>
      <p:pic>
        <p:nvPicPr>
          <p:cNvPr id="361476" name="Picture 4" descr="https://encrypted-tbn2.gstatic.com/images?q=tbn:ANd9GcQveABT-yDcYh9kMXNhDv0blhME6WzRwK35bFklj7X_RmSn43qA_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914400"/>
            <a:ext cx="2647950" cy="1724025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838200" y="5029200"/>
            <a:ext cx="7604967" cy="70788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Need controlled experimental environment, careful design, 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human subject research IRB approval, sometimes hard… </a:t>
            </a:r>
            <a:endParaRPr 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7239000" y="4191000"/>
            <a:ext cx="742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Why?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458200" cy="13716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C00000"/>
                </a:solidFill>
              </a:rPr>
              <a:t>Next Week:  BI Frontier</a:t>
            </a:r>
            <a:endParaRPr lang="en-US" sz="4000" dirty="0">
              <a:solidFill>
                <a:srgbClr val="C00000"/>
              </a:solidFill>
            </a:endParaRPr>
          </a:p>
        </p:txBody>
      </p:sp>
      <p:pic>
        <p:nvPicPr>
          <p:cNvPr id="23554" name="Picture 2" descr="NeXT logo by Paul Ra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267200"/>
            <a:ext cx="2092256" cy="223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33400" y="2057400"/>
            <a:ext cx="8229600" cy="1752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sz="2800" dirty="0" smtClean="0"/>
              <a:t> SEMMA –Regression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Char char="Ø"/>
            </a:pPr>
            <a:endParaRPr lang="en-US" sz="2800" dirty="0" smtClean="0"/>
          </a:p>
          <a:p>
            <a:pPr marL="342900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sz="2800" dirty="0" smtClean="0"/>
              <a:t> HW 2 (Due Sept. 28)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Char char="Ø"/>
            </a:pPr>
            <a:endParaRPr lang="en-US" sz="2800" dirty="0" smtClean="0"/>
          </a:p>
          <a:p>
            <a:pPr marL="342900"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en-US" sz="2800" dirty="0" smtClean="0"/>
              <a:t> Final Project (Email Group Assignment)</a:t>
            </a:r>
          </a:p>
          <a:p>
            <a:pPr marL="342900" indent="-342900">
              <a:spcBef>
                <a:spcPts val="0"/>
              </a:spcBef>
            </a:pPr>
            <a:r>
              <a:rPr lang="en-US" sz="2800" dirty="0" smtClean="0"/>
              <a:t>             (Due Sept. 27)</a:t>
            </a:r>
          </a:p>
        </p:txBody>
      </p:sp>
    </p:spTree>
    <p:extLst>
      <p:ext uri="{BB962C8B-B14F-4D97-AF65-F5344CB8AC3E}">
        <p14:creationId xmlns:p14="http://schemas.microsoft.com/office/powerpoint/2010/main" xmlns="" val="35560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The </a:t>
            </a:r>
            <a:r>
              <a:rPr lang="en-US" dirty="0" smtClean="0">
                <a:solidFill>
                  <a:srgbClr val="C00000"/>
                </a:solidFill>
              </a:rPr>
              <a:t>Logistic Function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895600"/>
            <a:ext cx="7772400" cy="99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Probability</a:t>
            </a:r>
            <a:r>
              <a:rPr lang="en-US" sz="2000" dirty="0" smtClean="0"/>
              <a:t>:      is </a:t>
            </a:r>
            <a:r>
              <a:rPr lang="en-US" sz="2000" dirty="0"/>
              <a:t>the </a:t>
            </a:r>
            <a:r>
              <a:rPr lang="en-US" sz="2000" dirty="0" smtClean="0"/>
              <a:t>probability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smtClean="0"/>
              <a:t>that </a:t>
            </a:r>
            <a:r>
              <a:rPr lang="en-U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0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ith</a:t>
            </a:r>
            <a:r>
              <a:rPr lang="en-U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case is in a </a:t>
            </a:r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category </a:t>
            </a:r>
            <a:r>
              <a:rPr lang="en-US" sz="2000" dirty="0"/>
              <a:t>and u is the regular linear regression </a:t>
            </a:r>
            <a:r>
              <a:rPr lang="en-US" sz="2000" dirty="0" smtClean="0"/>
              <a:t>equation.</a:t>
            </a:r>
            <a:endParaRPr lang="en-US" sz="2000" dirty="0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3236913" y="1828800"/>
          <a:ext cx="1792287" cy="996950"/>
        </p:xfrm>
        <a:graphic>
          <a:graphicData uri="http://schemas.openxmlformats.org/presentationml/2006/ole">
            <p:oleObj spid="_x0000_s300034" name="Equation" r:id="rId3" imgW="634680" imgH="419040" progId="Equation.DSMT4">
              <p:embed/>
            </p:oleObj>
          </a:graphicData>
        </a:graphic>
      </p:graphicFrame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31750" name="Object 6"/>
          <p:cNvGraphicFramePr>
            <a:graphicFrameLocks noChangeAspect="1"/>
          </p:cNvGraphicFramePr>
          <p:nvPr/>
        </p:nvGraphicFramePr>
        <p:xfrm>
          <a:off x="2101850" y="1371600"/>
          <a:ext cx="4083050" cy="482600"/>
        </p:xfrm>
        <a:graphic>
          <a:graphicData uri="http://schemas.openxmlformats.org/presentationml/2006/ole">
            <p:oleObj spid="_x0000_s300035" name="Equation" r:id="rId4" imgW="1930320" imgH="228600" progId="Equation.DSMT4">
              <p:embed/>
            </p:oleObj>
          </a:graphicData>
        </a:graphic>
      </p:graphicFrame>
      <p:graphicFrame>
        <p:nvGraphicFramePr>
          <p:cNvPr id="300036" name="Object 4"/>
          <p:cNvGraphicFramePr>
            <a:graphicFrameLocks noChangeAspect="1"/>
          </p:cNvGraphicFramePr>
          <p:nvPr/>
        </p:nvGraphicFramePr>
        <p:xfrm>
          <a:off x="2329542" y="2868387"/>
          <a:ext cx="381000" cy="369888"/>
        </p:xfrm>
        <a:graphic>
          <a:graphicData uri="http://schemas.openxmlformats.org/presentationml/2006/ole">
            <p:oleObj spid="_x0000_s300036" name="Equation" r:id="rId5" imgW="139680" imgH="177480" progId="Equation.DSMT4">
              <p:embed/>
            </p:oleObj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5257800" y="1981200"/>
            <a:ext cx="1595138" cy="457201"/>
            <a:chOff x="5257800" y="1981200"/>
            <a:chExt cx="1595138" cy="457201"/>
          </a:xfrm>
        </p:grpSpPr>
        <p:sp>
          <p:nvSpPr>
            <p:cNvPr id="10" name="矩形 9"/>
            <p:cNvSpPr/>
            <p:nvPr/>
          </p:nvSpPr>
          <p:spPr>
            <a:xfrm>
              <a:off x="6096000" y="1981200"/>
              <a:ext cx="7569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[0,1]</a:t>
              </a:r>
              <a:endParaRPr lang="en-US" sz="2000" dirty="0"/>
            </a:p>
          </p:txBody>
        </p:sp>
        <p:cxnSp>
          <p:nvCxnSpPr>
            <p:cNvPr id="14" name="直接箭头连接符 13"/>
            <p:cNvCxnSpPr>
              <a:endCxn id="10" idx="1"/>
            </p:cNvCxnSpPr>
            <p:nvPr/>
          </p:nvCxnSpPr>
          <p:spPr>
            <a:xfrm flipV="1">
              <a:off x="5257800" y="2181255"/>
              <a:ext cx="838200" cy="25714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745671" y="3810000"/>
            <a:ext cx="7772400" cy="1143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Odd-Ratio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Logistic regression equation can be written in terms of an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odds ratio for success</a:t>
            </a:r>
            <a:r>
              <a:rPr lang="en-US" sz="2000" dirty="0" smtClean="0"/>
              <a:t>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1" name="Object 4"/>
          <p:cNvGraphicFramePr>
            <a:graphicFrameLocks noChangeAspect="1"/>
          </p:cNvGraphicFramePr>
          <p:nvPr/>
        </p:nvGraphicFramePr>
        <p:xfrm>
          <a:off x="2590800" y="4588329"/>
          <a:ext cx="3384550" cy="957263"/>
        </p:xfrm>
        <a:graphic>
          <a:graphicData uri="http://schemas.openxmlformats.org/presentationml/2006/ole">
            <p:oleObj spid="_x0000_s300038" name="Equation" r:id="rId6" imgW="2019240" imgH="457200" progId="Equation.DSMT4">
              <p:embed/>
            </p:oleObj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6203950" y="4740729"/>
            <a:ext cx="1600200" cy="400110"/>
            <a:chOff x="5616620" y="1981200"/>
            <a:chExt cx="1600200" cy="400110"/>
          </a:xfrm>
        </p:grpSpPr>
        <p:sp>
          <p:nvSpPr>
            <p:cNvPr id="23" name="矩形 22"/>
            <p:cNvSpPr/>
            <p:nvPr/>
          </p:nvSpPr>
          <p:spPr>
            <a:xfrm>
              <a:off x="6096000" y="1981200"/>
              <a:ext cx="112082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(0,+∞)</a:t>
              </a:r>
              <a:endParaRPr lang="en-US" sz="2000" dirty="0"/>
            </a:p>
          </p:txBody>
        </p:sp>
        <p:cxnSp>
          <p:nvCxnSpPr>
            <p:cNvPr id="24" name="直接箭头连接符 23"/>
            <p:cNvCxnSpPr>
              <a:endCxn id="23" idx="1"/>
            </p:cNvCxnSpPr>
            <p:nvPr/>
          </p:nvCxnSpPr>
          <p:spPr>
            <a:xfrm flipV="1">
              <a:off x="5616620" y="2181255"/>
              <a:ext cx="479380" cy="1047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"/>
          <p:cNvSpPr txBox="1">
            <a:spLocks noChangeArrowheads="1"/>
          </p:cNvSpPr>
          <p:nvPr/>
        </p:nvSpPr>
        <p:spPr>
          <a:xfrm>
            <a:off x="762000" y="5791200"/>
            <a:ext cx="7772400" cy="762000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Log Odd-Ratio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Finally, taking the natural log of both sides, we can write the equation in terms of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logits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(log-odds ratio)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The </a:t>
            </a:r>
            <a:r>
              <a:rPr lang="en-US" dirty="0" err="1">
                <a:solidFill>
                  <a:srgbClr val="C00000"/>
                </a:solidFill>
              </a:rPr>
              <a:t>Logit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7772400" cy="762000"/>
          </a:xfrm>
        </p:spPr>
        <p:txBody>
          <a:bodyPr>
            <a:normAutofit/>
          </a:bodyPr>
          <a:lstStyle/>
          <a:p>
            <a:pPr marL="609600" indent="-609600"/>
            <a:r>
              <a:rPr lang="en-US" sz="2000" dirty="0"/>
              <a:t>Finally, taking the natural log of both sides, we can write the equation in terms of </a:t>
            </a:r>
            <a:r>
              <a:rPr lang="en-US" sz="20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logits</a:t>
            </a:r>
            <a:r>
              <a:rPr lang="en-US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log-odds ratio):</a:t>
            </a:r>
            <a:endParaRPr lang="en-US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3095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2239963" y="2362200"/>
          <a:ext cx="4267200" cy="847725"/>
        </p:xfrm>
        <a:graphic>
          <a:graphicData uri="http://schemas.openxmlformats.org/presentationml/2006/ole">
            <p:oleObj spid="_x0000_s297986" name="Equation" r:id="rId3" imgW="2831760" imgH="457200" progId="Equation.DSMT4">
              <p:embed/>
            </p:oleObj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105400" y="3048000"/>
            <a:ext cx="2819400" cy="811887"/>
            <a:chOff x="4191000" y="5257800"/>
            <a:chExt cx="2819400" cy="811887"/>
          </a:xfrm>
        </p:grpSpPr>
        <p:sp>
          <p:nvSpPr>
            <p:cNvPr id="43014" name="Rectangle 6"/>
            <p:cNvSpPr>
              <a:spLocks noChangeArrowheads="1"/>
            </p:cNvSpPr>
            <p:nvPr/>
          </p:nvSpPr>
          <p:spPr bwMode="auto">
            <a:xfrm>
              <a:off x="4191000" y="5669577"/>
              <a:ext cx="2819400" cy="400110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eaLnBrk="1" hangingPunct="1"/>
              <a:r>
                <a:rPr lang="en-US" sz="2000" dirty="0">
                  <a:solidFill>
                    <a:srgbClr val="C00000"/>
                  </a:solidFill>
                </a:rPr>
                <a:t>For a single predictor </a:t>
              </a:r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H="1" flipV="1">
              <a:off x="5486400" y="5257800"/>
              <a:ext cx="419100" cy="381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" name="Object 4"/>
          <p:cNvGraphicFramePr>
            <a:graphicFrameLocks noChangeAspect="1"/>
          </p:cNvGraphicFramePr>
          <p:nvPr/>
        </p:nvGraphicFramePr>
        <p:xfrm>
          <a:off x="2209800" y="4191000"/>
          <a:ext cx="4505325" cy="881063"/>
        </p:xfrm>
        <a:graphic>
          <a:graphicData uri="http://schemas.openxmlformats.org/presentationml/2006/ole">
            <p:oleObj spid="_x0000_s297987" name="Equation" r:id="rId4" imgW="2641320" imgH="457200" progId="Equation.DSMT4">
              <p:embed/>
            </p:oleObj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886200" y="4953000"/>
            <a:ext cx="3581400" cy="888087"/>
            <a:chOff x="4191000" y="5181600"/>
            <a:chExt cx="3581400" cy="888087"/>
          </a:xfrm>
        </p:grpSpPr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4191000" y="5669577"/>
              <a:ext cx="3581400" cy="400110"/>
            </a:xfrm>
            <a:prstGeom prst="rect">
              <a:avLst/>
            </a:prstGeom>
            <a:noFill/>
            <a:ln w="9525">
              <a:solidFill>
                <a:srgbClr val="C00000"/>
              </a:solidFill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 eaLnBrk="1" hangingPunct="1"/>
              <a:r>
                <a:rPr lang="en-US" sz="2000" dirty="0">
                  <a:solidFill>
                    <a:srgbClr val="C00000"/>
                  </a:solidFill>
                </a:rPr>
                <a:t>For </a:t>
              </a:r>
              <a:r>
                <a:rPr lang="en-US" sz="2000" dirty="0" smtClean="0">
                  <a:solidFill>
                    <a:srgbClr val="C00000"/>
                  </a:solidFill>
                </a:rPr>
                <a:t>multiple predictors</a:t>
              </a:r>
              <a:endParaRPr lang="en-US" sz="2000" dirty="0">
                <a:solidFill>
                  <a:srgbClr val="C00000"/>
                </a:solidFill>
              </a:endParaRPr>
            </a:p>
          </p:txBody>
        </p:sp>
        <p:cxnSp>
          <p:nvCxnSpPr>
            <p:cNvPr id="15" name="直接箭头连接符 14"/>
            <p:cNvCxnSpPr>
              <a:stCxn id="14" idx="0"/>
            </p:cNvCxnSpPr>
            <p:nvPr/>
          </p:nvCxnSpPr>
          <p:spPr>
            <a:xfrm flipV="1">
              <a:off x="5981700" y="5181600"/>
              <a:ext cx="342900" cy="48797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Terminology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631257"/>
            <a:ext cx="8534400" cy="1033272"/>
          </a:xfrm>
        </p:spPr>
        <p:txBody>
          <a:bodyPr>
            <a:noAutofit/>
          </a:bodyPr>
          <a:lstStyle/>
          <a:p>
            <a:pPr marL="1035050" lvl="1" indent="-577850">
              <a:buFont typeface="Wingdings" pitchFamily="2" charset="2"/>
              <a:buChar char="q"/>
            </a:pPr>
            <a:r>
              <a:rPr lang="en-US" sz="2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Logit</a:t>
            </a:r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smtClean="0"/>
              <a:t>– this is </a:t>
            </a:r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natural log of an odds ratio</a:t>
            </a:r>
            <a:r>
              <a:rPr lang="en-US" sz="2000" dirty="0" smtClean="0"/>
              <a:t>; often called a log odds even though it really is a log odds ratio. 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1295400"/>
            <a:ext cx="7848600" cy="1066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1035050" marR="0" lvl="1" indent="-57785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Wingdings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Odds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like probability.  Odds are usually written as “5 to 1 odds” which is equivalent to 1 out of five or .20 probability or 20% chance, etc.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2438400"/>
            <a:ext cx="8229600" cy="10332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1035050" lvl="1" indent="-577850">
              <a:spcBef>
                <a:spcPts val="324"/>
              </a:spcBef>
              <a:buClr>
                <a:schemeClr val="accent1"/>
              </a:buClr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Odds ratio </a:t>
            </a:r>
            <a:r>
              <a:rPr lang="en-US" sz="2000" dirty="0" smtClean="0"/>
              <a:t>– the ratio of the odds over 1 – the odds.  The probability of winning over the probability of losing.  </a:t>
            </a:r>
            <a:r>
              <a:rPr lang="en-US" sz="2000" dirty="0" err="1" smtClean="0"/>
              <a:t>eg</a:t>
            </a:r>
            <a:r>
              <a:rPr lang="en-US" sz="2000" dirty="0" smtClean="0"/>
              <a:t>, an odds ratio of .20/.80 = .25. </a:t>
            </a:r>
            <a:endParaRPr lang="en-US" sz="20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676400" y="4495800"/>
            <a:ext cx="5029200" cy="1371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LOGITS ARE CONTINOUS: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p = 0.50, then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logit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0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p = 0.70, then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logit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0.84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p = 0.30, then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logit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-0.84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3289" y="5867400"/>
            <a:ext cx="3198311" cy="3693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0≤ p ≤1,  -∞≤ </a:t>
            </a:r>
            <a:r>
              <a:rPr lang="en-US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logit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≤+∞ 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79553" name="Object 1"/>
          <p:cNvGraphicFramePr>
            <a:graphicFrameLocks noChangeAspect="1"/>
          </p:cNvGraphicFramePr>
          <p:nvPr/>
        </p:nvGraphicFramePr>
        <p:xfrm>
          <a:off x="5715000" y="5029200"/>
          <a:ext cx="2846998" cy="609600"/>
        </p:xfrm>
        <a:graphic>
          <a:graphicData uri="http://schemas.openxmlformats.org/presentationml/2006/ole">
            <p:oleObj spid="_x0000_s279553" name="Equation" r:id="rId4" imgW="2413000" imgH="457200" progId="Equation.DSMT4">
              <p:embed/>
            </p:oleObj>
          </a:graphicData>
        </a:graphic>
      </p:graphicFrame>
      <p:sp>
        <p:nvSpPr>
          <p:cNvPr id="279555" name="AutoShape 3" descr="Mathematical formulas that are described in the text surrounding the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DDBCDAA-C995-4B20-BABD-87DCC9DC5B5B}" type="slidenum">
              <a:rPr lang="en-US" smtClean="0"/>
              <a:pPr/>
              <a:t>8</a:t>
            </a:fld>
            <a:endParaRPr lang="en-US" smtClean="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221413" y="1371600"/>
            <a:ext cx="357187" cy="0"/>
            <a:chOff x="0" y="0"/>
            <a:chExt cx="225" cy="0"/>
          </a:xfrm>
        </p:grpSpPr>
        <p:sp>
          <p:nvSpPr>
            <p:cNvPr id="25608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225" cy="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09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225" cy="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09600" y="2286000"/>
            <a:ext cx="81041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A non-profit organization try to predict who are more likely to response to donation promotion (e.g., greeting cards)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Ø"/>
            </a:pPr>
            <a:endParaRPr lang="en-US" sz="2400" dirty="0">
              <a:solidFill>
                <a:schemeClr val="tx1"/>
              </a:solidFill>
            </a:endParaRP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0000"/>
                </a:solidFill>
              </a:rPr>
              <a:t> SAS table:  PVA97NK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0000"/>
                </a:solidFill>
              </a:rPr>
              <a:t> 9,686 observations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0000"/>
                </a:solidFill>
              </a:rPr>
              <a:t> 28 variables</a:t>
            </a:r>
          </a:p>
          <a:p>
            <a:pPr marL="742950" lvl="1" indent="-285750">
              <a:spcBef>
                <a:spcPct val="20000"/>
              </a:spcBef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000000"/>
                </a:solidFill>
              </a:rPr>
              <a:t> Target variable:  “</a:t>
            </a:r>
            <a:r>
              <a:rPr lang="en-US" sz="2000" dirty="0" err="1" smtClean="0">
                <a:solidFill>
                  <a:srgbClr val="000000"/>
                </a:solidFill>
              </a:rPr>
              <a:t>TargetB</a:t>
            </a:r>
            <a:r>
              <a:rPr lang="en-US" sz="2000" dirty="0" smtClean="0">
                <a:solidFill>
                  <a:srgbClr val="000000"/>
                </a:solidFill>
              </a:rPr>
              <a:t>” Yes or No (Binary outcome)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57200" y="838200"/>
            <a:ext cx="77168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SAS EM Example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pic>
        <p:nvPicPr>
          <p:cNvPr id="151554" name="Picture 2" descr="https://encrypted-tbn3.google.com/images?q=tbn:ANd9GcRZHx26KmgYuPWeCokkjOg-hY2hk8kxcJDnUIvEJ2bs1X7S8SZ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533400"/>
            <a:ext cx="1781175" cy="1334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95942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solidFill>
                  <a:srgbClr val="C00000"/>
                </a:solidFill>
              </a:rPr>
              <a:t>Missing Value</a:t>
            </a:r>
          </a:p>
        </p:txBody>
      </p:sp>
      <p:pic>
        <p:nvPicPr>
          <p:cNvPr id="313348" name="Picture 4" descr="C:\Users\Beibei\Downloads\m144_1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872342"/>
            <a:ext cx="6262255" cy="36576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016211" y="1371600"/>
            <a:ext cx="53751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SAS EM default:  “complete-case analysis”</a:t>
            </a:r>
            <a:endParaRPr 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1524000" y="5715000"/>
            <a:ext cx="6553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Although less than 5% of the data is missing, only three out of ten observations are usable!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13055</TotalTime>
  <Words>933</Words>
  <Application>Microsoft Office PowerPoint</Application>
  <PresentationFormat>全屏显示(4:3)</PresentationFormat>
  <Paragraphs>160</Paragraphs>
  <Slides>45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聚合</vt:lpstr>
      <vt:lpstr>Equation</vt:lpstr>
      <vt:lpstr>Business Intelligence &amp; Data Mining  with SAS Suite</vt:lpstr>
      <vt:lpstr>Outline (Week 5) Regression</vt:lpstr>
      <vt:lpstr>Linear Regression Analysis</vt:lpstr>
      <vt:lpstr>The Logistic Function</vt:lpstr>
      <vt:lpstr>The Logistic Function</vt:lpstr>
      <vt:lpstr>The Logit</vt:lpstr>
      <vt:lpstr>Terminology</vt:lpstr>
      <vt:lpstr>幻灯片 8</vt:lpstr>
      <vt:lpstr>Missing Value</vt:lpstr>
      <vt:lpstr>幻灯片 10</vt:lpstr>
      <vt:lpstr>Imputation</vt:lpstr>
      <vt:lpstr>幻灯片 12</vt:lpstr>
      <vt:lpstr>幻灯片 13</vt:lpstr>
      <vt:lpstr>SAS EM Example</vt:lpstr>
      <vt:lpstr>SAS EM Example</vt:lpstr>
      <vt:lpstr>幻灯片 16</vt:lpstr>
      <vt:lpstr>幻灯片 17</vt:lpstr>
      <vt:lpstr>Variable Selection   </vt:lpstr>
      <vt:lpstr>Regression Using Selection Models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Next Week:  BI Frontier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 Technology in Business and Society</dc:title>
  <dc:creator>Sean J. Taylor</dc:creator>
  <cp:lastModifiedBy>Beibei</cp:lastModifiedBy>
  <cp:revision>1052</cp:revision>
  <dcterms:created xsi:type="dcterms:W3CDTF">2012-01-22T18:08:14Z</dcterms:created>
  <dcterms:modified xsi:type="dcterms:W3CDTF">2012-09-27T18:44:17Z</dcterms:modified>
</cp:coreProperties>
</file>