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gif" ContentType="image/gif"/>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notesMasterIdLst>
    <p:notesMasterId r:id="rId40"/>
  </p:notesMasterIdLst>
  <p:sldIdLst>
    <p:sldId id="256" r:id="rId2"/>
    <p:sldId id="480" r:id="rId3"/>
    <p:sldId id="477" r:id="rId4"/>
    <p:sldId id="478" r:id="rId5"/>
    <p:sldId id="481" r:id="rId6"/>
    <p:sldId id="401" r:id="rId7"/>
    <p:sldId id="386" r:id="rId8"/>
    <p:sldId id="382" r:id="rId9"/>
    <p:sldId id="377" r:id="rId10"/>
    <p:sldId id="393" r:id="rId11"/>
    <p:sldId id="378" r:id="rId12"/>
    <p:sldId id="394" r:id="rId13"/>
    <p:sldId id="380" r:id="rId14"/>
    <p:sldId id="376" r:id="rId15"/>
    <p:sldId id="397" r:id="rId16"/>
    <p:sldId id="395" r:id="rId17"/>
    <p:sldId id="384" r:id="rId18"/>
    <p:sldId id="433" r:id="rId19"/>
    <p:sldId id="402" r:id="rId20"/>
    <p:sldId id="385" r:id="rId21"/>
    <p:sldId id="403" r:id="rId22"/>
    <p:sldId id="405" r:id="rId23"/>
    <p:sldId id="418" r:id="rId24"/>
    <p:sldId id="419" r:id="rId25"/>
    <p:sldId id="420" r:id="rId26"/>
    <p:sldId id="421" r:id="rId27"/>
    <p:sldId id="422" r:id="rId28"/>
    <p:sldId id="423" r:id="rId29"/>
    <p:sldId id="424" r:id="rId30"/>
    <p:sldId id="467" r:id="rId31"/>
    <p:sldId id="425" r:id="rId32"/>
    <p:sldId id="458" r:id="rId33"/>
    <p:sldId id="468" r:id="rId34"/>
    <p:sldId id="469" r:id="rId35"/>
    <p:sldId id="470" r:id="rId36"/>
    <p:sldId id="443" r:id="rId37"/>
    <p:sldId id="444" r:id="rId38"/>
    <p:sldId id="434"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0663"/>
    <a:srgbClr val="E6A72A"/>
    <a:srgbClr val="66003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941" autoAdjust="0"/>
  </p:normalViewPr>
  <p:slideViewPr>
    <p:cSldViewPr>
      <p:cViewPr>
        <p:scale>
          <a:sx n="60" d="100"/>
          <a:sy n="60" d="100"/>
        </p:scale>
        <p:origin x="-1182" y="-96"/>
      </p:cViewPr>
      <p:guideLst>
        <p:guide orient="horz" pos="2160"/>
        <p:guide pos="2880"/>
      </p:guideLst>
    </p:cSldViewPr>
  </p:slideViewPr>
  <p:notesTextViewPr>
    <p:cViewPr>
      <p:scale>
        <a:sx n="1" d="1"/>
        <a:sy n="1" d="1"/>
      </p:scale>
      <p:origin x="0" y="0"/>
    </p:cViewPr>
  </p:notesTextViewPr>
  <p:sorterViewPr>
    <p:cViewPr>
      <p:scale>
        <a:sx n="66" d="100"/>
        <a:sy n="66" d="100"/>
      </p:scale>
      <p:origin x="0" y="5244"/>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9347EA-F70B-467E-A0A3-AC8393392CA0}" type="datetimeFigureOut">
              <a:rPr lang="en-US" smtClean="0"/>
              <a:pPr/>
              <a:t>9/8/2012</a:t>
            </a:fld>
            <a:endParaRPr 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1156F8-1953-4739-B45C-7CD3D7D1EF33}" type="slidenum">
              <a:rPr lang="en-US" smtClean="0"/>
              <a:pPr/>
              <a:t>‹#›</a:t>
            </a:fld>
            <a:endParaRPr lang="en-US"/>
          </a:p>
        </p:txBody>
      </p:sp>
    </p:spTree>
    <p:extLst>
      <p:ext uri="{BB962C8B-B14F-4D97-AF65-F5344CB8AC3E}">
        <p14:creationId xmlns="" xmlns:p14="http://schemas.microsoft.com/office/powerpoint/2010/main" val="1337427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21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22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23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24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25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26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 SAS Enterprise Miner 5.2 interface simplifies many common tasks associated with applied analysis.</a:t>
            </a:r>
          </a:p>
          <a:p>
            <a:r>
              <a:rPr lang="en-US" sz="1200" kern="1200" baseline="0" dirty="0" smtClean="0">
                <a:solidFill>
                  <a:schemeClr val="tx1"/>
                </a:solidFill>
                <a:latin typeface="+mn-lt"/>
                <a:ea typeface="+mn-ea"/>
                <a:cs typeface="+mn-cs"/>
              </a:rPr>
              <a:t>It offers secure analysis management and provides a wide variety of tools with a consistent graphical</a:t>
            </a:r>
          </a:p>
          <a:p>
            <a:r>
              <a:rPr lang="en-US" sz="1200" kern="1200" baseline="0" dirty="0" smtClean="0">
                <a:solidFill>
                  <a:schemeClr val="tx1"/>
                </a:solidFill>
                <a:latin typeface="+mn-lt"/>
                <a:ea typeface="+mn-ea"/>
                <a:cs typeface="+mn-cs"/>
              </a:rPr>
              <a:t>interface. You can even </a:t>
            </a:r>
            <a:r>
              <a:rPr lang="en-US" sz="1200" b="1" kern="1200" baseline="0" dirty="0" smtClean="0">
                <a:solidFill>
                  <a:srgbClr val="C00000"/>
                </a:solidFill>
                <a:latin typeface="+mn-lt"/>
                <a:ea typeface="+mn-ea"/>
                <a:cs typeface="+mn-cs"/>
              </a:rPr>
              <a:t>customize</a:t>
            </a:r>
            <a:r>
              <a:rPr lang="en-US" sz="1200" kern="1200" baseline="0" dirty="0" smtClean="0">
                <a:solidFill>
                  <a:schemeClr val="tx1"/>
                </a:solidFill>
                <a:latin typeface="+mn-lt"/>
                <a:ea typeface="+mn-ea"/>
                <a:cs typeface="+mn-cs"/>
              </a:rPr>
              <a:t> it by incorporating your own analysis methods and tools.</a:t>
            </a:r>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27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28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29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Input Data tool represents the data source that you choose for your mining analysis and provides</a:t>
            </a:r>
          </a:p>
          <a:p>
            <a:r>
              <a:rPr lang="en-US" sz="1200" kern="1200" baseline="0" dirty="0" smtClean="0">
                <a:solidFill>
                  <a:schemeClr val="tx1"/>
                </a:solidFill>
                <a:latin typeface="+mn-lt"/>
                <a:ea typeface="+mn-ea"/>
                <a:cs typeface="+mn-cs"/>
              </a:rPr>
              <a:t>details (metadata) about the variables in the data source that you want to use.</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Data Partition tool enables you to partition data sets into training, test, and validation data sets. The</a:t>
            </a:r>
          </a:p>
          <a:p>
            <a:r>
              <a:rPr lang="en-US" sz="1200" kern="1200" baseline="0" dirty="0" smtClean="0">
                <a:solidFill>
                  <a:schemeClr val="tx1"/>
                </a:solidFill>
                <a:latin typeface="+mn-lt"/>
                <a:ea typeface="+mn-ea"/>
                <a:cs typeface="+mn-cs"/>
              </a:rPr>
              <a:t>training data set is used for preliminary model fitting. The validation data set is used to monitor and tune</a:t>
            </a:r>
          </a:p>
          <a:p>
            <a:r>
              <a:rPr lang="en-US" sz="1200" kern="1200" baseline="0" dirty="0" smtClean="0">
                <a:solidFill>
                  <a:schemeClr val="tx1"/>
                </a:solidFill>
                <a:latin typeface="+mn-lt"/>
                <a:ea typeface="+mn-ea"/>
                <a:cs typeface="+mn-cs"/>
              </a:rPr>
              <a:t>the model during estimation and is also used for model assessment. The test data set is an additional</a:t>
            </a:r>
          </a:p>
          <a:p>
            <a:r>
              <a:rPr lang="en-US" sz="1200" kern="1200" baseline="0" dirty="0" smtClean="0">
                <a:solidFill>
                  <a:schemeClr val="tx1"/>
                </a:solidFill>
                <a:latin typeface="+mn-lt"/>
                <a:ea typeface="+mn-ea"/>
                <a:cs typeface="+mn-cs"/>
              </a:rPr>
              <a:t>holdout data set that you can use for model assessment. This tool uses simple random sampling, stratified</a:t>
            </a:r>
          </a:p>
          <a:p>
            <a:r>
              <a:rPr lang="en-US" sz="1200" kern="1200" baseline="0" dirty="0" smtClean="0">
                <a:solidFill>
                  <a:schemeClr val="tx1"/>
                </a:solidFill>
                <a:latin typeface="+mn-lt"/>
                <a:ea typeface="+mn-ea"/>
                <a:cs typeface="+mn-cs"/>
              </a:rPr>
              <a:t>random sampling, or cluster sampling to create partitioned data sets.</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Sample tool enables you to take simple random samples, </a:t>
            </a:r>
            <a:r>
              <a:rPr lang="en-US" sz="1200" b="1" i="1" kern="1200" baseline="0" dirty="0" smtClean="0">
                <a:solidFill>
                  <a:schemeClr val="tx1"/>
                </a:solidFill>
                <a:latin typeface="+mn-lt"/>
                <a:ea typeface="+mn-ea"/>
                <a:cs typeface="+mn-cs"/>
              </a:rPr>
              <a:t>nth observation samples, stratified random</a:t>
            </a:r>
          </a:p>
          <a:p>
            <a:r>
              <a:rPr lang="en-US" sz="1200" kern="1200" baseline="0" dirty="0" smtClean="0">
                <a:solidFill>
                  <a:schemeClr val="tx1"/>
                </a:solidFill>
                <a:latin typeface="+mn-lt"/>
                <a:ea typeface="+mn-ea"/>
                <a:cs typeface="+mn-cs"/>
              </a:rPr>
              <a:t>samples, first-</a:t>
            </a:r>
            <a:r>
              <a:rPr lang="en-US" sz="1200" i="1" kern="1200" baseline="0" dirty="0" smtClean="0">
                <a:solidFill>
                  <a:schemeClr val="tx1"/>
                </a:solidFill>
                <a:latin typeface="+mn-lt"/>
                <a:ea typeface="+mn-ea"/>
                <a:cs typeface="+mn-cs"/>
              </a:rPr>
              <a:t>n samples, and cluster samples of data sets. For any type of sampling, you can specify</a:t>
            </a:r>
          </a:p>
          <a:p>
            <a:r>
              <a:rPr lang="en-US" sz="1200" kern="1200" baseline="0" dirty="0" smtClean="0">
                <a:solidFill>
                  <a:schemeClr val="tx1"/>
                </a:solidFill>
                <a:latin typeface="+mn-lt"/>
                <a:ea typeface="+mn-ea"/>
                <a:cs typeface="+mn-cs"/>
              </a:rPr>
              <a:t>either a number of observations or a percentage of the population to select for the sample. If you are</a:t>
            </a:r>
          </a:p>
          <a:p>
            <a:r>
              <a:rPr lang="en-US" sz="1200" kern="1200" baseline="0" dirty="0" smtClean="0">
                <a:solidFill>
                  <a:schemeClr val="tx1"/>
                </a:solidFill>
                <a:latin typeface="+mn-lt"/>
                <a:ea typeface="+mn-ea"/>
                <a:cs typeface="+mn-cs"/>
              </a:rPr>
              <a:t>working with rare events, the Sample tool can be configured for oversampling or stratified sampling.</a:t>
            </a:r>
          </a:p>
          <a:p>
            <a:r>
              <a:rPr lang="en-US" sz="1200" kern="1200" baseline="0" dirty="0" smtClean="0">
                <a:solidFill>
                  <a:schemeClr val="tx1"/>
                </a:solidFill>
                <a:latin typeface="+mn-lt"/>
                <a:ea typeface="+mn-ea"/>
                <a:cs typeface="+mn-cs"/>
              </a:rPr>
              <a:t>Sampling is recommended for extremely large databases because it can significantly decrease model</a:t>
            </a:r>
          </a:p>
          <a:p>
            <a:r>
              <a:rPr lang="en-US" sz="1200" kern="1200" baseline="0" dirty="0" smtClean="0">
                <a:solidFill>
                  <a:schemeClr val="tx1"/>
                </a:solidFill>
                <a:latin typeface="+mn-lt"/>
                <a:ea typeface="+mn-ea"/>
                <a:cs typeface="+mn-cs"/>
              </a:rPr>
              <a:t>training time. If the sample is sufficiently representative, relationships found in the sample can be</a:t>
            </a:r>
          </a:p>
          <a:p>
            <a:r>
              <a:rPr lang="en-US" sz="1200" kern="1200" baseline="0" dirty="0" smtClean="0">
                <a:solidFill>
                  <a:schemeClr val="tx1"/>
                </a:solidFill>
                <a:latin typeface="+mn-lt"/>
                <a:ea typeface="+mn-ea"/>
                <a:cs typeface="+mn-cs"/>
              </a:rPr>
              <a:t>expected to generalize to the complete data set. The Sample tool writes the sampled observations to an</a:t>
            </a:r>
          </a:p>
          <a:p>
            <a:r>
              <a:rPr lang="en-US" sz="1200" kern="1200" baseline="0" dirty="0" smtClean="0">
                <a:solidFill>
                  <a:schemeClr val="tx1"/>
                </a:solidFill>
                <a:latin typeface="+mn-lt"/>
                <a:ea typeface="+mn-ea"/>
                <a:cs typeface="+mn-cs"/>
              </a:rPr>
              <a:t>output data set and saves the seed values that are used to generate the random numbers for the samples so</a:t>
            </a:r>
          </a:p>
          <a:p>
            <a:r>
              <a:rPr lang="en-US" sz="1200" kern="1200" baseline="0" dirty="0" smtClean="0">
                <a:solidFill>
                  <a:schemeClr val="tx1"/>
                </a:solidFill>
                <a:latin typeface="+mn-lt"/>
                <a:ea typeface="+mn-ea"/>
                <a:cs typeface="+mn-cs"/>
              </a:rPr>
              <a:t>that you may replicate the samples.</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Time Series tool converts transactional data to time series data. Transactional data is time-stamped</a:t>
            </a:r>
          </a:p>
          <a:p>
            <a:r>
              <a:rPr lang="en-US" sz="1200" kern="1200" baseline="0" dirty="0" smtClean="0">
                <a:solidFill>
                  <a:schemeClr val="tx1"/>
                </a:solidFill>
                <a:latin typeface="+mn-lt"/>
                <a:ea typeface="+mn-ea"/>
                <a:cs typeface="+mn-cs"/>
              </a:rPr>
              <a:t>data that is collected over time at no particular frequency. By contrast, time series data is time-stamped</a:t>
            </a:r>
          </a:p>
          <a:p>
            <a:r>
              <a:rPr lang="en-US" sz="1200" kern="1200" baseline="0" dirty="0" smtClean="0">
                <a:solidFill>
                  <a:schemeClr val="tx1"/>
                </a:solidFill>
                <a:latin typeface="+mn-lt"/>
                <a:ea typeface="+mn-ea"/>
                <a:cs typeface="+mn-cs"/>
              </a:rPr>
              <a:t>data that is summarized over time at a specific frequency. You might have many suppliers and many</a:t>
            </a:r>
          </a:p>
          <a:p>
            <a:r>
              <a:rPr lang="en-US" sz="1200" kern="1200" baseline="0" dirty="0" smtClean="0">
                <a:solidFill>
                  <a:schemeClr val="tx1"/>
                </a:solidFill>
                <a:latin typeface="+mn-lt"/>
                <a:ea typeface="+mn-ea"/>
                <a:cs typeface="+mn-cs"/>
              </a:rPr>
              <a:t>customers, as well as transaction data that is associated with both. The size of each set of transactions can</a:t>
            </a:r>
          </a:p>
          <a:p>
            <a:r>
              <a:rPr lang="en-US" sz="1200" kern="1200" baseline="0" dirty="0" smtClean="0">
                <a:solidFill>
                  <a:schemeClr val="tx1"/>
                </a:solidFill>
                <a:latin typeface="+mn-lt"/>
                <a:ea typeface="+mn-ea"/>
                <a:cs typeface="+mn-cs"/>
              </a:rPr>
              <a:t>be very large, which makes many traditional data mining tasks difficult. By condensing the information</a:t>
            </a:r>
          </a:p>
          <a:p>
            <a:r>
              <a:rPr lang="en-US" sz="1200" kern="1200" baseline="0" dirty="0" smtClean="0">
                <a:solidFill>
                  <a:schemeClr val="tx1"/>
                </a:solidFill>
                <a:latin typeface="+mn-lt"/>
                <a:ea typeface="+mn-ea"/>
                <a:cs typeface="+mn-cs"/>
              </a:rPr>
              <a:t>into a time series, you can discover trends and seasonal variations in customer and supplier habits that</a:t>
            </a:r>
          </a:p>
          <a:p>
            <a:r>
              <a:rPr lang="en-US" sz="1200" kern="1200" baseline="0" dirty="0" smtClean="0">
                <a:solidFill>
                  <a:schemeClr val="tx1"/>
                </a:solidFill>
                <a:latin typeface="+mn-lt"/>
                <a:ea typeface="+mn-ea"/>
                <a:cs typeface="+mn-cs"/>
              </a:rPr>
              <a:t>might not be visible in transactional data.</a:t>
            </a:r>
          </a:p>
        </p:txBody>
      </p:sp>
      <p:sp>
        <p:nvSpPr>
          <p:cNvPr id="4" name="灯片编号占位符 3"/>
          <p:cNvSpPr>
            <a:spLocks noGrp="1"/>
          </p:cNvSpPr>
          <p:nvPr>
            <p:ph type="sldNum" sz="quarter" idx="10"/>
          </p:nvPr>
        </p:nvSpPr>
        <p:spPr/>
        <p:txBody>
          <a:bodyPr/>
          <a:lstStyle/>
          <a:p>
            <a:fld id="{631156F8-1953-4739-B45C-7CD3D7D1EF33}" type="slidenum">
              <a:rPr lang="en-US" smtClean="0"/>
              <a:pPr/>
              <a:t>31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noFill/>
          <a:ln/>
        </p:spPr>
        <p:txBody>
          <a:bodyPr/>
          <a:lstStyle/>
          <a:p>
            <a:endParaRPr lang="en-US" altLang="zh-CN" dirty="0" smtClean="0">
              <a:latin typeface="Times New Roman" pitchFamily="16" charset="0"/>
              <a:ea typeface="宋体"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sz="1200" kern="1200" baseline="0" dirty="0" smtClean="0">
              <a:solidFill>
                <a:schemeClr val="tx1"/>
              </a:solidFill>
              <a:latin typeface="+mn-lt"/>
              <a:ea typeface="+mn-ea"/>
              <a:cs typeface="+mn-cs"/>
            </a:endParaRPr>
          </a:p>
        </p:txBody>
      </p:sp>
      <p:sp>
        <p:nvSpPr>
          <p:cNvPr id="4" name="灯片编号占位符 3"/>
          <p:cNvSpPr>
            <a:spLocks noGrp="1"/>
          </p:cNvSpPr>
          <p:nvPr>
            <p:ph type="sldNum" sz="quarter" idx="10"/>
          </p:nvPr>
        </p:nvSpPr>
        <p:spPr/>
        <p:txBody>
          <a:bodyPr/>
          <a:lstStyle/>
          <a:p>
            <a:fld id="{631156F8-1953-4739-B45C-7CD3D7D1EF33}" type="slidenum">
              <a:rPr lang="en-US" smtClean="0"/>
              <a:pPr/>
              <a:t>32</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sz="1200" kern="1200" baseline="0" dirty="0" smtClean="0">
              <a:solidFill>
                <a:schemeClr val="tx1"/>
              </a:solidFill>
              <a:latin typeface="+mn-lt"/>
              <a:ea typeface="+mn-ea"/>
              <a:cs typeface="+mn-cs"/>
            </a:endParaRPr>
          </a:p>
        </p:txBody>
      </p:sp>
      <p:sp>
        <p:nvSpPr>
          <p:cNvPr id="4" name="灯片编号占位符 3"/>
          <p:cNvSpPr>
            <a:spLocks noGrp="1"/>
          </p:cNvSpPr>
          <p:nvPr>
            <p:ph type="sldNum" sz="quarter" idx="10"/>
          </p:nvPr>
        </p:nvSpPr>
        <p:spPr/>
        <p:txBody>
          <a:bodyPr/>
          <a:lstStyle/>
          <a:p>
            <a:fld id="{631156F8-1953-4739-B45C-7CD3D7D1EF33}" type="slidenum">
              <a:rPr lang="en-US" smtClean="0"/>
              <a:pPr/>
              <a:t>33</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sz="1200" kern="1200" baseline="0" dirty="0" smtClean="0">
              <a:solidFill>
                <a:schemeClr val="tx1"/>
              </a:solidFill>
              <a:latin typeface="+mn-lt"/>
              <a:ea typeface="+mn-ea"/>
              <a:cs typeface="+mn-cs"/>
            </a:endParaRPr>
          </a:p>
        </p:txBody>
      </p:sp>
      <p:sp>
        <p:nvSpPr>
          <p:cNvPr id="4" name="灯片编号占位符 3"/>
          <p:cNvSpPr>
            <a:spLocks noGrp="1"/>
          </p:cNvSpPr>
          <p:nvPr>
            <p:ph type="sldNum" sz="quarter" idx="10"/>
          </p:nvPr>
        </p:nvSpPr>
        <p:spPr/>
        <p:txBody>
          <a:bodyPr/>
          <a:lstStyle/>
          <a:p>
            <a:fld id="{631156F8-1953-4739-B45C-7CD3D7D1EF33}" type="slidenum">
              <a:rPr lang="en-US" smtClean="0"/>
              <a:pPr/>
              <a:t>34</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sz="1200" kern="1200" baseline="0" dirty="0" smtClean="0">
              <a:solidFill>
                <a:schemeClr val="tx1"/>
              </a:solidFill>
              <a:latin typeface="+mn-lt"/>
              <a:ea typeface="+mn-ea"/>
              <a:cs typeface="+mn-cs"/>
            </a:endParaRPr>
          </a:p>
        </p:txBody>
      </p:sp>
      <p:sp>
        <p:nvSpPr>
          <p:cNvPr id="4" name="灯片编号占位符 3"/>
          <p:cNvSpPr>
            <a:spLocks noGrp="1"/>
          </p:cNvSpPr>
          <p:nvPr>
            <p:ph type="sldNum" sz="quarter" idx="10"/>
          </p:nvPr>
        </p:nvSpPr>
        <p:spPr/>
        <p:txBody>
          <a:bodyPr/>
          <a:lstStyle/>
          <a:p>
            <a:fld id="{631156F8-1953-4739-B45C-7CD3D7D1EF33}" type="slidenum">
              <a:rPr lang="en-US" smtClean="0"/>
              <a:pPr/>
              <a:t>35</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Input Data tool represents the data source that you choose for your mining analysis and provides</a:t>
            </a:r>
          </a:p>
          <a:p>
            <a:r>
              <a:rPr lang="en-US" sz="1200" kern="1200" baseline="0" dirty="0" smtClean="0">
                <a:solidFill>
                  <a:schemeClr val="tx1"/>
                </a:solidFill>
                <a:latin typeface="+mn-lt"/>
                <a:ea typeface="+mn-ea"/>
                <a:cs typeface="+mn-cs"/>
              </a:rPr>
              <a:t>details (metadata) about the variables in the data source that you want to use.</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Data Partition tool enables you to partition data sets into training, test, and validation data sets. The</a:t>
            </a:r>
          </a:p>
          <a:p>
            <a:r>
              <a:rPr lang="en-US" sz="1200" kern="1200" baseline="0" dirty="0" smtClean="0">
                <a:solidFill>
                  <a:schemeClr val="tx1"/>
                </a:solidFill>
                <a:latin typeface="+mn-lt"/>
                <a:ea typeface="+mn-ea"/>
                <a:cs typeface="+mn-cs"/>
              </a:rPr>
              <a:t>training data set is used for preliminary model fitting. The validation data set is used to monitor and tune</a:t>
            </a:r>
          </a:p>
          <a:p>
            <a:r>
              <a:rPr lang="en-US" sz="1200" kern="1200" baseline="0" dirty="0" smtClean="0">
                <a:solidFill>
                  <a:schemeClr val="tx1"/>
                </a:solidFill>
                <a:latin typeface="+mn-lt"/>
                <a:ea typeface="+mn-ea"/>
                <a:cs typeface="+mn-cs"/>
              </a:rPr>
              <a:t>the model during estimation and is also used for model assessment. The test data set is an additional</a:t>
            </a:r>
          </a:p>
          <a:p>
            <a:r>
              <a:rPr lang="en-US" sz="1200" kern="1200" baseline="0" dirty="0" smtClean="0">
                <a:solidFill>
                  <a:schemeClr val="tx1"/>
                </a:solidFill>
                <a:latin typeface="+mn-lt"/>
                <a:ea typeface="+mn-ea"/>
                <a:cs typeface="+mn-cs"/>
              </a:rPr>
              <a:t>holdout data set that you can use for model assessment. This tool uses simple random sampling, stratified</a:t>
            </a:r>
          </a:p>
          <a:p>
            <a:r>
              <a:rPr lang="en-US" sz="1200" kern="1200" baseline="0" dirty="0" smtClean="0">
                <a:solidFill>
                  <a:schemeClr val="tx1"/>
                </a:solidFill>
                <a:latin typeface="+mn-lt"/>
                <a:ea typeface="+mn-ea"/>
                <a:cs typeface="+mn-cs"/>
              </a:rPr>
              <a:t>random sampling, or cluster sampling to create partitioned data sets.</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Sample tool enables you to take simple random samples, </a:t>
            </a:r>
            <a:r>
              <a:rPr lang="en-US" sz="1200" b="1" i="1" kern="1200" baseline="0" dirty="0" smtClean="0">
                <a:solidFill>
                  <a:schemeClr val="tx1"/>
                </a:solidFill>
                <a:latin typeface="+mn-lt"/>
                <a:ea typeface="+mn-ea"/>
                <a:cs typeface="+mn-cs"/>
              </a:rPr>
              <a:t>nth observation samples, stratified random</a:t>
            </a:r>
          </a:p>
          <a:p>
            <a:r>
              <a:rPr lang="en-US" sz="1200" kern="1200" baseline="0" dirty="0" smtClean="0">
                <a:solidFill>
                  <a:schemeClr val="tx1"/>
                </a:solidFill>
                <a:latin typeface="+mn-lt"/>
                <a:ea typeface="+mn-ea"/>
                <a:cs typeface="+mn-cs"/>
              </a:rPr>
              <a:t>samples, first-</a:t>
            </a:r>
            <a:r>
              <a:rPr lang="en-US" sz="1200" i="1" kern="1200" baseline="0" dirty="0" smtClean="0">
                <a:solidFill>
                  <a:schemeClr val="tx1"/>
                </a:solidFill>
                <a:latin typeface="+mn-lt"/>
                <a:ea typeface="+mn-ea"/>
                <a:cs typeface="+mn-cs"/>
              </a:rPr>
              <a:t>n samples, and cluster samples of data sets. For any type of sampling, you can specify</a:t>
            </a:r>
          </a:p>
          <a:p>
            <a:r>
              <a:rPr lang="en-US" sz="1200" kern="1200" baseline="0" dirty="0" smtClean="0">
                <a:solidFill>
                  <a:schemeClr val="tx1"/>
                </a:solidFill>
                <a:latin typeface="+mn-lt"/>
                <a:ea typeface="+mn-ea"/>
                <a:cs typeface="+mn-cs"/>
              </a:rPr>
              <a:t>either a number of observations or a percentage of the population to select for the sample. If you are</a:t>
            </a:r>
          </a:p>
          <a:p>
            <a:r>
              <a:rPr lang="en-US" sz="1200" kern="1200" baseline="0" dirty="0" smtClean="0">
                <a:solidFill>
                  <a:schemeClr val="tx1"/>
                </a:solidFill>
                <a:latin typeface="+mn-lt"/>
                <a:ea typeface="+mn-ea"/>
                <a:cs typeface="+mn-cs"/>
              </a:rPr>
              <a:t>working with rare events, the Sample tool can be configured for oversampling or stratified sampling.</a:t>
            </a:r>
          </a:p>
          <a:p>
            <a:r>
              <a:rPr lang="en-US" sz="1200" kern="1200" baseline="0" dirty="0" smtClean="0">
                <a:solidFill>
                  <a:schemeClr val="tx1"/>
                </a:solidFill>
                <a:latin typeface="+mn-lt"/>
                <a:ea typeface="+mn-ea"/>
                <a:cs typeface="+mn-cs"/>
              </a:rPr>
              <a:t>Sampling is recommended for extremely large databases because it can significantly decrease model</a:t>
            </a:r>
          </a:p>
          <a:p>
            <a:r>
              <a:rPr lang="en-US" sz="1200" kern="1200" baseline="0" dirty="0" smtClean="0">
                <a:solidFill>
                  <a:schemeClr val="tx1"/>
                </a:solidFill>
                <a:latin typeface="+mn-lt"/>
                <a:ea typeface="+mn-ea"/>
                <a:cs typeface="+mn-cs"/>
              </a:rPr>
              <a:t>training time. If the sample is sufficiently representative, relationships found in the sample can be</a:t>
            </a:r>
          </a:p>
          <a:p>
            <a:r>
              <a:rPr lang="en-US" sz="1200" kern="1200" baseline="0" dirty="0" smtClean="0">
                <a:solidFill>
                  <a:schemeClr val="tx1"/>
                </a:solidFill>
                <a:latin typeface="+mn-lt"/>
                <a:ea typeface="+mn-ea"/>
                <a:cs typeface="+mn-cs"/>
              </a:rPr>
              <a:t>expected to generalize to the complete data set. The Sample tool writes the sampled observations to an</a:t>
            </a:r>
          </a:p>
          <a:p>
            <a:r>
              <a:rPr lang="en-US" sz="1200" kern="1200" baseline="0" dirty="0" smtClean="0">
                <a:solidFill>
                  <a:schemeClr val="tx1"/>
                </a:solidFill>
                <a:latin typeface="+mn-lt"/>
                <a:ea typeface="+mn-ea"/>
                <a:cs typeface="+mn-cs"/>
              </a:rPr>
              <a:t>output data set and saves the seed values that are used to generate the random numbers for the samples so</a:t>
            </a:r>
          </a:p>
          <a:p>
            <a:r>
              <a:rPr lang="en-US" sz="1200" kern="1200" baseline="0" dirty="0" smtClean="0">
                <a:solidFill>
                  <a:schemeClr val="tx1"/>
                </a:solidFill>
                <a:latin typeface="+mn-lt"/>
                <a:ea typeface="+mn-ea"/>
                <a:cs typeface="+mn-cs"/>
              </a:rPr>
              <a:t>that you may replicate the samples.</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Time Series tool converts transactional data to time series data. Transactional data is time-stamped</a:t>
            </a:r>
          </a:p>
          <a:p>
            <a:r>
              <a:rPr lang="en-US" sz="1200" kern="1200" baseline="0" dirty="0" smtClean="0">
                <a:solidFill>
                  <a:schemeClr val="tx1"/>
                </a:solidFill>
                <a:latin typeface="+mn-lt"/>
                <a:ea typeface="+mn-ea"/>
                <a:cs typeface="+mn-cs"/>
              </a:rPr>
              <a:t>data that is collected over time at no particular frequency. By contrast, time series data is time-stamped</a:t>
            </a:r>
          </a:p>
          <a:p>
            <a:r>
              <a:rPr lang="en-US" sz="1200" kern="1200" baseline="0" dirty="0" smtClean="0">
                <a:solidFill>
                  <a:schemeClr val="tx1"/>
                </a:solidFill>
                <a:latin typeface="+mn-lt"/>
                <a:ea typeface="+mn-ea"/>
                <a:cs typeface="+mn-cs"/>
              </a:rPr>
              <a:t>data that is summarized over time at a specific frequency. You might have many suppliers and many</a:t>
            </a:r>
          </a:p>
          <a:p>
            <a:r>
              <a:rPr lang="en-US" sz="1200" kern="1200" baseline="0" dirty="0" smtClean="0">
                <a:solidFill>
                  <a:schemeClr val="tx1"/>
                </a:solidFill>
                <a:latin typeface="+mn-lt"/>
                <a:ea typeface="+mn-ea"/>
                <a:cs typeface="+mn-cs"/>
              </a:rPr>
              <a:t>customers, as well as transaction data that is associated with both. The size of each set of transactions can</a:t>
            </a:r>
          </a:p>
          <a:p>
            <a:r>
              <a:rPr lang="en-US" sz="1200" kern="1200" baseline="0" dirty="0" smtClean="0">
                <a:solidFill>
                  <a:schemeClr val="tx1"/>
                </a:solidFill>
                <a:latin typeface="+mn-lt"/>
                <a:ea typeface="+mn-ea"/>
                <a:cs typeface="+mn-cs"/>
              </a:rPr>
              <a:t>be very large, which makes many traditional data mining tasks difficult. By condensing the information</a:t>
            </a:r>
          </a:p>
          <a:p>
            <a:r>
              <a:rPr lang="en-US" sz="1200" kern="1200" baseline="0" dirty="0" smtClean="0">
                <a:solidFill>
                  <a:schemeClr val="tx1"/>
                </a:solidFill>
                <a:latin typeface="+mn-lt"/>
                <a:ea typeface="+mn-ea"/>
                <a:cs typeface="+mn-cs"/>
              </a:rPr>
              <a:t>into a time series, you can discover trends and seasonal variations in customer and supplier habits that</a:t>
            </a:r>
          </a:p>
          <a:p>
            <a:r>
              <a:rPr lang="en-US" sz="1200" kern="1200" baseline="0" dirty="0" smtClean="0">
                <a:solidFill>
                  <a:schemeClr val="tx1"/>
                </a:solidFill>
                <a:latin typeface="+mn-lt"/>
                <a:ea typeface="+mn-ea"/>
                <a:cs typeface="+mn-cs"/>
              </a:rPr>
              <a:t>might not be visible in transactional data.</a:t>
            </a:r>
          </a:p>
        </p:txBody>
      </p:sp>
      <p:sp>
        <p:nvSpPr>
          <p:cNvPr id="4" name="灯片编号占位符 3"/>
          <p:cNvSpPr>
            <a:spLocks noGrp="1"/>
          </p:cNvSpPr>
          <p:nvPr>
            <p:ph type="sldNum" sz="quarter" idx="10"/>
          </p:nvPr>
        </p:nvSpPr>
        <p:spPr/>
        <p:txBody>
          <a:bodyPr/>
          <a:lstStyle/>
          <a:p>
            <a:fld id="{631156F8-1953-4739-B45C-7CD3D7D1EF33}" type="slidenum">
              <a:rPr lang="en-US" smtClean="0"/>
              <a:pPr/>
              <a:t>36</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Input Data tool represents the data source that you choose for your mining analysis and provides</a:t>
            </a:r>
          </a:p>
          <a:p>
            <a:r>
              <a:rPr lang="en-US" sz="1200" kern="1200" baseline="0" dirty="0" smtClean="0">
                <a:solidFill>
                  <a:schemeClr val="tx1"/>
                </a:solidFill>
                <a:latin typeface="+mn-lt"/>
                <a:ea typeface="+mn-ea"/>
                <a:cs typeface="+mn-cs"/>
              </a:rPr>
              <a:t>details (metadata) about the variables in the data source that you want to use.</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Data Partition tool enables you to partition data sets into training, test, and validation data sets. The</a:t>
            </a:r>
          </a:p>
          <a:p>
            <a:r>
              <a:rPr lang="en-US" sz="1200" kern="1200" baseline="0" dirty="0" smtClean="0">
                <a:solidFill>
                  <a:schemeClr val="tx1"/>
                </a:solidFill>
                <a:latin typeface="+mn-lt"/>
                <a:ea typeface="+mn-ea"/>
                <a:cs typeface="+mn-cs"/>
              </a:rPr>
              <a:t>training data set is used for preliminary model fitting. The validation data set is used to monitor and tune</a:t>
            </a:r>
          </a:p>
          <a:p>
            <a:r>
              <a:rPr lang="en-US" sz="1200" kern="1200" baseline="0" dirty="0" smtClean="0">
                <a:solidFill>
                  <a:schemeClr val="tx1"/>
                </a:solidFill>
                <a:latin typeface="+mn-lt"/>
                <a:ea typeface="+mn-ea"/>
                <a:cs typeface="+mn-cs"/>
              </a:rPr>
              <a:t>the model during estimation and is also used for model assessment. The test data set is an additional</a:t>
            </a:r>
          </a:p>
          <a:p>
            <a:r>
              <a:rPr lang="en-US" sz="1200" kern="1200" baseline="0" dirty="0" smtClean="0">
                <a:solidFill>
                  <a:schemeClr val="tx1"/>
                </a:solidFill>
                <a:latin typeface="+mn-lt"/>
                <a:ea typeface="+mn-ea"/>
                <a:cs typeface="+mn-cs"/>
              </a:rPr>
              <a:t>holdout data set that you can use for model assessment. This tool uses simple random sampling, stratified</a:t>
            </a:r>
          </a:p>
          <a:p>
            <a:r>
              <a:rPr lang="en-US" sz="1200" kern="1200" baseline="0" dirty="0" smtClean="0">
                <a:solidFill>
                  <a:schemeClr val="tx1"/>
                </a:solidFill>
                <a:latin typeface="+mn-lt"/>
                <a:ea typeface="+mn-ea"/>
                <a:cs typeface="+mn-cs"/>
              </a:rPr>
              <a:t>random sampling, or cluster sampling to create partitioned data sets.</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Sample tool enables you to take simple random samples, </a:t>
            </a:r>
            <a:r>
              <a:rPr lang="en-US" sz="1200" b="1" i="1" kern="1200" baseline="0" dirty="0" smtClean="0">
                <a:solidFill>
                  <a:schemeClr val="tx1"/>
                </a:solidFill>
                <a:latin typeface="+mn-lt"/>
                <a:ea typeface="+mn-ea"/>
                <a:cs typeface="+mn-cs"/>
              </a:rPr>
              <a:t>nth observation samples, stratified random</a:t>
            </a:r>
          </a:p>
          <a:p>
            <a:r>
              <a:rPr lang="en-US" sz="1200" kern="1200" baseline="0" dirty="0" smtClean="0">
                <a:solidFill>
                  <a:schemeClr val="tx1"/>
                </a:solidFill>
                <a:latin typeface="+mn-lt"/>
                <a:ea typeface="+mn-ea"/>
                <a:cs typeface="+mn-cs"/>
              </a:rPr>
              <a:t>samples, first-</a:t>
            </a:r>
            <a:r>
              <a:rPr lang="en-US" sz="1200" i="1" kern="1200" baseline="0" dirty="0" smtClean="0">
                <a:solidFill>
                  <a:schemeClr val="tx1"/>
                </a:solidFill>
                <a:latin typeface="+mn-lt"/>
                <a:ea typeface="+mn-ea"/>
                <a:cs typeface="+mn-cs"/>
              </a:rPr>
              <a:t>n samples, and cluster samples of data sets. For any type of sampling, you can specify</a:t>
            </a:r>
          </a:p>
          <a:p>
            <a:r>
              <a:rPr lang="en-US" sz="1200" kern="1200" baseline="0" dirty="0" smtClean="0">
                <a:solidFill>
                  <a:schemeClr val="tx1"/>
                </a:solidFill>
                <a:latin typeface="+mn-lt"/>
                <a:ea typeface="+mn-ea"/>
                <a:cs typeface="+mn-cs"/>
              </a:rPr>
              <a:t>either a number of observations or a percentage of the population to select for the sample. If you are</a:t>
            </a:r>
          </a:p>
          <a:p>
            <a:r>
              <a:rPr lang="en-US" sz="1200" kern="1200" baseline="0" dirty="0" smtClean="0">
                <a:solidFill>
                  <a:schemeClr val="tx1"/>
                </a:solidFill>
                <a:latin typeface="+mn-lt"/>
                <a:ea typeface="+mn-ea"/>
                <a:cs typeface="+mn-cs"/>
              </a:rPr>
              <a:t>working with rare events, the Sample tool can be configured for oversampling or stratified sampling.</a:t>
            </a:r>
          </a:p>
          <a:p>
            <a:r>
              <a:rPr lang="en-US" sz="1200" kern="1200" baseline="0" dirty="0" smtClean="0">
                <a:solidFill>
                  <a:schemeClr val="tx1"/>
                </a:solidFill>
                <a:latin typeface="+mn-lt"/>
                <a:ea typeface="+mn-ea"/>
                <a:cs typeface="+mn-cs"/>
              </a:rPr>
              <a:t>Sampling is recommended for extremely large databases because it can significantly decrease model</a:t>
            </a:r>
          </a:p>
          <a:p>
            <a:r>
              <a:rPr lang="en-US" sz="1200" kern="1200" baseline="0" dirty="0" smtClean="0">
                <a:solidFill>
                  <a:schemeClr val="tx1"/>
                </a:solidFill>
                <a:latin typeface="+mn-lt"/>
                <a:ea typeface="+mn-ea"/>
                <a:cs typeface="+mn-cs"/>
              </a:rPr>
              <a:t>training time. If the sample is sufficiently representative, relationships found in the sample can be</a:t>
            </a:r>
          </a:p>
          <a:p>
            <a:r>
              <a:rPr lang="en-US" sz="1200" kern="1200" baseline="0" dirty="0" smtClean="0">
                <a:solidFill>
                  <a:schemeClr val="tx1"/>
                </a:solidFill>
                <a:latin typeface="+mn-lt"/>
                <a:ea typeface="+mn-ea"/>
                <a:cs typeface="+mn-cs"/>
              </a:rPr>
              <a:t>expected to generalize to the complete data set. The Sample tool writes the sampled observations to an</a:t>
            </a:r>
          </a:p>
          <a:p>
            <a:r>
              <a:rPr lang="en-US" sz="1200" kern="1200" baseline="0" dirty="0" smtClean="0">
                <a:solidFill>
                  <a:schemeClr val="tx1"/>
                </a:solidFill>
                <a:latin typeface="+mn-lt"/>
                <a:ea typeface="+mn-ea"/>
                <a:cs typeface="+mn-cs"/>
              </a:rPr>
              <a:t>output data set and saves the seed values that are used to generate the random numbers for the samples so</a:t>
            </a:r>
          </a:p>
          <a:p>
            <a:r>
              <a:rPr lang="en-US" sz="1200" kern="1200" baseline="0" dirty="0" smtClean="0">
                <a:solidFill>
                  <a:schemeClr val="tx1"/>
                </a:solidFill>
                <a:latin typeface="+mn-lt"/>
                <a:ea typeface="+mn-ea"/>
                <a:cs typeface="+mn-cs"/>
              </a:rPr>
              <a:t>that you may replicate the samples.</a:t>
            </a:r>
          </a:p>
          <a:p>
            <a:r>
              <a:rPr lang="en-US" sz="120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Time Series tool converts transactional data to time series data. Transactional data is time-stamped</a:t>
            </a:r>
          </a:p>
          <a:p>
            <a:r>
              <a:rPr lang="en-US" sz="1200" kern="1200" baseline="0" dirty="0" smtClean="0">
                <a:solidFill>
                  <a:schemeClr val="tx1"/>
                </a:solidFill>
                <a:latin typeface="+mn-lt"/>
                <a:ea typeface="+mn-ea"/>
                <a:cs typeface="+mn-cs"/>
              </a:rPr>
              <a:t>data that is collected over time at no particular frequency. By contrast, time series data is time-stamped</a:t>
            </a:r>
          </a:p>
          <a:p>
            <a:r>
              <a:rPr lang="en-US" sz="1200" kern="1200" baseline="0" dirty="0" smtClean="0">
                <a:solidFill>
                  <a:schemeClr val="tx1"/>
                </a:solidFill>
                <a:latin typeface="+mn-lt"/>
                <a:ea typeface="+mn-ea"/>
                <a:cs typeface="+mn-cs"/>
              </a:rPr>
              <a:t>data that is summarized over time at a specific frequency. You might have many suppliers and many</a:t>
            </a:r>
          </a:p>
          <a:p>
            <a:r>
              <a:rPr lang="en-US" sz="1200" kern="1200" baseline="0" dirty="0" smtClean="0">
                <a:solidFill>
                  <a:schemeClr val="tx1"/>
                </a:solidFill>
                <a:latin typeface="+mn-lt"/>
                <a:ea typeface="+mn-ea"/>
                <a:cs typeface="+mn-cs"/>
              </a:rPr>
              <a:t>customers, as well as transaction data that is associated with both. The size of each set of transactions can</a:t>
            </a:r>
          </a:p>
          <a:p>
            <a:r>
              <a:rPr lang="en-US" sz="1200" kern="1200" baseline="0" dirty="0" smtClean="0">
                <a:solidFill>
                  <a:schemeClr val="tx1"/>
                </a:solidFill>
                <a:latin typeface="+mn-lt"/>
                <a:ea typeface="+mn-ea"/>
                <a:cs typeface="+mn-cs"/>
              </a:rPr>
              <a:t>be very large, which makes many traditional data mining tasks difficult. By condensing the information</a:t>
            </a:r>
          </a:p>
          <a:p>
            <a:r>
              <a:rPr lang="en-US" sz="1200" kern="1200" baseline="0" dirty="0" smtClean="0">
                <a:solidFill>
                  <a:schemeClr val="tx1"/>
                </a:solidFill>
                <a:latin typeface="+mn-lt"/>
                <a:ea typeface="+mn-ea"/>
                <a:cs typeface="+mn-cs"/>
              </a:rPr>
              <a:t>into a time series, you can discover trends and seasonal variations in customer and supplier habits that</a:t>
            </a:r>
          </a:p>
          <a:p>
            <a:r>
              <a:rPr lang="en-US" sz="1200" kern="1200" baseline="0" dirty="0" smtClean="0">
                <a:solidFill>
                  <a:schemeClr val="tx1"/>
                </a:solidFill>
                <a:latin typeface="+mn-lt"/>
                <a:ea typeface="+mn-ea"/>
                <a:cs typeface="+mn-cs"/>
              </a:rPr>
              <a:t>might not be visible in transactional data.</a:t>
            </a:r>
          </a:p>
        </p:txBody>
      </p:sp>
      <p:sp>
        <p:nvSpPr>
          <p:cNvPr id="4" name="灯片编号占位符 3"/>
          <p:cNvSpPr>
            <a:spLocks noGrp="1"/>
          </p:cNvSpPr>
          <p:nvPr>
            <p:ph type="sldNum" sz="quarter" idx="10"/>
          </p:nvPr>
        </p:nvSpPr>
        <p:spPr/>
        <p:txBody>
          <a:bodyPr/>
          <a:lstStyle/>
          <a:p>
            <a:fld id="{631156F8-1953-4739-B45C-7CD3D7D1EF33}" type="slidenum">
              <a:rPr lang="en-US" smtClean="0"/>
              <a:pPr/>
              <a:t>37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noFill/>
          <a:ln/>
        </p:spPr>
        <p:txBody>
          <a:bodyPr/>
          <a:lstStyle/>
          <a:p>
            <a:r>
              <a:rPr lang="en-US" sz="1200" kern="1200" baseline="0" dirty="0" smtClean="0">
                <a:solidFill>
                  <a:schemeClr val="tx1"/>
                </a:solidFill>
                <a:latin typeface="Times New Roman" pitchFamily="18" charset="0"/>
                <a:ea typeface="宋体" pitchFamily="2" charset="-122"/>
                <a:cs typeface="+mn-cs"/>
              </a:rPr>
              <a:t>The key idea is to look for discontinuous jumps in revenue that follow discontinuous changes in rating. </a:t>
            </a:r>
            <a:endParaRPr lang="en-US" altLang="zh-CN" dirty="0" smtClean="0">
              <a:latin typeface="Times New Roman" pitchFamily="16" charset="0"/>
              <a:ea typeface="宋体" charset="-122"/>
            </a:endParaRPr>
          </a:p>
          <a:p>
            <a:r>
              <a:rPr lang="en-US" altLang="zh-CN" dirty="0" smtClean="0">
                <a:latin typeface="Times New Roman" pitchFamily="16" charset="0"/>
                <a:ea typeface="宋体" charset="-122"/>
              </a:rPr>
              <a:t>while smooth continuous change in ratings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a:t>
            </a:r>
            <a:r>
              <a:rPr lang="en-US" baseline="0" dirty="0" smtClean="0"/>
              <a:t> typical example of how we apply BI and DM technologies into real world applications. </a:t>
            </a:r>
            <a:endParaRPr lang="en-US" dirty="0"/>
          </a:p>
        </p:txBody>
      </p:sp>
      <p:sp>
        <p:nvSpPr>
          <p:cNvPr id="4" name="Slide Number Placeholder 3"/>
          <p:cNvSpPr>
            <a:spLocks noGrp="1"/>
          </p:cNvSpPr>
          <p:nvPr>
            <p:ph type="sldNum" sz="quarter" idx="10"/>
          </p:nvPr>
        </p:nvSpPr>
        <p:spPr/>
        <p:txBody>
          <a:bodyPr/>
          <a:lstStyle/>
          <a:p>
            <a:fld id="{631156F8-1953-4739-B45C-7CD3D7D1EF33}" type="slidenum">
              <a:rPr lang="en-US" smtClean="0"/>
              <a:pPr/>
              <a:t>8</a:t>
            </a:fld>
            <a:endParaRPr lang="en-US"/>
          </a:p>
        </p:txBody>
      </p:sp>
    </p:spTree>
    <p:extLst>
      <p:ext uri="{BB962C8B-B14F-4D97-AF65-F5344CB8AC3E}">
        <p14:creationId xmlns:p14="http://schemas.microsoft.com/office/powerpoint/2010/main" xmlns="" val="25788418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 analytic strengths of SAS Enterprise Miner lie in the realm traditionally known as </a:t>
            </a:r>
            <a:r>
              <a:rPr lang="en-US" sz="1200" i="1" kern="1200" baseline="0" dirty="0" smtClean="0">
                <a:solidFill>
                  <a:schemeClr val="tx1"/>
                </a:solidFill>
                <a:latin typeface="+mn-lt"/>
                <a:ea typeface="+mn-ea"/>
                <a:cs typeface="+mn-cs"/>
              </a:rPr>
              <a:t>data mining. There</a:t>
            </a:r>
          </a:p>
          <a:p>
            <a:r>
              <a:rPr lang="en-US" sz="1200" kern="1200" baseline="0" dirty="0" smtClean="0">
                <a:solidFill>
                  <a:schemeClr val="tx1"/>
                </a:solidFill>
                <a:latin typeface="+mn-lt"/>
                <a:ea typeface="+mn-ea"/>
                <a:cs typeface="+mn-cs"/>
              </a:rPr>
              <a:t>are a great number of analytic methods identified with data mining, but they usually fall into two broad</a:t>
            </a:r>
          </a:p>
          <a:p>
            <a:r>
              <a:rPr lang="en-US" sz="1200" kern="1200" baseline="0" dirty="0" smtClean="0">
                <a:solidFill>
                  <a:schemeClr val="tx1"/>
                </a:solidFill>
                <a:latin typeface="+mn-lt"/>
                <a:ea typeface="+mn-ea"/>
                <a:cs typeface="+mn-cs"/>
              </a:rPr>
              <a:t>categories: </a:t>
            </a:r>
            <a:r>
              <a:rPr lang="en-US" sz="1200" i="1" kern="1200" baseline="0" dirty="0" smtClean="0">
                <a:solidFill>
                  <a:schemeClr val="tx1"/>
                </a:solidFill>
                <a:latin typeface="+mn-lt"/>
                <a:ea typeface="+mn-ea"/>
                <a:cs typeface="+mn-cs"/>
              </a:rPr>
              <a:t>pattern discovery and predictive modeling (Hand 2005). SAS Enterprise Miner provides a</a:t>
            </a:r>
          </a:p>
          <a:p>
            <a:r>
              <a:rPr lang="en-US" sz="1200" kern="1200" baseline="0" dirty="0" smtClean="0">
                <a:solidFill>
                  <a:schemeClr val="tx1"/>
                </a:solidFill>
                <a:latin typeface="+mn-lt"/>
                <a:ea typeface="+mn-ea"/>
                <a:cs typeface="+mn-cs"/>
              </a:rPr>
              <a:t>variety of pattern discovery and predictive modeling tools.</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Week 2&amp;3 introduce some data exploration and pattern discovery tools.  You will see how to use SAS Enterprise Miner to graphically evaluate and transform prepared data. You will use SAS Enterprise Miner’s tools to cluster and segment an analysis population. Optionally, you can try SAS Enterprise Miner’s market basket analysis and sequence analysis capabilities.</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Weeks 4&amp;5 demonstrate SAS Enterprise Miner’s predictive modeling capabilities. You will use a rich collection of modeling tools to create, evaluate, and improve predictions from prepared data.</a:t>
            </a:r>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18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19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 SAS Enterprise Miner 5.2 interface simplifies many common tasks associated with applied analysis.</a:t>
            </a:r>
          </a:p>
          <a:p>
            <a:r>
              <a:rPr lang="en-US" sz="1200" kern="1200" baseline="0" dirty="0" smtClean="0">
                <a:solidFill>
                  <a:schemeClr val="tx1"/>
                </a:solidFill>
                <a:latin typeface="+mn-lt"/>
                <a:ea typeface="+mn-ea"/>
                <a:cs typeface="+mn-cs"/>
              </a:rPr>
              <a:t>It offers secure analysis management and provides a wide variety of tools with a consistent graphical</a:t>
            </a:r>
          </a:p>
          <a:p>
            <a:r>
              <a:rPr lang="en-US" sz="1200" kern="1200" baseline="0" dirty="0" smtClean="0">
                <a:solidFill>
                  <a:schemeClr val="tx1"/>
                </a:solidFill>
                <a:latin typeface="+mn-lt"/>
                <a:ea typeface="+mn-ea"/>
                <a:cs typeface="+mn-cs"/>
              </a:rPr>
              <a:t>interface. You can even </a:t>
            </a:r>
            <a:r>
              <a:rPr lang="en-US" sz="1200" b="1" kern="1200" baseline="0" dirty="0" smtClean="0">
                <a:solidFill>
                  <a:srgbClr val="C00000"/>
                </a:solidFill>
                <a:latin typeface="+mn-lt"/>
                <a:ea typeface="+mn-ea"/>
                <a:cs typeface="+mn-cs"/>
              </a:rPr>
              <a:t>customize</a:t>
            </a:r>
            <a:r>
              <a:rPr lang="en-US" sz="1200" kern="1200" baseline="0" dirty="0" smtClean="0">
                <a:solidFill>
                  <a:schemeClr val="tx1"/>
                </a:solidFill>
                <a:latin typeface="+mn-lt"/>
                <a:ea typeface="+mn-ea"/>
                <a:cs typeface="+mn-cs"/>
              </a:rPr>
              <a:t> it by incorporating your own analysis methods and tools.</a:t>
            </a:r>
            <a:endParaRPr lang="en-US" dirty="0"/>
          </a:p>
        </p:txBody>
      </p:sp>
      <p:sp>
        <p:nvSpPr>
          <p:cNvPr id="4" name="灯片编号占位符 3"/>
          <p:cNvSpPr>
            <a:spLocks noGrp="1"/>
          </p:cNvSpPr>
          <p:nvPr>
            <p:ph type="sldNum" sz="quarter" idx="10"/>
          </p:nvPr>
        </p:nvSpPr>
        <p:spPr/>
        <p:txBody>
          <a:bodyPr/>
          <a:lstStyle/>
          <a:p>
            <a:fld id="{631156F8-1953-4739-B45C-7CD3D7D1EF33}" type="slidenum">
              <a:rPr lang="en-US" smtClean="0"/>
              <a:pPr/>
              <a:t>20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标题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grpSp>
        <p:nvGrpSpPr>
          <p:cNvPr id="2" name="组合 1"/>
          <p:cNvGrpSpPr/>
          <p:nvPr/>
        </p:nvGrpSpPr>
        <p:grpSpPr>
          <a:xfrm>
            <a:off x="-3765" y="4953000"/>
            <a:ext cx="9147765" cy="1912088"/>
            <a:chOff x="-3765" y="4832896"/>
            <a:chExt cx="9147765" cy="2032192"/>
          </a:xfrm>
        </p:grpSpPr>
        <p:sp>
          <p:nvSpPr>
            <p:cNvPr id="7" name="任意多边形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任意多边形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任意多边形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直接连接符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期占位符 29"/>
          <p:cNvSpPr>
            <a:spLocks noGrp="1"/>
          </p:cNvSpPr>
          <p:nvPr>
            <p:ph type="dt" sz="half" idx="10"/>
          </p:nvPr>
        </p:nvSpPr>
        <p:spPr/>
        <p:txBody>
          <a:bodyPr/>
          <a:lstStyle>
            <a:lvl1pPr>
              <a:defRPr>
                <a:solidFill>
                  <a:srgbClr val="FFFFFF"/>
                </a:solidFill>
              </a:defRPr>
            </a:lvl1pPr>
            <a:extLst/>
          </a:lstStyle>
          <a:p>
            <a:fld id="{463FD679-AE3D-4EFC-94CF-CCC43532F071}" type="datetimeFigureOut">
              <a:rPr lang="en-US" smtClean="0"/>
              <a:pPr/>
              <a:t>9/8/2012</a:t>
            </a:fld>
            <a:endParaRPr lang="en-US"/>
          </a:p>
        </p:txBody>
      </p:sp>
      <p:sp>
        <p:nvSpPr>
          <p:cNvPr id="19" name="页脚占位符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灯片编号占位符 26"/>
          <p:cNvSpPr>
            <a:spLocks noGrp="1"/>
          </p:cNvSpPr>
          <p:nvPr>
            <p:ph type="sldNum" sz="quarter" idx="12"/>
          </p:nvPr>
        </p:nvSpPr>
        <p:spPr/>
        <p:txBody>
          <a:bodyPr/>
          <a:lstStyle>
            <a:lvl1pPr>
              <a:defRPr>
                <a:solidFill>
                  <a:srgbClr val="FFFFFF"/>
                </a:solidFill>
              </a:defRPr>
            </a:lvl1pPr>
            <a:extLst/>
          </a:lstStyle>
          <a:p>
            <a:fld id="{5D3B2732-B845-4923-A0DC-061AE1540D3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1481329"/>
            <a:ext cx="8229600" cy="4386071"/>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463FD679-AE3D-4EFC-94CF-CCC43532F071}" type="datetimeFigureOut">
              <a:rPr lang="en-US" smtClean="0"/>
              <a:pPr/>
              <a:t>9/8/2012</a:t>
            </a:fld>
            <a:endParaRPr lang="en-US"/>
          </a:p>
        </p:txBody>
      </p:sp>
      <p:sp>
        <p:nvSpPr>
          <p:cNvPr id="5" name="页脚占位符 4"/>
          <p:cNvSpPr>
            <a:spLocks noGrp="1"/>
          </p:cNvSpPr>
          <p:nvPr>
            <p:ph type="ftr" sz="quarter" idx="11"/>
          </p:nvPr>
        </p:nvSpPr>
        <p:spPr/>
        <p:txBody>
          <a:bodyPr/>
          <a:lstStyle>
            <a:extLst/>
          </a:lstStyle>
          <a:p>
            <a:endParaRPr lang="en-US"/>
          </a:p>
        </p:txBody>
      </p:sp>
      <p:sp>
        <p:nvSpPr>
          <p:cNvPr id="6" name="灯片编号占位符 5"/>
          <p:cNvSpPr>
            <a:spLocks noGrp="1"/>
          </p:cNvSpPr>
          <p:nvPr>
            <p:ph type="sldNum" sz="quarter" idx="12"/>
          </p:nvPr>
        </p:nvSpPr>
        <p:spPr/>
        <p:txBody>
          <a:bodyPr/>
          <a:lstStyle>
            <a:extLst/>
          </a:lstStyle>
          <a:p>
            <a:fld id="{5D3B2732-B845-4923-A0DC-061AE1540D3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44013" y="274640"/>
            <a:ext cx="1777470" cy="5592761"/>
          </a:xfrm>
        </p:spPr>
        <p:txBody>
          <a:bodyPr vert="eaVe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41"/>
            <a:ext cx="6324600" cy="5592760"/>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463FD679-AE3D-4EFC-94CF-CCC43532F071}" type="datetimeFigureOut">
              <a:rPr lang="en-US" smtClean="0"/>
              <a:pPr/>
              <a:t>9/8/2012</a:t>
            </a:fld>
            <a:endParaRPr lang="en-US"/>
          </a:p>
        </p:txBody>
      </p:sp>
      <p:sp>
        <p:nvSpPr>
          <p:cNvPr id="5" name="页脚占位符 4"/>
          <p:cNvSpPr>
            <a:spLocks noGrp="1"/>
          </p:cNvSpPr>
          <p:nvPr>
            <p:ph type="ftr" sz="quarter" idx="11"/>
          </p:nvPr>
        </p:nvSpPr>
        <p:spPr/>
        <p:txBody>
          <a:bodyPr/>
          <a:lstStyle>
            <a:extLst/>
          </a:lstStyle>
          <a:p>
            <a:endParaRPr lang="en-US"/>
          </a:p>
        </p:txBody>
      </p:sp>
      <p:sp>
        <p:nvSpPr>
          <p:cNvPr id="6" name="灯片编号占位符 5"/>
          <p:cNvSpPr>
            <a:spLocks noGrp="1"/>
          </p:cNvSpPr>
          <p:nvPr>
            <p:ph type="sldNum" sz="quarter" idx="12"/>
          </p:nvPr>
        </p:nvSpPr>
        <p:spPr/>
        <p:txBody>
          <a:bodyPr/>
          <a:lstStyle>
            <a:extLst/>
          </a:lstStyle>
          <a:p>
            <a:fld id="{5D3B2732-B845-4923-A0DC-061AE1540D34}"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370013" y="301625"/>
            <a:ext cx="7313612"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370013" y="1827213"/>
            <a:ext cx="7313612" cy="4114800"/>
          </a:xfrm>
        </p:spPr>
        <p:txBody>
          <a:bodyPr/>
          <a:lstStyle/>
          <a:p>
            <a:pPr lvl="0"/>
            <a:endParaRPr lang="en-US" noProof="0" smtClean="0"/>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A45670AC-211F-4FBA-A199-D5BB0BB1380C}" type="slidenum">
              <a:rPr lang="en-US"/>
              <a:pPr>
                <a:defRPr/>
              </a:pPr>
              <a:t>‹#›</a:t>
            </a:fld>
            <a:endParaRPr lang="en-US"/>
          </a:p>
        </p:txBody>
      </p:sp>
    </p:spTree>
  </p:cSld>
  <p:clrMapOvr>
    <a:masterClrMapping/>
  </p:clrMapOvr>
  <p:transition spd="slow">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463FD679-AE3D-4EFC-94CF-CCC43532F071}" type="datetimeFigureOut">
              <a:rPr lang="en-US" smtClean="0"/>
              <a:pPr/>
              <a:t>9/8/2012</a:t>
            </a:fld>
            <a:endParaRPr lang="en-US"/>
          </a:p>
        </p:txBody>
      </p:sp>
      <p:sp>
        <p:nvSpPr>
          <p:cNvPr id="5" name="页脚占位符 4"/>
          <p:cNvSpPr>
            <a:spLocks noGrp="1"/>
          </p:cNvSpPr>
          <p:nvPr>
            <p:ph type="ftr" sz="quarter" idx="11"/>
          </p:nvPr>
        </p:nvSpPr>
        <p:spPr/>
        <p:txBody>
          <a:bodyPr/>
          <a:lstStyle>
            <a:extLst/>
          </a:lstStyle>
          <a:p>
            <a:endParaRPr lang="en-US"/>
          </a:p>
        </p:txBody>
      </p:sp>
      <p:sp>
        <p:nvSpPr>
          <p:cNvPr id="6" name="灯片编号占位符 5"/>
          <p:cNvSpPr>
            <a:spLocks noGrp="1"/>
          </p:cNvSpPr>
          <p:nvPr>
            <p:ph type="sldNum" sz="quarter" idx="12"/>
          </p:nvPr>
        </p:nvSpPr>
        <p:spPr/>
        <p:txBody>
          <a:bodyPr/>
          <a:lstStyle>
            <a:extLst/>
          </a:lstStyle>
          <a:p>
            <a:fld id="{5D3B2732-B845-4923-A0DC-061AE1540D34}" type="slidenum">
              <a:rPr lang="en-US" smtClean="0"/>
              <a:pPr/>
              <a:t>‹#›</a:t>
            </a:fld>
            <a:endParaRPr lang="en-US"/>
          </a:p>
        </p:txBody>
      </p:sp>
      <p:sp>
        <p:nvSpPr>
          <p:cNvPr id="7" name="标题 6"/>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extLst/>
          </a:lstStyle>
          <a:p>
            <a:fld id="{463FD679-AE3D-4EFC-94CF-CCC43532F071}" type="datetimeFigureOut">
              <a:rPr lang="en-US" smtClean="0"/>
              <a:pPr/>
              <a:t>9/8/2012</a:t>
            </a:fld>
            <a:endParaRPr lang="en-US"/>
          </a:p>
        </p:txBody>
      </p:sp>
      <p:sp>
        <p:nvSpPr>
          <p:cNvPr id="5" name="页脚占位符 4"/>
          <p:cNvSpPr>
            <a:spLocks noGrp="1"/>
          </p:cNvSpPr>
          <p:nvPr>
            <p:ph type="ftr" sz="quarter" idx="11"/>
          </p:nvPr>
        </p:nvSpPr>
        <p:spPr/>
        <p:txBody>
          <a:bodyPr/>
          <a:lstStyle>
            <a:extLst/>
          </a:lstStyle>
          <a:p>
            <a:endParaRPr lang="en-US"/>
          </a:p>
        </p:txBody>
      </p:sp>
      <p:sp>
        <p:nvSpPr>
          <p:cNvPr id="6" name="灯片编号占位符 5"/>
          <p:cNvSpPr>
            <a:spLocks noGrp="1"/>
          </p:cNvSpPr>
          <p:nvPr>
            <p:ph type="sldNum" sz="quarter" idx="12"/>
          </p:nvPr>
        </p:nvSpPr>
        <p:spPr/>
        <p:txBody>
          <a:bodyPr/>
          <a:lstStyle>
            <a:extLst/>
          </a:lstStyle>
          <a:p>
            <a:fld id="{5D3B2732-B845-4923-A0DC-061AE1540D34}" type="slidenum">
              <a:rPr lang="en-US" smtClean="0"/>
              <a:pPr/>
              <a:t>‹#›</a:t>
            </a:fld>
            <a:endParaRPr lang="en-US"/>
          </a:p>
        </p:txBody>
      </p:sp>
      <p:sp>
        <p:nvSpPr>
          <p:cNvPr id="7" name="燕尾形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燕尾形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463FD679-AE3D-4EFC-94CF-CCC43532F071}" type="datetimeFigureOut">
              <a:rPr lang="en-US" smtClean="0"/>
              <a:pPr/>
              <a:t>9/8/2012</a:t>
            </a:fld>
            <a:endParaRPr lang="en-US"/>
          </a:p>
        </p:txBody>
      </p:sp>
      <p:sp>
        <p:nvSpPr>
          <p:cNvPr id="6" name="页脚占位符 5"/>
          <p:cNvSpPr>
            <a:spLocks noGrp="1"/>
          </p:cNvSpPr>
          <p:nvPr>
            <p:ph type="ftr" sz="quarter" idx="11"/>
          </p:nvPr>
        </p:nvSpPr>
        <p:spPr/>
        <p:txBody>
          <a:bodyPr/>
          <a:lstStyle>
            <a:extLst/>
          </a:lstStyle>
          <a:p>
            <a:endParaRPr lang="en-US"/>
          </a:p>
        </p:txBody>
      </p:sp>
      <p:sp>
        <p:nvSpPr>
          <p:cNvPr id="7" name="灯片编号占位符 6"/>
          <p:cNvSpPr>
            <a:spLocks noGrp="1"/>
          </p:cNvSpPr>
          <p:nvPr>
            <p:ph type="sldNum" sz="quarter" idx="12"/>
          </p:nvPr>
        </p:nvSpPr>
        <p:spPr/>
        <p:txBody>
          <a:bodyPr/>
          <a:lstStyle>
            <a:extLst/>
          </a:lstStyle>
          <a:p>
            <a:fld id="{5D3B2732-B845-4923-A0DC-061AE1540D34}" type="slidenum">
              <a:rPr lang="en-US" smtClean="0"/>
              <a:pPr/>
              <a:t>‹#›</a:t>
            </a:fld>
            <a:endParaRPr lang="en-US"/>
          </a:p>
        </p:txBody>
      </p:sp>
      <p:sp>
        <p:nvSpPr>
          <p:cNvPr id="8" name="标题 7"/>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8229600" cy="1143000"/>
          </a:xfrm>
        </p:spPr>
        <p:txBody>
          <a:bodyPr anchor="ctr"/>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fld id="{463FD679-AE3D-4EFC-94CF-CCC43532F071}" type="datetimeFigureOut">
              <a:rPr lang="en-US" smtClean="0"/>
              <a:pPr/>
              <a:t>9/8/2012</a:t>
            </a:fld>
            <a:endParaRPr lang="en-US"/>
          </a:p>
        </p:txBody>
      </p:sp>
      <p:sp>
        <p:nvSpPr>
          <p:cNvPr id="8" name="页脚占位符 7"/>
          <p:cNvSpPr>
            <a:spLocks noGrp="1"/>
          </p:cNvSpPr>
          <p:nvPr>
            <p:ph type="ftr" sz="quarter" idx="11"/>
          </p:nvPr>
        </p:nvSpPr>
        <p:spPr/>
        <p:txBody>
          <a:bodyPr/>
          <a:lstStyle>
            <a:extLst/>
          </a:lstStyle>
          <a:p>
            <a:endParaRPr lang="en-US"/>
          </a:p>
        </p:txBody>
      </p:sp>
      <p:sp>
        <p:nvSpPr>
          <p:cNvPr id="9" name="灯片编号占位符 8"/>
          <p:cNvSpPr>
            <a:spLocks noGrp="1"/>
          </p:cNvSpPr>
          <p:nvPr>
            <p:ph type="sldNum" sz="quarter" idx="12"/>
          </p:nvPr>
        </p:nvSpPr>
        <p:spPr/>
        <p:txBody>
          <a:bodyPr/>
          <a:lstStyle>
            <a:extLst/>
          </a:lstStyle>
          <a:p>
            <a:fld id="{5D3B2732-B845-4923-A0DC-061AE1540D3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extLst/>
          </a:lstStyle>
          <a:p>
            <a:fld id="{463FD679-AE3D-4EFC-94CF-CCC43532F071}" type="datetimeFigureOut">
              <a:rPr lang="en-US" smtClean="0"/>
              <a:pPr/>
              <a:t>9/8/2012</a:t>
            </a:fld>
            <a:endParaRPr lang="en-US"/>
          </a:p>
        </p:txBody>
      </p:sp>
      <p:sp>
        <p:nvSpPr>
          <p:cNvPr id="4" name="页脚占位符 3"/>
          <p:cNvSpPr>
            <a:spLocks noGrp="1"/>
          </p:cNvSpPr>
          <p:nvPr>
            <p:ph type="ftr" sz="quarter" idx="11"/>
          </p:nvPr>
        </p:nvSpPr>
        <p:spPr/>
        <p:txBody>
          <a:bodyPr/>
          <a:lstStyle>
            <a:extLst/>
          </a:lstStyle>
          <a:p>
            <a:endParaRPr lang="en-US"/>
          </a:p>
        </p:txBody>
      </p:sp>
      <p:sp>
        <p:nvSpPr>
          <p:cNvPr id="5" name="灯片编号占位符 4"/>
          <p:cNvSpPr>
            <a:spLocks noGrp="1"/>
          </p:cNvSpPr>
          <p:nvPr>
            <p:ph type="sldNum" sz="quarter" idx="12"/>
          </p:nvPr>
        </p:nvSpPr>
        <p:spPr/>
        <p:txBody>
          <a:bodyPr/>
          <a:lstStyle>
            <a:extLst/>
          </a:lstStyle>
          <a:p>
            <a:fld id="{5D3B2732-B845-4923-A0DC-061AE1540D34}" type="slidenum">
              <a:rPr lang="en-US" smtClean="0"/>
              <a:pPr/>
              <a:t>‹#›</a:t>
            </a:fld>
            <a:endParaRPr lang="en-US"/>
          </a:p>
        </p:txBody>
      </p:sp>
      <p:sp>
        <p:nvSpPr>
          <p:cNvPr id="6" name="标题 5"/>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extLst/>
          </a:lstStyle>
          <a:p>
            <a:fld id="{463FD679-AE3D-4EFC-94CF-CCC43532F071}" type="datetimeFigureOut">
              <a:rPr lang="en-US" smtClean="0"/>
              <a:pPr/>
              <a:t>9/8/2012</a:t>
            </a:fld>
            <a:endParaRPr lang="en-US"/>
          </a:p>
        </p:txBody>
      </p:sp>
      <p:sp>
        <p:nvSpPr>
          <p:cNvPr id="3" name="页脚占位符 2"/>
          <p:cNvSpPr>
            <a:spLocks noGrp="1"/>
          </p:cNvSpPr>
          <p:nvPr>
            <p:ph type="ftr" sz="quarter" idx="11"/>
          </p:nvPr>
        </p:nvSpPr>
        <p:spPr/>
        <p:txBody>
          <a:bodyPr/>
          <a:lstStyle>
            <a:extLst/>
          </a:lstStyle>
          <a:p>
            <a:endParaRPr lang="en-US"/>
          </a:p>
        </p:txBody>
      </p:sp>
      <p:sp>
        <p:nvSpPr>
          <p:cNvPr id="4" name="灯片编号占位符 3"/>
          <p:cNvSpPr>
            <a:spLocks noGrp="1"/>
          </p:cNvSpPr>
          <p:nvPr>
            <p:ph type="sldNum" sz="quarter" idx="12"/>
          </p:nvPr>
        </p:nvSpPr>
        <p:spPr/>
        <p:txBody>
          <a:bodyPr/>
          <a:lstStyle>
            <a:extLst/>
          </a:lstStyle>
          <a:p>
            <a:fld id="{5D3B2732-B845-4923-A0DC-061AE1540D3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a:xfrm>
            <a:off x="6727032" y="6407944"/>
            <a:ext cx="1920240" cy="365760"/>
          </a:xfrm>
        </p:spPr>
        <p:txBody>
          <a:bodyPr/>
          <a:lstStyle>
            <a:extLst/>
          </a:lstStyle>
          <a:p>
            <a:fld id="{463FD679-AE3D-4EFC-94CF-CCC43532F071}" type="datetimeFigureOut">
              <a:rPr lang="en-US" smtClean="0"/>
              <a:pPr/>
              <a:t>9/8/2012</a:t>
            </a:fld>
            <a:endParaRPr lang="en-US"/>
          </a:p>
        </p:txBody>
      </p:sp>
      <p:sp>
        <p:nvSpPr>
          <p:cNvPr id="6" name="页脚占位符 5"/>
          <p:cNvSpPr>
            <a:spLocks noGrp="1"/>
          </p:cNvSpPr>
          <p:nvPr>
            <p:ph type="ftr" sz="quarter" idx="11"/>
          </p:nvPr>
        </p:nvSpPr>
        <p:spPr/>
        <p:txBody>
          <a:bodyPr/>
          <a:lstStyle>
            <a:extLst/>
          </a:lstStyle>
          <a:p>
            <a:endParaRPr lang="en-US"/>
          </a:p>
        </p:txBody>
      </p:sp>
      <p:sp>
        <p:nvSpPr>
          <p:cNvPr id="7" name="灯片编号占位符 6"/>
          <p:cNvSpPr>
            <a:spLocks noGrp="1"/>
          </p:cNvSpPr>
          <p:nvPr>
            <p:ph type="sldNum" sz="quarter" idx="12"/>
          </p:nvPr>
        </p:nvSpPr>
        <p:spPr/>
        <p:txBody>
          <a:bodyPr/>
          <a:lstStyle>
            <a:extLst/>
          </a:lstStyle>
          <a:p>
            <a:fld id="{5D3B2732-B845-4923-A0DC-061AE1540D3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4" name="文本占位符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zh-CN" altLang="en-US" smtClean="0"/>
              <a:t>单击此处编辑母版文本样式</a:t>
            </a:r>
          </a:p>
        </p:txBody>
      </p:sp>
      <p:sp>
        <p:nvSpPr>
          <p:cNvPr id="3" name="图片占位符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zh-CN" altLang="en-US" smtClean="0"/>
              <a:t>单击图标添加图片</a:t>
            </a:r>
            <a:endParaRPr kumimoji="0" lang="en-US" dirty="0"/>
          </a:p>
        </p:txBody>
      </p:sp>
      <p:sp>
        <p:nvSpPr>
          <p:cNvPr id="5" name="日期占位符 4"/>
          <p:cNvSpPr>
            <a:spLocks noGrp="1"/>
          </p:cNvSpPr>
          <p:nvPr>
            <p:ph type="dt" sz="half" idx="10"/>
          </p:nvPr>
        </p:nvSpPr>
        <p:spPr/>
        <p:txBody>
          <a:bodyPr/>
          <a:lstStyle>
            <a:lvl1pPr>
              <a:defRPr>
                <a:solidFill>
                  <a:schemeClr val="tx1"/>
                </a:solidFill>
              </a:defRPr>
            </a:lvl1pPr>
            <a:extLst/>
          </a:lstStyle>
          <a:p>
            <a:fld id="{463FD679-AE3D-4EFC-94CF-CCC43532F071}" type="datetimeFigureOut">
              <a:rPr lang="en-US" smtClean="0"/>
              <a:pPr/>
              <a:t>9/8/2012</a:t>
            </a:fld>
            <a:endParaRPr lang="en-US"/>
          </a:p>
        </p:txBody>
      </p:sp>
      <p:sp>
        <p:nvSpPr>
          <p:cNvPr id="6" name="页脚占位符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灯片编号占位符 6"/>
          <p:cNvSpPr>
            <a:spLocks noGrp="1"/>
          </p:cNvSpPr>
          <p:nvPr>
            <p:ph type="sldNum" sz="quarter" idx="12"/>
          </p:nvPr>
        </p:nvSpPr>
        <p:spPr/>
        <p:txBody>
          <a:bodyPr/>
          <a:lstStyle>
            <a:lvl1pPr>
              <a:defRPr>
                <a:solidFill>
                  <a:schemeClr val="tx1"/>
                </a:solidFill>
              </a:defRPr>
            </a:lvl1pPr>
            <a:extLst/>
          </a:lstStyle>
          <a:p>
            <a:fld id="{5D3B2732-B845-4923-A0DC-061AE1540D34}" type="slidenum">
              <a:rPr lang="en-US" smtClean="0"/>
              <a:pPr/>
              <a:t>‹#›</a:t>
            </a:fld>
            <a:endParaRPr lang="en-US"/>
          </a:p>
        </p:txBody>
      </p:sp>
      <p:sp>
        <p:nvSpPr>
          <p:cNvPr id="2" name="标题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zh-CN" altLang="en-US" smtClean="0"/>
              <a:t>单击此处编辑母版标题样式</a:t>
            </a:r>
            <a:endParaRPr kumimoji="0" lang="en-US"/>
          </a:p>
        </p:txBody>
      </p:sp>
      <p:sp>
        <p:nvSpPr>
          <p:cNvPr id="8" name="任意多边形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任意多边形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直接连接符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燕尾形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燕尾形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3" name="任意多边形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任意多边形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直角三角形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直接连接符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标题占位符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63FD679-AE3D-4EFC-94CF-CCC43532F071}" type="datetimeFigureOut">
              <a:rPr lang="en-US" smtClean="0"/>
              <a:pPr/>
              <a:t>9/8/2012</a:t>
            </a:fld>
            <a:endParaRPr lang="en-US"/>
          </a:p>
        </p:txBody>
      </p:sp>
      <p:sp>
        <p:nvSpPr>
          <p:cNvPr id="22" name="页脚占位符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灯片编号占位符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D3B2732-B845-4923-A0DC-061AE1540D3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 id="2147483900"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3.gif"/><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35.gif"/><Relationship Id="rId4" Type="http://schemas.openxmlformats.org/officeDocument/2006/relationships/image" Target="../media/image34.gif"/></Relationships>
</file>

<file path=ppt/slides/_rels/slide33.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tags" Target="../tags/tag1.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66868" y="304800"/>
            <a:ext cx="5105400" cy="2057400"/>
          </a:xfrm>
        </p:spPr>
        <p:txBody>
          <a:bodyPr>
            <a:normAutofit/>
          </a:bodyPr>
          <a:lstStyle/>
          <a:p>
            <a:r>
              <a:rPr lang="en-US" sz="3600" dirty="0" smtClean="0"/>
              <a:t>Business Intelligence &amp; Data Mining </a:t>
            </a:r>
            <a:br>
              <a:rPr lang="en-US" sz="3600" dirty="0" smtClean="0"/>
            </a:br>
            <a:r>
              <a:rPr lang="en-US" sz="3600" dirty="0" smtClean="0"/>
              <a:t>with SAS Suite</a:t>
            </a:r>
            <a:endParaRPr lang="en-US" sz="3600" dirty="0"/>
          </a:p>
        </p:txBody>
      </p:sp>
      <p:sp>
        <p:nvSpPr>
          <p:cNvPr id="3" name="Subtitle 2"/>
          <p:cNvSpPr>
            <a:spLocks noGrp="1"/>
          </p:cNvSpPr>
          <p:nvPr>
            <p:ph type="subTitle" idx="1"/>
          </p:nvPr>
        </p:nvSpPr>
        <p:spPr>
          <a:xfrm>
            <a:off x="3354442" y="2895600"/>
            <a:ext cx="5114778" cy="1870336"/>
          </a:xfrm>
        </p:spPr>
        <p:txBody>
          <a:bodyPr>
            <a:noAutofit/>
          </a:bodyPr>
          <a:lstStyle/>
          <a:p>
            <a:r>
              <a:rPr lang="en-US" sz="2400" b="1" dirty="0" smtClean="0"/>
              <a:t>Week 2: </a:t>
            </a:r>
            <a:r>
              <a:rPr lang="en-US" sz="2400" b="1" dirty="0" smtClean="0"/>
              <a:t>Overview (1) </a:t>
            </a:r>
            <a:r>
              <a:rPr lang="en-US" sz="2400" b="1" dirty="0" smtClean="0"/>
              <a:t>– SAS EM</a:t>
            </a:r>
          </a:p>
          <a:p>
            <a:endParaRPr lang="en-US" sz="1200" b="1" dirty="0" smtClean="0"/>
          </a:p>
          <a:p>
            <a:r>
              <a:rPr lang="en-US" sz="2400" b="1" dirty="0" smtClean="0"/>
              <a:t>94832/Mini1</a:t>
            </a:r>
          </a:p>
          <a:p>
            <a:r>
              <a:rPr lang="en-US" sz="2400" b="1" dirty="0" smtClean="0"/>
              <a:t>Fall 2012</a:t>
            </a:r>
          </a:p>
          <a:p>
            <a:r>
              <a:rPr lang="en-US" sz="2400" b="1" dirty="0" err="1" smtClean="0"/>
              <a:t>Beibei</a:t>
            </a:r>
            <a:r>
              <a:rPr lang="en-US" sz="2400" b="1" dirty="0" smtClean="0"/>
              <a:t> Li</a:t>
            </a:r>
            <a:endParaRPr lang="en-US" sz="2400" b="1" dirty="0"/>
          </a:p>
        </p:txBody>
      </p:sp>
      <p:pic>
        <p:nvPicPr>
          <p:cNvPr id="4" name="Picture 6"/>
          <p:cNvPicPr>
            <a:picLocks noChangeAspect="1" noChangeArrowheads="1"/>
          </p:cNvPicPr>
          <p:nvPr/>
        </p:nvPicPr>
        <p:blipFill>
          <a:blip r:embed="rId2" cstate="print"/>
          <a:srcRect/>
          <a:stretch>
            <a:fillRect/>
          </a:stretch>
        </p:blipFill>
        <p:spPr bwMode="auto">
          <a:xfrm>
            <a:off x="1447800" y="3200400"/>
            <a:ext cx="2057400" cy="1383848"/>
          </a:xfrm>
          <a:prstGeom prst="rect">
            <a:avLst/>
          </a:prstGeom>
          <a:noFill/>
          <a:ln w="9525">
            <a:noFill/>
            <a:miter lim="800000"/>
            <a:headEnd/>
            <a:tailEnd/>
          </a:ln>
        </p:spPr>
      </p:pic>
    </p:spTree>
    <p:extLst>
      <p:ext uri="{BB962C8B-B14F-4D97-AF65-F5344CB8AC3E}">
        <p14:creationId xmlns="" xmlns:p14="http://schemas.microsoft.com/office/powerpoint/2010/main" val="5628471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1"/>
          <p:cNvSpPr>
            <a:spLocks noGrp="1"/>
          </p:cNvSpPr>
          <p:nvPr>
            <p:ph type="sldNum" sz="quarter" idx="12"/>
          </p:nvPr>
        </p:nvSpPr>
        <p:spPr>
          <a:noFill/>
        </p:spPr>
        <p:txBody>
          <a:bodyPr/>
          <a:lstStyle/>
          <a:p>
            <a:fld id="{13114E74-56B9-48EB-960C-D1EAA3C7EAC4}" type="slidenum">
              <a:rPr lang="en-US" smtClean="0"/>
              <a:pPr/>
              <a:t>10</a:t>
            </a:fld>
            <a:endParaRPr lang="en-US" smtClean="0"/>
          </a:p>
        </p:txBody>
      </p:sp>
      <p:pic>
        <p:nvPicPr>
          <p:cNvPr id="23555" name="Picture 2"/>
          <p:cNvPicPr>
            <a:picLocks noChangeAspect="1" noChangeArrowheads="1"/>
          </p:cNvPicPr>
          <p:nvPr/>
        </p:nvPicPr>
        <p:blipFill>
          <a:blip r:embed="rId2" cstate="print"/>
          <a:srcRect/>
          <a:stretch>
            <a:fillRect/>
          </a:stretch>
        </p:blipFill>
        <p:spPr bwMode="auto">
          <a:xfrm>
            <a:off x="838199" y="1066800"/>
            <a:ext cx="7728305" cy="5410200"/>
          </a:xfrm>
          <a:prstGeom prst="rect">
            <a:avLst/>
          </a:prstGeom>
          <a:noFill/>
          <a:ln w="9525">
            <a:noFill/>
            <a:miter lim="800000"/>
            <a:headEnd/>
            <a:tailEnd/>
          </a:ln>
        </p:spPr>
      </p:pic>
      <p:sp>
        <p:nvSpPr>
          <p:cNvPr id="23556" name="Text Box 2"/>
          <p:cNvSpPr txBox="1">
            <a:spLocks noChangeArrowheads="1"/>
          </p:cNvSpPr>
          <p:nvPr/>
        </p:nvSpPr>
        <p:spPr bwMode="auto">
          <a:xfrm>
            <a:off x="914400" y="304800"/>
            <a:ext cx="7315200" cy="523220"/>
          </a:xfrm>
          <a:prstGeom prst="rect">
            <a:avLst/>
          </a:prstGeom>
          <a:noFill/>
          <a:ln w="12700">
            <a:noFill/>
            <a:miter lim="800000"/>
            <a:headEnd/>
            <a:tailEnd/>
          </a:ln>
        </p:spPr>
        <p:txBody>
          <a:bodyPr>
            <a:spAutoFit/>
          </a:bodyPr>
          <a:lstStyle/>
          <a:p>
            <a:pPr algn="ctr">
              <a:spcBef>
                <a:spcPct val="50000"/>
              </a:spcBef>
            </a:pPr>
            <a:r>
              <a:rPr lang="en-US" sz="2800" b="1" dirty="0">
                <a:solidFill>
                  <a:srgbClr val="C00000"/>
                </a:solidFill>
                <a:cs typeface="Times New Roman" pitchFamily="18" charset="0"/>
              </a:rPr>
              <a:t>SAS’s BI Architecture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2"/>
          <p:cNvPicPr>
            <a:picLocks noChangeAspect="1" noChangeArrowheads="1"/>
          </p:cNvPicPr>
          <p:nvPr/>
        </p:nvPicPr>
        <p:blipFill>
          <a:blip r:embed="rId2" cstate="print"/>
          <a:srcRect/>
          <a:stretch>
            <a:fillRect/>
          </a:stretch>
        </p:blipFill>
        <p:spPr bwMode="auto">
          <a:xfrm>
            <a:off x="609600" y="1066800"/>
            <a:ext cx="7924800" cy="5479790"/>
          </a:xfrm>
          <a:prstGeom prst="rect">
            <a:avLst/>
          </a:prstGeom>
          <a:noFill/>
          <a:ln w="9525">
            <a:noFill/>
            <a:miter lim="800000"/>
            <a:headEnd/>
            <a:tailEnd/>
          </a:ln>
        </p:spPr>
      </p:pic>
      <p:sp>
        <p:nvSpPr>
          <p:cNvPr id="15364" name="TextBox 5"/>
          <p:cNvSpPr txBox="1">
            <a:spLocks noChangeArrowheads="1"/>
          </p:cNvSpPr>
          <p:nvPr/>
        </p:nvSpPr>
        <p:spPr bwMode="auto">
          <a:xfrm>
            <a:off x="228600" y="304800"/>
            <a:ext cx="8686800" cy="553998"/>
          </a:xfrm>
          <a:prstGeom prst="rect">
            <a:avLst/>
          </a:prstGeom>
          <a:noFill/>
          <a:ln w="9525">
            <a:noFill/>
            <a:miter lim="800000"/>
            <a:headEnd/>
            <a:tailEnd/>
          </a:ln>
        </p:spPr>
        <p:txBody>
          <a:bodyPr wrap="square">
            <a:spAutoFit/>
          </a:bodyPr>
          <a:lstStyle/>
          <a:p>
            <a:r>
              <a:rPr lang="en-US" sz="3000" b="1" dirty="0">
                <a:solidFill>
                  <a:srgbClr val="C00000"/>
                </a:solidFill>
              </a:rPr>
              <a:t>The BI market is trending toward analytics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1"/>
          <p:cNvSpPr>
            <a:spLocks noGrp="1"/>
          </p:cNvSpPr>
          <p:nvPr>
            <p:ph type="sldNum" sz="quarter" idx="12"/>
          </p:nvPr>
        </p:nvSpPr>
        <p:spPr>
          <a:noFill/>
        </p:spPr>
        <p:txBody>
          <a:bodyPr/>
          <a:lstStyle/>
          <a:p>
            <a:fld id="{12BB7819-35AE-46A4-A5FF-DD1BAC54F871}" type="slidenum">
              <a:rPr lang="en-US" smtClean="0"/>
              <a:pPr/>
              <a:t>12</a:t>
            </a:fld>
            <a:endParaRPr lang="en-US" smtClean="0"/>
          </a:p>
        </p:txBody>
      </p:sp>
      <p:pic>
        <p:nvPicPr>
          <p:cNvPr id="24579" name="Picture 2"/>
          <p:cNvPicPr>
            <a:picLocks noChangeAspect="1" noChangeArrowheads="1"/>
          </p:cNvPicPr>
          <p:nvPr/>
        </p:nvPicPr>
        <p:blipFill>
          <a:blip r:embed="rId2" cstate="print"/>
          <a:srcRect l="7433" t="6250" r="3376"/>
          <a:stretch>
            <a:fillRect/>
          </a:stretch>
        </p:blipFill>
        <p:spPr bwMode="auto">
          <a:xfrm>
            <a:off x="2159000" y="2743200"/>
            <a:ext cx="5384800" cy="4038600"/>
          </a:xfrm>
          <a:prstGeom prst="rect">
            <a:avLst/>
          </a:prstGeom>
          <a:noFill/>
          <a:ln w="9525">
            <a:noFill/>
            <a:miter lim="800000"/>
            <a:headEnd/>
            <a:tailEnd/>
          </a:ln>
        </p:spPr>
      </p:pic>
      <p:sp>
        <p:nvSpPr>
          <p:cNvPr id="24580" name="Text Box 2"/>
          <p:cNvSpPr txBox="1">
            <a:spLocks noChangeArrowheads="1"/>
          </p:cNvSpPr>
          <p:nvPr/>
        </p:nvSpPr>
        <p:spPr bwMode="auto">
          <a:xfrm>
            <a:off x="914400" y="152400"/>
            <a:ext cx="7315200" cy="1015663"/>
          </a:xfrm>
          <a:prstGeom prst="rect">
            <a:avLst/>
          </a:prstGeom>
          <a:noFill/>
          <a:ln w="12700">
            <a:noFill/>
            <a:miter lim="800000"/>
            <a:headEnd/>
            <a:tailEnd/>
          </a:ln>
        </p:spPr>
        <p:txBody>
          <a:bodyPr>
            <a:spAutoFit/>
          </a:bodyPr>
          <a:lstStyle/>
          <a:p>
            <a:pPr algn="ctr">
              <a:spcBef>
                <a:spcPct val="50000"/>
              </a:spcBef>
            </a:pPr>
            <a:r>
              <a:rPr lang="en-US" sz="2400" b="1" dirty="0">
                <a:solidFill>
                  <a:srgbClr val="C00000"/>
                </a:solidFill>
              </a:rPr>
              <a:t>Analytics </a:t>
            </a:r>
            <a:r>
              <a:rPr lang="en-US" sz="2400" b="1" dirty="0" smtClean="0">
                <a:solidFill>
                  <a:srgbClr val="C00000"/>
                </a:solidFill>
              </a:rPr>
              <a:t>?  </a:t>
            </a:r>
          </a:p>
          <a:p>
            <a:pPr algn="ctr">
              <a:spcBef>
                <a:spcPct val="50000"/>
              </a:spcBef>
            </a:pPr>
            <a:r>
              <a:rPr lang="en-US" sz="2400" b="1" dirty="0" smtClean="0">
                <a:solidFill>
                  <a:srgbClr val="C00000"/>
                </a:solidFill>
              </a:rPr>
              <a:t>More </a:t>
            </a:r>
            <a:r>
              <a:rPr lang="en-US" sz="2400" b="1" dirty="0">
                <a:solidFill>
                  <a:srgbClr val="C00000"/>
                </a:solidFill>
              </a:rPr>
              <a:t>than Models: It’s a Process</a:t>
            </a:r>
            <a:endParaRPr lang="en-US" sz="2400" b="1" dirty="0">
              <a:solidFill>
                <a:srgbClr val="C00000"/>
              </a:solidFill>
              <a:cs typeface="Times New Roman" pitchFamily="18" charset="0"/>
            </a:endParaRPr>
          </a:p>
        </p:txBody>
      </p:sp>
      <p:sp>
        <p:nvSpPr>
          <p:cNvPr id="6" name="Rectangle 3"/>
          <p:cNvSpPr txBox="1">
            <a:spLocks noChangeArrowheads="1"/>
          </p:cNvSpPr>
          <p:nvPr/>
        </p:nvSpPr>
        <p:spPr>
          <a:xfrm>
            <a:off x="914400" y="1143000"/>
            <a:ext cx="8001000" cy="2047875"/>
          </a:xfrm>
          <a:prstGeom prst="rect">
            <a:avLst/>
          </a:prstGeom>
        </p:spPr>
        <p:txBody>
          <a:bodyPr/>
          <a:lstStyle/>
          <a:p>
            <a:pPr marL="342900" indent="-342900">
              <a:spcBef>
                <a:spcPct val="20000"/>
              </a:spcBef>
              <a:buClr>
                <a:schemeClr val="accent2"/>
              </a:buClr>
              <a:buFont typeface="Wingdings" pitchFamily="2" charset="2"/>
              <a:buChar char="²"/>
              <a:defRPr/>
            </a:pPr>
            <a:endParaRPr lang="en-US" sz="2000" kern="0" dirty="0">
              <a:solidFill>
                <a:srgbClr val="A50021"/>
              </a:solidFill>
              <a:latin typeface="+mn-lt"/>
            </a:endParaRPr>
          </a:p>
        </p:txBody>
      </p:sp>
      <p:sp>
        <p:nvSpPr>
          <p:cNvPr id="24582" name="Rectangle 3"/>
          <p:cNvSpPr txBox="1">
            <a:spLocks noChangeArrowheads="1"/>
          </p:cNvSpPr>
          <p:nvPr/>
        </p:nvSpPr>
        <p:spPr bwMode="auto">
          <a:xfrm>
            <a:off x="457200" y="1066800"/>
            <a:ext cx="8458200" cy="1752600"/>
          </a:xfrm>
          <a:prstGeom prst="rect">
            <a:avLst/>
          </a:prstGeom>
          <a:noFill/>
          <a:ln w="9525">
            <a:noFill/>
            <a:miter lim="800000"/>
            <a:headEnd/>
            <a:tailEnd/>
          </a:ln>
        </p:spPr>
        <p:txBody>
          <a:bodyPr/>
          <a:lstStyle/>
          <a:p>
            <a:r>
              <a:rPr lang="en-US" dirty="0"/>
              <a:t>To some people, “analytics” means building a model that will reveal new knowledge from data. That’s too narrow a definition, said </a:t>
            </a:r>
            <a:r>
              <a:rPr lang="en-US" dirty="0" err="1"/>
              <a:t>Milley</a:t>
            </a:r>
            <a:r>
              <a:rPr lang="en-US" dirty="0"/>
              <a:t> (a manager at SAS). “</a:t>
            </a:r>
            <a:r>
              <a:rPr lang="en-US" dirty="0">
                <a:solidFill>
                  <a:srgbClr val="C00000"/>
                </a:solidFill>
              </a:rPr>
              <a:t>Analytics is about solving problems and taking action as part of that</a:t>
            </a:r>
            <a:r>
              <a:rPr lang="en-US" dirty="0"/>
              <a:t>. If you built a model to identify which customers are likely to default on a loan, but no one knows who they are and what kind of actions to take as a result, you haven’t fully addressed the issue.”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458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580">
                                            <p:txEl>
                                              <p:pRg st="1" end="1"/>
                                            </p:txEl>
                                          </p:spTgt>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24582"/>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245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143000" y="304800"/>
            <a:ext cx="7010400" cy="990600"/>
          </a:xfrm>
          <a:prstGeom prst="rect">
            <a:avLst/>
          </a:prstGeom>
          <a:noFill/>
          <a:ln w="9525">
            <a:noFill/>
            <a:miter lim="800000"/>
            <a:headEnd/>
            <a:tailEnd/>
          </a:ln>
        </p:spPr>
        <p:txBody>
          <a:bodyPr lIns="92075" tIns="46038" rIns="92075" bIns="46038" anchor="ctr"/>
          <a:lstStyle/>
          <a:p>
            <a:r>
              <a:rPr lang="en-US" sz="3200" b="1" dirty="0">
                <a:solidFill>
                  <a:srgbClr val="C00000"/>
                </a:solidFill>
              </a:rPr>
              <a:t>Hence this course centers around: </a:t>
            </a:r>
          </a:p>
          <a:p>
            <a:pPr algn="ctr"/>
            <a:r>
              <a:rPr lang="en-US" sz="3200" b="1" dirty="0">
                <a:solidFill>
                  <a:srgbClr val="C00000"/>
                </a:solidFill>
              </a:rPr>
              <a:t>Analytical BI</a:t>
            </a:r>
          </a:p>
        </p:txBody>
      </p:sp>
      <p:sp>
        <p:nvSpPr>
          <p:cNvPr id="6" name="Rectangle 70"/>
          <p:cNvSpPr>
            <a:spLocks noChangeArrowheads="1"/>
          </p:cNvSpPr>
          <p:nvPr/>
        </p:nvSpPr>
        <p:spPr bwMode="auto">
          <a:xfrm>
            <a:off x="990600" y="1615619"/>
            <a:ext cx="7797800" cy="4093428"/>
          </a:xfrm>
          <a:prstGeom prst="rect">
            <a:avLst/>
          </a:prstGeom>
          <a:noFill/>
          <a:ln w="12700">
            <a:noFill/>
            <a:miter lim="800000"/>
            <a:headEnd type="none" w="sm" len="sm"/>
            <a:tailEnd type="none" w="sm" len="sm"/>
          </a:ln>
        </p:spPr>
        <p:txBody>
          <a:bodyPr wrap="square">
            <a:spAutoFit/>
          </a:bodyPr>
          <a:lstStyle/>
          <a:p>
            <a:pPr>
              <a:buClr>
                <a:schemeClr val="accent2"/>
              </a:buClr>
              <a:buFont typeface="Wingdings" pitchFamily="2" charset="2"/>
              <a:buChar char="²"/>
            </a:pPr>
            <a:r>
              <a:rPr lang="en-US" sz="2000" dirty="0"/>
              <a:t> </a:t>
            </a:r>
            <a:r>
              <a:rPr lang="en-US" sz="2000" dirty="0">
                <a:solidFill>
                  <a:srgbClr val="C00000"/>
                </a:solidFill>
              </a:rPr>
              <a:t>Analytical BI </a:t>
            </a:r>
            <a:r>
              <a:rPr lang="en-US" sz="2000" dirty="0"/>
              <a:t>– how to bring business intelligence out of your business data for decision </a:t>
            </a:r>
            <a:r>
              <a:rPr lang="en-US" sz="2000" dirty="0" smtClean="0"/>
              <a:t>making</a:t>
            </a:r>
            <a:endParaRPr lang="en-US" sz="2000" dirty="0"/>
          </a:p>
          <a:p>
            <a:pPr lvl="1" eaLnBrk="1" hangingPunct="1"/>
            <a:endParaRPr lang="en-US" sz="2000" dirty="0" smtClean="0"/>
          </a:p>
          <a:p>
            <a:pPr>
              <a:buClr>
                <a:schemeClr val="accent2"/>
              </a:buClr>
              <a:buFont typeface="Wingdings" pitchFamily="2" charset="2"/>
              <a:buChar char="²"/>
            </a:pPr>
            <a:r>
              <a:rPr lang="en-US" sz="2000" dirty="0" smtClean="0"/>
              <a:t>  </a:t>
            </a:r>
            <a:r>
              <a:rPr lang="en-US" sz="2000" dirty="0" smtClean="0">
                <a:solidFill>
                  <a:srgbClr val="C00000"/>
                </a:solidFill>
              </a:rPr>
              <a:t>We </a:t>
            </a:r>
            <a:r>
              <a:rPr lang="en-US" sz="2000" dirty="0">
                <a:solidFill>
                  <a:srgbClr val="C00000"/>
                </a:solidFill>
              </a:rPr>
              <a:t>cover </a:t>
            </a:r>
          </a:p>
          <a:p>
            <a:pPr lvl="1" eaLnBrk="1" hangingPunct="1">
              <a:buFontTx/>
              <a:buChar char="–"/>
            </a:pPr>
            <a:r>
              <a:rPr lang="en-US" sz="2000" dirty="0"/>
              <a:t> Theories </a:t>
            </a:r>
          </a:p>
          <a:p>
            <a:pPr lvl="2" eaLnBrk="1" hangingPunct="1">
              <a:buFontTx/>
              <a:buChar char="–"/>
            </a:pPr>
            <a:r>
              <a:rPr lang="en-US" sz="2000" dirty="0"/>
              <a:t> problem, process, evaluation of BI etc.</a:t>
            </a:r>
          </a:p>
          <a:p>
            <a:pPr lvl="1" eaLnBrk="1" hangingPunct="1">
              <a:buFontTx/>
              <a:buChar char="–"/>
            </a:pPr>
            <a:r>
              <a:rPr lang="en-US" sz="2000" dirty="0"/>
              <a:t>  Methods</a:t>
            </a:r>
          </a:p>
          <a:p>
            <a:pPr lvl="2" eaLnBrk="1" hangingPunct="1">
              <a:buFontTx/>
              <a:buChar char="–"/>
            </a:pPr>
            <a:r>
              <a:rPr lang="en-US" sz="2000" dirty="0" smtClean="0"/>
              <a:t>clustering</a:t>
            </a:r>
            <a:r>
              <a:rPr lang="en-US" sz="2000" dirty="0"/>
              <a:t>, </a:t>
            </a:r>
            <a:r>
              <a:rPr lang="en-US" sz="2000" dirty="0" smtClean="0"/>
              <a:t>classification, economic modeling </a:t>
            </a:r>
            <a:r>
              <a:rPr lang="en-US" sz="2000" dirty="0"/>
              <a:t>etc.</a:t>
            </a:r>
          </a:p>
          <a:p>
            <a:pPr lvl="1" eaLnBrk="1" hangingPunct="1">
              <a:buFontTx/>
              <a:buChar char="–"/>
            </a:pPr>
            <a:r>
              <a:rPr lang="en-US" sz="2000" dirty="0"/>
              <a:t> </a:t>
            </a:r>
            <a:r>
              <a:rPr lang="en-US" sz="2000" dirty="0" smtClean="0"/>
              <a:t>Application – </a:t>
            </a:r>
            <a:r>
              <a:rPr lang="en-US" sz="2000" dirty="0" smtClean="0">
                <a:solidFill>
                  <a:srgbClr val="C00000"/>
                </a:solidFill>
              </a:rPr>
              <a:t>Problem Solving </a:t>
            </a:r>
            <a:r>
              <a:rPr lang="en-US" sz="2000" dirty="0" smtClean="0"/>
              <a:t>and </a:t>
            </a:r>
            <a:r>
              <a:rPr lang="en-US" sz="2000" dirty="0" smtClean="0">
                <a:solidFill>
                  <a:srgbClr val="C00000"/>
                </a:solidFill>
              </a:rPr>
              <a:t>Action Taking</a:t>
            </a:r>
            <a:r>
              <a:rPr lang="en-US" sz="2000" dirty="0" smtClean="0"/>
              <a:t>!</a:t>
            </a:r>
            <a:endParaRPr lang="en-US" sz="2000" dirty="0"/>
          </a:p>
          <a:p>
            <a:pPr lvl="2" eaLnBrk="1" hangingPunct="1">
              <a:buFontTx/>
              <a:buChar char="–"/>
            </a:pPr>
            <a:r>
              <a:rPr lang="en-US" sz="2000" dirty="0"/>
              <a:t> Market basket analysis, customer segmentation, recommendation </a:t>
            </a:r>
            <a:r>
              <a:rPr lang="en-US" sz="2000" dirty="0" smtClean="0"/>
              <a:t>systems, search engine marketing, online advertising. etc</a:t>
            </a:r>
            <a:r>
              <a:rPr lang="en-US" sz="2000" dirty="0"/>
              <a:t>.</a:t>
            </a:r>
          </a:p>
          <a:p>
            <a:pPr lvl="1" eaLnBrk="1" hangingPunct="1">
              <a:buFontTx/>
              <a:buChar char="–"/>
            </a:pPr>
            <a:r>
              <a:rPr lang="en-US" sz="2000" dirty="0"/>
              <a:t> Implementation (In SAS </a:t>
            </a:r>
            <a:r>
              <a:rPr lang="en-US" sz="2000" dirty="0" smtClean="0"/>
              <a:t>EM)</a:t>
            </a:r>
            <a:endParaRPr lang="en-US" sz="2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1"/>
          <p:cNvSpPr>
            <a:spLocks noGrp="1"/>
          </p:cNvSpPr>
          <p:nvPr>
            <p:ph type="sldNum" sz="quarter" idx="12"/>
          </p:nvPr>
        </p:nvSpPr>
        <p:spPr>
          <a:noFill/>
        </p:spPr>
        <p:txBody>
          <a:bodyPr/>
          <a:lstStyle/>
          <a:p>
            <a:fld id="{DEBB241E-0CF2-4244-8A7C-D721C69A9A5E}" type="slidenum">
              <a:rPr lang="en-US" smtClean="0"/>
              <a:pPr/>
              <a:t>14</a:t>
            </a:fld>
            <a:endParaRPr lang="en-US" smtClean="0"/>
          </a:p>
        </p:txBody>
      </p:sp>
      <p:pic>
        <p:nvPicPr>
          <p:cNvPr id="18435" name="Picture 2"/>
          <p:cNvPicPr>
            <a:picLocks noChangeAspect="1" noChangeArrowheads="1"/>
          </p:cNvPicPr>
          <p:nvPr/>
        </p:nvPicPr>
        <p:blipFill>
          <a:blip r:embed="rId2" cstate="print"/>
          <a:srcRect b="7170"/>
          <a:stretch>
            <a:fillRect/>
          </a:stretch>
        </p:blipFill>
        <p:spPr bwMode="auto">
          <a:xfrm>
            <a:off x="0" y="786382"/>
            <a:ext cx="9144000" cy="5919218"/>
          </a:xfrm>
          <a:prstGeom prst="rect">
            <a:avLst/>
          </a:prstGeom>
          <a:noFill/>
          <a:ln w="9525">
            <a:noFill/>
            <a:miter lim="800000"/>
            <a:headEnd/>
            <a:tailEnd/>
          </a:ln>
        </p:spPr>
      </p:pic>
      <p:sp>
        <p:nvSpPr>
          <p:cNvPr id="4" name="Rectangle 2"/>
          <p:cNvSpPr txBox="1">
            <a:spLocks noChangeArrowheads="1"/>
          </p:cNvSpPr>
          <p:nvPr/>
        </p:nvSpPr>
        <p:spPr>
          <a:xfrm>
            <a:off x="838200" y="152400"/>
            <a:ext cx="7772400" cy="457200"/>
          </a:xfrm>
          <a:prstGeom prst="rect">
            <a:avLst/>
          </a:prstGeom>
        </p:spPr>
        <p:txBody>
          <a:bodyPr/>
          <a:lstStyle/>
          <a:p>
            <a:pPr algn="ctr">
              <a:defRPr/>
            </a:pPr>
            <a:r>
              <a:rPr lang="en-US" sz="3200" b="1" kern="0" dirty="0">
                <a:solidFill>
                  <a:srgbClr val="C00000"/>
                </a:solidFill>
                <a:latin typeface="+mj-lt"/>
                <a:ea typeface="+mj-ea"/>
                <a:cs typeface="+mj-cs"/>
              </a:rPr>
              <a:t>A List of Leading BI Vendors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1"/>
          <p:cNvSpPr>
            <a:spLocks noGrp="1"/>
          </p:cNvSpPr>
          <p:nvPr>
            <p:ph type="sldNum" sz="quarter" idx="12"/>
          </p:nvPr>
        </p:nvSpPr>
        <p:spPr>
          <a:noFill/>
        </p:spPr>
        <p:txBody>
          <a:bodyPr/>
          <a:lstStyle/>
          <a:p>
            <a:fld id="{AA5DB3B0-F18C-4350-AC24-B795E81E5228}" type="slidenum">
              <a:rPr lang="en-US" smtClean="0"/>
              <a:pPr/>
              <a:t>15</a:t>
            </a:fld>
            <a:endParaRPr lang="en-US" smtClean="0"/>
          </a:p>
        </p:txBody>
      </p:sp>
      <p:sp>
        <p:nvSpPr>
          <p:cNvPr id="26627" name="Rectangle 2"/>
          <p:cNvSpPr>
            <a:spLocks noChangeArrowheads="1"/>
          </p:cNvSpPr>
          <p:nvPr/>
        </p:nvSpPr>
        <p:spPr bwMode="auto">
          <a:xfrm>
            <a:off x="1066800" y="1212532"/>
            <a:ext cx="7369175" cy="5416868"/>
          </a:xfrm>
          <a:prstGeom prst="rect">
            <a:avLst/>
          </a:prstGeom>
          <a:noFill/>
          <a:ln w="9525">
            <a:noFill/>
            <a:miter lim="800000"/>
            <a:headEnd/>
            <a:tailEnd/>
          </a:ln>
        </p:spPr>
        <p:txBody>
          <a:bodyPr wrap="square">
            <a:spAutoFit/>
          </a:bodyPr>
          <a:lstStyle/>
          <a:p>
            <a:r>
              <a:rPr lang="en-US" sz="2000" dirty="0">
                <a:solidFill>
                  <a:srgbClr val="C00000"/>
                </a:solidFill>
              </a:rPr>
              <a:t>SAS </a:t>
            </a:r>
            <a:r>
              <a:rPr lang="en-US" sz="2000" dirty="0" err="1">
                <a:solidFill>
                  <a:srgbClr val="C00000"/>
                </a:solidFill>
              </a:rPr>
              <a:t>EnterpriseMiner</a:t>
            </a:r>
            <a:r>
              <a:rPr lang="en-US" sz="2000" dirty="0">
                <a:solidFill>
                  <a:srgbClr val="C00000"/>
                </a:solidFill>
              </a:rPr>
              <a:t> Documents:</a:t>
            </a:r>
          </a:p>
          <a:p>
            <a:r>
              <a:rPr lang="en-US" sz="1800" u="sng" dirty="0"/>
              <a:t>http://support.sas.com/documentation/onlinedoc/miner/</a:t>
            </a:r>
          </a:p>
          <a:p>
            <a:endParaRPr lang="en-US" sz="2000" dirty="0"/>
          </a:p>
          <a:p>
            <a:r>
              <a:rPr lang="en-US" sz="2000" dirty="0">
                <a:solidFill>
                  <a:srgbClr val="C00000"/>
                </a:solidFill>
              </a:rPr>
              <a:t>SAS </a:t>
            </a:r>
            <a:r>
              <a:rPr lang="en-US" sz="2000" dirty="0" err="1">
                <a:solidFill>
                  <a:srgbClr val="C00000"/>
                </a:solidFill>
              </a:rPr>
              <a:t>EnterpriseMiner</a:t>
            </a:r>
            <a:r>
              <a:rPr lang="en-US" sz="2000" dirty="0">
                <a:solidFill>
                  <a:srgbClr val="C00000"/>
                </a:solidFill>
              </a:rPr>
              <a:t> link: </a:t>
            </a:r>
            <a:r>
              <a:rPr lang="en-US" sz="1800" u="sng" dirty="0"/>
              <a:t>http://www.sas.com/technologies/analytics/datamining/miner/</a:t>
            </a:r>
            <a:endParaRPr lang="en-US" sz="2000" u="sng" dirty="0"/>
          </a:p>
          <a:p>
            <a:endParaRPr lang="en-US" sz="2000" dirty="0"/>
          </a:p>
          <a:p>
            <a:r>
              <a:rPr lang="en-US" sz="2000" dirty="0">
                <a:solidFill>
                  <a:srgbClr val="C00000"/>
                </a:solidFill>
              </a:rPr>
              <a:t>SAS Social media analytics (with a demo) </a:t>
            </a:r>
            <a:r>
              <a:rPr lang="en-US" sz="1800" u="sng" dirty="0"/>
              <a:t>http://www.sas.com/software/customer-intelligence/social-media-analytics/</a:t>
            </a:r>
          </a:p>
          <a:p>
            <a:endParaRPr lang="en-US" sz="2000" dirty="0"/>
          </a:p>
          <a:p>
            <a:r>
              <a:rPr lang="en-US" sz="2000" dirty="0">
                <a:solidFill>
                  <a:srgbClr val="C00000"/>
                </a:solidFill>
              </a:rPr>
              <a:t>SAS BI dashboard demo: </a:t>
            </a:r>
            <a:r>
              <a:rPr lang="en-US" sz="1800" u="sng" dirty="0"/>
              <a:t>http://www.sas.com/technologies/bi/entbiserver/index.html</a:t>
            </a:r>
            <a:endParaRPr lang="en-US" sz="2000" u="sng" dirty="0"/>
          </a:p>
          <a:p>
            <a:endParaRPr lang="en-US" sz="2000" dirty="0"/>
          </a:p>
          <a:p>
            <a:r>
              <a:rPr lang="en-US" sz="2000" dirty="0">
                <a:solidFill>
                  <a:srgbClr val="C00000"/>
                </a:solidFill>
              </a:rPr>
              <a:t>SAS analytics with a demo </a:t>
            </a:r>
            <a:r>
              <a:rPr lang="en-US" sz="1800" u="sng" dirty="0"/>
              <a:t>http://www.sas.com/technologies/analytics/index.html</a:t>
            </a:r>
            <a:endParaRPr lang="en-US" sz="2000" u="sng" dirty="0"/>
          </a:p>
          <a:p>
            <a:endParaRPr lang="en-US" sz="2000" dirty="0"/>
          </a:p>
          <a:p>
            <a:r>
              <a:rPr lang="en-US" sz="2000" dirty="0"/>
              <a:t>And more ….</a:t>
            </a:r>
          </a:p>
          <a:p>
            <a:endParaRPr lang="en-US" dirty="0"/>
          </a:p>
        </p:txBody>
      </p:sp>
      <p:sp>
        <p:nvSpPr>
          <p:cNvPr id="26628" name="Text Box 2"/>
          <p:cNvSpPr txBox="1">
            <a:spLocks noChangeArrowheads="1"/>
          </p:cNvSpPr>
          <p:nvPr/>
        </p:nvSpPr>
        <p:spPr bwMode="auto">
          <a:xfrm>
            <a:off x="685800" y="436563"/>
            <a:ext cx="7315200" cy="584775"/>
          </a:xfrm>
          <a:prstGeom prst="rect">
            <a:avLst/>
          </a:prstGeom>
          <a:noFill/>
          <a:ln w="12700">
            <a:noFill/>
            <a:miter lim="800000"/>
            <a:headEnd/>
            <a:tailEnd/>
          </a:ln>
        </p:spPr>
        <p:txBody>
          <a:bodyPr>
            <a:spAutoFit/>
          </a:bodyPr>
          <a:lstStyle/>
          <a:p>
            <a:pPr>
              <a:spcBef>
                <a:spcPct val="50000"/>
              </a:spcBef>
            </a:pPr>
            <a:r>
              <a:rPr lang="en-US" sz="3200" b="1" dirty="0">
                <a:solidFill>
                  <a:srgbClr val="C00000"/>
                </a:solidFill>
              </a:rPr>
              <a:t>SAS Business Analytics Suites</a:t>
            </a:r>
            <a:endParaRPr lang="en-US" sz="3200" b="1" dirty="0">
              <a:solidFill>
                <a:srgbClr val="C00000"/>
              </a:solidFill>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1"/>
          <p:cNvSpPr>
            <a:spLocks noGrp="1"/>
          </p:cNvSpPr>
          <p:nvPr>
            <p:ph type="sldNum" sz="quarter" idx="12"/>
          </p:nvPr>
        </p:nvSpPr>
        <p:spPr>
          <a:noFill/>
        </p:spPr>
        <p:txBody>
          <a:bodyPr/>
          <a:lstStyle/>
          <a:p>
            <a:fld id="{301B63FB-5C19-400C-AC24-BA26B2E41D07}" type="slidenum">
              <a:rPr lang="en-US" smtClean="0"/>
              <a:pPr/>
              <a:t>16</a:t>
            </a:fld>
            <a:endParaRPr lang="en-US" smtClean="0"/>
          </a:p>
        </p:txBody>
      </p:sp>
      <p:sp>
        <p:nvSpPr>
          <p:cNvPr id="27651" name="Rectangle 1"/>
          <p:cNvSpPr>
            <a:spLocks noChangeArrowheads="1"/>
          </p:cNvSpPr>
          <p:nvPr/>
        </p:nvSpPr>
        <p:spPr bwMode="auto">
          <a:xfrm>
            <a:off x="904875" y="231105"/>
            <a:ext cx="6923088" cy="6540252"/>
          </a:xfrm>
          <a:prstGeom prst="rect">
            <a:avLst/>
          </a:prstGeom>
          <a:noFill/>
          <a:ln w="12700">
            <a:noFill/>
            <a:miter lim="800000"/>
            <a:headEnd type="none" w="sm" len="sm"/>
            <a:tailEnd type="none" w="sm" len="sm"/>
          </a:ln>
        </p:spPr>
        <p:txBody>
          <a:bodyPr anchor="ctr">
            <a:spAutoFit/>
          </a:bodyPr>
          <a:lstStyle/>
          <a:p>
            <a:r>
              <a:rPr lang="en-US" sz="2000" b="1" dirty="0">
                <a:solidFill>
                  <a:srgbClr val="C00000"/>
                </a:solidFill>
                <a:ea typeface="宋体" pitchFamily="2" charset="-122"/>
                <a:cs typeface="HelveticaNeueLTStd-BlkCn"/>
              </a:rPr>
              <a:t>A case study using SAS analytics</a:t>
            </a:r>
          </a:p>
          <a:p>
            <a:r>
              <a:rPr lang="en-US" sz="2000" b="1" dirty="0">
                <a:solidFill>
                  <a:srgbClr val="C00000"/>
                </a:solidFill>
                <a:ea typeface="宋体" pitchFamily="2" charset="-122"/>
                <a:cs typeface="HelveticaNeueLTStd-BlkCn"/>
              </a:rPr>
              <a:t>1-800-FLOWERS.COM Grow</a:t>
            </a:r>
          </a:p>
          <a:p>
            <a:endParaRPr lang="en-US" sz="1100" dirty="0">
              <a:ea typeface="宋体" pitchFamily="2" charset="-122"/>
              <a:cs typeface="HelveticaNeueLTStd-BlkCn"/>
            </a:endParaRPr>
          </a:p>
          <a:p>
            <a:r>
              <a:rPr lang="en-US" sz="1400" dirty="0">
                <a:ea typeface="宋体" pitchFamily="2" charset="-122"/>
                <a:cs typeface="HelveticaNeueLTStd-Lt"/>
              </a:rPr>
              <a:t>1-800-FLOWERS.COM is one of the best-known and most-successful brands in gift retailing </a:t>
            </a:r>
            <a:r>
              <a:rPr lang="en-US" altLang="zh-CN" sz="1400" dirty="0">
                <a:ea typeface="宋体" pitchFamily="2" charset="-122"/>
                <a:cs typeface="HelveticaNeueLTStd-Lt"/>
              </a:rPr>
              <a:t>– and it just keeps getting better. Using SAS, 1-800-FLOWERS.COM has </a:t>
            </a:r>
            <a:r>
              <a:rPr lang="en-US" altLang="zh-CN" sz="1400" dirty="0">
                <a:solidFill>
                  <a:srgbClr val="C00000"/>
                </a:solidFill>
                <a:ea typeface="宋体" pitchFamily="2" charset="-122"/>
                <a:cs typeface="HelveticaNeueLTStd-Lt"/>
              </a:rPr>
              <a:t>increased its customer retention rate by 10 percent, increased its customer base from 10 million to 30 million and increased the retention rate of its best customer segment to more than 80 percent.</a:t>
            </a:r>
          </a:p>
          <a:p>
            <a:endParaRPr lang="en-US" altLang="zh-CN" sz="1200" dirty="0">
              <a:ea typeface="宋体" pitchFamily="2" charset="-122"/>
            </a:endParaRPr>
          </a:p>
          <a:p>
            <a:r>
              <a:rPr lang="en-US" altLang="zh-CN" sz="1400" dirty="0">
                <a:ea typeface="宋体" pitchFamily="2" charset="-122"/>
              </a:rPr>
              <a:t>“</a:t>
            </a:r>
            <a:r>
              <a:rPr lang="en-US" altLang="zh-CN" sz="1400" dirty="0">
                <a:solidFill>
                  <a:srgbClr val="C00000"/>
                </a:solidFill>
                <a:ea typeface="宋体" pitchFamily="2" charset="-122"/>
              </a:rPr>
              <a:t>SAS Business Analytics help us put a laser focus on knowing our customers, reducing operating expenses and innovating for the future</a:t>
            </a:r>
            <a:r>
              <a:rPr lang="en-US" altLang="zh-CN" sz="1400" dirty="0">
                <a:ea typeface="宋体" pitchFamily="2" charset="-122"/>
              </a:rPr>
              <a:t>,’’ says Chris McCann, President of 1-800-FLOWERS.COM. “As our business has grown from one flower shop to an online gift retailer serving more than 30 million customers, we need SAS’ abilities to really know our customers and turn that knowledge into action.”</a:t>
            </a:r>
          </a:p>
          <a:p>
            <a:endParaRPr lang="en-US" altLang="zh-CN" sz="1200" dirty="0">
              <a:ea typeface="宋体" pitchFamily="2" charset="-122"/>
            </a:endParaRPr>
          </a:p>
          <a:p>
            <a:r>
              <a:rPr lang="en-US" altLang="zh-CN" sz="1400" dirty="0">
                <a:ea typeface="宋体" pitchFamily="2" charset="-122"/>
              </a:rPr>
              <a:t>McCann’s company is a pioneer in direct-order e-commerce, opening its own Web site more than 14 years ago. The New York-based company continues to build on its roots with acquisitions of other direct-order gift companies and now operates 15 separate brands offering popcorn, plants, gourmet food, </a:t>
            </a:r>
            <a:r>
              <a:rPr lang="en-US" altLang="zh-CN" sz="1400" dirty="0" smtClean="0">
                <a:ea typeface="宋体" pitchFamily="2" charset="-122"/>
              </a:rPr>
              <a:t>wine, candies </a:t>
            </a:r>
            <a:r>
              <a:rPr lang="en-US" altLang="zh-CN" sz="1400" dirty="0">
                <a:ea typeface="宋体" pitchFamily="2" charset="-122"/>
              </a:rPr>
              <a:t>and gift baskets.</a:t>
            </a:r>
          </a:p>
          <a:p>
            <a:endParaRPr lang="en-US" altLang="zh-CN" sz="1200" dirty="0">
              <a:ea typeface="宋体" pitchFamily="2" charset="-122"/>
            </a:endParaRPr>
          </a:p>
          <a:p>
            <a:r>
              <a:rPr lang="en-US" altLang="zh-CN" sz="1400" dirty="0">
                <a:ea typeface="宋体" pitchFamily="2" charset="-122"/>
              </a:rPr>
              <a:t>“SAS has given me the ability to grow my business, whether the economy has been up or down,” says McCann. SAS Business Analytics help us put a laser focus on knowing our customers, reducing operating expenses and innovating for the future.”</a:t>
            </a:r>
          </a:p>
          <a:p>
            <a:endParaRPr lang="en-US" altLang="zh-CN" sz="1200" dirty="0">
              <a:ea typeface="宋体" pitchFamily="2" charset="-122"/>
            </a:endParaRPr>
          </a:p>
          <a:p>
            <a:r>
              <a:rPr lang="en-US" altLang="zh-CN" sz="1200" dirty="0">
                <a:ea typeface="宋体" pitchFamily="2" charset="-122"/>
              </a:rPr>
              <a:t>Chris McCann,</a:t>
            </a:r>
          </a:p>
          <a:p>
            <a:r>
              <a:rPr lang="en-US" altLang="zh-CN" sz="1200" i="1" dirty="0">
                <a:ea typeface="宋体" pitchFamily="2" charset="-122"/>
              </a:rPr>
              <a:t>President, 1-800-FLOWERS.COM</a:t>
            </a:r>
            <a:endParaRPr lang="en-US" altLang="zh-CN" sz="4400" dirty="0">
              <a:ea typeface="宋体" pitchFamily="2"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762000"/>
            <a:ext cx="7772400" cy="1066800"/>
            <a:chOff x="457200" y="4800600"/>
            <a:chExt cx="7772400" cy="1066800"/>
          </a:xfrm>
        </p:grpSpPr>
        <p:sp>
          <p:nvSpPr>
            <p:cNvPr id="4" name="Rectangle 2"/>
            <p:cNvSpPr txBox="1">
              <a:spLocks noChangeArrowheads="1"/>
            </p:cNvSpPr>
            <p:nvPr/>
          </p:nvSpPr>
          <p:spPr>
            <a:xfrm>
              <a:off x="457200" y="4953000"/>
              <a:ext cx="7772400" cy="838200"/>
            </a:xfrm>
            <a:prstGeom prst="rect">
              <a:avLst/>
            </a:prstGeom>
          </p:spPr>
          <p:txBody>
            <a:bodyPr/>
            <a:lstStyle/>
            <a:p>
              <a:pPr>
                <a:defRPr/>
              </a:pPr>
              <a:r>
                <a:rPr lang="en-US" sz="4400" b="1" kern="0" dirty="0" smtClean="0">
                  <a:solidFill>
                    <a:srgbClr val="C00000"/>
                  </a:solidFill>
                  <a:latin typeface="+mj-lt"/>
                  <a:ea typeface="+mj-ea"/>
                  <a:cs typeface="+mj-cs"/>
                </a:rPr>
                <a:t>SAS Enterprise Miner</a:t>
              </a:r>
              <a:endParaRPr lang="en-US" sz="4400" b="1" kern="0" dirty="0">
                <a:solidFill>
                  <a:srgbClr val="C00000"/>
                </a:solidFill>
                <a:latin typeface="+mj-lt"/>
                <a:ea typeface="+mj-ea"/>
                <a:cs typeface="+mj-cs"/>
              </a:endParaRPr>
            </a:p>
          </p:txBody>
        </p:sp>
        <p:pic>
          <p:nvPicPr>
            <p:cNvPr id="61444" name="Picture 4" descr="https://encrypted-tbn3.google.com/images?q=tbn:ANd9GcRZHx26KmgYuPWeCokkjOg-hY2hk8kxcJDnUIvEJ2bs1X7S8SZz"/>
            <p:cNvPicPr>
              <a:picLocks noChangeAspect="1" noChangeArrowheads="1"/>
            </p:cNvPicPr>
            <p:nvPr/>
          </p:nvPicPr>
          <p:blipFill>
            <a:blip r:embed="rId2" cstate="print"/>
            <a:srcRect/>
            <a:stretch>
              <a:fillRect/>
            </a:stretch>
          </p:blipFill>
          <p:spPr bwMode="auto">
            <a:xfrm>
              <a:off x="6477000" y="4800600"/>
              <a:ext cx="1424232" cy="1066800"/>
            </a:xfrm>
            <a:prstGeom prst="rect">
              <a:avLst/>
            </a:prstGeom>
            <a:noFill/>
          </p:spPr>
        </p:pic>
      </p:grpSp>
      <p:sp>
        <p:nvSpPr>
          <p:cNvPr id="8" name="Rectangle 1027"/>
          <p:cNvSpPr txBox="1">
            <a:spLocks noChangeArrowheads="1"/>
          </p:cNvSpPr>
          <p:nvPr/>
        </p:nvSpPr>
        <p:spPr>
          <a:xfrm>
            <a:off x="685800" y="2667000"/>
            <a:ext cx="8077200" cy="3581400"/>
          </a:xfrm>
          <a:prstGeom prst="rect">
            <a:avLst/>
          </a:prstGeom>
          <a:noFill/>
          <a:ln/>
        </p:spPr>
        <p:txBody>
          <a:bodyPr lIns="92075" tIns="46038" rIns="92075" bIns="46038">
            <a:normAutofit/>
          </a:bodyPr>
          <a:lstStyle/>
          <a:p>
            <a:pPr marL="365760" marR="0" lvl="0" indent="-256032" algn="l" defTabSz="914400" rtl="0" eaLnBrk="1" fontAlgn="auto" latinLnBrk="0" hangingPunct="1">
              <a:lnSpc>
                <a:spcPct val="110000"/>
              </a:lnSpc>
              <a:spcBef>
                <a:spcPts val="400"/>
              </a:spcBef>
              <a:spcAft>
                <a:spcPts val="0"/>
              </a:spcAft>
              <a:buClr>
                <a:schemeClr val="accent1"/>
              </a:buClr>
              <a:buSzPct val="68000"/>
              <a:buFont typeface="Wingdings 3"/>
              <a:buChar char=""/>
              <a:tabLst/>
              <a:defRPr/>
            </a:pPr>
            <a:r>
              <a:rPr lang="en-US" sz="3200" dirty="0" smtClean="0"/>
              <a:t>Why?</a:t>
            </a:r>
          </a:p>
          <a:p>
            <a:pPr marL="365760" marR="0" lvl="0" indent="-256032" algn="l" defTabSz="914400" rtl="0" eaLnBrk="1" fontAlgn="auto" latinLnBrk="0" hangingPunct="1">
              <a:lnSpc>
                <a:spcPct val="110000"/>
              </a:lnSpc>
              <a:spcBef>
                <a:spcPts val="400"/>
              </a:spcBef>
              <a:spcAft>
                <a:spcPts val="0"/>
              </a:spcAft>
              <a:buClr>
                <a:schemeClr val="accent1"/>
              </a:buClr>
              <a:buSzPct val="68000"/>
              <a:buFont typeface="Wingdings" pitchFamily="2" charset="2"/>
              <a:buChar char="§"/>
              <a:tabLst/>
              <a:defRPr/>
            </a:pPr>
            <a:r>
              <a:rPr lang="en-US" sz="2400" dirty="0" smtClean="0"/>
              <a:t>Easy handling vast amounts of data</a:t>
            </a:r>
          </a:p>
          <a:p>
            <a:pPr marL="365760" marR="0" lvl="0" indent="-256032" algn="l" defTabSz="914400" rtl="0" eaLnBrk="1" fontAlgn="auto" latinLnBrk="0" hangingPunct="1">
              <a:lnSpc>
                <a:spcPct val="110000"/>
              </a:lnSpc>
              <a:spcBef>
                <a:spcPts val="400"/>
              </a:spcBef>
              <a:spcAft>
                <a:spcPts val="0"/>
              </a:spcAft>
              <a:buClr>
                <a:schemeClr val="accent1"/>
              </a:buClr>
              <a:buSzPct val="68000"/>
              <a:buFont typeface="Wingdings" pitchFamily="2" charset="2"/>
              <a:buChar char="§"/>
              <a:tabLst/>
              <a:defRPr/>
            </a:pPr>
            <a:r>
              <a:rPr lang="en-US" sz="2400" dirty="0" smtClean="0"/>
              <a:t>All the advantages discussed previously</a:t>
            </a:r>
            <a:endParaRPr kumimoji="0" lang="en-US" sz="2400" b="0" i="0" u="none" strike="noStrike" kern="1200" cap="none" spc="0" normalizeH="0" noProof="0" dirty="0" smtClean="0">
              <a:ln>
                <a:noFill/>
              </a:ln>
              <a:solidFill>
                <a:schemeClr val="tx1"/>
              </a:solidFill>
              <a:effectLst/>
              <a:uLnTx/>
              <a:uFillTx/>
              <a:latin typeface="+mn-lt"/>
              <a:ea typeface="+mn-ea"/>
              <a:cs typeface="+mn-cs"/>
            </a:endParaRPr>
          </a:p>
          <a:p>
            <a:pPr marL="365760" indent="-256032">
              <a:lnSpc>
                <a:spcPct val="110000"/>
              </a:lnSpc>
              <a:spcBef>
                <a:spcPts val="400"/>
              </a:spcBef>
              <a:buClr>
                <a:schemeClr val="accent1"/>
              </a:buClr>
              <a:buSzPct val="68000"/>
              <a:buFont typeface="Wingdings" pitchFamily="2" charset="2"/>
              <a:buChar char="§"/>
            </a:pPr>
            <a:r>
              <a:rPr lang="en-US" sz="2400" dirty="0" smtClean="0"/>
              <a:t>No need for SAS programming!</a:t>
            </a:r>
          </a:p>
          <a:p>
            <a:pPr marL="365760" marR="0" lvl="0" indent="-256032" algn="l" defTabSz="914400" rtl="0" eaLnBrk="1" fontAlgn="auto" latinLnBrk="0" hangingPunct="1">
              <a:lnSpc>
                <a:spcPct val="110000"/>
              </a:lnSpc>
              <a:spcBef>
                <a:spcPts val="400"/>
              </a:spcBef>
              <a:spcAft>
                <a:spcPts val="0"/>
              </a:spcAft>
              <a:buClr>
                <a:schemeClr val="accent1"/>
              </a:buClr>
              <a:buSzPct val="68000"/>
              <a:buFont typeface="Wingdings" pitchFamily="2" charset="2"/>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533400"/>
            <a:ext cx="6005170" cy="646331"/>
          </a:xfrm>
          <a:prstGeom prst="rect">
            <a:avLst/>
          </a:prstGeom>
        </p:spPr>
        <p:txBody>
          <a:bodyPr wrap="none">
            <a:spAutoFit/>
          </a:bodyPr>
          <a:lstStyle/>
          <a:p>
            <a:pPr>
              <a:defRPr/>
            </a:pPr>
            <a:r>
              <a:rPr lang="en-US" sz="3600" b="1" kern="0" dirty="0" smtClean="0">
                <a:solidFill>
                  <a:srgbClr val="C00000"/>
                </a:solidFill>
              </a:rPr>
              <a:t>SAS EM Analytic Strengths</a:t>
            </a:r>
            <a:endParaRPr lang="en-US" sz="3600" b="1" kern="0" dirty="0">
              <a:solidFill>
                <a:srgbClr val="C00000"/>
              </a:solidFill>
            </a:endParaRPr>
          </a:p>
        </p:txBody>
      </p:sp>
      <p:pic>
        <p:nvPicPr>
          <p:cNvPr id="15363" name="Picture 3"/>
          <p:cNvPicPr>
            <a:picLocks noChangeAspect="1" noChangeArrowheads="1"/>
          </p:cNvPicPr>
          <p:nvPr/>
        </p:nvPicPr>
        <p:blipFill>
          <a:blip r:embed="rId3" cstate="print"/>
          <a:srcRect/>
          <a:stretch>
            <a:fillRect/>
          </a:stretch>
        </p:blipFill>
        <p:spPr bwMode="auto">
          <a:xfrm>
            <a:off x="1447800" y="1676400"/>
            <a:ext cx="6373210" cy="3733800"/>
          </a:xfrm>
          <a:prstGeom prst="rect">
            <a:avLst/>
          </a:prstGeom>
          <a:noFill/>
          <a:ln w="9525">
            <a:noFill/>
            <a:miter lim="800000"/>
            <a:headEnd/>
            <a:tailEnd/>
          </a:ln>
        </p:spPr>
      </p:pic>
      <p:sp>
        <p:nvSpPr>
          <p:cNvPr id="4" name="矩形 3"/>
          <p:cNvSpPr/>
          <p:nvPr/>
        </p:nvSpPr>
        <p:spPr>
          <a:xfrm>
            <a:off x="5261147" y="1828800"/>
            <a:ext cx="2739853" cy="369332"/>
          </a:xfrm>
          <a:prstGeom prst="rect">
            <a:avLst/>
          </a:prstGeom>
        </p:spPr>
        <p:txBody>
          <a:bodyPr wrap="none">
            <a:spAutoFit/>
          </a:bodyPr>
          <a:lstStyle/>
          <a:p>
            <a:r>
              <a:rPr lang="en-US" b="1" kern="0" dirty="0" smtClean="0">
                <a:solidFill>
                  <a:srgbClr val="C00000"/>
                </a:solidFill>
              </a:rPr>
              <a:t>Unsupervised Learning</a:t>
            </a:r>
            <a:endParaRPr lang="en-US" dirty="0"/>
          </a:p>
        </p:txBody>
      </p:sp>
      <p:sp>
        <p:nvSpPr>
          <p:cNvPr id="5" name="矩形 4"/>
          <p:cNvSpPr/>
          <p:nvPr/>
        </p:nvSpPr>
        <p:spPr>
          <a:xfrm>
            <a:off x="5251300" y="4191000"/>
            <a:ext cx="2444900" cy="369332"/>
          </a:xfrm>
          <a:prstGeom prst="rect">
            <a:avLst/>
          </a:prstGeom>
        </p:spPr>
        <p:txBody>
          <a:bodyPr wrap="none">
            <a:spAutoFit/>
          </a:bodyPr>
          <a:lstStyle/>
          <a:p>
            <a:r>
              <a:rPr lang="en-US" b="1" kern="0" dirty="0" smtClean="0">
                <a:solidFill>
                  <a:srgbClr val="C00000"/>
                </a:solidFill>
              </a:rPr>
              <a:t>Supervised Learning</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3900427" cy="646331"/>
          </a:xfrm>
          <a:prstGeom prst="rect">
            <a:avLst/>
          </a:prstGeom>
        </p:spPr>
        <p:txBody>
          <a:bodyPr wrap="none">
            <a:spAutoFit/>
          </a:bodyPr>
          <a:lstStyle/>
          <a:p>
            <a:pPr>
              <a:defRPr/>
            </a:pPr>
            <a:r>
              <a:rPr lang="en-US" sz="3600" b="1" kern="0" dirty="0" smtClean="0">
                <a:solidFill>
                  <a:srgbClr val="C00000"/>
                </a:solidFill>
              </a:rPr>
              <a:t>SAS EM Interface</a:t>
            </a:r>
            <a:endParaRPr lang="en-US" sz="3600" b="1" kern="0" dirty="0">
              <a:solidFill>
                <a:srgbClr val="C00000"/>
              </a:solidFill>
            </a:endParaRPr>
          </a:p>
        </p:txBody>
      </p:sp>
      <p:pic>
        <p:nvPicPr>
          <p:cNvPr id="1026" name="Picture 2"/>
          <p:cNvPicPr>
            <a:picLocks noChangeAspect="1" noChangeArrowheads="1"/>
          </p:cNvPicPr>
          <p:nvPr/>
        </p:nvPicPr>
        <p:blipFill>
          <a:blip r:embed="rId3" cstate="print"/>
          <a:srcRect l="2353" t="12877" r="2353"/>
          <a:stretch>
            <a:fillRect/>
          </a:stretch>
        </p:blipFill>
        <p:spPr bwMode="auto">
          <a:xfrm>
            <a:off x="1066800" y="914400"/>
            <a:ext cx="7239000" cy="4837486"/>
          </a:xfrm>
          <a:prstGeom prst="rect">
            <a:avLst/>
          </a:prstGeom>
          <a:noFill/>
          <a:ln w="9525">
            <a:noFill/>
            <a:miter lim="800000"/>
            <a:headEnd/>
            <a:tailEnd/>
          </a:ln>
        </p:spPr>
      </p:pic>
      <p:sp>
        <p:nvSpPr>
          <p:cNvPr id="8" name="矩形 7"/>
          <p:cNvSpPr/>
          <p:nvPr/>
        </p:nvSpPr>
        <p:spPr>
          <a:xfrm>
            <a:off x="457200" y="5867400"/>
            <a:ext cx="8458200" cy="830997"/>
          </a:xfrm>
          <a:prstGeom prst="rect">
            <a:avLst/>
          </a:prstGeom>
        </p:spPr>
        <p:txBody>
          <a:bodyPr wrap="square">
            <a:spAutoFit/>
          </a:bodyPr>
          <a:lstStyle/>
          <a:p>
            <a:r>
              <a:rPr lang="en-US" sz="1600" dirty="0" smtClean="0"/>
              <a:t>The SAS Enterprise Miner interface offers secure analysis management and </a:t>
            </a:r>
            <a:r>
              <a:rPr lang="en-US" sz="1600" dirty="0" smtClean="0">
                <a:solidFill>
                  <a:srgbClr val="C00000"/>
                </a:solidFill>
              </a:rPr>
              <a:t>provides a wide variety of tools </a:t>
            </a:r>
            <a:r>
              <a:rPr lang="en-US" sz="1600" dirty="0" smtClean="0"/>
              <a:t>with a consistent </a:t>
            </a:r>
            <a:r>
              <a:rPr lang="en-US" sz="1600" dirty="0" smtClean="0">
                <a:solidFill>
                  <a:srgbClr val="C00000"/>
                </a:solidFill>
              </a:rPr>
              <a:t>graphical interface</a:t>
            </a:r>
            <a:r>
              <a:rPr lang="en-US" sz="1600" dirty="0" smtClean="0"/>
              <a:t>. You can even </a:t>
            </a:r>
            <a:r>
              <a:rPr lang="en-US" sz="1600" dirty="0" smtClean="0">
                <a:solidFill>
                  <a:srgbClr val="C00000"/>
                </a:solidFill>
              </a:rPr>
              <a:t>customize</a:t>
            </a:r>
            <a:r>
              <a:rPr lang="en-US" sz="1600" dirty="0" smtClean="0"/>
              <a:t> it by incorporating your own analysis methods and tools.</a:t>
            </a:r>
            <a:endParaRPr lang="en-US" sz="1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3" cstate="print"/>
          <a:srcRect l="11127" t="11458" r="12738" b="6250"/>
          <a:stretch>
            <a:fillRect/>
          </a:stretch>
        </p:blipFill>
        <p:spPr bwMode="auto">
          <a:xfrm>
            <a:off x="304800" y="685800"/>
            <a:ext cx="8526684" cy="518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p:cNvPicPr>
            <a:picLocks noChangeAspect="1" noChangeArrowheads="1"/>
          </p:cNvPicPr>
          <p:nvPr/>
        </p:nvPicPr>
        <p:blipFill>
          <a:blip r:embed="rId3" cstate="print"/>
          <a:srcRect/>
          <a:stretch>
            <a:fillRect/>
          </a:stretch>
        </p:blipFill>
        <p:spPr bwMode="auto">
          <a:xfrm>
            <a:off x="46494" y="1066800"/>
            <a:ext cx="9067800" cy="5021999"/>
          </a:xfrm>
          <a:prstGeom prst="rect">
            <a:avLst/>
          </a:prstGeom>
          <a:noFill/>
          <a:ln w="9525">
            <a:noFill/>
            <a:miter lim="800000"/>
            <a:headEnd/>
            <a:tailEnd/>
          </a:ln>
        </p:spPr>
      </p:pic>
      <p:sp>
        <p:nvSpPr>
          <p:cNvPr id="6" name="矩形 5"/>
          <p:cNvSpPr/>
          <p:nvPr/>
        </p:nvSpPr>
        <p:spPr>
          <a:xfrm>
            <a:off x="391218" y="228600"/>
            <a:ext cx="3900427" cy="646331"/>
          </a:xfrm>
          <a:prstGeom prst="rect">
            <a:avLst/>
          </a:prstGeom>
        </p:spPr>
        <p:txBody>
          <a:bodyPr wrap="none">
            <a:spAutoFit/>
          </a:bodyPr>
          <a:lstStyle/>
          <a:p>
            <a:pPr>
              <a:defRPr/>
            </a:pPr>
            <a:r>
              <a:rPr lang="en-US" sz="3600" b="1" kern="0" dirty="0" smtClean="0">
                <a:solidFill>
                  <a:srgbClr val="C00000"/>
                </a:solidFill>
              </a:rPr>
              <a:t>SAS EM Interface</a:t>
            </a:r>
            <a:endParaRPr lang="en-US" sz="3600" b="1" kern="0" dirty="0">
              <a:solidFill>
                <a:srgbClr val="C000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3900427" cy="646331"/>
          </a:xfrm>
          <a:prstGeom prst="rect">
            <a:avLst/>
          </a:prstGeom>
        </p:spPr>
        <p:txBody>
          <a:bodyPr wrap="none">
            <a:spAutoFit/>
          </a:bodyPr>
          <a:lstStyle/>
          <a:p>
            <a:pPr>
              <a:defRPr/>
            </a:pPr>
            <a:r>
              <a:rPr lang="en-US" sz="3600" b="1" kern="0" dirty="0" smtClean="0">
                <a:solidFill>
                  <a:srgbClr val="C00000"/>
                </a:solidFill>
              </a:rPr>
              <a:t>SAS EM Interface</a:t>
            </a:r>
            <a:endParaRPr lang="en-US" sz="3600" b="1" kern="0" dirty="0">
              <a:solidFill>
                <a:srgbClr val="C00000"/>
              </a:solidFill>
            </a:endParaRPr>
          </a:p>
        </p:txBody>
      </p:sp>
      <p:pic>
        <p:nvPicPr>
          <p:cNvPr id="2050" name="Picture 2"/>
          <p:cNvPicPr>
            <a:picLocks noChangeAspect="1" noChangeArrowheads="1"/>
          </p:cNvPicPr>
          <p:nvPr/>
        </p:nvPicPr>
        <p:blipFill>
          <a:blip r:embed="rId3" cstate="print"/>
          <a:srcRect/>
          <a:stretch>
            <a:fillRect/>
          </a:stretch>
        </p:blipFill>
        <p:spPr bwMode="auto">
          <a:xfrm>
            <a:off x="990600" y="990600"/>
            <a:ext cx="7162800" cy="4661740"/>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90406" y="5791200"/>
            <a:ext cx="9053594" cy="76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3900427" cy="646331"/>
          </a:xfrm>
          <a:prstGeom prst="rect">
            <a:avLst/>
          </a:prstGeom>
        </p:spPr>
        <p:txBody>
          <a:bodyPr wrap="none">
            <a:spAutoFit/>
          </a:bodyPr>
          <a:lstStyle/>
          <a:p>
            <a:pPr>
              <a:defRPr/>
            </a:pPr>
            <a:r>
              <a:rPr lang="en-US" sz="3600" b="1" kern="0" dirty="0" smtClean="0">
                <a:solidFill>
                  <a:srgbClr val="C00000"/>
                </a:solidFill>
              </a:rPr>
              <a:t>SAS EM Interface</a:t>
            </a:r>
            <a:endParaRPr lang="en-US" sz="3600" b="1" kern="0" dirty="0">
              <a:solidFill>
                <a:srgbClr val="C00000"/>
              </a:solidFill>
            </a:endParaRPr>
          </a:p>
        </p:txBody>
      </p:sp>
      <p:pic>
        <p:nvPicPr>
          <p:cNvPr id="3074" name="Picture 2"/>
          <p:cNvPicPr>
            <a:picLocks noChangeAspect="1" noChangeArrowheads="1"/>
          </p:cNvPicPr>
          <p:nvPr/>
        </p:nvPicPr>
        <p:blipFill>
          <a:blip r:embed="rId3" cstate="print"/>
          <a:srcRect/>
          <a:stretch>
            <a:fillRect/>
          </a:stretch>
        </p:blipFill>
        <p:spPr bwMode="auto">
          <a:xfrm>
            <a:off x="1066800" y="886060"/>
            <a:ext cx="7162800" cy="4676540"/>
          </a:xfrm>
          <a:prstGeom prst="rect">
            <a:avLst/>
          </a:prstGeom>
          <a:noFill/>
          <a:ln w="9525">
            <a:noFill/>
            <a:miter lim="800000"/>
            <a:headEnd/>
            <a:tailEnd/>
          </a:ln>
        </p:spPr>
      </p:pic>
      <p:pic>
        <p:nvPicPr>
          <p:cNvPr id="3075" name="Picture 3"/>
          <p:cNvPicPr>
            <a:picLocks noChangeAspect="1" noChangeArrowheads="1"/>
          </p:cNvPicPr>
          <p:nvPr/>
        </p:nvPicPr>
        <p:blipFill>
          <a:blip r:embed="rId4" cstate="print"/>
          <a:srcRect/>
          <a:stretch>
            <a:fillRect/>
          </a:stretch>
        </p:blipFill>
        <p:spPr bwMode="auto">
          <a:xfrm>
            <a:off x="914400" y="5930900"/>
            <a:ext cx="7543800" cy="317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3900427" cy="646331"/>
          </a:xfrm>
          <a:prstGeom prst="rect">
            <a:avLst/>
          </a:prstGeom>
        </p:spPr>
        <p:txBody>
          <a:bodyPr wrap="none">
            <a:spAutoFit/>
          </a:bodyPr>
          <a:lstStyle/>
          <a:p>
            <a:pPr>
              <a:defRPr/>
            </a:pPr>
            <a:r>
              <a:rPr lang="en-US" sz="3600" b="1" kern="0" dirty="0" smtClean="0">
                <a:solidFill>
                  <a:srgbClr val="C00000"/>
                </a:solidFill>
              </a:rPr>
              <a:t>SAS EM Interface</a:t>
            </a:r>
            <a:endParaRPr lang="en-US" sz="3600" b="1" kern="0" dirty="0">
              <a:solidFill>
                <a:srgbClr val="C00000"/>
              </a:solidFill>
            </a:endParaRPr>
          </a:p>
        </p:txBody>
      </p:sp>
      <p:pic>
        <p:nvPicPr>
          <p:cNvPr id="4098" name="Picture 2"/>
          <p:cNvPicPr>
            <a:picLocks noChangeAspect="1" noChangeArrowheads="1"/>
          </p:cNvPicPr>
          <p:nvPr/>
        </p:nvPicPr>
        <p:blipFill>
          <a:blip r:embed="rId3" cstate="print"/>
          <a:srcRect/>
          <a:stretch>
            <a:fillRect/>
          </a:stretch>
        </p:blipFill>
        <p:spPr bwMode="auto">
          <a:xfrm>
            <a:off x="1066800" y="914400"/>
            <a:ext cx="7086600" cy="4558802"/>
          </a:xfrm>
          <a:prstGeom prst="rect">
            <a:avLst/>
          </a:prstGeom>
          <a:noFill/>
          <a:ln w="9525">
            <a:noFill/>
            <a:miter lim="800000"/>
            <a:headEnd/>
            <a:tailEnd/>
          </a:ln>
        </p:spPr>
      </p:pic>
      <p:pic>
        <p:nvPicPr>
          <p:cNvPr id="4099" name="Picture 3"/>
          <p:cNvPicPr>
            <a:picLocks noChangeAspect="1" noChangeArrowheads="1"/>
          </p:cNvPicPr>
          <p:nvPr/>
        </p:nvPicPr>
        <p:blipFill>
          <a:blip r:embed="rId4" cstate="print"/>
          <a:srcRect/>
          <a:stretch>
            <a:fillRect/>
          </a:stretch>
        </p:blipFill>
        <p:spPr bwMode="auto">
          <a:xfrm>
            <a:off x="152400" y="5791200"/>
            <a:ext cx="8915400" cy="53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3900427" cy="646331"/>
          </a:xfrm>
          <a:prstGeom prst="rect">
            <a:avLst/>
          </a:prstGeom>
        </p:spPr>
        <p:txBody>
          <a:bodyPr wrap="none">
            <a:spAutoFit/>
          </a:bodyPr>
          <a:lstStyle/>
          <a:p>
            <a:pPr>
              <a:defRPr/>
            </a:pPr>
            <a:r>
              <a:rPr lang="en-US" sz="3600" b="1" kern="0" dirty="0" smtClean="0">
                <a:solidFill>
                  <a:srgbClr val="C00000"/>
                </a:solidFill>
              </a:rPr>
              <a:t>SAS EM Interface</a:t>
            </a:r>
            <a:endParaRPr lang="en-US" sz="3600" b="1" kern="0" dirty="0">
              <a:solidFill>
                <a:srgbClr val="C00000"/>
              </a:solidFill>
            </a:endParaRPr>
          </a:p>
        </p:txBody>
      </p:sp>
      <p:pic>
        <p:nvPicPr>
          <p:cNvPr id="5122" name="Picture 2"/>
          <p:cNvPicPr>
            <a:picLocks noChangeAspect="1" noChangeArrowheads="1"/>
          </p:cNvPicPr>
          <p:nvPr/>
        </p:nvPicPr>
        <p:blipFill>
          <a:blip r:embed="rId3" cstate="print"/>
          <a:srcRect/>
          <a:stretch>
            <a:fillRect/>
          </a:stretch>
        </p:blipFill>
        <p:spPr bwMode="auto">
          <a:xfrm>
            <a:off x="990600" y="914400"/>
            <a:ext cx="7180873" cy="4648200"/>
          </a:xfrm>
          <a:prstGeom prst="rect">
            <a:avLst/>
          </a:prstGeom>
          <a:noFill/>
          <a:ln w="9525">
            <a:noFill/>
            <a:miter lim="800000"/>
            <a:headEnd/>
            <a:tailEnd/>
          </a:ln>
        </p:spPr>
      </p:pic>
      <p:pic>
        <p:nvPicPr>
          <p:cNvPr id="5123" name="Picture 3"/>
          <p:cNvPicPr>
            <a:picLocks noChangeAspect="1" noChangeArrowheads="1"/>
          </p:cNvPicPr>
          <p:nvPr/>
        </p:nvPicPr>
        <p:blipFill>
          <a:blip r:embed="rId4" cstate="print"/>
          <a:srcRect/>
          <a:stretch>
            <a:fillRect/>
          </a:stretch>
        </p:blipFill>
        <p:spPr bwMode="auto">
          <a:xfrm>
            <a:off x="152400" y="5791200"/>
            <a:ext cx="8915400" cy="53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3900427" cy="646331"/>
          </a:xfrm>
          <a:prstGeom prst="rect">
            <a:avLst/>
          </a:prstGeom>
        </p:spPr>
        <p:txBody>
          <a:bodyPr wrap="none">
            <a:spAutoFit/>
          </a:bodyPr>
          <a:lstStyle/>
          <a:p>
            <a:pPr>
              <a:defRPr/>
            </a:pPr>
            <a:r>
              <a:rPr lang="en-US" sz="3600" b="1" kern="0" dirty="0" smtClean="0">
                <a:solidFill>
                  <a:srgbClr val="C00000"/>
                </a:solidFill>
              </a:rPr>
              <a:t>SAS EM Interface</a:t>
            </a:r>
            <a:endParaRPr lang="en-US" sz="3600" b="1" kern="0" dirty="0">
              <a:solidFill>
                <a:srgbClr val="C00000"/>
              </a:solidFill>
            </a:endParaRPr>
          </a:p>
        </p:txBody>
      </p:sp>
      <p:pic>
        <p:nvPicPr>
          <p:cNvPr id="6146" name="Picture 2"/>
          <p:cNvPicPr>
            <a:picLocks noChangeAspect="1" noChangeArrowheads="1"/>
          </p:cNvPicPr>
          <p:nvPr/>
        </p:nvPicPr>
        <p:blipFill>
          <a:blip r:embed="rId3" cstate="print"/>
          <a:srcRect/>
          <a:stretch>
            <a:fillRect/>
          </a:stretch>
        </p:blipFill>
        <p:spPr bwMode="auto">
          <a:xfrm>
            <a:off x="990600" y="838200"/>
            <a:ext cx="7112484" cy="4648200"/>
          </a:xfrm>
          <a:prstGeom prst="rect">
            <a:avLst/>
          </a:prstGeom>
          <a:noFill/>
          <a:ln w="9525">
            <a:noFill/>
            <a:miter lim="800000"/>
            <a:headEnd/>
            <a:tailEnd/>
          </a:ln>
        </p:spPr>
      </p:pic>
      <p:pic>
        <p:nvPicPr>
          <p:cNvPr id="6147" name="Picture 3"/>
          <p:cNvPicPr>
            <a:picLocks noChangeAspect="1" noChangeArrowheads="1"/>
          </p:cNvPicPr>
          <p:nvPr/>
        </p:nvPicPr>
        <p:blipFill>
          <a:blip r:embed="rId4" cstate="print"/>
          <a:srcRect/>
          <a:stretch>
            <a:fillRect/>
          </a:stretch>
        </p:blipFill>
        <p:spPr bwMode="auto">
          <a:xfrm>
            <a:off x="228600" y="5715000"/>
            <a:ext cx="8763000" cy="53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3900427" cy="646331"/>
          </a:xfrm>
          <a:prstGeom prst="rect">
            <a:avLst/>
          </a:prstGeom>
        </p:spPr>
        <p:txBody>
          <a:bodyPr wrap="none">
            <a:spAutoFit/>
          </a:bodyPr>
          <a:lstStyle/>
          <a:p>
            <a:pPr>
              <a:defRPr/>
            </a:pPr>
            <a:r>
              <a:rPr lang="en-US" sz="3600" b="1" kern="0" dirty="0" smtClean="0">
                <a:solidFill>
                  <a:srgbClr val="C00000"/>
                </a:solidFill>
              </a:rPr>
              <a:t>SAS EM Interface</a:t>
            </a:r>
            <a:endParaRPr lang="en-US" sz="3600" b="1" kern="0" dirty="0">
              <a:solidFill>
                <a:srgbClr val="C00000"/>
              </a:solidFill>
            </a:endParaRPr>
          </a:p>
        </p:txBody>
      </p:sp>
      <p:pic>
        <p:nvPicPr>
          <p:cNvPr id="7170" name="Picture 2"/>
          <p:cNvPicPr>
            <a:picLocks noChangeAspect="1" noChangeArrowheads="1"/>
          </p:cNvPicPr>
          <p:nvPr/>
        </p:nvPicPr>
        <p:blipFill>
          <a:blip r:embed="rId3" cstate="print"/>
          <a:srcRect/>
          <a:stretch>
            <a:fillRect/>
          </a:stretch>
        </p:blipFill>
        <p:spPr bwMode="auto">
          <a:xfrm>
            <a:off x="914400" y="914400"/>
            <a:ext cx="7315200" cy="4801074"/>
          </a:xfrm>
          <a:prstGeom prst="rect">
            <a:avLst/>
          </a:prstGeom>
          <a:noFill/>
          <a:ln w="9525">
            <a:noFill/>
            <a:miter lim="800000"/>
            <a:headEnd/>
            <a:tailEnd/>
          </a:ln>
        </p:spPr>
      </p:pic>
      <p:pic>
        <p:nvPicPr>
          <p:cNvPr id="7172" name="Picture 4"/>
          <p:cNvPicPr>
            <a:picLocks noChangeAspect="1" noChangeArrowheads="1"/>
          </p:cNvPicPr>
          <p:nvPr/>
        </p:nvPicPr>
        <p:blipFill>
          <a:blip r:embed="rId4" cstate="print"/>
          <a:srcRect/>
          <a:stretch>
            <a:fillRect/>
          </a:stretch>
        </p:blipFill>
        <p:spPr bwMode="auto">
          <a:xfrm>
            <a:off x="152400" y="5943600"/>
            <a:ext cx="8782493" cy="53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3900427" cy="646331"/>
          </a:xfrm>
          <a:prstGeom prst="rect">
            <a:avLst/>
          </a:prstGeom>
        </p:spPr>
        <p:txBody>
          <a:bodyPr wrap="none">
            <a:spAutoFit/>
          </a:bodyPr>
          <a:lstStyle/>
          <a:p>
            <a:pPr>
              <a:defRPr/>
            </a:pPr>
            <a:r>
              <a:rPr lang="en-US" sz="3600" b="1" kern="0" dirty="0" smtClean="0">
                <a:solidFill>
                  <a:srgbClr val="C00000"/>
                </a:solidFill>
              </a:rPr>
              <a:t>SAS EM Interface</a:t>
            </a:r>
            <a:endParaRPr lang="en-US" sz="3600" b="1" kern="0" dirty="0">
              <a:solidFill>
                <a:srgbClr val="C00000"/>
              </a:solidFill>
            </a:endParaRPr>
          </a:p>
        </p:txBody>
      </p:sp>
      <p:pic>
        <p:nvPicPr>
          <p:cNvPr id="8194" name="Picture 2"/>
          <p:cNvPicPr>
            <a:picLocks noChangeAspect="1" noChangeArrowheads="1"/>
          </p:cNvPicPr>
          <p:nvPr/>
        </p:nvPicPr>
        <p:blipFill>
          <a:blip r:embed="rId3" cstate="print"/>
          <a:srcRect/>
          <a:stretch>
            <a:fillRect/>
          </a:stretch>
        </p:blipFill>
        <p:spPr bwMode="auto">
          <a:xfrm>
            <a:off x="990600" y="990600"/>
            <a:ext cx="7010400" cy="4596030"/>
          </a:xfrm>
          <a:prstGeom prst="rect">
            <a:avLst/>
          </a:prstGeom>
          <a:noFill/>
          <a:ln w="9525">
            <a:noFill/>
            <a:miter lim="800000"/>
            <a:headEnd/>
            <a:tailEnd/>
          </a:ln>
        </p:spPr>
      </p:pic>
      <p:pic>
        <p:nvPicPr>
          <p:cNvPr id="8195" name="Picture 3"/>
          <p:cNvPicPr>
            <a:picLocks noChangeAspect="1" noChangeArrowheads="1"/>
          </p:cNvPicPr>
          <p:nvPr/>
        </p:nvPicPr>
        <p:blipFill>
          <a:blip r:embed="rId4" cstate="print"/>
          <a:srcRect/>
          <a:stretch>
            <a:fillRect/>
          </a:stretch>
        </p:blipFill>
        <p:spPr bwMode="auto">
          <a:xfrm>
            <a:off x="380999" y="5867400"/>
            <a:ext cx="8610601" cy="457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6072496" cy="646331"/>
          </a:xfrm>
          <a:prstGeom prst="rect">
            <a:avLst/>
          </a:prstGeom>
        </p:spPr>
        <p:txBody>
          <a:bodyPr wrap="none">
            <a:spAutoFit/>
          </a:bodyPr>
          <a:lstStyle/>
          <a:p>
            <a:pPr>
              <a:defRPr/>
            </a:pPr>
            <a:r>
              <a:rPr lang="en-US" sz="3600" b="1" kern="0" dirty="0" smtClean="0">
                <a:solidFill>
                  <a:srgbClr val="C00000"/>
                </a:solidFill>
              </a:rPr>
              <a:t>SAS EM Interface - SEMMA</a:t>
            </a:r>
            <a:endParaRPr lang="en-US" sz="3600" b="1" kern="0" dirty="0">
              <a:solidFill>
                <a:srgbClr val="C00000"/>
              </a:solidFill>
            </a:endParaRPr>
          </a:p>
        </p:txBody>
      </p:sp>
      <p:pic>
        <p:nvPicPr>
          <p:cNvPr id="9218" name="Picture 2"/>
          <p:cNvPicPr>
            <a:picLocks noChangeAspect="1" noChangeArrowheads="1"/>
          </p:cNvPicPr>
          <p:nvPr/>
        </p:nvPicPr>
        <p:blipFill>
          <a:blip r:embed="rId3" cstate="print"/>
          <a:srcRect/>
          <a:stretch>
            <a:fillRect/>
          </a:stretch>
        </p:blipFill>
        <p:spPr bwMode="auto">
          <a:xfrm>
            <a:off x="914400" y="990600"/>
            <a:ext cx="6934200" cy="4498634"/>
          </a:xfrm>
          <a:prstGeom prst="rect">
            <a:avLst/>
          </a:prstGeom>
          <a:noFill/>
          <a:ln w="9525">
            <a:noFill/>
            <a:miter lim="800000"/>
            <a:headEnd/>
            <a:tailEnd/>
          </a:ln>
        </p:spPr>
      </p:pic>
      <p:sp>
        <p:nvSpPr>
          <p:cNvPr id="5" name="矩形 4"/>
          <p:cNvSpPr/>
          <p:nvPr/>
        </p:nvSpPr>
        <p:spPr>
          <a:xfrm>
            <a:off x="609600" y="5657671"/>
            <a:ext cx="8077200" cy="830997"/>
          </a:xfrm>
          <a:prstGeom prst="rect">
            <a:avLst/>
          </a:prstGeom>
        </p:spPr>
        <p:txBody>
          <a:bodyPr wrap="square">
            <a:spAutoFit/>
          </a:bodyPr>
          <a:lstStyle/>
          <a:p>
            <a:r>
              <a:rPr lang="en-US" sz="1600" dirty="0" smtClean="0"/>
              <a:t>The SAS EM tools available to your analysis are contained in the </a:t>
            </a:r>
            <a:r>
              <a:rPr lang="en-US" sz="1600" b="1" dirty="0" smtClean="0">
                <a:solidFill>
                  <a:srgbClr val="C00000"/>
                </a:solidFill>
              </a:rPr>
              <a:t>tools palette</a:t>
            </a:r>
            <a:r>
              <a:rPr lang="en-US" sz="1600" dirty="0" smtClean="0"/>
              <a:t>. The tools palette is arranged according to the SAS process for data mining, </a:t>
            </a:r>
            <a:r>
              <a:rPr lang="en-US" sz="1600" b="1" dirty="0" smtClean="0">
                <a:solidFill>
                  <a:srgbClr val="C00000"/>
                </a:solidFill>
              </a:rPr>
              <a:t>SEMMA</a:t>
            </a:r>
            <a:r>
              <a:rPr lang="en-US" sz="1600" dirty="0" smtClean="0"/>
              <a:t>.</a:t>
            </a:r>
            <a:endParaRPr lang="en-US" sz="16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420469"/>
            <a:ext cx="6072496" cy="646331"/>
          </a:xfrm>
          <a:prstGeom prst="rect">
            <a:avLst/>
          </a:prstGeom>
        </p:spPr>
        <p:txBody>
          <a:bodyPr wrap="none">
            <a:spAutoFit/>
          </a:bodyPr>
          <a:lstStyle/>
          <a:p>
            <a:pPr>
              <a:defRPr/>
            </a:pPr>
            <a:r>
              <a:rPr lang="en-US" sz="3600" b="1" kern="0" dirty="0" smtClean="0">
                <a:solidFill>
                  <a:srgbClr val="C00000"/>
                </a:solidFill>
              </a:rPr>
              <a:t>SAS EM Interface - SEMMA</a:t>
            </a:r>
            <a:endParaRPr lang="en-US" sz="3600" b="1" kern="0" dirty="0">
              <a:solidFill>
                <a:srgbClr val="C00000"/>
              </a:solidFill>
            </a:endParaRPr>
          </a:p>
        </p:txBody>
      </p:sp>
      <p:sp>
        <p:nvSpPr>
          <p:cNvPr id="4" name="矩形 3"/>
          <p:cNvSpPr/>
          <p:nvPr/>
        </p:nvSpPr>
        <p:spPr>
          <a:xfrm>
            <a:off x="381000" y="1219200"/>
            <a:ext cx="8534400" cy="5078313"/>
          </a:xfrm>
          <a:prstGeom prst="rect">
            <a:avLst/>
          </a:prstGeom>
        </p:spPr>
        <p:txBody>
          <a:bodyPr wrap="square">
            <a:spAutoFit/>
          </a:bodyPr>
          <a:lstStyle/>
          <a:p>
            <a:r>
              <a:rPr lang="en-US" b="1" u="sng" dirty="0" smtClean="0">
                <a:solidFill>
                  <a:srgbClr val="C00000"/>
                </a:solidFill>
              </a:rPr>
              <a:t>Sample</a:t>
            </a:r>
            <a:r>
              <a:rPr lang="en-US" dirty="0" smtClean="0"/>
              <a:t> – You sample the data by creating one or more data tables. </a:t>
            </a:r>
            <a:r>
              <a:rPr lang="en-US" dirty="0" smtClean="0">
                <a:solidFill>
                  <a:srgbClr val="C00000"/>
                </a:solidFill>
              </a:rPr>
              <a:t>Why?</a:t>
            </a:r>
          </a:p>
          <a:p>
            <a:r>
              <a:rPr lang="en-US" dirty="0" smtClean="0"/>
              <a:t>The samples should be </a:t>
            </a:r>
            <a:r>
              <a:rPr lang="en-US" dirty="0" smtClean="0">
                <a:solidFill>
                  <a:srgbClr val="0070C0"/>
                </a:solidFill>
              </a:rPr>
              <a:t>large enough </a:t>
            </a:r>
            <a:r>
              <a:rPr lang="en-US" dirty="0" smtClean="0"/>
              <a:t>to contain the significant information, </a:t>
            </a:r>
            <a:r>
              <a:rPr lang="en-US" dirty="0" smtClean="0">
                <a:solidFill>
                  <a:srgbClr val="0070C0"/>
                </a:solidFill>
              </a:rPr>
              <a:t>yet small enough </a:t>
            </a:r>
            <a:r>
              <a:rPr lang="en-US" dirty="0" smtClean="0"/>
              <a:t>to process. </a:t>
            </a:r>
          </a:p>
          <a:p>
            <a:endParaRPr lang="en-US" dirty="0" smtClean="0"/>
          </a:p>
          <a:p>
            <a:r>
              <a:rPr lang="en-US" b="1" u="sng" dirty="0" smtClean="0">
                <a:solidFill>
                  <a:srgbClr val="C00000"/>
                </a:solidFill>
              </a:rPr>
              <a:t>Explore</a:t>
            </a:r>
            <a:r>
              <a:rPr lang="en-US" dirty="0" smtClean="0"/>
              <a:t> – You explore the data by searching for </a:t>
            </a:r>
            <a:r>
              <a:rPr lang="en-US" dirty="0" smtClean="0">
                <a:solidFill>
                  <a:srgbClr val="0070C0"/>
                </a:solidFill>
              </a:rPr>
              <a:t>anticipated relationships, unanticipated trends, and anomalies</a:t>
            </a:r>
            <a:r>
              <a:rPr lang="en-US" dirty="0" smtClean="0"/>
              <a:t> in order to gain understanding and ideas.</a:t>
            </a:r>
          </a:p>
          <a:p>
            <a:endParaRPr lang="en-US" dirty="0" smtClean="0"/>
          </a:p>
          <a:p>
            <a:r>
              <a:rPr lang="en-US" b="1" u="sng" dirty="0" smtClean="0">
                <a:solidFill>
                  <a:srgbClr val="C00000"/>
                </a:solidFill>
              </a:rPr>
              <a:t>Modify</a:t>
            </a:r>
            <a:r>
              <a:rPr lang="en-US" dirty="0" smtClean="0"/>
              <a:t> – You modify the data by </a:t>
            </a:r>
            <a:r>
              <a:rPr lang="en-US" dirty="0" smtClean="0">
                <a:solidFill>
                  <a:srgbClr val="0070C0"/>
                </a:solidFill>
              </a:rPr>
              <a:t>creating, selecting, and transforming </a:t>
            </a:r>
            <a:r>
              <a:rPr lang="en-US" dirty="0" smtClean="0"/>
              <a:t>the variables for the modeling process.</a:t>
            </a:r>
          </a:p>
          <a:p>
            <a:endParaRPr lang="en-US" dirty="0" smtClean="0"/>
          </a:p>
          <a:p>
            <a:r>
              <a:rPr lang="en-US" b="1" u="sng" dirty="0" smtClean="0">
                <a:solidFill>
                  <a:srgbClr val="C00000"/>
                </a:solidFill>
              </a:rPr>
              <a:t>Model</a:t>
            </a:r>
            <a:r>
              <a:rPr lang="en-US" dirty="0" smtClean="0"/>
              <a:t> – You model the data by using the </a:t>
            </a:r>
            <a:r>
              <a:rPr lang="en-US" dirty="0" smtClean="0">
                <a:solidFill>
                  <a:srgbClr val="0070C0"/>
                </a:solidFill>
              </a:rPr>
              <a:t>analytical tools </a:t>
            </a:r>
            <a:r>
              <a:rPr lang="en-US" dirty="0" smtClean="0"/>
              <a:t>to search for a combination of the data that reliably predicts a desired outcome.</a:t>
            </a:r>
          </a:p>
          <a:p>
            <a:endParaRPr lang="en-US" dirty="0" smtClean="0"/>
          </a:p>
          <a:p>
            <a:r>
              <a:rPr lang="en-US" b="1" u="sng" dirty="0" smtClean="0">
                <a:solidFill>
                  <a:srgbClr val="C00000"/>
                </a:solidFill>
              </a:rPr>
              <a:t>Assess</a:t>
            </a:r>
            <a:r>
              <a:rPr lang="en-US" dirty="0" smtClean="0"/>
              <a:t> – You assess competing predictive models (build charts to </a:t>
            </a:r>
            <a:r>
              <a:rPr lang="en-US" dirty="0" smtClean="0">
                <a:solidFill>
                  <a:srgbClr val="0070C0"/>
                </a:solidFill>
              </a:rPr>
              <a:t>evaluate the usefulness and reliability </a:t>
            </a:r>
            <a:r>
              <a:rPr lang="en-US" dirty="0" smtClean="0"/>
              <a:t>of the findings from the data mining process).  </a:t>
            </a:r>
          </a:p>
          <a:p>
            <a:r>
              <a:rPr lang="en-US" dirty="0" smtClean="0">
                <a:solidFill>
                  <a:srgbClr val="C00000"/>
                </a:solidFill>
              </a:rPr>
              <a:t>                           Why Assess?</a:t>
            </a:r>
            <a:endParaRPr lang="en-US"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4">
                                            <p:txEl>
                                              <p:pRg st="10" end="10"/>
                                            </p:txEl>
                                          </p:spTgt>
                                        </p:tgtEl>
                                        <p:attrNameLst>
                                          <p:attrName>style.visibility</p:attrName>
                                        </p:attrNameLst>
                                      </p:cBhvr>
                                      <p:to>
                                        <p:strVal val="visible"/>
                                      </p:to>
                                    </p:set>
                                    <p:animEffect transition="in" filter="fade">
                                      <p:cBhvr>
                                        <p:cTn id="27" dur="500"/>
                                        <p:tgtEl>
                                          <p:spTgt spid="4">
                                            <p:txEl>
                                              <p:pRg st="10" end="10"/>
                                            </p:txEl>
                                          </p:spTgt>
                                        </p:tgtEl>
                                      </p:cBhvr>
                                    </p:animEffect>
                                    <p:anim calcmode="lin" valueType="num">
                                      <p:cBhvr>
                                        <p:cTn id="28"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txBox="1">
            <a:spLocks noChangeArrowheads="1"/>
          </p:cNvSpPr>
          <p:nvPr/>
        </p:nvSpPr>
        <p:spPr bwMode="auto">
          <a:xfrm>
            <a:off x="838200" y="152400"/>
            <a:ext cx="5597525" cy="830263"/>
          </a:xfrm>
          <a:prstGeom prst="rect">
            <a:avLst/>
          </a:prstGeom>
          <a:noFill/>
          <a:ln w="9525">
            <a:noFill/>
            <a:miter lim="800000"/>
            <a:headEnd/>
            <a:tailEnd/>
          </a:ln>
        </p:spPr>
        <p:txBody>
          <a:bodyPr anchor="b"/>
          <a:lstStyle/>
          <a:p>
            <a:pPr algn="l">
              <a:spcBef>
                <a:spcPct val="0"/>
              </a:spcBef>
              <a:buClrTx/>
            </a:pPr>
            <a:r>
              <a:rPr lang="en-US" altLang="zh-CN" sz="3200" dirty="0" err="1" smtClean="0">
                <a:solidFill>
                  <a:srgbClr val="660066"/>
                </a:solidFill>
                <a:latin typeface="Palatino Linotype" pitchFamily="16" charset="0"/>
                <a:ea typeface="宋体" charset="-122"/>
              </a:rPr>
              <a:t>NYTimes</a:t>
            </a:r>
            <a:r>
              <a:rPr lang="en-US" altLang="zh-CN" sz="3200" dirty="0" smtClean="0">
                <a:solidFill>
                  <a:srgbClr val="660066"/>
                </a:solidFill>
                <a:latin typeface="Palatino Linotype" pitchFamily="16" charset="0"/>
                <a:ea typeface="宋体" charset="-122"/>
              </a:rPr>
              <a:t>  9/1/2012</a:t>
            </a:r>
            <a:endParaRPr lang="en-US" altLang="zh-CN" dirty="0">
              <a:solidFill>
                <a:srgbClr val="660066"/>
              </a:solidFill>
              <a:latin typeface="Palatino Linotype" pitchFamily="16" charset="0"/>
              <a:ea typeface="宋体" charset="-122"/>
            </a:endParaRPr>
          </a:p>
        </p:txBody>
      </p:sp>
      <p:sp>
        <p:nvSpPr>
          <p:cNvPr id="9220" name="Rectangle 8"/>
          <p:cNvSpPr>
            <a:spLocks noChangeArrowheads="1"/>
          </p:cNvSpPr>
          <p:nvPr/>
        </p:nvSpPr>
        <p:spPr bwMode="auto">
          <a:xfrm>
            <a:off x="609600" y="1143000"/>
            <a:ext cx="8202389" cy="646331"/>
          </a:xfrm>
          <a:prstGeom prst="rect">
            <a:avLst/>
          </a:prstGeom>
          <a:noFill/>
          <a:ln w="9525">
            <a:noFill/>
            <a:miter lim="800000"/>
            <a:headEnd/>
            <a:tailEnd/>
          </a:ln>
        </p:spPr>
        <p:txBody>
          <a:bodyPr wrap="square">
            <a:spAutoFit/>
          </a:bodyPr>
          <a:lstStyle/>
          <a:p>
            <a:pPr algn="l">
              <a:buClr>
                <a:srgbClr val="CC0099"/>
              </a:buClr>
            </a:pPr>
            <a:r>
              <a:rPr lang="en-US" altLang="zh-CN" sz="1800" dirty="0" smtClean="0">
                <a:solidFill>
                  <a:srgbClr val="CC0099"/>
                </a:solidFill>
                <a:latin typeface="Palatino Linotype" pitchFamily="16" charset="0"/>
                <a:ea typeface="宋体" charset="-122"/>
              </a:rPr>
              <a:t>Question:  </a:t>
            </a:r>
            <a:r>
              <a:rPr lang="en-US" altLang="zh-CN" sz="1800" dirty="0" smtClean="0">
                <a:solidFill>
                  <a:schemeClr val="tx1"/>
                </a:solidFill>
                <a:latin typeface="Palatino Linotype" pitchFamily="16" charset="0"/>
                <a:ea typeface="宋体" charset="-122"/>
              </a:rPr>
              <a:t>How d</a:t>
            </a:r>
            <a:r>
              <a:rPr lang="en-US" sz="1800" dirty="0" smtClean="0">
                <a:solidFill>
                  <a:schemeClr val="tx1"/>
                </a:solidFill>
                <a:latin typeface="Palatino Linotype" pitchFamily="18" charset="0"/>
                <a:ea typeface="宋体" pitchFamily="2" charset="-122"/>
              </a:rPr>
              <a:t>o online reviews affect demand for restaurants? (Yelp, SFO)</a:t>
            </a:r>
          </a:p>
          <a:p>
            <a:pPr>
              <a:buClr>
                <a:srgbClr val="CC0099"/>
              </a:buClr>
            </a:pPr>
            <a:r>
              <a:rPr lang="en-US" altLang="zh-CN" i="1" u="sng" dirty="0" smtClean="0">
                <a:latin typeface="Palatino Linotype" pitchFamily="18" charset="0"/>
                <a:ea typeface="宋体" charset="-122"/>
              </a:rPr>
              <a:t>http://www.guardian.co.uk/lifeandstyle/2012/sep/02/ratings-boost-restaurants</a:t>
            </a:r>
            <a:endParaRPr lang="zh-CN" altLang="en-US" sz="1800" i="1" u="sng" dirty="0">
              <a:solidFill>
                <a:schemeClr val="tx1"/>
              </a:solidFill>
              <a:latin typeface="Palatino Linotype" pitchFamily="18" charset="0"/>
              <a:ea typeface="宋体" charset="-122"/>
            </a:endParaRPr>
          </a:p>
        </p:txBody>
      </p:sp>
      <p:sp>
        <p:nvSpPr>
          <p:cNvPr id="5" name="Rectangle 8"/>
          <p:cNvSpPr>
            <a:spLocks noChangeArrowheads="1"/>
          </p:cNvSpPr>
          <p:nvPr/>
        </p:nvSpPr>
        <p:spPr bwMode="auto">
          <a:xfrm>
            <a:off x="642422" y="1905000"/>
            <a:ext cx="7936646" cy="646331"/>
          </a:xfrm>
          <a:prstGeom prst="rect">
            <a:avLst/>
          </a:prstGeom>
          <a:noFill/>
          <a:ln w="9525">
            <a:noFill/>
            <a:miter lim="800000"/>
            <a:headEnd/>
            <a:tailEnd/>
          </a:ln>
        </p:spPr>
        <p:txBody>
          <a:bodyPr wrap="square">
            <a:spAutoFit/>
          </a:bodyPr>
          <a:lstStyle/>
          <a:p>
            <a:pPr algn="l">
              <a:buClr>
                <a:srgbClr val="CC0099"/>
              </a:buClr>
            </a:pPr>
            <a:r>
              <a:rPr lang="en-US" altLang="zh-CN" sz="1800" dirty="0" smtClean="0">
                <a:solidFill>
                  <a:srgbClr val="CC0099"/>
                </a:solidFill>
                <a:latin typeface="Palatino Linotype" pitchFamily="16" charset="0"/>
                <a:ea typeface="宋体" charset="-122"/>
              </a:rPr>
              <a:t>Finding:  </a:t>
            </a:r>
            <a:r>
              <a:rPr lang="en-US" altLang="zh-CN" sz="1800" dirty="0" smtClean="0">
                <a:latin typeface="Palatino Linotype" pitchFamily="16" charset="0"/>
                <a:ea typeface="宋体" charset="-122"/>
              </a:rPr>
              <a:t>Half-star increase in rating </a:t>
            </a:r>
            <a:r>
              <a:rPr lang="en-US" altLang="zh-CN" dirty="0" smtClean="0">
                <a:latin typeface="Palatino Linotype" pitchFamily="16" charset="0"/>
                <a:ea typeface="宋体" charset="-122"/>
              </a:rPr>
              <a:t>makes it more likely to be full during peak dining hour.</a:t>
            </a:r>
            <a:endParaRPr lang="zh-CN" altLang="en-US" sz="1800" dirty="0" smtClean="0">
              <a:latin typeface="Palatino Linotype" pitchFamily="18" charset="0"/>
              <a:ea typeface="宋体" pitchFamily="2" charset="-122"/>
            </a:endParaRPr>
          </a:p>
        </p:txBody>
      </p:sp>
      <p:pic>
        <p:nvPicPr>
          <p:cNvPr id="6146" name="Picture 2" descr="Petrus"/>
          <p:cNvPicPr>
            <a:picLocks noChangeAspect="1" noChangeArrowheads="1"/>
          </p:cNvPicPr>
          <p:nvPr/>
        </p:nvPicPr>
        <p:blipFill>
          <a:blip r:embed="rId3" cstate="print"/>
          <a:srcRect/>
          <a:stretch>
            <a:fillRect/>
          </a:stretch>
        </p:blipFill>
        <p:spPr bwMode="auto">
          <a:xfrm>
            <a:off x="3276600" y="2362200"/>
            <a:ext cx="3962400" cy="2377440"/>
          </a:xfrm>
          <a:prstGeom prst="rect">
            <a:avLst/>
          </a:prstGeom>
          <a:noFill/>
        </p:spPr>
      </p:pic>
      <p:sp>
        <p:nvSpPr>
          <p:cNvPr id="8" name="矩形 7"/>
          <p:cNvSpPr/>
          <p:nvPr/>
        </p:nvSpPr>
        <p:spPr>
          <a:xfrm>
            <a:off x="762000" y="4953000"/>
            <a:ext cx="7696200" cy="923330"/>
          </a:xfrm>
          <a:prstGeom prst="rect">
            <a:avLst/>
          </a:prstGeom>
        </p:spPr>
        <p:txBody>
          <a:bodyPr wrap="square">
            <a:spAutoFit/>
          </a:bodyPr>
          <a:lstStyle/>
          <a:p>
            <a:r>
              <a:rPr lang="en-US" altLang="zh-CN" dirty="0" smtClean="0">
                <a:solidFill>
                  <a:srgbClr val="CC0099"/>
                </a:solidFill>
                <a:latin typeface="Palatino Linotype" pitchFamily="16" charset="0"/>
                <a:ea typeface="宋体" charset="-122"/>
              </a:rPr>
              <a:t>Challenge – </a:t>
            </a:r>
            <a:r>
              <a:rPr lang="en-US" altLang="zh-CN" dirty="0" err="1" smtClean="0">
                <a:solidFill>
                  <a:srgbClr val="CC0099"/>
                </a:solidFill>
                <a:latin typeface="Palatino Linotype" pitchFamily="16" charset="0"/>
                <a:ea typeface="宋体" charset="-122"/>
              </a:rPr>
              <a:t>Casaulity</a:t>
            </a:r>
            <a:r>
              <a:rPr lang="en-US" altLang="zh-CN" dirty="0" smtClean="0">
                <a:solidFill>
                  <a:srgbClr val="CC0099"/>
                </a:solidFill>
                <a:latin typeface="Palatino Linotype" pitchFamily="16" charset="0"/>
                <a:ea typeface="宋体" charset="-122"/>
              </a:rPr>
              <a:t>: </a:t>
            </a:r>
            <a:r>
              <a:rPr lang="en-US" dirty="0" smtClean="0">
                <a:latin typeface="Palatino Linotype" pitchFamily="18" charset="0"/>
              </a:rPr>
              <a:t>“After all, restaurants that get good reviews are those with good quality anyway, and they would probably do well even in the absence of any reviews…"</a:t>
            </a:r>
            <a:endParaRPr lang="en-US" dirty="0">
              <a:latin typeface="Palatino Linotype" pitchFamily="18" charset="0"/>
            </a:endParaRPr>
          </a:p>
        </p:txBody>
      </p:sp>
      <p:sp>
        <p:nvSpPr>
          <p:cNvPr id="9" name="矩形 8"/>
          <p:cNvSpPr/>
          <p:nvPr/>
        </p:nvSpPr>
        <p:spPr>
          <a:xfrm>
            <a:off x="6553200" y="6248400"/>
            <a:ext cx="1016625" cy="369332"/>
          </a:xfrm>
          <a:prstGeom prst="rect">
            <a:avLst/>
          </a:prstGeom>
        </p:spPr>
        <p:txBody>
          <a:bodyPr wrap="none">
            <a:spAutoFit/>
          </a:bodyPr>
          <a:lstStyle/>
          <a:p>
            <a:r>
              <a:rPr lang="en-US" dirty="0" smtClean="0">
                <a:latin typeface="Palatino Linotype" pitchFamily="18" charset="0"/>
              </a:rPr>
              <a:t>Quality </a:t>
            </a:r>
            <a:endParaRPr lang="en-US" dirty="0"/>
          </a:p>
        </p:txBody>
      </p:sp>
      <p:sp>
        <p:nvSpPr>
          <p:cNvPr id="10" name="矩形 9"/>
          <p:cNvSpPr/>
          <p:nvPr/>
        </p:nvSpPr>
        <p:spPr>
          <a:xfrm>
            <a:off x="5257800" y="5851634"/>
            <a:ext cx="859531" cy="369332"/>
          </a:xfrm>
          <a:prstGeom prst="rect">
            <a:avLst/>
          </a:prstGeom>
        </p:spPr>
        <p:txBody>
          <a:bodyPr wrap="none">
            <a:spAutoFit/>
          </a:bodyPr>
          <a:lstStyle/>
          <a:p>
            <a:r>
              <a:rPr lang="en-US" dirty="0" smtClean="0">
                <a:latin typeface="Palatino Linotype" pitchFamily="18" charset="0"/>
              </a:rPr>
              <a:t>Rating</a:t>
            </a:r>
            <a:endParaRPr lang="en-US" dirty="0"/>
          </a:p>
        </p:txBody>
      </p:sp>
      <p:sp>
        <p:nvSpPr>
          <p:cNvPr id="11" name="矩形 10"/>
          <p:cNvSpPr/>
          <p:nvPr/>
        </p:nvSpPr>
        <p:spPr>
          <a:xfrm>
            <a:off x="7696200" y="5847536"/>
            <a:ext cx="1067921" cy="369332"/>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latin typeface="Palatino Linotype" pitchFamily="18" charset="0"/>
              </a:rPr>
              <a:t>Demand</a:t>
            </a:r>
            <a:endParaRPr lang="en-US" dirty="0"/>
          </a:p>
        </p:txBody>
      </p:sp>
      <p:cxnSp>
        <p:nvCxnSpPr>
          <p:cNvPr id="13" name="直接箭头连接符 12"/>
          <p:cNvCxnSpPr>
            <a:stCxn id="9" idx="1"/>
            <a:endCxn id="10" idx="2"/>
          </p:cNvCxnSpPr>
          <p:nvPr/>
        </p:nvCxnSpPr>
        <p:spPr>
          <a:xfrm flipH="1" flipV="1">
            <a:off x="5687566" y="6220966"/>
            <a:ext cx="865634" cy="212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a:stCxn id="9" idx="3"/>
            <a:endCxn id="11" idx="2"/>
          </p:cNvCxnSpPr>
          <p:nvPr/>
        </p:nvCxnSpPr>
        <p:spPr>
          <a:xfrm flipV="1">
            <a:off x="7569825" y="6216868"/>
            <a:ext cx="660336" cy="21619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anim calcmode="lin" valueType="num">
                                      <p:cBhvr>
                                        <p:cTn id="8" dur="500" fill="hold"/>
                                        <p:tgtEl>
                                          <p:spTgt spid="8"/>
                                        </p:tgtEl>
                                        <p:attrNameLst>
                                          <p:attrName>ppt_x</p:attrName>
                                        </p:attrNameLst>
                                      </p:cBhvr>
                                      <p:tavLst>
                                        <p:tav tm="0">
                                          <p:val>
                                            <p:strVal val="#ppt_x"/>
                                          </p:val>
                                        </p:tav>
                                        <p:tav tm="100000">
                                          <p:val>
                                            <p:strVal val="#ppt_x"/>
                                          </p:val>
                                        </p:tav>
                                      </p:tavLst>
                                    </p:anim>
                                    <p:anim calcmode="lin" valueType="num">
                                      <p:cBhvr>
                                        <p:cTn id="9" dur="5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childTnLst>
                                </p:cTn>
                              </p:par>
                            </p:childTnLst>
                          </p:cTn>
                        </p:par>
                        <p:par>
                          <p:cTn id="14" fill="hold">
                            <p:stCondLst>
                              <p:cond delay="0"/>
                            </p:stCondLst>
                            <p:childTnLst>
                              <p:par>
                                <p:cTn id="15" presetID="22" presetClass="entr" presetSubtype="4"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down)">
                                      <p:cBhvr>
                                        <p:cTn id="17" dur="500"/>
                                        <p:tgtEl>
                                          <p:spTgt spid="13"/>
                                        </p:tgtEl>
                                      </p:cBhvr>
                                    </p:animEffect>
                                  </p:childTnLst>
                                </p:cTn>
                              </p:par>
                            </p:childTnLst>
                          </p:cTn>
                        </p:par>
                        <p:par>
                          <p:cTn id="18" fill="hold">
                            <p:stCondLst>
                              <p:cond delay="500"/>
                            </p:stCondLst>
                            <p:childTnLst>
                              <p:par>
                                <p:cTn id="19" presetID="1" presetClass="entr" presetSubtype="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par>
                          <p:cTn id="21" fill="hold">
                            <p:stCondLst>
                              <p:cond delay="500"/>
                            </p:stCondLst>
                            <p:childTnLst>
                              <p:par>
                                <p:cTn id="22" presetID="22" presetClass="entr" presetSubtype="4"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down)">
                                      <p:cBhvr>
                                        <p:cTn id="24" dur="500"/>
                                        <p:tgtEl>
                                          <p:spTgt spid="15"/>
                                        </p:tgtEl>
                                      </p:cBhvr>
                                    </p:animEffect>
                                  </p:childTnLst>
                                </p:cTn>
                              </p:par>
                            </p:childTnLst>
                          </p:cTn>
                        </p:par>
                        <p:par>
                          <p:cTn id="25" fill="hold">
                            <p:stCondLst>
                              <p:cond delay="1000"/>
                            </p:stCondLst>
                            <p:childTnLst>
                              <p:par>
                                <p:cTn id="26" presetID="1"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1"/>
          <p:cNvSpPr>
            <a:spLocks noGrp="1"/>
          </p:cNvSpPr>
          <p:nvPr>
            <p:ph type="sldNum" sz="quarter" idx="12"/>
          </p:nvPr>
        </p:nvSpPr>
        <p:spPr>
          <a:noFill/>
        </p:spPr>
        <p:txBody>
          <a:bodyPr/>
          <a:lstStyle/>
          <a:p>
            <a:fld id="{12BB7819-35AE-46A4-A5FF-DD1BAC54F871}" type="slidenum">
              <a:rPr lang="en-US" smtClean="0"/>
              <a:pPr/>
              <a:t>30</a:t>
            </a:fld>
            <a:endParaRPr lang="en-US" smtClean="0"/>
          </a:p>
        </p:txBody>
      </p:sp>
      <p:pic>
        <p:nvPicPr>
          <p:cNvPr id="24579" name="Picture 2"/>
          <p:cNvPicPr>
            <a:picLocks noChangeAspect="1" noChangeArrowheads="1"/>
          </p:cNvPicPr>
          <p:nvPr/>
        </p:nvPicPr>
        <p:blipFill>
          <a:blip r:embed="rId2" cstate="print"/>
          <a:srcRect l="7433" t="6250" r="3376"/>
          <a:stretch>
            <a:fillRect/>
          </a:stretch>
        </p:blipFill>
        <p:spPr bwMode="auto">
          <a:xfrm>
            <a:off x="1143000" y="1066800"/>
            <a:ext cx="7010400" cy="5257800"/>
          </a:xfrm>
          <a:prstGeom prst="rect">
            <a:avLst/>
          </a:prstGeom>
          <a:noFill/>
          <a:ln w="9525">
            <a:noFill/>
            <a:miter lim="800000"/>
            <a:headEnd/>
            <a:tailEnd/>
          </a:ln>
        </p:spPr>
      </p:pic>
      <p:sp>
        <p:nvSpPr>
          <p:cNvPr id="24580" name="Text Box 2"/>
          <p:cNvSpPr txBox="1">
            <a:spLocks noChangeArrowheads="1"/>
          </p:cNvSpPr>
          <p:nvPr/>
        </p:nvSpPr>
        <p:spPr bwMode="auto">
          <a:xfrm>
            <a:off x="381000" y="304800"/>
            <a:ext cx="8610600" cy="461665"/>
          </a:xfrm>
          <a:prstGeom prst="rect">
            <a:avLst/>
          </a:prstGeom>
          <a:noFill/>
          <a:ln w="12700">
            <a:noFill/>
            <a:miter lim="800000"/>
            <a:headEnd/>
            <a:tailEnd/>
          </a:ln>
        </p:spPr>
        <p:txBody>
          <a:bodyPr wrap="square">
            <a:spAutoFit/>
          </a:bodyPr>
          <a:lstStyle/>
          <a:p>
            <a:pPr algn="ctr">
              <a:spcBef>
                <a:spcPct val="50000"/>
              </a:spcBef>
            </a:pPr>
            <a:r>
              <a:rPr lang="en-US" sz="2400" b="1" dirty="0">
                <a:solidFill>
                  <a:srgbClr val="C00000"/>
                </a:solidFill>
              </a:rPr>
              <a:t>Analytics Is More than Models: It’s </a:t>
            </a:r>
            <a:r>
              <a:rPr lang="en-US" sz="2400" b="1" dirty="0" smtClean="0">
                <a:solidFill>
                  <a:srgbClr val="C00000"/>
                </a:solidFill>
              </a:rPr>
              <a:t>an Iterative Process</a:t>
            </a:r>
            <a:endParaRPr lang="en-US" sz="2400" b="1" dirty="0">
              <a:solidFill>
                <a:srgbClr val="C00000"/>
              </a:solidFill>
              <a:cs typeface="Times New Roman" pitchFamily="18" charset="0"/>
            </a:endParaRPr>
          </a:p>
        </p:txBody>
      </p:sp>
      <p:sp>
        <p:nvSpPr>
          <p:cNvPr id="6" name="Rectangle 3"/>
          <p:cNvSpPr txBox="1">
            <a:spLocks noChangeArrowheads="1"/>
          </p:cNvSpPr>
          <p:nvPr/>
        </p:nvSpPr>
        <p:spPr>
          <a:xfrm>
            <a:off x="914400" y="1143000"/>
            <a:ext cx="8001000" cy="2047875"/>
          </a:xfrm>
          <a:prstGeom prst="rect">
            <a:avLst/>
          </a:prstGeom>
        </p:spPr>
        <p:txBody>
          <a:bodyPr/>
          <a:lstStyle/>
          <a:p>
            <a:pPr marL="342900" indent="-342900">
              <a:spcBef>
                <a:spcPct val="20000"/>
              </a:spcBef>
              <a:buClr>
                <a:schemeClr val="accent2"/>
              </a:buClr>
              <a:buFont typeface="Wingdings" pitchFamily="2" charset="2"/>
              <a:buChar char="²"/>
              <a:defRPr/>
            </a:pPr>
            <a:endParaRPr lang="en-US" sz="2000" kern="0" dirty="0">
              <a:solidFill>
                <a:srgbClr val="A50021"/>
              </a:solidFill>
              <a:latin typeface="+mn-lt"/>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4918334" cy="646331"/>
          </a:xfrm>
          <a:prstGeom prst="rect">
            <a:avLst/>
          </a:prstGeom>
        </p:spPr>
        <p:txBody>
          <a:bodyPr wrap="none">
            <a:spAutoFit/>
          </a:bodyPr>
          <a:lstStyle/>
          <a:p>
            <a:pPr>
              <a:defRPr/>
            </a:pPr>
            <a:r>
              <a:rPr lang="en-US" sz="3600" b="1" kern="0" dirty="0" smtClean="0">
                <a:solidFill>
                  <a:srgbClr val="C00000"/>
                </a:solidFill>
              </a:rPr>
              <a:t>SEMMA – Sample Tab</a:t>
            </a:r>
            <a:endParaRPr lang="en-US" sz="3600" b="1" kern="0" dirty="0">
              <a:solidFill>
                <a:srgbClr val="C00000"/>
              </a:solidFill>
            </a:endParaRPr>
          </a:p>
        </p:txBody>
      </p:sp>
      <p:pic>
        <p:nvPicPr>
          <p:cNvPr id="11266" name="Picture 2"/>
          <p:cNvPicPr>
            <a:picLocks noChangeAspect="1" noChangeArrowheads="1"/>
          </p:cNvPicPr>
          <p:nvPr/>
        </p:nvPicPr>
        <p:blipFill>
          <a:blip r:embed="rId3" cstate="print"/>
          <a:srcRect t="13680"/>
          <a:stretch>
            <a:fillRect/>
          </a:stretch>
        </p:blipFill>
        <p:spPr bwMode="auto">
          <a:xfrm>
            <a:off x="1905000" y="942239"/>
            <a:ext cx="5181600" cy="3324961"/>
          </a:xfrm>
          <a:prstGeom prst="rect">
            <a:avLst/>
          </a:prstGeom>
          <a:noFill/>
          <a:ln w="9525">
            <a:noFill/>
            <a:miter lim="800000"/>
            <a:headEnd/>
            <a:tailEnd/>
          </a:ln>
        </p:spPr>
      </p:pic>
      <p:sp>
        <p:nvSpPr>
          <p:cNvPr id="5" name="矩形 4"/>
          <p:cNvSpPr/>
          <p:nvPr/>
        </p:nvSpPr>
        <p:spPr>
          <a:xfrm>
            <a:off x="304800" y="4445675"/>
            <a:ext cx="8686800" cy="1754326"/>
          </a:xfrm>
          <a:prstGeom prst="rect">
            <a:avLst/>
          </a:prstGeom>
        </p:spPr>
        <p:txBody>
          <a:bodyPr wrap="square">
            <a:spAutoFit/>
          </a:bodyPr>
          <a:lstStyle/>
          <a:p>
            <a:r>
              <a:rPr lang="en-US" b="1" dirty="0" smtClean="0"/>
              <a:t>Input Data: </a:t>
            </a:r>
            <a:r>
              <a:rPr lang="en-US" dirty="0" smtClean="0"/>
              <a:t>data source, and details (metadata) about variables in the data.</a:t>
            </a:r>
          </a:p>
          <a:p>
            <a:r>
              <a:rPr lang="en-US" b="1" dirty="0" smtClean="0"/>
              <a:t>Data Partition: </a:t>
            </a:r>
            <a:r>
              <a:rPr lang="en-US" dirty="0" smtClean="0"/>
              <a:t>partition data sets into training, validation and test data sets. </a:t>
            </a:r>
          </a:p>
          <a:p>
            <a:pPr>
              <a:buFont typeface="Wingdings" pitchFamily="2" charset="2"/>
              <a:buChar char="q"/>
            </a:pPr>
            <a:r>
              <a:rPr lang="en-US" dirty="0" smtClean="0">
                <a:solidFill>
                  <a:srgbClr val="C00000"/>
                </a:solidFill>
              </a:rPr>
              <a:t> Training set </a:t>
            </a:r>
            <a:r>
              <a:rPr lang="en-US" dirty="0" smtClean="0"/>
              <a:t>- preliminary model fitting. </a:t>
            </a:r>
          </a:p>
          <a:p>
            <a:pPr>
              <a:buFont typeface="Wingdings" pitchFamily="2" charset="2"/>
              <a:buChar char="q"/>
            </a:pPr>
            <a:r>
              <a:rPr lang="en-US" dirty="0" smtClean="0">
                <a:solidFill>
                  <a:srgbClr val="C00000"/>
                </a:solidFill>
              </a:rPr>
              <a:t> Validation set </a:t>
            </a:r>
            <a:r>
              <a:rPr lang="en-US" dirty="0" smtClean="0"/>
              <a:t>- monitor and tune model during estimation + assessment. </a:t>
            </a:r>
          </a:p>
          <a:p>
            <a:pPr>
              <a:buFont typeface="Wingdings" pitchFamily="2" charset="2"/>
              <a:buChar char="q"/>
            </a:pPr>
            <a:r>
              <a:rPr lang="en-US" dirty="0" smtClean="0">
                <a:solidFill>
                  <a:srgbClr val="C00000"/>
                </a:solidFill>
              </a:rPr>
              <a:t> Test set </a:t>
            </a:r>
            <a:r>
              <a:rPr lang="en-US" dirty="0" smtClean="0"/>
              <a:t>- additional holdout data set for model assessment. (e.g., random sampling, stratified random sampling, or cluster sampling…)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6380273" cy="646331"/>
          </a:xfrm>
          <a:prstGeom prst="rect">
            <a:avLst/>
          </a:prstGeom>
        </p:spPr>
        <p:txBody>
          <a:bodyPr wrap="none">
            <a:spAutoFit/>
          </a:bodyPr>
          <a:lstStyle/>
          <a:p>
            <a:pPr>
              <a:defRPr/>
            </a:pPr>
            <a:r>
              <a:rPr lang="en-US" sz="3600" b="1" kern="0" dirty="0" smtClean="0">
                <a:solidFill>
                  <a:srgbClr val="C00000"/>
                </a:solidFill>
              </a:rPr>
              <a:t>Training vs. Validation Data</a:t>
            </a:r>
            <a:endParaRPr lang="en-US" sz="3600" b="1" kern="0" dirty="0">
              <a:solidFill>
                <a:srgbClr val="C00000"/>
              </a:solidFill>
            </a:endParaRPr>
          </a:p>
        </p:txBody>
      </p:sp>
      <p:pic>
        <p:nvPicPr>
          <p:cNvPr id="11267" name="Picture 3" descr="C:\EM_Projects\ELearn\docs\m142_19a.gif"/>
          <p:cNvPicPr>
            <a:picLocks noChangeAspect="1" noChangeArrowheads="1"/>
          </p:cNvPicPr>
          <p:nvPr/>
        </p:nvPicPr>
        <p:blipFill>
          <a:blip r:embed="rId3" cstate="print"/>
          <a:srcRect/>
          <a:stretch>
            <a:fillRect/>
          </a:stretch>
        </p:blipFill>
        <p:spPr bwMode="auto">
          <a:xfrm>
            <a:off x="3276600" y="914399"/>
            <a:ext cx="3200400" cy="3229898"/>
          </a:xfrm>
          <a:prstGeom prst="rect">
            <a:avLst/>
          </a:prstGeom>
          <a:noFill/>
        </p:spPr>
      </p:pic>
      <p:pic>
        <p:nvPicPr>
          <p:cNvPr id="11268" name="Picture 4" descr="C:\EM_Projects\ELearn\docs\m142_20a.gif"/>
          <p:cNvPicPr>
            <a:picLocks noChangeAspect="1" noChangeArrowheads="1"/>
          </p:cNvPicPr>
          <p:nvPr/>
        </p:nvPicPr>
        <p:blipFill>
          <a:blip r:embed="rId4" cstate="print"/>
          <a:srcRect b="8786"/>
          <a:stretch>
            <a:fillRect/>
          </a:stretch>
        </p:blipFill>
        <p:spPr bwMode="auto">
          <a:xfrm>
            <a:off x="416169" y="1828800"/>
            <a:ext cx="7737231" cy="2286000"/>
          </a:xfrm>
          <a:prstGeom prst="rect">
            <a:avLst/>
          </a:prstGeom>
          <a:noFill/>
        </p:spPr>
      </p:pic>
      <p:pic>
        <p:nvPicPr>
          <p:cNvPr id="11269" name="Picture 5" descr="C:\EM_Projects\ELearn\docs\m142_20b.gif"/>
          <p:cNvPicPr>
            <a:picLocks noChangeAspect="1" noChangeArrowheads="1"/>
          </p:cNvPicPr>
          <p:nvPr/>
        </p:nvPicPr>
        <p:blipFill>
          <a:blip r:embed="rId5" cstate="print"/>
          <a:srcRect t="7407"/>
          <a:stretch>
            <a:fillRect/>
          </a:stretch>
        </p:blipFill>
        <p:spPr bwMode="auto">
          <a:xfrm>
            <a:off x="1005422" y="3352800"/>
            <a:ext cx="8037952" cy="2362200"/>
          </a:xfrm>
          <a:prstGeom prst="rect">
            <a:avLst/>
          </a:prstGeom>
          <a:noFill/>
        </p:spPr>
      </p:pic>
      <p:sp>
        <p:nvSpPr>
          <p:cNvPr id="7" name="矩形 6"/>
          <p:cNvSpPr/>
          <p:nvPr/>
        </p:nvSpPr>
        <p:spPr>
          <a:xfrm>
            <a:off x="1828800" y="6019800"/>
            <a:ext cx="5486400" cy="461665"/>
          </a:xfrm>
          <a:prstGeom prst="rect">
            <a:avLst/>
          </a:prstGeom>
          <a:ln w="19050">
            <a:solidFill>
              <a:srgbClr val="C00000"/>
            </a:solidFill>
          </a:ln>
        </p:spPr>
        <p:txBody>
          <a:bodyPr wrap="square">
            <a:spAutoFit/>
          </a:bodyPr>
          <a:lstStyle/>
          <a:p>
            <a:pPr algn="ctr"/>
            <a:r>
              <a:rPr lang="en-US" sz="2400" b="1" kern="0" dirty="0" smtClean="0">
                <a:solidFill>
                  <a:srgbClr val="C00000"/>
                </a:solidFill>
              </a:rPr>
              <a:t>Why do we need model validation?</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267"/>
                                        </p:tgtEl>
                                        <p:attrNameLst>
                                          <p:attrName>style.visibility</p:attrName>
                                        </p:attrNameLst>
                                      </p:cBhvr>
                                      <p:to>
                                        <p:strVal val="visible"/>
                                      </p:to>
                                    </p:set>
                                    <p:animEffect transition="in" filter="fade">
                                      <p:cBhvr>
                                        <p:cTn id="7" dur="500"/>
                                        <p:tgtEl>
                                          <p:spTgt spid="1126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268"/>
                                        </p:tgtEl>
                                        <p:attrNameLst>
                                          <p:attrName>style.visibility</p:attrName>
                                        </p:attrNameLst>
                                      </p:cBhvr>
                                      <p:to>
                                        <p:strVal val="visible"/>
                                      </p:to>
                                    </p:set>
                                    <p:animEffect transition="in" filter="fade">
                                      <p:cBhvr>
                                        <p:cTn id="12" dur="500"/>
                                        <p:tgtEl>
                                          <p:spTgt spid="1126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269"/>
                                        </p:tgtEl>
                                        <p:attrNameLst>
                                          <p:attrName>style.visibility</p:attrName>
                                        </p:attrNameLst>
                                      </p:cBhvr>
                                      <p:to>
                                        <p:strVal val="visible"/>
                                      </p:to>
                                    </p:set>
                                    <p:animEffect transition="in" filter="fade">
                                      <p:cBhvr>
                                        <p:cTn id="17" dur="500"/>
                                        <p:tgtEl>
                                          <p:spTgt spid="11269"/>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5203669" cy="646331"/>
          </a:xfrm>
          <a:prstGeom prst="rect">
            <a:avLst/>
          </a:prstGeom>
        </p:spPr>
        <p:txBody>
          <a:bodyPr wrap="none">
            <a:spAutoFit/>
          </a:bodyPr>
          <a:lstStyle/>
          <a:p>
            <a:pPr>
              <a:defRPr/>
            </a:pPr>
            <a:r>
              <a:rPr lang="en-US" sz="3600" b="1" kern="0" dirty="0" smtClean="0">
                <a:solidFill>
                  <a:srgbClr val="C00000"/>
                </a:solidFill>
              </a:rPr>
              <a:t>Why Model Validation?</a:t>
            </a:r>
            <a:endParaRPr lang="en-US" sz="3600" b="1" kern="0" dirty="0">
              <a:solidFill>
                <a:srgbClr val="C00000"/>
              </a:solidFill>
            </a:endParaRPr>
          </a:p>
        </p:txBody>
      </p:sp>
      <p:pic>
        <p:nvPicPr>
          <p:cNvPr id="2050" name="Picture 2" descr="under and overfitting data"/>
          <p:cNvPicPr>
            <a:picLocks noChangeAspect="1" noChangeArrowheads="1"/>
          </p:cNvPicPr>
          <p:nvPr/>
        </p:nvPicPr>
        <p:blipFill>
          <a:blip r:embed="rId3" cstate="print"/>
          <a:srcRect t="6630" r="55056"/>
          <a:stretch>
            <a:fillRect/>
          </a:stretch>
        </p:blipFill>
        <p:spPr bwMode="auto">
          <a:xfrm>
            <a:off x="304800" y="2070945"/>
            <a:ext cx="3962400" cy="3720255"/>
          </a:xfrm>
          <a:prstGeom prst="rect">
            <a:avLst/>
          </a:prstGeom>
          <a:noFill/>
        </p:spPr>
      </p:pic>
      <p:sp>
        <p:nvSpPr>
          <p:cNvPr id="9" name="矩形 8"/>
          <p:cNvSpPr/>
          <p:nvPr/>
        </p:nvSpPr>
        <p:spPr>
          <a:xfrm>
            <a:off x="990600" y="1524000"/>
            <a:ext cx="2422458" cy="369332"/>
          </a:xfrm>
          <a:prstGeom prst="rect">
            <a:avLst/>
          </a:prstGeom>
        </p:spPr>
        <p:txBody>
          <a:bodyPr wrap="none">
            <a:spAutoFit/>
          </a:bodyPr>
          <a:lstStyle/>
          <a:p>
            <a:r>
              <a:rPr lang="en-US" b="1" kern="0" dirty="0" smtClean="0">
                <a:solidFill>
                  <a:srgbClr val="C00000"/>
                </a:solidFill>
              </a:rPr>
              <a:t>Too few parameters</a:t>
            </a:r>
            <a:endParaRPr lang="en-US" dirty="0"/>
          </a:p>
        </p:txBody>
      </p:sp>
      <p:grpSp>
        <p:nvGrpSpPr>
          <p:cNvPr id="11" name="组合 10"/>
          <p:cNvGrpSpPr/>
          <p:nvPr/>
        </p:nvGrpSpPr>
        <p:grpSpPr>
          <a:xfrm>
            <a:off x="4800600" y="1524000"/>
            <a:ext cx="3886200" cy="4265036"/>
            <a:chOff x="4800600" y="1524000"/>
            <a:chExt cx="3886200" cy="4265036"/>
          </a:xfrm>
        </p:grpSpPr>
        <p:pic>
          <p:nvPicPr>
            <p:cNvPr id="8" name="Picture 2" descr="under and overfitting data"/>
            <p:cNvPicPr>
              <a:picLocks noChangeAspect="1" noChangeArrowheads="1"/>
            </p:cNvPicPr>
            <p:nvPr/>
          </p:nvPicPr>
          <p:blipFill>
            <a:blip r:embed="rId3" cstate="print"/>
            <a:srcRect l="49064" t="6630" r="6991"/>
            <a:stretch>
              <a:fillRect/>
            </a:stretch>
          </p:blipFill>
          <p:spPr bwMode="auto">
            <a:xfrm>
              <a:off x="4800600" y="2057400"/>
              <a:ext cx="3886200" cy="3731636"/>
            </a:xfrm>
            <a:prstGeom prst="rect">
              <a:avLst/>
            </a:prstGeom>
            <a:noFill/>
          </p:spPr>
        </p:pic>
        <p:sp>
          <p:nvSpPr>
            <p:cNvPr id="10" name="矩形 9"/>
            <p:cNvSpPr/>
            <p:nvPr/>
          </p:nvSpPr>
          <p:spPr>
            <a:xfrm>
              <a:off x="5410200" y="1524000"/>
              <a:ext cx="2638864" cy="369332"/>
            </a:xfrm>
            <a:prstGeom prst="rect">
              <a:avLst/>
            </a:prstGeom>
          </p:spPr>
          <p:txBody>
            <a:bodyPr wrap="none">
              <a:spAutoFit/>
            </a:bodyPr>
            <a:lstStyle/>
            <a:p>
              <a:r>
                <a:rPr lang="en-US" b="1" kern="0" dirty="0" smtClean="0">
                  <a:solidFill>
                    <a:srgbClr val="C00000"/>
                  </a:solidFill>
                </a:rPr>
                <a:t>Too many parameters</a:t>
              </a:r>
              <a:endParaRPr 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4573688" cy="646331"/>
          </a:xfrm>
          <a:prstGeom prst="rect">
            <a:avLst/>
          </a:prstGeom>
        </p:spPr>
        <p:txBody>
          <a:bodyPr wrap="none">
            <a:spAutoFit/>
          </a:bodyPr>
          <a:lstStyle/>
          <a:p>
            <a:pPr>
              <a:defRPr/>
            </a:pPr>
            <a:r>
              <a:rPr lang="en-US" sz="3600" b="1" kern="0" dirty="0" err="1" smtClean="0">
                <a:solidFill>
                  <a:srgbClr val="C00000"/>
                </a:solidFill>
              </a:rPr>
              <a:t>Overfitting</a:t>
            </a:r>
            <a:r>
              <a:rPr lang="en-US" sz="3600" b="1" kern="0" dirty="0" smtClean="0">
                <a:solidFill>
                  <a:srgbClr val="C00000"/>
                </a:solidFill>
              </a:rPr>
              <a:t> Problem</a:t>
            </a:r>
            <a:endParaRPr lang="en-US" sz="3600" b="1" kern="0" dirty="0">
              <a:solidFill>
                <a:srgbClr val="C00000"/>
              </a:solidFill>
            </a:endParaRPr>
          </a:p>
        </p:txBody>
      </p:sp>
      <p:pic>
        <p:nvPicPr>
          <p:cNvPr id="2052" name="Picture 4" descr="File:Overfitting.svg"/>
          <p:cNvPicPr>
            <a:picLocks noChangeAspect="1" noChangeArrowheads="1"/>
          </p:cNvPicPr>
          <p:nvPr/>
        </p:nvPicPr>
        <p:blipFill>
          <a:blip r:embed="rId3" cstate="print"/>
          <a:srcRect/>
          <a:stretch>
            <a:fillRect/>
          </a:stretch>
        </p:blipFill>
        <p:spPr bwMode="auto">
          <a:xfrm>
            <a:off x="1981200" y="1143000"/>
            <a:ext cx="5029200" cy="5029200"/>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4573688" cy="646331"/>
          </a:xfrm>
          <a:prstGeom prst="rect">
            <a:avLst/>
          </a:prstGeom>
        </p:spPr>
        <p:txBody>
          <a:bodyPr wrap="none">
            <a:spAutoFit/>
          </a:bodyPr>
          <a:lstStyle/>
          <a:p>
            <a:pPr>
              <a:defRPr/>
            </a:pPr>
            <a:r>
              <a:rPr lang="en-US" sz="3600" b="1" kern="0" dirty="0" err="1" smtClean="0">
                <a:solidFill>
                  <a:srgbClr val="C00000"/>
                </a:solidFill>
              </a:rPr>
              <a:t>Overfitting</a:t>
            </a:r>
            <a:r>
              <a:rPr lang="en-US" sz="3600" b="1" kern="0" dirty="0" smtClean="0">
                <a:solidFill>
                  <a:srgbClr val="C00000"/>
                </a:solidFill>
              </a:rPr>
              <a:t> Problem</a:t>
            </a:r>
            <a:endParaRPr lang="en-US" sz="3600" b="1" kern="0" dirty="0">
              <a:solidFill>
                <a:srgbClr val="C00000"/>
              </a:solidFill>
            </a:endParaRPr>
          </a:p>
        </p:txBody>
      </p:sp>
      <p:pic>
        <p:nvPicPr>
          <p:cNvPr id="124930" name="Picture 2" descr="early stopping"/>
          <p:cNvPicPr>
            <a:picLocks noChangeAspect="1" noChangeArrowheads="1"/>
          </p:cNvPicPr>
          <p:nvPr/>
        </p:nvPicPr>
        <p:blipFill>
          <a:blip r:embed="rId3" cstate="print"/>
          <a:srcRect/>
          <a:stretch>
            <a:fillRect/>
          </a:stretch>
        </p:blipFill>
        <p:spPr bwMode="auto">
          <a:xfrm>
            <a:off x="1752600" y="1143000"/>
            <a:ext cx="5791200" cy="488063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24930"/>
                                        </p:tgtEl>
                                        <p:attrNameLst>
                                          <p:attrName>style.visibility</p:attrName>
                                        </p:attrNameLst>
                                      </p:cBhvr>
                                      <p:to>
                                        <p:strVal val="visible"/>
                                      </p:to>
                                    </p:set>
                                    <p:animEffect transition="in" filter="dissolve">
                                      <p:cBhvr>
                                        <p:cTn id="7" dur="500"/>
                                        <p:tgtEl>
                                          <p:spTgt spid="1249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4918334" cy="646331"/>
          </a:xfrm>
          <a:prstGeom prst="rect">
            <a:avLst/>
          </a:prstGeom>
        </p:spPr>
        <p:txBody>
          <a:bodyPr wrap="none">
            <a:spAutoFit/>
          </a:bodyPr>
          <a:lstStyle/>
          <a:p>
            <a:pPr>
              <a:defRPr/>
            </a:pPr>
            <a:r>
              <a:rPr lang="en-US" sz="3600" b="1" kern="0" dirty="0" smtClean="0">
                <a:solidFill>
                  <a:srgbClr val="C00000"/>
                </a:solidFill>
              </a:rPr>
              <a:t>SEMMA – Sample Tab</a:t>
            </a:r>
            <a:endParaRPr lang="en-US" sz="3600" b="1" kern="0" dirty="0">
              <a:solidFill>
                <a:srgbClr val="C00000"/>
              </a:solidFill>
            </a:endParaRPr>
          </a:p>
        </p:txBody>
      </p:sp>
      <p:pic>
        <p:nvPicPr>
          <p:cNvPr id="11266" name="Picture 2"/>
          <p:cNvPicPr>
            <a:picLocks noChangeAspect="1" noChangeArrowheads="1"/>
          </p:cNvPicPr>
          <p:nvPr/>
        </p:nvPicPr>
        <p:blipFill>
          <a:blip r:embed="rId3" cstate="print"/>
          <a:srcRect t="13680"/>
          <a:stretch>
            <a:fillRect/>
          </a:stretch>
        </p:blipFill>
        <p:spPr bwMode="auto">
          <a:xfrm>
            <a:off x="1905000" y="942239"/>
            <a:ext cx="5181600" cy="3324961"/>
          </a:xfrm>
          <a:prstGeom prst="rect">
            <a:avLst/>
          </a:prstGeom>
          <a:noFill/>
          <a:ln w="9525">
            <a:noFill/>
            <a:miter lim="800000"/>
            <a:headEnd/>
            <a:tailEnd/>
          </a:ln>
        </p:spPr>
      </p:pic>
      <p:sp>
        <p:nvSpPr>
          <p:cNvPr id="7" name="矩形 6"/>
          <p:cNvSpPr/>
          <p:nvPr/>
        </p:nvSpPr>
        <p:spPr>
          <a:xfrm>
            <a:off x="609600" y="4491097"/>
            <a:ext cx="8153400" cy="2031325"/>
          </a:xfrm>
          <a:prstGeom prst="rect">
            <a:avLst/>
          </a:prstGeom>
        </p:spPr>
        <p:txBody>
          <a:bodyPr wrap="square">
            <a:spAutoFit/>
          </a:bodyPr>
          <a:lstStyle/>
          <a:p>
            <a:r>
              <a:rPr lang="en-US" b="1" dirty="0" smtClean="0"/>
              <a:t>Sample: </a:t>
            </a:r>
            <a:r>
              <a:rPr lang="en-US" dirty="0" smtClean="0"/>
              <a:t>simple random samples, nth observation samples, stratified random samples, first-n samples, cluster samples... </a:t>
            </a:r>
          </a:p>
          <a:p>
            <a:pPr>
              <a:buFont typeface="Wingdings" pitchFamily="2" charset="2"/>
              <a:buChar char="q"/>
            </a:pPr>
            <a:r>
              <a:rPr lang="en-US" dirty="0" smtClean="0"/>
              <a:t> Specify </a:t>
            </a:r>
            <a:r>
              <a:rPr lang="en-US" dirty="0" smtClean="0">
                <a:solidFill>
                  <a:srgbClr val="C00000"/>
                </a:solidFill>
              </a:rPr>
              <a:t>#observations or %population </a:t>
            </a:r>
            <a:r>
              <a:rPr lang="en-US" dirty="0" smtClean="0"/>
              <a:t>for the sample. </a:t>
            </a:r>
          </a:p>
          <a:p>
            <a:pPr>
              <a:buFont typeface="Wingdings" pitchFamily="2" charset="2"/>
              <a:buChar char="q"/>
            </a:pPr>
            <a:r>
              <a:rPr lang="en-US" dirty="0" smtClean="0"/>
              <a:t> </a:t>
            </a:r>
            <a:r>
              <a:rPr lang="en-US" dirty="0" smtClean="0">
                <a:solidFill>
                  <a:srgbClr val="C00000"/>
                </a:solidFill>
              </a:rPr>
              <a:t>Rare events </a:t>
            </a:r>
            <a:r>
              <a:rPr lang="en-US" dirty="0" smtClean="0"/>
              <a:t>- oversampling or stratified sampling.</a:t>
            </a:r>
          </a:p>
          <a:p>
            <a:pPr>
              <a:buFont typeface="Wingdings" pitchFamily="2" charset="2"/>
              <a:buChar char="q"/>
            </a:pPr>
            <a:r>
              <a:rPr lang="en-US" dirty="0" smtClean="0"/>
              <a:t> </a:t>
            </a:r>
            <a:r>
              <a:rPr lang="en-US" dirty="0" smtClean="0">
                <a:solidFill>
                  <a:srgbClr val="C00000"/>
                </a:solidFill>
              </a:rPr>
              <a:t>Extremely large databases </a:t>
            </a:r>
            <a:r>
              <a:rPr lang="en-US" dirty="0" smtClean="0"/>
              <a:t>- decrease model training time. </a:t>
            </a:r>
          </a:p>
          <a:p>
            <a:pPr>
              <a:buFont typeface="Wingdings" pitchFamily="2" charset="2"/>
              <a:buChar char="q"/>
            </a:pPr>
            <a:r>
              <a:rPr lang="en-US" dirty="0" smtClean="0"/>
              <a:t> </a:t>
            </a:r>
            <a:r>
              <a:rPr lang="en-US" dirty="0" smtClean="0">
                <a:solidFill>
                  <a:srgbClr val="C00000"/>
                </a:solidFill>
              </a:rPr>
              <a:t>Representative</a:t>
            </a:r>
            <a:r>
              <a:rPr lang="en-US" dirty="0" smtClean="0"/>
              <a:t> – relationships generalized to the complete data set. </a:t>
            </a:r>
          </a:p>
          <a:p>
            <a:pPr>
              <a:buFont typeface="Wingdings" pitchFamily="2" charset="2"/>
              <a:buChar char="q"/>
            </a:pPr>
            <a:r>
              <a:rPr lang="en-US" dirty="0" smtClean="0"/>
              <a:t> Output data set and save the </a:t>
            </a:r>
            <a:r>
              <a:rPr lang="en-US" dirty="0" smtClean="0">
                <a:solidFill>
                  <a:srgbClr val="C00000"/>
                </a:solidFill>
              </a:rPr>
              <a:t>seed values </a:t>
            </a:r>
            <a:r>
              <a:rPr lang="en-US" dirty="0" smtClean="0"/>
              <a:t>for replicating the samples.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1218" y="228600"/>
            <a:ext cx="4918334" cy="646331"/>
          </a:xfrm>
          <a:prstGeom prst="rect">
            <a:avLst/>
          </a:prstGeom>
        </p:spPr>
        <p:txBody>
          <a:bodyPr wrap="none">
            <a:spAutoFit/>
          </a:bodyPr>
          <a:lstStyle/>
          <a:p>
            <a:pPr>
              <a:defRPr/>
            </a:pPr>
            <a:r>
              <a:rPr lang="en-US" sz="3600" b="1" kern="0" dirty="0" smtClean="0">
                <a:solidFill>
                  <a:srgbClr val="C00000"/>
                </a:solidFill>
              </a:rPr>
              <a:t>SEMMA – Sample Tab</a:t>
            </a:r>
            <a:endParaRPr lang="en-US" sz="3600" b="1" kern="0" dirty="0">
              <a:solidFill>
                <a:srgbClr val="C00000"/>
              </a:solidFill>
            </a:endParaRPr>
          </a:p>
        </p:txBody>
      </p:sp>
      <p:pic>
        <p:nvPicPr>
          <p:cNvPr id="11266" name="Picture 2"/>
          <p:cNvPicPr>
            <a:picLocks noChangeAspect="1" noChangeArrowheads="1"/>
          </p:cNvPicPr>
          <p:nvPr/>
        </p:nvPicPr>
        <p:blipFill>
          <a:blip r:embed="rId3" cstate="print"/>
          <a:srcRect t="13680"/>
          <a:stretch>
            <a:fillRect/>
          </a:stretch>
        </p:blipFill>
        <p:spPr bwMode="auto">
          <a:xfrm>
            <a:off x="1905000" y="942239"/>
            <a:ext cx="5181600" cy="3324961"/>
          </a:xfrm>
          <a:prstGeom prst="rect">
            <a:avLst/>
          </a:prstGeom>
          <a:noFill/>
          <a:ln w="9525">
            <a:noFill/>
            <a:miter lim="800000"/>
            <a:headEnd/>
            <a:tailEnd/>
          </a:ln>
        </p:spPr>
      </p:pic>
      <p:sp>
        <p:nvSpPr>
          <p:cNvPr id="5" name="矩形 4"/>
          <p:cNvSpPr/>
          <p:nvPr/>
        </p:nvSpPr>
        <p:spPr>
          <a:xfrm>
            <a:off x="152400" y="4419600"/>
            <a:ext cx="8915400" cy="1938992"/>
          </a:xfrm>
          <a:prstGeom prst="rect">
            <a:avLst/>
          </a:prstGeom>
        </p:spPr>
        <p:txBody>
          <a:bodyPr wrap="square">
            <a:spAutoFit/>
          </a:bodyPr>
          <a:lstStyle/>
          <a:p>
            <a:r>
              <a:rPr lang="en-US" b="1" dirty="0" smtClean="0"/>
              <a:t>Time Series: converts transactional data to time series data. </a:t>
            </a:r>
          </a:p>
          <a:p>
            <a:pPr>
              <a:buFont typeface="Wingdings" pitchFamily="2" charset="2"/>
              <a:buChar char="q"/>
            </a:pPr>
            <a:r>
              <a:rPr lang="en-US" dirty="0" smtClean="0"/>
              <a:t> </a:t>
            </a:r>
            <a:r>
              <a:rPr lang="en-US" dirty="0" smtClean="0">
                <a:solidFill>
                  <a:srgbClr val="C00000"/>
                </a:solidFill>
              </a:rPr>
              <a:t>Transactional data:</a:t>
            </a:r>
            <a:r>
              <a:rPr lang="en-US" dirty="0" smtClean="0"/>
              <a:t> time-stamped, collected over time, no frequency. </a:t>
            </a:r>
          </a:p>
          <a:p>
            <a:pPr>
              <a:buFont typeface="Wingdings" pitchFamily="2" charset="2"/>
              <a:buChar char="q"/>
            </a:pPr>
            <a:r>
              <a:rPr lang="en-US" dirty="0" smtClean="0"/>
              <a:t> </a:t>
            </a:r>
            <a:r>
              <a:rPr lang="en-US" dirty="0" smtClean="0">
                <a:solidFill>
                  <a:srgbClr val="C00000"/>
                </a:solidFill>
              </a:rPr>
              <a:t>Time series data: </a:t>
            </a:r>
            <a:r>
              <a:rPr lang="en-US" dirty="0" smtClean="0"/>
              <a:t>time-stamped, summarized over time, </a:t>
            </a:r>
            <a:r>
              <a:rPr lang="en-US" dirty="0" smtClean="0">
                <a:solidFill>
                  <a:srgbClr val="C00000"/>
                </a:solidFill>
              </a:rPr>
              <a:t>specific</a:t>
            </a:r>
            <a:r>
              <a:rPr lang="en-US" dirty="0" smtClean="0"/>
              <a:t> </a:t>
            </a:r>
            <a:r>
              <a:rPr lang="en-US" dirty="0" smtClean="0">
                <a:solidFill>
                  <a:srgbClr val="C00000"/>
                </a:solidFill>
              </a:rPr>
              <a:t>frequency</a:t>
            </a:r>
            <a:r>
              <a:rPr lang="en-US" dirty="0" smtClean="0"/>
              <a:t>. </a:t>
            </a:r>
          </a:p>
          <a:p>
            <a:r>
              <a:rPr lang="en-US" sz="1600" dirty="0" err="1" smtClean="0"/>
              <a:t>eg</a:t>
            </a:r>
            <a:r>
              <a:rPr lang="en-US" sz="1600" dirty="0" smtClean="0"/>
              <a:t>, Many suppliers and customers, as well as transaction data that is associated with both. The size of each set of transactions can be very large, which makes many traditional data mining tasks difficult. </a:t>
            </a:r>
          </a:p>
          <a:p>
            <a:pPr>
              <a:buFont typeface="Wingdings" pitchFamily="2" charset="2"/>
              <a:buChar char="q"/>
            </a:pPr>
            <a:r>
              <a:rPr lang="en-US" dirty="0" smtClean="0"/>
              <a:t> Condensing information – easy pattern discovery!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458200" cy="1371600"/>
          </a:xfrm>
        </p:spPr>
        <p:txBody>
          <a:bodyPr>
            <a:normAutofit/>
          </a:bodyPr>
          <a:lstStyle/>
          <a:p>
            <a:r>
              <a:rPr lang="en-US" sz="3600" dirty="0" smtClean="0">
                <a:solidFill>
                  <a:srgbClr val="C00000"/>
                </a:solidFill>
              </a:rPr>
              <a:t>Next Class:</a:t>
            </a:r>
            <a:br>
              <a:rPr lang="en-US" sz="3600" dirty="0" smtClean="0">
                <a:solidFill>
                  <a:srgbClr val="C00000"/>
                </a:solidFill>
              </a:rPr>
            </a:br>
            <a:r>
              <a:rPr lang="en-US" sz="3600" dirty="0" smtClean="0">
                <a:solidFill>
                  <a:srgbClr val="C00000"/>
                </a:solidFill>
              </a:rPr>
              <a:t>Overview of SAS EM - SEMMA</a:t>
            </a:r>
            <a:endParaRPr lang="en-US" sz="3600" dirty="0">
              <a:solidFill>
                <a:srgbClr val="C00000"/>
              </a:solidFill>
            </a:endParaRPr>
          </a:p>
        </p:txBody>
      </p:sp>
      <p:pic>
        <p:nvPicPr>
          <p:cNvPr id="23554" name="Picture 2" descr="NeXT logo by Paul Rand"/>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096000" y="3581400"/>
            <a:ext cx="2092256" cy="2236065"/>
          </a:xfrm>
          <a:prstGeom prst="rect">
            <a:avLst/>
          </a:prstGeom>
          <a:noFill/>
          <a:extLst>
            <a:ext uri="{909E8E84-426E-40DD-AFC4-6F175D3DCCD1}">
              <a14:hiddenFill xmlns="" xmlns:a14="http://schemas.microsoft.com/office/drawing/2010/main">
                <a:solidFill>
                  <a:srgbClr val="FFFFFF"/>
                </a:solidFill>
              </a14:hiddenFill>
            </a:ext>
          </a:extLst>
        </p:spPr>
      </p:pic>
      <p:sp>
        <p:nvSpPr>
          <p:cNvPr id="5" name="Content Placeholder 2"/>
          <p:cNvSpPr txBox="1">
            <a:spLocks/>
          </p:cNvSpPr>
          <p:nvPr/>
        </p:nvSpPr>
        <p:spPr>
          <a:xfrm>
            <a:off x="457200" y="1752600"/>
            <a:ext cx="8229600" cy="4343400"/>
          </a:xfrm>
          <a:prstGeom prst="rect">
            <a:avLst/>
          </a:prstGeom>
        </p:spPr>
        <p:txBody>
          <a:bodyPr vert="horz">
            <a:noAutofit/>
          </a:bodyPr>
          <a:lstStyle/>
          <a:p>
            <a:pPr marL="342900" indent="-342900">
              <a:spcBef>
                <a:spcPts val="0"/>
              </a:spcBef>
              <a:buFont typeface="Wingdings" pitchFamily="2" charset="2"/>
              <a:buChar char="Ø"/>
            </a:pPr>
            <a:r>
              <a:rPr lang="en-US" sz="2400" dirty="0" smtClean="0"/>
              <a:t>Get familiar with SAS EM interface</a:t>
            </a:r>
          </a:p>
          <a:p>
            <a:pPr marL="342900" indent="-342900">
              <a:spcBef>
                <a:spcPts val="0"/>
              </a:spcBef>
              <a:buFont typeface="Wingdings" pitchFamily="2" charset="2"/>
              <a:buChar char="Ø"/>
            </a:pPr>
            <a:endParaRPr lang="en-US" sz="2400" dirty="0" smtClean="0"/>
          </a:p>
          <a:p>
            <a:pPr marL="342900" indent="-342900">
              <a:spcBef>
                <a:spcPts val="0"/>
              </a:spcBef>
              <a:buFont typeface="Wingdings" pitchFamily="2" charset="2"/>
              <a:buChar char="Ø"/>
            </a:pPr>
            <a:r>
              <a:rPr lang="en-US" sz="2400" dirty="0" smtClean="0"/>
              <a:t>Check Blackboard: Announcement, Course Documents,  Assignments…</a:t>
            </a:r>
          </a:p>
        </p:txBody>
      </p:sp>
    </p:spTree>
    <p:extLst>
      <p:ext uri="{BB962C8B-B14F-4D97-AF65-F5344CB8AC3E}">
        <p14:creationId xmlns="" xmlns:p14="http://schemas.microsoft.com/office/powerpoint/2010/main" val="3556079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9" name="Picture 3"/>
          <p:cNvPicPr>
            <a:picLocks noChangeAspect="1" noChangeArrowheads="1"/>
          </p:cNvPicPr>
          <p:nvPr/>
        </p:nvPicPr>
        <p:blipFill>
          <a:blip r:embed="rId4" cstate="print"/>
          <a:srcRect l="25649" t="21454" r="31737" b="14563"/>
          <a:stretch>
            <a:fillRect/>
          </a:stretch>
        </p:blipFill>
        <p:spPr bwMode="auto">
          <a:xfrm>
            <a:off x="838200" y="2030238"/>
            <a:ext cx="4608512" cy="2846562"/>
          </a:xfrm>
          <a:prstGeom prst="rect">
            <a:avLst/>
          </a:prstGeom>
          <a:noFill/>
          <a:ln w="9525">
            <a:noFill/>
            <a:miter lim="800000"/>
            <a:headEnd/>
            <a:tailEnd/>
          </a:ln>
        </p:spPr>
      </p:pic>
      <p:cxnSp>
        <p:nvCxnSpPr>
          <p:cNvPr id="10" name="直接箭头连接符 9"/>
          <p:cNvCxnSpPr/>
          <p:nvPr/>
        </p:nvCxnSpPr>
        <p:spPr bwMode="auto">
          <a:xfrm rot="5400000" flipH="1" flipV="1">
            <a:off x="2066929" y="4126110"/>
            <a:ext cx="548640" cy="1239"/>
          </a:xfrm>
          <a:prstGeom prst="straightConnector1">
            <a:avLst/>
          </a:prstGeom>
          <a:noFill/>
          <a:ln w="38100" cap="flat" cmpd="sng" algn="ctr">
            <a:solidFill>
              <a:srgbClr val="CC0099"/>
            </a:solidFill>
            <a:prstDash val="solid"/>
            <a:round/>
            <a:headEnd type="none" w="med" len="med"/>
            <a:tailEnd type="arrow"/>
          </a:ln>
          <a:effectLst/>
        </p:spPr>
      </p:cxnSp>
      <p:cxnSp>
        <p:nvCxnSpPr>
          <p:cNvPr id="11" name="直接箭头连接符 10"/>
          <p:cNvCxnSpPr/>
          <p:nvPr/>
        </p:nvCxnSpPr>
        <p:spPr bwMode="auto">
          <a:xfrm rot="5400000" flipH="1" flipV="1">
            <a:off x="1937953" y="3851815"/>
            <a:ext cx="1097280" cy="1239"/>
          </a:xfrm>
          <a:prstGeom prst="straightConnector1">
            <a:avLst/>
          </a:prstGeom>
          <a:noFill/>
          <a:ln w="38100" cap="flat" cmpd="sng" algn="ctr">
            <a:solidFill>
              <a:srgbClr val="CC0099"/>
            </a:solidFill>
            <a:prstDash val="solid"/>
            <a:round/>
            <a:headEnd type="none" w="med" len="med"/>
            <a:tailEnd type="arrow"/>
          </a:ln>
          <a:effectLst/>
        </p:spPr>
      </p:cxnSp>
      <p:sp>
        <p:nvSpPr>
          <p:cNvPr id="12" name="椭圆 11"/>
          <p:cNvSpPr/>
          <p:nvPr/>
        </p:nvSpPr>
        <p:spPr bwMode="auto">
          <a:xfrm>
            <a:off x="2287304" y="4309784"/>
            <a:ext cx="274320" cy="182880"/>
          </a:xfrm>
          <a:prstGeom prst="ellipse">
            <a:avLst/>
          </a:prstGeom>
          <a:noFill/>
          <a:ln w="38100" cap="flat" cmpd="sng" algn="ctr">
            <a:solidFill>
              <a:srgbClr val="CC009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20000"/>
              </a:spcBef>
              <a:spcAft>
                <a:spcPct val="0"/>
              </a:spcAft>
              <a:buClr>
                <a:schemeClr val="hlink"/>
              </a:buClr>
              <a:buSzTx/>
              <a:buFontTx/>
              <a:buNone/>
              <a:tabLst/>
            </a:pPr>
            <a:endParaRPr kumimoji="0" lang="en-US" sz="2400" b="0" i="0" u="none" strike="noStrike" cap="none" normalizeH="0" baseline="0" smtClean="0">
              <a:ln>
                <a:noFill/>
              </a:ln>
              <a:solidFill>
                <a:srgbClr val="1C2A94"/>
              </a:solidFill>
              <a:effectLst/>
              <a:latin typeface="Arial" charset="0"/>
              <a:ea typeface="黑体" pitchFamily="2" charset="-122"/>
            </a:endParaRPr>
          </a:p>
        </p:txBody>
      </p:sp>
      <p:pic>
        <p:nvPicPr>
          <p:cNvPr id="14343" name="Picture 7"/>
          <p:cNvPicPr>
            <a:picLocks noChangeAspect="1" noChangeArrowheads="1"/>
          </p:cNvPicPr>
          <p:nvPr/>
        </p:nvPicPr>
        <p:blipFill>
          <a:blip r:embed="rId5" cstate="print"/>
          <a:srcRect l="31265" t="20297" r="36082" b="46235"/>
          <a:stretch>
            <a:fillRect/>
          </a:stretch>
        </p:blipFill>
        <p:spPr bwMode="auto">
          <a:xfrm>
            <a:off x="4191000" y="1604908"/>
            <a:ext cx="4248472" cy="2448272"/>
          </a:xfrm>
          <a:prstGeom prst="rect">
            <a:avLst/>
          </a:prstGeom>
          <a:noFill/>
          <a:ln w="9525">
            <a:noFill/>
            <a:miter lim="800000"/>
            <a:headEnd/>
            <a:tailEnd/>
          </a:ln>
        </p:spPr>
      </p:pic>
      <p:cxnSp>
        <p:nvCxnSpPr>
          <p:cNvPr id="32" name="直接箭头连接符 31"/>
          <p:cNvCxnSpPr/>
          <p:nvPr/>
        </p:nvCxnSpPr>
        <p:spPr bwMode="auto">
          <a:xfrm rot="5400000" flipH="1" flipV="1">
            <a:off x="6074246" y="2567816"/>
            <a:ext cx="1097280" cy="1239"/>
          </a:xfrm>
          <a:prstGeom prst="straightConnector1">
            <a:avLst/>
          </a:prstGeom>
          <a:noFill/>
          <a:ln w="38100" cap="flat" cmpd="sng" algn="ctr">
            <a:solidFill>
              <a:srgbClr val="CC0099"/>
            </a:solidFill>
            <a:prstDash val="solid"/>
            <a:round/>
            <a:headEnd type="none" w="med" len="med"/>
            <a:tailEnd type="arrow"/>
          </a:ln>
          <a:effectLst/>
        </p:spPr>
      </p:cxnSp>
      <p:sp>
        <p:nvSpPr>
          <p:cNvPr id="19" name="Rectangle 2"/>
          <p:cNvSpPr txBox="1">
            <a:spLocks noChangeArrowheads="1"/>
          </p:cNvSpPr>
          <p:nvPr/>
        </p:nvSpPr>
        <p:spPr bwMode="auto">
          <a:xfrm>
            <a:off x="838200" y="152400"/>
            <a:ext cx="5597525" cy="830263"/>
          </a:xfrm>
          <a:prstGeom prst="rect">
            <a:avLst/>
          </a:prstGeom>
          <a:noFill/>
          <a:ln w="9525">
            <a:noFill/>
            <a:miter lim="800000"/>
            <a:headEnd/>
            <a:tailEnd/>
          </a:ln>
        </p:spPr>
        <p:txBody>
          <a:bodyPr anchor="b"/>
          <a:lstStyle/>
          <a:p>
            <a:pPr algn="l">
              <a:spcBef>
                <a:spcPct val="0"/>
              </a:spcBef>
              <a:buClrTx/>
            </a:pPr>
            <a:r>
              <a:rPr lang="en-US" altLang="zh-CN" sz="3200" dirty="0" err="1" smtClean="0">
                <a:solidFill>
                  <a:srgbClr val="660066"/>
                </a:solidFill>
                <a:latin typeface="Palatino Linotype" pitchFamily="16" charset="0"/>
                <a:ea typeface="宋体" charset="-122"/>
              </a:rPr>
              <a:t>NYTimes</a:t>
            </a:r>
            <a:r>
              <a:rPr lang="en-US" altLang="zh-CN" sz="3200" dirty="0" smtClean="0">
                <a:solidFill>
                  <a:srgbClr val="660066"/>
                </a:solidFill>
                <a:latin typeface="Palatino Linotype" pitchFamily="16" charset="0"/>
                <a:ea typeface="宋体" charset="-122"/>
              </a:rPr>
              <a:t>  9/1/2012</a:t>
            </a:r>
            <a:endParaRPr lang="en-US" altLang="zh-CN" dirty="0">
              <a:solidFill>
                <a:srgbClr val="660066"/>
              </a:solidFill>
              <a:latin typeface="Palatino Linotype" pitchFamily="16" charset="0"/>
              <a:ea typeface="宋体" charset="-122"/>
            </a:endParaRPr>
          </a:p>
        </p:txBody>
      </p:sp>
    </p:spTree>
    <p:custDataLst>
      <p:tags r:id="rId1"/>
    </p:custData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50" presetClass="entr" presetSubtype="0" decel="100000" fill="hold" nodeType="clickEffect">
                                  <p:stCondLst>
                                    <p:cond delay="0"/>
                                  </p:stCondLst>
                                  <p:childTnLst>
                                    <p:set>
                                      <p:cBhvr>
                                        <p:cTn id="19" dur="1" fill="hold">
                                          <p:stCondLst>
                                            <p:cond delay="0"/>
                                          </p:stCondLst>
                                        </p:cTn>
                                        <p:tgtEl>
                                          <p:spTgt spid="14343"/>
                                        </p:tgtEl>
                                        <p:attrNameLst>
                                          <p:attrName>style.visibility</p:attrName>
                                        </p:attrNameLst>
                                      </p:cBhvr>
                                      <p:to>
                                        <p:strVal val="visible"/>
                                      </p:to>
                                    </p:set>
                                    <p:anim calcmode="lin" valueType="num">
                                      <p:cBhvr>
                                        <p:cTn id="20" dur="1000" fill="hold"/>
                                        <p:tgtEl>
                                          <p:spTgt spid="14343"/>
                                        </p:tgtEl>
                                        <p:attrNameLst>
                                          <p:attrName>ppt_w</p:attrName>
                                        </p:attrNameLst>
                                      </p:cBhvr>
                                      <p:tavLst>
                                        <p:tav tm="0">
                                          <p:val>
                                            <p:strVal val="#ppt_w+.3"/>
                                          </p:val>
                                        </p:tav>
                                        <p:tav tm="100000">
                                          <p:val>
                                            <p:strVal val="#ppt_w"/>
                                          </p:val>
                                        </p:tav>
                                      </p:tavLst>
                                    </p:anim>
                                    <p:anim calcmode="lin" valueType="num">
                                      <p:cBhvr>
                                        <p:cTn id="21" dur="1000" fill="hold"/>
                                        <p:tgtEl>
                                          <p:spTgt spid="14343"/>
                                        </p:tgtEl>
                                        <p:attrNameLst>
                                          <p:attrName>ppt_h</p:attrName>
                                        </p:attrNameLst>
                                      </p:cBhvr>
                                      <p:tavLst>
                                        <p:tav tm="0">
                                          <p:val>
                                            <p:strVal val="#ppt_h"/>
                                          </p:val>
                                        </p:tav>
                                        <p:tav tm="100000">
                                          <p:val>
                                            <p:strVal val="#ppt_h"/>
                                          </p:val>
                                        </p:tav>
                                      </p:tavLst>
                                    </p:anim>
                                    <p:animEffect transition="in" filter="fade">
                                      <p:cBhvr>
                                        <p:cTn id="22" dur="1000"/>
                                        <p:tgtEl>
                                          <p:spTgt spid="1434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wipe(down)">
                                      <p:cBhvr>
                                        <p:cTn id="2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
          <p:cNvPicPr>
            <a:picLocks noChangeAspect="1" noChangeArrowheads="1"/>
          </p:cNvPicPr>
          <p:nvPr/>
        </p:nvPicPr>
        <p:blipFill>
          <a:blip r:embed="rId3" cstate="print"/>
          <a:srcRect l="12884" t="16105" r="37921" b="16939"/>
          <a:stretch>
            <a:fillRect/>
          </a:stretch>
        </p:blipFill>
        <p:spPr bwMode="auto">
          <a:xfrm>
            <a:off x="105641" y="0"/>
            <a:ext cx="8962159"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rmAutofit fontScale="90000"/>
          </a:bodyPr>
          <a:lstStyle/>
          <a:p>
            <a:r>
              <a:rPr lang="en-US" b="1" dirty="0" smtClean="0">
                <a:solidFill>
                  <a:srgbClr val="A50021"/>
                </a:solidFill>
                <a:cs typeface="Times New Roman" pitchFamily="18" charset="0"/>
              </a:rPr>
              <a:t>What exactly does BI do?</a:t>
            </a:r>
            <a:br>
              <a:rPr lang="en-US" b="1" dirty="0" smtClean="0">
                <a:solidFill>
                  <a:srgbClr val="A50021"/>
                </a:solidFill>
                <a:cs typeface="Times New Roman" pitchFamily="18" charset="0"/>
              </a:rPr>
            </a:br>
            <a:endParaRPr lang="en-US" dirty="0" smtClean="0"/>
          </a:p>
        </p:txBody>
      </p:sp>
      <p:pic>
        <p:nvPicPr>
          <p:cNvPr id="11269" name="Picture 4"/>
          <p:cNvPicPr>
            <a:picLocks noChangeAspect="1" noChangeArrowheads="1"/>
          </p:cNvPicPr>
          <p:nvPr/>
        </p:nvPicPr>
        <p:blipFill>
          <a:blip r:embed="rId3" cstate="print"/>
          <a:srcRect/>
          <a:stretch>
            <a:fillRect/>
          </a:stretch>
        </p:blipFill>
        <p:spPr bwMode="auto">
          <a:xfrm>
            <a:off x="533400" y="990600"/>
            <a:ext cx="7772400" cy="553628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idx="1"/>
          </p:nvPr>
        </p:nvSpPr>
        <p:spPr>
          <a:xfrm>
            <a:off x="533400" y="1655762"/>
            <a:ext cx="8458200" cy="3983038"/>
          </a:xfrm>
        </p:spPr>
        <p:txBody>
          <a:bodyPr>
            <a:noAutofit/>
          </a:bodyPr>
          <a:lstStyle/>
          <a:p>
            <a:pPr marL="571500" indent="-571500"/>
            <a:r>
              <a:rPr lang="en-US" sz="2200" dirty="0" smtClean="0"/>
              <a:t>US Government</a:t>
            </a:r>
          </a:p>
          <a:p>
            <a:pPr marL="1047750" lvl="1"/>
            <a:r>
              <a:rPr lang="en-US" sz="2200" dirty="0" smtClean="0"/>
              <a:t>FBI – track down criminals </a:t>
            </a:r>
          </a:p>
          <a:p>
            <a:pPr marL="1047750" lvl="1"/>
            <a:r>
              <a:rPr lang="en-US" sz="2200" dirty="0" smtClean="0"/>
              <a:t>Treasury Dept – suspicious int’l funds transfer</a:t>
            </a:r>
          </a:p>
          <a:p>
            <a:pPr marL="571500" indent="-571500"/>
            <a:r>
              <a:rPr lang="en-US" sz="2200" dirty="0" smtClean="0"/>
              <a:t>Phone companies</a:t>
            </a:r>
          </a:p>
          <a:p>
            <a:pPr marL="571500" indent="-571500"/>
            <a:r>
              <a:rPr lang="en-US" sz="2200" dirty="0" smtClean="0"/>
              <a:t>Supermarkets &amp; Superstores (Wal-Mart, Costco)</a:t>
            </a:r>
          </a:p>
          <a:p>
            <a:pPr marL="571500" indent="-571500"/>
            <a:r>
              <a:rPr lang="en-US" sz="2200" dirty="0" smtClean="0"/>
              <a:t>Mail-Order, On-Line Order (Victoria’s Secret, American Eagle)</a:t>
            </a:r>
          </a:p>
          <a:p>
            <a:pPr marL="571500" indent="-571500"/>
            <a:r>
              <a:rPr lang="en-US" sz="2200" dirty="0" smtClean="0"/>
              <a:t>Financial Institutions (</a:t>
            </a:r>
            <a:r>
              <a:rPr lang="en-US" sz="2200" dirty="0" err="1" smtClean="0"/>
              <a:t>BofA</a:t>
            </a:r>
            <a:r>
              <a:rPr lang="en-US" sz="2200" dirty="0" smtClean="0"/>
              <a:t>, Wells Fargo)</a:t>
            </a:r>
          </a:p>
          <a:p>
            <a:pPr marL="571500" indent="-571500"/>
            <a:r>
              <a:rPr lang="en-US" sz="2200" dirty="0" smtClean="0"/>
              <a:t>Insurance Companies (Allstate, State Farm)</a:t>
            </a:r>
          </a:p>
          <a:p>
            <a:pPr marL="571500" indent="-571500"/>
            <a:r>
              <a:rPr lang="en-US" sz="2200" dirty="0" smtClean="0"/>
              <a:t>Tons of others…</a:t>
            </a:r>
          </a:p>
          <a:p>
            <a:pPr marL="571500" indent="-571500"/>
            <a:endParaRPr lang="en-US" sz="2200" dirty="0" smtClean="0"/>
          </a:p>
        </p:txBody>
      </p:sp>
      <p:sp>
        <p:nvSpPr>
          <p:cNvPr id="5122" name="Slide Number Placeholder 5"/>
          <p:cNvSpPr>
            <a:spLocks noGrp="1"/>
          </p:cNvSpPr>
          <p:nvPr>
            <p:ph type="sldNum" sz="quarter" idx="12"/>
          </p:nvPr>
        </p:nvSpPr>
        <p:spPr>
          <a:noFill/>
        </p:spPr>
        <p:txBody>
          <a:bodyPr/>
          <a:lstStyle/>
          <a:p>
            <a:fld id="{FC79CB59-3E1C-4F67-B6A6-5EB7286011C8}" type="slidenum">
              <a:rPr lang="en-US" smtClean="0"/>
              <a:pPr/>
              <a:t>7</a:t>
            </a:fld>
            <a:endParaRPr lang="en-US" smtClean="0"/>
          </a:p>
        </p:txBody>
      </p:sp>
      <p:sp>
        <p:nvSpPr>
          <p:cNvPr id="5124" name="Text Box 4"/>
          <p:cNvSpPr txBox="1">
            <a:spLocks noChangeArrowheads="1"/>
          </p:cNvSpPr>
          <p:nvPr/>
        </p:nvSpPr>
        <p:spPr bwMode="auto">
          <a:xfrm>
            <a:off x="533400" y="323671"/>
            <a:ext cx="7543800" cy="1200329"/>
          </a:xfrm>
          <a:prstGeom prst="rect">
            <a:avLst/>
          </a:prstGeom>
          <a:noFill/>
          <a:ln w="9525">
            <a:noFill/>
            <a:miter lim="800000"/>
            <a:headEnd/>
            <a:tailEnd/>
          </a:ln>
        </p:spPr>
        <p:txBody>
          <a:bodyPr>
            <a:spAutoFit/>
          </a:bodyPr>
          <a:lstStyle/>
          <a:p>
            <a:pPr eaLnBrk="1" hangingPunct="1">
              <a:spcBef>
                <a:spcPct val="50000"/>
              </a:spcBef>
            </a:pPr>
            <a:r>
              <a:rPr lang="en-US" sz="3600" b="1" dirty="0" smtClean="0">
                <a:solidFill>
                  <a:srgbClr val="C00000"/>
                </a:solidFill>
                <a:effectLst>
                  <a:outerShdw blurRad="31750" dist="25400" dir="5400000" algn="tl" rotWithShape="0">
                    <a:srgbClr val="000000">
                      <a:alpha val="25000"/>
                    </a:srgbClr>
                  </a:outerShdw>
                </a:effectLst>
                <a:latin typeface="+mj-lt"/>
                <a:ea typeface="+mj-ea"/>
                <a:cs typeface="+mj-cs"/>
              </a:rPr>
              <a:t>Analytics virtually affects all data-intensive industry</a:t>
            </a:r>
          </a:p>
        </p:txBody>
      </p:sp>
      <p:sp>
        <p:nvSpPr>
          <p:cNvPr id="5125" name="Text Box 6"/>
          <p:cNvSpPr txBox="1">
            <a:spLocks noChangeArrowheads="1"/>
          </p:cNvSpPr>
          <p:nvPr/>
        </p:nvSpPr>
        <p:spPr bwMode="auto">
          <a:xfrm>
            <a:off x="1447800" y="5741313"/>
            <a:ext cx="7010400" cy="430887"/>
          </a:xfrm>
          <a:prstGeom prst="rect">
            <a:avLst/>
          </a:prstGeom>
          <a:noFill/>
          <a:ln w="12700">
            <a:noFill/>
            <a:miter lim="800000"/>
            <a:headEnd type="none" w="sm" len="sm"/>
            <a:tailEnd type="none" w="sm" len="sm"/>
          </a:ln>
        </p:spPr>
        <p:txBody>
          <a:bodyPr>
            <a:spAutoFit/>
          </a:bodyPr>
          <a:lstStyle/>
          <a:p>
            <a:pPr>
              <a:spcBef>
                <a:spcPct val="50000"/>
              </a:spcBef>
            </a:pPr>
            <a:r>
              <a:rPr lang="en-US" sz="2200" b="1" dirty="0">
                <a:solidFill>
                  <a:srgbClr val="C00000"/>
                </a:solidFill>
              </a:rPr>
              <a:t>Wherever there is data, there is analytics!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304800" y="304800"/>
            <a:ext cx="8077200" cy="838200"/>
          </a:xfrm>
        </p:spPr>
        <p:txBody>
          <a:bodyPr>
            <a:normAutofit/>
          </a:bodyPr>
          <a:lstStyle/>
          <a:p>
            <a:r>
              <a:rPr lang="en-US" sz="3600" dirty="0" smtClean="0">
                <a:solidFill>
                  <a:srgbClr val="C00000"/>
                </a:solidFill>
              </a:rPr>
              <a:t>Discussion: BI Cases</a:t>
            </a:r>
            <a:endParaRPr lang="en-US" sz="3600" dirty="0">
              <a:solidFill>
                <a:srgbClr val="C00000"/>
              </a:solidFill>
            </a:endParaRPr>
          </a:p>
        </p:txBody>
      </p:sp>
      <p:sp>
        <p:nvSpPr>
          <p:cNvPr id="12" name="Content Placeholder 2"/>
          <p:cNvSpPr txBox="1">
            <a:spLocks/>
          </p:cNvSpPr>
          <p:nvPr/>
        </p:nvSpPr>
        <p:spPr>
          <a:xfrm>
            <a:off x="228600" y="1219200"/>
            <a:ext cx="8763000" cy="1143000"/>
          </a:xfrm>
          <a:prstGeom prst="rect">
            <a:avLst/>
          </a:prstGeom>
        </p:spPr>
        <p:txBody>
          <a:bodyPr vert="horz" lIns="91440" tIns="45720" rIns="91440" bIns="45720" rtlCol="0">
            <a:norm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457200" indent="-457200">
              <a:buFont typeface="Wingdings" pitchFamily="2" charset="2"/>
              <a:buChar char="Ø"/>
            </a:pPr>
            <a:r>
              <a:rPr lang="en-US" sz="2400" b="0" dirty="0" smtClean="0"/>
              <a:t>More business decision making examples?</a:t>
            </a:r>
          </a:p>
        </p:txBody>
      </p:sp>
      <p:sp>
        <p:nvSpPr>
          <p:cNvPr id="5" name="Rectangle 1"/>
          <p:cNvSpPr/>
          <p:nvPr/>
        </p:nvSpPr>
        <p:spPr>
          <a:xfrm>
            <a:off x="609600" y="1752600"/>
            <a:ext cx="8424274" cy="4979825"/>
          </a:xfrm>
          <a:prstGeom prst="rect">
            <a:avLst/>
          </a:prstGeom>
        </p:spPr>
        <p:txBody>
          <a:bodyPr wrap="square">
            <a:spAutoFit/>
          </a:bodyPr>
          <a:lstStyle/>
          <a:p>
            <a:pPr marL="457200" lvl="2" indent="-457200">
              <a:buFont typeface="Wingdings" pitchFamily="2" charset="2"/>
              <a:buChar char="Ø"/>
            </a:pPr>
            <a:r>
              <a:rPr lang="en-US" sz="2400" dirty="0" smtClean="0">
                <a:solidFill>
                  <a:srgbClr val="C00000"/>
                </a:solidFill>
              </a:rPr>
              <a:t>Marketing Analysis</a:t>
            </a:r>
            <a:r>
              <a:rPr lang="en-US" sz="2000" dirty="0" smtClean="0"/>
              <a:t>: target marketing, customer relation management,  market basket analysis, cross selling, market segmentation, brand advertising</a:t>
            </a:r>
            <a:r>
              <a:rPr lang="en-US" sz="2400" dirty="0" smtClean="0"/>
              <a:t> (</a:t>
            </a:r>
            <a:r>
              <a:rPr lang="en-US" sz="2000" dirty="0" smtClean="0"/>
              <a:t>online banner, TV, FB…)</a:t>
            </a:r>
          </a:p>
          <a:p>
            <a:pPr marL="457200" lvl="2" indent="-457200">
              <a:buFont typeface="Wingdings" pitchFamily="2" charset="2"/>
              <a:buChar char="Ø"/>
            </a:pPr>
            <a:endParaRPr lang="en-US" sz="800" dirty="0" smtClean="0"/>
          </a:p>
          <a:p>
            <a:pPr marL="457200" indent="-457200">
              <a:buFont typeface="Wingdings" pitchFamily="2" charset="2"/>
              <a:buChar char="Ø"/>
            </a:pPr>
            <a:r>
              <a:rPr lang="en-US" sz="2400" dirty="0" smtClean="0">
                <a:solidFill>
                  <a:srgbClr val="C00000"/>
                </a:solidFill>
              </a:rPr>
              <a:t>Risk analysis and management</a:t>
            </a:r>
          </a:p>
          <a:p>
            <a:pPr marL="457200" indent="-457200"/>
            <a:r>
              <a:rPr lang="en-US" sz="2400" dirty="0" smtClean="0">
                <a:solidFill>
                  <a:srgbClr val="C00000"/>
                </a:solidFill>
              </a:rPr>
              <a:t>     </a:t>
            </a:r>
            <a:r>
              <a:rPr lang="en-US" sz="2000" dirty="0" smtClean="0"/>
              <a:t>Forecasting, customer retention, improved underwriting, quality control, competitive analysis</a:t>
            </a:r>
          </a:p>
          <a:p>
            <a:pPr lvl="2">
              <a:lnSpc>
                <a:spcPct val="120000"/>
              </a:lnSpc>
            </a:pPr>
            <a:endParaRPr lang="en-US" sz="800" dirty="0" smtClean="0"/>
          </a:p>
          <a:p>
            <a:pPr lvl="1" indent="-457200">
              <a:buFont typeface="Wingdings" pitchFamily="2" charset="2"/>
              <a:buChar char="Ø"/>
            </a:pPr>
            <a:r>
              <a:rPr lang="en-US" sz="2400" dirty="0" smtClean="0">
                <a:solidFill>
                  <a:srgbClr val="C00000"/>
                </a:solidFill>
              </a:rPr>
              <a:t>Fraud detection and management</a:t>
            </a:r>
          </a:p>
          <a:p>
            <a:pPr lvl="1" indent="-457200">
              <a:buFont typeface="Wingdings" pitchFamily="2" charset="2"/>
              <a:buChar char="Ø"/>
            </a:pPr>
            <a:endParaRPr lang="en-US" sz="800" dirty="0" smtClean="0">
              <a:solidFill>
                <a:srgbClr val="C00000"/>
              </a:solidFill>
            </a:endParaRPr>
          </a:p>
          <a:p>
            <a:pPr marL="457200" indent="-457200">
              <a:buFont typeface="Wingdings" pitchFamily="2" charset="2"/>
              <a:buChar char="Ø"/>
            </a:pPr>
            <a:r>
              <a:rPr lang="en-US" sz="2400" dirty="0" smtClean="0">
                <a:solidFill>
                  <a:srgbClr val="C00000"/>
                </a:solidFill>
              </a:rPr>
              <a:t>Social Media Analytics: </a:t>
            </a:r>
            <a:r>
              <a:rPr lang="en-US" sz="2000" dirty="0" smtClean="0"/>
              <a:t>text</a:t>
            </a:r>
            <a:r>
              <a:rPr lang="en-US" sz="2400" dirty="0" smtClean="0">
                <a:solidFill>
                  <a:srgbClr val="C00000"/>
                </a:solidFill>
              </a:rPr>
              <a:t> </a:t>
            </a:r>
            <a:r>
              <a:rPr lang="en-US" sz="2000" dirty="0" smtClean="0"/>
              <a:t>analysis of consumer reviews, social network analytics</a:t>
            </a:r>
          </a:p>
          <a:p>
            <a:pPr marL="457200" indent="-457200">
              <a:buFont typeface="Wingdings" pitchFamily="2" charset="2"/>
              <a:buChar char="Ø"/>
            </a:pPr>
            <a:endParaRPr lang="en-US" sz="800" dirty="0" smtClean="0">
              <a:solidFill>
                <a:srgbClr val="C00000"/>
              </a:solidFill>
            </a:endParaRPr>
          </a:p>
          <a:p>
            <a:pPr marL="457200" indent="-457200">
              <a:buFont typeface="Wingdings" pitchFamily="2" charset="2"/>
              <a:buChar char="Ø"/>
            </a:pPr>
            <a:r>
              <a:rPr lang="en-US" sz="2400" dirty="0" smtClean="0">
                <a:solidFill>
                  <a:srgbClr val="C00000"/>
                </a:solidFill>
              </a:rPr>
              <a:t>Search engines</a:t>
            </a:r>
            <a:r>
              <a:rPr lang="en-US" sz="2400" dirty="0" smtClean="0"/>
              <a:t>: </a:t>
            </a:r>
            <a:r>
              <a:rPr lang="en-US" sz="2000" dirty="0" smtClean="0"/>
              <a:t>ranking, social search</a:t>
            </a:r>
          </a:p>
          <a:p>
            <a:pPr marL="457200" indent="-457200">
              <a:buFont typeface="Wingdings" pitchFamily="2" charset="2"/>
              <a:buChar char="Ø"/>
            </a:pPr>
            <a:endParaRPr lang="en-US" sz="800" dirty="0" smtClean="0"/>
          </a:p>
          <a:p>
            <a:pPr marL="457200" indent="-457200">
              <a:buFont typeface="Wingdings" pitchFamily="2" charset="2"/>
              <a:buChar char="Ø"/>
            </a:pPr>
            <a:r>
              <a:rPr lang="en-US" sz="2400" dirty="0" smtClean="0">
                <a:solidFill>
                  <a:srgbClr val="C00000"/>
                </a:solidFill>
              </a:rPr>
              <a:t>Crowd-sourcing and Crowd-funding</a:t>
            </a:r>
          </a:p>
          <a:p>
            <a:pPr lvl="1" indent="-457200">
              <a:buFont typeface="Wingdings" pitchFamily="2" charset="2"/>
              <a:buChar char="Ø"/>
            </a:pPr>
            <a:endParaRPr lang="en-US" sz="2400" dirty="0" smtClean="0">
              <a:solidFill>
                <a:srgbClr val="C00000"/>
              </a:solidFill>
            </a:endParaRPr>
          </a:p>
        </p:txBody>
      </p:sp>
    </p:spTree>
    <p:extLst>
      <p:ext uri="{BB962C8B-B14F-4D97-AF65-F5344CB8AC3E}">
        <p14:creationId xmlns:p14="http://schemas.microsoft.com/office/powerpoint/2010/main" xmlns="" val="36474900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2"/>
          </p:nvPr>
        </p:nvSpPr>
        <p:spPr>
          <a:noFill/>
        </p:spPr>
        <p:txBody>
          <a:bodyPr/>
          <a:lstStyle/>
          <a:p>
            <a:fld id="{9F70B317-1C76-4C30-A9F4-F6BD2624C262}" type="slidenum">
              <a:rPr lang="en-US" smtClean="0"/>
              <a:pPr/>
              <a:t>9</a:t>
            </a:fld>
            <a:endParaRPr lang="en-US" smtClean="0"/>
          </a:p>
        </p:txBody>
      </p:sp>
      <p:sp>
        <p:nvSpPr>
          <p:cNvPr id="14339" name="Text Box 2"/>
          <p:cNvSpPr txBox="1">
            <a:spLocks noChangeArrowheads="1"/>
          </p:cNvSpPr>
          <p:nvPr/>
        </p:nvSpPr>
        <p:spPr bwMode="auto">
          <a:xfrm>
            <a:off x="304800" y="304800"/>
            <a:ext cx="7924800" cy="1000274"/>
          </a:xfrm>
          <a:prstGeom prst="rect">
            <a:avLst/>
          </a:prstGeom>
          <a:noFill/>
          <a:ln w="12700">
            <a:noFill/>
            <a:miter lim="800000"/>
            <a:headEnd/>
            <a:tailEnd/>
          </a:ln>
        </p:spPr>
        <p:txBody>
          <a:bodyPr wrap="square">
            <a:spAutoFit/>
          </a:bodyPr>
          <a:lstStyle/>
          <a:p>
            <a:pPr algn="ctr">
              <a:spcBef>
                <a:spcPct val="50000"/>
              </a:spcBef>
            </a:pPr>
            <a:r>
              <a:rPr lang="en-US" sz="3200" b="1" dirty="0">
                <a:solidFill>
                  <a:srgbClr val="C00000"/>
                </a:solidFill>
                <a:cs typeface="Times New Roman" pitchFamily="18" charset="0"/>
              </a:rPr>
              <a:t>Typical Architecture of Current BI tool</a:t>
            </a:r>
          </a:p>
          <a:p>
            <a:pPr algn="ctr">
              <a:spcBef>
                <a:spcPct val="50000"/>
              </a:spcBef>
            </a:pPr>
            <a:r>
              <a:rPr lang="en-US" b="1" dirty="0">
                <a:solidFill>
                  <a:srgbClr val="C00000"/>
                </a:solidFill>
                <a:cs typeface="Times New Roman" pitchFamily="18" charset="0"/>
              </a:rPr>
              <a:t>- SQL Server 2008 </a:t>
            </a:r>
          </a:p>
        </p:txBody>
      </p:sp>
      <p:sp>
        <p:nvSpPr>
          <p:cNvPr id="14341" name="Rectangle 9"/>
          <p:cNvSpPr>
            <a:spLocks noChangeArrowheads="1"/>
          </p:cNvSpPr>
          <p:nvPr/>
        </p:nvSpPr>
        <p:spPr bwMode="auto">
          <a:xfrm>
            <a:off x="3122613" y="4725988"/>
            <a:ext cx="2786062" cy="887412"/>
          </a:xfrm>
          <a:prstGeom prst="rect">
            <a:avLst/>
          </a:prstGeom>
          <a:solidFill>
            <a:schemeClr val="accent1"/>
          </a:solidFill>
          <a:ln w="12700" algn="ctr">
            <a:solidFill>
              <a:schemeClr val="tx1"/>
            </a:solidFill>
            <a:round/>
            <a:headEnd type="none" w="sm" len="sm"/>
            <a:tailEnd type="none" w="sm" len="sm"/>
          </a:ln>
        </p:spPr>
        <p:txBody>
          <a:bodyPr/>
          <a:lstStyle/>
          <a:p>
            <a:r>
              <a:rPr lang="en-US" b="1">
                <a:solidFill>
                  <a:schemeClr val="accent5">
                    <a:lumMod val="20000"/>
                    <a:lumOff val="80000"/>
                  </a:schemeClr>
                </a:solidFill>
              </a:rPr>
              <a:t>DataWarehousing /ETL/EAI</a:t>
            </a:r>
          </a:p>
        </p:txBody>
      </p:sp>
      <p:sp>
        <p:nvSpPr>
          <p:cNvPr id="14342" name="TextBox 10"/>
          <p:cNvSpPr txBox="1">
            <a:spLocks noChangeArrowheads="1"/>
          </p:cNvSpPr>
          <p:nvPr/>
        </p:nvSpPr>
        <p:spPr bwMode="auto">
          <a:xfrm>
            <a:off x="1143000" y="4965700"/>
            <a:ext cx="1757363" cy="461963"/>
          </a:xfrm>
          <a:prstGeom prst="rect">
            <a:avLst/>
          </a:prstGeom>
          <a:noFill/>
          <a:ln w="9525">
            <a:noFill/>
            <a:miter lim="800000"/>
            <a:headEnd/>
            <a:tailEnd/>
          </a:ln>
        </p:spPr>
        <p:txBody>
          <a:bodyPr>
            <a:spAutoFit/>
          </a:bodyPr>
          <a:lstStyle/>
          <a:p>
            <a:r>
              <a:rPr lang="en-US" dirty="0"/>
              <a:t>Integrate</a:t>
            </a:r>
          </a:p>
        </p:txBody>
      </p:sp>
      <p:sp>
        <p:nvSpPr>
          <p:cNvPr id="14343" name="TextBox 11"/>
          <p:cNvSpPr txBox="1">
            <a:spLocks noChangeArrowheads="1"/>
          </p:cNvSpPr>
          <p:nvPr/>
        </p:nvSpPr>
        <p:spPr bwMode="auto">
          <a:xfrm>
            <a:off x="1168400" y="3668713"/>
            <a:ext cx="1758950" cy="461962"/>
          </a:xfrm>
          <a:prstGeom prst="rect">
            <a:avLst/>
          </a:prstGeom>
          <a:noFill/>
          <a:ln w="9525">
            <a:noFill/>
            <a:miter lim="800000"/>
            <a:headEnd/>
            <a:tailEnd/>
          </a:ln>
        </p:spPr>
        <p:txBody>
          <a:bodyPr>
            <a:spAutoFit/>
          </a:bodyPr>
          <a:lstStyle/>
          <a:p>
            <a:r>
              <a:rPr lang="en-US" dirty="0"/>
              <a:t>Report</a:t>
            </a:r>
          </a:p>
        </p:txBody>
      </p:sp>
      <p:sp>
        <p:nvSpPr>
          <p:cNvPr id="14344" name="TextBox 12"/>
          <p:cNvSpPr txBox="1">
            <a:spLocks noChangeArrowheads="1"/>
          </p:cNvSpPr>
          <p:nvPr/>
        </p:nvSpPr>
        <p:spPr bwMode="auto">
          <a:xfrm>
            <a:off x="1179513" y="2752725"/>
            <a:ext cx="1758950" cy="461963"/>
          </a:xfrm>
          <a:prstGeom prst="rect">
            <a:avLst/>
          </a:prstGeom>
          <a:noFill/>
          <a:ln w="9525">
            <a:noFill/>
            <a:miter lim="800000"/>
            <a:headEnd/>
            <a:tailEnd/>
          </a:ln>
        </p:spPr>
        <p:txBody>
          <a:bodyPr>
            <a:spAutoFit/>
          </a:bodyPr>
          <a:lstStyle/>
          <a:p>
            <a:r>
              <a:rPr lang="en-US" dirty="0"/>
              <a:t>Analyze</a:t>
            </a:r>
          </a:p>
        </p:txBody>
      </p:sp>
      <p:sp>
        <p:nvSpPr>
          <p:cNvPr id="14345" name="Rectangle 13"/>
          <p:cNvSpPr>
            <a:spLocks noChangeArrowheads="1"/>
          </p:cNvSpPr>
          <p:nvPr/>
        </p:nvSpPr>
        <p:spPr bwMode="auto">
          <a:xfrm>
            <a:off x="3094038" y="3657600"/>
            <a:ext cx="2855912" cy="590550"/>
          </a:xfrm>
          <a:prstGeom prst="rect">
            <a:avLst/>
          </a:prstGeom>
          <a:solidFill>
            <a:schemeClr val="accent1"/>
          </a:solidFill>
          <a:ln w="12700" algn="ctr">
            <a:solidFill>
              <a:schemeClr val="tx1"/>
            </a:solidFill>
            <a:round/>
            <a:headEnd type="none" w="sm" len="sm"/>
            <a:tailEnd type="none" w="sm" len="sm"/>
          </a:ln>
        </p:spPr>
        <p:txBody>
          <a:bodyPr/>
          <a:lstStyle/>
          <a:p>
            <a:r>
              <a:rPr lang="en-US" b="1" dirty="0" smtClean="0">
                <a:solidFill>
                  <a:schemeClr val="accent5">
                    <a:lumMod val="20000"/>
                    <a:lumOff val="80000"/>
                  </a:schemeClr>
                </a:solidFill>
              </a:rPr>
              <a:t>OLAP</a:t>
            </a:r>
            <a:endParaRPr lang="en-US" b="1" dirty="0">
              <a:solidFill>
                <a:schemeClr val="accent5">
                  <a:lumMod val="20000"/>
                  <a:lumOff val="80000"/>
                </a:schemeClr>
              </a:solidFill>
            </a:endParaRPr>
          </a:p>
        </p:txBody>
      </p:sp>
      <p:sp>
        <p:nvSpPr>
          <p:cNvPr id="14346" name="TextBox 14"/>
          <p:cNvSpPr txBox="1">
            <a:spLocks noChangeArrowheads="1"/>
          </p:cNvSpPr>
          <p:nvPr/>
        </p:nvSpPr>
        <p:spPr bwMode="auto">
          <a:xfrm>
            <a:off x="1163638" y="1822450"/>
            <a:ext cx="1758950" cy="460375"/>
          </a:xfrm>
          <a:prstGeom prst="rect">
            <a:avLst/>
          </a:prstGeom>
          <a:noFill/>
          <a:ln w="9525">
            <a:noFill/>
            <a:miter lim="800000"/>
            <a:headEnd/>
            <a:tailEnd/>
          </a:ln>
        </p:spPr>
        <p:txBody>
          <a:bodyPr>
            <a:spAutoFit/>
          </a:bodyPr>
          <a:lstStyle/>
          <a:p>
            <a:r>
              <a:rPr lang="en-US" dirty="0"/>
              <a:t>Decision</a:t>
            </a:r>
          </a:p>
        </p:txBody>
      </p:sp>
      <p:sp>
        <p:nvSpPr>
          <p:cNvPr id="14347" name="Rectangle 15"/>
          <p:cNvSpPr>
            <a:spLocks noChangeArrowheads="1"/>
          </p:cNvSpPr>
          <p:nvPr/>
        </p:nvSpPr>
        <p:spPr bwMode="auto">
          <a:xfrm>
            <a:off x="3063875" y="2670175"/>
            <a:ext cx="2266950" cy="590550"/>
          </a:xfrm>
          <a:prstGeom prst="rect">
            <a:avLst/>
          </a:prstGeom>
          <a:solidFill>
            <a:schemeClr val="accent1"/>
          </a:solidFill>
          <a:ln w="12700" algn="ctr">
            <a:solidFill>
              <a:schemeClr val="tx1"/>
            </a:solidFill>
            <a:round/>
            <a:headEnd type="none" w="sm" len="sm"/>
            <a:tailEnd type="none" w="sm" len="sm"/>
          </a:ln>
        </p:spPr>
        <p:txBody>
          <a:bodyPr/>
          <a:lstStyle/>
          <a:p>
            <a:r>
              <a:rPr lang="en-US" b="1" dirty="0">
                <a:solidFill>
                  <a:schemeClr val="accent5">
                    <a:lumMod val="20000"/>
                    <a:lumOff val="80000"/>
                  </a:schemeClr>
                </a:solidFill>
              </a:rPr>
              <a:t>Data Mining</a:t>
            </a:r>
          </a:p>
        </p:txBody>
      </p:sp>
      <p:sp>
        <p:nvSpPr>
          <p:cNvPr id="14348" name="Rectangle 16"/>
          <p:cNvSpPr>
            <a:spLocks noChangeArrowheads="1"/>
          </p:cNvSpPr>
          <p:nvPr/>
        </p:nvSpPr>
        <p:spPr bwMode="auto">
          <a:xfrm>
            <a:off x="3048000" y="1670050"/>
            <a:ext cx="2170113" cy="590550"/>
          </a:xfrm>
          <a:prstGeom prst="rect">
            <a:avLst/>
          </a:prstGeom>
          <a:solidFill>
            <a:schemeClr val="accent1"/>
          </a:solidFill>
          <a:ln w="12700" algn="ctr">
            <a:solidFill>
              <a:schemeClr val="tx1"/>
            </a:solidFill>
            <a:round/>
            <a:headEnd type="none" w="sm" len="sm"/>
            <a:tailEnd type="none" w="sm" len="sm"/>
          </a:ln>
        </p:spPr>
        <p:txBody>
          <a:bodyPr/>
          <a:lstStyle/>
          <a:p>
            <a:r>
              <a:rPr lang="en-US" b="1" dirty="0">
                <a:solidFill>
                  <a:schemeClr val="accent5">
                    <a:lumMod val="20000"/>
                    <a:lumOff val="80000"/>
                  </a:schemeClr>
                </a:solidFill>
              </a:rPr>
              <a:t>BPM/Action</a:t>
            </a:r>
          </a:p>
        </p:txBody>
      </p:sp>
      <p:cxnSp>
        <p:nvCxnSpPr>
          <p:cNvPr id="14349" name="Straight Arrow Connector 18"/>
          <p:cNvCxnSpPr>
            <a:cxnSpLocks noChangeShapeType="1"/>
          </p:cNvCxnSpPr>
          <p:nvPr/>
        </p:nvCxnSpPr>
        <p:spPr bwMode="auto">
          <a:xfrm rot="5400000" flipH="1" flipV="1">
            <a:off x="3860800" y="4494213"/>
            <a:ext cx="436563" cy="1587"/>
          </a:xfrm>
          <a:prstGeom prst="straightConnector1">
            <a:avLst/>
          </a:prstGeom>
          <a:noFill/>
          <a:ln w="12700" algn="ctr">
            <a:solidFill>
              <a:schemeClr val="tx1"/>
            </a:solidFill>
            <a:round/>
            <a:headEnd type="none" w="sm" len="sm"/>
            <a:tailEnd type="arrow" w="med" len="med"/>
          </a:ln>
        </p:spPr>
      </p:cxnSp>
      <p:cxnSp>
        <p:nvCxnSpPr>
          <p:cNvPr id="14350" name="Straight Arrow Connector 20"/>
          <p:cNvCxnSpPr>
            <a:cxnSpLocks noChangeShapeType="1"/>
          </p:cNvCxnSpPr>
          <p:nvPr/>
        </p:nvCxnSpPr>
        <p:spPr bwMode="auto">
          <a:xfrm rot="5400000" flipH="1" flipV="1">
            <a:off x="3846513" y="3454400"/>
            <a:ext cx="407988" cy="1587"/>
          </a:xfrm>
          <a:prstGeom prst="straightConnector1">
            <a:avLst/>
          </a:prstGeom>
          <a:noFill/>
          <a:ln w="12700" algn="ctr">
            <a:solidFill>
              <a:schemeClr val="tx1"/>
            </a:solidFill>
            <a:round/>
            <a:headEnd type="none" w="sm" len="sm"/>
            <a:tailEnd type="arrow" w="med" len="med"/>
          </a:ln>
        </p:spPr>
      </p:cxnSp>
      <p:cxnSp>
        <p:nvCxnSpPr>
          <p:cNvPr id="14351" name="Straight Arrow Connector 22"/>
          <p:cNvCxnSpPr>
            <a:cxnSpLocks noChangeShapeType="1"/>
          </p:cNvCxnSpPr>
          <p:nvPr/>
        </p:nvCxnSpPr>
        <p:spPr bwMode="auto">
          <a:xfrm rot="16200000" flipV="1">
            <a:off x="3804444" y="2440782"/>
            <a:ext cx="422275" cy="14287"/>
          </a:xfrm>
          <a:prstGeom prst="straightConnector1">
            <a:avLst/>
          </a:prstGeom>
          <a:noFill/>
          <a:ln w="12700" algn="ctr">
            <a:solidFill>
              <a:schemeClr val="tx1"/>
            </a:solidFill>
            <a:round/>
            <a:headEnd type="none" w="sm" len="sm"/>
            <a:tailEnd type="arrow" w="med" len="med"/>
          </a:ln>
        </p:spPr>
      </p:cxnSp>
      <p:sp>
        <p:nvSpPr>
          <p:cNvPr id="14352" name="TextBox 23"/>
          <p:cNvSpPr txBox="1">
            <a:spLocks noChangeArrowheads="1"/>
          </p:cNvSpPr>
          <p:nvPr/>
        </p:nvSpPr>
        <p:spPr bwMode="auto">
          <a:xfrm>
            <a:off x="6019800" y="1609725"/>
            <a:ext cx="2640012" cy="1169988"/>
          </a:xfrm>
          <a:prstGeom prst="rect">
            <a:avLst/>
          </a:prstGeom>
          <a:noFill/>
          <a:ln w="9525">
            <a:noFill/>
            <a:miter lim="800000"/>
            <a:headEnd/>
            <a:tailEnd/>
          </a:ln>
        </p:spPr>
        <p:txBody>
          <a:bodyPr>
            <a:spAutoFit/>
          </a:bodyPr>
          <a:lstStyle/>
          <a:p>
            <a:r>
              <a:rPr lang="en-US" sz="1400" dirty="0"/>
              <a:t>BPM: business performance management http://en.wikipedia.org/wiki/Business_performance_management</a:t>
            </a:r>
          </a:p>
        </p:txBody>
      </p:sp>
      <p:sp>
        <p:nvSpPr>
          <p:cNvPr id="14353" name="TextBox 24"/>
          <p:cNvSpPr txBox="1">
            <a:spLocks noChangeArrowheads="1"/>
          </p:cNvSpPr>
          <p:nvPr/>
        </p:nvSpPr>
        <p:spPr bwMode="auto">
          <a:xfrm>
            <a:off x="6213475" y="3359150"/>
            <a:ext cx="2640012" cy="954088"/>
          </a:xfrm>
          <a:prstGeom prst="rect">
            <a:avLst/>
          </a:prstGeom>
          <a:noFill/>
          <a:ln w="9525">
            <a:noFill/>
            <a:miter lim="800000"/>
            <a:headEnd/>
            <a:tailEnd/>
          </a:ln>
        </p:spPr>
        <p:txBody>
          <a:bodyPr>
            <a:spAutoFit/>
          </a:bodyPr>
          <a:lstStyle/>
          <a:p>
            <a:r>
              <a:rPr lang="en-US" sz="1400" dirty="0"/>
              <a:t>OLAP: online analytical processing http://en.wikipedia.org/wiki/Online_analytical_processing</a:t>
            </a:r>
          </a:p>
        </p:txBody>
      </p:sp>
      <p:sp>
        <p:nvSpPr>
          <p:cNvPr id="14354" name="TextBox 25"/>
          <p:cNvSpPr txBox="1">
            <a:spLocks noChangeArrowheads="1"/>
          </p:cNvSpPr>
          <p:nvPr/>
        </p:nvSpPr>
        <p:spPr bwMode="auto">
          <a:xfrm>
            <a:off x="6213475" y="4645025"/>
            <a:ext cx="2640012" cy="954088"/>
          </a:xfrm>
          <a:prstGeom prst="rect">
            <a:avLst/>
          </a:prstGeom>
          <a:noFill/>
          <a:ln w="9525">
            <a:noFill/>
            <a:miter lim="800000"/>
            <a:headEnd/>
            <a:tailEnd/>
          </a:ln>
        </p:spPr>
        <p:txBody>
          <a:bodyPr>
            <a:spAutoFit/>
          </a:bodyPr>
          <a:lstStyle/>
          <a:p>
            <a:r>
              <a:rPr lang="en-US" sz="1400" dirty="0"/>
              <a:t>ETL: extract, transform, load</a:t>
            </a:r>
          </a:p>
          <a:p>
            <a:endParaRPr lang="en-US" sz="1400" dirty="0"/>
          </a:p>
          <a:p>
            <a:r>
              <a:rPr lang="en-US" sz="1400" dirty="0"/>
              <a:t>EAI: enterprise application integration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341"/>
                                        </p:tgtEl>
                                        <p:attrNameLst>
                                          <p:attrName>style.visibility</p:attrName>
                                        </p:attrNameLst>
                                      </p:cBhvr>
                                      <p:to>
                                        <p:strVal val="visible"/>
                                      </p:to>
                                    </p:set>
                                    <p:animEffect transition="in" filter="fade">
                                      <p:cBhvr>
                                        <p:cTn id="7" dur="500"/>
                                        <p:tgtEl>
                                          <p:spTgt spid="14341"/>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14342"/>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0"/>
                                          </p:stCondLst>
                                        </p:cTn>
                                        <p:tgtEl>
                                          <p:spTgt spid="14354"/>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14349"/>
                                        </p:tgtEl>
                                        <p:attrNameLst>
                                          <p:attrName>style.visibility</p:attrName>
                                        </p:attrNameLst>
                                      </p:cBhvr>
                                      <p:to>
                                        <p:strVal val="visible"/>
                                      </p:to>
                                    </p:set>
                                    <p:animEffect transition="in" filter="wipe(down)">
                                      <p:cBhvr>
                                        <p:cTn id="18" dur="500"/>
                                        <p:tgtEl>
                                          <p:spTgt spid="14349"/>
                                        </p:tgtEl>
                                      </p:cBhvr>
                                    </p:animEffect>
                                  </p:childTnLst>
                                </p:cTn>
                              </p:par>
                            </p:childTnLst>
                          </p:cTn>
                        </p:par>
                        <p:par>
                          <p:cTn id="19" fill="hold">
                            <p:stCondLst>
                              <p:cond delay="500"/>
                            </p:stCondLst>
                            <p:childTnLst>
                              <p:par>
                                <p:cTn id="20" presetID="10" presetClass="entr" presetSubtype="0" fill="hold" grpId="0" nodeType="afterEffect">
                                  <p:stCondLst>
                                    <p:cond delay="0"/>
                                  </p:stCondLst>
                                  <p:childTnLst>
                                    <p:set>
                                      <p:cBhvr>
                                        <p:cTn id="21" dur="1" fill="hold">
                                          <p:stCondLst>
                                            <p:cond delay="0"/>
                                          </p:stCondLst>
                                        </p:cTn>
                                        <p:tgtEl>
                                          <p:spTgt spid="14345"/>
                                        </p:tgtEl>
                                        <p:attrNameLst>
                                          <p:attrName>style.visibility</p:attrName>
                                        </p:attrNameLst>
                                      </p:cBhvr>
                                      <p:to>
                                        <p:strVal val="visible"/>
                                      </p:to>
                                    </p:set>
                                    <p:animEffect transition="in" filter="fade">
                                      <p:cBhvr>
                                        <p:cTn id="22" dur="500"/>
                                        <p:tgtEl>
                                          <p:spTgt spid="14345"/>
                                        </p:tgtEl>
                                      </p:cBhvr>
                                    </p:animEffect>
                                  </p:childTnLst>
                                </p:cTn>
                              </p:par>
                            </p:childTnLst>
                          </p:cTn>
                        </p:par>
                        <p:par>
                          <p:cTn id="23" fill="hold">
                            <p:stCondLst>
                              <p:cond delay="1000"/>
                            </p:stCondLst>
                            <p:childTnLst>
                              <p:par>
                                <p:cTn id="24" presetID="1" presetClass="entr" presetSubtype="0" fill="hold" grpId="0" nodeType="afterEffect">
                                  <p:stCondLst>
                                    <p:cond delay="0"/>
                                  </p:stCondLst>
                                  <p:childTnLst>
                                    <p:set>
                                      <p:cBhvr>
                                        <p:cTn id="25" dur="1" fill="hold">
                                          <p:stCondLst>
                                            <p:cond delay="0"/>
                                          </p:stCondLst>
                                        </p:cTn>
                                        <p:tgtEl>
                                          <p:spTgt spid="14343"/>
                                        </p:tgtEl>
                                        <p:attrNameLst>
                                          <p:attrName>style.visibility</p:attrName>
                                        </p:attrNameLst>
                                      </p:cBhvr>
                                      <p:to>
                                        <p:strVal val="visible"/>
                                      </p:to>
                                    </p:set>
                                  </p:childTnLst>
                                </p:cTn>
                              </p:par>
                            </p:childTnLst>
                          </p:cTn>
                        </p:par>
                        <p:par>
                          <p:cTn id="26" fill="hold">
                            <p:stCondLst>
                              <p:cond delay="1000"/>
                            </p:stCondLst>
                            <p:childTnLst>
                              <p:par>
                                <p:cTn id="27" presetID="1" presetClass="entr" presetSubtype="0" fill="hold" grpId="0" nodeType="afterEffect">
                                  <p:stCondLst>
                                    <p:cond delay="0"/>
                                  </p:stCondLst>
                                  <p:childTnLst>
                                    <p:set>
                                      <p:cBhvr>
                                        <p:cTn id="28" dur="1" fill="hold">
                                          <p:stCondLst>
                                            <p:cond delay="0"/>
                                          </p:stCondLst>
                                        </p:cTn>
                                        <p:tgtEl>
                                          <p:spTgt spid="1435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14350"/>
                                        </p:tgtEl>
                                        <p:attrNameLst>
                                          <p:attrName>style.visibility</p:attrName>
                                        </p:attrNameLst>
                                      </p:cBhvr>
                                      <p:to>
                                        <p:strVal val="visible"/>
                                      </p:to>
                                    </p:set>
                                    <p:animEffect transition="in" filter="wipe(down)">
                                      <p:cBhvr>
                                        <p:cTn id="33" dur="500"/>
                                        <p:tgtEl>
                                          <p:spTgt spid="14350"/>
                                        </p:tgtEl>
                                      </p:cBhvr>
                                    </p:animEffect>
                                  </p:childTnLst>
                                </p:cTn>
                              </p:par>
                            </p:childTnLst>
                          </p:cTn>
                        </p:par>
                        <p:par>
                          <p:cTn id="34" fill="hold">
                            <p:stCondLst>
                              <p:cond delay="500"/>
                            </p:stCondLst>
                            <p:childTnLst>
                              <p:par>
                                <p:cTn id="35" presetID="10" presetClass="entr" presetSubtype="0" fill="hold" grpId="0" nodeType="afterEffect">
                                  <p:stCondLst>
                                    <p:cond delay="0"/>
                                  </p:stCondLst>
                                  <p:childTnLst>
                                    <p:set>
                                      <p:cBhvr>
                                        <p:cTn id="36" dur="1" fill="hold">
                                          <p:stCondLst>
                                            <p:cond delay="0"/>
                                          </p:stCondLst>
                                        </p:cTn>
                                        <p:tgtEl>
                                          <p:spTgt spid="14347"/>
                                        </p:tgtEl>
                                        <p:attrNameLst>
                                          <p:attrName>style.visibility</p:attrName>
                                        </p:attrNameLst>
                                      </p:cBhvr>
                                      <p:to>
                                        <p:strVal val="visible"/>
                                      </p:to>
                                    </p:set>
                                    <p:animEffect transition="in" filter="fade">
                                      <p:cBhvr>
                                        <p:cTn id="37" dur="500"/>
                                        <p:tgtEl>
                                          <p:spTgt spid="14347"/>
                                        </p:tgtEl>
                                      </p:cBhvr>
                                    </p:animEffect>
                                  </p:childTnLst>
                                </p:cTn>
                              </p:par>
                            </p:childTnLst>
                          </p:cTn>
                        </p:par>
                        <p:par>
                          <p:cTn id="38" fill="hold">
                            <p:stCondLst>
                              <p:cond delay="1000"/>
                            </p:stCondLst>
                            <p:childTnLst>
                              <p:par>
                                <p:cTn id="39" presetID="1" presetClass="entr" presetSubtype="0" fill="hold" grpId="0" nodeType="afterEffect">
                                  <p:stCondLst>
                                    <p:cond delay="0"/>
                                  </p:stCondLst>
                                  <p:childTnLst>
                                    <p:set>
                                      <p:cBhvr>
                                        <p:cTn id="40" dur="1" fill="hold">
                                          <p:stCondLst>
                                            <p:cond delay="0"/>
                                          </p:stCondLst>
                                        </p:cTn>
                                        <p:tgtEl>
                                          <p:spTgt spid="1434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nodeType="clickEffect">
                                  <p:stCondLst>
                                    <p:cond delay="0"/>
                                  </p:stCondLst>
                                  <p:childTnLst>
                                    <p:set>
                                      <p:cBhvr>
                                        <p:cTn id="44" dur="1" fill="hold">
                                          <p:stCondLst>
                                            <p:cond delay="0"/>
                                          </p:stCondLst>
                                        </p:cTn>
                                        <p:tgtEl>
                                          <p:spTgt spid="14351"/>
                                        </p:tgtEl>
                                        <p:attrNameLst>
                                          <p:attrName>style.visibility</p:attrName>
                                        </p:attrNameLst>
                                      </p:cBhvr>
                                      <p:to>
                                        <p:strVal val="visible"/>
                                      </p:to>
                                    </p:set>
                                    <p:animEffect transition="in" filter="wipe(down)">
                                      <p:cBhvr>
                                        <p:cTn id="45" dur="500"/>
                                        <p:tgtEl>
                                          <p:spTgt spid="14351"/>
                                        </p:tgtEl>
                                      </p:cBhvr>
                                    </p:animEffect>
                                  </p:childTnLst>
                                </p:cTn>
                              </p:par>
                            </p:childTnLst>
                          </p:cTn>
                        </p:par>
                        <p:par>
                          <p:cTn id="46" fill="hold">
                            <p:stCondLst>
                              <p:cond delay="500"/>
                            </p:stCondLst>
                            <p:childTnLst>
                              <p:par>
                                <p:cTn id="47" presetID="10" presetClass="entr" presetSubtype="0" fill="hold" grpId="0" nodeType="afterEffect">
                                  <p:stCondLst>
                                    <p:cond delay="0"/>
                                  </p:stCondLst>
                                  <p:childTnLst>
                                    <p:set>
                                      <p:cBhvr>
                                        <p:cTn id="48" dur="1" fill="hold">
                                          <p:stCondLst>
                                            <p:cond delay="0"/>
                                          </p:stCondLst>
                                        </p:cTn>
                                        <p:tgtEl>
                                          <p:spTgt spid="14348"/>
                                        </p:tgtEl>
                                        <p:attrNameLst>
                                          <p:attrName>style.visibility</p:attrName>
                                        </p:attrNameLst>
                                      </p:cBhvr>
                                      <p:to>
                                        <p:strVal val="visible"/>
                                      </p:to>
                                    </p:set>
                                    <p:animEffect transition="in" filter="fade">
                                      <p:cBhvr>
                                        <p:cTn id="49" dur="500"/>
                                        <p:tgtEl>
                                          <p:spTgt spid="14348"/>
                                        </p:tgtEl>
                                      </p:cBhvr>
                                    </p:animEffect>
                                  </p:childTnLst>
                                </p:cTn>
                              </p:par>
                            </p:childTnLst>
                          </p:cTn>
                        </p:par>
                        <p:par>
                          <p:cTn id="50" fill="hold">
                            <p:stCondLst>
                              <p:cond delay="1000"/>
                            </p:stCondLst>
                            <p:childTnLst>
                              <p:par>
                                <p:cTn id="51" presetID="1" presetClass="entr" presetSubtype="0" fill="hold" grpId="0" nodeType="afterEffect">
                                  <p:stCondLst>
                                    <p:cond delay="0"/>
                                  </p:stCondLst>
                                  <p:childTnLst>
                                    <p:set>
                                      <p:cBhvr>
                                        <p:cTn id="52" dur="1" fill="hold">
                                          <p:stCondLst>
                                            <p:cond delay="0"/>
                                          </p:stCondLst>
                                        </p:cTn>
                                        <p:tgtEl>
                                          <p:spTgt spid="14346"/>
                                        </p:tgtEl>
                                        <p:attrNameLst>
                                          <p:attrName>style.visibility</p:attrName>
                                        </p:attrNameLst>
                                      </p:cBhvr>
                                      <p:to>
                                        <p:strVal val="visible"/>
                                      </p:to>
                                    </p:set>
                                  </p:childTnLst>
                                </p:cTn>
                              </p:par>
                            </p:childTnLst>
                          </p:cTn>
                        </p:par>
                        <p:par>
                          <p:cTn id="53" fill="hold">
                            <p:stCondLst>
                              <p:cond delay="1000"/>
                            </p:stCondLst>
                            <p:childTnLst>
                              <p:par>
                                <p:cTn id="54" presetID="1" presetClass="entr" presetSubtype="0" fill="hold" grpId="0" nodeType="afterEffect">
                                  <p:stCondLst>
                                    <p:cond delay="0"/>
                                  </p:stCondLst>
                                  <p:childTnLst>
                                    <p:set>
                                      <p:cBhvr>
                                        <p:cTn id="55" dur="1" fill="hold">
                                          <p:stCondLst>
                                            <p:cond delay="0"/>
                                          </p:stCondLst>
                                        </p:cTn>
                                        <p:tgtEl>
                                          <p:spTgt spid="143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1" grpId="0" animBg="1"/>
      <p:bldP spid="14342" grpId="0"/>
      <p:bldP spid="14343" grpId="0"/>
      <p:bldP spid="14344" grpId="0"/>
      <p:bldP spid="14345" grpId="0" animBg="1"/>
      <p:bldP spid="14346" grpId="0"/>
      <p:bldP spid="14347" grpId="0" animBg="1"/>
      <p:bldP spid="14348" grpId="0" animBg="1"/>
      <p:bldP spid="14352" grpId="0"/>
      <p:bldP spid="14353" grpId="0"/>
      <p:bldP spid="14354"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32.2|42.6|2|22.5|28.8"/>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聚合">
  <a:themeElements>
    <a:clrScheme name="华丽">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聚合">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聚合">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12344</TotalTime>
  <Words>2880</Words>
  <Application>Microsoft Office PowerPoint</Application>
  <PresentationFormat>全屏显示(4:3)</PresentationFormat>
  <Paragraphs>281</Paragraphs>
  <Slides>38</Slides>
  <Notes>25</Notes>
  <HiddenSlides>0</HiddenSlides>
  <MMClips>0</MMClips>
  <ScaleCrop>false</ScaleCrop>
  <HeadingPairs>
    <vt:vector size="4" baseType="variant">
      <vt:variant>
        <vt:lpstr>主题</vt:lpstr>
      </vt:variant>
      <vt:variant>
        <vt:i4>1</vt:i4>
      </vt:variant>
      <vt:variant>
        <vt:lpstr>幻灯片标题</vt:lpstr>
      </vt:variant>
      <vt:variant>
        <vt:i4>38</vt:i4>
      </vt:variant>
    </vt:vector>
  </HeadingPairs>
  <TitlesOfParts>
    <vt:vector size="39" baseType="lpstr">
      <vt:lpstr>聚合</vt:lpstr>
      <vt:lpstr>Business Intelligence &amp; Data Mining  with SAS Suite</vt:lpstr>
      <vt:lpstr>幻灯片 2</vt:lpstr>
      <vt:lpstr>幻灯片 3</vt:lpstr>
      <vt:lpstr>幻灯片 4</vt:lpstr>
      <vt:lpstr>幻灯片 5</vt:lpstr>
      <vt:lpstr>What exactly does BI do? </vt:lpstr>
      <vt:lpstr>幻灯片 7</vt:lpstr>
      <vt:lpstr>Discussion: BI Cases</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Next Class: Overview of SAS EM - SEMMA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Technology in Business and Society</dc:title>
  <dc:creator>Sean J. Taylor</dc:creator>
  <cp:lastModifiedBy>Beibei</cp:lastModifiedBy>
  <cp:revision>714</cp:revision>
  <dcterms:created xsi:type="dcterms:W3CDTF">2012-01-22T18:08:14Z</dcterms:created>
  <dcterms:modified xsi:type="dcterms:W3CDTF">2012-09-08T16:23:14Z</dcterms:modified>
</cp:coreProperties>
</file>