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61"/>
  </p:notesMasterIdLst>
  <p:sldIdLst>
    <p:sldId id="256" r:id="rId2"/>
    <p:sldId id="335" r:id="rId3"/>
    <p:sldId id="356" r:id="rId4"/>
    <p:sldId id="319" r:id="rId5"/>
    <p:sldId id="409" r:id="rId6"/>
    <p:sldId id="408" r:id="rId7"/>
    <p:sldId id="381" r:id="rId8"/>
    <p:sldId id="400" r:id="rId9"/>
    <p:sldId id="401" r:id="rId10"/>
    <p:sldId id="405" r:id="rId11"/>
    <p:sldId id="402" r:id="rId12"/>
    <p:sldId id="403" r:id="rId13"/>
    <p:sldId id="386" r:id="rId14"/>
    <p:sldId id="382" r:id="rId15"/>
    <p:sldId id="365" r:id="rId16"/>
    <p:sldId id="366" r:id="rId17"/>
    <p:sldId id="367" r:id="rId18"/>
    <p:sldId id="369" r:id="rId19"/>
    <p:sldId id="387" r:id="rId20"/>
    <p:sldId id="350" r:id="rId21"/>
    <p:sldId id="388" r:id="rId22"/>
    <p:sldId id="406" r:id="rId23"/>
    <p:sldId id="359" r:id="rId24"/>
    <p:sldId id="389" r:id="rId25"/>
    <p:sldId id="358" r:id="rId26"/>
    <p:sldId id="357" r:id="rId27"/>
    <p:sldId id="351" r:id="rId28"/>
    <p:sldId id="360" r:id="rId29"/>
    <p:sldId id="371" r:id="rId30"/>
    <p:sldId id="368" r:id="rId31"/>
    <p:sldId id="372" r:id="rId32"/>
    <p:sldId id="352" r:id="rId33"/>
    <p:sldId id="391" r:id="rId34"/>
    <p:sldId id="392" r:id="rId35"/>
    <p:sldId id="390" r:id="rId36"/>
    <p:sldId id="370" r:id="rId37"/>
    <p:sldId id="373" r:id="rId38"/>
    <p:sldId id="353" r:id="rId39"/>
    <p:sldId id="362" r:id="rId40"/>
    <p:sldId id="354" r:id="rId41"/>
    <p:sldId id="374" r:id="rId42"/>
    <p:sldId id="379" r:id="rId43"/>
    <p:sldId id="375" r:id="rId44"/>
    <p:sldId id="355" r:id="rId45"/>
    <p:sldId id="407" r:id="rId46"/>
    <p:sldId id="396" r:id="rId47"/>
    <p:sldId id="398" r:id="rId48"/>
    <p:sldId id="399" r:id="rId49"/>
    <p:sldId id="282" r:id="rId50"/>
    <p:sldId id="377" r:id="rId51"/>
    <p:sldId id="393" r:id="rId52"/>
    <p:sldId id="378" r:id="rId53"/>
    <p:sldId id="394" r:id="rId54"/>
    <p:sldId id="380" r:id="rId55"/>
    <p:sldId id="376" r:id="rId56"/>
    <p:sldId id="397" r:id="rId57"/>
    <p:sldId id="395" r:id="rId58"/>
    <p:sldId id="384" r:id="rId59"/>
    <p:sldId id="385"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0663"/>
    <a:srgbClr val="E6A72A"/>
    <a:srgbClr val="6600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27" autoAdjust="0"/>
  </p:normalViewPr>
  <p:slideViewPr>
    <p:cSldViewPr>
      <p:cViewPr varScale="1">
        <p:scale>
          <a:sx n="61" d="100"/>
          <a:sy n="61" d="100"/>
        </p:scale>
        <p:origin x="-1152" y="-72"/>
      </p:cViewPr>
      <p:guideLst>
        <p:guide orient="horz" pos="2160"/>
        <p:guide pos="2880"/>
      </p:guideLst>
    </p:cSldViewPr>
  </p:slideViewPr>
  <p:notesTextViewPr>
    <p:cViewPr>
      <p:scale>
        <a:sx n="1" d="1"/>
        <a:sy n="1" d="1"/>
      </p:scale>
      <p:origin x="0" y="0"/>
    </p:cViewPr>
  </p:notesTextViewPr>
  <p:sorterViewPr>
    <p:cViewPr>
      <p:scale>
        <a:sx n="66" d="100"/>
        <a:sy n="66" d="100"/>
      </p:scale>
      <p:origin x="0" y="524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9347EA-F70B-467E-A0A3-AC8393392CA0}" type="datetimeFigureOut">
              <a:rPr lang="en-US" smtClean="0"/>
              <a:pPr/>
              <a:t>8/28/2012</a:t>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1156F8-1953-4739-B45C-7CD3D7D1EF33}" type="slidenum">
              <a:rPr lang="en-US" smtClean="0"/>
              <a:pPr/>
              <a:t>‹#›</a:t>
            </a:fld>
            <a:endParaRPr lang="en-US"/>
          </a:p>
        </p:txBody>
      </p:sp>
    </p:spTree>
    <p:extLst>
      <p:ext uri="{BB962C8B-B14F-4D97-AF65-F5344CB8AC3E}">
        <p14:creationId xmlns="" xmlns:p14="http://schemas.microsoft.com/office/powerpoint/2010/main" val="133742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en.wikipedia.org/wiki/Wikipedia:IPA_for_English"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en.wikipedia.org/wiki/Acronym" TargetMode="External"/><Relationship Id="rId4" Type="http://schemas.openxmlformats.org/officeDocument/2006/relationships/hyperlink" Target="http://en.wikipedia.org/wiki/Programming_languag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Business Intelligence … what is it? Why is it important nowadays? And why is our class valuable?</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a:t>
            </a:r>
            <a:r>
              <a:rPr lang="en-US" baseline="0" dirty="0" smtClean="0"/>
              <a:t> typical example of how we apply BI and DM technologies into real world applications. </a:t>
            </a:r>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14</a:t>
            </a:fld>
            <a:endParaRPr lang="en-US"/>
          </a:p>
        </p:txBody>
      </p:sp>
    </p:spTree>
    <p:extLst>
      <p:ext uri="{BB962C8B-B14F-4D97-AF65-F5344CB8AC3E}">
        <p14:creationId xmlns:p14="http://schemas.microsoft.com/office/powerpoint/2010/main" xmlns="" val="2578841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1"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C00000"/>
                </a:solidFill>
                <a:effectLst/>
                <a:uLnTx/>
                <a:uFillTx/>
                <a:latin typeface="+mn-lt"/>
                <a:ea typeface="+mn-ea"/>
                <a:cs typeface="+mn-cs"/>
              </a:rPr>
              <a:t>Psychographic</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segmentation (similar attitudes,</a:t>
            </a:r>
            <a:r>
              <a:rPr kumimoji="0" lang="en-US" sz="2000" b="0" i="0" u="none" strike="noStrike" kern="1200" cap="none" spc="0" normalizeH="0" noProof="0" dirty="0" smtClean="0">
                <a:ln>
                  <a:noFill/>
                </a:ln>
                <a:solidFill>
                  <a:schemeClr val="tx1"/>
                </a:solidFill>
                <a:effectLst/>
                <a:uLnTx/>
                <a:uFillTx/>
                <a:latin typeface="+mn-lt"/>
                <a:ea typeface="+mn-ea"/>
                <a:cs typeface="+mn-cs"/>
              </a:rPr>
              <a:t> values, and lifestyles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 </a:t>
            </a:r>
            <a:r>
              <a:rPr lang="en-US" sz="2000" b="0" dirty="0" err="1" smtClean="0"/>
              <a:t>Fashionista</a:t>
            </a:r>
            <a:r>
              <a:rPr lang="en-US" sz="2000" b="0" dirty="0" smtClean="0"/>
              <a:t>, artist,</a:t>
            </a:r>
            <a:r>
              <a:rPr lang="en-US" sz="2000" b="0" baseline="0" dirty="0" smtClean="0"/>
              <a:t> </a:t>
            </a:r>
            <a:r>
              <a:rPr lang="en-US" sz="2000" b="0" dirty="0" smtClean="0"/>
              <a:t>stylist,…</a:t>
            </a:r>
          </a:p>
          <a:p>
            <a:pPr marL="0" marR="0" lvl="1" indent="0" algn="l" defTabSz="914400" rtl="0" eaLnBrk="1" fontAlgn="auto" latinLnBrk="0" hangingPunct="1">
              <a:lnSpc>
                <a:spcPct val="110000"/>
              </a:lnSpc>
              <a:spcBef>
                <a:spcPts val="0"/>
              </a:spcBef>
              <a:spcAft>
                <a:spcPts val="0"/>
              </a:spcAft>
              <a:buClrTx/>
              <a:buSzTx/>
              <a:buFontTx/>
              <a:buNone/>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4" name="灯片编号占位符 3"/>
          <p:cNvSpPr>
            <a:spLocks noGrp="1"/>
          </p:cNvSpPr>
          <p:nvPr>
            <p:ph type="sldNum" sz="quarter" idx="10"/>
          </p:nvPr>
        </p:nvSpPr>
        <p:spPr/>
        <p:txBody>
          <a:bodyPr/>
          <a:lstStyle/>
          <a:p>
            <a:fld id="{631156F8-1953-4739-B45C-7CD3D7D1EF33}" type="slidenum">
              <a:rPr lang="en-US" smtClean="0"/>
              <a:pPr/>
              <a:t>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2000" dirty="0" smtClean="0">
                <a:sym typeface="Wingdings" pitchFamily="2" charset="2"/>
              </a:rPr>
              <a:t>product unbundling:</a:t>
            </a:r>
            <a:r>
              <a:rPr lang="en-US" sz="2000" baseline="0" dirty="0" smtClean="0">
                <a:sym typeface="Wingdings" pitchFamily="2" charset="2"/>
              </a:rPr>
              <a:t> CDs beetles with lady gaga?  Dell computer </a:t>
            </a:r>
            <a:r>
              <a:rPr lang="en-US" sz="2000" baseline="0" dirty="0" err="1" smtClean="0">
                <a:sym typeface="Wingdings" pitchFamily="2" charset="2"/>
              </a:rPr>
              <a:t>customerization</a:t>
            </a:r>
            <a:endParaRPr lang="en-US" sz="2000" dirty="0" smtClean="0"/>
          </a:p>
        </p:txBody>
      </p:sp>
      <p:sp>
        <p:nvSpPr>
          <p:cNvPr id="4" name="灯片编号占位符 3"/>
          <p:cNvSpPr>
            <a:spLocks noGrp="1"/>
          </p:cNvSpPr>
          <p:nvPr>
            <p:ph type="sldNum" sz="quarter" idx="10"/>
          </p:nvPr>
        </p:nvSpPr>
        <p:spPr/>
        <p:txBody>
          <a:bodyPr/>
          <a:lstStyle/>
          <a:p>
            <a:fld id="{631156F8-1953-4739-B45C-7CD3D7D1EF33}" type="slidenum">
              <a:rPr lang="en-US" smtClean="0"/>
              <a:pPr/>
              <a:t>23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nSpc>
                <a:spcPct val="110000"/>
              </a:lnSpc>
            </a:pPr>
            <a:r>
              <a:rPr lang="en-US" sz="1200" kern="1200" baseline="0" dirty="0" smtClean="0">
                <a:solidFill>
                  <a:schemeClr val="tx1"/>
                </a:solidFill>
                <a:latin typeface="+mn-lt"/>
                <a:ea typeface="+mn-ea"/>
                <a:cs typeface="+mn-cs"/>
              </a:rPr>
              <a:t>…Model the hazard of brand conversion(s) of each individual at each time stage as a function of individual characteristics and social media exposures. </a:t>
            </a:r>
            <a:endParaRPr lang="en-US" sz="2000" dirty="0"/>
          </a:p>
        </p:txBody>
      </p:sp>
      <p:sp>
        <p:nvSpPr>
          <p:cNvPr id="4" name="灯片编号占位符 3"/>
          <p:cNvSpPr>
            <a:spLocks noGrp="1"/>
          </p:cNvSpPr>
          <p:nvPr>
            <p:ph type="sldNum" sz="quarter" idx="10"/>
          </p:nvPr>
        </p:nvSpPr>
        <p:spPr/>
        <p:txBody>
          <a:bodyPr/>
          <a:lstStyle/>
          <a:p>
            <a:fld id="{631156F8-1953-4739-B45C-7CD3D7D1EF33}" type="slidenum">
              <a:rPr lang="en-US" smtClean="0"/>
              <a:pPr/>
              <a:t>25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lnSpc>
                <a:spcPct val="110000"/>
              </a:lnSpc>
            </a:pPr>
            <a:r>
              <a:rPr lang="en-US" sz="2000" dirty="0" smtClean="0"/>
              <a:t>Unsupervised</a:t>
            </a:r>
            <a:r>
              <a:rPr lang="en-US" sz="2000" baseline="0" dirty="0" smtClean="0"/>
              <a:t> learning, we will get to it later in our class</a:t>
            </a:r>
            <a:endParaRPr lang="en-US" sz="2000" dirty="0"/>
          </a:p>
        </p:txBody>
      </p:sp>
      <p:sp>
        <p:nvSpPr>
          <p:cNvPr id="4" name="灯片编号占位符 3"/>
          <p:cNvSpPr>
            <a:spLocks noGrp="1"/>
          </p:cNvSpPr>
          <p:nvPr>
            <p:ph type="sldNum" sz="quarter" idx="10"/>
          </p:nvPr>
        </p:nvSpPr>
        <p:spPr/>
        <p:txBody>
          <a:bodyPr/>
          <a:lstStyle/>
          <a:p>
            <a:fld id="{631156F8-1953-4739-B45C-7CD3D7D1EF33}" type="slidenum">
              <a:rPr lang="en-US" smtClean="0"/>
              <a:pPr/>
              <a:t>26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Clustering</a:t>
            </a:r>
            <a:r>
              <a:rPr lang="en-US" dirty="0" smtClean="0">
                <a:sym typeface="Wingdings" pitchFamily="2" charset="2"/>
              </a:rPr>
              <a:t> demographics, shopping behaviors…</a:t>
            </a:r>
          </a:p>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27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31</a:t>
            </a:fld>
            <a:endParaRPr lang="en-US"/>
          </a:p>
        </p:txBody>
      </p:sp>
    </p:spTree>
    <p:extLst>
      <p:ext uri="{BB962C8B-B14F-4D97-AF65-F5344CB8AC3E}">
        <p14:creationId xmlns="" xmlns:p14="http://schemas.microsoft.com/office/powerpoint/2010/main" val="1411086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What would be potential predictors?</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33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40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‘quasar  -- what types of area may be likely to have quasars</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e.g., hospital admission likelihood, length of hospital stay,</a:t>
            </a:r>
            <a:r>
              <a:rPr lang="en-US" baseline="0" dirty="0" smtClean="0"/>
              <a:t> climate change…</a:t>
            </a:r>
            <a:endParaRPr lang="en-US" dirty="0" smtClean="0"/>
          </a:p>
        </p:txBody>
      </p:sp>
      <p:sp>
        <p:nvSpPr>
          <p:cNvPr id="4" name="灯片编号占位符 3"/>
          <p:cNvSpPr>
            <a:spLocks noGrp="1"/>
          </p:cNvSpPr>
          <p:nvPr>
            <p:ph type="sldNum" sz="quarter" idx="10"/>
          </p:nvPr>
        </p:nvSpPr>
        <p:spPr/>
        <p:txBody>
          <a:bodyPr/>
          <a:lstStyle/>
          <a:p>
            <a:fld id="{631156F8-1953-4739-B45C-7CD3D7D1EF33}" type="slidenum">
              <a:rPr lang="en-US" smtClean="0"/>
              <a:pPr/>
              <a:t>44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b="1" dirty="0" smtClean="0"/>
              <a:t>Business intelligence</a:t>
            </a:r>
            <a:r>
              <a:rPr lang="en-US" dirty="0" smtClean="0"/>
              <a:t> (</a:t>
            </a:r>
            <a:r>
              <a:rPr lang="en-US" b="1" dirty="0" smtClean="0"/>
              <a:t>BI</a:t>
            </a:r>
            <a:r>
              <a:rPr lang="en-US" dirty="0" smtClean="0"/>
              <a:t>) is defined as the ability for an organization to take all its capabilities and convert them into knowledge. This produces large amounts of information which can lead to the development of new opportunities for the organization. When these opportunities have been identified and a strategy has been effectively implemented, they can provide an organization with a competitive advantage in the market, and stability in the long run (within its industry).</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smtClean="0"/>
          </a:p>
        </p:txBody>
      </p:sp>
      <p:sp>
        <p:nvSpPr>
          <p:cNvPr id="4" name="灯片编号占位符 3"/>
          <p:cNvSpPr>
            <a:spLocks noGrp="1"/>
          </p:cNvSpPr>
          <p:nvPr>
            <p:ph type="sldNum" sz="quarter" idx="10"/>
          </p:nvPr>
        </p:nvSpPr>
        <p:spPr/>
        <p:txBody>
          <a:bodyPr/>
          <a:lstStyle/>
          <a:p>
            <a:fld id="{631156F8-1953-4739-B45C-7CD3D7D1EF33}" type="slidenum">
              <a:rPr lang="en-US" smtClean="0"/>
              <a:pPr/>
              <a:t>45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SAS Enterprise Miner 5.2 interface simplifies many common tasks associated with applied analysis.</a:t>
            </a:r>
          </a:p>
          <a:p>
            <a:r>
              <a:rPr lang="en-US" sz="1200" kern="1200" baseline="0" dirty="0" smtClean="0">
                <a:solidFill>
                  <a:schemeClr val="tx1"/>
                </a:solidFill>
                <a:latin typeface="+mn-lt"/>
                <a:ea typeface="+mn-ea"/>
                <a:cs typeface="+mn-cs"/>
              </a:rPr>
              <a:t>It offers secure analysis management and provides a wide variety of tools with a consistent graphical</a:t>
            </a:r>
          </a:p>
          <a:p>
            <a:r>
              <a:rPr lang="en-US" sz="1200" kern="1200" baseline="0" dirty="0" smtClean="0">
                <a:solidFill>
                  <a:schemeClr val="tx1"/>
                </a:solidFill>
                <a:latin typeface="+mn-lt"/>
                <a:ea typeface="+mn-ea"/>
                <a:cs typeface="+mn-cs"/>
              </a:rPr>
              <a:t>interface. You can even </a:t>
            </a:r>
            <a:r>
              <a:rPr lang="en-US" sz="1200" b="1" kern="1200" baseline="0" dirty="0" smtClean="0">
                <a:solidFill>
                  <a:srgbClr val="C00000"/>
                </a:solidFill>
                <a:latin typeface="+mn-lt"/>
                <a:ea typeface="+mn-ea"/>
                <a:cs typeface="+mn-cs"/>
              </a:rPr>
              <a:t>customize</a:t>
            </a:r>
            <a:r>
              <a:rPr lang="en-US" sz="1200" kern="1200" baseline="0" dirty="0" smtClean="0">
                <a:solidFill>
                  <a:schemeClr val="tx1"/>
                </a:solidFill>
                <a:latin typeface="+mn-lt"/>
                <a:ea typeface="+mn-ea"/>
                <a:cs typeface="+mn-cs"/>
              </a:rPr>
              <a:t> it by incorporating your own analysis methods and tools.</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59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b="1" dirty="0" smtClean="0"/>
              <a:t>Business intelligence</a:t>
            </a:r>
            <a:r>
              <a:rPr lang="en-US" dirty="0" smtClean="0"/>
              <a:t> (</a:t>
            </a:r>
            <a:r>
              <a:rPr lang="en-US" b="1" dirty="0" smtClean="0"/>
              <a:t>BI</a:t>
            </a:r>
            <a:r>
              <a:rPr lang="en-US" dirty="0" smtClean="0"/>
              <a:t>) is defined as the ability for an organization to take all its capabilities and convert them into knowledge. This produces large amounts of information which can lead to the development of new opportunities for the organization. When these opportunities have been identified and a strategy has been effectively implemented, they can provide an organization with a competitive advantage in the market, and stability in the long run (within its industry).</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b="1" dirty="0" smtClean="0"/>
              <a:t>Business intelligence</a:t>
            </a:r>
            <a:r>
              <a:rPr lang="en-US" dirty="0" smtClean="0"/>
              <a:t> (</a:t>
            </a:r>
            <a:r>
              <a:rPr lang="en-US" b="1" dirty="0" smtClean="0"/>
              <a:t>BI</a:t>
            </a:r>
            <a:r>
              <a:rPr lang="en-US" dirty="0" smtClean="0"/>
              <a:t>) is defined as the ability for an organization to take all its capabilities and convert them into knowledge. This produces large amounts of information which can lead to the development of new opportunities for the organization. When these opportunities have been identified and a strategy has been effectively implemented, they can provide an organization with a competitive advantage in the market, and stability in the long run (within its industry).</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b="1" dirty="0" smtClean="0"/>
              <a:t>COBOL</a:t>
            </a:r>
            <a:r>
              <a:rPr lang="en-US" dirty="0" smtClean="0"/>
              <a:t> ( </a:t>
            </a:r>
            <a:r>
              <a:rPr lang="en-US" dirty="0" smtClean="0">
                <a:hlinkClick r:id="rId3" tooltip="Wikipedia:IPA for English"/>
              </a:rPr>
              <a:t>/</a:t>
            </a:r>
            <a:r>
              <a:rPr lang="en-US" dirty="0" smtClean="0">
                <a:hlinkClick r:id="rId3" tooltip="Wikipedia:IPA for English"/>
              </a:rPr>
              <a:t>ˈ</a:t>
            </a:r>
            <a:r>
              <a:rPr lang="en-US" dirty="0" err="1" smtClean="0">
                <a:hlinkClick r:id="rId3" tooltip="Wikipedia:IPA for English"/>
              </a:rPr>
              <a:t>koʊbɒl</a:t>
            </a:r>
            <a:r>
              <a:rPr lang="en-US" dirty="0" smtClean="0">
                <a:hlinkClick r:id="rId3" tooltip="Wikipedia:IPA for English"/>
              </a:rPr>
              <a:t>/</a:t>
            </a:r>
            <a:r>
              <a:rPr lang="en-US" dirty="0" smtClean="0"/>
              <a:t>) is one of the oldest </a:t>
            </a:r>
            <a:r>
              <a:rPr lang="en-US" dirty="0" smtClean="0">
                <a:hlinkClick r:id="rId4" tooltip="Programming language"/>
              </a:rPr>
              <a:t>programming languages</a:t>
            </a:r>
            <a:r>
              <a:rPr lang="en-US" dirty="0" smtClean="0"/>
              <a:t>. Its name is an </a:t>
            </a:r>
            <a:r>
              <a:rPr lang="en-US" dirty="0" smtClean="0">
                <a:hlinkClick r:id="rId5" tooltip="Acronym"/>
              </a:rPr>
              <a:t>acronym</a:t>
            </a:r>
            <a:r>
              <a:rPr lang="en-US" dirty="0" smtClean="0"/>
              <a:t> for </a:t>
            </a:r>
            <a:r>
              <a:rPr lang="en-US" b="1" dirty="0" err="1" smtClean="0"/>
              <a:t>CO</a:t>
            </a:r>
            <a:r>
              <a:rPr lang="en-US" dirty="0" err="1" smtClean="0"/>
              <a:t>mmon</a:t>
            </a:r>
            <a:r>
              <a:rPr lang="en-US" dirty="0" smtClean="0"/>
              <a:t> </a:t>
            </a:r>
            <a:r>
              <a:rPr lang="en-US" b="1" dirty="0" smtClean="0"/>
              <a:t>B</a:t>
            </a:r>
            <a:r>
              <a:rPr lang="en-US" dirty="0" smtClean="0"/>
              <a:t>usiness-</a:t>
            </a:r>
            <a:r>
              <a:rPr lang="en-US" b="1" dirty="0" smtClean="0"/>
              <a:t>O</a:t>
            </a:r>
            <a:r>
              <a:rPr lang="en-US" dirty="0" smtClean="0"/>
              <a:t>riented </a:t>
            </a:r>
            <a:r>
              <a:rPr lang="en-US" b="1" dirty="0" smtClean="0"/>
              <a:t>L</a:t>
            </a:r>
            <a:r>
              <a:rPr lang="en-US" dirty="0" smtClean="0"/>
              <a:t>anguage</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No matter how beautiful your report is,</a:t>
            </a:r>
            <a:r>
              <a:rPr lang="en-US" baseline="0" dirty="0" smtClean="0"/>
              <a:t> it does not make it more intelligent…</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Top 5 departments in a company with</a:t>
            </a:r>
            <a:r>
              <a:rPr lang="en-US" baseline="0" dirty="0" smtClean="0"/>
              <a:t> the most frequent use of BI are not from IT…</a:t>
            </a:r>
          </a:p>
          <a:p>
            <a:r>
              <a:rPr lang="en-US" baseline="0" dirty="0" smtClean="0"/>
              <a:t>Why do the top 5 use BI the most? – </a:t>
            </a:r>
            <a:r>
              <a:rPr lang="en-US" u="sng" baseline="0" dirty="0" smtClean="0"/>
              <a:t>business oriented </a:t>
            </a:r>
            <a:r>
              <a:rPr lang="en-US" u="sng" baseline="0" dirty="0" smtClean="0"/>
              <a:t>decision making</a:t>
            </a:r>
            <a:r>
              <a:rPr lang="en-US" baseline="0" dirty="0" smtClean="0"/>
              <a:t>, </a:t>
            </a:r>
            <a:r>
              <a:rPr lang="en-US" u="sng" baseline="0" dirty="0" smtClean="0"/>
              <a:t>more data</a:t>
            </a:r>
            <a:r>
              <a:rPr lang="en-US" baseline="0" dirty="0" smtClean="0"/>
              <a:t>! </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63FD679-AE3D-4EFC-94CF-CCC43532F071}" type="datetimeFigureOut">
              <a:rPr lang="en-US" smtClean="0"/>
              <a:pPr/>
              <a:t>8/28/2012</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5D3B2732-B845-4923-A0DC-061AE1540D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8" name="页脚占位符 7"/>
          <p:cNvSpPr>
            <a:spLocks noGrp="1"/>
          </p:cNvSpPr>
          <p:nvPr>
            <p:ph type="ftr" sz="quarter" idx="11"/>
          </p:nvPr>
        </p:nvSpPr>
        <p:spPr/>
        <p:txBody>
          <a:bodyPr/>
          <a:lstStyle>
            <a:extLst/>
          </a:lstStyle>
          <a:p>
            <a:endParaRPr lang="en-US"/>
          </a:p>
        </p:txBody>
      </p:sp>
      <p:sp>
        <p:nvSpPr>
          <p:cNvPr id="9" name="灯片编号占位符 8"/>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4" name="页脚占位符 3"/>
          <p:cNvSpPr>
            <a:spLocks noGrp="1"/>
          </p:cNvSpPr>
          <p:nvPr>
            <p:ph type="ftr" sz="quarter" idx="11"/>
          </p:nvPr>
        </p:nvSpPr>
        <p:spPr/>
        <p:txBody>
          <a:bodyPr/>
          <a:lstStyle>
            <a:extLst/>
          </a:lstStyle>
          <a:p>
            <a:endParaRPr lang="en-US"/>
          </a:p>
        </p:txBody>
      </p:sp>
      <p:sp>
        <p:nvSpPr>
          <p:cNvPr id="5" name="灯片编号占位符 4"/>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3" name="页脚占位符 2"/>
          <p:cNvSpPr>
            <a:spLocks noGrp="1"/>
          </p:cNvSpPr>
          <p:nvPr>
            <p:ph type="ftr" sz="quarter" idx="11"/>
          </p:nvPr>
        </p:nvSpPr>
        <p:spPr/>
        <p:txBody>
          <a:bodyPr/>
          <a:lstStyle>
            <a:extLst/>
          </a:lstStyle>
          <a:p>
            <a:endParaRPr lang="en-US"/>
          </a:p>
        </p:txBody>
      </p:sp>
      <p:sp>
        <p:nvSpPr>
          <p:cNvPr id="4" name="灯片编号占位符 3"/>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463FD679-AE3D-4EFC-94CF-CCC43532F071}" type="datetimeFigureOut">
              <a:rPr lang="en-US" smtClean="0"/>
              <a:pPr/>
              <a:t>8/28/2012</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463FD679-AE3D-4EFC-94CF-CCC43532F071}" type="datetimeFigureOut">
              <a:rPr lang="en-US" smtClean="0"/>
              <a:pPr/>
              <a:t>8/28/2012</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5D3B2732-B845-4923-A0DC-061AE1540D34}" type="slidenum">
              <a:rPr lang="en-US" smtClean="0"/>
              <a:pPr/>
              <a:t>‹#›</a:t>
            </a:fld>
            <a:endParaRPr 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63FD679-AE3D-4EFC-94CF-CCC43532F071}" type="datetimeFigureOut">
              <a:rPr lang="en-US" smtClean="0"/>
              <a:pPr/>
              <a:t>8/28/2012</a:t>
            </a:fld>
            <a:endParaRPr 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D3B2732-B845-4923-A0DC-061AE1540D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66868" y="304800"/>
            <a:ext cx="5105400" cy="2057400"/>
          </a:xfrm>
        </p:spPr>
        <p:txBody>
          <a:bodyPr>
            <a:normAutofit/>
          </a:bodyPr>
          <a:lstStyle/>
          <a:p>
            <a:r>
              <a:rPr lang="en-US" sz="3600" dirty="0" smtClean="0"/>
              <a:t>Business Intelligence &amp; Data Mining </a:t>
            </a:r>
            <a:br>
              <a:rPr lang="en-US" sz="3600" dirty="0" smtClean="0"/>
            </a:br>
            <a:r>
              <a:rPr lang="en-US" sz="3600" dirty="0" smtClean="0"/>
              <a:t>with SAS Suite</a:t>
            </a:r>
            <a:endParaRPr lang="en-US" sz="3600" dirty="0"/>
          </a:p>
        </p:txBody>
      </p:sp>
      <p:sp>
        <p:nvSpPr>
          <p:cNvPr id="3" name="Subtitle 2"/>
          <p:cNvSpPr>
            <a:spLocks noGrp="1"/>
          </p:cNvSpPr>
          <p:nvPr>
            <p:ph type="subTitle" idx="1"/>
          </p:nvPr>
        </p:nvSpPr>
        <p:spPr>
          <a:xfrm>
            <a:off x="3354442" y="2895600"/>
            <a:ext cx="5114778" cy="1870336"/>
          </a:xfrm>
        </p:spPr>
        <p:txBody>
          <a:bodyPr>
            <a:noAutofit/>
          </a:bodyPr>
          <a:lstStyle/>
          <a:p>
            <a:r>
              <a:rPr lang="en-US" sz="2400" b="1" dirty="0" smtClean="0"/>
              <a:t>Week 1: Intro (II</a:t>
            </a:r>
            <a:r>
              <a:rPr lang="en-US" sz="2400" b="1" dirty="0" smtClean="0"/>
              <a:t>) – BI Cases</a:t>
            </a:r>
            <a:endParaRPr lang="en-US" sz="2400" b="1" dirty="0" smtClean="0"/>
          </a:p>
          <a:p>
            <a:endParaRPr lang="en-US" sz="1200" b="1" dirty="0" smtClean="0"/>
          </a:p>
          <a:p>
            <a:r>
              <a:rPr lang="en-US" sz="2400" b="1" dirty="0" smtClean="0"/>
              <a:t>94832/Mini1</a:t>
            </a:r>
          </a:p>
          <a:p>
            <a:r>
              <a:rPr lang="en-US" sz="2400" b="1" dirty="0" smtClean="0"/>
              <a:t>Fall 2012</a:t>
            </a:r>
          </a:p>
          <a:p>
            <a:r>
              <a:rPr lang="en-US" sz="2400" b="1" dirty="0" err="1" smtClean="0"/>
              <a:t>Beibei</a:t>
            </a:r>
            <a:r>
              <a:rPr lang="en-US" sz="2400" b="1" dirty="0" smtClean="0"/>
              <a:t> Li</a:t>
            </a:r>
            <a:endParaRPr lang="en-US" sz="2400" b="1" dirty="0"/>
          </a:p>
        </p:txBody>
      </p:sp>
      <p:pic>
        <p:nvPicPr>
          <p:cNvPr id="4" name="Picture 6"/>
          <p:cNvPicPr>
            <a:picLocks noChangeAspect="1" noChangeArrowheads="1"/>
          </p:cNvPicPr>
          <p:nvPr/>
        </p:nvPicPr>
        <p:blipFill>
          <a:blip r:embed="rId2" cstate="print"/>
          <a:srcRect/>
          <a:stretch>
            <a:fillRect/>
          </a:stretch>
        </p:blipFill>
        <p:spPr bwMode="auto">
          <a:xfrm>
            <a:off x="1447800" y="3200400"/>
            <a:ext cx="2057400" cy="1383848"/>
          </a:xfrm>
          <a:prstGeom prst="rect">
            <a:avLst/>
          </a:prstGeom>
          <a:noFill/>
          <a:ln w="9525">
            <a:noFill/>
            <a:miter lim="800000"/>
            <a:headEnd/>
            <a:tailEnd/>
          </a:ln>
        </p:spPr>
      </p:pic>
    </p:spTree>
    <p:extLst>
      <p:ext uri="{BB962C8B-B14F-4D97-AF65-F5344CB8AC3E}">
        <p14:creationId xmlns="" xmlns:p14="http://schemas.microsoft.com/office/powerpoint/2010/main" val="562847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fontScale="90000"/>
          </a:bodyPr>
          <a:lstStyle/>
          <a:p>
            <a:r>
              <a:rPr lang="en-US" b="1" dirty="0" smtClean="0">
                <a:solidFill>
                  <a:srgbClr val="A50021"/>
                </a:solidFill>
                <a:cs typeface="Times New Roman" pitchFamily="18" charset="0"/>
              </a:rPr>
              <a:t>What does BI do?</a:t>
            </a:r>
            <a:br>
              <a:rPr lang="en-US" b="1" dirty="0" smtClean="0">
                <a:solidFill>
                  <a:srgbClr val="A50021"/>
                </a:solidFill>
                <a:cs typeface="Times New Roman" pitchFamily="18" charset="0"/>
              </a:rPr>
            </a:br>
            <a:endParaRPr lang="en-US" dirty="0" smtClean="0"/>
          </a:p>
        </p:txBody>
      </p:sp>
      <p:pic>
        <p:nvPicPr>
          <p:cNvPr id="11269" name="Picture 4"/>
          <p:cNvPicPr>
            <a:picLocks noChangeAspect="1" noChangeArrowheads="1"/>
          </p:cNvPicPr>
          <p:nvPr/>
        </p:nvPicPr>
        <p:blipFill>
          <a:blip r:embed="rId3" cstate="print"/>
          <a:srcRect l="2740" r="4110"/>
          <a:stretch>
            <a:fillRect/>
          </a:stretch>
        </p:blipFill>
        <p:spPr bwMode="auto">
          <a:xfrm>
            <a:off x="3657600" y="838200"/>
            <a:ext cx="5410200" cy="5715000"/>
          </a:xfrm>
          <a:prstGeom prst="rect">
            <a:avLst/>
          </a:prstGeom>
          <a:noFill/>
          <a:ln w="9525">
            <a:noFill/>
            <a:miter lim="800000"/>
            <a:headEnd/>
            <a:tailEnd/>
          </a:ln>
        </p:spPr>
      </p:pic>
      <p:sp>
        <p:nvSpPr>
          <p:cNvPr id="4" name="矩形 3"/>
          <p:cNvSpPr/>
          <p:nvPr/>
        </p:nvSpPr>
        <p:spPr>
          <a:xfrm>
            <a:off x="-228600" y="5699712"/>
            <a:ext cx="3657600" cy="320088"/>
          </a:xfrm>
          <a:prstGeom prst="rect">
            <a:avLst/>
          </a:prstGeom>
        </p:spPr>
        <p:txBody>
          <a:bodyPr wrap="square">
            <a:spAutoFit/>
          </a:bodyPr>
          <a:lstStyle/>
          <a:p>
            <a:pPr lvl="1">
              <a:lnSpc>
                <a:spcPct val="90000"/>
              </a:lnSpc>
            </a:pPr>
            <a:r>
              <a:rPr lang="en-US" sz="1600" dirty="0" smtClean="0"/>
              <a:t>All the bookings this week</a:t>
            </a:r>
            <a:endParaRPr lang="en-US" sz="1600" dirty="0" smtClean="0"/>
          </a:p>
        </p:txBody>
      </p:sp>
      <p:sp>
        <p:nvSpPr>
          <p:cNvPr id="5" name="矩形 4"/>
          <p:cNvSpPr/>
          <p:nvPr/>
        </p:nvSpPr>
        <p:spPr>
          <a:xfrm>
            <a:off x="-228600" y="5060196"/>
            <a:ext cx="3657600" cy="541687"/>
          </a:xfrm>
          <a:prstGeom prst="rect">
            <a:avLst/>
          </a:prstGeom>
        </p:spPr>
        <p:txBody>
          <a:bodyPr wrap="square">
            <a:spAutoFit/>
          </a:bodyPr>
          <a:lstStyle/>
          <a:p>
            <a:pPr lvl="1">
              <a:lnSpc>
                <a:spcPct val="90000"/>
              </a:lnSpc>
            </a:pPr>
            <a:r>
              <a:rPr lang="en-US" sz="1600" dirty="0" smtClean="0"/>
              <a:t>Weekends (beach) vs. weekdays (highway)</a:t>
            </a:r>
            <a:endParaRPr lang="en-US" sz="1600" dirty="0" smtClean="0"/>
          </a:p>
        </p:txBody>
      </p:sp>
      <p:sp>
        <p:nvSpPr>
          <p:cNvPr id="6" name="矩形 5"/>
          <p:cNvSpPr/>
          <p:nvPr/>
        </p:nvSpPr>
        <p:spPr>
          <a:xfrm>
            <a:off x="0" y="6172200"/>
            <a:ext cx="3657600" cy="320088"/>
          </a:xfrm>
          <a:prstGeom prst="rect">
            <a:avLst/>
          </a:prstGeom>
        </p:spPr>
        <p:txBody>
          <a:bodyPr wrap="square">
            <a:spAutoFit/>
          </a:bodyPr>
          <a:lstStyle/>
          <a:p>
            <a:pPr lvl="1">
              <a:lnSpc>
                <a:spcPct val="90000"/>
              </a:lnSpc>
            </a:pPr>
            <a:r>
              <a:rPr lang="en-US" sz="1600" b="1" dirty="0" smtClean="0">
                <a:solidFill>
                  <a:srgbClr val="C00000"/>
                </a:solidFill>
              </a:rPr>
              <a:t>Manager of Hilton</a:t>
            </a:r>
            <a:endParaRPr lang="en-US" sz="1600" b="1" dirty="0" smtClean="0">
              <a:solidFill>
                <a:srgbClr val="C00000"/>
              </a:solidFill>
            </a:endParaRPr>
          </a:p>
        </p:txBody>
      </p:sp>
      <p:sp>
        <p:nvSpPr>
          <p:cNvPr id="7" name="矩形 6"/>
          <p:cNvSpPr/>
          <p:nvPr/>
        </p:nvSpPr>
        <p:spPr>
          <a:xfrm>
            <a:off x="-228600" y="4602996"/>
            <a:ext cx="3657600" cy="320088"/>
          </a:xfrm>
          <a:prstGeom prst="rect">
            <a:avLst/>
          </a:prstGeom>
        </p:spPr>
        <p:txBody>
          <a:bodyPr wrap="square">
            <a:spAutoFit/>
          </a:bodyPr>
          <a:lstStyle/>
          <a:p>
            <a:pPr lvl="1">
              <a:lnSpc>
                <a:spcPct val="90000"/>
              </a:lnSpc>
            </a:pPr>
            <a:r>
              <a:rPr lang="en-US" sz="1600" dirty="0" smtClean="0"/>
              <a:t>Unbalanced demand!</a:t>
            </a:r>
            <a:endParaRPr lang="en-US" sz="1600" dirty="0" smtClean="0"/>
          </a:p>
        </p:txBody>
      </p:sp>
      <p:sp>
        <p:nvSpPr>
          <p:cNvPr id="8" name="矩形 7"/>
          <p:cNvSpPr/>
          <p:nvPr/>
        </p:nvSpPr>
        <p:spPr>
          <a:xfrm>
            <a:off x="-214392" y="4100592"/>
            <a:ext cx="3657600" cy="313932"/>
          </a:xfrm>
          <a:prstGeom prst="rect">
            <a:avLst/>
          </a:prstGeom>
        </p:spPr>
        <p:txBody>
          <a:bodyPr wrap="square">
            <a:spAutoFit/>
          </a:bodyPr>
          <a:lstStyle/>
          <a:p>
            <a:pPr lvl="1">
              <a:lnSpc>
                <a:spcPct val="90000"/>
              </a:lnSpc>
            </a:pPr>
            <a:r>
              <a:rPr lang="en-US" sz="1600" dirty="0" smtClean="0"/>
              <a:t>Need better pricing strategy!</a:t>
            </a:r>
            <a:endParaRPr lang="en-US" sz="1600" dirty="0" smtClean="0"/>
          </a:p>
        </p:txBody>
      </p:sp>
      <p:sp>
        <p:nvSpPr>
          <p:cNvPr id="9" name="矩形 8"/>
          <p:cNvSpPr/>
          <p:nvPr/>
        </p:nvSpPr>
        <p:spPr>
          <a:xfrm>
            <a:off x="-228600" y="3382716"/>
            <a:ext cx="3657600" cy="541687"/>
          </a:xfrm>
          <a:prstGeom prst="rect">
            <a:avLst/>
          </a:prstGeom>
        </p:spPr>
        <p:txBody>
          <a:bodyPr wrap="square">
            <a:spAutoFit/>
          </a:bodyPr>
          <a:lstStyle/>
          <a:p>
            <a:pPr lvl="1">
              <a:lnSpc>
                <a:spcPct val="90000"/>
              </a:lnSpc>
            </a:pPr>
            <a:r>
              <a:rPr lang="en-US" sz="1600" dirty="0" smtClean="0"/>
              <a:t>Traveler demographics-- business vs. family/romance</a:t>
            </a:r>
            <a:endParaRPr lang="en-US" sz="1600" dirty="0" smtClean="0"/>
          </a:p>
        </p:txBody>
      </p:sp>
      <p:sp>
        <p:nvSpPr>
          <p:cNvPr id="10" name="矩形 9"/>
          <p:cNvSpPr/>
          <p:nvPr/>
        </p:nvSpPr>
        <p:spPr>
          <a:xfrm>
            <a:off x="-228600" y="2683788"/>
            <a:ext cx="3657600" cy="541687"/>
          </a:xfrm>
          <a:prstGeom prst="rect">
            <a:avLst/>
          </a:prstGeom>
        </p:spPr>
        <p:txBody>
          <a:bodyPr wrap="square">
            <a:spAutoFit/>
          </a:bodyPr>
          <a:lstStyle/>
          <a:p>
            <a:pPr lvl="1">
              <a:lnSpc>
                <a:spcPct val="90000"/>
              </a:lnSpc>
            </a:pPr>
            <a:r>
              <a:rPr lang="en-US" sz="1600" dirty="0" smtClean="0"/>
              <a:t>Will the similar pattern appear next week?</a:t>
            </a:r>
            <a:endParaRPr lang="en-US" sz="1600" dirty="0" smtClean="0"/>
          </a:p>
        </p:txBody>
      </p:sp>
      <p:sp>
        <p:nvSpPr>
          <p:cNvPr id="11" name="矩形 10"/>
          <p:cNvSpPr/>
          <p:nvPr/>
        </p:nvSpPr>
        <p:spPr>
          <a:xfrm>
            <a:off x="-228600" y="2012196"/>
            <a:ext cx="3657600" cy="541687"/>
          </a:xfrm>
          <a:prstGeom prst="rect">
            <a:avLst/>
          </a:prstGeom>
        </p:spPr>
        <p:txBody>
          <a:bodyPr wrap="square">
            <a:spAutoFit/>
          </a:bodyPr>
          <a:lstStyle/>
          <a:p>
            <a:pPr lvl="1">
              <a:lnSpc>
                <a:spcPct val="90000"/>
              </a:lnSpc>
            </a:pPr>
            <a:r>
              <a:rPr lang="en-US" sz="1600" dirty="0" smtClean="0"/>
              <a:t>Expected profits for next week/month?</a:t>
            </a:r>
            <a:endParaRPr lang="en-US" sz="1600" dirty="0" smtClean="0"/>
          </a:p>
        </p:txBody>
      </p:sp>
      <p:sp>
        <p:nvSpPr>
          <p:cNvPr id="12" name="矩形 11"/>
          <p:cNvSpPr/>
          <p:nvPr/>
        </p:nvSpPr>
        <p:spPr>
          <a:xfrm>
            <a:off x="-228600" y="1071670"/>
            <a:ext cx="4114800" cy="757130"/>
          </a:xfrm>
          <a:prstGeom prst="rect">
            <a:avLst/>
          </a:prstGeom>
        </p:spPr>
        <p:txBody>
          <a:bodyPr wrap="square">
            <a:spAutoFit/>
          </a:bodyPr>
          <a:lstStyle/>
          <a:p>
            <a:pPr lvl="1">
              <a:lnSpc>
                <a:spcPct val="90000"/>
              </a:lnSpc>
            </a:pPr>
            <a:r>
              <a:rPr lang="en-US" sz="1600" dirty="0" smtClean="0"/>
              <a:t>Optimal pricing </a:t>
            </a:r>
            <a:r>
              <a:rPr lang="en-US" sz="1600" dirty="0" smtClean="0">
                <a:sym typeface="Wingdings" pitchFamily="2" charset="2"/>
              </a:rPr>
              <a:t> maximize expected profits </a:t>
            </a:r>
            <a:r>
              <a:rPr lang="en-US" sz="1600" dirty="0" smtClean="0"/>
              <a:t>(personalization: traveler, date,</a:t>
            </a:r>
            <a:r>
              <a:rPr lang="en-US" sz="1600" dirty="0" smtClean="0"/>
              <a:t> room type</a:t>
            </a:r>
            <a:r>
              <a:rPr lang="en-US" sz="1600" dirty="0" smtClean="0"/>
              <a:t>,…)</a:t>
            </a:r>
            <a:endParaRPr lang="en-US" sz="1600" dirty="0" smtClean="0"/>
          </a:p>
        </p:txBody>
      </p:sp>
      <p:pic>
        <p:nvPicPr>
          <p:cNvPr id="2050" name="Picture 2" descr="https://encrypted-tbn0.google.com/images?q=tbn:ANd9GcRFs2ecOScrZlWfCVMDsmbWVZK7fAkykwlxSFu3p9eQKIERwH2fkA"/>
          <p:cNvPicPr>
            <a:picLocks noChangeAspect="1" noChangeArrowheads="1"/>
          </p:cNvPicPr>
          <p:nvPr/>
        </p:nvPicPr>
        <p:blipFill>
          <a:blip r:embed="rId4" cstate="print"/>
          <a:srcRect/>
          <a:stretch>
            <a:fillRect/>
          </a:stretch>
        </p:blipFill>
        <p:spPr bwMode="auto">
          <a:xfrm>
            <a:off x="2438400" y="6019800"/>
            <a:ext cx="838200" cy="838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0"/>
            <a:ext cx="8229600" cy="1143000"/>
          </a:xfrm>
        </p:spPr>
        <p:txBody>
          <a:bodyPr>
            <a:normAutofit/>
          </a:bodyPr>
          <a:lstStyle/>
          <a:p>
            <a:r>
              <a:rPr lang="en-US" sz="3600" dirty="0" smtClean="0">
                <a:solidFill>
                  <a:srgbClr val="C00000"/>
                </a:solidFill>
              </a:rPr>
              <a:t>How do companies use BI?</a:t>
            </a:r>
          </a:p>
        </p:txBody>
      </p:sp>
      <p:pic>
        <p:nvPicPr>
          <p:cNvPr id="12293" name="Picture 4"/>
          <p:cNvPicPr>
            <a:picLocks noChangeAspect="1" noChangeArrowheads="1"/>
          </p:cNvPicPr>
          <p:nvPr/>
        </p:nvPicPr>
        <p:blipFill>
          <a:blip r:embed="rId3" cstate="print"/>
          <a:srcRect r="7649"/>
          <a:stretch>
            <a:fillRect/>
          </a:stretch>
        </p:blipFill>
        <p:spPr bwMode="auto">
          <a:xfrm>
            <a:off x="228599" y="914400"/>
            <a:ext cx="8656749"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6200"/>
            <a:ext cx="8229600" cy="838200"/>
          </a:xfrm>
        </p:spPr>
        <p:txBody>
          <a:bodyPr>
            <a:normAutofit/>
          </a:bodyPr>
          <a:lstStyle/>
          <a:p>
            <a:r>
              <a:rPr lang="en-US" sz="3600" dirty="0" smtClean="0">
                <a:solidFill>
                  <a:srgbClr val="C00000"/>
                </a:solidFill>
              </a:rPr>
              <a:t>Who are using BI in a company?</a:t>
            </a:r>
            <a:endParaRPr lang="en-US" sz="3600" dirty="0" smtClean="0">
              <a:solidFill>
                <a:srgbClr val="C00000"/>
              </a:solidFill>
            </a:endParaRPr>
          </a:p>
        </p:txBody>
      </p:sp>
      <p:pic>
        <p:nvPicPr>
          <p:cNvPr id="13317" name="Picture 4"/>
          <p:cNvPicPr>
            <a:picLocks noChangeAspect="1" noChangeArrowheads="1"/>
          </p:cNvPicPr>
          <p:nvPr/>
        </p:nvPicPr>
        <p:blipFill>
          <a:blip r:embed="rId3" cstate="print"/>
          <a:srcRect/>
          <a:stretch>
            <a:fillRect/>
          </a:stretch>
        </p:blipFill>
        <p:spPr bwMode="auto">
          <a:xfrm>
            <a:off x="1219200" y="838200"/>
            <a:ext cx="64770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p>
            <a:fld id="{FC79CB59-3E1C-4F67-B6A6-5EB7286011C8}" type="slidenum">
              <a:rPr lang="en-US" smtClean="0"/>
              <a:pPr/>
              <a:t>13</a:t>
            </a:fld>
            <a:endParaRPr lang="en-US" smtClean="0"/>
          </a:p>
        </p:txBody>
      </p:sp>
      <p:sp>
        <p:nvSpPr>
          <p:cNvPr id="5123" name="Rectangle 3"/>
          <p:cNvSpPr>
            <a:spLocks noGrp="1" noChangeArrowheads="1"/>
          </p:cNvSpPr>
          <p:nvPr>
            <p:ph type="body" idx="1"/>
          </p:nvPr>
        </p:nvSpPr>
        <p:spPr>
          <a:xfrm>
            <a:off x="533400" y="1655762"/>
            <a:ext cx="8458200" cy="3983038"/>
          </a:xfrm>
        </p:spPr>
        <p:txBody>
          <a:bodyPr>
            <a:noAutofit/>
          </a:bodyPr>
          <a:lstStyle/>
          <a:p>
            <a:pPr marL="571500" indent="-571500"/>
            <a:r>
              <a:rPr lang="en-US" sz="2200" dirty="0" smtClean="0"/>
              <a:t>US Government</a:t>
            </a:r>
          </a:p>
          <a:p>
            <a:pPr marL="1047750" lvl="1"/>
            <a:r>
              <a:rPr lang="en-US" sz="2200" dirty="0" smtClean="0"/>
              <a:t>FBI – track down criminals </a:t>
            </a:r>
          </a:p>
          <a:p>
            <a:pPr marL="1047750" lvl="1"/>
            <a:r>
              <a:rPr lang="en-US" sz="2200" dirty="0" smtClean="0"/>
              <a:t>Treasury Dept – suspicious int’l funds transfer</a:t>
            </a:r>
          </a:p>
          <a:p>
            <a:pPr marL="571500" indent="-571500"/>
            <a:r>
              <a:rPr lang="en-US" sz="2200" dirty="0" smtClean="0"/>
              <a:t>Phone companies</a:t>
            </a:r>
          </a:p>
          <a:p>
            <a:pPr marL="571500" indent="-571500"/>
            <a:r>
              <a:rPr lang="en-US" sz="2200" dirty="0" smtClean="0"/>
              <a:t>Supermarkets &amp; Superstores (Wal-Mart, Costco)</a:t>
            </a:r>
          </a:p>
          <a:p>
            <a:pPr marL="571500" indent="-571500"/>
            <a:r>
              <a:rPr lang="en-US" sz="2200" dirty="0" smtClean="0"/>
              <a:t>Mail-Order, On-Line Order (Victoria’s Secret, American Eagle)</a:t>
            </a:r>
          </a:p>
          <a:p>
            <a:pPr marL="571500" indent="-571500"/>
            <a:r>
              <a:rPr lang="en-US" sz="2200" dirty="0" smtClean="0"/>
              <a:t>Financial Institutions (</a:t>
            </a:r>
            <a:r>
              <a:rPr lang="en-US" sz="2200" dirty="0" err="1" smtClean="0"/>
              <a:t>BofA</a:t>
            </a:r>
            <a:r>
              <a:rPr lang="en-US" sz="2200" dirty="0" smtClean="0"/>
              <a:t>, Wells Fargo)</a:t>
            </a:r>
          </a:p>
          <a:p>
            <a:pPr marL="571500" indent="-571500"/>
            <a:r>
              <a:rPr lang="en-US" sz="2200" dirty="0" smtClean="0"/>
              <a:t>Insurance Companies (Allstate, State Farm)</a:t>
            </a:r>
          </a:p>
          <a:p>
            <a:pPr marL="571500" indent="-571500"/>
            <a:r>
              <a:rPr lang="en-US" sz="2200" dirty="0" smtClean="0"/>
              <a:t>Tons of others…</a:t>
            </a:r>
          </a:p>
          <a:p>
            <a:pPr marL="571500" indent="-571500"/>
            <a:endParaRPr lang="en-US" sz="2200" dirty="0" smtClean="0"/>
          </a:p>
        </p:txBody>
      </p:sp>
      <p:sp>
        <p:nvSpPr>
          <p:cNvPr id="5124" name="Text Box 4"/>
          <p:cNvSpPr txBox="1">
            <a:spLocks noChangeArrowheads="1"/>
          </p:cNvSpPr>
          <p:nvPr/>
        </p:nvSpPr>
        <p:spPr bwMode="auto">
          <a:xfrm>
            <a:off x="533400" y="323671"/>
            <a:ext cx="7543800" cy="1200329"/>
          </a:xfrm>
          <a:prstGeom prst="rect">
            <a:avLst/>
          </a:prstGeom>
          <a:noFill/>
          <a:ln w="9525">
            <a:noFill/>
            <a:miter lim="800000"/>
            <a:headEnd/>
            <a:tailEnd/>
          </a:ln>
        </p:spPr>
        <p:txBody>
          <a:bodyPr>
            <a:spAutoFit/>
          </a:bodyPr>
          <a:lstStyle/>
          <a:p>
            <a:pPr eaLnBrk="1" hangingPunct="1">
              <a:spcBef>
                <a:spcPct val="50000"/>
              </a:spcBef>
            </a:pPr>
            <a:r>
              <a:rPr lang="en-US" sz="3600" b="1" dirty="0" smtClean="0">
                <a:solidFill>
                  <a:srgbClr val="C00000"/>
                </a:solidFill>
                <a:effectLst>
                  <a:outerShdw blurRad="31750" dist="25400" dir="5400000" algn="tl" rotWithShape="0">
                    <a:srgbClr val="000000">
                      <a:alpha val="25000"/>
                    </a:srgbClr>
                  </a:outerShdw>
                </a:effectLst>
                <a:latin typeface="+mj-lt"/>
                <a:ea typeface="+mj-ea"/>
                <a:cs typeface="+mj-cs"/>
              </a:rPr>
              <a:t>Analytics virtually affects all data-intensive industry</a:t>
            </a:r>
          </a:p>
        </p:txBody>
      </p:sp>
      <p:sp>
        <p:nvSpPr>
          <p:cNvPr id="5125" name="Text Box 6"/>
          <p:cNvSpPr txBox="1">
            <a:spLocks noChangeArrowheads="1"/>
          </p:cNvSpPr>
          <p:nvPr/>
        </p:nvSpPr>
        <p:spPr bwMode="auto">
          <a:xfrm>
            <a:off x="1447800" y="5741313"/>
            <a:ext cx="7010400" cy="430887"/>
          </a:xfrm>
          <a:prstGeom prst="rect">
            <a:avLst/>
          </a:prstGeom>
          <a:noFill/>
          <a:ln w="12700">
            <a:noFill/>
            <a:miter lim="800000"/>
            <a:headEnd type="none" w="sm" len="sm"/>
            <a:tailEnd type="none" w="sm" len="sm"/>
          </a:ln>
        </p:spPr>
        <p:txBody>
          <a:bodyPr>
            <a:spAutoFit/>
          </a:bodyPr>
          <a:lstStyle/>
          <a:p>
            <a:pPr>
              <a:spcBef>
                <a:spcPct val="50000"/>
              </a:spcBef>
            </a:pPr>
            <a:r>
              <a:rPr lang="en-US" sz="2200" b="1" dirty="0">
                <a:solidFill>
                  <a:srgbClr val="C00000"/>
                </a:solidFill>
              </a:rPr>
              <a:t>Wherever there is data, there is analytics!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304800" y="304800"/>
            <a:ext cx="8077200" cy="838200"/>
          </a:xfrm>
        </p:spPr>
        <p:txBody>
          <a:bodyPr>
            <a:normAutofit/>
          </a:bodyPr>
          <a:lstStyle/>
          <a:p>
            <a:r>
              <a:rPr lang="en-US" sz="3600" dirty="0" smtClean="0">
                <a:solidFill>
                  <a:srgbClr val="C00000"/>
                </a:solidFill>
              </a:rPr>
              <a:t>Discussion: </a:t>
            </a:r>
            <a:r>
              <a:rPr lang="en-US" sz="3600" dirty="0" smtClean="0">
                <a:solidFill>
                  <a:srgbClr val="C00000"/>
                </a:solidFill>
              </a:rPr>
              <a:t>BI </a:t>
            </a:r>
            <a:r>
              <a:rPr lang="en-US" sz="3600" dirty="0" smtClean="0">
                <a:solidFill>
                  <a:srgbClr val="C00000"/>
                </a:solidFill>
              </a:rPr>
              <a:t>Cases</a:t>
            </a:r>
            <a:endParaRPr lang="en-US" sz="3600" dirty="0">
              <a:solidFill>
                <a:srgbClr val="C00000"/>
              </a:solidFill>
            </a:endParaRPr>
          </a:p>
        </p:txBody>
      </p:sp>
      <p:sp>
        <p:nvSpPr>
          <p:cNvPr id="12" name="Content Placeholder 2"/>
          <p:cNvSpPr txBox="1">
            <a:spLocks/>
          </p:cNvSpPr>
          <p:nvPr/>
        </p:nvSpPr>
        <p:spPr>
          <a:xfrm>
            <a:off x="228600" y="1219200"/>
            <a:ext cx="8763000" cy="1143000"/>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400" b="0" dirty="0" smtClean="0"/>
              <a:t>More business decision making examples?</a:t>
            </a:r>
          </a:p>
        </p:txBody>
      </p:sp>
      <p:sp>
        <p:nvSpPr>
          <p:cNvPr id="5" name="Rectangle 1"/>
          <p:cNvSpPr/>
          <p:nvPr/>
        </p:nvSpPr>
        <p:spPr>
          <a:xfrm>
            <a:off x="609600" y="1752600"/>
            <a:ext cx="8424274" cy="4979825"/>
          </a:xfrm>
          <a:prstGeom prst="rect">
            <a:avLst/>
          </a:prstGeom>
        </p:spPr>
        <p:txBody>
          <a:bodyPr wrap="square">
            <a:spAutoFit/>
          </a:bodyPr>
          <a:lstStyle/>
          <a:p>
            <a:pPr marL="457200" lvl="2" indent="-457200">
              <a:buFont typeface="Wingdings" pitchFamily="2" charset="2"/>
              <a:buChar char="Ø"/>
            </a:pPr>
            <a:r>
              <a:rPr lang="en-US" sz="2400" dirty="0" smtClean="0">
                <a:solidFill>
                  <a:srgbClr val="C00000"/>
                </a:solidFill>
              </a:rPr>
              <a:t>Marketing Analysis</a:t>
            </a:r>
            <a:r>
              <a:rPr lang="en-US" sz="2000" dirty="0" smtClean="0"/>
              <a:t>: target marketing, customer relation management,  market basket analysis, cross selling, market segmentation, brand advertising</a:t>
            </a:r>
            <a:r>
              <a:rPr lang="en-US" sz="2400" dirty="0" smtClean="0"/>
              <a:t> (</a:t>
            </a:r>
            <a:r>
              <a:rPr lang="en-US" sz="2000" dirty="0" smtClean="0"/>
              <a:t>online banner, TV, FB…)</a:t>
            </a:r>
          </a:p>
          <a:p>
            <a:pPr marL="457200" lvl="2" indent="-457200">
              <a:buFont typeface="Wingdings" pitchFamily="2" charset="2"/>
              <a:buChar char="Ø"/>
            </a:pPr>
            <a:endParaRPr lang="en-US" sz="800" dirty="0" smtClean="0"/>
          </a:p>
          <a:p>
            <a:pPr marL="457200" indent="-457200">
              <a:buFont typeface="Wingdings" pitchFamily="2" charset="2"/>
              <a:buChar char="Ø"/>
            </a:pPr>
            <a:r>
              <a:rPr lang="en-US" sz="2400" dirty="0" smtClean="0">
                <a:solidFill>
                  <a:srgbClr val="C00000"/>
                </a:solidFill>
              </a:rPr>
              <a:t>Risk analysis and management</a:t>
            </a:r>
          </a:p>
          <a:p>
            <a:pPr marL="457200" indent="-457200"/>
            <a:r>
              <a:rPr lang="en-US" sz="2400" dirty="0" smtClean="0">
                <a:solidFill>
                  <a:srgbClr val="C00000"/>
                </a:solidFill>
              </a:rPr>
              <a:t>     </a:t>
            </a:r>
            <a:r>
              <a:rPr lang="en-US" sz="2000" dirty="0" smtClean="0"/>
              <a:t>Forecasting, customer retention, improved underwriting, quality control, competitive analysis</a:t>
            </a:r>
          </a:p>
          <a:p>
            <a:pPr lvl="2">
              <a:lnSpc>
                <a:spcPct val="120000"/>
              </a:lnSpc>
            </a:pPr>
            <a:endParaRPr lang="en-US" sz="800" dirty="0" smtClean="0"/>
          </a:p>
          <a:p>
            <a:pPr lvl="1" indent="-457200">
              <a:buFont typeface="Wingdings" pitchFamily="2" charset="2"/>
              <a:buChar char="Ø"/>
            </a:pPr>
            <a:r>
              <a:rPr lang="en-US" sz="2400" dirty="0" smtClean="0">
                <a:solidFill>
                  <a:srgbClr val="C00000"/>
                </a:solidFill>
              </a:rPr>
              <a:t>Fraud detection and management</a:t>
            </a:r>
          </a:p>
          <a:p>
            <a:pPr lvl="1" indent="-457200">
              <a:buFont typeface="Wingdings" pitchFamily="2" charset="2"/>
              <a:buChar char="Ø"/>
            </a:pPr>
            <a:endParaRPr lang="en-US" sz="800" dirty="0" smtClean="0">
              <a:solidFill>
                <a:srgbClr val="C00000"/>
              </a:solidFill>
            </a:endParaRPr>
          </a:p>
          <a:p>
            <a:pPr marL="457200" indent="-457200">
              <a:buFont typeface="Wingdings" pitchFamily="2" charset="2"/>
              <a:buChar char="Ø"/>
            </a:pPr>
            <a:r>
              <a:rPr lang="en-US" sz="2400" dirty="0" smtClean="0">
                <a:solidFill>
                  <a:srgbClr val="C00000"/>
                </a:solidFill>
              </a:rPr>
              <a:t>Social Media Analytics: </a:t>
            </a:r>
            <a:r>
              <a:rPr lang="en-US" sz="2000" dirty="0" smtClean="0"/>
              <a:t>text</a:t>
            </a:r>
            <a:r>
              <a:rPr lang="en-US" sz="2400" dirty="0" smtClean="0">
                <a:solidFill>
                  <a:srgbClr val="C00000"/>
                </a:solidFill>
              </a:rPr>
              <a:t> </a:t>
            </a:r>
            <a:r>
              <a:rPr lang="en-US" sz="2000" dirty="0" smtClean="0"/>
              <a:t>analysis of consumer reviews, social network analytics</a:t>
            </a:r>
          </a:p>
          <a:p>
            <a:pPr marL="457200" indent="-457200">
              <a:buFont typeface="Wingdings" pitchFamily="2" charset="2"/>
              <a:buChar char="Ø"/>
            </a:pPr>
            <a:endParaRPr lang="en-US" sz="800" dirty="0" smtClean="0">
              <a:solidFill>
                <a:srgbClr val="C00000"/>
              </a:solidFill>
            </a:endParaRPr>
          </a:p>
          <a:p>
            <a:pPr marL="457200" indent="-457200">
              <a:buFont typeface="Wingdings" pitchFamily="2" charset="2"/>
              <a:buChar char="Ø"/>
            </a:pPr>
            <a:r>
              <a:rPr lang="en-US" sz="2400" dirty="0" smtClean="0">
                <a:solidFill>
                  <a:srgbClr val="C00000"/>
                </a:solidFill>
              </a:rPr>
              <a:t>Search engines</a:t>
            </a:r>
            <a:r>
              <a:rPr lang="en-US" sz="2400" dirty="0" smtClean="0"/>
              <a:t>: </a:t>
            </a:r>
            <a:r>
              <a:rPr lang="en-US" sz="2000" dirty="0" smtClean="0"/>
              <a:t>ranking, social search</a:t>
            </a:r>
          </a:p>
          <a:p>
            <a:pPr marL="457200" indent="-457200">
              <a:buFont typeface="Wingdings" pitchFamily="2" charset="2"/>
              <a:buChar char="Ø"/>
            </a:pPr>
            <a:endParaRPr lang="en-US" sz="800" dirty="0" smtClean="0"/>
          </a:p>
          <a:p>
            <a:pPr marL="457200" indent="-457200">
              <a:buFont typeface="Wingdings" pitchFamily="2" charset="2"/>
              <a:buChar char="Ø"/>
            </a:pPr>
            <a:r>
              <a:rPr lang="en-US" sz="2400" dirty="0" smtClean="0">
                <a:solidFill>
                  <a:srgbClr val="C00000"/>
                </a:solidFill>
              </a:rPr>
              <a:t>Crowd-sourcing and Crowd-funding</a:t>
            </a:r>
          </a:p>
          <a:p>
            <a:pPr lvl="1" indent="-457200">
              <a:buFont typeface="Wingdings" pitchFamily="2" charset="2"/>
              <a:buChar char="Ø"/>
            </a:pPr>
            <a:endParaRPr lang="en-US" sz="2400" dirty="0" smtClean="0">
              <a:solidFill>
                <a:srgbClr val="C00000"/>
              </a:solidFill>
            </a:endParaRPr>
          </a:p>
        </p:txBody>
      </p:sp>
    </p:spTree>
    <p:extLst>
      <p:ext uri="{BB962C8B-B14F-4D97-AF65-F5344CB8AC3E}">
        <p14:creationId xmlns:p14="http://schemas.microsoft.com/office/powerpoint/2010/main" xmlns="" val="3647490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Your hats</a:t>
            </a:r>
            <a:endParaRPr lang="en-US" dirty="0">
              <a:solidFill>
                <a:srgbClr val="C00000"/>
              </a:solidFill>
            </a:endParaRPr>
          </a:p>
        </p:txBody>
      </p:sp>
    </p:spTree>
    <p:extLst>
      <p:ext uri="{BB962C8B-B14F-4D97-AF65-F5344CB8AC3E}">
        <p14:creationId xmlns="" xmlns:p14="http://schemas.microsoft.com/office/powerpoint/2010/main" val="14029165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crapetv.com/News/News%20Pages/Technology/images/confused-computer-user.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648" y="6696"/>
            <a:ext cx="10287000" cy="68513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1"/>
          <p:cNvSpPr txBox="1">
            <a:spLocks/>
          </p:cNvSpPr>
          <p:nvPr/>
        </p:nvSpPr>
        <p:spPr>
          <a:xfrm>
            <a:off x="457200" y="27432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rgbClr val="C00000"/>
                </a:solidFill>
              </a:rPr>
              <a:t>Computer User</a:t>
            </a:r>
            <a:endParaRPr lang="en-US" sz="4400" b="1" dirty="0">
              <a:solidFill>
                <a:srgbClr val="C00000"/>
              </a:solidFill>
            </a:endParaRPr>
          </a:p>
        </p:txBody>
      </p:sp>
    </p:spTree>
    <p:extLst>
      <p:ext uri="{BB962C8B-B14F-4D97-AF65-F5344CB8AC3E}">
        <p14:creationId xmlns="" xmlns:p14="http://schemas.microsoft.com/office/powerpoint/2010/main" val="30595155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upload.wikimedia.org/wikipedia/commons/thumb/6/6c/Line_at_Apple_Store_in_NYC.jpg/1280px-Line_at_Apple_Store_in_NYC.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00" y="19049"/>
            <a:ext cx="9220200" cy="6915151"/>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itle 1"/>
          <p:cNvSpPr txBox="1">
            <a:spLocks/>
          </p:cNvSpPr>
          <p:nvPr/>
        </p:nvSpPr>
        <p:spPr>
          <a:xfrm>
            <a:off x="457200" y="27432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Consumer</a:t>
            </a:r>
            <a:endParaRPr lang="en-US" sz="4400" b="1" dirty="0">
              <a:solidFill>
                <a:schemeClr val="bg1"/>
              </a:solidFill>
            </a:endParaRPr>
          </a:p>
        </p:txBody>
      </p:sp>
    </p:spTree>
    <p:extLst>
      <p:ext uri="{BB962C8B-B14F-4D97-AF65-F5344CB8AC3E}">
        <p14:creationId xmlns="" xmlns:p14="http://schemas.microsoft.com/office/powerpoint/2010/main" val="8678739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www.beingpeachy.com/wp-content/uploads/2010/08/sofaking.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457200"/>
            <a:ext cx="9029697" cy="60198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1"/>
          <p:cNvSpPr txBox="1">
            <a:spLocks/>
          </p:cNvSpPr>
          <p:nvPr/>
        </p:nvSpPr>
        <p:spPr>
          <a:xfrm>
            <a:off x="457200" y="48768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rgbClr val="C00000"/>
                </a:solidFill>
              </a:rPr>
              <a:t>Marketer</a:t>
            </a:r>
            <a:endParaRPr lang="en-US" sz="4400" b="1" dirty="0">
              <a:solidFill>
                <a:srgbClr val="C00000"/>
              </a:solidFill>
            </a:endParaRPr>
          </a:p>
        </p:txBody>
      </p:sp>
    </p:spTree>
    <p:extLst>
      <p:ext uri="{BB962C8B-B14F-4D97-AF65-F5344CB8AC3E}">
        <p14:creationId xmlns="" xmlns:p14="http://schemas.microsoft.com/office/powerpoint/2010/main" val="12969319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2"/>
          </p:nvPr>
        </p:nvSpPr>
        <p:spPr>
          <a:noFill/>
        </p:spPr>
        <p:txBody>
          <a:bodyPr/>
          <a:lstStyle/>
          <a:p>
            <a:fld id="{10F700BC-A81A-4DE3-9A36-C601101228C6}" type="slidenum">
              <a:rPr lang="en-US" smtClean="0"/>
              <a:pPr/>
              <a:t>19</a:t>
            </a:fld>
            <a:endParaRPr lang="en-US" smtClean="0"/>
          </a:p>
        </p:txBody>
      </p:sp>
      <p:sp>
        <p:nvSpPr>
          <p:cNvPr id="7171" name="Rectangle 2"/>
          <p:cNvSpPr>
            <a:spLocks noChangeArrowheads="1"/>
          </p:cNvSpPr>
          <p:nvPr/>
        </p:nvSpPr>
        <p:spPr bwMode="auto">
          <a:xfrm>
            <a:off x="939800" y="584200"/>
            <a:ext cx="6172200" cy="914400"/>
          </a:xfrm>
          <a:prstGeom prst="rect">
            <a:avLst/>
          </a:prstGeom>
          <a:noFill/>
          <a:ln w="9525">
            <a:noFill/>
            <a:miter lim="800000"/>
            <a:headEnd/>
            <a:tailEnd/>
          </a:ln>
        </p:spPr>
        <p:txBody>
          <a:bodyPr anchor="ctr"/>
          <a:lstStyle/>
          <a:p>
            <a:pPr eaLnBrk="1" hangingPunct="1"/>
            <a:r>
              <a:rPr lang="en-US" sz="3600" b="1" dirty="0">
                <a:solidFill>
                  <a:schemeClr val="tx2"/>
                </a:solidFill>
                <a:latin typeface="Comic Sans MS" pitchFamily="66" charset="0"/>
                <a:cs typeface="Times New Roman (Hebrew)" charset="-79"/>
              </a:rPr>
              <a:t>Example 1 – Targeting </a:t>
            </a:r>
          </a:p>
        </p:txBody>
      </p:sp>
      <p:sp>
        <p:nvSpPr>
          <p:cNvPr id="7172" name="Rectangle 3"/>
          <p:cNvSpPr>
            <a:spLocks noChangeArrowheads="1"/>
          </p:cNvSpPr>
          <p:nvPr/>
        </p:nvSpPr>
        <p:spPr bwMode="auto">
          <a:xfrm>
            <a:off x="685800" y="1727200"/>
            <a:ext cx="8229600" cy="2387600"/>
          </a:xfrm>
          <a:prstGeom prst="rect">
            <a:avLst/>
          </a:prstGeom>
          <a:noFill/>
          <a:ln w="9525">
            <a:noFill/>
            <a:miter lim="800000"/>
            <a:headEnd/>
            <a:tailEnd/>
          </a:ln>
        </p:spPr>
        <p:txBody>
          <a:bodyPr/>
          <a:lstStyle/>
          <a:p>
            <a:pPr marL="571500" indent="-571500" eaLnBrk="1" hangingPunct="1">
              <a:lnSpc>
                <a:spcPct val="9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You have a list of 10 million people</a:t>
            </a:r>
          </a:p>
          <a:p>
            <a:pPr marL="571500" indent="-571500" eaLnBrk="1" hangingPunct="1">
              <a:lnSpc>
                <a:spcPct val="9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Scattered among them are 100,000 (1%) people who are interested in </a:t>
            </a:r>
            <a:r>
              <a:rPr lang="en-US" sz="2400" dirty="0" smtClean="0">
                <a:solidFill>
                  <a:schemeClr val="tx1"/>
                </a:solidFill>
                <a:latin typeface="Comic Sans MS" pitchFamily="66" charset="0"/>
                <a:cs typeface="Times New Roman (Hebrew)" charset="-79"/>
              </a:rPr>
              <a:t>iPhone5</a:t>
            </a:r>
            <a:endParaRPr lang="en-US" sz="2400" dirty="0">
              <a:solidFill>
                <a:schemeClr val="tx1"/>
              </a:solidFill>
              <a:latin typeface="Comic Sans MS" pitchFamily="66" charset="0"/>
              <a:cs typeface="Times New Roman (Hebrew)" charset="-79"/>
            </a:endParaRPr>
          </a:p>
          <a:p>
            <a:pPr marL="571500" indent="-571500" eaLnBrk="1" hangingPunct="1">
              <a:lnSpc>
                <a:spcPct val="9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You want to approach only the respondents</a:t>
            </a:r>
          </a:p>
          <a:p>
            <a:pPr marL="571500" indent="-571500" eaLnBrk="1" hangingPunct="1">
              <a:lnSpc>
                <a:spcPct val="9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Can you identify those respondents exactly</a:t>
            </a:r>
            <a:r>
              <a:rPr lang="en-US" sz="2400" dirty="0" smtClean="0">
                <a:solidFill>
                  <a:schemeClr val="tx1"/>
                </a:solidFill>
                <a:latin typeface="Comic Sans MS" pitchFamily="66" charset="0"/>
                <a:cs typeface="Times New Roman (Hebrew)" charset="-79"/>
              </a:rPr>
              <a:t>?</a:t>
            </a:r>
          </a:p>
        </p:txBody>
      </p:sp>
      <p:pic>
        <p:nvPicPr>
          <p:cNvPr id="5" name="Picture 2" descr="https://encrypted-tbn3.google.com/images?q=tbn:ANd9GcRvDK5vUqd_IJrBuzR_vMuiE00kpIjazhAQUgPg8KlazplTUqjM"/>
          <p:cNvPicPr>
            <a:picLocks noChangeAspect="1" noChangeArrowheads="1"/>
          </p:cNvPicPr>
          <p:nvPr/>
        </p:nvPicPr>
        <p:blipFill>
          <a:blip r:embed="rId2" cstate="print"/>
          <a:srcRect/>
          <a:stretch>
            <a:fillRect/>
          </a:stretch>
        </p:blipFill>
        <p:spPr bwMode="auto">
          <a:xfrm>
            <a:off x="7010400" y="685800"/>
            <a:ext cx="1447800" cy="984717"/>
          </a:xfrm>
          <a:prstGeom prst="rect">
            <a:avLst/>
          </a:prstGeom>
          <a:noFill/>
        </p:spPr>
      </p:pic>
      <p:sp>
        <p:nvSpPr>
          <p:cNvPr id="6" name="Rectangle 3"/>
          <p:cNvSpPr>
            <a:spLocks noChangeArrowheads="1"/>
          </p:cNvSpPr>
          <p:nvPr/>
        </p:nvSpPr>
        <p:spPr bwMode="auto">
          <a:xfrm>
            <a:off x="685800" y="4572000"/>
            <a:ext cx="8229600" cy="1371600"/>
          </a:xfrm>
          <a:prstGeom prst="rect">
            <a:avLst/>
          </a:prstGeom>
          <a:noFill/>
          <a:ln w="9525">
            <a:noFill/>
            <a:miter lim="800000"/>
            <a:headEnd/>
            <a:tailEnd/>
          </a:ln>
        </p:spPr>
        <p:txBody>
          <a:bodyPr/>
          <a:lstStyle/>
          <a:p>
            <a:pPr marL="571500" indent="-571500" eaLnBrk="1" hangingPunct="1">
              <a:lnSpc>
                <a:spcPct val="90000"/>
              </a:lnSpc>
              <a:spcBef>
                <a:spcPct val="20000"/>
              </a:spcBef>
              <a:buFont typeface="Wingdings" pitchFamily="2" charset="2"/>
              <a:buChar char="v"/>
            </a:pPr>
            <a:r>
              <a:rPr lang="en-US" sz="2800" dirty="0" smtClean="0">
                <a:solidFill>
                  <a:srgbClr val="C00000"/>
                </a:solidFill>
                <a:latin typeface="Comic Sans MS" pitchFamily="66" charset="0"/>
                <a:cs typeface="Times New Roman (Hebrew)" charset="-79"/>
              </a:rPr>
              <a:t>How can you </a:t>
            </a:r>
            <a:r>
              <a:rPr lang="en-US" sz="2800" dirty="0">
                <a:solidFill>
                  <a:srgbClr val="C00000"/>
                </a:solidFill>
                <a:latin typeface="Comic Sans MS" pitchFamily="66" charset="0"/>
                <a:cs typeface="Times New Roman (Hebrew)" charset="-79"/>
              </a:rPr>
              <a:t>use data mining to limit your promotion only to those most likely to </a:t>
            </a:r>
            <a:r>
              <a:rPr lang="en-US" sz="2800" dirty="0" smtClean="0">
                <a:solidFill>
                  <a:srgbClr val="C00000"/>
                </a:solidFill>
                <a:latin typeface="Comic Sans MS" pitchFamily="66" charset="0"/>
                <a:cs typeface="Times New Roman (Hebrew)" charset="-79"/>
              </a:rPr>
              <a:t>respond?</a:t>
            </a:r>
            <a:endParaRPr lang="en-US" sz="2800" dirty="0">
              <a:solidFill>
                <a:srgbClr val="C00000"/>
              </a:solidFill>
              <a:latin typeface="Comic Sans MS" pitchFamily="66" charset="0"/>
              <a:cs typeface="Times New Roman (Hebrew)"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3400" y="304800"/>
            <a:ext cx="8153400" cy="60914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1418156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ChangeArrowheads="1"/>
          </p:cNvSpPr>
          <p:nvPr>
            <p:ph type="title"/>
          </p:nvPr>
        </p:nvSpPr>
        <p:spPr>
          <a:xfrm>
            <a:off x="533400" y="381000"/>
            <a:ext cx="7848600" cy="685800"/>
          </a:xfrm>
          <a:noFill/>
          <a:ln/>
        </p:spPr>
        <p:txBody>
          <a:bodyPr lIns="92075" tIns="46038" rIns="92075" bIns="46038" anchor="ctr">
            <a:normAutofit/>
          </a:bodyPr>
          <a:lstStyle/>
          <a:p>
            <a:r>
              <a:rPr lang="en-US" sz="3200" dirty="0" smtClean="0">
                <a:solidFill>
                  <a:srgbClr val="C00000"/>
                </a:solidFill>
              </a:rPr>
              <a:t>Market Analysis and Management</a:t>
            </a:r>
          </a:p>
        </p:txBody>
      </p:sp>
      <p:sp>
        <p:nvSpPr>
          <p:cNvPr id="646147" name="Rectangle 3"/>
          <p:cNvSpPr>
            <a:spLocks noGrp="1" noChangeArrowheads="1"/>
          </p:cNvSpPr>
          <p:nvPr>
            <p:ph type="body" idx="1"/>
          </p:nvPr>
        </p:nvSpPr>
        <p:spPr>
          <a:xfrm>
            <a:off x="609600" y="1233408"/>
            <a:ext cx="8305800" cy="990600"/>
          </a:xfrm>
          <a:noFill/>
          <a:ln/>
        </p:spPr>
        <p:txBody>
          <a:bodyPr lIns="92075" tIns="46038" rIns="92075" bIns="46038">
            <a:normAutofit/>
          </a:bodyPr>
          <a:lstStyle/>
          <a:p>
            <a:pPr>
              <a:lnSpc>
                <a:spcPct val="110000"/>
              </a:lnSpc>
            </a:pPr>
            <a:r>
              <a:rPr lang="en-US" sz="2400" dirty="0" smtClean="0"/>
              <a:t>Targeted </a:t>
            </a:r>
            <a:r>
              <a:rPr lang="en-US" sz="2400" dirty="0"/>
              <a:t>marketing</a:t>
            </a:r>
          </a:p>
          <a:p>
            <a:pPr lvl="1">
              <a:lnSpc>
                <a:spcPct val="110000"/>
              </a:lnSpc>
            </a:pPr>
            <a:r>
              <a:rPr lang="en-US" sz="1800" dirty="0" smtClean="0"/>
              <a:t>e.g., potential customers for </a:t>
            </a:r>
            <a:r>
              <a:rPr lang="en-US" sz="1800" dirty="0" err="1" smtClean="0"/>
              <a:t>iPhone</a:t>
            </a:r>
            <a:r>
              <a:rPr lang="en-US" sz="1800" dirty="0" smtClean="0"/>
              <a:t> 5?</a:t>
            </a:r>
            <a:endParaRPr lang="en-US" sz="1800" dirty="0"/>
          </a:p>
        </p:txBody>
      </p:sp>
      <p:sp>
        <p:nvSpPr>
          <p:cNvPr id="7" name="矩形 6"/>
          <p:cNvSpPr/>
          <p:nvPr/>
        </p:nvSpPr>
        <p:spPr>
          <a:xfrm>
            <a:off x="1219200" y="5105400"/>
            <a:ext cx="6248400" cy="498598"/>
          </a:xfrm>
          <a:prstGeom prst="rect">
            <a:avLst/>
          </a:prstGeom>
          <a:ln>
            <a:solidFill>
              <a:srgbClr val="C00000"/>
            </a:solidFill>
          </a:ln>
        </p:spPr>
        <p:txBody>
          <a:bodyPr wrap="square">
            <a:spAutoFit/>
          </a:bodyPr>
          <a:lstStyle/>
          <a:p>
            <a:pPr>
              <a:lnSpc>
                <a:spcPct val="110000"/>
              </a:lnSpc>
            </a:pPr>
            <a:r>
              <a:rPr lang="en-US" sz="2400" dirty="0" smtClean="0">
                <a:solidFill>
                  <a:srgbClr val="C00000"/>
                </a:solidFill>
              </a:rPr>
              <a:t>What type of data is needed for analysis?</a:t>
            </a:r>
            <a:endParaRPr lang="en-US" sz="2400" dirty="0">
              <a:solidFill>
                <a:srgbClr val="C00000"/>
              </a:solidFill>
            </a:endParaRPr>
          </a:p>
        </p:txBody>
      </p:sp>
      <p:sp>
        <p:nvSpPr>
          <p:cNvPr id="8" name="矩形 7"/>
          <p:cNvSpPr/>
          <p:nvPr/>
        </p:nvSpPr>
        <p:spPr>
          <a:xfrm>
            <a:off x="685800" y="5664267"/>
            <a:ext cx="7924800" cy="1006429"/>
          </a:xfrm>
          <a:prstGeom prst="rect">
            <a:avLst/>
          </a:prstGeom>
        </p:spPr>
        <p:txBody>
          <a:bodyPr wrap="square">
            <a:spAutoFit/>
          </a:bodyPr>
          <a:lstStyle/>
          <a:p>
            <a:pPr lvl="1">
              <a:lnSpc>
                <a:spcPct val="110000"/>
              </a:lnSpc>
            </a:pPr>
            <a:r>
              <a:rPr lang="en-US" dirty="0" smtClean="0"/>
              <a:t>Geographic locations, demographics, purchase (usage) history, brand loyalty cards, discount coupons, responses to previous promotions, plus (public) lifestyle studies……</a:t>
            </a:r>
            <a:endParaRPr lang="en-US" dirty="0"/>
          </a:p>
        </p:txBody>
      </p:sp>
      <p:sp>
        <p:nvSpPr>
          <p:cNvPr id="6" name="Rectangle 3"/>
          <p:cNvSpPr txBox="1">
            <a:spLocks noChangeArrowheads="1"/>
          </p:cNvSpPr>
          <p:nvPr/>
        </p:nvSpPr>
        <p:spPr>
          <a:xfrm>
            <a:off x="609600" y="2133600"/>
            <a:ext cx="8305800" cy="2819400"/>
          </a:xfrm>
          <a:prstGeom prst="rect">
            <a:avLst/>
          </a:prstGeom>
          <a:noFill/>
          <a:ln/>
        </p:spPr>
        <p:txBody>
          <a:bodyPr vert="horz" lIns="92075" tIns="46038" rIns="92075" bIns="46038">
            <a:norm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3"/>
              <a:buChar char=""/>
              <a:tabLst/>
              <a:defRPr/>
            </a:pPr>
            <a:r>
              <a:rPr lang="en-US" sz="2400" noProof="0" dirty="0" smtClean="0"/>
              <a:t>Customer Segmentation Strategies: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kumimoji="0" lang="en-US" b="0" i="0" u="none" strike="noStrike" kern="1200" cap="none" spc="0" normalizeH="0" baseline="0" noProof="0" dirty="0" smtClean="0">
                <a:ln>
                  <a:noFill/>
                </a:ln>
                <a:solidFill>
                  <a:srgbClr val="C00000"/>
                </a:solidFill>
                <a:effectLst/>
                <a:uLnTx/>
                <a:uFillTx/>
                <a:latin typeface="+mn-lt"/>
                <a:ea typeface="+mn-ea"/>
                <a:cs typeface="+mn-cs"/>
              </a:rPr>
              <a:t>Geographic</a:t>
            </a:r>
            <a:r>
              <a:rPr kumimoji="0" lang="en-US" b="0" i="0" u="none" strike="noStrike" kern="1200" cap="none" spc="0" normalizeH="0" baseline="0" noProof="0" dirty="0" smtClean="0">
                <a:ln>
                  <a:noFill/>
                </a:ln>
                <a:solidFill>
                  <a:schemeClr val="tx1"/>
                </a:solidFill>
                <a:effectLst/>
                <a:uLnTx/>
                <a:uFillTx/>
                <a:latin typeface="+mn-lt"/>
                <a:ea typeface="+mn-ea"/>
                <a:cs typeface="+mn-cs"/>
              </a:rPr>
              <a:t> segmentations, addresses (climate region);</a:t>
            </a: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lang="en-US" dirty="0" smtClean="0">
                <a:solidFill>
                  <a:srgbClr val="C00000"/>
                </a:solidFill>
              </a:rPr>
              <a:t>Demographic/socioeconomic</a:t>
            </a:r>
            <a:r>
              <a:rPr lang="en-US" dirty="0" smtClean="0"/>
              <a:t> segmentation (gender, age, income, occupation, education, household size, stage in the family life cycle);</a:t>
            </a: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kumimoji="0" lang="en-US" b="0" i="0" u="none" strike="noStrike" kern="1200" cap="none" spc="0" normalizeH="0" baseline="0" noProof="0" dirty="0" smtClean="0">
                <a:ln>
                  <a:noFill/>
                </a:ln>
                <a:solidFill>
                  <a:srgbClr val="C00000"/>
                </a:solidFill>
                <a:effectLst/>
                <a:uLnTx/>
                <a:uFillTx/>
                <a:latin typeface="+mn-lt"/>
                <a:ea typeface="+mn-ea"/>
                <a:cs typeface="+mn-cs"/>
              </a:rPr>
              <a:t>Psychographic</a:t>
            </a:r>
            <a:r>
              <a:rPr kumimoji="0" lang="en-US" b="0" i="0" u="none" strike="noStrike" kern="1200" cap="none" spc="0" normalizeH="0" baseline="0" noProof="0" dirty="0" smtClean="0">
                <a:ln>
                  <a:noFill/>
                </a:ln>
                <a:solidFill>
                  <a:schemeClr val="tx1"/>
                </a:solidFill>
                <a:effectLst/>
                <a:uLnTx/>
                <a:uFillTx/>
                <a:latin typeface="+mn-lt"/>
                <a:ea typeface="+mn-ea"/>
                <a:cs typeface="+mn-cs"/>
              </a:rPr>
              <a:t> segmentation (similar attitudes,</a:t>
            </a:r>
            <a:r>
              <a:rPr kumimoji="0" lang="en-US" b="0" i="0" u="none" strike="noStrike" kern="1200" cap="none" spc="0" normalizeH="0" noProof="0" dirty="0" smtClean="0">
                <a:ln>
                  <a:noFill/>
                </a:ln>
                <a:solidFill>
                  <a:schemeClr val="tx1"/>
                </a:solidFill>
                <a:effectLst/>
                <a:uLnTx/>
                <a:uFillTx/>
                <a:latin typeface="+mn-lt"/>
                <a:ea typeface="+mn-ea"/>
                <a:cs typeface="+mn-cs"/>
              </a:rPr>
              <a:t> values, and lifestyles</a:t>
            </a:r>
            <a:r>
              <a:rPr kumimoji="0" lang="en-US" b="0" i="0" u="none" strike="noStrike" kern="1200" cap="none" spc="0" normalizeH="0" baseline="0" noProof="0" dirty="0" smtClean="0">
                <a:ln>
                  <a:noFill/>
                </a:ln>
                <a:solidFill>
                  <a:schemeClr val="tx1"/>
                </a:solidFill>
                <a:effectLst/>
                <a:uLnTx/>
                <a:uFillTx/>
                <a:latin typeface="+mn-lt"/>
                <a:ea typeface="+mn-ea"/>
                <a:cs typeface="+mn-cs"/>
              </a:rPr>
              <a:t>);</a:t>
            </a: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lang="en-US" noProof="0" dirty="0" smtClean="0">
                <a:solidFill>
                  <a:srgbClr val="C00000"/>
                </a:solidFill>
              </a:rPr>
              <a:t>Behavioral</a:t>
            </a:r>
            <a:r>
              <a:rPr lang="en-US" noProof="0" dirty="0" smtClean="0"/>
              <a:t> segmentation (occasions, degree of loyalty).</a:t>
            </a:r>
          </a:p>
        </p:txBody>
      </p:sp>
      <p:pic>
        <p:nvPicPr>
          <p:cNvPr id="2" name="Picture 2" descr="https://encrypted-tbn3.google.com/images?q=tbn:ANd9GcRvDK5vUqd_IJrBuzR_vMuiE00kpIjazhAQUgPg8KlazplTUqjM"/>
          <p:cNvPicPr>
            <a:picLocks noChangeAspect="1" noChangeArrowheads="1"/>
          </p:cNvPicPr>
          <p:nvPr/>
        </p:nvPicPr>
        <p:blipFill>
          <a:blip r:embed="rId3" cstate="print"/>
          <a:srcRect/>
          <a:stretch>
            <a:fillRect/>
          </a:stretch>
        </p:blipFill>
        <p:spPr bwMode="auto">
          <a:xfrm>
            <a:off x="6096000" y="1066800"/>
            <a:ext cx="1447800" cy="984717"/>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p:cNvSpPr>
            <a:spLocks noGrp="1"/>
          </p:cNvSpPr>
          <p:nvPr>
            <p:ph type="sldNum" sz="quarter" idx="12"/>
          </p:nvPr>
        </p:nvSpPr>
        <p:spPr>
          <a:noFill/>
        </p:spPr>
        <p:txBody>
          <a:bodyPr/>
          <a:lstStyle/>
          <a:p>
            <a:fld id="{07B0013E-1153-4AA5-9A83-E477D68D4572}" type="slidenum">
              <a:rPr lang="en-US" smtClean="0"/>
              <a:pPr/>
              <a:t>21</a:t>
            </a:fld>
            <a:endParaRPr lang="en-US" smtClean="0"/>
          </a:p>
        </p:txBody>
      </p:sp>
      <p:sp>
        <p:nvSpPr>
          <p:cNvPr id="8195" name="Rectangle 1026"/>
          <p:cNvSpPr>
            <a:spLocks noChangeArrowheads="1"/>
          </p:cNvSpPr>
          <p:nvPr/>
        </p:nvSpPr>
        <p:spPr bwMode="auto">
          <a:xfrm>
            <a:off x="685800" y="381000"/>
            <a:ext cx="7467600" cy="914400"/>
          </a:xfrm>
          <a:prstGeom prst="rect">
            <a:avLst/>
          </a:prstGeom>
          <a:noFill/>
          <a:ln w="9525">
            <a:noFill/>
            <a:miter lim="800000"/>
            <a:headEnd/>
            <a:tailEnd/>
          </a:ln>
        </p:spPr>
        <p:txBody>
          <a:bodyPr anchor="ctr"/>
          <a:lstStyle/>
          <a:p>
            <a:pPr eaLnBrk="1" hangingPunct="1"/>
            <a:r>
              <a:rPr lang="en-US" sz="3200" b="1" dirty="0">
                <a:solidFill>
                  <a:schemeClr val="tx2"/>
                </a:solidFill>
                <a:latin typeface="Comic Sans MS" pitchFamily="66" charset="0"/>
                <a:cs typeface="Times New Roman (Hebrew)" charset="-79"/>
              </a:rPr>
              <a:t>Example 2 – Cross/Up Selling Recommendation</a:t>
            </a:r>
          </a:p>
        </p:txBody>
      </p:sp>
      <p:sp>
        <p:nvSpPr>
          <p:cNvPr id="8196" name="Rectangle 1027"/>
          <p:cNvSpPr>
            <a:spLocks noChangeArrowheads="1"/>
          </p:cNvSpPr>
          <p:nvPr/>
        </p:nvSpPr>
        <p:spPr bwMode="auto">
          <a:xfrm>
            <a:off x="457200" y="1854200"/>
            <a:ext cx="8496300" cy="2184400"/>
          </a:xfrm>
          <a:prstGeom prst="rect">
            <a:avLst/>
          </a:prstGeom>
          <a:noFill/>
          <a:ln w="9525">
            <a:noFill/>
            <a:miter lim="800000"/>
            <a:headEnd/>
            <a:tailEnd/>
          </a:ln>
        </p:spPr>
        <p:txBody>
          <a:bodyPr/>
          <a:lstStyle/>
          <a:p>
            <a:pPr marL="571500" indent="-571500" eaLnBrk="1" hangingPunct="1">
              <a:lnSpc>
                <a:spcPct val="85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A customer logs on to your web site, or calls in the order center, or checks out at the retail/department store</a:t>
            </a:r>
          </a:p>
          <a:p>
            <a:pPr marL="571500" indent="-571500" eaLnBrk="1" hangingPunct="1">
              <a:lnSpc>
                <a:spcPct val="85000"/>
              </a:lnSpc>
              <a:spcBef>
                <a:spcPct val="40000"/>
              </a:spcBef>
              <a:buFont typeface="Wingdings" pitchFamily="2" charset="2"/>
              <a:buChar char="v"/>
            </a:pPr>
            <a:r>
              <a:rPr lang="en-US" sz="2400" dirty="0">
                <a:solidFill>
                  <a:schemeClr val="tx1"/>
                </a:solidFill>
                <a:latin typeface="Comic Sans MS" pitchFamily="66" charset="0"/>
                <a:cs typeface="Times New Roman (Hebrew)" charset="-79"/>
              </a:rPr>
              <a:t>You want to take this opportunity to make a personalized (“just for her”) cross/up selling </a:t>
            </a:r>
            <a:r>
              <a:rPr lang="en-US" sz="2400" dirty="0" smtClean="0">
                <a:solidFill>
                  <a:schemeClr val="tx1"/>
                </a:solidFill>
                <a:latin typeface="Comic Sans MS" pitchFamily="66" charset="0"/>
                <a:cs typeface="Times New Roman (Hebrew)" charset="-79"/>
              </a:rPr>
              <a:t>recommendation</a:t>
            </a:r>
            <a:endParaRPr lang="en-US" sz="2400" dirty="0">
              <a:solidFill>
                <a:schemeClr val="tx1"/>
              </a:solidFill>
              <a:latin typeface="Comic Sans MS" pitchFamily="66" charset="0"/>
              <a:cs typeface="Times New Roman (Hebrew)" charset="-79"/>
            </a:endParaRPr>
          </a:p>
        </p:txBody>
      </p:sp>
      <p:pic>
        <p:nvPicPr>
          <p:cNvPr id="5" name="Picture 2" descr="https://encrypted-tbn2.google.com/images?q=tbn:ANd9GcSrSev1rUnn6DoIH4GE0aWpvHMHt_dduKx-brpaZU6eOu2wVaLR"/>
          <p:cNvPicPr>
            <a:picLocks noChangeAspect="1" noChangeArrowheads="1"/>
          </p:cNvPicPr>
          <p:nvPr/>
        </p:nvPicPr>
        <p:blipFill>
          <a:blip r:embed="rId2" cstate="print"/>
          <a:srcRect/>
          <a:stretch>
            <a:fillRect/>
          </a:stretch>
        </p:blipFill>
        <p:spPr bwMode="auto">
          <a:xfrm>
            <a:off x="7010401" y="228600"/>
            <a:ext cx="1447800" cy="1084453"/>
          </a:xfrm>
          <a:prstGeom prst="rect">
            <a:avLst/>
          </a:prstGeom>
          <a:noFill/>
        </p:spPr>
      </p:pic>
      <p:sp>
        <p:nvSpPr>
          <p:cNvPr id="6" name="Rectangle 3"/>
          <p:cNvSpPr>
            <a:spLocks noChangeArrowheads="1"/>
          </p:cNvSpPr>
          <p:nvPr/>
        </p:nvSpPr>
        <p:spPr bwMode="auto">
          <a:xfrm>
            <a:off x="381000" y="4495800"/>
            <a:ext cx="8229600" cy="1371600"/>
          </a:xfrm>
          <a:prstGeom prst="rect">
            <a:avLst/>
          </a:prstGeom>
          <a:noFill/>
          <a:ln w="9525">
            <a:noFill/>
            <a:miter lim="800000"/>
            <a:headEnd/>
            <a:tailEnd/>
          </a:ln>
        </p:spPr>
        <p:txBody>
          <a:bodyPr/>
          <a:lstStyle/>
          <a:p>
            <a:pPr marL="571500" indent="-571500">
              <a:lnSpc>
                <a:spcPct val="90000"/>
              </a:lnSpc>
              <a:spcBef>
                <a:spcPct val="20000"/>
              </a:spcBef>
              <a:buFont typeface="Wingdings" pitchFamily="2" charset="2"/>
              <a:buChar char="v"/>
            </a:pPr>
            <a:r>
              <a:rPr lang="en-US" sz="2800" dirty="0" smtClean="0">
                <a:solidFill>
                  <a:srgbClr val="C00000"/>
                </a:solidFill>
                <a:latin typeface="Comic Sans MS" pitchFamily="66" charset="0"/>
                <a:cs typeface="Times New Roman (Hebrew)" charset="-79"/>
              </a:rPr>
              <a:t>How can you </a:t>
            </a:r>
            <a:r>
              <a:rPr lang="en-US" sz="2800" dirty="0">
                <a:solidFill>
                  <a:srgbClr val="C00000"/>
                </a:solidFill>
                <a:latin typeface="Comic Sans MS" pitchFamily="66" charset="0"/>
                <a:cs typeface="Times New Roman (Hebrew)" charset="-79"/>
              </a:rPr>
              <a:t>use data mining </a:t>
            </a:r>
            <a:r>
              <a:rPr lang="en-US" sz="2800" dirty="0" smtClean="0">
                <a:solidFill>
                  <a:srgbClr val="C00000"/>
                </a:solidFill>
                <a:latin typeface="Comic Sans MS" pitchFamily="66" charset="0"/>
                <a:cs typeface="Times New Roman (Hebrew)" charset="-79"/>
              </a:rPr>
              <a:t>to figure out the “best” offer for the </a:t>
            </a:r>
            <a:r>
              <a:rPr lang="en-US" sz="2800" dirty="0" smtClean="0">
                <a:solidFill>
                  <a:srgbClr val="C00000"/>
                </a:solidFill>
                <a:latin typeface="Comic Sans MS" pitchFamily="66" charset="0"/>
                <a:cs typeface="Times New Roman (Hebrew)" charset="-79"/>
              </a:rPr>
              <a:t>customer</a:t>
            </a:r>
            <a:r>
              <a:rPr lang="en-US" sz="2800" dirty="0" smtClean="0">
                <a:solidFill>
                  <a:srgbClr val="C00000"/>
                </a:solidFill>
                <a:latin typeface="Comic Sans MS" pitchFamily="66" charset="0"/>
                <a:cs typeface="Times New Roman (Hebrew)" charset="-79"/>
              </a:rPr>
              <a:t>?</a:t>
            </a:r>
            <a:endParaRPr lang="en-US" sz="2800" dirty="0">
              <a:solidFill>
                <a:srgbClr val="C00000"/>
              </a:solidFill>
              <a:latin typeface="Comic Sans MS" pitchFamily="66" charset="0"/>
              <a:cs typeface="Times New Roman (Hebrew)"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p:cNvSpPr>
            <a:spLocks noGrp="1"/>
          </p:cNvSpPr>
          <p:nvPr>
            <p:ph type="sldNum" sz="quarter" idx="12"/>
          </p:nvPr>
        </p:nvSpPr>
        <p:spPr>
          <a:noFill/>
        </p:spPr>
        <p:txBody>
          <a:bodyPr/>
          <a:lstStyle/>
          <a:p>
            <a:fld id="{07B0013E-1153-4AA5-9A83-E477D68D4572}" type="slidenum">
              <a:rPr lang="en-US" smtClean="0"/>
              <a:pPr/>
              <a:t>22</a:t>
            </a:fld>
            <a:endParaRPr lang="en-US" smtClean="0"/>
          </a:p>
        </p:txBody>
      </p:sp>
      <p:sp>
        <p:nvSpPr>
          <p:cNvPr id="8195" name="Rectangle 1026"/>
          <p:cNvSpPr>
            <a:spLocks noChangeArrowheads="1"/>
          </p:cNvSpPr>
          <p:nvPr/>
        </p:nvSpPr>
        <p:spPr bwMode="auto">
          <a:xfrm>
            <a:off x="685800" y="381000"/>
            <a:ext cx="7467600" cy="914400"/>
          </a:xfrm>
          <a:prstGeom prst="rect">
            <a:avLst/>
          </a:prstGeom>
          <a:noFill/>
          <a:ln w="9525">
            <a:noFill/>
            <a:miter lim="800000"/>
            <a:headEnd/>
            <a:tailEnd/>
          </a:ln>
        </p:spPr>
        <p:txBody>
          <a:bodyPr anchor="ctr"/>
          <a:lstStyle/>
          <a:p>
            <a:pPr eaLnBrk="1" hangingPunct="1"/>
            <a:r>
              <a:rPr lang="en-US" sz="3200" b="1" dirty="0">
                <a:solidFill>
                  <a:schemeClr val="tx2"/>
                </a:solidFill>
                <a:latin typeface="Comic Sans MS" pitchFamily="66" charset="0"/>
                <a:cs typeface="Times New Roman (Hebrew)" charset="-79"/>
              </a:rPr>
              <a:t>Example 2 – Cross/Up Selling Recommendation</a:t>
            </a:r>
          </a:p>
        </p:txBody>
      </p:sp>
      <p:sp>
        <p:nvSpPr>
          <p:cNvPr id="8196" name="Rectangle 1027"/>
          <p:cNvSpPr>
            <a:spLocks noChangeArrowheads="1"/>
          </p:cNvSpPr>
          <p:nvPr/>
        </p:nvSpPr>
        <p:spPr bwMode="auto">
          <a:xfrm>
            <a:off x="457200" y="2235200"/>
            <a:ext cx="8496300" cy="3632200"/>
          </a:xfrm>
          <a:prstGeom prst="rect">
            <a:avLst/>
          </a:prstGeom>
          <a:noFill/>
          <a:ln w="9525">
            <a:noFill/>
            <a:miter lim="800000"/>
            <a:headEnd/>
            <a:tailEnd/>
          </a:ln>
        </p:spPr>
        <p:txBody>
          <a:bodyPr/>
          <a:lstStyle/>
          <a:p>
            <a:pPr marL="571500" indent="-571500" eaLnBrk="1" hangingPunct="1">
              <a:lnSpc>
                <a:spcPct val="85000"/>
              </a:lnSpc>
              <a:spcBef>
                <a:spcPct val="40000"/>
              </a:spcBef>
              <a:buFont typeface="Wingdings" pitchFamily="2" charset="2"/>
              <a:buChar char="v"/>
            </a:pPr>
            <a:r>
              <a:rPr lang="en-US" sz="2400" dirty="0" smtClean="0">
                <a:solidFill>
                  <a:schemeClr val="tx1"/>
                </a:solidFill>
                <a:latin typeface="Comic Sans MS" pitchFamily="66" charset="0"/>
                <a:cs typeface="Times New Roman (Hebrew)" charset="-79"/>
              </a:rPr>
              <a:t>Using </a:t>
            </a:r>
            <a:r>
              <a:rPr lang="en-US" sz="2400" dirty="0">
                <a:solidFill>
                  <a:schemeClr val="tx1"/>
                </a:solidFill>
                <a:latin typeface="Comic Sans MS" pitchFamily="66" charset="0"/>
                <a:cs typeface="Times New Roman (Hebrew)" charset="-79"/>
              </a:rPr>
              <a:t>past purchase behavior, you can use data mining to figure out the “best” offer for the customer</a:t>
            </a:r>
            <a:r>
              <a:rPr lang="en-US" sz="2400" dirty="0" smtClean="0">
                <a:solidFill>
                  <a:schemeClr val="tx1"/>
                </a:solidFill>
                <a:latin typeface="Comic Sans MS" pitchFamily="66" charset="0"/>
                <a:cs typeface="Times New Roman (Hebrew)" charset="-79"/>
              </a:rPr>
              <a:t>:</a:t>
            </a:r>
          </a:p>
          <a:p>
            <a:pPr marL="571500" indent="-571500" eaLnBrk="1" hangingPunct="1">
              <a:lnSpc>
                <a:spcPct val="85000"/>
              </a:lnSpc>
              <a:spcBef>
                <a:spcPct val="40000"/>
              </a:spcBef>
              <a:buFont typeface="Wingdings" pitchFamily="2" charset="2"/>
              <a:buChar char="v"/>
            </a:pPr>
            <a:endParaRPr lang="en-US" sz="2400" dirty="0">
              <a:solidFill>
                <a:schemeClr val="tx1"/>
              </a:solidFill>
              <a:latin typeface="Comic Sans MS" pitchFamily="66" charset="0"/>
              <a:cs typeface="Times New Roman (Hebrew)" charset="-79"/>
            </a:endParaRPr>
          </a:p>
          <a:p>
            <a:pPr marL="1238250" lvl="1" indent="-476250" eaLnBrk="1" hangingPunct="1">
              <a:lnSpc>
                <a:spcPct val="85000"/>
              </a:lnSpc>
              <a:spcBef>
                <a:spcPct val="20000"/>
              </a:spcBef>
              <a:buFont typeface="Symbol" pitchFamily="18" charset="2"/>
              <a:buChar char="-"/>
            </a:pPr>
            <a:r>
              <a:rPr lang="en-US" sz="2000" dirty="0">
                <a:solidFill>
                  <a:srgbClr val="C00000"/>
                </a:solidFill>
                <a:latin typeface="Comic Sans MS" pitchFamily="66" charset="0"/>
                <a:cs typeface="Times New Roman (Hebrew)" charset="-79"/>
              </a:rPr>
              <a:t>Market Basket Analysis (product level): </a:t>
            </a:r>
            <a:r>
              <a:rPr lang="en-US" sz="2000" dirty="0">
                <a:solidFill>
                  <a:schemeClr val="tx1"/>
                </a:solidFill>
                <a:latin typeface="Comic Sans MS" pitchFamily="66" charset="0"/>
                <a:cs typeface="Times New Roman (Hebrew)" charset="-79"/>
              </a:rPr>
              <a:t>Choose from the set of products that “go well” with the current product or a product that you bought in the </a:t>
            </a:r>
            <a:r>
              <a:rPr lang="en-US" sz="2000" dirty="0" smtClean="0">
                <a:solidFill>
                  <a:schemeClr val="tx1"/>
                </a:solidFill>
                <a:latin typeface="Comic Sans MS" pitchFamily="66" charset="0"/>
                <a:cs typeface="Times New Roman (Hebrew)" charset="-79"/>
              </a:rPr>
              <a:t>past</a:t>
            </a:r>
          </a:p>
          <a:p>
            <a:pPr marL="1238250" lvl="1" indent="-476250" eaLnBrk="1" hangingPunct="1">
              <a:lnSpc>
                <a:spcPct val="85000"/>
              </a:lnSpc>
              <a:spcBef>
                <a:spcPct val="20000"/>
              </a:spcBef>
              <a:buFont typeface="Symbol" pitchFamily="18" charset="2"/>
              <a:buChar char="-"/>
            </a:pPr>
            <a:endParaRPr lang="en-US" sz="2000" dirty="0">
              <a:solidFill>
                <a:schemeClr val="tx1"/>
              </a:solidFill>
              <a:latin typeface="Comic Sans MS" pitchFamily="66" charset="0"/>
              <a:cs typeface="Times New Roman (Hebrew)" charset="-79"/>
            </a:endParaRPr>
          </a:p>
          <a:p>
            <a:pPr marL="1238250" lvl="1" indent="-476250" eaLnBrk="1" hangingPunct="1">
              <a:lnSpc>
                <a:spcPct val="85000"/>
              </a:lnSpc>
              <a:spcBef>
                <a:spcPct val="20000"/>
              </a:spcBef>
              <a:buFont typeface="Symbol" pitchFamily="18" charset="2"/>
              <a:buChar char="-"/>
            </a:pPr>
            <a:r>
              <a:rPr lang="en-US" sz="2000" dirty="0">
                <a:solidFill>
                  <a:srgbClr val="C00000"/>
                </a:solidFill>
                <a:latin typeface="Comic Sans MS" pitchFamily="66" charset="0"/>
                <a:cs typeface="Times New Roman (Hebrew)" charset="-79"/>
              </a:rPr>
              <a:t>Collaborative Filtering (individual customer level): </a:t>
            </a:r>
            <a:r>
              <a:rPr lang="en-US" sz="2000" dirty="0">
                <a:solidFill>
                  <a:schemeClr val="tx1"/>
                </a:solidFill>
                <a:latin typeface="Comic Sans MS" pitchFamily="66" charset="0"/>
                <a:cs typeface="Times New Roman (Hebrew)" charset="-79"/>
              </a:rPr>
              <a:t>Choose from the set of products that people “similar” to you bought in the past</a:t>
            </a:r>
          </a:p>
        </p:txBody>
      </p:sp>
      <p:pic>
        <p:nvPicPr>
          <p:cNvPr id="5" name="Picture 2" descr="https://encrypted-tbn2.google.com/images?q=tbn:ANd9GcSrSev1rUnn6DoIH4GE0aWpvHMHt_dduKx-brpaZU6eOu2wVaLR"/>
          <p:cNvPicPr>
            <a:picLocks noChangeAspect="1" noChangeArrowheads="1"/>
          </p:cNvPicPr>
          <p:nvPr/>
        </p:nvPicPr>
        <p:blipFill>
          <a:blip r:embed="rId2" cstate="print"/>
          <a:srcRect/>
          <a:stretch>
            <a:fillRect/>
          </a:stretch>
        </p:blipFill>
        <p:spPr bwMode="auto">
          <a:xfrm>
            <a:off x="7010401" y="228600"/>
            <a:ext cx="1447800" cy="1084453"/>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ChangeArrowheads="1"/>
          </p:cNvSpPr>
          <p:nvPr>
            <p:ph type="title"/>
          </p:nvPr>
        </p:nvSpPr>
        <p:spPr>
          <a:xfrm>
            <a:off x="533400" y="381000"/>
            <a:ext cx="7848600" cy="685800"/>
          </a:xfrm>
          <a:noFill/>
          <a:ln/>
        </p:spPr>
        <p:txBody>
          <a:bodyPr lIns="92075" tIns="46038" rIns="92075" bIns="46038" anchor="ctr">
            <a:normAutofit/>
          </a:bodyPr>
          <a:lstStyle/>
          <a:p>
            <a:r>
              <a:rPr lang="en-US" sz="3200" dirty="0" smtClean="0">
                <a:solidFill>
                  <a:srgbClr val="C00000"/>
                </a:solidFill>
              </a:rPr>
              <a:t>Market Analysis and Management</a:t>
            </a:r>
          </a:p>
        </p:txBody>
      </p:sp>
      <p:sp>
        <p:nvSpPr>
          <p:cNvPr id="646147" name="Rectangle 3"/>
          <p:cNvSpPr>
            <a:spLocks noGrp="1" noChangeArrowheads="1"/>
          </p:cNvSpPr>
          <p:nvPr>
            <p:ph type="body" idx="1"/>
          </p:nvPr>
        </p:nvSpPr>
        <p:spPr>
          <a:xfrm>
            <a:off x="609600" y="1066800"/>
            <a:ext cx="8305800" cy="685800"/>
          </a:xfrm>
          <a:noFill/>
          <a:ln/>
        </p:spPr>
        <p:txBody>
          <a:bodyPr lIns="92075" tIns="46038" rIns="92075" bIns="46038">
            <a:normAutofit/>
          </a:bodyPr>
          <a:lstStyle/>
          <a:p>
            <a:pPr>
              <a:lnSpc>
                <a:spcPct val="110000"/>
              </a:lnSpc>
            </a:pPr>
            <a:r>
              <a:rPr lang="en-US" sz="2400" dirty="0" smtClean="0"/>
              <a:t>Cross-market analysis</a:t>
            </a:r>
            <a:endParaRPr lang="en-US" sz="2400" dirty="0"/>
          </a:p>
        </p:txBody>
      </p:sp>
      <p:sp>
        <p:nvSpPr>
          <p:cNvPr id="7" name="矩形 6"/>
          <p:cNvSpPr/>
          <p:nvPr/>
        </p:nvSpPr>
        <p:spPr>
          <a:xfrm>
            <a:off x="1295400" y="5410200"/>
            <a:ext cx="6248400" cy="498598"/>
          </a:xfrm>
          <a:prstGeom prst="rect">
            <a:avLst/>
          </a:prstGeom>
          <a:ln>
            <a:solidFill>
              <a:srgbClr val="C00000"/>
            </a:solidFill>
          </a:ln>
        </p:spPr>
        <p:txBody>
          <a:bodyPr wrap="square">
            <a:spAutoFit/>
          </a:bodyPr>
          <a:lstStyle/>
          <a:p>
            <a:pPr>
              <a:lnSpc>
                <a:spcPct val="110000"/>
              </a:lnSpc>
            </a:pPr>
            <a:r>
              <a:rPr lang="en-US" sz="2400" dirty="0" smtClean="0">
                <a:solidFill>
                  <a:srgbClr val="C00000"/>
                </a:solidFill>
              </a:rPr>
              <a:t>What type of data is needed for analysis?</a:t>
            </a:r>
            <a:endParaRPr lang="en-US" sz="2400" dirty="0">
              <a:solidFill>
                <a:srgbClr val="C00000"/>
              </a:solidFill>
            </a:endParaRPr>
          </a:p>
        </p:txBody>
      </p:sp>
      <p:sp>
        <p:nvSpPr>
          <p:cNvPr id="8" name="矩形 7"/>
          <p:cNvSpPr/>
          <p:nvPr/>
        </p:nvSpPr>
        <p:spPr>
          <a:xfrm>
            <a:off x="762000" y="5855105"/>
            <a:ext cx="8153400" cy="769441"/>
          </a:xfrm>
          <a:prstGeom prst="rect">
            <a:avLst/>
          </a:prstGeom>
        </p:spPr>
        <p:txBody>
          <a:bodyPr wrap="square">
            <a:spAutoFit/>
          </a:bodyPr>
          <a:lstStyle/>
          <a:p>
            <a:pPr lvl="1">
              <a:lnSpc>
                <a:spcPct val="110000"/>
              </a:lnSpc>
            </a:pPr>
            <a:r>
              <a:rPr lang="en-US" sz="2000" dirty="0" smtClean="0"/>
              <a:t>Cross-market product purchases, </a:t>
            </a:r>
            <a:r>
              <a:rPr lang="en-US" sz="2000" dirty="0" smtClean="0"/>
              <a:t>consumer characteristics (demographics), </a:t>
            </a:r>
            <a:r>
              <a:rPr lang="en-US" sz="2000" dirty="0" smtClean="0"/>
              <a:t>product features … </a:t>
            </a:r>
            <a:endParaRPr lang="en-US" sz="2000" dirty="0"/>
          </a:p>
        </p:txBody>
      </p:sp>
      <p:sp>
        <p:nvSpPr>
          <p:cNvPr id="6" name="Rectangle 3"/>
          <p:cNvSpPr txBox="1">
            <a:spLocks noChangeArrowheads="1"/>
          </p:cNvSpPr>
          <p:nvPr/>
        </p:nvSpPr>
        <p:spPr>
          <a:xfrm>
            <a:off x="609600" y="1524000"/>
            <a:ext cx="8305800" cy="1295400"/>
          </a:xfrm>
          <a:prstGeom prst="rect">
            <a:avLst/>
          </a:prstGeom>
          <a:noFill/>
          <a:ln/>
        </p:spPr>
        <p:txBody>
          <a:bodyPr vert="horz" lIns="92075" tIns="46038" rIns="92075" bIns="46038">
            <a:norm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3"/>
              <a:buChar char=""/>
              <a:tabLst/>
              <a:defRPr/>
            </a:pPr>
            <a:r>
              <a:rPr lang="en-US" sz="2400" noProof="0" dirty="0" smtClean="0"/>
              <a:t>Strategy:</a:t>
            </a:r>
          </a:p>
          <a:p>
            <a:pPr marL="621792" marR="0" lvl="1" indent="-228600" fontAlgn="auto">
              <a:lnSpc>
                <a:spcPct val="120000"/>
              </a:lnSpc>
              <a:spcBef>
                <a:spcPts val="324"/>
              </a:spcBef>
              <a:spcAft>
                <a:spcPts val="0"/>
              </a:spcAft>
              <a:buClr>
                <a:schemeClr val="accent1"/>
              </a:buClr>
              <a:buSzPct val="68000"/>
              <a:buFont typeface="Verdana"/>
              <a:buChar char="◦"/>
              <a:tabLst/>
              <a:defRPr/>
            </a:pPr>
            <a:r>
              <a:rPr lang="en-US" sz="2000" dirty="0" smtClean="0">
                <a:solidFill>
                  <a:srgbClr val="C00000"/>
                </a:solidFill>
                <a:sym typeface="Wingdings" pitchFamily="2" charset="2"/>
              </a:rPr>
              <a:t>Market Basket Analysis</a:t>
            </a:r>
            <a:r>
              <a:rPr lang="en-US" sz="2000" dirty="0" smtClean="0">
                <a:sym typeface="Wingdings" pitchFamily="2" charset="2"/>
              </a:rPr>
              <a:t>:</a:t>
            </a:r>
            <a:endParaRPr lang="en-US" sz="2000" dirty="0" smtClean="0">
              <a:sym typeface="Wingdings" pitchFamily="2" charset="2"/>
            </a:endParaRPr>
          </a:p>
          <a:p>
            <a:pPr marL="621792" lvl="1" indent="-228600">
              <a:lnSpc>
                <a:spcPct val="110000"/>
              </a:lnSpc>
              <a:spcBef>
                <a:spcPts val="324"/>
              </a:spcBef>
              <a:buClr>
                <a:schemeClr val="accent1"/>
              </a:buClr>
              <a:defRPr/>
            </a:pPr>
            <a:r>
              <a:rPr lang="en-US" sz="2000" dirty="0" smtClean="0"/>
              <a:t>   Find </a:t>
            </a:r>
            <a:r>
              <a:rPr lang="en-US" sz="2000" dirty="0" smtClean="0"/>
              <a:t>Associations </a:t>
            </a:r>
            <a:r>
              <a:rPr lang="en-US" sz="2000" dirty="0" smtClean="0"/>
              <a:t>between product sales (</a:t>
            </a:r>
            <a:r>
              <a:rPr lang="en-US" sz="2000" dirty="0" smtClean="0"/>
              <a:t>examples?)</a:t>
            </a:r>
            <a:endParaRPr lang="en-US" sz="2000" dirty="0" smtClean="0"/>
          </a:p>
        </p:txBody>
      </p:sp>
      <p:sp>
        <p:nvSpPr>
          <p:cNvPr id="9" name="Rectangle 3"/>
          <p:cNvSpPr txBox="1">
            <a:spLocks noChangeArrowheads="1"/>
          </p:cNvSpPr>
          <p:nvPr/>
        </p:nvSpPr>
        <p:spPr>
          <a:xfrm>
            <a:off x="1066800" y="2819400"/>
            <a:ext cx="2667000" cy="457200"/>
          </a:xfrm>
          <a:prstGeom prst="rect">
            <a:avLst/>
          </a:prstGeom>
          <a:noFill/>
          <a:ln/>
        </p:spPr>
        <p:txBody>
          <a:bodyPr vert="horz" lIns="92075" tIns="46038" rIns="92075" bIns="46038">
            <a:no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1600" dirty="0" smtClean="0">
                <a:sym typeface="Wingdings" pitchFamily="2" charset="2"/>
              </a:rPr>
              <a:t>e.g.,  </a:t>
            </a:r>
            <a:r>
              <a:rPr lang="en-US" sz="1600" dirty="0" err="1" smtClean="0">
                <a:sym typeface="Wingdings" pitchFamily="2" charset="2"/>
              </a:rPr>
              <a:t>Air+hotel+car</a:t>
            </a:r>
            <a:r>
              <a:rPr lang="en-US" sz="1600" dirty="0" smtClean="0">
                <a:sym typeface="Wingdings" pitchFamily="2" charset="2"/>
              </a:rPr>
              <a:t>? </a:t>
            </a:r>
          </a:p>
        </p:txBody>
      </p:sp>
      <p:sp>
        <p:nvSpPr>
          <p:cNvPr id="13" name="Rectangle 3"/>
          <p:cNvSpPr txBox="1">
            <a:spLocks noChangeArrowheads="1"/>
          </p:cNvSpPr>
          <p:nvPr/>
        </p:nvSpPr>
        <p:spPr>
          <a:xfrm>
            <a:off x="1600200" y="3124200"/>
            <a:ext cx="3429000" cy="381000"/>
          </a:xfrm>
          <a:prstGeom prst="rect">
            <a:avLst/>
          </a:prstGeom>
          <a:noFill/>
          <a:ln/>
        </p:spPr>
        <p:txBody>
          <a:bodyPr vert="horz" lIns="92075" tIns="46038" rIns="92075" bIns="46038">
            <a:no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1600" dirty="0" smtClean="0">
                <a:sym typeface="Wingdings" pitchFamily="2" charset="2"/>
              </a:rPr>
              <a:t>substitute? Complementary? </a:t>
            </a:r>
            <a:endParaRPr lang="en-US" sz="1600" dirty="0" smtClean="0"/>
          </a:p>
          <a:p>
            <a:pPr marL="621792" lvl="1" indent="-228600">
              <a:lnSpc>
                <a:spcPct val="110000"/>
              </a:lnSpc>
              <a:spcBef>
                <a:spcPts val="324"/>
              </a:spcBef>
              <a:buClr>
                <a:schemeClr val="accent1"/>
              </a:buClr>
              <a:defRPr/>
            </a:pPr>
            <a:endParaRPr lang="en-US" sz="1600" dirty="0" smtClean="0"/>
          </a:p>
        </p:txBody>
      </p:sp>
      <p:sp>
        <p:nvSpPr>
          <p:cNvPr id="15" name="Rectangle 3"/>
          <p:cNvSpPr txBox="1">
            <a:spLocks noChangeArrowheads="1"/>
          </p:cNvSpPr>
          <p:nvPr/>
        </p:nvSpPr>
        <p:spPr>
          <a:xfrm>
            <a:off x="1587282" y="3474204"/>
            <a:ext cx="1752600" cy="457200"/>
          </a:xfrm>
          <a:prstGeom prst="rect">
            <a:avLst/>
          </a:prstGeom>
          <a:noFill/>
          <a:ln/>
        </p:spPr>
        <p:txBody>
          <a:bodyPr vert="horz" lIns="92075" tIns="46038" rIns="92075" bIns="46038">
            <a:no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1600" dirty="0" err="1" smtClean="0">
                <a:sym typeface="Wingdings" pitchFamily="2" charset="2"/>
              </a:rPr>
              <a:t>Coke+Pepsi</a:t>
            </a:r>
            <a:r>
              <a:rPr lang="en-US" sz="1600" dirty="0" smtClean="0">
                <a:sym typeface="Wingdings" pitchFamily="2" charset="2"/>
              </a:rPr>
              <a:t>? </a:t>
            </a:r>
          </a:p>
        </p:txBody>
      </p:sp>
      <p:sp>
        <p:nvSpPr>
          <p:cNvPr id="16" name="Rectangle 3"/>
          <p:cNvSpPr txBox="1">
            <a:spLocks noChangeArrowheads="1"/>
          </p:cNvSpPr>
          <p:nvPr/>
        </p:nvSpPr>
        <p:spPr>
          <a:xfrm>
            <a:off x="3155196" y="3474204"/>
            <a:ext cx="1676400" cy="457200"/>
          </a:xfrm>
          <a:prstGeom prst="rect">
            <a:avLst/>
          </a:prstGeom>
          <a:noFill/>
          <a:ln/>
        </p:spPr>
        <p:txBody>
          <a:bodyPr vert="horz" lIns="92075" tIns="46038" rIns="92075" bIns="46038">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1600" dirty="0" err="1" smtClean="0">
                <a:sym typeface="Wingdings" pitchFamily="2" charset="2"/>
              </a:rPr>
              <a:t>Coke+Diet</a:t>
            </a:r>
            <a:r>
              <a:rPr lang="en-US" sz="1600" dirty="0" smtClean="0">
                <a:sym typeface="Wingdings" pitchFamily="2" charset="2"/>
              </a:rPr>
              <a:t>?</a:t>
            </a:r>
          </a:p>
        </p:txBody>
      </p:sp>
      <p:sp>
        <p:nvSpPr>
          <p:cNvPr id="17" name="Rectangle 3"/>
          <p:cNvSpPr txBox="1">
            <a:spLocks noChangeArrowheads="1"/>
          </p:cNvSpPr>
          <p:nvPr/>
        </p:nvSpPr>
        <p:spPr>
          <a:xfrm>
            <a:off x="4038600" y="2834898"/>
            <a:ext cx="2270502" cy="457200"/>
          </a:xfrm>
          <a:prstGeom prst="rect">
            <a:avLst/>
          </a:prstGeom>
          <a:noFill/>
          <a:ln/>
        </p:spPr>
        <p:txBody>
          <a:bodyPr vert="horz" lIns="92075" tIns="46038" rIns="92075" bIns="46038">
            <a:no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1600" dirty="0" smtClean="0">
                <a:sym typeface="Wingdings" pitchFamily="2" charset="2"/>
              </a:rPr>
              <a:t>CMU </a:t>
            </a:r>
            <a:r>
              <a:rPr lang="en-US" sz="1600" dirty="0" err="1" smtClean="0">
                <a:sym typeface="Wingdings" pitchFamily="2" charset="2"/>
              </a:rPr>
              <a:t>Tshirt+hat</a:t>
            </a:r>
            <a:r>
              <a:rPr lang="en-US" sz="1600" dirty="0" smtClean="0">
                <a:sym typeface="Wingdings" pitchFamily="2" charset="2"/>
              </a:rPr>
              <a:t>?</a:t>
            </a:r>
          </a:p>
        </p:txBody>
      </p:sp>
      <p:pic>
        <p:nvPicPr>
          <p:cNvPr id="11268" name="Picture 4" descr="https://encrypted-tbn2.google.com/images?q=tbn:ANd9GcTrpMnjoVHZnqPj8IiesKYguSwG0adn_4PC-P3lRaf8-SNzERqPCA"/>
          <p:cNvPicPr>
            <a:picLocks noChangeAspect="1" noChangeArrowheads="1"/>
          </p:cNvPicPr>
          <p:nvPr/>
        </p:nvPicPr>
        <p:blipFill>
          <a:blip r:embed="rId3" cstate="print"/>
          <a:srcRect/>
          <a:stretch>
            <a:fillRect/>
          </a:stretch>
        </p:blipFill>
        <p:spPr bwMode="auto">
          <a:xfrm>
            <a:off x="6705600" y="2819400"/>
            <a:ext cx="1673894" cy="1200151"/>
          </a:xfrm>
          <a:prstGeom prst="rect">
            <a:avLst/>
          </a:prstGeom>
          <a:noFill/>
        </p:spPr>
      </p:pic>
      <p:sp>
        <p:nvSpPr>
          <p:cNvPr id="19" name="Rectangle 3"/>
          <p:cNvSpPr txBox="1">
            <a:spLocks noChangeArrowheads="1"/>
          </p:cNvSpPr>
          <p:nvPr/>
        </p:nvSpPr>
        <p:spPr>
          <a:xfrm>
            <a:off x="685800" y="3886200"/>
            <a:ext cx="8305800" cy="838200"/>
          </a:xfrm>
          <a:prstGeom prst="rect">
            <a:avLst/>
          </a:prstGeom>
          <a:noFill/>
          <a:ln/>
        </p:spPr>
        <p:txBody>
          <a:bodyPr vert="horz" lIns="92075" tIns="46038" rIns="92075" bIns="46038">
            <a:normAutofit/>
          </a:bodyPr>
          <a:lstStyle/>
          <a:p>
            <a:pPr marL="621792" marR="0" lvl="1" indent="-228600" fontAlgn="auto">
              <a:lnSpc>
                <a:spcPct val="120000"/>
              </a:lnSpc>
              <a:spcBef>
                <a:spcPts val="324"/>
              </a:spcBef>
              <a:spcAft>
                <a:spcPts val="0"/>
              </a:spcAft>
              <a:buClr>
                <a:schemeClr val="accent1"/>
              </a:buClr>
              <a:buSzPct val="68000"/>
              <a:buFont typeface="Verdana"/>
              <a:buChar char="◦"/>
              <a:tabLst/>
              <a:defRPr/>
            </a:pPr>
            <a:r>
              <a:rPr lang="en-US" sz="2000" dirty="0" smtClean="0">
                <a:solidFill>
                  <a:srgbClr val="C00000"/>
                </a:solidFill>
                <a:sym typeface="Wingdings" pitchFamily="2" charset="2"/>
              </a:rPr>
              <a:t>Collaborative </a:t>
            </a:r>
            <a:r>
              <a:rPr lang="en-US" sz="2000" dirty="0" smtClean="0">
                <a:solidFill>
                  <a:srgbClr val="C00000"/>
                </a:solidFill>
                <a:sym typeface="Wingdings" pitchFamily="2" charset="2"/>
              </a:rPr>
              <a:t>Filtering</a:t>
            </a:r>
            <a:r>
              <a:rPr lang="en-US" sz="2000" dirty="0" smtClean="0">
                <a:sym typeface="Wingdings" pitchFamily="2" charset="2"/>
              </a:rPr>
              <a:t>:</a:t>
            </a:r>
            <a:endParaRPr lang="en-US" sz="2000" dirty="0" smtClean="0">
              <a:sym typeface="Wingdings" pitchFamily="2" charset="2"/>
            </a:endParaRPr>
          </a:p>
          <a:p>
            <a:pPr marL="621792" lvl="1" indent="-228600">
              <a:lnSpc>
                <a:spcPct val="110000"/>
              </a:lnSpc>
              <a:spcBef>
                <a:spcPts val="324"/>
              </a:spcBef>
              <a:buClr>
                <a:schemeClr val="accent1"/>
              </a:buClr>
              <a:defRPr/>
            </a:pPr>
            <a:r>
              <a:rPr lang="en-US" sz="2000" dirty="0" smtClean="0"/>
              <a:t>   Find </a:t>
            </a:r>
            <a:r>
              <a:rPr lang="en-US" sz="2000" dirty="0" smtClean="0"/>
              <a:t>Associations </a:t>
            </a:r>
            <a:r>
              <a:rPr lang="en-US" sz="2000" dirty="0" smtClean="0"/>
              <a:t>between </a:t>
            </a:r>
            <a:r>
              <a:rPr lang="en-US" sz="2000" dirty="0" smtClean="0"/>
              <a:t>consumers </a:t>
            </a:r>
            <a:r>
              <a:rPr lang="en-US" sz="2000" dirty="0" smtClean="0"/>
              <a:t>(</a:t>
            </a:r>
            <a:r>
              <a:rPr lang="en-US" sz="2000" dirty="0" smtClean="0"/>
              <a:t>examples?)</a:t>
            </a:r>
            <a:endParaRPr lang="en-US" sz="2000" dirty="0" smtClean="0"/>
          </a:p>
        </p:txBody>
      </p:sp>
      <p:sp>
        <p:nvSpPr>
          <p:cNvPr id="20" name="Rectangle 3"/>
          <p:cNvSpPr txBox="1">
            <a:spLocks noChangeArrowheads="1"/>
          </p:cNvSpPr>
          <p:nvPr/>
        </p:nvSpPr>
        <p:spPr>
          <a:xfrm>
            <a:off x="1127502" y="4663698"/>
            <a:ext cx="6492498" cy="457200"/>
          </a:xfrm>
          <a:prstGeom prst="rect">
            <a:avLst/>
          </a:prstGeom>
          <a:noFill/>
          <a:ln/>
        </p:spPr>
        <p:txBody>
          <a:bodyPr vert="horz" lIns="92075" tIns="46038" rIns="92075" bIns="46038">
            <a:noAutofit/>
          </a:bodyPr>
          <a:lstStyle/>
          <a:p>
            <a:pPr marL="365760" lvl="0" indent="-256032">
              <a:lnSpc>
                <a:spcPct val="110000"/>
              </a:lnSpc>
              <a:spcBef>
                <a:spcPts val="400"/>
              </a:spcBef>
              <a:buClr>
                <a:schemeClr val="accent1"/>
              </a:buClr>
              <a:buSzPct val="68000"/>
              <a:defRPr/>
            </a:pPr>
            <a:r>
              <a:rPr lang="en-US" sz="1600" dirty="0" smtClean="0">
                <a:sym typeface="Wingdings" pitchFamily="2" charset="2"/>
              </a:rPr>
              <a:t>e.g.,  </a:t>
            </a:r>
            <a:r>
              <a:rPr lang="en-US" sz="1600" dirty="0" smtClean="0">
                <a:sym typeface="Wingdings" pitchFamily="2" charset="2"/>
              </a:rPr>
              <a:t>Amazon— ”</a:t>
            </a:r>
            <a:r>
              <a:rPr lang="en-US" sz="1600" dirty="0" smtClean="0"/>
              <a:t> Customers Who Bought Items in Your Recent History Also </a:t>
            </a:r>
            <a:r>
              <a:rPr lang="en-US" sz="1600" dirty="0" smtClean="0"/>
              <a:t>Bought…</a:t>
            </a:r>
            <a:r>
              <a:rPr lang="en-US" sz="1600" dirty="0" smtClean="0">
                <a:sym typeface="Wingdings" pitchFamily="2" charset="2"/>
              </a:rPr>
              <a:t>” </a:t>
            </a:r>
            <a:endParaRPr lang="en-US" sz="1600" dirty="0" smtClean="0">
              <a:sym typeface="Wingdings"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childTnLst>
                                </p:cTn>
                              </p:par>
                            </p:childTnLst>
                          </p:cTn>
                        </p:par>
                        <p:par>
                          <p:cTn id="14" fill="hold">
                            <p:stCondLst>
                              <p:cond delay="0"/>
                            </p:stCondLst>
                            <p:childTnLst>
                              <p:par>
                                <p:cTn id="15" presetID="10" presetClass="entr" presetSubtype="0" fill="hold" nodeType="afterEffect">
                                  <p:stCondLst>
                                    <p:cond delay="0"/>
                                  </p:stCondLst>
                                  <p:childTnLst>
                                    <p:set>
                                      <p:cBhvr>
                                        <p:cTn id="16" dur="1" fill="hold">
                                          <p:stCondLst>
                                            <p:cond delay="0"/>
                                          </p:stCondLst>
                                        </p:cTn>
                                        <p:tgtEl>
                                          <p:spTgt spid="11268"/>
                                        </p:tgtEl>
                                        <p:attrNameLst>
                                          <p:attrName>style.visibility</p:attrName>
                                        </p:attrNameLst>
                                      </p:cBhvr>
                                      <p:to>
                                        <p:strVal val="visible"/>
                                      </p:to>
                                    </p:set>
                                    <p:animEffect transition="in" filter="fade">
                                      <p:cBhvr>
                                        <p:cTn id="17" dur="500"/>
                                        <p:tgtEl>
                                          <p:spTgt spid="1126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6" grpId="0" animBg="1"/>
      <p:bldP spid="9" grpId="0" animBg="1"/>
      <p:bldP spid="13" grpId="0" animBg="1"/>
      <p:bldP spid="15" grpId="0" animBg="1"/>
      <p:bldP spid="16" grpId="0" animBg="1"/>
      <p:bldP spid="17" grpId="0" animBg="1"/>
      <p:bldP spid="19"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3"/>
          <p:cNvSpPr>
            <a:spLocks noGrp="1"/>
          </p:cNvSpPr>
          <p:nvPr>
            <p:ph type="sldNum" sz="quarter" idx="12"/>
          </p:nvPr>
        </p:nvSpPr>
        <p:spPr>
          <a:noFill/>
        </p:spPr>
        <p:txBody>
          <a:bodyPr/>
          <a:lstStyle/>
          <a:p>
            <a:fld id="{81ACF3BE-5E7D-4ED5-8393-7701E3175E0E}" type="slidenum">
              <a:rPr lang="en-US" smtClean="0"/>
              <a:pPr/>
              <a:t>24</a:t>
            </a:fld>
            <a:endParaRPr lang="en-US" smtClean="0"/>
          </a:p>
        </p:txBody>
      </p:sp>
      <p:pic>
        <p:nvPicPr>
          <p:cNvPr id="9219" name="Picture 4"/>
          <p:cNvPicPr>
            <a:picLocks noChangeAspect="1" noChangeArrowheads="1"/>
          </p:cNvPicPr>
          <p:nvPr/>
        </p:nvPicPr>
        <p:blipFill>
          <a:blip r:embed="rId2" cstate="print"/>
          <a:srcRect/>
          <a:stretch>
            <a:fillRect/>
          </a:stretch>
        </p:blipFill>
        <p:spPr bwMode="auto">
          <a:xfrm>
            <a:off x="-76200" y="135612"/>
            <a:ext cx="9226448" cy="6629400"/>
          </a:xfrm>
          <a:prstGeom prst="rect">
            <a:avLst/>
          </a:prstGeom>
          <a:noFill/>
          <a:ln w="12700">
            <a:noFill/>
            <a:miter lim="800000"/>
            <a:headEnd type="none" w="sm" len="sm"/>
            <a:tailEnd type="none" w="sm" len="sm"/>
          </a:ln>
        </p:spPr>
      </p:pic>
      <p:sp>
        <p:nvSpPr>
          <p:cNvPr id="4" name="椭圆 3"/>
          <p:cNvSpPr/>
          <p:nvPr/>
        </p:nvSpPr>
        <p:spPr>
          <a:xfrm>
            <a:off x="1219200" y="3124200"/>
            <a:ext cx="5562600" cy="990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椭圆 4"/>
          <p:cNvSpPr/>
          <p:nvPr/>
        </p:nvSpPr>
        <p:spPr>
          <a:xfrm>
            <a:off x="1295400" y="4419600"/>
            <a:ext cx="5562600" cy="990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Grp="1" noChangeArrowheads="1"/>
          </p:cNvSpPr>
          <p:nvPr>
            <p:ph type="title"/>
          </p:nvPr>
        </p:nvSpPr>
        <p:spPr>
          <a:xfrm>
            <a:off x="533400" y="381000"/>
            <a:ext cx="7848600" cy="685800"/>
          </a:xfrm>
          <a:noFill/>
          <a:ln/>
        </p:spPr>
        <p:txBody>
          <a:bodyPr lIns="92075" tIns="46038" rIns="92075" bIns="46038" anchor="ctr">
            <a:normAutofit/>
          </a:bodyPr>
          <a:lstStyle/>
          <a:p>
            <a:r>
              <a:rPr lang="en-US" sz="3200" dirty="0" smtClean="0">
                <a:solidFill>
                  <a:srgbClr val="C00000"/>
                </a:solidFill>
              </a:rPr>
              <a:t>Market Analysis and Management</a:t>
            </a:r>
          </a:p>
        </p:txBody>
      </p:sp>
      <p:sp>
        <p:nvSpPr>
          <p:cNvPr id="646147" name="Rectangle 3"/>
          <p:cNvSpPr>
            <a:spLocks noGrp="1" noChangeArrowheads="1"/>
          </p:cNvSpPr>
          <p:nvPr>
            <p:ph type="body" idx="1"/>
          </p:nvPr>
        </p:nvSpPr>
        <p:spPr>
          <a:xfrm>
            <a:off x="609600" y="1295400"/>
            <a:ext cx="8534400" cy="990600"/>
          </a:xfrm>
          <a:noFill/>
          <a:ln/>
        </p:spPr>
        <p:txBody>
          <a:bodyPr lIns="92075" tIns="46038" rIns="92075" bIns="46038">
            <a:normAutofit/>
          </a:bodyPr>
          <a:lstStyle/>
          <a:p>
            <a:pPr>
              <a:lnSpc>
                <a:spcPct val="110000"/>
              </a:lnSpc>
            </a:pPr>
            <a:r>
              <a:rPr lang="en-US" sz="2400" dirty="0" smtClean="0"/>
              <a:t>Effectiveness of Social Media Advertising</a:t>
            </a:r>
            <a:endParaRPr lang="en-US" sz="2400" dirty="0"/>
          </a:p>
          <a:p>
            <a:pPr lvl="1">
              <a:lnSpc>
                <a:spcPct val="110000"/>
              </a:lnSpc>
            </a:pPr>
            <a:r>
              <a:rPr lang="en-US" sz="2000" dirty="0" smtClean="0"/>
              <a:t>e.g., What is the effect of FB “LIKE” on Brand purchases?</a:t>
            </a:r>
            <a:endParaRPr lang="en-US" sz="2000" dirty="0"/>
          </a:p>
        </p:txBody>
      </p:sp>
      <p:sp>
        <p:nvSpPr>
          <p:cNvPr id="7" name="矩形 6"/>
          <p:cNvSpPr/>
          <p:nvPr/>
        </p:nvSpPr>
        <p:spPr>
          <a:xfrm>
            <a:off x="1295400" y="4343400"/>
            <a:ext cx="6248400" cy="498598"/>
          </a:xfrm>
          <a:prstGeom prst="rect">
            <a:avLst/>
          </a:prstGeom>
          <a:ln>
            <a:solidFill>
              <a:srgbClr val="C00000"/>
            </a:solidFill>
          </a:ln>
        </p:spPr>
        <p:txBody>
          <a:bodyPr wrap="square">
            <a:spAutoFit/>
          </a:bodyPr>
          <a:lstStyle/>
          <a:p>
            <a:pPr>
              <a:lnSpc>
                <a:spcPct val="110000"/>
              </a:lnSpc>
            </a:pPr>
            <a:r>
              <a:rPr lang="en-US" sz="2400" dirty="0" smtClean="0">
                <a:solidFill>
                  <a:srgbClr val="C00000"/>
                </a:solidFill>
              </a:rPr>
              <a:t>What type of data is needed for analysis?</a:t>
            </a:r>
            <a:endParaRPr lang="en-US" sz="2400" dirty="0">
              <a:solidFill>
                <a:srgbClr val="C00000"/>
              </a:solidFill>
            </a:endParaRPr>
          </a:p>
        </p:txBody>
      </p:sp>
      <p:sp>
        <p:nvSpPr>
          <p:cNvPr id="8" name="矩形 7"/>
          <p:cNvSpPr/>
          <p:nvPr/>
        </p:nvSpPr>
        <p:spPr>
          <a:xfrm>
            <a:off x="685800" y="5097959"/>
            <a:ext cx="7924800" cy="769441"/>
          </a:xfrm>
          <a:prstGeom prst="rect">
            <a:avLst/>
          </a:prstGeom>
        </p:spPr>
        <p:txBody>
          <a:bodyPr wrap="square">
            <a:spAutoFit/>
          </a:bodyPr>
          <a:lstStyle/>
          <a:p>
            <a:pPr lvl="1">
              <a:lnSpc>
                <a:spcPct val="110000"/>
              </a:lnSpc>
            </a:pPr>
            <a:r>
              <a:rPr lang="en-US" sz="2000" dirty="0" err="1" smtClean="0"/>
              <a:t>Facebook</a:t>
            </a:r>
            <a:r>
              <a:rPr lang="en-US" sz="2000" dirty="0" smtClean="0"/>
              <a:t> brand exposure, other media channel brand exposure, brand purchase, consumer demographics, …</a:t>
            </a:r>
            <a:endParaRPr lang="en-US" sz="2000" dirty="0"/>
          </a:p>
        </p:txBody>
      </p:sp>
      <p:sp>
        <p:nvSpPr>
          <p:cNvPr id="6" name="Rectangle 3"/>
          <p:cNvSpPr txBox="1">
            <a:spLocks noChangeArrowheads="1"/>
          </p:cNvSpPr>
          <p:nvPr/>
        </p:nvSpPr>
        <p:spPr>
          <a:xfrm>
            <a:off x="609600" y="2406114"/>
            <a:ext cx="8534400" cy="1937286"/>
          </a:xfrm>
          <a:prstGeom prst="rect">
            <a:avLst/>
          </a:prstGeom>
          <a:noFill/>
          <a:ln/>
        </p:spPr>
        <p:txBody>
          <a:bodyPr vert="horz" lIns="92075" tIns="46038" rIns="92075" bIns="46038">
            <a:normAutofit lnSpcReduction="10000"/>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3"/>
              <a:buChar char=""/>
              <a:tabLst/>
              <a:defRPr/>
            </a:pPr>
            <a:r>
              <a:rPr lang="en-US" sz="2400" noProof="0" dirty="0" smtClean="0"/>
              <a:t>Strategies: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rgbClr val="C00000"/>
                </a:solidFill>
                <a:effectLst/>
                <a:uLnTx/>
                <a:uFillTx/>
                <a:latin typeface="+mn-lt"/>
                <a:ea typeface="+mn-ea"/>
                <a:cs typeface="+mn-cs"/>
              </a:rPr>
              <a:t>Regression Analysis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(confounding</a:t>
            </a:r>
            <a:r>
              <a:rPr kumimoji="0" lang="en-US" sz="2000" b="0" i="0" u="none" strike="noStrike" kern="1200" cap="none" spc="0" normalizeH="0" noProof="0" dirty="0" smtClean="0">
                <a:ln>
                  <a:noFill/>
                </a:ln>
                <a:solidFill>
                  <a:schemeClr val="tx1"/>
                </a:solidFill>
                <a:effectLst/>
                <a:uLnTx/>
                <a:uFillTx/>
                <a:latin typeface="+mn-lt"/>
                <a:ea typeface="+mn-ea"/>
                <a:cs typeface="+mn-cs"/>
              </a:rPr>
              <a:t> factors? </a:t>
            </a:r>
            <a:r>
              <a:rPr lang="en-US" sz="2000" dirty="0" smtClean="0"/>
              <a:t>e</a:t>
            </a:r>
            <a:r>
              <a:rPr kumimoji="0" lang="en-US" sz="2000" b="0" i="0" u="none" strike="noStrike" kern="1200" cap="none" spc="0" normalizeH="0" noProof="0" dirty="0" smtClean="0">
                <a:ln>
                  <a:noFill/>
                </a:ln>
                <a:solidFill>
                  <a:schemeClr val="tx1"/>
                </a:solidFill>
                <a:effectLst/>
                <a:uLnTx/>
                <a:uFillTx/>
                <a:latin typeface="+mn-lt"/>
                <a:ea typeface="+mn-ea"/>
                <a:cs typeface="+mn-cs"/>
              </a:rPr>
              <a:t>.g., TV ads</a:t>
            </a:r>
            <a:r>
              <a:rPr kumimoji="0" lang="en-US" sz="2000" b="0" i="0" u="none" strike="noStrike" kern="1200" cap="none" spc="0" normalizeH="0" noProof="0" dirty="0" smtClean="0">
                <a:ln>
                  <a:noFill/>
                </a:ln>
                <a:solidFill>
                  <a:schemeClr val="tx1"/>
                </a:solidFill>
                <a:effectLst/>
                <a:uLnTx/>
                <a:uFillTx/>
                <a:latin typeface="+mn-lt"/>
                <a:ea typeface="+mn-ea"/>
                <a:cs typeface="+mn-cs"/>
              </a:rPr>
              <a:t>..</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t>
            </a: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lang="en-US" sz="2000" dirty="0" smtClean="0">
                <a:solidFill>
                  <a:srgbClr val="C00000"/>
                </a:solidFill>
              </a:rPr>
              <a:t>Propensity Score </a:t>
            </a:r>
            <a:r>
              <a:rPr lang="en-US" sz="2000" dirty="0" smtClean="0">
                <a:solidFill>
                  <a:srgbClr val="C00000"/>
                </a:solidFill>
              </a:rPr>
              <a:t>Matching (Counterfactual analysis: “what-if”)</a:t>
            </a:r>
            <a:r>
              <a:rPr lang="en-US" sz="2000" dirty="0" smtClean="0"/>
              <a:t>;</a:t>
            </a:r>
            <a:endParaRPr lang="en-US" sz="2000" dirty="0" smtClean="0"/>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rgbClr val="C00000"/>
                </a:solidFill>
                <a:effectLst/>
                <a:uLnTx/>
                <a:uFillTx/>
                <a:latin typeface="+mn-lt"/>
                <a:ea typeface="+mn-ea"/>
                <a:cs typeface="+mn-cs"/>
              </a:rPr>
              <a:t>Hazard</a:t>
            </a:r>
            <a:r>
              <a:rPr kumimoji="0" lang="en-US" sz="2000" b="0" i="0" u="none" strike="noStrike" kern="1200" cap="none" spc="0" normalizeH="0" noProof="0" dirty="0" smtClean="0">
                <a:ln>
                  <a:noFill/>
                </a:ln>
                <a:solidFill>
                  <a:srgbClr val="C00000"/>
                </a:solidFill>
                <a:effectLst/>
                <a:uLnTx/>
                <a:uFillTx/>
                <a:latin typeface="+mn-lt"/>
                <a:ea typeface="+mn-ea"/>
                <a:cs typeface="+mn-cs"/>
              </a:rPr>
              <a:t> </a:t>
            </a:r>
            <a:r>
              <a:rPr kumimoji="0" lang="en-US" sz="2000" b="0" i="0" u="none" strike="noStrike" kern="1200" cap="none" spc="0" normalizeH="0" noProof="0" dirty="0" smtClean="0">
                <a:ln>
                  <a:noFill/>
                </a:ln>
                <a:solidFill>
                  <a:srgbClr val="C00000"/>
                </a:solidFill>
                <a:effectLst/>
                <a:uLnTx/>
                <a:uFillTx/>
                <a:latin typeface="+mn-lt"/>
                <a:ea typeface="+mn-ea"/>
                <a:cs typeface="+mn-cs"/>
              </a:rPr>
              <a:t>Modeling (Survival analysis: “time-to-event”)</a:t>
            </a:r>
            <a:r>
              <a:rPr kumimoji="0" lang="en-US" sz="2000" b="0" i="0" u="none" strike="noStrike" kern="1200" cap="none" spc="0" normalizeH="0" noProof="0" dirty="0" smtClean="0">
                <a:ln>
                  <a:noFill/>
                </a:ln>
                <a:solidFill>
                  <a:schemeClr val="tx1"/>
                </a:solidFill>
                <a:effectLst/>
                <a:uLnTx/>
                <a:uFillTx/>
                <a:latin typeface="+mn-lt"/>
                <a:ea typeface="+mn-ea"/>
                <a:cs typeface="+mn-cs"/>
              </a:rPr>
              <a:t>;</a:t>
            </a:r>
            <a:endParaRPr kumimoji="0" lang="en-US" sz="2000" b="0" i="0" u="none" strike="noStrike" kern="1200" cap="none" spc="0" normalizeH="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10000"/>
              </a:lnSpc>
              <a:spcBef>
                <a:spcPts val="324"/>
              </a:spcBef>
              <a:spcAft>
                <a:spcPts val="0"/>
              </a:spcAft>
              <a:buClr>
                <a:schemeClr val="accent1"/>
              </a:buClr>
              <a:buSzTx/>
              <a:buFont typeface="Verdana"/>
              <a:buChar char="◦"/>
              <a:tabLst/>
              <a:defRPr/>
            </a:pPr>
            <a:r>
              <a:rPr lang="en-US" sz="2000" dirty="0" smtClean="0"/>
              <a:t>……</a:t>
            </a:r>
            <a:endParaRPr kumimoji="0" lang="en-US" sz="2000" b="0" i="0" u="none" strike="noStrike" kern="1200" cap="none" spc="0" normalizeH="0" noProof="0" dirty="0" smtClean="0">
              <a:ln>
                <a:noFill/>
              </a:ln>
              <a:solidFill>
                <a:schemeClr val="tx1"/>
              </a:solidFill>
              <a:effectLst/>
              <a:uLnTx/>
              <a:uFillTx/>
              <a:latin typeface="+mn-lt"/>
              <a:ea typeface="+mn-ea"/>
              <a:cs typeface="+mn-cs"/>
            </a:endParaRPr>
          </a:p>
        </p:txBody>
      </p:sp>
      <p:pic>
        <p:nvPicPr>
          <p:cNvPr id="31746" name="Picture 2" descr="https://encrypted-tbn1.google.com/images?q=tbn:ANd9GcS1Lbfhs2QYehouwIncBx5XDpRJXRp_V95WwZbNqLeIBskF2bOcKA"/>
          <p:cNvPicPr>
            <a:picLocks noChangeAspect="1" noChangeArrowheads="1"/>
          </p:cNvPicPr>
          <p:nvPr/>
        </p:nvPicPr>
        <p:blipFill>
          <a:blip r:embed="rId3" cstate="print"/>
          <a:srcRect/>
          <a:stretch>
            <a:fillRect/>
          </a:stretch>
        </p:blipFill>
        <p:spPr bwMode="auto">
          <a:xfrm>
            <a:off x="7239000" y="1143000"/>
            <a:ext cx="1326769" cy="59055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6146" name="Rectangle 2"/>
          <p:cNvSpPr>
            <a:spLocks noGrp="1" noChangeArrowheads="1"/>
          </p:cNvSpPr>
          <p:nvPr>
            <p:ph type="title"/>
          </p:nvPr>
        </p:nvSpPr>
        <p:spPr>
          <a:xfrm>
            <a:off x="533400" y="381000"/>
            <a:ext cx="7848600" cy="685800"/>
          </a:xfrm>
          <a:noFill/>
          <a:ln/>
        </p:spPr>
        <p:txBody>
          <a:bodyPr lIns="92075" tIns="46038" rIns="92075" bIns="46038" anchor="ctr">
            <a:normAutofit/>
          </a:bodyPr>
          <a:lstStyle/>
          <a:p>
            <a:r>
              <a:rPr lang="en-US" sz="3200" dirty="0" smtClean="0">
                <a:solidFill>
                  <a:srgbClr val="C00000"/>
                </a:solidFill>
              </a:rPr>
              <a:t>Market Analysis and Management</a:t>
            </a:r>
          </a:p>
        </p:txBody>
      </p:sp>
      <p:sp>
        <p:nvSpPr>
          <p:cNvPr id="646147" name="Rectangle 3"/>
          <p:cNvSpPr>
            <a:spLocks noGrp="1" noChangeArrowheads="1"/>
          </p:cNvSpPr>
          <p:nvPr>
            <p:ph type="body" idx="1"/>
          </p:nvPr>
        </p:nvSpPr>
        <p:spPr>
          <a:xfrm>
            <a:off x="609600" y="1295400"/>
            <a:ext cx="8305800" cy="762000"/>
          </a:xfrm>
          <a:noFill/>
          <a:ln/>
        </p:spPr>
        <p:txBody>
          <a:bodyPr lIns="92075" tIns="46038" rIns="92075" bIns="46038">
            <a:normAutofit/>
          </a:bodyPr>
          <a:lstStyle/>
          <a:p>
            <a:pPr>
              <a:lnSpc>
                <a:spcPct val="110000"/>
              </a:lnSpc>
            </a:pPr>
            <a:r>
              <a:rPr lang="en-US" sz="2400" dirty="0" smtClean="0"/>
              <a:t>Discover customer </a:t>
            </a:r>
            <a:r>
              <a:rPr lang="en-US" sz="2400" dirty="0"/>
              <a:t>purchasing patterns over </a:t>
            </a:r>
            <a:r>
              <a:rPr lang="en-US" sz="2400" dirty="0" smtClean="0"/>
              <a:t>time</a:t>
            </a:r>
            <a:endParaRPr lang="en-US" sz="2400" dirty="0"/>
          </a:p>
        </p:txBody>
      </p:sp>
      <p:sp>
        <p:nvSpPr>
          <p:cNvPr id="7" name="矩形 6"/>
          <p:cNvSpPr/>
          <p:nvPr/>
        </p:nvSpPr>
        <p:spPr>
          <a:xfrm>
            <a:off x="1371600" y="4530602"/>
            <a:ext cx="6248400" cy="498598"/>
          </a:xfrm>
          <a:prstGeom prst="rect">
            <a:avLst/>
          </a:prstGeom>
          <a:ln>
            <a:solidFill>
              <a:srgbClr val="C00000"/>
            </a:solidFill>
          </a:ln>
        </p:spPr>
        <p:txBody>
          <a:bodyPr wrap="square">
            <a:spAutoFit/>
          </a:bodyPr>
          <a:lstStyle/>
          <a:p>
            <a:pPr>
              <a:lnSpc>
                <a:spcPct val="110000"/>
              </a:lnSpc>
            </a:pPr>
            <a:r>
              <a:rPr lang="en-US" sz="2400" dirty="0" smtClean="0">
                <a:solidFill>
                  <a:srgbClr val="C00000"/>
                </a:solidFill>
              </a:rPr>
              <a:t>What type of data is needed for analysis?</a:t>
            </a:r>
            <a:endParaRPr lang="en-US" sz="2400" dirty="0">
              <a:solidFill>
                <a:srgbClr val="C00000"/>
              </a:solidFill>
            </a:endParaRPr>
          </a:p>
        </p:txBody>
      </p:sp>
      <p:sp>
        <p:nvSpPr>
          <p:cNvPr id="8" name="矩形 7"/>
          <p:cNvSpPr/>
          <p:nvPr/>
        </p:nvSpPr>
        <p:spPr>
          <a:xfrm>
            <a:off x="685800" y="5105400"/>
            <a:ext cx="7924800" cy="769441"/>
          </a:xfrm>
          <a:prstGeom prst="rect">
            <a:avLst/>
          </a:prstGeom>
        </p:spPr>
        <p:txBody>
          <a:bodyPr wrap="square">
            <a:spAutoFit/>
          </a:bodyPr>
          <a:lstStyle/>
          <a:p>
            <a:pPr lvl="1">
              <a:lnSpc>
                <a:spcPct val="110000"/>
              </a:lnSpc>
            </a:pPr>
            <a:r>
              <a:rPr lang="en-US" sz="2000" dirty="0" smtClean="0"/>
              <a:t>Consumer purchase history, demographics, credit card usage (bank account associated), product information…</a:t>
            </a:r>
            <a:endParaRPr lang="en-US" sz="2000" dirty="0"/>
          </a:p>
        </p:txBody>
      </p:sp>
      <p:sp>
        <p:nvSpPr>
          <p:cNvPr id="6" name="Rectangle 3"/>
          <p:cNvSpPr txBox="1">
            <a:spLocks noChangeArrowheads="1"/>
          </p:cNvSpPr>
          <p:nvPr/>
        </p:nvSpPr>
        <p:spPr>
          <a:xfrm>
            <a:off x="609600" y="2177514"/>
            <a:ext cx="8305800" cy="1937286"/>
          </a:xfrm>
          <a:prstGeom prst="rect">
            <a:avLst/>
          </a:prstGeom>
          <a:noFill/>
          <a:ln/>
        </p:spPr>
        <p:txBody>
          <a:bodyPr vert="horz" lIns="92075" tIns="46038" rIns="92075" bIns="46038">
            <a:normAutofit fontScale="92500" lnSpcReduction="20000"/>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3"/>
              <a:buChar char=""/>
              <a:tabLst/>
              <a:defRPr/>
            </a:pPr>
            <a:r>
              <a:rPr lang="en-US" sz="2400" noProof="0" dirty="0" smtClean="0"/>
              <a:t>Pattern Discovery:</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621792" lvl="1" indent="-228600">
              <a:lnSpc>
                <a:spcPct val="110000"/>
              </a:lnSpc>
              <a:spcBef>
                <a:spcPts val="324"/>
              </a:spcBef>
              <a:buClr>
                <a:schemeClr val="accent1"/>
              </a:buClr>
              <a:buFont typeface="Verdana"/>
              <a:buChar char="◦"/>
              <a:defRPr/>
            </a:pPr>
            <a:r>
              <a:rPr lang="en-US" sz="2000" dirty="0" smtClean="0">
                <a:solidFill>
                  <a:srgbClr val="C00000"/>
                </a:solidFill>
              </a:rPr>
              <a:t>Unsupervised learning:</a:t>
            </a:r>
            <a:endParaRPr lang="en-US" sz="2000" dirty="0" smtClean="0"/>
          </a:p>
          <a:p>
            <a:pPr marL="621792" lvl="1" indent="-228600">
              <a:lnSpc>
                <a:spcPct val="110000"/>
              </a:lnSpc>
              <a:spcBef>
                <a:spcPts val="324"/>
              </a:spcBef>
              <a:buClr>
                <a:schemeClr val="accent1"/>
              </a:buClr>
              <a:defRPr/>
            </a:pPr>
            <a:r>
              <a:rPr lang="en-US" sz="2000" dirty="0" smtClean="0"/>
              <a:t>   e.g., Conversion of single to a joint bank account </a:t>
            </a:r>
            <a:r>
              <a:rPr lang="en-US" sz="2000" dirty="0" smtClean="0">
                <a:sym typeface="Wingdings" pitchFamily="2" charset="2"/>
              </a:rPr>
              <a:t></a:t>
            </a:r>
            <a:r>
              <a:rPr lang="en-US" sz="2000" dirty="0" smtClean="0"/>
              <a:t> marriage; </a:t>
            </a:r>
          </a:p>
          <a:p>
            <a:pPr marL="621792" lvl="1" indent="-228600">
              <a:lnSpc>
                <a:spcPct val="120000"/>
              </a:lnSpc>
              <a:spcBef>
                <a:spcPts val="324"/>
              </a:spcBef>
              <a:buClr>
                <a:schemeClr val="accent1"/>
              </a:buClr>
              <a:buFont typeface="Verdana"/>
              <a:buChar char="◦"/>
              <a:defRPr/>
            </a:pPr>
            <a:r>
              <a:rPr lang="en-US" sz="2000" dirty="0" smtClean="0">
                <a:solidFill>
                  <a:srgbClr val="C00000"/>
                </a:solidFill>
              </a:rPr>
              <a:t>Consumer behavior-based models:</a:t>
            </a:r>
          </a:p>
          <a:p>
            <a:pPr marL="621792" lvl="1" indent="-228600">
              <a:lnSpc>
                <a:spcPct val="120000"/>
              </a:lnSpc>
              <a:spcBef>
                <a:spcPts val="324"/>
              </a:spcBef>
              <a:buClr>
                <a:schemeClr val="accent1"/>
              </a:buClr>
              <a:defRPr/>
            </a:pPr>
            <a:r>
              <a:rPr lang="en-US" sz="2000" dirty="0" smtClean="0"/>
              <a:t>   e.g., models of economic choices </a:t>
            </a:r>
            <a:r>
              <a:rPr lang="en-US" sz="2000" dirty="0" smtClean="0">
                <a:sym typeface="Wingdings" pitchFamily="2" charset="2"/>
              </a:rPr>
              <a:t> consumer heterogeneous preferences over time;</a:t>
            </a:r>
            <a:endParaRPr lang="en-US" sz="2000" dirty="0" smtClean="0"/>
          </a:p>
          <a:p>
            <a:pPr marL="621792" lvl="1" indent="-228600">
              <a:lnSpc>
                <a:spcPct val="110000"/>
              </a:lnSpc>
              <a:spcBef>
                <a:spcPts val="324"/>
              </a:spcBef>
              <a:buClr>
                <a:schemeClr val="accent1"/>
              </a:buClr>
              <a:defRPr/>
            </a:pPr>
            <a:endParaRPr lang="en-US" sz="2000" dirty="0" smtClean="0"/>
          </a:p>
        </p:txBody>
      </p:sp>
      <p:pic>
        <p:nvPicPr>
          <p:cNvPr id="13314" name="Picture 2" descr="https://encrypted-tbn3.google.com/images?q=tbn:ANd9GcRRs2_pZo4nWYjR1yGxMZXcoblx0mDevNgall_Js9Pub8HgviqV"/>
          <p:cNvPicPr>
            <a:picLocks noChangeAspect="1" noChangeArrowheads="1"/>
          </p:cNvPicPr>
          <p:nvPr/>
        </p:nvPicPr>
        <p:blipFill>
          <a:blip r:embed="rId3" cstate="print"/>
          <a:srcRect l="10667" t="14222" r="11111" b="14667"/>
          <a:stretch>
            <a:fillRect/>
          </a:stretch>
        </p:blipFill>
        <p:spPr bwMode="auto">
          <a:xfrm>
            <a:off x="6934200" y="1752600"/>
            <a:ext cx="1143000" cy="1066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7171" name="Rectangle 1027"/>
          <p:cNvSpPr>
            <a:spLocks noGrp="1" noChangeArrowheads="1"/>
          </p:cNvSpPr>
          <p:nvPr>
            <p:ph type="body" idx="1"/>
          </p:nvPr>
        </p:nvSpPr>
        <p:spPr>
          <a:xfrm>
            <a:off x="381000" y="1295400"/>
            <a:ext cx="8610600" cy="1524000"/>
          </a:xfrm>
          <a:noFill/>
          <a:ln/>
        </p:spPr>
        <p:txBody>
          <a:bodyPr lIns="92075" tIns="46038" rIns="92075" bIns="46038">
            <a:normAutofit/>
          </a:bodyPr>
          <a:lstStyle/>
          <a:p>
            <a:pPr>
              <a:lnSpc>
                <a:spcPct val="130000"/>
              </a:lnSpc>
            </a:pPr>
            <a:r>
              <a:rPr lang="en-US" sz="2400" dirty="0"/>
              <a:t>Customer profiling</a:t>
            </a:r>
          </a:p>
          <a:p>
            <a:pPr lvl="1">
              <a:lnSpc>
                <a:spcPct val="130000"/>
              </a:lnSpc>
            </a:pPr>
            <a:r>
              <a:rPr lang="en-US" sz="2000" dirty="0" smtClean="0"/>
              <a:t>what </a:t>
            </a:r>
            <a:r>
              <a:rPr lang="en-US" sz="2000" dirty="0"/>
              <a:t>types of customers buy what </a:t>
            </a:r>
            <a:r>
              <a:rPr lang="en-US" sz="2000" dirty="0" smtClean="0"/>
              <a:t>products?</a:t>
            </a:r>
          </a:p>
          <a:p>
            <a:pPr lvl="1">
              <a:lnSpc>
                <a:spcPct val="130000"/>
              </a:lnSpc>
            </a:pPr>
            <a:r>
              <a:rPr lang="en-US" sz="2000" dirty="0" smtClean="0"/>
              <a:t>e.g., Hotels for business travelers vs. romantic travelers vs. …?</a:t>
            </a:r>
            <a:endParaRPr lang="en-US" sz="2000" dirty="0"/>
          </a:p>
        </p:txBody>
      </p:sp>
      <p:sp>
        <p:nvSpPr>
          <p:cNvPr id="7" name="Rectangle 2"/>
          <p:cNvSpPr txBox="1">
            <a:spLocks noChangeArrowheads="1"/>
          </p:cNvSpPr>
          <p:nvPr/>
        </p:nvSpPr>
        <p:spPr>
          <a:xfrm>
            <a:off x="533400" y="457200"/>
            <a:ext cx="7848600" cy="685800"/>
          </a:xfrm>
          <a:prstGeom prst="rect">
            <a:avLst/>
          </a:prstGeom>
          <a:noFill/>
          <a:ln/>
        </p:spPr>
        <p:txBody>
          <a:bodyPr vert="horz" lIns="92075" tIns="46038" rIns="92075" bIns="46038"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rgbClr val="C00000"/>
                </a:solidFill>
                <a:effectLst>
                  <a:outerShdw blurRad="31750" dist="25400" dir="5400000" algn="tl" rotWithShape="0">
                    <a:srgbClr val="000000">
                      <a:alpha val="25000"/>
                    </a:srgbClr>
                  </a:outerShdw>
                </a:effectLst>
                <a:uLnTx/>
                <a:uFillTx/>
                <a:latin typeface="+mj-lt"/>
                <a:ea typeface="+mj-ea"/>
                <a:cs typeface="+mj-cs"/>
              </a:rPr>
              <a:t>Market Analysis and Management</a:t>
            </a:r>
            <a:endParaRPr kumimoji="0" lang="en-US" sz="3200" b="1" i="0" u="none" strike="noStrike" kern="1200" cap="none" spc="0" normalizeH="0" baseline="0" noProof="0" dirty="0" smtClean="0">
              <a:ln>
                <a:noFill/>
              </a:ln>
              <a:solidFill>
                <a:srgbClr val="C00000"/>
              </a:solidFill>
              <a:effectLst>
                <a:outerShdw blurRad="31750" dist="25400" dir="5400000" algn="tl" rotWithShape="0">
                  <a:srgbClr val="000000">
                    <a:alpha val="25000"/>
                  </a:srgbClr>
                </a:outerShdw>
              </a:effectLst>
              <a:uLnTx/>
              <a:uFillTx/>
              <a:latin typeface="+mj-lt"/>
              <a:ea typeface="+mj-ea"/>
              <a:cs typeface="+mj-cs"/>
            </a:endParaRPr>
          </a:p>
        </p:txBody>
      </p:sp>
      <p:sp>
        <p:nvSpPr>
          <p:cNvPr id="4" name="Rectangle 3"/>
          <p:cNvSpPr txBox="1">
            <a:spLocks noChangeArrowheads="1"/>
          </p:cNvSpPr>
          <p:nvPr/>
        </p:nvSpPr>
        <p:spPr>
          <a:xfrm>
            <a:off x="381000" y="2819400"/>
            <a:ext cx="8305800" cy="914400"/>
          </a:xfrm>
          <a:prstGeom prst="rect">
            <a:avLst/>
          </a:prstGeom>
          <a:noFill/>
          <a:ln/>
        </p:spPr>
        <p:txBody>
          <a:bodyPr vert="horz" lIns="92075" tIns="46038" rIns="92075" bIns="46038">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3"/>
              <a:buChar char=""/>
              <a:tabLst/>
              <a:defRPr/>
            </a:pPr>
            <a:r>
              <a:rPr lang="en-US" sz="2400" noProof="0" dirty="0" smtClean="0"/>
              <a:t>Strategy:</a:t>
            </a:r>
          </a:p>
          <a:p>
            <a:pPr marL="621792" marR="0" lvl="1" indent="-228600" fontAlgn="auto">
              <a:lnSpc>
                <a:spcPct val="120000"/>
              </a:lnSpc>
              <a:spcBef>
                <a:spcPts val="324"/>
              </a:spcBef>
              <a:spcAft>
                <a:spcPts val="0"/>
              </a:spcAft>
              <a:buClr>
                <a:schemeClr val="accent1"/>
              </a:buClr>
              <a:buSzPct val="68000"/>
              <a:buFont typeface="Verdana"/>
              <a:buChar char="◦"/>
              <a:tabLst/>
              <a:defRPr/>
            </a:pPr>
            <a:r>
              <a:rPr lang="en-US" sz="2000" dirty="0" smtClean="0">
                <a:solidFill>
                  <a:srgbClr val="C00000"/>
                </a:solidFill>
                <a:sym typeface="Wingdings" pitchFamily="2" charset="2"/>
              </a:rPr>
              <a:t>Clustering</a:t>
            </a:r>
            <a:r>
              <a:rPr lang="en-US" sz="2000" dirty="0" smtClean="0">
                <a:sym typeface="Wingdings" pitchFamily="2" charset="2"/>
              </a:rPr>
              <a:t>: (unsupervised) exploring patterns: </a:t>
            </a:r>
          </a:p>
        </p:txBody>
      </p:sp>
      <p:sp>
        <p:nvSpPr>
          <p:cNvPr id="5" name="Rectangle 3"/>
          <p:cNvSpPr txBox="1">
            <a:spLocks noChangeArrowheads="1"/>
          </p:cNvSpPr>
          <p:nvPr/>
        </p:nvSpPr>
        <p:spPr>
          <a:xfrm>
            <a:off x="990600" y="3640812"/>
            <a:ext cx="7315200" cy="397788"/>
          </a:xfrm>
          <a:prstGeom prst="rect">
            <a:avLst/>
          </a:prstGeom>
          <a:noFill/>
          <a:ln/>
        </p:spPr>
        <p:txBody>
          <a:bodyPr vert="horz" lIns="92075" tIns="46038" rIns="92075" bIns="46038">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5760" marR="0" lvl="0" indent="-256032" algn="l" defTabSz="914400" rtl="0" eaLnBrk="1" fontAlgn="auto" latinLnBrk="0" hangingPunct="1">
              <a:lnSpc>
                <a:spcPct val="110000"/>
              </a:lnSpc>
              <a:spcBef>
                <a:spcPts val="400"/>
              </a:spcBef>
              <a:spcAft>
                <a:spcPts val="0"/>
              </a:spcAft>
              <a:buClr>
                <a:schemeClr val="accent1"/>
              </a:buClr>
              <a:buSzPct val="68000"/>
              <a:tabLst/>
              <a:defRPr/>
            </a:pPr>
            <a:r>
              <a:rPr lang="en-US" sz="2000" i="1" dirty="0" smtClean="0">
                <a:sym typeface="Wingdings" pitchFamily="2" charset="2"/>
              </a:rPr>
              <a:t>e.g.,  what are the potential different types of travelers?</a:t>
            </a:r>
          </a:p>
        </p:txBody>
      </p:sp>
      <p:sp>
        <p:nvSpPr>
          <p:cNvPr id="6" name="Rectangle 3"/>
          <p:cNvSpPr txBox="1">
            <a:spLocks noChangeArrowheads="1"/>
          </p:cNvSpPr>
          <p:nvPr/>
        </p:nvSpPr>
        <p:spPr>
          <a:xfrm>
            <a:off x="381000" y="4038600"/>
            <a:ext cx="7497306" cy="641886"/>
          </a:xfrm>
          <a:prstGeom prst="rect">
            <a:avLst/>
          </a:prstGeom>
          <a:noFill/>
          <a:ln/>
        </p:spPr>
        <p:txBody>
          <a:bodyPr vert="horz" lIns="92075" tIns="46038" rIns="92075" bIns="46038">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21792" marR="0" lvl="1" indent="-228600" fontAlgn="auto">
              <a:lnSpc>
                <a:spcPct val="120000"/>
              </a:lnSpc>
              <a:spcBef>
                <a:spcPts val="324"/>
              </a:spcBef>
              <a:spcAft>
                <a:spcPts val="0"/>
              </a:spcAft>
              <a:buClr>
                <a:schemeClr val="accent1"/>
              </a:buClr>
              <a:buSzPct val="68000"/>
              <a:buFont typeface="Verdana"/>
              <a:buChar char="◦"/>
              <a:tabLst/>
              <a:defRPr/>
            </a:pPr>
            <a:r>
              <a:rPr lang="en-US" sz="2000" dirty="0" smtClean="0">
                <a:solidFill>
                  <a:srgbClr val="C00000"/>
                </a:solidFill>
                <a:sym typeface="Wingdings" pitchFamily="2" charset="2"/>
              </a:rPr>
              <a:t>Classification</a:t>
            </a:r>
            <a:r>
              <a:rPr lang="en-US" sz="2000" dirty="0" smtClean="0">
                <a:sym typeface="Wingdings" pitchFamily="2" charset="2"/>
              </a:rPr>
              <a:t>: (supervised) decision making: </a:t>
            </a:r>
          </a:p>
        </p:txBody>
      </p:sp>
      <p:sp>
        <p:nvSpPr>
          <p:cNvPr id="8" name="Rectangle 3"/>
          <p:cNvSpPr txBox="1">
            <a:spLocks noChangeArrowheads="1"/>
          </p:cNvSpPr>
          <p:nvPr/>
        </p:nvSpPr>
        <p:spPr>
          <a:xfrm>
            <a:off x="701298" y="4419600"/>
            <a:ext cx="7497306" cy="533400"/>
          </a:xfrm>
          <a:prstGeom prst="rect">
            <a:avLst/>
          </a:prstGeom>
          <a:noFill/>
          <a:ln/>
        </p:spPr>
        <p:txBody>
          <a:bodyPr vert="horz" lIns="92075" tIns="46038" rIns="92075" bIns="46038">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21792" marR="0" lvl="1" indent="-228600" fontAlgn="auto">
              <a:lnSpc>
                <a:spcPct val="120000"/>
              </a:lnSpc>
              <a:spcBef>
                <a:spcPts val="324"/>
              </a:spcBef>
              <a:spcAft>
                <a:spcPts val="0"/>
              </a:spcAft>
              <a:buClr>
                <a:schemeClr val="accent1"/>
              </a:buClr>
              <a:buSzPct val="68000"/>
              <a:tabLst/>
              <a:defRPr/>
            </a:pPr>
            <a:r>
              <a:rPr lang="en-US" sz="2000" i="1" dirty="0" smtClean="0">
                <a:sym typeface="Wingdings" pitchFamily="2" charset="2"/>
              </a:rPr>
              <a:t>e.g.,  Traveler 1 buy hotel A or hotel B </a:t>
            </a:r>
            <a:r>
              <a:rPr lang="en-US" sz="2000" dirty="0" smtClean="0">
                <a:sym typeface="Wingdings" pitchFamily="2" charset="2"/>
              </a:rPr>
              <a:t>? </a:t>
            </a:r>
          </a:p>
        </p:txBody>
      </p:sp>
      <p:sp>
        <p:nvSpPr>
          <p:cNvPr id="9" name="矩形 8"/>
          <p:cNvSpPr/>
          <p:nvPr/>
        </p:nvSpPr>
        <p:spPr>
          <a:xfrm>
            <a:off x="990600" y="5105400"/>
            <a:ext cx="6248400" cy="498598"/>
          </a:xfrm>
          <a:prstGeom prst="rect">
            <a:avLst/>
          </a:prstGeom>
          <a:ln>
            <a:solidFill>
              <a:srgbClr val="C00000"/>
            </a:solidFill>
          </a:ln>
        </p:spPr>
        <p:txBody>
          <a:bodyPr wrap="square">
            <a:spAutoFit/>
          </a:bodyPr>
          <a:lstStyle/>
          <a:p>
            <a:pPr>
              <a:lnSpc>
                <a:spcPct val="110000"/>
              </a:lnSpc>
            </a:pPr>
            <a:r>
              <a:rPr lang="en-US" sz="2400" dirty="0" smtClean="0">
                <a:solidFill>
                  <a:srgbClr val="C00000"/>
                </a:solidFill>
              </a:rPr>
              <a:t>What type of data is needed for analysis?</a:t>
            </a:r>
            <a:endParaRPr lang="en-US" sz="2400" dirty="0">
              <a:solidFill>
                <a:srgbClr val="C00000"/>
              </a:solidFill>
            </a:endParaRPr>
          </a:p>
        </p:txBody>
      </p:sp>
      <p:sp>
        <p:nvSpPr>
          <p:cNvPr id="10" name="矩形 9"/>
          <p:cNvSpPr/>
          <p:nvPr/>
        </p:nvSpPr>
        <p:spPr>
          <a:xfrm>
            <a:off x="457200" y="5661307"/>
            <a:ext cx="8305800" cy="769441"/>
          </a:xfrm>
          <a:prstGeom prst="rect">
            <a:avLst/>
          </a:prstGeom>
        </p:spPr>
        <p:txBody>
          <a:bodyPr wrap="square">
            <a:spAutoFit/>
          </a:bodyPr>
          <a:lstStyle/>
          <a:p>
            <a:pPr lvl="1">
              <a:lnSpc>
                <a:spcPct val="110000"/>
              </a:lnSpc>
            </a:pPr>
            <a:r>
              <a:rPr lang="en-US" sz="2000" dirty="0" smtClean="0"/>
              <a:t>Customer demographics, shopping behaviors, traveling contexts (purposes), product features (e.g., hotel locations…)</a:t>
            </a:r>
            <a:endParaRPr lang="en-US" sz="2000" dirty="0"/>
          </a:p>
        </p:txBody>
      </p:sp>
      <p:pic>
        <p:nvPicPr>
          <p:cNvPr id="11" name="Picture 4"/>
          <p:cNvPicPr>
            <a:picLocks noChangeAspect="1" noChangeArrowheads="1"/>
          </p:cNvPicPr>
          <p:nvPr/>
        </p:nvPicPr>
        <p:blipFill>
          <a:blip r:embed="rId3" cstate="print"/>
          <a:srcRect/>
          <a:stretch>
            <a:fillRect/>
          </a:stretch>
        </p:blipFill>
        <p:spPr bwMode="auto">
          <a:xfrm>
            <a:off x="6781800" y="1143000"/>
            <a:ext cx="1134453" cy="1041176"/>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1" name="Rectangle 1027"/>
          <p:cNvSpPr>
            <a:spLocks noGrp="1" noChangeArrowheads="1"/>
          </p:cNvSpPr>
          <p:nvPr>
            <p:ph type="body" idx="1"/>
          </p:nvPr>
        </p:nvSpPr>
        <p:spPr>
          <a:xfrm>
            <a:off x="533400" y="1752600"/>
            <a:ext cx="8077200" cy="1905000"/>
          </a:xfrm>
          <a:noFill/>
          <a:ln/>
        </p:spPr>
        <p:txBody>
          <a:bodyPr lIns="92075" tIns="46038" rIns="92075" bIns="46038">
            <a:normAutofit/>
          </a:bodyPr>
          <a:lstStyle/>
          <a:p>
            <a:pPr>
              <a:lnSpc>
                <a:spcPct val="130000"/>
              </a:lnSpc>
            </a:pPr>
            <a:r>
              <a:rPr lang="en-US" sz="2400" dirty="0" smtClean="0"/>
              <a:t>Identifying </a:t>
            </a:r>
            <a:r>
              <a:rPr lang="en-US" sz="2400" dirty="0"/>
              <a:t>customer requirements</a:t>
            </a:r>
          </a:p>
          <a:p>
            <a:pPr lvl="1">
              <a:lnSpc>
                <a:spcPct val="130000"/>
              </a:lnSpc>
            </a:pPr>
            <a:r>
              <a:rPr lang="en-US" sz="2000" dirty="0"/>
              <a:t>identifying the best products for different customers</a:t>
            </a:r>
          </a:p>
          <a:p>
            <a:pPr lvl="1">
              <a:lnSpc>
                <a:spcPct val="130000"/>
              </a:lnSpc>
            </a:pPr>
            <a:r>
              <a:rPr lang="en-US" sz="2000" dirty="0"/>
              <a:t>use prediction to find what factors will attract new </a:t>
            </a:r>
            <a:r>
              <a:rPr lang="en-US" sz="2000" dirty="0" smtClean="0"/>
              <a:t>customers</a:t>
            </a:r>
            <a:endParaRPr lang="en-US" sz="2000" dirty="0"/>
          </a:p>
        </p:txBody>
      </p:sp>
      <p:sp>
        <p:nvSpPr>
          <p:cNvPr id="7" name="Rectangle 2"/>
          <p:cNvSpPr txBox="1">
            <a:spLocks noChangeArrowheads="1"/>
          </p:cNvSpPr>
          <p:nvPr/>
        </p:nvSpPr>
        <p:spPr>
          <a:xfrm>
            <a:off x="533400" y="457200"/>
            <a:ext cx="7848600" cy="685800"/>
          </a:xfrm>
          <a:prstGeom prst="rect">
            <a:avLst/>
          </a:prstGeom>
          <a:noFill/>
          <a:ln/>
        </p:spPr>
        <p:txBody>
          <a:bodyPr vert="horz" lIns="92075" tIns="46038" rIns="92075" bIns="46038"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rgbClr val="C00000"/>
                </a:solidFill>
                <a:effectLst>
                  <a:outerShdw blurRad="31750" dist="25400" dir="5400000" algn="tl" rotWithShape="0">
                    <a:srgbClr val="000000">
                      <a:alpha val="25000"/>
                    </a:srgbClr>
                  </a:outerShdw>
                </a:effectLst>
                <a:uLnTx/>
                <a:uFillTx/>
                <a:latin typeface="+mj-lt"/>
                <a:ea typeface="+mj-ea"/>
                <a:cs typeface="+mj-cs"/>
              </a:rPr>
              <a:t>Market Analysis and Management</a:t>
            </a:r>
            <a:endParaRPr kumimoji="0" lang="en-US" sz="3200" b="1" i="0" u="none" strike="noStrike" kern="1200" cap="none" spc="0" normalizeH="0" baseline="0" noProof="0" dirty="0" smtClean="0">
              <a:ln>
                <a:noFill/>
              </a:ln>
              <a:solidFill>
                <a:srgbClr val="C00000"/>
              </a:solidFill>
              <a:effectLst>
                <a:outerShdw blurRad="31750" dist="25400" dir="5400000" algn="tl" rotWithShape="0">
                  <a:srgbClr val="000000">
                    <a:alpha val="25000"/>
                  </a:srgbClr>
                </a:outerShdw>
              </a:effectLst>
              <a:uLnTx/>
              <a:uFillTx/>
              <a:latin typeface="+mj-lt"/>
              <a:ea typeface="+mj-ea"/>
              <a:cs typeface="+mj-cs"/>
            </a:endParaRPr>
          </a:p>
        </p:txBody>
      </p:sp>
      <p:sp>
        <p:nvSpPr>
          <p:cNvPr id="4" name="Rectangle 1027"/>
          <p:cNvSpPr txBox="1">
            <a:spLocks noChangeArrowheads="1"/>
          </p:cNvSpPr>
          <p:nvPr/>
        </p:nvSpPr>
        <p:spPr>
          <a:xfrm>
            <a:off x="548898" y="3657600"/>
            <a:ext cx="8366502" cy="1905000"/>
          </a:xfrm>
          <a:prstGeom prst="rect">
            <a:avLst/>
          </a:prstGeom>
          <a:noFill/>
          <a:ln/>
        </p:spPr>
        <p:txBody>
          <a:bodyPr vert="horz" lIns="92075" tIns="46038" rIns="92075" bIns="46038">
            <a:normAutofit fontScale="92500"/>
          </a:bodyPr>
          <a:lstStyle/>
          <a:p>
            <a:pPr marL="365760" marR="0" lvl="0" indent="-256032" algn="l" defTabSz="914400" rtl="0" eaLnBrk="1" fontAlgn="auto" latinLnBrk="0" hangingPunct="1">
              <a:lnSpc>
                <a:spcPct val="130000"/>
              </a:lnSpc>
              <a:spcBef>
                <a:spcPts val="400"/>
              </a:spcBef>
              <a:spcAft>
                <a:spcPts val="0"/>
              </a:spcAft>
              <a:buClr>
                <a:schemeClr val="accent1"/>
              </a:buClr>
              <a:buSzPct val="68000"/>
              <a:buFont typeface="Wingdings 3"/>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Provides summary information</a:t>
            </a:r>
          </a:p>
          <a:p>
            <a:pPr marL="621792" marR="0" lvl="1" indent="-228600" algn="l" defTabSz="914400" rtl="0" eaLnBrk="1" fontAlgn="auto" latinLnBrk="0" hangingPunct="1">
              <a:lnSpc>
                <a:spcPct val="13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various multidimensional summary </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reports – </a:t>
            </a:r>
            <a:r>
              <a:rPr kumimoji="0" lang="en-US" sz="2000" b="0" i="0" u="none" strike="noStrike" kern="1200" cap="none" spc="0" normalizeH="0" baseline="0" noProof="0" dirty="0" smtClean="0">
                <a:ln>
                  <a:noFill/>
                </a:ln>
                <a:solidFill>
                  <a:srgbClr val="C00000"/>
                </a:solidFill>
                <a:effectLst/>
                <a:uLnTx/>
                <a:uFillTx/>
                <a:latin typeface="+mn-lt"/>
                <a:ea typeface="+mn-ea"/>
                <a:cs typeface="+mn-cs"/>
              </a:rPr>
              <a:t>Data exploration</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3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statistical summary information (data central tendency and variation)</a:t>
            </a:r>
            <a:endParaRPr kumimoji="0" lang="en-US" sz="18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benbest.com/polecon/shift.gif"/>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l="3914" r="4115"/>
          <a:stretch/>
        </p:blipFill>
        <p:spPr bwMode="auto">
          <a:xfrm>
            <a:off x="76200" y="834582"/>
            <a:ext cx="8952931" cy="488041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itle 1"/>
          <p:cNvSpPr txBox="1">
            <a:spLocks/>
          </p:cNvSpPr>
          <p:nvPr/>
        </p:nvSpPr>
        <p:spPr>
          <a:xfrm>
            <a:off x="228600" y="5334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rgbClr val="C00000"/>
                </a:solidFill>
              </a:rPr>
              <a:t>Economist</a:t>
            </a:r>
            <a:endParaRPr lang="en-US" sz="4400" b="1" dirty="0">
              <a:solidFill>
                <a:srgbClr val="C00000"/>
              </a:solidFill>
            </a:endParaRPr>
          </a:p>
        </p:txBody>
      </p:sp>
    </p:spTree>
    <p:extLst>
      <p:ext uri="{BB962C8B-B14F-4D97-AF65-F5344CB8AC3E}">
        <p14:creationId xmlns="" xmlns:p14="http://schemas.microsoft.com/office/powerpoint/2010/main" val="8642096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752600"/>
            <a:ext cx="7772400" cy="1828800"/>
          </a:xfrm>
        </p:spPr>
        <p:txBody>
          <a:bodyPr/>
          <a:lstStyle/>
          <a:p>
            <a:r>
              <a:rPr lang="en-US" dirty="0" smtClean="0">
                <a:solidFill>
                  <a:srgbClr val="C00000"/>
                </a:solidFill>
              </a:rPr>
              <a:t>Information  </a:t>
            </a:r>
            <a:br>
              <a:rPr lang="en-US" dirty="0" smtClean="0">
                <a:solidFill>
                  <a:srgbClr val="C00000"/>
                </a:solidFill>
              </a:rPr>
            </a:br>
            <a:r>
              <a:rPr lang="en-US" dirty="0" smtClean="0">
                <a:solidFill>
                  <a:srgbClr val="C00000"/>
                </a:solidFill>
              </a:rPr>
              <a:t>?  Intelligence</a:t>
            </a:r>
            <a:endParaRPr lang="en-US" dirty="0">
              <a:solidFill>
                <a:srgbClr val="C00000"/>
              </a:solidFill>
            </a:endParaRPr>
          </a:p>
        </p:txBody>
      </p:sp>
    </p:spTree>
    <p:extLst>
      <p:ext uri="{BB962C8B-B14F-4D97-AF65-F5344CB8AC3E}">
        <p14:creationId xmlns="" xmlns:p14="http://schemas.microsoft.com/office/powerpoint/2010/main" val="32040664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tvovermind.zap2it.com/wp-content/uploads/2011/04/mike-scott-75739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0488" y="-304800"/>
            <a:ext cx="9324975" cy="9753601"/>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1"/>
          <p:cNvSpPr txBox="1">
            <a:spLocks/>
          </p:cNvSpPr>
          <p:nvPr/>
        </p:nvSpPr>
        <p:spPr>
          <a:xfrm>
            <a:off x="457200" y="38862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Manager</a:t>
            </a:r>
            <a:endParaRPr lang="en-US" sz="4400" b="1" dirty="0">
              <a:solidFill>
                <a:schemeClr val="bg1"/>
              </a:solidFill>
            </a:endParaRPr>
          </a:p>
        </p:txBody>
      </p:sp>
    </p:spTree>
    <p:extLst>
      <p:ext uri="{BB962C8B-B14F-4D97-AF65-F5344CB8AC3E}">
        <p14:creationId xmlns="" xmlns:p14="http://schemas.microsoft.com/office/powerpoint/2010/main" val="6071191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4539" t="21771" r="35668" b="32083"/>
          <a:stretch/>
        </p:blipFill>
        <p:spPr bwMode="auto">
          <a:xfrm>
            <a:off x="0" y="-1"/>
            <a:ext cx="9144000" cy="69563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381000" y="16002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Wall Streeter</a:t>
            </a:r>
            <a:endParaRPr lang="en-US" sz="4400" b="1" dirty="0">
              <a:solidFill>
                <a:schemeClr val="bg1"/>
              </a:solidFill>
            </a:endParaRPr>
          </a:p>
        </p:txBody>
      </p:sp>
    </p:spTree>
    <p:extLst>
      <p:ext uri="{BB962C8B-B14F-4D97-AF65-F5344CB8AC3E}">
        <p14:creationId xmlns="" xmlns:p14="http://schemas.microsoft.com/office/powerpoint/2010/main" val="41497056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1026"/>
          <p:cNvSpPr>
            <a:spLocks noGrp="1" noChangeArrowheads="1"/>
          </p:cNvSpPr>
          <p:nvPr>
            <p:ph type="title"/>
          </p:nvPr>
        </p:nvSpPr>
        <p:spPr>
          <a:xfrm>
            <a:off x="381000" y="457200"/>
            <a:ext cx="8534400" cy="914400"/>
          </a:xfrm>
          <a:noFill/>
          <a:ln/>
        </p:spPr>
        <p:txBody>
          <a:bodyPr lIns="92075" tIns="46038" rIns="92075" bIns="46038" anchor="ctr">
            <a:normAutofit fontScale="90000"/>
          </a:bodyPr>
          <a:lstStyle/>
          <a:p>
            <a:r>
              <a:rPr lang="en-US" sz="3600" dirty="0">
                <a:solidFill>
                  <a:srgbClr val="C00000"/>
                </a:solidFill>
              </a:rPr>
              <a:t>Corporate Analysis and Risk Management</a:t>
            </a:r>
            <a:endParaRPr lang="en-US" sz="3600" b="1" dirty="0">
              <a:solidFill>
                <a:srgbClr val="C00000"/>
              </a:solidFill>
            </a:endParaRPr>
          </a:p>
        </p:txBody>
      </p:sp>
      <p:sp>
        <p:nvSpPr>
          <p:cNvPr id="648195" name="Rectangle 1027"/>
          <p:cNvSpPr>
            <a:spLocks noGrp="1" noChangeArrowheads="1"/>
          </p:cNvSpPr>
          <p:nvPr>
            <p:ph type="body" idx="1"/>
          </p:nvPr>
        </p:nvSpPr>
        <p:spPr>
          <a:xfrm>
            <a:off x="533400" y="1524000"/>
            <a:ext cx="8153400" cy="1752600"/>
          </a:xfrm>
          <a:noFill/>
          <a:ln/>
        </p:spPr>
        <p:txBody>
          <a:bodyPr lIns="92075" tIns="46038" rIns="92075" bIns="46038"/>
          <a:lstStyle/>
          <a:p>
            <a:pPr>
              <a:lnSpc>
                <a:spcPct val="90000"/>
              </a:lnSpc>
            </a:pPr>
            <a:r>
              <a:rPr lang="en-US" sz="2400" dirty="0"/>
              <a:t>Finance planning and asset evaluation</a:t>
            </a:r>
          </a:p>
          <a:p>
            <a:pPr lvl="1">
              <a:lnSpc>
                <a:spcPct val="90000"/>
              </a:lnSpc>
            </a:pPr>
            <a:r>
              <a:rPr lang="en-US" sz="2000" dirty="0"/>
              <a:t>cash flow analysis and prediction</a:t>
            </a:r>
          </a:p>
          <a:p>
            <a:pPr lvl="1">
              <a:lnSpc>
                <a:spcPct val="90000"/>
              </a:lnSpc>
            </a:pPr>
            <a:r>
              <a:rPr lang="en-US" sz="2000" dirty="0"/>
              <a:t>contingent claim analysis to evaluate </a:t>
            </a:r>
            <a:r>
              <a:rPr lang="en-US" sz="2000" dirty="0" smtClean="0"/>
              <a:t>risk &amp; assets </a:t>
            </a:r>
            <a:endParaRPr lang="en-US" sz="2000" dirty="0"/>
          </a:p>
          <a:p>
            <a:pPr lvl="1">
              <a:lnSpc>
                <a:spcPct val="90000"/>
              </a:lnSpc>
            </a:pPr>
            <a:r>
              <a:rPr lang="en-US" sz="2000" dirty="0"/>
              <a:t>cross-sectional and time series analysis (financial-ratio, trend analysis, etc</a:t>
            </a:r>
            <a:r>
              <a:rPr lang="en-US" sz="2000" dirty="0" smtClean="0"/>
              <a:t>.)</a:t>
            </a:r>
            <a:endParaRPr lang="en-US" sz="2000" dirty="0"/>
          </a:p>
        </p:txBody>
      </p:sp>
      <p:sp>
        <p:nvSpPr>
          <p:cNvPr id="4" name="Rectangle 1027"/>
          <p:cNvSpPr txBox="1">
            <a:spLocks noChangeArrowheads="1"/>
          </p:cNvSpPr>
          <p:nvPr/>
        </p:nvSpPr>
        <p:spPr>
          <a:xfrm>
            <a:off x="533400" y="3276600"/>
            <a:ext cx="8153400" cy="838200"/>
          </a:xfrm>
          <a:prstGeom prst="rect">
            <a:avLst/>
          </a:prstGeom>
          <a:noFill/>
          <a:ln/>
        </p:spPr>
        <p:txBody>
          <a:bodyPr vert="horz" lIns="92075" tIns="46038" rIns="92075" bIns="46038">
            <a:normAutofit/>
          </a:bodyPr>
          <a:lstStyle/>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Resource planning:</a:t>
            </a:r>
          </a:p>
          <a:p>
            <a:pPr marL="621792" marR="0" lvl="1" indent="-228600" algn="l" defTabSz="914400" rtl="0" eaLnBrk="1" fontAlgn="auto" latinLnBrk="0" hangingPunct="1">
              <a:lnSpc>
                <a:spcPct val="9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summarize and compare the resources and spending</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Rectangle 1027"/>
          <p:cNvSpPr>
            <a:spLocks noGrp="1" noChangeArrowheads="1"/>
          </p:cNvSpPr>
          <p:nvPr/>
        </p:nvSpPr>
        <p:spPr>
          <a:xfrm>
            <a:off x="533400" y="4114800"/>
            <a:ext cx="8153400" cy="1752600"/>
          </a:xfrm>
          <a:prstGeom prst="rect">
            <a:avLst/>
          </a:prstGeom>
          <a:noFill/>
          <a:ln/>
        </p:spPr>
        <p:txBody>
          <a:bodyPr vert="horz" lIns="92075" tIns="46038" rIns="92075" bIns="46038">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nSpc>
                <a:spcPct val="90000"/>
              </a:lnSpc>
            </a:pPr>
            <a:r>
              <a:rPr lang="en-US" sz="2400" dirty="0" smtClean="0"/>
              <a:t>Competition</a:t>
            </a:r>
            <a:r>
              <a:rPr lang="en-US" sz="2400" dirty="0"/>
              <a:t>:</a:t>
            </a:r>
          </a:p>
          <a:p>
            <a:pPr lvl="1">
              <a:lnSpc>
                <a:spcPct val="90000"/>
              </a:lnSpc>
            </a:pPr>
            <a:r>
              <a:rPr lang="en-US" sz="2000" dirty="0"/>
              <a:t>monitor competitors and market directions </a:t>
            </a:r>
          </a:p>
          <a:p>
            <a:pPr lvl="1">
              <a:lnSpc>
                <a:spcPct val="90000"/>
              </a:lnSpc>
            </a:pPr>
            <a:r>
              <a:rPr lang="en-US" sz="2000" dirty="0"/>
              <a:t>group customers into classes and a class-based pricing </a:t>
            </a:r>
            <a:r>
              <a:rPr lang="en-US" sz="2000" dirty="0" smtClean="0"/>
              <a:t>procedure </a:t>
            </a:r>
            <a:r>
              <a:rPr lang="en-US" sz="2000" i="1" dirty="0" smtClean="0"/>
              <a:t>(strategy - </a:t>
            </a:r>
            <a:r>
              <a:rPr lang="en-US" sz="2000" i="1" dirty="0" smtClean="0"/>
              <a:t>segmentation</a:t>
            </a:r>
            <a:r>
              <a:rPr lang="en-US" sz="2000" i="1" dirty="0" smtClean="0"/>
              <a:t>)</a:t>
            </a:r>
            <a:endParaRPr lang="en-US" sz="2000" i="1" dirty="0"/>
          </a:p>
          <a:p>
            <a:pPr lvl="1">
              <a:lnSpc>
                <a:spcPct val="90000"/>
              </a:lnSpc>
            </a:pPr>
            <a:r>
              <a:rPr lang="en-US" sz="2000" dirty="0"/>
              <a:t>set pricing strategy in a highly competitive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481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481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4819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4819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5" grpId="0" uiExpand="1" build="p"/>
      <p:bldP spid="4" grpId="0" animBg="1"/>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2"/>
          </p:nvPr>
        </p:nvSpPr>
        <p:spPr>
          <a:noFill/>
        </p:spPr>
        <p:txBody>
          <a:bodyPr/>
          <a:lstStyle/>
          <a:p>
            <a:fld id="{0DF444FA-28B9-4F0F-A769-1625D7AE75D5}" type="slidenum">
              <a:rPr lang="en-US" smtClean="0"/>
              <a:pPr/>
              <a:t>33</a:t>
            </a:fld>
            <a:endParaRPr lang="en-US" smtClean="0"/>
          </a:p>
        </p:txBody>
      </p:sp>
      <p:sp>
        <p:nvSpPr>
          <p:cNvPr id="10243" name="Rectangle 2"/>
          <p:cNvSpPr>
            <a:spLocks noChangeArrowheads="1"/>
          </p:cNvSpPr>
          <p:nvPr/>
        </p:nvSpPr>
        <p:spPr bwMode="auto">
          <a:xfrm>
            <a:off x="774700" y="368300"/>
            <a:ext cx="6172200" cy="914400"/>
          </a:xfrm>
          <a:prstGeom prst="rect">
            <a:avLst/>
          </a:prstGeom>
          <a:noFill/>
          <a:ln w="9525">
            <a:noFill/>
            <a:miter lim="800000"/>
            <a:headEnd/>
            <a:tailEnd/>
          </a:ln>
        </p:spPr>
        <p:txBody>
          <a:bodyPr anchor="ctr"/>
          <a:lstStyle/>
          <a:p>
            <a:pPr eaLnBrk="1" hangingPunct="1"/>
            <a:r>
              <a:rPr lang="en-US" sz="3600" b="1" dirty="0">
                <a:solidFill>
                  <a:schemeClr val="tx2"/>
                </a:solidFill>
                <a:latin typeface="Comic Sans MS" pitchFamily="66" charset="0"/>
                <a:cs typeface="Times New Roman (Hebrew)" charset="-79"/>
              </a:rPr>
              <a:t>Example 3- Churning</a:t>
            </a:r>
          </a:p>
        </p:txBody>
      </p:sp>
      <p:sp>
        <p:nvSpPr>
          <p:cNvPr id="10244" name="Rectangle 3"/>
          <p:cNvSpPr>
            <a:spLocks noChangeArrowheads="1"/>
          </p:cNvSpPr>
          <p:nvPr/>
        </p:nvSpPr>
        <p:spPr bwMode="auto">
          <a:xfrm>
            <a:off x="736600" y="1600200"/>
            <a:ext cx="7340600" cy="2133600"/>
          </a:xfrm>
          <a:prstGeom prst="rect">
            <a:avLst/>
          </a:prstGeom>
          <a:noFill/>
          <a:ln w="9525">
            <a:noFill/>
            <a:miter lim="800000"/>
            <a:headEnd/>
            <a:tailEnd/>
          </a:ln>
        </p:spPr>
        <p:txBody>
          <a:bodyPr/>
          <a:lstStyle/>
          <a:p>
            <a:pPr marL="571500" indent="-571500" eaLnBrk="1" hangingPunct="1">
              <a:lnSpc>
                <a:spcPct val="8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You have a base of 10 million credit card holders</a:t>
            </a:r>
          </a:p>
          <a:p>
            <a:pPr marL="571500" indent="-571500" eaLnBrk="1" hangingPunct="1">
              <a:lnSpc>
                <a:spcPct val="8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100,000 of which (1%) are likely to attrite</a:t>
            </a:r>
          </a:p>
          <a:p>
            <a:pPr marL="571500" indent="-571500" eaLnBrk="1" hangingPunct="1">
              <a:lnSpc>
                <a:spcPct val="8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It costs (up to 20 times) more to acquire a new customer than to retain an existing one</a:t>
            </a:r>
          </a:p>
          <a:p>
            <a:pPr marL="571500" indent="-571500" eaLnBrk="1" hangingPunct="1">
              <a:lnSpc>
                <a:spcPct val="80000"/>
              </a:lnSpc>
              <a:spcBef>
                <a:spcPct val="20000"/>
              </a:spcBef>
              <a:buFont typeface="Wingdings" pitchFamily="2" charset="2"/>
              <a:buChar char="v"/>
            </a:pPr>
            <a:r>
              <a:rPr lang="en-US" sz="2400" dirty="0">
                <a:solidFill>
                  <a:schemeClr val="tx1"/>
                </a:solidFill>
                <a:latin typeface="Comic Sans MS" pitchFamily="66" charset="0"/>
                <a:cs typeface="Times New Roman (Hebrew)" charset="-79"/>
              </a:rPr>
              <a:t>So you want to go after those likely defectors in order to convince them to stay with your </a:t>
            </a:r>
            <a:r>
              <a:rPr lang="en-US" sz="2400" dirty="0" smtClean="0">
                <a:solidFill>
                  <a:schemeClr val="tx1"/>
                </a:solidFill>
                <a:latin typeface="Comic Sans MS" pitchFamily="66" charset="0"/>
                <a:cs typeface="Times New Roman (Hebrew)" charset="-79"/>
              </a:rPr>
              <a:t>company</a:t>
            </a:r>
            <a:endParaRPr lang="en-US" sz="2400" dirty="0">
              <a:solidFill>
                <a:schemeClr val="tx1"/>
              </a:solidFill>
              <a:latin typeface="Comic Sans MS" pitchFamily="66" charset="0"/>
              <a:cs typeface="Times New Roman (Hebrew)" charset="-79"/>
            </a:endParaRPr>
          </a:p>
        </p:txBody>
      </p:sp>
      <p:sp>
        <p:nvSpPr>
          <p:cNvPr id="5" name="Rectangle 3"/>
          <p:cNvSpPr>
            <a:spLocks noChangeArrowheads="1"/>
          </p:cNvSpPr>
          <p:nvPr/>
        </p:nvSpPr>
        <p:spPr bwMode="auto">
          <a:xfrm>
            <a:off x="732294" y="4572000"/>
            <a:ext cx="7116306" cy="762000"/>
          </a:xfrm>
          <a:prstGeom prst="rect">
            <a:avLst/>
          </a:prstGeom>
          <a:noFill/>
          <a:ln w="9525">
            <a:noFill/>
            <a:miter lim="800000"/>
            <a:headEnd/>
            <a:tailEnd/>
          </a:ln>
        </p:spPr>
        <p:txBody>
          <a:bodyPr/>
          <a:lstStyle/>
          <a:p>
            <a:pPr marL="571500" indent="-571500">
              <a:lnSpc>
                <a:spcPct val="90000"/>
              </a:lnSpc>
              <a:spcBef>
                <a:spcPct val="20000"/>
              </a:spcBef>
              <a:buFont typeface="Wingdings" pitchFamily="2" charset="2"/>
              <a:buChar char="v"/>
            </a:pPr>
            <a:r>
              <a:rPr lang="en-US" sz="2400" dirty="0" smtClean="0">
                <a:solidFill>
                  <a:srgbClr val="C00000"/>
                </a:solidFill>
                <a:latin typeface="Comic Sans MS" pitchFamily="66" charset="0"/>
                <a:cs typeface="Times New Roman (Hebrew)" charset="-79"/>
              </a:rPr>
              <a:t>How can you </a:t>
            </a:r>
            <a:r>
              <a:rPr lang="en-US" sz="2400" dirty="0">
                <a:solidFill>
                  <a:srgbClr val="C00000"/>
                </a:solidFill>
                <a:latin typeface="Comic Sans MS" pitchFamily="66" charset="0"/>
                <a:cs typeface="Times New Roman (Hebrew)" charset="-79"/>
              </a:rPr>
              <a:t>use data mining </a:t>
            </a:r>
            <a:r>
              <a:rPr lang="en-US" sz="2400" dirty="0" smtClean="0">
                <a:solidFill>
                  <a:srgbClr val="C00000"/>
                </a:solidFill>
                <a:latin typeface="Comic Sans MS" pitchFamily="66" charset="0"/>
                <a:cs typeface="Times New Roman (Hebrew)" charset="-79"/>
              </a:rPr>
              <a:t>to </a:t>
            </a:r>
            <a:r>
              <a:rPr lang="en-US" sz="2400" dirty="0" smtClean="0">
                <a:solidFill>
                  <a:srgbClr val="C00000"/>
                </a:solidFill>
                <a:latin typeface="Comic Sans MS" pitchFamily="66" charset="0"/>
                <a:cs typeface="Times New Roman (Hebrew)" charset="-79"/>
              </a:rPr>
              <a:t>identify those churners</a:t>
            </a:r>
            <a:r>
              <a:rPr lang="en-US" sz="2400" dirty="0" smtClean="0">
                <a:solidFill>
                  <a:srgbClr val="C00000"/>
                </a:solidFill>
                <a:latin typeface="Comic Sans MS" pitchFamily="66" charset="0"/>
                <a:cs typeface="Times New Roman (Hebrew)" charset="-79"/>
              </a:rPr>
              <a:t>? </a:t>
            </a:r>
            <a:endParaRPr lang="en-US" sz="2400" dirty="0">
              <a:solidFill>
                <a:srgbClr val="C00000"/>
              </a:solidFill>
              <a:latin typeface="Comic Sans MS" pitchFamily="66" charset="0"/>
              <a:cs typeface="Times New Roman (Hebrew)" charset="-79"/>
            </a:endParaRPr>
          </a:p>
        </p:txBody>
      </p:sp>
      <p:sp>
        <p:nvSpPr>
          <p:cNvPr id="6" name="Rectangle 3"/>
          <p:cNvSpPr>
            <a:spLocks noChangeArrowheads="1"/>
          </p:cNvSpPr>
          <p:nvPr/>
        </p:nvSpPr>
        <p:spPr bwMode="auto">
          <a:xfrm>
            <a:off x="746502" y="5334000"/>
            <a:ext cx="6797298" cy="990600"/>
          </a:xfrm>
          <a:prstGeom prst="rect">
            <a:avLst/>
          </a:prstGeom>
          <a:noFill/>
          <a:ln w="9525">
            <a:noFill/>
            <a:miter lim="800000"/>
            <a:headEnd/>
            <a:tailEnd/>
          </a:ln>
        </p:spPr>
        <p:txBody>
          <a:bodyPr/>
          <a:lstStyle/>
          <a:p>
            <a:pPr marL="571500" indent="-571500">
              <a:lnSpc>
                <a:spcPct val="90000"/>
              </a:lnSpc>
              <a:spcBef>
                <a:spcPct val="20000"/>
              </a:spcBef>
              <a:buFont typeface="Wingdings" pitchFamily="2" charset="2"/>
              <a:buChar char="v"/>
            </a:pPr>
            <a:r>
              <a:rPr lang="en-US" sz="2400" dirty="0" smtClean="0">
                <a:solidFill>
                  <a:srgbClr val="C00000"/>
                </a:solidFill>
                <a:latin typeface="Comic Sans MS" pitchFamily="66" charset="0"/>
                <a:cs typeface="Times New Roman (Hebrew)" charset="-79"/>
              </a:rPr>
              <a:t>Predictive Modeling </a:t>
            </a:r>
            <a:r>
              <a:rPr lang="en-US" sz="2400" dirty="0" smtClean="0">
                <a:latin typeface="Comic Sans MS" pitchFamily="66" charset="0"/>
                <a:cs typeface="Times New Roman (Hebrew)" charset="-79"/>
              </a:rPr>
              <a:t>- Ranking customers based on predicted attrition propensity.</a:t>
            </a:r>
            <a:endParaRPr lang="en-US" sz="2400" dirty="0">
              <a:latin typeface="Comic Sans MS" pitchFamily="66" charset="0"/>
              <a:cs typeface="Times New Roman (Hebrew)"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a:spLocks noGrp="1"/>
          </p:cNvSpPr>
          <p:nvPr>
            <p:ph type="sldNum" sz="quarter" idx="12"/>
          </p:nvPr>
        </p:nvSpPr>
        <p:spPr>
          <a:noFill/>
        </p:spPr>
        <p:txBody>
          <a:bodyPr/>
          <a:lstStyle/>
          <a:p>
            <a:fld id="{081AC4AF-775F-4EF6-AE2F-561ABE66A4F7}" type="slidenum">
              <a:rPr lang="en-US" smtClean="0"/>
              <a:pPr/>
              <a:t>34</a:t>
            </a:fld>
            <a:endParaRPr lang="en-US" smtClean="0"/>
          </a:p>
        </p:txBody>
      </p:sp>
      <p:sp>
        <p:nvSpPr>
          <p:cNvPr id="11267" name="Rectangle 2"/>
          <p:cNvSpPr>
            <a:spLocks noChangeArrowheads="1"/>
          </p:cNvSpPr>
          <p:nvPr/>
        </p:nvSpPr>
        <p:spPr bwMode="auto">
          <a:xfrm>
            <a:off x="698500" y="304800"/>
            <a:ext cx="6172200" cy="914400"/>
          </a:xfrm>
          <a:prstGeom prst="rect">
            <a:avLst/>
          </a:prstGeom>
          <a:noFill/>
          <a:ln w="9525">
            <a:noFill/>
            <a:miter lim="800000"/>
            <a:headEnd/>
            <a:tailEnd/>
          </a:ln>
        </p:spPr>
        <p:txBody>
          <a:bodyPr anchor="ctr"/>
          <a:lstStyle/>
          <a:p>
            <a:pPr eaLnBrk="1" hangingPunct="1"/>
            <a:r>
              <a:rPr lang="en-US" sz="3600" b="1" dirty="0">
                <a:solidFill>
                  <a:schemeClr val="tx2"/>
                </a:solidFill>
                <a:latin typeface="Comic Sans MS" pitchFamily="66" charset="0"/>
                <a:cs typeface="Times New Roman (Hebrew)" charset="-79"/>
              </a:rPr>
              <a:t>Example 4 – Credit scoring</a:t>
            </a:r>
          </a:p>
        </p:txBody>
      </p:sp>
      <p:sp>
        <p:nvSpPr>
          <p:cNvPr id="11268" name="Rectangle 3"/>
          <p:cNvSpPr>
            <a:spLocks noChangeArrowheads="1"/>
          </p:cNvSpPr>
          <p:nvPr/>
        </p:nvSpPr>
        <p:spPr bwMode="auto">
          <a:xfrm>
            <a:off x="660400" y="1371600"/>
            <a:ext cx="8229600" cy="2451100"/>
          </a:xfrm>
          <a:prstGeom prst="rect">
            <a:avLst/>
          </a:prstGeom>
          <a:noFill/>
          <a:ln w="9525">
            <a:noFill/>
            <a:miter lim="800000"/>
            <a:headEnd/>
            <a:tailEnd/>
          </a:ln>
        </p:spPr>
        <p:txBody>
          <a:bodyPr/>
          <a:lstStyle/>
          <a:p>
            <a:pPr marL="571500" indent="-571500" eaLnBrk="1" hangingPunct="1">
              <a:lnSpc>
                <a:spcPct val="80000"/>
              </a:lnSpc>
              <a:spcBef>
                <a:spcPct val="20000"/>
              </a:spcBef>
              <a:buFont typeface="Wingdings" pitchFamily="2" charset="2"/>
              <a:buChar char="v"/>
            </a:pPr>
            <a:r>
              <a:rPr lang="en-US" sz="2600" dirty="0">
                <a:solidFill>
                  <a:schemeClr val="tx1"/>
                </a:solidFill>
                <a:latin typeface="Comic Sans MS" pitchFamily="66" charset="0"/>
                <a:cs typeface="Times New Roman (Hebrew)" charset="-79"/>
              </a:rPr>
              <a:t>You have an ongoing stream of credit card applications</a:t>
            </a:r>
          </a:p>
          <a:p>
            <a:pPr marL="571500" indent="-571500" eaLnBrk="1" hangingPunct="1">
              <a:lnSpc>
                <a:spcPct val="80000"/>
              </a:lnSpc>
              <a:spcBef>
                <a:spcPct val="20000"/>
              </a:spcBef>
              <a:buFont typeface="Wingdings" pitchFamily="2" charset="2"/>
              <a:buChar char="v"/>
            </a:pPr>
            <a:r>
              <a:rPr lang="en-US" sz="2600" dirty="0">
                <a:solidFill>
                  <a:schemeClr val="tx1"/>
                </a:solidFill>
                <a:latin typeface="Comic Sans MS" pitchFamily="66" charset="0"/>
                <a:cs typeface="Times New Roman (Hebrew)" charset="-79"/>
              </a:rPr>
              <a:t>Some of them may have high default risk</a:t>
            </a:r>
          </a:p>
          <a:p>
            <a:pPr marL="571500" indent="-571500" eaLnBrk="1" hangingPunct="1">
              <a:lnSpc>
                <a:spcPct val="80000"/>
              </a:lnSpc>
              <a:spcBef>
                <a:spcPct val="20000"/>
              </a:spcBef>
              <a:buFont typeface="Wingdings" pitchFamily="2" charset="2"/>
              <a:buChar char="v"/>
            </a:pPr>
            <a:r>
              <a:rPr lang="en-US" sz="2600" dirty="0">
                <a:solidFill>
                  <a:schemeClr val="tx1"/>
                </a:solidFill>
                <a:latin typeface="Comic Sans MS" pitchFamily="66" charset="0"/>
                <a:cs typeface="Times New Roman (Hebrew)" charset="-79"/>
              </a:rPr>
              <a:t>You would like to identify those likely people, perhaps deny their application, impose a lower credit limit, or other</a:t>
            </a:r>
          </a:p>
          <a:p>
            <a:pPr marL="571500" indent="-571500" eaLnBrk="1" hangingPunct="1">
              <a:lnSpc>
                <a:spcPct val="80000"/>
              </a:lnSpc>
              <a:spcBef>
                <a:spcPct val="20000"/>
              </a:spcBef>
              <a:buFont typeface="Wingdings" pitchFamily="2" charset="2"/>
              <a:buChar char="v"/>
            </a:pPr>
            <a:r>
              <a:rPr lang="en-US" sz="2600" dirty="0">
                <a:solidFill>
                  <a:schemeClr val="tx1"/>
                </a:solidFill>
                <a:latin typeface="Comic Sans MS" pitchFamily="66" charset="0"/>
                <a:cs typeface="Times New Roman (Hebrew)" charset="-79"/>
              </a:rPr>
              <a:t>Too many applications to analyze </a:t>
            </a:r>
            <a:r>
              <a:rPr lang="en-US" sz="2600" dirty="0" smtClean="0">
                <a:solidFill>
                  <a:schemeClr val="tx1"/>
                </a:solidFill>
                <a:latin typeface="Comic Sans MS" pitchFamily="66" charset="0"/>
                <a:cs typeface="Times New Roman (Hebrew)" charset="-79"/>
              </a:rPr>
              <a:t>manually</a:t>
            </a:r>
            <a:endParaRPr lang="en-US" sz="2600" dirty="0">
              <a:solidFill>
                <a:schemeClr val="tx1"/>
              </a:solidFill>
              <a:latin typeface="Comic Sans MS" pitchFamily="66" charset="0"/>
              <a:cs typeface="Times New Roman (Hebrew)" charset="-79"/>
            </a:endParaRPr>
          </a:p>
        </p:txBody>
      </p:sp>
      <p:grpSp>
        <p:nvGrpSpPr>
          <p:cNvPr id="8" name="组合 7"/>
          <p:cNvGrpSpPr/>
          <p:nvPr/>
        </p:nvGrpSpPr>
        <p:grpSpPr>
          <a:xfrm>
            <a:off x="1173163" y="5181600"/>
            <a:ext cx="7666037" cy="1192787"/>
            <a:chOff x="792163" y="5335588"/>
            <a:chExt cx="8120062" cy="1192787"/>
          </a:xfrm>
        </p:grpSpPr>
        <p:sp>
          <p:nvSpPr>
            <p:cNvPr id="11269" name="Rectangle 4"/>
            <p:cNvSpPr>
              <a:spLocks noChangeArrowheads="1"/>
            </p:cNvSpPr>
            <p:nvPr/>
          </p:nvSpPr>
          <p:spPr bwMode="auto">
            <a:xfrm>
              <a:off x="860425" y="5943600"/>
              <a:ext cx="7600950" cy="584775"/>
            </a:xfrm>
            <a:prstGeom prst="rect">
              <a:avLst/>
            </a:prstGeom>
            <a:noFill/>
            <a:ln w="9525">
              <a:noFill/>
              <a:miter lim="800000"/>
              <a:headEnd/>
              <a:tailEnd/>
            </a:ln>
          </p:spPr>
          <p:txBody>
            <a:bodyPr>
              <a:spAutoFit/>
            </a:bodyPr>
            <a:lstStyle/>
            <a:p>
              <a:r>
                <a:rPr lang="en-US" sz="1600" u="sng" dirty="0"/>
                <a:t>http://money.cnn.com/2008/01/05/news/funny/bc.wordoftheyear.ap/index.htm?postversion=2008010515</a:t>
              </a:r>
            </a:p>
          </p:txBody>
        </p:sp>
        <p:sp>
          <p:nvSpPr>
            <p:cNvPr id="11270" name="TextBox 5"/>
            <p:cNvSpPr txBox="1">
              <a:spLocks noChangeArrowheads="1"/>
            </p:cNvSpPr>
            <p:nvPr/>
          </p:nvSpPr>
          <p:spPr bwMode="auto">
            <a:xfrm>
              <a:off x="792163" y="5335588"/>
              <a:ext cx="8120062" cy="707886"/>
            </a:xfrm>
            <a:prstGeom prst="rect">
              <a:avLst/>
            </a:prstGeom>
            <a:noFill/>
            <a:ln w="9525">
              <a:noFill/>
              <a:miter lim="800000"/>
              <a:headEnd/>
              <a:tailEnd/>
            </a:ln>
          </p:spPr>
          <p:txBody>
            <a:bodyPr wrap="square">
              <a:spAutoFit/>
            </a:bodyPr>
            <a:lstStyle/>
            <a:p>
              <a:r>
                <a:rPr lang="en-US" sz="2000" dirty="0">
                  <a:solidFill>
                    <a:srgbClr val="C00000"/>
                  </a:solidFill>
                </a:rPr>
                <a:t>The keyword “</a:t>
              </a:r>
              <a:r>
                <a:rPr lang="en-US" sz="2000" i="1" dirty="0">
                  <a:solidFill>
                    <a:srgbClr val="C00000"/>
                  </a:solidFill>
                </a:rPr>
                <a:t>subprime</a:t>
              </a:r>
              <a:r>
                <a:rPr lang="en-US" sz="2000" dirty="0">
                  <a:solidFill>
                    <a:srgbClr val="C00000"/>
                  </a:solidFill>
                </a:rPr>
                <a:t>” is chosen as the word of the year 2007 (CNN Jan. 5, 2008) </a:t>
              </a:r>
            </a:p>
          </p:txBody>
        </p:sp>
      </p:grpSp>
      <p:sp>
        <p:nvSpPr>
          <p:cNvPr id="7" name="Rectangle 3"/>
          <p:cNvSpPr>
            <a:spLocks noChangeArrowheads="1"/>
          </p:cNvSpPr>
          <p:nvPr/>
        </p:nvSpPr>
        <p:spPr bwMode="auto">
          <a:xfrm>
            <a:off x="656094" y="4191000"/>
            <a:ext cx="8030706" cy="914400"/>
          </a:xfrm>
          <a:prstGeom prst="rect">
            <a:avLst/>
          </a:prstGeom>
          <a:noFill/>
          <a:ln w="9525">
            <a:noFill/>
            <a:miter lim="800000"/>
            <a:headEnd/>
            <a:tailEnd/>
          </a:ln>
        </p:spPr>
        <p:txBody>
          <a:bodyPr/>
          <a:lstStyle/>
          <a:p>
            <a:pPr marL="571500" indent="-571500">
              <a:lnSpc>
                <a:spcPct val="90000"/>
              </a:lnSpc>
              <a:spcBef>
                <a:spcPct val="20000"/>
              </a:spcBef>
              <a:buFont typeface="Wingdings" pitchFamily="2" charset="2"/>
              <a:buChar char="v"/>
            </a:pPr>
            <a:r>
              <a:rPr lang="en-US" sz="2400" dirty="0" smtClean="0">
                <a:solidFill>
                  <a:srgbClr val="C00000"/>
                </a:solidFill>
                <a:latin typeface="Comic Sans MS" pitchFamily="66" charset="0"/>
                <a:cs typeface="Times New Roman (Hebrew)" charset="-79"/>
              </a:rPr>
              <a:t>How to use </a:t>
            </a:r>
            <a:r>
              <a:rPr lang="en-US" sz="2400" dirty="0">
                <a:solidFill>
                  <a:srgbClr val="C00000"/>
                </a:solidFill>
                <a:latin typeface="Comic Sans MS" pitchFamily="66" charset="0"/>
                <a:cs typeface="Times New Roman (Hebrew)" charset="-79"/>
              </a:rPr>
              <a:t>data mining </a:t>
            </a:r>
            <a:r>
              <a:rPr lang="en-US" sz="2400" dirty="0" smtClean="0">
                <a:solidFill>
                  <a:srgbClr val="C00000"/>
                </a:solidFill>
                <a:latin typeface="Comic Sans MS" pitchFamily="66" charset="0"/>
                <a:cs typeface="Times New Roman (Hebrew)" charset="-79"/>
              </a:rPr>
              <a:t>to </a:t>
            </a:r>
            <a:r>
              <a:rPr lang="en-US" sz="2400" dirty="0" smtClean="0">
                <a:solidFill>
                  <a:srgbClr val="C00000"/>
                </a:solidFill>
                <a:latin typeface="Comic Sans MS" pitchFamily="66" charset="0"/>
                <a:cs typeface="Times New Roman (Hebrew)" charset="-79"/>
              </a:rPr>
              <a:t>identify those risky people</a:t>
            </a:r>
            <a:r>
              <a:rPr lang="en-US" sz="2400" dirty="0" smtClean="0">
                <a:solidFill>
                  <a:srgbClr val="C00000"/>
                </a:solidFill>
                <a:latin typeface="Comic Sans MS" pitchFamily="66" charset="0"/>
                <a:cs typeface="Times New Roman (Hebrew)" charset="-79"/>
              </a:rPr>
              <a:t>? (ranking people based on predicted risk)</a:t>
            </a:r>
            <a:endParaRPr lang="en-US" sz="2400" dirty="0">
              <a:solidFill>
                <a:srgbClr val="C00000"/>
              </a:solidFill>
              <a:latin typeface="Comic Sans MS" pitchFamily="66" charset="0"/>
              <a:cs typeface="Times New Roman (Hebrew)" charset="-79"/>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2"/>
          </p:nvPr>
        </p:nvSpPr>
        <p:spPr>
          <a:noFill/>
        </p:spPr>
        <p:txBody>
          <a:bodyPr/>
          <a:lstStyle/>
          <a:p>
            <a:fld id="{AC2F1D58-450E-4F1E-816C-88424008F3F5}" type="slidenum">
              <a:rPr lang="en-US" smtClean="0"/>
              <a:pPr/>
              <a:t>35</a:t>
            </a:fld>
            <a:endParaRPr lang="en-US" smtClean="0"/>
          </a:p>
        </p:txBody>
      </p:sp>
      <p:sp>
        <p:nvSpPr>
          <p:cNvPr id="12291" name="Rectangle 2"/>
          <p:cNvSpPr>
            <a:spLocks noChangeArrowheads="1"/>
          </p:cNvSpPr>
          <p:nvPr/>
        </p:nvSpPr>
        <p:spPr bwMode="auto">
          <a:xfrm>
            <a:off x="711200" y="381000"/>
            <a:ext cx="7086600" cy="914400"/>
          </a:xfrm>
          <a:prstGeom prst="rect">
            <a:avLst/>
          </a:prstGeom>
          <a:noFill/>
          <a:ln w="9525">
            <a:noFill/>
            <a:miter lim="800000"/>
            <a:headEnd/>
            <a:tailEnd/>
          </a:ln>
        </p:spPr>
        <p:txBody>
          <a:bodyPr anchor="ctr"/>
          <a:lstStyle/>
          <a:p>
            <a:pPr eaLnBrk="1" hangingPunct="1"/>
            <a:r>
              <a:rPr lang="en-US" sz="3600" b="1" dirty="0">
                <a:solidFill>
                  <a:schemeClr val="tx2"/>
                </a:solidFill>
                <a:latin typeface="Comic Sans MS" pitchFamily="66" charset="0"/>
                <a:cs typeface="Times New Roman (Hebrew)" charset="-79"/>
              </a:rPr>
              <a:t>Example </a:t>
            </a:r>
            <a:r>
              <a:rPr lang="en-US" sz="3600" b="1" dirty="0" smtClean="0">
                <a:solidFill>
                  <a:schemeClr val="tx2"/>
                </a:solidFill>
                <a:latin typeface="Comic Sans MS" pitchFamily="66" charset="0"/>
                <a:cs typeface="Times New Roman (Hebrew)" charset="-79"/>
              </a:rPr>
              <a:t>5 </a:t>
            </a:r>
            <a:r>
              <a:rPr lang="en-US" sz="3600" b="1" dirty="0">
                <a:solidFill>
                  <a:schemeClr val="tx2"/>
                </a:solidFill>
                <a:latin typeface="Comic Sans MS" pitchFamily="66" charset="0"/>
                <a:cs typeface="Times New Roman (Hebrew)" charset="-79"/>
              </a:rPr>
              <a:t>– Risk Management</a:t>
            </a:r>
          </a:p>
        </p:txBody>
      </p:sp>
      <p:sp>
        <p:nvSpPr>
          <p:cNvPr id="12292" name="Rectangle 3"/>
          <p:cNvSpPr>
            <a:spLocks noChangeArrowheads="1"/>
          </p:cNvSpPr>
          <p:nvPr/>
        </p:nvSpPr>
        <p:spPr bwMode="auto">
          <a:xfrm>
            <a:off x="698500" y="1447800"/>
            <a:ext cx="7988300" cy="1917700"/>
          </a:xfrm>
          <a:prstGeom prst="rect">
            <a:avLst/>
          </a:prstGeom>
          <a:noFill/>
          <a:ln w="9525">
            <a:noFill/>
            <a:miter lim="800000"/>
            <a:headEnd/>
            <a:tailEnd/>
          </a:ln>
        </p:spPr>
        <p:txBody>
          <a:bodyPr/>
          <a:lstStyle/>
          <a:p>
            <a:pPr marL="571500" indent="-571500" eaLnBrk="1" hangingPunct="1">
              <a:lnSpc>
                <a:spcPct val="80000"/>
              </a:lnSpc>
              <a:spcBef>
                <a:spcPct val="20000"/>
              </a:spcBef>
              <a:buFont typeface="Wingdings" pitchFamily="2" charset="2"/>
              <a:buChar char="v"/>
            </a:pPr>
            <a:r>
              <a:rPr lang="en-US" sz="2600" dirty="0">
                <a:solidFill>
                  <a:schemeClr val="tx1"/>
                </a:solidFill>
                <a:latin typeface="Comic Sans MS" pitchFamily="66" charset="0"/>
                <a:cs typeface="Times New Roman (Hebrew)" charset="-79"/>
              </a:rPr>
              <a:t>You want to set up a car insurance premium scheme that reflects risk</a:t>
            </a:r>
          </a:p>
          <a:p>
            <a:pPr marL="571500" indent="-571500" eaLnBrk="1" hangingPunct="1">
              <a:lnSpc>
                <a:spcPct val="80000"/>
              </a:lnSpc>
              <a:spcBef>
                <a:spcPct val="20000"/>
              </a:spcBef>
              <a:buFont typeface="Wingdings" pitchFamily="2" charset="2"/>
              <a:buChar char="v"/>
            </a:pPr>
            <a:r>
              <a:rPr lang="en-US" sz="2600" dirty="0">
                <a:solidFill>
                  <a:schemeClr val="tx1"/>
                </a:solidFill>
                <a:latin typeface="Comic Sans MS" pitchFamily="66" charset="0"/>
                <a:cs typeface="Times New Roman (Hebrew)" charset="-79"/>
              </a:rPr>
              <a:t>The riskier the customer, the higher the premium, and vice </a:t>
            </a:r>
            <a:r>
              <a:rPr lang="en-US" sz="2600" dirty="0" smtClean="0">
                <a:solidFill>
                  <a:schemeClr val="tx1"/>
                </a:solidFill>
                <a:latin typeface="Comic Sans MS" pitchFamily="66" charset="0"/>
                <a:cs typeface="Times New Roman (Hebrew)" charset="-79"/>
              </a:rPr>
              <a:t>versa</a:t>
            </a:r>
          </a:p>
          <a:p>
            <a:pPr marL="571500" indent="-571500" eaLnBrk="1" hangingPunct="1">
              <a:lnSpc>
                <a:spcPct val="80000"/>
              </a:lnSpc>
              <a:spcBef>
                <a:spcPct val="20000"/>
              </a:spcBef>
              <a:buFont typeface="Wingdings" pitchFamily="2" charset="2"/>
              <a:buChar char="v"/>
            </a:pPr>
            <a:r>
              <a:rPr lang="en-US" sz="2600" dirty="0" smtClean="0">
                <a:solidFill>
                  <a:schemeClr val="tx1"/>
                </a:solidFill>
                <a:latin typeface="Comic Sans MS" pitchFamily="66" charset="0"/>
                <a:cs typeface="Times New Roman (Hebrew)" charset="-79"/>
              </a:rPr>
              <a:t>What is the risk level for each customer?</a:t>
            </a:r>
            <a:endParaRPr lang="en-US" sz="2600" dirty="0">
              <a:solidFill>
                <a:schemeClr val="tx1"/>
              </a:solidFill>
              <a:latin typeface="Comic Sans MS" pitchFamily="66" charset="0"/>
              <a:cs typeface="Times New Roman (Hebrew)" charset="-79"/>
            </a:endParaRPr>
          </a:p>
        </p:txBody>
      </p:sp>
      <p:sp>
        <p:nvSpPr>
          <p:cNvPr id="5" name="Rectangle 3"/>
          <p:cNvSpPr>
            <a:spLocks noChangeArrowheads="1"/>
          </p:cNvSpPr>
          <p:nvPr/>
        </p:nvSpPr>
        <p:spPr bwMode="auto">
          <a:xfrm>
            <a:off x="701298" y="3657600"/>
            <a:ext cx="8030706" cy="914400"/>
          </a:xfrm>
          <a:prstGeom prst="rect">
            <a:avLst/>
          </a:prstGeom>
          <a:noFill/>
          <a:ln w="9525">
            <a:noFill/>
            <a:miter lim="800000"/>
            <a:headEnd/>
            <a:tailEnd/>
          </a:ln>
        </p:spPr>
        <p:txBody>
          <a:bodyPr/>
          <a:lstStyle/>
          <a:p>
            <a:pPr marL="571500" indent="-571500">
              <a:lnSpc>
                <a:spcPct val="90000"/>
              </a:lnSpc>
              <a:spcBef>
                <a:spcPct val="20000"/>
              </a:spcBef>
              <a:buFont typeface="Wingdings" pitchFamily="2" charset="2"/>
              <a:buChar char="v"/>
            </a:pPr>
            <a:r>
              <a:rPr lang="en-US" sz="2600" dirty="0" smtClean="0">
                <a:solidFill>
                  <a:srgbClr val="C00000"/>
                </a:solidFill>
                <a:latin typeface="Comic Sans MS" pitchFamily="66" charset="0"/>
                <a:cs typeface="Times New Roman (Hebrew)" charset="-79"/>
              </a:rPr>
              <a:t>Data </a:t>
            </a:r>
            <a:r>
              <a:rPr lang="en-US" sz="2600" dirty="0">
                <a:solidFill>
                  <a:srgbClr val="C00000"/>
                </a:solidFill>
                <a:latin typeface="Comic Sans MS" pitchFamily="66" charset="0"/>
                <a:cs typeface="Times New Roman (Hebrew)" charset="-79"/>
              </a:rPr>
              <a:t>mining </a:t>
            </a:r>
            <a:r>
              <a:rPr lang="en-US" sz="2600" dirty="0" smtClean="0">
                <a:solidFill>
                  <a:srgbClr val="C00000"/>
                </a:solidFill>
                <a:latin typeface="Comic Sans MS" pitchFamily="66" charset="0"/>
                <a:cs typeface="Times New Roman (Hebrew)" charset="-79"/>
              </a:rPr>
              <a:t>to </a:t>
            </a:r>
            <a:r>
              <a:rPr lang="en-US" sz="2600" dirty="0" smtClean="0">
                <a:solidFill>
                  <a:srgbClr val="C00000"/>
                </a:solidFill>
                <a:latin typeface="Comic Sans MS" pitchFamily="66" charset="0"/>
                <a:cs typeface="Times New Roman (Hebrew)" charset="-79"/>
              </a:rPr>
              <a:t>identify customer risk level</a:t>
            </a:r>
            <a:r>
              <a:rPr lang="en-US" sz="2600" dirty="0" smtClean="0">
                <a:solidFill>
                  <a:srgbClr val="C00000"/>
                </a:solidFill>
                <a:latin typeface="Comic Sans MS" pitchFamily="66" charset="0"/>
                <a:cs typeface="Times New Roman (Hebrew)" charset="-79"/>
              </a:rPr>
              <a:t>? </a:t>
            </a:r>
            <a:endParaRPr lang="en-US" sz="2600" dirty="0">
              <a:solidFill>
                <a:srgbClr val="C00000"/>
              </a:solidFill>
              <a:latin typeface="Comic Sans MS" pitchFamily="66" charset="0"/>
              <a:cs typeface="Times New Roman (Hebrew)" charset="-79"/>
            </a:endParaRPr>
          </a:p>
        </p:txBody>
      </p:sp>
      <p:sp>
        <p:nvSpPr>
          <p:cNvPr id="6" name="矩形 5"/>
          <p:cNvSpPr/>
          <p:nvPr/>
        </p:nvSpPr>
        <p:spPr>
          <a:xfrm>
            <a:off x="715506" y="4267200"/>
            <a:ext cx="7543800" cy="2308324"/>
          </a:xfrm>
          <a:prstGeom prst="rect">
            <a:avLst/>
          </a:prstGeom>
        </p:spPr>
        <p:txBody>
          <a:bodyPr wrap="square">
            <a:spAutoFit/>
          </a:bodyPr>
          <a:lstStyle/>
          <a:p>
            <a:pPr marL="571500" indent="-571500">
              <a:lnSpc>
                <a:spcPct val="80000"/>
              </a:lnSpc>
              <a:spcBef>
                <a:spcPct val="20000"/>
              </a:spcBef>
              <a:buFont typeface="Wingdings" pitchFamily="2" charset="2"/>
              <a:buChar char="v"/>
            </a:pPr>
            <a:r>
              <a:rPr lang="en-US" sz="2400" dirty="0" smtClean="0">
                <a:latin typeface="Comic Sans MS" pitchFamily="66" charset="0"/>
                <a:cs typeface="Times New Roman (Hebrew)" charset="-79"/>
              </a:rPr>
              <a:t>Look into historical data to identify the major predictors for a customer’s size of the claim (</a:t>
            </a:r>
            <a:r>
              <a:rPr lang="en-US" sz="2400" dirty="0" err="1" smtClean="0">
                <a:latin typeface="Comic Sans MS" pitchFamily="66" charset="0"/>
                <a:cs typeface="Times New Roman (Hebrew)" charset="-79"/>
              </a:rPr>
              <a:t>eg</a:t>
            </a:r>
            <a:r>
              <a:rPr lang="en-US" sz="2400" dirty="0" smtClean="0">
                <a:latin typeface="Comic Sans MS" pitchFamily="66" charset="0"/>
                <a:cs typeface="Times New Roman (Hebrew)" charset="-79"/>
              </a:rPr>
              <a:t>?)</a:t>
            </a:r>
          </a:p>
          <a:p>
            <a:pPr marL="571500" indent="-571500">
              <a:lnSpc>
                <a:spcPct val="80000"/>
              </a:lnSpc>
              <a:spcBef>
                <a:spcPct val="20000"/>
              </a:spcBef>
              <a:buFont typeface="Wingdings" pitchFamily="2" charset="2"/>
              <a:buChar char="v"/>
            </a:pPr>
            <a:r>
              <a:rPr lang="en-US" sz="2400" dirty="0" smtClean="0">
                <a:latin typeface="Comic Sans MS" pitchFamily="66" charset="0"/>
                <a:cs typeface="Times New Roman (Hebrew)" charset="-79"/>
              </a:rPr>
              <a:t>Assess </a:t>
            </a:r>
            <a:r>
              <a:rPr lang="en-US" sz="2400" dirty="0" smtClean="0">
                <a:latin typeface="Comic Sans MS" pitchFamily="66" charset="0"/>
                <a:cs typeface="Times New Roman (Hebrew)" charset="-79"/>
              </a:rPr>
              <a:t>the risk level (the expected size of the claim) for each </a:t>
            </a:r>
            <a:r>
              <a:rPr lang="en-US" sz="2400" dirty="0" smtClean="0">
                <a:latin typeface="Comic Sans MS" pitchFamily="66" charset="0"/>
                <a:cs typeface="Times New Roman (Hebrew)" charset="-79"/>
              </a:rPr>
              <a:t>customer</a:t>
            </a:r>
          </a:p>
          <a:p>
            <a:pPr marL="571500" indent="-571500">
              <a:lnSpc>
                <a:spcPct val="80000"/>
              </a:lnSpc>
              <a:spcBef>
                <a:spcPct val="20000"/>
              </a:spcBef>
              <a:buFont typeface="Wingdings" pitchFamily="2" charset="2"/>
              <a:buChar char="v"/>
            </a:pPr>
            <a:r>
              <a:rPr lang="en-US" sz="2400" dirty="0" smtClean="0">
                <a:latin typeface="Comic Sans MS" pitchFamily="66" charset="0"/>
                <a:cs typeface="Times New Roman (Hebrew)" charset="-79"/>
              </a:rPr>
              <a:t>Design premium to reflect the ranking of customer risk</a:t>
            </a:r>
            <a:endParaRPr lang="en-US" sz="2400" dirty="0" smtClean="0">
              <a:latin typeface="Comic Sans MS" pitchFamily="66" charset="0"/>
              <a:cs typeface="Times New Roman (Hebrew)" charset="-79"/>
            </a:endParaRPr>
          </a:p>
        </p:txBody>
      </p:sp>
      <p:sp>
        <p:nvSpPr>
          <p:cNvPr id="7" name="矩形 6"/>
          <p:cNvSpPr/>
          <p:nvPr/>
        </p:nvSpPr>
        <p:spPr>
          <a:xfrm>
            <a:off x="2209800" y="4888468"/>
            <a:ext cx="5902578" cy="369332"/>
          </a:xfrm>
          <a:prstGeom prst="rect">
            <a:avLst/>
          </a:prstGeom>
        </p:spPr>
        <p:txBody>
          <a:bodyPr wrap="none">
            <a:spAutoFit/>
          </a:bodyPr>
          <a:lstStyle/>
          <a:p>
            <a:r>
              <a:rPr lang="en-US" dirty="0" smtClean="0">
                <a:latin typeface="Comic Sans MS" pitchFamily="66" charset="0"/>
                <a:cs typeface="Times New Roman (Hebrew)" charset="-79"/>
              </a:rPr>
              <a:t>age, gender, financial info, claims history, car type,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shmamberley.files.wordpress.com/2010/08/11239627x18-el-da-en-que-m.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itle 1"/>
          <p:cNvSpPr txBox="1">
            <a:spLocks/>
          </p:cNvSpPr>
          <p:nvPr/>
        </p:nvSpPr>
        <p:spPr>
          <a:xfrm>
            <a:off x="152400" y="1524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Lawyer</a:t>
            </a:r>
            <a:endParaRPr lang="en-US" sz="4400" b="1" dirty="0">
              <a:solidFill>
                <a:schemeClr val="bg1"/>
              </a:solidFill>
            </a:endParaRPr>
          </a:p>
        </p:txBody>
      </p:sp>
    </p:spTree>
    <p:extLst>
      <p:ext uri="{BB962C8B-B14F-4D97-AF65-F5344CB8AC3E}">
        <p14:creationId xmlns="" xmlns:p14="http://schemas.microsoft.com/office/powerpoint/2010/main" val="7290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newsone.com/files/2010/12/03_OBAMA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3400" y="0"/>
            <a:ext cx="10323871"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itle 1"/>
          <p:cNvSpPr txBox="1">
            <a:spLocks/>
          </p:cNvSpPr>
          <p:nvPr/>
        </p:nvSpPr>
        <p:spPr>
          <a:xfrm>
            <a:off x="457200" y="28956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Policymaker</a:t>
            </a:r>
            <a:endParaRPr lang="en-US" sz="4400" b="1" dirty="0">
              <a:solidFill>
                <a:schemeClr val="bg1"/>
              </a:solidFill>
            </a:endParaRPr>
          </a:p>
        </p:txBody>
      </p:sp>
    </p:spTree>
    <p:extLst>
      <p:ext uri="{BB962C8B-B14F-4D97-AF65-F5344CB8AC3E}">
        <p14:creationId xmlns="" xmlns:p14="http://schemas.microsoft.com/office/powerpoint/2010/main" val="27643173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1026"/>
          <p:cNvSpPr>
            <a:spLocks noGrp="1" noChangeArrowheads="1"/>
          </p:cNvSpPr>
          <p:nvPr>
            <p:ph type="title"/>
          </p:nvPr>
        </p:nvSpPr>
        <p:spPr>
          <a:xfrm>
            <a:off x="609600" y="533400"/>
            <a:ext cx="7924800" cy="685800"/>
          </a:xfrm>
          <a:noFill/>
          <a:ln/>
        </p:spPr>
        <p:txBody>
          <a:bodyPr lIns="92075" tIns="46038" rIns="92075" bIns="46038" anchor="ctr">
            <a:normAutofit/>
          </a:bodyPr>
          <a:lstStyle/>
          <a:p>
            <a:r>
              <a:rPr lang="en-US" sz="3600" dirty="0">
                <a:solidFill>
                  <a:srgbClr val="C00000"/>
                </a:solidFill>
              </a:rPr>
              <a:t>Fraud Detection and </a:t>
            </a:r>
            <a:r>
              <a:rPr lang="en-US" sz="3600" dirty="0" smtClean="0">
                <a:solidFill>
                  <a:srgbClr val="C00000"/>
                </a:solidFill>
              </a:rPr>
              <a:t>Management</a:t>
            </a:r>
            <a:endParaRPr lang="en-US" sz="3600" b="1" dirty="0">
              <a:solidFill>
                <a:srgbClr val="C00000"/>
              </a:solidFill>
            </a:endParaRPr>
          </a:p>
        </p:txBody>
      </p:sp>
      <p:sp>
        <p:nvSpPr>
          <p:cNvPr id="649219" name="Rectangle 1027"/>
          <p:cNvSpPr>
            <a:spLocks noGrp="1" noChangeArrowheads="1"/>
          </p:cNvSpPr>
          <p:nvPr>
            <p:ph type="body" idx="1"/>
          </p:nvPr>
        </p:nvSpPr>
        <p:spPr>
          <a:xfrm>
            <a:off x="609600" y="1371600"/>
            <a:ext cx="8229600" cy="1219200"/>
          </a:xfrm>
          <a:noFill/>
          <a:ln/>
        </p:spPr>
        <p:txBody>
          <a:bodyPr lIns="92075" tIns="46038" rIns="92075" bIns="46038"/>
          <a:lstStyle/>
          <a:p>
            <a:pPr>
              <a:lnSpc>
                <a:spcPct val="100000"/>
              </a:lnSpc>
            </a:pPr>
            <a:r>
              <a:rPr lang="en-US" sz="2400" dirty="0"/>
              <a:t>Applications</a:t>
            </a:r>
          </a:p>
          <a:p>
            <a:pPr lvl="1">
              <a:lnSpc>
                <a:spcPct val="100000"/>
              </a:lnSpc>
            </a:pPr>
            <a:r>
              <a:rPr lang="en-US" sz="2000" dirty="0"/>
              <a:t>widely used in health care, retail, credit card services, telecommunications (phone card fraud), etc</a:t>
            </a:r>
            <a:r>
              <a:rPr lang="en-US" sz="2000" dirty="0" smtClean="0"/>
              <a:t>.</a:t>
            </a:r>
            <a:endParaRPr lang="en-US" sz="2000" dirty="0"/>
          </a:p>
        </p:txBody>
      </p:sp>
      <p:sp>
        <p:nvSpPr>
          <p:cNvPr id="4" name="Rectangle 1027"/>
          <p:cNvSpPr txBox="1">
            <a:spLocks noChangeArrowheads="1"/>
          </p:cNvSpPr>
          <p:nvPr/>
        </p:nvSpPr>
        <p:spPr>
          <a:xfrm>
            <a:off x="609600" y="2590800"/>
            <a:ext cx="8229600" cy="1219200"/>
          </a:xfrm>
          <a:prstGeom prst="rect">
            <a:avLst/>
          </a:prstGeom>
          <a:noFill/>
          <a:ln/>
        </p:spPr>
        <p:txBody>
          <a:bodyPr vert="horz" lIns="92075" tIns="46038" rIns="92075" bIns="46038">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Strategy</a:t>
            </a:r>
          </a:p>
          <a:p>
            <a:pPr marL="621792" marR="0" lvl="1" indent="-228600" algn="l" defTabSz="914400" rtl="0" eaLnBrk="1" fontAlgn="auto" latinLnBrk="0" hangingPunct="1">
              <a:lnSpc>
                <a:spcPct val="10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use </a:t>
            </a:r>
            <a:r>
              <a:rPr kumimoji="0" lang="en-US" sz="2000" b="0" i="0" u="none" strike="noStrike" kern="1200" cap="none" spc="0" normalizeH="0" baseline="0" noProof="0" dirty="0" smtClean="0">
                <a:ln>
                  <a:noFill/>
                </a:ln>
                <a:solidFill>
                  <a:srgbClr val="C00000"/>
                </a:solidFill>
                <a:effectLst/>
                <a:uLnTx/>
                <a:uFillTx/>
                <a:latin typeface="+mn-lt"/>
                <a:ea typeface="+mn-ea"/>
                <a:cs typeface="+mn-cs"/>
              </a:rPr>
              <a:t>historical data </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to build models of fraudulent behavior and use data mining to help identify similar instances.</a:t>
            </a:r>
          </a:p>
        </p:txBody>
      </p:sp>
      <p:sp>
        <p:nvSpPr>
          <p:cNvPr id="5" name="Rectangle 1027"/>
          <p:cNvSpPr txBox="1">
            <a:spLocks noChangeArrowheads="1"/>
          </p:cNvSpPr>
          <p:nvPr/>
        </p:nvSpPr>
        <p:spPr>
          <a:xfrm>
            <a:off x="838200" y="3962400"/>
            <a:ext cx="8001000" cy="2209800"/>
          </a:xfrm>
          <a:prstGeom prst="rect">
            <a:avLst/>
          </a:prstGeom>
          <a:noFill/>
          <a:ln/>
        </p:spPr>
        <p:txBody>
          <a:bodyPr vert="horz" lIns="92075" tIns="46038" rIns="92075" bIns="46038">
            <a:normAutofit/>
          </a:bodyPr>
          <a:lstStyle/>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lang="en-US" dirty="0" smtClean="0"/>
              <a:t>e.g., </a:t>
            </a:r>
            <a:r>
              <a:rPr kumimoji="0" lang="en-US" b="0"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
              <a:tabLst/>
              <a:defRPr/>
            </a:pPr>
            <a:r>
              <a:rPr kumimoji="0" lang="en-US" b="0" i="0" u="sng" strike="noStrike" kern="1200" cap="none" spc="0" normalizeH="0" baseline="0" noProof="0" dirty="0" smtClean="0">
                <a:ln>
                  <a:noFill/>
                </a:ln>
                <a:solidFill>
                  <a:schemeClr val="tx1"/>
                </a:solidFill>
                <a:effectLst/>
                <a:uLnTx/>
                <a:uFillTx/>
                <a:latin typeface="+mn-lt"/>
                <a:ea typeface="+mn-ea"/>
                <a:cs typeface="+mn-cs"/>
              </a:rPr>
              <a:t>auto insurance</a:t>
            </a:r>
            <a:r>
              <a:rPr kumimoji="0" lang="en-US" b="0" i="0" u="none" strike="noStrike" kern="1200" cap="none" spc="0" normalizeH="0" baseline="0" noProof="0" dirty="0" smtClean="0">
                <a:ln>
                  <a:noFill/>
                </a:ln>
                <a:solidFill>
                  <a:schemeClr val="tx1"/>
                </a:solidFill>
                <a:effectLst/>
                <a:uLnTx/>
                <a:uFillTx/>
                <a:latin typeface="+mn-lt"/>
                <a:ea typeface="+mn-ea"/>
                <a:cs typeface="+mn-cs"/>
              </a:rPr>
              <a:t>: detect a group of people who stage accidents to collect on insurance</a:t>
            </a: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
              <a:tabLst/>
              <a:defRPr/>
            </a:pPr>
            <a:r>
              <a:rPr kumimoji="0" lang="en-US" b="0" i="0" u="sng" strike="noStrike" kern="1200" cap="none" spc="0" normalizeH="0" baseline="0" noProof="0" dirty="0" smtClean="0">
                <a:ln>
                  <a:noFill/>
                </a:ln>
                <a:solidFill>
                  <a:schemeClr val="tx1"/>
                </a:solidFill>
                <a:effectLst/>
                <a:uLnTx/>
                <a:uFillTx/>
                <a:latin typeface="+mn-lt"/>
                <a:ea typeface="+mn-ea"/>
                <a:cs typeface="+mn-cs"/>
              </a:rPr>
              <a:t>money laundering</a:t>
            </a:r>
            <a:r>
              <a:rPr kumimoji="0" lang="en-US" b="0" i="0" u="none" strike="noStrike" kern="1200" cap="none" spc="0" normalizeH="0" baseline="0" noProof="0" dirty="0" smtClean="0">
                <a:ln>
                  <a:noFill/>
                </a:ln>
                <a:solidFill>
                  <a:schemeClr val="tx1"/>
                </a:solidFill>
                <a:effectLst/>
                <a:uLnTx/>
                <a:uFillTx/>
                <a:latin typeface="+mn-lt"/>
                <a:ea typeface="+mn-ea"/>
                <a:cs typeface="+mn-cs"/>
              </a:rPr>
              <a:t>: detect suspicious money transactions (US Treasury's </a:t>
            </a:r>
            <a:r>
              <a:rPr kumimoji="0" lang="en-US" b="0" i="1" u="none" strike="noStrike" kern="1200" cap="none" spc="0" normalizeH="0" baseline="0" noProof="0" dirty="0" smtClean="0">
                <a:ln>
                  <a:noFill/>
                </a:ln>
                <a:solidFill>
                  <a:schemeClr val="tx1"/>
                </a:solidFill>
                <a:effectLst/>
                <a:uLnTx/>
                <a:uFillTx/>
                <a:latin typeface="+mn-lt"/>
                <a:ea typeface="+mn-ea"/>
                <a:cs typeface="+mn-cs"/>
              </a:rPr>
              <a:t>Financial Crimes Enforcement Network</a:t>
            </a:r>
            <a:r>
              <a:rPr kumimoji="0" lang="en-US" b="0" i="0" u="none" strike="noStrike" kern="1200" cap="none" spc="0" normalizeH="0" baseline="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buFont typeface="Wingdings" pitchFamily="2" charset="2"/>
              <a:buChar char="§"/>
              <a:tabLst/>
              <a:defRPr/>
            </a:pPr>
            <a:r>
              <a:rPr kumimoji="0" lang="en-US" b="0" i="0" u="sng" strike="noStrike" kern="1200" cap="none" spc="0" normalizeH="0" baseline="0" noProof="0" dirty="0" smtClean="0">
                <a:ln>
                  <a:noFill/>
                </a:ln>
                <a:solidFill>
                  <a:schemeClr val="tx1"/>
                </a:solidFill>
                <a:effectLst/>
                <a:uLnTx/>
                <a:uFillTx/>
                <a:latin typeface="+mn-lt"/>
                <a:ea typeface="+mn-ea"/>
                <a:cs typeface="+mn-cs"/>
              </a:rPr>
              <a:t>medical insurance</a:t>
            </a:r>
            <a:r>
              <a:rPr kumimoji="0" lang="en-US" b="0" i="0" u="none" strike="noStrike" kern="1200" cap="none" spc="0" normalizeH="0" baseline="0" noProof="0" dirty="0" smtClean="0">
                <a:ln>
                  <a:noFill/>
                </a:ln>
                <a:solidFill>
                  <a:schemeClr val="tx1"/>
                </a:solidFill>
                <a:effectLst/>
                <a:uLnTx/>
                <a:uFillTx/>
                <a:latin typeface="+mn-lt"/>
                <a:ea typeface="+mn-ea"/>
                <a:cs typeface="+mn-cs"/>
              </a:rPr>
              <a:t>: detect professional patients and ring of doctors and ring of references</a:t>
            </a:r>
          </a:p>
        </p:txBody>
      </p:sp>
      <p:pic>
        <p:nvPicPr>
          <p:cNvPr id="27650" name="Picture 2" descr="US-FinancialCrimesEnforcementNetwork-Seal.svg"/>
          <p:cNvPicPr>
            <a:picLocks noChangeAspect="1" noChangeArrowheads="1"/>
          </p:cNvPicPr>
          <p:nvPr/>
        </p:nvPicPr>
        <p:blipFill>
          <a:blip r:embed="rId2" cstate="print"/>
          <a:srcRect/>
          <a:stretch>
            <a:fillRect/>
          </a:stretch>
        </p:blipFill>
        <p:spPr bwMode="auto">
          <a:xfrm>
            <a:off x="228600" y="4495800"/>
            <a:ext cx="1143000" cy="1143001"/>
          </a:xfrm>
          <a:prstGeom prst="rect">
            <a:avLst/>
          </a:prstGeom>
          <a:noFill/>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7"/>
          <p:cNvSpPr txBox="1">
            <a:spLocks noChangeArrowheads="1"/>
          </p:cNvSpPr>
          <p:nvPr/>
        </p:nvSpPr>
        <p:spPr>
          <a:xfrm>
            <a:off x="609600" y="1447800"/>
            <a:ext cx="8229600" cy="609600"/>
          </a:xfrm>
          <a:prstGeom prst="rect">
            <a:avLst/>
          </a:prstGeom>
          <a:noFill/>
          <a:ln/>
        </p:spPr>
        <p:txBody>
          <a:bodyPr vert="horz" lIns="92075" tIns="46038" rIns="92075" bIns="46038">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sz="2200" b="0" i="0" u="sng" strike="noStrike" kern="1200" cap="none" spc="0" normalizeH="0" baseline="0" noProof="0" dirty="0" smtClean="0">
                <a:ln>
                  <a:noFill/>
                </a:ln>
                <a:solidFill>
                  <a:schemeClr val="tx1"/>
                </a:solidFill>
                <a:effectLst/>
                <a:uLnTx/>
                <a:uFillTx/>
                <a:latin typeface="+mn-lt"/>
                <a:ea typeface="+mn-ea"/>
                <a:cs typeface="+mn-cs"/>
              </a:rPr>
              <a:t>Credit Card Fraud</a:t>
            </a:r>
          </a:p>
        </p:txBody>
      </p:sp>
      <p:sp>
        <p:nvSpPr>
          <p:cNvPr id="6" name="矩形 5"/>
          <p:cNvSpPr/>
          <p:nvPr/>
        </p:nvSpPr>
        <p:spPr>
          <a:xfrm>
            <a:off x="609600" y="1828800"/>
            <a:ext cx="7543800" cy="400110"/>
          </a:xfrm>
          <a:prstGeom prst="rect">
            <a:avLst/>
          </a:prstGeom>
        </p:spPr>
        <p:txBody>
          <a:bodyPr wrap="square">
            <a:spAutoFit/>
          </a:bodyPr>
          <a:lstStyle/>
          <a:p>
            <a:pPr marL="621792" lvl="1" indent="-228600">
              <a:spcBef>
                <a:spcPts val="324"/>
              </a:spcBef>
              <a:buClr>
                <a:schemeClr val="accent1"/>
              </a:buClr>
              <a:buFont typeface="Wingdings" pitchFamily="2" charset="2"/>
              <a:buChar char="§"/>
            </a:pPr>
            <a:r>
              <a:rPr lang="en-US" sz="2000" dirty="0" smtClean="0"/>
              <a:t>Use data mining to detect suspicious transactions </a:t>
            </a:r>
            <a:endParaRPr lang="en-US" sz="2000" dirty="0"/>
          </a:p>
        </p:txBody>
      </p:sp>
      <p:sp>
        <p:nvSpPr>
          <p:cNvPr id="8" name="Rectangle 1027"/>
          <p:cNvSpPr txBox="1">
            <a:spLocks noChangeArrowheads="1"/>
          </p:cNvSpPr>
          <p:nvPr/>
        </p:nvSpPr>
        <p:spPr>
          <a:xfrm>
            <a:off x="533400" y="4572000"/>
            <a:ext cx="8229600" cy="838200"/>
          </a:xfrm>
          <a:prstGeom prst="rect">
            <a:avLst/>
          </a:prstGeom>
          <a:noFill/>
          <a:ln/>
        </p:spPr>
        <p:txBody>
          <a:bodyPr vert="horz" lIns="92075" tIns="46038" rIns="92075" bIns="46038">
            <a:normAutofit/>
          </a:bodyPr>
          <a:lstStyle/>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Previous purchase history, purchase habit, location, amounts, frequency,</a:t>
            </a:r>
            <a:r>
              <a:rPr kumimoji="0" lang="en-US" sz="2000" b="0" i="0" u="none" strike="noStrike" kern="1200" cap="none" spc="0" normalizeH="0" noProof="0" dirty="0" smtClean="0">
                <a:ln>
                  <a:noFill/>
                </a:ln>
                <a:solidFill>
                  <a:schemeClr val="tx1"/>
                </a:solidFill>
                <a:effectLst/>
                <a:uLnTx/>
                <a:uFillTx/>
                <a:latin typeface="+mn-lt"/>
                <a:ea typeface="+mn-ea"/>
                <a:cs typeface="+mn-cs"/>
              </a:rPr>
              <a:t> type of transactions, …</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矩形 10"/>
          <p:cNvSpPr/>
          <p:nvPr/>
        </p:nvSpPr>
        <p:spPr>
          <a:xfrm>
            <a:off x="990600" y="4038600"/>
            <a:ext cx="6248400" cy="464743"/>
          </a:xfrm>
          <a:prstGeom prst="rect">
            <a:avLst/>
          </a:prstGeom>
          <a:ln>
            <a:solidFill>
              <a:srgbClr val="C00000"/>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pPr>
            <a:r>
              <a:rPr lang="en-US" sz="2200" dirty="0" smtClean="0">
                <a:solidFill>
                  <a:srgbClr val="C00000"/>
                </a:solidFill>
              </a:rPr>
              <a:t>What type of data is needed for analysis?</a:t>
            </a:r>
            <a:endParaRPr lang="en-US" sz="2200" dirty="0">
              <a:solidFill>
                <a:srgbClr val="C00000"/>
              </a:solidFill>
            </a:endParaRPr>
          </a:p>
        </p:txBody>
      </p:sp>
      <p:sp>
        <p:nvSpPr>
          <p:cNvPr id="7" name="Rectangle 1027"/>
          <p:cNvSpPr txBox="1">
            <a:spLocks noChangeArrowheads="1"/>
          </p:cNvSpPr>
          <p:nvPr/>
        </p:nvSpPr>
        <p:spPr>
          <a:xfrm>
            <a:off x="1371600" y="2286000"/>
            <a:ext cx="6629400" cy="1600200"/>
          </a:xfrm>
          <a:prstGeom prst="rect">
            <a:avLst/>
          </a:prstGeom>
          <a:noFill/>
          <a:ln>
            <a:solidFill>
              <a:schemeClr val="tx1"/>
            </a:solidFill>
          </a:ln>
        </p:spPr>
        <p:txBody>
          <a:bodyPr vert="horz" lIns="92075" tIns="46038" rIns="92075" bIns="46038">
            <a:normAutofit fontScale="92500" lnSpcReduction="10000"/>
          </a:bodyPr>
          <a:lstStyle/>
          <a:p>
            <a:pPr marL="621792" lvl="1" indent="-228600">
              <a:spcBef>
                <a:spcPts val="324"/>
              </a:spcBef>
              <a:buClr>
                <a:schemeClr val="accent1"/>
              </a:buClr>
              <a:defRPr/>
            </a:pPr>
            <a:r>
              <a:rPr kumimoji="0" lang="en-US" sz="1600" b="0" i="0" u="none" strike="noStrike" kern="1200" cap="none" spc="0" normalizeH="0" noProof="0" dirty="0" smtClean="0">
                <a:ln>
                  <a:noFill/>
                </a:ln>
                <a:solidFill>
                  <a:schemeClr val="tx1"/>
                </a:solidFill>
                <a:effectLst/>
                <a:uLnTx/>
                <a:uFillTx/>
                <a:latin typeface="+mn-lt"/>
                <a:ea typeface="+mn-ea"/>
                <a:cs typeface="+mn-cs"/>
              </a:rPr>
              <a:t>Day 1:  </a:t>
            </a:r>
            <a:r>
              <a:rPr lang="en-US" sz="1600" b="1" dirty="0" smtClean="0"/>
              <a:t> </a:t>
            </a:r>
            <a:r>
              <a:rPr lang="en-US" sz="1600" b="1" dirty="0" smtClean="0"/>
              <a:t>  </a:t>
            </a:r>
            <a:r>
              <a:rPr kumimoji="0" lang="en-US" sz="1600" i="0" u="none" strike="noStrike" kern="1200" cap="none" spc="0" normalizeH="0" noProof="0" dirty="0" smtClean="0">
                <a:ln>
                  <a:noFill/>
                </a:ln>
                <a:solidFill>
                  <a:schemeClr val="tx1"/>
                </a:solidFill>
                <a:effectLst/>
                <a:uLnTx/>
                <a:uFillTx/>
                <a:latin typeface="+mn-lt"/>
                <a:ea typeface="+mn-ea"/>
                <a:cs typeface="+mn-cs"/>
              </a:rPr>
              <a:t>4:00pm </a:t>
            </a:r>
            <a:r>
              <a:rPr kumimoji="0" lang="en-US" sz="1600" b="0" i="0" u="none" strike="noStrike" kern="1200" cap="none" spc="0" normalizeH="0" noProof="0" dirty="0" smtClean="0">
                <a:ln>
                  <a:noFill/>
                </a:ln>
                <a:solidFill>
                  <a:schemeClr val="tx1"/>
                </a:solidFill>
                <a:effectLst/>
                <a:uLnTx/>
                <a:uFillTx/>
                <a:latin typeface="+mn-lt"/>
                <a:ea typeface="+mn-ea"/>
                <a:cs typeface="+mn-cs"/>
              </a:rPr>
              <a:t>           </a:t>
            </a:r>
            <a:r>
              <a:rPr lang="en-US" sz="1600" dirty="0" err="1" smtClean="0"/>
              <a:t>Greensburgh</a:t>
            </a:r>
            <a:r>
              <a:rPr lang="en-US" sz="1600" dirty="0" smtClean="0"/>
              <a:t>, PA           </a:t>
            </a:r>
            <a:r>
              <a:rPr kumimoji="0" lang="en-US" sz="1600" b="0" i="0" u="none" strike="noStrike" kern="1200" cap="none" spc="0" normalizeH="0" noProof="0" dirty="0" smtClean="0">
                <a:ln>
                  <a:noFill/>
                </a:ln>
                <a:solidFill>
                  <a:schemeClr val="tx1"/>
                </a:solidFill>
                <a:effectLst/>
                <a:uLnTx/>
                <a:uFillTx/>
                <a:latin typeface="+mn-lt"/>
                <a:ea typeface="+mn-ea"/>
                <a:cs typeface="+mn-cs"/>
              </a:rPr>
              <a:t>$50 (Gas)</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lang="en-US" sz="1600" b="1" dirty="0" smtClean="0"/>
              <a:t>…</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kumimoji="0" lang="en-US" sz="1600" b="0" i="0" u="none" strike="noStrike" kern="1200" cap="none" spc="0" normalizeH="0" noProof="0" dirty="0" smtClean="0">
                <a:ln>
                  <a:noFill/>
                </a:ln>
                <a:solidFill>
                  <a:schemeClr val="tx1"/>
                </a:solidFill>
                <a:effectLst/>
                <a:uLnTx/>
                <a:uFillTx/>
                <a:latin typeface="+mn-lt"/>
                <a:ea typeface="+mn-ea"/>
                <a:cs typeface="+mn-cs"/>
              </a:rPr>
              <a:t>Day 2:     12:30pm          New York, NY                $10 (Meal)</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lang="en-US" sz="1600" b="1" dirty="0" smtClean="0">
                <a:solidFill>
                  <a:srgbClr val="C00000"/>
                </a:solidFill>
              </a:rPr>
              <a:t> </a:t>
            </a:r>
            <a:r>
              <a:rPr lang="en-US" sz="1600" b="1" dirty="0" smtClean="0">
                <a:solidFill>
                  <a:srgbClr val="C00000"/>
                </a:solidFill>
              </a:rPr>
              <a:t>             2:30pm            </a:t>
            </a:r>
            <a:r>
              <a:rPr lang="en-US" sz="1600" b="1" dirty="0" err="1" smtClean="0">
                <a:solidFill>
                  <a:srgbClr val="C00000"/>
                </a:solidFill>
              </a:rPr>
              <a:t>Greensburgh</a:t>
            </a:r>
            <a:r>
              <a:rPr lang="en-US" sz="1600" b="1" dirty="0" smtClean="0">
                <a:solidFill>
                  <a:srgbClr val="C00000"/>
                </a:solidFill>
              </a:rPr>
              <a:t>, PA           $400 (Tobacco)</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kumimoji="0" lang="en-US" sz="1600" b="0" i="0" u="none" strike="noStrike" kern="1200" cap="none" spc="0" normalizeH="0" noProof="0" dirty="0" smtClean="0">
                <a:ln>
                  <a:noFill/>
                </a:ln>
                <a:solidFill>
                  <a:schemeClr val="tx1"/>
                </a:solidFill>
                <a:effectLst/>
                <a:uLnTx/>
                <a:uFillTx/>
                <a:latin typeface="+mn-lt"/>
                <a:ea typeface="+mn-ea"/>
                <a:cs typeface="+mn-cs"/>
              </a:rPr>
              <a:t> </a:t>
            </a:r>
            <a:r>
              <a:rPr kumimoji="0" lang="en-US" sz="1600" b="0" i="0" u="none" strike="noStrike" kern="1200" cap="none" spc="0" normalizeH="0" noProof="0" dirty="0" smtClean="0">
                <a:ln>
                  <a:noFill/>
                </a:ln>
                <a:solidFill>
                  <a:schemeClr val="tx1"/>
                </a:solidFill>
                <a:effectLst/>
                <a:uLnTx/>
                <a:uFillTx/>
                <a:latin typeface="+mn-lt"/>
                <a:ea typeface="+mn-ea"/>
                <a:cs typeface="+mn-cs"/>
              </a:rPr>
              <a:t>              3:00pm            New York, NY                $40 (Grocery)</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lang="en-US" sz="1600" b="1" dirty="0" smtClean="0"/>
              <a:t>…</a:t>
            </a:r>
            <a:r>
              <a:rPr kumimoji="0" lang="en-US" sz="1600" b="1" i="0" u="none" strike="noStrike" kern="1200" cap="none" spc="0" normalizeH="0" noProof="0" dirty="0" smtClean="0">
                <a:ln>
                  <a:noFill/>
                </a:ln>
                <a:solidFill>
                  <a:schemeClr val="tx1"/>
                </a:solidFill>
                <a:effectLst/>
                <a:uLnTx/>
                <a:uFillTx/>
                <a:latin typeface="+mn-lt"/>
                <a:ea typeface="+mn-ea"/>
                <a:cs typeface="+mn-cs"/>
              </a:rPr>
              <a:t> </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endParaRPr kumimoji="0" lang="en-US" sz="1600" b="0" i="0" u="none" strike="noStrike" kern="1200" cap="none" spc="0" normalizeH="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endParaRPr kumimoji="0" lang="en-US" sz="1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9" name="矩形 8"/>
          <p:cNvSpPr/>
          <p:nvPr/>
        </p:nvSpPr>
        <p:spPr>
          <a:xfrm>
            <a:off x="929898" y="5334000"/>
            <a:ext cx="6825908" cy="430887"/>
          </a:xfrm>
          <a:prstGeom prst="rect">
            <a:avLst/>
          </a:prstGeom>
        </p:spPr>
        <p:txBody>
          <a:bodyPr wrap="none">
            <a:spAutoFit/>
          </a:bodyPr>
          <a:lstStyle/>
          <a:p>
            <a:r>
              <a:rPr lang="en-US" sz="2200" dirty="0" smtClean="0">
                <a:solidFill>
                  <a:srgbClr val="C00000"/>
                </a:solidFill>
              </a:rPr>
              <a:t>Why lots of frauds tend to appear during travel? </a:t>
            </a:r>
          </a:p>
        </p:txBody>
      </p:sp>
      <p:sp>
        <p:nvSpPr>
          <p:cNvPr id="10" name="Rectangle 1027"/>
          <p:cNvSpPr txBox="1">
            <a:spLocks noChangeArrowheads="1"/>
          </p:cNvSpPr>
          <p:nvPr/>
        </p:nvSpPr>
        <p:spPr>
          <a:xfrm>
            <a:off x="533400" y="5715000"/>
            <a:ext cx="8229600" cy="762000"/>
          </a:xfrm>
          <a:prstGeom prst="rect">
            <a:avLst/>
          </a:prstGeom>
          <a:noFill/>
          <a:ln/>
        </p:spPr>
        <p:txBody>
          <a:bodyPr vert="horz" lIns="92075" tIns="46038" rIns="92075" bIns="46038">
            <a:normAutofit/>
          </a:bodyPr>
          <a:lstStyle/>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“Abnormal”</a:t>
            </a:r>
            <a:r>
              <a:rPr kumimoji="0" lang="en-US" sz="2000" b="0" i="0" u="none" strike="noStrike" kern="1200" cap="none" spc="0" normalizeH="0" noProof="0" dirty="0" smtClean="0">
                <a:ln>
                  <a:noFill/>
                </a:ln>
                <a:solidFill>
                  <a:schemeClr val="tx1"/>
                </a:solidFill>
                <a:effectLst/>
                <a:uLnTx/>
                <a:uFillTx/>
                <a:latin typeface="+mn-lt"/>
                <a:ea typeface="+mn-ea"/>
                <a:cs typeface="+mn-cs"/>
              </a:rPr>
              <a:t> data outliers </a:t>
            </a:r>
            <a:r>
              <a:rPr kumimoji="0" lang="en-US" sz="2000" b="0" i="0" u="none" strike="noStrike" kern="1200" cap="none" spc="0" normalizeH="0" noProof="0" dirty="0" smtClean="0">
                <a:ln>
                  <a:noFill/>
                </a:ln>
                <a:solidFill>
                  <a:schemeClr val="tx1"/>
                </a:solidFill>
                <a:effectLst/>
                <a:uLnTx/>
                <a:uFillTx/>
                <a:latin typeface="+mn-lt"/>
                <a:ea typeface="+mn-ea"/>
                <a:cs typeface="+mn-cs"/>
                <a:sym typeface="Wingdings" pitchFamily="2" charset="2"/>
              </a:rPr>
              <a:t> Unpredictable by data mining</a:t>
            </a:r>
          </a:p>
          <a:p>
            <a:pPr marL="621792" marR="0" lvl="1" indent="-228600" algn="l" defTabSz="914400" rtl="0" eaLnBrk="1" fontAlgn="auto" latinLnBrk="0" hangingPunct="1">
              <a:lnSpc>
                <a:spcPct val="100000"/>
              </a:lnSpc>
              <a:spcBef>
                <a:spcPts val="324"/>
              </a:spcBef>
              <a:spcAft>
                <a:spcPts val="0"/>
              </a:spcAft>
              <a:buClr>
                <a:schemeClr val="accent1"/>
              </a:buClr>
              <a:buSzTx/>
              <a:tabLst/>
              <a:defRPr/>
            </a:pPr>
            <a:r>
              <a:rPr lang="en-US" sz="2000" baseline="0" dirty="0" smtClean="0">
                <a:sym typeface="Wingdings" pitchFamily="2" charset="2"/>
              </a:rPr>
              <a:t>                      On-the-move? Vs. Fraud?</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26626" name="Picture 2" descr="https://encrypted-tbn2.google.com/images?q=tbn:ANd9GcS9ZrZ1DM5eepmsEcxCP7lRsMXf411Dx6x6CpSb6kdJzXkEyV17"/>
          <p:cNvPicPr>
            <a:picLocks noChangeAspect="1" noChangeArrowheads="1"/>
          </p:cNvPicPr>
          <p:nvPr/>
        </p:nvPicPr>
        <p:blipFill>
          <a:blip r:embed="rId2" cstate="print"/>
          <a:srcRect l="8000" r="16000" b="7937"/>
          <a:stretch>
            <a:fillRect/>
          </a:stretch>
        </p:blipFill>
        <p:spPr bwMode="auto">
          <a:xfrm>
            <a:off x="304800" y="5105400"/>
            <a:ext cx="533400" cy="814137"/>
          </a:xfrm>
          <a:prstGeom prst="rect">
            <a:avLst/>
          </a:prstGeom>
          <a:noFill/>
        </p:spPr>
      </p:pic>
      <p:sp>
        <p:nvSpPr>
          <p:cNvPr id="12" name="Rectangle 2"/>
          <p:cNvSpPr>
            <a:spLocks noChangeArrowheads="1"/>
          </p:cNvSpPr>
          <p:nvPr/>
        </p:nvSpPr>
        <p:spPr bwMode="auto">
          <a:xfrm>
            <a:off x="635000" y="304800"/>
            <a:ext cx="7975600" cy="914400"/>
          </a:xfrm>
          <a:prstGeom prst="rect">
            <a:avLst/>
          </a:prstGeom>
          <a:noFill/>
          <a:ln w="9525">
            <a:noFill/>
            <a:miter lim="800000"/>
            <a:headEnd/>
            <a:tailEnd/>
          </a:ln>
        </p:spPr>
        <p:txBody>
          <a:bodyPr anchor="ctr"/>
          <a:lstStyle/>
          <a:p>
            <a:pPr eaLnBrk="1" hangingPunct="1"/>
            <a:r>
              <a:rPr lang="en-US" sz="3600" b="1" dirty="0">
                <a:solidFill>
                  <a:schemeClr val="tx2"/>
                </a:solidFill>
                <a:latin typeface="Comic Sans MS" pitchFamily="66" charset="0"/>
                <a:cs typeface="Times New Roman (Hebrew)" charset="-79"/>
              </a:rPr>
              <a:t>Example </a:t>
            </a:r>
            <a:r>
              <a:rPr lang="en-US" sz="3600" b="1" dirty="0" smtClean="0">
                <a:solidFill>
                  <a:schemeClr val="tx2"/>
                </a:solidFill>
                <a:latin typeface="Comic Sans MS" pitchFamily="66" charset="0"/>
                <a:cs typeface="Times New Roman (Hebrew)" charset="-79"/>
              </a:rPr>
              <a:t>6</a:t>
            </a:r>
            <a:r>
              <a:rPr lang="en-US" sz="3600" b="1" dirty="0" smtClean="0">
                <a:solidFill>
                  <a:schemeClr val="tx2"/>
                </a:solidFill>
                <a:latin typeface="Comic Sans MS" pitchFamily="66" charset="0"/>
                <a:cs typeface="Times New Roman (Hebrew)" charset="-79"/>
              </a:rPr>
              <a:t> </a:t>
            </a:r>
            <a:r>
              <a:rPr lang="en-US" sz="3600" b="1" dirty="0">
                <a:solidFill>
                  <a:schemeClr val="tx2"/>
                </a:solidFill>
                <a:latin typeface="Comic Sans MS" pitchFamily="66" charset="0"/>
                <a:cs typeface="Times New Roman (Hebrew)" charset="-79"/>
              </a:rPr>
              <a:t>– </a:t>
            </a:r>
            <a:r>
              <a:rPr lang="en-US" sz="3600" b="1" dirty="0" smtClean="0">
                <a:solidFill>
                  <a:schemeClr val="tx2"/>
                </a:solidFill>
                <a:latin typeface="Comic Sans MS" pitchFamily="66" charset="0"/>
                <a:cs typeface="Times New Roman (Hebrew)" charset="-79"/>
              </a:rPr>
              <a:t>Credit Card Fraud</a:t>
            </a:r>
            <a:endParaRPr lang="en-US" sz="3600" b="1" dirty="0">
              <a:solidFill>
                <a:schemeClr val="tx2"/>
              </a:solidFill>
              <a:latin typeface="Comic Sans MS" pitchFamily="66" charset="0"/>
              <a:cs typeface="Times New Roman (Hebrew)" charset="-79"/>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26626"/>
                                        </p:tgtEl>
                                        <p:attrNameLst>
                                          <p:attrName>style.visibility</p:attrName>
                                        </p:attrNameLst>
                                      </p:cBhvr>
                                      <p:to>
                                        <p:strVal val="visible"/>
                                      </p:to>
                                    </p:set>
                                    <p:anim calcmode="lin" valueType="num">
                                      <p:cBhvr>
                                        <p:cTn id="22" dur="500" fill="hold"/>
                                        <p:tgtEl>
                                          <p:spTgt spid="26626"/>
                                        </p:tgtEl>
                                        <p:attrNameLst>
                                          <p:attrName>ppt_w</p:attrName>
                                        </p:attrNameLst>
                                      </p:cBhvr>
                                      <p:tavLst>
                                        <p:tav tm="0">
                                          <p:val>
                                            <p:fltVal val="0"/>
                                          </p:val>
                                        </p:tav>
                                        <p:tav tm="100000">
                                          <p:val>
                                            <p:strVal val="#ppt_w"/>
                                          </p:val>
                                        </p:tav>
                                      </p:tavLst>
                                    </p:anim>
                                    <p:anim calcmode="lin" valueType="num">
                                      <p:cBhvr>
                                        <p:cTn id="23" dur="500" fill="hold"/>
                                        <p:tgtEl>
                                          <p:spTgt spid="26626"/>
                                        </p:tgtEl>
                                        <p:attrNameLst>
                                          <p:attrName>ppt_h</p:attrName>
                                        </p:attrNameLst>
                                      </p:cBhvr>
                                      <p:tavLst>
                                        <p:tav tm="0">
                                          <p:val>
                                            <p:fltVal val="0"/>
                                          </p:val>
                                        </p:tav>
                                        <p:tav tm="100000">
                                          <p:val>
                                            <p:strVal val="#ppt_h"/>
                                          </p:val>
                                        </p:tav>
                                      </p:tavLst>
                                    </p:anim>
                                    <p:animEffect transition="in" filter="fade">
                                      <p:cBhvr>
                                        <p:cTn id="24" dur="500"/>
                                        <p:tgtEl>
                                          <p:spTgt spid="26626"/>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anim calcmode="lin" valueType="num">
                                      <p:cBhvr>
                                        <p:cTn id="29" dur="500" fill="hold"/>
                                        <p:tgtEl>
                                          <p:spTgt spid="9"/>
                                        </p:tgtEl>
                                        <p:attrNameLst>
                                          <p:attrName>ppt_x</p:attrName>
                                        </p:attrNameLst>
                                      </p:cBhvr>
                                      <p:tavLst>
                                        <p:tav tm="0">
                                          <p:val>
                                            <p:strVal val="#ppt_x"/>
                                          </p:val>
                                        </p:tav>
                                        <p:tav tm="100000">
                                          <p:val>
                                            <p:strVal val="#ppt_x"/>
                                          </p:val>
                                        </p:tav>
                                      </p:tavLst>
                                    </p:anim>
                                    <p:anim calcmode="lin" valueType="num">
                                      <p:cBhvr>
                                        <p:cTn id="30"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7" grpId="0" animBg="1"/>
      <p:bldP spid="9"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838201"/>
            <a:ext cx="7772400" cy="838199"/>
          </a:xfrm>
        </p:spPr>
        <p:txBody>
          <a:bodyPr>
            <a:normAutofit/>
          </a:bodyPr>
          <a:lstStyle/>
          <a:p>
            <a:r>
              <a:rPr lang="en-US" dirty="0" smtClean="0">
                <a:solidFill>
                  <a:srgbClr val="C00000"/>
                </a:solidFill>
              </a:rPr>
              <a:t>Business Intelligence</a:t>
            </a:r>
            <a:endParaRPr lang="en-US" dirty="0">
              <a:solidFill>
                <a:srgbClr val="C00000"/>
              </a:solidFill>
            </a:endParaRPr>
          </a:p>
        </p:txBody>
      </p:sp>
      <p:sp>
        <p:nvSpPr>
          <p:cNvPr id="3" name="Rectangle 3"/>
          <p:cNvSpPr>
            <a:spLocks noGrp="1" noChangeArrowheads="1"/>
          </p:cNvSpPr>
          <p:nvPr/>
        </p:nvSpPr>
        <p:spPr>
          <a:xfrm>
            <a:off x="457200" y="2362200"/>
            <a:ext cx="8229600" cy="2133600"/>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nSpc>
                <a:spcPct val="90000"/>
              </a:lnSpc>
            </a:pPr>
            <a:r>
              <a:rPr lang="en-US" sz="2400" dirty="0" smtClean="0">
                <a:solidFill>
                  <a:srgbClr val="C00000"/>
                </a:solidFill>
              </a:rPr>
              <a:t>Business intelligence (BI) </a:t>
            </a:r>
            <a:r>
              <a:rPr lang="en-US" sz="2400" dirty="0" smtClean="0"/>
              <a:t>is defined as the ability for an organization to take all its capabilities and convert them into </a:t>
            </a:r>
            <a:r>
              <a:rPr lang="en-US" sz="2400" dirty="0" smtClean="0">
                <a:solidFill>
                  <a:srgbClr val="C00000"/>
                </a:solidFill>
              </a:rPr>
              <a:t>knowledge</a:t>
            </a:r>
            <a:r>
              <a:rPr lang="en-US" sz="2400" dirty="0" smtClean="0"/>
              <a:t>. This produces large amounts of </a:t>
            </a:r>
            <a:r>
              <a:rPr lang="en-US" sz="2400" dirty="0" smtClean="0">
                <a:solidFill>
                  <a:srgbClr val="C00000"/>
                </a:solidFill>
              </a:rPr>
              <a:t>information</a:t>
            </a:r>
            <a:r>
              <a:rPr lang="en-US" sz="2400" dirty="0" smtClean="0"/>
              <a:t> which can lead to the development of new opportunities for the organization.  (</a:t>
            </a:r>
            <a:r>
              <a:rPr lang="en-US" sz="2400" i="1" dirty="0" smtClean="0"/>
              <a:t>Wikipedia</a:t>
            </a:r>
            <a:r>
              <a:rPr lang="en-US" sz="2400" dirty="0" smtClean="0"/>
              <a:t>)</a:t>
            </a:r>
            <a:endParaRPr lang="en-US" sz="2400" dirty="0" smtClean="0"/>
          </a:p>
        </p:txBody>
      </p:sp>
      <p:sp>
        <p:nvSpPr>
          <p:cNvPr id="5" name="矩形 4"/>
          <p:cNvSpPr/>
          <p:nvPr/>
        </p:nvSpPr>
        <p:spPr>
          <a:xfrm>
            <a:off x="914400" y="4953000"/>
            <a:ext cx="6629400" cy="36933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u="sng" dirty="0" smtClean="0"/>
              <a:t>http://www.youtube.com/watch?v=_1y5jBESLPE</a:t>
            </a:r>
            <a:endParaRPr lang="en-US" u="sng" dirty="0"/>
          </a:p>
        </p:txBody>
      </p:sp>
    </p:spTree>
    <p:extLst>
      <p:ext uri="{BB962C8B-B14F-4D97-AF65-F5344CB8AC3E}">
        <p14:creationId xmlns="" xmlns:p14="http://schemas.microsoft.com/office/powerpoint/2010/main" val="37207174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1026"/>
          <p:cNvSpPr>
            <a:spLocks noGrp="1" noChangeArrowheads="1"/>
          </p:cNvSpPr>
          <p:nvPr>
            <p:ph type="title"/>
          </p:nvPr>
        </p:nvSpPr>
        <p:spPr>
          <a:xfrm>
            <a:off x="685800" y="533400"/>
            <a:ext cx="7924800" cy="900113"/>
          </a:xfrm>
          <a:noFill/>
          <a:ln/>
        </p:spPr>
        <p:txBody>
          <a:bodyPr lIns="92075" tIns="46038" rIns="92075" bIns="46038" anchor="ctr">
            <a:normAutofit/>
          </a:bodyPr>
          <a:lstStyle/>
          <a:p>
            <a:r>
              <a:rPr lang="en-US" sz="3600" dirty="0">
                <a:solidFill>
                  <a:srgbClr val="C00000"/>
                </a:solidFill>
              </a:rPr>
              <a:t>Fraud Detection and </a:t>
            </a:r>
            <a:r>
              <a:rPr lang="en-US" sz="3600" dirty="0" smtClean="0">
                <a:solidFill>
                  <a:srgbClr val="C00000"/>
                </a:solidFill>
              </a:rPr>
              <a:t>Management</a:t>
            </a:r>
            <a:endParaRPr lang="en-US" sz="3600" b="1" dirty="0">
              <a:solidFill>
                <a:srgbClr val="C00000"/>
              </a:solidFill>
            </a:endParaRPr>
          </a:p>
        </p:txBody>
      </p:sp>
      <p:sp>
        <p:nvSpPr>
          <p:cNvPr id="650243" name="Rectangle 1027"/>
          <p:cNvSpPr>
            <a:spLocks noGrp="1" noChangeArrowheads="1"/>
          </p:cNvSpPr>
          <p:nvPr>
            <p:ph type="body" idx="1"/>
          </p:nvPr>
        </p:nvSpPr>
        <p:spPr>
          <a:xfrm>
            <a:off x="609600" y="1524000"/>
            <a:ext cx="8229600" cy="1600200"/>
          </a:xfrm>
          <a:noFill/>
          <a:ln/>
        </p:spPr>
        <p:txBody>
          <a:bodyPr lIns="92075" tIns="46038" rIns="92075" bIns="46038"/>
          <a:lstStyle/>
          <a:p>
            <a:pPr>
              <a:lnSpc>
                <a:spcPct val="90000"/>
              </a:lnSpc>
            </a:pPr>
            <a:r>
              <a:rPr lang="en-US" sz="2400" u="sng" dirty="0"/>
              <a:t>Detecting inappropriate medical treatment</a:t>
            </a:r>
            <a:endParaRPr lang="en-US" sz="2400" dirty="0"/>
          </a:p>
          <a:p>
            <a:pPr lvl="1">
              <a:lnSpc>
                <a:spcPct val="90000"/>
              </a:lnSpc>
            </a:pPr>
            <a:r>
              <a:rPr lang="en-US" sz="2000" dirty="0"/>
              <a:t>Australian Health Insurance Commission identifies that in many cases blanket screening tests were </a:t>
            </a:r>
            <a:r>
              <a:rPr lang="en-US" sz="2000" dirty="0" smtClean="0"/>
              <a:t>requested </a:t>
            </a:r>
            <a:r>
              <a:rPr lang="en-US" sz="2000" dirty="0"/>
              <a:t>(save Australian $1m/yr</a:t>
            </a:r>
            <a:r>
              <a:rPr lang="en-US" sz="2000" dirty="0" smtClean="0"/>
              <a:t>).</a:t>
            </a:r>
            <a:endParaRPr lang="en-US" sz="1800" dirty="0"/>
          </a:p>
        </p:txBody>
      </p:sp>
      <p:sp>
        <p:nvSpPr>
          <p:cNvPr id="4" name="Rectangle 1027"/>
          <p:cNvSpPr txBox="1">
            <a:spLocks noChangeArrowheads="1"/>
          </p:cNvSpPr>
          <p:nvPr/>
        </p:nvSpPr>
        <p:spPr>
          <a:xfrm>
            <a:off x="609600" y="2895600"/>
            <a:ext cx="8229600" cy="2209800"/>
          </a:xfrm>
          <a:prstGeom prst="rect">
            <a:avLst/>
          </a:prstGeom>
          <a:noFill/>
          <a:ln/>
        </p:spPr>
        <p:txBody>
          <a:bodyPr vert="horz" lIns="92075" tIns="46038" rIns="92075" bIns="46038">
            <a:normAutofit lnSpcReduction="10000"/>
          </a:bodyPr>
          <a:lstStyle/>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en-US" sz="2400" b="0" i="0" u="sng" strike="noStrike" kern="1200" cap="none" spc="0" normalizeH="0" baseline="0" noProof="0" dirty="0" smtClean="0">
                <a:ln>
                  <a:noFill/>
                </a:ln>
                <a:solidFill>
                  <a:schemeClr val="tx1"/>
                </a:solidFill>
                <a:effectLst/>
                <a:uLnTx/>
                <a:uFillTx/>
                <a:latin typeface="+mn-lt"/>
                <a:ea typeface="+mn-ea"/>
                <a:cs typeface="+mn-cs"/>
              </a:rPr>
              <a:t>Detecting telephone fraud</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9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Telephone call model: destination of the call, duration, time of day or week.  Analyze patterns that deviate from an expected norm.</a:t>
            </a:r>
          </a:p>
          <a:p>
            <a:pPr marL="621792" marR="0" lvl="1" indent="-228600" algn="l" defTabSz="914400" rtl="0" eaLnBrk="1" fontAlgn="auto" latinLnBrk="0" hangingPunct="1">
              <a:lnSpc>
                <a:spcPct val="9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British Telecom identified discrete groups of callers with </a:t>
            </a:r>
            <a:r>
              <a:rPr kumimoji="0" lang="en-US" sz="2000" b="0" i="0" u="none" strike="noStrike" kern="1200" cap="none" spc="0" normalizeH="0" baseline="0" noProof="0" dirty="0" smtClean="0">
                <a:ln>
                  <a:noFill/>
                </a:ln>
                <a:solidFill>
                  <a:srgbClr val="C00000"/>
                </a:solidFill>
                <a:effectLst/>
                <a:uLnTx/>
                <a:uFillTx/>
                <a:latin typeface="+mn-lt"/>
                <a:ea typeface="+mn-ea"/>
                <a:cs typeface="+mn-cs"/>
              </a:rPr>
              <a:t>frequent intra-group calls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2000" b="0" i="0" u="none" strike="noStrike" kern="1200" cap="none" spc="0" normalizeH="0" baseline="0" noProof="0" dirty="0" smtClean="0">
                <a:ln>
                  <a:noFill/>
                </a:ln>
                <a:solidFill>
                  <a:srgbClr val="C00000"/>
                </a:solidFill>
                <a:effectLst/>
                <a:uLnTx/>
                <a:uFillTx/>
                <a:latin typeface="+mn-lt"/>
                <a:ea typeface="+mn-ea"/>
                <a:cs typeface="+mn-cs"/>
              </a:rPr>
              <a:t>especially mobile phones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and broke a multimillion dollar fraud. </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621792" marR="0" lvl="1" indent="-228600" algn="l" defTabSz="914400" rtl="0" eaLnBrk="1" fontAlgn="auto" latinLnBrk="0" hangingPunct="1">
              <a:lnSpc>
                <a:spcPct val="90000"/>
              </a:lnSpc>
              <a:spcBef>
                <a:spcPts val="324"/>
              </a:spcBef>
              <a:spcAft>
                <a:spcPts val="0"/>
              </a:spcAft>
              <a:buClr>
                <a:schemeClr val="accent1"/>
              </a:buClr>
              <a:buSzTx/>
              <a:buFont typeface="Verdana"/>
              <a:buChar char="◦"/>
              <a:tabLst/>
              <a:defRPr/>
            </a:pPr>
            <a:r>
              <a:rPr lang="en-US" sz="2000" dirty="0" smtClean="0"/>
              <a:t>Locate illegal </a:t>
            </a:r>
            <a:r>
              <a:rPr lang="en-US" sz="2000" dirty="0" smtClean="0">
                <a:solidFill>
                  <a:srgbClr val="C00000"/>
                </a:solidFill>
              </a:rPr>
              <a:t>drug dealers</a:t>
            </a:r>
            <a:r>
              <a:rPr lang="en-US" sz="2000" dirty="0" smtClean="0"/>
              <a:t>!</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Rectangle 1027"/>
          <p:cNvSpPr txBox="1">
            <a:spLocks noChangeArrowheads="1"/>
          </p:cNvSpPr>
          <p:nvPr/>
        </p:nvSpPr>
        <p:spPr>
          <a:xfrm>
            <a:off x="609600" y="5257800"/>
            <a:ext cx="8229600" cy="1066800"/>
          </a:xfrm>
          <a:prstGeom prst="rect">
            <a:avLst/>
          </a:prstGeom>
          <a:noFill/>
          <a:ln/>
        </p:spPr>
        <p:txBody>
          <a:bodyPr vert="horz" lIns="92075" tIns="46038" rIns="92075" bIns="46038">
            <a:normAutofit/>
          </a:bodyPr>
          <a:lstStyle/>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en-US" sz="2400" b="0" i="0" u="sng" strike="noStrike" kern="1200" cap="none" spc="0" normalizeH="0" baseline="0" noProof="0" dirty="0" smtClean="0">
                <a:ln>
                  <a:noFill/>
                </a:ln>
                <a:solidFill>
                  <a:schemeClr val="tx1"/>
                </a:solidFill>
                <a:effectLst/>
                <a:uLnTx/>
                <a:uFillTx/>
                <a:latin typeface="+mn-lt"/>
                <a:ea typeface="+mn-ea"/>
                <a:cs typeface="+mn-cs"/>
              </a:rPr>
              <a:t>Retail</a:t>
            </a:r>
          </a:p>
          <a:p>
            <a:pPr marL="621792" marR="0" lvl="1" indent="-228600" algn="l" defTabSz="914400" rtl="0" eaLnBrk="1" fontAlgn="auto" latinLnBrk="0" hangingPunct="1">
              <a:lnSpc>
                <a:spcPct val="90000"/>
              </a:lnSpc>
              <a:spcBef>
                <a:spcPts val="324"/>
              </a:spcBef>
              <a:spcAft>
                <a:spcPts val="0"/>
              </a:spcAft>
              <a:buClr>
                <a:schemeClr val="accent1"/>
              </a:buClr>
              <a:buSzTx/>
              <a:buFont typeface="Verdana"/>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Analysts estimate that 38% of retail shrink is due to dishonest employees.</a:t>
            </a:r>
            <a:endParaRPr kumimoji="0" lang="en-US"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3.bp.blogspot.com/_kEK8S-b4LtI/TJ7YAFPadWI/AAAAAAAABuo/l231d__gmck/s1600/interestingman.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19200" y="0"/>
            <a:ext cx="12178468" cy="68580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itle 1"/>
          <p:cNvSpPr txBox="1">
            <a:spLocks/>
          </p:cNvSpPr>
          <p:nvPr/>
        </p:nvSpPr>
        <p:spPr>
          <a:xfrm>
            <a:off x="457200" y="28956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Historian</a:t>
            </a:r>
            <a:endParaRPr lang="en-US" sz="4400" b="1" dirty="0">
              <a:solidFill>
                <a:schemeClr val="bg1"/>
              </a:solidFill>
            </a:endParaRPr>
          </a:p>
        </p:txBody>
      </p:sp>
    </p:spTree>
    <p:extLst>
      <p:ext uri="{BB962C8B-B14F-4D97-AF65-F5344CB8AC3E}">
        <p14:creationId xmlns="" xmlns:p14="http://schemas.microsoft.com/office/powerpoint/2010/main" val="22939650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0" name="Picture 4" descr="http://www.abc.net.au/reslib/200811/r309758_1360598.jpg"/>
          <p:cNvPicPr>
            <a:picLocks noChangeAspect="1" noChangeArrowheads="1"/>
          </p:cNvPicPr>
          <p:nvPr/>
        </p:nvPicPr>
        <p:blipFill>
          <a:blip r:embed="rId2" cstate="print"/>
          <a:srcRect t="21552"/>
          <a:stretch>
            <a:fillRect/>
          </a:stretch>
        </p:blipFill>
        <p:spPr bwMode="auto">
          <a:xfrm>
            <a:off x="45204" y="0"/>
            <a:ext cx="8991600" cy="6934200"/>
          </a:xfrm>
          <a:prstGeom prst="rect">
            <a:avLst/>
          </a:prstGeom>
          <a:noFill/>
        </p:spPr>
      </p:pic>
      <p:sp>
        <p:nvSpPr>
          <p:cNvPr id="3" name="Title 1"/>
          <p:cNvSpPr txBox="1">
            <a:spLocks/>
          </p:cNvSpPr>
          <p:nvPr/>
        </p:nvSpPr>
        <p:spPr>
          <a:xfrm>
            <a:off x="304800" y="42672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astronomer</a:t>
            </a:r>
            <a:endParaRPr lang="en-US" sz="4400" b="1" dirty="0">
              <a:solidFill>
                <a:schemeClr val="bg1"/>
              </a:solidFill>
            </a:endParaRPr>
          </a:p>
        </p:txBody>
      </p:sp>
    </p:spTree>
    <p:extLst>
      <p:ext uri="{BB962C8B-B14F-4D97-AF65-F5344CB8AC3E}">
        <p14:creationId xmlns="" xmlns:p14="http://schemas.microsoft.com/office/powerpoint/2010/main" val="229396500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img.ehowcdn.com/article-new/ehow/images/a08/af/v0/nba-general-manager-salaries-800x800.jpg"/>
          <p:cNvPicPr>
            <a:picLocks noChangeAspect="1" noChangeArrowheads="1"/>
          </p:cNvPicPr>
          <p:nvPr/>
        </p:nvPicPr>
        <p:blipFill>
          <a:blip r:embed="rId2" cstate="print"/>
          <a:srcRect r="4005"/>
          <a:stretch>
            <a:fillRect/>
          </a:stretch>
        </p:blipFill>
        <p:spPr bwMode="auto">
          <a:xfrm>
            <a:off x="12843" y="228600"/>
            <a:ext cx="9131157" cy="6349365"/>
          </a:xfrm>
          <a:prstGeom prst="rect">
            <a:avLst/>
          </a:prstGeom>
          <a:noFill/>
        </p:spPr>
      </p:pic>
      <p:sp>
        <p:nvSpPr>
          <p:cNvPr id="3" name="Title 1"/>
          <p:cNvSpPr txBox="1">
            <a:spLocks/>
          </p:cNvSpPr>
          <p:nvPr/>
        </p:nvSpPr>
        <p:spPr>
          <a:xfrm>
            <a:off x="457200" y="4267200"/>
            <a:ext cx="8229600" cy="13716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chemeClr val="bg1"/>
                </a:solidFill>
              </a:rPr>
              <a:t>NBA MANAGER</a:t>
            </a:r>
            <a:endParaRPr lang="en-US" sz="4400" b="1" dirty="0">
              <a:solidFill>
                <a:schemeClr val="bg1"/>
              </a:solidFill>
            </a:endParaRPr>
          </a:p>
        </p:txBody>
      </p:sp>
    </p:spTree>
    <p:extLst>
      <p:ext uri="{BB962C8B-B14F-4D97-AF65-F5344CB8AC3E}">
        <p14:creationId xmlns="" xmlns:p14="http://schemas.microsoft.com/office/powerpoint/2010/main" val="22939650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1026"/>
          <p:cNvSpPr>
            <a:spLocks noGrp="1" noChangeArrowheads="1"/>
          </p:cNvSpPr>
          <p:nvPr>
            <p:ph type="title"/>
          </p:nvPr>
        </p:nvSpPr>
        <p:spPr>
          <a:xfrm>
            <a:off x="762000" y="533400"/>
            <a:ext cx="6400800" cy="685800"/>
          </a:xfrm>
          <a:noFill/>
          <a:ln/>
        </p:spPr>
        <p:txBody>
          <a:bodyPr lIns="92075" tIns="46038" rIns="92075" bIns="46038" anchor="ctr"/>
          <a:lstStyle/>
          <a:p>
            <a:r>
              <a:rPr lang="en-US" sz="3600" dirty="0">
                <a:solidFill>
                  <a:srgbClr val="C00000"/>
                </a:solidFill>
              </a:rPr>
              <a:t>Other Applications</a:t>
            </a:r>
          </a:p>
        </p:txBody>
      </p:sp>
      <p:sp>
        <p:nvSpPr>
          <p:cNvPr id="651267" name="Rectangle 1027"/>
          <p:cNvSpPr>
            <a:spLocks noGrp="1" noChangeArrowheads="1"/>
          </p:cNvSpPr>
          <p:nvPr>
            <p:ph type="body" idx="1"/>
          </p:nvPr>
        </p:nvSpPr>
        <p:spPr>
          <a:xfrm>
            <a:off x="685800" y="1447800"/>
            <a:ext cx="8077200" cy="4800600"/>
          </a:xfrm>
          <a:noFill/>
          <a:ln/>
        </p:spPr>
        <p:txBody>
          <a:bodyPr lIns="92075" tIns="46038" rIns="92075" bIns="46038">
            <a:normAutofit lnSpcReduction="10000"/>
          </a:bodyPr>
          <a:lstStyle/>
          <a:p>
            <a:pPr>
              <a:lnSpc>
                <a:spcPct val="110000"/>
              </a:lnSpc>
            </a:pPr>
            <a:r>
              <a:rPr lang="en-US" sz="2400" dirty="0"/>
              <a:t>Sports</a:t>
            </a:r>
          </a:p>
          <a:p>
            <a:pPr lvl="1">
              <a:lnSpc>
                <a:spcPct val="110000"/>
              </a:lnSpc>
            </a:pPr>
            <a:r>
              <a:rPr lang="en-US" sz="2000" dirty="0"/>
              <a:t>IBM Advanced Scout analyzed </a:t>
            </a:r>
            <a:r>
              <a:rPr lang="en-US" sz="2000" dirty="0">
                <a:solidFill>
                  <a:srgbClr val="C00000"/>
                </a:solidFill>
              </a:rPr>
              <a:t>NBA game statistics </a:t>
            </a:r>
            <a:r>
              <a:rPr lang="en-US" sz="2000" dirty="0"/>
              <a:t>(shots blocked, assists, and fouls) to gain competitive advantage for New York Knicks and Miami Heat</a:t>
            </a:r>
          </a:p>
          <a:p>
            <a:pPr>
              <a:lnSpc>
                <a:spcPct val="110000"/>
              </a:lnSpc>
            </a:pPr>
            <a:r>
              <a:rPr lang="en-US" sz="2400" dirty="0"/>
              <a:t>Astronomy</a:t>
            </a:r>
          </a:p>
          <a:p>
            <a:pPr lvl="1">
              <a:lnSpc>
                <a:spcPct val="110000"/>
              </a:lnSpc>
            </a:pPr>
            <a:r>
              <a:rPr lang="en-US" sz="2000" dirty="0" smtClean="0"/>
              <a:t>JPL (</a:t>
            </a:r>
            <a:r>
              <a:rPr lang="en-US" sz="2000" i="1" dirty="0" smtClean="0"/>
              <a:t>Jet Propulsion Laboratory</a:t>
            </a:r>
            <a:r>
              <a:rPr lang="en-US" sz="2000" dirty="0" smtClean="0"/>
              <a:t>) </a:t>
            </a:r>
            <a:r>
              <a:rPr lang="en-US" sz="2000" dirty="0"/>
              <a:t>and the Palomar Observatory discovered 22 </a:t>
            </a:r>
            <a:r>
              <a:rPr lang="en-US" sz="2000" dirty="0" smtClean="0"/>
              <a:t>quasars </a:t>
            </a:r>
            <a:r>
              <a:rPr lang="en-US" sz="2000" dirty="0"/>
              <a:t>with the help of data mining</a:t>
            </a:r>
          </a:p>
          <a:p>
            <a:pPr>
              <a:lnSpc>
                <a:spcPct val="110000"/>
              </a:lnSpc>
            </a:pPr>
            <a:r>
              <a:rPr lang="en-US" sz="2400" dirty="0" smtClean="0"/>
              <a:t>Presidential Election</a:t>
            </a:r>
            <a:endParaRPr lang="en-US" sz="2400" dirty="0"/>
          </a:p>
          <a:p>
            <a:pPr lvl="1">
              <a:lnSpc>
                <a:spcPct val="110000"/>
              </a:lnSpc>
            </a:pPr>
            <a:r>
              <a:rPr lang="en-US" sz="2000" dirty="0" smtClean="0"/>
              <a:t>Send customized messages, target the swing voters. In 2002, the Republican invested in a data mining system “Voter Vault”, Immediate return – gained two senate seats in the mid-tem election!</a:t>
            </a:r>
          </a:p>
          <a:p>
            <a:pPr lvl="1">
              <a:lnSpc>
                <a:spcPct val="110000"/>
              </a:lnSpc>
            </a:pPr>
            <a:endParaRPr lang="en-US" sz="2000"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p:cNvPicPr>
            <a:picLocks noChangeAspect="1" noChangeArrowheads="1"/>
          </p:cNvPicPr>
          <p:nvPr/>
        </p:nvPicPr>
        <p:blipFill>
          <a:blip r:embed="rId3" cstate="print"/>
          <a:srcRect l="12299" t="15625" r="39678" b="16667"/>
          <a:stretch>
            <a:fillRect/>
          </a:stretch>
        </p:blipFill>
        <p:spPr bwMode="auto">
          <a:xfrm>
            <a:off x="228600" y="52968"/>
            <a:ext cx="8610600" cy="6825476"/>
          </a:xfrm>
          <a:prstGeom prst="rect">
            <a:avLst/>
          </a:prstGeom>
          <a:noFill/>
          <a:ln w="9525">
            <a:noFill/>
            <a:miter lim="800000"/>
            <a:headEnd/>
            <a:tailEnd/>
          </a:ln>
        </p:spPr>
      </p:pic>
      <p:cxnSp>
        <p:nvCxnSpPr>
          <p:cNvPr id="7" name="直接连接符 6"/>
          <p:cNvCxnSpPr/>
          <p:nvPr/>
        </p:nvCxnSpPr>
        <p:spPr>
          <a:xfrm>
            <a:off x="6781800" y="5304294"/>
            <a:ext cx="11430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73098" y="5547102"/>
            <a:ext cx="493776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71808" y="5775702"/>
            <a:ext cx="493776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57600" y="6036588"/>
            <a:ext cx="4937760" cy="0"/>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4"/>
          <p:cNvSpPr>
            <a:spLocks noGrp="1"/>
          </p:cNvSpPr>
          <p:nvPr>
            <p:ph type="sldNum" sz="quarter" idx="12"/>
          </p:nvPr>
        </p:nvSpPr>
        <p:spPr>
          <a:noFill/>
        </p:spPr>
        <p:txBody>
          <a:bodyPr/>
          <a:lstStyle/>
          <a:p>
            <a:fld id="{57BB2AC0-AB36-4293-94D7-D7A357ECCC52}" type="slidenum">
              <a:rPr lang="en-US" smtClean="0"/>
              <a:pPr/>
              <a:t>46</a:t>
            </a:fld>
            <a:endParaRPr lang="en-US" smtClean="0"/>
          </a:p>
        </p:txBody>
      </p:sp>
      <p:sp>
        <p:nvSpPr>
          <p:cNvPr id="28675" name="Rectangle 2"/>
          <p:cNvSpPr>
            <a:spLocks noGrp="1" noChangeArrowheads="1"/>
          </p:cNvSpPr>
          <p:nvPr>
            <p:ph type="title"/>
          </p:nvPr>
        </p:nvSpPr>
        <p:spPr>
          <a:xfrm>
            <a:off x="533400" y="190500"/>
            <a:ext cx="8610600" cy="533400"/>
          </a:xfrm>
        </p:spPr>
        <p:txBody>
          <a:bodyPr/>
          <a:lstStyle/>
          <a:p>
            <a:r>
              <a:rPr lang="en-US" sz="2400" b="1" dirty="0" smtClean="0">
                <a:latin typeface="Tahoma" pitchFamily="34" charset="0"/>
              </a:rPr>
              <a:t>Appendix: After class thinking …</a:t>
            </a:r>
          </a:p>
        </p:txBody>
      </p:sp>
      <p:sp>
        <p:nvSpPr>
          <p:cNvPr id="28676" name="Text Box 3"/>
          <p:cNvSpPr txBox="1">
            <a:spLocks noChangeArrowheads="1"/>
          </p:cNvSpPr>
          <p:nvPr/>
        </p:nvSpPr>
        <p:spPr bwMode="auto">
          <a:xfrm>
            <a:off x="914400" y="850900"/>
            <a:ext cx="8229600" cy="5218113"/>
          </a:xfrm>
          <a:prstGeom prst="rect">
            <a:avLst/>
          </a:prstGeom>
          <a:noFill/>
          <a:ln w="9525">
            <a:noFill/>
            <a:miter lim="800000"/>
            <a:headEnd/>
            <a:tailEnd/>
          </a:ln>
        </p:spPr>
        <p:txBody>
          <a:bodyPr>
            <a:spAutoFit/>
          </a:bodyPr>
          <a:lstStyle/>
          <a:p>
            <a:pPr marL="230188" indent="-230188" eaLnBrk="1" hangingPunct="1">
              <a:lnSpc>
                <a:spcPct val="110000"/>
              </a:lnSpc>
              <a:buFontTx/>
              <a:buChar char="•"/>
            </a:pPr>
            <a:r>
              <a:rPr lang="en-US" b="1" dirty="0">
                <a:solidFill>
                  <a:schemeClr val="tx1"/>
                </a:solidFill>
              </a:rPr>
              <a:t>Marketing</a:t>
            </a:r>
          </a:p>
          <a:p>
            <a:pPr marL="687388" lvl="1" indent="-225425" eaLnBrk="1" hangingPunct="1">
              <a:lnSpc>
                <a:spcPct val="110000"/>
              </a:lnSpc>
              <a:buFontTx/>
              <a:buChar char="•"/>
            </a:pPr>
            <a:r>
              <a:rPr lang="en-US" sz="1800" dirty="0">
                <a:solidFill>
                  <a:schemeClr val="tx1"/>
                </a:solidFill>
              </a:rPr>
              <a:t>Which customers are likely to respond to this campaign?</a:t>
            </a:r>
          </a:p>
          <a:p>
            <a:pPr marL="687388" lvl="1" indent="-225425" eaLnBrk="1" hangingPunct="1">
              <a:lnSpc>
                <a:spcPct val="110000"/>
              </a:lnSpc>
              <a:buFontTx/>
              <a:buChar char="•"/>
            </a:pPr>
            <a:r>
              <a:rPr lang="en-US" sz="1800" dirty="0">
                <a:solidFill>
                  <a:schemeClr val="tx1"/>
                </a:solidFill>
              </a:rPr>
              <a:t>Which customers are likely to be profitable ?</a:t>
            </a:r>
          </a:p>
          <a:p>
            <a:pPr marL="687388" lvl="1" indent="-225425" eaLnBrk="1" hangingPunct="1">
              <a:lnSpc>
                <a:spcPct val="110000"/>
              </a:lnSpc>
              <a:buFontTx/>
              <a:buChar char="•"/>
            </a:pPr>
            <a:r>
              <a:rPr lang="en-US" sz="1800" dirty="0">
                <a:solidFill>
                  <a:schemeClr val="tx1"/>
                </a:solidFill>
              </a:rPr>
              <a:t>Who might want to buy this product ? (‘Cross-selling’)</a:t>
            </a:r>
          </a:p>
          <a:p>
            <a:pPr marL="687388" lvl="1" indent="-225425" eaLnBrk="1" hangingPunct="1">
              <a:lnSpc>
                <a:spcPct val="110000"/>
              </a:lnSpc>
              <a:buFontTx/>
              <a:buChar char="•"/>
            </a:pPr>
            <a:r>
              <a:rPr lang="en-US" sz="1800" dirty="0">
                <a:solidFill>
                  <a:schemeClr val="tx1"/>
                </a:solidFill>
              </a:rPr>
              <a:t>Which web-pages are customers visiting before buying products or before leaving our site ?  Which types of customers visit which pages ?</a:t>
            </a:r>
          </a:p>
          <a:p>
            <a:pPr marL="230188" indent="-230188" eaLnBrk="1" hangingPunct="1">
              <a:lnSpc>
                <a:spcPct val="110000"/>
              </a:lnSpc>
              <a:buFontTx/>
              <a:buChar char="•"/>
            </a:pPr>
            <a:r>
              <a:rPr lang="en-US" b="1" dirty="0">
                <a:solidFill>
                  <a:schemeClr val="tx1"/>
                </a:solidFill>
              </a:rPr>
              <a:t>Telecommunications</a:t>
            </a:r>
          </a:p>
          <a:p>
            <a:pPr marL="687388" lvl="1" indent="-225425" eaLnBrk="1" hangingPunct="1">
              <a:lnSpc>
                <a:spcPct val="110000"/>
              </a:lnSpc>
              <a:buFontTx/>
              <a:buChar char="•"/>
            </a:pPr>
            <a:r>
              <a:rPr lang="en-US" sz="1800" dirty="0">
                <a:solidFill>
                  <a:schemeClr val="tx1"/>
                </a:solidFill>
              </a:rPr>
              <a:t>Which customers are vulnerable to attrition (at risk of churning) ?</a:t>
            </a:r>
          </a:p>
          <a:p>
            <a:pPr marL="687388" lvl="1" indent="-225425" eaLnBrk="1" hangingPunct="1">
              <a:lnSpc>
                <a:spcPct val="110000"/>
              </a:lnSpc>
              <a:buFontTx/>
              <a:buChar char="•"/>
            </a:pPr>
            <a:r>
              <a:rPr lang="en-US" sz="1800" dirty="0">
                <a:solidFill>
                  <a:schemeClr val="tx1"/>
                </a:solidFill>
              </a:rPr>
              <a:t>Based on these symptoms, where are problems located in the network ?</a:t>
            </a:r>
          </a:p>
          <a:p>
            <a:pPr marL="687388" lvl="1" indent="-225425" eaLnBrk="1" hangingPunct="1">
              <a:lnSpc>
                <a:spcPct val="110000"/>
              </a:lnSpc>
              <a:buFontTx/>
              <a:buChar char="•"/>
            </a:pPr>
            <a:r>
              <a:rPr lang="en-US" sz="1800" dirty="0">
                <a:solidFill>
                  <a:schemeClr val="tx1"/>
                </a:solidFill>
              </a:rPr>
              <a:t>Where are the bottlenecks in our service ordering system ?</a:t>
            </a:r>
            <a:endParaRPr lang="en-US" sz="1800" b="1" dirty="0">
              <a:solidFill>
                <a:schemeClr val="tx1"/>
              </a:solidFill>
            </a:endParaRPr>
          </a:p>
          <a:p>
            <a:pPr marL="230188" indent="-230188" eaLnBrk="1" hangingPunct="1">
              <a:lnSpc>
                <a:spcPct val="110000"/>
              </a:lnSpc>
              <a:buFontTx/>
              <a:buChar char="•"/>
            </a:pPr>
            <a:r>
              <a:rPr lang="en-US" b="1" dirty="0">
                <a:solidFill>
                  <a:schemeClr val="tx1"/>
                </a:solidFill>
              </a:rPr>
              <a:t>Finance and Insurance</a:t>
            </a:r>
          </a:p>
          <a:p>
            <a:pPr marL="687388" lvl="1" indent="-225425" eaLnBrk="1" hangingPunct="1">
              <a:lnSpc>
                <a:spcPct val="110000"/>
              </a:lnSpc>
              <a:buFontTx/>
              <a:buChar char="•"/>
            </a:pPr>
            <a:r>
              <a:rPr lang="en-US" sz="1800" dirty="0">
                <a:solidFill>
                  <a:schemeClr val="tx1"/>
                </a:solidFill>
              </a:rPr>
              <a:t>Which customers are credit risks / insurance risks ?</a:t>
            </a:r>
          </a:p>
          <a:p>
            <a:pPr marL="687388" lvl="1" indent="-225425" eaLnBrk="1" hangingPunct="1">
              <a:lnSpc>
                <a:spcPct val="110000"/>
              </a:lnSpc>
              <a:buFontTx/>
              <a:buChar char="•"/>
            </a:pPr>
            <a:r>
              <a:rPr lang="en-US" sz="1800" dirty="0">
                <a:solidFill>
                  <a:schemeClr val="tx1"/>
                </a:solidFill>
              </a:rPr>
              <a:t>Which claims or credit transactions are fraudulent ?</a:t>
            </a:r>
          </a:p>
          <a:p>
            <a:pPr marL="687388" lvl="1" indent="-225425" eaLnBrk="1" hangingPunct="1">
              <a:lnSpc>
                <a:spcPct val="110000"/>
              </a:lnSpc>
              <a:buFontTx/>
              <a:buChar char="•"/>
            </a:pPr>
            <a:r>
              <a:rPr lang="en-US" sz="1800" dirty="0">
                <a:solidFill>
                  <a:schemeClr val="tx1"/>
                </a:solidFill>
              </a:rPr>
              <a:t>Which stocks are likely to perform well in the next 3 months, and why ?  When should we buy and sell, given the likely performance and transaction costs ?</a:t>
            </a:r>
            <a:endParaRPr lang="en-US" sz="1800" b="1" dirty="0">
              <a:solidFill>
                <a:schemeClr val="tx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4"/>
          <p:cNvSpPr>
            <a:spLocks noGrp="1"/>
          </p:cNvSpPr>
          <p:nvPr>
            <p:ph type="sldNum" sz="quarter" idx="12"/>
          </p:nvPr>
        </p:nvSpPr>
        <p:spPr>
          <a:noFill/>
        </p:spPr>
        <p:txBody>
          <a:bodyPr/>
          <a:lstStyle/>
          <a:p>
            <a:fld id="{3191BE5D-9FF7-45BE-9B17-1DB524A35A21}" type="slidenum">
              <a:rPr lang="en-US" smtClean="0"/>
              <a:pPr/>
              <a:t>47</a:t>
            </a:fld>
            <a:endParaRPr lang="en-US" smtClean="0"/>
          </a:p>
        </p:txBody>
      </p:sp>
      <p:sp>
        <p:nvSpPr>
          <p:cNvPr id="29699" name="Rectangle 2"/>
          <p:cNvSpPr>
            <a:spLocks noGrp="1" noChangeArrowheads="1"/>
          </p:cNvSpPr>
          <p:nvPr>
            <p:ph type="title"/>
          </p:nvPr>
        </p:nvSpPr>
        <p:spPr>
          <a:xfrm>
            <a:off x="533400" y="342900"/>
            <a:ext cx="8610600" cy="533400"/>
          </a:xfrm>
        </p:spPr>
        <p:txBody>
          <a:bodyPr/>
          <a:lstStyle/>
          <a:p>
            <a:r>
              <a:rPr lang="en-US" sz="2400" dirty="0" smtClean="0">
                <a:latin typeface="Tahoma" pitchFamily="34" charset="0"/>
              </a:rPr>
              <a:t>After class thinking </a:t>
            </a:r>
            <a:r>
              <a:rPr lang="en-US" sz="2400" dirty="0" smtClean="0">
                <a:latin typeface="Tahoma" pitchFamily="34" charset="0"/>
              </a:rPr>
              <a:t>…(cont.)</a:t>
            </a:r>
            <a:endParaRPr lang="en-US" sz="2400" b="1" dirty="0" smtClean="0">
              <a:latin typeface="Tahoma" pitchFamily="34" charset="0"/>
            </a:endParaRPr>
          </a:p>
        </p:txBody>
      </p:sp>
      <p:sp>
        <p:nvSpPr>
          <p:cNvPr id="29700" name="Text Box 3"/>
          <p:cNvSpPr txBox="1">
            <a:spLocks noChangeArrowheads="1"/>
          </p:cNvSpPr>
          <p:nvPr/>
        </p:nvSpPr>
        <p:spPr bwMode="auto">
          <a:xfrm>
            <a:off x="914400" y="981075"/>
            <a:ext cx="8229600" cy="5118100"/>
          </a:xfrm>
          <a:prstGeom prst="rect">
            <a:avLst/>
          </a:prstGeom>
          <a:noFill/>
          <a:ln w="9525">
            <a:noFill/>
            <a:miter lim="800000"/>
            <a:headEnd/>
            <a:tailEnd/>
          </a:ln>
        </p:spPr>
        <p:txBody>
          <a:bodyPr>
            <a:spAutoFit/>
          </a:bodyPr>
          <a:lstStyle/>
          <a:p>
            <a:pPr marL="230188" indent="-230188" eaLnBrk="1" hangingPunct="1">
              <a:lnSpc>
                <a:spcPct val="110000"/>
              </a:lnSpc>
              <a:buFontTx/>
              <a:buChar char="•"/>
            </a:pPr>
            <a:r>
              <a:rPr lang="en-US" b="1" dirty="0">
                <a:solidFill>
                  <a:schemeClr val="tx1"/>
                </a:solidFill>
              </a:rPr>
              <a:t>Healthcare</a:t>
            </a:r>
          </a:p>
          <a:p>
            <a:pPr marL="687388" lvl="1" indent="-225425" eaLnBrk="1" hangingPunct="1">
              <a:lnSpc>
                <a:spcPct val="110000"/>
              </a:lnSpc>
              <a:buFontTx/>
              <a:buChar char="•"/>
            </a:pPr>
            <a:r>
              <a:rPr lang="en-US" sz="1800" dirty="0">
                <a:solidFill>
                  <a:schemeClr val="tx1"/>
                </a:solidFill>
              </a:rPr>
              <a:t>Which patients may take longer to recover ?</a:t>
            </a:r>
          </a:p>
          <a:p>
            <a:pPr marL="687388" lvl="1" indent="-225425" eaLnBrk="1" hangingPunct="1">
              <a:lnSpc>
                <a:spcPct val="110000"/>
              </a:lnSpc>
              <a:buFontTx/>
              <a:buChar char="•"/>
            </a:pPr>
            <a:r>
              <a:rPr lang="en-US" sz="1800" dirty="0">
                <a:solidFill>
                  <a:schemeClr val="tx1"/>
                </a:solidFill>
              </a:rPr>
              <a:t>What is the likely cause of this illness ?</a:t>
            </a:r>
          </a:p>
          <a:p>
            <a:pPr marL="687388" lvl="1" indent="-225425" eaLnBrk="1" hangingPunct="1">
              <a:lnSpc>
                <a:spcPct val="110000"/>
              </a:lnSpc>
              <a:buFontTx/>
              <a:buChar char="•"/>
            </a:pPr>
            <a:r>
              <a:rPr lang="en-US" sz="1800" dirty="0">
                <a:solidFill>
                  <a:schemeClr val="tx1"/>
                </a:solidFill>
              </a:rPr>
              <a:t>Which patients are at risk of disease (and might benefit from medication)?  Pfizer pharmaceuticals used data mining to construct a predictive model that was then embedded in their online cholesterol health risk assessment, which tells patients their cholesterol risk score.  High risk patients can consult their doctors and request Lipitor, Pfizer’s cholesterol medication.</a:t>
            </a:r>
          </a:p>
          <a:p>
            <a:pPr marL="687388" lvl="1" indent="-225425" eaLnBrk="1" hangingPunct="1">
              <a:lnSpc>
                <a:spcPct val="110000"/>
              </a:lnSpc>
              <a:buFontTx/>
              <a:buChar char="•"/>
            </a:pPr>
            <a:endParaRPr lang="en-US" sz="1800" dirty="0">
              <a:solidFill>
                <a:schemeClr val="tx1"/>
              </a:solidFill>
            </a:endParaRPr>
          </a:p>
          <a:p>
            <a:pPr marL="230188" indent="-230188" eaLnBrk="1" hangingPunct="1">
              <a:lnSpc>
                <a:spcPct val="110000"/>
              </a:lnSpc>
              <a:buFontTx/>
              <a:buChar char="•"/>
            </a:pPr>
            <a:r>
              <a:rPr lang="en-US" b="1" dirty="0">
                <a:solidFill>
                  <a:schemeClr val="tx1"/>
                </a:solidFill>
              </a:rPr>
              <a:t>Retail</a:t>
            </a:r>
          </a:p>
          <a:p>
            <a:pPr marL="687388" lvl="1" indent="-225425" eaLnBrk="1" hangingPunct="1">
              <a:lnSpc>
                <a:spcPct val="110000"/>
              </a:lnSpc>
              <a:buFontTx/>
              <a:buChar char="•"/>
            </a:pPr>
            <a:r>
              <a:rPr lang="en-US" sz="1800" dirty="0">
                <a:solidFill>
                  <a:schemeClr val="tx1"/>
                </a:solidFill>
              </a:rPr>
              <a:t>Which products do customers buy together (or in sequence) &amp; which do they not buy together ?  (‘Category management’.)</a:t>
            </a:r>
          </a:p>
          <a:p>
            <a:pPr marL="687388" lvl="1" indent="-225425" eaLnBrk="1" hangingPunct="1">
              <a:lnSpc>
                <a:spcPct val="110000"/>
              </a:lnSpc>
              <a:buFontTx/>
              <a:buChar char="•"/>
            </a:pPr>
            <a:r>
              <a:rPr lang="en-US" sz="1800" dirty="0">
                <a:solidFill>
                  <a:schemeClr val="tx1"/>
                </a:solidFill>
              </a:rPr>
              <a:t>What characterizes customers at various stores ?</a:t>
            </a:r>
          </a:p>
          <a:p>
            <a:pPr marL="687388" lvl="1" indent="-225425" eaLnBrk="1" hangingPunct="1">
              <a:lnSpc>
                <a:spcPct val="110000"/>
              </a:lnSpc>
              <a:buFontTx/>
              <a:buChar char="•"/>
            </a:pPr>
            <a:r>
              <a:rPr lang="en-US" sz="1800" dirty="0">
                <a:solidFill>
                  <a:schemeClr val="tx1"/>
                </a:solidFill>
              </a:rPr>
              <a:t>What items are bought for cash, on credit, or by check ?</a:t>
            </a:r>
          </a:p>
          <a:p>
            <a:pPr marL="687388" lvl="1" indent="-225425" eaLnBrk="1" hangingPunct="1">
              <a:lnSpc>
                <a:spcPct val="110000"/>
              </a:lnSpc>
              <a:buFontTx/>
              <a:buChar char="•"/>
            </a:pPr>
            <a:r>
              <a:rPr lang="en-US" sz="1800" dirty="0">
                <a:solidFill>
                  <a:schemeClr val="tx1"/>
                </a:solidFill>
              </a:rPr>
              <a:t>What type of customer buys this item, or this product type ?</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4"/>
          <p:cNvSpPr>
            <a:spLocks noGrp="1"/>
          </p:cNvSpPr>
          <p:nvPr>
            <p:ph type="sldNum" sz="quarter" idx="12"/>
          </p:nvPr>
        </p:nvSpPr>
        <p:spPr>
          <a:noFill/>
        </p:spPr>
        <p:txBody>
          <a:bodyPr/>
          <a:lstStyle/>
          <a:p>
            <a:fld id="{426268F2-66A6-430E-91D2-EED02133D153}" type="slidenum">
              <a:rPr lang="en-US" smtClean="0"/>
              <a:pPr/>
              <a:t>48</a:t>
            </a:fld>
            <a:endParaRPr lang="en-US" smtClean="0"/>
          </a:p>
        </p:txBody>
      </p:sp>
      <p:sp>
        <p:nvSpPr>
          <p:cNvPr id="30723" name="Rectangle 2"/>
          <p:cNvSpPr>
            <a:spLocks noGrp="1" noChangeArrowheads="1"/>
          </p:cNvSpPr>
          <p:nvPr>
            <p:ph type="title"/>
          </p:nvPr>
        </p:nvSpPr>
        <p:spPr>
          <a:xfrm>
            <a:off x="533400" y="533400"/>
            <a:ext cx="8610600" cy="533400"/>
          </a:xfrm>
        </p:spPr>
        <p:txBody>
          <a:bodyPr/>
          <a:lstStyle/>
          <a:p>
            <a:r>
              <a:rPr lang="en-US" sz="2400" dirty="0" smtClean="0">
                <a:latin typeface="Tahoma" pitchFamily="34" charset="0"/>
              </a:rPr>
              <a:t>After class thinking </a:t>
            </a:r>
            <a:r>
              <a:rPr lang="en-US" sz="2400" dirty="0" smtClean="0">
                <a:latin typeface="Tahoma" pitchFamily="34" charset="0"/>
              </a:rPr>
              <a:t>…(cont.)</a:t>
            </a:r>
            <a:endParaRPr lang="en-US" sz="2400" b="1" dirty="0" smtClean="0">
              <a:latin typeface="Tahoma" pitchFamily="34" charset="0"/>
            </a:endParaRPr>
          </a:p>
        </p:txBody>
      </p:sp>
      <p:sp>
        <p:nvSpPr>
          <p:cNvPr id="30724" name="Text Box 3"/>
          <p:cNvSpPr txBox="1">
            <a:spLocks noChangeArrowheads="1"/>
          </p:cNvSpPr>
          <p:nvPr/>
        </p:nvSpPr>
        <p:spPr bwMode="auto">
          <a:xfrm>
            <a:off x="914400" y="1330325"/>
            <a:ext cx="8229600" cy="2705100"/>
          </a:xfrm>
          <a:prstGeom prst="rect">
            <a:avLst/>
          </a:prstGeom>
          <a:noFill/>
          <a:ln w="9525">
            <a:noFill/>
            <a:miter lim="800000"/>
            <a:headEnd/>
            <a:tailEnd/>
          </a:ln>
        </p:spPr>
        <p:txBody>
          <a:bodyPr>
            <a:spAutoFit/>
          </a:bodyPr>
          <a:lstStyle/>
          <a:p>
            <a:pPr marL="230188" indent="-230188" eaLnBrk="1" hangingPunct="1">
              <a:lnSpc>
                <a:spcPct val="110000"/>
              </a:lnSpc>
              <a:buFontTx/>
              <a:buChar char="•"/>
            </a:pPr>
            <a:r>
              <a:rPr lang="en-US" b="1">
                <a:solidFill>
                  <a:schemeClr val="tx1"/>
                </a:solidFill>
              </a:rPr>
              <a:t>Quality Control</a:t>
            </a:r>
          </a:p>
          <a:p>
            <a:pPr marL="687388" lvl="1" indent="-225425" eaLnBrk="1" hangingPunct="1">
              <a:lnSpc>
                <a:spcPct val="110000"/>
              </a:lnSpc>
              <a:buFontTx/>
              <a:buChar char="•"/>
            </a:pPr>
            <a:r>
              <a:rPr lang="en-US" sz="1800">
                <a:solidFill>
                  <a:schemeClr val="tx1"/>
                </a:solidFill>
              </a:rPr>
              <a:t>Which shipments are high-risk and need to be inspected ?</a:t>
            </a:r>
          </a:p>
          <a:p>
            <a:pPr marL="687388" lvl="1" indent="-225425" eaLnBrk="1" hangingPunct="1">
              <a:lnSpc>
                <a:spcPct val="110000"/>
              </a:lnSpc>
              <a:buFontTx/>
              <a:buChar char="•"/>
            </a:pPr>
            <a:endParaRPr lang="en-US" sz="1800">
              <a:solidFill>
                <a:schemeClr val="tx1"/>
              </a:solidFill>
            </a:endParaRPr>
          </a:p>
          <a:p>
            <a:pPr marL="230188" indent="-230188" eaLnBrk="1" hangingPunct="1">
              <a:lnSpc>
                <a:spcPct val="110000"/>
              </a:lnSpc>
              <a:buFontTx/>
              <a:buChar char="•"/>
            </a:pPr>
            <a:r>
              <a:rPr lang="en-US" b="1">
                <a:solidFill>
                  <a:schemeClr val="tx1"/>
                </a:solidFill>
              </a:rPr>
              <a:t>Customer Support</a:t>
            </a:r>
          </a:p>
          <a:p>
            <a:pPr marL="687388" lvl="1" indent="-225425" eaLnBrk="1" hangingPunct="1">
              <a:lnSpc>
                <a:spcPct val="110000"/>
              </a:lnSpc>
              <a:buFontTx/>
              <a:buChar char="•"/>
            </a:pPr>
            <a:r>
              <a:rPr lang="en-US" sz="1800">
                <a:solidFill>
                  <a:schemeClr val="tx1"/>
                </a:solidFill>
              </a:rPr>
              <a:t>Which tasks schedule (ordering) is optimal (or good enough) ?</a:t>
            </a:r>
          </a:p>
          <a:p>
            <a:pPr marL="687388" lvl="1" indent="-225425" eaLnBrk="1" hangingPunct="1">
              <a:lnSpc>
                <a:spcPct val="110000"/>
              </a:lnSpc>
              <a:buFontTx/>
              <a:buChar char="•"/>
            </a:pPr>
            <a:r>
              <a:rPr lang="en-US" sz="1800">
                <a:solidFill>
                  <a:schemeClr val="tx1"/>
                </a:solidFill>
              </a:rPr>
              <a:t>Which customer service representative should I assign to a task ?</a:t>
            </a:r>
          </a:p>
          <a:p>
            <a:pPr marL="687388" lvl="1" indent="-225425" eaLnBrk="1" hangingPunct="1">
              <a:lnSpc>
                <a:spcPct val="110000"/>
              </a:lnSpc>
              <a:buFontTx/>
              <a:buChar char="•"/>
            </a:pPr>
            <a:r>
              <a:rPr lang="en-US" sz="1800">
                <a:solidFill>
                  <a:schemeClr val="tx1"/>
                </a:solidFill>
              </a:rPr>
              <a:t>What documents or people are likely to be helpful to the customer in solving their problem ?</a:t>
            </a:r>
          </a:p>
        </p:txBody>
      </p:sp>
      <p:sp>
        <p:nvSpPr>
          <p:cNvPr id="30725" name="Text Box 4"/>
          <p:cNvSpPr txBox="1">
            <a:spLocks noChangeArrowheads="1"/>
          </p:cNvSpPr>
          <p:nvPr/>
        </p:nvSpPr>
        <p:spPr bwMode="auto">
          <a:xfrm>
            <a:off x="1143000" y="4521200"/>
            <a:ext cx="7467600" cy="1200150"/>
          </a:xfrm>
          <a:prstGeom prst="rect">
            <a:avLst/>
          </a:prstGeom>
          <a:noFill/>
          <a:ln w="12700">
            <a:noFill/>
            <a:miter lim="800000"/>
            <a:headEnd type="none" w="sm" len="sm"/>
            <a:tailEnd type="none" w="sm" len="sm"/>
          </a:ln>
        </p:spPr>
        <p:txBody>
          <a:bodyPr>
            <a:spAutoFit/>
          </a:bodyPr>
          <a:lstStyle/>
          <a:p>
            <a:pPr>
              <a:spcBef>
                <a:spcPct val="50000"/>
              </a:spcBef>
            </a:pPr>
            <a:r>
              <a:rPr lang="en-US" dirty="0" smtClean="0">
                <a:solidFill>
                  <a:schemeClr val="tx2"/>
                </a:solidFill>
              </a:rPr>
              <a:t>Without knowing much about BI techniques, how </a:t>
            </a:r>
            <a:r>
              <a:rPr lang="en-US" dirty="0">
                <a:solidFill>
                  <a:schemeClr val="tx2"/>
                </a:solidFill>
              </a:rPr>
              <a:t>would you </a:t>
            </a:r>
            <a:r>
              <a:rPr lang="en-US" dirty="0" smtClean="0">
                <a:solidFill>
                  <a:schemeClr val="tx2"/>
                </a:solidFill>
              </a:rPr>
              <a:t>answer </a:t>
            </a:r>
            <a:r>
              <a:rPr lang="en-US" dirty="0">
                <a:solidFill>
                  <a:schemeClr val="tx2"/>
                </a:solidFill>
              </a:rPr>
              <a:t>these questions? Let’s see how you would answer them after taking this course.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8458200" cy="1371600"/>
          </a:xfrm>
        </p:spPr>
        <p:txBody>
          <a:bodyPr>
            <a:normAutofit fontScale="90000"/>
          </a:bodyPr>
          <a:lstStyle/>
          <a:p>
            <a:r>
              <a:rPr lang="en-US" dirty="0" smtClean="0">
                <a:solidFill>
                  <a:srgbClr val="C00000"/>
                </a:solidFill>
              </a:rPr>
              <a:t>Next Class:</a:t>
            </a:r>
            <a:br>
              <a:rPr lang="en-US" dirty="0" smtClean="0">
                <a:solidFill>
                  <a:srgbClr val="C00000"/>
                </a:solidFill>
              </a:rPr>
            </a:br>
            <a:r>
              <a:rPr lang="en-US" dirty="0" smtClean="0">
                <a:solidFill>
                  <a:srgbClr val="C00000"/>
                </a:solidFill>
              </a:rPr>
              <a:t>SAS EM Interface &amp; Data Exploration</a:t>
            </a:r>
            <a:endParaRPr lang="en-US" dirty="0">
              <a:solidFill>
                <a:srgbClr val="C00000"/>
              </a:solidFill>
            </a:endParaRPr>
          </a:p>
        </p:txBody>
      </p:sp>
      <p:pic>
        <p:nvPicPr>
          <p:cNvPr id="23554" name="Picture 2" descr="NeXT logo by Paul Ran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477000" y="4191000"/>
            <a:ext cx="2092256" cy="2236065"/>
          </a:xfrm>
          <a:prstGeom prst="rect">
            <a:avLst/>
          </a:prstGeom>
          <a:noFill/>
          <a:extLst>
            <a:ext uri="{909E8E84-426E-40DD-AFC4-6F175D3DCCD1}">
              <a14:hiddenFill xmlns="" xmlns:a14="http://schemas.microsoft.com/office/drawing/2010/main">
                <a:solidFill>
                  <a:srgbClr val="FFFFFF"/>
                </a:solidFill>
              </a14:hiddenFill>
            </a:ext>
          </a:extLst>
        </p:spPr>
      </p:pic>
      <p:sp>
        <p:nvSpPr>
          <p:cNvPr id="5" name="Content Placeholder 2"/>
          <p:cNvSpPr txBox="1">
            <a:spLocks/>
          </p:cNvSpPr>
          <p:nvPr/>
        </p:nvSpPr>
        <p:spPr>
          <a:xfrm>
            <a:off x="457200" y="1752600"/>
            <a:ext cx="8229600" cy="4343400"/>
          </a:xfrm>
          <a:prstGeom prst="rect">
            <a:avLst/>
          </a:prstGeom>
        </p:spPr>
        <p:txBody>
          <a:bodyPr vert="horz">
            <a:noAutofit/>
          </a:bodyPr>
          <a:lstStyle/>
          <a:p>
            <a:pPr marL="342900" marR="0" lvl="0" indent="-342900" algn="l" defTabSz="914400" rtl="0" eaLnBrk="1" fontAlgn="auto" latinLnBrk="0" hangingPunct="1">
              <a:lnSpc>
                <a:spcPct val="100000"/>
              </a:lnSpc>
              <a:spcBef>
                <a:spcPts val="0"/>
              </a:spcBef>
              <a:spcAft>
                <a:spcPts val="0"/>
              </a:spcAft>
              <a:buClr>
                <a:schemeClr val="accent1"/>
              </a:buClr>
              <a:buSzPct val="68000"/>
              <a:buFont typeface="Wingdings" pitchFamily="2" charset="2"/>
              <a:buChar char="Ø"/>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Make sure you are able to access </a:t>
            </a:r>
          </a:p>
          <a:p>
            <a:pPr marL="342900" marR="0" lvl="0" indent="-342900" algn="l" defTabSz="914400" rtl="0" eaLnBrk="1" fontAlgn="auto" latinLnBrk="0" hangingPunct="1">
              <a:lnSpc>
                <a:spcPct val="100000"/>
              </a:lnSpc>
              <a:spcBef>
                <a:spcPts val="0"/>
              </a:spcBef>
              <a:spcAft>
                <a:spcPts val="0"/>
              </a:spcAft>
              <a:buClr>
                <a:schemeClr val="accent1"/>
              </a:buClr>
              <a:buSzPct val="68000"/>
              <a:buFont typeface="Wingdings 3"/>
              <a:buNone/>
              <a:tabLst/>
              <a:defRPr/>
            </a:pPr>
            <a:r>
              <a:rPr kumimoji="0" lang="en-US" sz="2000" b="0" i="0" u="none" strike="noStrike" kern="1200" cap="none" spc="0" normalizeH="0" baseline="0" noProof="0" dirty="0" smtClean="0">
                <a:ln>
                  <a:noFill/>
                </a:ln>
                <a:solidFill>
                  <a:srgbClr val="C00000"/>
                </a:solidFill>
                <a:effectLst/>
                <a:uLnTx/>
                <a:uFillTx/>
                <a:latin typeface="+mn-lt"/>
                <a:ea typeface="+mn-ea"/>
                <a:cs typeface="+mn-cs"/>
              </a:rPr>
              <a:t>          “SAS </a:t>
            </a:r>
            <a:r>
              <a:rPr kumimoji="0" lang="en-US" sz="2000" b="0" i="0" u="none" strike="noStrike" kern="1200" cap="none" spc="0" normalizeH="0" baseline="0" noProof="0" dirty="0" err="1" smtClean="0">
                <a:ln>
                  <a:noFill/>
                </a:ln>
                <a:solidFill>
                  <a:srgbClr val="C00000"/>
                </a:solidFill>
                <a:effectLst/>
                <a:uLnTx/>
                <a:uFillTx/>
                <a:latin typeface="+mn-lt"/>
                <a:ea typeface="+mn-ea"/>
                <a:cs typeface="+mn-cs"/>
              </a:rPr>
              <a:t>OnDemand</a:t>
            </a:r>
            <a:r>
              <a:rPr kumimoji="0" lang="en-US" sz="2000" b="0" i="0" u="none" strike="noStrike" kern="1200" cap="none" spc="0" normalizeH="0" baseline="0" noProof="0" dirty="0" smtClean="0">
                <a:ln>
                  <a:noFill/>
                </a:ln>
                <a:solidFill>
                  <a:srgbClr val="C00000"/>
                </a:solidFill>
                <a:effectLst/>
                <a:uLnTx/>
                <a:uFillTx/>
                <a:latin typeface="+mn-lt"/>
                <a:ea typeface="+mn-ea"/>
                <a:cs typeface="+mn-cs"/>
              </a:rPr>
              <a:t> for Academics: Enterprise Miner™”</a:t>
            </a:r>
          </a:p>
          <a:p>
            <a:pPr marL="342900" marR="0" lvl="0" indent="-342900" algn="l" defTabSz="914400" rtl="0" eaLnBrk="1" fontAlgn="auto" latinLnBrk="0" hangingPunct="1">
              <a:lnSpc>
                <a:spcPct val="100000"/>
              </a:lnSpc>
              <a:spcBef>
                <a:spcPts val="0"/>
              </a:spcBef>
              <a:spcAft>
                <a:spcPts val="0"/>
              </a:spcAft>
              <a:buClr>
                <a:schemeClr val="accent1"/>
              </a:buClr>
              <a:buSzPct val="68000"/>
              <a:buFont typeface="Wingdings 3"/>
              <a:buNone/>
              <a:tabLst/>
              <a:defRPr/>
            </a:pPr>
            <a:r>
              <a:rPr kumimoji="0" lang="en-US" sz="2000" b="0" i="1" u="none" strike="noStrike" kern="1200" cap="none" spc="0" normalizeH="0" baseline="0" noProof="0" dirty="0" smtClean="0">
                <a:ln>
                  <a:noFill/>
                </a:ln>
                <a:solidFill>
                  <a:srgbClr val="C00000"/>
                </a:solidFill>
                <a:effectLst/>
                <a:uLnTx/>
                <a:uFillTx/>
                <a:latin typeface="+mn-lt"/>
                <a:ea typeface="+mn-ea"/>
                <a:cs typeface="+mn-cs"/>
              </a:rPr>
              <a:t>          </a:t>
            </a:r>
            <a:r>
              <a:rPr kumimoji="0" lang="en-US" sz="2000" b="0" i="0" u="sng" strike="noStrike" kern="1200" cap="none" spc="0" normalizeH="0" baseline="0" noProof="0" dirty="0" smtClean="0">
                <a:ln>
                  <a:noFill/>
                </a:ln>
                <a:solidFill>
                  <a:srgbClr val="C00000"/>
                </a:solidFill>
                <a:effectLst/>
                <a:uLnTx/>
                <a:uFillTx/>
                <a:latin typeface="+mn-lt"/>
                <a:ea typeface="+mn-ea"/>
                <a:cs typeface="+mn-cs"/>
              </a:rPr>
              <a:t>http://support.sas.com/ondemand/steps.html</a:t>
            </a:r>
          </a:p>
          <a:p>
            <a:pPr marL="342900" marR="0" lvl="0" indent="-342900" algn="l" defTabSz="914400" rtl="0" eaLnBrk="1" fontAlgn="auto" latinLnBrk="0" hangingPunct="1">
              <a:lnSpc>
                <a:spcPct val="100000"/>
              </a:lnSpc>
              <a:spcBef>
                <a:spcPts val="0"/>
              </a:spcBef>
              <a:spcAft>
                <a:spcPts val="0"/>
              </a:spcAft>
              <a:buClr>
                <a:schemeClr val="accent1"/>
              </a:buClr>
              <a:buSzPct val="68000"/>
              <a:buFont typeface="Wingdings 3"/>
              <a:buNone/>
              <a:tabLst/>
              <a:defRPr/>
            </a:pPr>
            <a:endParaRPr kumimoji="0" lang="en-US" sz="2000" b="0" i="0" u="sng" strike="noStrike" kern="1200" cap="none" spc="0" normalizeH="0" baseline="0" noProof="0" dirty="0" smtClean="0">
              <a:ln>
                <a:noFill/>
              </a:ln>
              <a:solidFill>
                <a:srgbClr val="C00000"/>
              </a:solidFill>
              <a:effectLst/>
              <a:uLnTx/>
              <a:uFillTx/>
              <a:latin typeface="+mn-lt"/>
              <a:ea typeface="+mn-ea"/>
              <a:cs typeface="+mn-cs"/>
            </a:endParaRPr>
          </a:p>
          <a:p>
            <a:pPr marL="342900" indent="-342900">
              <a:spcBef>
                <a:spcPts val="0"/>
              </a:spcBef>
              <a:buFont typeface="Wingdings" pitchFamily="2" charset="2"/>
              <a:buChar char="Ø"/>
            </a:pPr>
            <a:r>
              <a:rPr lang="en-US" sz="2400" dirty="0" smtClean="0"/>
              <a:t>Check Blackboard: Announcement, Course Documents,  Assignments…</a:t>
            </a:r>
          </a:p>
        </p:txBody>
      </p:sp>
    </p:spTree>
    <p:extLst>
      <p:ext uri="{BB962C8B-B14F-4D97-AF65-F5344CB8AC3E}">
        <p14:creationId xmlns="" xmlns:p14="http://schemas.microsoft.com/office/powerpoint/2010/main" val="3556079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D889B222-CD94-4D5A-B2A9-99AAEFEBB3B3}" type="slidenum">
              <a:rPr lang="en-US" smtClean="0"/>
              <a:pPr/>
              <a:t>5</a:t>
            </a:fld>
            <a:endParaRPr lang="en-US" smtClean="0"/>
          </a:p>
        </p:txBody>
      </p:sp>
      <p:sp>
        <p:nvSpPr>
          <p:cNvPr id="7" name="Rectangle 2"/>
          <p:cNvSpPr txBox="1">
            <a:spLocks noChangeArrowheads="1"/>
          </p:cNvSpPr>
          <p:nvPr/>
        </p:nvSpPr>
        <p:spPr>
          <a:xfrm>
            <a:off x="457200" y="228600"/>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C00000"/>
                </a:solidFill>
                <a:effectLst>
                  <a:outerShdw blurRad="31750" dist="25400" dir="5400000" algn="tl" rotWithShape="0">
                    <a:srgbClr val="000000">
                      <a:alpha val="25000"/>
                    </a:srgbClr>
                  </a:outerShdw>
                </a:effectLst>
                <a:uLnTx/>
                <a:uFillTx/>
                <a:latin typeface="+mj-lt"/>
                <a:ea typeface="+mj-ea"/>
                <a:cs typeface="+mj-cs"/>
              </a:rPr>
              <a:t>Major Challenge?</a:t>
            </a:r>
          </a:p>
        </p:txBody>
      </p:sp>
      <p:grpSp>
        <p:nvGrpSpPr>
          <p:cNvPr id="14" name="组合 13"/>
          <p:cNvGrpSpPr/>
          <p:nvPr/>
        </p:nvGrpSpPr>
        <p:grpSpPr>
          <a:xfrm>
            <a:off x="6617346" y="1611868"/>
            <a:ext cx="2526654" cy="2883932"/>
            <a:chOff x="6617346" y="1611868"/>
            <a:chExt cx="2526654" cy="2883932"/>
          </a:xfrm>
        </p:grpSpPr>
        <p:pic>
          <p:nvPicPr>
            <p:cNvPr id="93186" name="Picture 2"/>
            <p:cNvPicPr>
              <a:picLocks noChangeAspect="1" noChangeArrowheads="1"/>
            </p:cNvPicPr>
            <p:nvPr/>
          </p:nvPicPr>
          <p:blipFill>
            <a:blip r:embed="rId3" cstate="print"/>
            <a:srcRect l="31625" t="40016" r="56662" b="29167"/>
            <a:stretch>
              <a:fillRect/>
            </a:stretch>
          </p:blipFill>
          <p:spPr bwMode="auto">
            <a:xfrm>
              <a:off x="7140251" y="2057400"/>
              <a:ext cx="1648408" cy="2438400"/>
            </a:xfrm>
            <a:prstGeom prst="rect">
              <a:avLst/>
            </a:prstGeom>
            <a:noFill/>
            <a:ln w="9525">
              <a:noFill/>
              <a:miter lim="800000"/>
              <a:headEnd/>
              <a:tailEnd/>
            </a:ln>
          </p:spPr>
        </p:pic>
        <p:sp>
          <p:nvSpPr>
            <p:cNvPr id="8" name="矩形 7"/>
            <p:cNvSpPr/>
            <p:nvPr/>
          </p:nvSpPr>
          <p:spPr>
            <a:xfrm>
              <a:off x="6617346" y="1611868"/>
              <a:ext cx="2526654" cy="369332"/>
            </a:xfrm>
            <a:prstGeom prst="rect">
              <a:avLst/>
            </a:prstGeom>
          </p:spPr>
          <p:txBody>
            <a:bodyPr wrap="none">
              <a:spAutoFit/>
            </a:bodyPr>
            <a:lstStyle/>
            <a:p>
              <a:r>
                <a:rPr lang="en-US" dirty="0" smtClean="0"/>
                <a:t>Data Access Provider</a:t>
              </a:r>
              <a:endParaRPr lang="en-US" dirty="0"/>
            </a:p>
          </p:txBody>
        </p:sp>
      </p:grpSp>
      <p:pic>
        <p:nvPicPr>
          <p:cNvPr id="93187" name="Picture 3"/>
          <p:cNvPicPr>
            <a:picLocks noChangeAspect="1" noChangeArrowheads="1"/>
          </p:cNvPicPr>
          <p:nvPr/>
        </p:nvPicPr>
        <p:blipFill>
          <a:blip r:embed="rId4" cstate="print"/>
          <a:srcRect l="26354" t="39583" r="51977" b="32292"/>
          <a:stretch>
            <a:fillRect/>
          </a:stretch>
        </p:blipFill>
        <p:spPr bwMode="auto">
          <a:xfrm>
            <a:off x="3352800" y="1301578"/>
            <a:ext cx="2915355" cy="2127422"/>
          </a:xfrm>
          <a:prstGeom prst="rect">
            <a:avLst/>
          </a:prstGeom>
          <a:noFill/>
          <a:ln w="9525">
            <a:noFill/>
            <a:miter lim="800000"/>
            <a:headEnd/>
            <a:tailEnd/>
          </a:ln>
        </p:spPr>
      </p:pic>
      <p:pic>
        <p:nvPicPr>
          <p:cNvPr id="93188" name="Picture 4"/>
          <p:cNvPicPr>
            <a:picLocks noChangeAspect="1" noChangeArrowheads="1"/>
          </p:cNvPicPr>
          <p:nvPr/>
        </p:nvPicPr>
        <p:blipFill>
          <a:blip r:embed="rId5" cstate="print"/>
          <a:srcRect l="33602" t="40625" r="54685" b="36458"/>
          <a:stretch>
            <a:fillRect/>
          </a:stretch>
        </p:blipFill>
        <p:spPr bwMode="auto">
          <a:xfrm>
            <a:off x="4038600" y="3429000"/>
            <a:ext cx="1447800" cy="1592580"/>
          </a:xfrm>
          <a:prstGeom prst="rect">
            <a:avLst/>
          </a:prstGeom>
          <a:noFill/>
          <a:ln w="9525">
            <a:noFill/>
            <a:miter lim="800000"/>
            <a:headEnd/>
            <a:tailEnd/>
          </a:ln>
        </p:spPr>
      </p:pic>
      <p:grpSp>
        <p:nvGrpSpPr>
          <p:cNvPr id="13" name="组合 12"/>
          <p:cNvGrpSpPr/>
          <p:nvPr/>
        </p:nvGrpSpPr>
        <p:grpSpPr>
          <a:xfrm>
            <a:off x="228600" y="1591270"/>
            <a:ext cx="2619375" cy="2828330"/>
            <a:chOff x="228600" y="1591270"/>
            <a:chExt cx="2619375" cy="2828330"/>
          </a:xfrm>
        </p:grpSpPr>
        <p:sp>
          <p:nvSpPr>
            <p:cNvPr id="10" name="矩形 9"/>
            <p:cNvSpPr/>
            <p:nvPr/>
          </p:nvSpPr>
          <p:spPr>
            <a:xfrm>
              <a:off x="228600" y="1591270"/>
              <a:ext cx="2284710" cy="923330"/>
            </a:xfrm>
            <a:prstGeom prst="rect">
              <a:avLst/>
            </a:prstGeom>
          </p:spPr>
          <p:txBody>
            <a:bodyPr wrap="square">
              <a:spAutoFit/>
            </a:bodyPr>
            <a:lstStyle/>
            <a:p>
              <a:r>
                <a:rPr lang="en-US" dirty="0" smtClean="0"/>
                <a:t>Data Requester –</a:t>
              </a:r>
            </a:p>
            <a:p>
              <a:r>
                <a:rPr lang="en-US" dirty="0" smtClean="0"/>
                <a:t>Business Decision Maker</a:t>
              </a:r>
              <a:endParaRPr lang="en-US" dirty="0"/>
            </a:p>
          </p:txBody>
        </p:sp>
        <p:pic>
          <p:nvPicPr>
            <p:cNvPr id="93190" name="Picture 6" descr="https://encrypted-tbn0.google.com/images?q=tbn:ANd9GcRlPkMEyRL3PuSklYaa6D_Jq_uYZYy7kfe882A_RD73-5Nfz-Hw"/>
            <p:cNvPicPr>
              <a:picLocks noChangeAspect="1" noChangeArrowheads="1"/>
            </p:cNvPicPr>
            <p:nvPr/>
          </p:nvPicPr>
          <p:blipFill>
            <a:blip r:embed="rId6" cstate="print"/>
            <a:srcRect/>
            <a:stretch>
              <a:fillRect/>
            </a:stretch>
          </p:blipFill>
          <p:spPr bwMode="auto">
            <a:xfrm>
              <a:off x="228600" y="2676524"/>
              <a:ext cx="2619375" cy="1743076"/>
            </a:xfrm>
            <a:prstGeom prst="rect">
              <a:avLst/>
            </a:prstGeom>
            <a:noFill/>
          </p:spPr>
        </p:pic>
      </p:grpSp>
      <p:sp>
        <p:nvSpPr>
          <p:cNvPr id="15" name="矩形 14"/>
          <p:cNvSpPr/>
          <p:nvPr/>
        </p:nvSpPr>
        <p:spPr>
          <a:xfrm>
            <a:off x="685800" y="5486400"/>
            <a:ext cx="8174033" cy="707886"/>
          </a:xfrm>
          <a:prstGeom prst="rect">
            <a:avLst/>
          </a:prstGeom>
        </p:spPr>
        <p:txBody>
          <a:bodyPr wrap="none">
            <a:spAutoFit/>
          </a:bodyPr>
          <a:lstStyle/>
          <a:p>
            <a:pPr>
              <a:buFont typeface="Arial" pitchFamily="34" charset="0"/>
              <a:buChar char="•"/>
            </a:pPr>
            <a:r>
              <a:rPr lang="en-US" sz="2000" dirty="0" smtClean="0">
                <a:solidFill>
                  <a:srgbClr val="C00000"/>
                </a:solidFill>
              </a:rPr>
              <a:t>    Decision makers don’t know how to access data…</a:t>
            </a:r>
          </a:p>
          <a:p>
            <a:pPr>
              <a:buFont typeface="Arial" pitchFamily="34" charset="0"/>
              <a:buChar char="•"/>
            </a:pPr>
            <a:r>
              <a:rPr lang="en-US" sz="2000" dirty="0" smtClean="0">
                <a:solidFill>
                  <a:srgbClr val="C00000"/>
                </a:solidFill>
              </a:rPr>
              <a:t>    IT professionals don’t fully understand business processes…</a:t>
            </a:r>
            <a:endParaRPr lang="en-US" sz="20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3187"/>
                                        </p:tgtEl>
                                        <p:attrNameLst>
                                          <p:attrName>style.visibility</p:attrName>
                                        </p:attrNameLst>
                                      </p:cBhvr>
                                      <p:to>
                                        <p:strVal val="visible"/>
                                      </p:to>
                                    </p:set>
                                    <p:animEffect transition="in" filter="fade">
                                      <p:cBhvr>
                                        <p:cTn id="17" dur="500"/>
                                        <p:tgtEl>
                                          <p:spTgt spid="9318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93188"/>
                                        </p:tgtEl>
                                        <p:attrNameLst>
                                          <p:attrName>style.visibility</p:attrName>
                                        </p:attrNameLst>
                                      </p:cBhvr>
                                      <p:to>
                                        <p:strVal val="visible"/>
                                      </p:to>
                                    </p:set>
                                    <p:anim calcmode="lin" valueType="num">
                                      <p:cBhvr>
                                        <p:cTn id="22" dur="500" fill="hold"/>
                                        <p:tgtEl>
                                          <p:spTgt spid="93188"/>
                                        </p:tgtEl>
                                        <p:attrNameLst>
                                          <p:attrName>ppt_w</p:attrName>
                                        </p:attrNameLst>
                                      </p:cBhvr>
                                      <p:tavLst>
                                        <p:tav tm="0">
                                          <p:val>
                                            <p:fltVal val="0"/>
                                          </p:val>
                                        </p:tav>
                                        <p:tav tm="100000">
                                          <p:val>
                                            <p:strVal val="#ppt_w"/>
                                          </p:val>
                                        </p:tav>
                                      </p:tavLst>
                                    </p:anim>
                                    <p:anim calcmode="lin" valueType="num">
                                      <p:cBhvr>
                                        <p:cTn id="23" dur="500" fill="hold"/>
                                        <p:tgtEl>
                                          <p:spTgt spid="93188"/>
                                        </p:tgtEl>
                                        <p:attrNameLst>
                                          <p:attrName>ppt_h</p:attrName>
                                        </p:attrNameLst>
                                      </p:cBhvr>
                                      <p:tavLst>
                                        <p:tav tm="0">
                                          <p:val>
                                            <p:fltVal val="0"/>
                                          </p:val>
                                        </p:tav>
                                        <p:tav tm="100000">
                                          <p:val>
                                            <p:strVal val="#ppt_h"/>
                                          </p:val>
                                        </p:tav>
                                      </p:tavLst>
                                    </p:anim>
                                    <p:animEffect transition="in" filter="fade">
                                      <p:cBhvr>
                                        <p:cTn id="24" dur="500"/>
                                        <p:tgtEl>
                                          <p:spTgt spid="93188"/>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2"/>
          </p:nvPr>
        </p:nvSpPr>
        <p:spPr>
          <a:noFill/>
        </p:spPr>
        <p:txBody>
          <a:bodyPr/>
          <a:lstStyle/>
          <a:p>
            <a:fld id="{9F70B317-1C76-4C30-A9F4-F6BD2624C262}" type="slidenum">
              <a:rPr lang="en-US" smtClean="0"/>
              <a:pPr/>
              <a:t>50</a:t>
            </a:fld>
            <a:endParaRPr lang="en-US" smtClean="0"/>
          </a:p>
        </p:txBody>
      </p:sp>
      <p:sp>
        <p:nvSpPr>
          <p:cNvPr id="14339" name="Text Box 2"/>
          <p:cNvSpPr txBox="1">
            <a:spLocks noChangeArrowheads="1"/>
          </p:cNvSpPr>
          <p:nvPr/>
        </p:nvSpPr>
        <p:spPr bwMode="auto">
          <a:xfrm>
            <a:off x="304800" y="304800"/>
            <a:ext cx="7924800" cy="1000274"/>
          </a:xfrm>
          <a:prstGeom prst="rect">
            <a:avLst/>
          </a:prstGeom>
          <a:noFill/>
          <a:ln w="12700">
            <a:noFill/>
            <a:miter lim="800000"/>
            <a:headEnd/>
            <a:tailEnd/>
          </a:ln>
        </p:spPr>
        <p:txBody>
          <a:bodyPr wrap="square">
            <a:spAutoFit/>
          </a:bodyPr>
          <a:lstStyle/>
          <a:p>
            <a:pPr algn="ctr">
              <a:spcBef>
                <a:spcPct val="50000"/>
              </a:spcBef>
            </a:pPr>
            <a:r>
              <a:rPr lang="en-US" sz="3200" b="1" dirty="0">
                <a:solidFill>
                  <a:srgbClr val="C00000"/>
                </a:solidFill>
                <a:cs typeface="Times New Roman" pitchFamily="18" charset="0"/>
              </a:rPr>
              <a:t>Typical Architecture of Current BI tool</a:t>
            </a:r>
          </a:p>
          <a:p>
            <a:pPr algn="ctr">
              <a:spcBef>
                <a:spcPct val="50000"/>
              </a:spcBef>
            </a:pPr>
            <a:r>
              <a:rPr lang="en-US" b="1" dirty="0">
                <a:solidFill>
                  <a:srgbClr val="C00000"/>
                </a:solidFill>
                <a:cs typeface="Times New Roman" pitchFamily="18" charset="0"/>
              </a:rPr>
              <a:t>- SQL Server 2008 </a:t>
            </a:r>
          </a:p>
        </p:txBody>
      </p:sp>
      <p:sp>
        <p:nvSpPr>
          <p:cNvPr id="14340" name="Rectangle 8"/>
          <p:cNvSpPr>
            <a:spLocks noChangeArrowheads="1"/>
          </p:cNvSpPr>
          <p:nvPr/>
        </p:nvSpPr>
        <p:spPr bwMode="auto">
          <a:xfrm>
            <a:off x="942975" y="6181725"/>
            <a:ext cx="7680325" cy="369888"/>
          </a:xfrm>
          <a:prstGeom prst="rect">
            <a:avLst/>
          </a:prstGeom>
          <a:noFill/>
          <a:ln w="9525">
            <a:noFill/>
            <a:miter lim="800000"/>
            <a:headEnd/>
            <a:tailEnd/>
          </a:ln>
        </p:spPr>
        <p:txBody>
          <a:bodyPr>
            <a:spAutoFit/>
          </a:bodyPr>
          <a:lstStyle/>
          <a:p>
            <a:r>
              <a:rPr lang="en-US" sz="1800" u="sng" dirty="0"/>
              <a:t>http://www.microsoft.com/sql/solutions/bi/default.mspx</a:t>
            </a:r>
          </a:p>
        </p:txBody>
      </p:sp>
      <p:sp>
        <p:nvSpPr>
          <p:cNvPr id="14341" name="Rectangle 9"/>
          <p:cNvSpPr>
            <a:spLocks noChangeArrowheads="1"/>
          </p:cNvSpPr>
          <p:nvPr/>
        </p:nvSpPr>
        <p:spPr bwMode="auto">
          <a:xfrm>
            <a:off x="3122613" y="4725988"/>
            <a:ext cx="2786062" cy="887412"/>
          </a:xfrm>
          <a:prstGeom prst="rect">
            <a:avLst/>
          </a:prstGeom>
          <a:solidFill>
            <a:schemeClr val="accent1"/>
          </a:solidFill>
          <a:ln w="12700" algn="ctr">
            <a:solidFill>
              <a:schemeClr val="tx1"/>
            </a:solidFill>
            <a:round/>
            <a:headEnd type="none" w="sm" len="sm"/>
            <a:tailEnd type="none" w="sm" len="sm"/>
          </a:ln>
        </p:spPr>
        <p:txBody>
          <a:bodyPr/>
          <a:lstStyle/>
          <a:p>
            <a:r>
              <a:rPr lang="en-US" b="1">
                <a:solidFill>
                  <a:schemeClr val="accent5">
                    <a:lumMod val="20000"/>
                    <a:lumOff val="80000"/>
                  </a:schemeClr>
                </a:solidFill>
              </a:rPr>
              <a:t>DataWarehousing /ETL/EAI</a:t>
            </a:r>
          </a:p>
        </p:txBody>
      </p:sp>
      <p:sp>
        <p:nvSpPr>
          <p:cNvPr id="14342" name="TextBox 10"/>
          <p:cNvSpPr txBox="1">
            <a:spLocks noChangeArrowheads="1"/>
          </p:cNvSpPr>
          <p:nvPr/>
        </p:nvSpPr>
        <p:spPr bwMode="auto">
          <a:xfrm>
            <a:off x="1143000" y="4965700"/>
            <a:ext cx="1757363" cy="461963"/>
          </a:xfrm>
          <a:prstGeom prst="rect">
            <a:avLst/>
          </a:prstGeom>
          <a:noFill/>
          <a:ln w="9525">
            <a:noFill/>
            <a:miter lim="800000"/>
            <a:headEnd/>
            <a:tailEnd/>
          </a:ln>
        </p:spPr>
        <p:txBody>
          <a:bodyPr>
            <a:spAutoFit/>
          </a:bodyPr>
          <a:lstStyle/>
          <a:p>
            <a:r>
              <a:rPr lang="en-US" dirty="0"/>
              <a:t>Integrate</a:t>
            </a:r>
          </a:p>
        </p:txBody>
      </p:sp>
      <p:sp>
        <p:nvSpPr>
          <p:cNvPr id="14343" name="TextBox 11"/>
          <p:cNvSpPr txBox="1">
            <a:spLocks noChangeArrowheads="1"/>
          </p:cNvSpPr>
          <p:nvPr/>
        </p:nvSpPr>
        <p:spPr bwMode="auto">
          <a:xfrm>
            <a:off x="1168400" y="3668713"/>
            <a:ext cx="1758950" cy="461962"/>
          </a:xfrm>
          <a:prstGeom prst="rect">
            <a:avLst/>
          </a:prstGeom>
          <a:noFill/>
          <a:ln w="9525">
            <a:noFill/>
            <a:miter lim="800000"/>
            <a:headEnd/>
            <a:tailEnd/>
          </a:ln>
        </p:spPr>
        <p:txBody>
          <a:bodyPr>
            <a:spAutoFit/>
          </a:bodyPr>
          <a:lstStyle/>
          <a:p>
            <a:r>
              <a:rPr lang="en-US" dirty="0"/>
              <a:t>Report</a:t>
            </a:r>
          </a:p>
        </p:txBody>
      </p:sp>
      <p:sp>
        <p:nvSpPr>
          <p:cNvPr id="14344" name="TextBox 12"/>
          <p:cNvSpPr txBox="1">
            <a:spLocks noChangeArrowheads="1"/>
          </p:cNvSpPr>
          <p:nvPr/>
        </p:nvSpPr>
        <p:spPr bwMode="auto">
          <a:xfrm>
            <a:off x="1179513" y="2752725"/>
            <a:ext cx="1758950" cy="461963"/>
          </a:xfrm>
          <a:prstGeom prst="rect">
            <a:avLst/>
          </a:prstGeom>
          <a:noFill/>
          <a:ln w="9525">
            <a:noFill/>
            <a:miter lim="800000"/>
            <a:headEnd/>
            <a:tailEnd/>
          </a:ln>
        </p:spPr>
        <p:txBody>
          <a:bodyPr>
            <a:spAutoFit/>
          </a:bodyPr>
          <a:lstStyle/>
          <a:p>
            <a:r>
              <a:rPr lang="en-US" dirty="0"/>
              <a:t>Analyze</a:t>
            </a:r>
          </a:p>
        </p:txBody>
      </p:sp>
      <p:sp>
        <p:nvSpPr>
          <p:cNvPr id="14345" name="Rectangle 13"/>
          <p:cNvSpPr>
            <a:spLocks noChangeArrowheads="1"/>
          </p:cNvSpPr>
          <p:nvPr/>
        </p:nvSpPr>
        <p:spPr bwMode="auto">
          <a:xfrm>
            <a:off x="3094038" y="3657600"/>
            <a:ext cx="2855912" cy="590550"/>
          </a:xfrm>
          <a:prstGeom prst="rect">
            <a:avLst/>
          </a:prstGeom>
          <a:solidFill>
            <a:schemeClr val="accent1"/>
          </a:solidFill>
          <a:ln w="12700" algn="ctr">
            <a:solidFill>
              <a:schemeClr val="tx1"/>
            </a:solidFill>
            <a:round/>
            <a:headEnd type="none" w="sm" len="sm"/>
            <a:tailEnd type="none" w="sm" len="sm"/>
          </a:ln>
        </p:spPr>
        <p:txBody>
          <a:bodyPr/>
          <a:lstStyle/>
          <a:p>
            <a:r>
              <a:rPr lang="en-US" b="1">
                <a:solidFill>
                  <a:schemeClr val="accent5">
                    <a:lumMod val="20000"/>
                    <a:lumOff val="80000"/>
                  </a:schemeClr>
                </a:solidFill>
              </a:rPr>
              <a:t>OLAP/BI</a:t>
            </a:r>
          </a:p>
        </p:txBody>
      </p:sp>
      <p:sp>
        <p:nvSpPr>
          <p:cNvPr id="14346" name="TextBox 14"/>
          <p:cNvSpPr txBox="1">
            <a:spLocks noChangeArrowheads="1"/>
          </p:cNvSpPr>
          <p:nvPr/>
        </p:nvSpPr>
        <p:spPr bwMode="auto">
          <a:xfrm>
            <a:off x="1163638" y="1822450"/>
            <a:ext cx="1758950" cy="460375"/>
          </a:xfrm>
          <a:prstGeom prst="rect">
            <a:avLst/>
          </a:prstGeom>
          <a:noFill/>
          <a:ln w="9525">
            <a:noFill/>
            <a:miter lim="800000"/>
            <a:headEnd/>
            <a:tailEnd/>
          </a:ln>
        </p:spPr>
        <p:txBody>
          <a:bodyPr>
            <a:spAutoFit/>
          </a:bodyPr>
          <a:lstStyle/>
          <a:p>
            <a:r>
              <a:rPr lang="en-US" dirty="0"/>
              <a:t>Decision</a:t>
            </a:r>
          </a:p>
        </p:txBody>
      </p:sp>
      <p:sp>
        <p:nvSpPr>
          <p:cNvPr id="14347" name="Rectangle 15"/>
          <p:cNvSpPr>
            <a:spLocks noChangeArrowheads="1"/>
          </p:cNvSpPr>
          <p:nvPr/>
        </p:nvSpPr>
        <p:spPr bwMode="auto">
          <a:xfrm>
            <a:off x="3063875" y="2670175"/>
            <a:ext cx="2266950" cy="590550"/>
          </a:xfrm>
          <a:prstGeom prst="rect">
            <a:avLst/>
          </a:prstGeom>
          <a:solidFill>
            <a:schemeClr val="accent1"/>
          </a:solidFill>
          <a:ln w="12700" algn="ctr">
            <a:solidFill>
              <a:schemeClr val="tx1"/>
            </a:solidFill>
            <a:round/>
            <a:headEnd type="none" w="sm" len="sm"/>
            <a:tailEnd type="none" w="sm" len="sm"/>
          </a:ln>
        </p:spPr>
        <p:txBody>
          <a:bodyPr/>
          <a:lstStyle/>
          <a:p>
            <a:r>
              <a:rPr lang="en-US" b="1" dirty="0">
                <a:solidFill>
                  <a:schemeClr val="accent5">
                    <a:lumMod val="20000"/>
                    <a:lumOff val="80000"/>
                  </a:schemeClr>
                </a:solidFill>
              </a:rPr>
              <a:t>Data Mining</a:t>
            </a:r>
          </a:p>
        </p:txBody>
      </p:sp>
      <p:sp>
        <p:nvSpPr>
          <p:cNvPr id="14348" name="Rectangle 16"/>
          <p:cNvSpPr>
            <a:spLocks noChangeArrowheads="1"/>
          </p:cNvSpPr>
          <p:nvPr/>
        </p:nvSpPr>
        <p:spPr bwMode="auto">
          <a:xfrm>
            <a:off x="3048000" y="1670050"/>
            <a:ext cx="2170113" cy="590550"/>
          </a:xfrm>
          <a:prstGeom prst="rect">
            <a:avLst/>
          </a:prstGeom>
          <a:solidFill>
            <a:schemeClr val="accent1"/>
          </a:solidFill>
          <a:ln w="12700" algn="ctr">
            <a:solidFill>
              <a:schemeClr val="tx1"/>
            </a:solidFill>
            <a:round/>
            <a:headEnd type="none" w="sm" len="sm"/>
            <a:tailEnd type="none" w="sm" len="sm"/>
          </a:ln>
        </p:spPr>
        <p:txBody>
          <a:bodyPr/>
          <a:lstStyle/>
          <a:p>
            <a:r>
              <a:rPr lang="en-US" b="1" dirty="0">
                <a:solidFill>
                  <a:schemeClr val="accent5">
                    <a:lumMod val="20000"/>
                    <a:lumOff val="80000"/>
                  </a:schemeClr>
                </a:solidFill>
              </a:rPr>
              <a:t>BPM/Action</a:t>
            </a:r>
          </a:p>
        </p:txBody>
      </p:sp>
      <p:cxnSp>
        <p:nvCxnSpPr>
          <p:cNvPr id="14349" name="Straight Arrow Connector 18"/>
          <p:cNvCxnSpPr>
            <a:cxnSpLocks noChangeShapeType="1"/>
          </p:cNvCxnSpPr>
          <p:nvPr/>
        </p:nvCxnSpPr>
        <p:spPr bwMode="auto">
          <a:xfrm rot="5400000" flipH="1" flipV="1">
            <a:off x="3860800" y="4494213"/>
            <a:ext cx="436563" cy="1587"/>
          </a:xfrm>
          <a:prstGeom prst="straightConnector1">
            <a:avLst/>
          </a:prstGeom>
          <a:noFill/>
          <a:ln w="12700" algn="ctr">
            <a:solidFill>
              <a:schemeClr val="tx1"/>
            </a:solidFill>
            <a:round/>
            <a:headEnd type="none" w="sm" len="sm"/>
            <a:tailEnd type="arrow" w="med" len="med"/>
          </a:ln>
        </p:spPr>
      </p:cxnSp>
      <p:cxnSp>
        <p:nvCxnSpPr>
          <p:cNvPr id="14350" name="Straight Arrow Connector 20"/>
          <p:cNvCxnSpPr>
            <a:cxnSpLocks noChangeShapeType="1"/>
          </p:cNvCxnSpPr>
          <p:nvPr/>
        </p:nvCxnSpPr>
        <p:spPr bwMode="auto">
          <a:xfrm rot="5400000" flipH="1" flipV="1">
            <a:off x="3846513" y="3454400"/>
            <a:ext cx="407988" cy="1587"/>
          </a:xfrm>
          <a:prstGeom prst="straightConnector1">
            <a:avLst/>
          </a:prstGeom>
          <a:noFill/>
          <a:ln w="12700" algn="ctr">
            <a:solidFill>
              <a:schemeClr val="tx1"/>
            </a:solidFill>
            <a:round/>
            <a:headEnd type="none" w="sm" len="sm"/>
            <a:tailEnd type="arrow" w="med" len="med"/>
          </a:ln>
        </p:spPr>
      </p:cxnSp>
      <p:cxnSp>
        <p:nvCxnSpPr>
          <p:cNvPr id="14351" name="Straight Arrow Connector 22"/>
          <p:cNvCxnSpPr>
            <a:cxnSpLocks noChangeShapeType="1"/>
          </p:cNvCxnSpPr>
          <p:nvPr/>
        </p:nvCxnSpPr>
        <p:spPr bwMode="auto">
          <a:xfrm rot="16200000" flipV="1">
            <a:off x="3804444" y="2440782"/>
            <a:ext cx="422275" cy="14287"/>
          </a:xfrm>
          <a:prstGeom prst="straightConnector1">
            <a:avLst/>
          </a:prstGeom>
          <a:noFill/>
          <a:ln w="12700" algn="ctr">
            <a:solidFill>
              <a:schemeClr val="tx1"/>
            </a:solidFill>
            <a:round/>
            <a:headEnd type="none" w="sm" len="sm"/>
            <a:tailEnd type="arrow" w="med" len="med"/>
          </a:ln>
        </p:spPr>
      </p:cxnSp>
      <p:sp>
        <p:nvSpPr>
          <p:cNvPr id="14352" name="TextBox 23"/>
          <p:cNvSpPr txBox="1">
            <a:spLocks noChangeArrowheads="1"/>
          </p:cNvSpPr>
          <p:nvPr/>
        </p:nvSpPr>
        <p:spPr bwMode="auto">
          <a:xfrm>
            <a:off x="6019800" y="1609725"/>
            <a:ext cx="2640012" cy="1169988"/>
          </a:xfrm>
          <a:prstGeom prst="rect">
            <a:avLst/>
          </a:prstGeom>
          <a:noFill/>
          <a:ln w="9525">
            <a:noFill/>
            <a:miter lim="800000"/>
            <a:headEnd/>
            <a:tailEnd/>
          </a:ln>
        </p:spPr>
        <p:txBody>
          <a:bodyPr>
            <a:spAutoFit/>
          </a:bodyPr>
          <a:lstStyle/>
          <a:p>
            <a:r>
              <a:rPr lang="en-US" sz="1400" dirty="0"/>
              <a:t>BPM: business performance management http://en.wikipedia.org/wiki/Business_performance_management</a:t>
            </a:r>
          </a:p>
        </p:txBody>
      </p:sp>
      <p:sp>
        <p:nvSpPr>
          <p:cNvPr id="14353" name="TextBox 24"/>
          <p:cNvSpPr txBox="1">
            <a:spLocks noChangeArrowheads="1"/>
          </p:cNvSpPr>
          <p:nvPr/>
        </p:nvSpPr>
        <p:spPr bwMode="auto">
          <a:xfrm>
            <a:off x="6213475" y="3359150"/>
            <a:ext cx="2640012" cy="954088"/>
          </a:xfrm>
          <a:prstGeom prst="rect">
            <a:avLst/>
          </a:prstGeom>
          <a:noFill/>
          <a:ln w="9525">
            <a:noFill/>
            <a:miter lim="800000"/>
            <a:headEnd/>
            <a:tailEnd/>
          </a:ln>
        </p:spPr>
        <p:txBody>
          <a:bodyPr>
            <a:spAutoFit/>
          </a:bodyPr>
          <a:lstStyle/>
          <a:p>
            <a:r>
              <a:rPr lang="en-US" sz="1400" dirty="0"/>
              <a:t>OLAP: online analytical processing http://en.wikipedia.org/wiki/Online_analytical_processing</a:t>
            </a:r>
          </a:p>
        </p:txBody>
      </p:sp>
      <p:sp>
        <p:nvSpPr>
          <p:cNvPr id="14354" name="TextBox 25"/>
          <p:cNvSpPr txBox="1">
            <a:spLocks noChangeArrowheads="1"/>
          </p:cNvSpPr>
          <p:nvPr/>
        </p:nvSpPr>
        <p:spPr bwMode="auto">
          <a:xfrm>
            <a:off x="6213475" y="4645025"/>
            <a:ext cx="2640012" cy="954088"/>
          </a:xfrm>
          <a:prstGeom prst="rect">
            <a:avLst/>
          </a:prstGeom>
          <a:noFill/>
          <a:ln w="9525">
            <a:noFill/>
            <a:miter lim="800000"/>
            <a:headEnd/>
            <a:tailEnd/>
          </a:ln>
        </p:spPr>
        <p:txBody>
          <a:bodyPr>
            <a:spAutoFit/>
          </a:bodyPr>
          <a:lstStyle/>
          <a:p>
            <a:r>
              <a:rPr lang="en-US" sz="1400" dirty="0"/>
              <a:t>ETL: extract, transform, load</a:t>
            </a:r>
          </a:p>
          <a:p>
            <a:endParaRPr lang="en-US" sz="1400" dirty="0"/>
          </a:p>
          <a:p>
            <a:r>
              <a:rPr lang="en-US" sz="1400" dirty="0"/>
              <a:t>EAI: enterprise application integration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fade">
                                      <p:cBhvr>
                                        <p:cTn id="7" dur="500"/>
                                        <p:tgtEl>
                                          <p:spTgt spid="1434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4342"/>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1435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4349"/>
                                        </p:tgtEl>
                                        <p:attrNameLst>
                                          <p:attrName>style.visibility</p:attrName>
                                        </p:attrNameLst>
                                      </p:cBhvr>
                                      <p:to>
                                        <p:strVal val="visible"/>
                                      </p:to>
                                    </p:set>
                                    <p:animEffect transition="in" filter="wipe(down)">
                                      <p:cBhvr>
                                        <p:cTn id="18" dur="500"/>
                                        <p:tgtEl>
                                          <p:spTgt spid="14349"/>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4345"/>
                                        </p:tgtEl>
                                        <p:attrNameLst>
                                          <p:attrName>style.visibility</p:attrName>
                                        </p:attrNameLst>
                                      </p:cBhvr>
                                      <p:to>
                                        <p:strVal val="visible"/>
                                      </p:to>
                                    </p:set>
                                    <p:animEffect transition="in" filter="fade">
                                      <p:cBhvr>
                                        <p:cTn id="22" dur="500"/>
                                        <p:tgtEl>
                                          <p:spTgt spid="14345"/>
                                        </p:tgtEl>
                                      </p:cBhvr>
                                    </p:animEffec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0"/>
                                          </p:stCondLst>
                                        </p:cTn>
                                        <p:tgtEl>
                                          <p:spTgt spid="14343"/>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0"/>
                                          </p:stCondLst>
                                        </p:cTn>
                                        <p:tgtEl>
                                          <p:spTgt spid="1435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4350"/>
                                        </p:tgtEl>
                                        <p:attrNameLst>
                                          <p:attrName>style.visibility</p:attrName>
                                        </p:attrNameLst>
                                      </p:cBhvr>
                                      <p:to>
                                        <p:strVal val="visible"/>
                                      </p:to>
                                    </p:set>
                                    <p:animEffect transition="in" filter="wipe(down)">
                                      <p:cBhvr>
                                        <p:cTn id="33" dur="500"/>
                                        <p:tgtEl>
                                          <p:spTgt spid="14350"/>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14347"/>
                                        </p:tgtEl>
                                        <p:attrNameLst>
                                          <p:attrName>style.visibility</p:attrName>
                                        </p:attrNameLst>
                                      </p:cBhvr>
                                      <p:to>
                                        <p:strVal val="visible"/>
                                      </p:to>
                                    </p:set>
                                    <p:animEffect transition="in" filter="fade">
                                      <p:cBhvr>
                                        <p:cTn id="37" dur="500"/>
                                        <p:tgtEl>
                                          <p:spTgt spid="14347"/>
                                        </p:tgtEl>
                                      </p:cBhvr>
                                    </p:animEffect>
                                  </p:childTnLst>
                                </p:cTn>
                              </p:par>
                            </p:childTnLst>
                          </p:cTn>
                        </p:par>
                        <p:par>
                          <p:cTn id="38" fill="hold">
                            <p:stCondLst>
                              <p:cond delay="1000"/>
                            </p:stCondLst>
                            <p:childTnLst>
                              <p:par>
                                <p:cTn id="39" presetID="1" presetClass="entr" presetSubtype="0" fill="hold" grpId="0" nodeType="afterEffect">
                                  <p:stCondLst>
                                    <p:cond delay="0"/>
                                  </p:stCondLst>
                                  <p:childTnLst>
                                    <p:set>
                                      <p:cBhvr>
                                        <p:cTn id="40" dur="1" fill="hold">
                                          <p:stCondLst>
                                            <p:cond delay="0"/>
                                          </p:stCondLst>
                                        </p:cTn>
                                        <p:tgtEl>
                                          <p:spTgt spid="1434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4351"/>
                                        </p:tgtEl>
                                        <p:attrNameLst>
                                          <p:attrName>style.visibility</p:attrName>
                                        </p:attrNameLst>
                                      </p:cBhvr>
                                      <p:to>
                                        <p:strVal val="visible"/>
                                      </p:to>
                                    </p:set>
                                    <p:animEffect transition="in" filter="wipe(down)">
                                      <p:cBhvr>
                                        <p:cTn id="45" dur="500"/>
                                        <p:tgtEl>
                                          <p:spTgt spid="14351"/>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4348"/>
                                        </p:tgtEl>
                                        <p:attrNameLst>
                                          <p:attrName>style.visibility</p:attrName>
                                        </p:attrNameLst>
                                      </p:cBhvr>
                                      <p:to>
                                        <p:strVal val="visible"/>
                                      </p:to>
                                    </p:set>
                                    <p:animEffect transition="in" filter="fade">
                                      <p:cBhvr>
                                        <p:cTn id="49" dur="500"/>
                                        <p:tgtEl>
                                          <p:spTgt spid="14348"/>
                                        </p:tgtEl>
                                      </p:cBhvr>
                                    </p:animEffect>
                                  </p:childTnLst>
                                </p:cTn>
                              </p:par>
                            </p:childTnLst>
                          </p:cTn>
                        </p:par>
                        <p:par>
                          <p:cTn id="50" fill="hold">
                            <p:stCondLst>
                              <p:cond delay="1000"/>
                            </p:stCondLst>
                            <p:childTnLst>
                              <p:par>
                                <p:cTn id="51" presetID="1" presetClass="entr" presetSubtype="0" fill="hold" grpId="0" nodeType="afterEffect">
                                  <p:stCondLst>
                                    <p:cond delay="0"/>
                                  </p:stCondLst>
                                  <p:childTnLst>
                                    <p:set>
                                      <p:cBhvr>
                                        <p:cTn id="52" dur="1" fill="hold">
                                          <p:stCondLst>
                                            <p:cond delay="0"/>
                                          </p:stCondLst>
                                        </p:cTn>
                                        <p:tgtEl>
                                          <p:spTgt spid="14346"/>
                                        </p:tgtEl>
                                        <p:attrNameLst>
                                          <p:attrName>style.visibility</p:attrName>
                                        </p:attrNameLst>
                                      </p:cBhvr>
                                      <p:to>
                                        <p:strVal val="visible"/>
                                      </p:to>
                                    </p:set>
                                  </p:childTnLst>
                                </p:cTn>
                              </p:par>
                            </p:childTnLst>
                          </p:cTn>
                        </p:par>
                        <p:par>
                          <p:cTn id="53" fill="hold">
                            <p:stCondLst>
                              <p:cond delay="1000"/>
                            </p:stCondLst>
                            <p:childTnLst>
                              <p:par>
                                <p:cTn id="54" presetID="1" presetClass="entr" presetSubtype="0" fill="hold" grpId="0" nodeType="afterEffect">
                                  <p:stCondLst>
                                    <p:cond delay="0"/>
                                  </p:stCondLst>
                                  <p:childTnLst>
                                    <p:set>
                                      <p:cBhvr>
                                        <p:cTn id="55" dur="1" fill="hold">
                                          <p:stCondLst>
                                            <p:cond delay="0"/>
                                          </p:stCondLst>
                                        </p:cTn>
                                        <p:tgtEl>
                                          <p:spTgt spid="14352"/>
                                        </p:tgtEl>
                                        <p:attrNameLst>
                                          <p:attrName>style.visibility</p:attrName>
                                        </p:attrNameLst>
                                      </p:cBhvr>
                                      <p:to>
                                        <p:strVal val="visible"/>
                                      </p:to>
                                    </p:set>
                                  </p:childTnLst>
                                </p:cTn>
                              </p:par>
                            </p:childTnLst>
                          </p:cTn>
                        </p:par>
                        <p:par>
                          <p:cTn id="56" fill="hold">
                            <p:stCondLst>
                              <p:cond delay="1000"/>
                            </p:stCondLst>
                            <p:childTnLst>
                              <p:par>
                                <p:cTn id="57" presetID="2" presetClass="entr" presetSubtype="4" fill="hold" grpId="0" nodeType="afterEffect">
                                  <p:stCondLst>
                                    <p:cond delay="0"/>
                                  </p:stCondLst>
                                  <p:childTnLst>
                                    <p:set>
                                      <p:cBhvr>
                                        <p:cTn id="58" dur="1" fill="hold">
                                          <p:stCondLst>
                                            <p:cond delay="0"/>
                                          </p:stCondLst>
                                        </p:cTn>
                                        <p:tgtEl>
                                          <p:spTgt spid="14340"/>
                                        </p:tgtEl>
                                        <p:attrNameLst>
                                          <p:attrName>style.visibility</p:attrName>
                                        </p:attrNameLst>
                                      </p:cBhvr>
                                      <p:to>
                                        <p:strVal val="visible"/>
                                      </p:to>
                                    </p:set>
                                    <p:anim calcmode="lin" valueType="num">
                                      <p:cBhvr additive="base">
                                        <p:cTn id="59" dur="500" fill="hold"/>
                                        <p:tgtEl>
                                          <p:spTgt spid="14340"/>
                                        </p:tgtEl>
                                        <p:attrNameLst>
                                          <p:attrName>ppt_x</p:attrName>
                                        </p:attrNameLst>
                                      </p:cBhvr>
                                      <p:tavLst>
                                        <p:tav tm="0">
                                          <p:val>
                                            <p:strVal val="#ppt_x"/>
                                          </p:val>
                                        </p:tav>
                                        <p:tav tm="100000">
                                          <p:val>
                                            <p:strVal val="#ppt_x"/>
                                          </p:val>
                                        </p:tav>
                                      </p:tavLst>
                                    </p:anim>
                                    <p:anim calcmode="lin" valueType="num">
                                      <p:cBhvr additive="base">
                                        <p:cTn id="60" dur="500" fill="hold"/>
                                        <p:tgtEl>
                                          <p:spTgt spid="1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1" grpId="0" animBg="1"/>
      <p:bldP spid="14342" grpId="0"/>
      <p:bldP spid="14343" grpId="0"/>
      <p:bldP spid="14344" grpId="0"/>
      <p:bldP spid="14345" grpId="0" animBg="1"/>
      <p:bldP spid="14346" grpId="0"/>
      <p:bldP spid="14347" grpId="0" animBg="1"/>
      <p:bldP spid="14348" grpId="0" animBg="1"/>
      <p:bldP spid="14352" grpId="0"/>
      <p:bldP spid="14353" grpId="0"/>
      <p:bldP spid="1435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p:cNvSpPr>
            <a:spLocks noGrp="1"/>
          </p:cNvSpPr>
          <p:nvPr>
            <p:ph type="sldNum" sz="quarter" idx="12"/>
          </p:nvPr>
        </p:nvSpPr>
        <p:spPr>
          <a:noFill/>
        </p:spPr>
        <p:txBody>
          <a:bodyPr/>
          <a:lstStyle/>
          <a:p>
            <a:fld id="{13114E74-56B9-48EB-960C-D1EAA3C7EAC4}" type="slidenum">
              <a:rPr lang="en-US" smtClean="0"/>
              <a:pPr/>
              <a:t>51</a:t>
            </a:fld>
            <a:endParaRPr lang="en-US" smtClean="0"/>
          </a:p>
        </p:txBody>
      </p:sp>
      <p:pic>
        <p:nvPicPr>
          <p:cNvPr id="23555" name="Picture 2"/>
          <p:cNvPicPr>
            <a:picLocks noChangeAspect="1" noChangeArrowheads="1"/>
          </p:cNvPicPr>
          <p:nvPr/>
        </p:nvPicPr>
        <p:blipFill>
          <a:blip r:embed="rId2" cstate="print"/>
          <a:srcRect/>
          <a:stretch>
            <a:fillRect/>
          </a:stretch>
        </p:blipFill>
        <p:spPr bwMode="auto">
          <a:xfrm>
            <a:off x="838199" y="1066800"/>
            <a:ext cx="7728305" cy="5410200"/>
          </a:xfrm>
          <a:prstGeom prst="rect">
            <a:avLst/>
          </a:prstGeom>
          <a:noFill/>
          <a:ln w="9525">
            <a:noFill/>
            <a:miter lim="800000"/>
            <a:headEnd/>
            <a:tailEnd/>
          </a:ln>
        </p:spPr>
      </p:pic>
      <p:sp>
        <p:nvSpPr>
          <p:cNvPr id="23556" name="Text Box 2"/>
          <p:cNvSpPr txBox="1">
            <a:spLocks noChangeArrowheads="1"/>
          </p:cNvSpPr>
          <p:nvPr/>
        </p:nvSpPr>
        <p:spPr bwMode="auto">
          <a:xfrm>
            <a:off x="914400" y="304800"/>
            <a:ext cx="7315200" cy="523220"/>
          </a:xfrm>
          <a:prstGeom prst="rect">
            <a:avLst/>
          </a:prstGeom>
          <a:noFill/>
          <a:ln w="12700">
            <a:noFill/>
            <a:miter lim="800000"/>
            <a:headEnd/>
            <a:tailEnd/>
          </a:ln>
        </p:spPr>
        <p:txBody>
          <a:bodyPr>
            <a:spAutoFit/>
          </a:bodyPr>
          <a:lstStyle/>
          <a:p>
            <a:pPr algn="ctr">
              <a:spcBef>
                <a:spcPct val="50000"/>
              </a:spcBef>
            </a:pPr>
            <a:r>
              <a:rPr lang="en-US" sz="2800" b="1" dirty="0">
                <a:solidFill>
                  <a:srgbClr val="C00000"/>
                </a:solidFill>
                <a:cs typeface="Times New Roman" pitchFamily="18" charset="0"/>
              </a:rPr>
              <a:t>SAS’s BI Architecture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2"/>
          <p:cNvPicPr>
            <a:picLocks noChangeAspect="1" noChangeArrowheads="1"/>
          </p:cNvPicPr>
          <p:nvPr/>
        </p:nvPicPr>
        <p:blipFill>
          <a:blip r:embed="rId2" cstate="print"/>
          <a:srcRect/>
          <a:stretch>
            <a:fillRect/>
          </a:stretch>
        </p:blipFill>
        <p:spPr bwMode="auto">
          <a:xfrm>
            <a:off x="609600" y="1066800"/>
            <a:ext cx="7924800" cy="5479790"/>
          </a:xfrm>
          <a:prstGeom prst="rect">
            <a:avLst/>
          </a:prstGeom>
          <a:noFill/>
          <a:ln w="9525">
            <a:noFill/>
            <a:miter lim="800000"/>
            <a:headEnd/>
            <a:tailEnd/>
          </a:ln>
        </p:spPr>
      </p:pic>
      <p:sp>
        <p:nvSpPr>
          <p:cNvPr id="15364" name="TextBox 5"/>
          <p:cNvSpPr txBox="1">
            <a:spLocks noChangeArrowheads="1"/>
          </p:cNvSpPr>
          <p:nvPr/>
        </p:nvSpPr>
        <p:spPr bwMode="auto">
          <a:xfrm>
            <a:off x="228600" y="304800"/>
            <a:ext cx="8686800" cy="553998"/>
          </a:xfrm>
          <a:prstGeom prst="rect">
            <a:avLst/>
          </a:prstGeom>
          <a:noFill/>
          <a:ln w="9525">
            <a:noFill/>
            <a:miter lim="800000"/>
            <a:headEnd/>
            <a:tailEnd/>
          </a:ln>
        </p:spPr>
        <p:txBody>
          <a:bodyPr wrap="square">
            <a:spAutoFit/>
          </a:bodyPr>
          <a:lstStyle/>
          <a:p>
            <a:r>
              <a:rPr lang="en-US" sz="3000" b="1" dirty="0">
                <a:solidFill>
                  <a:srgbClr val="C00000"/>
                </a:solidFill>
              </a:rPr>
              <a:t>The BI market is trending toward analytics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
          <p:cNvSpPr>
            <a:spLocks noGrp="1"/>
          </p:cNvSpPr>
          <p:nvPr>
            <p:ph type="sldNum" sz="quarter" idx="12"/>
          </p:nvPr>
        </p:nvSpPr>
        <p:spPr>
          <a:noFill/>
        </p:spPr>
        <p:txBody>
          <a:bodyPr/>
          <a:lstStyle/>
          <a:p>
            <a:fld id="{12BB7819-35AE-46A4-A5FF-DD1BAC54F871}" type="slidenum">
              <a:rPr lang="en-US" smtClean="0"/>
              <a:pPr/>
              <a:t>53</a:t>
            </a:fld>
            <a:endParaRPr lang="en-US" smtClean="0"/>
          </a:p>
        </p:txBody>
      </p:sp>
      <p:pic>
        <p:nvPicPr>
          <p:cNvPr id="24579" name="Picture 2"/>
          <p:cNvPicPr>
            <a:picLocks noChangeAspect="1" noChangeArrowheads="1"/>
          </p:cNvPicPr>
          <p:nvPr/>
        </p:nvPicPr>
        <p:blipFill>
          <a:blip r:embed="rId2" cstate="print"/>
          <a:srcRect l="7433" t="6250" r="3376"/>
          <a:stretch>
            <a:fillRect/>
          </a:stretch>
        </p:blipFill>
        <p:spPr bwMode="auto">
          <a:xfrm>
            <a:off x="2057400" y="2667000"/>
            <a:ext cx="5486400" cy="4114800"/>
          </a:xfrm>
          <a:prstGeom prst="rect">
            <a:avLst/>
          </a:prstGeom>
          <a:noFill/>
          <a:ln w="9525">
            <a:noFill/>
            <a:miter lim="800000"/>
            <a:headEnd/>
            <a:tailEnd/>
          </a:ln>
        </p:spPr>
      </p:pic>
      <p:sp>
        <p:nvSpPr>
          <p:cNvPr id="24580" name="Text Box 2"/>
          <p:cNvSpPr txBox="1">
            <a:spLocks noChangeArrowheads="1"/>
          </p:cNvSpPr>
          <p:nvPr/>
        </p:nvSpPr>
        <p:spPr bwMode="auto">
          <a:xfrm>
            <a:off x="914400" y="304800"/>
            <a:ext cx="7315200" cy="461962"/>
          </a:xfrm>
          <a:prstGeom prst="rect">
            <a:avLst/>
          </a:prstGeom>
          <a:noFill/>
          <a:ln w="12700">
            <a:noFill/>
            <a:miter lim="800000"/>
            <a:headEnd/>
            <a:tailEnd/>
          </a:ln>
        </p:spPr>
        <p:txBody>
          <a:bodyPr>
            <a:spAutoFit/>
          </a:bodyPr>
          <a:lstStyle/>
          <a:p>
            <a:pPr algn="ctr">
              <a:spcBef>
                <a:spcPct val="50000"/>
              </a:spcBef>
            </a:pPr>
            <a:r>
              <a:rPr lang="en-US" sz="2400" b="1" dirty="0">
                <a:solidFill>
                  <a:srgbClr val="C00000"/>
                </a:solidFill>
              </a:rPr>
              <a:t>Analytics Is More than Models: It’s a Process</a:t>
            </a:r>
            <a:endParaRPr lang="en-US" sz="2400" b="1" dirty="0">
              <a:solidFill>
                <a:srgbClr val="C00000"/>
              </a:solidFill>
              <a:cs typeface="Times New Roman" pitchFamily="18" charset="0"/>
            </a:endParaRPr>
          </a:p>
        </p:txBody>
      </p:sp>
      <p:sp>
        <p:nvSpPr>
          <p:cNvPr id="6" name="Rectangle 3"/>
          <p:cNvSpPr txBox="1">
            <a:spLocks noChangeArrowheads="1"/>
          </p:cNvSpPr>
          <p:nvPr/>
        </p:nvSpPr>
        <p:spPr>
          <a:xfrm>
            <a:off x="914400" y="1143000"/>
            <a:ext cx="8001000" cy="2047875"/>
          </a:xfrm>
          <a:prstGeom prst="rect">
            <a:avLst/>
          </a:prstGeom>
        </p:spPr>
        <p:txBody>
          <a:bodyPr/>
          <a:lstStyle/>
          <a:p>
            <a:pPr marL="342900" indent="-342900">
              <a:spcBef>
                <a:spcPct val="20000"/>
              </a:spcBef>
              <a:buClr>
                <a:schemeClr val="accent2"/>
              </a:buClr>
              <a:buFont typeface="Wingdings" pitchFamily="2" charset="2"/>
              <a:buChar char="²"/>
              <a:defRPr/>
            </a:pPr>
            <a:endParaRPr lang="en-US" sz="2000" kern="0" dirty="0">
              <a:solidFill>
                <a:srgbClr val="A50021"/>
              </a:solidFill>
              <a:latin typeface="+mn-lt"/>
            </a:endParaRPr>
          </a:p>
        </p:txBody>
      </p:sp>
      <p:sp>
        <p:nvSpPr>
          <p:cNvPr id="24582" name="Rectangle 3"/>
          <p:cNvSpPr txBox="1">
            <a:spLocks noChangeArrowheads="1"/>
          </p:cNvSpPr>
          <p:nvPr/>
        </p:nvSpPr>
        <p:spPr bwMode="auto">
          <a:xfrm>
            <a:off x="457200" y="782638"/>
            <a:ext cx="8458200" cy="1752600"/>
          </a:xfrm>
          <a:prstGeom prst="rect">
            <a:avLst/>
          </a:prstGeom>
          <a:noFill/>
          <a:ln w="9525">
            <a:noFill/>
            <a:miter lim="800000"/>
            <a:headEnd/>
            <a:tailEnd/>
          </a:ln>
        </p:spPr>
        <p:txBody>
          <a:bodyPr/>
          <a:lstStyle/>
          <a:p>
            <a:r>
              <a:rPr lang="en-US" dirty="0"/>
              <a:t>To some people, “analytics” means building a model that will reveal new knowledge from data. That’s too narrow a definition, said </a:t>
            </a:r>
            <a:r>
              <a:rPr lang="en-US" dirty="0" err="1"/>
              <a:t>Milley</a:t>
            </a:r>
            <a:r>
              <a:rPr lang="en-US" dirty="0"/>
              <a:t> (a manager at SAS). “</a:t>
            </a:r>
            <a:r>
              <a:rPr lang="en-US" dirty="0">
                <a:solidFill>
                  <a:srgbClr val="C00000"/>
                </a:solidFill>
              </a:rPr>
              <a:t>Analytics is about solving problems and taking action as part of that</a:t>
            </a:r>
            <a:r>
              <a:rPr lang="en-US" dirty="0"/>
              <a:t>. If you built a model to identify which customers are likely to default on a loan, but no one knows who they are and what kind of actions to take as a result, you haven’t fully addressed the issue.”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1143000" y="304800"/>
            <a:ext cx="7010400" cy="990600"/>
          </a:xfrm>
          <a:prstGeom prst="rect">
            <a:avLst/>
          </a:prstGeom>
          <a:noFill/>
          <a:ln w="9525">
            <a:noFill/>
            <a:miter lim="800000"/>
            <a:headEnd/>
            <a:tailEnd/>
          </a:ln>
        </p:spPr>
        <p:txBody>
          <a:bodyPr lIns="92075" tIns="46038" rIns="92075" bIns="46038" anchor="ctr"/>
          <a:lstStyle/>
          <a:p>
            <a:r>
              <a:rPr lang="en-US" sz="3200" b="1" dirty="0">
                <a:solidFill>
                  <a:srgbClr val="C00000"/>
                </a:solidFill>
              </a:rPr>
              <a:t>Hence this course centers around: </a:t>
            </a:r>
          </a:p>
          <a:p>
            <a:pPr algn="ctr"/>
            <a:r>
              <a:rPr lang="en-US" sz="3200" b="1" dirty="0">
                <a:solidFill>
                  <a:srgbClr val="C00000"/>
                </a:solidFill>
              </a:rPr>
              <a:t>Analytical BI</a:t>
            </a:r>
          </a:p>
        </p:txBody>
      </p:sp>
      <p:sp>
        <p:nvSpPr>
          <p:cNvPr id="6" name="Rectangle 70"/>
          <p:cNvSpPr>
            <a:spLocks noChangeArrowheads="1"/>
          </p:cNvSpPr>
          <p:nvPr/>
        </p:nvSpPr>
        <p:spPr bwMode="auto">
          <a:xfrm>
            <a:off x="990600" y="1694795"/>
            <a:ext cx="7797800" cy="4708981"/>
          </a:xfrm>
          <a:prstGeom prst="rect">
            <a:avLst/>
          </a:prstGeom>
          <a:noFill/>
          <a:ln w="12700">
            <a:noFill/>
            <a:miter lim="800000"/>
            <a:headEnd type="none" w="sm" len="sm"/>
            <a:tailEnd type="none" w="sm" len="sm"/>
          </a:ln>
        </p:spPr>
        <p:txBody>
          <a:bodyPr wrap="square">
            <a:spAutoFit/>
          </a:bodyPr>
          <a:lstStyle/>
          <a:p>
            <a:pPr>
              <a:buClr>
                <a:schemeClr val="accent2"/>
              </a:buClr>
              <a:buFont typeface="Wingdings" pitchFamily="2" charset="2"/>
              <a:buChar char="²"/>
            </a:pPr>
            <a:r>
              <a:rPr lang="en-US" sz="2000" dirty="0"/>
              <a:t> </a:t>
            </a:r>
            <a:r>
              <a:rPr lang="en-US" sz="2000" dirty="0">
                <a:solidFill>
                  <a:srgbClr val="C00000"/>
                </a:solidFill>
              </a:rPr>
              <a:t>Analytical BI </a:t>
            </a:r>
            <a:r>
              <a:rPr lang="en-US" sz="2000" dirty="0"/>
              <a:t>– how to bring business intelligence out of your business data for decision </a:t>
            </a:r>
            <a:r>
              <a:rPr lang="en-US" sz="2000" dirty="0" smtClean="0"/>
              <a:t>making</a:t>
            </a:r>
            <a:endParaRPr lang="en-US" sz="2000" dirty="0"/>
          </a:p>
          <a:p>
            <a:pPr lvl="1" eaLnBrk="1" hangingPunct="1">
              <a:buFontTx/>
              <a:buChar char="–"/>
            </a:pPr>
            <a:r>
              <a:rPr lang="en-US" sz="2000" dirty="0"/>
              <a:t>Think advanced data analysis for business</a:t>
            </a:r>
          </a:p>
          <a:p>
            <a:pPr lvl="1" eaLnBrk="1" hangingPunct="1">
              <a:buFontTx/>
              <a:buChar char="–"/>
            </a:pPr>
            <a:endParaRPr lang="en-US" sz="2000" dirty="0"/>
          </a:p>
          <a:p>
            <a:pPr>
              <a:buClr>
                <a:schemeClr val="accent2"/>
              </a:buClr>
              <a:buFont typeface="Wingdings" pitchFamily="2" charset="2"/>
              <a:buChar char="²"/>
            </a:pPr>
            <a:r>
              <a:rPr lang="en-US" sz="2000" dirty="0"/>
              <a:t> </a:t>
            </a:r>
            <a:r>
              <a:rPr lang="en-US" sz="2000" dirty="0" smtClean="0"/>
              <a:t> </a:t>
            </a:r>
            <a:r>
              <a:rPr lang="en-US" sz="2000" dirty="0" smtClean="0">
                <a:solidFill>
                  <a:srgbClr val="C00000"/>
                </a:solidFill>
              </a:rPr>
              <a:t>We </a:t>
            </a:r>
            <a:r>
              <a:rPr lang="en-US" sz="2000" dirty="0">
                <a:solidFill>
                  <a:srgbClr val="C00000"/>
                </a:solidFill>
              </a:rPr>
              <a:t>cover </a:t>
            </a:r>
          </a:p>
          <a:p>
            <a:pPr lvl="1" eaLnBrk="1" hangingPunct="1">
              <a:buFontTx/>
              <a:buChar char="–"/>
            </a:pPr>
            <a:r>
              <a:rPr lang="en-US" sz="2000" dirty="0"/>
              <a:t> Theories </a:t>
            </a:r>
          </a:p>
          <a:p>
            <a:pPr lvl="2" eaLnBrk="1" hangingPunct="1">
              <a:buFontTx/>
              <a:buChar char="–"/>
            </a:pPr>
            <a:r>
              <a:rPr lang="en-US" sz="2000" dirty="0"/>
              <a:t> problem, process, evaluation of BI etc.</a:t>
            </a:r>
          </a:p>
          <a:p>
            <a:pPr lvl="1" eaLnBrk="1" hangingPunct="1">
              <a:buFontTx/>
              <a:buChar char="–"/>
            </a:pPr>
            <a:r>
              <a:rPr lang="en-US" sz="2000" dirty="0"/>
              <a:t>  Methods</a:t>
            </a:r>
          </a:p>
          <a:p>
            <a:pPr lvl="2" eaLnBrk="1" hangingPunct="1">
              <a:buFontTx/>
              <a:buChar char="–"/>
            </a:pPr>
            <a:r>
              <a:rPr lang="en-US" sz="2000" dirty="0" smtClean="0"/>
              <a:t> decision </a:t>
            </a:r>
            <a:r>
              <a:rPr lang="en-US" sz="2000" dirty="0"/>
              <a:t>trees, clustering, </a:t>
            </a:r>
            <a:r>
              <a:rPr lang="en-US" sz="2000" dirty="0" smtClean="0"/>
              <a:t>classification, economic modeling </a:t>
            </a:r>
            <a:r>
              <a:rPr lang="en-US" sz="2000" dirty="0"/>
              <a:t>etc.</a:t>
            </a:r>
          </a:p>
          <a:p>
            <a:pPr lvl="1" eaLnBrk="1" hangingPunct="1">
              <a:buFontTx/>
              <a:buChar char="–"/>
            </a:pPr>
            <a:r>
              <a:rPr lang="en-US" sz="2000" dirty="0"/>
              <a:t> </a:t>
            </a:r>
            <a:r>
              <a:rPr lang="en-US" sz="2000" dirty="0" smtClean="0"/>
              <a:t>Application – </a:t>
            </a:r>
            <a:r>
              <a:rPr lang="en-US" sz="2000" dirty="0" smtClean="0">
                <a:solidFill>
                  <a:srgbClr val="C00000"/>
                </a:solidFill>
              </a:rPr>
              <a:t>Problem Solving </a:t>
            </a:r>
            <a:r>
              <a:rPr lang="en-US" sz="2000" dirty="0" smtClean="0"/>
              <a:t>and </a:t>
            </a:r>
            <a:r>
              <a:rPr lang="en-US" sz="2000" dirty="0" smtClean="0">
                <a:solidFill>
                  <a:srgbClr val="C00000"/>
                </a:solidFill>
              </a:rPr>
              <a:t>Action Taking</a:t>
            </a:r>
            <a:r>
              <a:rPr lang="en-US" sz="2000" dirty="0" smtClean="0"/>
              <a:t>!</a:t>
            </a:r>
            <a:endParaRPr lang="en-US" sz="2000" dirty="0"/>
          </a:p>
          <a:p>
            <a:pPr lvl="2" eaLnBrk="1" hangingPunct="1">
              <a:buFontTx/>
              <a:buChar char="–"/>
            </a:pPr>
            <a:r>
              <a:rPr lang="en-US" sz="2000" dirty="0"/>
              <a:t> Market basket analysis, customer segmentation, recommendation </a:t>
            </a:r>
            <a:r>
              <a:rPr lang="en-US" sz="2000" dirty="0" smtClean="0"/>
              <a:t>systems, search engine marketing, online advertising, crowd-sourcing, </a:t>
            </a:r>
            <a:r>
              <a:rPr lang="en-US" sz="2000" dirty="0"/>
              <a:t>etc.</a:t>
            </a:r>
          </a:p>
          <a:p>
            <a:pPr lvl="1" eaLnBrk="1" hangingPunct="1">
              <a:buFontTx/>
              <a:buChar char="–"/>
            </a:pPr>
            <a:r>
              <a:rPr lang="en-US" sz="2000" dirty="0"/>
              <a:t> Implementation (In SAS </a:t>
            </a:r>
            <a:r>
              <a:rPr lang="en-US" sz="2000" dirty="0" smtClean="0"/>
              <a:t>EM)</a:t>
            </a:r>
            <a:endParaRPr lang="en-US" sz="20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2"/>
          </p:nvPr>
        </p:nvSpPr>
        <p:spPr>
          <a:noFill/>
        </p:spPr>
        <p:txBody>
          <a:bodyPr/>
          <a:lstStyle/>
          <a:p>
            <a:fld id="{DEBB241E-0CF2-4244-8A7C-D721C69A9A5E}" type="slidenum">
              <a:rPr lang="en-US" smtClean="0"/>
              <a:pPr/>
              <a:t>55</a:t>
            </a:fld>
            <a:endParaRPr lang="en-US" smtClean="0"/>
          </a:p>
        </p:txBody>
      </p:sp>
      <p:pic>
        <p:nvPicPr>
          <p:cNvPr id="18435" name="Picture 2"/>
          <p:cNvPicPr>
            <a:picLocks noChangeAspect="1" noChangeArrowheads="1"/>
          </p:cNvPicPr>
          <p:nvPr/>
        </p:nvPicPr>
        <p:blipFill>
          <a:blip r:embed="rId2" cstate="print"/>
          <a:srcRect b="7170"/>
          <a:stretch>
            <a:fillRect/>
          </a:stretch>
        </p:blipFill>
        <p:spPr bwMode="auto">
          <a:xfrm>
            <a:off x="0" y="786382"/>
            <a:ext cx="9144000" cy="5919218"/>
          </a:xfrm>
          <a:prstGeom prst="rect">
            <a:avLst/>
          </a:prstGeom>
          <a:noFill/>
          <a:ln w="9525">
            <a:noFill/>
            <a:miter lim="800000"/>
            <a:headEnd/>
            <a:tailEnd/>
          </a:ln>
        </p:spPr>
      </p:pic>
      <p:sp>
        <p:nvSpPr>
          <p:cNvPr id="4" name="Rectangle 2"/>
          <p:cNvSpPr txBox="1">
            <a:spLocks noChangeArrowheads="1"/>
          </p:cNvSpPr>
          <p:nvPr/>
        </p:nvSpPr>
        <p:spPr>
          <a:xfrm>
            <a:off x="838200" y="152400"/>
            <a:ext cx="7772400" cy="457200"/>
          </a:xfrm>
          <a:prstGeom prst="rect">
            <a:avLst/>
          </a:prstGeom>
        </p:spPr>
        <p:txBody>
          <a:bodyPr/>
          <a:lstStyle/>
          <a:p>
            <a:pPr algn="ctr">
              <a:defRPr/>
            </a:pPr>
            <a:r>
              <a:rPr lang="en-US" sz="3200" b="1" kern="0" dirty="0">
                <a:solidFill>
                  <a:srgbClr val="C00000"/>
                </a:solidFill>
                <a:latin typeface="+mj-lt"/>
                <a:ea typeface="+mj-ea"/>
                <a:cs typeface="+mj-cs"/>
              </a:rPr>
              <a:t>A List of Leading BI Vendors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
          <p:cNvSpPr>
            <a:spLocks noGrp="1"/>
          </p:cNvSpPr>
          <p:nvPr>
            <p:ph type="sldNum" sz="quarter" idx="12"/>
          </p:nvPr>
        </p:nvSpPr>
        <p:spPr>
          <a:noFill/>
        </p:spPr>
        <p:txBody>
          <a:bodyPr/>
          <a:lstStyle/>
          <a:p>
            <a:fld id="{AA5DB3B0-F18C-4350-AC24-B795E81E5228}" type="slidenum">
              <a:rPr lang="en-US" smtClean="0"/>
              <a:pPr/>
              <a:t>56</a:t>
            </a:fld>
            <a:endParaRPr lang="en-US" smtClean="0"/>
          </a:p>
        </p:txBody>
      </p:sp>
      <p:sp>
        <p:nvSpPr>
          <p:cNvPr id="26627" name="Rectangle 2"/>
          <p:cNvSpPr>
            <a:spLocks noChangeArrowheads="1"/>
          </p:cNvSpPr>
          <p:nvPr/>
        </p:nvSpPr>
        <p:spPr bwMode="auto">
          <a:xfrm>
            <a:off x="1066800" y="1212532"/>
            <a:ext cx="7369175" cy="5416868"/>
          </a:xfrm>
          <a:prstGeom prst="rect">
            <a:avLst/>
          </a:prstGeom>
          <a:noFill/>
          <a:ln w="9525">
            <a:noFill/>
            <a:miter lim="800000"/>
            <a:headEnd/>
            <a:tailEnd/>
          </a:ln>
        </p:spPr>
        <p:txBody>
          <a:bodyPr wrap="square">
            <a:spAutoFit/>
          </a:bodyPr>
          <a:lstStyle/>
          <a:p>
            <a:r>
              <a:rPr lang="en-US" sz="2000" dirty="0">
                <a:solidFill>
                  <a:srgbClr val="C00000"/>
                </a:solidFill>
              </a:rPr>
              <a:t>SAS </a:t>
            </a:r>
            <a:r>
              <a:rPr lang="en-US" sz="2000" dirty="0" err="1">
                <a:solidFill>
                  <a:srgbClr val="C00000"/>
                </a:solidFill>
              </a:rPr>
              <a:t>EnterpriseMiner</a:t>
            </a:r>
            <a:r>
              <a:rPr lang="en-US" sz="2000" dirty="0">
                <a:solidFill>
                  <a:srgbClr val="C00000"/>
                </a:solidFill>
              </a:rPr>
              <a:t> Documents:</a:t>
            </a:r>
          </a:p>
          <a:p>
            <a:r>
              <a:rPr lang="en-US" sz="1800" u="sng" dirty="0"/>
              <a:t>http://support.sas.com/documentation/onlinedoc/miner/</a:t>
            </a:r>
          </a:p>
          <a:p>
            <a:endParaRPr lang="en-US" sz="2000" dirty="0"/>
          </a:p>
          <a:p>
            <a:r>
              <a:rPr lang="en-US" sz="2000" dirty="0">
                <a:solidFill>
                  <a:srgbClr val="C00000"/>
                </a:solidFill>
              </a:rPr>
              <a:t>SAS </a:t>
            </a:r>
            <a:r>
              <a:rPr lang="en-US" sz="2000" dirty="0" err="1">
                <a:solidFill>
                  <a:srgbClr val="C00000"/>
                </a:solidFill>
              </a:rPr>
              <a:t>EnterpriseMiner</a:t>
            </a:r>
            <a:r>
              <a:rPr lang="en-US" sz="2000" dirty="0">
                <a:solidFill>
                  <a:srgbClr val="C00000"/>
                </a:solidFill>
              </a:rPr>
              <a:t> link: </a:t>
            </a:r>
            <a:r>
              <a:rPr lang="en-US" sz="1800" u="sng" dirty="0"/>
              <a:t>http://www.sas.com/technologies/analytics/datamining/miner/</a:t>
            </a:r>
            <a:endParaRPr lang="en-US" sz="2000" u="sng" dirty="0"/>
          </a:p>
          <a:p>
            <a:endParaRPr lang="en-US" sz="2000" dirty="0"/>
          </a:p>
          <a:p>
            <a:r>
              <a:rPr lang="en-US" sz="2000" dirty="0">
                <a:solidFill>
                  <a:srgbClr val="C00000"/>
                </a:solidFill>
              </a:rPr>
              <a:t>SAS Social media analytics (with a demo) </a:t>
            </a:r>
            <a:r>
              <a:rPr lang="en-US" sz="1800" u="sng" dirty="0"/>
              <a:t>http://www.sas.com/software/customer-intelligence/social-media-analytics/</a:t>
            </a:r>
          </a:p>
          <a:p>
            <a:endParaRPr lang="en-US" sz="2000" dirty="0"/>
          </a:p>
          <a:p>
            <a:r>
              <a:rPr lang="en-US" sz="2000" dirty="0">
                <a:solidFill>
                  <a:srgbClr val="C00000"/>
                </a:solidFill>
              </a:rPr>
              <a:t>SAS BI dashboard demo: </a:t>
            </a:r>
            <a:r>
              <a:rPr lang="en-US" sz="1800" u="sng" dirty="0"/>
              <a:t>http://www.sas.com/technologies/bi/entbiserver/index.html</a:t>
            </a:r>
            <a:endParaRPr lang="en-US" sz="2000" u="sng" dirty="0"/>
          </a:p>
          <a:p>
            <a:endParaRPr lang="en-US" sz="2000" dirty="0"/>
          </a:p>
          <a:p>
            <a:r>
              <a:rPr lang="en-US" sz="2000" dirty="0">
                <a:solidFill>
                  <a:srgbClr val="C00000"/>
                </a:solidFill>
              </a:rPr>
              <a:t>SAS analytics with a demo </a:t>
            </a:r>
            <a:r>
              <a:rPr lang="en-US" sz="1800" u="sng" dirty="0"/>
              <a:t>http://www.sas.com/technologies/analytics/index.html</a:t>
            </a:r>
            <a:endParaRPr lang="en-US" sz="2000" u="sng" dirty="0"/>
          </a:p>
          <a:p>
            <a:endParaRPr lang="en-US" sz="2000" dirty="0"/>
          </a:p>
          <a:p>
            <a:r>
              <a:rPr lang="en-US" sz="2000" dirty="0"/>
              <a:t>And more ….</a:t>
            </a:r>
          </a:p>
          <a:p>
            <a:endParaRPr lang="en-US" dirty="0"/>
          </a:p>
        </p:txBody>
      </p:sp>
      <p:sp>
        <p:nvSpPr>
          <p:cNvPr id="26628" name="Text Box 2"/>
          <p:cNvSpPr txBox="1">
            <a:spLocks noChangeArrowheads="1"/>
          </p:cNvSpPr>
          <p:nvPr/>
        </p:nvSpPr>
        <p:spPr bwMode="auto">
          <a:xfrm>
            <a:off x="685800" y="436563"/>
            <a:ext cx="7315200" cy="584775"/>
          </a:xfrm>
          <a:prstGeom prst="rect">
            <a:avLst/>
          </a:prstGeom>
          <a:noFill/>
          <a:ln w="12700">
            <a:noFill/>
            <a:miter lim="800000"/>
            <a:headEnd/>
            <a:tailEnd/>
          </a:ln>
        </p:spPr>
        <p:txBody>
          <a:bodyPr>
            <a:spAutoFit/>
          </a:bodyPr>
          <a:lstStyle/>
          <a:p>
            <a:pPr>
              <a:spcBef>
                <a:spcPct val="50000"/>
              </a:spcBef>
            </a:pPr>
            <a:r>
              <a:rPr lang="en-US" sz="3200" b="1" dirty="0">
                <a:solidFill>
                  <a:srgbClr val="C00000"/>
                </a:solidFill>
              </a:rPr>
              <a:t>SAS Business Analytics Suites</a:t>
            </a:r>
            <a:endParaRPr lang="en-US" sz="3200" b="1" dirty="0">
              <a:solidFill>
                <a:srgbClr val="C00000"/>
              </a:solidFill>
              <a:cs typeface="Times New Roman"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p:cNvSpPr>
            <a:spLocks noGrp="1"/>
          </p:cNvSpPr>
          <p:nvPr>
            <p:ph type="sldNum" sz="quarter" idx="12"/>
          </p:nvPr>
        </p:nvSpPr>
        <p:spPr>
          <a:noFill/>
        </p:spPr>
        <p:txBody>
          <a:bodyPr/>
          <a:lstStyle/>
          <a:p>
            <a:fld id="{301B63FB-5C19-400C-AC24-BA26B2E41D07}" type="slidenum">
              <a:rPr lang="en-US" smtClean="0"/>
              <a:pPr/>
              <a:t>57</a:t>
            </a:fld>
            <a:endParaRPr lang="en-US" smtClean="0"/>
          </a:p>
        </p:txBody>
      </p:sp>
      <p:sp>
        <p:nvSpPr>
          <p:cNvPr id="27651" name="Rectangle 1"/>
          <p:cNvSpPr>
            <a:spLocks noChangeArrowheads="1"/>
          </p:cNvSpPr>
          <p:nvPr/>
        </p:nvSpPr>
        <p:spPr bwMode="auto">
          <a:xfrm>
            <a:off x="904875" y="231105"/>
            <a:ext cx="6923088" cy="6540252"/>
          </a:xfrm>
          <a:prstGeom prst="rect">
            <a:avLst/>
          </a:prstGeom>
          <a:noFill/>
          <a:ln w="12700">
            <a:noFill/>
            <a:miter lim="800000"/>
            <a:headEnd type="none" w="sm" len="sm"/>
            <a:tailEnd type="none" w="sm" len="sm"/>
          </a:ln>
        </p:spPr>
        <p:txBody>
          <a:bodyPr anchor="ctr">
            <a:spAutoFit/>
          </a:bodyPr>
          <a:lstStyle/>
          <a:p>
            <a:r>
              <a:rPr lang="en-US" sz="2000" b="1" dirty="0">
                <a:solidFill>
                  <a:srgbClr val="C00000"/>
                </a:solidFill>
                <a:ea typeface="宋体" pitchFamily="2" charset="-122"/>
                <a:cs typeface="HelveticaNeueLTStd-BlkCn"/>
              </a:rPr>
              <a:t>A case study using SAS analytics</a:t>
            </a:r>
          </a:p>
          <a:p>
            <a:r>
              <a:rPr lang="en-US" sz="2000" b="1" dirty="0">
                <a:solidFill>
                  <a:srgbClr val="C00000"/>
                </a:solidFill>
                <a:ea typeface="宋体" pitchFamily="2" charset="-122"/>
                <a:cs typeface="HelveticaNeueLTStd-BlkCn"/>
              </a:rPr>
              <a:t>1-800-FLOWERS.COM Grow</a:t>
            </a:r>
          </a:p>
          <a:p>
            <a:endParaRPr lang="en-US" sz="1100" dirty="0">
              <a:ea typeface="宋体" pitchFamily="2" charset="-122"/>
              <a:cs typeface="HelveticaNeueLTStd-BlkCn"/>
            </a:endParaRPr>
          </a:p>
          <a:p>
            <a:r>
              <a:rPr lang="en-US" sz="1400" dirty="0">
                <a:ea typeface="宋体" pitchFamily="2" charset="-122"/>
                <a:cs typeface="HelveticaNeueLTStd-Lt"/>
              </a:rPr>
              <a:t>1-800-FLOWERS.COM is one of the best-known and most-successful brands in gift retailing </a:t>
            </a:r>
            <a:r>
              <a:rPr lang="en-US" altLang="zh-CN" sz="1400" dirty="0">
                <a:ea typeface="宋体" pitchFamily="2" charset="-122"/>
                <a:cs typeface="HelveticaNeueLTStd-Lt"/>
              </a:rPr>
              <a:t>– and it just keeps getting better. Using SAS, 1-800-FLOWERS.COM has increased its customer retention rate by 10 percent, increased its customer base from 10 million to 30 million and increased the retention rate of its best customer segment to more than 80 percent.</a:t>
            </a:r>
          </a:p>
          <a:p>
            <a:endParaRPr lang="en-US" altLang="zh-CN" sz="1200" dirty="0">
              <a:ea typeface="宋体" pitchFamily="2" charset="-122"/>
            </a:endParaRPr>
          </a:p>
          <a:p>
            <a:r>
              <a:rPr lang="en-US" altLang="zh-CN" sz="1400" dirty="0">
                <a:ea typeface="宋体" pitchFamily="2" charset="-122"/>
              </a:rPr>
              <a:t>“SAS Business Analytics help us put a laser focus on knowing our customers, reducing operating expenses and innovating for the future,’’ says Chris McCann, President of 1-800-FLOWERS.COM. “As our business has grown from one flower shop to an online gift retailer serving more than 30 million customers, we need SAS’ abilities to really know our customers and turn that knowledge into action.”</a:t>
            </a:r>
          </a:p>
          <a:p>
            <a:endParaRPr lang="en-US" altLang="zh-CN" sz="1200" dirty="0">
              <a:ea typeface="宋体" pitchFamily="2" charset="-122"/>
            </a:endParaRPr>
          </a:p>
          <a:p>
            <a:r>
              <a:rPr lang="en-US" altLang="zh-CN" sz="1400" dirty="0">
                <a:ea typeface="宋体" pitchFamily="2" charset="-122"/>
              </a:rPr>
              <a:t>McCann’s company is a pioneer in direct-order e-commerce, opening its own Web site more than 14 years ago. The New York-based company continues to build on its roots with acquisitions of other direct-order gift companies and now operates 15 separate brands offering popcorn, plants, gourmet food, </a:t>
            </a:r>
            <a:r>
              <a:rPr lang="en-US" altLang="zh-CN" sz="1400" dirty="0" smtClean="0">
                <a:ea typeface="宋体" pitchFamily="2" charset="-122"/>
              </a:rPr>
              <a:t>wine, candies </a:t>
            </a:r>
            <a:r>
              <a:rPr lang="en-US" altLang="zh-CN" sz="1400" dirty="0">
                <a:ea typeface="宋体" pitchFamily="2" charset="-122"/>
              </a:rPr>
              <a:t>and gift baskets.</a:t>
            </a:r>
          </a:p>
          <a:p>
            <a:endParaRPr lang="en-US" altLang="zh-CN" sz="1200" dirty="0">
              <a:ea typeface="宋体" pitchFamily="2" charset="-122"/>
            </a:endParaRPr>
          </a:p>
          <a:p>
            <a:r>
              <a:rPr lang="en-US" altLang="zh-CN" sz="1400" dirty="0">
                <a:ea typeface="宋体" pitchFamily="2" charset="-122"/>
              </a:rPr>
              <a:t>“SAS has given me the ability to grow my business, whether the economy has been up or down,” says McCann. SAS Business Analytics help us put a laser focus on knowing our customers, reducing operating expenses and innovating for the future.”</a:t>
            </a:r>
          </a:p>
          <a:p>
            <a:endParaRPr lang="en-US" altLang="zh-CN" sz="1200" dirty="0">
              <a:ea typeface="宋体" pitchFamily="2" charset="-122"/>
            </a:endParaRPr>
          </a:p>
          <a:p>
            <a:r>
              <a:rPr lang="en-US" altLang="zh-CN" sz="1200" dirty="0">
                <a:ea typeface="宋体" pitchFamily="2" charset="-122"/>
              </a:rPr>
              <a:t>Chris McCann,</a:t>
            </a:r>
          </a:p>
          <a:p>
            <a:r>
              <a:rPr lang="en-US" altLang="zh-CN" sz="1200" i="1" dirty="0">
                <a:ea typeface="宋体" pitchFamily="2" charset="-122"/>
              </a:rPr>
              <a:t>President, 1-800-FLOWERS.COM</a:t>
            </a:r>
            <a:endParaRPr lang="en-US" altLang="zh-CN" sz="4400" dirty="0">
              <a:ea typeface="宋体" pitchFamily="2"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1000" y="762000"/>
            <a:ext cx="7772400" cy="1066800"/>
            <a:chOff x="457200" y="4800600"/>
            <a:chExt cx="7772400" cy="1066800"/>
          </a:xfrm>
        </p:grpSpPr>
        <p:sp>
          <p:nvSpPr>
            <p:cNvPr id="4" name="Rectangle 2"/>
            <p:cNvSpPr txBox="1">
              <a:spLocks noChangeArrowheads="1"/>
            </p:cNvSpPr>
            <p:nvPr/>
          </p:nvSpPr>
          <p:spPr>
            <a:xfrm>
              <a:off x="457200" y="4953000"/>
              <a:ext cx="7772400" cy="838200"/>
            </a:xfrm>
            <a:prstGeom prst="rect">
              <a:avLst/>
            </a:prstGeom>
          </p:spPr>
          <p:txBody>
            <a:bodyPr/>
            <a:lstStyle/>
            <a:p>
              <a:pPr>
                <a:defRPr/>
              </a:pPr>
              <a:r>
                <a:rPr lang="en-US" sz="4400" b="1" kern="0" dirty="0" smtClean="0">
                  <a:solidFill>
                    <a:srgbClr val="C00000"/>
                  </a:solidFill>
                  <a:latin typeface="+mj-lt"/>
                  <a:ea typeface="+mj-ea"/>
                  <a:cs typeface="+mj-cs"/>
                </a:rPr>
                <a:t>SAS Enterprise Miner</a:t>
              </a:r>
              <a:endParaRPr lang="en-US" sz="4400" b="1" kern="0" dirty="0">
                <a:solidFill>
                  <a:srgbClr val="C00000"/>
                </a:solidFill>
                <a:latin typeface="+mj-lt"/>
                <a:ea typeface="+mj-ea"/>
                <a:cs typeface="+mj-cs"/>
              </a:endParaRPr>
            </a:p>
          </p:txBody>
        </p:sp>
        <p:pic>
          <p:nvPicPr>
            <p:cNvPr id="61444" name="Picture 4" descr="https://encrypted-tbn3.google.com/images?q=tbn:ANd9GcRZHx26KmgYuPWeCokkjOg-hY2hk8kxcJDnUIvEJ2bs1X7S8SZz"/>
            <p:cNvPicPr>
              <a:picLocks noChangeAspect="1" noChangeArrowheads="1"/>
            </p:cNvPicPr>
            <p:nvPr/>
          </p:nvPicPr>
          <p:blipFill>
            <a:blip r:embed="rId2" cstate="print"/>
            <a:srcRect/>
            <a:stretch>
              <a:fillRect/>
            </a:stretch>
          </p:blipFill>
          <p:spPr bwMode="auto">
            <a:xfrm>
              <a:off x="6477000" y="4800600"/>
              <a:ext cx="1424232" cy="1066800"/>
            </a:xfrm>
            <a:prstGeom prst="rect">
              <a:avLst/>
            </a:prstGeom>
            <a:noFill/>
          </p:spPr>
        </p:pic>
      </p:grpSp>
      <p:sp>
        <p:nvSpPr>
          <p:cNvPr id="8" name="Rectangle 1027"/>
          <p:cNvSpPr txBox="1">
            <a:spLocks noChangeArrowheads="1"/>
          </p:cNvSpPr>
          <p:nvPr/>
        </p:nvSpPr>
        <p:spPr>
          <a:xfrm>
            <a:off x="685800" y="2667000"/>
            <a:ext cx="8077200" cy="3581400"/>
          </a:xfrm>
          <a:prstGeom prst="rect">
            <a:avLst/>
          </a:prstGeom>
          <a:noFill/>
          <a:ln/>
        </p:spPr>
        <p:txBody>
          <a:bodyPr lIns="92075" tIns="46038" rIns="92075" bIns="46038">
            <a:normAutofit/>
          </a:bodyPr>
          <a:lstStyle/>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3"/>
              <a:buChar char=""/>
              <a:tabLst/>
              <a:defRPr/>
            </a:pPr>
            <a:r>
              <a:rPr lang="en-US" sz="3200" dirty="0" smtClean="0"/>
              <a:t>Why?</a:t>
            </a:r>
          </a:p>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pitchFamily="2" charset="2"/>
              <a:buChar char="§"/>
              <a:tabLst/>
              <a:defRPr/>
            </a:pPr>
            <a:r>
              <a:rPr lang="en-US" sz="2400" dirty="0" smtClean="0"/>
              <a:t>Easy handling vast amounts of data</a:t>
            </a:r>
          </a:p>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pitchFamily="2" charset="2"/>
              <a:buChar char="§"/>
              <a:tabLst/>
              <a:defRPr/>
            </a:pPr>
            <a:r>
              <a:rPr lang="en-US" sz="2400" dirty="0" smtClean="0"/>
              <a:t>All the advantages discussed previously</a:t>
            </a:r>
            <a:endParaRPr kumimoji="0" lang="en-US" sz="2400" b="0" i="0" u="none" strike="noStrike" kern="1200" cap="none" spc="0" normalizeH="0" noProof="0" dirty="0" smtClean="0">
              <a:ln>
                <a:noFill/>
              </a:ln>
              <a:solidFill>
                <a:schemeClr val="tx1"/>
              </a:solidFill>
              <a:effectLst/>
              <a:uLnTx/>
              <a:uFillTx/>
              <a:latin typeface="+mn-lt"/>
              <a:ea typeface="+mn-ea"/>
              <a:cs typeface="+mn-cs"/>
            </a:endParaRPr>
          </a:p>
          <a:p>
            <a:pPr marL="365760" indent="-256032">
              <a:lnSpc>
                <a:spcPct val="110000"/>
              </a:lnSpc>
              <a:spcBef>
                <a:spcPts val="400"/>
              </a:spcBef>
              <a:buClr>
                <a:schemeClr val="accent1"/>
              </a:buClr>
              <a:buSzPct val="68000"/>
              <a:buFont typeface="Wingdings" pitchFamily="2" charset="2"/>
              <a:buChar char="§"/>
            </a:pPr>
            <a:r>
              <a:rPr lang="en-US" sz="2400" dirty="0" smtClean="0"/>
              <a:t>No need for SAS programming!</a:t>
            </a:r>
          </a:p>
          <a:p>
            <a:pPr marL="365760" marR="0" lvl="0" indent="-256032" algn="l" defTabSz="914400" rtl="0" eaLnBrk="1" fontAlgn="auto" latinLnBrk="0" hangingPunct="1">
              <a:lnSpc>
                <a:spcPct val="110000"/>
              </a:lnSpc>
              <a:spcBef>
                <a:spcPts val="400"/>
              </a:spcBef>
              <a:spcAft>
                <a:spcPts val="0"/>
              </a:spcAft>
              <a:buClr>
                <a:schemeClr val="accent1"/>
              </a:buClr>
              <a:buSzPct val="68000"/>
              <a:buFont typeface="Wingdings" pitchFamily="2" charset="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cstate="print"/>
          <a:srcRect/>
          <a:stretch>
            <a:fillRect/>
          </a:stretch>
        </p:blipFill>
        <p:spPr bwMode="auto">
          <a:xfrm>
            <a:off x="46494" y="1066800"/>
            <a:ext cx="9067800" cy="5021999"/>
          </a:xfrm>
          <a:prstGeom prst="rect">
            <a:avLst/>
          </a:prstGeom>
          <a:noFill/>
          <a:ln w="9525">
            <a:noFill/>
            <a:miter lim="800000"/>
            <a:headEnd/>
            <a:tailEnd/>
          </a:ln>
        </p:spPr>
      </p:pic>
      <p:sp>
        <p:nvSpPr>
          <p:cNvPr id="6" name="矩形 5"/>
          <p:cNvSpPr/>
          <p:nvPr/>
        </p:nvSpPr>
        <p:spPr>
          <a:xfrm>
            <a:off x="391218" y="228600"/>
            <a:ext cx="3900427" cy="646331"/>
          </a:xfrm>
          <a:prstGeom prst="rect">
            <a:avLst/>
          </a:prstGeom>
        </p:spPr>
        <p:txBody>
          <a:bodyPr wrap="none">
            <a:spAutoFit/>
          </a:bodyPr>
          <a:lstStyle/>
          <a:p>
            <a:pPr>
              <a:defRPr/>
            </a:pPr>
            <a:r>
              <a:rPr lang="en-US" sz="3600" b="1" kern="0" dirty="0" smtClean="0">
                <a:solidFill>
                  <a:srgbClr val="C00000"/>
                </a:solidFill>
              </a:rPr>
              <a:t>SAS EM Interface</a:t>
            </a:r>
            <a:endParaRPr lang="en-US" sz="3600" b="1" kern="0" dirty="0">
              <a:solidFill>
                <a:srgbClr val="C00000"/>
              </a:solidFill>
            </a:endParaRPr>
          </a:p>
        </p:txBody>
      </p:sp>
      <p:sp>
        <p:nvSpPr>
          <p:cNvPr id="7" name="矩形 6"/>
          <p:cNvSpPr/>
          <p:nvPr/>
        </p:nvSpPr>
        <p:spPr>
          <a:xfrm>
            <a:off x="4191000" y="6336268"/>
            <a:ext cx="1760418" cy="369332"/>
          </a:xfrm>
          <a:prstGeom prst="rect">
            <a:avLst/>
          </a:prstGeom>
        </p:spPr>
        <p:txBody>
          <a:bodyPr wrap="none">
            <a:spAutoFit/>
          </a:bodyPr>
          <a:lstStyle/>
          <a:p>
            <a:r>
              <a:rPr lang="en-US" b="1" u="sng" dirty="0" smtClean="0">
                <a:solidFill>
                  <a:srgbClr val="C00000"/>
                </a:solidFill>
              </a:rPr>
              <a:t>Interface Tour</a:t>
            </a:r>
            <a:endParaRPr lang="en-US" b="1" u="sng"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D889B222-CD94-4D5A-B2A9-99AAEFEBB3B3}" type="slidenum">
              <a:rPr lang="en-US" smtClean="0"/>
              <a:pPr/>
              <a:t>6</a:t>
            </a:fld>
            <a:endParaRPr lang="en-US" smtClean="0"/>
          </a:p>
        </p:txBody>
      </p:sp>
      <p:sp>
        <p:nvSpPr>
          <p:cNvPr id="10243" name="Rectangle 2"/>
          <p:cNvSpPr>
            <a:spLocks noGrp="1" noChangeArrowheads="1"/>
          </p:cNvSpPr>
          <p:nvPr>
            <p:ph type="title"/>
          </p:nvPr>
        </p:nvSpPr>
        <p:spPr/>
        <p:txBody>
          <a:bodyPr>
            <a:normAutofit/>
          </a:bodyPr>
          <a:lstStyle/>
          <a:p>
            <a:r>
              <a:rPr lang="en-US" sz="3200" dirty="0" smtClean="0">
                <a:solidFill>
                  <a:srgbClr val="C00000"/>
                </a:solidFill>
              </a:rPr>
              <a:t>Major Challenge?</a:t>
            </a:r>
            <a:endParaRPr lang="en-US" sz="3200" dirty="0" smtClean="0">
              <a:solidFill>
                <a:srgbClr val="C00000"/>
              </a:solidFill>
            </a:endParaRPr>
          </a:p>
        </p:txBody>
      </p:sp>
      <p:pic>
        <p:nvPicPr>
          <p:cNvPr id="70657" name="Picture 1"/>
          <p:cNvPicPr>
            <a:picLocks noChangeAspect="1" noChangeArrowheads="1"/>
          </p:cNvPicPr>
          <p:nvPr/>
        </p:nvPicPr>
        <p:blipFill>
          <a:blip r:embed="rId3" cstate="print"/>
          <a:srcRect l="22917" t="38519" r="48914" b="30752"/>
          <a:stretch>
            <a:fillRect/>
          </a:stretch>
        </p:blipFill>
        <p:spPr bwMode="auto">
          <a:xfrm>
            <a:off x="1752600" y="1347216"/>
            <a:ext cx="5257800" cy="3224784"/>
          </a:xfrm>
          <a:prstGeom prst="rect">
            <a:avLst/>
          </a:prstGeom>
          <a:noFill/>
          <a:ln w="9525">
            <a:noFill/>
            <a:miter lim="800000"/>
            <a:headEnd/>
            <a:tailEnd/>
          </a:ln>
        </p:spPr>
      </p:pic>
      <p:sp>
        <p:nvSpPr>
          <p:cNvPr id="9" name="Rectangle 3"/>
          <p:cNvSpPr txBox="1">
            <a:spLocks noChangeArrowheads="1"/>
          </p:cNvSpPr>
          <p:nvPr/>
        </p:nvSpPr>
        <p:spPr>
          <a:xfrm>
            <a:off x="1066800" y="5410200"/>
            <a:ext cx="6705600" cy="914400"/>
          </a:xfrm>
          <a:prstGeom prst="rect">
            <a:avLst/>
          </a:prstGeom>
        </p:spPr>
        <p:txBody>
          <a:bodyPr vert="horz">
            <a:normAutofit/>
          </a:bodyPr>
          <a:lstStyle/>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r>
              <a:rPr kumimoji="0" lang="en-US" sz="2200" b="0" i="0" u="none" strike="noStrike" kern="1200" cap="none" spc="0" normalizeH="0" baseline="0" noProof="0" dirty="0" smtClean="0">
                <a:ln>
                  <a:noFill/>
                </a:ln>
                <a:effectLst/>
                <a:uLnTx/>
                <a:uFillTx/>
                <a:latin typeface="+mn-lt"/>
                <a:ea typeface="+mn-ea"/>
                <a:cs typeface="+mn-cs"/>
              </a:rPr>
              <a:t>How</a:t>
            </a:r>
            <a:r>
              <a:rPr kumimoji="0" lang="en-US" sz="2200" b="0" i="0" u="none" strike="noStrike" kern="1200" cap="none" spc="0" normalizeH="0" noProof="0" dirty="0" smtClean="0">
                <a:ln>
                  <a:noFill/>
                </a:ln>
                <a:effectLst/>
                <a:uLnTx/>
                <a:uFillTx/>
                <a:latin typeface="+mn-lt"/>
                <a:ea typeface="+mn-ea"/>
                <a:cs typeface="+mn-cs"/>
              </a:rPr>
              <a:t> to </a:t>
            </a:r>
            <a:r>
              <a:rPr kumimoji="0" lang="en-US" sz="2200" b="1" i="0" u="sng" strike="noStrike" kern="1200" cap="none" spc="0" normalizeH="0" noProof="0" dirty="0" smtClean="0">
                <a:ln>
                  <a:noFill/>
                </a:ln>
                <a:solidFill>
                  <a:srgbClr val="C00000"/>
                </a:solidFill>
                <a:effectLst/>
                <a:uLnTx/>
                <a:uFillTx/>
                <a:latin typeface="+mn-lt"/>
                <a:ea typeface="+mn-ea"/>
                <a:cs typeface="+mn-cs"/>
              </a:rPr>
              <a:t>translate</a:t>
            </a:r>
            <a:r>
              <a:rPr kumimoji="0" lang="en-US" sz="2200" b="0" i="0" u="none" strike="noStrike" kern="1200" cap="none" spc="0" normalizeH="0" noProof="0" dirty="0" smtClean="0">
                <a:ln>
                  <a:noFill/>
                </a:ln>
                <a:effectLst/>
                <a:uLnTx/>
                <a:uFillTx/>
                <a:latin typeface="+mn-lt"/>
                <a:ea typeface="+mn-ea"/>
                <a:cs typeface="+mn-cs"/>
              </a:rPr>
              <a:t> business problems into the right format for data access/analysis</a:t>
            </a:r>
            <a:r>
              <a:rPr kumimoji="0" lang="en-US" sz="2200" b="0" i="0" u="none" strike="noStrike" kern="1200" cap="none" spc="0" normalizeH="0" baseline="0" noProof="0" dirty="0" smtClean="0">
                <a:ln>
                  <a:noFill/>
                </a:ln>
                <a:effectLst/>
                <a:uLnTx/>
                <a:uFillTx/>
                <a:latin typeface="+mn-lt"/>
                <a:ea typeface="+mn-ea"/>
                <a:cs typeface="+mn-cs"/>
              </a:rPr>
              <a:t>?</a:t>
            </a:r>
          </a:p>
        </p:txBody>
      </p:sp>
      <p:pic>
        <p:nvPicPr>
          <p:cNvPr id="96258" name="Picture 2" descr="https://encrypted-tbn2.google.com/images?q=tbn:ANd9GcR8P-BdSv1JPcvQpDnp6_LLrZP7KKDukGam40xVg83pKCnGjn0S"/>
          <p:cNvPicPr>
            <a:picLocks noChangeAspect="1" noChangeArrowheads="1"/>
          </p:cNvPicPr>
          <p:nvPr/>
        </p:nvPicPr>
        <p:blipFill>
          <a:blip r:embed="rId4" cstate="print"/>
          <a:srcRect l="26337"/>
          <a:stretch>
            <a:fillRect/>
          </a:stretch>
        </p:blipFill>
        <p:spPr bwMode="auto">
          <a:xfrm>
            <a:off x="7398360" y="5105400"/>
            <a:ext cx="1288440" cy="149718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6258"/>
                                        </p:tgtEl>
                                        <p:attrNameLst>
                                          <p:attrName>style.visibility</p:attrName>
                                        </p:attrNameLst>
                                      </p:cBhvr>
                                      <p:to>
                                        <p:strVal val="visible"/>
                                      </p:to>
                                    </p:set>
                                    <p:animEffect transition="in" filter="fade">
                                      <p:cBhvr>
                                        <p:cTn id="12" dur="500"/>
                                        <p:tgtEl>
                                          <p:spTgt spid="96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D889B222-CD94-4D5A-B2A9-99AAEFEBB3B3}" type="slidenum">
              <a:rPr lang="en-US" smtClean="0"/>
              <a:pPr/>
              <a:t>7</a:t>
            </a:fld>
            <a:endParaRPr lang="en-US" smtClean="0"/>
          </a:p>
        </p:txBody>
      </p:sp>
      <p:sp>
        <p:nvSpPr>
          <p:cNvPr id="10243" name="Rectangle 2"/>
          <p:cNvSpPr>
            <a:spLocks noGrp="1" noChangeArrowheads="1"/>
          </p:cNvSpPr>
          <p:nvPr>
            <p:ph type="title"/>
          </p:nvPr>
        </p:nvSpPr>
        <p:spPr/>
        <p:txBody>
          <a:bodyPr>
            <a:normAutofit/>
          </a:bodyPr>
          <a:lstStyle/>
          <a:p>
            <a:r>
              <a:rPr lang="en-US" sz="3200" dirty="0" smtClean="0">
                <a:solidFill>
                  <a:srgbClr val="C00000"/>
                </a:solidFill>
              </a:rPr>
              <a:t>Today’s </a:t>
            </a:r>
            <a:r>
              <a:rPr lang="en-US" sz="3200" dirty="0" smtClean="0">
                <a:solidFill>
                  <a:srgbClr val="C00000"/>
                </a:solidFill>
              </a:rPr>
              <a:t>BI</a:t>
            </a:r>
            <a:endParaRPr lang="en-US" sz="3200" dirty="0" smtClean="0">
              <a:solidFill>
                <a:srgbClr val="C00000"/>
              </a:solidFill>
            </a:endParaRPr>
          </a:p>
        </p:txBody>
      </p:sp>
      <p:sp>
        <p:nvSpPr>
          <p:cNvPr id="10244" name="Rectangle 3"/>
          <p:cNvSpPr>
            <a:spLocks noGrp="1" noChangeArrowheads="1"/>
          </p:cNvSpPr>
          <p:nvPr>
            <p:ph type="body" idx="1"/>
          </p:nvPr>
        </p:nvSpPr>
        <p:spPr>
          <a:xfrm>
            <a:off x="533400" y="1752600"/>
            <a:ext cx="8229600" cy="1020763"/>
          </a:xfrm>
        </p:spPr>
        <p:txBody>
          <a:bodyPr>
            <a:normAutofit/>
          </a:bodyPr>
          <a:lstStyle/>
          <a:p>
            <a:pPr>
              <a:lnSpc>
                <a:spcPct val="90000"/>
              </a:lnSpc>
            </a:pPr>
            <a:r>
              <a:rPr lang="en-US" sz="2600" dirty="0" smtClean="0"/>
              <a:t>What is the most important thing about BI today?</a:t>
            </a:r>
          </a:p>
        </p:txBody>
      </p:sp>
      <p:sp>
        <p:nvSpPr>
          <p:cNvPr id="7" name="Rectangle 3"/>
          <p:cNvSpPr txBox="1">
            <a:spLocks noChangeArrowheads="1"/>
          </p:cNvSpPr>
          <p:nvPr/>
        </p:nvSpPr>
        <p:spPr>
          <a:xfrm>
            <a:off x="838200" y="2971800"/>
            <a:ext cx="8153400" cy="2362200"/>
          </a:xfrm>
          <a:prstGeom prst="rect">
            <a:avLst/>
          </a:prstGeom>
        </p:spPr>
        <p:txBody>
          <a:bodyPr vert="horz">
            <a:noAutofit/>
          </a:bodyPr>
          <a:lstStyle/>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r>
              <a:rPr kumimoji="0" lang="en-US" sz="2400" b="0" i="0" u="none" strike="noStrike" kern="1200" cap="none" spc="0" normalizeH="0" baseline="0" noProof="0" dirty="0" smtClean="0">
                <a:ln>
                  <a:noFill/>
                </a:ln>
                <a:solidFill>
                  <a:srgbClr val="C00000"/>
                </a:solidFill>
                <a:effectLst/>
                <a:uLnTx/>
                <a:uFillTx/>
                <a:latin typeface="+mn-lt"/>
                <a:ea typeface="+mn-ea"/>
                <a:cs typeface="+mn-cs"/>
              </a:rPr>
              <a:t>Intuitive</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Access + </a:t>
            </a:r>
            <a:r>
              <a:rPr kumimoji="0" lang="en-US" sz="2400" b="0" i="0" u="none" strike="noStrike" kern="1200" cap="none" spc="0" normalizeH="0" baseline="0" noProof="0" dirty="0" smtClean="0">
                <a:ln>
                  <a:noFill/>
                </a:ln>
                <a:solidFill>
                  <a:srgbClr val="C00000"/>
                </a:solidFill>
                <a:effectLst/>
                <a:uLnTx/>
                <a:uFillTx/>
                <a:latin typeface="+mn-lt"/>
                <a:ea typeface="+mn-ea"/>
                <a:cs typeface="+mn-cs"/>
              </a:rPr>
              <a:t>Timeliness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 of Data </a:t>
            </a:r>
          </a:p>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r>
              <a:rPr lang="en-US" sz="2400" dirty="0" smtClean="0"/>
              <a:t>BI - Turning data into the right format so that they can be easily consumed by </a:t>
            </a:r>
            <a:r>
              <a:rPr lang="en-US" sz="2400" dirty="0" smtClean="0">
                <a:solidFill>
                  <a:srgbClr val="C00000"/>
                </a:solidFill>
              </a:rPr>
              <a:t>more people (not systems) </a:t>
            </a:r>
            <a:r>
              <a:rPr lang="en-US" sz="2400" dirty="0" smtClean="0"/>
              <a:t>to </a:t>
            </a:r>
            <a:r>
              <a:rPr lang="en-US" sz="2400" dirty="0" smtClean="0">
                <a:solidFill>
                  <a:srgbClr val="C00000"/>
                </a:solidFill>
              </a:rPr>
              <a:t>make decisions</a:t>
            </a:r>
            <a:r>
              <a:rPr kumimoji="0" lang="en-US" sz="24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400" b="0" i="0" u="none" strike="noStrike" kern="1200" cap="none" spc="0" normalizeH="0" noProof="0" dirty="0" smtClean="0">
                <a:ln>
                  <a:noFill/>
                </a:ln>
                <a:solidFill>
                  <a:schemeClr val="tx1"/>
                </a:solidFill>
                <a:effectLst/>
                <a:uLnTx/>
                <a:uFillTx/>
                <a:latin typeface="+mn-lt"/>
                <a:ea typeface="+mn-ea"/>
                <a:cs typeface="+mn-cs"/>
              </a:rPr>
              <a:t> and easily managed by IT.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D889B222-CD94-4D5A-B2A9-99AAEFEBB3B3}" type="slidenum">
              <a:rPr lang="en-US" smtClean="0"/>
              <a:pPr/>
              <a:t>8</a:t>
            </a:fld>
            <a:endParaRPr lang="en-US" smtClean="0"/>
          </a:p>
        </p:txBody>
      </p:sp>
      <p:sp>
        <p:nvSpPr>
          <p:cNvPr id="10243" name="Rectangle 2"/>
          <p:cNvSpPr>
            <a:spLocks noGrp="1" noChangeArrowheads="1"/>
          </p:cNvSpPr>
          <p:nvPr>
            <p:ph type="title"/>
          </p:nvPr>
        </p:nvSpPr>
        <p:spPr/>
        <p:txBody>
          <a:bodyPr>
            <a:normAutofit/>
          </a:bodyPr>
          <a:lstStyle/>
          <a:p>
            <a:r>
              <a:rPr lang="en-US" sz="3200" dirty="0" smtClean="0">
                <a:solidFill>
                  <a:srgbClr val="C00000"/>
                </a:solidFill>
              </a:rPr>
              <a:t>The trend of IS – extracting useful information from data</a:t>
            </a:r>
          </a:p>
        </p:txBody>
      </p:sp>
      <p:sp>
        <p:nvSpPr>
          <p:cNvPr id="10244" name="Rectangle 3"/>
          <p:cNvSpPr>
            <a:spLocks noGrp="1" noChangeArrowheads="1"/>
          </p:cNvSpPr>
          <p:nvPr>
            <p:ph type="body" idx="1"/>
          </p:nvPr>
        </p:nvSpPr>
        <p:spPr>
          <a:xfrm>
            <a:off x="457200" y="1722437"/>
            <a:ext cx="8229600" cy="4525963"/>
          </a:xfrm>
        </p:spPr>
        <p:txBody>
          <a:bodyPr>
            <a:normAutofit fontScale="92500" lnSpcReduction="10000"/>
          </a:bodyPr>
          <a:lstStyle/>
          <a:p>
            <a:pPr>
              <a:lnSpc>
                <a:spcPct val="90000"/>
              </a:lnSpc>
            </a:pPr>
            <a:r>
              <a:rPr lang="en-US" sz="2600" dirty="0" smtClean="0"/>
              <a:t>Computation age (40’s-early 60s)</a:t>
            </a:r>
          </a:p>
          <a:p>
            <a:pPr lvl="1">
              <a:lnSpc>
                <a:spcPct val="90000"/>
              </a:lnSpc>
            </a:pPr>
            <a:r>
              <a:rPr lang="en-US" sz="1900" dirty="0" smtClean="0"/>
              <a:t>Computers were only used for computation!</a:t>
            </a:r>
          </a:p>
          <a:p>
            <a:pPr lvl="1">
              <a:lnSpc>
                <a:spcPct val="90000"/>
              </a:lnSpc>
            </a:pPr>
            <a:endParaRPr lang="en-US" sz="1900" dirty="0" smtClean="0"/>
          </a:p>
          <a:p>
            <a:pPr>
              <a:lnSpc>
                <a:spcPct val="90000"/>
              </a:lnSpc>
            </a:pPr>
            <a:r>
              <a:rPr lang="en-US" sz="2600" dirty="0" smtClean="0"/>
              <a:t>Structured data analysis (60s-70s)</a:t>
            </a:r>
          </a:p>
          <a:p>
            <a:pPr lvl="1">
              <a:lnSpc>
                <a:spcPct val="90000"/>
              </a:lnSpc>
            </a:pPr>
            <a:r>
              <a:rPr lang="en-US" sz="1900" dirty="0" smtClean="0"/>
              <a:t>Computers applied to routine business – COBOL!</a:t>
            </a:r>
          </a:p>
          <a:p>
            <a:pPr lvl="1">
              <a:lnSpc>
                <a:spcPct val="90000"/>
              </a:lnSpc>
            </a:pPr>
            <a:r>
              <a:rPr lang="en-US" sz="1900" dirty="0" smtClean="0"/>
              <a:t>Procedural languages</a:t>
            </a:r>
          </a:p>
          <a:p>
            <a:pPr lvl="1">
              <a:lnSpc>
                <a:spcPct val="90000"/>
              </a:lnSpc>
            </a:pPr>
            <a:endParaRPr lang="en-US" sz="1900" dirty="0" smtClean="0"/>
          </a:p>
          <a:p>
            <a:pPr>
              <a:lnSpc>
                <a:spcPct val="90000"/>
              </a:lnSpc>
            </a:pPr>
            <a:r>
              <a:rPr lang="en-US" sz="2600" dirty="0" smtClean="0"/>
              <a:t>Relational Database age (80s-90s)</a:t>
            </a:r>
          </a:p>
          <a:p>
            <a:pPr lvl="1">
              <a:lnSpc>
                <a:spcPct val="90000"/>
              </a:lnSpc>
            </a:pPr>
            <a:r>
              <a:rPr lang="en-US" sz="1900" dirty="0" smtClean="0"/>
              <a:t>Data is organized into </a:t>
            </a:r>
            <a:r>
              <a:rPr lang="en-US" sz="1900" dirty="0" smtClean="0"/>
              <a:t>database</a:t>
            </a:r>
            <a:endParaRPr lang="en-US" sz="1900" dirty="0" smtClean="0"/>
          </a:p>
          <a:p>
            <a:pPr lvl="1">
              <a:lnSpc>
                <a:spcPct val="90000"/>
              </a:lnSpc>
            </a:pPr>
            <a:r>
              <a:rPr lang="en-US" sz="1900" dirty="0" smtClean="0"/>
              <a:t>System analysis and </a:t>
            </a:r>
            <a:r>
              <a:rPr lang="en-US" sz="1900" dirty="0" smtClean="0"/>
              <a:t>design</a:t>
            </a:r>
            <a:endParaRPr lang="en-US" sz="1900" dirty="0" smtClean="0"/>
          </a:p>
          <a:p>
            <a:pPr lvl="1">
              <a:lnSpc>
                <a:spcPct val="90000"/>
              </a:lnSpc>
            </a:pPr>
            <a:endParaRPr lang="en-US" sz="1700" dirty="0" smtClean="0"/>
          </a:p>
          <a:p>
            <a:pPr>
              <a:lnSpc>
                <a:spcPct val="90000"/>
              </a:lnSpc>
            </a:pPr>
            <a:r>
              <a:rPr lang="en-US" sz="2600" dirty="0" smtClean="0"/>
              <a:t>Data Mining/Business Intelligence age (late 90s - )</a:t>
            </a:r>
          </a:p>
          <a:p>
            <a:pPr lvl="1">
              <a:lnSpc>
                <a:spcPct val="90000"/>
              </a:lnSpc>
            </a:pPr>
            <a:r>
              <a:rPr lang="en-US" sz="1900" dirty="0" smtClean="0"/>
              <a:t>Massive data </a:t>
            </a:r>
            <a:r>
              <a:rPr lang="en-US" sz="1900" dirty="0" smtClean="0"/>
              <a:t>collected</a:t>
            </a:r>
            <a:endParaRPr lang="en-US" sz="1900" dirty="0" smtClean="0"/>
          </a:p>
          <a:p>
            <a:pPr lvl="1">
              <a:lnSpc>
                <a:spcPct val="90000"/>
              </a:lnSpc>
            </a:pPr>
            <a:r>
              <a:rPr lang="en-US" sz="1900" dirty="0" smtClean="0"/>
              <a:t>Internet comes</a:t>
            </a:r>
          </a:p>
          <a:p>
            <a:pPr lvl="2">
              <a:lnSpc>
                <a:spcPct val="90000"/>
              </a:lnSpc>
            </a:pPr>
            <a:r>
              <a:rPr lang="en-US" sz="1900" dirty="0" smtClean="0"/>
              <a:t>New and often </a:t>
            </a:r>
            <a:r>
              <a:rPr lang="en-US" sz="1900" dirty="0" smtClean="0">
                <a:solidFill>
                  <a:srgbClr val="C00000"/>
                </a:solidFill>
              </a:rPr>
              <a:t>unstructured</a:t>
            </a:r>
            <a:r>
              <a:rPr lang="en-US" sz="1900" dirty="0" smtClean="0"/>
              <a:t> data</a:t>
            </a:r>
          </a:p>
          <a:p>
            <a:pPr lvl="1">
              <a:lnSpc>
                <a:spcPct val="90000"/>
              </a:lnSpc>
            </a:pPr>
            <a:r>
              <a:rPr lang="en-US" sz="1900" dirty="0" smtClean="0"/>
              <a:t>Advanced technologies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fontScale="90000"/>
          </a:bodyPr>
          <a:lstStyle/>
          <a:p>
            <a:r>
              <a:rPr lang="en-US" b="1" dirty="0" smtClean="0">
                <a:solidFill>
                  <a:srgbClr val="A50021"/>
                </a:solidFill>
                <a:cs typeface="Times New Roman" pitchFamily="18" charset="0"/>
              </a:rPr>
              <a:t>What </a:t>
            </a:r>
            <a:r>
              <a:rPr lang="en-US" b="1" dirty="0" smtClean="0">
                <a:solidFill>
                  <a:srgbClr val="A50021"/>
                </a:solidFill>
                <a:cs typeface="Times New Roman" pitchFamily="18" charset="0"/>
              </a:rPr>
              <a:t>exactly does </a:t>
            </a:r>
            <a:r>
              <a:rPr lang="en-US" b="1" dirty="0" smtClean="0">
                <a:solidFill>
                  <a:srgbClr val="A50021"/>
                </a:solidFill>
                <a:cs typeface="Times New Roman" pitchFamily="18" charset="0"/>
              </a:rPr>
              <a:t>BI do?</a:t>
            </a:r>
            <a:br>
              <a:rPr lang="en-US" b="1" dirty="0" smtClean="0">
                <a:solidFill>
                  <a:srgbClr val="A50021"/>
                </a:solidFill>
                <a:cs typeface="Times New Roman" pitchFamily="18" charset="0"/>
              </a:rPr>
            </a:br>
            <a:endParaRPr lang="en-US" dirty="0" smtClean="0"/>
          </a:p>
        </p:txBody>
      </p:sp>
      <p:pic>
        <p:nvPicPr>
          <p:cNvPr id="11269" name="Picture 4"/>
          <p:cNvPicPr>
            <a:picLocks noChangeAspect="1" noChangeArrowheads="1"/>
          </p:cNvPicPr>
          <p:nvPr/>
        </p:nvPicPr>
        <p:blipFill>
          <a:blip r:embed="rId3" cstate="print"/>
          <a:srcRect/>
          <a:stretch>
            <a:fillRect/>
          </a:stretch>
        </p:blipFill>
        <p:spPr bwMode="auto">
          <a:xfrm>
            <a:off x="533400" y="990600"/>
            <a:ext cx="7772400" cy="553628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 calcmode="lin" valueType="num">
                                      <p:cBhvr>
                                        <p:cTn id="7" dur="500" fill="hold"/>
                                        <p:tgtEl>
                                          <p:spTgt spid="11269"/>
                                        </p:tgtEl>
                                        <p:attrNameLst>
                                          <p:attrName>ppt_w</p:attrName>
                                        </p:attrNameLst>
                                      </p:cBhvr>
                                      <p:tavLst>
                                        <p:tav tm="0">
                                          <p:val>
                                            <p:fltVal val="0"/>
                                          </p:val>
                                        </p:tav>
                                        <p:tav tm="100000">
                                          <p:val>
                                            <p:strVal val="#ppt_w"/>
                                          </p:val>
                                        </p:tav>
                                      </p:tavLst>
                                    </p:anim>
                                    <p:anim calcmode="lin" valueType="num">
                                      <p:cBhvr>
                                        <p:cTn id="8" dur="500" fill="hold"/>
                                        <p:tgtEl>
                                          <p:spTgt spid="11269"/>
                                        </p:tgtEl>
                                        <p:attrNameLst>
                                          <p:attrName>ppt_h</p:attrName>
                                        </p:attrNameLst>
                                      </p:cBhvr>
                                      <p:tavLst>
                                        <p:tav tm="0">
                                          <p:val>
                                            <p:fltVal val="0"/>
                                          </p:val>
                                        </p:tav>
                                        <p:tav tm="100000">
                                          <p:val>
                                            <p:strVal val="#ppt_h"/>
                                          </p:val>
                                        </p:tav>
                                      </p:tavLst>
                                    </p:anim>
                                    <p:animEffect transition="in" filter="fade">
                                      <p:cBhvr>
                                        <p:cTn id="9"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9194</TotalTime>
  <Words>3494</Words>
  <Application>Microsoft Office PowerPoint</Application>
  <PresentationFormat>全屏显示(4:3)</PresentationFormat>
  <Paragraphs>413</Paragraphs>
  <Slides>59</Slides>
  <Notes>21</Notes>
  <HiddenSlides>2</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聚合</vt:lpstr>
      <vt:lpstr>Business Intelligence &amp; Data Mining  with SAS Suite</vt:lpstr>
      <vt:lpstr>幻灯片 2</vt:lpstr>
      <vt:lpstr>Information   ?  Intelligence</vt:lpstr>
      <vt:lpstr>Business Intelligence</vt:lpstr>
      <vt:lpstr>幻灯片 5</vt:lpstr>
      <vt:lpstr>Major Challenge?</vt:lpstr>
      <vt:lpstr>Today’s BI</vt:lpstr>
      <vt:lpstr>The trend of IS – extracting useful information from data</vt:lpstr>
      <vt:lpstr>What exactly does BI do? </vt:lpstr>
      <vt:lpstr>What does BI do? </vt:lpstr>
      <vt:lpstr>How do companies use BI?</vt:lpstr>
      <vt:lpstr>Who are using BI in a company?</vt:lpstr>
      <vt:lpstr>幻灯片 13</vt:lpstr>
      <vt:lpstr>Discussion: BI Cases</vt:lpstr>
      <vt:lpstr>Your hats</vt:lpstr>
      <vt:lpstr>幻灯片 16</vt:lpstr>
      <vt:lpstr>幻灯片 17</vt:lpstr>
      <vt:lpstr>幻灯片 18</vt:lpstr>
      <vt:lpstr>幻灯片 19</vt:lpstr>
      <vt:lpstr>Market Analysis and Management</vt:lpstr>
      <vt:lpstr>幻灯片 21</vt:lpstr>
      <vt:lpstr>幻灯片 22</vt:lpstr>
      <vt:lpstr>Market Analysis and Management</vt:lpstr>
      <vt:lpstr>幻灯片 24</vt:lpstr>
      <vt:lpstr>Market Analysis and Management</vt:lpstr>
      <vt:lpstr>Market Analysis and Management</vt:lpstr>
      <vt:lpstr>幻灯片 27</vt:lpstr>
      <vt:lpstr>幻灯片 28</vt:lpstr>
      <vt:lpstr>幻灯片 29</vt:lpstr>
      <vt:lpstr>幻灯片 30</vt:lpstr>
      <vt:lpstr>幻灯片 31</vt:lpstr>
      <vt:lpstr>Corporate Analysis and Risk Management</vt:lpstr>
      <vt:lpstr>幻灯片 33</vt:lpstr>
      <vt:lpstr>幻灯片 34</vt:lpstr>
      <vt:lpstr>幻灯片 35</vt:lpstr>
      <vt:lpstr>幻灯片 36</vt:lpstr>
      <vt:lpstr>幻灯片 37</vt:lpstr>
      <vt:lpstr>Fraud Detection and Management</vt:lpstr>
      <vt:lpstr>幻灯片 39</vt:lpstr>
      <vt:lpstr>Fraud Detection and Management</vt:lpstr>
      <vt:lpstr>幻灯片 41</vt:lpstr>
      <vt:lpstr>幻灯片 42</vt:lpstr>
      <vt:lpstr>幻灯片 43</vt:lpstr>
      <vt:lpstr>Other Applications</vt:lpstr>
      <vt:lpstr>幻灯片 45</vt:lpstr>
      <vt:lpstr>Appendix: After class thinking …</vt:lpstr>
      <vt:lpstr>After class thinking …(cont.)</vt:lpstr>
      <vt:lpstr>After class thinking …(cont.)</vt:lpstr>
      <vt:lpstr>Next Class: SAS EM Interface &amp; Data Exploration</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Technology in Business and Society</dc:title>
  <dc:creator>Sean J. Taylor</dc:creator>
  <cp:lastModifiedBy>Beibei</cp:lastModifiedBy>
  <cp:revision>548</cp:revision>
  <dcterms:created xsi:type="dcterms:W3CDTF">2012-01-22T18:08:14Z</dcterms:created>
  <dcterms:modified xsi:type="dcterms:W3CDTF">2012-08-30T16:09:36Z</dcterms:modified>
</cp:coreProperties>
</file>