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65"/>
  </p:notesMasterIdLst>
  <p:handoutMasterIdLst>
    <p:handoutMasterId r:id="rId66"/>
  </p:handoutMasterIdLst>
  <p:sldIdLst>
    <p:sldId id="663" r:id="rId2"/>
    <p:sldId id="745" r:id="rId3"/>
    <p:sldId id="746" r:id="rId4"/>
    <p:sldId id="665" r:id="rId5"/>
    <p:sldId id="666" r:id="rId6"/>
    <p:sldId id="667" r:id="rId7"/>
    <p:sldId id="668" r:id="rId8"/>
    <p:sldId id="731" r:id="rId9"/>
    <p:sldId id="670" r:id="rId10"/>
    <p:sldId id="671" r:id="rId11"/>
    <p:sldId id="673" r:id="rId12"/>
    <p:sldId id="674" r:id="rId13"/>
    <p:sldId id="732" r:id="rId14"/>
    <p:sldId id="733" r:id="rId15"/>
    <p:sldId id="735" r:id="rId16"/>
    <p:sldId id="734" r:id="rId17"/>
    <p:sldId id="736" r:id="rId18"/>
    <p:sldId id="676" r:id="rId19"/>
    <p:sldId id="677" r:id="rId20"/>
    <p:sldId id="678" r:id="rId21"/>
    <p:sldId id="679" r:id="rId22"/>
    <p:sldId id="680" r:id="rId23"/>
    <p:sldId id="681" r:id="rId24"/>
    <p:sldId id="682" r:id="rId25"/>
    <p:sldId id="683" r:id="rId26"/>
    <p:sldId id="684" r:id="rId27"/>
    <p:sldId id="685" r:id="rId28"/>
    <p:sldId id="730" r:id="rId29"/>
    <p:sldId id="686" r:id="rId30"/>
    <p:sldId id="687" r:id="rId31"/>
    <p:sldId id="688" r:id="rId32"/>
    <p:sldId id="690" r:id="rId33"/>
    <p:sldId id="691" r:id="rId34"/>
    <p:sldId id="689" r:id="rId35"/>
    <p:sldId id="692" r:id="rId36"/>
    <p:sldId id="693" r:id="rId37"/>
    <p:sldId id="694" r:id="rId38"/>
    <p:sldId id="695" r:id="rId39"/>
    <p:sldId id="697" r:id="rId40"/>
    <p:sldId id="698" r:id="rId41"/>
    <p:sldId id="699" r:id="rId42"/>
    <p:sldId id="700" r:id="rId43"/>
    <p:sldId id="747" r:id="rId44"/>
    <p:sldId id="701" r:id="rId45"/>
    <p:sldId id="702" r:id="rId46"/>
    <p:sldId id="703" r:id="rId47"/>
    <p:sldId id="727" r:id="rId48"/>
    <p:sldId id="705" r:id="rId49"/>
    <p:sldId id="706" r:id="rId50"/>
    <p:sldId id="708" r:id="rId51"/>
    <p:sldId id="709" r:id="rId52"/>
    <p:sldId id="707" r:id="rId53"/>
    <p:sldId id="728" r:id="rId54"/>
    <p:sldId id="729" r:id="rId55"/>
    <p:sldId id="737" r:id="rId56"/>
    <p:sldId id="738" r:id="rId57"/>
    <p:sldId id="739" r:id="rId58"/>
    <p:sldId id="740" r:id="rId59"/>
    <p:sldId id="741" r:id="rId60"/>
    <p:sldId id="743" r:id="rId61"/>
    <p:sldId id="742" r:id="rId62"/>
    <p:sldId id="744" r:id="rId63"/>
    <p:sldId id="662" r:id="rId64"/>
  </p:sldIdLst>
  <p:sldSz cx="9144000" cy="6858000" type="screen4x3"/>
  <p:notesSz cx="6858000" cy="9296400"/>
  <p:defaultTextStyle>
    <a:defPPr>
      <a:defRPr lang="en-US"/>
    </a:defPPr>
    <a:lvl1pPr algn="l" rtl="0" fontAlgn="base">
      <a:spcBef>
        <a:spcPct val="0"/>
      </a:spcBef>
      <a:spcAft>
        <a:spcPct val="0"/>
      </a:spcAft>
      <a:defRPr sz="2800" kern="1200">
        <a:solidFill>
          <a:srgbClr val="000066"/>
        </a:solidFill>
        <a:latin typeface="Verdana" pitchFamily="34" charset="0"/>
        <a:ea typeface="+mn-ea"/>
        <a:cs typeface="+mn-cs"/>
      </a:defRPr>
    </a:lvl1pPr>
    <a:lvl2pPr marL="457200" algn="l" rtl="0" fontAlgn="base">
      <a:spcBef>
        <a:spcPct val="0"/>
      </a:spcBef>
      <a:spcAft>
        <a:spcPct val="0"/>
      </a:spcAft>
      <a:defRPr sz="2800" kern="1200">
        <a:solidFill>
          <a:srgbClr val="000066"/>
        </a:solidFill>
        <a:latin typeface="Verdana" pitchFamily="34" charset="0"/>
        <a:ea typeface="+mn-ea"/>
        <a:cs typeface="+mn-cs"/>
      </a:defRPr>
    </a:lvl2pPr>
    <a:lvl3pPr marL="914400" algn="l" rtl="0" fontAlgn="base">
      <a:spcBef>
        <a:spcPct val="0"/>
      </a:spcBef>
      <a:spcAft>
        <a:spcPct val="0"/>
      </a:spcAft>
      <a:defRPr sz="2800" kern="1200">
        <a:solidFill>
          <a:srgbClr val="000066"/>
        </a:solidFill>
        <a:latin typeface="Verdana" pitchFamily="34" charset="0"/>
        <a:ea typeface="+mn-ea"/>
        <a:cs typeface="+mn-cs"/>
      </a:defRPr>
    </a:lvl3pPr>
    <a:lvl4pPr marL="1371600" algn="l" rtl="0" fontAlgn="base">
      <a:spcBef>
        <a:spcPct val="0"/>
      </a:spcBef>
      <a:spcAft>
        <a:spcPct val="0"/>
      </a:spcAft>
      <a:defRPr sz="2800" kern="1200">
        <a:solidFill>
          <a:srgbClr val="000066"/>
        </a:solidFill>
        <a:latin typeface="Verdana" pitchFamily="34" charset="0"/>
        <a:ea typeface="+mn-ea"/>
        <a:cs typeface="+mn-cs"/>
      </a:defRPr>
    </a:lvl4pPr>
    <a:lvl5pPr marL="1828800" algn="l" rtl="0" fontAlgn="base">
      <a:spcBef>
        <a:spcPct val="0"/>
      </a:spcBef>
      <a:spcAft>
        <a:spcPct val="0"/>
      </a:spcAft>
      <a:defRPr sz="2800" kern="1200">
        <a:solidFill>
          <a:srgbClr val="000066"/>
        </a:solidFill>
        <a:latin typeface="Verdana" pitchFamily="34" charset="0"/>
        <a:ea typeface="+mn-ea"/>
        <a:cs typeface="+mn-cs"/>
      </a:defRPr>
    </a:lvl5pPr>
    <a:lvl6pPr marL="2286000" algn="l" defTabSz="914400" rtl="0" eaLnBrk="1" latinLnBrk="0" hangingPunct="1">
      <a:defRPr sz="2800" kern="1200">
        <a:solidFill>
          <a:srgbClr val="000066"/>
        </a:solidFill>
        <a:latin typeface="Verdana" pitchFamily="34" charset="0"/>
        <a:ea typeface="+mn-ea"/>
        <a:cs typeface="+mn-cs"/>
      </a:defRPr>
    </a:lvl6pPr>
    <a:lvl7pPr marL="2743200" algn="l" defTabSz="914400" rtl="0" eaLnBrk="1" latinLnBrk="0" hangingPunct="1">
      <a:defRPr sz="2800" kern="1200">
        <a:solidFill>
          <a:srgbClr val="000066"/>
        </a:solidFill>
        <a:latin typeface="Verdana" pitchFamily="34" charset="0"/>
        <a:ea typeface="+mn-ea"/>
        <a:cs typeface="+mn-cs"/>
      </a:defRPr>
    </a:lvl7pPr>
    <a:lvl8pPr marL="3200400" algn="l" defTabSz="914400" rtl="0" eaLnBrk="1" latinLnBrk="0" hangingPunct="1">
      <a:defRPr sz="2800" kern="1200">
        <a:solidFill>
          <a:srgbClr val="000066"/>
        </a:solidFill>
        <a:latin typeface="Verdana" pitchFamily="34" charset="0"/>
        <a:ea typeface="+mn-ea"/>
        <a:cs typeface="+mn-cs"/>
      </a:defRPr>
    </a:lvl8pPr>
    <a:lvl9pPr marL="3657600" algn="l" defTabSz="914400" rtl="0" eaLnBrk="1" latinLnBrk="0" hangingPunct="1">
      <a:defRPr sz="2800" kern="1200">
        <a:solidFill>
          <a:srgbClr val="000066"/>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clrMru>
    <a:srgbClr val="FF0000"/>
    <a:srgbClr val="EAF8A4"/>
    <a:srgbClr val="E1D6BB"/>
    <a:srgbClr val="A1B6FB"/>
    <a:srgbClr val="F5C6C5"/>
    <a:srgbClr val="000066"/>
    <a:srgbClr val="990000"/>
    <a:srgbClr val="3399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5" autoAdjust="0"/>
    <p:restoredTop sz="86456" autoAdjust="0"/>
  </p:normalViewPr>
  <p:slideViewPr>
    <p:cSldViewPr>
      <p:cViewPr varScale="1">
        <p:scale>
          <a:sx n="60" d="100"/>
          <a:sy n="60" d="100"/>
        </p:scale>
        <p:origin x="-1650" y="-96"/>
      </p:cViewPr>
      <p:guideLst>
        <p:guide orient="horz" pos="1056"/>
        <p:guide pos="52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4" d="100"/>
          <a:sy n="104" d="100"/>
        </p:scale>
        <p:origin x="-90" y="-11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 Id="rId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285750" y="515940"/>
            <a:ext cx="2971800" cy="466725"/>
          </a:xfrm>
          <a:prstGeom prst="rect">
            <a:avLst/>
          </a:prstGeom>
          <a:noFill/>
          <a:ln w="9525">
            <a:noFill/>
            <a:miter lim="800000"/>
            <a:headEnd/>
            <a:tailEnd/>
          </a:ln>
        </p:spPr>
        <p:txBody>
          <a:bodyPr vert="horz" wrap="square" lIns="93118" tIns="46559" rIns="93118" bIns="46559" numCol="1" anchor="t" anchorCtr="0" compatLnSpc="1">
            <a:prstTxWarp prst="textNoShape">
              <a:avLst/>
            </a:prstTxWarp>
          </a:bodyPr>
          <a:lstStyle>
            <a:lvl1pPr defTabSz="932517">
              <a:defRPr sz="1300">
                <a:solidFill>
                  <a:schemeClr val="tx1"/>
                </a:solidFill>
                <a:latin typeface="Times New Roman" pitchFamily="18" charset="0"/>
              </a:defRPr>
            </a:lvl1pPr>
          </a:lstStyle>
          <a:p>
            <a:r>
              <a:rPr lang="en-US"/>
              <a:t>NYU Stern School of Business</a:t>
            </a:r>
          </a:p>
        </p:txBody>
      </p:sp>
      <p:sp>
        <p:nvSpPr>
          <p:cNvPr id="91139" name="Rectangle 3"/>
          <p:cNvSpPr>
            <a:spLocks noGrp="1" noChangeArrowheads="1"/>
          </p:cNvSpPr>
          <p:nvPr>
            <p:ph type="dt" sz="quarter" idx="1"/>
          </p:nvPr>
        </p:nvSpPr>
        <p:spPr bwMode="auto">
          <a:xfrm>
            <a:off x="3643313" y="515940"/>
            <a:ext cx="2971800" cy="466725"/>
          </a:xfrm>
          <a:prstGeom prst="rect">
            <a:avLst/>
          </a:prstGeom>
          <a:noFill/>
          <a:ln w="9525">
            <a:noFill/>
            <a:miter lim="800000"/>
            <a:headEnd/>
            <a:tailEnd/>
          </a:ln>
        </p:spPr>
        <p:txBody>
          <a:bodyPr vert="horz" wrap="square" lIns="93118" tIns="46559" rIns="93118" bIns="46559" numCol="1" anchor="t" anchorCtr="0" compatLnSpc="1">
            <a:prstTxWarp prst="textNoShape">
              <a:avLst/>
            </a:prstTxWarp>
          </a:bodyPr>
          <a:lstStyle>
            <a:lvl1pPr algn="r" defTabSz="932517">
              <a:defRPr sz="1300">
                <a:solidFill>
                  <a:schemeClr val="tx1"/>
                </a:solidFill>
                <a:latin typeface="Times New Roman" pitchFamily="18" charset="0"/>
              </a:defRPr>
            </a:lvl1pPr>
          </a:lstStyle>
          <a:p>
            <a:r>
              <a:rPr lang="en-US" smtClean="0"/>
              <a:t>Summer 2012</a:t>
            </a:r>
            <a:endParaRPr lang="en-US" dirty="0"/>
          </a:p>
        </p:txBody>
      </p:sp>
      <p:sp>
        <p:nvSpPr>
          <p:cNvPr id="91140" name="Rectangle 4"/>
          <p:cNvSpPr>
            <a:spLocks noGrp="1" noChangeArrowheads="1"/>
          </p:cNvSpPr>
          <p:nvPr>
            <p:ph type="ftr" sz="quarter" idx="2"/>
          </p:nvPr>
        </p:nvSpPr>
        <p:spPr bwMode="auto">
          <a:xfrm>
            <a:off x="428625" y="8337550"/>
            <a:ext cx="2971800" cy="465138"/>
          </a:xfrm>
          <a:prstGeom prst="rect">
            <a:avLst/>
          </a:prstGeom>
          <a:noFill/>
          <a:ln w="9525">
            <a:noFill/>
            <a:miter lim="800000"/>
            <a:headEnd/>
            <a:tailEnd/>
          </a:ln>
        </p:spPr>
        <p:txBody>
          <a:bodyPr vert="horz" wrap="square" lIns="93118" tIns="46559" rIns="93118" bIns="46559" numCol="1" anchor="b" anchorCtr="0" compatLnSpc="1">
            <a:prstTxWarp prst="textNoShape">
              <a:avLst/>
            </a:prstTxWarp>
          </a:bodyPr>
          <a:lstStyle>
            <a:lvl1pPr defTabSz="932517">
              <a:defRPr sz="1300">
                <a:solidFill>
                  <a:schemeClr val="tx1"/>
                </a:solidFill>
                <a:latin typeface="Times New Roman" pitchFamily="18" charset="0"/>
              </a:defRPr>
            </a:lvl1pPr>
          </a:lstStyle>
          <a:p>
            <a:r>
              <a:rPr lang="en-US" smtClean="0"/>
              <a:t>C20.0001 - IT in Business and Society</a:t>
            </a:r>
            <a:endParaRPr lang="en-US"/>
          </a:p>
        </p:txBody>
      </p:sp>
      <p:sp>
        <p:nvSpPr>
          <p:cNvPr id="91141" name="Rectangle 5"/>
          <p:cNvSpPr>
            <a:spLocks noGrp="1" noChangeArrowheads="1"/>
          </p:cNvSpPr>
          <p:nvPr>
            <p:ph type="sldNum" sz="quarter" idx="3"/>
          </p:nvPr>
        </p:nvSpPr>
        <p:spPr bwMode="auto">
          <a:xfrm>
            <a:off x="3571875" y="8337550"/>
            <a:ext cx="2971800" cy="465138"/>
          </a:xfrm>
          <a:prstGeom prst="rect">
            <a:avLst/>
          </a:prstGeom>
          <a:noFill/>
          <a:ln w="9525">
            <a:noFill/>
            <a:miter lim="800000"/>
            <a:headEnd/>
            <a:tailEnd/>
          </a:ln>
        </p:spPr>
        <p:txBody>
          <a:bodyPr vert="horz" wrap="square" lIns="93118" tIns="46559" rIns="93118" bIns="46559" numCol="1" anchor="b" anchorCtr="0" compatLnSpc="1">
            <a:prstTxWarp prst="textNoShape">
              <a:avLst/>
            </a:prstTxWarp>
          </a:bodyPr>
          <a:lstStyle>
            <a:lvl1pPr algn="r" defTabSz="932517">
              <a:defRPr sz="1300">
                <a:solidFill>
                  <a:schemeClr val="tx1"/>
                </a:solidFill>
                <a:latin typeface="Times New Roman" pitchFamily="18" charset="0"/>
              </a:defRPr>
            </a:lvl1pPr>
          </a:lstStyle>
          <a:p>
            <a:r>
              <a:rPr lang="en-US"/>
              <a:t>Page </a:t>
            </a:r>
            <a:fld id="{05489C2A-14CB-4E38-AF1E-75633110CCB9}" type="slidenum">
              <a:rPr lang="en-US"/>
              <a:pPr/>
              <a:t>‹#›</a:t>
            </a:fld>
            <a:endParaRPr lang="en-US"/>
          </a:p>
        </p:txBody>
      </p:sp>
    </p:spTree>
    <p:extLst>
      <p:ext uri="{BB962C8B-B14F-4D97-AF65-F5344CB8AC3E}">
        <p14:creationId xmlns:p14="http://schemas.microsoft.com/office/powerpoint/2010/main" xmlns="" val="140971847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bwMode="auto">
          <a:xfrm>
            <a:off x="0" y="0"/>
            <a:ext cx="2971800" cy="465138"/>
          </a:xfrm>
          <a:prstGeom prst="rect">
            <a:avLst/>
          </a:prstGeom>
          <a:noFill/>
          <a:ln w="9525">
            <a:noFill/>
            <a:miter lim="800000"/>
            <a:headEnd/>
            <a:tailEnd/>
          </a:ln>
        </p:spPr>
        <p:txBody>
          <a:bodyPr vert="horz" wrap="square" lIns="93118" tIns="46559" rIns="93118" bIns="46559" numCol="1" anchor="t" anchorCtr="0" compatLnSpc="1">
            <a:prstTxWarp prst="textNoShape">
              <a:avLst/>
            </a:prstTxWarp>
          </a:bodyPr>
          <a:lstStyle>
            <a:lvl1pPr defTabSz="932517">
              <a:defRPr sz="1300">
                <a:solidFill>
                  <a:schemeClr val="tx1"/>
                </a:solidFill>
                <a:latin typeface="Times New Roman" pitchFamily="18" charset="0"/>
              </a:defRPr>
            </a:lvl1pPr>
          </a:lstStyle>
          <a:p>
            <a:r>
              <a:rPr lang="en-US" smtClean="0"/>
              <a:t>NYU Stern School of Business</a:t>
            </a:r>
            <a:endParaRPr lang="en-US"/>
          </a:p>
        </p:txBody>
      </p:sp>
      <p:sp>
        <p:nvSpPr>
          <p:cNvPr id="55299" name="Rectangle 3"/>
          <p:cNvSpPr>
            <a:spLocks noGrp="1" noChangeArrowheads="1"/>
          </p:cNvSpPr>
          <p:nvPr>
            <p:ph type="dt" idx="1"/>
          </p:nvPr>
        </p:nvSpPr>
        <p:spPr bwMode="auto">
          <a:xfrm>
            <a:off x="3886200" y="0"/>
            <a:ext cx="2971800" cy="465138"/>
          </a:xfrm>
          <a:prstGeom prst="rect">
            <a:avLst/>
          </a:prstGeom>
          <a:noFill/>
          <a:ln w="9525">
            <a:noFill/>
            <a:miter lim="800000"/>
            <a:headEnd/>
            <a:tailEnd/>
          </a:ln>
        </p:spPr>
        <p:txBody>
          <a:bodyPr vert="horz" wrap="square" lIns="93118" tIns="46559" rIns="93118" bIns="46559" numCol="1" anchor="t" anchorCtr="0" compatLnSpc="1">
            <a:prstTxWarp prst="textNoShape">
              <a:avLst/>
            </a:prstTxWarp>
          </a:bodyPr>
          <a:lstStyle>
            <a:lvl1pPr algn="r" defTabSz="932517">
              <a:defRPr sz="1300">
                <a:solidFill>
                  <a:schemeClr val="tx1"/>
                </a:solidFill>
                <a:latin typeface="Times New Roman" pitchFamily="18" charset="0"/>
              </a:defRPr>
            </a:lvl1pPr>
          </a:lstStyle>
          <a:p>
            <a:r>
              <a:rPr lang="en-US" smtClean="0"/>
              <a:t>Summer 2012</a:t>
            </a:r>
            <a:endParaRPr lang="en-US"/>
          </a:p>
        </p:txBody>
      </p:sp>
      <p:sp>
        <p:nvSpPr>
          <p:cNvPr id="14340" name="Rectangle 4"/>
          <p:cNvSpPr>
            <a:spLocks noGrp="1" noRot="1" noChangeAspect="1" noChangeArrowheads="1" noTextEdit="1"/>
          </p:cNvSpPr>
          <p:nvPr>
            <p:ph type="sldImg" idx="2"/>
          </p:nvPr>
        </p:nvSpPr>
        <p:spPr bwMode="auto">
          <a:xfrm>
            <a:off x="1104900" y="696913"/>
            <a:ext cx="4649788" cy="3487737"/>
          </a:xfrm>
          <a:prstGeom prst="rect">
            <a:avLst/>
          </a:prstGeom>
          <a:noFill/>
          <a:ln w="9525">
            <a:solidFill>
              <a:srgbClr val="000000"/>
            </a:solidFill>
            <a:miter lim="800000"/>
            <a:headEnd/>
            <a:tailEnd/>
          </a:ln>
        </p:spPr>
      </p:sp>
      <p:sp>
        <p:nvSpPr>
          <p:cNvPr id="55301" name="Rectangle 5"/>
          <p:cNvSpPr>
            <a:spLocks noGrp="1" noChangeArrowheads="1"/>
          </p:cNvSpPr>
          <p:nvPr>
            <p:ph type="body" sz="quarter" idx="3"/>
          </p:nvPr>
        </p:nvSpPr>
        <p:spPr bwMode="auto">
          <a:xfrm>
            <a:off x="914400" y="4414838"/>
            <a:ext cx="5029200" cy="4184650"/>
          </a:xfrm>
          <a:prstGeom prst="rect">
            <a:avLst/>
          </a:prstGeom>
          <a:noFill/>
          <a:ln w="9525">
            <a:noFill/>
            <a:miter lim="800000"/>
            <a:headEnd/>
            <a:tailEnd/>
          </a:ln>
        </p:spPr>
        <p:txBody>
          <a:bodyPr vert="horz" wrap="square" lIns="93118" tIns="46559" rIns="93118" bIns="4655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5302" name="Rectangle 6"/>
          <p:cNvSpPr>
            <a:spLocks noGrp="1" noChangeArrowheads="1"/>
          </p:cNvSpPr>
          <p:nvPr>
            <p:ph type="ftr" sz="quarter" idx="4"/>
          </p:nvPr>
        </p:nvSpPr>
        <p:spPr bwMode="auto">
          <a:xfrm>
            <a:off x="0" y="8831265"/>
            <a:ext cx="2971800" cy="465137"/>
          </a:xfrm>
          <a:prstGeom prst="rect">
            <a:avLst/>
          </a:prstGeom>
          <a:noFill/>
          <a:ln w="9525">
            <a:noFill/>
            <a:miter lim="800000"/>
            <a:headEnd/>
            <a:tailEnd/>
          </a:ln>
        </p:spPr>
        <p:txBody>
          <a:bodyPr vert="horz" wrap="square" lIns="93118" tIns="46559" rIns="93118" bIns="46559" numCol="1" anchor="b" anchorCtr="0" compatLnSpc="1">
            <a:prstTxWarp prst="textNoShape">
              <a:avLst/>
            </a:prstTxWarp>
          </a:bodyPr>
          <a:lstStyle>
            <a:lvl1pPr defTabSz="932517">
              <a:defRPr sz="1300">
                <a:solidFill>
                  <a:schemeClr val="tx1"/>
                </a:solidFill>
                <a:latin typeface="Times New Roman" pitchFamily="18" charset="0"/>
              </a:defRPr>
            </a:lvl1pPr>
          </a:lstStyle>
          <a:p>
            <a:r>
              <a:rPr lang="en-US" smtClean="0"/>
              <a:t>C20.0001 - IT in Business and Society</a:t>
            </a:r>
            <a:endParaRPr lang="en-US"/>
          </a:p>
        </p:txBody>
      </p:sp>
      <p:sp>
        <p:nvSpPr>
          <p:cNvPr id="55303" name="Rectangle 7"/>
          <p:cNvSpPr>
            <a:spLocks noGrp="1" noChangeArrowheads="1"/>
          </p:cNvSpPr>
          <p:nvPr>
            <p:ph type="sldNum" sz="quarter" idx="5"/>
          </p:nvPr>
        </p:nvSpPr>
        <p:spPr bwMode="auto">
          <a:xfrm>
            <a:off x="3886200" y="8831265"/>
            <a:ext cx="2971800" cy="465137"/>
          </a:xfrm>
          <a:prstGeom prst="rect">
            <a:avLst/>
          </a:prstGeom>
          <a:noFill/>
          <a:ln w="9525">
            <a:noFill/>
            <a:miter lim="800000"/>
            <a:headEnd/>
            <a:tailEnd/>
          </a:ln>
        </p:spPr>
        <p:txBody>
          <a:bodyPr vert="horz" wrap="square" lIns="93118" tIns="46559" rIns="93118" bIns="46559" numCol="1" anchor="b" anchorCtr="0" compatLnSpc="1">
            <a:prstTxWarp prst="textNoShape">
              <a:avLst/>
            </a:prstTxWarp>
          </a:bodyPr>
          <a:lstStyle>
            <a:lvl1pPr algn="r" defTabSz="932517">
              <a:defRPr sz="1300">
                <a:solidFill>
                  <a:schemeClr val="tx1"/>
                </a:solidFill>
                <a:latin typeface="Times New Roman" pitchFamily="18" charset="0"/>
              </a:defRPr>
            </a:lvl1pPr>
          </a:lstStyle>
          <a:p>
            <a:fld id="{AAEACBA8-C583-4021-952A-309F57E0195F}" type="slidenum">
              <a:rPr lang="en-US"/>
              <a:pPr/>
              <a:t>‹#›</a:t>
            </a:fld>
            <a:endParaRPr lang="en-US"/>
          </a:p>
        </p:txBody>
      </p:sp>
    </p:spTree>
    <p:extLst>
      <p:ext uri="{BB962C8B-B14F-4D97-AF65-F5344CB8AC3E}">
        <p14:creationId xmlns:p14="http://schemas.microsoft.com/office/powerpoint/2010/main" xmlns="" val="1618379415"/>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pitchFamily="-112" charset="-128"/>
        <a:cs typeface="ＭＳ Ｐゴシック"/>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pitchFamily="-112" charset="-128"/>
        <a:cs typeface="ＭＳ Ｐゴシック"/>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pitchFamily="-112" charset="-128"/>
        <a:cs typeface="ＭＳ Ｐゴシック"/>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pitchFamily="-112"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EACBA8-C583-4021-952A-309F57E0195F}" type="slidenum">
              <a:rPr lang="en-US" smtClean="0"/>
              <a:pPr/>
              <a:t>1</a:t>
            </a:fld>
            <a:endParaRPr lang="en-US"/>
          </a:p>
        </p:txBody>
      </p:sp>
      <p:sp>
        <p:nvSpPr>
          <p:cNvPr id="5" name="Date Placeholder 4"/>
          <p:cNvSpPr>
            <a:spLocks noGrp="1"/>
          </p:cNvSpPr>
          <p:nvPr>
            <p:ph type="dt" idx="11"/>
          </p:nvPr>
        </p:nvSpPr>
        <p:spPr/>
        <p:txBody>
          <a:bodyPr/>
          <a:lstStyle/>
          <a:p>
            <a:r>
              <a:rPr lang="en-US" smtClean="0"/>
              <a:t>Summer 2012</a:t>
            </a:r>
            <a:endParaRPr lang="en-US"/>
          </a:p>
        </p:txBody>
      </p:sp>
      <p:sp>
        <p:nvSpPr>
          <p:cNvPr id="6" name="Footer Placeholder 5"/>
          <p:cNvSpPr>
            <a:spLocks noGrp="1"/>
          </p:cNvSpPr>
          <p:nvPr>
            <p:ph type="ftr" sz="quarter" idx="12"/>
          </p:nvPr>
        </p:nvSpPr>
        <p:spPr/>
        <p:txBody>
          <a:bodyPr/>
          <a:lstStyle/>
          <a:p>
            <a:r>
              <a:rPr lang="en-US" smtClean="0"/>
              <a:t>C20.0001 - IT in Business and Society</a:t>
            </a:r>
            <a:endParaRPr lang="en-US"/>
          </a:p>
        </p:txBody>
      </p:sp>
      <p:sp>
        <p:nvSpPr>
          <p:cNvPr id="7" name="Header Placeholder 6"/>
          <p:cNvSpPr>
            <a:spLocks noGrp="1"/>
          </p:cNvSpPr>
          <p:nvPr>
            <p:ph type="hdr" sz="quarter" idx="13"/>
          </p:nvPr>
        </p:nvSpPr>
        <p:spPr/>
        <p:txBody>
          <a:bodyPr/>
          <a:lstStyle/>
          <a:p>
            <a:r>
              <a:rPr lang="en-US" smtClean="0"/>
              <a:t>NYU Stern School of Business</a:t>
            </a:r>
            <a:endParaRPr lang="en-US"/>
          </a:p>
        </p:txBody>
      </p:sp>
    </p:spTree>
    <p:extLst>
      <p:ext uri="{BB962C8B-B14F-4D97-AF65-F5344CB8AC3E}">
        <p14:creationId xmlns:p14="http://schemas.microsoft.com/office/powerpoint/2010/main" xmlns="" val="36204031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18DED4CB-E8C8-45CA-833D-A2F75DEAFBA1}" type="slidenum">
              <a:rPr lang="en-US" sz="1200">
                <a:solidFill>
                  <a:schemeClr val="tx1"/>
                </a:solidFill>
                <a:latin typeface="Times New Roman" pitchFamily="18" charset="0"/>
              </a:rPr>
              <a:pPr eaLnBrk="1" hangingPunct="1"/>
              <a:t>10</a:t>
            </a:fld>
            <a:endParaRPr lang="en-US" sz="1200">
              <a:solidFill>
                <a:schemeClr val="tx1"/>
              </a:solidFill>
              <a:latin typeface="Times New Roman" pitchFamily="18" charset="0"/>
            </a:endParaRPr>
          </a:p>
        </p:txBody>
      </p:sp>
      <p:sp>
        <p:nvSpPr>
          <p:cNvPr id="72707" name="Rectangle 2"/>
          <p:cNvSpPr>
            <a:spLocks noGrp="1" noRot="1" noChangeAspect="1" noChangeArrowheads="1" noTextEdit="1"/>
          </p:cNvSpPr>
          <p:nvPr>
            <p:ph type="sldImg"/>
          </p:nvPr>
        </p:nvSpPr>
        <p:spPr>
          <a:xfrm>
            <a:off x="1106488" y="696913"/>
            <a:ext cx="4648200" cy="3486150"/>
          </a:xfrm>
          <a:ln/>
        </p:spPr>
      </p:sp>
      <p:sp>
        <p:nvSpPr>
          <p:cNvPr id="72708"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14C37D48-1010-40A8-88CB-7E30BC2264AB}" type="slidenum">
              <a:rPr lang="en-US" sz="1200">
                <a:solidFill>
                  <a:schemeClr val="tx1"/>
                </a:solidFill>
                <a:latin typeface="Times New Roman" pitchFamily="18" charset="0"/>
              </a:rPr>
              <a:pPr eaLnBrk="1" hangingPunct="1"/>
              <a:t>11</a:t>
            </a:fld>
            <a:endParaRPr lang="en-US" sz="1200">
              <a:solidFill>
                <a:schemeClr val="tx1"/>
              </a:solidFill>
              <a:latin typeface="Times New Roman" pitchFamily="18" charset="0"/>
            </a:endParaRPr>
          </a:p>
        </p:txBody>
      </p:sp>
      <p:sp>
        <p:nvSpPr>
          <p:cNvPr id="73731" name="Rectangle 2"/>
          <p:cNvSpPr>
            <a:spLocks noGrp="1" noRot="1" noChangeAspect="1" noChangeArrowheads="1" noTextEdit="1"/>
          </p:cNvSpPr>
          <p:nvPr>
            <p:ph type="sldImg"/>
          </p:nvPr>
        </p:nvSpPr>
        <p:spPr>
          <a:xfrm>
            <a:off x="1106488" y="696913"/>
            <a:ext cx="4648200" cy="3486150"/>
          </a:xfrm>
          <a:ln/>
        </p:spPr>
      </p:sp>
      <p:sp>
        <p:nvSpPr>
          <p:cNvPr id="73732"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So</a:t>
            </a:r>
            <a:r>
              <a:rPr lang="en-US" baseline="0" dirty="0" smtClean="0">
                <a:latin typeface="Times New Roman" pitchFamily="18" charset="0"/>
              </a:rPr>
              <a:t> everyone wants to be in that hot red position. What should search engine do? How do decide which one rank on top?</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52E5F04-D9E6-4B80-B039-9F2D18D14734}" type="slidenum">
              <a:rPr lang="en-US" sz="1200">
                <a:solidFill>
                  <a:schemeClr val="tx1"/>
                </a:solidFill>
                <a:latin typeface="Times New Roman" pitchFamily="18" charset="0"/>
              </a:rPr>
              <a:pPr eaLnBrk="1" hangingPunct="1"/>
              <a:t>12</a:t>
            </a:fld>
            <a:endParaRPr lang="en-US" sz="1200">
              <a:solidFill>
                <a:schemeClr val="tx1"/>
              </a:solidFill>
              <a:latin typeface="Times New Roman" pitchFamily="18" charset="0"/>
            </a:endParaRPr>
          </a:p>
        </p:txBody>
      </p:sp>
      <p:sp>
        <p:nvSpPr>
          <p:cNvPr id="74755" name="Rectangle 2"/>
          <p:cNvSpPr>
            <a:spLocks noGrp="1" noRot="1" noChangeAspect="1" noChangeArrowheads="1" noTextEdit="1"/>
          </p:cNvSpPr>
          <p:nvPr>
            <p:ph type="sldImg"/>
          </p:nvPr>
        </p:nvSpPr>
        <p:spPr>
          <a:xfrm>
            <a:off x="1106488" y="696913"/>
            <a:ext cx="4648200" cy="3486150"/>
          </a:xfrm>
          <a:ln/>
        </p:spPr>
      </p:sp>
      <p:sp>
        <p:nvSpPr>
          <p:cNvPr id="74756" name="Rectangle 3"/>
          <p:cNvSpPr>
            <a:spLocks noGrp="1" noChangeArrowheads="1"/>
          </p:cNvSpPr>
          <p:nvPr>
            <p:ph type="body" idx="1"/>
          </p:nvPr>
        </p:nvSpPr>
        <p:spPr>
          <a:xfrm>
            <a:off x="915988" y="4416427"/>
            <a:ext cx="5026025" cy="4183063"/>
          </a:xfrm>
          <a:noFill/>
        </p:spPr>
        <p:txBody>
          <a:bodyPr/>
          <a:lstStyle/>
          <a:p>
            <a:pPr eaLnBrk="1" hangingPunct="1"/>
            <a:r>
              <a:rPr lang="en-US" dirty="0" smtClean="0">
                <a:latin typeface="Times New Roman" pitchFamily="18" charset="0"/>
              </a:rPr>
              <a:t>Ranking is the key! If you were to design a ranking system for search</a:t>
            </a:r>
            <a:r>
              <a:rPr lang="en-US" baseline="0" dirty="0" smtClean="0">
                <a:latin typeface="Times New Roman" pitchFamily="18" charset="0"/>
              </a:rPr>
              <a:t> engine, what would you rank first? What is your criteria? Why?</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52E5F04-D9E6-4B80-B039-9F2D18D14734}" type="slidenum">
              <a:rPr lang="en-US" sz="1200">
                <a:solidFill>
                  <a:schemeClr val="tx1"/>
                </a:solidFill>
                <a:latin typeface="Times New Roman" pitchFamily="18" charset="0"/>
              </a:rPr>
              <a:pPr eaLnBrk="1" hangingPunct="1"/>
              <a:t>13</a:t>
            </a:fld>
            <a:endParaRPr lang="en-US" sz="1200">
              <a:solidFill>
                <a:schemeClr val="tx1"/>
              </a:solidFill>
              <a:latin typeface="Times New Roman" pitchFamily="18" charset="0"/>
            </a:endParaRPr>
          </a:p>
        </p:txBody>
      </p:sp>
      <p:sp>
        <p:nvSpPr>
          <p:cNvPr id="74755" name="Rectangle 2"/>
          <p:cNvSpPr>
            <a:spLocks noGrp="1" noRot="1" noChangeAspect="1" noChangeArrowheads="1" noTextEdit="1"/>
          </p:cNvSpPr>
          <p:nvPr>
            <p:ph type="sldImg"/>
          </p:nvPr>
        </p:nvSpPr>
        <p:spPr>
          <a:xfrm>
            <a:off x="1106488" y="696913"/>
            <a:ext cx="4648200" cy="3486150"/>
          </a:xfrm>
          <a:ln/>
        </p:spPr>
      </p:sp>
      <p:sp>
        <p:nvSpPr>
          <p:cNvPr id="74756" name="Rectangle 3"/>
          <p:cNvSpPr>
            <a:spLocks noGrp="1" noChangeArrowheads="1"/>
          </p:cNvSpPr>
          <p:nvPr>
            <p:ph type="body" idx="1"/>
          </p:nvPr>
        </p:nvSpPr>
        <p:spPr>
          <a:xfrm>
            <a:off x="915988" y="4416427"/>
            <a:ext cx="5026025" cy="4183063"/>
          </a:xfrm>
          <a:noFill/>
        </p:spPr>
        <p:txBody>
          <a:bodyPr/>
          <a:lstStyle/>
          <a:p>
            <a:pPr eaLnBrk="1" hangingPunct="1"/>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Purely depending on the web link structure.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New Roman" pitchFamily="18" charset="0"/>
              </a:rPr>
              <a:t>Assuming</a:t>
            </a:r>
            <a:r>
              <a:rPr lang="en-US" baseline="0" dirty="0" smtClean="0">
                <a:latin typeface="Times New Roman" pitchFamily="18" charset="0"/>
              </a:rPr>
              <a:t> millions or billions of users surfing on the web, starting at a random note, following links randomly, where would they end up?</a:t>
            </a:r>
            <a:endParaRPr lang="el-GR" dirty="0" smtClean="0">
              <a:latin typeface="Times New Roman" pitchFamily="18" charset="0"/>
            </a:endParaRPr>
          </a:p>
          <a:p>
            <a:endParaRPr lang="en-US" dirty="0"/>
          </a:p>
        </p:txBody>
      </p:sp>
      <p:sp>
        <p:nvSpPr>
          <p:cNvPr id="4" name="Slide Number Placeholder 3"/>
          <p:cNvSpPr>
            <a:spLocks noGrp="1"/>
          </p:cNvSpPr>
          <p:nvPr>
            <p:ph type="sldNum" sz="quarter" idx="10"/>
          </p:nvPr>
        </p:nvSpPr>
        <p:spPr/>
        <p:txBody>
          <a:bodyPr/>
          <a:lstStyle/>
          <a:p>
            <a:fld id="{AAEACBA8-C583-4021-952A-309F57E0195F}" type="slidenum">
              <a:rPr lang="en-US" smtClean="0"/>
              <a:pPr/>
              <a:t>14</a:t>
            </a:fld>
            <a:endParaRPr lang="en-US"/>
          </a:p>
        </p:txBody>
      </p:sp>
      <p:sp>
        <p:nvSpPr>
          <p:cNvPr id="5" name="Date Placeholder 4"/>
          <p:cNvSpPr>
            <a:spLocks noGrp="1"/>
          </p:cNvSpPr>
          <p:nvPr>
            <p:ph type="dt" idx="11"/>
          </p:nvPr>
        </p:nvSpPr>
        <p:spPr/>
        <p:txBody>
          <a:bodyPr/>
          <a:lstStyle/>
          <a:p>
            <a:r>
              <a:rPr lang="en-US" smtClean="0"/>
              <a:t>Summer 2012</a:t>
            </a:r>
            <a:endParaRPr lang="en-US"/>
          </a:p>
        </p:txBody>
      </p:sp>
      <p:sp>
        <p:nvSpPr>
          <p:cNvPr id="6" name="Footer Placeholder 5"/>
          <p:cNvSpPr>
            <a:spLocks noGrp="1"/>
          </p:cNvSpPr>
          <p:nvPr>
            <p:ph type="ftr" sz="quarter" idx="12"/>
          </p:nvPr>
        </p:nvSpPr>
        <p:spPr/>
        <p:txBody>
          <a:bodyPr/>
          <a:lstStyle/>
          <a:p>
            <a:r>
              <a:rPr lang="en-US" smtClean="0"/>
              <a:t>C20.0001 - IT in Business and Society</a:t>
            </a:r>
            <a:endParaRPr lang="en-US"/>
          </a:p>
        </p:txBody>
      </p:sp>
      <p:sp>
        <p:nvSpPr>
          <p:cNvPr id="7" name="Header Placeholder 6"/>
          <p:cNvSpPr>
            <a:spLocks noGrp="1"/>
          </p:cNvSpPr>
          <p:nvPr>
            <p:ph type="hdr" sz="quarter" idx="13"/>
          </p:nvPr>
        </p:nvSpPr>
        <p:spPr/>
        <p:txBody>
          <a:bodyPr/>
          <a:lstStyle/>
          <a:p>
            <a:r>
              <a:rPr lang="en-US" smtClean="0"/>
              <a:t>NYU Stern School of Business</a:t>
            </a:r>
            <a:endParaRPr lang="en-US"/>
          </a:p>
        </p:txBody>
      </p:sp>
    </p:spTree>
    <p:extLst>
      <p:ext uri="{BB962C8B-B14F-4D97-AF65-F5344CB8AC3E}">
        <p14:creationId xmlns:p14="http://schemas.microsoft.com/office/powerpoint/2010/main" xmlns="" val="2169065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funny little symbol after the T  is the  proportionality sign.   To count the number of surfers that arrive at any given webpage by randomly surfing on the links, we first have to count the number that arrive from traversing one link  (1 – alpha) * W   plus the ones that arrive from surfing on two links (1- alpha)^2 W^2  [the (1- alpha)^2 factor because they were not picked up and randomly </a:t>
            </a:r>
            <a:r>
              <a:rPr lang="en-US" baseline="0" dirty="0" err="1" smtClean="0"/>
              <a:t>redeposited</a:t>
            </a:r>
            <a:r>
              <a:rPr lang="en-US" baseline="0" dirty="0" smtClean="0"/>
              <a:t> twice in a row]  and so on for surfing three steps, four steps and more (up to infinity).  If you’ve taken calculus, you might recognize this as the series expansions for a geometric series, which converges to the final term on the rightmost side:  1/ [ 1 – r] where the geometric ratio is r= (1-alpha)W .</a:t>
            </a:r>
            <a:endParaRPr lang="en-US" dirty="0"/>
          </a:p>
        </p:txBody>
      </p:sp>
      <p:sp>
        <p:nvSpPr>
          <p:cNvPr id="4" name="Slide Number Placeholder 3"/>
          <p:cNvSpPr>
            <a:spLocks noGrp="1"/>
          </p:cNvSpPr>
          <p:nvPr>
            <p:ph type="sldNum" sz="quarter" idx="10"/>
          </p:nvPr>
        </p:nvSpPr>
        <p:spPr/>
        <p:txBody>
          <a:bodyPr/>
          <a:lstStyle/>
          <a:p>
            <a:pPr>
              <a:defRPr/>
            </a:pPr>
            <a:fld id="{B4615DC7-E952-4972-B552-469D1B2FC6F5}" type="slidenum">
              <a:rPr lang="en-US" smtClean="0"/>
              <a:pPr>
                <a:defRPr/>
              </a:pPr>
              <a:t>15</a:t>
            </a:fld>
            <a:endParaRPr lang="en-US"/>
          </a:p>
        </p:txBody>
      </p:sp>
      <p:sp>
        <p:nvSpPr>
          <p:cNvPr id="5" name="Date Placeholder 4"/>
          <p:cNvSpPr>
            <a:spLocks noGrp="1"/>
          </p:cNvSpPr>
          <p:nvPr>
            <p:ph type="dt" idx="11"/>
          </p:nvPr>
        </p:nvSpPr>
        <p:spPr/>
        <p:txBody>
          <a:bodyPr/>
          <a:lstStyle/>
          <a:p>
            <a:r>
              <a:rPr lang="en-US" smtClean="0"/>
              <a:t>Summer 2012</a:t>
            </a:r>
            <a:endParaRPr lang="en-US"/>
          </a:p>
        </p:txBody>
      </p:sp>
      <p:sp>
        <p:nvSpPr>
          <p:cNvPr id="6" name="Footer Placeholder 5"/>
          <p:cNvSpPr>
            <a:spLocks noGrp="1"/>
          </p:cNvSpPr>
          <p:nvPr>
            <p:ph type="ftr" sz="quarter" idx="12"/>
          </p:nvPr>
        </p:nvSpPr>
        <p:spPr/>
        <p:txBody>
          <a:bodyPr/>
          <a:lstStyle/>
          <a:p>
            <a:r>
              <a:rPr lang="en-US" smtClean="0"/>
              <a:t>C20.0001 - IT in Business and Society</a:t>
            </a:r>
            <a:endParaRPr lang="en-US"/>
          </a:p>
        </p:txBody>
      </p:sp>
      <p:sp>
        <p:nvSpPr>
          <p:cNvPr id="7" name="Header Placeholder 6"/>
          <p:cNvSpPr>
            <a:spLocks noGrp="1"/>
          </p:cNvSpPr>
          <p:nvPr>
            <p:ph type="hdr" sz="quarter" idx="13"/>
          </p:nvPr>
        </p:nvSpPr>
        <p:spPr/>
        <p:txBody>
          <a:bodyPr/>
          <a:lstStyle/>
          <a:p>
            <a:r>
              <a:rPr lang="en-US" smtClean="0"/>
              <a:t>NYU Stern School of Business</a:t>
            </a:r>
            <a:endParaRPr lang="en-US"/>
          </a:p>
        </p:txBody>
      </p:sp>
    </p:spTree>
    <p:extLst>
      <p:ext uri="{BB962C8B-B14F-4D97-AF65-F5344CB8AC3E}">
        <p14:creationId xmlns:p14="http://schemas.microsoft.com/office/powerpoint/2010/main" xmlns="" val="518345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52E5F04-D9E6-4B80-B039-9F2D18D14734}" type="slidenum">
              <a:rPr lang="en-US" sz="1200">
                <a:solidFill>
                  <a:schemeClr val="tx1"/>
                </a:solidFill>
                <a:latin typeface="Times New Roman" pitchFamily="18" charset="0"/>
              </a:rPr>
              <a:pPr eaLnBrk="1" hangingPunct="1"/>
              <a:t>17</a:t>
            </a:fld>
            <a:endParaRPr lang="en-US" sz="1200">
              <a:solidFill>
                <a:schemeClr val="tx1"/>
              </a:solidFill>
              <a:latin typeface="Times New Roman" pitchFamily="18" charset="0"/>
            </a:endParaRPr>
          </a:p>
        </p:txBody>
      </p:sp>
      <p:sp>
        <p:nvSpPr>
          <p:cNvPr id="74755" name="Rectangle 2"/>
          <p:cNvSpPr>
            <a:spLocks noGrp="1" noRot="1" noChangeAspect="1" noChangeArrowheads="1" noTextEdit="1"/>
          </p:cNvSpPr>
          <p:nvPr>
            <p:ph type="sldImg"/>
          </p:nvPr>
        </p:nvSpPr>
        <p:spPr>
          <a:xfrm>
            <a:off x="1106488" y="696913"/>
            <a:ext cx="4648200" cy="3486150"/>
          </a:xfrm>
          <a:ln/>
        </p:spPr>
      </p:sp>
      <p:sp>
        <p:nvSpPr>
          <p:cNvPr id="74756" name="Rectangle 3"/>
          <p:cNvSpPr>
            <a:spLocks noGrp="1" noChangeArrowheads="1"/>
          </p:cNvSpPr>
          <p:nvPr>
            <p:ph type="body" idx="1"/>
          </p:nvPr>
        </p:nvSpPr>
        <p:spPr>
          <a:xfrm>
            <a:off x="915988" y="4416427"/>
            <a:ext cx="5026025" cy="4183063"/>
          </a:xfrm>
          <a:noFill/>
        </p:spPr>
        <p:txBody>
          <a:bodyPr/>
          <a:lstStyle/>
          <a:p>
            <a:pPr eaLnBrk="1" hangingPunct="1"/>
            <a:r>
              <a:rPr lang="en-US" dirty="0" smtClean="0">
                <a:latin typeface="Times New Roman" pitchFamily="18" charset="0"/>
              </a:rPr>
              <a:t>Q: 1) what do you think would be a good proxy for importance on the web? Why?</a:t>
            </a:r>
          </a:p>
          <a:p>
            <a:pPr eaLnBrk="1" hangingPunct="1"/>
            <a:r>
              <a:rPr lang="en-US" dirty="0" smtClean="0">
                <a:latin typeface="Times New Roman" pitchFamily="18" charset="0"/>
              </a:rPr>
              <a:t>2)</a:t>
            </a:r>
            <a:r>
              <a:rPr lang="en-US" baseline="0" dirty="0" smtClean="0">
                <a:latin typeface="Times New Roman" pitchFamily="18" charset="0"/>
              </a:rPr>
              <a:t> Would all links be of the same importance? Why? What would you do to distinguish them?</a:t>
            </a:r>
            <a:endParaRPr lang="en-US" dirty="0" smtClean="0">
              <a:latin typeface="Times New Roman" pitchFamily="18" charset="0"/>
            </a:endParaRPr>
          </a:p>
          <a:p>
            <a:pPr eaLnBrk="1" hangingPunct="1"/>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BE49E00-651A-4F8E-AE6C-3F460F54B785}" type="slidenum">
              <a:rPr lang="en-US" sz="1200">
                <a:solidFill>
                  <a:schemeClr val="tx1"/>
                </a:solidFill>
                <a:latin typeface="Times New Roman" pitchFamily="18" charset="0"/>
              </a:rPr>
              <a:pPr eaLnBrk="1" hangingPunct="1"/>
              <a:t>18</a:t>
            </a:fld>
            <a:endParaRPr lang="en-US" sz="1200">
              <a:solidFill>
                <a:schemeClr val="tx1"/>
              </a:solidFill>
              <a:latin typeface="Times New Roman" pitchFamily="18" charset="0"/>
            </a:endParaRPr>
          </a:p>
        </p:txBody>
      </p:sp>
      <p:sp>
        <p:nvSpPr>
          <p:cNvPr id="75779" name="Rectangle 2"/>
          <p:cNvSpPr>
            <a:spLocks noGrp="1" noRot="1" noChangeAspect="1" noChangeArrowheads="1" noTextEdit="1"/>
          </p:cNvSpPr>
          <p:nvPr>
            <p:ph type="sldImg"/>
          </p:nvPr>
        </p:nvSpPr>
        <p:spPr>
          <a:xfrm>
            <a:off x="1106488" y="698500"/>
            <a:ext cx="4648200" cy="3486150"/>
          </a:xfrm>
          <a:ln/>
        </p:spPr>
      </p:sp>
      <p:sp>
        <p:nvSpPr>
          <p:cNvPr id="75780"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386CC25B-BF5D-41B9-97AA-8C824AED1EEC}" type="slidenum">
              <a:rPr lang="en-US" sz="1200">
                <a:solidFill>
                  <a:schemeClr val="tx1"/>
                </a:solidFill>
                <a:latin typeface="Times New Roman" pitchFamily="18" charset="0"/>
              </a:rPr>
              <a:pPr eaLnBrk="1" hangingPunct="1"/>
              <a:t>19</a:t>
            </a:fld>
            <a:endParaRPr lang="en-US" sz="1200">
              <a:solidFill>
                <a:schemeClr val="tx1"/>
              </a:solidFill>
              <a:latin typeface="Times New Roman" pitchFamily="18" charset="0"/>
            </a:endParaRPr>
          </a:p>
        </p:txBody>
      </p:sp>
      <p:sp>
        <p:nvSpPr>
          <p:cNvPr id="76803"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6922C0AA-C7B9-4B05-9310-EFDEA4E87057}" type="slidenum">
              <a:rPr lang="en-US" sz="1100">
                <a:solidFill>
                  <a:schemeClr val="tx1"/>
                </a:solidFill>
                <a:latin typeface="Times New Roman" pitchFamily="18" charset="0"/>
              </a:rPr>
              <a:pPr algn="r" eaLnBrk="1" hangingPunct="1"/>
              <a:t>19</a:t>
            </a:fld>
            <a:endParaRPr lang="en-US" sz="1100">
              <a:solidFill>
                <a:schemeClr val="tx1"/>
              </a:solidFill>
              <a:latin typeface="Times New Roman" pitchFamily="18" charset="0"/>
            </a:endParaRPr>
          </a:p>
        </p:txBody>
      </p:sp>
      <p:sp>
        <p:nvSpPr>
          <p:cNvPr id="76804"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76805"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Here is a simple example – suppose we look at a network of 4 books. Here are the link between them.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9CAD831B-1D9D-4595-967F-2099FC88C6F9}" type="slidenum">
              <a:rPr lang="en-US" sz="1200">
                <a:solidFill>
                  <a:schemeClr val="tx1"/>
                </a:solidFill>
                <a:latin typeface="Times New Roman" pitchFamily="18" charset="0"/>
              </a:rPr>
              <a:pPr eaLnBrk="1" hangingPunct="1"/>
              <a:t>20</a:t>
            </a:fld>
            <a:endParaRPr lang="en-US" sz="1200">
              <a:solidFill>
                <a:schemeClr val="tx1"/>
              </a:solidFill>
              <a:latin typeface="Times New Roman" pitchFamily="18" charset="0"/>
            </a:endParaRPr>
          </a:p>
        </p:txBody>
      </p:sp>
      <p:sp>
        <p:nvSpPr>
          <p:cNvPr id="77827"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B828C91A-E1C6-4D30-AF34-B60BA3409A02}" type="slidenum">
              <a:rPr lang="en-US" sz="1100">
                <a:solidFill>
                  <a:schemeClr val="tx1"/>
                </a:solidFill>
                <a:latin typeface="Times New Roman" pitchFamily="18" charset="0"/>
              </a:rPr>
              <a:pPr algn="r" eaLnBrk="1" hangingPunct="1"/>
              <a:t>20</a:t>
            </a:fld>
            <a:endParaRPr lang="en-US" sz="1100">
              <a:solidFill>
                <a:schemeClr val="tx1"/>
              </a:solidFill>
              <a:latin typeface="Times New Roman" pitchFamily="18" charset="0"/>
            </a:endParaRPr>
          </a:p>
        </p:txBody>
      </p:sp>
      <p:sp>
        <p:nvSpPr>
          <p:cNvPr id="77828"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77829"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3 link coming out of book A, 2 out of book B and one out of book c and d.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p:spPr>
        <p:txBody>
          <a:bodyPr/>
          <a:lstStyle/>
          <a:p>
            <a:r>
              <a:rPr lang="en-US" dirty="0" smtClean="0">
                <a:latin typeface="Times New Roman" pitchFamily="18" charset="0"/>
              </a:rPr>
              <a:t>Prometheus? Snow white and the huntsman? </a:t>
            </a:r>
          </a:p>
          <a:p>
            <a:r>
              <a:rPr lang="en-US" dirty="0" smtClean="0">
                <a:latin typeface="Times New Roman" pitchFamily="18" charset="0"/>
              </a:rPr>
              <a:t>Why on top? How does Google find it and rank it on top? </a:t>
            </a:r>
          </a:p>
          <a:p>
            <a:r>
              <a:rPr lang="en-US" dirty="0" smtClean="0">
                <a:latin typeface="Times New Roman" pitchFamily="18" charset="0"/>
              </a:rPr>
              <a:t>Why 7 dwarfs show up too?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78A02455-9B80-4FC4-AF55-760FA6E720BC}" type="slidenum">
              <a:rPr lang="en-US" sz="1200">
                <a:solidFill>
                  <a:schemeClr val="tx1"/>
                </a:solidFill>
                <a:latin typeface="Times New Roman" pitchFamily="18" charset="0"/>
              </a:rPr>
              <a:pPr eaLnBrk="1" hangingPunct="1"/>
              <a:t>21</a:t>
            </a:fld>
            <a:endParaRPr lang="en-US" sz="1200">
              <a:solidFill>
                <a:schemeClr val="tx1"/>
              </a:solidFill>
              <a:latin typeface="Times New Roman" pitchFamily="18" charset="0"/>
            </a:endParaRPr>
          </a:p>
        </p:txBody>
      </p:sp>
      <p:sp>
        <p:nvSpPr>
          <p:cNvPr id="78851"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54070DD8-2430-49BD-8BA4-A653886812AC}" type="slidenum">
              <a:rPr lang="en-US" sz="1100">
                <a:solidFill>
                  <a:schemeClr val="tx1"/>
                </a:solidFill>
                <a:latin typeface="Times New Roman" pitchFamily="18" charset="0"/>
              </a:rPr>
              <a:pPr algn="r" eaLnBrk="1" hangingPunct="1"/>
              <a:t>21</a:t>
            </a:fld>
            <a:endParaRPr lang="en-US" sz="1100">
              <a:solidFill>
                <a:schemeClr val="tx1"/>
              </a:solidFill>
              <a:latin typeface="Times New Roman" pitchFamily="18" charset="0"/>
            </a:endParaRPr>
          </a:p>
        </p:txBody>
      </p:sp>
      <p:sp>
        <p:nvSpPr>
          <p:cNvPr id="78852"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78853"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We start by giving them all equal probabilities</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DF6561C4-F8D6-431C-96D1-EFC19E436C77}" type="slidenum">
              <a:rPr lang="en-US" sz="1200">
                <a:solidFill>
                  <a:schemeClr val="tx1"/>
                </a:solidFill>
                <a:latin typeface="Times New Roman" pitchFamily="18" charset="0"/>
              </a:rPr>
              <a:pPr eaLnBrk="1" hangingPunct="1"/>
              <a:t>22</a:t>
            </a:fld>
            <a:endParaRPr lang="en-US" sz="1200">
              <a:solidFill>
                <a:schemeClr val="tx1"/>
              </a:solidFill>
              <a:latin typeface="Times New Roman" pitchFamily="18" charset="0"/>
            </a:endParaRPr>
          </a:p>
        </p:txBody>
      </p:sp>
      <p:sp>
        <p:nvSpPr>
          <p:cNvPr id="79875"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11C83887-C1F5-44E6-8684-305CD3A22411}" type="slidenum">
              <a:rPr lang="en-US" sz="1100">
                <a:solidFill>
                  <a:schemeClr val="tx1"/>
                </a:solidFill>
                <a:latin typeface="Times New Roman" pitchFamily="18" charset="0"/>
              </a:rPr>
              <a:pPr algn="r" eaLnBrk="1" hangingPunct="1"/>
              <a:t>22</a:t>
            </a:fld>
            <a:endParaRPr lang="en-US" sz="1100">
              <a:solidFill>
                <a:schemeClr val="tx1"/>
              </a:solidFill>
              <a:latin typeface="Times New Roman" pitchFamily="18" charset="0"/>
            </a:endParaRPr>
          </a:p>
        </p:txBody>
      </p:sp>
      <p:sp>
        <p:nvSpPr>
          <p:cNvPr id="79876"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79877"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We then compute the PR that is transferred over the links. You can see that each books PR is divided by the number of outgoing links it has,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AF7EDD8F-C9DA-4115-99FE-76EFC5014B29}" type="slidenum">
              <a:rPr lang="en-US" sz="1200">
                <a:solidFill>
                  <a:schemeClr val="tx1"/>
                </a:solidFill>
                <a:latin typeface="Times New Roman" pitchFamily="18" charset="0"/>
              </a:rPr>
              <a:pPr eaLnBrk="1" hangingPunct="1"/>
              <a:t>23</a:t>
            </a:fld>
            <a:endParaRPr lang="en-US" sz="1200">
              <a:solidFill>
                <a:schemeClr val="tx1"/>
              </a:solidFill>
              <a:latin typeface="Times New Roman" pitchFamily="18" charset="0"/>
            </a:endParaRPr>
          </a:p>
        </p:txBody>
      </p:sp>
      <p:sp>
        <p:nvSpPr>
          <p:cNvPr id="80899"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E03E8679-B43A-4ABA-913F-64563EAE2FE7}" type="slidenum">
              <a:rPr lang="en-US" sz="1100">
                <a:solidFill>
                  <a:schemeClr val="tx1"/>
                </a:solidFill>
                <a:latin typeface="Times New Roman" pitchFamily="18" charset="0"/>
              </a:rPr>
              <a:pPr algn="r" eaLnBrk="1" hangingPunct="1"/>
              <a:t>23</a:t>
            </a:fld>
            <a:endParaRPr lang="en-US" sz="1100">
              <a:solidFill>
                <a:schemeClr val="tx1"/>
              </a:solidFill>
              <a:latin typeface="Times New Roman" pitchFamily="18" charset="0"/>
            </a:endParaRPr>
          </a:p>
        </p:txBody>
      </p:sp>
      <p:sp>
        <p:nvSpPr>
          <p:cNvPr id="80900"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80901"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We then compute the new PR, which is the added value of the following PRs</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36C65900-D273-48CF-8BB6-D65CE9ECDE46}" type="slidenum">
              <a:rPr lang="en-US" sz="1200">
                <a:solidFill>
                  <a:schemeClr val="tx1"/>
                </a:solidFill>
                <a:latin typeface="Times New Roman" pitchFamily="18" charset="0"/>
              </a:rPr>
              <a:pPr eaLnBrk="1" hangingPunct="1"/>
              <a:t>24</a:t>
            </a:fld>
            <a:endParaRPr lang="en-US" sz="1200">
              <a:solidFill>
                <a:schemeClr val="tx1"/>
              </a:solidFill>
              <a:latin typeface="Times New Roman" pitchFamily="18" charset="0"/>
            </a:endParaRPr>
          </a:p>
        </p:txBody>
      </p:sp>
      <p:sp>
        <p:nvSpPr>
          <p:cNvPr id="81923"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5D2AD3F7-716C-4077-9692-905974220A4A}" type="slidenum">
              <a:rPr lang="en-US" sz="1100">
                <a:solidFill>
                  <a:schemeClr val="tx1"/>
                </a:solidFill>
                <a:latin typeface="Times New Roman" pitchFamily="18" charset="0"/>
              </a:rPr>
              <a:pPr algn="r" eaLnBrk="1" hangingPunct="1"/>
              <a:t>24</a:t>
            </a:fld>
            <a:endParaRPr lang="en-US" sz="1100">
              <a:solidFill>
                <a:schemeClr val="tx1"/>
              </a:solidFill>
              <a:latin typeface="Times New Roman" pitchFamily="18" charset="0"/>
            </a:endParaRPr>
          </a:p>
        </p:txBody>
      </p:sp>
      <p:sp>
        <p:nvSpPr>
          <p:cNvPr id="81924"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81925"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We repeat this process with the new computed PRs</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D76E41F4-88D5-4A32-BC8B-484C077FB611}" type="slidenum">
              <a:rPr lang="en-US" sz="1200">
                <a:solidFill>
                  <a:schemeClr val="tx1"/>
                </a:solidFill>
                <a:latin typeface="Times New Roman" pitchFamily="18" charset="0"/>
              </a:rPr>
              <a:pPr eaLnBrk="1" hangingPunct="1"/>
              <a:t>25</a:t>
            </a:fld>
            <a:endParaRPr lang="en-US" sz="1200">
              <a:solidFill>
                <a:schemeClr val="tx1"/>
              </a:solidFill>
              <a:latin typeface="Times New Roman" pitchFamily="18" charset="0"/>
            </a:endParaRPr>
          </a:p>
        </p:txBody>
      </p:sp>
      <p:sp>
        <p:nvSpPr>
          <p:cNvPr id="82947"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7E1A8698-4723-4C67-B9B5-65EE55C282D0}" type="slidenum">
              <a:rPr lang="en-US" sz="1100">
                <a:solidFill>
                  <a:schemeClr val="tx1"/>
                </a:solidFill>
                <a:latin typeface="Times New Roman" pitchFamily="18" charset="0"/>
              </a:rPr>
              <a:pPr algn="r" eaLnBrk="1" hangingPunct="1"/>
              <a:t>25</a:t>
            </a:fld>
            <a:endParaRPr lang="en-US" sz="1100">
              <a:solidFill>
                <a:schemeClr val="tx1"/>
              </a:solidFill>
              <a:latin typeface="Times New Roman" pitchFamily="18" charset="0"/>
            </a:endParaRPr>
          </a:p>
        </p:txBody>
      </p:sp>
      <p:sp>
        <p:nvSpPr>
          <p:cNvPr id="82948"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82949"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smtClean="0">
                <a:latin typeface="Times New Roman" pitchFamily="18" charset="0"/>
              </a:rPr>
              <a:t>And reach new values of PR. Those values will slowly converge and so we repeat the process until we reach a steady state.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2F44D539-6B28-4970-82D0-06F7D10EFCAD}" type="slidenum">
              <a:rPr lang="en-US" sz="1200">
                <a:solidFill>
                  <a:schemeClr val="tx1"/>
                </a:solidFill>
                <a:latin typeface="Times New Roman" pitchFamily="18" charset="0"/>
              </a:rPr>
              <a:pPr eaLnBrk="1" hangingPunct="1"/>
              <a:t>26</a:t>
            </a:fld>
            <a:endParaRPr lang="en-US" sz="1200">
              <a:solidFill>
                <a:schemeClr val="tx1"/>
              </a:solidFill>
              <a:latin typeface="Times New Roman" pitchFamily="18" charset="0"/>
            </a:endParaRPr>
          </a:p>
        </p:txBody>
      </p:sp>
      <p:sp>
        <p:nvSpPr>
          <p:cNvPr id="83971" name="Shape 4"/>
          <p:cNvSpPr txBox="1">
            <a:spLocks noGrp="1" noChangeArrowheads="1"/>
          </p:cNvSpPr>
          <p:nvPr/>
        </p:nvSpPr>
        <p:spPr bwMode="auto">
          <a:xfrm>
            <a:off x="3886200" y="8831265"/>
            <a:ext cx="2971800" cy="465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261" tIns="46130" rIns="92261" bIns="46130" anchor="b"/>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algn="r" eaLnBrk="1" hangingPunct="1"/>
            <a:fld id="{CC265CC9-0B22-43F1-8895-15E0A71D3BB1}" type="slidenum">
              <a:rPr lang="en-US" sz="1100">
                <a:solidFill>
                  <a:schemeClr val="tx1"/>
                </a:solidFill>
                <a:latin typeface="Times New Roman" pitchFamily="18" charset="0"/>
              </a:rPr>
              <a:pPr algn="r" eaLnBrk="1" hangingPunct="1"/>
              <a:t>26</a:t>
            </a:fld>
            <a:endParaRPr lang="en-US" sz="1100">
              <a:solidFill>
                <a:schemeClr val="tx1"/>
              </a:solidFill>
              <a:latin typeface="Times New Roman" pitchFamily="18" charset="0"/>
            </a:endParaRPr>
          </a:p>
        </p:txBody>
      </p:sp>
      <p:sp>
        <p:nvSpPr>
          <p:cNvPr id="83972" name="Rectangle 858113"/>
          <p:cNvSpPr>
            <a:spLocks noGrp="1" noRot="1" noChangeAspect="1" noChangeArrowheads="1" noTextEdit="1"/>
          </p:cNvSpPr>
          <p:nvPr>
            <p:ph type="sldImg"/>
          </p:nvPr>
        </p:nvSpPr>
        <p:spPr>
          <a:xfrm>
            <a:off x="1106488" y="696913"/>
            <a:ext cx="4648200" cy="3486150"/>
          </a:xfrm>
          <a:ln cap="flat">
            <a:headEnd type="none" w="med" len="med"/>
            <a:tailEnd type="none" w="med" len="med"/>
          </a:ln>
        </p:spPr>
      </p:sp>
      <p:sp>
        <p:nvSpPr>
          <p:cNvPr id="83973" name="Rectangle 858114"/>
          <p:cNvSpPr>
            <a:spLocks noGrp="1" noChangeArrowheads="1"/>
          </p:cNvSpPr>
          <p:nvPr>
            <p:ph type="body" idx="1"/>
          </p:nvPr>
        </p:nvSpPr>
        <p:spPr>
          <a:xfrm>
            <a:off x="685800" y="4416427"/>
            <a:ext cx="5486400" cy="4183063"/>
          </a:xfrm>
          <a:noFill/>
        </p:spPr>
        <p:txBody>
          <a:bodyPr lIns="92261" tIns="46130" rIns="92261" bIns="46130"/>
          <a:lstStyle/>
          <a:p>
            <a:pPr eaLnBrk="1" hangingPunct="1"/>
            <a:r>
              <a:rPr lang="en-US" dirty="0" smtClean="0">
                <a:latin typeface="Times New Roman" pitchFamily="18" charset="0"/>
              </a:rPr>
              <a:t>This is the ST PR values of this example. </a:t>
            </a:r>
          </a:p>
          <a:p>
            <a:pPr eaLnBrk="1" hangingPunct="1"/>
            <a:r>
              <a:rPr lang="en-US" dirty="0" smtClean="0">
                <a:latin typeface="Times New Roman" pitchFamily="18" charset="0"/>
              </a:rPr>
              <a:t>under this algorithm, a page can get a high ranking by either having many incoming links or by having an incoming link from a highly ranked page. You can see that book A has the highest PR although it does not have the higher number of incoming links, because it is pointed at by book c, which is rather influential in out network points to book A. </a:t>
            </a:r>
          </a:p>
          <a:p>
            <a:pPr eaLnBrk="1" hangingPunct="1"/>
            <a:endParaRPr lang="en-US"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CE9F619-C67E-4D58-A725-C937F1078946}" type="slidenum">
              <a:rPr lang="en-US" sz="1200">
                <a:solidFill>
                  <a:schemeClr val="tx1"/>
                </a:solidFill>
                <a:latin typeface="Times New Roman" pitchFamily="18" charset="0"/>
              </a:rPr>
              <a:pPr eaLnBrk="1" hangingPunct="1"/>
              <a:t>27</a:t>
            </a:fld>
            <a:endParaRPr lang="en-US" sz="1200">
              <a:solidFill>
                <a:schemeClr val="tx1"/>
              </a:solidFill>
              <a:latin typeface="Times New Roman" pitchFamily="18" charset="0"/>
            </a:endParaRPr>
          </a:p>
        </p:txBody>
      </p:sp>
      <p:sp>
        <p:nvSpPr>
          <p:cNvPr id="84995" name="Rectangle 2"/>
          <p:cNvSpPr>
            <a:spLocks noGrp="1" noRot="1" noChangeAspect="1" noChangeArrowheads="1" noTextEdit="1"/>
          </p:cNvSpPr>
          <p:nvPr>
            <p:ph type="sldImg"/>
          </p:nvPr>
        </p:nvSpPr>
        <p:spPr>
          <a:xfrm>
            <a:off x="1106488" y="698500"/>
            <a:ext cx="4648200" cy="3486150"/>
          </a:xfrm>
          <a:ln/>
        </p:spPr>
      </p:sp>
      <p:sp>
        <p:nvSpPr>
          <p:cNvPr id="84996"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DD8E1EA1-5FB2-49D6-9229-6FD57F120039}" type="slidenum">
              <a:rPr lang="en-US" sz="1200">
                <a:solidFill>
                  <a:schemeClr val="tx1"/>
                </a:solidFill>
                <a:latin typeface="Times New Roman" pitchFamily="18" charset="0"/>
              </a:rPr>
              <a:pPr eaLnBrk="1" hangingPunct="1"/>
              <a:t>29</a:t>
            </a:fld>
            <a:endParaRPr lang="en-US" sz="1200">
              <a:solidFill>
                <a:schemeClr val="tx1"/>
              </a:solidFill>
              <a:latin typeface="Times New Roman" pitchFamily="18" charset="0"/>
            </a:endParaRPr>
          </a:p>
        </p:txBody>
      </p:sp>
      <p:sp>
        <p:nvSpPr>
          <p:cNvPr id="86019" name="Rectangle 2"/>
          <p:cNvSpPr>
            <a:spLocks noGrp="1" noRot="1" noChangeAspect="1" noChangeArrowheads="1" noTextEdit="1"/>
          </p:cNvSpPr>
          <p:nvPr>
            <p:ph type="sldImg"/>
          </p:nvPr>
        </p:nvSpPr>
        <p:spPr>
          <a:xfrm>
            <a:off x="1106488" y="698500"/>
            <a:ext cx="4648200" cy="3486150"/>
          </a:xfrm>
          <a:ln/>
        </p:spPr>
      </p:sp>
      <p:sp>
        <p:nvSpPr>
          <p:cNvPr id="86020"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EF0AE8B0-9E07-4FD7-924E-9FA9C6887B15}" type="slidenum">
              <a:rPr lang="en-US" sz="1200">
                <a:solidFill>
                  <a:schemeClr val="tx1"/>
                </a:solidFill>
                <a:latin typeface="Times New Roman" pitchFamily="18" charset="0"/>
              </a:rPr>
              <a:pPr eaLnBrk="1" hangingPunct="1"/>
              <a:t>30</a:t>
            </a:fld>
            <a:endParaRPr lang="en-US" sz="1200">
              <a:solidFill>
                <a:schemeClr val="tx1"/>
              </a:solidFill>
              <a:latin typeface="Times New Roman"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577A2FBE-2E26-411F-A283-D71071C89646}" type="slidenum">
              <a:rPr lang="en-US" sz="1200">
                <a:solidFill>
                  <a:schemeClr val="tx1"/>
                </a:solidFill>
                <a:latin typeface="Times New Roman" pitchFamily="18" charset="0"/>
              </a:rPr>
              <a:pPr eaLnBrk="1" hangingPunct="1"/>
              <a:t>31</a:t>
            </a:fld>
            <a:endParaRPr lang="en-US" sz="1200">
              <a:solidFill>
                <a:schemeClr val="tx1"/>
              </a:solidFill>
              <a:latin typeface="Times New Roman" pitchFamily="18"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p:spPr>
        <p:txBody>
          <a:bodyPr/>
          <a:lstStyle/>
          <a:p>
            <a:r>
              <a:rPr lang="en-US" dirty="0" smtClean="0">
                <a:latin typeface="Times New Roman" pitchFamily="18" charset="0"/>
              </a:rPr>
              <a:t>Prometheus? Snow white and the huntsman? </a:t>
            </a:r>
          </a:p>
          <a:p>
            <a:r>
              <a:rPr lang="en-US" dirty="0" smtClean="0">
                <a:latin typeface="Times New Roman" pitchFamily="18" charset="0"/>
              </a:rPr>
              <a:t>Why on top? How does Google find it and rank it on top? </a:t>
            </a:r>
          </a:p>
          <a:p>
            <a:r>
              <a:rPr lang="en-US" dirty="0" smtClean="0">
                <a:latin typeface="Times New Roman" pitchFamily="18" charset="0"/>
              </a:rPr>
              <a:t>Why 7 dwarfs show up too?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892ECBD6-7E13-4FF4-BA83-3DF57FF2555A}" type="slidenum">
              <a:rPr lang="en-US" sz="1200">
                <a:solidFill>
                  <a:schemeClr val="tx1"/>
                </a:solidFill>
                <a:latin typeface="Times New Roman" pitchFamily="18" charset="0"/>
              </a:rPr>
              <a:pPr eaLnBrk="1" hangingPunct="1"/>
              <a:t>32</a:t>
            </a:fld>
            <a:endParaRPr lang="en-US" sz="1200">
              <a:solidFill>
                <a:schemeClr val="tx1"/>
              </a:solidFill>
              <a:latin typeface="Times New Roman" pitchFamily="18" charset="0"/>
            </a:endParaRPr>
          </a:p>
        </p:txBody>
      </p:sp>
      <p:sp>
        <p:nvSpPr>
          <p:cNvPr id="90115" name="Rectangle 2"/>
          <p:cNvSpPr>
            <a:spLocks noGrp="1" noRot="1" noChangeAspect="1" noChangeArrowheads="1" noTextEdit="1"/>
          </p:cNvSpPr>
          <p:nvPr>
            <p:ph type="sldImg"/>
          </p:nvPr>
        </p:nvSpPr>
        <p:spPr>
          <a:xfrm>
            <a:off x="1106488" y="698500"/>
            <a:ext cx="4648200" cy="3486150"/>
          </a:xfrm>
          <a:ln/>
        </p:spPr>
      </p:sp>
      <p:sp>
        <p:nvSpPr>
          <p:cNvPr id="90116"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4BF7420C-FDAE-45E9-834A-301D0F89ED23}" type="slidenum">
              <a:rPr lang="en-US" sz="1200">
                <a:solidFill>
                  <a:schemeClr val="tx1"/>
                </a:solidFill>
                <a:latin typeface="Times New Roman" pitchFamily="18" charset="0"/>
              </a:rPr>
              <a:pPr eaLnBrk="1" hangingPunct="1"/>
              <a:t>33</a:t>
            </a:fld>
            <a:endParaRPr lang="en-US" sz="1200">
              <a:solidFill>
                <a:schemeClr val="tx1"/>
              </a:solidFill>
              <a:latin typeface="Times New Roman" pitchFamily="18" charset="0"/>
            </a:endParaRPr>
          </a:p>
        </p:txBody>
      </p:sp>
      <p:sp>
        <p:nvSpPr>
          <p:cNvPr id="91139" name="Rectangle 2"/>
          <p:cNvSpPr>
            <a:spLocks noGrp="1" noRot="1" noChangeAspect="1" noChangeArrowheads="1" noTextEdit="1"/>
          </p:cNvSpPr>
          <p:nvPr>
            <p:ph type="sldImg"/>
          </p:nvPr>
        </p:nvSpPr>
        <p:spPr>
          <a:xfrm>
            <a:off x="1106488" y="698500"/>
            <a:ext cx="4648200" cy="3486150"/>
          </a:xfrm>
          <a:ln/>
        </p:spPr>
      </p:sp>
      <p:sp>
        <p:nvSpPr>
          <p:cNvPr id="91140" name="Rectangle 3"/>
          <p:cNvSpPr>
            <a:spLocks noGrp="1" noChangeArrowheads="1"/>
          </p:cNvSpPr>
          <p:nvPr>
            <p:ph type="body" idx="1"/>
          </p:nvPr>
        </p:nvSpPr>
        <p:spPr>
          <a:xfrm>
            <a:off x="914400" y="4416427"/>
            <a:ext cx="5029200" cy="4181475"/>
          </a:xfrm>
          <a:noFill/>
        </p:spPr>
        <p:txBody>
          <a:bodyPr/>
          <a:lstStyle/>
          <a:p>
            <a:pPr eaLnBrk="1" hangingPunct="1"/>
            <a:r>
              <a:rPr lang="en-US" smtClean="0">
                <a:latin typeface="Times New Roman" pitchFamily="18" charset="0"/>
              </a:rPr>
              <a:t>Small biotech firm ; query example from last time ; infoseek exapmle</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0922E063-F430-4D59-9207-7A7A94205142}" type="slidenum">
              <a:rPr lang="en-US" sz="1200">
                <a:solidFill>
                  <a:schemeClr val="tx1"/>
                </a:solidFill>
                <a:latin typeface="Times New Roman" pitchFamily="18" charset="0"/>
              </a:rPr>
              <a:pPr eaLnBrk="1" hangingPunct="1"/>
              <a:t>34</a:t>
            </a:fld>
            <a:endParaRPr lang="en-US" sz="1200">
              <a:solidFill>
                <a:schemeClr val="tx1"/>
              </a:solidFill>
              <a:latin typeface="Times New Roman" pitchFamily="18"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81C8CC2A-0E80-4318-B6F7-72539F3C4FAC}" type="slidenum">
              <a:rPr lang="en-US" sz="1200">
                <a:solidFill>
                  <a:schemeClr val="tx1"/>
                </a:solidFill>
                <a:latin typeface="Times New Roman" pitchFamily="18" charset="0"/>
              </a:rPr>
              <a:pPr eaLnBrk="1" hangingPunct="1"/>
              <a:t>35</a:t>
            </a:fld>
            <a:endParaRPr lang="en-US" sz="1200">
              <a:solidFill>
                <a:schemeClr val="tx1"/>
              </a:solidFill>
              <a:latin typeface="Times New Roman" pitchFamily="18"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C27998C5-4635-483F-B561-54B0EADA3D48}" type="slidenum">
              <a:rPr lang="en-US" sz="1200">
                <a:solidFill>
                  <a:schemeClr val="tx1"/>
                </a:solidFill>
                <a:latin typeface="Times New Roman" pitchFamily="18" charset="0"/>
              </a:rPr>
              <a:pPr eaLnBrk="1" hangingPunct="1"/>
              <a:t>36</a:t>
            </a:fld>
            <a:endParaRPr lang="en-US" sz="1200">
              <a:solidFill>
                <a:schemeClr val="tx1"/>
              </a:solidFill>
              <a:latin typeface="Times New Roman" pitchFamily="18" charset="0"/>
            </a:endParaRPr>
          </a:p>
        </p:txBody>
      </p:sp>
      <p:sp>
        <p:nvSpPr>
          <p:cNvPr id="93187" name="Rectangle 2"/>
          <p:cNvSpPr>
            <a:spLocks noGrp="1" noRot="1" noChangeAspect="1" noChangeArrowheads="1" noTextEdit="1"/>
          </p:cNvSpPr>
          <p:nvPr>
            <p:ph type="sldImg"/>
          </p:nvPr>
        </p:nvSpPr>
        <p:spPr>
          <a:xfrm>
            <a:off x="1106488" y="698500"/>
            <a:ext cx="4648200" cy="3486150"/>
          </a:xfrm>
          <a:ln/>
        </p:spPr>
      </p:sp>
      <p:sp>
        <p:nvSpPr>
          <p:cNvPr id="93188" name="Rectangle 3"/>
          <p:cNvSpPr>
            <a:spLocks noGrp="1" noChangeArrowheads="1"/>
          </p:cNvSpPr>
          <p:nvPr>
            <p:ph type="body" idx="1"/>
          </p:nvPr>
        </p:nvSpPr>
        <p:spPr>
          <a:xfrm>
            <a:off x="914400" y="4416427"/>
            <a:ext cx="5029200" cy="4181475"/>
          </a:xfrm>
          <a:noFill/>
        </p:spPr>
        <p:txBody>
          <a:bodyPr/>
          <a:lstStyle/>
          <a:p>
            <a:pPr eaLnBrk="1" hangingPunct="1"/>
            <a:endParaRPr lang="en-CA" smtClean="0">
              <a:latin typeface="Times New Roman" pitchFamily="18" charset="0"/>
              <a:cs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8AECCF08-B80F-4DAA-B4C1-647A97BD772C}" type="slidenum">
              <a:rPr lang="en-US" sz="1200">
                <a:solidFill>
                  <a:schemeClr val="tx1"/>
                </a:solidFill>
                <a:latin typeface="Times New Roman" pitchFamily="18" charset="0"/>
              </a:rPr>
              <a:pPr eaLnBrk="1" hangingPunct="1"/>
              <a:t>37</a:t>
            </a:fld>
            <a:endParaRPr lang="en-US" sz="1200">
              <a:solidFill>
                <a:schemeClr val="tx1"/>
              </a:solidFill>
              <a:latin typeface="Times New Roman" pitchFamily="18"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What are the important things for paid ranking?</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BDF8F218-91E4-4E49-A207-EBF8412E67AB}" type="slidenum">
              <a:rPr lang="en-US" sz="1200">
                <a:solidFill>
                  <a:schemeClr val="tx1"/>
                </a:solidFill>
                <a:latin typeface="Times New Roman" pitchFamily="18" charset="0"/>
              </a:rPr>
              <a:pPr eaLnBrk="1" hangingPunct="1"/>
              <a:t>39</a:t>
            </a:fld>
            <a:endParaRPr lang="en-US" sz="1200">
              <a:solidFill>
                <a:schemeClr val="tx1"/>
              </a:solidFill>
              <a:latin typeface="Times New Roman" pitchFamily="18"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2F6C4644-758F-4806-861D-F8226ACC8EDD}" type="slidenum">
              <a:rPr lang="en-US" sz="1200">
                <a:solidFill>
                  <a:schemeClr val="tx1"/>
                </a:solidFill>
                <a:latin typeface="Times New Roman" pitchFamily="18" charset="0"/>
              </a:rPr>
              <a:pPr eaLnBrk="1" hangingPunct="1"/>
              <a:t>40</a:t>
            </a:fld>
            <a:endParaRPr lang="en-US" sz="1200">
              <a:solidFill>
                <a:schemeClr val="tx1"/>
              </a:solidFill>
              <a:latin typeface="Times New Roman" pitchFamily="18"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p:spPr>
        <p:txBody>
          <a:bodyPr/>
          <a:lstStyle/>
          <a:p>
            <a:endParaRPr lang="en-US"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p:spPr>
        <p:txBody>
          <a:bodyPr/>
          <a:lstStyle/>
          <a:p>
            <a:endParaRPr lang="en-US"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p:spPr>
        <p:txBody>
          <a:bodyPr/>
          <a:lstStyle/>
          <a:p>
            <a:endParaRPr lang="en-US"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p:spPr>
        <p:txBody>
          <a:bodyPr/>
          <a:lstStyle/>
          <a:p>
            <a:endParaRPr lang="en-US"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87C56FB-23CC-4BCB-B3C8-2FECED8C4989}" type="slidenum">
              <a:rPr lang="en-US" sz="1200">
                <a:solidFill>
                  <a:schemeClr val="tx1"/>
                </a:solidFill>
                <a:latin typeface="Times New Roman" pitchFamily="18" charset="0"/>
              </a:rPr>
              <a:pPr eaLnBrk="1" hangingPunct="1"/>
              <a:t>44</a:t>
            </a:fld>
            <a:endParaRPr lang="en-US" sz="1200">
              <a:solidFill>
                <a:schemeClr val="tx1"/>
              </a:solidFill>
              <a:latin typeface="Times New Roman" pitchFamily="18"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9385415E-39B1-49D1-9EC8-60EE755873B1}" type="slidenum">
              <a:rPr lang="en-US" sz="1200">
                <a:solidFill>
                  <a:schemeClr val="tx1"/>
                </a:solidFill>
                <a:latin typeface="Times New Roman" pitchFamily="18" charset="0"/>
              </a:rPr>
              <a:pPr eaLnBrk="1" hangingPunct="1"/>
              <a:t>45</a:t>
            </a:fld>
            <a:endParaRPr lang="en-US" sz="1200">
              <a:solidFill>
                <a:schemeClr val="tx1"/>
              </a:solidFill>
              <a:latin typeface="Times New Roman" pitchFamily="18" charset="0"/>
            </a:endParaRPr>
          </a:p>
        </p:txBody>
      </p:sp>
      <p:sp>
        <p:nvSpPr>
          <p:cNvPr id="101379" name="Rectangle 2"/>
          <p:cNvSpPr>
            <a:spLocks noGrp="1" noRot="1" noChangeAspect="1" noChangeArrowheads="1" noTextEdit="1"/>
          </p:cNvSpPr>
          <p:nvPr>
            <p:ph type="sldImg"/>
          </p:nvPr>
        </p:nvSpPr>
        <p:spPr>
          <a:xfrm>
            <a:off x="1106488" y="698500"/>
            <a:ext cx="4648200" cy="3486150"/>
          </a:xfrm>
          <a:ln/>
        </p:spPr>
      </p:sp>
      <p:sp>
        <p:nvSpPr>
          <p:cNvPr id="101380"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F5E6AEC9-8AEF-4F94-A836-B978B0B1CF74}" type="slidenum">
              <a:rPr lang="en-US" sz="1200">
                <a:solidFill>
                  <a:schemeClr val="tx1"/>
                </a:solidFill>
                <a:latin typeface="Times New Roman" pitchFamily="18" charset="0"/>
              </a:rPr>
              <a:pPr eaLnBrk="1" hangingPunct="1"/>
              <a:t>46</a:t>
            </a:fld>
            <a:endParaRPr lang="en-US" sz="1200">
              <a:solidFill>
                <a:schemeClr val="tx1"/>
              </a:solidFill>
              <a:latin typeface="Times New Roman" pitchFamily="18" charset="0"/>
            </a:endParaRPr>
          </a:p>
        </p:txBody>
      </p:sp>
      <p:sp>
        <p:nvSpPr>
          <p:cNvPr id="102403" name="Rectangle 2"/>
          <p:cNvSpPr>
            <a:spLocks noGrp="1" noRot="1" noChangeAspect="1" noChangeArrowheads="1" noTextEdit="1"/>
          </p:cNvSpPr>
          <p:nvPr>
            <p:ph type="sldImg"/>
          </p:nvPr>
        </p:nvSpPr>
        <p:spPr>
          <a:xfrm>
            <a:off x="1106488" y="698500"/>
            <a:ext cx="4648200" cy="3486150"/>
          </a:xfrm>
          <a:ln/>
        </p:spPr>
      </p:sp>
      <p:sp>
        <p:nvSpPr>
          <p:cNvPr id="102404" name="Rectangle 3"/>
          <p:cNvSpPr>
            <a:spLocks noGrp="1" noChangeArrowheads="1"/>
          </p:cNvSpPr>
          <p:nvPr>
            <p:ph type="body" idx="1"/>
          </p:nvPr>
        </p:nvSpPr>
        <p:spPr>
          <a:xfrm>
            <a:off x="685800" y="4416427"/>
            <a:ext cx="54864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87C56FB-23CC-4BCB-B3C8-2FECED8C4989}" type="slidenum">
              <a:rPr lang="en-US" sz="1200">
                <a:solidFill>
                  <a:schemeClr val="tx1"/>
                </a:solidFill>
                <a:latin typeface="Times New Roman" pitchFamily="18" charset="0"/>
              </a:rPr>
              <a:pPr eaLnBrk="1" hangingPunct="1"/>
              <a:t>47</a:t>
            </a:fld>
            <a:endParaRPr lang="en-US" sz="1200">
              <a:solidFill>
                <a:schemeClr val="tx1"/>
              </a:solidFill>
              <a:latin typeface="Times New Roman" pitchFamily="18"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12B0B886-0B1E-4497-980C-81CB8E519701}" type="slidenum">
              <a:rPr lang="en-US" sz="1200">
                <a:solidFill>
                  <a:schemeClr val="tx1"/>
                </a:solidFill>
                <a:latin typeface="Times New Roman" pitchFamily="18" charset="0"/>
              </a:rPr>
              <a:pPr eaLnBrk="1" hangingPunct="1"/>
              <a:t>48</a:t>
            </a:fld>
            <a:endParaRPr lang="en-US" sz="1200">
              <a:solidFill>
                <a:schemeClr val="tx1"/>
              </a:solidFill>
              <a:latin typeface="Times New Roman" pitchFamily="18" charset="0"/>
            </a:endParaRPr>
          </a:p>
        </p:txBody>
      </p:sp>
      <p:sp>
        <p:nvSpPr>
          <p:cNvPr id="104451" name="Rectangle 2"/>
          <p:cNvSpPr>
            <a:spLocks noGrp="1" noRot="1" noChangeAspect="1" noChangeArrowheads="1" noTextEdit="1"/>
          </p:cNvSpPr>
          <p:nvPr>
            <p:ph type="sldImg"/>
          </p:nvPr>
        </p:nvSpPr>
        <p:spPr>
          <a:xfrm>
            <a:off x="1106488" y="698500"/>
            <a:ext cx="4648200" cy="3486150"/>
          </a:xfrm>
          <a:ln/>
        </p:spPr>
      </p:sp>
      <p:sp>
        <p:nvSpPr>
          <p:cNvPr id="104452" name="Rectangle 3"/>
          <p:cNvSpPr>
            <a:spLocks noGrp="1" noChangeArrowheads="1"/>
          </p:cNvSpPr>
          <p:nvPr>
            <p:ph type="body" idx="1"/>
          </p:nvPr>
        </p:nvSpPr>
        <p:spPr>
          <a:xfrm>
            <a:off x="914400" y="4416427"/>
            <a:ext cx="50292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3FC905F9-BF54-472D-96D4-48638D3BF7CB}" type="slidenum">
              <a:rPr lang="en-US" sz="1200">
                <a:solidFill>
                  <a:schemeClr val="tx1"/>
                </a:solidFill>
                <a:latin typeface="Times New Roman" pitchFamily="18" charset="0"/>
              </a:rPr>
              <a:pPr eaLnBrk="1" hangingPunct="1"/>
              <a:t>49</a:t>
            </a:fld>
            <a:endParaRPr lang="en-US" sz="1200">
              <a:solidFill>
                <a:schemeClr val="tx1"/>
              </a:solidFill>
              <a:latin typeface="Times New Roman" pitchFamily="18" charset="0"/>
            </a:endParaRPr>
          </a:p>
        </p:txBody>
      </p:sp>
      <p:sp>
        <p:nvSpPr>
          <p:cNvPr id="105475" name="Rectangle 2"/>
          <p:cNvSpPr>
            <a:spLocks noGrp="1" noRot="1" noChangeAspect="1" noChangeArrowheads="1" noTextEdit="1"/>
          </p:cNvSpPr>
          <p:nvPr>
            <p:ph type="sldImg"/>
          </p:nvPr>
        </p:nvSpPr>
        <p:spPr>
          <a:xfrm>
            <a:off x="1106488" y="698500"/>
            <a:ext cx="4648200" cy="3486150"/>
          </a:xfrm>
          <a:ln/>
        </p:spPr>
      </p:sp>
      <p:sp>
        <p:nvSpPr>
          <p:cNvPr id="105476" name="Rectangle 3"/>
          <p:cNvSpPr>
            <a:spLocks noGrp="1" noChangeArrowheads="1"/>
          </p:cNvSpPr>
          <p:nvPr>
            <p:ph type="body" idx="1"/>
          </p:nvPr>
        </p:nvSpPr>
        <p:spPr>
          <a:xfrm>
            <a:off x="914400" y="4416427"/>
            <a:ext cx="50292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DF6249AA-A5D3-4307-BD4E-48552DDAF51C}" type="slidenum">
              <a:rPr lang="en-US" sz="1200">
                <a:solidFill>
                  <a:schemeClr val="tx1"/>
                </a:solidFill>
                <a:latin typeface="Times New Roman" pitchFamily="18" charset="0"/>
              </a:rPr>
              <a:pPr eaLnBrk="1" hangingPunct="1"/>
              <a:t>50</a:t>
            </a:fld>
            <a:endParaRPr lang="en-US" sz="1200">
              <a:solidFill>
                <a:schemeClr val="tx1"/>
              </a:solidFill>
              <a:latin typeface="Times New Roman" pitchFamily="18" charset="0"/>
            </a:endParaRPr>
          </a:p>
        </p:txBody>
      </p:sp>
      <p:sp>
        <p:nvSpPr>
          <p:cNvPr id="107523" name="Rectangle 2"/>
          <p:cNvSpPr>
            <a:spLocks noGrp="1" noRot="1" noChangeAspect="1" noChangeArrowheads="1" noTextEdit="1"/>
          </p:cNvSpPr>
          <p:nvPr>
            <p:ph type="sldImg"/>
          </p:nvPr>
        </p:nvSpPr>
        <p:spPr>
          <a:xfrm>
            <a:off x="1106488" y="698500"/>
            <a:ext cx="4648200" cy="3486150"/>
          </a:xfrm>
          <a:ln/>
        </p:spPr>
      </p:sp>
      <p:sp>
        <p:nvSpPr>
          <p:cNvPr id="107524" name="Rectangle 3"/>
          <p:cNvSpPr>
            <a:spLocks noGrp="1" noChangeArrowheads="1"/>
          </p:cNvSpPr>
          <p:nvPr>
            <p:ph type="body" idx="1"/>
          </p:nvPr>
        </p:nvSpPr>
        <p:spPr>
          <a:xfrm>
            <a:off x="914400" y="4416427"/>
            <a:ext cx="50292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585980C6-38A2-4531-B5E1-BC90AF2DBC38}" type="slidenum">
              <a:rPr lang="en-US" sz="1200">
                <a:solidFill>
                  <a:schemeClr val="tx1"/>
                </a:solidFill>
                <a:latin typeface="Times New Roman" pitchFamily="18" charset="0"/>
              </a:rPr>
              <a:pPr eaLnBrk="1" hangingPunct="1"/>
              <a:t>51</a:t>
            </a:fld>
            <a:endParaRPr lang="en-US" sz="1200">
              <a:solidFill>
                <a:schemeClr val="tx1"/>
              </a:solidFill>
              <a:latin typeface="Times New Roman" pitchFamily="18"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D6AF1153-6FAE-4FA6-A17F-1CF2163D83B5}" type="slidenum">
              <a:rPr lang="en-US" sz="1200">
                <a:solidFill>
                  <a:schemeClr val="tx1"/>
                </a:solidFill>
                <a:latin typeface="Times New Roman" pitchFamily="18" charset="0"/>
              </a:rPr>
              <a:pPr eaLnBrk="1" hangingPunct="1"/>
              <a:t>52</a:t>
            </a:fld>
            <a:endParaRPr lang="en-US" sz="1200">
              <a:solidFill>
                <a:schemeClr val="tx1"/>
              </a:solidFill>
              <a:latin typeface="Times New Roman" pitchFamily="18" charset="0"/>
            </a:endParaRPr>
          </a:p>
        </p:txBody>
      </p:sp>
      <p:sp>
        <p:nvSpPr>
          <p:cNvPr id="106499" name="Rectangle 2"/>
          <p:cNvSpPr>
            <a:spLocks noGrp="1" noRot="1" noChangeAspect="1" noChangeArrowheads="1" noTextEdit="1"/>
          </p:cNvSpPr>
          <p:nvPr>
            <p:ph type="sldImg"/>
          </p:nvPr>
        </p:nvSpPr>
        <p:spPr>
          <a:xfrm>
            <a:off x="1106488" y="698500"/>
            <a:ext cx="4648200" cy="3486150"/>
          </a:xfrm>
          <a:ln/>
        </p:spPr>
      </p:sp>
      <p:sp>
        <p:nvSpPr>
          <p:cNvPr id="106500" name="Rectangle 3"/>
          <p:cNvSpPr>
            <a:spLocks noGrp="1" noChangeArrowheads="1"/>
          </p:cNvSpPr>
          <p:nvPr>
            <p:ph type="body" idx="1"/>
          </p:nvPr>
        </p:nvSpPr>
        <p:spPr>
          <a:xfrm>
            <a:off x="914400" y="4416427"/>
            <a:ext cx="5029200" cy="4181475"/>
          </a:xfrm>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8772A8C9-F6FA-4FB8-99F6-12981FFD8402}" type="slidenum">
              <a:rPr lang="en-US" sz="1200">
                <a:solidFill>
                  <a:schemeClr val="tx1"/>
                </a:solidFill>
                <a:latin typeface="Times New Roman" pitchFamily="18" charset="0"/>
              </a:rPr>
              <a:pPr eaLnBrk="1" hangingPunct="1"/>
              <a:t>5</a:t>
            </a:fld>
            <a:endParaRPr lang="en-US" sz="1200">
              <a:solidFill>
                <a:schemeClr val="tx1"/>
              </a:solidFill>
              <a:latin typeface="Times New Roman" pitchFamily="18" charset="0"/>
            </a:endParaRPr>
          </a:p>
        </p:txBody>
      </p:sp>
      <p:sp>
        <p:nvSpPr>
          <p:cNvPr id="67587" name="Rectangle 2"/>
          <p:cNvSpPr>
            <a:spLocks noGrp="1" noRot="1" noChangeAspect="1" noChangeArrowheads="1" noTextEdit="1"/>
          </p:cNvSpPr>
          <p:nvPr>
            <p:ph type="sldImg"/>
          </p:nvPr>
        </p:nvSpPr>
        <p:spPr>
          <a:xfrm>
            <a:off x="1104900" y="696913"/>
            <a:ext cx="4648200" cy="3487737"/>
          </a:xfrm>
          <a:ln/>
        </p:spPr>
      </p:sp>
      <p:sp>
        <p:nvSpPr>
          <p:cNvPr id="67588"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Before web, how do we search for information? Book, call ask people, TV, library, </a:t>
            </a:r>
          </a:p>
          <a:p>
            <a:pPr eaLnBrk="1" hangingPunct="1"/>
            <a:r>
              <a:rPr lang="en-US" dirty="0" smtClean="0">
                <a:latin typeface="Times New Roman" pitchFamily="18" charset="0"/>
              </a:rPr>
              <a:t>After web, in the early age, ….</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87C56FB-23CC-4BCB-B3C8-2FECED8C4989}" type="slidenum">
              <a:rPr lang="en-US" sz="1200">
                <a:solidFill>
                  <a:schemeClr val="tx1"/>
                </a:solidFill>
                <a:latin typeface="Times New Roman" pitchFamily="18" charset="0"/>
              </a:rPr>
              <a:pPr eaLnBrk="1" hangingPunct="1"/>
              <a:t>53</a:t>
            </a:fld>
            <a:endParaRPr lang="en-US" sz="1200">
              <a:solidFill>
                <a:schemeClr val="tx1"/>
              </a:solidFill>
              <a:latin typeface="Times New Roman" pitchFamily="18"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87C56FB-23CC-4BCB-B3C8-2FECED8C4989}" type="slidenum">
              <a:rPr lang="en-US" sz="1200">
                <a:solidFill>
                  <a:schemeClr val="tx1"/>
                </a:solidFill>
                <a:latin typeface="Times New Roman" pitchFamily="18" charset="0"/>
              </a:rPr>
              <a:pPr eaLnBrk="1" hangingPunct="1"/>
              <a:t>55</a:t>
            </a:fld>
            <a:endParaRPr lang="en-US" sz="1200">
              <a:solidFill>
                <a:schemeClr val="tx1"/>
              </a:solidFill>
              <a:latin typeface="Times New Roman" pitchFamily="18"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346075" y="231775"/>
            <a:ext cx="6211888" cy="4659313"/>
          </a:xfrm>
          <a:ln/>
        </p:spPr>
      </p:sp>
      <p:sp>
        <p:nvSpPr>
          <p:cNvPr id="47107" name="Notes Placeholder 2"/>
          <p:cNvSpPr>
            <a:spLocks noGrp="1"/>
          </p:cNvSpPr>
          <p:nvPr>
            <p:ph type="body" idx="1"/>
          </p:nvPr>
        </p:nvSpPr>
        <p:spPr>
          <a:noFill/>
          <a:ln/>
        </p:spPr>
        <p:txBody>
          <a:bodyPr/>
          <a:lstStyle/>
          <a:p>
            <a:pPr eaLnBrk="1" hangingPunct="1"/>
            <a:r>
              <a:rPr lang="en-US" dirty="0" smtClean="0"/>
              <a:t>First of all, why am</a:t>
            </a:r>
            <a:r>
              <a:rPr lang="en-US" baseline="0" dirty="0" smtClean="0"/>
              <a:t> I interested in examining product search engine? How many of you have ever purchased anything online before? </a:t>
            </a:r>
            <a:endParaRPr lang="en-US" dirty="0" smtClean="0"/>
          </a:p>
          <a:p>
            <a:pPr eaLnBrk="1" hangingPunct="1"/>
            <a:endParaRPr lang="en-US" dirty="0" smtClean="0"/>
          </a:p>
          <a:p>
            <a:pPr eaLnBrk="1" hangingPunct="1"/>
            <a:r>
              <a:rPr lang="en-US" dirty="0" smtClean="0"/>
              <a:t>9 out of 10 us internet users have shopped online.</a:t>
            </a:r>
          </a:p>
          <a:p>
            <a:pPr eaLnBrk="1" hangingPunct="1"/>
            <a:r>
              <a:rPr lang="en-US" dirty="0" smtClean="0"/>
              <a:t>Looking at the industry</a:t>
            </a:r>
            <a:r>
              <a:rPr lang="en-US" baseline="0" dirty="0" smtClean="0"/>
              <a:t> trend, …</a:t>
            </a:r>
            <a:r>
              <a:rPr lang="en-US" baseline="0" dirty="0" err="1" smtClean="0"/>
              <a:t>google</a:t>
            </a:r>
            <a:r>
              <a:rPr lang="en-US" baseline="0" dirty="0" smtClean="0"/>
              <a:t> has launched its product search in 35 countries…</a:t>
            </a:r>
          </a:p>
          <a:p>
            <a:pPr eaLnBrk="1" hangingPunct="1"/>
            <a:endParaRPr lang="en-US" baseline="0" dirty="0" smtClean="0"/>
          </a:p>
          <a:p>
            <a:pPr eaLnBrk="1" hangingPunct="1"/>
            <a:r>
              <a:rPr lang="en-US" baseline="0" dirty="0" err="1" smtClean="0"/>
              <a:t>Smatch</a:t>
            </a:r>
            <a:r>
              <a:rPr lang="en-US" baseline="0" dirty="0" smtClean="0"/>
              <a:t> first… and now many others including </a:t>
            </a:r>
            <a:r>
              <a:rPr lang="en-US" baseline="0" dirty="0" err="1" smtClean="0"/>
              <a:t>google</a:t>
            </a:r>
            <a:r>
              <a:rPr lang="en-US" baseline="0" dirty="0" smtClean="0"/>
              <a:t> released their product search apps on FB as well. </a:t>
            </a:r>
          </a:p>
          <a:p>
            <a:pPr eaLnBrk="1" hangingPunct="1"/>
            <a:r>
              <a:rPr lang="en-US" baseline="0" dirty="0" smtClean="0"/>
              <a:t>To better understand product search, first let’s look at an example. </a:t>
            </a: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xfrm>
            <a:off x="346075" y="231775"/>
            <a:ext cx="6211888" cy="4659313"/>
          </a:xfrm>
          <a:ln/>
        </p:spPr>
      </p:sp>
      <p:sp>
        <p:nvSpPr>
          <p:cNvPr id="46083" name="Notes Placeholder 2"/>
          <p:cNvSpPr>
            <a:spLocks noGrp="1"/>
          </p:cNvSpPr>
          <p:nvPr>
            <p:ph type="body" idx="1"/>
          </p:nvPr>
        </p:nvSpPr>
        <p:spPr>
          <a:noFill/>
          <a:ln/>
        </p:spPr>
        <p:txBody>
          <a:bodyPr/>
          <a:lstStyle/>
          <a:p>
            <a:pPr eaLnBrk="1" hangingPunct="1"/>
            <a:r>
              <a:rPr lang="en-US" dirty="0" smtClean="0"/>
              <a:t>An overview of online travel industry. </a:t>
            </a:r>
          </a:p>
          <a:p>
            <a:pPr eaLnBrk="1" hangingPunct="1"/>
            <a:r>
              <a:rPr lang="en-US" dirty="0" smtClean="0"/>
              <a:t>U.S. customers alone spent $79 billion on online travel last year, and that is expected to increase to $146 billion by 2010. </a:t>
            </a:r>
          </a:p>
          <a:p>
            <a:pPr eaLnBrk="1" hangingPunct="1"/>
            <a:endParaRPr lang="en-US" dirty="0" smtClean="0"/>
          </a:p>
          <a:p>
            <a:pPr algn="l">
              <a:buFont typeface="Arial" pitchFamily="34" charset="0"/>
              <a:buChar char="•"/>
            </a:pPr>
            <a:r>
              <a:rPr lang="en-US" sz="1200" dirty="0" smtClean="0">
                <a:solidFill>
                  <a:schemeClr val="tx1"/>
                </a:solidFill>
                <a:latin typeface="Palatino Linotype" pitchFamily="18" charset="0"/>
              </a:rPr>
              <a:t> US online travel industry: $79 billion in 2006, $313 billion in 2012!</a:t>
            </a:r>
          </a:p>
          <a:p>
            <a:pPr algn="l">
              <a:buFont typeface="Arial" pitchFamily="34" charset="0"/>
              <a:buChar char="•"/>
            </a:pPr>
            <a:r>
              <a:rPr lang="en-US" sz="1200" dirty="0" smtClean="0">
                <a:solidFill>
                  <a:schemeClr val="tx1"/>
                </a:solidFill>
                <a:latin typeface="Palatino Linotype" pitchFamily="18" charset="0"/>
              </a:rPr>
              <a:t>  Microsoft acquires </a:t>
            </a:r>
            <a:r>
              <a:rPr lang="en-US" sz="1200" dirty="0" err="1" smtClean="0">
                <a:solidFill>
                  <a:schemeClr val="tx1"/>
                </a:solidFill>
                <a:latin typeface="Palatino Linotype" pitchFamily="18" charset="0"/>
              </a:rPr>
              <a:t>Farecast</a:t>
            </a:r>
            <a:r>
              <a:rPr lang="en-US" sz="1200" dirty="0" smtClean="0">
                <a:solidFill>
                  <a:schemeClr val="tx1"/>
                </a:solidFill>
                <a:latin typeface="Palatino Linotype" pitchFamily="18" charset="0"/>
              </a:rPr>
              <a:t> (April 2008)</a:t>
            </a:r>
          </a:p>
          <a:p>
            <a:pPr algn="l">
              <a:buFont typeface="Arial" pitchFamily="34" charset="0"/>
              <a:buChar char="•"/>
            </a:pPr>
            <a:r>
              <a:rPr lang="en-US" sz="1200" dirty="0" smtClean="0">
                <a:solidFill>
                  <a:schemeClr val="tx1"/>
                </a:solidFill>
                <a:latin typeface="Palatino Linotype" pitchFamily="18" charset="0"/>
              </a:rPr>
              <a:t>  Bing launches travel search engine (November 2009)</a:t>
            </a:r>
          </a:p>
          <a:p>
            <a:pPr algn="l">
              <a:buFont typeface="Arial" pitchFamily="34" charset="0"/>
              <a:buChar char="•"/>
            </a:pPr>
            <a:r>
              <a:rPr lang="en-US" sz="1200" i="1" dirty="0" smtClean="0">
                <a:solidFill>
                  <a:schemeClr val="tx1"/>
                </a:solidFill>
                <a:latin typeface="Palatino Linotype" pitchFamily="18" charset="0"/>
              </a:rPr>
              <a:t>  </a:t>
            </a:r>
            <a:r>
              <a:rPr lang="en-US" sz="1200" dirty="0" smtClean="0">
                <a:solidFill>
                  <a:schemeClr val="tx1"/>
                </a:solidFill>
                <a:latin typeface="Palatino Linotype" pitchFamily="18" charset="0"/>
              </a:rPr>
              <a:t>Google acquires travel search engine ITA for $700 Million  (July 2010)</a:t>
            </a:r>
            <a:endParaRPr lang="en-US" dirty="0" smtClean="0"/>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346075" y="231775"/>
            <a:ext cx="6211888" cy="4659313"/>
          </a:xfrm>
          <a:ln/>
        </p:spPr>
      </p:sp>
      <p:sp>
        <p:nvSpPr>
          <p:cNvPr id="50179" name="Rectangle 3"/>
          <p:cNvSpPr>
            <a:spLocks noGrp="1" noChangeArrowheads="1"/>
          </p:cNvSpPr>
          <p:nvPr>
            <p:ph type="body" idx="1"/>
          </p:nvPr>
        </p:nvSpPr>
        <p:spPr>
          <a:noFill/>
          <a:ln/>
        </p:spPr>
        <p:txBody>
          <a:bodyPr/>
          <a:lstStyle/>
          <a:p>
            <a:pPr eaLnBrk="1" hangingPunct="1"/>
            <a:r>
              <a:rPr lang="en-US" altLang="zh-CN" dirty="0" smtClean="0">
                <a:ea typeface="宋体" charset="-122"/>
              </a:rPr>
              <a:t>Most</a:t>
            </a:r>
            <a:r>
              <a:rPr lang="en-US" altLang="zh-CN" baseline="0" dirty="0" smtClean="0">
                <a:ea typeface="宋体" charset="-122"/>
              </a:rPr>
              <a:t> of the current attempts for product search are based on models of relevance from classic information retrieval theory. However, the decision process of buying a product is different from judging a document as relevant or not. </a:t>
            </a:r>
          </a:p>
          <a:p>
            <a:pPr eaLnBrk="1" hangingPunct="1"/>
            <a:endParaRPr lang="en-US" altLang="zh-CN" baseline="0" dirty="0" smtClean="0">
              <a:ea typeface="宋体" charset="-122"/>
            </a:endParaRPr>
          </a:p>
          <a:p>
            <a:pPr eaLnBrk="1" hangingPunct="1"/>
            <a:r>
              <a:rPr lang="en-US" altLang="zh-CN" baseline="0" dirty="0" smtClean="0">
                <a:ea typeface="宋体" charset="-122"/>
              </a:rPr>
              <a:t>Moreover, some specific product search engines only provide rudimentary ranking facilities. </a:t>
            </a:r>
            <a:r>
              <a:rPr lang="en-US" altLang="zh-CN" dirty="0" smtClean="0"/>
              <a:t>This approach has obvious shortcomings, first, it ignores the multidimensional preferences of consumers. And what</a:t>
            </a:r>
            <a:r>
              <a:rPr lang="en-US" altLang="zh-CN" dirty="0" smtClean="0">
                <a:latin typeface="Arial" charset="0"/>
              </a:rPr>
              <a:t>’</a:t>
            </a:r>
            <a:r>
              <a:rPr lang="en-US" altLang="zh-CN" dirty="0" smtClean="0"/>
              <a:t>s more important, it largely ignores characteristics related to the location of the hotels.</a:t>
            </a:r>
          </a:p>
          <a:p>
            <a:pPr eaLnBrk="1" hangingPunct="1"/>
            <a:endParaRPr lang="en-US" altLang="zh-CN" dirty="0" smtClean="0"/>
          </a:p>
          <a:p>
            <a:pPr eaLnBrk="1" hangingPunct="1"/>
            <a:r>
              <a:rPr lang="en-US" altLang="zh-CN" dirty="0" smtClean="0"/>
              <a:t>So, the original purpose of our research is to find a better way to help customers find the hotel they want. </a:t>
            </a:r>
          </a:p>
          <a:p>
            <a:pPr eaLnBrk="1" hangingPunct="1"/>
            <a:endParaRPr lang="en-US" altLang="zh-CN" dirty="0" smtClean="0">
              <a:ea typeface="宋体" charset="-122"/>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46075" y="231775"/>
            <a:ext cx="6211888" cy="4659313"/>
          </a:xfrm>
          <a:ln/>
        </p:spPr>
      </p:sp>
      <p:sp>
        <p:nvSpPr>
          <p:cNvPr id="23555" name="Notes Placeholder 2"/>
          <p:cNvSpPr>
            <a:spLocks noGrp="1"/>
          </p:cNvSpPr>
          <p:nvPr>
            <p:ph type="body" idx="1"/>
          </p:nvPr>
        </p:nvSpPr>
        <p:spPr>
          <a:noFill/>
          <a:ln/>
        </p:spPr>
        <p:txBody>
          <a:bodyPr/>
          <a:lstStyle/>
          <a:p>
            <a:pPr marL="0" marR="0" indent="0" algn="l" defTabSz="949325" rtl="0" eaLnBrk="1" fontAlgn="base" latinLnBrk="0" hangingPunct="1">
              <a:lnSpc>
                <a:spcPct val="100000"/>
              </a:lnSpc>
              <a:spcBef>
                <a:spcPct val="20000"/>
              </a:spcBef>
              <a:spcAft>
                <a:spcPct val="0"/>
              </a:spcAft>
              <a:buClrTx/>
              <a:buSzTx/>
              <a:buFontTx/>
              <a:buNone/>
              <a:tabLst/>
              <a:defRPr/>
            </a:pPr>
            <a:r>
              <a:rPr lang="en-US" sz="1200" kern="1200" baseline="0" dirty="0" smtClean="0">
                <a:solidFill>
                  <a:schemeClr val="tx1"/>
                </a:solidFill>
                <a:latin typeface="Times New Roman" pitchFamily="18" charset="0"/>
                <a:ea typeface="宋体" pitchFamily="2" charset="-122"/>
                <a:cs typeface="+mn-cs"/>
              </a:rPr>
              <a:t>So, where do consumers get the product information from?</a:t>
            </a:r>
          </a:p>
          <a:p>
            <a:pPr marL="0" marR="0" indent="0" algn="l" defTabSz="949325" rtl="0" eaLnBrk="1" fontAlgn="base" latinLnBrk="0" hangingPunct="1">
              <a:lnSpc>
                <a:spcPct val="100000"/>
              </a:lnSpc>
              <a:spcBef>
                <a:spcPct val="20000"/>
              </a:spcBef>
              <a:spcAft>
                <a:spcPct val="0"/>
              </a:spcAft>
              <a:buClrTx/>
              <a:buSzTx/>
              <a:buFontTx/>
              <a:buNone/>
              <a:tabLst/>
              <a:defRPr/>
            </a:pPr>
            <a:r>
              <a:rPr lang="en-US" sz="1200" kern="1200" baseline="0" dirty="0" smtClean="0">
                <a:solidFill>
                  <a:schemeClr val="tx1"/>
                </a:solidFill>
                <a:latin typeface="Times New Roman" pitchFamily="18" charset="0"/>
                <a:ea typeface="宋体" pitchFamily="2" charset="-122"/>
                <a:cs typeface="+mn-cs"/>
              </a:rPr>
              <a:t>Customers today make their economic decisions in an environment with the plethora of available data, especially given the recent explosion of social media. For example,……</a:t>
            </a:r>
            <a:r>
              <a:rPr lang="en-US" baseline="0" dirty="0" smtClean="0"/>
              <a:t>However, due to the size and format of product information, and the heterogeneous nature of consumers, it becomes very hard for PSE to understand what do consumers really want to facilitate efficient information exchange for consumer decision making. </a:t>
            </a:r>
            <a:endParaRPr lang="en-US" sz="1200" kern="1200" baseline="0" dirty="0" smtClean="0">
              <a:solidFill>
                <a:schemeClr val="tx1"/>
              </a:solidFill>
              <a:latin typeface="Times New Roman" pitchFamily="18" charset="0"/>
              <a:ea typeface="宋体" pitchFamily="2" charset="-122"/>
              <a:cs typeface="+mn-cs"/>
            </a:endParaRPr>
          </a:p>
          <a:p>
            <a:pPr marL="0" marR="0" indent="0" algn="l" defTabSz="949325" rtl="0" eaLnBrk="1" fontAlgn="base" latinLnBrk="0" hangingPunct="1">
              <a:lnSpc>
                <a:spcPct val="100000"/>
              </a:lnSpc>
              <a:spcBef>
                <a:spcPct val="20000"/>
              </a:spcBef>
              <a:spcAft>
                <a:spcPct val="0"/>
              </a:spcAft>
              <a:buClrTx/>
              <a:buSzTx/>
              <a:buFontTx/>
              <a:buNone/>
              <a:tabLst/>
              <a:defRPr/>
            </a:pPr>
            <a:endParaRPr lang="en-US" sz="1200" kern="1200" baseline="0" dirty="0" smtClean="0">
              <a:solidFill>
                <a:schemeClr val="tx1"/>
              </a:solidFill>
              <a:latin typeface="Times New Roman" pitchFamily="18" charset="0"/>
              <a:ea typeface="宋体" pitchFamily="2" charset="-122"/>
              <a:cs typeface="+mn-cs"/>
            </a:endParaRPr>
          </a:p>
          <a:p>
            <a:pPr marL="0" marR="0" indent="0" algn="l" defTabSz="949325" rtl="0" eaLnBrk="1" fontAlgn="base" latinLnBrk="0" hangingPunct="1">
              <a:lnSpc>
                <a:spcPct val="100000"/>
              </a:lnSpc>
              <a:spcBef>
                <a:spcPct val="20000"/>
              </a:spcBef>
              <a:spcAft>
                <a:spcPct val="0"/>
              </a:spcAft>
              <a:buClrTx/>
              <a:buSzTx/>
              <a:buFontTx/>
              <a:buNone/>
              <a:tabLst/>
              <a:defRPr/>
            </a:pPr>
            <a:r>
              <a:rPr lang="en-US" dirty="0" smtClean="0"/>
              <a:t>SO this is the key</a:t>
            </a:r>
            <a:r>
              <a:rPr lang="en-US" baseline="0" dirty="0" smtClean="0"/>
              <a:t> problem I am looking at. In particular, I am focusing on the following set of research questions…</a:t>
            </a:r>
            <a:endParaRPr lang="en-US" dirty="0" smtClean="0"/>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xfrm>
            <a:off x="346075" y="231775"/>
            <a:ext cx="6211888" cy="4659313"/>
          </a:xfrm>
          <a:ln/>
        </p:spPr>
      </p:sp>
      <p:sp>
        <p:nvSpPr>
          <p:cNvPr id="47107" name="Notes Placeholder 2"/>
          <p:cNvSpPr>
            <a:spLocks noGrp="1"/>
          </p:cNvSpPr>
          <p:nvPr>
            <p:ph type="body" idx="1"/>
          </p:nvPr>
        </p:nvSpPr>
        <p:spPr>
          <a:noFill/>
          <a:ln/>
        </p:spPr>
        <p:txBody>
          <a:bodyPr/>
          <a:lstStyle/>
          <a:p>
            <a:pPr eaLnBrk="1" hangingPunct="1"/>
            <a:endParaRPr lang="en-US" dirty="0" smtClean="0"/>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B50733FA-F9C8-4BC2-8FAF-458C958FD3A4}" type="slidenum">
              <a:rPr lang="en-US" sz="1200">
                <a:solidFill>
                  <a:schemeClr val="tx1"/>
                </a:solidFill>
                <a:latin typeface="Times New Roman" pitchFamily="18" charset="0"/>
              </a:rPr>
              <a:pPr eaLnBrk="1" hangingPunct="1"/>
              <a:t>6</a:t>
            </a:fld>
            <a:endParaRPr lang="en-US" sz="1200">
              <a:solidFill>
                <a:schemeClr val="tx1"/>
              </a:solidFill>
              <a:latin typeface="Times New Roman" pitchFamily="18" charset="0"/>
            </a:endParaRPr>
          </a:p>
        </p:txBody>
      </p:sp>
      <p:sp>
        <p:nvSpPr>
          <p:cNvPr id="68611" name="Rectangle 2"/>
          <p:cNvSpPr>
            <a:spLocks noGrp="1" noRot="1" noChangeAspect="1" noChangeArrowheads="1" noTextEdit="1"/>
          </p:cNvSpPr>
          <p:nvPr>
            <p:ph type="sldImg"/>
          </p:nvPr>
        </p:nvSpPr>
        <p:spPr>
          <a:xfrm>
            <a:off x="1104900" y="696913"/>
            <a:ext cx="4648200" cy="3487737"/>
          </a:xfrm>
          <a:ln/>
        </p:spPr>
      </p:sp>
      <p:sp>
        <p:nvSpPr>
          <p:cNvPr id="68612"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Importance, quality? Still need search by eyes…good for small</a:t>
            </a:r>
            <a:r>
              <a:rPr lang="en-US" baseline="0" dirty="0" smtClean="0">
                <a:latin typeface="Times New Roman" pitchFamily="18" charset="0"/>
              </a:rPr>
              <a:t> scale (e.g., NYU website)</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2EEB6DD-7AD9-4897-9EDB-34E04B563845}" type="slidenum">
              <a:rPr lang="en-US" sz="1200">
                <a:solidFill>
                  <a:schemeClr val="tx1"/>
                </a:solidFill>
                <a:latin typeface="Times New Roman" pitchFamily="18" charset="0"/>
              </a:rPr>
              <a:pPr eaLnBrk="1" hangingPunct="1"/>
              <a:t>7</a:t>
            </a:fld>
            <a:endParaRPr lang="en-US" sz="1200">
              <a:solidFill>
                <a:schemeClr val="tx1"/>
              </a:solidFill>
              <a:latin typeface="Times New Roman" pitchFamily="18" charset="0"/>
            </a:endParaRPr>
          </a:p>
        </p:txBody>
      </p:sp>
      <p:sp>
        <p:nvSpPr>
          <p:cNvPr id="69635" name="Rectangle 2"/>
          <p:cNvSpPr>
            <a:spLocks noGrp="1" noRot="1" noChangeAspect="1" noChangeArrowheads="1" noTextEdit="1"/>
          </p:cNvSpPr>
          <p:nvPr>
            <p:ph type="sldImg"/>
          </p:nvPr>
        </p:nvSpPr>
        <p:spPr>
          <a:xfrm>
            <a:off x="1104900" y="696913"/>
            <a:ext cx="4648200" cy="3487737"/>
          </a:xfrm>
          <a:ln/>
        </p:spPr>
      </p:sp>
      <p:sp>
        <p:nvSpPr>
          <p:cNvPr id="69636"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Keyword? Need good</a:t>
            </a:r>
            <a:r>
              <a:rPr lang="en-US" baseline="0" dirty="0" smtClean="0">
                <a:latin typeface="Times New Roman" pitchFamily="18" charset="0"/>
              </a:rPr>
              <a:t> search strategy!</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62EEB6DD-7AD9-4897-9EDB-34E04B563845}" type="slidenum">
              <a:rPr lang="en-US" sz="1200">
                <a:solidFill>
                  <a:schemeClr val="tx1"/>
                </a:solidFill>
                <a:latin typeface="Times New Roman" pitchFamily="18" charset="0"/>
              </a:rPr>
              <a:pPr eaLnBrk="1" hangingPunct="1"/>
              <a:t>8</a:t>
            </a:fld>
            <a:endParaRPr lang="en-US" sz="1200">
              <a:solidFill>
                <a:schemeClr val="tx1"/>
              </a:solidFill>
              <a:latin typeface="Times New Roman" pitchFamily="18" charset="0"/>
            </a:endParaRPr>
          </a:p>
        </p:txBody>
      </p:sp>
      <p:sp>
        <p:nvSpPr>
          <p:cNvPr id="69635" name="Rectangle 2"/>
          <p:cNvSpPr>
            <a:spLocks noGrp="1" noRot="1" noChangeAspect="1" noChangeArrowheads="1" noTextEdit="1"/>
          </p:cNvSpPr>
          <p:nvPr>
            <p:ph type="sldImg"/>
          </p:nvPr>
        </p:nvSpPr>
        <p:spPr>
          <a:xfrm>
            <a:off x="1104900" y="696913"/>
            <a:ext cx="4648200" cy="3487737"/>
          </a:xfrm>
          <a:ln/>
        </p:spPr>
      </p:sp>
      <p:sp>
        <p:nvSpPr>
          <p:cNvPr id="69636" name="Rectangle 3"/>
          <p:cNvSpPr>
            <a:spLocks noGrp="1" noChangeArrowheads="1"/>
          </p:cNvSpPr>
          <p:nvPr>
            <p:ph type="body" idx="1"/>
          </p:nvPr>
        </p:nvSpPr>
        <p:spPr>
          <a:noFill/>
        </p:spPr>
        <p:txBody>
          <a:bodyPr/>
          <a:lstStyle/>
          <a:p>
            <a:pPr eaLnBrk="1" hangingPunct="1"/>
            <a:r>
              <a:rPr lang="en-US" dirty="0" smtClean="0">
                <a:latin typeface="Times New Roman" pitchFamily="18" charset="0"/>
              </a:rPr>
              <a:t>Why</a:t>
            </a:r>
            <a:r>
              <a:rPr lang="en-US" baseline="0" dirty="0" smtClean="0">
                <a:latin typeface="Times New Roman" pitchFamily="18" charset="0"/>
              </a:rPr>
              <a:t> do we care about search engine?</a:t>
            </a:r>
            <a:endParaRPr lang="el-GR" dirty="0"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defTabSz="923925" eaLnBrk="0" hangingPunct="0">
              <a:defRPr sz="2800">
                <a:solidFill>
                  <a:srgbClr val="000066"/>
                </a:solidFill>
                <a:latin typeface="Verdana" pitchFamily="34" charset="0"/>
              </a:defRPr>
            </a:lvl1pPr>
            <a:lvl2pPr marL="742950" indent="-285750" defTabSz="923925" eaLnBrk="0" hangingPunct="0">
              <a:defRPr sz="2800">
                <a:solidFill>
                  <a:srgbClr val="000066"/>
                </a:solidFill>
                <a:latin typeface="Verdana" pitchFamily="34" charset="0"/>
              </a:defRPr>
            </a:lvl2pPr>
            <a:lvl3pPr marL="1143000" indent="-228600" defTabSz="923925" eaLnBrk="0" hangingPunct="0">
              <a:defRPr sz="2800">
                <a:solidFill>
                  <a:srgbClr val="000066"/>
                </a:solidFill>
                <a:latin typeface="Verdana" pitchFamily="34" charset="0"/>
              </a:defRPr>
            </a:lvl3pPr>
            <a:lvl4pPr marL="1600200" indent="-228600" defTabSz="923925" eaLnBrk="0" hangingPunct="0">
              <a:defRPr sz="2800">
                <a:solidFill>
                  <a:srgbClr val="000066"/>
                </a:solidFill>
                <a:latin typeface="Verdana" pitchFamily="34" charset="0"/>
              </a:defRPr>
            </a:lvl4pPr>
            <a:lvl5pPr marL="2057400" indent="-228600" defTabSz="923925" eaLnBrk="0" hangingPunct="0">
              <a:defRPr sz="2800">
                <a:solidFill>
                  <a:srgbClr val="000066"/>
                </a:solidFill>
                <a:latin typeface="Verdana" pitchFamily="34" charset="0"/>
              </a:defRPr>
            </a:lvl5pPr>
            <a:lvl6pPr marL="2514600" indent="-228600" defTabSz="923925" eaLnBrk="0" fontAlgn="base" hangingPunct="0">
              <a:spcBef>
                <a:spcPct val="0"/>
              </a:spcBef>
              <a:spcAft>
                <a:spcPct val="0"/>
              </a:spcAft>
              <a:defRPr sz="2800">
                <a:solidFill>
                  <a:srgbClr val="000066"/>
                </a:solidFill>
                <a:latin typeface="Verdana" pitchFamily="34" charset="0"/>
              </a:defRPr>
            </a:lvl6pPr>
            <a:lvl7pPr marL="2971800" indent="-228600" defTabSz="923925" eaLnBrk="0" fontAlgn="base" hangingPunct="0">
              <a:spcBef>
                <a:spcPct val="0"/>
              </a:spcBef>
              <a:spcAft>
                <a:spcPct val="0"/>
              </a:spcAft>
              <a:defRPr sz="2800">
                <a:solidFill>
                  <a:srgbClr val="000066"/>
                </a:solidFill>
                <a:latin typeface="Verdana" pitchFamily="34" charset="0"/>
              </a:defRPr>
            </a:lvl7pPr>
            <a:lvl8pPr marL="3429000" indent="-228600" defTabSz="923925" eaLnBrk="0" fontAlgn="base" hangingPunct="0">
              <a:spcBef>
                <a:spcPct val="0"/>
              </a:spcBef>
              <a:spcAft>
                <a:spcPct val="0"/>
              </a:spcAft>
              <a:defRPr sz="2800">
                <a:solidFill>
                  <a:srgbClr val="000066"/>
                </a:solidFill>
                <a:latin typeface="Verdana" pitchFamily="34" charset="0"/>
              </a:defRPr>
            </a:lvl8pPr>
            <a:lvl9pPr marL="3886200" indent="-228600" defTabSz="923925" eaLnBrk="0" fontAlgn="base" hangingPunct="0">
              <a:spcBef>
                <a:spcPct val="0"/>
              </a:spcBef>
              <a:spcAft>
                <a:spcPct val="0"/>
              </a:spcAft>
              <a:defRPr sz="2800">
                <a:solidFill>
                  <a:srgbClr val="000066"/>
                </a:solidFill>
                <a:latin typeface="Verdana" pitchFamily="34" charset="0"/>
              </a:defRPr>
            </a:lvl9pPr>
          </a:lstStyle>
          <a:p>
            <a:pPr eaLnBrk="1" hangingPunct="1"/>
            <a:fld id="{F09A43E3-FDBA-4760-AA31-B0185C592ED3}" type="slidenum">
              <a:rPr lang="en-US" sz="1200">
                <a:solidFill>
                  <a:schemeClr val="tx1"/>
                </a:solidFill>
                <a:latin typeface="Times New Roman" pitchFamily="18" charset="0"/>
              </a:rPr>
              <a:pPr eaLnBrk="1" hangingPunct="1"/>
              <a:t>9</a:t>
            </a:fld>
            <a:endParaRPr lang="en-US" sz="1200">
              <a:solidFill>
                <a:schemeClr val="tx1"/>
              </a:solidFill>
              <a:latin typeface="Times New Roman" pitchFamily="18" charset="0"/>
            </a:endParaRPr>
          </a:p>
        </p:txBody>
      </p:sp>
      <p:sp>
        <p:nvSpPr>
          <p:cNvPr id="71683" name="Rectangle 2"/>
          <p:cNvSpPr>
            <a:spLocks noGrp="1" noRot="1" noChangeAspect="1" noChangeArrowheads="1" noTextEdit="1"/>
          </p:cNvSpPr>
          <p:nvPr>
            <p:ph type="sldImg"/>
          </p:nvPr>
        </p:nvSpPr>
        <p:spPr>
          <a:xfrm>
            <a:off x="1104900" y="696913"/>
            <a:ext cx="4648200" cy="3487737"/>
          </a:xfrm>
          <a:ln/>
        </p:spPr>
      </p:sp>
      <p:sp>
        <p:nvSpPr>
          <p:cNvPr id="71684" name="Rectangle 3"/>
          <p:cNvSpPr>
            <a:spLocks noGrp="1" noChangeArrowheads="1"/>
          </p:cNvSpPr>
          <p:nvPr>
            <p:ph type="body" idx="1"/>
          </p:nvPr>
        </p:nvSpPr>
        <p:spPr>
          <a:noFill/>
        </p:spPr>
        <p:txBody>
          <a:bodyPr/>
          <a:lstStyle/>
          <a:p>
            <a:pPr eaLnBrk="1" hangingPunct="1"/>
            <a:endParaRPr lang="el-GR" smtClean="0">
              <a:latin typeface="Times New Roman" pitchFamily="18" charset="0"/>
            </a:endParaRPr>
          </a:p>
        </p:txBody>
      </p:sp>
      <p:sp>
        <p:nvSpPr>
          <p:cNvPr id="2" name="Date Placeholder 1"/>
          <p:cNvSpPr>
            <a:spLocks noGrp="1"/>
          </p:cNvSpPr>
          <p:nvPr>
            <p:ph type="dt" idx="10"/>
          </p:nvPr>
        </p:nvSpPr>
        <p:spPr/>
        <p:txBody>
          <a:bodyPr/>
          <a:lstStyle/>
          <a:p>
            <a:r>
              <a:rPr lang="en-US" smtClean="0"/>
              <a:t>Summer 2012</a:t>
            </a:r>
            <a:endParaRPr lang="en-US"/>
          </a:p>
        </p:txBody>
      </p:sp>
      <p:sp>
        <p:nvSpPr>
          <p:cNvPr id="3" name="Footer Placeholder 2"/>
          <p:cNvSpPr>
            <a:spLocks noGrp="1"/>
          </p:cNvSpPr>
          <p:nvPr>
            <p:ph type="ftr" sz="quarter" idx="11"/>
          </p:nvPr>
        </p:nvSpPr>
        <p:spPr/>
        <p:txBody>
          <a:bodyPr/>
          <a:lstStyle/>
          <a:p>
            <a:r>
              <a:rPr lang="en-US" smtClean="0"/>
              <a:t>C20.0001 - IT in Business and Society</a:t>
            </a:r>
            <a:endParaRPr lang="en-US"/>
          </a:p>
        </p:txBody>
      </p:sp>
      <p:sp>
        <p:nvSpPr>
          <p:cNvPr id="4" name="Header Placeholder 3"/>
          <p:cNvSpPr>
            <a:spLocks noGrp="1"/>
          </p:cNvSpPr>
          <p:nvPr>
            <p:ph type="hdr" sz="quarter" idx="12"/>
          </p:nvPr>
        </p:nvSpPr>
        <p:spPr/>
        <p:txBody>
          <a:bodyPr/>
          <a:lstStyle/>
          <a:p>
            <a:r>
              <a:rPr lang="en-US" smtClean="0"/>
              <a:t>NYU Stern School of Business</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17D0EFEE-2756-4A20-BF2A-63F0A94F99AC}" type="datetime4">
              <a:rPr lang="en-US" smtClean="0"/>
              <a:pPr/>
              <a:t>December 21, 2012</a:t>
            </a:fld>
            <a:endParaRPr lang="en-US" dirty="0"/>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F38DF745-7D3F-47F4-83A3-874385CFAA6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5" name="页脚占位符 4"/>
          <p:cNvSpPr>
            <a:spLocks noGrp="1"/>
          </p:cNvSpPr>
          <p:nvPr>
            <p:ph type="ftr" sz="quarter" idx="11"/>
          </p:nvPr>
        </p:nvSpPr>
        <p:spPr/>
        <p:txBody>
          <a:bodyPr/>
          <a:lstStyle>
            <a:extLst/>
          </a:lstStyle>
          <a:p>
            <a:endParaRPr lang="en-US" dirty="0"/>
          </a:p>
        </p:txBody>
      </p:sp>
      <p:sp>
        <p:nvSpPr>
          <p:cNvPr id="6" name="灯片编号占位符 5"/>
          <p:cNvSpPr>
            <a:spLocks noGrp="1"/>
          </p:cNvSpPr>
          <p:nvPr>
            <p:ph type="sldNum" sz="quarter" idx="12"/>
          </p:nvPr>
        </p:nvSpPr>
        <p:spPr/>
        <p:txBody>
          <a:bodyPr/>
          <a:lstStyle>
            <a:extLst/>
          </a:lstStyle>
          <a:p>
            <a:fld id="{F38DF745-7D3F-47F4-83A3-874385CFAA6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5" name="页脚占位符 4"/>
          <p:cNvSpPr>
            <a:spLocks noGrp="1"/>
          </p:cNvSpPr>
          <p:nvPr>
            <p:ph type="ftr" sz="quarter" idx="11"/>
          </p:nvPr>
        </p:nvSpPr>
        <p:spPr/>
        <p:txBody>
          <a:bodyPr/>
          <a:lstStyle>
            <a:extLst/>
          </a:lstStyle>
          <a:p>
            <a:endParaRPr lang="en-US" dirty="0"/>
          </a:p>
        </p:txBody>
      </p:sp>
      <p:sp>
        <p:nvSpPr>
          <p:cNvPr id="6" name="灯片编号占位符 5"/>
          <p:cNvSpPr>
            <a:spLocks noGrp="1"/>
          </p:cNvSpPr>
          <p:nvPr>
            <p:ph type="sldNum" sz="quarter" idx="12"/>
          </p:nvPr>
        </p:nvSpPr>
        <p:spPr/>
        <p:txBody>
          <a:bodyPr/>
          <a:lstStyle>
            <a:extLst/>
          </a:lstStyle>
          <a:p>
            <a:fld id="{F38DF745-7D3F-47F4-83A3-874385CFAA6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5" name="页脚占位符 4"/>
          <p:cNvSpPr>
            <a:spLocks noGrp="1"/>
          </p:cNvSpPr>
          <p:nvPr>
            <p:ph type="ftr" sz="quarter" idx="11"/>
          </p:nvPr>
        </p:nvSpPr>
        <p:spPr/>
        <p:txBody>
          <a:bodyPr/>
          <a:lstStyle>
            <a:extLst/>
          </a:lstStyle>
          <a:p>
            <a:endParaRPr lang="en-US" dirty="0"/>
          </a:p>
        </p:txBody>
      </p:sp>
      <p:sp>
        <p:nvSpPr>
          <p:cNvPr id="6" name="灯片编号占位符 5"/>
          <p:cNvSpPr>
            <a:spLocks noGrp="1"/>
          </p:cNvSpPr>
          <p:nvPr>
            <p:ph type="sldNum" sz="quarter" idx="12"/>
          </p:nvPr>
        </p:nvSpPr>
        <p:spPr/>
        <p:txBody>
          <a:bodyPr/>
          <a:lstStyle>
            <a:extLst/>
          </a:lstStyle>
          <a:p>
            <a:fld id="{F38DF745-7D3F-47F4-83A3-874385CFAA69}" type="slidenum">
              <a:rPr lang="en-US" smtClean="0"/>
              <a:pPr/>
              <a:t>‹#›</a:t>
            </a:fld>
            <a:endParaRPr lang="en-US" dirty="0"/>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5" name="页脚占位符 4"/>
          <p:cNvSpPr>
            <a:spLocks noGrp="1"/>
          </p:cNvSpPr>
          <p:nvPr>
            <p:ph type="ftr" sz="quarter" idx="11"/>
          </p:nvPr>
        </p:nvSpPr>
        <p:spPr/>
        <p:txBody>
          <a:bodyPr/>
          <a:lstStyle>
            <a:extLst/>
          </a:lstStyle>
          <a:p>
            <a:endParaRPr lang="en-US" dirty="0"/>
          </a:p>
        </p:txBody>
      </p:sp>
      <p:sp>
        <p:nvSpPr>
          <p:cNvPr id="6" name="灯片编号占位符 5"/>
          <p:cNvSpPr>
            <a:spLocks noGrp="1"/>
          </p:cNvSpPr>
          <p:nvPr>
            <p:ph type="sldNum" sz="quarter" idx="12"/>
          </p:nvPr>
        </p:nvSpPr>
        <p:spPr/>
        <p:txBody>
          <a:bodyPr/>
          <a:lstStyle>
            <a:extLst/>
          </a:lstStyle>
          <a:p>
            <a:fld id="{F38DF745-7D3F-47F4-83A3-874385CFAA69}" type="slidenum">
              <a:rPr lang="en-US" smtClean="0"/>
              <a:pPr/>
              <a:t>‹#›</a:t>
            </a:fld>
            <a:endParaRPr lang="en-US" dirty="0"/>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6" name="页脚占位符 5"/>
          <p:cNvSpPr>
            <a:spLocks noGrp="1"/>
          </p:cNvSpPr>
          <p:nvPr>
            <p:ph type="ftr" sz="quarter" idx="11"/>
          </p:nvPr>
        </p:nvSpPr>
        <p:spPr/>
        <p:txBody>
          <a:bodyPr/>
          <a:lstStyle>
            <a:extLst/>
          </a:lstStyle>
          <a:p>
            <a:endParaRPr lang="en-US" dirty="0"/>
          </a:p>
        </p:txBody>
      </p:sp>
      <p:sp>
        <p:nvSpPr>
          <p:cNvPr id="7" name="灯片编号占位符 6"/>
          <p:cNvSpPr>
            <a:spLocks noGrp="1"/>
          </p:cNvSpPr>
          <p:nvPr>
            <p:ph type="sldNum" sz="quarter" idx="12"/>
          </p:nvPr>
        </p:nvSpPr>
        <p:spPr/>
        <p:txBody>
          <a:bodyPr/>
          <a:lstStyle>
            <a:extLst/>
          </a:lstStyle>
          <a:p>
            <a:fld id="{F38DF745-7D3F-47F4-83A3-874385CFAA69}" type="slidenum">
              <a:rPr lang="en-US" smtClean="0"/>
              <a:pPr/>
              <a:t>‹#›</a:t>
            </a:fld>
            <a:endParaRPr lang="en-US" dirty="0"/>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8" name="页脚占位符 7"/>
          <p:cNvSpPr>
            <a:spLocks noGrp="1"/>
          </p:cNvSpPr>
          <p:nvPr>
            <p:ph type="ftr" sz="quarter" idx="11"/>
          </p:nvPr>
        </p:nvSpPr>
        <p:spPr/>
        <p:txBody>
          <a:bodyPr/>
          <a:lstStyle>
            <a:extLst/>
          </a:lstStyle>
          <a:p>
            <a:endParaRPr lang="en-US" dirty="0"/>
          </a:p>
        </p:txBody>
      </p:sp>
      <p:sp>
        <p:nvSpPr>
          <p:cNvPr id="9" name="灯片编号占位符 8"/>
          <p:cNvSpPr>
            <a:spLocks noGrp="1"/>
          </p:cNvSpPr>
          <p:nvPr>
            <p:ph type="sldNum" sz="quarter" idx="12"/>
          </p:nvPr>
        </p:nvSpPr>
        <p:spPr/>
        <p:txBody>
          <a:bodyPr/>
          <a:lstStyle>
            <a:extLst/>
          </a:lstStyle>
          <a:p>
            <a:fld id="{F38DF745-7D3F-47F4-83A3-874385CFAA6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4" name="页脚占位符 3"/>
          <p:cNvSpPr>
            <a:spLocks noGrp="1"/>
          </p:cNvSpPr>
          <p:nvPr>
            <p:ph type="ftr" sz="quarter" idx="11"/>
          </p:nvPr>
        </p:nvSpPr>
        <p:spPr/>
        <p:txBody>
          <a:bodyPr/>
          <a:lstStyle>
            <a:extLst/>
          </a:lstStyle>
          <a:p>
            <a:endParaRPr lang="en-US" dirty="0"/>
          </a:p>
        </p:txBody>
      </p:sp>
      <p:sp>
        <p:nvSpPr>
          <p:cNvPr id="5" name="灯片编号占位符 4"/>
          <p:cNvSpPr>
            <a:spLocks noGrp="1"/>
          </p:cNvSpPr>
          <p:nvPr>
            <p:ph type="sldNum" sz="quarter" idx="12"/>
          </p:nvPr>
        </p:nvSpPr>
        <p:spPr/>
        <p:txBody>
          <a:bodyPr/>
          <a:lstStyle>
            <a:extLst/>
          </a:lstStyle>
          <a:p>
            <a:fld id="{F38DF745-7D3F-47F4-83A3-874385CFAA69}" type="slidenum">
              <a:rPr lang="en-US" smtClean="0"/>
              <a:pPr/>
              <a:t>‹#›</a:t>
            </a:fld>
            <a:endParaRPr lang="en-US" dirty="0"/>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17D0EFEE-2756-4A20-BF2A-63F0A94F99AC}" type="datetime4">
              <a:rPr lang="en-US" smtClean="0"/>
              <a:pPr/>
              <a:t>December 21, 2012</a:t>
            </a:fld>
            <a:endParaRPr lang="en-US" dirty="0"/>
          </a:p>
        </p:txBody>
      </p:sp>
      <p:sp>
        <p:nvSpPr>
          <p:cNvPr id="3" name="页脚占位符 2"/>
          <p:cNvSpPr>
            <a:spLocks noGrp="1"/>
          </p:cNvSpPr>
          <p:nvPr>
            <p:ph type="ftr" sz="quarter" idx="11"/>
          </p:nvPr>
        </p:nvSpPr>
        <p:spPr/>
        <p:txBody>
          <a:bodyPr/>
          <a:lstStyle>
            <a:extLst/>
          </a:lstStyle>
          <a:p>
            <a:endParaRPr lang="en-US" dirty="0"/>
          </a:p>
        </p:txBody>
      </p:sp>
      <p:sp>
        <p:nvSpPr>
          <p:cNvPr id="4" name="灯片编号占位符 3"/>
          <p:cNvSpPr>
            <a:spLocks noGrp="1"/>
          </p:cNvSpPr>
          <p:nvPr>
            <p:ph type="sldNum" sz="quarter" idx="12"/>
          </p:nvPr>
        </p:nvSpPr>
        <p:spPr/>
        <p:txBody>
          <a:bodyPr/>
          <a:lstStyle>
            <a:extLst/>
          </a:lstStyle>
          <a:p>
            <a:fld id="{F38DF745-7D3F-47F4-83A3-874385CFAA6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17D0EFEE-2756-4A20-BF2A-63F0A94F99AC}" type="datetime4">
              <a:rPr lang="en-US" smtClean="0"/>
              <a:pPr/>
              <a:t>December 21, 2012</a:t>
            </a:fld>
            <a:endParaRPr lang="en-US" dirty="0"/>
          </a:p>
        </p:txBody>
      </p:sp>
      <p:sp>
        <p:nvSpPr>
          <p:cNvPr id="6" name="页脚占位符 5"/>
          <p:cNvSpPr>
            <a:spLocks noGrp="1"/>
          </p:cNvSpPr>
          <p:nvPr>
            <p:ph type="ftr" sz="quarter" idx="11"/>
          </p:nvPr>
        </p:nvSpPr>
        <p:spPr/>
        <p:txBody>
          <a:bodyPr/>
          <a:lstStyle>
            <a:extLst/>
          </a:lstStyle>
          <a:p>
            <a:endParaRPr lang="en-US" dirty="0"/>
          </a:p>
        </p:txBody>
      </p:sp>
      <p:sp>
        <p:nvSpPr>
          <p:cNvPr id="7" name="灯片编号占位符 6"/>
          <p:cNvSpPr>
            <a:spLocks noGrp="1"/>
          </p:cNvSpPr>
          <p:nvPr>
            <p:ph type="sldNum" sz="quarter" idx="12"/>
          </p:nvPr>
        </p:nvSpPr>
        <p:spPr/>
        <p:txBody>
          <a:bodyPr/>
          <a:lstStyle>
            <a:extLst/>
          </a:lstStyle>
          <a:p>
            <a:fld id="{F38DF745-7D3F-47F4-83A3-874385CFAA6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17D0EFEE-2756-4A20-BF2A-63F0A94F99AC}" type="datetime4">
              <a:rPr lang="en-US" smtClean="0"/>
              <a:pPr/>
              <a:t>December 21, 2012</a:t>
            </a:fld>
            <a:endParaRPr lang="en-US" dirty="0"/>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dirty="0"/>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F38DF745-7D3F-47F4-83A3-874385CFAA69}" type="slidenum">
              <a:rPr lang="en-US" smtClean="0"/>
              <a:pPr/>
              <a:t>‹#›</a:t>
            </a:fld>
            <a:endParaRPr lang="en-US"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7D0EFEE-2756-4A20-BF2A-63F0A94F99AC}" type="datetime4">
              <a:rPr lang="en-US" smtClean="0"/>
              <a:pPr/>
              <a:t>December 21, 2012</a:t>
            </a:fld>
            <a:endParaRPr lang="en-US" dirty="0"/>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38DF745-7D3F-47F4-83A3-874385CFAA6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www.youtube.com/watch?v=QLDHih81zX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5.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8.png"/><Relationship Id="rId5" Type="http://schemas.openxmlformats.org/officeDocument/2006/relationships/oleObject" Target="../embeddings/oleObject1.bin"/><Relationship Id="rId10"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hyperlink" Target="http://www.youtube.com/watch?v=1KMe6BoIEiQ"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jpeg"/><Relationship Id="rId7"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3.png"/><Relationship Id="rId4" Type="http://schemas.openxmlformats.org/officeDocument/2006/relationships/image" Target="../media/image48.png"/><Relationship Id="rId9" Type="http://schemas.openxmlformats.org/officeDocument/2006/relationships/image" Target="../media/image51.png"/></Relationships>
</file>

<file path=ppt/slides/_rels/slide4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39.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8.bin"/><Relationship Id="rId11" Type="http://schemas.openxmlformats.org/officeDocument/2006/relationships/image" Target="../media/image47.jpeg"/><Relationship Id="rId5" Type="http://schemas.openxmlformats.org/officeDocument/2006/relationships/oleObject" Target="../embeddings/oleObject7.bin"/><Relationship Id="rId10" Type="http://schemas.openxmlformats.org/officeDocument/2006/relationships/image" Target="../media/image57.png"/><Relationship Id="rId4" Type="http://schemas.openxmlformats.org/officeDocument/2006/relationships/oleObject" Target="../embeddings/oleObject6.bin"/><Relationship Id="rId9" Type="http://schemas.openxmlformats.org/officeDocument/2006/relationships/image" Target="../media/image48.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png"/></Relationships>
</file>

<file path=ppt/slides/_rels/slide5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55.xml"/><Relationship Id="rId7" Type="http://schemas.openxmlformats.org/officeDocument/2006/relationships/image" Target="../media/image72.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71.jpe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ctrTitle"/>
          </p:nvPr>
        </p:nvSpPr>
        <p:spPr>
          <a:xfrm>
            <a:off x="3366868" y="304800"/>
            <a:ext cx="5105400" cy="2057400"/>
          </a:xfrm>
        </p:spPr>
        <p:txBody>
          <a:bodyPr>
            <a:normAutofit/>
          </a:bodyPr>
          <a:lstStyle/>
          <a:p>
            <a:r>
              <a:rPr lang="en-US" sz="3600" dirty="0" smtClean="0"/>
              <a:t>Business Intelligence &amp; Data Mining </a:t>
            </a:r>
            <a:br>
              <a:rPr lang="en-US" sz="3600" dirty="0" smtClean="0"/>
            </a:br>
            <a:r>
              <a:rPr lang="en-US" sz="3600" dirty="0" smtClean="0"/>
              <a:t>with SAS Suite</a:t>
            </a:r>
            <a:endParaRPr lang="en-US" sz="3600" dirty="0"/>
          </a:p>
        </p:txBody>
      </p:sp>
      <p:sp>
        <p:nvSpPr>
          <p:cNvPr id="8" name="Subtitle 2"/>
          <p:cNvSpPr>
            <a:spLocks noGrp="1"/>
          </p:cNvSpPr>
          <p:nvPr>
            <p:ph type="subTitle" idx="1"/>
          </p:nvPr>
        </p:nvSpPr>
        <p:spPr>
          <a:xfrm>
            <a:off x="3354442" y="2895600"/>
            <a:ext cx="5114778" cy="1870336"/>
          </a:xfrm>
        </p:spPr>
        <p:txBody>
          <a:bodyPr>
            <a:noAutofit/>
          </a:bodyPr>
          <a:lstStyle/>
          <a:p>
            <a:r>
              <a:rPr lang="en-US" sz="2400" b="1" dirty="0" smtClean="0"/>
              <a:t>Week </a:t>
            </a:r>
            <a:r>
              <a:rPr lang="en-US" sz="2400" b="1" dirty="0" smtClean="0"/>
              <a:t>6: Search Engine and Advertising</a:t>
            </a:r>
          </a:p>
          <a:p>
            <a:r>
              <a:rPr lang="en-US" sz="2400" b="1" dirty="0" smtClean="0"/>
              <a:t>94832/Mini1</a:t>
            </a:r>
            <a:endParaRPr lang="en-US" sz="2400" b="1" dirty="0" smtClean="0"/>
          </a:p>
          <a:p>
            <a:r>
              <a:rPr lang="en-US" sz="2400" b="1" dirty="0" smtClean="0"/>
              <a:t>Fall 2012</a:t>
            </a:r>
          </a:p>
          <a:p>
            <a:r>
              <a:rPr lang="en-US" sz="2400" b="1" dirty="0" err="1" smtClean="0"/>
              <a:t>Beibei</a:t>
            </a:r>
            <a:r>
              <a:rPr lang="en-US" sz="2400" b="1" dirty="0" smtClean="0"/>
              <a:t> Li</a:t>
            </a:r>
            <a:endParaRPr lang="en-US" sz="2400" b="1" dirty="0"/>
          </a:p>
        </p:txBody>
      </p:sp>
      <p:pic>
        <p:nvPicPr>
          <p:cNvPr id="9" name="Picture 6"/>
          <p:cNvPicPr>
            <a:picLocks noChangeAspect="1" noChangeArrowheads="1"/>
          </p:cNvPicPr>
          <p:nvPr/>
        </p:nvPicPr>
        <p:blipFill>
          <a:blip r:embed="rId3" cstate="print"/>
          <a:srcRect/>
          <a:stretch>
            <a:fillRect/>
          </a:stretch>
        </p:blipFill>
        <p:spPr bwMode="auto">
          <a:xfrm>
            <a:off x="1219200" y="3200400"/>
            <a:ext cx="2057400" cy="1383848"/>
          </a:xfrm>
          <a:prstGeom prst="rect">
            <a:avLst/>
          </a:prstGeom>
          <a:noFill/>
          <a:ln w="9525">
            <a:noFill/>
            <a:miter lim="800000"/>
            <a:headEnd/>
            <a:tailEnd/>
          </a:ln>
        </p:spPr>
      </p:pic>
    </p:spTree>
    <p:extLst>
      <p:ext uri="{BB962C8B-B14F-4D97-AF65-F5344CB8AC3E}">
        <p14:creationId xmlns:p14="http://schemas.microsoft.com/office/powerpoint/2010/main" xmlns="" val="3766936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625" y="685800"/>
            <a:ext cx="8920975"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0082" name="Rectangle 2"/>
          <p:cNvSpPr>
            <a:spLocks noGrp="1" noChangeArrowheads="1"/>
          </p:cNvSpPr>
          <p:nvPr>
            <p:ph type="title"/>
          </p:nvPr>
        </p:nvSpPr>
        <p:spPr>
          <a:xfrm>
            <a:off x="457200" y="0"/>
            <a:ext cx="8610600" cy="838200"/>
          </a:xfrm>
        </p:spPr>
        <p:txBody>
          <a:bodyPr/>
          <a:lstStyle/>
          <a:p>
            <a:pPr eaLnBrk="1" hangingPunct="1">
              <a:defRPr/>
            </a:pPr>
            <a:r>
              <a:rPr lang="en-US" smtClean="0">
                <a:effectLst>
                  <a:outerShdw blurRad="38100" dist="38100" dir="2700000" algn="tl">
                    <a:srgbClr val="C0C0C0"/>
                  </a:outerShdw>
                </a:effectLst>
              </a:rPr>
              <a:t>Where is consumers attention?</a:t>
            </a:r>
            <a:endParaRPr lang="el-GR" smtClean="0">
              <a:effectLst>
                <a:outerShdw blurRad="38100" dist="38100" dir="2700000" algn="tl">
                  <a:srgbClr val="C0C0C0"/>
                </a:outerShdw>
              </a:effectLst>
            </a:endParaRPr>
          </a:p>
        </p:txBody>
      </p:sp>
    </p:spTree>
    <p:extLst>
      <p:ext uri="{BB962C8B-B14F-4D97-AF65-F5344CB8AC3E}">
        <p14:creationId xmlns:p14="http://schemas.microsoft.com/office/powerpoint/2010/main" xmlns="" val="21721353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3" descr="cropp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762000"/>
            <a:ext cx="9144000" cy="609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70082" name="Rectangle 2"/>
          <p:cNvSpPr>
            <a:spLocks noGrp="1" noChangeArrowheads="1"/>
          </p:cNvSpPr>
          <p:nvPr>
            <p:ph type="title"/>
          </p:nvPr>
        </p:nvSpPr>
        <p:spPr>
          <a:xfrm>
            <a:off x="457200" y="0"/>
            <a:ext cx="8610600" cy="838200"/>
          </a:xfrm>
        </p:spPr>
        <p:txBody>
          <a:bodyPr>
            <a:normAutofit fontScale="90000"/>
          </a:bodyPr>
          <a:lstStyle/>
          <a:p>
            <a:pPr eaLnBrk="1" hangingPunct="1">
              <a:defRPr/>
            </a:pPr>
            <a:r>
              <a:rPr lang="en-US" dirty="0" err="1" smtClean="0">
                <a:effectLst>
                  <a:outerShdw blurRad="38100" dist="38100" dir="2700000" algn="tl">
                    <a:srgbClr val="C0C0C0"/>
                  </a:outerShdw>
                </a:effectLst>
              </a:rPr>
              <a:t>Eyetracking</a:t>
            </a:r>
            <a:r>
              <a:rPr lang="en-US" dirty="0" smtClean="0">
                <a:effectLst>
                  <a:outerShdw blurRad="38100" dist="38100" dir="2700000" algn="tl">
                    <a:srgbClr val="C0C0C0"/>
                  </a:outerShdw>
                </a:effectLst>
              </a:rPr>
              <a:t> study of Google Results</a:t>
            </a:r>
            <a:endParaRPr lang="el-GR" dirty="0" smtClean="0">
              <a:effectLst>
                <a:outerShdw blurRad="38100" dist="38100" dir="2700000" algn="tl">
                  <a:srgbClr val="C0C0C0"/>
                </a:outerShdw>
              </a:effectLst>
            </a:endParaRPr>
          </a:p>
        </p:txBody>
      </p:sp>
    </p:spTree>
    <p:extLst>
      <p:ext uri="{BB962C8B-B14F-4D97-AF65-F5344CB8AC3E}">
        <p14:creationId xmlns:p14="http://schemas.microsoft.com/office/powerpoint/2010/main" xmlns="" val="133108128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Line 2"/>
          <p:cNvSpPr>
            <a:spLocks noChangeShapeType="1"/>
          </p:cNvSpPr>
          <p:nvPr/>
        </p:nvSpPr>
        <p:spPr bwMode="auto">
          <a:xfrm flipV="1">
            <a:off x="1600200" y="1981200"/>
            <a:ext cx="685800" cy="609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1267" name="Rectangle 3"/>
          <p:cNvSpPr>
            <a:spLocks noChangeArrowheads="1"/>
          </p:cNvSpPr>
          <p:nvPr/>
        </p:nvSpPr>
        <p:spPr bwMode="auto">
          <a:xfrm>
            <a:off x="2895600" y="1676400"/>
            <a:ext cx="6248400" cy="350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742950" lvl="1" indent="-285750">
              <a:lnSpc>
                <a:spcPct val="90000"/>
              </a:lnSpc>
              <a:spcBef>
                <a:spcPct val="20000"/>
              </a:spcBef>
              <a:buClr>
                <a:schemeClr val="tx1"/>
              </a:buClr>
              <a:buSzPct val="75000"/>
              <a:buFontTx/>
              <a:buChar char="–"/>
            </a:pPr>
            <a:r>
              <a:rPr lang="en-US" sz="1800" dirty="0"/>
              <a:t>Search engines discover new pages by following links</a:t>
            </a:r>
          </a:p>
          <a:p>
            <a:pPr marL="742950" lvl="1" indent="-285750">
              <a:lnSpc>
                <a:spcPct val="90000"/>
              </a:lnSpc>
              <a:spcBef>
                <a:spcPct val="20000"/>
              </a:spcBef>
              <a:buClr>
                <a:schemeClr val="tx1"/>
              </a:buClr>
              <a:buSzPct val="75000"/>
              <a:buFontTx/>
              <a:buChar char="–"/>
            </a:pPr>
            <a:endParaRPr lang="en-US" sz="1800" dirty="0"/>
          </a:p>
          <a:p>
            <a:pPr marL="742950" lvl="1" indent="-285750">
              <a:lnSpc>
                <a:spcPct val="90000"/>
              </a:lnSpc>
              <a:spcBef>
                <a:spcPct val="20000"/>
              </a:spcBef>
              <a:buClr>
                <a:schemeClr val="tx1"/>
              </a:buClr>
              <a:buSzPct val="75000"/>
              <a:buFontTx/>
              <a:buChar char="–"/>
            </a:pPr>
            <a:r>
              <a:rPr lang="en-US" sz="1800" dirty="0"/>
              <a:t>Keep track of words that appear in pages and when you enter a query, the search engine returns a </a:t>
            </a:r>
            <a:r>
              <a:rPr lang="en-US" sz="1800" b="1" dirty="0">
                <a:solidFill>
                  <a:srgbClr val="FF0000"/>
                </a:solidFill>
              </a:rPr>
              <a:t>ranked</a:t>
            </a:r>
            <a:r>
              <a:rPr lang="en-US" sz="1800" dirty="0"/>
              <a:t> list</a:t>
            </a:r>
          </a:p>
          <a:p>
            <a:pPr marL="742950" lvl="1" indent="-285750">
              <a:lnSpc>
                <a:spcPct val="90000"/>
              </a:lnSpc>
              <a:spcBef>
                <a:spcPct val="20000"/>
              </a:spcBef>
              <a:buClr>
                <a:schemeClr val="tx1"/>
              </a:buClr>
              <a:buSzPct val="75000"/>
              <a:buFontTx/>
              <a:buChar char="–"/>
            </a:pPr>
            <a:endParaRPr lang="en-US" sz="1800" dirty="0"/>
          </a:p>
          <a:p>
            <a:pPr marL="742950" lvl="1" indent="-285750">
              <a:lnSpc>
                <a:spcPct val="90000"/>
              </a:lnSpc>
              <a:spcBef>
                <a:spcPct val="20000"/>
              </a:spcBef>
              <a:buClr>
                <a:schemeClr val="tx1"/>
              </a:buClr>
              <a:buSzPct val="75000"/>
              <a:buFontTx/>
              <a:buChar char="–"/>
            </a:pPr>
            <a:r>
              <a:rPr lang="en-US" sz="1800" dirty="0"/>
              <a:t>Text content is important! But is not enough! (Why?)</a:t>
            </a:r>
          </a:p>
          <a:p>
            <a:pPr marL="742950" lvl="1" indent="-285750">
              <a:lnSpc>
                <a:spcPct val="90000"/>
              </a:lnSpc>
              <a:spcBef>
                <a:spcPct val="20000"/>
              </a:spcBef>
              <a:buClr>
                <a:schemeClr val="tx1"/>
              </a:buClr>
              <a:buSzPct val="75000"/>
            </a:pPr>
            <a:endParaRPr lang="en-US" sz="1800" dirty="0"/>
          </a:p>
        </p:txBody>
      </p:sp>
      <p:pic>
        <p:nvPicPr>
          <p:cNvPr id="1126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90600" y="3733800"/>
            <a:ext cx="838200" cy="696913"/>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11269"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2000" y="2268538"/>
            <a:ext cx="871538" cy="769937"/>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11270"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286000" y="1752600"/>
            <a:ext cx="765175" cy="8477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1271" name="Line 7"/>
          <p:cNvSpPr>
            <a:spLocks noChangeShapeType="1"/>
          </p:cNvSpPr>
          <p:nvPr/>
        </p:nvSpPr>
        <p:spPr bwMode="auto">
          <a:xfrm>
            <a:off x="1143000" y="3048000"/>
            <a:ext cx="228600" cy="6858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1272" name="Line 8"/>
          <p:cNvSpPr>
            <a:spLocks noChangeShapeType="1"/>
          </p:cNvSpPr>
          <p:nvPr/>
        </p:nvSpPr>
        <p:spPr bwMode="auto">
          <a:xfrm flipH="1">
            <a:off x="2667000" y="2590800"/>
            <a:ext cx="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1273" name="Line 9"/>
          <p:cNvSpPr>
            <a:spLocks noChangeShapeType="1"/>
          </p:cNvSpPr>
          <p:nvPr/>
        </p:nvSpPr>
        <p:spPr bwMode="auto">
          <a:xfrm flipH="1">
            <a:off x="1828800" y="3733800"/>
            <a:ext cx="6096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1274" name="Line 10"/>
          <p:cNvSpPr>
            <a:spLocks noChangeShapeType="1"/>
          </p:cNvSpPr>
          <p:nvPr/>
        </p:nvSpPr>
        <p:spPr bwMode="auto">
          <a:xfrm>
            <a:off x="685800" y="1676400"/>
            <a:ext cx="228600" cy="609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pic>
        <p:nvPicPr>
          <p:cNvPr id="11275" name="Picture 1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362200" y="3048000"/>
            <a:ext cx="838200" cy="7334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32779" name="Rectangle 12"/>
          <p:cNvSpPr>
            <a:spLocks noChangeArrowheads="1"/>
          </p:cNvSpPr>
          <p:nvPr/>
        </p:nvSpPr>
        <p:spPr bwMode="auto">
          <a:xfrm>
            <a:off x="533400" y="4800600"/>
            <a:ext cx="7848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en-US" sz="2400" b="1" dirty="0">
                <a:solidFill>
                  <a:srgbClr val="990000"/>
                </a:solidFill>
              </a:rPr>
              <a:t>How do search engines rank pages?</a:t>
            </a:r>
            <a:br>
              <a:rPr lang="en-US" sz="2400" b="1" dirty="0">
                <a:solidFill>
                  <a:srgbClr val="990000"/>
                </a:solidFill>
              </a:rPr>
            </a:br>
            <a:r>
              <a:rPr lang="en-US" sz="2400" b="1" dirty="0">
                <a:solidFill>
                  <a:srgbClr val="990000"/>
                </a:solidFill>
              </a:rPr>
              <a:t>(why does this matter?)</a:t>
            </a:r>
          </a:p>
        </p:txBody>
      </p:sp>
      <p:sp>
        <p:nvSpPr>
          <p:cNvPr id="1027085" name="Rectangle 13"/>
          <p:cNvSpPr>
            <a:spLocks noGrp="1" noChangeArrowheads="1"/>
          </p:cNvSpPr>
          <p:nvPr>
            <p:ph type="title"/>
          </p:nvPr>
        </p:nvSpPr>
        <p:spPr>
          <a:xfrm>
            <a:off x="457200" y="152718"/>
            <a:ext cx="7315200" cy="990282"/>
          </a:xfrm>
        </p:spPr>
        <p:txBody>
          <a:bodyPr>
            <a:normAutofit/>
          </a:bodyPr>
          <a:lstStyle/>
          <a:p>
            <a:pPr eaLnBrk="1" hangingPunct="1">
              <a:defRPr/>
            </a:pPr>
            <a:r>
              <a:rPr lang="en-US" dirty="0"/>
              <a:t>How search engines work</a:t>
            </a:r>
            <a:endParaRPr lang="el-GR" dirty="0"/>
          </a:p>
        </p:txBody>
      </p:sp>
    </p:spTree>
    <p:extLst>
      <p:ext uri="{BB962C8B-B14F-4D97-AF65-F5344CB8AC3E}">
        <p14:creationId xmlns:p14="http://schemas.microsoft.com/office/powerpoint/2010/main" xmlns="" val="10589074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9"/>
                                        </p:tgtEl>
                                        <p:attrNameLst>
                                          <p:attrName>style.visibility</p:attrName>
                                        </p:attrNameLst>
                                      </p:cBhvr>
                                      <p:to>
                                        <p:strVal val="visible"/>
                                      </p:to>
                                    </p:set>
                                    <p:animEffect transition="in" filter="fade">
                                      <p:cBhvr>
                                        <p:cTn id="7" dur="1000"/>
                                        <p:tgtEl>
                                          <p:spTgt spid="3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85" name="Rectangle 13"/>
          <p:cNvSpPr>
            <a:spLocks noGrp="1" noChangeArrowheads="1"/>
          </p:cNvSpPr>
          <p:nvPr>
            <p:ph type="title"/>
          </p:nvPr>
        </p:nvSpPr>
        <p:spPr>
          <a:xfrm>
            <a:off x="457200" y="152718"/>
            <a:ext cx="5791200" cy="990282"/>
          </a:xfrm>
        </p:spPr>
        <p:txBody>
          <a:bodyPr/>
          <a:lstStyle/>
          <a:p>
            <a:pPr eaLnBrk="1" hangingPunct="1">
              <a:defRPr/>
            </a:pPr>
            <a:r>
              <a:rPr lang="en-US" dirty="0" smtClean="0"/>
              <a:t>Google’s secret</a:t>
            </a:r>
            <a:endParaRPr lang="el-GR" dirty="0"/>
          </a:p>
        </p:txBody>
      </p:sp>
      <p:pic>
        <p:nvPicPr>
          <p:cNvPr id="14" name="图片 3" descr="800px-PageRank-hi-res.png"/>
          <p:cNvPicPr>
            <a:picLocks noChangeAspect="1"/>
          </p:cNvPicPr>
          <p:nvPr/>
        </p:nvPicPr>
        <p:blipFill>
          <a:blip r:embed="rId3" cstate="print"/>
          <a:stretch>
            <a:fillRect/>
          </a:stretch>
        </p:blipFill>
        <p:spPr>
          <a:xfrm>
            <a:off x="2955925" y="1447800"/>
            <a:ext cx="3334809" cy="2401062"/>
          </a:xfrm>
          <a:prstGeom prst="rect">
            <a:avLst/>
          </a:prstGeom>
        </p:spPr>
      </p:pic>
      <p:sp>
        <p:nvSpPr>
          <p:cNvPr id="2" name="AutoShape 2"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155575" y="-8223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307975" y="-6699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460375" y="-5175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p:nvPr/>
        </p:nvSpPr>
        <p:spPr>
          <a:xfrm>
            <a:off x="1218916" y="4152542"/>
            <a:ext cx="6610350" cy="707886"/>
          </a:xfrm>
          <a:prstGeom prst="rect">
            <a:avLst/>
          </a:prstGeom>
        </p:spPr>
        <p:txBody>
          <a:bodyPr wrap="square">
            <a:spAutoFit/>
          </a:bodyPr>
          <a:lstStyle/>
          <a:p>
            <a:r>
              <a:rPr lang="en-US" sz="2000" dirty="0">
                <a:hlinkClick r:id="rId4"/>
              </a:rPr>
              <a:t>http://</a:t>
            </a:r>
            <a:r>
              <a:rPr lang="en-US" sz="2000" dirty="0" smtClean="0">
                <a:hlinkClick r:id="rId4"/>
              </a:rPr>
              <a:t>www.youtube.com/watch?v=QLDHih81zX0</a:t>
            </a:r>
            <a:endParaRPr lang="en-US" sz="2000" dirty="0" smtClean="0"/>
          </a:p>
          <a:p>
            <a:r>
              <a:rPr lang="en-US" sz="2000" dirty="0"/>
              <a:t> </a:t>
            </a:r>
          </a:p>
        </p:txBody>
      </p:sp>
      <p:sp>
        <p:nvSpPr>
          <p:cNvPr id="29" name="Rectangle 28"/>
          <p:cNvSpPr/>
          <p:nvPr/>
        </p:nvSpPr>
        <p:spPr>
          <a:xfrm>
            <a:off x="1238250" y="4648200"/>
            <a:ext cx="7219950" cy="707886"/>
          </a:xfrm>
          <a:prstGeom prst="rect">
            <a:avLst/>
          </a:prstGeom>
        </p:spPr>
        <p:txBody>
          <a:bodyPr wrap="square">
            <a:spAutoFit/>
          </a:bodyPr>
          <a:lstStyle/>
          <a:p>
            <a:r>
              <a:rPr lang="en-US" sz="2000" dirty="0" smtClean="0">
                <a:solidFill>
                  <a:srgbClr val="FF0000"/>
                </a:solidFill>
              </a:rPr>
              <a:t>- Predicting potential traffic for each webpage; </a:t>
            </a:r>
          </a:p>
          <a:p>
            <a:r>
              <a:rPr lang="en-US" sz="2000" dirty="0" smtClean="0">
                <a:solidFill>
                  <a:srgbClr val="FF0000"/>
                </a:solidFill>
              </a:rPr>
              <a:t>- More traffic indicates more importance.</a:t>
            </a:r>
            <a:endParaRPr lang="en-US" sz="2000" dirty="0">
              <a:solidFill>
                <a:srgbClr val="FF0000"/>
              </a:solidFill>
            </a:endParaRPr>
          </a:p>
        </p:txBody>
      </p:sp>
      <p:sp>
        <p:nvSpPr>
          <p:cNvPr id="8" name="Rectangle 7"/>
          <p:cNvSpPr/>
          <p:nvPr/>
        </p:nvSpPr>
        <p:spPr>
          <a:xfrm>
            <a:off x="1828800" y="5715000"/>
            <a:ext cx="5334000" cy="461665"/>
          </a:xfrm>
          <a:prstGeom prst="rect">
            <a:avLst/>
          </a:prstGeom>
          <a:solidFill>
            <a:schemeClr val="accent1">
              <a:alpha val="32000"/>
            </a:schemeClr>
          </a:solidFill>
        </p:spPr>
        <p:txBody>
          <a:bodyPr wrap="square">
            <a:spAutoFit/>
          </a:bodyPr>
          <a:lstStyle/>
          <a:p>
            <a:pPr algn="ctr" eaLnBrk="1" hangingPunct="1"/>
            <a:r>
              <a:rPr lang="en-US" sz="2400" dirty="0" smtClean="0"/>
              <a:t>How to model web visit traffic? </a:t>
            </a:r>
          </a:p>
        </p:txBody>
      </p:sp>
    </p:spTree>
    <p:extLst>
      <p:ext uri="{BB962C8B-B14F-4D97-AF65-F5344CB8AC3E}">
        <p14:creationId xmlns:p14="http://schemas.microsoft.com/office/powerpoint/2010/main" xmlns="" val="806196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1"/>
            <a:ext cx="4572000" cy="3352800"/>
          </a:xfrm>
        </p:spPr>
        <p:txBody>
          <a:bodyPr>
            <a:normAutofit lnSpcReduction="10000"/>
          </a:bodyPr>
          <a:lstStyle/>
          <a:p>
            <a:pPr marL="457200" indent="-457200">
              <a:buFont typeface="Arial" pitchFamily="34" charset="0"/>
              <a:buChar char="•"/>
            </a:pPr>
            <a:r>
              <a:rPr lang="en-US" sz="2800" dirty="0" smtClean="0"/>
              <a:t>(millions or billions) Web surfers start from </a:t>
            </a:r>
            <a:r>
              <a:rPr lang="en-US" sz="2800" dirty="0" smtClean="0">
                <a:solidFill>
                  <a:srgbClr val="FF0000"/>
                </a:solidFill>
              </a:rPr>
              <a:t>random</a:t>
            </a:r>
            <a:r>
              <a:rPr lang="en-US" sz="2800" dirty="0" smtClean="0"/>
              <a:t> pages</a:t>
            </a:r>
          </a:p>
          <a:p>
            <a:pPr marL="171450" indent="-171450">
              <a:buFont typeface="Arial" pitchFamily="34" charset="0"/>
              <a:buChar char="•"/>
            </a:pPr>
            <a:endParaRPr lang="en-US" sz="800" dirty="0"/>
          </a:p>
          <a:p>
            <a:pPr marL="457200" indent="-457200">
              <a:buFont typeface="Arial" pitchFamily="34" charset="0"/>
              <a:buChar char="•"/>
            </a:pPr>
            <a:r>
              <a:rPr lang="en-US" sz="2800" dirty="0" smtClean="0"/>
              <a:t>Follow links </a:t>
            </a:r>
            <a:r>
              <a:rPr lang="en-US" sz="2800" dirty="0" smtClean="0">
                <a:solidFill>
                  <a:srgbClr val="FF0000"/>
                </a:solidFill>
              </a:rPr>
              <a:t>randomly</a:t>
            </a:r>
          </a:p>
          <a:p>
            <a:pPr marL="171450" indent="-171450">
              <a:buFont typeface="Arial" pitchFamily="34" charset="0"/>
              <a:buChar char="•"/>
            </a:pPr>
            <a:endParaRPr lang="en-US" sz="800" dirty="0"/>
          </a:p>
          <a:p>
            <a:pPr marL="457200" indent="-457200">
              <a:buFont typeface="Arial" pitchFamily="34" charset="0"/>
              <a:buChar char="•"/>
            </a:pPr>
            <a:r>
              <a:rPr lang="en-US" sz="2800" dirty="0" smtClean="0"/>
              <a:t>How often will </a:t>
            </a:r>
            <a:r>
              <a:rPr lang="en-US" sz="2800" dirty="0"/>
              <a:t>each page </a:t>
            </a:r>
            <a:r>
              <a:rPr lang="en-US" sz="2800" dirty="0" smtClean="0"/>
              <a:t>be visited by surfers?</a:t>
            </a:r>
            <a:endParaRPr lang="en-US" sz="2800" dirty="0"/>
          </a:p>
        </p:txBody>
      </p:sp>
      <p:sp>
        <p:nvSpPr>
          <p:cNvPr id="2" name="Title 1"/>
          <p:cNvSpPr>
            <a:spLocks noGrp="1"/>
          </p:cNvSpPr>
          <p:nvPr>
            <p:ph type="title"/>
          </p:nvPr>
        </p:nvSpPr>
        <p:spPr/>
        <p:txBody>
          <a:bodyPr>
            <a:normAutofit fontScale="90000"/>
          </a:bodyPr>
          <a:lstStyle/>
          <a:p>
            <a:r>
              <a:rPr lang="en-US" dirty="0" smtClean="0"/>
              <a:t>Intuition of PageRank: Random Surfer Model</a:t>
            </a:r>
            <a:endParaRPr lang="en-US" dirty="0"/>
          </a:p>
        </p:txBody>
      </p:sp>
      <p:pic>
        <p:nvPicPr>
          <p:cNvPr id="4098" name="Picture 2" descr="http://www.paulphifer.net/images/pagerank-flow.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1904999"/>
            <a:ext cx="3810000" cy="32766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20192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325" name="Line 45"/>
          <p:cNvSpPr>
            <a:spLocks noChangeShapeType="1"/>
          </p:cNvSpPr>
          <p:nvPr/>
        </p:nvSpPr>
        <p:spPr bwMode="auto">
          <a:xfrm flipV="1">
            <a:off x="5486400" y="2514600"/>
            <a:ext cx="685800" cy="1295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285" name="Oval 5"/>
          <p:cNvSpPr>
            <a:spLocks noChangeArrowheads="1"/>
          </p:cNvSpPr>
          <p:nvPr/>
        </p:nvSpPr>
        <p:spPr bwMode="auto">
          <a:xfrm>
            <a:off x="2590800" y="18288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86" name="Oval 6"/>
          <p:cNvSpPr>
            <a:spLocks noChangeArrowheads="1"/>
          </p:cNvSpPr>
          <p:nvPr/>
        </p:nvSpPr>
        <p:spPr bwMode="auto">
          <a:xfrm>
            <a:off x="3657600" y="34290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87" name="Oval 7"/>
          <p:cNvSpPr>
            <a:spLocks noChangeArrowheads="1"/>
          </p:cNvSpPr>
          <p:nvPr/>
        </p:nvSpPr>
        <p:spPr bwMode="auto">
          <a:xfrm>
            <a:off x="6629400" y="32766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88" name="Oval 8"/>
          <p:cNvSpPr>
            <a:spLocks noChangeArrowheads="1"/>
          </p:cNvSpPr>
          <p:nvPr/>
        </p:nvSpPr>
        <p:spPr bwMode="auto">
          <a:xfrm>
            <a:off x="5181600" y="37338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89" name="Oval 9"/>
          <p:cNvSpPr>
            <a:spLocks noChangeArrowheads="1"/>
          </p:cNvSpPr>
          <p:nvPr/>
        </p:nvSpPr>
        <p:spPr bwMode="auto">
          <a:xfrm>
            <a:off x="4876800" y="12954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0" name="Oval 10"/>
          <p:cNvSpPr>
            <a:spLocks noChangeArrowheads="1"/>
          </p:cNvSpPr>
          <p:nvPr/>
        </p:nvSpPr>
        <p:spPr bwMode="auto">
          <a:xfrm>
            <a:off x="6096000" y="22098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1" name="Oval 11"/>
          <p:cNvSpPr>
            <a:spLocks noChangeArrowheads="1"/>
          </p:cNvSpPr>
          <p:nvPr/>
        </p:nvSpPr>
        <p:spPr bwMode="auto">
          <a:xfrm>
            <a:off x="685800" y="35814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2" name="Oval 12"/>
          <p:cNvSpPr>
            <a:spLocks noChangeArrowheads="1"/>
          </p:cNvSpPr>
          <p:nvPr/>
        </p:nvSpPr>
        <p:spPr bwMode="auto">
          <a:xfrm>
            <a:off x="2209800" y="44196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3" name="Oval 13"/>
          <p:cNvSpPr>
            <a:spLocks noChangeArrowheads="1"/>
          </p:cNvSpPr>
          <p:nvPr/>
        </p:nvSpPr>
        <p:spPr bwMode="auto">
          <a:xfrm>
            <a:off x="4191000" y="23622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4" name="Oval 14"/>
          <p:cNvSpPr>
            <a:spLocks noChangeArrowheads="1"/>
          </p:cNvSpPr>
          <p:nvPr/>
        </p:nvSpPr>
        <p:spPr bwMode="auto">
          <a:xfrm>
            <a:off x="1828800" y="27432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5" name="Oval 15"/>
          <p:cNvSpPr>
            <a:spLocks noChangeArrowheads="1"/>
          </p:cNvSpPr>
          <p:nvPr/>
        </p:nvSpPr>
        <p:spPr bwMode="auto">
          <a:xfrm>
            <a:off x="533400" y="1981200"/>
            <a:ext cx="304800" cy="3048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97296" name="Line 16"/>
          <p:cNvSpPr>
            <a:spLocks noChangeShapeType="1"/>
          </p:cNvSpPr>
          <p:nvPr/>
        </p:nvSpPr>
        <p:spPr bwMode="auto">
          <a:xfrm>
            <a:off x="838200" y="2209800"/>
            <a:ext cx="9906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297" name="Line 17"/>
          <p:cNvSpPr>
            <a:spLocks noChangeShapeType="1"/>
          </p:cNvSpPr>
          <p:nvPr/>
        </p:nvSpPr>
        <p:spPr bwMode="auto">
          <a:xfrm flipV="1">
            <a:off x="2133600" y="2590800"/>
            <a:ext cx="20574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298" name="Line 18"/>
          <p:cNvSpPr>
            <a:spLocks noChangeShapeType="1"/>
          </p:cNvSpPr>
          <p:nvPr/>
        </p:nvSpPr>
        <p:spPr bwMode="auto">
          <a:xfrm>
            <a:off x="2057400" y="3048000"/>
            <a:ext cx="228600" cy="1371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299" name="Line 19"/>
          <p:cNvSpPr>
            <a:spLocks noChangeShapeType="1"/>
          </p:cNvSpPr>
          <p:nvPr/>
        </p:nvSpPr>
        <p:spPr bwMode="auto">
          <a:xfrm>
            <a:off x="2133600" y="2895600"/>
            <a:ext cx="15240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0" name="Line 20"/>
          <p:cNvSpPr>
            <a:spLocks noChangeShapeType="1"/>
          </p:cNvSpPr>
          <p:nvPr/>
        </p:nvSpPr>
        <p:spPr bwMode="auto">
          <a:xfrm flipH="1">
            <a:off x="4495800" y="1600200"/>
            <a:ext cx="4572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1" name="Line 21"/>
          <p:cNvSpPr>
            <a:spLocks noChangeShapeType="1"/>
          </p:cNvSpPr>
          <p:nvPr/>
        </p:nvSpPr>
        <p:spPr bwMode="auto">
          <a:xfrm flipH="1">
            <a:off x="4572000" y="2362200"/>
            <a:ext cx="14478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2" name="Line 22"/>
          <p:cNvSpPr>
            <a:spLocks noChangeShapeType="1"/>
          </p:cNvSpPr>
          <p:nvPr/>
        </p:nvSpPr>
        <p:spPr bwMode="auto">
          <a:xfrm>
            <a:off x="4419600" y="2667000"/>
            <a:ext cx="83820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3" name="Line 23"/>
          <p:cNvSpPr>
            <a:spLocks noChangeShapeType="1"/>
          </p:cNvSpPr>
          <p:nvPr/>
        </p:nvSpPr>
        <p:spPr bwMode="auto">
          <a:xfrm>
            <a:off x="6324600" y="2514600"/>
            <a:ext cx="457200" cy="762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4" name="Line 24"/>
          <p:cNvSpPr>
            <a:spLocks noChangeShapeType="1"/>
          </p:cNvSpPr>
          <p:nvPr/>
        </p:nvSpPr>
        <p:spPr bwMode="auto">
          <a:xfrm flipV="1">
            <a:off x="990600" y="3048000"/>
            <a:ext cx="8382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305" name="Line 25"/>
          <p:cNvSpPr>
            <a:spLocks noChangeShapeType="1"/>
          </p:cNvSpPr>
          <p:nvPr/>
        </p:nvSpPr>
        <p:spPr bwMode="auto">
          <a:xfrm flipV="1">
            <a:off x="2057400" y="2133600"/>
            <a:ext cx="5334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97283" name="Rectangle 3"/>
          <p:cNvSpPr>
            <a:spLocks noGrp="1" noChangeArrowheads="1"/>
          </p:cNvSpPr>
          <p:nvPr>
            <p:ph idx="1"/>
          </p:nvPr>
        </p:nvSpPr>
        <p:spPr>
          <a:xfrm>
            <a:off x="76200" y="1066800"/>
            <a:ext cx="3848100" cy="609600"/>
          </a:xfrm>
        </p:spPr>
        <p:txBody>
          <a:bodyPr/>
          <a:lstStyle/>
          <a:p>
            <a:pPr>
              <a:buFontTx/>
              <a:buNone/>
            </a:pPr>
            <a:r>
              <a:rPr lang="en-US" sz="2400" dirty="0"/>
              <a:t>Random Surfer Model:</a:t>
            </a:r>
          </a:p>
          <a:p>
            <a:pPr>
              <a:buFontTx/>
              <a:buNone/>
            </a:pPr>
            <a:endParaRPr lang="en-US" dirty="0"/>
          </a:p>
        </p:txBody>
      </p:sp>
      <p:sp>
        <p:nvSpPr>
          <p:cNvPr id="97282" name="Rectangle 2"/>
          <p:cNvSpPr>
            <a:spLocks noGrp="1" noChangeArrowheads="1"/>
          </p:cNvSpPr>
          <p:nvPr>
            <p:ph type="title"/>
          </p:nvPr>
        </p:nvSpPr>
        <p:spPr>
          <a:xfrm>
            <a:off x="0" y="0"/>
            <a:ext cx="9067800" cy="762000"/>
          </a:xfrm>
        </p:spPr>
        <p:txBody>
          <a:bodyPr/>
          <a:lstStyle/>
          <a:p>
            <a:pPr algn="ctr"/>
            <a:r>
              <a:rPr lang="en-US" sz="3000" dirty="0" smtClean="0"/>
              <a:t>PageRank is really a “Random Surfer” Model</a:t>
            </a:r>
            <a:endParaRPr lang="en-US" sz="3000" dirty="0"/>
          </a:p>
        </p:txBody>
      </p:sp>
      <p:pic>
        <p:nvPicPr>
          <p:cNvPr id="97284" name="Picture 4" descr="waterdrop-surfi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67400" y="1981200"/>
            <a:ext cx="762000" cy="717550"/>
          </a:xfrm>
          <a:prstGeom prst="rect">
            <a:avLst/>
          </a:prstGeom>
          <a:noFill/>
          <a:extLst>
            <a:ext uri="{909E8E84-426E-40DD-AFC4-6F175D3DCCD1}">
              <a14:hiddenFill xmlns:a14="http://schemas.microsoft.com/office/drawing/2010/main" xmlns="">
                <a:solidFill>
                  <a:srgbClr val="FFFFFF"/>
                </a:solidFill>
              </a14:hiddenFill>
            </a:ext>
          </a:extLst>
        </p:spPr>
      </p:pic>
      <p:pic>
        <p:nvPicPr>
          <p:cNvPr id="97309" name="Picture 29" descr="waterdrop-surfi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04800" y="1752600"/>
            <a:ext cx="762000" cy="717550"/>
          </a:xfrm>
          <a:prstGeom prst="rect">
            <a:avLst/>
          </a:prstGeom>
          <a:noFill/>
          <a:extLst>
            <a:ext uri="{909E8E84-426E-40DD-AFC4-6F175D3DCCD1}">
              <a14:hiddenFill xmlns:a14="http://schemas.microsoft.com/office/drawing/2010/main" xmlns="">
                <a:solidFill>
                  <a:srgbClr val="FFFFFF"/>
                </a:solidFill>
              </a14:hiddenFill>
            </a:ext>
          </a:extLst>
        </p:spPr>
      </p:pic>
      <p:pic>
        <p:nvPicPr>
          <p:cNvPr id="97310" name="Picture 30" descr="waterdrop-surfi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200" y="3352800"/>
            <a:ext cx="762000" cy="717550"/>
          </a:xfrm>
          <a:prstGeom prst="rect">
            <a:avLst/>
          </a:prstGeom>
          <a:noFill/>
          <a:extLst>
            <a:ext uri="{909E8E84-426E-40DD-AFC4-6F175D3DCCD1}">
              <a14:hiddenFill xmlns:a14="http://schemas.microsoft.com/office/drawing/2010/main" xmlns="">
                <a:solidFill>
                  <a:srgbClr val="FFFFFF"/>
                </a:solidFill>
              </a14:hiddenFill>
            </a:ext>
          </a:extLst>
        </p:spPr>
      </p:pic>
      <p:pic>
        <p:nvPicPr>
          <p:cNvPr id="97311" name="Picture 31" descr="waterdrop-surfi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48200" y="1066800"/>
            <a:ext cx="762000" cy="717550"/>
          </a:xfrm>
          <a:prstGeom prst="rect">
            <a:avLst/>
          </a:prstGeom>
          <a:noFill/>
          <a:extLst>
            <a:ext uri="{909E8E84-426E-40DD-AFC4-6F175D3DCCD1}">
              <a14:hiddenFill xmlns:a14="http://schemas.microsoft.com/office/drawing/2010/main" xmlns="">
                <a:solidFill>
                  <a:srgbClr val="FFFFFF"/>
                </a:solidFill>
              </a14:hiddenFill>
            </a:ext>
          </a:extLst>
        </p:spPr>
      </p:pic>
      <p:sp>
        <p:nvSpPr>
          <p:cNvPr id="97312" name="Line 32"/>
          <p:cNvSpPr>
            <a:spLocks noChangeShapeType="1"/>
          </p:cNvSpPr>
          <p:nvPr/>
        </p:nvSpPr>
        <p:spPr bwMode="auto">
          <a:xfrm flipH="1">
            <a:off x="838200" y="1981200"/>
            <a:ext cx="1752600" cy="76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aphicFrame>
        <p:nvGraphicFramePr>
          <p:cNvPr id="97313" name="Object 33"/>
          <p:cNvGraphicFramePr>
            <a:graphicFrameLocks noChangeAspect="1"/>
          </p:cNvGraphicFramePr>
          <p:nvPr>
            <p:extLst>
              <p:ext uri="{D42A27DB-BD31-4B8C-83A1-F6EECF244321}">
                <p14:modId xmlns:p14="http://schemas.microsoft.com/office/powerpoint/2010/main" xmlns="" val="1974268130"/>
              </p:ext>
            </p:extLst>
          </p:nvPr>
        </p:nvGraphicFramePr>
        <p:xfrm>
          <a:off x="658813" y="5789613"/>
          <a:ext cx="280987" cy="436562"/>
        </p:xfrm>
        <a:graphic>
          <a:graphicData uri="http://schemas.openxmlformats.org/presentationml/2006/ole">
            <p:oleObj spid="_x0000_s6246" name="Equation" r:id="rId5" imgW="114102" imgH="177492" progId="Equation.DSMT4">
              <p:embed/>
            </p:oleObj>
          </a:graphicData>
        </a:graphic>
      </p:graphicFrame>
      <p:graphicFrame>
        <p:nvGraphicFramePr>
          <p:cNvPr id="97314" name="Object 34"/>
          <p:cNvGraphicFramePr>
            <a:graphicFrameLocks noChangeAspect="1"/>
          </p:cNvGraphicFramePr>
          <p:nvPr>
            <p:extLst>
              <p:ext uri="{D42A27DB-BD31-4B8C-83A1-F6EECF244321}">
                <p14:modId xmlns:p14="http://schemas.microsoft.com/office/powerpoint/2010/main" xmlns="" val="2323374452"/>
              </p:ext>
            </p:extLst>
          </p:nvPr>
        </p:nvGraphicFramePr>
        <p:xfrm>
          <a:off x="1187450" y="5827713"/>
          <a:ext cx="280988" cy="436562"/>
        </p:xfrm>
        <a:graphic>
          <a:graphicData uri="http://schemas.openxmlformats.org/presentationml/2006/ole">
            <p:oleObj spid="_x0000_s6247" name="Equation" r:id="rId6" imgW="114102" imgH="177492" progId="Equation.DSMT4">
              <p:embed/>
            </p:oleObj>
          </a:graphicData>
        </a:graphic>
      </p:graphicFrame>
      <p:graphicFrame>
        <p:nvGraphicFramePr>
          <p:cNvPr id="97315" name="Object 35"/>
          <p:cNvGraphicFramePr>
            <a:graphicFrameLocks noChangeAspect="1"/>
          </p:cNvGraphicFramePr>
          <p:nvPr>
            <p:extLst>
              <p:ext uri="{D42A27DB-BD31-4B8C-83A1-F6EECF244321}">
                <p14:modId xmlns:p14="http://schemas.microsoft.com/office/powerpoint/2010/main" xmlns="" val="2278615762"/>
              </p:ext>
            </p:extLst>
          </p:nvPr>
        </p:nvGraphicFramePr>
        <p:xfrm>
          <a:off x="2378075" y="5857875"/>
          <a:ext cx="277813" cy="434975"/>
        </p:xfrm>
        <a:graphic>
          <a:graphicData uri="http://schemas.openxmlformats.org/presentationml/2006/ole">
            <p:oleObj spid="_x0000_s6248" name="Equation" r:id="rId7" imgW="114102" imgH="177492" progId="Equation.DSMT4">
              <p:embed/>
            </p:oleObj>
          </a:graphicData>
        </a:graphic>
      </p:graphicFrame>
      <p:graphicFrame>
        <p:nvGraphicFramePr>
          <p:cNvPr id="97317" name="Object 37"/>
          <p:cNvGraphicFramePr>
            <a:graphicFrameLocks noChangeAspect="1"/>
          </p:cNvGraphicFramePr>
          <p:nvPr>
            <p:extLst>
              <p:ext uri="{D42A27DB-BD31-4B8C-83A1-F6EECF244321}">
                <p14:modId xmlns:p14="http://schemas.microsoft.com/office/powerpoint/2010/main" xmlns="" val="680047622"/>
              </p:ext>
            </p:extLst>
          </p:nvPr>
        </p:nvGraphicFramePr>
        <p:xfrm>
          <a:off x="4132263" y="5845175"/>
          <a:ext cx="242887" cy="379413"/>
        </p:xfrm>
        <a:graphic>
          <a:graphicData uri="http://schemas.openxmlformats.org/presentationml/2006/ole">
            <p:oleObj spid="_x0000_s6249" name="Equation" r:id="rId8" imgW="114102" imgH="177492" progId="Equation.DSMT4">
              <p:embed/>
            </p:oleObj>
          </a:graphicData>
        </a:graphic>
      </p:graphicFrame>
      <p:graphicFrame>
        <p:nvGraphicFramePr>
          <p:cNvPr id="97318" name="Object 38"/>
          <p:cNvGraphicFramePr>
            <a:graphicFrameLocks noChangeAspect="1"/>
          </p:cNvGraphicFramePr>
          <p:nvPr>
            <p:extLst>
              <p:ext uri="{D42A27DB-BD31-4B8C-83A1-F6EECF244321}">
                <p14:modId xmlns:p14="http://schemas.microsoft.com/office/powerpoint/2010/main" xmlns="" val="2960216985"/>
              </p:ext>
            </p:extLst>
          </p:nvPr>
        </p:nvGraphicFramePr>
        <p:xfrm>
          <a:off x="6303963" y="5916613"/>
          <a:ext cx="242887" cy="379412"/>
        </p:xfrm>
        <a:graphic>
          <a:graphicData uri="http://schemas.openxmlformats.org/presentationml/2006/ole">
            <p:oleObj spid="_x0000_s6250" name="Equation" r:id="rId9" imgW="114102" imgH="177492" progId="Equation.DSMT4">
              <p:embed/>
            </p:oleObj>
          </a:graphicData>
        </a:graphic>
      </p:graphicFrame>
      <p:sp>
        <p:nvSpPr>
          <p:cNvPr id="97321" name="Text Box 41"/>
          <p:cNvSpPr txBox="1">
            <a:spLocks noChangeArrowheads="1"/>
          </p:cNvSpPr>
          <p:nvPr/>
        </p:nvSpPr>
        <p:spPr bwMode="auto">
          <a:xfrm>
            <a:off x="1600200" y="5181600"/>
            <a:ext cx="571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sz="2400" dirty="0">
                <a:solidFill>
                  <a:srgbClr val="CC0000"/>
                </a:solidFill>
              </a:rPr>
              <a:t>What about getting stuck in loops?</a:t>
            </a:r>
          </a:p>
        </p:txBody>
      </p:sp>
      <mc:AlternateContent xmlns:mc="http://schemas.openxmlformats.org/markup-compatibility/2006">
        <mc:Choice xmlns:a14="http://schemas.microsoft.com/office/drawing/2010/main" xmlns="" Requires="a14">
          <p:sp>
            <p:nvSpPr>
              <p:cNvPr id="97323" name="Text Box 43"/>
              <p:cNvSpPr txBox="1">
                <a:spLocks noChangeArrowheads="1"/>
              </p:cNvSpPr>
              <p:nvPr/>
            </p:nvSpPr>
            <p:spPr bwMode="auto">
              <a:xfrm>
                <a:off x="609600" y="5791200"/>
                <a:ext cx="8153400" cy="43088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spcBef>
                    <a:spcPct val="50000"/>
                  </a:spcBef>
                </a:pPr>
                <a14:m>
                  <m:oMath xmlns:m="http://schemas.openxmlformats.org/officeDocument/2006/math">
                    <m:r>
                      <m:rPr>
                        <m:nor/>
                      </m:rPr>
                      <a:rPr lang="en-US" sz="2200" b="0" i="0" smtClean="0">
                        <a:solidFill>
                          <a:schemeClr val="accent2"/>
                        </a:solidFill>
                      </a:rPr>
                      <m:t>An</m:t>
                    </m:r>
                    <m:r>
                      <m:rPr>
                        <m:nor/>
                      </m:rPr>
                      <a:rPr lang="en-US" sz="2200" b="0" i="0" smtClean="0">
                        <a:solidFill>
                          <a:schemeClr val="accent2"/>
                        </a:solidFill>
                      </a:rPr>
                      <m:t> </m:t>
                    </m:r>
                    <m:r>
                      <m:rPr>
                        <m:nor/>
                      </m:rPr>
                      <a:rPr lang="en-US" sz="2200" b="0" i="0" smtClean="0">
                        <a:solidFill>
                          <a:schemeClr val="accent2"/>
                        </a:solidFill>
                      </a:rPr>
                      <m:t>exogenous</m:t>
                    </m:r>
                    <m:r>
                      <m:rPr>
                        <m:nor/>
                      </m:rPr>
                      <a:rPr lang="en-US" sz="2200" b="0" i="0" smtClean="0">
                        <a:solidFill>
                          <a:schemeClr val="accent2"/>
                        </a:solidFill>
                      </a:rPr>
                      <m:t> </m:t>
                    </m:r>
                    <m:r>
                      <m:rPr>
                        <m:nor/>
                      </m:rPr>
                      <a:rPr lang="en-US" sz="2200" b="0" i="1" smtClean="0">
                        <a:solidFill>
                          <a:schemeClr val="accent2"/>
                        </a:solidFill>
                      </a:rPr>
                      <m:t>r</m:t>
                    </m:r>
                    <m:r>
                      <m:rPr>
                        <m:nor/>
                      </m:rPr>
                      <a:rPr lang="en-US" sz="2200" i="1">
                        <a:solidFill>
                          <a:schemeClr val="accent2"/>
                        </a:solidFill>
                      </a:rPr>
                      <m:t>elocate</m:t>
                    </m:r>
                    <m:r>
                      <m:rPr>
                        <m:nor/>
                      </m:rPr>
                      <a:rPr lang="en-US" sz="2200" i="1">
                        <a:solidFill>
                          <a:schemeClr val="accent2"/>
                        </a:solidFill>
                      </a:rPr>
                      <m:t> </m:t>
                    </m:r>
                    <m:r>
                      <m:rPr>
                        <m:nor/>
                      </m:rPr>
                      <a:rPr lang="en-US" sz="2200" i="1">
                        <a:solidFill>
                          <a:schemeClr val="accent2"/>
                        </a:solidFill>
                      </a:rPr>
                      <m:t>probability</m:t>
                    </m:r>
                    <m:r>
                      <m:rPr>
                        <m:nor/>
                      </m:rPr>
                      <a:rPr lang="en-US" sz="2200" i="1">
                        <a:solidFill>
                          <a:schemeClr val="accent2"/>
                        </a:solidFill>
                      </a:rPr>
                      <m:t> </m:t>
                    </m:r>
                    <m:r>
                      <a:rPr lang="en-US" sz="2200" smtClean="0">
                        <a:solidFill>
                          <a:srgbClr val="FF0000"/>
                        </a:solidFill>
                        <a:latin typeface="Cambria Math"/>
                      </a:rPr>
                      <m:t>𝛼</m:t>
                    </m:r>
                  </m:oMath>
                </a14:m>
                <a:r>
                  <a:rPr lang="en-US" sz="2200" dirty="0" smtClean="0">
                    <a:solidFill>
                      <a:schemeClr val="accent2"/>
                    </a:solidFill>
                    <a:latin typeface="MaplePi" pitchFamily="2" charset="0"/>
                  </a:rPr>
                  <a:t> </a:t>
                </a:r>
                <a:r>
                  <a:rPr lang="en-US" sz="2200" dirty="0">
                    <a:solidFill>
                      <a:schemeClr val="accent2"/>
                    </a:solidFill>
                  </a:rPr>
                  <a:t>takes care of </a:t>
                </a:r>
                <a:r>
                  <a:rPr lang="en-US" sz="2200" dirty="0" smtClean="0">
                    <a:solidFill>
                      <a:schemeClr val="accent2"/>
                    </a:solidFill>
                  </a:rPr>
                  <a:t>that.</a:t>
                </a:r>
                <a:endParaRPr lang="en-US" sz="2200" dirty="0">
                  <a:solidFill>
                    <a:schemeClr val="accent2"/>
                  </a:solidFill>
                </a:endParaRPr>
              </a:p>
            </p:txBody>
          </p:sp>
        </mc:Choice>
        <mc:Fallback>
          <p:sp>
            <p:nvSpPr>
              <p:cNvPr id="97323" name="Text Box 43"/>
              <p:cNvSpPr txBox="1">
                <a:spLocks noRot="1" noChangeAspect="1" noMove="1" noResize="1" noEditPoints="1" noAdjustHandles="1" noChangeArrowheads="1" noChangeShapeType="1" noTextEdit="1"/>
              </p:cNvSpPr>
              <p:nvPr/>
            </p:nvSpPr>
            <p:spPr bwMode="auto">
              <a:xfrm>
                <a:off x="609600" y="5791200"/>
                <a:ext cx="8153400" cy="430887"/>
              </a:xfrm>
              <a:prstGeom prst="rect">
                <a:avLst/>
              </a:prstGeom>
              <a:blipFill rotWithShape="1">
                <a:blip r:embed="rId10" cstate="print"/>
                <a:stretch>
                  <a:fillRect l="-75" t="-22535" b="-12676"/>
                </a:stretch>
              </a:blip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97324" name="Picture 44" descr="hand"/>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962400" y="1600200"/>
            <a:ext cx="942975" cy="1257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828944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730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728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73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73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73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97315"/>
                                        </p:tgtEl>
                                        <p:attrNameLst>
                                          <p:attrName>style.visibility</p:attrName>
                                        </p:attrNameLst>
                                      </p:cBhvr>
                                      <p:to>
                                        <p:strVal val="visible"/>
                                      </p:to>
                                    </p:set>
                                  </p:childTnLst>
                                </p:cTn>
                              </p:par>
                              <p:par>
                                <p:cTn id="19" presetID="0" presetClass="path" presetSubtype="0" accel="50000" decel="50000" fill="hold" nodeType="withEffect">
                                  <p:stCondLst>
                                    <p:cond delay="0"/>
                                  </p:stCondLst>
                                  <p:childTnLst>
                                    <p:animMotion origin="layout" path="M -3.33333E-6 -3.7037E-7 L 0.13334 0.11435 " pathEditMode="relative" rAng="0" ptsTypes="AA">
                                      <p:cBhvr>
                                        <p:cTn id="20" dur="1000" fill="hold"/>
                                        <p:tgtEl>
                                          <p:spTgt spid="97309"/>
                                        </p:tgtEl>
                                        <p:attrNameLst>
                                          <p:attrName>ppt_x</p:attrName>
                                          <p:attrName>ppt_y</p:attrName>
                                        </p:attrNameLst>
                                      </p:cBhvr>
                                      <p:rCtr x="6667" y="5718"/>
                                    </p:animMotion>
                                  </p:childTnLst>
                                </p:cTn>
                              </p:par>
                              <p:par>
                                <p:cTn id="21" presetID="0" presetClass="path" presetSubtype="0" accel="50000" decel="50000" fill="hold" nodeType="withEffect">
                                  <p:stCondLst>
                                    <p:cond delay="0"/>
                                  </p:stCondLst>
                                  <p:childTnLst>
                                    <p:animMotion origin="layout" path="M 3.33333E-6 -7.40741E-7 L -0.20834 0.02223 " pathEditMode="relative" ptsTypes="AA">
                                      <p:cBhvr>
                                        <p:cTn id="22" dur="1000" fill="hold"/>
                                        <p:tgtEl>
                                          <p:spTgt spid="97284"/>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3.33333E-6 3.7037E-7 L -0.08333 0.16667 " pathEditMode="relative" ptsTypes="AA">
                                      <p:cBhvr>
                                        <p:cTn id="24" dur="1000" fill="hold"/>
                                        <p:tgtEl>
                                          <p:spTgt spid="97311"/>
                                        </p:tgtEl>
                                        <p:attrNameLst>
                                          <p:attrName>ppt_x</p:attrName>
                                          <p:attrName>ppt_y</p:attrName>
                                        </p:attrNameLst>
                                      </p:cBhvr>
                                    </p:animMotion>
                                  </p:childTnLst>
                                </p:cTn>
                              </p:par>
                              <p:par>
                                <p:cTn id="25" presetID="0" presetClass="path" presetSubtype="0" accel="50000" decel="50000" fill="hold" nodeType="withEffect">
                                  <p:stCondLst>
                                    <p:cond delay="0"/>
                                  </p:stCondLst>
                                  <p:childTnLst>
                                    <p:animMotion origin="layout" path="M 3.33333E-6 8.14815E-6 L 0.13333 -0.13333 " pathEditMode="relative" ptsTypes="AA">
                                      <p:cBhvr>
                                        <p:cTn id="26" dur="1000" fill="hold"/>
                                        <p:tgtEl>
                                          <p:spTgt spid="97310"/>
                                        </p:tgtEl>
                                        <p:attrNameLst>
                                          <p:attrName>ppt_x</p:attrName>
                                          <p:attrName>ppt_y</p:attrName>
                                        </p:attrNameLst>
                                      </p:cBhvr>
                                    </p:animMotion>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7317"/>
                                        </p:tgtEl>
                                        <p:attrNameLst>
                                          <p:attrName>style.visibility</p:attrName>
                                        </p:attrNameLst>
                                      </p:cBhvr>
                                      <p:to>
                                        <p:strVal val="visible"/>
                                      </p:to>
                                    </p:set>
                                  </p:childTnLst>
                                </p:cTn>
                              </p:par>
                              <p:par>
                                <p:cTn id="31" presetID="0" presetClass="path" presetSubtype="0" accel="50000" decel="50000" fill="hold" nodeType="withEffect">
                                  <p:stCondLst>
                                    <p:cond delay="0"/>
                                  </p:stCondLst>
                                  <p:childTnLst>
                                    <p:animMotion origin="layout" path="M 0.13334 0.11435 L 0.17501 0.36991 " pathEditMode="relative" ptsTypes="AA">
                                      <p:cBhvr>
                                        <p:cTn id="32" dur="1000" fill="hold"/>
                                        <p:tgtEl>
                                          <p:spTgt spid="97309"/>
                                        </p:tgtEl>
                                        <p:attrNameLst>
                                          <p:attrName>ppt_x</p:attrName>
                                          <p:attrName>ppt_y</p:attrName>
                                        </p:attrNameLst>
                                      </p:cBhvr>
                                    </p:animMotion>
                                  </p:childTnLst>
                                </p:cTn>
                              </p:par>
                              <p:par>
                                <p:cTn id="33" presetID="0" presetClass="path" presetSubtype="0" accel="50000" decel="50000" fill="hold" nodeType="withEffect">
                                  <p:stCondLst>
                                    <p:cond delay="0"/>
                                  </p:stCondLst>
                                  <p:childTnLst>
                                    <p:animMotion origin="layout" path="M 0.11667 -0.11898 L 0.325 -0.00787 " pathEditMode="relative" ptsTypes="AA">
                                      <p:cBhvr>
                                        <p:cTn id="34" dur="1000" fill="hold"/>
                                        <p:tgtEl>
                                          <p:spTgt spid="97310"/>
                                        </p:tgtEl>
                                        <p:attrNameLst>
                                          <p:attrName>ppt_x</p:attrName>
                                          <p:attrName>ppt_y</p:attrName>
                                        </p:attrNameLst>
                                      </p:cBhvr>
                                    </p:animMotion>
                                  </p:childTnLst>
                                </p:cTn>
                              </p:par>
                              <p:par>
                                <p:cTn id="35" presetID="0" presetClass="path" presetSubtype="0" accel="50000" decel="50000" fill="hold" nodeType="withEffect">
                                  <p:stCondLst>
                                    <p:cond delay="0"/>
                                  </p:stCondLst>
                                  <p:childTnLst>
                                    <p:animMotion origin="layout" path="M -0.075 0.15556 L 0.01667 0.35556 " pathEditMode="relative" rAng="0" ptsTypes="AA">
                                      <p:cBhvr>
                                        <p:cTn id="36" dur="1000" fill="hold"/>
                                        <p:tgtEl>
                                          <p:spTgt spid="97311"/>
                                        </p:tgtEl>
                                        <p:attrNameLst>
                                          <p:attrName>ppt_x</p:attrName>
                                          <p:attrName>ppt_y</p:attrName>
                                        </p:attrNameLst>
                                      </p:cBhvr>
                                      <p:rCtr x="4583" y="10000"/>
                                    </p:animMotion>
                                  </p:childTnLst>
                                </p:cTn>
                              </p:par>
                              <p:par>
                                <p:cTn id="37" presetID="0" presetClass="path" presetSubtype="0" accel="50000" decel="50000" fill="hold" nodeType="withEffect">
                                  <p:stCondLst>
                                    <p:cond delay="0"/>
                                  </p:stCondLst>
                                  <p:childTnLst>
                                    <p:animMotion origin="layout" path="M -0.20833 0.02223 L -0.09166 0.21436 " pathEditMode="relative" rAng="0" ptsTypes="AA">
                                      <p:cBhvr>
                                        <p:cTn id="38" dur="1000" fill="hold"/>
                                        <p:tgtEl>
                                          <p:spTgt spid="97284"/>
                                        </p:tgtEl>
                                        <p:attrNameLst>
                                          <p:attrName>ppt_x</p:attrName>
                                          <p:attrName>ppt_y</p:attrName>
                                        </p:attrNameLst>
                                      </p:cBhvr>
                                      <p:rCtr x="5833" y="9606"/>
                                    </p:animMotion>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97318"/>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97310"/>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97311"/>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97284"/>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97309"/>
                                        </p:tgtEl>
                                        <p:attrNameLst>
                                          <p:attrName>style.visibility</p:attrName>
                                        </p:attrNameLst>
                                      </p:cBhvr>
                                      <p:to>
                                        <p:strVal val="hidden"/>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732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7284"/>
                                        </p:tgtEl>
                                        <p:attrNameLst>
                                          <p:attrName>style.visibility</p:attrName>
                                        </p:attrNameLst>
                                      </p:cBhvr>
                                      <p:to>
                                        <p:strVal val="visible"/>
                                      </p:to>
                                    </p:set>
                                  </p:childTnLst>
                                </p:cTn>
                              </p:par>
                              <p:par>
                                <p:cTn id="57" presetID="0" presetClass="path" presetSubtype="0" accel="50000" decel="50000" fill="hold" nodeType="withEffect">
                                  <p:stCondLst>
                                    <p:cond delay="0"/>
                                  </p:stCondLst>
                                  <p:childTnLst>
                                    <p:animMotion origin="layout" path="M -0.01666 -0.00324 L -0.20833 0.02223 " pathEditMode="relative" rAng="0" ptsTypes="AA">
                                      <p:cBhvr>
                                        <p:cTn id="58" dur="1000" fill="hold"/>
                                        <p:tgtEl>
                                          <p:spTgt spid="97284"/>
                                        </p:tgtEl>
                                        <p:attrNameLst>
                                          <p:attrName>ppt_x</p:attrName>
                                          <p:attrName>ppt_y</p:attrName>
                                        </p:attrNameLst>
                                      </p:cBhvr>
                                      <p:rCtr x="-9583" y="1273"/>
                                    </p:animMotion>
                                  </p:childTnLst>
                                </p:cTn>
                              </p:par>
                            </p:childTnLst>
                          </p:cTn>
                        </p:par>
                        <p:par>
                          <p:cTn id="59" fill="hold" nodeType="afterGroup">
                            <p:stCondLst>
                              <p:cond delay="1000"/>
                            </p:stCondLst>
                            <p:childTnLst>
                              <p:par>
                                <p:cTn id="60" presetID="0" presetClass="path" presetSubtype="0" accel="50000" decel="50000" fill="hold" nodeType="afterEffect">
                                  <p:stCondLst>
                                    <p:cond delay="0"/>
                                  </p:stCondLst>
                                  <p:childTnLst>
                                    <p:animMotion origin="layout" path="M -0.20834 0.02223 L -0.10834 0.18889 " pathEditMode="relative" ptsTypes="AA">
                                      <p:cBhvr>
                                        <p:cTn id="61" dur="1000" fill="hold"/>
                                        <p:tgtEl>
                                          <p:spTgt spid="97284"/>
                                        </p:tgtEl>
                                        <p:attrNameLst>
                                          <p:attrName>ppt_x</p:attrName>
                                          <p:attrName>ppt_y</p:attrName>
                                        </p:attrNameLst>
                                      </p:cBhvr>
                                    </p:animMotion>
                                  </p:childTnLst>
                                </p:cTn>
                              </p:par>
                            </p:childTnLst>
                          </p:cTn>
                        </p:par>
                        <p:par>
                          <p:cTn id="62" fill="hold" nodeType="afterGroup">
                            <p:stCondLst>
                              <p:cond delay="2000"/>
                            </p:stCondLst>
                            <p:childTnLst>
                              <p:par>
                                <p:cTn id="63" presetID="0" presetClass="path" presetSubtype="0" accel="50000" decel="50000" fill="hold" nodeType="afterEffect">
                                  <p:stCondLst>
                                    <p:cond delay="0"/>
                                  </p:stCondLst>
                                  <p:childTnLst>
                                    <p:animMotion origin="layout" path="M -0.09166 0.21435 L -3.33333E-6 0.00324 " pathEditMode="relative" rAng="0" ptsTypes="AA">
                                      <p:cBhvr>
                                        <p:cTn id="64" dur="1000" fill="hold"/>
                                        <p:tgtEl>
                                          <p:spTgt spid="97284"/>
                                        </p:tgtEl>
                                        <p:attrNameLst>
                                          <p:attrName>ppt_x</p:attrName>
                                          <p:attrName>ppt_y</p:attrName>
                                        </p:attrNameLst>
                                      </p:cBhvr>
                                      <p:rCtr x="4583" y="-10556"/>
                                    </p:animMotion>
                                  </p:childTnLst>
                                </p:cTn>
                              </p:par>
                            </p:childTnLst>
                          </p:cTn>
                        </p:par>
                        <p:par>
                          <p:cTn id="65" fill="hold" nodeType="afterGroup">
                            <p:stCondLst>
                              <p:cond delay="3000"/>
                            </p:stCondLst>
                            <p:childTnLst>
                              <p:par>
                                <p:cTn id="66" presetID="0" presetClass="path" presetSubtype="0" accel="50000" decel="50000" fill="hold" nodeType="afterEffect">
                                  <p:stCondLst>
                                    <p:cond delay="0"/>
                                  </p:stCondLst>
                                  <p:childTnLst>
                                    <p:animMotion origin="layout" path="M 3.33333E-6 0.00324 L -0.20834 0.03982 " pathEditMode="relative" rAng="0" ptsTypes="AA">
                                      <p:cBhvr>
                                        <p:cTn id="67" dur="1000" fill="hold"/>
                                        <p:tgtEl>
                                          <p:spTgt spid="97284"/>
                                        </p:tgtEl>
                                        <p:attrNameLst>
                                          <p:attrName>ppt_x</p:attrName>
                                          <p:attrName>ppt_y</p:attrName>
                                        </p:attrNameLst>
                                      </p:cBhvr>
                                      <p:rCtr x="-10417" y="1829"/>
                                    </p:animMotion>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97323"/>
                                        </p:tgtEl>
                                        <p:attrNameLst>
                                          <p:attrName>style.visibility</p:attrName>
                                        </p:attrNameLst>
                                      </p:cBhvr>
                                      <p:to>
                                        <p:strVal val="visible"/>
                                      </p:to>
                                    </p:set>
                                  </p:childTnLst>
                                </p:cTn>
                              </p:par>
                              <p:par>
                                <p:cTn id="72" presetID="2" presetClass="entr" presetSubtype="1" fill="hold" nodeType="withEffect">
                                  <p:stCondLst>
                                    <p:cond delay="0"/>
                                  </p:stCondLst>
                                  <p:childTnLst>
                                    <p:set>
                                      <p:cBhvr>
                                        <p:cTn id="73" dur="1" fill="hold">
                                          <p:stCondLst>
                                            <p:cond delay="0"/>
                                          </p:stCondLst>
                                        </p:cTn>
                                        <p:tgtEl>
                                          <p:spTgt spid="97324"/>
                                        </p:tgtEl>
                                        <p:attrNameLst>
                                          <p:attrName>style.visibility</p:attrName>
                                        </p:attrNameLst>
                                      </p:cBhvr>
                                      <p:to>
                                        <p:strVal val="visible"/>
                                      </p:to>
                                    </p:set>
                                    <p:anim calcmode="lin" valueType="num">
                                      <p:cBhvr additive="base">
                                        <p:cTn id="74" dur="500" fill="hold"/>
                                        <p:tgtEl>
                                          <p:spTgt spid="97324"/>
                                        </p:tgtEl>
                                        <p:attrNameLst>
                                          <p:attrName>ppt_x</p:attrName>
                                        </p:attrNameLst>
                                      </p:cBhvr>
                                      <p:tavLst>
                                        <p:tav tm="0">
                                          <p:val>
                                            <p:strVal val="#ppt_x"/>
                                          </p:val>
                                        </p:tav>
                                        <p:tav tm="100000">
                                          <p:val>
                                            <p:strVal val="#ppt_x"/>
                                          </p:val>
                                        </p:tav>
                                      </p:tavLst>
                                    </p:anim>
                                    <p:anim calcmode="lin" valueType="num">
                                      <p:cBhvr additive="base">
                                        <p:cTn id="75" dur="500" fill="hold"/>
                                        <p:tgtEl>
                                          <p:spTgt spid="97324"/>
                                        </p:tgtEl>
                                        <p:attrNameLst>
                                          <p:attrName>ppt_y</p:attrName>
                                        </p:attrNameLst>
                                      </p:cBhvr>
                                      <p:tavLst>
                                        <p:tav tm="0">
                                          <p:val>
                                            <p:strVal val="0-#ppt_h/2"/>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0" presetClass="path" presetSubtype="0" accel="50000" decel="50000" fill="hold" nodeType="clickEffect">
                                  <p:stCondLst>
                                    <p:cond delay="0"/>
                                  </p:stCondLst>
                                  <p:childTnLst>
                                    <p:animMotion origin="layout" path="M -2.77778E-7 1.48148E-6 C -0.00851 -0.00255 -0.01632 -0.00602 -0.02344 -0.0132 C -0.03351 -0.02315 -0.02292 -0.01806 -0.03507 -0.02222 C -0.03611 -0.02431 -0.03681 -0.02708 -0.03837 -0.02871 C -0.04201 -0.03264 -0.05833 -0.03727 -0.06337 -0.03982 C -0.06788 -0.0463 -0.07535 -0.05023 -0.08177 -0.05324 C -0.12153 -0.05185 -0.13281 -0.05185 -0.16337 -0.04653 C -0.16927 -0.04421 -0.17413 -0.04005 -0.18004 -0.03773 C -0.1934 -0.02593 -0.17726 -0.04144 -0.18837 -0.02662 C -0.19028 -0.02408 -0.19306 -0.02246 -0.19514 -0.01991 C -0.19861 -0.01574 -0.20243 -0.01158 -0.20504 -0.00648 C -0.20608 -0.0044 -0.20694 -0.00185 -0.20833 1.48148E-6 C -0.21476 0.00833 -0.22188 0.0162 -0.22847 0.02454 C -0.23333 0.03079 -0.23993 0.03449 -0.24514 0.04004 C -0.24826 0.04329 -0.25347 0.05116 -0.25347 0.05116 C -0.25399 0.05347 -0.25382 0.05625 -0.25504 0.05787 C -0.25625 0.05949 -0.25868 0.05879 -0.26007 0.06018 C -0.26424 0.06458 -0.26337 0.06736 -0.26337 0.07338 " pathEditMode="relative" ptsTypes="fffffffffffffffffA">
                                      <p:cBhvr>
                                        <p:cTn id="79" dur="2000" fill="hold"/>
                                        <p:tgtEl>
                                          <p:spTgt spid="97324"/>
                                        </p:tgtEl>
                                        <p:attrNameLst>
                                          <p:attrName>ppt_x</p:attrName>
                                          <p:attrName>ppt_y</p:attrName>
                                        </p:attrNameLst>
                                      </p:cBhvr>
                                    </p:animMotion>
                                  </p:childTnLst>
                                </p:cTn>
                              </p:par>
                              <p:par>
                                <p:cTn id="80" presetID="0" presetClass="path" presetSubtype="0" accel="50000" decel="50000" fill="hold" nodeType="withEffect">
                                  <p:stCondLst>
                                    <p:cond delay="0"/>
                                  </p:stCondLst>
                                  <p:childTnLst>
                                    <p:animMotion origin="layout" path="M -0.20834 0.02223 C -0.20886 0.01713 -0.20886 0.01181 -0.2099 0.00672 C -0.21146 -0.00046 -0.22726 -0.02106 -0.22987 -0.02453 C -0.23264 -0.02847 -0.23768 -0.02731 -0.24167 -0.02893 C -0.24497 -0.03032 -0.25157 -0.03333 -0.25157 -0.03333 C -0.25817 -0.04699 -0.25035 -0.03426 -0.2632 -0.04213 C -0.26685 -0.04444 -0.26945 -0.04953 -0.27327 -0.05115 C -0.28004 -0.05393 -0.28646 -0.05717 -0.29324 -0.05995 C -0.29497 -0.06134 -0.29653 -0.06319 -0.29827 -0.06435 C -0.29983 -0.06551 -0.30174 -0.06551 -0.3033 -0.06666 C -0.30678 -0.06921 -0.3132 -0.07546 -0.3132 -0.07546 C -0.31442 -0.07523 -0.33282 -0.07477 -0.3382 -0.07106 C -0.34324 -0.06782 -0.34549 -0.06203 -0.35157 -0.05995 C -0.36337 -0.05602 -0.37466 -0.05208 -0.38664 -0.04884 C -0.39167 -0.03865 -0.39341 -0.04282 -0.40001 -0.03564 C -0.40626 -0.02893 -0.4106 -0.01319 -0.41494 -0.00439 C -0.4165 -0.00115 -0.42917 0.00787 -0.43334 0.01343 C -0.43438 0.01783 -0.43334 0.025 -0.43664 0.02662 C -0.44636 0.03102 -0.45608 0.03241 -0.46494 0.04005 C -0.4731 0.05625 -0.47153 0.04792 -0.47153 0.06436 " pathEditMode="relative" ptsTypes="fffffffffffffffffffA">
                                      <p:cBhvr>
                                        <p:cTn id="81" dur="2000" fill="hold"/>
                                        <p:tgtEl>
                                          <p:spTgt spid="97284"/>
                                        </p:tgtEl>
                                        <p:attrNameLst>
                                          <p:attrName>ppt_x</p:attrName>
                                          <p:attrName>ppt_y</p:attrName>
                                        </p:attrNameLst>
                                      </p:cBhvr>
                                    </p:animMotion>
                                  </p:childTnLst>
                                </p:cTn>
                              </p:par>
                            </p:childTnLst>
                          </p:cTn>
                        </p:par>
                      </p:childTnLst>
                    </p:cTn>
                  </p:par>
                  <p:par>
                    <p:cTn id="82" fill="hold" nodeType="clickPar">
                      <p:stCondLst>
                        <p:cond delay="indefinite"/>
                      </p:stCondLst>
                      <p:childTnLst>
                        <p:par>
                          <p:cTn id="83" fill="hold" nodeType="withGroup">
                            <p:stCondLst>
                              <p:cond delay="0"/>
                            </p:stCondLst>
                            <p:childTnLst>
                              <p:par>
                                <p:cTn id="84" presetID="2" presetClass="exit" presetSubtype="1" fill="hold" nodeType="clickEffect">
                                  <p:stCondLst>
                                    <p:cond delay="0"/>
                                  </p:stCondLst>
                                  <p:childTnLst>
                                    <p:anim calcmode="lin" valueType="num">
                                      <p:cBhvr additive="base">
                                        <p:cTn id="85" dur="500"/>
                                        <p:tgtEl>
                                          <p:spTgt spid="97324"/>
                                        </p:tgtEl>
                                        <p:attrNameLst>
                                          <p:attrName>ppt_x</p:attrName>
                                        </p:attrNameLst>
                                      </p:cBhvr>
                                      <p:tavLst>
                                        <p:tav tm="0">
                                          <p:val>
                                            <p:strVal val="ppt_x"/>
                                          </p:val>
                                        </p:tav>
                                        <p:tav tm="100000">
                                          <p:val>
                                            <p:strVal val="ppt_x"/>
                                          </p:val>
                                        </p:tav>
                                      </p:tavLst>
                                    </p:anim>
                                    <p:anim calcmode="lin" valueType="num">
                                      <p:cBhvr additive="base">
                                        <p:cTn id="86" dur="500"/>
                                        <p:tgtEl>
                                          <p:spTgt spid="97324"/>
                                        </p:tgtEl>
                                        <p:attrNameLst>
                                          <p:attrName>ppt_y</p:attrName>
                                        </p:attrNameLst>
                                      </p:cBhvr>
                                      <p:tavLst>
                                        <p:tav tm="0">
                                          <p:val>
                                            <p:strVal val="ppt_y"/>
                                          </p:val>
                                        </p:tav>
                                        <p:tav tm="100000">
                                          <p:val>
                                            <p:strVal val="0-ppt_h/2"/>
                                          </p:val>
                                        </p:tav>
                                      </p:tavLst>
                                    </p:anim>
                                    <p:set>
                                      <p:cBhvr>
                                        <p:cTn id="87" dur="1" fill="hold">
                                          <p:stCondLst>
                                            <p:cond delay="499"/>
                                          </p:stCondLst>
                                        </p:cTn>
                                        <p:tgtEl>
                                          <p:spTgt spid="973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21" grpId="0"/>
      <p:bldP spid="973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057400"/>
            <a:ext cx="4572000" cy="4068763"/>
          </a:xfrm>
        </p:spPr>
        <p:txBody>
          <a:bodyPr>
            <a:normAutofit/>
          </a:bodyPr>
          <a:lstStyle/>
          <a:p>
            <a:r>
              <a:rPr lang="en-US" sz="2800" dirty="0" smtClean="0"/>
              <a:t>The probability of being at node L after k steps, </a:t>
            </a:r>
            <a:r>
              <a:rPr lang="en-US" sz="2800" dirty="0" smtClean="0">
                <a:solidFill>
                  <a:srgbClr val="FF0000"/>
                </a:solidFill>
              </a:rPr>
              <a:t>when k goes to infinity</a:t>
            </a:r>
            <a:r>
              <a:rPr lang="en-US" sz="2800" dirty="0" smtClean="0"/>
              <a:t> (practically k can be much smaller). </a:t>
            </a:r>
          </a:p>
          <a:p>
            <a:endParaRPr lang="en-US" sz="2800" dirty="0" smtClean="0"/>
          </a:p>
          <a:p>
            <a:r>
              <a:rPr lang="en-US" sz="2800" dirty="0" smtClean="0"/>
              <a:t>-- PageRank represents the “</a:t>
            </a:r>
            <a:r>
              <a:rPr lang="en-US" sz="2800" i="1" dirty="0" smtClean="0">
                <a:solidFill>
                  <a:srgbClr val="FF0000"/>
                </a:solidFill>
              </a:rPr>
              <a:t>Static State</a:t>
            </a:r>
            <a:r>
              <a:rPr lang="en-US" sz="2800" dirty="0" smtClean="0"/>
              <a:t>” of web!</a:t>
            </a:r>
            <a:endParaRPr lang="en-US" sz="2800" dirty="0"/>
          </a:p>
        </p:txBody>
      </p:sp>
      <p:sp>
        <p:nvSpPr>
          <p:cNvPr id="5" name="Title 1"/>
          <p:cNvSpPr>
            <a:spLocks noGrp="1"/>
          </p:cNvSpPr>
          <p:nvPr>
            <p:ph type="title"/>
          </p:nvPr>
        </p:nvSpPr>
        <p:spPr/>
        <p:txBody>
          <a:bodyPr>
            <a:normAutofit fontScale="90000"/>
          </a:bodyPr>
          <a:lstStyle/>
          <a:p>
            <a:r>
              <a:rPr lang="en-US" dirty="0" smtClean="0"/>
              <a:t>Intuition of PageRank: Random Surfer Model</a:t>
            </a:r>
            <a:endParaRPr lang="en-US" dirty="0"/>
          </a:p>
        </p:txBody>
      </p:sp>
      <p:pic>
        <p:nvPicPr>
          <p:cNvPr id="6" name="Picture 2" descr="http://www.paulphifer.net/images/pagerank-flow.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53000" y="1904999"/>
            <a:ext cx="3810000" cy="32766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221488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085" name="Rectangle 13"/>
          <p:cNvSpPr>
            <a:spLocks noGrp="1" noChangeArrowheads="1"/>
          </p:cNvSpPr>
          <p:nvPr>
            <p:ph type="title"/>
          </p:nvPr>
        </p:nvSpPr>
        <p:spPr>
          <a:xfrm>
            <a:off x="360290" y="61354"/>
            <a:ext cx="8097909" cy="776846"/>
          </a:xfrm>
        </p:spPr>
        <p:txBody>
          <a:bodyPr/>
          <a:lstStyle/>
          <a:p>
            <a:pPr eaLnBrk="1" hangingPunct="1">
              <a:defRPr/>
            </a:pPr>
            <a:r>
              <a:rPr lang="en-US" dirty="0" smtClean="0"/>
              <a:t>How to compute </a:t>
            </a:r>
            <a:r>
              <a:rPr lang="en-US" dirty="0" err="1" smtClean="0"/>
              <a:t>pagerank</a:t>
            </a:r>
            <a:endParaRPr lang="el-GR" dirty="0"/>
          </a:p>
        </p:txBody>
      </p:sp>
      <p:pic>
        <p:nvPicPr>
          <p:cNvPr id="14" name="图片 3" descr="800px-PageRank-hi-res.png"/>
          <p:cNvPicPr>
            <a:picLocks noChangeAspect="1"/>
          </p:cNvPicPr>
          <p:nvPr/>
        </p:nvPicPr>
        <p:blipFill>
          <a:blip r:embed="rId3" cstate="print"/>
          <a:stretch>
            <a:fillRect/>
          </a:stretch>
        </p:blipFill>
        <p:spPr>
          <a:xfrm>
            <a:off x="1295400" y="1371600"/>
            <a:ext cx="2438400" cy="1755648"/>
          </a:xfrm>
          <a:prstGeom prst="rect">
            <a:avLst/>
          </a:prstGeom>
        </p:spPr>
      </p:pic>
      <p:sp>
        <p:nvSpPr>
          <p:cNvPr id="15" name="矩形 11"/>
          <p:cNvSpPr/>
          <p:nvPr/>
        </p:nvSpPr>
        <p:spPr>
          <a:xfrm>
            <a:off x="762000" y="3254514"/>
            <a:ext cx="7696200" cy="707886"/>
          </a:xfrm>
          <a:prstGeom prst="rect">
            <a:avLst/>
          </a:prstGeom>
        </p:spPr>
        <p:txBody>
          <a:bodyPr wrap="square">
            <a:spAutoFit/>
          </a:bodyPr>
          <a:lstStyle>
            <a:defPPr>
              <a:defRPr lang="zh-CN"/>
            </a:defPPr>
            <a:lvl1pPr algn="ctr" rtl="0" fontAlgn="base">
              <a:spcBef>
                <a:spcPct val="20000"/>
              </a:spcBef>
              <a:spcAft>
                <a:spcPct val="0"/>
              </a:spcAft>
              <a:buClr>
                <a:schemeClr val="hlink"/>
              </a:buClr>
              <a:defRPr sz="2400" kern="1200">
                <a:solidFill>
                  <a:srgbClr val="1C2A94"/>
                </a:solidFill>
                <a:latin typeface="Arial" charset="0"/>
                <a:ea typeface="黑体" pitchFamily="2" charset="-122"/>
                <a:cs typeface="+mn-cs"/>
              </a:defRPr>
            </a:lvl1pPr>
            <a:lvl2pPr marL="457200" algn="ctr" rtl="0" fontAlgn="base">
              <a:spcBef>
                <a:spcPct val="20000"/>
              </a:spcBef>
              <a:spcAft>
                <a:spcPct val="0"/>
              </a:spcAft>
              <a:buClr>
                <a:schemeClr val="hlink"/>
              </a:buClr>
              <a:defRPr sz="2400" kern="1200">
                <a:solidFill>
                  <a:srgbClr val="1C2A94"/>
                </a:solidFill>
                <a:latin typeface="Arial" charset="0"/>
                <a:ea typeface="黑体" pitchFamily="2" charset="-122"/>
                <a:cs typeface="+mn-cs"/>
              </a:defRPr>
            </a:lvl2pPr>
            <a:lvl3pPr marL="914400" algn="ctr" rtl="0" fontAlgn="base">
              <a:spcBef>
                <a:spcPct val="20000"/>
              </a:spcBef>
              <a:spcAft>
                <a:spcPct val="0"/>
              </a:spcAft>
              <a:buClr>
                <a:schemeClr val="hlink"/>
              </a:buClr>
              <a:defRPr sz="2400" kern="1200">
                <a:solidFill>
                  <a:srgbClr val="1C2A94"/>
                </a:solidFill>
                <a:latin typeface="Arial" charset="0"/>
                <a:ea typeface="黑体" pitchFamily="2" charset="-122"/>
                <a:cs typeface="+mn-cs"/>
              </a:defRPr>
            </a:lvl3pPr>
            <a:lvl4pPr marL="1371600" algn="ctr" rtl="0" fontAlgn="base">
              <a:spcBef>
                <a:spcPct val="20000"/>
              </a:spcBef>
              <a:spcAft>
                <a:spcPct val="0"/>
              </a:spcAft>
              <a:buClr>
                <a:schemeClr val="hlink"/>
              </a:buClr>
              <a:defRPr sz="2400" kern="1200">
                <a:solidFill>
                  <a:srgbClr val="1C2A94"/>
                </a:solidFill>
                <a:latin typeface="Arial" charset="0"/>
                <a:ea typeface="黑体" pitchFamily="2" charset="-122"/>
                <a:cs typeface="+mn-cs"/>
              </a:defRPr>
            </a:lvl4pPr>
            <a:lvl5pPr marL="1828800" algn="ctr" rtl="0" fontAlgn="base">
              <a:spcBef>
                <a:spcPct val="20000"/>
              </a:spcBef>
              <a:spcAft>
                <a:spcPct val="0"/>
              </a:spcAft>
              <a:buClr>
                <a:schemeClr val="hlink"/>
              </a:buClr>
              <a:defRPr sz="2400" kern="1200">
                <a:solidFill>
                  <a:srgbClr val="1C2A94"/>
                </a:solidFill>
                <a:latin typeface="Arial" charset="0"/>
                <a:ea typeface="黑体" pitchFamily="2" charset="-122"/>
                <a:cs typeface="+mn-cs"/>
              </a:defRPr>
            </a:lvl5pPr>
            <a:lvl6pPr marL="2286000" algn="l" defTabSz="914400" rtl="0" eaLnBrk="1" latinLnBrk="0" hangingPunct="1">
              <a:defRPr sz="2400" kern="1200">
                <a:solidFill>
                  <a:srgbClr val="1C2A94"/>
                </a:solidFill>
                <a:latin typeface="Arial" charset="0"/>
                <a:ea typeface="黑体" pitchFamily="2" charset="-122"/>
                <a:cs typeface="+mn-cs"/>
              </a:defRPr>
            </a:lvl6pPr>
            <a:lvl7pPr marL="2743200" algn="l" defTabSz="914400" rtl="0" eaLnBrk="1" latinLnBrk="0" hangingPunct="1">
              <a:defRPr sz="2400" kern="1200">
                <a:solidFill>
                  <a:srgbClr val="1C2A94"/>
                </a:solidFill>
                <a:latin typeface="Arial" charset="0"/>
                <a:ea typeface="黑体" pitchFamily="2" charset="-122"/>
                <a:cs typeface="+mn-cs"/>
              </a:defRPr>
            </a:lvl7pPr>
            <a:lvl8pPr marL="3200400" algn="l" defTabSz="914400" rtl="0" eaLnBrk="1" latinLnBrk="0" hangingPunct="1">
              <a:defRPr sz="2400" kern="1200">
                <a:solidFill>
                  <a:srgbClr val="1C2A94"/>
                </a:solidFill>
                <a:latin typeface="Arial" charset="0"/>
                <a:ea typeface="黑体" pitchFamily="2" charset="-122"/>
                <a:cs typeface="+mn-cs"/>
              </a:defRPr>
            </a:lvl8pPr>
            <a:lvl9pPr marL="3657600" algn="l" defTabSz="914400" rtl="0" eaLnBrk="1" latinLnBrk="0" hangingPunct="1">
              <a:defRPr sz="2400" kern="1200">
                <a:solidFill>
                  <a:srgbClr val="1C2A94"/>
                </a:solidFill>
                <a:latin typeface="Arial" charset="0"/>
                <a:ea typeface="黑体" pitchFamily="2" charset="-122"/>
                <a:cs typeface="+mn-cs"/>
              </a:defRPr>
            </a:lvl9pPr>
          </a:lstStyle>
          <a:p>
            <a:pPr algn="l"/>
            <a:r>
              <a:rPr lang="en-US" sz="2000" i="1" dirty="0" smtClean="0">
                <a:solidFill>
                  <a:schemeClr val="tx1"/>
                </a:solidFill>
                <a:latin typeface="Palatino Linotype" pitchFamily="18" charset="0"/>
              </a:rPr>
              <a:t>Larry Page:  “</a:t>
            </a:r>
            <a:r>
              <a:rPr lang="en-US" sz="2000" i="1" dirty="0" err="1" smtClean="0">
                <a:solidFill>
                  <a:schemeClr val="tx1"/>
                </a:solidFill>
                <a:latin typeface="Palatino Linotype" pitchFamily="18" charset="0"/>
              </a:rPr>
              <a:t>PageRank</a:t>
            </a:r>
            <a:r>
              <a:rPr lang="en-US" sz="2000" i="1" dirty="0" smtClean="0">
                <a:solidFill>
                  <a:schemeClr val="tx1"/>
                </a:solidFill>
                <a:latin typeface="Palatino Linotype" pitchFamily="18" charset="0"/>
              </a:rPr>
              <a:t> reflects our view of the </a:t>
            </a:r>
            <a:r>
              <a:rPr lang="en-US" sz="2000" i="1" dirty="0" smtClean="0">
                <a:solidFill>
                  <a:srgbClr val="CC0099"/>
                </a:solidFill>
                <a:latin typeface="Palatino Linotype" pitchFamily="18" charset="0"/>
              </a:rPr>
              <a:t>importance</a:t>
            </a:r>
            <a:r>
              <a:rPr lang="en-US" sz="2000" i="1" dirty="0" smtClean="0">
                <a:solidFill>
                  <a:schemeClr val="tx1"/>
                </a:solidFill>
                <a:latin typeface="Palatino Linotype" pitchFamily="18" charset="0"/>
              </a:rPr>
              <a:t> of web pages by considering more than 500 million variables and 2 billion terms…”</a:t>
            </a:r>
            <a:endParaRPr lang="en-US" sz="2000" i="1" dirty="0">
              <a:solidFill>
                <a:schemeClr val="tx1"/>
              </a:solidFill>
              <a:latin typeface="Palatino Linotype" pitchFamily="18" charset="0"/>
            </a:endParaRPr>
          </a:p>
        </p:txBody>
      </p:sp>
      <p:sp>
        <p:nvSpPr>
          <p:cNvPr id="2" name="AutoShape 2"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155575" y="-8223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307975" y="-6699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6" descr="data:image/jpeg;base64,/9j/4AAQSkZJRgABAQAAAQABAAD/2wCEAAkGBhQSEBQUExQUFBUUFBUVGBQWFBQUFBYXFhcVFBYXFRQXHCYeFxojGRQUHy8gIycpLCwsFR4xNTAqNSYrLCkBCQoKDgwOGg8PGiwfHyQsKSkqKSwpKSksLCktKS0pKSwsLCwsLCksLCwpLCkpKSwsLCwsKSwsLCwpKSwpLCwpKf/AABEIALUBFgMBIgACEQEDEQH/xAAbAAABBQEBAAAAAAAAAAAAAAADAAIEBQYBB//EAD8QAAECBAQDBQYEBQMEAwAAAAEAAgMEESEFEjFBUWFxBiKBkaETMrHB0fBCUmLhBxQjcoJDovEVM5KyJWPS/8QAGgEAAgMBAQAAAAAAAAAAAAAAAgMAAQQFBv/EACsRAAMAAgEDAwIFBQAAAAAAAAABAgMRIQQSMUFRYRMiBSMycfAzgZGhsf/aAAwDAQACEQMRAD8AxNE8BIBOAXSEHQE4BJoRAESRTOAJ4auhqcAiKOBqcGpwCcGo0ihoanAJwaqXtJiRYBDYe84Eu4hvy38lV0onuZEtvR3F8d9nVjLvp71iG1+J5LMx8xu41PEmpUyRw8uoCNb00+wi4jKHQelvuy5WTK7fJqmEikqmgqbGw9zRUinxQIcs4mgBJ6XS9haB5+Ct8I7RuhUa7vM4bt/tPy+CiDB4n5So8WWc00IRxkcvaYNRtcnpMJ4c0OaagioI4FOyrJ9j8SIiGETZ1S3k4cOo+C2GVdnFayT3GOl2vQEtTcqPlTS1N0CBLU0tRsqaWodFgC1MIQMSxEQrfiOg2WfmMTLnHMSaGtBp0os+TNMcDJhs0bihGO2tMza9QslGmnE3JoBQX2rWnT6ILyTc9KrM+q9kMWI2RcNKivBcLVi2TDgagkHipDsWi1rnNttvJRdSvVE+makhDIVNJY8f9S44gXVrCnWP0cOmh8k2ck14BctHSE1wRCEwhWQEQmlEITCEDLGFJdXEJZZJ7QmgIjQmoFjmhEAXAE8BGgToCeAuNCIAjSKEGpwautCeAjSB2CjRAxpcdGgk+CyEuHRHuiO1cd+Fa06WA8FpscZWA4cSB6qnw9mYhoA28ANPh6rndZfKk0YV6k+VkXOeA1pJcALDYfMlbDB+wrj3ogANqDh+6vuzGFiHCaaVcRc/JaBhouS6bOgpSMlG7Bwq1dfloP38U1vZaCwWaB4LUTMVVsaKlthpFFNYKwD3QsXjeFtqaBelR21CyOPyuporl8lUto80moRhPDmmhBBB4EXC9CwybEaCyIPxC44EWcPMFZDFYFWnirfsHM5oL2fkfXwePq0rtdBk+7t9zm9RPGzQliYWqQWJpauxox7AFqg4lPCE2up2FfD76KzIWV7VRAYjGtPeAuL0FbjxuVnz32Q6QzGu6tFRMzbnkl1KVJ5V3++SBGIBt/zT5J8y8FvXXqgw21H396rhOm3tm5LXgZEeDWw7tNOB/chDdHtfoB11KdFlL231CdL4TEdo0quC9M49rdG3KA6DegNVPj4HGbU5T1oojGFmrT989lEyNMjltF1kQg1GyJFiV2/fmhVHirBNJhuJCKL2cNuPMKW4LKQohaQ4WI+7haeVjZ2NdSlR1W7Fk7lp+RNTo6QmEIjkwprBBJLpSQFlmAiNCYAitCagWPCe0JrQiAJiQI5oTwEmhPARpAs6AnhqTWojWpiRRAxlh9iacW/FVOAwSYrWNF3uA57D4BXuKyT4kF3sxUtLXEcWhwBHmR5KJ2MtPw8woaOPjQrj9c/v49jZ0642etykEMYBwCr57tVLQTQvzEbMGY+enqpczDzQy38woem6oJmUlYFnNBJp3QKnkKC5PIXXKWjc/gFF/iZLGxZF60aR8VZSmIwphmZlacxQrEPxqXdFdkl20bTMS3jSnxC3mAQoRhhzWBtRtb0RUXKfkg4pibILCTsvOsa7ZPiEiHDFOdSfRWf8QZ5zIuQaH5KhZMxw1vs2japoK8/LkPFFK9QbfoVMXEYhNIjKV5EFWPYWJlmorPzMP+1wPwJUeae9zqRB0NKInZeTLp8EVGUF3oBT1W7pXrItGTMvtZvi1McxSMqaWr0Jy9kYtWGxWOHxXvaLjunqK3ot5Gh1BAsvPYpq91qAnTeu9d76rn9fTUJGrp1tncPwt0QUAJO1BoOa0mGdg36u04fUrTdisEEOXa5wq6Ic55D8I8vitQ2EvPVkfodaYWuTJS/Y1jBUtFfvRSW4WxmjQCtI6CoMeAl7Y1JFDMQRQ2Wfn5Bp2C1s1AVHOQUSZKkxs/gwoqCLAyOW3nGWKzOJQlomjLclVFsVZ4DN3yHQ3HIjX75Kte7aibLRS17SNQRRaIrtaZnpbRrXBMKIUMroszoGUknJIAi1ARGpgRWhOQA9oRWhMaERqYgR4CI1qa0IrQmJAjmtRWtXGhEaExIEmYO2sVrTo4Fp8QfnRWeJdl2fzjY0M5S0guAFjUZSOW3qqeXflcHcCD5XW0gwy8FwIIcBUdBUOHpZcT8Tlq5peq1/P8nR6Ok4c+3IaE23gq+Yw1gOYsDncSKnzVnKmvkjvhCl1yO3ZtTMhFwdjnVDacgAFdyksWN06KJNTX9UQ4eu54DiUd81lIGVzjS5BaAP/IipVpDGYj+IMhVzX8DdUUlLNc2oK2Hbefh+wf8AmsANySsDhc8GxK3pQV2umpcC21snzssGtNlzsZDrMRTwhj1cP/yrLFWtMLM29k3sNK2ixDu5rR/jUn/2C29At5UZOraUM0BamlqkOYmFq9GcYjliws1K0nIrCRd4dw94A28/RegFqysaUD8Va0j3vZnyFz5D0XP/ABBflb+TX0v69Ho+FQMsFg4NHwVg1qBCNlIC8ydsa5QJoKe9ijxmaqNFopY8RU83RW07Ea25IA6qkn5+Hs8fFWkwm0U86yyzWLw6UK0E3NAixCqJkBwoU6eDNfJln1XZdtXAcSB6hEmoJaSCn4WysZg/V+/yWqeWjK+DUuCE5GcEJ66bMyBlJcckgLLYIrUMIrU5AhWojUNqK0JiAYVgRWhDYEZqagWPARWhMaitCNAD2NVzI426HDy5Q6gIaSaU4A8QqlgRWoMuGMq7bWwoyVje5Zpezk8YkGG82LmAkDQOpenjVScXnvZwnO4BV2EkNhspp3h6k/P0U6ehB8NzTuF5O57ac+zaOzNbSZT4TLljS9xBc/vOPy6AIs5HZQ98E8rn0UEYL/MS5YXxGPDj3mupoTSo0I0sVJg4hEgsyul2vLajNDIZW2padDUA6nfoi3wOmdmTxaJDylvfd/ishMZc4aNTsvQccxoPD6QLltO85tAdTpUnryWA9nWNmNC6gFhQADWg8/NXDJkn11o0ErBLZN7iag0A67q57Hy+WUYfzlz/ADNB6NCoYswYkKHLs9576Dle56AVPgtxLSohsaxujWho6AUXV/Dcb7qt/scrrLWlJwtQ3NUiiY5q7RzSM4Kml4X/AMsw/wD1UHk+v3zV6WoEKSBmYUW9W5mEbZXNca+fxWLr1vAzX0j/ADUTPZxY+bK72bGkgG9TS1TyVdN4LGaQRNCni310VjirIgYGwm3rqfdF9Te/TiqLHsHmXPDocRwb3TWI4flIcMjRSua9qWsvMzz4O4zTYY6K3KHOzjcg5qqJ2ixbJXYURsGguYwEnjvWyyfbaYJcBVCttltaRHiSX8wQXvNNAKV8gFJi4DKwW97M483AHyzKHgoq0UJBGtN/GtR4JY32fbGeHh4bS+UADZo1JqfdrfclM/dga9UiHOiC6zLU6g+RVS6GWmmqlPw1wfY1HgaIkzAoKnZEmAzN4w24TMKZleHnQVp42UnE4WZzRzTocMOFBtT0Kcqa1oV2pvkuSUJ6M4IL112YQTkknLiAsuAitQgiMTkCHaitQmIrU1AMMxGagsRmpqAYVoRmITUViYCGasP2txSYzF0KI9sIWow0pS1SRehWtxKZyQyRqe6PH9qqllYVbUsuf1mRrUIdhn1ZuOykE/8AT4IcSXZASSampqTUnqrFkwRY6hUPZvFhAaIT7M/C/wDLX8LuXNaCdgg0LdReq8605b2dVNNcDYYy6b1PJBmozi05abggocKYoanoUSacKVBFD0RIuXoyOIysQ1o2lTrdUUzh3smOc73jZbN0wASD4V2WdiypnI/s2+6KF7q6N0PidB+ydjl3SlFZciS3TJXYbBCG/wAxEHeeKQwdmHV3V23LqtYWp7IYAAAoAAAOAFgF0hemxY1jlSjz927rbAEJhCO4IZCaCBc1KWZ329fkU8hdlh329QlZ1vHS+H/wbhern90XTZcFNfIgm9Suyse6lOevIaR6UrozNgNAV5h2jeTFdVeqtoc1xXQjgvNe2OVkbKSLopKfgh4NHoVpIUAOuQsjAq2I0DxWykIopzVUXACblgBYLK4maFazEIlisdiDqkopByeCrcboUnCIdyJoPO/oiH3lLgQ6lttKrRC3SRmb0myQ9AejPQHrsM56BuSXHFcSwi5CKxBCK0pyBDsRWoLEZqagGGYUdiAxGYU1AMO1NjzjYYq7wG5UGbxPLZtzx2H1VRGcXA1Nzus2bqlHE8sZGLfLDT+Jvc8Od7n5R+HmrGTOh4qJh8yHAQ4jQK/ipqeSlSUEQyYZ293g5vLnyXMdOntmnSXCLSFzUyUxB8EUHfh/kOo/sO3TToosNErVBUqlplpteCf/ANQhxR3Dcag2I6jZV83EIB18FAn5Ot2nK4aOGvjxCgQsffDOSKPHY+KzVjcmmbVETFpl97u8SVnZDtFElJgRGGtffadHiuh+R2WgxmfaWnRYaYfmefJNxNy9oXklNaZ71g+Lw5mC2LDNjqN2ndruamrxTs/2kfJRA4VLXWfD2cBvyI2K9jw7EWR4TYsM1a4VHEcQeBBXfwZ1lXycjLicP4DEITgjFCetAkEVxj8pB4LrkNylSqWmHLcvaLiQAN+KJMRKc1X4XM0NCp0zAcT3XUtrQH0XkeoxfSyOf58Ho8WT6kKiviy73k7V1I1WdnuypiPc8689TThwVs3EGsdEE1FiMpWhY12WlLE5QSrKPhku6n9d5bkqP6ljpf10QIbWlwzzaNhDoTjwCmScy4VG6fjsZjO7DMRzqOBcTQNeKUqDcjUWTcCg0u4kk7nZW/HIOvYlRZvNCc47LNzlmV3df6K1xV4BENuhdmPyCosVma24KQhd0R5CGHPNbgAqwLQNLKrlJxsN3fNMwoLE7qzc5drpVPZ8nOyt9wJ5QHosQoDim0AgbikmuKSUEXTUVqA1GaU9AMOwozVHaih1BdNT0CyQHACpUKZnyahthx3KBMTBd0QSsWbqHX2z4Gzj1yzjiaW21RolCzMW5abcUOFL0NT6aKXEGeGRvRZBoaCwRYQ2c3Qrkd5ey9ojPWm4UPCpihp4KzeQbHUaFQokYfP520I7wHgRxCmNirOQ3mG63Ucjw6FXcKIHtDm7+h3CshJcarN4/Fa6I2BnYwnvOLtAB7o6k+g5q5mZwQ2Oe7RorTc8AOZ0XmszMmLEdEdq41I4cB0GngqZaJuLsa0VY6oBy0rUV4jkaFVcnAqK0rrQcaX+FT4KTFFYThwFR4ImFso6DwzOcegAHzVJaL2QZhuY5vunJbPsR2t/lgIcT/tPdXNuwmgr/bpUcqrHQyjMd3SOdUzHbiu5AXKpaZ71mqKi4KY5YH+H3aZ2YS0Q1BB9mTqCL5ehFadFvSV3MWRZJ7kcy4cPTBuCE9FcUGImgoH7ShqNlcy08HNB8CqJ5XIMwWnrqsHXdJ9ae5fqX+/g29Nn+nWn4ZdYjItecxAJpQjYjgVnZmBDbUNBHKpoPJaWBNhzQok3JNufVeaTaO9Nsw83IFzrCy46J7O3ALRTsZrGm11hsTnquKNbYrJQ2NN1JdX/AIUB5LjXyRGQS6y5PvDBlGvwHFGvZCH7sp505nj9NvFWOFzn4D4fRV2VFgsOu+q1Y6cPaEUu4uHlBcUocbM2vn1TXlb298oRoGSkmkpJYRdAorSgAorCnIBkhpTYrq2RJdlTyVjAlstwwnrqkZsm/tQcz6lOyXJ0BPgpQki0VIPP74KzhuINSCKen39VPaQ6x3WbQZmHGhqNCnMAJqO6dxspGJ4YWFxZcC5buOYVR/MXqNlRZ2bYWPzbb/VWUGMHAcU19IjOdFXy9WktO2nRQhOmm7o+Dx6Oy17rtOTv3HwCisj8UP3XVHXodVChvaWdq/IPdbrzd+wt5qkfJtdffjv+6tI8OpJN6knxNz8UAwqKFlPGgFvOoIPjZSjAMNpP5IQb/k+v7KU5u/qljzv6ROntHs/2w2uPqVRDOsRgLJjGo4arIdkpl0N7XtNHNcHA8wahe0YfPCNBZEGj2h1OB3HgajwXiLDdemfw/my6VLT/AKcQgdHAO+JK39FeqcmXqZ42aclCiFOc5Be5dUxoC8qHOzQhsc46AefAKU8rMdp5yoDAQQLncV0A++KTny/Th0OxR31o12HxXRIMOKz8bGkjatL+tUGaxSID3mG3C4Xew0bNIw/0uePJ7tfAhaCK1pFSAvIt6Z6CVtHnmLR3xTQAhQpfAHONSt4+Va46Ic8xkGG57u61oqf25qd7fCJ2LyzE4lDbLs/UdPqVlYr8xJKn4rPmNELjvtwGwUN8Oy1xPajJddzI7IdSpHs0SDBsE+INBubeA1++aMWRYEehda3Hoj56pzZagKA+ERomxka4Kc7OuKSHmSTO9AaLwFGhNJNBclRgVednoIzZjc0OXwpU+ZaPPgnOtLYOi4lsNDWgdK6X49BqpLIV9B8eZ18E4i3kPkiOsCeAJ8lkDM+6YqHxG3a2KWFuxaLVHC6ksj1ykGxNfCm/NVnZx2eDFB/EXn1qu4fE/qvb/bQHTSnyVFllisfJEZE/CRQj6qhx6SDCIrPcebj8pPyKv8Qh5oJB125uN1W4eQ72ks++ZtGnwBHqoyFbJzNEWch/iCrIQLHljtQaKyc6sM8gqLANfVOY6tlHhOUho3UIOYKoVLOR4fvKPMChcOIUIDyVa4clAxWJmhQOsT0DArCVdXyVTMD3R+WI8eYYR8CoQhltE9hRYjO6eRUeG66hBsZtD1W8/hvE/pxh+pnwd9FiJhtWrY/w2d3I/wDcz4OWrpP6q/uJz/oNo5ygT+JNhi5qdmjX9go2KYxl7rKF2ldh9SqAvqakk1Ou625+rUfbHLEYsHdyyRM4lEiWJyt4C1uZ1Kzk7Ml4qNDoOVSB8B5qVi82cpYzVwpXgN7qFh0sWijrt1pwPEfRcnJdXzT2bpSnwbr+FuIAwYsI6siFwHJ4HzBWwmIRoQN15J2axEy840/hd3HcOIW/x3t9BlwWgGI8DQEBoPAnXyWGobrg2TaU8lqwtgsLohDQNXE/D6Befdr+0nt35GVDG6fqPEj4KhxXtTHmHh7nmgNmaMHLLva1dUxj8wDhodRwPDnVNx4u3liby93CB5FLZK2TAxSHCgsnCgfsdEGCM0Qn8tGj4n5DwR4kQAEnYErkjBLWCupuepufioQLlsgPhbqS4fZQydzoFCFdGh3XFLyVFUlCgwK2OESeX/xY3yGd3m53osYzVegwhQAbkn1NvSi02xYYi48T5WCdHHcd/a74LjfePIAIjhVp6FLLML2OmKVH6iPVPmj7OYdwKqcDj5I0RvB5+KusZbUg8aIAi7EUEB1K5RUdaf8ACocRYWO9o33mEX/MRcn74KZhcz3CN23UfEm07o3oWf5EC/TToVZRF7QwgXNjM0e0O+vkUKWjVapsmwRJRzdTCeR/i6/xr5KqgjK6mxVFnPciU2OimQ1AmzU8wQpcB9QoQLL+8UGePeR5UXKjYkbqEAyTu8oOINpEP+Lv/YfMKVBdRwTcSYPaNJ3aR4ijvkVCEGYdSvMA+qBMQ6GvFEnD6j912LeGCoQjxX/0z4K87Ix3sEUizXhra8xUmngfVUMNmY5R+K3mthKSwhsa0aNoPqfFWqcvaJpPyEK5RPpZMAKEIGJUXO5SfA0R62XFCFKYIykk0yPpzpqAOdfuyjzBMR5OpJJ5CqsYsqCSK2Fz1+v0Qa1ORg6lVohGhSPKpNh47qWAGgkXDbU4nnTlTzU2FLBtANh6n79UES96DQbc9zfU1UIR2sJANPDhdE9peuykFpoEOYhedFCAYjLtH5negvp4eqk0uoTmuEVg2DTfrT6KyAt4KEBPUWYvRu26m5fr8yoYZV1VCHSAuIUzrRJQg6Ee8Oo+K9EYaxegXEk+hYWF7zuqONEkkJDyqd7k9FA/NVaGaOaCDwSSQoIHIPo9v6hQqbO/9trt2OqPApJKEK7s4e/Gbtld/tcAPn5qNMijiOBNPFJJUQh6/fijSh16pJKELCWF1AxM3SSUIRQdETE/9M/qp5gj5pJKEKt1/JMB/ojrRJJUQfhIrHbyNfIErVpJKFj3H1TQkkoWKnwquOdSySShComI5yV/MT9+qkykMMhZhqQXE+q6koUTfZ09fiAmA1qVxJQsQbU9LoO5+9kklCD8t06qSSog15pXooIdWIG7AZupXUlCEhzLpJJKFH//2Q=="/>
          <p:cNvSpPr>
            <a:spLocks noChangeAspect="1" noChangeArrowheads="1"/>
          </p:cNvSpPr>
          <p:nvPr/>
        </p:nvSpPr>
        <p:spPr bwMode="auto">
          <a:xfrm>
            <a:off x="460375" y="-517525"/>
            <a:ext cx="2647950" cy="1724025"/>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9" name="Picture 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105400" y="990600"/>
            <a:ext cx="2647950" cy="1724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Rectangle 3"/>
          <p:cNvSpPr>
            <a:spLocks noChangeArrowheads="1"/>
          </p:cNvSpPr>
          <p:nvPr/>
        </p:nvSpPr>
        <p:spPr bwMode="ltGray">
          <a:xfrm>
            <a:off x="762001" y="4191000"/>
            <a:ext cx="7696199" cy="430887"/>
          </a:xfrm>
          <a:prstGeom prst="rect">
            <a:avLst/>
          </a:prstGeom>
          <a:noFill/>
          <a:ln w="9525">
            <a:noFill/>
            <a:miter lim="800000"/>
            <a:headEnd/>
            <a:tailEnd/>
          </a:ln>
        </p:spPr>
        <p:txBody>
          <a:bodyPr wrap="square">
            <a:spAutoFit/>
          </a:bodyPr>
          <a:lstStyle/>
          <a:p>
            <a:pPr algn="l"/>
            <a:r>
              <a:rPr lang="en-US" altLang="zh-CN" sz="2200" u="sng" dirty="0" smtClean="0">
                <a:solidFill>
                  <a:schemeClr val="tx1"/>
                </a:solidFill>
                <a:latin typeface="Palatino Linotype" pitchFamily="18" charset="0"/>
              </a:rPr>
              <a:t>Idea:</a:t>
            </a:r>
            <a:r>
              <a:rPr lang="en-US" altLang="zh-CN" sz="2200" dirty="0" smtClean="0">
                <a:solidFill>
                  <a:schemeClr val="tx1"/>
                </a:solidFill>
                <a:latin typeface="Palatino Linotype" pitchFamily="18" charset="0"/>
              </a:rPr>
              <a:t>   </a:t>
            </a:r>
            <a:r>
              <a:rPr lang="en-US" altLang="zh-CN" sz="2000" dirty="0" smtClean="0">
                <a:solidFill>
                  <a:schemeClr val="tx1"/>
                </a:solidFill>
                <a:latin typeface="Palatino Linotype" pitchFamily="18" charset="0"/>
              </a:rPr>
              <a:t>Important pages are pointed to by other important pages.</a:t>
            </a:r>
          </a:p>
        </p:txBody>
      </p:sp>
      <p:sp>
        <p:nvSpPr>
          <p:cNvPr id="23" name="矩形 13"/>
          <p:cNvSpPr/>
          <p:nvPr/>
        </p:nvSpPr>
        <p:spPr>
          <a:xfrm>
            <a:off x="762002" y="4778514"/>
            <a:ext cx="7924799" cy="430887"/>
          </a:xfrm>
          <a:prstGeom prst="rect">
            <a:avLst/>
          </a:prstGeom>
        </p:spPr>
        <p:txBody>
          <a:bodyPr wrap="square">
            <a:spAutoFit/>
          </a:bodyPr>
          <a:lstStyle/>
          <a:p>
            <a:pPr algn="l"/>
            <a:r>
              <a:rPr lang="en-US" altLang="zh-CN" sz="2200" u="sng" dirty="0" smtClean="0">
                <a:solidFill>
                  <a:schemeClr val="tx1"/>
                </a:solidFill>
                <a:latin typeface="Palatino Linotype" pitchFamily="18" charset="0"/>
              </a:rPr>
              <a:t>Method</a:t>
            </a:r>
            <a:r>
              <a:rPr lang="en-US" altLang="zh-CN" sz="2200" dirty="0" smtClean="0">
                <a:solidFill>
                  <a:schemeClr val="tx1"/>
                </a:solidFill>
                <a:latin typeface="Palatino Linotype" pitchFamily="18" charset="0"/>
              </a:rPr>
              <a:t>:  </a:t>
            </a:r>
            <a:r>
              <a:rPr lang="en-US" altLang="zh-CN" sz="2000" dirty="0" smtClean="0">
                <a:solidFill>
                  <a:schemeClr val="tx1"/>
                </a:solidFill>
                <a:latin typeface="Palatino Linotype" pitchFamily="18" charset="0"/>
              </a:rPr>
              <a:t>Each incoming link is a “</a:t>
            </a:r>
            <a:r>
              <a:rPr lang="en-US" altLang="zh-CN" sz="2000" dirty="0" smtClean="0">
                <a:solidFill>
                  <a:srgbClr val="CC0099"/>
                </a:solidFill>
                <a:latin typeface="Palatino Linotype" pitchFamily="18" charset="0"/>
              </a:rPr>
              <a:t>vote.</a:t>
            </a:r>
            <a:r>
              <a:rPr lang="en-US" altLang="zh-CN" sz="2000" dirty="0" smtClean="0">
                <a:solidFill>
                  <a:schemeClr val="tx1"/>
                </a:solidFill>
                <a:latin typeface="Palatino Linotype" pitchFamily="18" charset="0"/>
              </a:rPr>
              <a:t>” </a:t>
            </a:r>
          </a:p>
        </p:txBody>
      </p:sp>
      <p:grpSp>
        <p:nvGrpSpPr>
          <p:cNvPr id="5" name="Group 4"/>
          <p:cNvGrpSpPr/>
          <p:nvPr/>
        </p:nvGrpSpPr>
        <p:grpSpPr>
          <a:xfrm>
            <a:off x="762002" y="5311914"/>
            <a:ext cx="7819135" cy="1088886"/>
            <a:chOff x="762002" y="5311914"/>
            <a:chExt cx="7819135" cy="1088886"/>
          </a:xfrm>
        </p:grpSpPr>
        <p:sp>
          <p:nvSpPr>
            <p:cNvPr id="24" name="矩形 17"/>
            <p:cNvSpPr/>
            <p:nvPr/>
          </p:nvSpPr>
          <p:spPr>
            <a:xfrm>
              <a:off x="762002" y="5692914"/>
              <a:ext cx="7696200" cy="707886"/>
            </a:xfrm>
            <a:prstGeom prst="rect">
              <a:avLst/>
            </a:prstGeom>
          </p:spPr>
          <p:txBody>
            <a:bodyPr wrap="square">
              <a:spAutoFit/>
            </a:bodyPr>
            <a:lstStyle/>
            <a:p>
              <a:pPr algn="l">
                <a:buClr>
                  <a:srgbClr val="CC0099"/>
                </a:buClr>
                <a:buSzPct val="150000"/>
                <a:buFont typeface="Arial" pitchFamily="34" charset="0"/>
                <a:buChar char="•"/>
              </a:pPr>
              <a:r>
                <a:rPr lang="en-US" altLang="zh-CN" sz="2000" dirty="0" smtClean="0">
                  <a:solidFill>
                    <a:schemeClr val="tx1"/>
                  </a:solidFill>
                  <a:latin typeface="Palatino Linotype" pitchFamily="18" charset="0"/>
                </a:rPr>
                <a:t>  Type of vote - Quality!  </a:t>
              </a:r>
            </a:p>
            <a:p>
              <a:pPr algn="l">
                <a:buClr>
                  <a:srgbClr val="CC0099"/>
                </a:buClr>
              </a:pPr>
              <a:r>
                <a:rPr lang="en-US" altLang="zh-CN" sz="2000" dirty="0" smtClean="0">
                  <a:solidFill>
                    <a:srgbClr val="FF0000"/>
                  </a:solidFill>
                  <a:latin typeface="Palatino Linotype" pitchFamily="18" charset="0"/>
                </a:rPr>
                <a:t>More importance to votes that come from pages with lots of votes.</a:t>
              </a:r>
            </a:p>
          </p:txBody>
        </p:sp>
        <p:sp>
          <p:nvSpPr>
            <p:cNvPr id="25" name="矩形 21"/>
            <p:cNvSpPr/>
            <p:nvPr/>
          </p:nvSpPr>
          <p:spPr>
            <a:xfrm>
              <a:off x="762002" y="5311914"/>
              <a:ext cx="7819135" cy="400110"/>
            </a:xfrm>
            <a:prstGeom prst="rect">
              <a:avLst/>
            </a:prstGeom>
          </p:spPr>
          <p:txBody>
            <a:bodyPr wrap="square">
              <a:spAutoFit/>
            </a:bodyPr>
            <a:lstStyle/>
            <a:p>
              <a:pPr algn="l">
                <a:buClr>
                  <a:srgbClr val="CC0099"/>
                </a:buClr>
                <a:buSzPct val="150000"/>
                <a:buFont typeface="Arial" pitchFamily="34" charset="0"/>
                <a:buChar char="•"/>
              </a:pPr>
              <a:r>
                <a:rPr lang="en-US" altLang="zh-CN" sz="2000" dirty="0" smtClean="0">
                  <a:solidFill>
                    <a:schemeClr val="tx1"/>
                  </a:solidFill>
                  <a:latin typeface="Palatino Linotype" pitchFamily="18" charset="0"/>
                </a:rPr>
                <a:t>  # of votes - Quantity!</a:t>
              </a:r>
            </a:p>
          </p:txBody>
        </p:sp>
      </p:grpSp>
      <p:sp>
        <p:nvSpPr>
          <p:cNvPr id="6" name="Rectangle 5"/>
          <p:cNvSpPr/>
          <p:nvPr/>
        </p:nvSpPr>
        <p:spPr>
          <a:xfrm>
            <a:off x="6629400" y="2692491"/>
            <a:ext cx="1234633" cy="338554"/>
          </a:xfrm>
          <a:prstGeom prst="rect">
            <a:avLst/>
          </a:prstGeom>
        </p:spPr>
        <p:txBody>
          <a:bodyPr wrap="none">
            <a:spAutoFit/>
          </a:bodyPr>
          <a:lstStyle/>
          <a:p>
            <a:r>
              <a:rPr lang="en-US" sz="1600" dirty="0">
                <a:solidFill>
                  <a:schemeClr val="tx1"/>
                </a:solidFill>
                <a:latin typeface="Palatino Linotype" pitchFamily="18" charset="0"/>
              </a:rPr>
              <a:t>Sergey </a:t>
            </a:r>
            <a:r>
              <a:rPr lang="en-US" sz="1600" dirty="0" err="1">
                <a:solidFill>
                  <a:schemeClr val="tx1"/>
                </a:solidFill>
                <a:latin typeface="Palatino Linotype" pitchFamily="18" charset="0"/>
              </a:rPr>
              <a:t>Brin</a:t>
            </a:r>
            <a:endParaRPr lang="en-US" sz="1600" dirty="0">
              <a:solidFill>
                <a:schemeClr val="tx1"/>
              </a:solidFill>
              <a:latin typeface="Palatino Linotype" pitchFamily="18" charset="0"/>
            </a:endParaRPr>
          </a:p>
        </p:txBody>
      </p:sp>
      <p:sp>
        <p:nvSpPr>
          <p:cNvPr id="16" name="Rectangle 15"/>
          <p:cNvSpPr/>
          <p:nvPr/>
        </p:nvSpPr>
        <p:spPr>
          <a:xfrm>
            <a:off x="5194742" y="2710261"/>
            <a:ext cx="1171988" cy="338554"/>
          </a:xfrm>
          <a:prstGeom prst="rect">
            <a:avLst/>
          </a:prstGeom>
        </p:spPr>
        <p:txBody>
          <a:bodyPr wrap="none">
            <a:spAutoFit/>
          </a:bodyPr>
          <a:lstStyle/>
          <a:p>
            <a:r>
              <a:rPr lang="en-US" sz="1600" dirty="0" smtClean="0">
                <a:solidFill>
                  <a:schemeClr val="tx1"/>
                </a:solidFill>
                <a:latin typeface="Palatino Linotype" pitchFamily="18" charset="0"/>
              </a:rPr>
              <a:t>Larry Page</a:t>
            </a:r>
            <a:endParaRPr lang="en-US" sz="1600" dirty="0">
              <a:solidFill>
                <a:schemeClr val="tx1"/>
              </a:solidFill>
              <a:latin typeface="Palatino Linotype" pitchFamily="18" charset="0"/>
            </a:endParaRPr>
          </a:p>
        </p:txBody>
      </p:sp>
    </p:spTree>
    <p:extLst>
      <p:ext uri="{BB962C8B-B14F-4D97-AF65-F5344CB8AC3E}">
        <p14:creationId xmlns:p14="http://schemas.microsoft.com/office/powerpoint/2010/main" xmlns="" val="247156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4"/>
          <p:cNvSpPr>
            <a:spLocks noGrp="1" noChangeArrowheads="1"/>
          </p:cNvSpPr>
          <p:nvPr>
            <p:ph idx="1"/>
          </p:nvPr>
        </p:nvSpPr>
        <p:spPr>
          <a:xfrm>
            <a:off x="0" y="1371600"/>
            <a:ext cx="5791200" cy="4876800"/>
          </a:xfrm>
        </p:spPr>
        <p:txBody>
          <a:bodyPr>
            <a:normAutofit lnSpcReduction="10000"/>
          </a:bodyPr>
          <a:lstStyle/>
          <a:p>
            <a:pPr eaLnBrk="1" hangingPunct="1">
              <a:buFontTx/>
              <a:buNone/>
            </a:pPr>
            <a:r>
              <a:rPr lang="en-US" sz="2000" b="1" dirty="0" smtClean="0">
                <a:solidFill>
                  <a:srgbClr val="990000"/>
                </a:solidFill>
              </a:rPr>
              <a:t>PageRank Algorithm</a:t>
            </a:r>
          </a:p>
          <a:p>
            <a:pPr eaLnBrk="1" hangingPunct="1">
              <a:buFontTx/>
              <a:buNone/>
            </a:pPr>
            <a:endParaRPr lang="en-US" sz="2000" b="1" dirty="0" smtClean="0">
              <a:solidFill>
                <a:srgbClr val="990000"/>
              </a:solidFill>
            </a:endParaRPr>
          </a:p>
          <a:p>
            <a:pPr eaLnBrk="1" hangingPunct="1"/>
            <a:r>
              <a:rPr lang="en-US" sz="1800" dirty="0" smtClean="0">
                <a:solidFill>
                  <a:srgbClr val="FF0000"/>
                </a:solidFill>
              </a:rPr>
              <a:t>Idea: important pages are pointed to by other important pages</a:t>
            </a:r>
          </a:p>
          <a:p>
            <a:pPr eaLnBrk="1" hangingPunct="1"/>
            <a:r>
              <a:rPr lang="en-US" sz="1800" dirty="0" smtClean="0"/>
              <a:t>Method:</a:t>
            </a:r>
          </a:p>
          <a:p>
            <a:pPr lvl="1" eaLnBrk="1" hangingPunct="1"/>
            <a:r>
              <a:rPr lang="en-US" sz="1600" dirty="0" smtClean="0">
                <a:ea typeface="ＭＳ Ｐゴシック" pitchFamily="34" charset="-128"/>
              </a:rPr>
              <a:t>Each link from one page to another is counted as a “vote” for the destination page</a:t>
            </a:r>
            <a:br>
              <a:rPr lang="en-US" sz="1600" dirty="0" smtClean="0">
                <a:ea typeface="ＭＳ Ｐゴシック" pitchFamily="34" charset="-128"/>
              </a:rPr>
            </a:br>
            <a:r>
              <a:rPr lang="en-US" sz="1600" dirty="0" smtClean="0">
                <a:ea typeface="ＭＳ Ｐゴシック" pitchFamily="34" charset="-128"/>
              </a:rPr>
              <a:t/>
            </a:r>
            <a:br>
              <a:rPr lang="en-US" sz="1600" dirty="0" smtClean="0">
                <a:ea typeface="ＭＳ Ｐゴシック" pitchFamily="34" charset="-128"/>
              </a:rPr>
            </a:br>
            <a:r>
              <a:rPr lang="en-US" sz="1600" dirty="0" smtClean="0">
                <a:ea typeface="ＭＳ Ｐゴシック" pitchFamily="34" charset="-128"/>
              </a:rPr>
              <a:t/>
            </a:r>
            <a:br>
              <a:rPr lang="en-US" sz="1600" dirty="0" smtClean="0">
                <a:ea typeface="ＭＳ Ｐゴシック" pitchFamily="34" charset="-128"/>
              </a:rPr>
            </a:br>
            <a:endParaRPr lang="en-US" sz="1600" dirty="0" smtClean="0">
              <a:ea typeface="ＭＳ Ｐゴシック" pitchFamily="34" charset="-128"/>
            </a:endParaRPr>
          </a:p>
          <a:p>
            <a:pPr lvl="2" eaLnBrk="1" hangingPunct="1"/>
            <a:r>
              <a:rPr lang="en-US" sz="1600" dirty="0" smtClean="0">
                <a:ea typeface="ＭＳ Ｐゴシック" pitchFamily="34" charset="-128"/>
              </a:rPr>
              <a:t>The number of incoming links is important!</a:t>
            </a:r>
          </a:p>
          <a:p>
            <a:pPr lvl="2" eaLnBrk="1" hangingPunct="1"/>
            <a:r>
              <a:rPr lang="en-US" sz="1600" dirty="0" smtClean="0">
                <a:ea typeface="ＭＳ Ｐゴシック" pitchFamily="34" charset="-128"/>
              </a:rPr>
              <a:t>But it is not enough!</a:t>
            </a:r>
          </a:p>
          <a:p>
            <a:pPr lvl="1" eaLnBrk="1" hangingPunct="1"/>
            <a:r>
              <a:rPr lang="en-US" sz="1600" dirty="0" smtClean="0">
                <a:ea typeface="ＭＳ Ｐゴシック" pitchFamily="34" charset="-128"/>
              </a:rPr>
              <a:t>But each “vote” is different! PageRank places more importance to votes that come from pages with large number of votes (and so on, and so on)</a:t>
            </a:r>
            <a:endParaRPr lang="en-US" sz="1400" dirty="0" smtClean="0">
              <a:ea typeface="ＭＳ Ｐゴシック" pitchFamily="34" charset="-128"/>
            </a:endParaRPr>
          </a:p>
          <a:p>
            <a:pPr eaLnBrk="1" hangingPunct="1"/>
            <a:r>
              <a:rPr lang="en-US" sz="2000" dirty="0" smtClean="0"/>
              <a:t>Compare, for example, the cases for the circled page in </a:t>
            </a:r>
            <a:r>
              <a:rPr lang="en-US" sz="2000" b="1" dirty="0" smtClean="0">
                <a:solidFill>
                  <a:srgbClr val="990000"/>
                </a:solidFill>
              </a:rPr>
              <a:t>cases A</a:t>
            </a:r>
            <a:r>
              <a:rPr lang="en-US" sz="2000" b="1" dirty="0" smtClean="0"/>
              <a:t> and</a:t>
            </a:r>
            <a:r>
              <a:rPr lang="en-US" sz="2000" b="1" dirty="0" smtClean="0">
                <a:solidFill>
                  <a:srgbClr val="990000"/>
                </a:solidFill>
              </a:rPr>
              <a:t> B</a:t>
            </a:r>
          </a:p>
        </p:txBody>
      </p:sp>
      <p:sp>
        <p:nvSpPr>
          <p:cNvPr id="1016835" name="Rectangle 3"/>
          <p:cNvSpPr>
            <a:spLocks noGrp="1" noChangeArrowheads="1"/>
          </p:cNvSpPr>
          <p:nvPr>
            <p:ph type="title"/>
          </p:nvPr>
        </p:nvSpPr>
        <p:spPr>
          <a:xfrm>
            <a:off x="76200" y="-152400"/>
            <a:ext cx="6172200" cy="1143000"/>
          </a:xfrm>
        </p:spPr>
        <p:txBody>
          <a:bodyPr/>
          <a:lstStyle/>
          <a:p>
            <a:pPr eaLnBrk="1" hangingPunct="1">
              <a:defRPr/>
            </a:pPr>
            <a:r>
              <a:rPr lang="en-US" sz="2800" dirty="0"/>
              <a:t>Measuring Importance of Linking</a:t>
            </a:r>
          </a:p>
        </p:txBody>
      </p:sp>
      <p:pic>
        <p:nvPicPr>
          <p:cNvPr id="12290" name="Picture 38"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0" y="35052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309" name="Line 20"/>
          <p:cNvSpPr>
            <a:spLocks noChangeShapeType="1"/>
          </p:cNvSpPr>
          <p:nvPr/>
        </p:nvSpPr>
        <p:spPr bwMode="auto">
          <a:xfrm flipV="1">
            <a:off x="6324600" y="64008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016867" name="Rectangle 35"/>
          <p:cNvSpPr>
            <a:spLocks noChangeArrowheads="1"/>
          </p:cNvSpPr>
          <p:nvPr/>
        </p:nvSpPr>
        <p:spPr bwMode="auto">
          <a:xfrm>
            <a:off x="8534400" y="457200"/>
            <a:ext cx="417513" cy="454025"/>
          </a:xfrm>
          <a:prstGeom prst="rect">
            <a:avLst/>
          </a:prstGeom>
          <a:noFill/>
          <a:ln w="12700">
            <a:noFill/>
            <a:miter lim="800000"/>
            <a:headEnd/>
            <a:tailEnd/>
          </a:ln>
          <a:effectLst/>
        </p:spPr>
        <p:txBody>
          <a:bodyPr wrap="none" lIns="90483" tIns="44447" rIns="90483" bIns="44447">
            <a:spAutoFit/>
          </a:bodyPr>
          <a:lstStyle/>
          <a:p>
            <a:pPr marL="342900" indent="-342900">
              <a:spcBef>
                <a:spcPct val="20000"/>
              </a:spcBef>
              <a:defRPr/>
            </a:pPr>
            <a:r>
              <a:rPr lang="en-US" b="1">
                <a:solidFill>
                  <a:srgbClr val="990000"/>
                </a:solidFill>
                <a:effectLst>
                  <a:outerShdw blurRad="38100" dist="38100" dir="2700000" algn="tl">
                    <a:srgbClr val="DDDDDD"/>
                  </a:outerShdw>
                </a:effectLst>
                <a:latin typeface="Verdana" pitchFamily="-112" charset="0"/>
              </a:rPr>
              <a:t>A</a:t>
            </a:r>
            <a:endParaRPr lang="el-GR" b="1">
              <a:solidFill>
                <a:srgbClr val="990000"/>
              </a:solidFill>
              <a:effectLst>
                <a:outerShdw blurRad="38100" dist="38100" dir="2700000" algn="tl">
                  <a:srgbClr val="DDDDDD"/>
                </a:outerShdw>
              </a:effectLst>
              <a:latin typeface="Verdana" pitchFamily="-112" charset="0"/>
            </a:endParaRPr>
          </a:p>
        </p:txBody>
      </p:sp>
      <p:grpSp>
        <p:nvGrpSpPr>
          <p:cNvPr id="2" name="Group 1"/>
          <p:cNvGrpSpPr/>
          <p:nvPr/>
        </p:nvGrpSpPr>
        <p:grpSpPr>
          <a:xfrm>
            <a:off x="5715000" y="381000"/>
            <a:ext cx="3200400" cy="3124200"/>
            <a:chOff x="5943600" y="381000"/>
            <a:chExt cx="3200400" cy="3124200"/>
          </a:xfrm>
        </p:grpSpPr>
        <p:sp>
          <p:nvSpPr>
            <p:cNvPr id="12291" name="Rectangle 2"/>
            <p:cNvSpPr>
              <a:spLocks noChangeArrowheads="1"/>
            </p:cNvSpPr>
            <p:nvPr/>
          </p:nvSpPr>
          <p:spPr bwMode="auto">
            <a:xfrm>
              <a:off x="5943600" y="381000"/>
              <a:ext cx="3200400" cy="3124200"/>
            </a:xfrm>
            <a:prstGeom prst="rect">
              <a:avLst/>
            </a:prstGeom>
            <a:solidFill>
              <a:schemeClr val="bg1"/>
            </a:solidFill>
            <a:ln w="19050">
              <a:solidFill>
                <a:srgbClr val="000080"/>
              </a:solidFill>
              <a:miter lim="800000"/>
              <a:headEnd/>
              <a:tailEnd/>
            </a:ln>
          </p:spPr>
          <p:txBody>
            <a:bodyPr wrap="none" lIns="90483" tIns="44447" rIns="90483" bIns="44447" anchor="ctr"/>
            <a:lstStyle/>
            <a:p>
              <a:pPr>
                <a:spcBef>
                  <a:spcPct val="20000"/>
                </a:spcBef>
              </a:pPr>
              <a:endParaRPr lang="en-US"/>
            </a:p>
          </p:txBody>
        </p:sp>
        <p:pic>
          <p:nvPicPr>
            <p:cNvPr id="12316" name="Picture 27"/>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1800" y="2286000"/>
              <a:ext cx="871538" cy="7699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12317" name="Picture 28"/>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10400" y="1143000"/>
              <a:ext cx="762000" cy="8445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2318" name="Line 29"/>
            <p:cNvSpPr>
              <a:spLocks noChangeShapeType="1"/>
            </p:cNvSpPr>
            <p:nvPr/>
          </p:nvSpPr>
          <p:spPr bwMode="auto">
            <a:xfrm>
              <a:off x="7620000" y="1981200"/>
              <a:ext cx="5334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9" name="Line 30"/>
            <p:cNvSpPr>
              <a:spLocks noChangeShapeType="1"/>
            </p:cNvSpPr>
            <p:nvPr/>
          </p:nvSpPr>
          <p:spPr bwMode="auto">
            <a:xfrm flipV="1">
              <a:off x="7696200" y="24384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20" name="Line 31"/>
            <p:cNvSpPr>
              <a:spLocks noChangeShapeType="1"/>
            </p:cNvSpPr>
            <p:nvPr/>
          </p:nvSpPr>
          <p:spPr bwMode="auto">
            <a:xfrm>
              <a:off x="6629400" y="1219200"/>
              <a:ext cx="3810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pic>
          <p:nvPicPr>
            <p:cNvPr id="12321" name="Picture 3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153400" y="1905000"/>
              <a:ext cx="838200" cy="7334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2322" name="Line 33"/>
            <p:cNvSpPr>
              <a:spLocks noChangeShapeType="1"/>
            </p:cNvSpPr>
            <p:nvPr/>
          </p:nvSpPr>
          <p:spPr bwMode="auto">
            <a:xfrm flipV="1">
              <a:off x="6553200" y="17526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23" name="Line 34"/>
            <p:cNvSpPr>
              <a:spLocks noChangeShapeType="1"/>
            </p:cNvSpPr>
            <p:nvPr/>
          </p:nvSpPr>
          <p:spPr bwMode="auto">
            <a:xfrm flipV="1">
              <a:off x="6172200" y="2819400"/>
              <a:ext cx="6096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25" name="Oval 36"/>
            <p:cNvSpPr>
              <a:spLocks noChangeArrowheads="1"/>
            </p:cNvSpPr>
            <p:nvPr/>
          </p:nvSpPr>
          <p:spPr bwMode="auto">
            <a:xfrm>
              <a:off x="7848600" y="1676400"/>
              <a:ext cx="1295400" cy="1219200"/>
            </a:xfrm>
            <a:prstGeom prst="ellipse">
              <a:avLst/>
            </a:prstGeom>
            <a:noFill/>
            <a:ln w="2540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grpSp>
        <p:nvGrpSpPr>
          <p:cNvPr id="3" name="Group 2"/>
          <p:cNvGrpSpPr/>
          <p:nvPr/>
        </p:nvGrpSpPr>
        <p:grpSpPr>
          <a:xfrm>
            <a:off x="5715000" y="3657600"/>
            <a:ext cx="3200400" cy="3124200"/>
            <a:chOff x="5943600" y="3733800"/>
            <a:chExt cx="3200400" cy="3124200"/>
          </a:xfrm>
        </p:grpSpPr>
        <p:pic>
          <p:nvPicPr>
            <p:cNvPr id="12294"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1800" y="5638800"/>
              <a:ext cx="871538" cy="7699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12295"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10400" y="4495800"/>
              <a:ext cx="765175" cy="8477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2296" name="Line 7"/>
            <p:cNvSpPr>
              <a:spLocks noChangeShapeType="1"/>
            </p:cNvSpPr>
            <p:nvPr/>
          </p:nvSpPr>
          <p:spPr bwMode="auto">
            <a:xfrm>
              <a:off x="7620000" y="5334000"/>
              <a:ext cx="5334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297" name="Line 8"/>
            <p:cNvSpPr>
              <a:spLocks noChangeShapeType="1"/>
            </p:cNvSpPr>
            <p:nvPr/>
          </p:nvSpPr>
          <p:spPr bwMode="auto">
            <a:xfrm flipV="1">
              <a:off x="7696200" y="57912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298" name="Line 9"/>
            <p:cNvSpPr>
              <a:spLocks noChangeShapeType="1"/>
            </p:cNvSpPr>
            <p:nvPr/>
          </p:nvSpPr>
          <p:spPr bwMode="auto">
            <a:xfrm>
              <a:off x="6629400" y="4572000"/>
              <a:ext cx="3810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pic>
          <p:nvPicPr>
            <p:cNvPr id="12299"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8153400" y="5257800"/>
              <a:ext cx="838200" cy="7334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12300" name="Line 11"/>
            <p:cNvSpPr>
              <a:spLocks noChangeShapeType="1"/>
            </p:cNvSpPr>
            <p:nvPr/>
          </p:nvSpPr>
          <p:spPr bwMode="auto">
            <a:xfrm flipV="1">
              <a:off x="6096000" y="6096000"/>
              <a:ext cx="685800" cy="76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1" name="Line 12"/>
            <p:cNvSpPr>
              <a:spLocks noChangeShapeType="1"/>
            </p:cNvSpPr>
            <p:nvPr/>
          </p:nvSpPr>
          <p:spPr bwMode="auto">
            <a:xfrm flipV="1">
              <a:off x="6553200" y="51054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2" name="Line 13"/>
            <p:cNvSpPr>
              <a:spLocks noChangeShapeType="1"/>
            </p:cNvSpPr>
            <p:nvPr/>
          </p:nvSpPr>
          <p:spPr bwMode="auto">
            <a:xfrm flipV="1">
              <a:off x="6477000" y="5029200"/>
              <a:ext cx="533400" cy="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3" name="Line 14"/>
            <p:cNvSpPr>
              <a:spLocks noChangeShapeType="1"/>
            </p:cNvSpPr>
            <p:nvPr/>
          </p:nvSpPr>
          <p:spPr bwMode="auto">
            <a:xfrm>
              <a:off x="6705600" y="4343400"/>
              <a:ext cx="3048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4" name="Line 15"/>
            <p:cNvSpPr>
              <a:spLocks noChangeShapeType="1"/>
            </p:cNvSpPr>
            <p:nvPr/>
          </p:nvSpPr>
          <p:spPr bwMode="auto">
            <a:xfrm>
              <a:off x="6934200" y="4038600"/>
              <a:ext cx="1524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5" name="Line 16"/>
            <p:cNvSpPr>
              <a:spLocks noChangeShapeType="1"/>
            </p:cNvSpPr>
            <p:nvPr/>
          </p:nvSpPr>
          <p:spPr bwMode="auto">
            <a:xfrm flipH="1">
              <a:off x="7315200" y="3810000"/>
              <a:ext cx="152400" cy="6858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6" name="Line 17"/>
            <p:cNvSpPr>
              <a:spLocks noChangeShapeType="1"/>
            </p:cNvSpPr>
            <p:nvPr/>
          </p:nvSpPr>
          <p:spPr bwMode="auto">
            <a:xfrm flipH="1">
              <a:off x="7772400" y="4267200"/>
              <a:ext cx="3810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7" name="Line 18"/>
            <p:cNvSpPr>
              <a:spLocks noChangeShapeType="1"/>
            </p:cNvSpPr>
            <p:nvPr/>
          </p:nvSpPr>
          <p:spPr bwMode="auto">
            <a:xfrm flipH="1">
              <a:off x="7543800" y="4114800"/>
              <a:ext cx="3810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08" name="Line 19"/>
            <p:cNvSpPr>
              <a:spLocks noChangeShapeType="1"/>
            </p:cNvSpPr>
            <p:nvPr/>
          </p:nvSpPr>
          <p:spPr bwMode="auto">
            <a:xfrm flipV="1">
              <a:off x="6172200" y="6172200"/>
              <a:ext cx="6096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0" name="Line 21"/>
            <p:cNvSpPr>
              <a:spLocks noChangeShapeType="1"/>
            </p:cNvSpPr>
            <p:nvPr/>
          </p:nvSpPr>
          <p:spPr bwMode="auto">
            <a:xfrm>
              <a:off x="6248400" y="5715000"/>
              <a:ext cx="5334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1" name="Line 22"/>
            <p:cNvSpPr>
              <a:spLocks noChangeShapeType="1"/>
            </p:cNvSpPr>
            <p:nvPr/>
          </p:nvSpPr>
          <p:spPr bwMode="auto">
            <a:xfrm>
              <a:off x="6172200" y="5943600"/>
              <a:ext cx="609600" cy="76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2" name="Line 23"/>
            <p:cNvSpPr>
              <a:spLocks noChangeShapeType="1"/>
            </p:cNvSpPr>
            <p:nvPr/>
          </p:nvSpPr>
          <p:spPr bwMode="auto">
            <a:xfrm flipV="1">
              <a:off x="6172200" y="6324600"/>
              <a:ext cx="6096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3" name="Line 24"/>
            <p:cNvSpPr>
              <a:spLocks noChangeShapeType="1"/>
            </p:cNvSpPr>
            <p:nvPr/>
          </p:nvSpPr>
          <p:spPr bwMode="auto">
            <a:xfrm>
              <a:off x="6324600" y="5562600"/>
              <a:ext cx="4572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2314" name="Rectangle 25"/>
            <p:cNvSpPr>
              <a:spLocks noChangeArrowheads="1"/>
            </p:cNvSpPr>
            <p:nvPr/>
          </p:nvSpPr>
          <p:spPr bwMode="auto">
            <a:xfrm>
              <a:off x="5943600" y="3733800"/>
              <a:ext cx="3200400" cy="3124200"/>
            </a:xfrm>
            <a:prstGeom prst="rect">
              <a:avLst/>
            </a:prstGeom>
            <a:noFill/>
            <a:ln w="19050">
              <a:solidFill>
                <a:srgbClr val="000080"/>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sp>
          <p:nvSpPr>
            <p:cNvPr id="1016858" name="Rectangle 26"/>
            <p:cNvSpPr>
              <a:spLocks noChangeArrowheads="1"/>
            </p:cNvSpPr>
            <p:nvPr/>
          </p:nvSpPr>
          <p:spPr bwMode="auto">
            <a:xfrm>
              <a:off x="8534400" y="3810000"/>
              <a:ext cx="412750" cy="454025"/>
            </a:xfrm>
            <a:prstGeom prst="rect">
              <a:avLst/>
            </a:prstGeom>
            <a:noFill/>
            <a:ln w="12700">
              <a:noFill/>
              <a:miter lim="800000"/>
              <a:headEnd/>
              <a:tailEnd/>
            </a:ln>
            <a:effectLst/>
          </p:spPr>
          <p:txBody>
            <a:bodyPr wrap="none" lIns="90483" tIns="44447" rIns="90483" bIns="44447">
              <a:spAutoFit/>
            </a:bodyPr>
            <a:lstStyle/>
            <a:p>
              <a:pPr marL="342900" indent="-342900">
                <a:spcBef>
                  <a:spcPct val="20000"/>
                </a:spcBef>
                <a:defRPr/>
              </a:pPr>
              <a:r>
                <a:rPr lang="en-US" b="1" dirty="0">
                  <a:solidFill>
                    <a:srgbClr val="990000"/>
                  </a:solidFill>
                  <a:effectLst>
                    <a:outerShdw blurRad="38100" dist="38100" dir="2700000" algn="tl">
                      <a:srgbClr val="DDDDDD"/>
                    </a:outerShdw>
                  </a:effectLst>
                  <a:latin typeface="Verdana" pitchFamily="-112" charset="0"/>
                </a:rPr>
                <a:t>B</a:t>
              </a:r>
              <a:endParaRPr lang="el-GR" b="1" dirty="0">
                <a:solidFill>
                  <a:srgbClr val="990000"/>
                </a:solidFill>
                <a:effectLst>
                  <a:outerShdw blurRad="38100" dist="38100" dir="2700000" algn="tl">
                    <a:srgbClr val="DDDDDD"/>
                  </a:outerShdw>
                </a:effectLst>
                <a:latin typeface="Verdana" pitchFamily="-112" charset="0"/>
              </a:endParaRPr>
            </a:p>
          </p:txBody>
        </p:sp>
        <p:sp>
          <p:nvSpPr>
            <p:cNvPr id="12326" name="Oval 37"/>
            <p:cNvSpPr>
              <a:spLocks noChangeArrowheads="1"/>
            </p:cNvSpPr>
            <p:nvPr/>
          </p:nvSpPr>
          <p:spPr bwMode="auto">
            <a:xfrm>
              <a:off x="7848600" y="5029200"/>
              <a:ext cx="1295400" cy="1219200"/>
            </a:xfrm>
            <a:prstGeom prst="ellipse">
              <a:avLst/>
            </a:prstGeom>
            <a:noFill/>
            <a:ln w="2540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2327" name="Line 38"/>
          <p:cNvSpPr>
            <a:spLocks noChangeShapeType="1"/>
          </p:cNvSpPr>
          <p:nvPr/>
        </p:nvSpPr>
        <p:spPr bwMode="auto">
          <a:xfrm>
            <a:off x="76200" y="1828800"/>
            <a:ext cx="5486400" cy="0"/>
          </a:xfrm>
          <a:prstGeom prst="line">
            <a:avLst/>
          </a:prstGeom>
          <a:noFill/>
          <a:ln w="28575">
            <a:solidFill>
              <a:srgbClr val="000066"/>
            </a:solidFill>
            <a:round/>
            <a:headEnd/>
            <a:tailEnd type="none" w="lg" len="med"/>
          </a:ln>
          <a:extLst>
            <a:ext uri="{909E8E84-426E-40DD-AFC4-6F175D3DCCD1}">
              <a14:hiddenFill xmlns:a14="http://schemas.microsoft.com/office/drawing/2010/main" xmlns="">
                <a:noFill/>
              </a14:hiddenFill>
            </a:ext>
          </a:extLst>
        </p:spPr>
        <p:txBody>
          <a:bodyPr/>
          <a:lstStyle/>
          <a:p>
            <a:endParaRPr lang="en-US"/>
          </a:p>
        </p:txBody>
      </p:sp>
      <p:sp>
        <p:nvSpPr>
          <p:cNvPr id="42" name="Rectangle 26"/>
          <p:cNvSpPr>
            <a:spLocks noChangeArrowheads="1"/>
          </p:cNvSpPr>
          <p:nvPr/>
        </p:nvSpPr>
        <p:spPr bwMode="auto">
          <a:xfrm>
            <a:off x="8305800" y="457200"/>
            <a:ext cx="461656" cy="520649"/>
          </a:xfrm>
          <a:prstGeom prst="rect">
            <a:avLst/>
          </a:prstGeom>
          <a:noFill/>
          <a:ln w="12700">
            <a:noFill/>
            <a:miter lim="800000"/>
            <a:headEnd/>
            <a:tailEnd/>
          </a:ln>
          <a:effectLst/>
        </p:spPr>
        <p:txBody>
          <a:bodyPr wrap="none" lIns="90483" tIns="44447" rIns="90483" bIns="44447">
            <a:spAutoFit/>
          </a:bodyPr>
          <a:lstStyle/>
          <a:p>
            <a:pPr marL="342900" indent="-342900">
              <a:spcBef>
                <a:spcPct val="20000"/>
              </a:spcBef>
              <a:defRPr/>
            </a:pPr>
            <a:r>
              <a:rPr lang="en-US" b="1" dirty="0" smtClean="0">
                <a:solidFill>
                  <a:srgbClr val="990000"/>
                </a:solidFill>
                <a:effectLst>
                  <a:outerShdw blurRad="38100" dist="38100" dir="2700000" algn="tl">
                    <a:srgbClr val="DDDDDD"/>
                  </a:outerShdw>
                </a:effectLst>
                <a:latin typeface="Verdana" pitchFamily="-112" charset="0"/>
              </a:rPr>
              <a:t>A</a:t>
            </a:r>
            <a:endParaRPr lang="el-GR" b="1" dirty="0">
              <a:solidFill>
                <a:srgbClr val="990000"/>
              </a:solidFill>
              <a:effectLst>
                <a:outerShdw blurRad="38100" dist="38100" dir="2700000" algn="tl">
                  <a:srgbClr val="DDDDDD"/>
                </a:outerShdw>
              </a:effectLst>
              <a:latin typeface="Verdana" pitchFamily="-112" charset="0"/>
            </a:endParaRPr>
          </a:p>
        </p:txBody>
      </p:sp>
    </p:spTree>
    <p:extLst>
      <p:ext uri="{BB962C8B-B14F-4D97-AF65-F5344CB8AC3E}">
        <p14:creationId xmlns:p14="http://schemas.microsoft.com/office/powerpoint/2010/main" xmlns="" val="3730366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animEffect transition="in" filter="fade">
                                      <p:cBhvr>
                                        <p:cTn id="7" dur="500"/>
                                        <p:tgtEl>
                                          <p:spTgt spid="122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3">
                                            <p:txEl>
                                              <p:pRg st="2" end="2"/>
                                            </p:txEl>
                                          </p:spTgt>
                                        </p:tgtEl>
                                        <p:attrNameLst>
                                          <p:attrName>style.visibility</p:attrName>
                                        </p:attrNameLst>
                                      </p:cBhvr>
                                      <p:to>
                                        <p:strVal val="visible"/>
                                      </p:to>
                                    </p:set>
                                    <p:animEffect transition="in" filter="fade">
                                      <p:cBhvr>
                                        <p:cTn id="12" dur="500"/>
                                        <p:tgtEl>
                                          <p:spTgt spid="1229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93">
                                            <p:txEl>
                                              <p:pRg st="3" end="3"/>
                                            </p:txEl>
                                          </p:spTgt>
                                        </p:tgtEl>
                                        <p:attrNameLst>
                                          <p:attrName>style.visibility</p:attrName>
                                        </p:attrNameLst>
                                      </p:cBhvr>
                                      <p:to>
                                        <p:strVal val="visible"/>
                                      </p:to>
                                    </p:set>
                                    <p:animEffect transition="in" filter="fade">
                                      <p:cBhvr>
                                        <p:cTn id="17" dur="500"/>
                                        <p:tgtEl>
                                          <p:spTgt spid="1229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293">
                                            <p:txEl>
                                              <p:pRg st="4" end="4"/>
                                            </p:txEl>
                                          </p:spTgt>
                                        </p:tgtEl>
                                        <p:attrNameLst>
                                          <p:attrName>style.visibility</p:attrName>
                                        </p:attrNameLst>
                                      </p:cBhvr>
                                      <p:to>
                                        <p:strVal val="visible"/>
                                      </p:to>
                                    </p:set>
                                    <p:animEffect transition="in" filter="fade">
                                      <p:cBhvr>
                                        <p:cTn id="20" dur="500"/>
                                        <p:tgtEl>
                                          <p:spTgt spid="12293">
                                            <p:txEl>
                                              <p:pRg st="4" end="4"/>
                                            </p:txEl>
                                          </p:spTgt>
                                        </p:tgtEl>
                                      </p:cBhvr>
                                    </p:animEffect>
                                  </p:childTnLst>
                                </p:cTn>
                              </p:par>
                            </p:childTnLst>
                          </p:cTn>
                        </p:par>
                        <p:par>
                          <p:cTn id="21" fill="hold">
                            <p:stCondLst>
                              <p:cond delay="500"/>
                            </p:stCondLst>
                            <p:childTnLst>
                              <p:par>
                                <p:cTn id="22" presetID="1" presetClass="entr" presetSubtype="0" fill="hold" nodeType="afterEffect">
                                  <p:stCondLst>
                                    <p:cond delay="0"/>
                                  </p:stCondLst>
                                  <p:childTnLst>
                                    <p:set>
                                      <p:cBhvr>
                                        <p:cTn id="23" dur="1" fill="hold">
                                          <p:stCondLst>
                                            <p:cond delay="0"/>
                                          </p:stCondLst>
                                        </p:cTn>
                                        <p:tgtEl>
                                          <p:spTgt spid="12290"/>
                                        </p:tgtEl>
                                        <p:attrNameLst>
                                          <p:attrName>style.visibility</p:attrName>
                                        </p:attrNameLst>
                                      </p:cBhvr>
                                      <p:to>
                                        <p:strVal val="visible"/>
                                      </p:to>
                                    </p:set>
                                  </p:childTnLst>
                                </p:cTn>
                              </p:par>
                              <p:par>
                                <p:cTn id="24" presetID="10" presetClass="entr" presetSubtype="0" fill="hold" grpId="0" nodeType="withEffect">
                                  <p:stCondLst>
                                    <p:cond delay="0"/>
                                  </p:stCondLst>
                                  <p:childTnLst>
                                    <p:set>
                                      <p:cBhvr>
                                        <p:cTn id="25" dur="1" fill="hold">
                                          <p:stCondLst>
                                            <p:cond delay="0"/>
                                          </p:stCondLst>
                                        </p:cTn>
                                        <p:tgtEl>
                                          <p:spTgt spid="12293">
                                            <p:txEl>
                                              <p:pRg st="5" end="5"/>
                                            </p:txEl>
                                          </p:spTgt>
                                        </p:tgtEl>
                                        <p:attrNameLst>
                                          <p:attrName>style.visibility</p:attrName>
                                        </p:attrNameLst>
                                      </p:cBhvr>
                                      <p:to>
                                        <p:strVal val="visible"/>
                                      </p:to>
                                    </p:set>
                                    <p:animEffect transition="in" filter="fade">
                                      <p:cBhvr>
                                        <p:cTn id="26" dur="500"/>
                                        <p:tgtEl>
                                          <p:spTgt spid="1229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293">
                                            <p:txEl>
                                              <p:pRg st="6" end="6"/>
                                            </p:txEl>
                                          </p:spTgt>
                                        </p:tgtEl>
                                        <p:attrNameLst>
                                          <p:attrName>style.visibility</p:attrName>
                                        </p:attrNameLst>
                                      </p:cBhvr>
                                      <p:to>
                                        <p:strVal val="visible"/>
                                      </p:to>
                                    </p:set>
                                    <p:animEffect transition="in" filter="fade">
                                      <p:cBhvr>
                                        <p:cTn id="29" dur="500"/>
                                        <p:tgtEl>
                                          <p:spTgt spid="1229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293">
                                            <p:txEl>
                                              <p:pRg st="7" end="7"/>
                                            </p:txEl>
                                          </p:spTgt>
                                        </p:tgtEl>
                                        <p:attrNameLst>
                                          <p:attrName>style.visibility</p:attrName>
                                        </p:attrNameLst>
                                      </p:cBhvr>
                                      <p:to>
                                        <p:strVal val="visible"/>
                                      </p:to>
                                    </p:set>
                                    <p:animEffect transition="in" filter="fade">
                                      <p:cBhvr>
                                        <p:cTn id="34" dur="500"/>
                                        <p:tgtEl>
                                          <p:spTgt spid="12293">
                                            <p:txEl>
                                              <p:pRg st="7" end="7"/>
                                            </p:txEl>
                                          </p:spTgt>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2293">
                                            <p:txEl>
                                              <p:pRg st="8" end="8"/>
                                            </p:txEl>
                                          </p:spTgt>
                                        </p:tgtEl>
                                        <p:attrNameLst>
                                          <p:attrName>style.visibility</p:attrName>
                                        </p:attrNameLst>
                                      </p:cBhvr>
                                      <p:to>
                                        <p:strVal val="visible"/>
                                      </p:to>
                                    </p:set>
                                    <p:animEffect transition="in" filter="fade">
                                      <p:cBhvr>
                                        <p:cTn id="38" dur="500"/>
                                        <p:tgtEl>
                                          <p:spTgt spid="1229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1839913" y="1916113"/>
            <a:ext cx="1776412" cy="1357312"/>
            <a:chOff x="1624" y="1668"/>
            <a:chExt cx="1119" cy="855"/>
          </a:xfrm>
        </p:grpSpPr>
        <p:grpSp>
          <p:nvGrpSpPr>
            <p:cNvPr id="13345" name="Group 3"/>
            <p:cNvGrpSpPr>
              <a:grpSpLocks/>
            </p:cNvGrpSpPr>
            <p:nvPr/>
          </p:nvGrpSpPr>
          <p:grpSpPr bwMode="auto">
            <a:xfrm>
              <a:off x="1655" y="1684"/>
              <a:ext cx="1088" cy="839"/>
              <a:chOff x="1655" y="1684"/>
              <a:chExt cx="1088" cy="839"/>
            </a:xfrm>
          </p:grpSpPr>
          <p:sp>
            <p:nvSpPr>
              <p:cNvPr id="13351" name="Rectangle 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3352" name="Rectangle 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3346" name="Text Box 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3347" name="Text Box 7"/>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3348" name="Text Box 8"/>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3349" name="Text Box 9"/>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3350" name="Text Box 10"/>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3315" name="Group 11"/>
          <p:cNvGrpSpPr>
            <a:grpSpLocks/>
          </p:cNvGrpSpPr>
          <p:nvPr/>
        </p:nvGrpSpPr>
        <p:grpSpPr bwMode="auto">
          <a:xfrm>
            <a:off x="1839913" y="4113213"/>
            <a:ext cx="1776412" cy="1357312"/>
            <a:chOff x="1624" y="1668"/>
            <a:chExt cx="1119" cy="855"/>
          </a:xfrm>
        </p:grpSpPr>
        <p:grpSp>
          <p:nvGrpSpPr>
            <p:cNvPr id="13337" name="Group 12"/>
            <p:cNvGrpSpPr>
              <a:grpSpLocks/>
            </p:cNvGrpSpPr>
            <p:nvPr/>
          </p:nvGrpSpPr>
          <p:grpSpPr bwMode="auto">
            <a:xfrm>
              <a:off x="1655" y="1684"/>
              <a:ext cx="1088" cy="839"/>
              <a:chOff x="1655" y="1684"/>
              <a:chExt cx="1088" cy="839"/>
            </a:xfrm>
          </p:grpSpPr>
          <p:sp>
            <p:nvSpPr>
              <p:cNvPr id="13343" name="Rectangle 1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3344" name="Rectangle 1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3338" name="Text Box 1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3339" name="Text Box 16"/>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3340" name="Text Box 17"/>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3341" name="Text Box 1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3342" name="Text Box 1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3316" name="Group 20"/>
          <p:cNvGrpSpPr>
            <a:grpSpLocks/>
          </p:cNvGrpSpPr>
          <p:nvPr/>
        </p:nvGrpSpPr>
        <p:grpSpPr bwMode="auto">
          <a:xfrm>
            <a:off x="5387975" y="4113213"/>
            <a:ext cx="1776413" cy="1357312"/>
            <a:chOff x="1624" y="1668"/>
            <a:chExt cx="1119" cy="855"/>
          </a:xfrm>
        </p:grpSpPr>
        <p:grpSp>
          <p:nvGrpSpPr>
            <p:cNvPr id="13329" name="Group 21"/>
            <p:cNvGrpSpPr>
              <a:grpSpLocks/>
            </p:cNvGrpSpPr>
            <p:nvPr/>
          </p:nvGrpSpPr>
          <p:grpSpPr bwMode="auto">
            <a:xfrm>
              <a:off x="1655" y="1684"/>
              <a:ext cx="1088" cy="839"/>
              <a:chOff x="1655" y="1684"/>
              <a:chExt cx="1088" cy="839"/>
            </a:xfrm>
          </p:grpSpPr>
          <p:sp>
            <p:nvSpPr>
              <p:cNvPr id="13335" name="Rectangle 2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3336" name="Rectangle 2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3330" name="Text Box 2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3331" name="Text Box 25"/>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3332" name="Text Box 2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3333" name="Text Box 27"/>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3334" name="Text Box 2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3317" name="Group 29"/>
          <p:cNvGrpSpPr>
            <a:grpSpLocks/>
          </p:cNvGrpSpPr>
          <p:nvPr/>
        </p:nvGrpSpPr>
        <p:grpSpPr bwMode="auto">
          <a:xfrm>
            <a:off x="5387975" y="1916113"/>
            <a:ext cx="1776413" cy="1357312"/>
            <a:chOff x="1624" y="1668"/>
            <a:chExt cx="1119" cy="855"/>
          </a:xfrm>
        </p:grpSpPr>
        <p:grpSp>
          <p:nvGrpSpPr>
            <p:cNvPr id="13321" name="Group 30"/>
            <p:cNvGrpSpPr>
              <a:grpSpLocks/>
            </p:cNvGrpSpPr>
            <p:nvPr/>
          </p:nvGrpSpPr>
          <p:grpSpPr bwMode="auto">
            <a:xfrm>
              <a:off x="1655" y="1684"/>
              <a:ext cx="1088" cy="839"/>
              <a:chOff x="1655" y="1684"/>
              <a:chExt cx="1088" cy="839"/>
            </a:xfrm>
          </p:grpSpPr>
          <p:sp>
            <p:nvSpPr>
              <p:cNvPr id="13327" name="Rectangle 31"/>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3328" name="Rectangle 32"/>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3322" name="Text Box 33"/>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3323" name="Text Box 34"/>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3324" name="Text Box 35"/>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3325" name="Text Box 36"/>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3326" name="Text Box 37"/>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3319"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pic>
        <p:nvPicPr>
          <p:cNvPr id="13320" name="Picture 40"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Computing </a:t>
            </a:r>
            <a:r>
              <a:rPr lang="en-US" dirty="0" err="1" smtClean="0"/>
              <a:t>Pagerank</a:t>
            </a:r>
            <a:endParaRPr lang="en-US" dirty="0"/>
          </a:p>
        </p:txBody>
      </p:sp>
    </p:spTree>
    <p:extLst>
      <p:ext uri="{BB962C8B-B14F-4D97-AF65-F5344CB8AC3E}">
        <p14:creationId xmlns:p14="http://schemas.microsoft.com/office/powerpoint/2010/main" xmlns="" val="19584301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3" name="Picture 5" descr="http://upload.wikimedia.org/wikipedia/en/thumb/a/a3/Prometheusposterfixed.jpg/220px-Prometheusposterfixed.jpg"/>
          <p:cNvPicPr>
            <a:picLocks noChangeAspect="1" noChangeArrowheads="1"/>
          </p:cNvPicPr>
          <p:nvPr/>
        </p:nvPicPr>
        <p:blipFill>
          <a:blip r:embed="rId3" cstate="print"/>
          <a:srcRect/>
          <a:stretch>
            <a:fillRect/>
          </a:stretch>
        </p:blipFill>
        <p:spPr bwMode="auto">
          <a:xfrm>
            <a:off x="381000" y="684414"/>
            <a:ext cx="4114800" cy="6097386"/>
          </a:xfrm>
          <a:prstGeom prst="rect">
            <a:avLst/>
          </a:prstGeom>
          <a:noFill/>
        </p:spPr>
      </p:pic>
      <p:pic>
        <p:nvPicPr>
          <p:cNvPr id="99335" name="Picture 7" descr="http://mankabros.com/blogs/btp/wp-content/uploads/2012/06/snow_white_and_the_huntsman_movie_poster_1.jpg"/>
          <p:cNvPicPr>
            <a:picLocks noChangeAspect="1" noChangeArrowheads="1"/>
          </p:cNvPicPr>
          <p:nvPr/>
        </p:nvPicPr>
        <p:blipFill>
          <a:blip r:embed="rId4" cstate="print"/>
          <a:srcRect/>
          <a:stretch>
            <a:fillRect/>
          </a:stretch>
        </p:blipFill>
        <p:spPr bwMode="auto">
          <a:xfrm>
            <a:off x="4771955" y="152400"/>
            <a:ext cx="4067245" cy="6023919"/>
          </a:xfrm>
          <a:prstGeom prst="rect">
            <a:avLst/>
          </a:prstGeom>
          <a:noFill/>
        </p:spPr>
      </p:pic>
    </p:spTree>
    <p:extLst>
      <p:ext uri="{BB962C8B-B14F-4D97-AF65-F5344CB8AC3E}">
        <p14:creationId xmlns:p14="http://schemas.microsoft.com/office/powerpoint/2010/main" xmlns="" val="20668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9333"/>
                                        </p:tgtEl>
                                        <p:attrNameLst>
                                          <p:attrName>style.visibility</p:attrName>
                                        </p:attrNameLst>
                                      </p:cBhvr>
                                      <p:to>
                                        <p:strVal val="visible"/>
                                      </p:to>
                                    </p:set>
                                    <p:animEffect transition="in" filter="fade">
                                      <p:cBhvr>
                                        <p:cTn id="7" dur="500"/>
                                        <p:tgtEl>
                                          <p:spTgt spid="9933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9335"/>
                                        </p:tgtEl>
                                        <p:attrNameLst>
                                          <p:attrName>style.visibility</p:attrName>
                                        </p:attrNameLst>
                                      </p:cBhvr>
                                      <p:to>
                                        <p:strVal val="visible"/>
                                      </p:to>
                                    </p:set>
                                    <p:animEffect transition="in" filter="dissolve">
                                      <p:cBhvr>
                                        <p:cTn id="12" dur="500"/>
                                        <p:tgtEl>
                                          <p:spTgt spid="99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1839913" y="1916113"/>
            <a:ext cx="1776412" cy="1357312"/>
            <a:chOff x="1624" y="1668"/>
            <a:chExt cx="1119" cy="855"/>
          </a:xfrm>
        </p:grpSpPr>
        <p:grpSp>
          <p:nvGrpSpPr>
            <p:cNvPr id="14379" name="Group 3"/>
            <p:cNvGrpSpPr>
              <a:grpSpLocks/>
            </p:cNvGrpSpPr>
            <p:nvPr/>
          </p:nvGrpSpPr>
          <p:grpSpPr bwMode="auto">
            <a:xfrm>
              <a:off x="1655" y="1684"/>
              <a:ext cx="1088" cy="839"/>
              <a:chOff x="1655" y="1684"/>
              <a:chExt cx="1088" cy="839"/>
            </a:xfrm>
          </p:grpSpPr>
          <p:sp>
            <p:nvSpPr>
              <p:cNvPr id="14385" name="Rectangle 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4386" name="Rectangle 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4380" name="Text Box 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4381" name="Text Box 7"/>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4382" name="Text Box 8"/>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4383" name="Text Box 9"/>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4384" name="Text Box 10"/>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4339" name="Group 11"/>
          <p:cNvGrpSpPr>
            <a:grpSpLocks/>
          </p:cNvGrpSpPr>
          <p:nvPr/>
        </p:nvGrpSpPr>
        <p:grpSpPr bwMode="auto">
          <a:xfrm>
            <a:off x="1839913" y="4113213"/>
            <a:ext cx="1776412" cy="1357312"/>
            <a:chOff x="1624" y="1668"/>
            <a:chExt cx="1119" cy="855"/>
          </a:xfrm>
        </p:grpSpPr>
        <p:grpSp>
          <p:nvGrpSpPr>
            <p:cNvPr id="14371" name="Group 12"/>
            <p:cNvGrpSpPr>
              <a:grpSpLocks/>
            </p:cNvGrpSpPr>
            <p:nvPr/>
          </p:nvGrpSpPr>
          <p:grpSpPr bwMode="auto">
            <a:xfrm>
              <a:off x="1655" y="1684"/>
              <a:ext cx="1088" cy="839"/>
              <a:chOff x="1655" y="1684"/>
              <a:chExt cx="1088" cy="839"/>
            </a:xfrm>
          </p:grpSpPr>
          <p:sp>
            <p:nvSpPr>
              <p:cNvPr id="14377" name="Rectangle 1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4378" name="Rectangle 1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4372" name="Text Box 1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4373" name="Text Box 16"/>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4374" name="Text Box 17"/>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4375" name="Text Box 1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4376" name="Text Box 1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4340" name="Group 20"/>
          <p:cNvGrpSpPr>
            <a:grpSpLocks/>
          </p:cNvGrpSpPr>
          <p:nvPr/>
        </p:nvGrpSpPr>
        <p:grpSpPr bwMode="auto">
          <a:xfrm>
            <a:off x="5387975" y="4113213"/>
            <a:ext cx="1776413" cy="1357312"/>
            <a:chOff x="1624" y="1668"/>
            <a:chExt cx="1119" cy="855"/>
          </a:xfrm>
        </p:grpSpPr>
        <p:grpSp>
          <p:nvGrpSpPr>
            <p:cNvPr id="14363" name="Group 21"/>
            <p:cNvGrpSpPr>
              <a:grpSpLocks/>
            </p:cNvGrpSpPr>
            <p:nvPr/>
          </p:nvGrpSpPr>
          <p:grpSpPr bwMode="auto">
            <a:xfrm>
              <a:off x="1655" y="1684"/>
              <a:ext cx="1088" cy="839"/>
              <a:chOff x="1655" y="1684"/>
              <a:chExt cx="1088" cy="839"/>
            </a:xfrm>
          </p:grpSpPr>
          <p:sp>
            <p:nvSpPr>
              <p:cNvPr id="14369" name="Rectangle 2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4370" name="Rectangle 2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4364" name="Text Box 2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4365" name="Text Box 25"/>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4366" name="Text Box 2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4367" name="Text Box 27"/>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4368" name="Text Box 2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4341" name="Group 29"/>
          <p:cNvGrpSpPr>
            <a:grpSpLocks/>
          </p:cNvGrpSpPr>
          <p:nvPr/>
        </p:nvGrpSpPr>
        <p:grpSpPr bwMode="auto">
          <a:xfrm>
            <a:off x="5387975" y="1916113"/>
            <a:ext cx="1776413" cy="1357312"/>
            <a:chOff x="1624" y="1668"/>
            <a:chExt cx="1119" cy="855"/>
          </a:xfrm>
        </p:grpSpPr>
        <p:grpSp>
          <p:nvGrpSpPr>
            <p:cNvPr id="14355" name="Group 30"/>
            <p:cNvGrpSpPr>
              <a:grpSpLocks/>
            </p:cNvGrpSpPr>
            <p:nvPr/>
          </p:nvGrpSpPr>
          <p:grpSpPr bwMode="auto">
            <a:xfrm>
              <a:off x="1655" y="1684"/>
              <a:ext cx="1088" cy="839"/>
              <a:chOff x="1655" y="1684"/>
              <a:chExt cx="1088" cy="839"/>
            </a:xfrm>
          </p:grpSpPr>
          <p:sp>
            <p:nvSpPr>
              <p:cNvPr id="14361" name="Rectangle 31"/>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4362" name="Rectangle 32"/>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4356" name="Text Box 33"/>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4357" name="Text Box 34"/>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4358" name="Text Box 35"/>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4359" name="Text Box 36"/>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4360" name="Text Box 37"/>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033254" name="Line 38"/>
          <p:cNvSpPr>
            <a:spLocks noChangeShapeType="1"/>
          </p:cNvSpPr>
          <p:nvPr/>
        </p:nvSpPr>
        <p:spPr bwMode="auto">
          <a:xfrm>
            <a:off x="3616325" y="2205038"/>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55" name="Line 39"/>
          <p:cNvSpPr>
            <a:spLocks noChangeShapeType="1"/>
          </p:cNvSpPr>
          <p:nvPr/>
        </p:nvSpPr>
        <p:spPr bwMode="auto">
          <a:xfrm flipH="1">
            <a:off x="3616325" y="2457450"/>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56" name="Line 40"/>
          <p:cNvSpPr>
            <a:spLocks noChangeShapeType="1"/>
          </p:cNvSpPr>
          <p:nvPr/>
        </p:nvSpPr>
        <p:spPr bwMode="auto">
          <a:xfrm rot="16200000" flipH="1">
            <a:off x="5902325" y="3698876"/>
            <a:ext cx="828675"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57" name="Line 41"/>
          <p:cNvSpPr>
            <a:spLocks noChangeShapeType="1"/>
          </p:cNvSpPr>
          <p:nvPr/>
        </p:nvSpPr>
        <p:spPr bwMode="auto">
          <a:xfrm>
            <a:off x="3616325" y="5049838"/>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58" name="Line 42"/>
          <p:cNvSpPr>
            <a:spLocks noChangeShapeType="1"/>
          </p:cNvSpPr>
          <p:nvPr/>
        </p:nvSpPr>
        <p:spPr bwMode="auto">
          <a:xfrm rot="16200000" flipH="1">
            <a:off x="2301875" y="3692526"/>
            <a:ext cx="828675"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59" name="Line 43"/>
          <p:cNvSpPr>
            <a:spLocks noChangeShapeType="1"/>
          </p:cNvSpPr>
          <p:nvPr/>
        </p:nvSpPr>
        <p:spPr bwMode="auto">
          <a:xfrm flipH="1">
            <a:off x="4630738" y="4545013"/>
            <a:ext cx="785812" cy="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60" name="Line 44"/>
          <p:cNvSpPr>
            <a:spLocks noChangeShapeType="1"/>
          </p:cNvSpPr>
          <p:nvPr/>
        </p:nvSpPr>
        <p:spPr bwMode="auto">
          <a:xfrm flipV="1">
            <a:off x="4641850" y="2708275"/>
            <a:ext cx="0" cy="182880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61" name="Line 45"/>
          <p:cNvSpPr>
            <a:spLocks noChangeShapeType="1"/>
          </p:cNvSpPr>
          <p:nvPr/>
        </p:nvSpPr>
        <p:spPr bwMode="auto">
          <a:xfrm flipH="1">
            <a:off x="3616325" y="2708275"/>
            <a:ext cx="1041400" cy="0"/>
          </a:xfrm>
          <a:prstGeom prst="line">
            <a:avLst/>
          </a:prstGeom>
          <a:noFill/>
          <a:ln w="25400">
            <a:solidFill>
              <a:srgbClr val="000060"/>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62" name="Line 46"/>
          <p:cNvSpPr>
            <a:spLocks noChangeShapeType="1"/>
          </p:cNvSpPr>
          <p:nvPr/>
        </p:nvSpPr>
        <p:spPr bwMode="auto">
          <a:xfrm>
            <a:off x="4402138" y="4787900"/>
            <a:ext cx="1041400" cy="0"/>
          </a:xfrm>
          <a:prstGeom prst="line">
            <a:avLst/>
          </a:prstGeom>
          <a:noFill/>
          <a:ln w="25400">
            <a:solidFill>
              <a:srgbClr val="000060"/>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63" name="Line 47"/>
          <p:cNvSpPr>
            <a:spLocks noChangeShapeType="1"/>
          </p:cNvSpPr>
          <p:nvPr/>
        </p:nvSpPr>
        <p:spPr bwMode="auto">
          <a:xfrm flipV="1">
            <a:off x="4408488" y="2946400"/>
            <a:ext cx="0" cy="182880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033264" name="Line 48"/>
          <p:cNvSpPr>
            <a:spLocks noChangeShapeType="1"/>
          </p:cNvSpPr>
          <p:nvPr/>
        </p:nvSpPr>
        <p:spPr bwMode="auto">
          <a:xfrm flipH="1">
            <a:off x="3616325" y="2960688"/>
            <a:ext cx="785813" cy="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pic>
        <p:nvPicPr>
          <p:cNvPr id="14354" name="Picture 50"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Computing PageRank</a:t>
            </a:r>
            <a:endParaRPr lang="en-US" dirty="0"/>
          </a:p>
        </p:txBody>
      </p:sp>
      <p:sp>
        <p:nvSpPr>
          <p:cNvPr id="5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28537751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3254"/>
                                        </p:tgtEl>
                                        <p:attrNameLst>
                                          <p:attrName>style.visibility</p:attrName>
                                        </p:attrNameLst>
                                      </p:cBhvr>
                                      <p:to>
                                        <p:strVal val="visible"/>
                                      </p:to>
                                    </p:set>
                                    <p:animEffect transition="in" filter="wipe(left)">
                                      <p:cBhvr>
                                        <p:cTn id="7" dur="1000"/>
                                        <p:tgtEl>
                                          <p:spTgt spid="1033254"/>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033264"/>
                                        </p:tgtEl>
                                        <p:attrNameLst>
                                          <p:attrName>style.visibility</p:attrName>
                                        </p:attrNameLst>
                                      </p:cBhvr>
                                      <p:to>
                                        <p:strVal val="visible"/>
                                      </p:to>
                                    </p:set>
                                    <p:animEffect transition="in" filter="wipe(left)">
                                      <p:cBhvr>
                                        <p:cTn id="11" dur="500"/>
                                        <p:tgtEl>
                                          <p:spTgt spid="1033264"/>
                                        </p:tgtEl>
                                      </p:cBhvr>
                                    </p:animEffect>
                                  </p:childTnLst>
                                </p:cTn>
                              </p:par>
                            </p:childTnLst>
                          </p:cTn>
                        </p:par>
                        <p:par>
                          <p:cTn id="12" fill="hold" nodeType="afterGroup">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033263"/>
                                        </p:tgtEl>
                                        <p:attrNameLst>
                                          <p:attrName>style.visibility</p:attrName>
                                        </p:attrNameLst>
                                      </p:cBhvr>
                                      <p:to>
                                        <p:strVal val="visible"/>
                                      </p:to>
                                    </p:set>
                                    <p:animEffect transition="in" filter="wipe(up)">
                                      <p:cBhvr>
                                        <p:cTn id="15" dur="500"/>
                                        <p:tgtEl>
                                          <p:spTgt spid="1033263"/>
                                        </p:tgtEl>
                                      </p:cBhvr>
                                    </p:animEffect>
                                  </p:childTnLst>
                                </p:cTn>
                              </p:par>
                            </p:childTnLst>
                          </p:cTn>
                        </p:par>
                        <p:par>
                          <p:cTn id="16" fill="hold" nodeType="afterGroup">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033262"/>
                                        </p:tgtEl>
                                        <p:attrNameLst>
                                          <p:attrName>style.visibility</p:attrName>
                                        </p:attrNameLst>
                                      </p:cBhvr>
                                      <p:to>
                                        <p:strVal val="visible"/>
                                      </p:to>
                                    </p:set>
                                    <p:animEffect transition="in" filter="wipe(left)">
                                      <p:cBhvr>
                                        <p:cTn id="19" dur="500"/>
                                        <p:tgtEl>
                                          <p:spTgt spid="1033262"/>
                                        </p:tgtEl>
                                      </p:cBhvr>
                                    </p:animEffect>
                                  </p:childTnLst>
                                </p:cTn>
                              </p:par>
                            </p:childTnLst>
                          </p:cTn>
                        </p:par>
                        <p:par>
                          <p:cTn id="20" fill="hold" nodeType="afterGroup">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1033258"/>
                                        </p:tgtEl>
                                        <p:attrNameLst>
                                          <p:attrName>style.visibility</p:attrName>
                                        </p:attrNameLst>
                                      </p:cBhvr>
                                      <p:to>
                                        <p:strVal val="visible"/>
                                      </p:to>
                                    </p:set>
                                    <p:animEffect transition="in" filter="wipe(up)">
                                      <p:cBhvr>
                                        <p:cTn id="23" dur="500"/>
                                        <p:tgtEl>
                                          <p:spTgt spid="1033258"/>
                                        </p:tgtEl>
                                      </p:cBhvr>
                                    </p:animEffect>
                                  </p:childTnLst>
                                </p:cTn>
                              </p:par>
                            </p:childTnLst>
                          </p:cTn>
                        </p:par>
                        <p:par>
                          <p:cTn id="24" fill="hold" nodeType="afterGroup">
                            <p:stCondLst>
                              <p:cond delay="3000"/>
                            </p:stCondLst>
                            <p:childTnLst>
                              <p:par>
                                <p:cTn id="25" presetID="22" presetClass="entr" presetSubtype="2" fill="hold" grpId="0" nodeType="afterEffect">
                                  <p:stCondLst>
                                    <p:cond delay="2000"/>
                                  </p:stCondLst>
                                  <p:childTnLst>
                                    <p:set>
                                      <p:cBhvr>
                                        <p:cTn id="26" dur="1" fill="hold">
                                          <p:stCondLst>
                                            <p:cond delay="0"/>
                                          </p:stCondLst>
                                        </p:cTn>
                                        <p:tgtEl>
                                          <p:spTgt spid="1033255"/>
                                        </p:tgtEl>
                                        <p:attrNameLst>
                                          <p:attrName>style.visibility</p:attrName>
                                        </p:attrNameLst>
                                      </p:cBhvr>
                                      <p:to>
                                        <p:strVal val="visible"/>
                                      </p:to>
                                    </p:set>
                                    <p:animEffect transition="in" filter="wipe(right)">
                                      <p:cBhvr>
                                        <p:cTn id="27" dur="1000"/>
                                        <p:tgtEl>
                                          <p:spTgt spid="1033255"/>
                                        </p:tgtEl>
                                      </p:cBhvr>
                                    </p:animEffect>
                                  </p:childTnLst>
                                </p:cTn>
                              </p:par>
                            </p:childTnLst>
                          </p:cTn>
                        </p:par>
                        <p:par>
                          <p:cTn id="28" fill="hold" nodeType="afterGroup">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1033256"/>
                                        </p:tgtEl>
                                        <p:attrNameLst>
                                          <p:attrName>style.visibility</p:attrName>
                                        </p:attrNameLst>
                                      </p:cBhvr>
                                      <p:to>
                                        <p:strVal val="visible"/>
                                      </p:to>
                                    </p:set>
                                    <p:animEffect transition="in" filter="wipe(up)">
                                      <p:cBhvr>
                                        <p:cTn id="31" dur="500"/>
                                        <p:tgtEl>
                                          <p:spTgt spid="1033256"/>
                                        </p:tgtEl>
                                      </p:cBhvr>
                                    </p:animEffect>
                                  </p:childTnLst>
                                </p:cTn>
                              </p:par>
                            </p:childTnLst>
                          </p:cTn>
                        </p:par>
                        <p:par>
                          <p:cTn id="32" fill="hold" nodeType="afterGroup">
                            <p:stCondLst>
                              <p:cond delay="6500"/>
                            </p:stCondLst>
                            <p:childTnLst>
                              <p:par>
                                <p:cTn id="33" presetID="22" presetClass="entr" presetSubtype="2" fill="hold" grpId="0" nodeType="afterEffect">
                                  <p:stCondLst>
                                    <p:cond delay="2000"/>
                                  </p:stCondLst>
                                  <p:childTnLst>
                                    <p:set>
                                      <p:cBhvr>
                                        <p:cTn id="34" dur="1" fill="hold">
                                          <p:stCondLst>
                                            <p:cond delay="0"/>
                                          </p:stCondLst>
                                        </p:cTn>
                                        <p:tgtEl>
                                          <p:spTgt spid="1033259"/>
                                        </p:tgtEl>
                                        <p:attrNameLst>
                                          <p:attrName>style.visibility</p:attrName>
                                        </p:attrNameLst>
                                      </p:cBhvr>
                                      <p:to>
                                        <p:strVal val="visible"/>
                                      </p:to>
                                    </p:set>
                                    <p:animEffect transition="in" filter="wipe(right)">
                                      <p:cBhvr>
                                        <p:cTn id="35" dur="500"/>
                                        <p:tgtEl>
                                          <p:spTgt spid="1033259"/>
                                        </p:tgtEl>
                                      </p:cBhvr>
                                    </p:animEffect>
                                  </p:childTnLst>
                                </p:cTn>
                              </p:par>
                            </p:childTnLst>
                          </p:cTn>
                        </p:par>
                        <p:par>
                          <p:cTn id="36" fill="hold" nodeType="afterGroup">
                            <p:stCondLst>
                              <p:cond delay="9000"/>
                            </p:stCondLst>
                            <p:childTnLst>
                              <p:par>
                                <p:cTn id="37" presetID="22" presetClass="entr" presetSubtype="4" fill="hold" grpId="0" nodeType="afterEffect">
                                  <p:stCondLst>
                                    <p:cond delay="0"/>
                                  </p:stCondLst>
                                  <p:childTnLst>
                                    <p:set>
                                      <p:cBhvr>
                                        <p:cTn id="38" dur="1" fill="hold">
                                          <p:stCondLst>
                                            <p:cond delay="0"/>
                                          </p:stCondLst>
                                        </p:cTn>
                                        <p:tgtEl>
                                          <p:spTgt spid="1033260"/>
                                        </p:tgtEl>
                                        <p:attrNameLst>
                                          <p:attrName>style.visibility</p:attrName>
                                        </p:attrNameLst>
                                      </p:cBhvr>
                                      <p:to>
                                        <p:strVal val="visible"/>
                                      </p:to>
                                    </p:set>
                                    <p:animEffect transition="in" filter="wipe(down)">
                                      <p:cBhvr>
                                        <p:cTn id="39" dur="500"/>
                                        <p:tgtEl>
                                          <p:spTgt spid="1033260"/>
                                        </p:tgtEl>
                                      </p:cBhvr>
                                    </p:animEffect>
                                  </p:childTnLst>
                                </p:cTn>
                              </p:par>
                            </p:childTnLst>
                          </p:cTn>
                        </p:par>
                        <p:par>
                          <p:cTn id="40" fill="hold" nodeType="afterGroup">
                            <p:stCondLst>
                              <p:cond delay="9500"/>
                            </p:stCondLst>
                            <p:childTnLst>
                              <p:par>
                                <p:cTn id="41" presetID="22" presetClass="entr" presetSubtype="2" fill="hold" grpId="0" nodeType="afterEffect">
                                  <p:stCondLst>
                                    <p:cond delay="0"/>
                                  </p:stCondLst>
                                  <p:childTnLst>
                                    <p:set>
                                      <p:cBhvr>
                                        <p:cTn id="42" dur="1" fill="hold">
                                          <p:stCondLst>
                                            <p:cond delay="0"/>
                                          </p:stCondLst>
                                        </p:cTn>
                                        <p:tgtEl>
                                          <p:spTgt spid="1033261"/>
                                        </p:tgtEl>
                                        <p:attrNameLst>
                                          <p:attrName>style.visibility</p:attrName>
                                        </p:attrNameLst>
                                      </p:cBhvr>
                                      <p:to>
                                        <p:strVal val="visible"/>
                                      </p:to>
                                    </p:set>
                                    <p:animEffect transition="in" filter="wipe(right)">
                                      <p:cBhvr>
                                        <p:cTn id="43" dur="500"/>
                                        <p:tgtEl>
                                          <p:spTgt spid="1033261"/>
                                        </p:tgtEl>
                                      </p:cBhvr>
                                    </p:animEffect>
                                  </p:childTnLst>
                                </p:cTn>
                              </p:par>
                            </p:childTnLst>
                          </p:cTn>
                        </p:par>
                        <p:par>
                          <p:cTn id="44" fill="hold" nodeType="afterGroup">
                            <p:stCondLst>
                              <p:cond delay="10000"/>
                            </p:stCondLst>
                            <p:childTnLst>
                              <p:par>
                                <p:cTn id="45" presetID="22" presetClass="entr" presetSubtype="8" fill="hold" grpId="0" nodeType="afterEffect">
                                  <p:stCondLst>
                                    <p:cond delay="2000"/>
                                  </p:stCondLst>
                                  <p:childTnLst>
                                    <p:set>
                                      <p:cBhvr>
                                        <p:cTn id="46" dur="1" fill="hold">
                                          <p:stCondLst>
                                            <p:cond delay="0"/>
                                          </p:stCondLst>
                                        </p:cTn>
                                        <p:tgtEl>
                                          <p:spTgt spid="1033257"/>
                                        </p:tgtEl>
                                        <p:attrNameLst>
                                          <p:attrName>style.visibility</p:attrName>
                                        </p:attrNameLst>
                                      </p:cBhvr>
                                      <p:to>
                                        <p:strVal val="visible"/>
                                      </p:to>
                                    </p:set>
                                    <p:animEffect transition="in" filter="wipe(left)">
                                      <p:cBhvr>
                                        <p:cTn id="47" dur="500"/>
                                        <p:tgtEl>
                                          <p:spTgt spid="1033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254" grpId="0" animBg="1"/>
      <p:bldP spid="1033255" grpId="0" animBg="1"/>
      <p:bldP spid="1033256" grpId="0" animBg="1"/>
      <p:bldP spid="1033257" grpId="0" animBg="1"/>
      <p:bldP spid="1033258" grpId="0" animBg="1"/>
      <p:bldP spid="1033259" grpId="0" animBg="1"/>
      <p:bldP spid="1033260" grpId="0" animBg="1"/>
      <p:bldP spid="1033261" grpId="0" animBg="1"/>
      <p:bldP spid="1033262" grpId="0" animBg="1"/>
      <p:bldP spid="1033263" grpId="0" animBg="1"/>
      <p:bldP spid="103326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15363" name="Group 3"/>
          <p:cNvGrpSpPr>
            <a:grpSpLocks/>
          </p:cNvGrpSpPr>
          <p:nvPr/>
        </p:nvGrpSpPr>
        <p:grpSpPr bwMode="auto">
          <a:xfrm>
            <a:off x="1839913" y="1916113"/>
            <a:ext cx="1776412" cy="1357312"/>
            <a:chOff x="1624" y="1668"/>
            <a:chExt cx="1119" cy="855"/>
          </a:xfrm>
        </p:grpSpPr>
        <p:grpSp>
          <p:nvGrpSpPr>
            <p:cNvPr id="15407" name="Group 4"/>
            <p:cNvGrpSpPr>
              <a:grpSpLocks/>
            </p:cNvGrpSpPr>
            <p:nvPr/>
          </p:nvGrpSpPr>
          <p:grpSpPr bwMode="auto">
            <a:xfrm>
              <a:off x="1655" y="1684"/>
              <a:ext cx="1088" cy="839"/>
              <a:chOff x="1655" y="1684"/>
              <a:chExt cx="1088" cy="839"/>
            </a:xfrm>
          </p:grpSpPr>
          <p:sp>
            <p:nvSpPr>
              <p:cNvPr id="15413"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5414"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5408"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5409"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5410"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5411"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5412"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5364" name="Group 12"/>
          <p:cNvGrpSpPr>
            <a:grpSpLocks/>
          </p:cNvGrpSpPr>
          <p:nvPr/>
        </p:nvGrpSpPr>
        <p:grpSpPr bwMode="auto">
          <a:xfrm>
            <a:off x="1839913" y="4113213"/>
            <a:ext cx="1776412" cy="1357312"/>
            <a:chOff x="1624" y="1668"/>
            <a:chExt cx="1119" cy="855"/>
          </a:xfrm>
        </p:grpSpPr>
        <p:grpSp>
          <p:nvGrpSpPr>
            <p:cNvPr id="15399" name="Group 13"/>
            <p:cNvGrpSpPr>
              <a:grpSpLocks/>
            </p:cNvGrpSpPr>
            <p:nvPr/>
          </p:nvGrpSpPr>
          <p:grpSpPr bwMode="auto">
            <a:xfrm>
              <a:off x="1655" y="1684"/>
              <a:ext cx="1088" cy="839"/>
              <a:chOff x="1655" y="1684"/>
              <a:chExt cx="1088" cy="839"/>
            </a:xfrm>
          </p:grpSpPr>
          <p:sp>
            <p:nvSpPr>
              <p:cNvPr id="15405"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5406"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5400"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5401"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5402"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5403"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5404"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5365" name="Group 21"/>
          <p:cNvGrpSpPr>
            <a:grpSpLocks/>
          </p:cNvGrpSpPr>
          <p:nvPr/>
        </p:nvGrpSpPr>
        <p:grpSpPr bwMode="auto">
          <a:xfrm>
            <a:off x="5387975" y="4113213"/>
            <a:ext cx="1776413" cy="1357312"/>
            <a:chOff x="1624" y="1668"/>
            <a:chExt cx="1119" cy="855"/>
          </a:xfrm>
        </p:grpSpPr>
        <p:grpSp>
          <p:nvGrpSpPr>
            <p:cNvPr id="15391" name="Group 22"/>
            <p:cNvGrpSpPr>
              <a:grpSpLocks/>
            </p:cNvGrpSpPr>
            <p:nvPr/>
          </p:nvGrpSpPr>
          <p:grpSpPr bwMode="auto">
            <a:xfrm>
              <a:off x="1655" y="1684"/>
              <a:ext cx="1088" cy="839"/>
              <a:chOff x="1655" y="1684"/>
              <a:chExt cx="1088" cy="839"/>
            </a:xfrm>
          </p:grpSpPr>
          <p:sp>
            <p:nvSpPr>
              <p:cNvPr id="15397"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5398"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5392"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5393"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5394"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5395"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5396"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5366" name="Group 30"/>
          <p:cNvGrpSpPr>
            <a:grpSpLocks/>
          </p:cNvGrpSpPr>
          <p:nvPr/>
        </p:nvGrpSpPr>
        <p:grpSpPr bwMode="auto">
          <a:xfrm>
            <a:off x="5387975" y="1916113"/>
            <a:ext cx="1776413" cy="1357312"/>
            <a:chOff x="1624" y="1668"/>
            <a:chExt cx="1119" cy="855"/>
          </a:xfrm>
        </p:grpSpPr>
        <p:grpSp>
          <p:nvGrpSpPr>
            <p:cNvPr id="15383" name="Group 31"/>
            <p:cNvGrpSpPr>
              <a:grpSpLocks/>
            </p:cNvGrpSpPr>
            <p:nvPr/>
          </p:nvGrpSpPr>
          <p:grpSpPr bwMode="auto">
            <a:xfrm>
              <a:off x="1655" y="1684"/>
              <a:ext cx="1088" cy="839"/>
              <a:chOff x="1655" y="1684"/>
              <a:chExt cx="1088" cy="839"/>
            </a:xfrm>
          </p:grpSpPr>
          <p:sp>
            <p:nvSpPr>
              <p:cNvPr id="15389"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5390"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5384"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5385"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5386"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5387"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5388"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5367"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68"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69"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0"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1"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2"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3"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4"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5"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6"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7"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5378" name="Oval 50"/>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.250</a:t>
            </a:r>
          </a:p>
        </p:txBody>
      </p:sp>
      <p:sp>
        <p:nvSpPr>
          <p:cNvPr id="15379" name="Oval 51"/>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.250</a:t>
            </a:r>
          </a:p>
        </p:txBody>
      </p:sp>
      <p:sp>
        <p:nvSpPr>
          <p:cNvPr id="15380" name="Oval 52"/>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.250</a:t>
            </a:r>
          </a:p>
        </p:txBody>
      </p:sp>
      <p:sp>
        <p:nvSpPr>
          <p:cNvPr id="15381" name="Oval 53"/>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.250</a:t>
            </a:r>
          </a:p>
        </p:txBody>
      </p:sp>
      <p:pic>
        <p:nvPicPr>
          <p:cNvPr id="15382" name="Picture 54"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4163733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16387" name="Group 3"/>
          <p:cNvGrpSpPr>
            <a:grpSpLocks/>
          </p:cNvGrpSpPr>
          <p:nvPr/>
        </p:nvGrpSpPr>
        <p:grpSpPr bwMode="auto">
          <a:xfrm>
            <a:off x="1839913" y="1916113"/>
            <a:ext cx="1776412" cy="1357312"/>
            <a:chOff x="1624" y="1668"/>
            <a:chExt cx="1119" cy="855"/>
          </a:xfrm>
        </p:grpSpPr>
        <p:grpSp>
          <p:nvGrpSpPr>
            <p:cNvPr id="16438" name="Group 4"/>
            <p:cNvGrpSpPr>
              <a:grpSpLocks/>
            </p:cNvGrpSpPr>
            <p:nvPr/>
          </p:nvGrpSpPr>
          <p:grpSpPr bwMode="auto">
            <a:xfrm>
              <a:off x="1655" y="1684"/>
              <a:ext cx="1088" cy="839"/>
              <a:chOff x="1655" y="1684"/>
              <a:chExt cx="1088" cy="839"/>
            </a:xfrm>
          </p:grpSpPr>
          <p:sp>
            <p:nvSpPr>
              <p:cNvPr id="16444"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6445"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6439"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6440"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6441"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6442"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6443"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6388" name="Group 12"/>
          <p:cNvGrpSpPr>
            <a:grpSpLocks/>
          </p:cNvGrpSpPr>
          <p:nvPr/>
        </p:nvGrpSpPr>
        <p:grpSpPr bwMode="auto">
          <a:xfrm>
            <a:off x="1839913" y="4113213"/>
            <a:ext cx="1776412" cy="1357312"/>
            <a:chOff x="1624" y="1668"/>
            <a:chExt cx="1119" cy="855"/>
          </a:xfrm>
        </p:grpSpPr>
        <p:grpSp>
          <p:nvGrpSpPr>
            <p:cNvPr id="16430" name="Group 13"/>
            <p:cNvGrpSpPr>
              <a:grpSpLocks/>
            </p:cNvGrpSpPr>
            <p:nvPr/>
          </p:nvGrpSpPr>
          <p:grpSpPr bwMode="auto">
            <a:xfrm>
              <a:off x="1655" y="1684"/>
              <a:ext cx="1088" cy="839"/>
              <a:chOff x="1655" y="1684"/>
              <a:chExt cx="1088" cy="839"/>
            </a:xfrm>
          </p:grpSpPr>
          <p:sp>
            <p:nvSpPr>
              <p:cNvPr id="16436"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6437"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6431"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6432"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6433"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6434"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6435"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6389" name="Group 21"/>
          <p:cNvGrpSpPr>
            <a:grpSpLocks/>
          </p:cNvGrpSpPr>
          <p:nvPr/>
        </p:nvGrpSpPr>
        <p:grpSpPr bwMode="auto">
          <a:xfrm>
            <a:off x="5387975" y="4113213"/>
            <a:ext cx="1776413" cy="1357312"/>
            <a:chOff x="1624" y="1668"/>
            <a:chExt cx="1119" cy="855"/>
          </a:xfrm>
        </p:grpSpPr>
        <p:grpSp>
          <p:nvGrpSpPr>
            <p:cNvPr id="16422" name="Group 22"/>
            <p:cNvGrpSpPr>
              <a:grpSpLocks/>
            </p:cNvGrpSpPr>
            <p:nvPr/>
          </p:nvGrpSpPr>
          <p:grpSpPr bwMode="auto">
            <a:xfrm>
              <a:off x="1655" y="1684"/>
              <a:ext cx="1088" cy="839"/>
              <a:chOff x="1655" y="1684"/>
              <a:chExt cx="1088" cy="839"/>
            </a:xfrm>
          </p:grpSpPr>
          <p:sp>
            <p:nvSpPr>
              <p:cNvPr id="16428"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6429"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6423"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6424"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6425"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6426"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6427"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6390" name="Group 30"/>
          <p:cNvGrpSpPr>
            <a:grpSpLocks/>
          </p:cNvGrpSpPr>
          <p:nvPr/>
        </p:nvGrpSpPr>
        <p:grpSpPr bwMode="auto">
          <a:xfrm>
            <a:off x="5387975" y="1916113"/>
            <a:ext cx="1776413" cy="1357312"/>
            <a:chOff x="1624" y="1668"/>
            <a:chExt cx="1119" cy="855"/>
          </a:xfrm>
        </p:grpSpPr>
        <p:grpSp>
          <p:nvGrpSpPr>
            <p:cNvPr id="16414" name="Group 31"/>
            <p:cNvGrpSpPr>
              <a:grpSpLocks/>
            </p:cNvGrpSpPr>
            <p:nvPr/>
          </p:nvGrpSpPr>
          <p:grpSpPr bwMode="auto">
            <a:xfrm>
              <a:off x="1655" y="1684"/>
              <a:ext cx="1088" cy="839"/>
              <a:chOff x="1655" y="1684"/>
              <a:chExt cx="1088" cy="839"/>
            </a:xfrm>
          </p:grpSpPr>
          <p:sp>
            <p:nvSpPr>
              <p:cNvPr id="16420"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6421"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6415"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6416"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6417"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6418"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6419"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6391"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2"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3"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4"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5"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6"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7"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8"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399"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400"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401"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6402" name="Oval 50"/>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rgbClr val="969696"/>
                </a:solidFill>
              </a:rPr>
              <a:t>.250</a:t>
            </a:r>
          </a:p>
        </p:txBody>
      </p:sp>
      <p:sp>
        <p:nvSpPr>
          <p:cNvPr id="16403" name="Oval 51"/>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rgbClr val="969696"/>
                </a:solidFill>
              </a:rPr>
              <a:t>.250</a:t>
            </a:r>
          </a:p>
        </p:txBody>
      </p:sp>
      <p:sp>
        <p:nvSpPr>
          <p:cNvPr id="16404" name="Oval 52"/>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rgbClr val="969696"/>
                </a:solidFill>
              </a:rPr>
              <a:t>.250</a:t>
            </a:r>
          </a:p>
        </p:txBody>
      </p:sp>
      <p:sp>
        <p:nvSpPr>
          <p:cNvPr id="16405" name="Oval 53"/>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rgbClr val="969696"/>
                </a:solidFill>
              </a:rPr>
              <a:t>.250</a:t>
            </a:r>
          </a:p>
        </p:txBody>
      </p:sp>
      <p:sp>
        <p:nvSpPr>
          <p:cNvPr id="16406" name="Text Box 54"/>
          <p:cNvSpPr txBox="1">
            <a:spLocks noChangeArrowheads="1"/>
          </p:cNvSpPr>
          <p:nvPr/>
        </p:nvSpPr>
        <p:spPr bwMode="auto">
          <a:xfrm>
            <a:off x="199866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.250/3</a:t>
            </a:r>
          </a:p>
        </p:txBody>
      </p:sp>
      <p:sp>
        <p:nvSpPr>
          <p:cNvPr id="16407" name="Text Box 55"/>
          <p:cNvSpPr txBox="1">
            <a:spLocks noChangeArrowheads="1"/>
          </p:cNvSpPr>
          <p:nvPr/>
        </p:nvSpPr>
        <p:spPr bwMode="auto">
          <a:xfrm>
            <a:off x="4211638" y="5038725"/>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a:t>
            </a:r>
          </a:p>
        </p:txBody>
      </p:sp>
      <p:sp>
        <p:nvSpPr>
          <p:cNvPr id="16408" name="Text Box 56"/>
          <p:cNvSpPr txBox="1">
            <a:spLocks noChangeArrowheads="1"/>
          </p:cNvSpPr>
          <p:nvPr/>
        </p:nvSpPr>
        <p:spPr bwMode="auto">
          <a:xfrm>
            <a:off x="4211638" y="1952625"/>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.250/3</a:t>
            </a:r>
          </a:p>
        </p:txBody>
      </p:sp>
      <p:sp>
        <p:nvSpPr>
          <p:cNvPr id="16409" name="Text Box 57"/>
          <p:cNvSpPr txBox="1">
            <a:spLocks noChangeArrowheads="1"/>
          </p:cNvSpPr>
          <p:nvPr/>
        </p:nvSpPr>
        <p:spPr bwMode="auto">
          <a:xfrm>
            <a:off x="4211638" y="2211388"/>
            <a:ext cx="773112" cy="271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.250/2</a:t>
            </a:r>
          </a:p>
        </p:txBody>
      </p:sp>
      <p:sp>
        <p:nvSpPr>
          <p:cNvPr id="16410" name="Text Box 58"/>
          <p:cNvSpPr txBox="1">
            <a:spLocks noChangeArrowheads="1"/>
          </p:cNvSpPr>
          <p:nvPr/>
        </p:nvSpPr>
        <p:spPr bwMode="auto">
          <a:xfrm>
            <a:off x="4608513" y="3536950"/>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a:t>
            </a:r>
          </a:p>
        </p:txBody>
      </p:sp>
      <p:sp>
        <p:nvSpPr>
          <p:cNvPr id="16411" name="Text Box 59"/>
          <p:cNvSpPr txBox="1">
            <a:spLocks noChangeArrowheads="1"/>
          </p:cNvSpPr>
          <p:nvPr/>
        </p:nvSpPr>
        <p:spPr bwMode="auto">
          <a:xfrm>
            <a:off x="3671888"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.250/3</a:t>
            </a:r>
          </a:p>
        </p:txBody>
      </p:sp>
      <p:sp>
        <p:nvSpPr>
          <p:cNvPr id="16412" name="Text Box 60"/>
          <p:cNvSpPr txBox="1">
            <a:spLocks noChangeArrowheads="1"/>
          </p:cNvSpPr>
          <p:nvPr/>
        </p:nvSpPr>
        <p:spPr bwMode="auto">
          <a:xfrm>
            <a:off x="633571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.250/2</a:t>
            </a:r>
          </a:p>
        </p:txBody>
      </p:sp>
      <p:pic>
        <p:nvPicPr>
          <p:cNvPr id="16413" name="Picture 61"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10654953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17411" name="Group 3"/>
          <p:cNvGrpSpPr>
            <a:grpSpLocks/>
          </p:cNvGrpSpPr>
          <p:nvPr/>
        </p:nvGrpSpPr>
        <p:grpSpPr bwMode="auto">
          <a:xfrm>
            <a:off x="1839913" y="1916113"/>
            <a:ext cx="1776412" cy="1357312"/>
            <a:chOff x="1624" y="1668"/>
            <a:chExt cx="1119" cy="855"/>
          </a:xfrm>
        </p:grpSpPr>
        <p:grpSp>
          <p:nvGrpSpPr>
            <p:cNvPr id="17462" name="Group 4"/>
            <p:cNvGrpSpPr>
              <a:grpSpLocks/>
            </p:cNvGrpSpPr>
            <p:nvPr/>
          </p:nvGrpSpPr>
          <p:grpSpPr bwMode="auto">
            <a:xfrm>
              <a:off x="1655" y="1684"/>
              <a:ext cx="1088" cy="839"/>
              <a:chOff x="1655" y="1684"/>
              <a:chExt cx="1088" cy="839"/>
            </a:xfrm>
          </p:grpSpPr>
          <p:sp>
            <p:nvSpPr>
              <p:cNvPr id="17468"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7469"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7463"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7464"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7465"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7466"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7467"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7412" name="Group 12"/>
          <p:cNvGrpSpPr>
            <a:grpSpLocks/>
          </p:cNvGrpSpPr>
          <p:nvPr/>
        </p:nvGrpSpPr>
        <p:grpSpPr bwMode="auto">
          <a:xfrm>
            <a:off x="1839913" y="4113213"/>
            <a:ext cx="1776412" cy="1357312"/>
            <a:chOff x="1624" y="1668"/>
            <a:chExt cx="1119" cy="855"/>
          </a:xfrm>
        </p:grpSpPr>
        <p:grpSp>
          <p:nvGrpSpPr>
            <p:cNvPr id="17454" name="Group 13"/>
            <p:cNvGrpSpPr>
              <a:grpSpLocks/>
            </p:cNvGrpSpPr>
            <p:nvPr/>
          </p:nvGrpSpPr>
          <p:grpSpPr bwMode="auto">
            <a:xfrm>
              <a:off x="1655" y="1684"/>
              <a:ext cx="1088" cy="839"/>
              <a:chOff x="1655" y="1684"/>
              <a:chExt cx="1088" cy="839"/>
            </a:xfrm>
          </p:grpSpPr>
          <p:sp>
            <p:nvSpPr>
              <p:cNvPr id="17460"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7461"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7455"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7456"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7457"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7458"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7459"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7413" name="Group 21"/>
          <p:cNvGrpSpPr>
            <a:grpSpLocks/>
          </p:cNvGrpSpPr>
          <p:nvPr/>
        </p:nvGrpSpPr>
        <p:grpSpPr bwMode="auto">
          <a:xfrm>
            <a:off x="5387975" y="4113213"/>
            <a:ext cx="1776413" cy="1357312"/>
            <a:chOff x="1624" y="1668"/>
            <a:chExt cx="1119" cy="855"/>
          </a:xfrm>
        </p:grpSpPr>
        <p:grpSp>
          <p:nvGrpSpPr>
            <p:cNvPr id="17446" name="Group 22"/>
            <p:cNvGrpSpPr>
              <a:grpSpLocks/>
            </p:cNvGrpSpPr>
            <p:nvPr/>
          </p:nvGrpSpPr>
          <p:grpSpPr bwMode="auto">
            <a:xfrm>
              <a:off x="1655" y="1684"/>
              <a:ext cx="1088" cy="839"/>
              <a:chOff x="1655" y="1684"/>
              <a:chExt cx="1088" cy="839"/>
            </a:xfrm>
          </p:grpSpPr>
          <p:sp>
            <p:nvSpPr>
              <p:cNvPr id="17452"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7453"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7447"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7448"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7449"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7450"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7451"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7414" name="Group 30"/>
          <p:cNvGrpSpPr>
            <a:grpSpLocks/>
          </p:cNvGrpSpPr>
          <p:nvPr/>
        </p:nvGrpSpPr>
        <p:grpSpPr bwMode="auto">
          <a:xfrm>
            <a:off x="5387975" y="1916113"/>
            <a:ext cx="1776413" cy="1357312"/>
            <a:chOff x="1624" y="1668"/>
            <a:chExt cx="1119" cy="855"/>
          </a:xfrm>
        </p:grpSpPr>
        <p:grpSp>
          <p:nvGrpSpPr>
            <p:cNvPr id="17438" name="Group 31"/>
            <p:cNvGrpSpPr>
              <a:grpSpLocks/>
            </p:cNvGrpSpPr>
            <p:nvPr/>
          </p:nvGrpSpPr>
          <p:grpSpPr bwMode="auto">
            <a:xfrm>
              <a:off x="1655" y="1684"/>
              <a:ext cx="1088" cy="839"/>
              <a:chOff x="1655" y="1684"/>
              <a:chExt cx="1088" cy="839"/>
            </a:xfrm>
          </p:grpSpPr>
          <p:sp>
            <p:nvSpPr>
              <p:cNvPr id="17444"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7445"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7439"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7440"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7441"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7442"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7443"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7415"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16"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17"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18"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19"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0"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1"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2"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3"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4"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5"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7426" name="Text Box 50"/>
          <p:cNvSpPr txBox="1">
            <a:spLocks noChangeArrowheads="1"/>
          </p:cNvSpPr>
          <p:nvPr/>
        </p:nvSpPr>
        <p:spPr bwMode="auto">
          <a:xfrm>
            <a:off x="199866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.250/3</a:t>
            </a:r>
          </a:p>
        </p:txBody>
      </p:sp>
      <p:sp>
        <p:nvSpPr>
          <p:cNvPr id="17427" name="Text Box 51"/>
          <p:cNvSpPr txBox="1">
            <a:spLocks noChangeArrowheads="1"/>
          </p:cNvSpPr>
          <p:nvPr/>
        </p:nvSpPr>
        <p:spPr bwMode="auto">
          <a:xfrm>
            <a:off x="4211638" y="5038725"/>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a:t>
            </a:r>
          </a:p>
        </p:txBody>
      </p:sp>
      <p:sp>
        <p:nvSpPr>
          <p:cNvPr id="17428" name="Text Box 52"/>
          <p:cNvSpPr txBox="1">
            <a:spLocks noChangeArrowheads="1"/>
          </p:cNvSpPr>
          <p:nvPr/>
        </p:nvSpPr>
        <p:spPr bwMode="auto">
          <a:xfrm>
            <a:off x="4211638" y="1952625"/>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.250/3</a:t>
            </a:r>
          </a:p>
        </p:txBody>
      </p:sp>
      <p:sp>
        <p:nvSpPr>
          <p:cNvPr id="17429" name="Text Box 53"/>
          <p:cNvSpPr txBox="1">
            <a:spLocks noChangeArrowheads="1"/>
          </p:cNvSpPr>
          <p:nvPr/>
        </p:nvSpPr>
        <p:spPr bwMode="auto">
          <a:xfrm>
            <a:off x="4211638" y="2211388"/>
            <a:ext cx="773112" cy="271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.250/2</a:t>
            </a:r>
          </a:p>
        </p:txBody>
      </p:sp>
      <p:sp>
        <p:nvSpPr>
          <p:cNvPr id="17430" name="Text Box 54"/>
          <p:cNvSpPr txBox="1">
            <a:spLocks noChangeArrowheads="1"/>
          </p:cNvSpPr>
          <p:nvPr/>
        </p:nvSpPr>
        <p:spPr bwMode="auto">
          <a:xfrm>
            <a:off x="4608513" y="3536950"/>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a:t>
            </a:r>
          </a:p>
        </p:txBody>
      </p:sp>
      <p:sp>
        <p:nvSpPr>
          <p:cNvPr id="17431" name="Text Box 55"/>
          <p:cNvSpPr txBox="1">
            <a:spLocks noChangeArrowheads="1"/>
          </p:cNvSpPr>
          <p:nvPr/>
        </p:nvSpPr>
        <p:spPr bwMode="auto">
          <a:xfrm>
            <a:off x="3671888"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.250/3</a:t>
            </a:r>
          </a:p>
        </p:txBody>
      </p:sp>
      <p:sp>
        <p:nvSpPr>
          <p:cNvPr id="17432" name="Text Box 56"/>
          <p:cNvSpPr txBox="1">
            <a:spLocks noChangeArrowheads="1"/>
          </p:cNvSpPr>
          <p:nvPr/>
        </p:nvSpPr>
        <p:spPr bwMode="auto">
          <a:xfrm>
            <a:off x="633571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.250/2</a:t>
            </a:r>
          </a:p>
        </p:txBody>
      </p:sp>
      <p:sp>
        <p:nvSpPr>
          <p:cNvPr id="17433" name="Oval 57"/>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.375</a:t>
            </a:r>
          </a:p>
        </p:txBody>
      </p:sp>
      <p:sp>
        <p:nvSpPr>
          <p:cNvPr id="17434" name="Oval 58"/>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.083</a:t>
            </a:r>
          </a:p>
        </p:txBody>
      </p:sp>
      <p:sp>
        <p:nvSpPr>
          <p:cNvPr id="17435" name="Oval 59"/>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.083</a:t>
            </a:r>
          </a:p>
        </p:txBody>
      </p:sp>
      <p:sp>
        <p:nvSpPr>
          <p:cNvPr id="17436" name="Oval 60"/>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.458</a:t>
            </a:r>
          </a:p>
        </p:txBody>
      </p:sp>
      <p:pic>
        <p:nvPicPr>
          <p:cNvPr id="17437" name="Picture 61"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6839006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18435" name="Group 3"/>
          <p:cNvGrpSpPr>
            <a:grpSpLocks/>
          </p:cNvGrpSpPr>
          <p:nvPr/>
        </p:nvGrpSpPr>
        <p:grpSpPr bwMode="auto">
          <a:xfrm>
            <a:off x="1839913" y="1916113"/>
            <a:ext cx="1776412" cy="1357312"/>
            <a:chOff x="1624" y="1668"/>
            <a:chExt cx="1119" cy="855"/>
          </a:xfrm>
        </p:grpSpPr>
        <p:grpSp>
          <p:nvGrpSpPr>
            <p:cNvPr id="18486" name="Group 4"/>
            <p:cNvGrpSpPr>
              <a:grpSpLocks/>
            </p:cNvGrpSpPr>
            <p:nvPr/>
          </p:nvGrpSpPr>
          <p:grpSpPr bwMode="auto">
            <a:xfrm>
              <a:off x="1655" y="1684"/>
              <a:ext cx="1088" cy="839"/>
              <a:chOff x="1655" y="1684"/>
              <a:chExt cx="1088" cy="839"/>
            </a:xfrm>
          </p:grpSpPr>
          <p:sp>
            <p:nvSpPr>
              <p:cNvPr id="18492"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8493"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8487"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8488"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8489"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8490"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8491"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8436" name="Group 12"/>
          <p:cNvGrpSpPr>
            <a:grpSpLocks/>
          </p:cNvGrpSpPr>
          <p:nvPr/>
        </p:nvGrpSpPr>
        <p:grpSpPr bwMode="auto">
          <a:xfrm>
            <a:off x="1839913" y="4113213"/>
            <a:ext cx="1776412" cy="1357312"/>
            <a:chOff x="1624" y="1668"/>
            <a:chExt cx="1119" cy="855"/>
          </a:xfrm>
        </p:grpSpPr>
        <p:grpSp>
          <p:nvGrpSpPr>
            <p:cNvPr id="18478" name="Group 13"/>
            <p:cNvGrpSpPr>
              <a:grpSpLocks/>
            </p:cNvGrpSpPr>
            <p:nvPr/>
          </p:nvGrpSpPr>
          <p:grpSpPr bwMode="auto">
            <a:xfrm>
              <a:off x="1655" y="1684"/>
              <a:ext cx="1088" cy="839"/>
              <a:chOff x="1655" y="1684"/>
              <a:chExt cx="1088" cy="839"/>
            </a:xfrm>
          </p:grpSpPr>
          <p:sp>
            <p:nvSpPr>
              <p:cNvPr id="18484"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8485"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8479"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8480"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8481"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8482"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8483"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8437" name="Group 21"/>
          <p:cNvGrpSpPr>
            <a:grpSpLocks/>
          </p:cNvGrpSpPr>
          <p:nvPr/>
        </p:nvGrpSpPr>
        <p:grpSpPr bwMode="auto">
          <a:xfrm>
            <a:off x="5387975" y="4113213"/>
            <a:ext cx="1776413" cy="1357312"/>
            <a:chOff x="1624" y="1668"/>
            <a:chExt cx="1119" cy="855"/>
          </a:xfrm>
        </p:grpSpPr>
        <p:grpSp>
          <p:nvGrpSpPr>
            <p:cNvPr id="18470" name="Group 22"/>
            <p:cNvGrpSpPr>
              <a:grpSpLocks/>
            </p:cNvGrpSpPr>
            <p:nvPr/>
          </p:nvGrpSpPr>
          <p:grpSpPr bwMode="auto">
            <a:xfrm>
              <a:off x="1655" y="1684"/>
              <a:ext cx="1088" cy="839"/>
              <a:chOff x="1655" y="1684"/>
              <a:chExt cx="1088" cy="839"/>
            </a:xfrm>
          </p:grpSpPr>
          <p:sp>
            <p:nvSpPr>
              <p:cNvPr id="18476"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8477"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8471"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8472"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8473"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8474"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8475"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8438" name="Group 30"/>
          <p:cNvGrpSpPr>
            <a:grpSpLocks/>
          </p:cNvGrpSpPr>
          <p:nvPr/>
        </p:nvGrpSpPr>
        <p:grpSpPr bwMode="auto">
          <a:xfrm>
            <a:off x="5387975" y="1916113"/>
            <a:ext cx="1776413" cy="1357312"/>
            <a:chOff x="1624" y="1668"/>
            <a:chExt cx="1119" cy="855"/>
          </a:xfrm>
        </p:grpSpPr>
        <p:grpSp>
          <p:nvGrpSpPr>
            <p:cNvPr id="18462" name="Group 31"/>
            <p:cNvGrpSpPr>
              <a:grpSpLocks/>
            </p:cNvGrpSpPr>
            <p:nvPr/>
          </p:nvGrpSpPr>
          <p:grpSpPr bwMode="auto">
            <a:xfrm>
              <a:off x="1655" y="1684"/>
              <a:ext cx="1088" cy="839"/>
              <a:chOff x="1655" y="1684"/>
              <a:chExt cx="1088" cy="839"/>
            </a:xfrm>
          </p:grpSpPr>
          <p:sp>
            <p:nvSpPr>
              <p:cNvPr id="18468"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8469"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8463"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8464"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8465"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8466"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8467"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8439"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0"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1"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2"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3"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4"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5"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6"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7"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8"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49"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8450" name="Text Box 50"/>
          <p:cNvSpPr txBox="1">
            <a:spLocks noChangeArrowheads="1"/>
          </p:cNvSpPr>
          <p:nvPr/>
        </p:nvSpPr>
        <p:spPr bwMode="auto">
          <a:xfrm>
            <a:off x="199866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.375/3</a:t>
            </a:r>
          </a:p>
        </p:txBody>
      </p:sp>
      <p:sp>
        <p:nvSpPr>
          <p:cNvPr id="18451" name="Text Box 51"/>
          <p:cNvSpPr txBox="1">
            <a:spLocks noChangeArrowheads="1"/>
          </p:cNvSpPr>
          <p:nvPr/>
        </p:nvSpPr>
        <p:spPr bwMode="auto">
          <a:xfrm>
            <a:off x="4211638" y="5038725"/>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.083</a:t>
            </a:r>
          </a:p>
        </p:txBody>
      </p:sp>
      <p:sp>
        <p:nvSpPr>
          <p:cNvPr id="18452" name="Text Box 52"/>
          <p:cNvSpPr txBox="1">
            <a:spLocks noChangeArrowheads="1"/>
          </p:cNvSpPr>
          <p:nvPr/>
        </p:nvSpPr>
        <p:spPr bwMode="auto">
          <a:xfrm>
            <a:off x="4211638" y="1952625"/>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.375/3</a:t>
            </a:r>
          </a:p>
        </p:txBody>
      </p:sp>
      <p:sp>
        <p:nvSpPr>
          <p:cNvPr id="18453" name="Text Box 53"/>
          <p:cNvSpPr txBox="1">
            <a:spLocks noChangeArrowheads="1"/>
          </p:cNvSpPr>
          <p:nvPr/>
        </p:nvSpPr>
        <p:spPr bwMode="auto">
          <a:xfrm>
            <a:off x="4211638" y="2211388"/>
            <a:ext cx="773112" cy="271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.083/2</a:t>
            </a:r>
          </a:p>
        </p:txBody>
      </p:sp>
      <p:sp>
        <p:nvSpPr>
          <p:cNvPr id="18454" name="Text Box 54"/>
          <p:cNvSpPr txBox="1">
            <a:spLocks noChangeArrowheads="1"/>
          </p:cNvSpPr>
          <p:nvPr/>
        </p:nvSpPr>
        <p:spPr bwMode="auto">
          <a:xfrm>
            <a:off x="4608513" y="3536950"/>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.458</a:t>
            </a:r>
          </a:p>
        </p:txBody>
      </p:sp>
      <p:sp>
        <p:nvSpPr>
          <p:cNvPr id="18455" name="Text Box 55"/>
          <p:cNvSpPr txBox="1">
            <a:spLocks noChangeArrowheads="1"/>
          </p:cNvSpPr>
          <p:nvPr/>
        </p:nvSpPr>
        <p:spPr bwMode="auto">
          <a:xfrm>
            <a:off x="3671888"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.375/3</a:t>
            </a:r>
          </a:p>
        </p:txBody>
      </p:sp>
      <p:sp>
        <p:nvSpPr>
          <p:cNvPr id="18456" name="Text Box 56"/>
          <p:cNvSpPr txBox="1">
            <a:spLocks noChangeArrowheads="1"/>
          </p:cNvSpPr>
          <p:nvPr/>
        </p:nvSpPr>
        <p:spPr bwMode="auto">
          <a:xfrm>
            <a:off x="633571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.083/2</a:t>
            </a:r>
          </a:p>
        </p:txBody>
      </p:sp>
      <p:sp>
        <p:nvSpPr>
          <p:cNvPr id="18457" name="Oval 57"/>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chemeClr val="folHlink"/>
                </a:solidFill>
              </a:rPr>
              <a:t>.375</a:t>
            </a:r>
          </a:p>
        </p:txBody>
      </p:sp>
      <p:sp>
        <p:nvSpPr>
          <p:cNvPr id="18458" name="Oval 58"/>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chemeClr val="folHlink"/>
                </a:solidFill>
              </a:rPr>
              <a:t>.083</a:t>
            </a:r>
          </a:p>
        </p:txBody>
      </p:sp>
      <p:sp>
        <p:nvSpPr>
          <p:cNvPr id="18459" name="Oval 59"/>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chemeClr val="folHlink"/>
                </a:solidFill>
              </a:rPr>
              <a:t>.083</a:t>
            </a:r>
          </a:p>
        </p:txBody>
      </p:sp>
      <p:sp>
        <p:nvSpPr>
          <p:cNvPr id="18460" name="Oval 60"/>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solidFill>
                  <a:schemeClr val="folHlink"/>
                </a:solidFill>
              </a:rPr>
              <a:t>.458</a:t>
            </a:r>
          </a:p>
        </p:txBody>
      </p:sp>
      <p:pic>
        <p:nvPicPr>
          <p:cNvPr id="18461" name="Picture 61"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35981142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19459" name="Group 3"/>
          <p:cNvGrpSpPr>
            <a:grpSpLocks/>
          </p:cNvGrpSpPr>
          <p:nvPr/>
        </p:nvGrpSpPr>
        <p:grpSpPr bwMode="auto">
          <a:xfrm>
            <a:off x="1839913" y="1916113"/>
            <a:ext cx="1776412" cy="1357312"/>
            <a:chOff x="1624" y="1668"/>
            <a:chExt cx="1119" cy="855"/>
          </a:xfrm>
        </p:grpSpPr>
        <p:grpSp>
          <p:nvGrpSpPr>
            <p:cNvPr id="19510" name="Group 4"/>
            <p:cNvGrpSpPr>
              <a:grpSpLocks/>
            </p:cNvGrpSpPr>
            <p:nvPr/>
          </p:nvGrpSpPr>
          <p:grpSpPr bwMode="auto">
            <a:xfrm>
              <a:off x="1655" y="1684"/>
              <a:ext cx="1088" cy="839"/>
              <a:chOff x="1655" y="1684"/>
              <a:chExt cx="1088" cy="839"/>
            </a:xfrm>
          </p:grpSpPr>
          <p:sp>
            <p:nvSpPr>
              <p:cNvPr id="19516"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9517"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9511"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9512"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19513"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19514"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9515"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9460" name="Group 12"/>
          <p:cNvGrpSpPr>
            <a:grpSpLocks/>
          </p:cNvGrpSpPr>
          <p:nvPr/>
        </p:nvGrpSpPr>
        <p:grpSpPr bwMode="auto">
          <a:xfrm>
            <a:off x="1839913" y="4113213"/>
            <a:ext cx="1776412" cy="1357312"/>
            <a:chOff x="1624" y="1668"/>
            <a:chExt cx="1119" cy="855"/>
          </a:xfrm>
        </p:grpSpPr>
        <p:grpSp>
          <p:nvGrpSpPr>
            <p:cNvPr id="19502" name="Group 13"/>
            <p:cNvGrpSpPr>
              <a:grpSpLocks/>
            </p:cNvGrpSpPr>
            <p:nvPr/>
          </p:nvGrpSpPr>
          <p:grpSpPr bwMode="auto">
            <a:xfrm>
              <a:off x="1655" y="1684"/>
              <a:ext cx="1088" cy="839"/>
              <a:chOff x="1655" y="1684"/>
              <a:chExt cx="1088" cy="839"/>
            </a:xfrm>
          </p:grpSpPr>
          <p:sp>
            <p:nvSpPr>
              <p:cNvPr id="19508"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9509"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9503"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9504"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9505"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9506"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9507"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9461" name="Group 21"/>
          <p:cNvGrpSpPr>
            <a:grpSpLocks/>
          </p:cNvGrpSpPr>
          <p:nvPr/>
        </p:nvGrpSpPr>
        <p:grpSpPr bwMode="auto">
          <a:xfrm>
            <a:off x="5387975" y="4113213"/>
            <a:ext cx="1776413" cy="1357312"/>
            <a:chOff x="1624" y="1668"/>
            <a:chExt cx="1119" cy="855"/>
          </a:xfrm>
        </p:grpSpPr>
        <p:grpSp>
          <p:nvGrpSpPr>
            <p:cNvPr id="19494" name="Group 22"/>
            <p:cNvGrpSpPr>
              <a:grpSpLocks/>
            </p:cNvGrpSpPr>
            <p:nvPr/>
          </p:nvGrpSpPr>
          <p:grpSpPr bwMode="auto">
            <a:xfrm>
              <a:off x="1655" y="1684"/>
              <a:ext cx="1088" cy="839"/>
              <a:chOff x="1655" y="1684"/>
              <a:chExt cx="1088" cy="839"/>
            </a:xfrm>
          </p:grpSpPr>
          <p:sp>
            <p:nvSpPr>
              <p:cNvPr id="19500"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9501"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9495"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9496"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19497"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9498"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9499"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19462" name="Group 30"/>
          <p:cNvGrpSpPr>
            <a:grpSpLocks/>
          </p:cNvGrpSpPr>
          <p:nvPr/>
        </p:nvGrpSpPr>
        <p:grpSpPr bwMode="auto">
          <a:xfrm>
            <a:off x="5387975" y="1916113"/>
            <a:ext cx="1776413" cy="1357312"/>
            <a:chOff x="1624" y="1668"/>
            <a:chExt cx="1119" cy="855"/>
          </a:xfrm>
        </p:grpSpPr>
        <p:grpSp>
          <p:nvGrpSpPr>
            <p:cNvPr id="19486" name="Group 31"/>
            <p:cNvGrpSpPr>
              <a:grpSpLocks/>
            </p:cNvGrpSpPr>
            <p:nvPr/>
          </p:nvGrpSpPr>
          <p:grpSpPr bwMode="auto">
            <a:xfrm>
              <a:off x="1655" y="1684"/>
              <a:ext cx="1088" cy="839"/>
              <a:chOff x="1655" y="1684"/>
              <a:chExt cx="1088" cy="839"/>
            </a:xfrm>
          </p:grpSpPr>
          <p:sp>
            <p:nvSpPr>
              <p:cNvPr id="19492"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9493"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9487"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9488"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19489"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19490"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9491"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19463"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4"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5"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6"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7"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8"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69"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70"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71"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72"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73"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19474" name="Text Box 50"/>
          <p:cNvSpPr txBox="1">
            <a:spLocks noChangeArrowheads="1"/>
          </p:cNvSpPr>
          <p:nvPr/>
        </p:nvSpPr>
        <p:spPr bwMode="auto">
          <a:xfrm>
            <a:off x="199866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.375/3</a:t>
            </a:r>
          </a:p>
        </p:txBody>
      </p:sp>
      <p:sp>
        <p:nvSpPr>
          <p:cNvPr id="19475" name="Text Box 51"/>
          <p:cNvSpPr txBox="1">
            <a:spLocks noChangeArrowheads="1"/>
          </p:cNvSpPr>
          <p:nvPr/>
        </p:nvSpPr>
        <p:spPr bwMode="auto">
          <a:xfrm>
            <a:off x="4211638" y="5038725"/>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.083</a:t>
            </a:r>
          </a:p>
        </p:txBody>
      </p:sp>
      <p:sp>
        <p:nvSpPr>
          <p:cNvPr id="19476" name="Text Box 52"/>
          <p:cNvSpPr txBox="1">
            <a:spLocks noChangeArrowheads="1"/>
          </p:cNvSpPr>
          <p:nvPr/>
        </p:nvSpPr>
        <p:spPr bwMode="auto">
          <a:xfrm>
            <a:off x="4211638" y="1952625"/>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.375/3</a:t>
            </a:r>
          </a:p>
        </p:txBody>
      </p:sp>
      <p:sp>
        <p:nvSpPr>
          <p:cNvPr id="19477" name="Text Box 53"/>
          <p:cNvSpPr txBox="1">
            <a:spLocks noChangeArrowheads="1"/>
          </p:cNvSpPr>
          <p:nvPr/>
        </p:nvSpPr>
        <p:spPr bwMode="auto">
          <a:xfrm>
            <a:off x="4211638" y="2211388"/>
            <a:ext cx="773112" cy="271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.083/2</a:t>
            </a:r>
          </a:p>
        </p:txBody>
      </p:sp>
      <p:sp>
        <p:nvSpPr>
          <p:cNvPr id="19478" name="Text Box 54"/>
          <p:cNvSpPr txBox="1">
            <a:spLocks noChangeArrowheads="1"/>
          </p:cNvSpPr>
          <p:nvPr/>
        </p:nvSpPr>
        <p:spPr bwMode="auto">
          <a:xfrm>
            <a:off x="4608513" y="3536950"/>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.458</a:t>
            </a:r>
          </a:p>
        </p:txBody>
      </p:sp>
      <p:sp>
        <p:nvSpPr>
          <p:cNvPr id="19479" name="Text Box 55"/>
          <p:cNvSpPr txBox="1">
            <a:spLocks noChangeArrowheads="1"/>
          </p:cNvSpPr>
          <p:nvPr/>
        </p:nvSpPr>
        <p:spPr bwMode="auto">
          <a:xfrm>
            <a:off x="3671888"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.375/3</a:t>
            </a:r>
          </a:p>
        </p:txBody>
      </p:sp>
      <p:sp>
        <p:nvSpPr>
          <p:cNvPr id="19480" name="Text Box 56"/>
          <p:cNvSpPr txBox="1">
            <a:spLocks noChangeArrowheads="1"/>
          </p:cNvSpPr>
          <p:nvPr/>
        </p:nvSpPr>
        <p:spPr bwMode="auto">
          <a:xfrm>
            <a:off x="633571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969696"/>
                </a:solidFill>
              </a:rPr>
              <a:t>.083/2</a:t>
            </a:r>
          </a:p>
        </p:txBody>
      </p:sp>
      <p:sp>
        <p:nvSpPr>
          <p:cNvPr id="19481" name="Oval 57"/>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.500</a:t>
            </a:r>
          </a:p>
        </p:txBody>
      </p:sp>
      <p:sp>
        <p:nvSpPr>
          <p:cNvPr id="19482" name="Oval 58"/>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.125</a:t>
            </a:r>
          </a:p>
        </p:txBody>
      </p:sp>
      <p:sp>
        <p:nvSpPr>
          <p:cNvPr id="19483" name="Oval 59"/>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.125</a:t>
            </a:r>
          </a:p>
        </p:txBody>
      </p:sp>
      <p:sp>
        <p:nvSpPr>
          <p:cNvPr id="19484" name="Oval 60"/>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.250</a:t>
            </a:r>
          </a:p>
        </p:txBody>
      </p:sp>
      <p:pic>
        <p:nvPicPr>
          <p:cNvPr id="19485" name="Picture 61"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828681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Title 857089"/>
          <p:cNvSpPr>
            <a:spLocks noGrp="1" noChangeArrowheads="1"/>
          </p:cNvSpPr>
          <p:nvPr>
            <p:ph type="title" idx="4294967295"/>
          </p:nvPr>
        </p:nvSpPr>
        <p:spPr>
          <a:xfrm>
            <a:off x="0" y="152400"/>
            <a:ext cx="5791200" cy="1371600"/>
          </a:xfrm>
        </p:spPr>
        <p:txBody>
          <a:bodyPr/>
          <a:lstStyle/>
          <a:p>
            <a:pPr eaLnBrk="1" hangingPunct="1">
              <a:defRPr/>
            </a:pPr>
            <a:r>
              <a:rPr lang="en-US"/>
              <a:t>PageRank</a:t>
            </a:r>
          </a:p>
        </p:txBody>
      </p:sp>
      <p:grpSp>
        <p:nvGrpSpPr>
          <p:cNvPr id="20483" name="Group 3"/>
          <p:cNvGrpSpPr>
            <a:grpSpLocks/>
          </p:cNvGrpSpPr>
          <p:nvPr/>
        </p:nvGrpSpPr>
        <p:grpSpPr bwMode="auto">
          <a:xfrm>
            <a:off x="1839913" y="1916113"/>
            <a:ext cx="1776412" cy="1357312"/>
            <a:chOff x="1624" y="1668"/>
            <a:chExt cx="1119" cy="855"/>
          </a:xfrm>
        </p:grpSpPr>
        <p:grpSp>
          <p:nvGrpSpPr>
            <p:cNvPr id="20534" name="Group 4"/>
            <p:cNvGrpSpPr>
              <a:grpSpLocks/>
            </p:cNvGrpSpPr>
            <p:nvPr/>
          </p:nvGrpSpPr>
          <p:grpSpPr bwMode="auto">
            <a:xfrm>
              <a:off x="1655" y="1684"/>
              <a:ext cx="1088" cy="839"/>
              <a:chOff x="1655" y="1684"/>
              <a:chExt cx="1088" cy="839"/>
            </a:xfrm>
          </p:grpSpPr>
          <p:sp>
            <p:nvSpPr>
              <p:cNvPr id="20540" name="Rectangle 5"/>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0541" name="Rectangle 6"/>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20535" name="Text Box 7"/>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20536" name="Text Box 8"/>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20537" name="Text Box 9"/>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20538" name="Text Box 10"/>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20539" name="Text Box 11"/>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20484" name="Group 12"/>
          <p:cNvGrpSpPr>
            <a:grpSpLocks/>
          </p:cNvGrpSpPr>
          <p:nvPr/>
        </p:nvGrpSpPr>
        <p:grpSpPr bwMode="auto">
          <a:xfrm>
            <a:off x="1839913" y="4113213"/>
            <a:ext cx="1776412" cy="1357312"/>
            <a:chOff x="1624" y="1668"/>
            <a:chExt cx="1119" cy="855"/>
          </a:xfrm>
        </p:grpSpPr>
        <p:grpSp>
          <p:nvGrpSpPr>
            <p:cNvPr id="20526" name="Group 13"/>
            <p:cNvGrpSpPr>
              <a:grpSpLocks/>
            </p:cNvGrpSpPr>
            <p:nvPr/>
          </p:nvGrpSpPr>
          <p:grpSpPr bwMode="auto">
            <a:xfrm>
              <a:off x="1655" y="1684"/>
              <a:ext cx="1088" cy="839"/>
              <a:chOff x="1655" y="1684"/>
              <a:chExt cx="1088" cy="839"/>
            </a:xfrm>
          </p:grpSpPr>
          <p:sp>
            <p:nvSpPr>
              <p:cNvPr id="20532" name="Rectangle 1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0533" name="Rectangle 1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20527" name="Text Box 1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20528" name="Text Box 17"/>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20529" name="Text Box 18"/>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20530" name="Text Box 19"/>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20531" name="Text Box 20"/>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20485" name="Group 21"/>
          <p:cNvGrpSpPr>
            <a:grpSpLocks/>
          </p:cNvGrpSpPr>
          <p:nvPr/>
        </p:nvGrpSpPr>
        <p:grpSpPr bwMode="auto">
          <a:xfrm>
            <a:off x="5387975" y="4113213"/>
            <a:ext cx="1776413" cy="1357312"/>
            <a:chOff x="1624" y="1668"/>
            <a:chExt cx="1119" cy="855"/>
          </a:xfrm>
        </p:grpSpPr>
        <p:grpSp>
          <p:nvGrpSpPr>
            <p:cNvPr id="20518" name="Group 22"/>
            <p:cNvGrpSpPr>
              <a:grpSpLocks/>
            </p:cNvGrpSpPr>
            <p:nvPr/>
          </p:nvGrpSpPr>
          <p:grpSpPr bwMode="auto">
            <a:xfrm>
              <a:off x="1655" y="1684"/>
              <a:ext cx="1088" cy="839"/>
              <a:chOff x="1655" y="1684"/>
              <a:chExt cx="1088" cy="839"/>
            </a:xfrm>
          </p:grpSpPr>
          <p:sp>
            <p:nvSpPr>
              <p:cNvPr id="20524" name="Rectangle 2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0525" name="Rectangle 2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20519" name="Text Box 2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20520" name="Text Box 26"/>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20521" name="Text Box 27"/>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20522" name="Text Box 2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20523" name="Text Box 2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20486" name="Group 30"/>
          <p:cNvGrpSpPr>
            <a:grpSpLocks/>
          </p:cNvGrpSpPr>
          <p:nvPr/>
        </p:nvGrpSpPr>
        <p:grpSpPr bwMode="auto">
          <a:xfrm>
            <a:off x="5387975" y="1916113"/>
            <a:ext cx="1776413" cy="1357312"/>
            <a:chOff x="1624" y="1668"/>
            <a:chExt cx="1119" cy="855"/>
          </a:xfrm>
        </p:grpSpPr>
        <p:grpSp>
          <p:nvGrpSpPr>
            <p:cNvPr id="20510" name="Group 31"/>
            <p:cNvGrpSpPr>
              <a:grpSpLocks/>
            </p:cNvGrpSpPr>
            <p:nvPr/>
          </p:nvGrpSpPr>
          <p:grpSpPr bwMode="auto">
            <a:xfrm>
              <a:off x="1655" y="1684"/>
              <a:ext cx="1088" cy="839"/>
              <a:chOff x="1655" y="1684"/>
              <a:chExt cx="1088" cy="839"/>
            </a:xfrm>
          </p:grpSpPr>
          <p:sp>
            <p:nvSpPr>
              <p:cNvPr id="20516" name="Rectangle 3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0517" name="Rectangle 3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20511" name="Text Box 3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20512" name="Text Box 35"/>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20513" name="Text Box 3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20514" name="Text Box 37"/>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20515" name="Text Box 3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20487" name="Line 39"/>
          <p:cNvSpPr>
            <a:spLocks noChangeShapeType="1"/>
          </p:cNvSpPr>
          <p:nvPr/>
        </p:nvSpPr>
        <p:spPr bwMode="auto">
          <a:xfrm>
            <a:off x="3616325" y="22050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88" name="Line 40"/>
          <p:cNvSpPr>
            <a:spLocks noChangeShapeType="1"/>
          </p:cNvSpPr>
          <p:nvPr/>
        </p:nvSpPr>
        <p:spPr bwMode="auto">
          <a:xfrm flipH="1">
            <a:off x="3616325" y="2457450"/>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89" name="Line 41"/>
          <p:cNvSpPr>
            <a:spLocks noChangeShapeType="1"/>
          </p:cNvSpPr>
          <p:nvPr/>
        </p:nvSpPr>
        <p:spPr bwMode="auto">
          <a:xfrm rot="16200000" flipH="1">
            <a:off x="5902325" y="369887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0" name="Line 42"/>
          <p:cNvSpPr>
            <a:spLocks noChangeShapeType="1"/>
          </p:cNvSpPr>
          <p:nvPr/>
        </p:nvSpPr>
        <p:spPr bwMode="auto">
          <a:xfrm>
            <a:off x="3616325" y="5049838"/>
            <a:ext cx="1828800"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1" name="Line 43"/>
          <p:cNvSpPr>
            <a:spLocks noChangeShapeType="1"/>
          </p:cNvSpPr>
          <p:nvPr/>
        </p:nvSpPr>
        <p:spPr bwMode="auto">
          <a:xfrm rot="16200000" flipH="1">
            <a:off x="2301875" y="3692526"/>
            <a:ext cx="828675" cy="0"/>
          </a:xfrm>
          <a:prstGeom prst="line">
            <a:avLst/>
          </a:prstGeom>
          <a:noFill/>
          <a:ln w="19050">
            <a:solidFill>
              <a:srgbClr val="969696"/>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2" name="Line 44"/>
          <p:cNvSpPr>
            <a:spLocks noChangeShapeType="1"/>
          </p:cNvSpPr>
          <p:nvPr/>
        </p:nvSpPr>
        <p:spPr bwMode="auto">
          <a:xfrm flipH="1">
            <a:off x="4630738" y="4545013"/>
            <a:ext cx="785812"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3" name="Line 45"/>
          <p:cNvSpPr>
            <a:spLocks noChangeShapeType="1"/>
          </p:cNvSpPr>
          <p:nvPr/>
        </p:nvSpPr>
        <p:spPr bwMode="auto">
          <a:xfrm flipV="1">
            <a:off x="4641850" y="2708275"/>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4" name="Line 46"/>
          <p:cNvSpPr>
            <a:spLocks noChangeShapeType="1"/>
          </p:cNvSpPr>
          <p:nvPr/>
        </p:nvSpPr>
        <p:spPr bwMode="auto">
          <a:xfrm flipH="1">
            <a:off x="3616325" y="2708275"/>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5" name="Line 47"/>
          <p:cNvSpPr>
            <a:spLocks noChangeShapeType="1"/>
          </p:cNvSpPr>
          <p:nvPr/>
        </p:nvSpPr>
        <p:spPr bwMode="auto">
          <a:xfrm>
            <a:off x="4402138" y="4787900"/>
            <a:ext cx="1041400" cy="0"/>
          </a:xfrm>
          <a:prstGeom prst="line">
            <a:avLst/>
          </a:prstGeom>
          <a:noFill/>
          <a:ln w="25400">
            <a:solidFill>
              <a:srgbClr val="969696"/>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6" name="Line 48"/>
          <p:cNvSpPr>
            <a:spLocks noChangeShapeType="1"/>
          </p:cNvSpPr>
          <p:nvPr/>
        </p:nvSpPr>
        <p:spPr bwMode="auto">
          <a:xfrm flipV="1">
            <a:off x="4408488" y="2946400"/>
            <a:ext cx="0" cy="182880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7" name="Line 49"/>
          <p:cNvSpPr>
            <a:spLocks noChangeShapeType="1"/>
          </p:cNvSpPr>
          <p:nvPr/>
        </p:nvSpPr>
        <p:spPr bwMode="auto">
          <a:xfrm flipH="1">
            <a:off x="3616325" y="2960688"/>
            <a:ext cx="785813" cy="0"/>
          </a:xfrm>
          <a:prstGeom prst="line">
            <a:avLst/>
          </a:prstGeom>
          <a:noFill/>
          <a:ln w="25400">
            <a:solidFill>
              <a:srgbClr val="969696"/>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20498" name="Oval 50"/>
          <p:cNvSpPr>
            <a:spLocks noChangeArrowheads="1"/>
          </p:cNvSpPr>
          <p:nvPr/>
        </p:nvSpPr>
        <p:spPr bwMode="auto">
          <a:xfrm>
            <a:off x="2700338"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dirty="0"/>
              <a:t>.400</a:t>
            </a:r>
          </a:p>
        </p:txBody>
      </p:sp>
      <p:sp>
        <p:nvSpPr>
          <p:cNvPr id="20499" name="Oval 51"/>
          <p:cNvSpPr>
            <a:spLocks noChangeArrowheads="1"/>
          </p:cNvSpPr>
          <p:nvPr/>
        </p:nvSpPr>
        <p:spPr bwMode="auto">
          <a:xfrm>
            <a:off x="6335713" y="24923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dirty="0"/>
              <a:t>.133</a:t>
            </a:r>
          </a:p>
        </p:txBody>
      </p:sp>
      <p:sp>
        <p:nvSpPr>
          <p:cNvPr id="20500" name="Oval 52"/>
          <p:cNvSpPr>
            <a:spLocks noChangeArrowheads="1"/>
          </p:cNvSpPr>
          <p:nvPr/>
        </p:nvSpPr>
        <p:spPr bwMode="auto">
          <a:xfrm>
            <a:off x="2700338"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.133</a:t>
            </a:r>
          </a:p>
        </p:txBody>
      </p:sp>
      <p:sp>
        <p:nvSpPr>
          <p:cNvPr id="20501" name="Oval 53"/>
          <p:cNvSpPr>
            <a:spLocks noChangeArrowheads="1"/>
          </p:cNvSpPr>
          <p:nvPr/>
        </p:nvSpPr>
        <p:spPr bwMode="auto">
          <a:xfrm>
            <a:off x="6335713" y="468947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.333</a:t>
            </a:r>
          </a:p>
        </p:txBody>
      </p:sp>
      <p:sp>
        <p:nvSpPr>
          <p:cNvPr id="20502" name="Text Box 54"/>
          <p:cNvSpPr txBox="1">
            <a:spLocks noChangeArrowheads="1"/>
          </p:cNvSpPr>
          <p:nvPr/>
        </p:nvSpPr>
        <p:spPr bwMode="auto">
          <a:xfrm>
            <a:off x="199866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.400/3</a:t>
            </a:r>
          </a:p>
        </p:txBody>
      </p:sp>
      <p:sp>
        <p:nvSpPr>
          <p:cNvPr id="20503" name="Text Box 55"/>
          <p:cNvSpPr txBox="1">
            <a:spLocks noChangeArrowheads="1"/>
          </p:cNvSpPr>
          <p:nvPr/>
        </p:nvSpPr>
        <p:spPr bwMode="auto">
          <a:xfrm>
            <a:off x="4211638" y="5038725"/>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.133</a:t>
            </a:r>
          </a:p>
        </p:txBody>
      </p:sp>
      <p:sp>
        <p:nvSpPr>
          <p:cNvPr id="20504" name="Text Box 56"/>
          <p:cNvSpPr txBox="1">
            <a:spLocks noChangeArrowheads="1"/>
          </p:cNvSpPr>
          <p:nvPr/>
        </p:nvSpPr>
        <p:spPr bwMode="auto">
          <a:xfrm>
            <a:off x="4211638" y="1952625"/>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.400/3</a:t>
            </a:r>
          </a:p>
        </p:txBody>
      </p:sp>
      <p:sp>
        <p:nvSpPr>
          <p:cNvPr id="20505" name="Text Box 57"/>
          <p:cNvSpPr txBox="1">
            <a:spLocks noChangeArrowheads="1"/>
          </p:cNvSpPr>
          <p:nvPr/>
        </p:nvSpPr>
        <p:spPr bwMode="auto">
          <a:xfrm>
            <a:off x="4211638" y="2211388"/>
            <a:ext cx="773112" cy="271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.133/2</a:t>
            </a:r>
          </a:p>
        </p:txBody>
      </p:sp>
      <p:sp>
        <p:nvSpPr>
          <p:cNvPr id="20506" name="Text Box 58"/>
          <p:cNvSpPr txBox="1">
            <a:spLocks noChangeArrowheads="1"/>
          </p:cNvSpPr>
          <p:nvPr/>
        </p:nvSpPr>
        <p:spPr bwMode="auto">
          <a:xfrm>
            <a:off x="4608513" y="3536950"/>
            <a:ext cx="560387"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.333</a:t>
            </a:r>
          </a:p>
        </p:txBody>
      </p:sp>
      <p:sp>
        <p:nvSpPr>
          <p:cNvPr id="20507" name="Text Box 59"/>
          <p:cNvSpPr txBox="1">
            <a:spLocks noChangeArrowheads="1"/>
          </p:cNvSpPr>
          <p:nvPr/>
        </p:nvSpPr>
        <p:spPr bwMode="auto">
          <a:xfrm>
            <a:off x="3671888"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.400/3</a:t>
            </a:r>
          </a:p>
        </p:txBody>
      </p:sp>
      <p:sp>
        <p:nvSpPr>
          <p:cNvPr id="20508" name="Text Box 60"/>
          <p:cNvSpPr txBox="1">
            <a:spLocks noChangeArrowheads="1"/>
          </p:cNvSpPr>
          <p:nvPr/>
        </p:nvSpPr>
        <p:spPr bwMode="auto">
          <a:xfrm>
            <a:off x="6335713" y="3536950"/>
            <a:ext cx="773112" cy="271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b="1" i="1">
                <a:solidFill>
                  <a:srgbClr val="A50021"/>
                </a:solidFill>
              </a:rPr>
              <a:t>.133/2</a:t>
            </a:r>
          </a:p>
        </p:txBody>
      </p:sp>
      <p:pic>
        <p:nvPicPr>
          <p:cNvPr id="20509" name="Picture 61" descr="pagerank.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5715000"/>
            <a:ext cx="3124200" cy="811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 name="Text Box 40"/>
          <p:cNvSpPr txBox="1">
            <a:spLocks noChangeArrowheads="1"/>
          </p:cNvSpPr>
          <p:nvPr/>
        </p:nvSpPr>
        <p:spPr bwMode="auto">
          <a:xfrm>
            <a:off x="5043605" y="6494462"/>
            <a:ext cx="3947995" cy="3667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miter lim="800000"/>
                <a:headEnd/>
                <a:tailEnd type="none" w="lg" len="lg"/>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800" dirty="0">
                <a:latin typeface="+mn-lt"/>
              </a:rPr>
              <a:t>(ignoring damping factor for illustration)</a:t>
            </a:r>
          </a:p>
        </p:txBody>
      </p:sp>
    </p:spTree>
    <p:extLst>
      <p:ext uri="{BB962C8B-B14F-4D97-AF65-F5344CB8AC3E}">
        <p14:creationId xmlns:p14="http://schemas.microsoft.com/office/powerpoint/2010/main" xmlns="" val="28823429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5"/>
          <p:cNvSpPr>
            <a:spLocks noChangeArrowheads="1"/>
          </p:cNvSpPr>
          <p:nvPr/>
        </p:nvSpPr>
        <p:spPr bwMode="auto">
          <a:xfrm>
            <a:off x="5715000" y="228600"/>
            <a:ext cx="3200400" cy="3124200"/>
          </a:xfrm>
          <a:prstGeom prst="rect">
            <a:avLst/>
          </a:prstGeom>
          <a:solidFill>
            <a:schemeClr val="bg1"/>
          </a:solidFill>
          <a:ln w="19050">
            <a:solidFill>
              <a:srgbClr val="000080"/>
            </a:solidFill>
            <a:miter lim="800000"/>
            <a:headEnd/>
            <a:tailEnd/>
          </a:ln>
        </p:spPr>
        <p:txBody>
          <a:bodyPr wrap="none" lIns="90483" tIns="44447" rIns="90483" bIns="44447" anchor="ctr"/>
          <a:lstStyle/>
          <a:p>
            <a:pPr>
              <a:spcBef>
                <a:spcPct val="20000"/>
              </a:spcBef>
            </a:pPr>
            <a:endParaRPr lang="en-US"/>
          </a:p>
        </p:txBody>
      </p:sp>
      <p:sp>
        <p:nvSpPr>
          <p:cNvPr id="21507" name="Rectangle 2"/>
          <p:cNvSpPr>
            <a:spLocks noChangeArrowheads="1"/>
          </p:cNvSpPr>
          <p:nvPr/>
        </p:nvSpPr>
        <p:spPr bwMode="auto">
          <a:xfrm>
            <a:off x="5715000" y="3657600"/>
            <a:ext cx="3200400" cy="3124200"/>
          </a:xfrm>
          <a:prstGeom prst="rect">
            <a:avLst/>
          </a:prstGeom>
          <a:solidFill>
            <a:schemeClr val="bg1"/>
          </a:solidFill>
          <a:ln w="19050">
            <a:solidFill>
              <a:srgbClr val="000080"/>
            </a:solidFill>
            <a:miter lim="800000"/>
            <a:headEnd/>
            <a:tailEnd/>
          </a:ln>
        </p:spPr>
        <p:txBody>
          <a:bodyPr wrap="none" lIns="90483" tIns="44447" rIns="90483" bIns="44447" anchor="ctr"/>
          <a:lstStyle/>
          <a:p>
            <a:pPr>
              <a:spcBef>
                <a:spcPct val="20000"/>
              </a:spcBef>
            </a:pPr>
            <a:endParaRPr lang="en-US"/>
          </a:p>
        </p:txBody>
      </p:sp>
      <p:sp>
        <p:nvSpPr>
          <p:cNvPr id="21509" name="Rectangle 4"/>
          <p:cNvSpPr>
            <a:spLocks noGrp="1" noChangeArrowheads="1"/>
          </p:cNvSpPr>
          <p:nvPr>
            <p:ph idx="1"/>
          </p:nvPr>
        </p:nvSpPr>
        <p:spPr>
          <a:xfrm>
            <a:off x="0" y="1371600"/>
            <a:ext cx="5791200" cy="4876800"/>
          </a:xfrm>
        </p:spPr>
        <p:txBody>
          <a:bodyPr/>
          <a:lstStyle/>
          <a:p>
            <a:pPr eaLnBrk="1" hangingPunct="1">
              <a:buFontTx/>
              <a:buNone/>
            </a:pPr>
            <a:r>
              <a:rPr lang="en-US" sz="2800" b="1" smtClean="0">
                <a:solidFill>
                  <a:srgbClr val="990000"/>
                </a:solidFill>
              </a:rPr>
              <a:t>TrustRank Algorithm</a:t>
            </a:r>
          </a:p>
          <a:p>
            <a:pPr eaLnBrk="1" hangingPunct="1">
              <a:buFontTx/>
              <a:buNone/>
            </a:pPr>
            <a:endParaRPr lang="en-US" sz="2800" b="1" smtClean="0">
              <a:solidFill>
                <a:srgbClr val="990000"/>
              </a:solidFill>
            </a:endParaRPr>
          </a:p>
          <a:p>
            <a:pPr eaLnBrk="1" hangingPunct="1"/>
            <a:r>
              <a:rPr lang="en-US" smtClean="0"/>
              <a:t>Initial votes come only from trusted pages</a:t>
            </a:r>
          </a:p>
          <a:p>
            <a:pPr lvl="3" eaLnBrk="1" hangingPunct="1">
              <a:buFontTx/>
              <a:buNone/>
            </a:pPr>
            <a:endParaRPr lang="en-US" sz="1800" smtClean="0">
              <a:ea typeface="ＭＳ Ｐゴシック" pitchFamily="34" charset="-128"/>
            </a:endParaRPr>
          </a:p>
          <a:p>
            <a:pPr eaLnBrk="1" hangingPunct="1"/>
            <a:r>
              <a:rPr lang="en-US" sz="2800" smtClean="0"/>
              <a:t>Compare, for example, the cases for the circled page in </a:t>
            </a:r>
            <a:r>
              <a:rPr lang="en-US" sz="2800" b="1" smtClean="0">
                <a:solidFill>
                  <a:srgbClr val="990000"/>
                </a:solidFill>
              </a:rPr>
              <a:t>cases A</a:t>
            </a:r>
            <a:r>
              <a:rPr lang="en-US" sz="2800" b="1" smtClean="0"/>
              <a:t> and</a:t>
            </a:r>
            <a:r>
              <a:rPr lang="en-US" sz="2800" b="1" smtClean="0">
                <a:solidFill>
                  <a:srgbClr val="990000"/>
                </a:solidFill>
              </a:rPr>
              <a:t> B</a:t>
            </a:r>
          </a:p>
        </p:txBody>
      </p:sp>
      <p:sp>
        <p:nvSpPr>
          <p:cNvPr id="1153027" name="Rectangle 3"/>
          <p:cNvSpPr>
            <a:spLocks noGrp="1" noChangeArrowheads="1"/>
          </p:cNvSpPr>
          <p:nvPr>
            <p:ph type="title"/>
          </p:nvPr>
        </p:nvSpPr>
        <p:spPr>
          <a:xfrm>
            <a:off x="0" y="-152400"/>
            <a:ext cx="5638800" cy="1143000"/>
          </a:xfrm>
        </p:spPr>
        <p:txBody>
          <a:bodyPr/>
          <a:lstStyle/>
          <a:p>
            <a:pPr eaLnBrk="1" hangingPunct="1">
              <a:defRPr/>
            </a:pPr>
            <a:r>
              <a:rPr lang="en-US" sz="2800" dirty="0"/>
              <a:t>Gaming PageRank and Trust </a:t>
            </a:r>
          </a:p>
        </p:txBody>
      </p:sp>
      <p:pic>
        <p:nvPicPr>
          <p:cNvPr id="21510" name="Picture 2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53200" y="5562600"/>
            <a:ext cx="871538" cy="7699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21511" name="Picture 2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1800" y="4419600"/>
            <a:ext cx="765175" cy="8477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21512" name="Line 29"/>
          <p:cNvSpPr>
            <a:spLocks noChangeShapeType="1"/>
          </p:cNvSpPr>
          <p:nvPr/>
        </p:nvSpPr>
        <p:spPr bwMode="auto">
          <a:xfrm>
            <a:off x="7391400" y="5257800"/>
            <a:ext cx="5334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13" name="Line 30"/>
          <p:cNvSpPr>
            <a:spLocks noChangeShapeType="1"/>
          </p:cNvSpPr>
          <p:nvPr/>
        </p:nvSpPr>
        <p:spPr bwMode="auto">
          <a:xfrm flipV="1">
            <a:off x="7467600" y="57150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14" name="Line 31"/>
          <p:cNvSpPr>
            <a:spLocks noChangeShapeType="1"/>
          </p:cNvSpPr>
          <p:nvPr/>
        </p:nvSpPr>
        <p:spPr bwMode="auto">
          <a:xfrm>
            <a:off x="6400800" y="4495800"/>
            <a:ext cx="3810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pic>
        <p:nvPicPr>
          <p:cNvPr id="21515" name="Picture 3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924800" y="5181600"/>
            <a:ext cx="838200" cy="7334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21516" name="Line 33"/>
          <p:cNvSpPr>
            <a:spLocks noChangeShapeType="1"/>
          </p:cNvSpPr>
          <p:nvPr/>
        </p:nvSpPr>
        <p:spPr bwMode="auto">
          <a:xfrm flipV="1">
            <a:off x="6172200" y="5029200"/>
            <a:ext cx="609600" cy="533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17" name="Line 34"/>
          <p:cNvSpPr>
            <a:spLocks noChangeShapeType="1"/>
          </p:cNvSpPr>
          <p:nvPr/>
        </p:nvSpPr>
        <p:spPr bwMode="auto">
          <a:xfrm>
            <a:off x="6172200" y="5791200"/>
            <a:ext cx="381000" cy="3048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1153059" name="Rectangle 35"/>
          <p:cNvSpPr>
            <a:spLocks noChangeArrowheads="1"/>
          </p:cNvSpPr>
          <p:nvPr/>
        </p:nvSpPr>
        <p:spPr bwMode="auto">
          <a:xfrm>
            <a:off x="8305800" y="3733800"/>
            <a:ext cx="455613" cy="520700"/>
          </a:xfrm>
          <a:prstGeom prst="rect">
            <a:avLst/>
          </a:prstGeom>
          <a:noFill/>
          <a:ln w="12700">
            <a:noFill/>
            <a:miter lim="800000"/>
            <a:headEnd/>
            <a:tailEnd/>
          </a:ln>
          <a:effectLst/>
        </p:spPr>
        <p:txBody>
          <a:bodyPr wrap="none" lIns="90483" tIns="44447" rIns="90483" bIns="44447">
            <a:spAutoFit/>
          </a:bodyPr>
          <a:lstStyle/>
          <a:p>
            <a:pPr marL="342900" indent="-342900">
              <a:spcBef>
                <a:spcPct val="20000"/>
              </a:spcBef>
              <a:defRPr/>
            </a:pPr>
            <a:r>
              <a:rPr lang="en-US" b="1" dirty="0">
                <a:solidFill>
                  <a:srgbClr val="990000"/>
                </a:solidFill>
                <a:effectLst>
                  <a:outerShdw blurRad="38100" dist="38100" dir="2700000" algn="tl">
                    <a:srgbClr val="DDDDDD"/>
                  </a:outerShdw>
                </a:effectLst>
                <a:latin typeface="Verdana" pitchFamily="-112" charset="0"/>
              </a:rPr>
              <a:t>B</a:t>
            </a:r>
            <a:endParaRPr lang="el-GR" b="1" dirty="0">
              <a:solidFill>
                <a:srgbClr val="990000"/>
              </a:solidFill>
              <a:effectLst>
                <a:outerShdw blurRad="38100" dist="38100" dir="2700000" algn="tl">
                  <a:srgbClr val="DDDDDD"/>
                </a:outerShdw>
              </a:effectLst>
              <a:latin typeface="Verdana" pitchFamily="-112" charset="0"/>
            </a:endParaRPr>
          </a:p>
        </p:txBody>
      </p:sp>
      <p:sp>
        <p:nvSpPr>
          <p:cNvPr id="21519" name="Oval 36"/>
          <p:cNvSpPr>
            <a:spLocks noChangeArrowheads="1"/>
          </p:cNvSpPr>
          <p:nvPr/>
        </p:nvSpPr>
        <p:spPr bwMode="auto">
          <a:xfrm>
            <a:off x="7620000" y="4953000"/>
            <a:ext cx="1295400" cy="1219200"/>
          </a:xfrm>
          <a:prstGeom prst="ellipse">
            <a:avLst/>
          </a:prstGeom>
          <a:noFill/>
          <a:ln w="2540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sp>
        <p:nvSpPr>
          <p:cNvPr id="21520" name="Line 38"/>
          <p:cNvSpPr>
            <a:spLocks noChangeShapeType="1"/>
          </p:cNvSpPr>
          <p:nvPr/>
        </p:nvSpPr>
        <p:spPr bwMode="auto">
          <a:xfrm>
            <a:off x="76200" y="1828799"/>
            <a:ext cx="5486400" cy="9525"/>
          </a:xfrm>
          <a:prstGeom prst="line">
            <a:avLst/>
          </a:prstGeom>
          <a:noFill/>
          <a:ln w="28575">
            <a:solidFill>
              <a:srgbClr val="000066"/>
            </a:solidFill>
            <a:round/>
            <a:headEnd/>
            <a:tailEnd type="none" w="lg" len="med"/>
          </a:ln>
          <a:extLst>
            <a:ext uri="{909E8E84-426E-40DD-AFC4-6F175D3DCCD1}">
              <a14:hiddenFill xmlns:a14="http://schemas.microsoft.com/office/drawing/2010/main" xmlns="">
                <a:noFill/>
              </a14:hiddenFill>
            </a:ext>
          </a:extLst>
        </p:spPr>
        <p:txBody>
          <a:bodyPr/>
          <a:lstStyle/>
          <a:p>
            <a:endParaRPr lang="en-US"/>
          </a:p>
        </p:txBody>
      </p:sp>
      <p:sp>
        <p:nvSpPr>
          <p:cNvPr id="21521" name="Text Box 39"/>
          <p:cNvSpPr txBox="1">
            <a:spLocks noChangeArrowheads="1"/>
          </p:cNvSpPr>
          <p:nvPr/>
        </p:nvSpPr>
        <p:spPr bwMode="auto">
          <a:xfrm>
            <a:off x="5334000" y="5257800"/>
            <a:ext cx="1295400" cy="73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50000"/>
              </a:spcBef>
            </a:pPr>
            <a:r>
              <a:rPr lang="en-US" sz="1400"/>
              <a:t>	trusted page</a:t>
            </a:r>
            <a:endParaRPr lang="el-GR" sz="1400"/>
          </a:p>
        </p:txBody>
      </p:sp>
      <p:sp>
        <p:nvSpPr>
          <p:cNvPr id="21522" name="Text Box 40"/>
          <p:cNvSpPr txBox="1">
            <a:spLocks noChangeArrowheads="1"/>
          </p:cNvSpPr>
          <p:nvPr/>
        </p:nvSpPr>
        <p:spPr bwMode="auto">
          <a:xfrm>
            <a:off x="5334000" y="3886200"/>
            <a:ext cx="1219200" cy="73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50000"/>
              </a:spcBef>
            </a:pPr>
            <a:r>
              <a:rPr lang="en-US" sz="1400"/>
              <a:t>	trusted page</a:t>
            </a:r>
            <a:endParaRPr lang="el-GR" sz="1400"/>
          </a:p>
        </p:txBody>
      </p:sp>
      <p:sp>
        <p:nvSpPr>
          <p:cNvPr id="21523" name="Text Box 41"/>
          <p:cNvSpPr txBox="1">
            <a:spLocks noChangeArrowheads="1"/>
          </p:cNvSpPr>
          <p:nvPr/>
        </p:nvSpPr>
        <p:spPr bwMode="auto">
          <a:xfrm>
            <a:off x="5410200" y="304800"/>
            <a:ext cx="1905000" cy="727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50000"/>
              </a:spcBef>
            </a:pPr>
            <a:r>
              <a:rPr lang="en-US" sz="1400"/>
              <a:t>	Links from untrusted sources</a:t>
            </a:r>
            <a:endParaRPr lang="el-GR" sz="1400"/>
          </a:p>
        </p:txBody>
      </p:sp>
      <p:pic>
        <p:nvPicPr>
          <p:cNvPr id="21524"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553200" y="2133600"/>
            <a:ext cx="871538" cy="7699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21525"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1800" y="990600"/>
            <a:ext cx="765175" cy="8477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21526" name="Line 7"/>
          <p:cNvSpPr>
            <a:spLocks noChangeShapeType="1"/>
          </p:cNvSpPr>
          <p:nvPr/>
        </p:nvSpPr>
        <p:spPr bwMode="auto">
          <a:xfrm>
            <a:off x="7391400" y="1828800"/>
            <a:ext cx="5334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27" name="Line 8"/>
          <p:cNvSpPr>
            <a:spLocks noChangeShapeType="1"/>
          </p:cNvSpPr>
          <p:nvPr/>
        </p:nvSpPr>
        <p:spPr bwMode="auto">
          <a:xfrm flipV="1">
            <a:off x="7467600" y="22860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28" name="Line 9"/>
          <p:cNvSpPr>
            <a:spLocks noChangeShapeType="1"/>
          </p:cNvSpPr>
          <p:nvPr/>
        </p:nvSpPr>
        <p:spPr bwMode="auto">
          <a:xfrm>
            <a:off x="6400800" y="1066800"/>
            <a:ext cx="3810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pic>
        <p:nvPicPr>
          <p:cNvPr id="21529" name="Picture 10"/>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924800" y="1752600"/>
            <a:ext cx="838200" cy="7334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21530" name="Line 11"/>
          <p:cNvSpPr>
            <a:spLocks noChangeShapeType="1"/>
          </p:cNvSpPr>
          <p:nvPr/>
        </p:nvSpPr>
        <p:spPr bwMode="auto">
          <a:xfrm flipV="1">
            <a:off x="5867400" y="2590800"/>
            <a:ext cx="685800" cy="76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1" name="Line 12"/>
          <p:cNvSpPr>
            <a:spLocks noChangeShapeType="1"/>
          </p:cNvSpPr>
          <p:nvPr/>
        </p:nvSpPr>
        <p:spPr bwMode="auto">
          <a:xfrm flipV="1">
            <a:off x="6324600" y="16002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2" name="Line 13"/>
          <p:cNvSpPr>
            <a:spLocks noChangeShapeType="1"/>
          </p:cNvSpPr>
          <p:nvPr/>
        </p:nvSpPr>
        <p:spPr bwMode="auto">
          <a:xfrm flipV="1">
            <a:off x="6248400" y="1524000"/>
            <a:ext cx="533400" cy="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3" name="Line 14"/>
          <p:cNvSpPr>
            <a:spLocks noChangeShapeType="1"/>
          </p:cNvSpPr>
          <p:nvPr/>
        </p:nvSpPr>
        <p:spPr bwMode="auto">
          <a:xfrm>
            <a:off x="6477000" y="838200"/>
            <a:ext cx="3048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4" name="Line 15"/>
          <p:cNvSpPr>
            <a:spLocks noChangeShapeType="1"/>
          </p:cNvSpPr>
          <p:nvPr/>
        </p:nvSpPr>
        <p:spPr bwMode="auto">
          <a:xfrm>
            <a:off x="6705600" y="533400"/>
            <a:ext cx="152400" cy="457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5" name="Line 16"/>
          <p:cNvSpPr>
            <a:spLocks noChangeShapeType="1"/>
          </p:cNvSpPr>
          <p:nvPr/>
        </p:nvSpPr>
        <p:spPr bwMode="auto">
          <a:xfrm flipH="1">
            <a:off x="7086600" y="304800"/>
            <a:ext cx="152400" cy="6858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6" name="Line 17"/>
          <p:cNvSpPr>
            <a:spLocks noChangeShapeType="1"/>
          </p:cNvSpPr>
          <p:nvPr/>
        </p:nvSpPr>
        <p:spPr bwMode="auto">
          <a:xfrm flipH="1">
            <a:off x="7543800" y="762000"/>
            <a:ext cx="3810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7" name="Line 18"/>
          <p:cNvSpPr>
            <a:spLocks noChangeShapeType="1"/>
          </p:cNvSpPr>
          <p:nvPr/>
        </p:nvSpPr>
        <p:spPr bwMode="auto">
          <a:xfrm flipH="1">
            <a:off x="7315200" y="609600"/>
            <a:ext cx="381000" cy="3810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8" name="Line 19"/>
          <p:cNvSpPr>
            <a:spLocks noChangeShapeType="1"/>
          </p:cNvSpPr>
          <p:nvPr/>
        </p:nvSpPr>
        <p:spPr bwMode="auto">
          <a:xfrm flipV="1">
            <a:off x="5943600" y="2667000"/>
            <a:ext cx="6096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39" name="Line 20"/>
          <p:cNvSpPr>
            <a:spLocks noChangeShapeType="1"/>
          </p:cNvSpPr>
          <p:nvPr/>
        </p:nvSpPr>
        <p:spPr bwMode="auto">
          <a:xfrm flipV="1">
            <a:off x="6096000" y="2895600"/>
            <a:ext cx="4572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40" name="Line 21"/>
          <p:cNvSpPr>
            <a:spLocks noChangeShapeType="1"/>
          </p:cNvSpPr>
          <p:nvPr/>
        </p:nvSpPr>
        <p:spPr bwMode="auto">
          <a:xfrm>
            <a:off x="6019800" y="2209800"/>
            <a:ext cx="533400" cy="2286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41" name="Line 22"/>
          <p:cNvSpPr>
            <a:spLocks noChangeShapeType="1"/>
          </p:cNvSpPr>
          <p:nvPr/>
        </p:nvSpPr>
        <p:spPr bwMode="auto">
          <a:xfrm>
            <a:off x="5943600" y="2438400"/>
            <a:ext cx="609600" cy="762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42" name="Line 23"/>
          <p:cNvSpPr>
            <a:spLocks noChangeShapeType="1"/>
          </p:cNvSpPr>
          <p:nvPr/>
        </p:nvSpPr>
        <p:spPr bwMode="auto">
          <a:xfrm flipV="1">
            <a:off x="5943600" y="2819400"/>
            <a:ext cx="6096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1543" name="Line 24"/>
          <p:cNvSpPr>
            <a:spLocks noChangeShapeType="1"/>
          </p:cNvSpPr>
          <p:nvPr/>
        </p:nvSpPr>
        <p:spPr bwMode="auto">
          <a:xfrm>
            <a:off x="6096000" y="2057400"/>
            <a:ext cx="457200" cy="152400"/>
          </a:xfrm>
          <a:prstGeom prst="line">
            <a:avLst/>
          </a:prstGeom>
          <a:noFill/>
          <a:ln w="31750">
            <a:solidFill>
              <a:srgbClr val="339966"/>
            </a:solidFill>
            <a:round/>
            <a:headEnd/>
            <a:tailEnd type="triangle" w="med" len="me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63" name="Rectangle 26"/>
          <p:cNvSpPr>
            <a:spLocks noChangeArrowheads="1"/>
          </p:cNvSpPr>
          <p:nvPr/>
        </p:nvSpPr>
        <p:spPr bwMode="auto">
          <a:xfrm>
            <a:off x="8305800" y="304800"/>
            <a:ext cx="465138" cy="520700"/>
          </a:xfrm>
          <a:prstGeom prst="rect">
            <a:avLst/>
          </a:prstGeom>
          <a:noFill/>
          <a:ln w="12700">
            <a:noFill/>
            <a:miter lim="800000"/>
            <a:headEnd/>
            <a:tailEnd/>
          </a:ln>
          <a:effectLst/>
        </p:spPr>
        <p:txBody>
          <a:bodyPr wrap="none" lIns="90483" tIns="44447" rIns="90483" bIns="44447">
            <a:spAutoFit/>
          </a:bodyPr>
          <a:lstStyle/>
          <a:p>
            <a:pPr marL="342900" indent="-342900">
              <a:spcBef>
                <a:spcPct val="20000"/>
              </a:spcBef>
              <a:defRPr/>
            </a:pPr>
            <a:r>
              <a:rPr lang="en-US" b="1" dirty="0">
                <a:solidFill>
                  <a:srgbClr val="990000"/>
                </a:solidFill>
                <a:effectLst>
                  <a:outerShdw blurRad="38100" dist="38100" dir="2700000" algn="tl">
                    <a:srgbClr val="DDDDDD"/>
                  </a:outerShdw>
                </a:effectLst>
                <a:latin typeface="Verdana" pitchFamily="-112" charset="0"/>
              </a:rPr>
              <a:t>A</a:t>
            </a:r>
            <a:endParaRPr lang="el-GR" b="1" dirty="0">
              <a:solidFill>
                <a:srgbClr val="990000"/>
              </a:solidFill>
              <a:effectLst>
                <a:outerShdw blurRad="38100" dist="38100" dir="2700000" algn="tl">
                  <a:srgbClr val="DDDDDD"/>
                </a:outerShdw>
              </a:effectLst>
              <a:latin typeface="Verdana" pitchFamily="-112" charset="0"/>
            </a:endParaRPr>
          </a:p>
        </p:txBody>
      </p:sp>
      <p:sp>
        <p:nvSpPr>
          <p:cNvPr id="21545" name="Oval 37"/>
          <p:cNvSpPr>
            <a:spLocks noChangeArrowheads="1"/>
          </p:cNvSpPr>
          <p:nvPr/>
        </p:nvSpPr>
        <p:spPr bwMode="auto">
          <a:xfrm>
            <a:off x="7620000" y="1524000"/>
            <a:ext cx="1295400" cy="1219200"/>
          </a:xfrm>
          <a:prstGeom prst="ellipse">
            <a:avLst/>
          </a:prstGeom>
          <a:noFill/>
          <a:ln w="2540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spTree>
    <p:extLst>
      <p:ext uri="{BB962C8B-B14F-4D97-AF65-F5344CB8AC3E}">
        <p14:creationId xmlns:p14="http://schemas.microsoft.com/office/powerpoint/2010/main" xmlns="" val="1779387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Simulating</a:t>
            </a:r>
            <a:br>
              <a:rPr lang="en-US" dirty="0" smtClean="0"/>
            </a:br>
            <a:r>
              <a:rPr lang="en-US" dirty="0" smtClean="0"/>
              <a:t>Changes in PageRank</a:t>
            </a:r>
            <a:endParaRPr lang="en-US" dirty="0"/>
          </a:p>
        </p:txBody>
      </p:sp>
      <p:grpSp>
        <p:nvGrpSpPr>
          <p:cNvPr id="3" name="Group 2"/>
          <p:cNvGrpSpPr>
            <a:grpSpLocks/>
          </p:cNvGrpSpPr>
          <p:nvPr/>
        </p:nvGrpSpPr>
        <p:grpSpPr bwMode="auto">
          <a:xfrm>
            <a:off x="457200" y="2068513"/>
            <a:ext cx="1776412" cy="1357312"/>
            <a:chOff x="1624" y="1668"/>
            <a:chExt cx="1119" cy="855"/>
          </a:xfrm>
        </p:grpSpPr>
        <p:grpSp>
          <p:nvGrpSpPr>
            <p:cNvPr id="4" name="Group 3"/>
            <p:cNvGrpSpPr>
              <a:grpSpLocks/>
            </p:cNvGrpSpPr>
            <p:nvPr/>
          </p:nvGrpSpPr>
          <p:grpSpPr bwMode="auto">
            <a:xfrm>
              <a:off x="1655" y="1684"/>
              <a:ext cx="1088" cy="839"/>
              <a:chOff x="1655" y="1684"/>
              <a:chExt cx="1088" cy="839"/>
            </a:xfrm>
          </p:grpSpPr>
          <p:sp>
            <p:nvSpPr>
              <p:cNvPr id="10" name="Rectangle 4"/>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11" name="Rectangle 5"/>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5" name="Text Box 6"/>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6" name="Text Box 7"/>
            <p:cNvSpPr txBox="1">
              <a:spLocks noChangeArrowheads="1"/>
            </p:cNvSpPr>
            <p:nvPr/>
          </p:nvSpPr>
          <p:spPr bwMode="auto">
            <a:xfrm>
              <a:off x="1624" y="1668"/>
              <a:ext cx="508"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A</a:t>
              </a:r>
            </a:p>
          </p:txBody>
        </p:sp>
        <p:sp>
          <p:nvSpPr>
            <p:cNvPr id="7" name="Text Box 8"/>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B</a:t>
              </a:r>
            </a:p>
          </p:txBody>
        </p:sp>
        <p:sp>
          <p:nvSpPr>
            <p:cNvPr id="8" name="Text Box 9"/>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9" name="Text Box 10"/>
            <p:cNvSpPr txBox="1">
              <a:spLocks noChangeArrowheads="1"/>
            </p:cNvSpPr>
            <p:nvPr/>
          </p:nvSpPr>
          <p:spPr bwMode="auto">
            <a:xfrm>
              <a:off x="1705" y="2277"/>
              <a:ext cx="395"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D</a:t>
              </a:r>
            </a:p>
          </p:txBody>
        </p:sp>
      </p:grpSp>
      <p:grpSp>
        <p:nvGrpSpPr>
          <p:cNvPr id="12" name="Group 11"/>
          <p:cNvGrpSpPr>
            <a:grpSpLocks/>
          </p:cNvGrpSpPr>
          <p:nvPr/>
        </p:nvGrpSpPr>
        <p:grpSpPr bwMode="auto">
          <a:xfrm>
            <a:off x="457200" y="4265613"/>
            <a:ext cx="1776412" cy="1357312"/>
            <a:chOff x="1624" y="1668"/>
            <a:chExt cx="1119" cy="855"/>
          </a:xfrm>
        </p:grpSpPr>
        <p:grpSp>
          <p:nvGrpSpPr>
            <p:cNvPr id="13" name="Group 12"/>
            <p:cNvGrpSpPr>
              <a:grpSpLocks/>
            </p:cNvGrpSpPr>
            <p:nvPr/>
          </p:nvGrpSpPr>
          <p:grpSpPr bwMode="auto">
            <a:xfrm>
              <a:off x="1655" y="1684"/>
              <a:ext cx="1088" cy="839"/>
              <a:chOff x="1655" y="1684"/>
              <a:chExt cx="1088" cy="839"/>
            </a:xfrm>
          </p:grpSpPr>
          <p:sp>
            <p:nvSpPr>
              <p:cNvPr id="19" name="Rectangle 13"/>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0" name="Rectangle 14"/>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14" name="Text Box 15"/>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15" name="Text Box 16"/>
            <p:cNvSpPr txBox="1">
              <a:spLocks noChangeArrowheads="1"/>
            </p:cNvSpPr>
            <p:nvPr/>
          </p:nvSpPr>
          <p:spPr bwMode="auto">
            <a:xfrm>
              <a:off x="1624" y="1668"/>
              <a:ext cx="513"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D</a:t>
              </a:r>
            </a:p>
          </p:txBody>
        </p:sp>
        <p:sp>
          <p:nvSpPr>
            <p:cNvPr id="16" name="Text Box 17"/>
            <p:cNvSpPr txBox="1">
              <a:spLocks noChangeArrowheads="1"/>
            </p:cNvSpPr>
            <p:nvPr/>
          </p:nvSpPr>
          <p:spPr bwMode="auto">
            <a:xfrm>
              <a:off x="1701" y="2004"/>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17" name="Text Box 18"/>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18" name="Text Box 19"/>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21" name="Group 20"/>
          <p:cNvGrpSpPr>
            <a:grpSpLocks/>
          </p:cNvGrpSpPr>
          <p:nvPr/>
        </p:nvGrpSpPr>
        <p:grpSpPr bwMode="auto">
          <a:xfrm>
            <a:off x="4005262" y="4265613"/>
            <a:ext cx="1776413" cy="1357312"/>
            <a:chOff x="1624" y="1668"/>
            <a:chExt cx="1119" cy="855"/>
          </a:xfrm>
        </p:grpSpPr>
        <p:grpSp>
          <p:nvGrpSpPr>
            <p:cNvPr id="22" name="Group 21"/>
            <p:cNvGrpSpPr>
              <a:grpSpLocks/>
            </p:cNvGrpSpPr>
            <p:nvPr/>
          </p:nvGrpSpPr>
          <p:grpSpPr bwMode="auto">
            <a:xfrm>
              <a:off x="1655" y="1684"/>
              <a:ext cx="1088" cy="839"/>
              <a:chOff x="1655" y="1684"/>
              <a:chExt cx="1088" cy="839"/>
            </a:xfrm>
          </p:grpSpPr>
          <p:sp>
            <p:nvSpPr>
              <p:cNvPr id="28" name="Rectangle 22"/>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29" name="Rectangle 23"/>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23" name="Text Box 24"/>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24" name="Text Box 25"/>
            <p:cNvSpPr txBox="1">
              <a:spLocks noChangeArrowheads="1"/>
            </p:cNvSpPr>
            <p:nvPr/>
          </p:nvSpPr>
          <p:spPr bwMode="auto">
            <a:xfrm>
              <a:off x="1624" y="1668"/>
              <a:ext cx="502"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C</a:t>
              </a:r>
            </a:p>
          </p:txBody>
        </p:sp>
        <p:sp>
          <p:nvSpPr>
            <p:cNvPr id="25" name="Text Box 26"/>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26" name="Text Box 27"/>
            <p:cNvSpPr txBox="1">
              <a:spLocks noChangeArrowheads="1"/>
            </p:cNvSpPr>
            <p:nvPr/>
          </p:nvSpPr>
          <p:spPr bwMode="auto">
            <a:xfrm>
              <a:off x="1701" y="2146"/>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sp>
          <p:nvSpPr>
            <p:cNvPr id="27" name="Text Box 28"/>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grpSp>
        <p:nvGrpSpPr>
          <p:cNvPr id="30" name="Group 29"/>
          <p:cNvGrpSpPr>
            <a:grpSpLocks/>
          </p:cNvGrpSpPr>
          <p:nvPr/>
        </p:nvGrpSpPr>
        <p:grpSpPr bwMode="auto">
          <a:xfrm>
            <a:off x="4005262" y="2068513"/>
            <a:ext cx="1776413" cy="1357312"/>
            <a:chOff x="1624" y="1668"/>
            <a:chExt cx="1119" cy="855"/>
          </a:xfrm>
        </p:grpSpPr>
        <p:grpSp>
          <p:nvGrpSpPr>
            <p:cNvPr id="31" name="Group 30"/>
            <p:cNvGrpSpPr>
              <a:grpSpLocks/>
            </p:cNvGrpSpPr>
            <p:nvPr/>
          </p:nvGrpSpPr>
          <p:grpSpPr bwMode="auto">
            <a:xfrm>
              <a:off x="1655" y="1684"/>
              <a:ext cx="1088" cy="839"/>
              <a:chOff x="1655" y="1684"/>
              <a:chExt cx="1088" cy="839"/>
            </a:xfrm>
          </p:grpSpPr>
          <p:sp>
            <p:nvSpPr>
              <p:cNvPr id="37" name="Rectangle 31"/>
              <p:cNvSpPr>
                <a:spLocks noChangeArrowheads="1"/>
              </p:cNvSpPr>
              <p:nvPr/>
            </p:nvSpPr>
            <p:spPr bwMode="auto">
              <a:xfrm>
                <a:off x="1655" y="1684"/>
                <a:ext cx="1088" cy="136"/>
              </a:xfrm>
              <a:prstGeom prst="rect">
                <a:avLst/>
              </a:prstGeom>
              <a:solidFill>
                <a:srgbClr val="DDDDDD"/>
              </a:solidFill>
              <a:ln>
                <a:noFill/>
              </a:ln>
              <a:extLs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nchor="ctr"/>
              <a:lstStyle/>
              <a:p>
                <a:pPr>
                  <a:spcBef>
                    <a:spcPct val="20000"/>
                  </a:spcBef>
                </a:pPr>
                <a:endParaRPr lang="en-US"/>
              </a:p>
            </p:txBody>
          </p:sp>
          <p:sp>
            <p:nvSpPr>
              <p:cNvPr id="38" name="Rectangle 32"/>
              <p:cNvSpPr>
                <a:spLocks noChangeArrowheads="1"/>
              </p:cNvSpPr>
              <p:nvPr/>
            </p:nvSpPr>
            <p:spPr bwMode="auto">
              <a:xfrm>
                <a:off x="1655" y="1684"/>
                <a:ext cx="1088" cy="839"/>
              </a:xfrm>
              <a:prstGeom prst="rect">
                <a:avLst/>
              </a:prstGeom>
              <a:noFill/>
              <a:ln w="12700">
                <a:solidFill>
                  <a:srgbClr val="777777"/>
                </a:solidFill>
                <a:miter lim="800000"/>
                <a:headEnd/>
                <a:tailEnd/>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a:spcBef>
                    <a:spcPct val="20000"/>
                  </a:spcBef>
                </a:pPr>
                <a:endParaRPr lang="en-US"/>
              </a:p>
            </p:txBody>
          </p:sp>
        </p:grpSp>
        <p:sp>
          <p:nvSpPr>
            <p:cNvPr id="32" name="Text Box 33"/>
            <p:cNvSpPr txBox="1">
              <a:spLocks noChangeArrowheads="1"/>
            </p:cNvSpPr>
            <p:nvPr/>
          </p:nvSpPr>
          <p:spPr bwMode="auto">
            <a:xfrm>
              <a:off x="1655" y="1911"/>
              <a:ext cx="1014" cy="1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600"/>
                <a:t>People who bought this also bought…</a:t>
              </a:r>
            </a:p>
          </p:txBody>
        </p:sp>
        <p:sp>
          <p:nvSpPr>
            <p:cNvPr id="33" name="Text Box 34"/>
            <p:cNvSpPr txBox="1">
              <a:spLocks noChangeArrowheads="1"/>
            </p:cNvSpPr>
            <p:nvPr/>
          </p:nvSpPr>
          <p:spPr bwMode="auto">
            <a:xfrm>
              <a:off x="1624" y="1668"/>
              <a:ext cx="506" cy="1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1200"/>
                <a:t>BOOK </a:t>
              </a:r>
              <a:r>
                <a:rPr lang="en-US" sz="1200" b="1"/>
                <a:t>B</a:t>
              </a:r>
            </a:p>
          </p:txBody>
        </p:sp>
        <p:sp>
          <p:nvSpPr>
            <p:cNvPr id="34" name="Text Box 35"/>
            <p:cNvSpPr txBox="1">
              <a:spLocks noChangeArrowheads="1"/>
            </p:cNvSpPr>
            <p:nvPr/>
          </p:nvSpPr>
          <p:spPr bwMode="auto">
            <a:xfrm>
              <a:off x="1701" y="2004"/>
              <a:ext cx="390"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A</a:t>
              </a:r>
            </a:p>
          </p:txBody>
        </p:sp>
        <p:sp>
          <p:nvSpPr>
            <p:cNvPr id="35" name="Text Box 36"/>
            <p:cNvSpPr txBox="1">
              <a:spLocks noChangeArrowheads="1"/>
            </p:cNvSpPr>
            <p:nvPr/>
          </p:nvSpPr>
          <p:spPr bwMode="auto">
            <a:xfrm>
              <a:off x="1701" y="2146"/>
              <a:ext cx="387"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900" b="1" u="sng">
                  <a:solidFill>
                    <a:srgbClr val="A50021"/>
                  </a:solidFill>
                </a:rPr>
                <a:t>book C</a:t>
              </a:r>
            </a:p>
          </p:txBody>
        </p:sp>
        <p:sp>
          <p:nvSpPr>
            <p:cNvPr id="36" name="Text Box 37"/>
            <p:cNvSpPr txBox="1">
              <a:spLocks noChangeArrowheads="1"/>
            </p:cNvSpPr>
            <p:nvPr/>
          </p:nvSpPr>
          <p:spPr bwMode="auto">
            <a:xfrm>
              <a:off x="1705" y="2277"/>
              <a:ext cx="114" cy="1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endParaRPr lang="en-US" sz="900" b="1" u="sng">
                <a:solidFill>
                  <a:srgbClr val="A50021"/>
                </a:solidFill>
              </a:endParaRPr>
            </a:p>
          </p:txBody>
        </p:sp>
      </p:grpSp>
      <p:sp>
        <p:nvSpPr>
          <p:cNvPr id="39" name="Line 38"/>
          <p:cNvSpPr>
            <a:spLocks noChangeShapeType="1"/>
          </p:cNvSpPr>
          <p:nvPr/>
        </p:nvSpPr>
        <p:spPr bwMode="auto">
          <a:xfrm>
            <a:off x="2233612" y="2357438"/>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0" name="Line 39"/>
          <p:cNvSpPr>
            <a:spLocks noChangeShapeType="1"/>
          </p:cNvSpPr>
          <p:nvPr/>
        </p:nvSpPr>
        <p:spPr bwMode="auto">
          <a:xfrm flipH="1">
            <a:off x="2233612" y="2609850"/>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1" name="Line 40"/>
          <p:cNvSpPr>
            <a:spLocks noChangeShapeType="1"/>
          </p:cNvSpPr>
          <p:nvPr/>
        </p:nvSpPr>
        <p:spPr bwMode="auto">
          <a:xfrm rot="16200000" flipH="1">
            <a:off x="4519612" y="3851276"/>
            <a:ext cx="828675"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2" name="Line 41"/>
          <p:cNvSpPr>
            <a:spLocks noChangeShapeType="1"/>
          </p:cNvSpPr>
          <p:nvPr/>
        </p:nvSpPr>
        <p:spPr bwMode="auto">
          <a:xfrm>
            <a:off x="2233612" y="5202238"/>
            <a:ext cx="1828800"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3" name="Line 42"/>
          <p:cNvSpPr>
            <a:spLocks noChangeShapeType="1"/>
          </p:cNvSpPr>
          <p:nvPr/>
        </p:nvSpPr>
        <p:spPr bwMode="auto">
          <a:xfrm rot="16200000" flipH="1">
            <a:off x="919162" y="3844926"/>
            <a:ext cx="828675" cy="0"/>
          </a:xfrm>
          <a:prstGeom prst="line">
            <a:avLst/>
          </a:prstGeom>
          <a:noFill/>
          <a:ln w="19050">
            <a:solidFill>
              <a:srgbClr val="000060"/>
            </a:solidFill>
            <a:round/>
            <a:headEnd/>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4" name="Line 43"/>
          <p:cNvSpPr>
            <a:spLocks noChangeShapeType="1"/>
          </p:cNvSpPr>
          <p:nvPr/>
        </p:nvSpPr>
        <p:spPr bwMode="auto">
          <a:xfrm flipH="1">
            <a:off x="3248025" y="4697413"/>
            <a:ext cx="785812" cy="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5" name="Line 44"/>
          <p:cNvSpPr>
            <a:spLocks noChangeShapeType="1"/>
          </p:cNvSpPr>
          <p:nvPr/>
        </p:nvSpPr>
        <p:spPr bwMode="auto">
          <a:xfrm flipV="1">
            <a:off x="3259137" y="2860675"/>
            <a:ext cx="0" cy="182880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6" name="Line 45"/>
          <p:cNvSpPr>
            <a:spLocks noChangeShapeType="1"/>
          </p:cNvSpPr>
          <p:nvPr/>
        </p:nvSpPr>
        <p:spPr bwMode="auto">
          <a:xfrm flipH="1">
            <a:off x="2233612" y="2860675"/>
            <a:ext cx="1041400" cy="0"/>
          </a:xfrm>
          <a:prstGeom prst="line">
            <a:avLst/>
          </a:prstGeom>
          <a:noFill/>
          <a:ln w="25400">
            <a:solidFill>
              <a:srgbClr val="000060"/>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7" name="Line 46"/>
          <p:cNvSpPr>
            <a:spLocks noChangeShapeType="1"/>
          </p:cNvSpPr>
          <p:nvPr/>
        </p:nvSpPr>
        <p:spPr bwMode="auto">
          <a:xfrm>
            <a:off x="3019425" y="4940300"/>
            <a:ext cx="1041400" cy="0"/>
          </a:xfrm>
          <a:prstGeom prst="line">
            <a:avLst/>
          </a:prstGeom>
          <a:noFill/>
          <a:ln w="25400">
            <a:solidFill>
              <a:srgbClr val="000060"/>
            </a:solidFill>
            <a:round/>
            <a:headEnd type="none" w="lg" len="lg"/>
            <a:tailEnd type="triangl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8" name="Line 47"/>
          <p:cNvSpPr>
            <a:spLocks noChangeShapeType="1"/>
          </p:cNvSpPr>
          <p:nvPr/>
        </p:nvSpPr>
        <p:spPr bwMode="auto">
          <a:xfrm flipV="1">
            <a:off x="3025775" y="3098800"/>
            <a:ext cx="0" cy="182880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sp>
        <p:nvSpPr>
          <p:cNvPr id="49" name="Line 48"/>
          <p:cNvSpPr>
            <a:spLocks noChangeShapeType="1"/>
          </p:cNvSpPr>
          <p:nvPr/>
        </p:nvSpPr>
        <p:spPr bwMode="auto">
          <a:xfrm flipH="1">
            <a:off x="2233612" y="3113088"/>
            <a:ext cx="785813" cy="0"/>
          </a:xfrm>
          <a:prstGeom prst="line">
            <a:avLst/>
          </a:prstGeom>
          <a:noFill/>
          <a:ln w="25400">
            <a:solidFill>
              <a:srgbClr val="000060"/>
            </a:solidFill>
            <a:round/>
            <a:headEnd/>
            <a:tailEnd type="none" w="lg" len="lg"/>
          </a:ln>
          <a:extLst>
            <a:ext uri="{909E8E84-426E-40DD-AFC4-6F175D3DCCD1}">
              <a14:hiddenFill xmlns:a14="http://schemas.microsoft.com/office/drawing/2010/main" xmlns="">
                <a:noFill/>
              </a14:hiddenFill>
            </a:ext>
          </a:extLst>
        </p:spPr>
        <p:txBody>
          <a:bodyPr lIns="90483" tIns="44447" rIns="90483" bIns="44447"/>
          <a:lstStyle/>
          <a:p>
            <a:endParaRPr lang="en-US"/>
          </a:p>
        </p:txBody>
      </p:sp>
      <p:graphicFrame>
        <p:nvGraphicFramePr>
          <p:cNvPr id="51" name="Table 50"/>
          <p:cNvGraphicFramePr>
            <a:graphicFrameLocks noGrp="1"/>
          </p:cNvGraphicFramePr>
          <p:nvPr>
            <p:extLst>
              <p:ext uri="{D42A27DB-BD31-4B8C-83A1-F6EECF244321}">
                <p14:modId xmlns:p14="http://schemas.microsoft.com/office/powerpoint/2010/main" xmlns="" val="1787689182"/>
              </p:ext>
            </p:extLst>
          </p:nvPr>
        </p:nvGraphicFramePr>
        <p:xfrm>
          <a:off x="4933950" y="4911725"/>
          <a:ext cx="3870961" cy="2123440"/>
        </p:xfrm>
        <a:graphic>
          <a:graphicData uri="http://schemas.openxmlformats.org/drawingml/2006/table">
            <a:tbl>
              <a:tblPr firstRow="1" bandRow="1">
                <a:tableStyleId>{5C22544A-7EE6-4342-B048-85BDC9FD1C3A}</a:tableStyleId>
              </a:tblPr>
              <a:tblGrid>
                <a:gridCol w="2032000"/>
                <a:gridCol w="924243"/>
                <a:gridCol w="914718"/>
              </a:tblGrid>
              <a:tr h="370840">
                <a:tc>
                  <a:txBody>
                    <a:bodyPr/>
                    <a:lstStyle/>
                    <a:p>
                      <a:r>
                        <a:rPr lang="en-US" dirty="0" smtClean="0"/>
                        <a:t>Change</a:t>
                      </a:r>
                      <a:endParaRPr lang="en-US" dirty="0"/>
                    </a:p>
                  </a:txBody>
                  <a:tcPr/>
                </a:tc>
                <a:tc>
                  <a:txBody>
                    <a:bodyPr/>
                    <a:lstStyle/>
                    <a:p>
                      <a:r>
                        <a:rPr lang="en-US" dirty="0" smtClean="0"/>
                        <a:t>PR of A</a:t>
                      </a:r>
                      <a:endParaRPr lang="en-US" dirty="0"/>
                    </a:p>
                  </a:txBody>
                  <a:tcPr/>
                </a:tc>
                <a:tc>
                  <a:txBody>
                    <a:bodyPr/>
                    <a:lstStyle/>
                    <a:p>
                      <a:r>
                        <a:rPr lang="en-US" dirty="0" smtClean="0"/>
                        <a:t>PR of C</a:t>
                      </a:r>
                      <a:endParaRPr lang="en-US" dirty="0"/>
                    </a:p>
                  </a:txBody>
                  <a:tcPr/>
                </a:tc>
              </a:tr>
              <a:tr h="370840">
                <a:tc>
                  <a:txBody>
                    <a:bodyPr/>
                    <a:lstStyle/>
                    <a:p>
                      <a:r>
                        <a:rPr lang="en-US" dirty="0" smtClean="0"/>
                        <a:t>C cuts link to A</a:t>
                      </a:r>
                      <a:endParaRPr lang="en-US" dirty="0"/>
                    </a:p>
                  </a:txBody>
                  <a:tcPr/>
                </a:tc>
                <a:tc>
                  <a:txBody>
                    <a:bodyPr/>
                    <a:lstStyle/>
                    <a:p>
                      <a:r>
                        <a:rPr lang="en-US" dirty="0" smtClean="0"/>
                        <a:t>0.18</a:t>
                      </a:r>
                      <a:endParaRPr lang="en-US" dirty="0"/>
                    </a:p>
                  </a:txBody>
                  <a:tcPr/>
                </a:tc>
                <a:tc>
                  <a:txBody>
                    <a:bodyPr/>
                    <a:lstStyle/>
                    <a:p>
                      <a:r>
                        <a:rPr lang="en-US" dirty="0" smtClean="0"/>
                        <a:t>0.50</a:t>
                      </a:r>
                      <a:endParaRPr lang="en-US" dirty="0"/>
                    </a:p>
                  </a:txBody>
                  <a:tcPr/>
                </a:tc>
              </a:tr>
              <a:tr h="370840">
                <a:tc>
                  <a:txBody>
                    <a:bodyPr/>
                    <a:lstStyle/>
                    <a:p>
                      <a:r>
                        <a:rPr lang="en-US" dirty="0" smtClean="0"/>
                        <a:t>C links to B</a:t>
                      </a:r>
                      <a:endParaRPr lang="en-US" dirty="0"/>
                    </a:p>
                  </a:txBody>
                  <a:tcPr/>
                </a:tc>
                <a:tc>
                  <a:txBody>
                    <a:bodyPr/>
                    <a:lstStyle/>
                    <a:p>
                      <a:r>
                        <a:rPr lang="en-US" dirty="0" smtClean="0"/>
                        <a:t>0.38</a:t>
                      </a:r>
                      <a:endParaRPr lang="en-US" dirty="0"/>
                    </a:p>
                  </a:txBody>
                  <a:tcPr/>
                </a:tc>
                <a:tc>
                  <a:txBody>
                    <a:bodyPr/>
                    <a:lstStyle/>
                    <a:p>
                      <a:r>
                        <a:rPr lang="en-US" dirty="0" smtClean="0"/>
                        <a:t>0.33</a:t>
                      </a:r>
                      <a:endParaRPr lang="en-US" dirty="0"/>
                    </a:p>
                  </a:txBody>
                  <a:tcPr/>
                </a:tc>
              </a:tr>
              <a:tr h="370840">
                <a:tc>
                  <a:txBody>
                    <a:bodyPr/>
                    <a:lstStyle/>
                    <a:p>
                      <a:r>
                        <a:rPr lang="en-US" dirty="0" smtClean="0"/>
                        <a:t>C links to D</a:t>
                      </a:r>
                      <a:endParaRPr lang="en-US" dirty="0"/>
                    </a:p>
                  </a:txBody>
                  <a:tcPr/>
                </a:tc>
                <a:tc>
                  <a:txBody>
                    <a:bodyPr/>
                    <a:lstStyle/>
                    <a:p>
                      <a:r>
                        <a:rPr lang="en-US" dirty="0" smtClean="0"/>
                        <a:t>0.24</a:t>
                      </a:r>
                      <a:endParaRPr lang="en-US" dirty="0"/>
                    </a:p>
                  </a:txBody>
                  <a:tcPr/>
                </a:tc>
                <a:tc>
                  <a:txBody>
                    <a:bodyPr/>
                    <a:lstStyle/>
                    <a:p>
                      <a:r>
                        <a:rPr lang="en-US" dirty="0" smtClean="0"/>
                        <a:t>0.40</a:t>
                      </a:r>
                      <a:endParaRPr lang="en-US" dirty="0"/>
                    </a:p>
                  </a:txBody>
                  <a:tcPr/>
                </a:tc>
              </a:tr>
              <a:tr h="370840">
                <a:tc>
                  <a:txBody>
                    <a:bodyPr/>
                    <a:lstStyle/>
                    <a:p>
                      <a:r>
                        <a:rPr lang="en-US" dirty="0" smtClean="0"/>
                        <a:t>C links to B &amp; D</a:t>
                      </a:r>
                      <a:endParaRPr lang="en-US" dirty="0"/>
                    </a:p>
                  </a:txBody>
                  <a:tcPr/>
                </a:tc>
                <a:tc>
                  <a:txBody>
                    <a:bodyPr/>
                    <a:lstStyle/>
                    <a:p>
                      <a:r>
                        <a:rPr lang="en-US" dirty="0" smtClean="0"/>
                        <a:t>0.22</a:t>
                      </a:r>
                      <a:endParaRPr lang="en-US" dirty="0"/>
                    </a:p>
                  </a:txBody>
                  <a:tcPr/>
                </a:tc>
                <a:tc>
                  <a:txBody>
                    <a:bodyPr/>
                    <a:lstStyle/>
                    <a:p>
                      <a:r>
                        <a:rPr lang="en-US" dirty="0" smtClean="0"/>
                        <a:t>0.38</a:t>
                      </a:r>
                      <a:endParaRPr lang="en-US" dirty="0"/>
                    </a:p>
                  </a:txBody>
                  <a:tcPr/>
                </a:tc>
              </a:tr>
            </a:tbl>
          </a:graphicData>
        </a:graphic>
      </p:graphicFrame>
      <p:sp>
        <p:nvSpPr>
          <p:cNvPr id="52" name="Oval 50"/>
          <p:cNvSpPr>
            <a:spLocks noChangeArrowheads="1"/>
          </p:cNvSpPr>
          <p:nvPr/>
        </p:nvSpPr>
        <p:spPr bwMode="auto">
          <a:xfrm>
            <a:off x="1431925" y="267652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dirty="0"/>
              <a:t>.400</a:t>
            </a:r>
          </a:p>
        </p:txBody>
      </p:sp>
      <p:sp>
        <p:nvSpPr>
          <p:cNvPr id="53" name="Oval 51"/>
          <p:cNvSpPr>
            <a:spLocks noChangeArrowheads="1"/>
          </p:cNvSpPr>
          <p:nvPr/>
        </p:nvSpPr>
        <p:spPr bwMode="auto">
          <a:xfrm>
            <a:off x="5067300" y="267652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dirty="0"/>
              <a:t>.133</a:t>
            </a:r>
          </a:p>
        </p:txBody>
      </p:sp>
      <p:sp>
        <p:nvSpPr>
          <p:cNvPr id="54" name="Oval 52"/>
          <p:cNvSpPr>
            <a:spLocks noChangeArrowheads="1"/>
          </p:cNvSpPr>
          <p:nvPr/>
        </p:nvSpPr>
        <p:spPr bwMode="auto">
          <a:xfrm>
            <a:off x="1431925" y="4873625"/>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a:t>.133</a:t>
            </a:r>
          </a:p>
        </p:txBody>
      </p:sp>
      <p:sp>
        <p:nvSpPr>
          <p:cNvPr id="55" name="Oval 53"/>
          <p:cNvSpPr>
            <a:spLocks noChangeArrowheads="1"/>
          </p:cNvSpPr>
          <p:nvPr/>
        </p:nvSpPr>
        <p:spPr bwMode="auto">
          <a:xfrm>
            <a:off x="4191000" y="4953000"/>
            <a:ext cx="647700" cy="612775"/>
          </a:xfrm>
          <a:prstGeom prst="ellipse">
            <a:avLst/>
          </a:prstGeom>
          <a:noFill/>
          <a:ln w="6350">
            <a:solidFill>
              <a:srgbClr val="000060"/>
            </a:solidFill>
            <a:round/>
            <a:headEnd/>
            <a:tailEnd type="none" w="lg" len="lg"/>
          </a:ln>
          <a:extLst>
            <a:ext uri="{909E8E84-426E-40DD-AFC4-6F175D3DCCD1}">
              <a14:hiddenFill xmlns:a14="http://schemas.microsoft.com/office/drawing/2010/main" xmlns="">
                <a:solidFill>
                  <a:srgbClr val="FFFFFF"/>
                </a:solidFill>
              </a14:hiddenFill>
            </a:ext>
          </a:extLst>
        </p:spPr>
        <p:txBody>
          <a:bodyPr wrap="none" lIns="90483" tIns="44447" rIns="90483" bIns="44447" anchor="ctr"/>
          <a:lstStyle/>
          <a:p>
            <a:pPr marL="342900" indent="-342900" algn="ctr">
              <a:spcBef>
                <a:spcPct val="20000"/>
              </a:spcBef>
            </a:pPr>
            <a:r>
              <a:rPr lang="en-US" sz="1600" b="1" dirty="0"/>
              <a:t>.333</a:t>
            </a:r>
          </a:p>
        </p:txBody>
      </p:sp>
    </p:spTree>
    <p:extLst>
      <p:ext uri="{BB962C8B-B14F-4D97-AF65-F5344CB8AC3E}">
        <p14:creationId xmlns:p14="http://schemas.microsoft.com/office/powerpoint/2010/main" xmlns="" val="2640142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up)">
                                      <p:cBhvr>
                                        <p:cTn id="15" dur="500"/>
                                        <p:tgtEl>
                                          <p:spTgt spid="4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up)">
                                      <p:cBhvr>
                                        <p:cTn id="23" dur="500"/>
                                        <p:tgtEl>
                                          <p:spTgt spid="43"/>
                                        </p:tgtEl>
                                      </p:cBhvr>
                                    </p:animEffect>
                                  </p:childTnLst>
                                </p:cTn>
                              </p:par>
                            </p:childTnLst>
                          </p:cTn>
                        </p:par>
                        <p:par>
                          <p:cTn id="24" fill="hold">
                            <p:stCondLst>
                              <p:cond delay="3000"/>
                            </p:stCondLst>
                            <p:childTnLst>
                              <p:par>
                                <p:cTn id="25" presetID="22" presetClass="entr" presetSubtype="2" fill="hold" grpId="0" nodeType="afterEffect">
                                  <p:stCondLst>
                                    <p:cond delay="2000"/>
                                  </p:stCondLst>
                                  <p:childTnLst>
                                    <p:set>
                                      <p:cBhvr>
                                        <p:cTn id="26" dur="1" fill="hold">
                                          <p:stCondLst>
                                            <p:cond delay="0"/>
                                          </p:stCondLst>
                                        </p:cTn>
                                        <p:tgtEl>
                                          <p:spTgt spid="40"/>
                                        </p:tgtEl>
                                        <p:attrNameLst>
                                          <p:attrName>style.visibility</p:attrName>
                                        </p:attrNameLst>
                                      </p:cBhvr>
                                      <p:to>
                                        <p:strVal val="visible"/>
                                      </p:to>
                                    </p:set>
                                    <p:animEffect transition="in" filter="wipe(right)">
                                      <p:cBhvr>
                                        <p:cTn id="27" dur="1000"/>
                                        <p:tgtEl>
                                          <p:spTgt spid="40"/>
                                        </p:tgtEl>
                                      </p:cBhvr>
                                    </p:animEffect>
                                  </p:childTnLst>
                                </p:cTn>
                              </p:par>
                            </p:childTnLst>
                          </p:cTn>
                        </p:par>
                        <p:par>
                          <p:cTn id="28" fill="hold">
                            <p:stCondLst>
                              <p:cond delay="6000"/>
                            </p:stCondLst>
                            <p:childTnLst>
                              <p:par>
                                <p:cTn id="29" presetID="22" presetClass="entr" presetSubtype="1"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childTnLst>
                          </p:cTn>
                        </p:par>
                        <p:par>
                          <p:cTn id="32" fill="hold">
                            <p:stCondLst>
                              <p:cond delay="6500"/>
                            </p:stCondLst>
                            <p:childTnLst>
                              <p:par>
                                <p:cTn id="33" presetID="22" presetClass="entr" presetSubtype="2" fill="hold" grpId="0" nodeType="afterEffect">
                                  <p:stCondLst>
                                    <p:cond delay="2000"/>
                                  </p:stCondLst>
                                  <p:childTnLst>
                                    <p:set>
                                      <p:cBhvr>
                                        <p:cTn id="34" dur="1" fill="hold">
                                          <p:stCondLst>
                                            <p:cond delay="0"/>
                                          </p:stCondLst>
                                        </p:cTn>
                                        <p:tgtEl>
                                          <p:spTgt spid="44"/>
                                        </p:tgtEl>
                                        <p:attrNameLst>
                                          <p:attrName>style.visibility</p:attrName>
                                        </p:attrNameLst>
                                      </p:cBhvr>
                                      <p:to>
                                        <p:strVal val="visible"/>
                                      </p:to>
                                    </p:set>
                                    <p:animEffect transition="in" filter="wipe(right)">
                                      <p:cBhvr>
                                        <p:cTn id="35" dur="500"/>
                                        <p:tgtEl>
                                          <p:spTgt spid="44"/>
                                        </p:tgtEl>
                                      </p:cBhvr>
                                    </p:animEffect>
                                  </p:childTnLst>
                                </p:cTn>
                              </p:par>
                            </p:childTnLst>
                          </p:cTn>
                        </p:par>
                        <p:par>
                          <p:cTn id="36" fill="hold">
                            <p:stCondLst>
                              <p:cond delay="9000"/>
                            </p:stCondLst>
                            <p:childTnLst>
                              <p:par>
                                <p:cTn id="37" presetID="22" presetClass="entr" presetSubtype="4"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down)">
                                      <p:cBhvr>
                                        <p:cTn id="39" dur="500"/>
                                        <p:tgtEl>
                                          <p:spTgt spid="45"/>
                                        </p:tgtEl>
                                      </p:cBhvr>
                                    </p:animEffect>
                                  </p:childTnLst>
                                </p:cTn>
                              </p:par>
                            </p:childTnLst>
                          </p:cTn>
                        </p:par>
                        <p:par>
                          <p:cTn id="40" fill="hold">
                            <p:stCondLst>
                              <p:cond delay="9500"/>
                            </p:stCondLst>
                            <p:childTnLst>
                              <p:par>
                                <p:cTn id="41" presetID="22" presetClass="entr" presetSubtype="2"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right)">
                                      <p:cBhvr>
                                        <p:cTn id="43" dur="500"/>
                                        <p:tgtEl>
                                          <p:spTgt spid="46"/>
                                        </p:tgtEl>
                                      </p:cBhvr>
                                    </p:animEffect>
                                  </p:childTnLst>
                                </p:cTn>
                              </p:par>
                            </p:childTnLst>
                          </p:cTn>
                        </p:par>
                        <p:par>
                          <p:cTn id="44" fill="hold">
                            <p:stCondLst>
                              <p:cond delay="10000"/>
                            </p:stCondLst>
                            <p:childTnLst>
                              <p:par>
                                <p:cTn id="45" presetID="22" presetClass="entr" presetSubtype="8" fill="hold" grpId="0" nodeType="afterEffect">
                                  <p:stCondLst>
                                    <p:cond delay="200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p:cNvSpPr>
            <a:spLocks noGrp="1" noChangeArrowheads="1"/>
          </p:cNvSpPr>
          <p:nvPr>
            <p:ph type="title"/>
          </p:nvPr>
        </p:nvSpPr>
        <p:spPr>
          <a:xfrm>
            <a:off x="457200" y="152718"/>
            <a:ext cx="8001000" cy="990282"/>
          </a:xfrm>
        </p:spPr>
        <p:txBody>
          <a:bodyPr/>
          <a:lstStyle/>
          <a:p>
            <a:pPr eaLnBrk="1" hangingPunct="1">
              <a:defRPr/>
            </a:pPr>
            <a:r>
              <a:rPr lang="en-US" dirty="0" smtClean="0"/>
              <a:t>importance </a:t>
            </a:r>
            <a:r>
              <a:rPr lang="en-US" dirty="0"/>
              <a:t>of anchor text</a:t>
            </a:r>
          </a:p>
        </p:txBody>
      </p:sp>
      <p:pic>
        <p:nvPicPr>
          <p:cNvPr id="2253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 y="1584325"/>
            <a:ext cx="3048000" cy="2398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2" name="Rectangle 4"/>
          <p:cNvSpPr>
            <a:spLocks noChangeArrowheads="1"/>
          </p:cNvSpPr>
          <p:nvPr/>
        </p:nvSpPr>
        <p:spPr bwMode="auto">
          <a:xfrm>
            <a:off x="381000" y="4479925"/>
            <a:ext cx="2460625"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400">
                <a:solidFill>
                  <a:srgbClr val="0000FF"/>
                </a:solidFill>
                <a:latin typeface="Trebuchet MS" pitchFamily="34" charset="0"/>
                <a:cs typeface="Arial" pitchFamily="34" charset="0"/>
              </a:rPr>
              <a:t>&lt;a href=http://www.sims…&gt;</a:t>
            </a:r>
          </a:p>
          <a:p>
            <a:r>
              <a:rPr lang="en-US" sz="1400" b="1">
                <a:solidFill>
                  <a:srgbClr val="990000"/>
                </a:solidFill>
                <a:latin typeface="Trebuchet MS" pitchFamily="34" charset="0"/>
                <a:cs typeface="Arial" pitchFamily="34" charset="0"/>
              </a:rPr>
              <a:t>INFOSYS 141</a:t>
            </a:r>
            <a:r>
              <a:rPr lang="en-US" sz="1400">
                <a:solidFill>
                  <a:srgbClr val="0000FF"/>
                </a:solidFill>
                <a:latin typeface="Trebuchet MS" pitchFamily="34" charset="0"/>
                <a:cs typeface="Arial" pitchFamily="34" charset="0"/>
              </a:rPr>
              <a:t>&lt;/a&gt;</a:t>
            </a:r>
          </a:p>
        </p:txBody>
      </p:sp>
      <p:pic>
        <p:nvPicPr>
          <p:cNvPr id="2253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91200" y="1508125"/>
            <a:ext cx="2743200" cy="2390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4" name="Rectangle 6"/>
          <p:cNvSpPr>
            <a:spLocks noChangeArrowheads="1"/>
          </p:cNvSpPr>
          <p:nvPr/>
        </p:nvSpPr>
        <p:spPr bwMode="auto">
          <a:xfrm>
            <a:off x="6553200" y="3886200"/>
            <a:ext cx="2460625" cy="73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400">
                <a:solidFill>
                  <a:srgbClr val="0000FF"/>
                </a:solidFill>
                <a:latin typeface="Trebuchet MS" pitchFamily="34" charset="0"/>
                <a:cs typeface="Arial" pitchFamily="34" charset="0"/>
              </a:rPr>
              <a:t>&lt;a href=http://www.sims…&gt;</a:t>
            </a:r>
          </a:p>
          <a:p>
            <a:r>
              <a:rPr lang="en-US" sz="1400" b="1">
                <a:solidFill>
                  <a:srgbClr val="990000"/>
                </a:solidFill>
                <a:latin typeface="Trebuchet MS" pitchFamily="34" charset="0"/>
                <a:cs typeface="Arial" pitchFamily="34" charset="0"/>
              </a:rPr>
              <a:t>A terrific course on search </a:t>
            </a:r>
          </a:p>
          <a:p>
            <a:r>
              <a:rPr lang="en-US" sz="1400" b="1">
                <a:solidFill>
                  <a:srgbClr val="990000"/>
                </a:solidFill>
                <a:latin typeface="Trebuchet MS" pitchFamily="34" charset="0"/>
                <a:cs typeface="Arial" pitchFamily="34" charset="0"/>
              </a:rPr>
              <a:t>engines</a:t>
            </a:r>
            <a:r>
              <a:rPr lang="en-US" sz="1400">
                <a:solidFill>
                  <a:srgbClr val="0000FF"/>
                </a:solidFill>
                <a:latin typeface="Trebuchet MS" pitchFamily="34" charset="0"/>
                <a:cs typeface="Arial" pitchFamily="34" charset="0"/>
              </a:rPr>
              <a:t>&lt;/a&gt;</a:t>
            </a:r>
          </a:p>
        </p:txBody>
      </p:sp>
      <p:pic>
        <p:nvPicPr>
          <p:cNvPr id="22535"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819400" y="3794125"/>
            <a:ext cx="3124200" cy="2136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6" name="Line 8"/>
          <p:cNvSpPr>
            <a:spLocks noChangeShapeType="1"/>
          </p:cNvSpPr>
          <p:nvPr/>
        </p:nvSpPr>
        <p:spPr bwMode="auto">
          <a:xfrm>
            <a:off x="1981200" y="4098925"/>
            <a:ext cx="1447800" cy="914400"/>
          </a:xfrm>
          <a:prstGeom prst="line">
            <a:avLst/>
          </a:prstGeom>
          <a:noFill/>
          <a:ln w="28575">
            <a:solidFill>
              <a:srgbClr val="0000FF"/>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2537" name="Line 9"/>
          <p:cNvSpPr>
            <a:spLocks noChangeShapeType="1"/>
          </p:cNvSpPr>
          <p:nvPr/>
        </p:nvSpPr>
        <p:spPr bwMode="auto">
          <a:xfrm flipH="1">
            <a:off x="5486400" y="3794125"/>
            <a:ext cx="1371600" cy="1143000"/>
          </a:xfrm>
          <a:prstGeom prst="line">
            <a:avLst/>
          </a:prstGeom>
          <a:noFill/>
          <a:ln w="28575">
            <a:solidFill>
              <a:srgbClr val="0000FF"/>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2538" name="Text Box 10"/>
          <p:cNvSpPr txBox="1">
            <a:spLocks noChangeArrowheads="1"/>
          </p:cNvSpPr>
          <p:nvPr/>
        </p:nvSpPr>
        <p:spPr bwMode="auto">
          <a:xfrm>
            <a:off x="6918325" y="5654675"/>
            <a:ext cx="184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endParaRPr lang="el-GR" sz="1800">
              <a:solidFill>
                <a:schemeClr val="tx1"/>
              </a:solidFill>
              <a:cs typeface="Arial" pitchFamily="34" charset="0"/>
            </a:endParaRPr>
          </a:p>
        </p:txBody>
      </p:sp>
      <p:sp>
        <p:nvSpPr>
          <p:cNvPr id="22539" name="Text Box 11"/>
          <p:cNvSpPr txBox="1">
            <a:spLocks noChangeArrowheads="1"/>
          </p:cNvSpPr>
          <p:nvPr/>
        </p:nvSpPr>
        <p:spPr bwMode="auto">
          <a:xfrm>
            <a:off x="838200" y="5927725"/>
            <a:ext cx="77724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r>
              <a:rPr lang="en-US" sz="2000">
                <a:cs typeface="Arial" pitchFamily="34" charset="0"/>
              </a:rPr>
              <a:t>The </a:t>
            </a:r>
            <a:r>
              <a:rPr lang="en-US" sz="2000" b="1">
                <a:solidFill>
                  <a:srgbClr val="990000"/>
                </a:solidFill>
                <a:cs typeface="Arial" pitchFamily="34" charset="0"/>
              </a:rPr>
              <a:t>anchor text</a:t>
            </a:r>
            <a:r>
              <a:rPr lang="en-US" sz="2000">
                <a:cs typeface="Arial" pitchFamily="34" charset="0"/>
              </a:rPr>
              <a:t> summarizes what the website is about.</a:t>
            </a:r>
          </a:p>
        </p:txBody>
      </p:sp>
      <p:cxnSp>
        <p:nvCxnSpPr>
          <p:cNvPr id="22540" name="AutoShape 12"/>
          <p:cNvCxnSpPr>
            <a:cxnSpLocks noChangeShapeType="1"/>
          </p:cNvCxnSpPr>
          <p:nvPr/>
        </p:nvCxnSpPr>
        <p:spPr bwMode="auto">
          <a:xfrm rot="5400000" flipH="1">
            <a:off x="1148557" y="5018881"/>
            <a:ext cx="914400" cy="903287"/>
          </a:xfrm>
          <a:prstGeom prst="curvedConnector3">
            <a:avLst>
              <a:gd name="adj1" fmla="val 50000"/>
            </a:avLst>
          </a:prstGeom>
          <a:noFill/>
          <a:ln w="12700">
            <a:solidFill>
              <a:srgbClr val="800000"/>
            </a:solidFill>
            <a:round/>
            <a:headEnd/>
            <a:tailEnd type="triangle" w="med" len="med"/>
          </a:ln>
          <a:extLst>
            <a:ext uri="{909E8E84-426E-40DD-AFC4-6F175D3DCCD1}">
              <a14:hiddenFill xmlns:a14="http://schemas.microsoft.com/office/drawing/2010/main" xmlns="">
                <a:noFill/>
              </a14:hiddenFill>
            </a:ext>
          </a:extLst>
        </p:spPr>
      </p:cxnSp>
      <p:cxnSp>
        <p:nvCxnSpPr>
          <p:cNvPr id="22541" name="AutoShape 13"/>
          <p:cNvCxnSpPr>
            <a:cxnSpLocks noChangeShapeType="1"/>
          </p:cNvCxnSpPr>
          <p:nvPr/>
        </p:nvCxnSpPr>
        <p:spPr bwMode="auto">
          <a:xfrm flipV="1">
            <a:off x="2362200" y="4616450"/>
            <a:ext cx="4191000" cy="1235075"/>
          </a:xfrm>
          <a:prstGeom prst="curvedConnector3">
            <a:avLst>
              <a:gd name="adj1" fmla="val 50000"/>
            </a:avLst>
          </a:prstGeom>
          <a:noFill/>
          <a:ln w="12700">
            <a:solidFill>
              <a:srgbClr val="800000"/>
            </a:solidFill>
            <a:round/>
            <a:headEnd/>
            <a:tailEnd type="triangle"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xmlns="" val="22050591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p:cNvPicPr>
            <a:picLocks noChangeAspect="1" noChangeArrowheads="1"/>
          </p:cNvPicPr>
          <p:nvPr/>
        </p:nvPicPr>
        <p:blipFill>
          <a:blip r:embed="rId3" cstate="print"/>
          <a:srcRect t="17582" r="40849" b="68132"/>
          <a:stretch>
            <a:fillRect/>
          </a:stretch>
        </p:blipFill>
        <p:spPr bwMode="auto">
          <a:xfrm>
            <a:off x="381000" y="228600"/>
            <a:ext cx="7696200" cy="990600"/>
          </a:xfrm>
          <a:prstGeom prst="rect">
            <a:avLst/>
          </a:prstGeom>
          <a:noFill/>
          <a:ln w="9525">
            <a:noFill/>
            <a:miter lim="800000"/>
            <a:headEnd/>
            <a:tailEnd/>
          </a:ln>
        </p:spPr>
      </p:pic>
      <p:pic>
        <p:nvPicPr>
          <p:cNvPr id="99331" name="Picture 3"/>
          <p:cNvPicPr>
            <a:picLocks noChangeAspect="1" noChangeArrowheads="1"/>
          </p:cNvPicPr>
          <p:nvPr/>
        </p:nvPicPr>
        <p:blipFill>
          <a:blip r:embed="rId4" cstate="print"/>
          <a:srcRect l="14056" t="12088" r="49634" b="12088"/>
          <a:stretch>
            <a:fillRect/>
          </a:stretch>
        </p:blipFill>
        <p:spPr bwMode="auto">
          <a:xfrm>
            <a:off x="2162502" y="1142999"/>
            <a:ext cx="5029200" cy="5597013"/>
          </a:xfrm>
          <a:prstGeom prst="rect">
            <a:avLst/>
          </a:prstGeom>
          <a:noFill/>
          <a:ln w="9525">
            <a:noFill/>
            <a:miter lim="800000"/>
            <a:headEnd/>
            <a:tailEnd/>
          </a:ln>
        </p:spPr>
      </p:pic>
      <p:sp>
        <p:nvSpPr>
          <p:cNvPr id="8" name="椭圆 7"/>
          <p:cNvSpPr/>
          <p:nvPr/>
        </p:nvSpPr>
        <p:spPr>
          <a:xfrm>
            <a:off x="2209800" y="884420"/>
            <a:ext cx="1905000" cy="228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06681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fade">
                                      <p:cBhvr>
                                        <p:cTn id="7" dur="500"/>
                                        <p:tgtEl>
                                          <p:spTgt spid="993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9331"/>
                                        </p:tgtEl>
                                        <p:attrNameLst>
                                          <p:attrName>style.visibility</p:attrName>
                                        </p:attrNameLst>
                                      </p:cBhvr>
                                      <p:to>
                                        <p:strVal val="visible"/>
                                      </p:to>
                                    </p:set>
                                    <p:animEffect transition="in" filter="wipe(up)">
                                      <p:cBhvr>
                                        <p:cTn id="12" dur="500"/>
                                        <p:tgtEl>
                                          <p:spTgt spid="9933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1"/>
          <p:cNvPicPr>
            <a:picLocks noChangeAspect="1" noChangeArrowheads="1"/>
          </p:cNvPicPr>
          <p:nvPr/>
        </p:nvPicPr>
        <p:blipFill>
          <a:blip r:embed="rId3" cstate="print"/>
          <a:srcRect/>
          <a:stretch>
            <a:fillRect/>
          </a:stretch>
        </p:blipFill>
        <p:spPr bwMode="auto">
          <a:xfrm>
            <a:off x="685800" y="1219200"/>
            <a:ext cx="7620000" cy="3817666"/>
          </a:xfrm>
          <a:prstGeom prst="rect">
            <a:avLst/>
          </a:prstGeom>
          <a:noFill/>
          <a:ln w="9525">
            <a:noFill/>
            <a:miter lim="800000"/>
            <a:headEnd/>
            <a:tailEnd/>
          </a:ln>
        </p:spPr>
      </p:pic>
    </p:spTree>
    <p:extLst>
      <p:ext uri="{BB962C8B-B14F-4D97-AF65-F5344CB8AC3E}">
        <p14:creationId xmlns:p14="http://schemas.microsoft.com/office/powerpoint/2010/main" xmlns="" val="122116252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1"/>
          <p:cNvPicPr>
            <a:picLocks noChangeAspect="1" noChangeArrowheads="1"/>
          </p:cNvPicPr>
          <p:nvPr/>
        </p:nvPicPr>
        <p:blipFill>
          <a:blip r:embed="rId3" cstate="print"/>
          <a:srcRect/>
          <a:stretch>
            <a:fillRect/>
          </a:stretch>
        </p:blipFill>
        <p:spPr bwMode="auto">
          <a:xfrm>
            <a:off x="609600" y="990600"/>
            <a:ext cx="7696200" cy="4441285"/>
          </a:xfrm>
          <a:prstGeom prst="rect">
            <a:avLst/>
          </a:prstGeom>
          <a:noFill/>
          <a:ln w="9525">
            <a:noFill/>
            <a:miter lim="800000"/>
            <a:headEnd/>
            <a:tailEnd/>
          </a:ln>
        </p:spPr>
      </p:pic>
    </p:spTree>
    <p:extLst>
      <p:ext uri="{BB962C8B-B14F-4D97-AF65-F5344CB8AC3E}">
        <p14:creationId xmlns:p14="http://schemas.microsoft.com/office/powerpoint/2010/main" xmlns="" val="39593644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1"/>
          <p:cNvPicPr>
            <a:picLocks noChangeAspect="1" noChangeArrowheads="1"/>
          </p:cNvPicPr>
          <p:nvPr/>
        </p:nvPicPr>
        <p:blipFill>
          <a:blip r:embed="rId3" cstate="print"/>
          <a:srcRect/>
          <a:stretch>
            <a:fillRect/>
          </a:stretch>
        </p:blipFill>
        <p:spPr bwMode="auto">
          <a:xfrm>
            <a:off x="990600" y="914400"/>
            <a:ext cx="7315201" cy="4725620"/>
          </a:xfrm>
          <a:prstGeom prst="rect">
            <a:avLst/>
          </a:prstGeom>
          <a:noFill/>
          <a:ln w="9525">
            <a:noFill/>
            <a:miter lim="800000"/>
            <a:headEnd/>
            <a:tailEnd/>
          </a:ln>
        </p:spPr>
      </p:pic>
    </p:spTree>
    <p:extLst>
      <p:ext uri="{BB962C8B-B14F-4D97-AF65-F5344CB8AC3E}">
        <p14:creationId xmlns:p14="http://schemas.microsoft.com/office/powerpoint/2010/main" xmlns="" val="70316273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3" cstate="print"/>
          <a:srcRect/>
          <a:stretch>
            <a:fillRect/>
          </a:stretch>
        </p:blipFill>
        <p:spPr bwMode="auto">
          <a:xfrm>
            <a:off x="533400" y="609600"/>
            <a:ext cx="8001000" cy="5783580"/>
          </a:xfrm>
          <a:prstGeom prst="rect">
            <a:avLst/>
          </a:prstGeom>
          <a:noFill/>
          <a:ln w="9525">
            <a:noFill/>
            <a:miter lim="800000"/>
            <a:headEnd/>
            <a:tailEnd/>
          </a:ln>
        </p:spPr>
      </p:pic>
    </p:spTree>
    <p:extLst>
      <p:ext uri="{BB962C8B-B14F-4D97-AF65-F5344CB8AC3E}">
        <p14:creationId xmlns:p14="http://schemas.microsoft.com/office/powerpoint/2010/main" xmlns="" val="36448667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1"/>
          <p:cNvPicPr>
            <a:picLocks noChangeAspect="1" noChangeArrowheads="1"/>
          </p:cNvPicPr>
          <p:nvPr/>
        </p:nvPicPr>
        <p:blipFill>
          <a:blip r:embed="rId3" cstate="print"/>
          <a:srcRect b="83127"/>
          <a:stretch>
            <a:fillRect/>
          </a:stretch>
        </p:blipFill>
        <p:spPr bwMode="auto">
          <a:xfrm>
            <a:off x="914400" y="718782"/>
            <a:ext cx="7543800" cy="881418"/>
          </a:xfrm>
          <a:prstGeom prst="rect">
            <a:avLst/>
          </a:prstGeom>
          <a:noFill/>
          <a:ln w="9525">
            <a:noFill/>
            <a:miter lim="800000"/>
            <a:headEnd/>
            <a:tailEnd/>
          </a:ln>
        </p:spPr>
      </p:pic>
      <p:pic>
        <p:nvPicPr>
          <p:cNvPr id="3" name="Picture 1"/>
          <p:cNvPicPr>
            <a:picLocks noChangeAspect="1" noChangeArrowheads="1"/>
          </p:cNvPicPr>
          <p:nvPr/>
        </p:nvPicPr>
        <p:blipFill>
          <a:blip r:embed="rId3" cstate="print"/>
          <a:srcRect t="18332"/>
          <a:stretch>
            <a:fillRect/>
          </a:stretch>
        </p:blipFill>
        <p:spPr bwMode="auto">
          <a:xfrm>
            <a:off x="1066800" y="1828800"/>
            <a:ext cx="7543800" cy="4266164"/>
          </a:xfrm>
          <a:prstGeom prst="rect">
            <a:avLst/>
          </a:prstGeom>
          <a:noFill/>
          <a:ln w="9525">
            <a:noFill/>
            <a:miter lim="800000"/>
            <a:headEnd/>
            <a:tailEnd/>
          </a:ln>
        </p:spPr>
      </p:pic>
    </p:spTree>
    <p:extLst>
      <p:ext uri="{BB962C8B-B14F-4D97-AF65-F5344CB8AC3E}">
        <p14:creationId xmlns:p14="http://schemas.microsoft.com/office/powerpoint/2010/main" xmlns="" val="330178555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p:cNvPicPr>
            <a:picLocks noChangeAspect="1" noChangeArrowheads="1"/>
          </p:cNvPicPr>
          <p:nvPr/>
        </p:nvPicPr>
        <p:blipFill>
          <a:blip r:embed="rId3" cstate="print"/>
          <a:srcRect/>
          <a:stretch>
            <a:fillRect/>
          </a:stretch>
        </p:blipFill>
        <p:spPr bwMode="auto">
          <a:xfrm>
            <a:off x="762000" y="1066800"/>
            <a:ext cx="7860465" cy="4419600"/>
          </a:xfrm>
          <a:prstGeom prst="rect">
            <a:avLst/>
          </a:prstGeom>
          <a:noFill/>
          <a:ln w="9525">
            <a:noFill/>
            <a:miter lim="800000"/>
            <a:headEnd/>
            <a:tailEnd/>
          </a:ln>
        </p:spPr>
      </p:pic>
    </p:spTree>
    <p:extLst>
      <p:ext uri="{BB962C8B-B14F-4D97-AF65-F5344CB8AC3E}">
        <p14:creationId xmlns:p14="http://schemas.microsoft.com/office/powerpoint/2010/main" xmlns="" val="403882496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1"/>
          <p:cNvPicPr>
            <a:picLocks noChangeAspect="1" noChangeArrowheads="1"/>
          </p:cNvPicPr>
          <p:nvPr/>
        </p:nvPicPr>
        <p:blipFill>
          <a:blip r:embed="rId3" cstate="print"/>
          <a:srcRect/>
          <a:stretch>
            <a:fillRect/>
          </a:stretch>
        </p:blipFill>
        <p:spPr bwMode="auto">
          <a:xfrm>
            <a:off x="762000" y="685800"/>
            <a:ext cx="7772400" cy="4581785"/>
          </a:xfrm>
          <a:prstGeom prst="rect">
            <a:avLst/>
          </a:prstGeom>
          <a:noFill/>
          <a:ln w="9525">
            <a:noFill/>
            <a:miter lim="800000"/>
            <a:headEnd/>
            <a:tailEnd/>
          </a:ln>
        </p:spPr>
      </p:pic>
      <p:sp>
        <p:nvSpPr>
          <p:cNvPr id="2" name="Rectangle 1"/>
          <p:cNvSpPr/>
          <p:nvPr/>
        </p:nvSpPr>
        <p:spPr>
          <a:xfrm>
            <a:off x="1752600" y="5772090"/>
            <a:ext cx="5486400" cy="461665"/>
          </a:xfrm>
          <a:prstGeom prst="rect">
            <a:avLst/>
          </a:prstGeom>
        </p:spPr>
        <p:txBody>
          <a:bodyPr wrap="square">
            <a:spAutoFit/>
          </a:bodyPr>
          <a:lstStyle/>
          <a:p>
            <a:r>
              <a:rPr lang="en-US" sz="2400" dirty="0" smtClean="0">
                <a:solidFill>
                  <a:srgbClr val="FF0000"/>
                </a:solidFill>
              </a:rPr>
              <a:t>How does Google </a:t>
            </a:r>
            <a:r>
              <a:rPr lang="en-US" sz="2400" dirty="0" err="1" smtClean="0">
                <a:solidFill>
                  <a:srgbClr val="FF0000"/>
                </a:solidFill>
              </a:rPr>
              <a:t>AdWords</a:t>
            </a:r>
            <a:r>
              <a:rPr lang="en-US" sz="2400" dirty="0" smtClean="0">
                <a:solidFill>
                  <a:srgbClr val="FF0000"/>
                </a:solidFill>
              </a:rPr>
              <a:t> work? </a:t>
            </a:r>
            <a:endParaRPr lang="en-US" sz="2400" dirty="0">
              <a:solidFill>
                <a:srgbClr val="FF0000"/>
              </a:solidFill>
            </a:endParaRPr>
          </a:p>
        </p:txBody>
      </p:sp>
    </p:spTree>
    <p:extLst>
      <p:ext uri="{BB962C8B-B14F-4D97-AF65-F5344CB8AC3E}">
        <p14:creationId xmlns:p14="http://schemas.microsoft.com/office/powerpoint/2010/main" xmlns="" val="6153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noChangeArrowheads="1"/>
          </p:cNvPicPr>
          <p:nvPr/>
        </p:nvPicPr>
        <p:blipFill>
          <a:blip r:embed="rId3" cstate="print"/>
          <a:srcRect/>
          <a:stretch>
            <a:fillRect/>
          </a:stretch>
        </p:blipFill>
        <p:spPr bwMode="auto">
          <a:xfrm>
            <a:off x="1371600" y="629903"/>
            <a:ext cx="6565534" cy="5029200"/>
          </a:xfrm>
          <a:prstGeom prst="rect">
            <a:avLst/>
          </a:prstGeom>
          <a:noFill/>
          <a:ln w="9525">
            <a:noFill/>
            <a:miter lim="800000"/>
            <a:headEnd/>
            <a:tailEnd/>
          </a:ln>
        </p:spPr>
      </p:pic>
      <p:sp>
        <p:nvSpPr>
          <p:cNvPr id="3" name="Rectangle 2"/>
          <p:cNvSpPr/>
          <p:nvPr/>
        </p:nvSpPr>
        <p:spPr>
          <a:xfrm>
            <a:off x="1143000" y="6073914"/>
            <a:ext cx="7315200" cy="707886"/>
          </a:xfrm>
          <a:prstGeom prst="rect">
            <a:avLst/>
          </a:prstGeom>
        </p:spPr>
        <p:txBody>
          <a:bodyPr wrap="square">
            <a:spAutoFit/>
          </a:bodyPr>
          <a:lstStyle>
            <a:defPPr>
              <a:defRPr lang="en-US"/>
            </a:defPPr>
            <a:lvl1pPr algn="l" rtl="0" fontAlgn="base">
              <a:spcBef>
                <a:spcPct val="0"/>
              </a:spcBef>
              <a:spcAft>
                <a:spcPct val="0"/>
              </a:spcAft>
              <a:defRPr sz="2800" kern="1200">
                <a:solidFill>
                  <a:srgbClr val="000066"/>
                </a:solidFill>
                <a:latin typeface="Verdana" pitchFamily="34" charset="0"/>
                <a:ea typeface="+mn-ea"/>
                <a:cs typeface="+mn-cs"/>
              </a:defRPr>
            </a:lvl1pPr>
            <a:lvl2pPr marL="457200" algn="l" rtl="0" fontAlgn="base">
              <a:spcBef>
                <a:spcPct val="0"/>
              </a:spcBef>
              <a:spcAft>
                <a:spcPct val="0"/>
              </a:spcAft>
              <a:defRPr sz="2800" kern="1200">
                <a:solidFill>
                  <a:srgbClr val="000066"/>
                </a:solidFill>
                <a:latin typeface="Verdana" pitchFamily="34" charset="0"/>
                <a:ea typeface="+mn-ea"/>
                <a:cs typeface="+mn-cs"/>
              </a:defRPr>
            </a:lvl2pPr>
            <a:lvl3pPr marL="914400" algn="l" rtl="0" fontAlgn="base">
              <a:spcBef>
                <a:spcPct val="0"/>
              </a:spcBef>
              <a:spcAft>
                <a:spcPct val="0"/>
              </a:spcAft>
              <a:defRPr sz="2800" kern="1200">
                <a:solidFill>
                  <a:srgbClr val="000066"/>
                </a:solidFill>
                <a:latin typeface="Verdana" pitchFamily="34" charset="0"/>
                <a:ea typeface="+mn-ea"/>
                <a:cs typeface="+mn-cs"/>
              </a:defRPr>
            </a:lvl3pPr>
            <a:lvl4pPr marL="1371600" algn="l" rtl="0" fontAlgn="base">
              <a:spcBef>
                <a:spcPct val="0"/>
              </a:spcBef>
              <a:spcAft>
                <a:spcPct val="0"/>
              </a:spcAft>
              <a:defRPr sz="2800" kern="1200">
                <a:solidFill>
                  <a:srgbClr val="000066"/>
                </a:solidFill>
                <a:latin typeface="Verdana" pitchFamily="34" charset="0"/>
                <a:ea typeface="+mn-ea"/>
                <a:cs typeface="+mn-cs"/>
              </a:defRPr>
            </a:lvl4pPr>
            <a:lvl5pPr marL="1828800" algn="l" rtl="0" fontAlgn="base">
              <a:spcBef>
                <a:spcPct val="0"/>
              </a:spcBef>
              <a:spcAft>
                <a:spcPct val="0"/>
              </a:spcAft>
              <a:defRPr sz="2800" kern="1200">
                <a:solidFill>
                  <a:srgbClr val="000066"/>
                </a:solidFill>
                <a:latin typeface="Verdana" pitchFamily="34" charset="0"/>
                <a:ea typeface="+mn-ea"/>
                <a:cs typeface="+mn-cs"/>
              </a:defRPr>
            </a:lvl5pPr>
            <a:lvl6pPr marL="2286000" algn="l" defTabSz="914400" rtl="0" eaLnBrk="1" latinLnBrk="0" hangingPunct="1">
              <a:defRPr sz="2800" kern="1200">
                <a:solidFill>
                  <a:srgbClr val="000066"/>
                </a:solidFill>
                <a:latin typeface="Verdana" pitchFamily="34" charset="0"/>
                <a:ea typeface="+mn-ea"/>
                <a:cs typeface="+mn-cs"/>
              </a:defRPr>
            </a:lvl6pPr>
            <a:lvl7pPr marL="2743200" algn="l" defTabSz="914400" rtl="0" eaLnBrk="1" latinLnBrk="0" hangingPunct="1">
              <a:defRPr sz="2800" kern="1200">
                <a:solidFill>
                  <a:srgbClr val="000066"/>
                </a:solidFill>
                <a:latin typeface="Verdana" pitchFamily="34" charset="0"/>
                <a:ea typeface="+mn-ea"/>
                <a:cs typeface="+mn-cs"/>
              </a:defRPr>
            </a:lvl7pPr>
            <a:lvl8pPr marL="3200400" algn="l" defTabSz="914400" rtl="0" eaLnBrk="1" latinLnBrk="0" hangingPunct="1">
              <a:defRPr sz="2800" kern="1200">
                <a:solidFill>
                  <a:srgbClr val="000066"/>
                </a:solidFill>
                <a:latin typeface="Verdana" pitchFamily="34" charset="0"/>
                <a:ea typeface="+mn-ea"/>
                <a:cs typeface="+mn-cs"/>
              </a:defRPr>
            </a:lvl8pPr>
            <a:lvl9pPr marL="3657600" algn="l" defTabSz="914400" rtl="0" eaLnBrk="1" latinLnBrk="0" hangingPunct="1">
              <a:defRPr sz="2800" kern="1200">
                <a:solidFill>
                  <a:srgbClr val="000066"/>
                </a:solidFill>
                <a:latin typeface="Verdana" pitchFamily="34" charset="0"/>
                <a:ea typeface="+mn-ea"/>
                <a:cs typeface="+mn-cs"/>
              </a:defRPr>
            </a:lvl9pPr>
          </a:lstStyle>
          <a:p>
            <a:r>
              <a:rPr lang="en-US" sz="2000" dirty="0" smtClean="0">
                <a:hlinkClick r:id="rId4"/>
              </a:rPr>
              <a:t>http</a:t>
            </a:r>
            <a:r>
              <a:rPr lang="en-US" sz="2000" dirty="0">
                <a:hlinkClick r:id="rId4"/>
              </a:rPr>
              <a:t>://</a:t>
            </a:r>
            <a:r>
              <a:rPr lang="en-US" sz="2000" dirty="0" smtClean="0">
                <a:hlinkClick r:id="rId4"/>
              </a:rPr>
              <a:t>www.youtube.com/watch?v=1KMe6BoIEiQ</a:t>
            </a:r>
            <a:endParaRPr lang="en-US" sz="2000" dirty="0" smtClean="0"/>
          </a:p>
          <a:p>
            <a:r>
              <a:rPr lang="en-US" sz="2000" dirty="0"/>
              <a:t> </a:t>
            </a:r>
          </a:p>
        </p:txBody>
      </p:sp>
      <p:sp>
        <p:nvSpPr>
          <p:cNvPr id="2" name="Rectangle 1"/>
          <p:cNvSpPr/>
          <p:nvPr/>
        </p:nvSpPr>
        <p:spPr>
          <a:xfrm>
            <a:off x="304800" y="228600"/>
            <a:ext cx="5791200" cy="523220"/>
          </a:xfrm>
          <a:prstGeom prst="rect">
            <a:avLst/>
          </a:prstGeom>
        </p:spPr>
        <p:txBody>
          <a:bodyPr wrap="square">
            <a:spAutoFit/>
          </a:bodyPr>
          <a:lstStyle/>
          <a:p>
            <a:r>
              <a:rPr lang="en-US" dirty="0"/>
              <a:t>How </a:t>
            </a:r>
            <a:r>
              <a:rPr lang="en-US" dirty="0" smtClean="0"/>
              <a:t>Google </a:t>
            </a:r>
            <a:r>
              <a:rPr lang="en-US" dirty="0" err="1"/>
              <a:t>AdWords</a:t>
            </a:r>
            <a:r>
              <a:rPr lang="en-US" dirty="0"/>
              <a:t> </a:t>
            </a:r>
            <a:r>
              <a:rPr lang="en-US" dirty="0" smtClean="0"/>
              <a:t>work</a:t>
            </a:r>
            <a:endParaRPr lang="en-US" dirty="0">
              <a:hlinkClick r:id="rId4"/>
            </a:endParaRPr>
          </a:p>
        </p:txBody>
      </p:sp>
    </p:spTree>
    <p:extLst>
      <p:ext uri="{BB962C8B-B14F-4D97-AF65-F5344CB8AC3E}">
        <p14:creationId xmlns:p14="http://schemas.microsoft.com/office/powerpoint/2010/main" xmlns="" val="23576285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1"/>
          <p:cNvPicPr>
            <a:picLocks noChangeAspect="1" noChangeArrowheads="1"/>
          </p:cNvPicPr>
          <p:nvPr/>
        </p:nvPicPr>
        <p:blipFill>
          <a:blip r:embed="rId2" cstate="print"/>
          <a:srcRect/>
          <a:stretch>
            <a:fillRect/>
          </a:stretch>
        </p:blipFill>
        <p:spPr bwMode="auto">
          <a:xfrm>
            <a:off x="1143000" y="609600"/>
            <a:ext cx="6553200" cy="5025860"/>
          </a:xfrm>
          <a:prstGeom prst="rect">
            <a:avLst/>
          </a:prstGeom>
          <a:noFill/>
          <a:ln w="9525">
            <a:noFill/>
            <a:miter lim="800000"/>
            <a:headEnd/>
            <a:tailEnd/>
          </a:ln>
        </p:spPr>
      </p:pic>
    </p:spTree>
    <p:extLst>
      <p:ext uri="{BB962C8B-B14F-4D97-AF65-F5344CB8AC3E}">
        <p14:creationId xmlns:p14="http://schemas.microsoft.com/office/powerpoint/2010/main" xmlns="" val="37866234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457200" y="1219200"/>
            <a:ext cx="2971800" cy="1371600"/>
          </a:xfrm>
        </p:spPr>
        <p:txBody>
          <a:bodyPr>
            <a:normAutofit fontScale="90000"/>
          </a:bodyPr>
          <a:lstStyle/>
          <a:p>
            <a:pPr eaLnBrk="1" hangingPunct="1">
              <a:defRPr/>
            </a:pPr>
            <a:r>
              <a:rPr lang="en-US" sz="2800" b="1" dirty="0" smtClean="0"/>
              <a:t>Example: Washington Post</a:t>
            </a:r>
            <a:br>
              <a:rPr lang="en-US" sz="2800" b="1" dirty="0" smtClean="0"/>
            </a:br>
            <a:r>
              <a:rPr lang="en-US" sz="2800" b="1" dirty="0" smtClean="0"/>
              <a:t>Website</a:t>
            </a:r>
            <a:endParaRPr lang="el-GR" sz="2800" b="1" dirty="0"/>
          </a:p>
        </p:txBody>
      </p:sp>
      <p:grpSp>
        <p:nvGrpSpPr>
          <p:cNvPr id="32771" name="Group 12"/>
          <p:cNvGrpSpPr>
            <a:grpSpLocks/>
          </p:cNvGrpSpPr>
          <p:nvPr/>
        </p:nvGrpSpPr>
        <p:grpSpPr bwMode="auto">
          <a:xfrm>
            <a:off x="4191000" y="0"/>
            <a:ext cx="3827463" cy="6477000"/>
            <a:chOff x="4191000" y="0"/>
            <a:chExt cx="3827931" cy="6477000"/>
          </a:xfrm>
        </p:grpSpPr>
        <p:grpSp>
          <p:nvGrpSpPr>
            <p:cNvPr id="32772" name="Group 10"/>
            <p:cNvGrpSpPr>
              <a:grpSpLocks/>
            </p:cNvGrpSpPr>
            <p:nvPr/>
          </p:nvGrpSpPr>
          <p:grpSpPr bwMode="auto">
            <a:xfrm>
              <a:off x="4191000" y="0"/>
              <a:ext cx="3810000" cy="6477000"/>
              <a:chOff x="4191000" y="0"/>
              <a:chExt cx="3581400" cy="4174907"/>
            </a:xfrm>
          </p:grpSpPr>
          <p:pic>
            <p:nvPicPr>
              <p:cNvPr id="32774" name="Picture 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91000" y="0"/>
                <a:ext cx="3581400" cy="229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775" name="Picture 7"/>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91000" y="2288598"/>
                <a:ext cx="3581400" cy="1886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2773" name="Picture 11"/>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29401" y="1143000"/>
              <a:ext cx="138953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2482297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3" cstate="print"/>
          <a:srcRect b="20833"/>
          <a:stretch>
            <a:fillRect/>
          </a:stretch>
        </p:blipFill>
        <p:spPr bwMode="auto">
          <a:xfrm>
            <a:off x="914400" y="685800"/>
            <a:ext cx="7004462" cy="3917251"/>
          </a:xfrm>
          <a:prstGeom prst="rect">
            <a:avLst/>
          </a:prstGeom>
          <a:noFill/>
          <a:ln w="9525">
            <a:noFill/>
            <a:miter lim="800000"/>
            <a:headEnd/>
            <a:tailEnd/>
          </a:ln>
        </p:spPr>
      </p:pic>
      <p:pic>
        <p:nvPicPr>
          <p:cNvPr id="3" name="Picture 2" descr="http://lh5.ggpht.com/Steve.Peacocke/SH5_DeEdobI/AAAAAAAABcQ/ElmIhgUfe3I/Thought%5B9%5D.jpg"/>
          <p:cNvPicPr>
            <a:picLocks noChangeAspect="1" noChangeArrowheads="1"/>
          </p:cNvPicPr>
          <p:nvPr/>
        </p:nvPicPr>
        <p:blipFill>
          <a:blip r:embed="rId4" cstate="print"/>
          <a:srcRect/>
          <a:stretch>
            <a:fillRect/>
          </a:stretch>
        </p:blipFill>
        <p:spPr bwMode="auto">
          <a:xfrm>
            <a:off x="5867400" y="3962400"/>
            <a:ext cx="1636946" cy="2043543"/>
          </a:xfrm>
          <a:prstGeom prst="rect">
            <a:avLst/>
          </a:prstGeom>
          <a:noFill/>
        </p:spPr>
      </p:pic>
    </p:spTree>
    <p:extLst>
      <p:ext uri="{BB962C8B-B14F-4D97-AF65-F5344CB8AC3E}">
        <p14:creationId xmlns:p14="http://schemas.microsoft.com/office/powerpoint/2010/main" xmlns="" val="20668129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descr="Phot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971800" y="-1588"/>
            <a:ext cx="5943600" cy="6859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ectangle 2"/>
          <p:cNvSpPr txBox="1">
            <a:spLocks noChangeArrowheads="1"/>
          </p:cNvSpPr>
          <p:nvPr/>
        </p:nvSpPr>
        <p:spPr bwMode="auto">
          <a:xfrm>
            <a:off x="0" y="1219200"/>
            <a:ext cx="2971800" cy="1371600"/>
          </a:xfrm>
          <a:prstGeom prst="rect">
            <a:avLst/>
          </a:prstGeom>
          <a:noFill/>
          <a:ln w="9525">
            <a:noFill/>
            <a:miter lim="800000"/>
            <a:headEnd/>
            <a:tailEnd/>
          </a:ln>
          <a:effectLst/>
        </p:spPr>
        <p:txBody>
          <a:bodyPr anchor="ctr"/>
          <a:lstStyle/>
          <a:p>
            <a:pPr algn="r">
              <a:defRPr/>
            </a:pPr>
            <a:r>
              <a:rPr lang="en-US" b="1" kern="0" dirty="0">
                <a:solidFill>
                  <a:srgbClr val="F07800"/>
                </a:solidFill>
                <a:effectLst>
                  <a:outerShdw blurRad="38100" dist="38100" dir="2700000" algn="tl">
                    <a:srgbClr val="DDDDDD"/>
                  </a:outerShdw>
                </a:effectLst>
                <a:latin typeface="+mj-lt"/>
                <a:ea typeface="+mj-ea"/>
                <a:cs typeface="+mj-cs"/>
              </a:rPr>
              <a:t>Analysis of Washington Post</a:t>
            </a:r>
            <a:br>
              <a:rPr lang="en-US" b="1" kern="0" dirty="0">
                <a:solidFill>
                  <a:srgbClr val="F07800"/>
                </a:solidFill>
                <a:effectLst>
                  <a:outerShdw blurRad="38100" dist="38100" dir="2700000" algn="tl">
                    <a:srgbClr val="DDDDDD"/>
                  </a:outerShdw>
                </a:effectLst>
                <a:latin typeface="+mj-lt"/>
                <a:ea typeface="+mj-ea"/>
                <a:cs typeface="+mj-cs"/>
              </a:rPr>
            </a:br>
            <a:r>
              <a:rPr lang="en-US" b="1" kern="0" dirty="0">
                <a:solidFill>
                  <a:srgbClr val="F07800"/>
                </a:solidFill>
                <a:effectLst>
                  <a:outerShdw blurRad="38100" dist="38100" dir="2700000" algn="tl">
                    <a:srgbClr val="DDDDDD"/>
                  </a:outerShdw>
                </a:effectLst>
                <a:latin typeface="+mj-lt"/>
                <a:ea typeface="+mj-ea"/>
                <a:cs typeface="+mj-cs"/>
              </a:rPr>
              <a:t>Website</a:t>
            </a:r>
            <a:endParaRPr lang="el-GR" b="1" kern="0" dirty="0">
              <a:solidFill>
                <a:srgbClr val="F07800"/>
              </a:solidFill>
              <a:effectLst>
                <a:outerShdw blurRad="38100" dist="38100" dir="2700000" algn="tl">
                  <a:srgbClr val="DDDDDD"/>
                </a:outerShdw>
              </a:effectLst>
              <a:latin typeface="+mj-lt"/>
              <a:ea typeface="+mj-ea"/>
              <a:cs typeface="+mj-cs"/>
            </a:endParaRPr>
          </a:p>
        </p:txBody>
      </p:sp>
    </p:spTree>
    <p:extLst>
      <p:ext uri="{BB962C8B-B14F-4D97-AF65-F5344CB8AC3E}">
        <p14:creationId xmlns:p14="http://schemas.microsoft.com/office/powerpoint/2010/main" xmlns="" val="17992585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me2.jpg"/>
          <p:cNvPicPr>
            <a:picLocks noChangeAspect="1"/>
          </p:cNvPicPr>
          <p:nvPr/>
        </p:nvPicPr>
        <p:blipFill>
          <a:blip r:embed="rId3" cstate="print"/>
          <a:srcRect b="11111"/>
          <a:stretch>
            <a:fillRect/>
          </a:stretch>
        </p:blipFill>
        <p:spPr>
          <a:xfrm>
            <a:off x="304800" y="914400"/>
            <a:ext cx="1190625" cy="1524000"/>
          </a:xfrm>
          <a:prstGeom prst="rect">
            <a:avLst/>
          </a:prstGeom>
        </p:spPr>
      </p:pic>
      <p:sp>
        <p:nvSpPr>
          <p:cNvPr id="661506" name="Rectangle 2"/>
          <p:cNvSpPr>
            <a:spLocks noGrp="1" noChangeArrowheads="1"/>
          </p:cNvSpPr>
          <p:nvPr>
            <p:ph type="title"/>
          </p:nvPr>
        </p:nvSpPr>
        <p:spPr>
          <a:xfrm>
            <a:off x="2362200" y="152718"/>
            <a:ext cx="6172200" cy="685482"/>
          </a:xfrm>
        </p:spPr>
        <p:txBody>
          <a:bodyPr>
            <a:normAutofit fontScale="90000"/>
          </a:bodyPr>
          <a:lstStyle/>
          <a:p>
            <a:pPr eaLnBrk="1" hangingPunct="1">
              <a:defRPr/>
            </a:pPr>
            <a:r>
              <a:rPr lang="en-US" dirty="0"/>
              <a:t>Targeting</a:t>
            </a:r>
            <a:r>
              <a:rPr lang="en-US" dirty="0" smtClean="0"/>
              <a:t> Banner Ads</a:t>
            </a:r>
            <a:endParaRPr lang="en-US" dirty="0"/>
          </a:p>
        </p:txBody>
      </p:sp>
      <p:sp>
        <p:nvSpPr>
          <p:cNvPr id="661507" name="Line 3"/>
          <p:cNvSpPr>
            <a:spLocks noChangeShapeType="1"/>
          </p:cNvSpPr>
          <p:nvPr/>
        </p:nvSpPr>
        <p:spPr bwMode="auto">
          <a:xfrm>
            <a:off x="152400" y="2462213"/>
            <a:ext cx="2667000" cy="0"/>
          </a:xfrm>
          <a:prstGeom prst="line">
            <a:avLst/>
          </a:prstGeom>
          <a:noFill/>
          <a:ln w="76200">
            <a:solidFill>
              <a:srgbClr val="FF0000"/>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sp>
        <p:nvSpPr>
          <p:cNvPr id="661508" name="Line 4"/>
          <p:cNvSpPr>
            <a:spLocks noChangeShapeType="1"/>
          </p:cNvSpPr>
          <p:nvPr/>
        </p:nvSpPr>
        <p:spPr bwMode="auto">
          <a:xfrm flipV="1">
            <a:off x="152400" y="2425700"/>
            <a:ext cx="0" cy="2286000"/>
          </a:xfrm>
          <a:prstGeom prst="line">
            <a:avLst/>
          </a:prstGeom>
          <a:noFill/>
          <a:ln w="76200">
            <a:solidFill>
              <a:srgbClr val="FF0000"/>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sp>
        <p:nvSpPr>
          <p:cNvPr id="661509" name="Line 5"/>
          <p:cNvSpPr>
            <a:spLocks noChangeShapeType="1"/>
          </p:cNvSpPr>
          <p:nvPr/>
        </p:nvSpPr>
        <p:spPr bwMode="auto">
          <a:xfrm flipH="1">
            <a:off x="152400" y="4711700"/>
            <a:ext cx="3048000" cy="0"/>
          </a:xfrm>
          <a:prstGeom prst="line">
            <a:avLst/>
          </a:prstGeom>
          <a:noFill/>
          <a:ln w="76200">
            <a:solidFill>
              <a:srgbClr val="FF0000"/>
            </a:solidFill>
            <a:round/>
            <a:headEnd type="stealth" w="med" len="lg"/>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sp>
        <p:nvSpPr>
          <p:cNvPr id="661510" name="Line 6"/>
          <p:cNvSpPr>
            <a:spLocks noChangeShapeType="1"/>
          </p:cNvSpPr>
          <p:nvPr/>
        </p:nvSpPr>
        <p:spPr bwMode="auto">
          <a:xfrm>
            <a:off x="4800600" y="4711700"/>
            <a:ext cx="1371600" cy="0"/>
          </a:xfrm>
          <a:prstGeom prst="line">
            <a:avLst/>
          </a:prstGeom>
          <a:noFill/>
          <a:ln w="76200">
            <a:solidFill>
              <a:srgbClr val="FF0000"/>
            </a:solidFill>
            <a:round/>
            <a:headEnd type="none" w="sm" len="sm"/>
            <a:tailEnd type="stealth" w="med" len="lg"/>
          </a:ln>
          <a:extLst>
            <a:ext uri="{909E8E84-426E-40DD-AFC4-6F175D3DCCD1}">
              <a14:hiddenFill xmlns:a14="http://schemas.microsoft.com/office/drawing/2010/main" xmlns="">
                <a:noFill/>
              </a14:hiddenFill>
            </a:ext>
          </a:extLst>
        </p:spPr>
        <p:txBody>
          <a:bodyPr wrap="none" anchor="ctr"/>
          <a:lstStyle/>
          <a:p>
            <a:endParaRPr lang="en-US"/>
          </a:p>
        </p:txBody>
      </p:sp>
      <p:sp>
        <p:nvSpPr>
          <p:cNvPr id="661511" name="Text Box 7"/>
          <p:cNvSpPr txBox="1">
            <a:spLocks noChangeArrowheads="1"/>
          </p:cNvSpPr>
          <p:nvPr/>
        </p:nvSpPr>
        <p:spPr bwMode="auto">
          <a:xfrm>
            <a:off x="301625" y="2716213"/>
            <a:ext cx="1838325" cy="129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2600" b="1">
                <a:solidFill>
                  <a:schemeClr val="tx1"/>
                </a:solidFill>
                <a:latin typeface="Times New Roman" pitchFamily="18" charset="0"/>
              </a:rPr>
              <a:t>Request for </a:t>
            </a:r>
          </a:p>
          <a:p>
            <a:pPr algn="ctr"/>
            <a:r>
              <a:rPr lang="en-US" sz="2600" b="1">
                <a:solidFill>
                  <a:schemeClr val="tx1"/>
                </a:solidFill>
                <a:latin typeface="Times New Roman" pitchFamily="18" charset="0"/>
              </a:rPr>
              <a:t>Ad from </a:t>
            </a:r>
          </a:p>
          <a:p>
            <a:pPr algn="ctr"/>
            <a:r>
              <a:rPr lang="en-US" sz="2600" b="1">
                <a:solidFill>
                  <a:schemeClr val="tx1"/>
                </a:solidFill>
                <a:latin typeface="Times New Roman" pitchFamily="18" charset="0"/>
              </a:rPr>
              <a:t>Ad Server</a:t>
            </a:r>
          </a:p>
        </p:txBody>
      </p:sp>
      <p:sp>
        <p:nvSpPr>
          <p:cNvPr id="661512" name="Text Box 8"/>
          <p:cNvSpPr txBox="1">
            <a:spLocks noChangeArrowheads="1"/>
          </p:cNvSpPr>
          <p:nvPr/>
        </p:nvSpPr>
        <p:spPr bwMode="auto">
          <a:xfrm>
            <a:off x="1828800" y="4419600"/>
            <a:ext cx="4503738" cy="2076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2600" b="1">
                <a:solidFill>
                  <a:srgbClr val="CC0000"/>
                </a:solidFill>
                <a:latin typeface="Times New Roman" pitchFamily="18" charset="0"/>
              </a:rPr>
              <a:t>IP Address</a:t>
            </a:r>
            <a:endParaRPr lang="en-US" sz="2600" b="1">
              <a:solidFill>
                <a:schemeClr val="tx1"/>
              </a:solidFill>
              <a:latin typeface="Times New Roman" pitchFamily="18" charset="0"/>
            </a:endParaRPr>
          </a:p>
          <a:p>
            <a:pPr algn="ctr"/>
            <a:r>
              <a:rPr lang="en-US" sz="2600" b="1">
                <a:solidFill>
                  <a:schemeClr val="tx1"/>
                </a:solidFill>
                <a:latin typeface="Times New Roman" pitchFamily="18" charset="0"/>
              </a:rPr>
              <a:t>Country, Domain, Company</a:t>
            </a:r>
          </a:p>
          <a:p>
            <a:pPr algn="ctr"/>
            <a:r>
              <a:rPr lang="en-US" sz="2600" b="1">
                <a:solidFill>
                  <a:schemeClr val="tx1"/>
                </a:solidFill>
                <a:latin typeface="Times New Roman" pitchFamily="18" charset="0"/>
              </a:rPr>
              <a:t>Browser, Operating System</a:t>
            </a:r>
          </a:p>
          <a:p>
            <a:pPr algn="ctr"/>
            <a:r>
              <a:rPr lang="en-US" sz="2600" b="1">
                <a:solidFill>
                  <a:schemeClr val="tx1"/>
                </a:solidFill>
                <a:latin typeface="Times New Roman" pitchFamily="18" charset="0"/>
              </a:rPr>
              <a:t>Surfing Behavior from cookies</a:t>
            </a:r>
          </a:p>
          <a:p>
            <a:pPr algn="ctr"/>
            <a:r>
              <a:rPr lang="en-US" sz="2600" b="1" i="1">
                <a:solidFill>
                  <a:schemeClr val="tx1"/>
                </a:solidFill>
                <a:latin typeface="Times New Roman" pitchFamily="18" charset="0"/>
              </a:rPr>
              <a:t>Demographic Data?</a:t>
            </a:r>
          </a:p>
        </p:txBody>
      </p:sp>
      <p:sp>
        <p:nvSpPr>
          <p:cNvPr id="661516" name="Line 12"/>
          <p:cNvSpPr>
            <a:spLocks noChangeShapeType="1"/>
          </p:cNvSpPr>
          <p:nvPr/>
        </p:nvSpPr>
        <p:spPr bwMode="auto">
          <a:xfrm flipV="1">
            <a:off x="8534400" y="2438400"/>
            <a:ext cx="0" cy="1600200"/>
          </a:xfrm>
          <a:prstGeom prst="line">
            <a:avLst/>
          </a:prstGeom>
          <a:noFill/>
          <a:ln w="76200">
            <a:solidFill>
              <a:srgbClr val="FF0000"/>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sp>
        <p:nvSpPr>
          <p:cNvPr id="661517" name="Line 13"/>
          <p:cNvSpPr>
            <a:spLocks noChangeShapeType="1"/>
          </p:cNvSpPr>
          <p:nvPr/>
        </p:nvSpPr>
        <p:spPr bwMode="auto">
          <a:xfrm flipH="1">
            <a:off x="6096000" y="2438400"/>
            <a:ext cx="2436813" cy="0"/>
          </a:xfrm>
          <a:prstGeom prst="line">
            <a:avLst/>
          </a:prstGeom>
          <a:noFill/>
          <a:ln w="76200">
            <a:solidFill>
              <a:srgbClr val="FF0000"/>
            </a:solidFill>
            <a:round/>
            <a:headEnd type="none" w="sm" len="sm"/>
            <a:tailEnd type="stealth" w="med" len="lg"/>
          </a:ln>
          <a:extLst>
            <a:ext uri="{909E8E84-426E-40DD-AFC4-6F175D3DCCD1}">
              <a14:hiddenFill xmlns:a14="http://schemas.microsoft.com/office/drawing/2010/main" xmlns="">
                <a:noFill/>
              </a14:hiddenFill>
            </a:ext>
          </a:extLst>
        </p:spPr>
        <p:txBody>
          <a:bodyPr wrap="none" anchor="ctr"/>
          <a:lstStyle/>
          <a:p>
            <a:endParaRPr lang="en-US"/>
          </a:p>
        </p:txBody>
      </p:sp>
      <p:sp>
        <p:nvSpPr>
          <p:cNvPr id="661518" name="Rectangle 14"/>
          <p:cNvSpPr>
            <a:spLocks noChangeArrowheads="1"/>
          </p:cNvSpPr>
          <p:nvPr/>
        </p:nvSpPr>
        <p:spPr bwMode="auto">
          <a:xfrm>
            <a:off x="5930900" y="2501900"/>
            <a:ext cx="2374900" cy="1293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070" tIns="46035" rIns="92070" bIns="46035">
            <a:spAutoFit/>
          </a:bodyPr>
          <a:lstStyle/>
          <a:p>
            <a:pPr algn="ctr" eaLnBrk="0" hangingPunct="0"/>
            <a:r>
              <a:rPr lang="en-US" sz="2600" b="1">
                <a:solidFill>
                  <a:schemeClr val="tx1"/>
                </a:solidFill>
                <a:latin typeface="Times New Roman" pitchFamily="18" charset="0"/>
              </a:rPr>
              <a:t>Targeted Ad is</a:t>
            </a:r>
          </a:p>
          <a:p>
            <a:pPr algn="ctr" eaLnBrk="0" hangingPunct="0"/>
            <a:r>
              <a:rPr lang="en-US" sz="2600" b="1">
                <a:solidFill>
                  <a:schemeClr val="tx1"/>
                </a:solidFill>
                <a:latin typeface="Times New Roman" pitchFamily="18" charset="0"/>
              </a:rPr>
              <a:t>Delivered to User</a:t>
            </a:r>
          </a:p>
        </p:txBody>
      </p:sp>
      <p:pic>
        <p:nvPicPr>
          <p:cNvPr id="34828" name="Picture 17" descr="ppt_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48400" y="4038600"/>
            <a:ext cx="2628900"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4829" name="Group 23"/>
          <p:cNvGrpSpPr>
            <a:grpSpLocks/>
          </p:cNvGrpSpPr>
          <p:nvPr/>
        </p:nvGrpSpPr>
        <p:grpSpPr bwMode="auto">
          <a:xfrm>
            <a:off x="2819400" y="1066800"/>
            <a:ext cx="3200400" cy="2971800"/>
            <a:chOff x="4114799" y="0"/>
            <a:chExt cx="3810000" cy="3564873"/>
          </a:xfrm>
        </p:grpSpPr>
        <p:pic>
          <p:nvPicPr>
            <p:cNvPr id="34838" name="Picture 24"/>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14799" y="0"/>
              <a:ext cx="3810000" cy="3564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39" name="Rectangle 25"/>
            <p:cNvSpPr>
              <a:spLocks noChangeArrowheads="1"/>
            </p:cNvSpPr>
            <p:nvPr/>
          </p:nvSpPr>
          <p:spPr bwMode="auto">
            <a:xfrm>
              <a:off x="6553200" y="1295400"/>
              <a:ext cx="1295400" cy="1066800"/>
            </a:xfrm>
            <a:prstGeom prst="rect">
              <a:avLst/>
            </a:prstGeom>
            <a:solidFill>
              <a:schemeClr val="bg1"/>
            </a:solidFill>
            <a:ln w="28575" algn="ctr">
              <a:solidFill>
                <a:srgbClr val="000066"/>
              </a:solidFill>
              <a:prstDash val="dash"/>
              <a:round/>
              <a:headEnd/>
              <a:tailEnd/>
            </a:ln>
          </p:spPr>
          <p:txBody>
            <a:bodyPr lIns="90483" tIns="44447" rIns="90483" bIns="44447"/>
            <a:lstStyle/>
            <a:p>
              <a:pPr marL="342900" indent="-342900">
                <a:spcBef>
                  <a:spcPct val="20000"/>
                </a:spcBef>
              </a:pPr>
              <a:endParaRPr lang="en-US" sz="2400"/>
            </a:p>
          </p:txBody>
        </p:sp>
      </p:grpSp>
      <p:pic>
        <p:nvPicPr>
          <p:cNvPr id="27" name="Picture 26"/>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800600" y="2057400"/>
            <a:ext cx="1216025"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1" name="Picture 27"/>
          <p:cNvPicPr>
            <a:picLocks noChangeAspect="1"/>
          </p:cNvPicPr>
          <p:nvPr/>
        </p:nvPicPr>
        <p:blipFill>
          <a:blip r:embed="rId6" cstate="print">
            <a:extLst>
              <a:ext uri="{28A0092B-C50C-407E-A947-70E740481C1C}">
                <a14:useLocalDpi xmlns:a14="http://schemas.microsoft.com/office/drawing/2010/main" xmlns="" val="0"/>
              </a:ext>
            </a:extLst>
          </a:blip>
          <a:srcRect t="7143"/>
          <a:stretch>
            <a:fillRect/>
          </a:stretch>
        </p:blipFill>
        <p:spPr bwMode="auto">
          <a:xfrm>
            <a:off x="8021638" y="5943600"/>
            <a:ext cx="1122362"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2" name="Picture 28"/>
          <p:cNvPicPr>
            <a:picLocks noChangeAspect="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629400" y="5029200"/>
            <a:ext cx="12065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3" name="Picture 29"/>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629400" y="6019800"/>
            <a:ext cx="1219200" cy="83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34" name="Picture 30"/>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950200" y="5029200"/>
            <a:ext cx="1193800"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36" name="Text Box 19"/>
          <p:cNvSpPr txBox="1">
            <a:spLocks noChangeArrowheads="1"/>
          </p:cNvSpPr>
          <p:nvPr/>
        </p:nvSpPr>
        <p:spPr bwMode="auto">
          <a:xfrm>
            <a:off x="1446482" y="1066800"/>
            <a:ext cx="1442501" cy="1384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600" b="1" u="sng" dirty="0">
                <a:solidFill>
                  <a:schemeClr val="tx1"/>
                </a:solidFill>
                <a:latin typeface="Times New Roman" pitchFamily="18" charset="0"/>
              </a:rPr>
              <a:t>Context:</a:t>
            </a:r>
          </a:p>
          <a:p>
            <a:pPr algn="ctr"/>
            <a:r>
              <a:rPr lang="en-US" sz="1600" b="1" dirty="0">
                <a:solidFill>
                  <a:schemeClr val="tx1"/>
                </a:solidFill>
                <a:latin typeface="Times New Roman" pitchFamily="18" charset="0"/>
              </a:rPr>
              <a:t>Movie reviews</a:t>
            </a:r>
          </a:p>
          <a:p>
            <a:pPr algn="ctr">
              <a:spcBef>
                <a:spcPct val="25000"/>
              </a:spcBef>
            </a:pPr>
            <a:r>
              <a:rPr lang="en-US" sz="1600" b="1" u="sng" dirty="0">
                <a:solidFill>
                  <a:schemeClr val="tx1"/>
                </a:solidFill>
                <a:latin typeface="Times New Roman" pitchFamily="18" charset="0"/>
              </a:rPr>
              <a:t>User Profile:</a:t>
            </a:r>
            <a:endParaRPr lang="en-US" sz="1600" dirty="0">
              <a:solidFill>
                <a:schemeClr val="tx1"/>
              </a:solidFill>
              <a:latin typeface="Times New Roman" pitchFamily="18" charset="0"/>
            </a:endParaRPr>
          </a:p>
          <a:p>
            <a:pPr algn="ctr"/>
            <a:r>
              <a:rPr lang="en-US" sz="1600" b="1" dirty="0" smtClean="0">
                <a:solidFill>
                  <a:schemeClr val="tx1"/>
                </a:solidFill>
                <a:latin typeface="Times New Roman" pitchFamily="18" charset="0"/>
              </a:rPr>
              <a:t>CM</a:t>
            </a:r>
            <a:r>
              <a:rPr lang="en-US" sz="1600" b="1" dirty="0" smtClean="0">
                <a:solidFill>
                  <a:schemeClr val="tx1"/>
                </a:solidFill>
                <a:latin typeface="Times New Roman" pitchFamily="18" charset="0"/>
              </a:rPr>
              <a:t>U </a:t>
            </a:r>
            <a:r>
              <a:rPr lang="en-US" sz="1600" b="1" dirty="0">
                <a:solidFill>
                  <a:schemeClr val="tx1"/>
                </a:solidFill>
                <a:latin typeface="Times New Roman" pitchFamily="18" charset="0"/>
              </a:rPr>
              <a:t>user</a:t>
            </a:r>
            <a:br>
              <a:rPr lang="en-US" sz="1600" b="1" dirty="0">
                <a:solidFill>
                  <a:schemeClr val="tx1"/>
                </a:solidFill>
                <a:latin typeface="Times New Roman" pitchFamily="18" charset="0"/>
              </a:rPr>
            </a:br>
            <a:r>
              <a:rPr lang="en-US" sz="1600" b="1" dirty="0" smtClean="0">
                <a:solidFill>
                  <a:schemeClr val="tx1"/>
                </a:solidFill>
                <a:latin typeface="Times New Roman" pitchFamily="18" charset="0"/>
              </a:rPr>
              <a:t>Pittsburgh</a:t>
            </a:r>
            <a:endParaRPr lang="en-US" dirty="0">
              <a:solidFill>
                <a:schemeClr val="tx1"/>
              </a:solidFill>
              <a:latin typeface="Times New Roman" pitchFamily="18" charset="0"/>
            </a:endParaRPr>
          </a:p>
        </p:txBody>
      </p:sp>
    </p:spTree>
    <p:extLst>
      <p:ext uri="{BB962C8B-B14F-4D97-AF65-F5344CB8AC3E}">
        <p14:creationId xmlns:p14="http://schemas.microsoft.com/office/powerpoint/2010/main" xmlns="" val="21751608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61507"/>
                                        </p:tgtEl>
                                        <p:attrNameLst>
                                          <p:attrName>style.visibility</p:attrName>
                                        </p:attrNameLst>
                                      </p:cBhvr>
                                      <p:to>
                                        <p:strVal val="visible"/>
                                      </p:to>
                                    </p:set>
                                    <p:animEffect transition="in" filter="wipe(right)">
                                      <p:cBhvr>
                                        <p:cTn id="7" dur="500"/>
                                        <p:tgtEl>
                                          <p:spTgt spid="661507"/>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61508"/>
                                        </p:tgtEl>
                                        <p:attrNameLst>
                                          <p:attrName>style.visibility</p:attrName>
                                        </p:attrNameLst>
                                      </p:cBhvr>
                                      <p:to>
                                        <p:strVal val="visible"/>
                                      </p:to>
                                    </p:set>
                                    <p:animEffect transition="in" filter="wipe(up)">
                                      <p:cBhvr>
                                        <p:cTn id="11" dur="500"/>
                                        <p:tgtEl>
                                          <p:spTgt spid="661508"/>
                                        </p:tgtEl>
                                      </p:cBhvr>
                                    </p:animEffect>
                                  </p:childTnLst>
                                </p:cTn>
                              </p:par>
                            </p:childTnLst>
                          </p:cTn>
                        </p:par>
                        <p:par>
                          <p:cTn id="12" fill="hold" nodeType="afterGroup">
                            <p:stCondLst>
                              <p:cond delay="1000"/>
                            </p:stCondLst>
                            <p:childTnLst>
                              <p:par>
                                <p:cTn id="13" presetID="1" presetClass="entr" presetSubtype="0" fill="hold" grpId="0" nodeType="afterEffect">
                                  <p:stCondLst>
                                    <p:cond delay="0"/>
                                  </p:stCondLst>
                                  <p:childTnLst>
                                    <p:set>
                                      <p:cBhvr>
                                        <p:cTn id="14" dur="1" fill="hold">
                                          <p:stCondLst>
                                            <p:cond delay="499"/>
                                          </p:stCondLst>
                                        </p:cTn>
                                        <p:tgtEl>
                                          <p:spTgt spid="661511"/>
                                        </p:tgtEl>
                                        <p:attrNameLst>
                                          <p:attrName>style.visibility</p:attrName>
                                        </p:attrNameLst>
                                      </p:cBhvr>
                                      <p:to>
                                        <p:strVal val="visible"/>
                                      </p:to>
                                    </p:set>
                                  </p:childTnLst>
                                </p:cTn>
                              </p:par>
                            </p:childTnLst>
                          </p:cTn>
                        </p:par>
                        <p:par>
                          <p:cTn id="15" fill="hold" nodeType="afterGroup">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61509"/>
                                        </p:tgtEl>
                                        <p:attrNameLst>
                                          <p:attrName>style.visibility</p:attrName>
                                        </p:attrNameLst>
                                      </p:cBhvr>
                                      <p:to>
                                        <p:strVal val="visible"/>
                                      </p:to>
                                    </p:set>
                                    <p:animEffect transition="in" filter="wipe(left)">
                                      <p:cBhvr>
                                        <p:cTn id="18" dur="500"/>
                                        <p:tgtEl>
                                          <p:spTgt spid="661509"/>
                                        </p:tgtEl>
                                      </p:cBhvr>
                                    </p:animEffect>
                                  </p:childTnLst>
                                </p:cTn>
                              </p:par>
                            </p:childTnLst>
                          </p:cTn>
                        </p:par>
                        <p:par>
                          <p:cTn id="19" fill="hold" nodeType="afterGroup">
                            <p:stCondLst>
                              <p:cond delay="2000"/>
                            </p:stCondLst>
                            <p:childTnLst>
                              <p:par>
                                <p:cTn id="20" presetID="1" presetClass="entr" presetSubtype="0" fill="hold" grpId="0" nodeType="afterEffect">
                                  <p:stCondLst>
                                    <p:cond delay="0"/>
                                  </p:stCondLst>
                                  <p:childTnLst>
                                    <p:set>
                                      <p:cBhvr>
                                        <p:cTn id="21" dur="1" fill="hold">
                                          <p:stCondLst>
                                            <p:cond delay="499"/>
                                          </p:stCondLst>
                                        </p:cTn>
                                        <p:tgtEl>
                                          <p:spTgt spid="661512"/>
                                        </p:tgtEl>
                                        <p:attrNameLst>
                                          <p:attrName>style.visibility</p:attrName>
                                        </p:attrNameLst>
                                      </p:cBhvr>
                                      <p:to>
                                        <p:strVal val="visible"/>
                                      </p:to>
                                    </p:set>
                                  </p:childTnLst>
                                </p:cTn>
                              </p:par>
                            </p:childTnLst>
                          </p:cTn>
                        </p:par>
                        <p:par>
                          <p:cTn id="22" fill="hold" nodeType="afterGroup">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661510"/>
                                        </p:tgtEl>
                                        <p:attrNameLst>
                                          <p:attrName>style.visibility</p:attrName>
                                        </p:attrNameLst>
                                      </p:cBhvr>
                                      <p:to>
                                        <p:strVal val="visible"/>
                                      </p:to>
                                    </p:set>
                                    <p:animEffect transition="in" filter="wipe(left)">
                                      <p:cBhvr>
                                        <p:cTn id="25" dur="500"/>
                                        <p:tgtEl>
                                          <p:spTgt spid="6615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61516"/>
                                        </p:tgtEl>
                                        <p:attrNameLst>
                                          <p:attrName>style.visibility</p:attrName>
                                        </p:attrNameLst>
                                      </p:cBhvr>
                                      <p:to>
                                        <p:strVal val="visible"/>
                                      </p:to>
                                    </p:set>
                                    <p:animEffect transition="in" filter="wipe(down)">
                                      <p:cBhvr>
                                        <p:cTn id="30" dur="500"/>
                                        <p:tgtEl>
                                          <p:spTgt spid="661516"/>
                                        </p:tgtEl>
                                      </p:cBhvr>
                                    </p:animEffect>
                                  </p:childTnLst>
                                </p:cTn>
                              </p:par>
                            </p:childTnLst>
                          </p:cTn>
                        </p:par>
                        <p:par>
                          <p:cTn id="31" fill="hold" nodeType="afterGroup">
                            <p:stCondLst>
                              <p:cond delay="500"/>
                            </p:stCondLst>
                            <p:childTnLst>
                              <p:par>
                                <p:cTn id="32" presetID="22" presetClass="entr" presetSubtype="2" fill="hold" grpId="0" nodeType="afterEffect">
                                  <p:stCondLst>
                                    <p:cond delay="0"/>
                                  </p:stCondLst>
                                  <p:childTnLst>
                                    <p:set>
                                      <p:cBhvr>
                                        <p:cTn id="33" dur="1" fill="hold">
                                          <p:stCondLst>
                                            <p:cond delay="0"/>
                                          </p:stCondLst>
                                        </p:cTn>
                                        <p:tgtEl>
                                          <p:spTgt spid="661517"/>
                                        </p:tgtEl>
                                        <p:attrNameLst>
                                          <p:attrName>style.visibility</p:attrName>
                                        </p:attrNameLst>
                                      </p:cBhvr>
                                      <p:to>
                                        <p:strVal val="visible"/>
                                      </p:to>
                                    </p:set>
                                    <p:animEffect transition="in" filter="wipe(right)">
                                      <p:cBhvr>
                                        <p:cTn id="34" dur="500"/>
                                        <p:tgtEl>
                                          <p:spTgt spid="661517"/>
                                        </p:tgtEl>
                                      </p:cBhvr>
                                    </p:animEffect>
                                  </p:childTnLst>
                                </p:cTn>
                              </p:par>
                            </p:childTnLst>
                          </p:cTn>
                        </p:par>
                        <p:par>
                          <p:cTn id="35" fill="hold" nodeType="afterGroup">
                            <p:stCondLst>
                              <p:cond delay="1000"/>
                            </p:stCondLst>
                            <p:childTnLst>
                              <p:par>
                                <p:cTn id="36" presetID="1" presetClass="entr" presetSubtype="0" fill="hold" grpId="0" nodeType="afterEffect">
                                  <p:stCondLst>
                                    <p:cond delay="0"/>
                                  </p:stCondLst>
                                  <p:childTnLst>
                                    <p:set>
                                      <p:cBhvr>
                                        <p:cTn id="37" dur="1" fill="hold">
                                          <p:stCondLst>
                                            <p:cond delay="499"/>
                                          </p:stCondLst>
                                        </p:cTn>
                                        <p:tgtEl>
                                          <p:spTgt spid="661518"/>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6" accel="50000" decel="5000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2000" fill="hold"/>
                                        <p:tgtEl>
                                          <p:spTgt spid="27"/>
                                        </p:tgtEl>
                                        <p:attrNameLst>
                                          <p:attrName>ppt_x</p:attrName>
                                        </p:attrNameLst>
                                      </p:cBhvr>
                                      <p:tavLst>
                                        <p:tav tm="0">
                                          <p:val>
                                            <p:strVal val="1+#ppt_w/2"/>
                                          </p:val>
                                        </p:tav>
                                        <p:tav tm="100000">
                                          <p:val>
                                            <p:strVal val="#ppt_x"/>
                                          </p:val>
                                        </p:tav>
                                      </p:tavLst>
                                    </p:anim>
                                    <p:anim calcmode="lin" valueType="num">
                                      <p:cBhvr additive="base">
                                        <p:cTn id="43" dur="2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1507" grpId="0" animBg="1"/>
      <p:bldP spid="661508" grpId="0" animBg="1"/>
      <p:bldP spid="661509" grpId="0" animBg="1"/>
      <p:bldP spid="661510" grpId="0" animBg="1"/>
      <p:bldP spid="661511" grpId="0" autoUpdateAnimBg="0"/>
      <p:bldP spid="661512" grpId="0" autoUpdateAnimBg="0"/>
      <p:bldP spid="661516" grpId="0" animBg="1"/>
      <p:bldP spid="661517" grpId="0" animBg="1"/>
      <p:bldP spid="661518"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45"/>
          <p:cNvGrpSpPr>
            <a:grpSpLocks/>
          </p:cNvGrpSpPr>
          <p:nvPr/>
        </p:nvGrpSpPr>
        <p:grpSpPr bwMode="auto">
          <a:xfrm>
            <a:off x="152400" y="1631950"/>
            <a:ext cx="3352800" cy="3048000"/>
            <a:chOff x="96" y="672"/>
            <a:chExt cx="2112" cy="1920"/>
          </a:xfrm>
        </p:grpSpPr>
        <p:graphicFrame>
          <p:nvGraphicFramePr>
            <p:cNvPr id="35879" name="Object 4"/>
            <p:cNvGraphicFramePr>
              <a:graphicFrameLocks noChangeAspect="1"/>
            </p:cNvGraphicFramePr>
            <p:nvPr/>
          </p:nvGraphicFramePr>
          <p:xfrm>
            <a:off x="1296" y="672"/>
            <a:ext cx="912" cy="912"/>
          </p:xfrm>
          <a:graphic>
            <a:graphicData uri="http://schemas.openxmlformats.org/presentationml/2006/ole">
              <p:oleObj spid="_x0000_s2180" name="Image" r:id="rId4" imgW="8818920" imgH="7217790" progId="">
                <p:embed/>
              </p:oleObj>
            </a:graphicData>
          </a:graphic>
        </p:graphicFrame>
        <p:sp>
          <p:nvSpPr>
            <p:cNvPr id="35880" name="Text Box 6"/>
            <p:cNvSpPr txBox="1">
              <a:spLocks noChangeArrowheads="1"/>
            </p:cNvSpPr>
            <p:nvPr/>
          </p:nvSpPr>
          <p:spPr bwMode="auto">
            <a:xfrm>
              <a:off x="96" y="1824"/>
              <a:ext cx="864" cy="756"/>
            </a:xfrm>
            <a:prstGeom prst="rect">
              <a:avLst/>
            </a:prstGeom>
            <a:solidFill>
              <a:schemeClr val="bg1"/>
            </a:solidFill>
            <a:ln w="9525">
              <a:solidFill>
                <a:schemeClr val="tx1"/>
              </a:solidFill>
              <a:miter lim="800000"/>
              <a:headEnd/>
              <a:tailEnd/>
            </a:ln>
          </p:spPr>
          <p:txBody>
            <a:bodyPr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User</a:t>
              </a:r>
            </a:p>
            <a:p>
              <a:pPr algn="ctr"/>
              <a:r>
                <a:rPr lang="en-US" sz="1800" b="1">
                  <a:solidFill>
                    <a:schemeClr val="tx1"/>
                  </a:solidFill>
                  <a:latin typeface="Times New Roman" pitchFamily="18" charset="0"/>
                </a:rPr>
                <a:t>Visits</a:t>
              </a:r>
            </a:p>
            <a:p>
              <a:pPr algn="ctr"/>
              <a:r>
                <a:rPr lang="en-US" sz="1800" b="1">
                  <a:solidFill>
                    <a:schemeClr val="tx1"/>
                  </a:solidFill>
                  <a:latin typeface="Times New Roman" pitchFamily="18" charset="0"/>
                </a:rPr>
                <a:t>Publisher</a:t>
              </a:r>
            </a:p>
            <a:p>
              <a:pPr algn="ctr"/>
              <a:r>
                <a:rPr lang="en-US" sz="1800" b="1">
                  <a:solidFill>
                    <a:schemeClr val="tx1"/>
                  </a:solidFill>
                  <a:latin typeface="Times New Roman" pitchFamily="18" charset="0"/>
                </a:rPr>
                <a:t>Sites</a:t>
              </a:r>
              <a:endParaRPr lang="en-US">
                <a:solidFill>
                  <a:schemeClr val="tx1"/>
                </a:solidFill>
                <a:latin typeface="Times New Roman" pitchFamily="18" charset="0"/>
              </a:endParaRPr>
            </a:p>
          </p:txBody>
        </p:sp>
        <p:graphicFrame>
          <p:nvGraphicFramePr>
            <p:cNvPr id="35881" name="Object 5"/>
            <p:cNvGraphicFramePr>
              <a:graphicFrameLocks noChangeAspect="1"/>
            </p:cNvGraphicFramePr>
            <p:nvPr/>
          </p:nvGraphicFramePr>
          <p:xfrm>
            <a:off x="1296" y="1728"/>
            <a:ext cx="912" cy="864"/>
          </p:xfrm>
          <a:graphic>
            <a:graphicData uri="http://schemas.openxmlformats.org/presentationml/2006/ole">
              <p:oleObj spid="_x0000_s2181" name="Image" r:id="rId5" imgW="7878574" imgH="7141546" progId="">
                <p:embed/>
              </p:oleObj>
            </a:graphicData>
          </a:graphic>
        </p:graphicFrame>
      </p:grpSp>
      <p:graphicFrame>
        <p:nvGraphicFramePr>
          <p:cNvPr id="35843" name="Object 2"/>
          <p:cNvGraphicFramePr>
            <a:graphicFrameLocks noChangeAspect="1"/>
          </p:cNvGraphicFramePr>
          <p:nvPr/>
        </p:nvGraphicFramePr>
        <p:xfrm>
          <a:off x="2286000" y="2379663"/>
          <a:ext cx="990600" cy="134937"/>
        </p:xfrm>
        <a:graphic>
          <a:graphicData uri="http://schemas.openxmlformats.org/presentationml/2006/ole">
            <p:oleObj spid="_x0000_s2182" name="Bitmap Image" r:id="rId6" imgW="4495238" imgH="609524" progId="PBrush">
              <p:embed/>
            </p:oleObj>
          </a:graphicData>
        </a:graphic>
      </p:graphicFrame>
      <p:graphicFrame>
        <p:nvGraphicFramePr>
          <p:cNvPr id="35844" name="Object 3"/>
          <p:cNvGraphicFramePr>
            <a:graphicFrameLocks noChangeAspect="1"/>
          </p:cNvGraphicFramePr>
          <p:nvPr/>
        </p:nvGraphicFramePr>
        <p:xfrm>
          <a:off x="2174875" y="3824288"/>
          <a:ext cx="1143000" cy="150812"/>
        </p:xfrm>
        <a:graphic>
          <a:graphicData uri="http://schemas.openxmlformats.org/presentationml/2006/ole">
            <p:oleObj spid="_x0000_s2183" name="Bitmap Image" r:id="rId7" imgW="4476190" imgH="590476" progId="PBrush">
              <p:embed/>
            </p:oleObj>
          </a:graphicData>
        </a:graphic>
      </p:graphicFrame>
      <p:grpSp>
        <p:nvGrpSpPr>
          <p:cNvPr id="134151" name="Group 10"/>
          <p:cNvGrpSpPr>
            <a:grpSpLocks/>
          </p:cNvGrpSpPr>
          <p:nvPr/>
        </p:nvGrpSpPr>
        <p:grpSpPr bwMode="auto">
          <a:xfrm>
            <a:off x="1447800" y="2317750"/>
            <a:ext cx="2438400" cy="4540250"/>
            <a:chOff x="912" y="1104"/>
            <a:chExt cx="1536" cy="2860"/>
          </a:xfrm>
        </p:grpSpPr>
        <p:sp>
          <p:nvSpPr>
            <p:cNvPr id="35867" name="Line 11"/>
            <p:cNvSpPr>
              <a:spLocks noChangeShapeType="1"/>
            </p:cNvSpPr>
            <p:nvPr/>
          </p:nvSpPr>
          <p:spPr bwMode="auto">
            <a:xfrm flipH="1">
              <a:off x="1104" y="3120"/>
              <a:ext cx="240"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xmlns="">
                  <a:noFill/>
                </a14:hiddenFill>
              </a:ext>
            </a:extLst>
          </p:spPr>
          <p:txBody>
            <a:bodyPr lIns="102491" tIns="51245" rIns="102491" bIns="51245">
              <a:spAutoFit/>
            </a:bodyPr>
            <a:lstStyle/>
            <a:p>
              <a:endParaRPr lang="en-US"/>
            </a:p>
          </p:txBody>
        </p:sp>
        <p:grpSp>
          <p:nvGrpSpPr>
            <p:cNvPr id="35868" name="Group 12"/>
            <p:cNvGrpSpPr>
              <a:grpSpLocks/>
            </p:cNvGrpSpPr>
            <p:nvPr/>
          </p:nvGrpSpPr>
          <p:grpSpPr bwMode="auto">
            <a:xfrm>
              <a:off x="912" y="1104"/>
              <a:ext cx="1536" cy="2860"/>
              <a:chOff x="912" y="1104"/>
              <a:chExt cx="1536" cy="2860"/>
            </a:xfrm>
          </p:grpSpPr>
          <p:sp>
            <p:nvSpPr>
              <p:cNvPr id="35869" name="Text Box 13"/>
              <p:cNvSpPr txBox="1">
                <a:spLocks noChangeArrowheads="1"/>
              </p:cNvSpPr>
              <p:nvPr/>
            </p:nvSpPr>
            <p:spPr bwMode="auto">
              <a:xfrm>
                <a:off x="912" y="3552"/>
                <a:ext cx="1536" cy="412"/>
              </a:xfrm>
              <a:prstGeom prst="rect">
                <a:avLst/>
              </a:prstGeom>
              <a:solidFill>
                <a:schemeClr val="bg1"/>
              </a:solidFill>
              <a:ln w="9525">
                <a:solidFill>
                  <a:schemeClr val="tx1"/>
                </a:solidFill>
                <a:miter lim="800000"/>
                <a:headEnd/>
                <a:tailEnd/>
              </a:ln>
            </p:spPr>
            <p:txBody>
              <a:bodyPr lIns="96803" tIns="48401" rIns="96803" bIns="48401">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Ads Delivered By </a:t>
                </a:r>
              </a:p>
              <a:p>
                <a:pPr algn="ctr"/>
                <a:r>
                  <a:rPr lang="en-US" sz="1800" b="1">
                    <a:solidFill>
                      <a:schemeClr val="tx1"/>
                    </a:solidFill>
                    <a:latin typeface="Times New Roman" pitchFamily="18" charset="0"/>
                  </a:rPr>
                  <a:t>Dart For Advertisers</a:t>
                </a:r>
                <a:endParaRPr lang="en-US">
                  <a:solidFill>
                    <a:schemeClr val="tx1"/>
                  </a:solidFill>
                  <a:latin typeface="Times New Roman" pitchFamily="18" charset="0"/>
                </a:endParaRPr>
              </a:p>
            </p:txBody>
          </p:sp>
          <p:sp>
            <p:nvSpPr>
              <p:cNvPr id="35870" name="Rectangle 14"/>
              <p:cNvSpPr>
                <a:spLocks noChangeArrowheads="1"/>
              </p:cNvSpPr>
              <p:nvPr/>
            </p:nvSpPr>
            <p:spPr bwMode="auto">
              <a:xfrm>
                <a:off x="1392" y="1104"/>
                <a:ext cx="720" cy="369"/>
              </a:xfrm>
              <a:prstGeom prst="rect">
                <a:avLst/>
              </a:prstGeom>
              <a:noFill/>
              <a:ln w="57150">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lIns="102491" tIns="51245" rIns="102491" bIns="51245">
                <a:spAutoFit/>
              </a:bodyPr>
              <a:lstStyle/>
              <a:p>
                <a:pPr>
                  <a:spcBef>
                    <a:spcPct val="20000"/>
                  </a:spcBef>
                </a:pPr>
                <a:endParaRPr lang="en-US"/>
              </a:p>
            </p:txBody>
          </p:sp>
          <p:sp>
            <p:nvSpPr>
              <p:cNvPr id="35871" name="Rectangle 15"/>
              <p:cNvSpPr>
                <a:spLocks noChangeArrowheads="1"/>
              </p:cNvSpPr>
              <p:nvPr/>
            </p:nvSpPr>
            <p:spPr bwMode="auto">
              <a:xfrm>
                <a:off x="1344" y="1979"/>
                <a:ext cx="768" cy="369"/>
              </a:xfrm>
              <a:prstGeom prst="rect">
                <a:avLst/>
              </a:prstGeom>
              <a:noFill/>
              <a:ln w="57150">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lIns="102491" tIns="51245" rIns="102491" bIns="51245">
                <a:spAutoFit/>
              </a:bodyPr>
              <a:lstStyle/>
              <a:p>
                <a:pPr>
                  <a:spcBef>
                    <a:spcPct val="20000"/>
                  </a:spcBef>
                </a:pPr>
                <a:endParaRPr lang="en-US"/>
              </a:p>
            </p:txBody>
          </p:sp>
          <p:sp>
            <p:nvSpPr>
              <p:cNvPr id="35872" name="Line 16"/>
              <p:cNvSpPr>
                <a:spLocks noChangeShapeType="1"/>
              </p:cNvSpPr>
              <p:nvPr/>
            </p:nvSpPr>
            <p:spPr bwMode="auto">
              <a:xfrm flipV="1">
                <a:off x="1104" y="1200"/>
                <a:ext cx="0" cy="1920"/>
              </a:xfrm>
              <a:prstGeom prst="line">
                <a:avLst/>
              </a:prstGeom>
              <a:noFill/>
              <a:ln w="50800">
                <a:solidFill>
                  <a:schemeClr val="tx1"/>
                </a:solidFill>
                <a:round/>
                <a:headEnd/>
                <a:tailEnd/>
              </a:ln>
              <a:extLst>
                <a:ext uri="{909E8E84-426E-40DD-AFC4-6F175D3DCCD1}">
                  <a14:hiddenFill xmlns:a14="http://schemas.microsoft.com/office/drawing/2010/main" xmlns="">
                    <a:noFill/>
                  </a14:hiddenFill>
                </a:ext>
              </a:extLst>
            </p:spPr>
            <p:txBody>
              <a:bodyPr lIns="102491" tIns="51245" rIns="102491" bIns="51245">
                <a:spAutoFit/>
              </a:bodyPr>
              <a:lstStyle/>
              <a:p>
                <a:endParaRPr lang="en-US"/>
              </a:p>
            </p:txBody>
          </p:sp>
          <p:grpSp>
            <p:nvGrpSpPr>
              <p:cNvPr id="35873" name="Group 17"/>
              <p:cNvGrpSpPr>
                <a:grpSpLocks/>
              </p:cNvGrpSpPr>
              <p:nvPr/>
            </p:nvGrpSpPr>
            <p:grpSpPr bwMode="auto">
              <a:xfrm>
                <a:off x="1296" y="2784"/>
                <a:ext cx="800" cy="744"/>
                <a:chOff x="1296" y="2784"/>
                <a:chExt cx="800" cy="744"/>
              </a:xfrm>
            </p:grpSpPr>
            <p:pic>
              <p:nvPicPr>
                <p:cNvPr id="35877" name="Picture 18" descr="direct3"/>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296" y="2784"/>
                  <a:ext cx="800" cy="7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78" name="Rectangle 19"/>
                <p:cNvSpPr>
                  <a:spLocks noChangeArrowheads="1"/>
                </p:cNvSpPr>
                <p:nvPr/>
              </p:nvSpPr>
              <p:spPr bwMode="auto">
                <a:xfrm>
                  <a:off x="1440" y="2928"/>
                  <a:ext cx="480" cy="33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02491" tIns="51245" rIns="102491" bIns="51245">
                  <a:spAutoFit/>
                </a:bodyPr>
                <a:lstStyle/>
                <a:p>
                  <a:pPr>
                    <a:spcBef>
                      <a:spcPct val="20000"/>
                    </a:spcBef>
                  </a:pPr>
                  <a:endParaRPr lang="en-US"/>
                </a:p>
              </p:txBody>
            </p:sp>
          </p:grpSp>
          <p:sp>
            <p:nvSpPr>
              <p:cNvPr id="35874" name="Text Box 20"/>
              <p:cNvSpPr txBox="1">
                <a:spLocks noChangeArrowheads="1"/>
              </p:cNvSpPr>
              <p:nvPr/>
            </p:nvSpPr>
            <p:spPr bwMode="auto">
              <a:xfrm>
                <a:off x="1344" y="2928"/>
                <a:ext cx="672" cy="4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6803" tIns="48401" rIns="96803" bIns="48401">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200" b="1">
                    <a:solidFill>
                      <a:schemeClr val="tx1"/>
                    </a:solidFill>
                    <a:latin typeface="Times New Roman" pitchFamily="18" charset="0"/>
                  </a:rPr>
                  <a:t>DART </a:t>
                </a:r>
              </a:p>
              <a:p>
                <a:pPr algn="ctr"/>
                <a:r>
                  <a:rPr lang="en-US" sz="1200" b="1">
                    <a:solidFill>
                      <a:schemeClr val="tx1"/>
                    </a:solidFill>
                    <a:latin typeface="Times New Roman" pitchFamily="18" charset="0"/>
                  </a:rPr>
                  <a:t>For</a:t>
                </a:r>
              </a:p>
              <a:p>
                <a:pPr algn="ctr"/>
                <a:r>
                  <a:rPr lang="en-US" sz="1200" b="1">
                    <a:solidFill>
                      <a:schemeClr val="tx1"/>
                    </a:solidFill>
                    <a:latin typeface="Times New Roman" pitchFamily="18" charset="0"/>
                  </a:rPr>
                  <a:t>Advertisers</a:t>
                </a:r>
                <a:endParaRPr lang="en-US">
                  <a:solidFill>
                    <a:schemeClr val="tx1"/>
                  </a:solidFill>
                  <a:latin typeface="Times New Roman" pitchFamily="18" charset="0"/>
                </a:endParaRPr>
              </a:p>
            </p:txBody>
          </p:sp>
          <p:sp>
            <p:nvSpPr>
              <p:cNvPr id="35875" name="Line 21"/>
              <p:cNvSpPr>
                <a:spLocks noChangeShapeType="1"/>
              </p:cNvSpPr>
              <p:nvPr/>
            </p:nvSpPr>
            <p:spPr bwMode="auto">
              <a:xfrm flipH="1">
                <a:off x="1104" y="2064"/>
                <a:ext cx="240" cy="0"/>
              </a:xfrm>
              <a:prstGeom prst="line">
                <a:avLst/>
              </a:prstGeom>
              <a:noFill/>
              <a:ln w="50800">
                <a:solidFill>
                  <a:schemeClr val="tx1"/>
                </a:solidFill>
                <a:round/>
                <a:headEnd type="triangle" w="med" len="med"/>
                <a:tailEnd type="none" w="sm" len="sm"/>
              </a:ln>
              <a:extLst>
                <a:ext uri="{909E8E84-426E-40DD-AFC4-6F175D3DCCD1}">
                  <a14:hiddenFill xmlns:a14="http://schemas.microsoft.com/office/drawing/2010/main" xmlns="">
                    <a:noFill/>
                  </a14:hiddenFill>
                </a:ext>
              </a:extLst>
            </p:spPr>
            <p:txBody>
              <a:bodyPr lIns="102491" tIns="51245" rIns="102491" bIns="51245">
                <a:spAutoFit/>
              </a:bodyPr>
              <a:lstStyle/>
              <a:p>
                <a:endParaRPr lang="en-US"/>
              </a:p>
            </p:txBody>
          </p:sp>
          <p:sp>
            <p:nvSpPr>
              <p:cNvPr id="35876" name="Line 22"/>
              <p:cNvSpPr>
                <a:spLocks noChangeShapeType="1"/>
              </p:cNvSpPr>
              <p:nvPr/>
            </p:nvSpPr>
            <p:spPr bwMode="auto">
              <a:xfrm flipH="1">
                <a:off x="1104" y="1200"/>
                <a:ext cx="240" cy="0"/>
              </a:xfrm>
              <a:prstGeom prst="line">
                <a:avLst/>
              </a:prstGeom>
              <a:noFill/>
              <a:ln w="50800">
                <a:solidFill>
                  <a:schemeClr val="tx1"/>
                </a:solidFill>
                <a:round/>
                <a:headEnd type="triangle" w="med" len="med"/>
                <a:tailEnd type="none" w="sm" len="sm"/>
              </a:ln>
              <a:extLst>
                <a:ext uri="{909E8E84-426E-40DD-AFC4-6F175D3DCCD1}">
                  <a14:hiddenFill xmlns:a14="http://schemas.microsoft.com/office/drawing/2010/main" xmlns="">
                    <a:noFill/>
                  </a14:hiddenFill>
                </a:ext>
              </a:extLst>
            </p:spPr>
            <p:txBody>
              <a:bodyPr lIns="102491" tIns="51245" rIns="102491" bIns="51245">
                <a:spAutoFit/>
              </a:bodyPr>
              <a:lstStyle/>
              <a:p>
                <a:endParaRPr lang="en-US"/>
              </a:p>
            </p:txBody>
          </p:sp>
        </p:grpSp>
      </p:grpSp>
      <p:grpSp>
        <p:nvGrpSpPr>
          <p:cNvPr id="134152" name="Group 23"/>
          <p:cNvGrpSpPr>
            <a:grpSpLocks/>
          </p:cNvGrpSpPr>
          <p:nvPr/>
        </p:nvGrpSpPr>
        <p:grpSpPr bwMode="auto">
          <a:xfrm>
            <a:off x="4264025" y="1174750"/>
            <a:ext cx="4689475" cy="3973513"/>
            <a:chOff x="2686" y="384"/>
            <a:chExt cx="2954" cy="2503"/>
          </a:xfrm>
        </p:grpSpPr>
        <p:pic>
          <p:nvPicPr>
            <p:cNvPr id="35864" name="Picture 24" descr="ppt_logo"/>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84" y="384"/>
              <a:ext cx="1656" cy="6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65" name="Text Box 25"/>
            <p:cNvSpPr txBox="1">
              <a:spLocks noChangeArrowheads="1"/>
            </p:cNvSpPr>
            <p:nvPr/>
          </p:nvSpPr>
          <p:spPr bwMode="auto">
            <a:xfrm>
              <a:off x="2686" y="2304"/>
              <a:ext cx="1014" cy="583"/>
            </a:xfrm>
            <a:prstGeom prst="rect">
              <a:avLst/>
            </a:prstGeom>
            <a:solidFill>
              <a:schemeClr val="bg1"/>
            </a:solidFill>
            <a:ln w="9525">
              <a:solidFill>
                <a:schemeClr val="tx1"/>
              </a:solidFill>
              <a:miter lim="800000"/>
              <a:headEnd/>
              <a:tailEnd/>
            </a:ln>
          </p:spPr>
          <p:txBody>
            <a:bodyPr wrap="none"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Boomerang</a:t>
              </a:r>
            </a:p>
            <a:p>
              <a:pPr algn="ctr"/>
              <a:r>
                <a:rPr lang="en-US" sz="1800" b="1">
                  <a:solidFill>
                    <a:schemeClr val="tx1"/>
                  </a:solidFill>
                  <a:latin typeface="Times New Roman" pitchFamily="18" charset="0"/>
                </a:rPr>
                <a:t>Captures User</a:t>
              </a:r>
            </a:p>
            <a:p>
              <a:pPr algn="ctr"/>
              <a:r>
                <a:rPr lang="en-US" sz="1800" b="1">
                  <a:solidFill>
                    <a:schemeClr val="tx1"/>
                  </a:solidFill>
                  <a:latin typeface="Times New Roman" pitchFamily="18" charset="0"/>
                </a:rPr>
                <a:t>Action Data</a:t>
              </a:r>
              <a:endParaRPr lang="en-US">
                <a:solidFill>
                  <a:schemeClr val="tx1"/>
                </a:solidFill>
                <a:latin typeface="Times New Roman" pitchFamily="18" charset="0"/>
              </a:endParaRPr>
            </a:p>
          </p:txBody>
        </p:sp>
        <p:sp>
          <p:nvSpPr>
            <p:cNvPr id="35866" name="Line 26"/>
            <p:cNvSpPr>
              <a:spLocks noChangeShapeType="1"/>
            </p:cNvSpPr>
            <p:nvPr/>
          </p:nvSpPr>
          <p:spPr bwMode="auto">
            <a:xfrm flipV="1">
              <a:off x="3792" y="1104"/>
              <a:ext cx="288" cy="1296"/>
            </a:xfrm>
            <a:prstGeom prst="line">
              <a:avLst/>
            </a:prstGeom>
            <a:noFill/>
            <a:ln w="57150">
              <a:solidFill>
                <a:srgbClr val="000000"/>
              </a:solidFill>
              <a:round/>
              <a:headEnd/>
              <a:tailEnd type="triangle" w="med" len="med"/>
            </a:ln>
            <a:extLst>
              <a:ext uri="{909E8E84-426E-40DD-AFC4-6F175D3DCCD1}">
                <a14:hiddenFill xmlns:a14="http://schemas.microsoft.com/office/drawing/2010/main" xmlns="">
                  <a:noFill/>
                </a14:hiddenFill>
              </a:ext>
            </a:extLst>
          </p:spPr>
          <p:txBody>
            <a:bodyPr wrap="none" lIns="96808" tIns="48404" rIns="96808" bIns="48404">
              <a:spAutoFit/>
            </a:bodyPr>
            <a:lstStyle/>
            <a:p>
              <a:endParaRPr lang="en-US"/>
            </a:p>
          </p:txBody>
        </p:sp>
      </p:grpSp>
      <p:grpSp>
        <p:nvGrpSpPr>
          <p:cNvPr id="134153" name="Group 27"/>
          <p:cNvGrpSpPr>
            <a:grpSpLocks/>
          </p:cNvGrpSpPr>
          <p:nvPr/>
        </p:nvGrpSpPr>
        <p:grpSpPr bwMode="auto">
          <a:xfrm>
            <a:off x="6477000" y="2241550"/>
            <a:ext cx="2514600" cy="2662238"/>
            <a:chOff x="4080" y="1056"/>
            <a:chExt cx="1584" cy="1677"/>
          </a:xfrm>
        </p:grpSpPr>
        <p:sp>
          <p:nvSpPr>
            <p:cNvPr id="35861" name="Line 28"/>
            <p:cNvSpPr>
              <a:spLocks noChangeShapeType="1"/>
            </p:cNvSpPr>
            <p:nvPr/>
          </p:nvSpPr>
          <p:spPr bwMode="auto">
            <a:xfrm>
              <a:off x="4464" y="1056"/>
              <a:ext cx="0" cy="576"/>
            </a:xfrm>
            <a:prstGeom prst="line">
              <a:avLst/>
            </a:prstGeom>
            <a:noFill/>
            <a:ln w="57150">
              <a:solidFill>
                <a:srgbClr val="000000"/>
              </a:solidFill>
              <a:round/>
              <a:headEnd/>
              <a:tailEnd type="arrow" w="med" len="med"/>
            </a:ln>
            <a:extLst>
              <a:ext uri="{909E8E84-426E-40DD-AFC4-6F175D3DCCD1}">
                <a14:hiddenFill xmlns:a14="http://schemas.microsoft.com/office/drawing/2010/main" xmlns="">
                  <a:noFill/>
                </a14:hiddenFill>
              </a:ext>
            </a:extLst>
          </p:spPr>
          <p:txBody>
            <a:bodyPr lIns="96808" tIns="48404" rIns="96808" bIns="48404">
              <a:spAutoFit/>
            </a:bodyPr>
            <a:lstStyle/>
            <a:p>
              <a:endParaRPr lang="en-US"/>
            </a:p>
          </p:txBody>
        </p:sp>
        <p:sp>
          <p:nvSpPr>
            <p:cNvPr id="35862" name="AutoShape 29"/>
            <p:cNvSpPr>
              <a:spLocks noChangeArrowheads="1"/>
            </p:cNvSpPr>
            <p:nvPr/>
          </p:nvSpPr>
          <p:spPr bwMode="auto">
            <a:xfrm>
              <a:off x="4080" y="1845"/>
              <a:ext cx="912" cy="492"/>
            </a:xfrm>
            <a:prstGeom prst="can">
              <a:avLst>
                <a:gd name="adj" fmla="val 25000"/>
              </a:avLst>
            </a:prstGeom>
            <a:solidFill>
              <a:srgbClr val="006600"/>
            </a:solidFill>
            <a:ln w="3175">
              <a:solidFill>
                <a:schemeClr val="tx1"/>
              </a:solidFill>
              <a:round/>
              <a:headEnd/>
              <a:tailEnd/>
            </a:ln>
          </p:spPr>
          <p:txBody>
            <a:bodyPr lIns="96808" tIns="48404" rIns="96808" bIns="48404">
              <a:spAutoFit/>
            </a:bodyPr>
            <a:lstStyle/>
            <a:p>
              <a:pPr>
                <a:spcBef>
                  <a:spcPct val="20000"/>
                </a:spcBef>
              </a:pPr>
              <a:endParaRPr lang="en-US"/>
            </a:p>
          </p:txBody>
        </p:sp>
        <p:sp>
          <p:nvSpPr>
            <p:cNvPr id="35863" name="Text Box 30"/>
            <p:cNvSpPr txBox="1">
              <a:spLocks noChangeArrowheads="1"/>
            </p:cNvSpPr>
            <p:nvPr/>
          </p:nvSpPr>
          <p:spPr bwMode="auto">
            <a:xfrm>
              <a:off x="4266" y="2496"/>
              <a:ext cx="1398" cy="237"/>
            </a:xfrm>
            <a:prstGeom prst="rect">
              <a:avLst/>
            </a:prstGeom>
            <a:solidFill>
              <a:schemeClr val="bg1"/>
            </a:solidFill>
            <a:ln w="9525">
              <a:solidFill>
                <a:schemeClr val="tx1"/>
              </a:solidFill>
              <a:miter lim="800000"/>
              <a:headEnd/>
              <a:tailEnd/>
            </a:ln>
          </p:spPr>
          <p:txBody>
            <a:bodyPr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Data Analysis</a:t>
              </a:r>
              <a:endParaRPr lang="en-US">
                <a:solidFill>
                  <a:schemeClr val="tx1"/>
                </a:solidFill>
                <a:latin typeface="Times New Roman" pitchFamily="18" charset="0"/>
              </a:endParaRPr>
            </a:p>
          </p:txBody>
        </p:sp>
      </p:grpSp>
      <p:sp>
        <p:nvSpPr>
          <p:cNvPr id="35848" name="Text Box 31"/>
          <p:cNvSpPr txBox="1">
            <a:spLocks noChangeArrowheads="1"/>
          </p:cNvSpPr>
          <p:nvPr/>
        </p:nvSpPr>
        <p:spPr bwMode="auto">
          <a:xfrm>
            <a:off x="6629400" y="3917950"/>
            <a:ext cx="12192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txBody>
          <a:bodyPr lIns="91435" tIns="45718" rIns="91435" bIns="45718" anchor="ctr">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spcBef>
                <a:spcPct val="50000"/>
              </a:spcBef>
            </a:pPr>
            <a:r>
              <a:rPr lang="en-US" sz="1800" b="1">
                <a:solidFill>
                  <a:schemeClr val="bg1"/>
                </a:solidFill>
                <a:latin typeface="Times New Roman" pitchFamily="18" charset="0"/>
              </a:rPr>
              <a:t>Databank</a:t>
            </a:r>
            <a:endParaRPr lang="en-US">
              <a:solidFill>
                <a:schemeClr val="tx1"/>
              </a:solidFill>
              <a:latin typeface="Times New Roman" pitchFamily="18" charset="0"/>
            </a:endParaRPr>
          </a:p>
        </p:txBody>
      </p:sp>
      <p:grpSp>
        <p:nvGrpSpPr>
          <p:cNvPr id="134190" name="Group 46"/>
          <p:cNvGrpSpPr>
            <a:grpSpLocks/>
          </p:cNvGrpSpPr>
          <p:nvPr/>
        </p:nvGrpSpPr>
        <p:grpSpPr bwMode="auto">
          <a:xfrm>
            <a:off x="3352800" y="5222875"/>
            <a:ext cx="4572000" cy="1325563"/>
            <a:chOff x="2112" y="2934"/>
            <a:chExt cx="2880" cy="835"/>
          </a:xfrm>
        </p:grpSpPr>
        <p:sp>
          <p:nvSpPr>
            <p:cNvPr id="35858" name="Line 32"/>
            <p:cNvSpPr>
              <a:spLocks noChangeShapeType="1"/>
            </p:cNvSpPr>
            <p:nvPr/>
          </p:nvSpPr>
          <p:spPr bwMode="auto">
            <a:xfrm flipH="1">
              <a:off x="2112" y="3311"/>
              <a:ext cx="2448" cy="0"/>
            </a:xfrm>
            <a:prstGeom prst="line">
              <a:avLst/>
            </a:prstGeom>
            <a:noFill/>
            <a:ln w="57150">
              <a:solidFill>
                <a:schemeClr val="tx2"/>
              </a:solidFill>
              <a:round/>
              <a:headEnd/>
              <a:tailEnd type="triangle" w="med" len="med"/>
            </a:ln>
            <a:extLst>
              <a:ext uri="{909E8E84-426E-40DD-AFC4-6F175D3DCCD1}">
                <a14:hiddenFill xmlns:a14="http://schemas.microsoft.com/office/drawing/2010/main" xmlns="">
                  <a:noFill/>
                </a14:hiddenFill>
              </a:ext>
            </a:extLst>
          </p:spPr>
          <p:txBody>
            <a:bodyPr lIns="96808" tIns="48404" rIns="96808" bIns="48404">
              <a:spAutoFit/>
            </a:bodyPr>
            <a:lstStyle/>
            <a:p>
              <a:endParaRPr lang="en-US"/>
            </a:p>
          </p:txBody>
        </p:sp>
        <p:sp>
          <p:nvSpPr>
            <p:cNvPr id="35859" name="Text Box 33"/>
            <p:cNvSpPr txBox="1">
              <a:spLocks noChangeArrowheads="1"/>
            </p:cNvSpPr>
            <p:nvPr/>
          </p:nvSpPr>
          <p:spPr bwMode="auto">
            <a:xfrm>
              <a:off x="2543" y="3359"/>
              <a:ext cx="2449" cy="410"/>
            </a:xfrm>
            <a:prstGeom prst="rect">
              <a:avLst/>
            </a:prstGeom>
            <a:solidFill>
              <a:schemeClr val="bg1"/>
            </a:solidFill>
            <a:ln w="9525">
              <a:solidFill>
                <a:schemeClr val="tx1"/>
              </a:solidFill>
              <a:miter lim="800000"/>
              <a:headEnd/>
              <a:tailEnd/>
            </a:ln>
          </p:spPr>
          <p:txBody>
            <a:bodyPr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Boomerang Compiles &amp; Reports Response For Future Targeting</a:t>
              </a:r>
              <a:endParaRPr lang="en-US">
                <a:solidFill>
                  <a:schemeClr val="tx1"/>
                </a:solidFill>
                <a:latin typeface="Times New Roman" pitchFamily="18" charset="0"/>
              </a:endParaRPr>
            </a:p>
          </p:txBody>
        </p:sp>
        <p:sp>
          <p:nvSpPr>
            <p:cNvPr id="35860" name="Line 34"/>
            <p:cNvSpPr>
              <a:spLocks noChangeShapeType="1"/>
            </p:cNvSpPr>
            <p:nvPr/>
          </p:nvSpPr>
          <p:spPr bwMode="auto">
            <a:xfrm>
              <a:off x="4531" y="2934"/>
              <a:ext cx="0" cy="377"/>
            </a:xfrm>
            <a:prstGeom prst="line">
              <a:avLst/>
            </a:prstGeom>
            <a:noFill/>
            <a:ln w="57150">
              <a:solidFill>
                <a:schemeClr val="tx2"/>
              </a:solidFill>
              <a:round/>
              <a:headEnd/>
              <a:tailEnd/>
            </a:ln>
            <a:extLst>
              <a:ext uri="{909E8E84-426E-40DD-AFC4-6F175D3DCCD1}">
                <a14:hiddenFill xmlns:a14="http://schemas.microsoft.com/office/drawing/2010/main" xmlns="">
                  <a:noFill/>
                </a14:hiddenFill>
              </a:ext>
            </a:extLst>
          </p:spPr>
          <p:txBody>
            <a:bodyPr lIns="96808" tIns="48404" rIns="96808" bIns="48404">
              <a:spAutoFit/>
            </a:bodyPr>
            <a:lstStyle/>
            <a:p>
              <a:endParaRPr lang="en-US"/>
            </a:p>
          </p:txBody>
        </p:sp>
      </p:grpSp>
      <p:grpSp>
        <p:nvGrpSpPr>
          <p:cNvPr id="134158" name="Group 35"/>
          <p:cNvGrpSpPr>
            <a:grpSpLocks/>
          </p:cNvGrpSpPr>
          <p:nvPr/>
        </p:nvGrpSpPr>
        <p:grpSpPr bwMode="auto">
          <a:xfrm>
            <a:off x="3581400" y="1327150"/>
            <a:ext cx="2301875" cy="2590800"/>
            <a:chOff x="2256" y="480"/>
            <a:chExt cx="1450" cy="1632"/>
          </a:xfrm>
        </p:grpSpPr>
        <p:grpSp>
          <p:nvGrpSpPr>
            <p:cNvPr id="35853" name="Group 36"/>
            <p:cNvGrpSpPr>
              <a:grpSpLocks/>
            </p:cNvGrpSpPr>
            <p:nvPr/>
          </p:nvGrpSpPr>
          <p:grpSpPr bwMode="auto">
            <a:xfrm>
              <a:off x="2256" y="480"/>
              <a:ext cx="1450" cy="1584"/>
              <a:chOff x="2256" y="672"/>
              <a:chExt cx="1450" cy="1584"/>
            </a:xfrm>
          </p:grpSpPr>
          <p:sp>
            <p:nvSpPr>
              <p:cNvPr id="35855" name="Text Box 37"/>
              <p:cNvSpPr txBox="1">
                <a:spLocks noChangeArrowheads="1"/>
              </p:cNvSpPr>
              <p:nvPr/>
            </p:nvSpPr>
            <p:spPr bwMode="auto">
              <a:xfrm>
                <a:off x="2720" y="672"/>
                <a:ext cx="986" cy="756"/>
              </a:xfrm>
              <a:prstGeom prst="rect">
                <a:avLst/>
              </a:prstGeom>
              <a:solidFill>
                <a:schemeClr val="bg1"/>
              </a:solidFill>
              <a:ln w="9525">
                <a:solidFill>
                  <a:schemeClr val="tx1"/>
                </a:solidFill>
                <a:miter lim="800000"/>
                <a:headEnd/>
                <a:tailEnd/>
              </a:ln>
            </p:spPr>
            <p:txBody>
              <a:bodyPr wrap="none" lIns="91435" tIns="45718" rIns="91435" bIns="45718">
                <a:spAutoFit/>
              </a:bodyPr>
              <a:lstStyle>
                <a:lvl1pPr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a:r>
                  <a:rPr lang="en-US" sz="1800" b="1">
                    <a:solidFill>
                      <a:schemeClr val="tx1"/>
                    </a:solidFill>
                    <a:latin typeface="Times New Roman" pitchFamily="18" charset="0"/>
                  </a:rPr>
                  <a:t>User Clicks &amp;</a:t>
                </a:r>
              </a:p>
              <a:p>
                <a:pPr algn="ctr"/>
                <a:r>
                  <a:rPr lang="en-US" sz="1800" b="1">
                    <a:solidFill>
                      <a:schemeClr val="tx1"/>
                    </a:solidFill>
                    <a:latin typeface="Times New Roman" pitchFamily="18" charset="0"/>
                  </a:rPr>
                  <a:t>Visits</a:t>
                </a:r>
              </a:p>
              <a:p>
                <a:pPr algn="ctr"/>
                <a:r>
                  <a:rPr lang="en-US" sz="1800" b="1">
                    <a:solidFill>
                      <a:schemeClr val="tx1"/>
                    </a:solidFill>
                    <a:latin typeface="Times New Roman" pitchFamily="18" charset="0"/>
                  </a:rPr>
                  <a:t>Advertiser’s</a:t>
                </a:r>
              </a:p>
              <a:p>
                <a:pPr algn="ctr"/>
                <a:r>
                  <a:rPr lang="en-US" sz="1800" b="1">
                    <a:solidFill>
                      <a:schemeClr val="tx1"/>
                    </a:solidFill>
                    <a:latin typeface="Times New Roman" pitchFamily="18" charset="0"/>
                  </a:rPr>
                  <a:t>Site</a:t>
                </a:r>
                <a:endParaRPr lang="en-US">
                  <a:solidFill>
                    <a:schemeClr val="tx1"/>
                  </a:solidFill>
                  <a:latin typeface="Times New Roman" pitchFamily="18" charset="0"/>
                </a:endParaRPr>
              </a:p>
            </p:txBody>
          </p:sp>
          <p:sp>
            <p:nvSpPr>
              <p:cNvPr id="35856" name="Line 38"/>
              <p:cNvSpPr>
                <a:spLocks noChangeShapeType="1"/>
              </p:cNvSpPr>
              <p:nvPr/>
            </p:nvSpPr>
            <p:spPr bwMode="auto">
              <a:xfrm flipV="1">
                <a:off x="2256" y="2064"/>
                <a:ext cx="384" cy="192"/>
              </a:xfrm>
              <a:prstGeom prst="line">
                <a:avLst/>
              </a:prstGeom>
              <a:noFill/>
              <a:ln w="57150">
                <a:solidFill>
                  <a:srgbClr val="000000"/>
                </a:solidFill>
                <a:round/>
                <a:headEnd/>
                <a:tailEnd type="triangle" w="med" len="med"/>
              </a:ln>
              <a:extLst>
                <a:ext uri="{909E8E84-426E-40DD-AFC4-6F175D3DCCD1}">
                  <a14:hiddenFill xmlns:a14="http://schemas.microsoft.com/office/drawing/2010/main" xmlns="">
                    <a:noFill/>
                  </a14:hiddenFill>
                </a:ext>
              </a:extLst>
            </p:spPr>
            <p:txBody>
              <a:bodyPr wrap="none" lIns="96808" tIns="48404" rIns="96808" bIns="48404">
                <a:spAutoFit/>
              </a:bodyPr>
              <a:lstStyle/>
              <a:p>
                <a:endParaRPr lang="en-US"/>
              </a:p>
            </p:txBody>
          </p:sp>
          <p:sp>
            <p:nvSpPr>
              <p:cNvPr id="35857" name="Line 39"/>
              <p:cNvSpPr>
                <a:spLocks noChangeShapeType="1"/>
              </p:cNvSpPr>
              <p:nvPr/>
            </p:nvSpPr>
            <p:spPr bwMode="auto">
              <a:xfrm>
                <a:off x="2256" y="1440"/>
                <a:ext cx="384" cy="192"/>
              </a:xfrm>
              <a:prstGeom prst="line">
                <a:avLst/>
              </a:prstGeom>
              <a:noFill/>
              <a:ln w="57150">
                <a:solidFill>
                  <a:srgbClr val="000000"/>
                </a:solidFill>
                <a:round/>
                <a:headEnd/>
                <a:tailEnd type="triangle" w="med" len="med"/>
              </a:ln>
              <a:extLst>
                <a:ext uri="{909E8E84-426E-40DD-AFC4-6F175D3DCCD1}">
                  <a14:hiddenFill xmlns:a14="http://schemas.microsoft.com/office/drawing/2010/main" xmlns="">
                    <a:noFill/>
                  </a14:hiddenFill>
                </a:ext>
              </a:extLst>
            </p:spPr>
            <p:txBody>
              <a:bodyPr wrap="none" lIns="96808" tIns="48404" rIns="96808" bIns="48404">
                <a:spAutoFit/>
              </a:bodyPr>
              <a:lstStyle/>
              <a:p>
                <a:endParaRPr lang="en-US"/>
              </a:p>
            </p:txBody>
          </p:sp>
        </p:grpSp>
        <p:pic>
          <p:nvPicPr>
            <p:cNvPr id="35854" name="Picture 40"/>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2736" y="1332"/>
              <a:ext cx="912" cy="78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grpSp>
      <p:sp>
        <p:nvSpPr>
          <p:cNvPr id="670761" name="Rectangle 41"/>
          <p:cNvSpPr>
            <a:spLocks noGrp="1" noChangeArrowheads="1"/>
          </p:cNvSpPr>
          <p:nvPr>
            <p:ph type="title"/>
          </p:nvPr>
        </p:nvSpPr>
        <p:spPr>
          <a:xfrm>
            <a:off x="1624013" y="285750"/>
            <a:ext cx="6572250" cy="388938"/>
          </a:xfrm>
        </p:spPr>
        <p:txBody>
          <a:bodyPr>
            <a:normAutofit fontScale="90000"/>
          </a:bodyPr>
          <a:lstStyle/>
          <a:p>
            <a:pPr eaLnBrk="1" hangingPunct="1">
              <a:defRPr/>
            </a:pPr>
            <a:r>
              <a:rPr lang="en-US"/>
              <a:t>Closed Loop Marketing</a:t>
            </a:r>
          </a:p>
        </p:txBody>
      </p:sp>
      <p:sp>
        <p:nvSpPr>
          <p:cNvPr id="35852" name="Text Box 42"/>
          <p:cNvSpPr txBox="1">
            <a:spLocks noChangeArrowheads="1"/>
          </p:cNvSpPr>
          <p:nvPr/>
        </p:nvSpPr>
        <p:spPr bwMode="auto">
          <a:xfrm>
            <a:off x="6019800" y="6573838"/>
            <a:ext cx="2890837" cy="28416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86365" tIns="43183" rIns="86365" bIns="43183" anchor="ctr">
            <a:spAutoFit/>
          </a:bodyPr>
          <a:lstStyle>
            <a:lvl1pPr marL="215900" indent="-215900" defTabSz="863600" eaLnBrk="0" hangingPunct="0">
              <a:defRPr sz="2800">
                <a:solidFill>
                  <a:srgbClr val="000066"/>
                </a:solidFill>
                <a:latin typeface="Verdana" pitchFamily="34" charset="0"/>
              </a:defRPr>
            </a:lvl1pPr>
            <a:lvl2pPr marL="742950" indent="-285750" defTabSz="863600" eaLnBrk="0" hangingPunct="0">
              <a:defRPr sz="2800">
                <a:solidFill>
                  <a:srgbClr val="000066"/>
                </a:solidFill>
                <a:latin typeface="Verdana" pitchFamily="34" charset="0"/>
              </a:defRPr>
            </a:lvl2pPr>
            <a:lvl3pPr marL="1143000" indent="-228600" defTabSz="863600" eaLnBrk="0" hangingPunct="0">
              <a:defRPr sz="2800">
                <a:solidFill>
                  <a:srgbClr val="000066"/>
                </a:solidFill>
                <a:latin typeface="Verdana" pitchFamily="34" charset="0"/>
              </a:defRPr>
            </a:lvl3pPr>
            <a:lvl4pPr marL="1600200" indent="-228600" defTabSz="863600" eaLnBrk="0" hangingPunct="0">
              <a:defRPr sz="2800">
                <a:solidFill>
                  <a:srgbClr val="000066"/>
                </a:solidFill>
                <a:latin typeface="Verdana" pitchFamily="34" charset="0"/>
              </a:defRPr>
            </a:lvl4pPr>
            <a:lvl5pPr marL="2057400" indent="-228600" defTabSz="863600" eaLnBrk="0" hangingPunct="0">
              <a:defRPr sz="2800">
                <a:solidFill>
                  <a:srgbClr val="000066"/>
                </a:solidFill>
                <a:latin typeface="Verdana" pitchFamily="34" charset="0"/>
              </a:defRPr>
            </a:lvl5pPr>
            <a:lvl6pPr marL="2514600" indent="-228600" defTabSz="863600" eaLnBrk="0" fontAlgn="base" hangingPunct="0">
              <a:spcBef>
                <a:spcPct val="0"/>
              </a:spcBef>
              <a:spcAft>
                <a:spcPct val="0"/>
              </a:spcAft>
              <a:defRPr sz="2800">
                <a:solidFill>
                  <a:srgbClr val="000066"/>
                </a:solidFill>
                <a:latin typeface="Verdana" pitchFamily="34" charset="0"/>
              </a:defRPr>
            </a:lvl6pPr>
            <a:lvl7pPr marL="2971800" indent="-228600" defTabSz="863600" eaLnBrk="0" fontAlgn="base" hangingPunct="0">
              <a:spcBef>
                <a:spcPct val="0"/>
              </a:spcBef>
              <a:spcAft>
                <a:spcPct val="0"/>
              </a:spcAft>
              <a:defRPr sz="2800">
                <a:solidFill>
                  <a:srgbClr val="000066"/>
                </a:solidFill>
                <a:latin typeface="Verdana" pitchFamily="34" charset="0"/>
              </a:defRPr>
            </a:lvl7pPr>
            <a:lvl8pPr marL="3429000" indent="-228600" defTabSz="863600" eaLnBrk="0" fontAlgn="base" hangingPunct="0">
              <a:spcBef>
                <a:spcPct val="0"/>
              </a:spcBef>
              <a:spcAft>
                <a:spcPct val="0"/>
              </a:spcAft>
              <a:defRPr sz="2800">
                <a:solidFill>
                  <a:srgbClr val="000066"/>
                </a:solidFill>
                <a:latin typeface="Verdana" pitchFamily="34" charset="0"/>
              </a:defRPr>
            </a:lvl8pPr>
            <a:lvl9pPr marL="3886200" indent="-228600" defTabSz="863600" eaLnBrk="0" fontAlgn="base" hangingPunct="0">
              <a:spcBef>
                <a:spcPct val="0"/>
              </a:spcBef>
              <a:spcAft>
                <a:spcPct val="0"/>
              </a:spcAft>
              <a:defRPr sz="2800">
                <a:solidFill>
                  <a:srgbClr val="000066"/>
                </a:solidFill>
                <a:latin typeface="Verdana" pitchFamily="34" charset="0"/>
              </a:defRPr>
            </a:lvl9pPr>
          </a:lstStyle>
          <a:p>
            <a:pPr algn="r" eaLnBrk="1" hangingPunct="1">
              <a:spcBef>
                <a:spcPct val="50000"/>
              </a:spcBef>
            </a:pPr>
            <a:r>
              <a:rPr lang="en-US" sz="1300" dirty="0">
                <a:solidFill>
                  <a:schemeClr val="tx1"/>
                </a:solidFill>
                <a:latin typeface="Arial" pitchFamily="34" charset="0"/>
              </a:rPr>
              <a:t>Source: </a:t>
            </a:r>
            <a:r>
              <a:rPr lang="en-US" sz="1300" dirty="0" err="1">
                <a:solidFill>
                  <a:schemeClr val="tx1"/>
                </a:solidFill>
                <a:latin typeface="Arial" pitchFamily="34" charset="0"/>
              </a:rPr>
              <a:t>Doubleclick</a:t>
            </a:r>
            <a:r>
              <a:rPr lang="en-US" sz="1300" dirty="0">
                <a:solidFill>
                  <a:schemeClr val="tx1"/>
                </a:solidFill>
                <a:latin typeface="Arial" pitchFamily="34" charset="0"/>
              </a:rPr>
              <a:t>, Inc.</a:t>
            </a:r>
          </a:p>
        </p:txBody>
      </p:sp>
      <p:pic>
        <p:nvPicPr>
          <p:cNvPr id="43" name="图片 42" descr="me2.jpg"/>
          <p:cNvPicPr>
            <a:picLocks noChangeAspect="1"/>
          </p:cNvPicPr>
          <p:nvPr/>
        </p:nvPicPr>
        <p:blipFill>
          <a:blip r:embed="rId11" cstate="print"/>
          <a:srcRect b="11111"/>
          <a:stretch>
            <a:fillRect/>
          </a:stretch>
        </p:blipFill>
        <p:spPr>
          <a:xfrm>
            <a:off x="244929" y="1845129"/>
            <a:ext cx="1190625" cy="1524000"/>
          </a:xfrm>
          <a:prstGeom prst="rect">
            <a:avLst/>
          </a:prstGeom>
        </p:spPr>
      </p:pic>
    </p:spTree>
    <p:extLst>
      <p:ext uri="{BB962C8B-B14F-4D97-AF65-F5344CB8AC3E}">
        <p14:creationId xmlns:p14="http://schemas.microsoft.com/office/powerpoint/2010/main" xmlns="" val="12103222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34158"/>
                                        </p:tgtEl>
                                        <p:attrNameLst>
                                          <p:attrName>style.visibility</p:attrName>
                                        </p:attrNameLst>
                                      </p:cBhvr>
                                      <p:to>
                                        <p:strVal val="visible"/>
                                      </p:to>
                                    </p:set>
                                    <p:animEffect transition="in" filter="fade">
                                      <p:cBhvr>
                                        <p:cTn id="7" dur="1000"/>
                                        <p:tgtEl>
                                          <p:spTgt spid="1341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34152"/>
                                        </p:tgtEl>
                                        <p:attrNameLst>
                                          <p:attrName>style.visibility</p:attrName>
                                        </p:attrNameLst>
                                      </p:cBhvr>
                                      <p:to>
                                        <p:strVal val="visible"/>
                                      </p:to>
                                    </p:set>
                                    <p:animEffect transition="in" filter="fade">
                                      <p:cBhvr>
                                        <p:cTn id="12" dur="1000"/>
                                        <p:tgtEl>
                                          <p:spTgt spid="1341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34153"/>
                                        </p:tgtEl>
                                        <p:attrNameLst>
                                          <p:attrName>style.visibility</p:attrName>
                                        </p:attrNameLst>
                                      </p:cBhvr>
                                      <p:to>
                                        <p:strVal val="visible"/>
                                      </p:to>
                                    </p:set>
                                    <p:animEffect transition="in" filter="fade">
                                      <p:cBhvr>
                                        <p:cTn id="17" dur="1000"/>
                                        <p:tgtEl>
                                          <p:spTgt spid="1341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134190"/>
                                        </p:tgtEl>
                                        <p:attrNameLst>
                                          <p:attrName>style.visibility</p:attrName>
                                        </p:attrNameLst>
                                      </p:cBhvr>
                                      <p:to>
                                        <p:strVal val="visible"/>
                                      </p:to>
                                    </p:set>
                                    <p:animEffect transition="in" filter="wipe(right)">
                                      <p:cBhvr>
                                        <p:cTn id="22" dur="1000"/>
                                        <p:tgtEl>
                                          <p:spTgt spid="1341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34151"/>
                                        </p:tgtEl>
                                        <p:attrNameLst>
                                          <p:attrName>style.visibility</p:attrName>
                                        </p:attrNameLst>
                                      </p:cBhvr>
                                      <p:to>
                                        <p:strVal val="visible"/>
                                      </p:to>
                                    </p:set>
                                    <p:animEffect transition="in" filter="fade">
                                      <p:cBhvr>
                                        <p:cTn id="27" dur="1000"/>
                                        <p:tgtEl>
                                          <p:spTgt spid="134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p:cNvPicPr>
            <a:picLocks noChangeAspect="1" noChangeArrowheads="1"/>
          </p:cNvPicPr>
          <p:nvPr/>
        </p:nvPicPr>
        <p:blipFill>
          <a:blip r:embed="rId3" cstate="print"/>
          <a:srcRect b="20833"/>
          <a:stretch>
            <a:fillRect/>
          </a:stretch>
        </p:blipFill>
        <p:spPr bwMode="auto">
          <a:xfrm>
            <a:off x="914400" y="685800"/>
            <a:ext cx="7004462" cy="3917251"/>
          </a:xfrm>
          <a:prstGeom prst="rect">
            <a:avLst/>
          </a:prstGeom>
          <a:noFill/>
          <a:ln w="9525">
            <a:noFill/>
            <a:miter lim="800000"/>
            <a:headEnd/>
            <a:tailEnd/>
          </a:ln>
        </p:spPr>
      </p:pic>
      <p:pic>
        <p:nvPicPr>
          <p:cNvPr id="3" name="Picture 2" descr="http://lh5.ggpht.com/Steve.Peacocke/SH5_DeEdobI/AAAAAAAABcQ/ElmIhgUfe3I/Thought%5B9%5D.jpg"/>
          <p:cNvPicPr>
            <a:picLocks noChangeAspect="1" noChangeArrowheads="1"/>
          </p:cNvPicPr>
          <p:nvPr/>
        </p:nvPicPr>
        <p:blipFill>
          <a:blip r:embed="rId4" cstate="print"/>
          <a:srcRect/>
          <a:stretch>
            <a:fillRect/>
          </a:stretch>
        </p:blipFill>
        <p:spPr bwMode="auto">
          <a:xfrm>
            <a:off x="5867400" y="3962400"/>
            <a:ext cx="1636946" cy="2043543"/>
          </a:xfrm>
          <a:prstGeom prst="rect">
            <a:avLst/>
          </a:prstGeom>
          <a:noFill/>
        </p:spPr>
      </p:pic>
    </p:spTree>
    <p:extLst>
      <p:ext uri="{BB962C8B-B14F-4D97-AF65-F5344CB8AC3E}">
        <p14:creationId xmlns:p14="http://schemas.microsoft.com/office/powerpoint/2010/main" xmlns="" val="20668129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pPr marL="457200" indent="-457200" eaLnBrk="1" hangingPunct="1">
              <a:buFont typeface="+mj-lt"/>
              <a:buAutoNum type="arabicPeriod"/>
            </a:pPr>
            <a:r>
              <a:rPr lang="en-US" sz="3200" dirty="0" smtClean="0">
                <a:solidFill>
                  <a:srgbClr val="FF0000"/>
                </a:solidFill>
              </a:rPr>
              <a:t>Information Extraction:</a:t>
            </a:r>
            <a:br>
              <a:rPr lang="en-US" sz="3200" dirty="0" smtClean="0">
                <a:solidFill>
                  <a:srgbClr val="FF0000"/>
                </a:solidFill>
              </a:rPr>
            </a:br>
            <a:r>
              <a:rPr lang="en-US" sz="3200" dirty="0" smtClean="0">
                <a:solidFill>
                  <a:srgbClr val="FF0000"/>
                </a:solidFill>
              </a:rPr>
              <a:t>Search on Structured Data</a:t>
            </a:r>
          </a:p>
          <a:p>
            <a:pPr marL="457200" indent="-457200" eaLnBrk="1" hangingPunct="1">
              <a:buFont typeface="+mj-lt"/>
              <a:buAutoNum type="arabicPeriod"/>
            </a:pPr>
            <a:r>
              <a:rPr lang="en-US" sz="3200" dirty="0" smtClean="0"/>
              <a:t>Social Search</a:t>
            </a:r>
          </a:p>
          <a:p>
            <a:pPr marL="457200" indent="-457200" eaLnBrk="1" hangingPunct="1">
              <a:buFont typeface="+mj-lt"/>
              <a:buAutoNum type="arabicPeriod"/>
            </a:pPr>
            <a:r>
              <a:rPr lang="en-US" sz="3200" dirty="0" smtClean="0"/>
              <a:t>Privacy Preserving Search</a:t>
            </a:r>
          </a:p>
          <a:p>
            <a:pPr marL="457200" indent="-457200" eaLnBrk="1" hangingPunct="1">
              <a:buFont typeface="+mj-lt"/>
              <a:buAutoNum type="arabicPeriod"/>
            </a:pPr>
            <a:r>
              <a:rPr lang="en-US" sz="3200" dirty="0" smtClean="0"/>
              <a:t>Product Search with best value</a:t>
            </a:r>
          </a:p>
        </p:txBody>
      </p:sp>
      <p:sp>
        <p:nvSpPr>
          <p:cNvPr id="1079298" name="Rectangle 2"/>
          <p:cNvSpPr>
            <a:spLocks noGrp="1" noChangeArrowheads="1"/>
          </p:cNvSpPr>
          <p:nvPr>
            <p:ph type="title"/>
          </p:nvPr>
        </p:nvSpPr>
        <p:spPr/>
        <p:txBody>
          <a:bodyPr/>
          <a:lstStyle/>
          <a:p>
            <a:pPr eaLnBrk="1" hangingPunct="1">
              <a:defRPr/>
            </a:pPr>
            <a:r>
              <a:rPr lang="en-US" dirty="0"/>
              <a:t>Future of Search</a:t>
            </a:r>
            <a:endParaRPr lang="el-GR" dirty="0"/>
          </a:p>
        </p:txBody>
      </p:sp>
    </p:spTree>
    <p:extLst>
      <p:ext uri="{BB962C8B-B14F-4D97-AF65-F5344CB8AC3E}">
        <p14:creationId xmlns:p14="http://schemas.microsoft.com/office/powerpoint/2010/main" xmlns="" val="415904915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a:xfrm>
            <a:off x="228600" y="1371600"/>
            <a:ext cx="8839200" cy="914400"/>
          </a:xfrm>
        </p:spPr>
        <p:txBody>
          <a:bodyPr>
            <a:noAutofit/>
          </a:bodyPr>
          <a:lstStyle/>
          <a:p>
            <a:pPr eaLnBrk="1" hangingPunct="1"/>
            <a:r>
              <a:rPr lang="en-US" sz="2800" b="1" dirty="0" smtClean="0"/>
              <a:t>Information extraction</a:t>
            </a:r>
            <a:r>
              <a:rPr lang="en-US" sz="2800" dirty="0" smtClean="0"/>
              <a:t> applications extract structured relations from unstructured text</a:t>
            </a:r>
            <a:endParaRPr lang="el-GR" sz="2800" dirty="0" smtClean="0"/>
          </a:p>
        </p:txBody>
      </p:sp>
      <p:sp>
        <p:nvSpPr>
          <p:cNvPr id="1141762" name="Rectangle 2"/>
          <p:cNvSpPr>
            <a:spLocks noGrp="1" noChangeArrowheads="1"/>
          </p:cNvSpPr>
          <p:nvPr>
            <p:ph type="title"/>
          </p:nvPr>
        </p:nvSpPr>
        <p:spPr>
          <a:xfrm>
            <a:off x="457200" y="277813"/>
            <a:ext cx="8610600" cy="788987"/>
          </a:xfrm>
        </p:spPr>
        <p:txBody>
          <a:bodyPr/>
          <a:lstStyle/>
          <a:p>
            <a:pPr eaLnBrk="1" hangingPunct="1">
              <a:defRPr/>
            </a:pPr>
            <a:r>
              <a:rPr lang="en-US"/>
              <a:t>Information Extraction</a:t>
            </a:r>
            <a:endParaRPr lang="el-GR"/>
          </a:p>
        </p:txBody>
      </p:sp>
      <p:sp>
        <p:nvSpPr>
          <p:cNvPr id="1141764" name="AutoShape 4"/>
          <p:cNvSpPr>
            <a:spLocks noChangeArrowheads="1"/>
          </p:cNvSpPr>
          <p:nvPr/>
        </p:nvSpPr>
        <p:spPr bwMode="auto">
          <a:xfrm>
            <a:off x="381000" y="2468563"/>
            <a:ext cx="6797675" cy="1535112"/>
          </a:xfrm>
          <a:prstGeom prst="flowChartDocument">
            <a:avLst/>
          </a:prstGeom>
          <a:solidFill>
            <a:schemeClr val="accent1">
              <a:alpha val="50195"/>
            </a:schemeClr>
          </a:solidFill>
          <a:ln w="12700">
            <a:solidFill>
              <a:schemeClr val="tx1"/>
            </a:solidFill>
            <a:miter lim="800000"/>
            <a:headEnd type="none" w="sm" len="sm"/>
            <a:tailEnd type="none" w="sm" len="sm"/>
          </a:ln>
        </p:spPr>
        <p:txBody>
          <a:bodyPr wrap="none" anchor="ctr"/>
          <a:lstStyle/>
          <a:p>
            <a:pPr marL="342900" indent="-342900">
              <a:lnSpc>
                <a:spcPct val="90000"/>
              </a:lnSpc>
              <a:spcBef>
                <a:spcPct val="20000"/>
              </a:spcBef>
              <a:buClr>
                <a:schemeClr val="tx1"/>
              </a:buClr>
              <a:buSzPct val="75000"/>
              <a:buFont typeface="Wingdings" pitchFamily="2" charset="2"/>
              <a:buNone/>
            </a:pPr>
            <a:r>
              <a:rPr lang="en-US" sz="2000" b="1">
                <a:solidFill>
                  <a:schemeClr val="tx1"/>
                </a:solidFill>
                <a:latin typeface="Tahoma" pitchFamily="34" charset="0"/>
                <a:cs typeface="Arial" pitchFamily="34" charset="0"/>
              </a:rPr>
              <a:t>May 19 1995</a:t>
            </a:r>
            <a:r>
              <a:rPr lang="en-US" sz="2000">
                <a:solidFill>
                  <a:schemeClr val="tx1"/>
                </a:solidFill>
                <a:latin typeface="Tahoma" pitchFamily="34" charset="0"/>
                <a:cs typeface="Arial" pitchFamily="34" charset="0"/>
              </a:rPr>
              <a:t>, Atlanta -- The Centers for Disease Control </a:t>
            </a:r>
            <a:br>
              <a:rPr lang="en-US" sz="2000">
                <a:solidFill>
                  <a:schemeClr val="tx1"/>
                </a:solidFill>
                <a:latin typeface="Tahoma" pitchFamily="34" charset="0"/>
                <a:cs typeface="Arial" pitchFamily="34" charset="0"/>
              </a:rPr>
            </a:br>
            <a:r>
              <a:rPr lang="en-US" sz="2000">
                <a:solidFill>
                  <a:schemeClr val="tx1"/>
                </a:solidFill>
                <a:latin typeface="Tahoma" pitchFamily="34" charset="0"/>
                <a:cs typeface="Arial" pitchFamily="34" charset="0"/>
              </a:rPr>
              <a:t>and Prevention, which is in the front line of the world's </a:t>
            </a:r>
            <a:br>
              <a:rPr lang="en-US" sz="2000">
                <a:solidFill>
                  <a:schemeClr val="tx1"/>
                </a:solidFill>
                <a:latin typeface="Tahoma" pitchFamily="34" charset="0"/>
                <a:cs typeface="Arial" pitchFamily="34" charset="0"/>
              </a:rPr>
            </a:br>
            <a:r>
              <a:rPr lang="en-US" sz="2000">
                <a:solidFill>
                  <a:schemeClr val="tx1"/>
                </a:solidFill>
                <a:latin typeface="Tahoma" pitchFamily="34" charset="0"/>
                <a:cs typeface="Arial" pitchFamily="34" charset="0"/>
              </a:rPr>
              <a:t>response to the deadly </a:t>
            </a:r>
            <a:r>
              <a:rPr lang="en-US" sz="2000" b="1">
                <a:solidFill>
                  <a:schemeClr val="tx1"/>
                </a:solidFill>
                <a:latin typeface="Tahoma" pitchFamily="34" charset="0"/>
                <a:cs typeface="Arial" pitchFamily="34" charset="0"/>
              </a:rPr>
              <a:t>Ebola </a:t>
            </a:r>
            <a:r>
              <a:rPr lang="en-US" sz="2000">
                <a:solidFill>
                  <a:schemeClr val="tx1"/>
                </a:solidFill>
                <a:latin typeface="Tahoma" pitchFamily="34" charset="0"/>
                <a:cs typeface="Arial" pitchFamily="34" charset="0"/>
              </a:rPr>
              <a:t>epidemic in </a:t>
            </a:r>
            <a:r>
              <a:rPr lang="en-US" sz="2000" b="1">
                <a:solidFill>
                  <a:schemeClr val="tx1"/>
                </a:solidFill>
                <a:latin typeface="Tahoma" pitchFamily="34" charset="0"/>
                <a:cs typeface="Arial" pitchFamily="34" charset="0"/>
              </a:rPr>
              <a:t>Zaire </a:t>
            </a:r>
            <a:r>
              <a:rPr lang="en-US" sz="2000">
                <a:solidFill>
                  <a:schemeClr val="tx1"/>
                </a:solidFill>
                <a:latin typeface="Tahoma" pitchFamily="34" charset="0"/>
                <a:cs typeface="Arial" pitchFamily="34" charset="0"/>
              </a:rPr>
              <a:t>, </a:t>
            </a:r>
            <a:br>
              <a:rPr lang="en-US" sz="2000">
                <a:solidFill>
                  <a:schemeClr val="tx1"/>
                </a:solidFill>
                <a:latin typeface="Tahoma" pitchFamily="34" charset="0"/>
                <a:cs typeface="Arial" pitchFamily="34" charset="0"/>
              </a:rPr>
            </a:br>
            <a:r>
              <a:rPr lang="en-US" sz="2000">
                <a:solidFill>
                  <a:schemeClr val="tx1"/>
                </a:solidFill>
                <a:latin typeface="Tahoma" pitchFamily="34" charset="0"/>
                <a:cs typeface="Arial" pitchFamily="34" charset="0"/>
              </a:rPr>
              <a:t>is finding itself hard pressed to cope with the crisis… </a:t>
            </a:r>
          </a:p>
        </p:txBody>
      </p:sp>
      <p:graphicFrame>
        <p:nvGraphicFramePr>
          <p:cNvPr id="1141765" name="Group 5"/>
          <p:cNvGraphicFramePr>
            <a:graphicFrameLocks noGrp="1"/>
          </p:cNvGraphicFramePr>
          <p:nvPr/>
        </p:nvGraphicFramePr>
        <p:xfrm>
          <a:off x="4418013" y="4159250"/>
          <a:ext cx="4608512" cy="1701984"/>
        </p:xfrm>
        <a:graphic>
          <a:graphicData uri="http://schemas.openxmlformats.org/drawingml/2006/table">
            <a:tbl>
              <a:tblPr/>
              <a:tblGrid>
                <a:gridCol w="1373187"/>
                <a:gridCol w="2044700"/>
                <a:gridCol w="1190625"/>
              </a:tblGrid>
              <a:tr h="3199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1" u="none" strike="noStrike" cap="none" normalizeH="0" baseline="0">
                          <a:ln>
                            <a:noFill/>
                          </a:ln>
                          <a:solidFill>
                            <a:srgbClr val="000066"/>
                          </a:solidFill>
                          <a:effectLst/>
                          <a:latin typeface="Verdana" pitchFamily="-112" charset="0"/>
                        </a:rPr>
                        <a:t>Date</a:t>
                      </a:r>
                    </a:p>
                  </a:txBody>
                  <a:tcPr marT="45694" marB="4569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alpha val="50195"/>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1" u="none" strike="noStrike" cap="none" normalizeH="0" baseline="0">
                          <a:ln>
                            <a:noFill/>
                          </a:ln>
                          <a:solidFill>
                            <a:srgbClr val="000066"/>
                          </a:solidFill>
                          <a:effectLst/>
                          <a:latin typeface="Verdana" pitchFamily="-112" charset="0"/>
                        </a:rPr>
                        <a:t>Disease Name</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alpha val="50195"/>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1" u="none" strike="noStrike" cap="none" normalizeH="0" baseline="0">
                          <a:ln>
                            <a:noFill/>
                          </a:ln>
                          <a:solidFill>
                            <a:srgbClr val="000066"/>
                          </a:solidFill>
                          <a:effectLst/>
                          <a:latin typeface="Verdana" pitchFamily="-112" charset="0"/>
                        </a:rPr>
                        <a:t>Location</a:t>
                      </a:r>
                    </a:p>
                  </a:txBody>
                  <a:tcPr marT="45694" marB="4569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accent1">
                        <a:alpha val="50195"/>
                      </a:schemeClr>
                    </a:solidFill>
                  </a:tcPr>
                </a:tc>
              </a:tr>
              <a:tr h="3199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Jan. 1995</a:t>
                      </a:r>
                    </a:p>
                  </a:txBody>
                  <a:tcPr marT="45694" marB="4569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Malaria</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Ethiopia</a:t>
                      </a:r>
                    </a:p>
                  </a:txBody>
                  <a:tcPr marT="45694" marB="4569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42203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July 1995</a:t>
                      </a:r>
                    </a:p>
                  </a:txBody>
                  <a:tcPr marT="45694" marB="4569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Mad Cow Disease</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U.K.</a:t>
                      </a:r>
                    </a:p>
                  </a:txBody>
                  <a:tcPr marT="45694" marB="4569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3199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Feb. 1995</a:t>
                      </a:r>
                    </a:p>
                  </a:txBody>
                  <a:tcPr marT="45694" marB="4569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Pneumonia</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0" i="0" u="none" strike="noStrike" cap="none" normalizeH="0" baseline="0">
                          <a:ln>
                            <a:noFill/>
                          </a:ln>
                          <a:solidFill>
                            <a:srgbClr val="000066"/>
                          </a:solidFill>
                          <a:effectLst/>
                          <a:latin typeface="Verdana" pitchFamily="-112" charset="0"/>
                        </a:rPr>
                        <a:t>U.S.</a:t>
                      </a:r>
                    </a:p>
                  </a:txBody>
                  <a:tcPr marT="45694" marB="4569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94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a:ln>
                            <a:noFill/>
                          </a:ln>
                          <a:solidFill>
                            <a:schemeClr val="hlink"/>
                          </a:solidFill>
                          <a:effectLst/>
                          <a:latin typeface="Verdana" pitchFamily="-112" charset="0"/>
                        </a:rPr>
                        <a:t>May 1995</a:t>
                      </a:r>
                    </a:p>
                  </a:txBody>
                  <a:tcPr marT="45694" marB="45694"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a:ln>
                            <a:noFill/>
                          </a:ln>
                          <a:solidFill>
                            <a:schemeClr val="hlink"/>
                          </a:solidFill>
                          <a:effectLst/>
                          <a:latin typeface="Verdana" pitchFamily="-112" charset="0"/>
                        </a:rPr>
                        <a:t>Ebola</a:t>
                      </a:r>
                    </a:p>
                  </a:txBody>
                  <a:tcPr marT="45694" marB="4569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500" b="1" i="0" u="none" strike="noStrike" cap="none" normalizeH="0" baseline="0">
                          <a:ln>
                            <a:noFill/>
                          </a:ln>
                          <a:solidFill>
                            <a:schemeClr val="hlink"/>
                          </a:solidFill>
                          <a:effectLst/>
                          <a:latin typeface="Verdana" pitchFamily="-112" charset="0"/>
                        </a:rPr>
                        <a:t>Zaire</a:t>
                      </a:r>
                    </a:p>
                  </a:txBody>
                  <a:tcPr marT="45694" marB="45694"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141792" name="Rectangle 32"/>
          <p:cNvSpPr>
            <a:spLocks noChangeArrowheads="1"/>
          </p:cNvSpPr>
          <p:nvPr/>
        </p:nvSpPr>
        <p:spPr bwMode="auto">
          <a:xfrm>
            <a:off x="457200" y="2506663"/>
            <a:ext cx="1690688" cy="306387"/>
          </a:xfrm>
          <a:prstGeom prst="rect">
            <a:avLst/>
          </a:prstGeom>
          <a:noFill/>
          <a:ln w="25400">
            <a:solidFill>
              <a:srgbClr val="9933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spcBef>
                <a:spcPct val="20000"/>
              </a:spcBef>
            </a:pPr>
            <a:endParaRPr lang="en-US"/>
          </a:p>
        </p:txBody>
      </p:sp>
      <p:sp>
        <p:nvSpPr>
          <p:cNvPr id="1141793" name="Rectangle 33"/>
          <p:cNvSpPr>
            <a:spLocks noChangeArrowheads="1"/>
          </p:cNvSpPr>
          <p:nvPr/>
        </p:nvSpPr>
        <p:spPr bwMode="auto">
          <a:xfrm>
            <a:off x="3452813" y="3084513"/>
            <a:ext cx="730250" cy="306387"/>
          </a:xfrm>
          <a:prstGeom prst="rect">
            <a:avLst/>
          </a:prstGeom>
          <a:noFill/>
          <a:ln w="25400">
            <a:solidFill>
              <a:srgbClr val="9933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spcBef>
                <a:spcPct val="20000"/>
              </a:spcBef>
            </a:pPr>
            <a:endParaRPr lang="en-US"/>
          </a:p>
        </p:txBody>
      </p:sp>
      <p:sp>
        <p:nvSpPr>
          <p:cNvPr id="1141794" name="Rectangle 34"/>
          <p:cNvSpPr>
            <a:spLocks noChangeArrowheads="1"/>
          </p:cNvSpPr>
          <p:nvPr/>
        </p:nvSpPr>
        <p:spPr bwMode="auto">
          <a:xfrm>
            <a:off x="5527675" y="3084513"/>
            <a:ext cx="768350" cy="306387"/>
          </a:xfrm>
          <a:prstGeom prst="rect">
            <a:avLst/>
          </a:prstGeom>
          <a:noFill/>
          <a:ln w="25400">
            <a:solidFill>
              <a:srgbClr val="9933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spcBef>
                <a:spcPct val="20000"/>
              </a:spcBef>
            </a:pPr>
            <a:endParaRPr lang="en-US"/>
          </a:p>
        </p:txBody>
      </p:sp>
      <p:sp>
        <p:nvSpPr>
          <p:cNvPr id="1141798" name="AutoShape 38"/>
          <p:cNvSpPr>
            <a:spLocks noChangeArrowheads="1"/>
          </p:cNvSpPr>
          <p:nvPr/>
        </p:nvSpPr>
        <p:spPr bwMode="auto">
          <a:xfrm rot="-5400000">
            <a:off x="3762375" y="5381625"/>
            <a:ext cx="381000" cy="895350"/>
          </a:xfrm>
          <a:prstGeom prst="downArrow">
            <a:avLst>
              <a:gd name="adj1" fmla="val 50000"/>
              <a:gd name="adj2" fmla="val 58750"/>
            </a:avLst>
          </a:prstGeom>
          <a:solidFill>
            <a:schemeClr val="accent1">
              <a:alpha val="50195"/>
            </a:schemeClr>
          </a:solidFill>
          <a:ln w="9525">
            <a:solidFill>
              <a:schemeClr val="tx1"/>
            </a:solidFill>
            <a:miter lim="800000"/>
            <a:headEnd/>
            <a:tailEnd/>
          </a:ln>
        </p:spPr>
        <p:txBody>
          <a:bodyPr wrap="none" anchor="ctr"/>
          <a:lstStyle/>
          <a:p>
            <a:pPr>
              <a:spcBef>
                <a:spcPct val="20000"/>
              </a:spcBef>
            </a:pPr>
            <a:endParaRPr lang="en-US"/>
          </a:p>
        </p:txBody>
      </p:sp>
      <p:sp>
        <p:nvSpPr>
          <p:cNvPr id="37924" name="Rectangle 39"/>
          <p:cNvSpPr>
            <a:spLocks noChangeArrowheads="1"/>
          </p:cNvSpPr>
          <p:nvPr/>
        </p:nvSpPr>
        <p:spPr bwMode="auto">
          <a:xfrm>
            <a:off x="4419600" y="3810000"/>
            <a:ext cx="46672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1800">
                <a:solidFill>
                  <a:schemeClr val="hlink"/>
                </a:solidFill>
                <a:latin typeface="Arial" pitchFamily="34" charset="0"/>
                <a:cs typeface="Arial" pitchFamily="34" charset="0"/>
              </a:rPr>
              <a:t>Disease Outbreaks in </a:t>
            </a:r>
            <a:r>
              <a:rPr lang="en-US" sz="1800" b="1" i="1">
                <a:solidFill>
                  <a:schemeClr val="hlink"/>
                </a:solidFill>
                <a:latin typeface="Arial" pitchFamily="34" charset="0"/>
                <a:cs typeface="Arial" pitchFamily="34" charset="0"/>
              </a:rPr>
              <a:t>The New York Times</a:t>
            </a:r>
            <a:endParaRPr lang="el-GR" sz="1800" b="1" i="1">
              <a:solidFill>
                <a:schemeClr val="hlink"/>
              </a:solidFill>
              <a:latin typeface="Arial" pitchFamily="34" charset="0"/>
              <a:cs typeface="Arial" pitchFamily="34" charset="0"/>
            </a:endParaRPr>
          </a:p>
        </p:txBody>
      </p:sp>
      <p:grpSp>
        <p:nvGrpSpPr>
          <p:cNvPr id="139306" name="Group 42"/>
          <p:cNvGrpSpPr>
            <a:grpSpLocks/>
          </p:cNvGrpSpPr>
          <p:nvPr/>
        </p:nvGrpSpPr>
        <p:grpSpPr bwMode="auto">
          <a:xfrm>
            <a:off x="395288" y="3998913"/>
            <a:ext cx="3157537" cy="2097087"/>
            <a:chOff x="249" y="2519"/>
            <a:chExt cx="1989" cy="1321"/>
          </a:xfrm>
        </p:grpSpPr>
        <p:sp>
          <p:nvSpPr>
            <p:cNvPr id="37926" name="Text Box 35"/>
            <p:cNvSpPr txBox="1">
              <a:spLocks noChangeArrowheads="1"/>
            </p:cNvSpPr>
            <p:nvPr/>
          </p:nvSpPr>
          <p:spPr bwMode="auto">
            <a:xfrm>
              <a:off x="249" y="3216"/>
              <a:ext cx="1911" cy="5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algn="ctr" eaLnBrk="1" hangingPunct="1">
                <a:lnSpc>
                  <a:spcPct val="90000"/>
                </a:lnSpc>
                <a:spcBef>
                  <a:spcPct val="50000"/>
                </a:spcBef>
                <a:buClr>
                  <a:schemeClr val="tx1"/>
                </a:buClr>
                <a:buSzPct val="75000"/>
                <a:buFont typeface="Wingdings" pitchFamily="2" charset="2"/>
                <a:buNone/>
              </a:pPr>
              <a:r>
                <a:rPr lang="en-US" sz="1800" b="1" dirty="0">
                  <a:solidFill>
                    <a:schemeClr val="tx1"/>
                  </a:solidFill>
                  <a:latin typeface="Tahoma" pitchFamily="34" charset="0"/>
                  <a:cs typeface="Arial" pitchFamily="34" charset="0"/>
                </a:rPr>
                <a:t>Information </a:t>
              </a:r>
              <a:br>
                <a:rPr lang="en-US" sz="1800" b="1" dirty="0">
                  <a:solidFill>
                    <a:schemeClr val="tx1"/>
                  </a:solidFill>
                  <a:latin typeface="Tahoma" pitchFamily="34" charset="0"/>
                  <a:cs typeface="Arial" pitchFamily="34" charset="0"/>
                </a:rPr>
              </a:br>
              <a:r>
                <a:rPr lang="en-US" sz="1800" b="1" dirty="0">
                  <a:solidFill>
                    <a:schemeClr val="tx1"/>
                  </a:solidFill>
                  <a:latin typeface="Tahoma" pitchFamily="34" charset="0"/>
                  <a:cs typeface="Arial" pitchFamily="34" charset="0"/>
                </a:rPr>
                <a:t>Extraction System </a:t>
              </a:r>
              <a:br>
                <a:rPr lang="en-US" sz="1800" b="1" dirty="0">
                  <a:solidFill>
                    <a:schemeClr val="tx1"/>
                  </a:solidFill>
                  <a:latin typeface="Tahoma" pitchFamily="34" charset="0"/>
                  <a:cs typeface="Arial" pitchFamily="34" charset="0"/>
                </a:rPr>
              </a:br>
              <a:r>
                <a:rPr lang="en-US" sz="1800" b="1" dirty="0">
                  <a:solidFill>
                    <a:schemeClr val="tx1"/>
                  </a:solidFill>
                  <a:latin typeface="Tahoma" pitchFamily="34" charset="0"/>
                  <a:cs typeface="Arial" pitchFamily="34" charset="0"/>
                </a:rPr>
                <a:t>(e.g., NYU’s Proteus)</a:t>
              </a:r>
            </a:p>
          </p:txBody>
        </p:sp>
        <p:sp>
          <p:nvSpPr>
            <p:cNvPr id="37927" name="AutoShape 37"/>
            <p:cNvSpPr>
              <a:spLocks noChangeArrowheads="1"/>
            </p:cNvSpPr>
            <p:nvPr/>
          </p:nvSpPr>
          <p:spPr bwMode="auto">
            <a:xfrm>
              <a:off x="1242" y="2519"/>
              <a:ext cx="240" cy="601"/>
            </a:xfrm>
            <a:prstGeom prst="downArrow">
              <a:avLst>
                <a:gd name="adj1" fmla="val 50000"/>
                <a:gd name="adj2" fmla="val 62604"/>
              </a:avLst>
            </a:prstGeom>
            <a:solidFill>
              <a:schemeClr val="accent1">
                <a:alpha val="50195"/>
              </a:schemeClr>
            </a:solidFill>
            <a:ln w="9525">
              <a:solidFill>
                <a:schemeClr val="tx1"/>
              </a:solidFill>
              <a:miter lim="800000"/>
              <a:headEnd/>
              <a:tailEnd/>
            </a:ln>
          </p:spPr>
          <p:txBody>
            <a:bodyPr wrap="none" anchor="ctr"/>
            <a:lstStyle/>
            <a:p>
              <a:pPr>
                <a:spcBef>
                  <a:spcPct val="20000"/>
                </a:spcBef>
              </a:pPr>
              <a:endParaRPr lang="en-US"/>
            </a:p>
          </p:txBody>
        </p:sp>
        <p:grpSp>
          <p:nvGrpSpPr>
            <p:cNvPr id="37928" name="Group 41"/>
            <p:cNvGrpSpPr>
              <a:grpSpLocks/>
            </p:cNvGrpSpPr>
            <p:nvPr/>
          </p:nvGrpSpPr>
          <p:grpSpPr bwMode="auto">
            <a:xfrm>
              <a:off x="345" y="2976"/>
              <a:ext cx="1893" cy="864"/>
              <a:chOff x="345" y="2976"/>
              <a:chExt cx="1893" cy="864"/>
            </a:xfrm>
          </p:grpSpPr>
          <p:sp>
            <p:nvSpPr>
              <p:cNvPr id="37929" name="Rectangle 31"/>
              <p:cNvSpPr>
                <a:spLocks noChangeArrowheads="1"/>
              </p:cNvSpPr>
              <p:nvPr/>
            </p:nvSpPr>
            <p:spPr bwMode="auto">
              <a:xfrm>
                <a:off x="345" y="3148"/>
                <a:ext cx="1863" cy="692"/>
              </a:xfrm>
              <a:prstGeom prst="rect">
                <a:avLst/>
              </a:prstGeom>
              <a:noFill/>
              <a:ln w="381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spcBef>
                    <a:spcPct val="20000"/>
                  </a:spcBef>
                </a:pPr>
                <a:endParaRPr lang="en-US"/>
              </a:p>
            </p:txBody>
          </p:sp>
          <p:pic>
            <p:nvPicPr>
              <p:cNvPr id="37930" name="Picture 4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4" y="2976"/>
                <a:ext cx="414" cy="4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xmlns="" val="15835387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41764"/>
                                        </p:tgtEl>
                                        <p:attrNameLst>
                                          <p:attrName>style.visibility</p:attrName>
                                        </p:attrNameLst>
                                      </p:cBhvr>
                                      <p:to>
                                        <p:strVal val="visible"/>
                                      </p:to>
                                    </p:set>
                                    <p:animEffect transition="in" filter="fade">
                                      <p:cBhvr>
                                        <p:cTn id="7" dur="1000"/>
                                        <p:tgtEl>
                                          <p:spTgt spid="1141764"/>
                                        </p:tgtEl>
                                      </p:cBhvr>
                                    </p:animEffect>
                                  </p:childTnLst>
                                </p:cTn>
                              </p:par>
                            </p:childTnLst>
                          </p:cTn>
                        </p:par>
                        <p:par>
                          <p:cTn id="8" fill="hold" nodeType="afterGroup">
                            <p:stCondLst>
                              <p:cond delay="1000"/>
                            </p:stCondLst>
                            <p:childTnLst>
                              <p:par>
                                <p:cTn id="9" presetID="10" presetClass="entr" presetSubtype="0" fill="hold" grpId="0" nodeType="afterEffect">
                                  <p:stCondLst>
                                    <p:cond delay="300"/>
                                  </p:stCondLst>
                                  <p:childTnLst>
                                    <p:set>
                                      <p:cBhvr>
                                        <p:cTn id="10" dur="1" fill="hold">
                                          <p:stCondLst>
                                            <p:cond delay="0"/>
                                          </p:stCondLst>
                                        </p:cTn>
                                        <p:tgtEl>
                                          <p:spTgt spid="1141794"/>
                                        </p:tgtEl>
                                        <p:attrNameLst>
                                          <p:attrName>style.visibility</p:attrName>
                                        </p:attrNameLst>
                                      </p:cBhvr>
                                      <p:to>
                                        <p:strVal val="visible"/>
                                      </p:to>
                                    </p:set>
                                    <p:animEffect transition="in" filter="fade">
                                      <p:cBhvr>
                                        <p:cTn id="11" dur="1000"/>
                                        <p:tgtEl>
                                          <p:spTgt spid="114179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1141793"/>
                                        </p:tgtEl>
                                        <p:attrNameLst>
                                          <p:attrName>style.visibility</p:attrName>
                                        </p:attrNameLst>
                                      </p:cBhvr>
                                      <p:to>
                                        <p:strVal val="visible"/>
                                      </p:to>
                                    </p:set>
                                    <p:animEffect transition="in" filter="fade">
                                      <p:cBhvr>
                                        <p:cTn id="14" dur="1000"/>
                                        <p:tgtEl>
                                          <p:spTgt spid="1141793"/>
                                        </p:tgtEl>
                                      </p:cBhvr>
                                    </p:animEffect>
                                  </p:childTnLst>
                                </p:cTn>
                              </p:par>
                              <p:par>
                                <p:cTn id="15" presetID="10" presetClass="entr" presetSubtype="0" fill="hold" grpId="0" nodeType="withEffect">
                                  <p:stCondLst>
                                    <p:cond delay="300"/>
                                  </p:stCondLst>
                                  <p:childTnLst>
                                    <p:set>
                                      <p:cBhvr>
                                        <p:cTn id="16" dur="1" fill="hold">
                                          <p:stCondLst>
                                            <p:cond delay="0"/>
                                          </p:stCondLst>
                                        </p:cTn>
                                        <p:tgtEl>
                                          <p:spTgt spid="1141792"/>
                                        </p:tgtEl>
                                        <p:attrNameLst>
                                          <p:attrName>style.visibility</p:attrName>
                                        </p:attrNameLst>
                                      </p:cBhvr>
                                      <p:to>
                                        <p:strVal val="visible"/>
                                      </p:to>
                                    </p:set>
                                    <p:animEffect transition="in" filter="fade">
                                      <p:cBhvr>
                                        <p:cTn id="17" dur="1000"/>
                                        <p:tgtEl>
                                          <p:spTgt spid="1141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39306"/>
                                        </p:tgtEl>
                                        <p:attrNameLst>
                                          <p:attrName>style.visibility</p:attrName>
                                        </p:attrNameLst>
                                      </p:cBhvr>
                                      <p:to>
                                        <p:strVal val="visible"/>
                                      </p:to>
                                    </p:set>
                                    <p:animEffect transition="in" filter="fade">
                                      <p:cBhvr>
                                        <p:cTn id="22" dur="1000"/>
                                        <p:tgtEl>
                                          <p:spTgt spid="13930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41798"/>
                                        </p:tgtEl>
                                        <p:attrNameLst>
                                          <p:attrName>style.visibility</p:attrName>
                                        </p:attrNameLst>
                                      </p:cBhvr>
                                      <p:to>
                                        <p:strVal val="visible"/>
                                      </p:to>
                                    </p:set>
                                    <p:animEffect transition="in" filter="fade">
                                      <p:cBhvr>
                                        <p:cTn id="27" dur="1000"/>
                                        <p:tgtEl>
                                          <p:spTgt spid="1141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1764" grpId="0" animBg="1"/>
      <p:bldP spid="1141792" grpId="0" animBg="1"/>
      <p:bldP spid="1141793" grpId="0" animBg="1"/>
      <p:bldP spid="1141794" grpId="0" animBg="1"/>
      <p:bldP spid="114179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Return structured </a:t>
            </a:r>
            <a:r>
              <a:rPr lang="en-US" dirty="0" smtClean="0"/>
              <a:t>answers, not Webpages</a:t>
            </a:r>
            <a:endParaRPr lang="en-US" dirty="0"/>
          </a:p>
        </p:txBody>
      </p:sp>
      <p:grpSp>
        <p:nvGrpSpPr>
          <p:cNvPr id="7" name="组合 6"/>
          <p:cNvGrpSpPr/>
          <p:nvPr/>
        </p:nvGrpSpPr>
        <p:grpSpPr>
          <a:xfrm>
            <a:off x="1828800" y="1676400"/>
            <a:ext cx="5525278" cy="4876800"/>
            <a:chOff x="1828800" y="1295400"/>
            <a:chExt cx="5525278" cy="4876800"/>
          </a:xfrm>
        </p:grpSpPr>
        <p:pic>
          <p:nvPicPr>
            <p:cNvPr id="88066" name="Picture 2"/>
            <p:cNvPicPr>
              <a:picLocks noChangeAspect="1" noChangeArrowheads="1"/>
            </p:cNvPicPr>
            <p:nvPr/>
          </p:nvPicPr>
          <p:blipFill>
            <a:blip r:embed="rId3" cstate="print"/>
            <a:srcRect l="28111" t="40625" r="29722" b="6250"/>
            <a:stretch>
              <a:fillRect/>
            </a:stretch>
          </p:blipFill>
          <p:spPr bwMode="auto">
            <a:xfrm>
              <a:off x="1867678" y="2286000"/>
              <a:ext cx="5486400" cy="3886200"/>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l="28111" t="12500" r="29722" b="71875"/>
            <a:stretch>
              <a:fillRect/>
            </a:stretch>
          </p:blipFill>
          <p:spPr bwMode="auto">
            <a:xfrm>
              <a:off x="1828800" y="1295400"/>
              <a:ext cx="5486400" cy="1143000"/>
            </a:xfrm>
            <a:prstGeom prst="rect">
              <a:avLst/>
            </a:prstGeom>
            <a:noFill/>
            <a:ln w="9525">
              <a:noFill/>
              <a:miter lim="800000"/>
              <a:headEnd/>
              <a:tailEnd/>
            </a:ln>
          </p:spPr>
        </p:pic>
      </p:grpSp>
      <p:sp>
        <p:nvSpPr>
          <p:cNvPr id="3" name="Rectangle 2"/>
          <p:cNvSpPr/>
          <p:nvPr/>
        </p:nvSpPr>
        <p:spPr>
          <a:xfrm>
            <a:off x="2133600" y="4191000"/>
            <a:ext cx="5181600" cy="457200"/>
          </a:xfrm>
          <a:prstGeom prst="rect">
            <a:avLst/>
          </a:prstGeom>
          <a:noFill/>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990676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pPr marL="457200" indent="-457200" eaLnBrk="1" hangingPunct="1">
              <a:buFont typeface="+mj-lt"/>
              <a:buAutoNum type="arabicPeriod"/>
            </a:pPr>
            <a:r>
              <a:rPr lang="en-US" sz="3200" dirty="0" smtClean="0"/>
              <a:t>Information Extraction:</a:t>
            </a:r>
            <a:br>
              <a:rPr lang="en-US" sz="3200" dirty="0" smtClean="0"/>
            </a:br>
            <a:r>
              <a:rPr lang="en-US" sz="3200" dirty="0" smtClean="0"/>
              <a:t>Search on Structured Data</a:t>
            </a:r>
          </a:p>
          <a:p>
            <a:pPr marL="457200" indent="-457200" eaLnBrk="1" hangingPunct="1">
              <a:buFont typeface="+mj-lt"/>
              <a:buAutoNum type="arabicPeriod"/>
            </a:pPr>
            <a:r>
              <a:rPr lang="en-US" sz="3200" dirty="0" smtClean="0">
                <a:solidFill>
                  <a:srgbClr val="FF0000"/>
                </a:solidFill>
              </a:rPr>
              <a:t>Social Search</a:t>
            </a:r>
          </a:p>
          <a:p>
            <a:pPr marL="457200" indent="-457200" eaLnBrk="1" hangingPunct="1">
              <a:buFont typeface="+mj-lt"/>
              <a:buAutoNum type="arabicPeriod"/>
            </a:pPr>
            <a:r>
              <a:rPr lang="en-US" sz="3200" dirty="0" smtClean="0"/>
              <a:t>Privacy Preserving Search</a:t>
            </a:r>
          </a:p>
          <a:p>
            <a:pPr marL="457200" indent="-457200">
              <a:buFont typeface="+mj-lt"/>
              <a:buAutoNum type="arabicPeriod"/>
            </a:pPr>
            <a:r>
              <a:rPr lang="en-US" sz="3200" dirty="0"/>
              <a:t>Product Search with best </a:t>
            </a:r>
            <a:r>
              <a:rPr lang="en-US" sz="3200" dirty="0" smtClean="0"/>
              <a:t>value</a:t>
            </a:r>
            <a:endParaRPr lang="en-US" sz="3200" dirty="0"/>
          </a:p>
        </p:txBody>
      </p:sp>
      <p:sp>
        <p:nvSpPr>
          <p:cNvPr id="1079298" name="Rectangle 2"/>
          <p:cNvSpPr>
            <a:spLocks noGrp="1" noChangeArrowheads="1"/>
          </p:cNvSpPr>
          <p:nvPr>
            <p:ph type="title"/>
          </p:nvPr>
        </p:nvSpPr>
        <p:spPr/>
        <p:txBody>
          <a:bodyPr/>
          <a:lstStyle/>
          <a:p>
            <a:pPr eaLnBrk="1" hangingPunct="1">
              <a:defRPr/>
            </a:pPr>
            <a:r>
              <a:rPr lang="en-US" dirty="0"/>
              <a:t>Future of Search</a:t>
            </a:r>
            <a:endParaRPr lang="el-GR" dirty="0"/>
          </a:p>
        </p:txBody>
      </p:sp>
    </p:spTree>
    <p:extLst>
      <p:ext uri="{BB962C8B-B14F-4D97-AF65-F5344CB8AC3E}">
        <p14:creationId xmlns:p14="http://schemas.microsoft.com/office/powerpoint/2010/main" xmlns="" val="10686098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p:txBody>
          <a:bodyPr>
            <a:normAutofit/>
          </a:bodyPr>
          <a:lstStyle/>
          <a:p>
            <a:pPr eaLnBrk="1" hangingPunct="1">
              <a:lnSpc>
                <a:spcPct val="90000"/>
              </a:lnSpc>
              <a:spcBef>
                <a:spcPts val="1800"/>
              </a:spcBef>
            </a:pPr>
            <a:r>
              <a:rPr lang="en-US" sz="2800" dirty="0" smtClean="0"/>
              <a:t>Launched in second half of 2005</a:t>
            </a:r>
          </a:p>
          <a:p>
            <a:pPr eaLnBrk="1" hangingPunct="1">
              <a:lnSpc>
                <a:spcPct val="90000"/>
              </a:lnSpc>
              <a:spcBef>
                <a:spcPts val="1800"/>
              </a:spcBef>
            </a:pPr>
            <a:r>
              <a:rPr lang="en-US" sz="2800" dirty="0" smtClean="0"/>
              <a:t>Incentive system based on points and voting for best answers</a:t>
            </a:r>
          </a:p>
          <a:p>
            <a:pPr eaLnBrk="1" hangingPunct="1">
              <a:lnSpc>
                <a:spcPct val="90000"/>
              </a:lnSpc>
              <a:spcBef>
                <a:spcPts val="1800"/>
              </a:spcBef>
            </a:pPr>
            <a:r>
              <a:rPr lang="en-US" sz="2800" dirty="0" smtClean="0"/>
              <a:t>Questions grouped by category</a:t>
            </a:r>
          </a:p>
          <a:p>
            <a:pPr eaLnBrk="1" hangingPunct="1">
              <a:lnSpc>
                <a:spcPct val="90000"/>
              </a:lnSpc>
              <a:spcBef>
                <a:spcPts val="1800"/>
              </a:spcBef>
            </a:pPr>
            <a:r>
              <a:rPr lang="en-US" sz="2800" dirty="0" smtClean="0"/>
              <a:t>Some statistics: </a:t>
            </a:r>
          </a:p>
          <a:p>
            <a:pPr lvl="1" eaLnBrk="1" hangingPunct="1">
              <a:lnSpc>
                <a:spcPct val="90000"/>
              </a:lnSpc>
              <a:spcBef>
                <a:spcPts val="1200"/>
              </a:spcBef>
            </a:pPr>
            <a:r>
              <a:rPr lang="en-US" sz="2400" dirty="0" smtClean="0">
                <a:ea typeface="ＭＳ Ｐゴシック" pitchFamily="34" charset="-128"/>
              </a:rPr>
              <a:t>over 60 million users</a:t>
            </a:r>
          </a:p>
          <a:p>
            <a:pPr lvl="1" eaLnBrk="1" hangingPunct="1">
              <a:lnSpc>
                <a:spcPct val="90000"/>
              </a:lnSpc>
              <a:spcBef>
                <a:spcPts val="1200"/>
              </a:spcBef>
            </a:pPr>
            <a:r>
              <a:rPr lang="en-US" sz="2400" dirty="0" smtClean="0">
                <a:ea typeface="ＭＳ Ｐゴシック" pitchFamily="34" charset="-128"/>
              </a:rPr>
              <a:t>over 120 million answers, available in 18 countries and in 6 languages</a:t>
            </a:r>
          </a:p>
        </p:txBody>
      </p:sp>
      <p:sp>
        <p:nvSpPr>
          <p:cNvPr id="1082370" name="Rectangle 2"/>
          <p:cNvSpPr>
            <a:spLocks noGrp="1" noChangeArrowheads="1"/>
          </p:cNvSpPr>
          <p:nvPr>
            <p:ph type="title"/>
          </p:nvPr>
        </p:nvSpPr>
        <p:spPr/>
        <p:txBody>
          <a:bodyPr/>
          <a:lstStyle/>
          <a:p>
            <a:pPr eaLnBrk="1" hangingPunct="1">
              <a:defRPr/>
            </a:pPr>
            <a:r>
              <a:rPr lang="en-US" b="1" dirty="0"/>
              <a:t>Y! Answers</a:t>
            </a:r>
          </a:p>
        </p:txBody>
      </p:sp>
    </p:spTree>
    <p:extLst>
      <p:ext uri="{BB962C8B-B14F-4D97-AF65-F5344CB8AC3E}">
        <p14:creationId xmlns:p14="http://schemas.microsoft.com/office/powerpoint/2010/main" xmlns="" val="22781193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idx="1"/>
          </p:nvPr>
        </p:nvSpPr>
        <p:spPr/>
        <p:txBody>
          <a:bodyPr/>
          <a:lstStyle/>
          <a:p>
            <a:pPr eaLnBrk="1" hangingPunct="1"/>
            <a:endParaRPr lang="el-GR" smtClean="0"/>
          </a:p>
        </p:txBody>
      </p:sp>
      <p:sp>
        <p:nvSpPr>
          <p:cNvPr id="1084418" name="Rectangle 2"/>
          <p:cNvSpPr>
            <a:spLocks noGrp="1" noChangeArrowheads="1"/>
          </p:cNvSpPr>
          <p:nvPr>
            <p:ph type="title"/>
          </p:nvPr>
        </p:nvSpPr>
        <p:spPr/>
        <p:txBody>
          <a:bodyPr/>
          <a:lstStyle/>
          <a:p>
            <a:pPr eaLnBrk="1" hangingPunct="1">
              <a:defRPr/>
            </a:pPr>
            <a:endParaRPr lang="el-GR"/>
          </a:p>
        </p:txBody>
      </p:sp>
      <p:pic>
        <p:nvPicPr>
          <p:cNvPr id="4198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228600"/>
            <a:ext cx="9753600" cy="731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7461" name="Rectangle 5"/>
          <p:cNvSpPr>
            <a:spLocks noChangeArrowheads="1"/>
          </p:cNvSpPr>
          <p:nvPr/>
        </p:nvSpPr>
        <p:spPr bwMode="auto">
          <a:xfrm>
            <a:off x="3276600" y="4724400"/>
            <a:ext cx="4572000" cy="381000"/>
          </a:xfrm>
          <a:prstGeom prst="rect">
            <a:avLst/>
          </a:prstGeom>
          <a:noFill/>
          <a:ln w="2540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47462" name="Rectangle 6"/>
          <p:cNvSpPr>
            <a:spLocks noChangeArrowheads="1"/>
          </p:cNvSpPr>
          <p:nvPr/>
        </p:nvSpPr>
        <p:spPr bwMode="auto">
          <a:xfrm>
            <a:off x="3276600" y="5181600"/>
            <a:ext cx="4572000" cy="533400"/>
          </a:xfrm>
          <a:prstGeom prst="rect">
            <a:avLst/>
          </a:prstGeom>
          <a:noFill/>
          <a:ln w="2540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47463" name="Rectangle 7"/>
          <p:cNvSpPr>
            <a:spLocks noChangeArrowheads="1"/>
          </p:cNvSpPr>
          <p:nvPr/>
        </p:nvSpPr>
        <p:spPr bwMode="auto">
          <a:xfrm>
            <a:off x="3276600" y="6172200"/>
            <a:ext cx="4572000" cy="381000"/>
          </a:xfrm>
          <a:prstGeom prst="rect">
            <a:avLst/>
          </a:prstGeom>
          <a:noFill/>
          <a:ln w="25400">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xmlns="" val="27772170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7461"/>
                                        </p:tgtEl>
                                        <p:attrNameLst>
                                          <p:attrName>style.visibility</p:attrName>
                                        </p:attrNameLst>
                                      </p:cBhvr>
                                      <p:to>
                                        <p:strVal val="visible"/>
                                      </p:to>
                                    </p:set>
                                    <p:animEffect transition="in" filter="fade">
                                      <p:cBhvr>
                                        <p:cTn id="7" dur="1000"/>
                                        <p:tgtEl>
                                          <p:spTgt spid="1474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7462"/>
                                        </p:tgtEl>
                                        <p:attrNameLst>
                                          <p:attrName>style.visibility</p:attrName>
                                        </p:attrNameLst>
                                      </p:cBhvr>
                                      <p:to>
                                        <p:strVal val="visible"/>
                                      </p:to>
                                    </p:set>
                                    <p:animEffect transition="in" filter="fade">
                                      <p:cBhvr>
                                        <p:cTn id="12" dur="1000"/>
                                        <p:tgtEl>
                                          <p:spTgt spid="1474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7463"/>
                                        </p:tgtEl>
                                        <p:attrNameLst>
                                          <p:attrName>style.visibility</p:attrName>
                                        </p:attrNameLst>
                                      </p:cBhvr>
                                      <p:to>
                                        <p:strVal val="visible"/>
                                      </p:to>
                                    </p:set>
                                    <p:animEffect transition="in" filter="fade">
                                      <p:cBhvr>
                                        <p:cTn id="17" dur="1000"/>
                                        <p:tgtEl>
                                          <p:spTgt spid="147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1" grpId="0" animBg="1"/>
      <p:bldP spid="147462" grpId="0" animBg="1"/>
      <p:bldP spid="1474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3" cstate="print"/>
          <a:srcRect/>
          <a:stretch>
            <a:fillRect/>
          </a:stretch>
        </p:blipFill>
        <p:spPr bwMode="auto">
          <a:xfrm>
            <a:off x="609600" y="1219200"/>
            <a:ext cx="7501269" cy="3886200"/>
          </a:xfrm>
          <a:prstGeom prst="rect">
            <a:avLst/>
          </a:prstGeom>
          <a:noFill/>
          <a:ln w="9525">
            <a:noFill/>
            <a:miter lim="800000"/>
            <a:headEnd/>
            <a:tailEnd/>
          </a:ln>
        </p:spPr>
      </p:pic>
      <p:sp>
        <p:nvSpPr>
          <p:cNvPr id="27650" name="AutoShape 2" descr="data:image/jpeg;base64,/9j/4AAQSkZJRgABAQAAAQABAAD/2wCEAAkGBhQSEBQUExIWFBQUFhwXFxgVGRcXFRYXGBkXFxYaFBoYHyYfFxkmGRYUHy8gLyopLDgsFR8xNTAqNSYrLCkBCQoKDgwOGg8PGiwkHiQ0KisvMCk2LTIqKi8sLiwsNTUsLCw1Ly8sNCssLCw1Miw1LC0sLiwsNTUpNCkvLS8sNv/AABEIAIwAoAMBIgACEQEDEQH/xAAcAAACAgMBAQAAAAAAAAAAAAAFBgAEAQIDBwj/xAA+EAACAQIEAwUGAwYFBQEAAAABAgMAEQQSITEFE0EGIlFhcRQygZGhsSNCchVSYoLB0QckM6LhQ2OSsvEW/8QAGwEAAQUBAQAAAAAAAAAAAAAAAAIDBAUGAQf/xAA3EQABAwIDBAcHAgcAAAAAAAABAAIDESEEEjEFQVFxE2GBkaGx8BQiMkLB0eEVMwYWI1JTcqL/2gAMAwEAAhEDEQA/APcalSsMaELBateePGgvFeK5OtUeF44yISTrmP8AcfSq7H7RZgmguBNeCcZGX6Jn9pHjWPah40F1qWNU5/iWL/Ge8J32c8UZ9rHjWPbF8aD2qWpJ/iVm6M9/4R7OeKMe2r41j25fGg9YLedJ/mXhF/1+F32frRZ+JIN2A9SB964tx2Ibyxj1dP70I4hw2KeMxzRrIh3VwCP+D515rx//AAbVSz4UZ1O8LkB16nkudCfJvnUvCbfhmOWUZD3jvtTySHQEaXXs44ivwNdY8UD1r577P8fxOABjDMoiJDRTK7AC+hkQXeDpZluuouKc+zHauGadc2JlhkJzCGR1aJ73Fo5dnF72GjabaVMxGMnhOYsBZxBJtyp+OtJDAd916uDWa44aW4rtVqCHCoTSlSpUrqFKlSpQhSquOmspqyaAcdxlgaEJW7RcSChmJ0UEn+g+J0+NWOzE51VhYlQxHgw94ee/0pU7QYlnkREPezBrHUXJsl9dQLO5H8Api4VLlmU+Jt89KxW1n9MS7nTkPvqpkQoh3EcJI8fErTS+0QSFo/xnRBGyLJGMoYKBlzj+XxoP2K4gkjLDjwwkksYXM0wEgbZWUPZWtqt7XHwJauI8QGE4iHZXKYnD5bRqXPMga40H/bkPyoCGTlTDEYRZXxcpdmfEQRkG55RN3LQqibEXIN9NabieXRFpFnZSCDQi1DSpFgQbfeoCKFMkOFXD4wQDNyMTA1kLuwEsR7+UsSQWjcdfyXpb4X2fxS42fCF52wJPNDPnOcqAREJSbhSSA1jqE6XNay9pGVcMsjJLLh8ShR0mhkZom/CZWCuXkkyOdl1sDYVV7T8Qm/a80fNkEKxiylsQsWfINuRrmv02rsMMoJbUXab63aRQjroQgkKzwybjDqnMMsTiUXvEhQx3GmVVsBvrm2G1DJOxeMKSAYdr/tETLdk/0rPqLt+nTzrfszxfiKJhUYYkRSSOZZGhaaRRcWy5lYhfh1arcPFOMMUzJiBF7SQzLCizGDu2IUrppm1tvUo9LE92TogO0aE8OWlTqk2IvVdsbwvixWcCSQStiLwvz0WIQ3PdK39OldsR2T4kxxEftTCO7SQPzmDlyFCxvbURjv8AxANCeJ8G4niHUtHK6xYsPAZhGHWLXvMARcaJp4069kRikEy41Rn5hKzB1KyqSbWW90AGwsBYjreos8roYw5royeAF92l/VTbelNFTS61wnZPnYYDHAPiMxbmRsQ0ZOg5L7qLAG21ydKSuPf4cTQCQxs0sTA5iqBnOt/x4RpIbknOve27teriZb2zC/qK3qvw+1MRh3ktNj8u7s4Jx0bXBJP+CXadnSXByycx4DmjYkm8Z0Iu2vda2nQN5V6uKTv2BD7UmKCZJ1uC6d0upFmWQDRxbx10GtNsL3FbbZ20I8YwlooRqFDkYWG66VKlSrJNqVKlShC1k2pN7SOdac2GlKnaODQ0ISTFw7/MPL0KjKP4iLO3rYKvpet48QecLbbDwJGt/mKss/cAHvE5R6mq+JULltutrADcC4Y3/UKo8Ds8yCUvG4sb2b/XWnJZKUpzTbxVY3gvJGsid02ZFkAvpezEDrvQIYnCqbCCNTa+kWETrbTM3w/+0Zin/wAo5ChyiMQp1DFQWUHy2pe//QxpNFC2JKvLYgRxRKoDDNe5Q5bgEjU+75VksMxxqwbieP5U7LmRFeMot8guFF7xtBe2mwjUtXVeLuT3Y5WW+4aXQa2JAi8jt1rfi+Nw2GQvNj5MgYKbSgHUsDYRi5Ite3kaF4HtTw6dWtipLiNWvJLMFzEE2W51N7AjarL9KfTMQO8pA1omXDZZBcc0D/uc1CfQNYmuvsidR8yf7157wXtmhxLoqtG0Td7vs6SxBgGOuxCsHv0tvXo0Knm+6GB3BOumhyeJ2086rhgX9MInEtrp58Upxyiuq88xHC+J81grlkDkBi8CArfQgAZhpb5Uw8S4Uzw2QmFzGVLcw2DC2RgRe7Fhq2mjWsaeIolIBAFqX5gAW/Czgu4awBI7x6Hcb1eYh7oIx7rTW1mgHSupJ4KO25SAOwmNkIBxgBGuVZJm021uNeniPnTp2W4JPhoTHK/N75ZSARlU27vea51ufjVvBSkCOQA9xmDLazFblSD4kCx/lphTiK2Um9mNhYFgfitxTuHjZtKItkJFDcDLu7KocTGUGM1nKEENa9j1HiviOnrRXh03SsYnDmW5uLL7gtrmG5udbbiqeGmsQaa6FuysawsJyPFDXj6oe9dqZWGuoR2pWsbXFbVrFFUqVKlCFKB8dhupo5VDikV1oQvNsXHoemVwb+AOhNC8bg2lljmeTlYXDyPzWzFcwCIFZRbbM5F/G9MGNg77L+8p+Y1H2pfxPZzEYkYpHk5MckOHWMXzI2T8STTe4F72tqw3ApuN1MzOuvYR9wUEXqnPs4bJkLZioAJ/eK90n46H40m47sXHNIrlmV4H5egBDCJzlzA+KED0NM3Zt7NYAhSe7fU5dhr12Fcu0KkT5YiY2dOY7X7ra5BZbHvd3U3GmXfpjnQTR7RfBD8RuO6vkVPikbkDnaLjxfsVheUbSiMsV5bER5RfS7qNbDXr4VV4N2XweCDA4pZFLEIGe2QBL7pueZvbugNpVR+FyzEBrORe2Yk+thmPl0qwvZhwN1XvW0y6HqTZAR01v1FaNuBxBbkLWjmaoOMvWp8lfxPBsJzjNGqAyRgMbm4BXKRdjr3bC9HODsJYIGkAa1gSetiUzj1sGv50otwQI3fcMB+oA/7vSmDgGKJaSF2LDKHTMSSFvldbnUgEoR+vyqo2js3EYZntZIOUg0FbDSy504k92icFQqxC7WvlPjc5rHpuKEwzhmksdpGuNiNdd/OiEXf5bFmvZkYBrakWJNtb3XQ+dC8XgeRI5LkRysCjMScshFmDMdr2WwJINrUraUHTYTM3dR3MafWvJMRuyvWxOV/J/kHG3pcaeqjxrThWOOU5GZCpOZW1W5JJ0PQ6m4tvVOSYueXzFfu5hlsA5DahjqLXsLA9b+VccTiE5TBCVIOq3YbnZhv5XHhvpWew+eI1YSHGlxXTrG8HhTUcwpDr66I2OPMUyov4t/AslmN79CfeHoSL2BqrgMTmzA+8rsGBIJBDG+o3166b+VJfaPi8fKPLV2nQ5S4ZgITmsxZQwY3ubPlK97fpW3Cu1p58JIyq/wDrDQjmN3S6nUgHuEi9rgmta/DSbT2c8ub77L8yOHMbrX6lBdM2GUDcV6jw+a4tV2guEls1GVNSNl4r2nDNcdRY8x99UuRuV1FmpUqVZptSuGLS6mu9aSDShCQeLpllDeBH/NAH4bI2IhvMSsBn8c2WUrbM3UKl19APOzX2kw+9AuJ40RxM9jdkDEi97AWKi2urAUiNo9oFd4PeLjwLlxxIau2Bxf4wA0UDKo9NdPiDVztPF3oJP4mjPpIuYf7o1+dIXBcaxxMRdj/qMco/ftZhp+RFGW/id9bV6bxDA8+ApmynQq2+VlIZSfEaa+RNUO2XjCbRhxWg0PZY+BT2H96NzUicPw0hzqxxV82mZ11AawMboAVuOmmlEm4Y14/w2cKWY55XLC4XLlN9tDofD1pcxnblASEGax0ZL5T5rmANvDStoeOYqf8A0oZH7+Tulms+XPlcghUOUX7xH1rWucA0Gh7QR50UYOBNAUcPZ8pHIIxDHe5X3mAa+jFTodxf+tWeHStHJA7Zbh8jZL5csnc0v/EUPwpP4njsVFE0sgWNF5YueW5ImXNERkLEqQDqL+7Q4dpsTFKrEgshuFkUsoI8VY6EfAg+BpqWI4uF8TW1qCLkD7+S46VsRBcvdY8OjZ1ZAblTe2u4DajXoP8AyqxJwyF41C3ZSMoAYuCLahg5KkWGt/vQfhHFPaMPDOnd5iA23sToR8HA+VHpcOqAz6FlUkWBy66k5VPeJ8azuxnl0GR3xMJaez14KXLrUaG6V+KcAjw8YkiSMKXy8vUEtcgcrKMobfQraw8jS5xbgbGMzkOrRRNl5bakpcliACbX0sKZOPyHKkvMVGiyqrEDlgyi95A5uupGulrGu0+I5GD5jWvFEW0NwSqnQEAZgdtutRNqzPw+Ia6MCrus1P0C7GA5tCvPuOyzmR45rSOEUs92DIhykZhHZRrqQ2hOW42JqcPkVZo2b3VdSfQMCfpT7xHCYprpP7NlkQZVKO0Oa4J57nvIblLC2U5Te1I/EOFPDa4XL0KggHzynVQeg19a1uxzJGzopowyv9psezdyFlVYttTnaSacfXmvVMJiVdQyNmX8pHUdD8vtR7By3WvNeyeJaCXkSG6ygNGw1Q3XNofP7g0+4CaxtWVij/Tdpvw3yPu36fUKza/poQ/eNUWqVgGs1o00pWDWalCEt9oYLg0jcfnK4S4NiHMZa1xGrDNmPkLEepFekcZiuppJbDZxNGRmDAG297GxHyP0pqQ5C1/Ajx90+BQRUEID2W4QXOf98WQbZIhqCRpZjck+vhpXocKi1un9NqGQIuHhLyG2l2NiT5KANSfIdaJxH5GsXt7aHtcobH8DKgHid58qdXNSsNFkFTqV4HieGvFipIkUs0UhUAAk2VrLtrtl+dF+zGBxMGJZ0hfJNDyWhsIFdXQqjEjdu6zZ7Akgm+9Eu3yvhOJ+0IeWJVUh8oK5gMjgg6E6K1vMVUXEFyn+cxUqqNORC4yFSMgU6AD3uunxNehwYhmLwkUzyLtF767+rVU+V0UjmtrqrEHCsTJgBhX5GTlwxmS78wxhmngsbldM7DMBfUjpQufs+gYCXEhTcqQBmCnlmQZmZ7m5BUt+9e/mQh4FmygYPFzAC340qxDToBfQUT4d2HxOVQuBwykDV5DLKxI62AyfWlR4nDxVLHV5UJ8K+SU9kklnD14K/wD4T8R5mGlgY6xtcfolB+zh/mKfFxTCAIgSIC/ekIy2B1sFJJFwRrbTxpP7MdkTw+aSSaRA8q2C35aBc2Y5QC5Y3A06AedMtmcErcgDN3UYqb76uB67elZtrXx4+aSJhMb6HcL77OIOpKnM/aaHahdcPlDZiySjPmkZUbrcabhhma1twLVU4pwLDNblxlBzEeRUUJHIFa9mD2Ua2JKi5sb1vsApuFv7pkiQWJF+4M2u5t5VW4or5fwjGCXILSc51EdtG1yqW0uV213FqmPxOT48o/2dT6HzRlqiXEMUzA/iRrc6o12DD+Nl133A6aXpF4xwCfEMGRCDcgjPmiA3/CsMyre/dt4edFsoWTKcbJnf8kQhj1AJ7oQSFR99N9K5eyRu9vZ8VNmIu8jSlDcDvEs0Yawt06etNjarYr9I3sBPjWi46DPYhYHDZQiM0yxxoVzEkWEkam+UvltYAm2ugJNM3CeKpiJCsLxsV1NmYiwIBsQuU6kaXoPheGSICIsLBD3ri+Q30sWNkY5um+1XosFOXUySpyxvGodgd+rNYdPy9KpcXtHBzPbJIS4t00HX8t+9Psic0UG9OED3FdaF8MkA7uwG1FK0WFxDcTE2VuhTLm5TRSpUqVISVUx8d1pLfuYlT4nL89PvanudbikftBFla43Bv8taanj6WN0Z3gjvXQaGqodqppkmgeMrkiOd0ewWRWDo+u4YdwL5yUT4NjA2HhJJS4VQWHeAzctDlF7s1hYep2BrHG+GJOsbM1kUlmGlnTLmIJ/KBlVi3QKa64NM9jlso1TTKyqVC3I/KzLew3VGtu2mHwsUT4RLOKNZr1m9G9da39UmOJrQb0Vkw+G2eYyeWa+vpGBWyS4dfdgZvMp/WUiuSiw009KzXf1vJ+zCxvZ9qI6GupKsDirD3IVX9TD7ID96GTdpp++Fhe6G1ljFmubXVnexHW+mlWzVWfisKe9Kg8iwv8qSNsY6X4b8h6PijomDVVJcXjZD7irbQF5R87Qpf4ZhtWsvDZ3C5pkU3OYhGkNvyZeaxAI1ubfKsv2oh/KXf9CMR8zYVXk7TH8sJ/ncL9FzU26THS617T9HFd/phXP2GCFDTTG17lX5Wa5v3hGANNh5ViPs3hh/0EY+Ml5DvfeQnrQuXj8x2MaegLH5sf6VWfHTNvLIf02T/wBQD9aabhpt76cq+VgjOOCbQqqNgo+CjyqtJxiEbyqT5HMf9t6VvZb6lRfxckn5tViHDk7H/wAR/an49mB2pJ8POqSZSjL8fT8qO3wCj5sQfpXH9tSN7qovqS5/oKrRYIE2sSfPb42o5w3gmxIq5w2xIzd7bddans0TTpTxXfgqOe87Ek+QAHoBTAK44fDBRXetFFCyFuSMUHUmSSdVKlSpTq4sMNKVO0eH0NNlA+Ow3U0IS9gojKkYOqqNR0YhiAHH7i2ViPzMUGymjQUAfUk7nqSfE0K4A1jIvgQfnp9x9aJTk7ZG38gPqaxO0I5MRijh2jKxnde9eZr6upbCGtzb0LxnEZcxyFVXpdbn70Plmmbed/5AF+wvRSaPxCj1a/2FVXlUfnH8o/veprMFlFI2Duv3psurqULk4dn97M/62ZvoTaspw4L0VfkKvNiFOys3rUTOfdQL8Nak+wTP+IrmZoVZcP5k+gNbeyeXzIH2q2vD5W3JqzF2eJ3uaebsofMUdJwQrlKN2Uegua3XL0Dt9BTBB2cHhRCHgQHSpceAhZuSC8lK0SH8sSjzOpojhsLK2hNh5AD670xx8MUdKsphwOlS2xsboEhDsBwkKNqKJGBWwFZpxClSpUoQpUqVKEKVT4hBmWrlasKEJMbBSRuWj0JFtr+dczgZn952P0+1OLYceFZXDjwpOUVrRCUY+zhO+vrV2Hs4PCmURjwra1KQg0XAgOlWo+FKOlEKlCFXXBKOldVhA6VvUoQsWrNSpQhSpUqUIUqVKlCFKlSpQhf/2Q=="/>
          <p:cNvSpPr>
            <a:spLocks noChangeAspect="1" noChangeArrowheads="1"/>
          </p:cNvSpPr>
          <p:nvPr/>
        </p:nvSpPr>
        <p:spPr bwMode="auto">
          <a:xfrm>
            <a:off x="155575" y="-639763"/>
            <a:ext cx="1524000" cy="13335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2" name="AutoShape 4" descr="data:image/jpeg;base64,/9j/4AAQSkZJRgABAQAAAQABAAD/2wCEAAkGBhQSEBQUExIWFBQUFhwXFxgVGRcXFRYXGBkXFxYaFBoYHyYfFxkmGRYUHy8gLyopLDgsFR8xNTAqNSYrLCkBCQoKDgwOGg8PGiwkHiQ0KisvMCk2LTIqKi8sLiwsNTUsLCw1Ly8sNCssLCw1Miw1LC0sLiwsNTUpNCkvLS8sNv/AABEIAIwAoAMBIgACEQEDEQH/xAAcAAACAgMBAQAAAAAAAAAAAAAFBgAEAQIDBwj/xAA+EAACAQIEAwUGAwYFBQEAAAABAgMAEQQSITEFE0EGIlFhcRQygZGhsSNCchVSYoLB0QckM6LhQ2OSsvEW/8QAGwEAAQUBAQAAAAAAAAAAAAAAAAIDBAUGAQf/xAA3EQABAwIDBAcHAgcAAAAAAAABAAIDESEEEjEFQVFxE2GBkaGx8BQiMkLB0eEVMwYWI1JTcqL/2gAMAwEAAhEDEQA/APcalSsMaELBateePGgvFeK5OtUeF44yISTrmP8AcfSq7H7RZgmguBNeCcZGX6Jn9pHjWPah40F1qWNU5/iWL/Ge8J32c8UZ9rHjWPbF8aD2qWpJ/iVm6M9/4R7OeKMe2r41j25fGg9YLedJ/mXhF/1+F32frRZ+JIN2A9SB964tx2Ibyxj1dP70I4hw2KeMxzRrIh3VwCP+D515rx//AAbVSz4UZ1O8LkB16nkudCfJvnUvCbfhmOWUZD3jvtTySHQEaXXs44ivwNdY8UD1r577P8fxOABjDMoiJDRTK7AC+hkQXeDpZluuouKc+zHauGadc2JlhkJzCGR1aJ73Fo5dnF72GjabaVMxGMnhOYsBZxBJtyp+OtJDAd916uDWa44aW4rtVqCHCoTSlSpUrqFKlSpQhSquOmspqyaAcdxlgaEJW7RcSChmJ0UEn+g+J0+NWOzE51VhYlQxHgw94ee/0pU7QYlnkREPezBrHUXJsl9dQLO5H8Api4VLlmU+Jt89KxW1n9MS7nTkPvqpkQoh3EcJI8fErTS+0QSFo/xnRBGyLJGMoYKBlzj+XxoP2K4gkjLDjwwkksYXM0wEgbZWUPZWtqt7XHwJauI8QGE4iHZXKYnD5bRqXPMga40H/bkPyoCGTlTDEYRZXxcpdmfEQRkG55RN3LQqibEXIN9NabieXRFpFnZSCDQi1DSpFgQbfeoCKFMkOFXD4wQDNyMTA1kLuwEsR7+UsSQWjcdfyXpb4X2fxS42fCF52wJPNDPnOcqAREJSbhSSA1jqE6XNay9pGVcMsjJLLh8ShR0mhkZom/CZWCuXkkyOdl1sDYVV7T8Qm/a80fNkEKxiylsQsWfINuRrmv02rsMMoJbUXab63aRQjroQgkKzwybjDqnMMsTiUXvEhQx3GmVVsBvrm2G1DJOxeMKSAYdr/tETLdk/0rPqLt+nTzrfszxfiKJhUYYkRSSOZZGhaaRRcWy5lYhfh1arcPFOMMUzJiBF7SQzLCizGDu2IUrppm1tvUo9LE92TogO0aE8OWlTqk2IvVdsbwvixWcCSQStiLwvz0WIQ3PdK39OldsR2T4kxxEftTCO7SQPzmDlyFCxvbURjv8AxANCeJ8G4niHUtHK6xYsPAZhGHWLXvMARcaJp4069kRikEy41Rn5hKzB1KyqSbWW90AGwsBYjreos8roYw5royeAF92l/VTbelNFTS61wnZPnYYDHAPiMxbmRsQ0ZOg5L7qLAG21ydKSuPf4cTQCQxs0sTA5iqBnOt/x4RpIbknOve27teriZb2zC/qK3qvw+1MRh3ktNj8u7s4Jx0bXBJP+CXadnSXByycx4DmjYkm8Z0Iu2vda2nQN5V6uKTv2BD7UmKCZJ1uC6d0upFmWQDRxbx10GtNsL3FbbZ20I8YwlooRqFDkYWG66VKlSrJNqVKlShC1k2pN7SOdac2GlKnaODQ0ISTFw7/MPL0KjKP4iLO3rYKvpet48QecLbbDwJGt/mKss/cAHvE5R6mq+JULltutrADcC4Y3/UKo8Ds8yCUvG4sb2b/XWnJZKUpzTbxVY3gvJGsid02ZFkAvpezEDrvQIYnCqbCCNTa+kWETrbTM3w/+0Zin/wAo5ChyiMQp1DFQWUHy2pe//QxpNFC2JKvLYgRxRKoDDNe5Q5bgEjU+75VksMxxqwbieP5U7LmRFeMot8guFF7xtBe2mwjUtXVeLuT3Y5WW+4aXQa2JAi8jt1rfi+Nw2GQvNj5MgYKbSgHUsDYRi5Ite3kaF4HtTw6dWtipLiNWvJLMFzEE2W51N7AjarL9KfTMQO8pA1omXDZZBcc0D/uc1CfQNYmuvsidR8yf7157wXtmhxLoqtG0Td7vs6SxBgGOuxCsHv0tvXo0Knm+6GB3BOumhyeJ2086rhgX9MInEtrp58Upxyiuq88xHC+J81grlkDkBi8CArfQgAZhpb5Uw8S4Uzw2QmFzGVLcw2DC2RgRe7Fhq2mjWsaeIolIBAFqX5gAW/Czgu4awBI7x6Hcb1eYh7oIx7rTW1mgHSupJ4KO25SAOwmNkIBxgBGuVZJm021uNeniPnTp2W4JPhoTHK/N75ZSARlU27vea51ufjVvBSkCOQA9xmDLazFblSD4kCx/lphTiK2Um9mNhYFgfitxTuHjZtKItkJFDcDLu7KocTGUGM1nKEENa9j1HiviOnrRXh03SsYnDmW5uLL7gtrmG5udbbiqeGmsQaa6FuysawsJyPFDXj6oe9dqZWGuoR2pWsbXFbVrFFUqVKlCFKB8dhupo5VDikV1oQvNsXHoemVwb+AOhNC8bg2lljmeTlYXDyPzWzFcwCIFZRbbM5F/G9MGNg77L+8p+Y1H2pfxPZzEYkYpHk5MckOHWMXzI2T8STTe4F72tqw3ApuN1MzOuvYR9wUEXqnPs4bJkLZioAJ/eK90n46H40m47sXHNIrlmV4H5egBDCJzlzA+KED0NM3Zt7NYAhSe7fU5dhr12Fcu0KkT5YiY2dOY7X7ra5BZbHvd3U3GmXfpjnQTR7RfBD8RuO6vkVPikbkDnaLjxfsVheUbSiMsV5bER5RfS7qNbDXr4VV4N2XweCDA4pZFLEIGe2QBL7pueZvbugNpVR+FyzEBrORe2Yk+thmPl0qwvZhwN1XvW0y6HqTZAR01v1FaNuBxBbkLWjmaoOMvWp8lfxPBsJzjNGqAyRgMbm4BXKRdjr3bC9HODsJYIGkAa1gSetiUzj1sGv50otwQI3fcMB+oA/7vSmDgGKJaSF2LDKHTMSSFvldbnUgEoR+vyqo2js3EYZntZIOUg0FbDSy504k92icFQqxC7WvlPjc5rHpuKEwzhmksdpGuNiNdd/OiEXf5bFmvZkYBrakWJNtb3XQ+dC8XgeRI5LkRysCjMScshFmDMdr2WwJINrUraUHTYTM3dR3MafWvJMRuyvWxOV/J/kHG3pcaeqjxrThWOOU5GZCpOZW1W5JJ0PQ6m4tvVOSYueXzFfu5hlsA5DahjqLXsLA9b+VccTiE5TBCVIOq3YbnZhv5XHhvpWew+eI1YSHGlxXTrG8HhTUcwpDr66I2OPMUyov4t/AslmN79CfeHoSL2BqrgMTmzA+8rsGBIJBDG+o3166b+VJfaPi8fKPLV2nQ5S4ZgITmsxZQwY3ubPlK97fpW3Cu1p58JIyq/wDrDQjmN3S6nUgHuEi9rgmta/DSbT2c8ub77L8yOHMbrX6lBdM2GUDcV6jw+a4tV2guEls1GVNSNl4r2nDNcdRY8x99UuRuV1FmpUqVZptSuGLS6mu9aSDShCQeLpllDeBH/NAH4bI2IhvMSsBn8c2WUrbM3UKl19APOzX2kw+9AuJ40RxM9jdkDEi97AWKi2urAUiNo9oFd4PeLjwLlxxIau2Bxf4wA0UDKo9NdPiDVztPF3oJP4mjPpIuYf7o1+dIXBcaxxMRdj/qMco/ftZhp+RFGW/id9bV6bxDA8+ApmynQq2+VlIZSfEaa+RNUO2XjCbRhxWg0PZY+BT2H96NzUicPw0hzqxxV82mZ11AawMboAVuOmmlEm4Y14/w2cKWY55XLC4XLlN9tDofD1pcxnblASEGax0ZL5T5rmANvDStoeOYqf8A0oZH7+Tulms+XPlcghUOUX7xH1rWucA0Gh7QR50UYOBNAUcPZ8pHIIxDHe5X3mAa+jFTodxf+tWeHStHJA7Zbh8jZL5csnc0v/EUPwpP4njsVFE0sgWNF5YueW5ImXNERkLEqQDqL+7Q4dpsTFKrEgshuFkUsoI8VY6EfAg+BpqWI4uF8TW1qCLkD7+S46VsRBcvdY8OjZ1ZAblTe2u4DajXoP8AyqxJwyF41C3ZSMoAYuCLahg5KkWGt/vQfhHFPaMPDOnd5iA23sToR8HA+VHpcOqAz6FlUkWBy66k5VPeJ8azuxnl0GR3xMJaez14KXLrUaG6V+KcAjw8YkiSMKXy8vUEtcgcrKMobfQraw8jS5xbgbGMzkOrRRNl5bakpcliACbX0sKZOPyHKkvMVGiyqrEDlgyi95A5uupGulrGu0+I5GD5jWvFEW0NwSqnQEAZgdtutRNqzPw+Ia6MCrus1P0C7GA5tCvPuOyzmR45rSOEUs92DIhykZhHZRrqQ2hOW42JqcPkVZo2b3VdSfQMCfpT7xHCYprpP7NlkQZVKO0Oa4J57nvIblLC2U5Te1I/EOFPDa4XL0KggHzynVQeg19a1uxzJGzopowyv9psezdyFlVYttTnaSacfXmvVMJiVdQyNmX8pHUdD8vtR7By3WvNeyeJaCXkSG6ygNGw1Q3XNofP7g0+4CaxtWVij/Tdpvw3yPu36fUKza/poQ/eNUWqVgGs1o00pWDWalCEt9oYLg0jcfnK4S4NiHMZa1xGrDNmPkLEepFekcZiuppJbDZxNGRmDAG297GxHyP0pqQ5C1/Ajx90+BQRUEID2W4QXOf98WQbZIhqCRpZjck+vhpXocKi1un9NqGQIuHhLyG2l2NiT5KANSfIdaJxH5GsXt7aHtcobH8DKgHid58qdXNSsNFkFTqV4HieGvFipIkUs0UhUAAk2VrLtrtl+dF+zGBxMGJZ0hfJNDyWhsIFdXQqjEjdu6zZ7Akgm+9Eu3yvhOJ+0IeWJVUh8oK5gMjgg6E6K1vMVUXEFyn+cxUqqNORC4yFSMgU6AD3uunxNehwYhmLwkUzyLtF767+rVU+V0UjmtrqrEHCsTJgBhX5GTlwxmS78wxhmngsbldM7DMBfUjpQufs+gYCXEhTcqQBmCnlmQZmZ7m5BUt+9e/mQh4FmygYPFzAC340qxDToBfQUT4d2HxOVQuBwykDV5DLKxI62AyfWlR4nDxVLHV5UJ8K+SU9kklnD14K/wD4T8R5mGlgY6xtcfolB+zh/mKfFxTCAIgSIC/ekIy2B1sFJJFwRrbTxpP7MdkTw+aSSaRA8q2C35aBc2Y5QC5Y3A06AedMtmcErcgDN3UYqb76uB67elZtrXx4+aSJhMb6HcL77OIOpKnM/aaHahdcPlDZiySjPmkZUbrcabhhma1twLVU4pwLDNblxlBzEeRUUJHIFa9mD2Ua2JKi5sb1vsApuFv7pkiQWJF+4M2u5t5VW4or5fwjGCXILSc51EdtG1yqW0uV213FqmPxOT48o/2dT6HzRlqiXEMUzA/iRrc6o12DD+Nl133A6aXpF4xwCfEMGRCDcgjPmiA3/CsMyre/dt4edFsoWTKcbJnf8kQhj1AJ7oQSFR99N9K5eyRu9vZ8VNmIu8jSlDcDvEs0Yawt06etNjarYr9I3sBPjWi46DPYhYHDZQiM0yxxoVzEkWEkam+UvltYAm2ugJNM3CeKpiJCsLxsV1NmYiwIBsQuU6kaXoPheGSICIsLBD3ri+Q30sWNkY5um+1XosFOXUySpyxvGodgd+rNYdPy9KpcXtHBzPbJIS4t00HX8t+9Psic0UG9OED3FdaF8MkA7uwG1FK0WFxDcTE2VuhTLm5TRSpUqVISVUx8d1pLfuYlT4nL89PvanudbikftBFla43Bv8taanj6WN0Z3gjvXQaGqodqppkmgeMrkiOd0ewWRWDo+u4YdwL5yUT4NjA2HhJJS4VQWHeAzctDlF7s1hYep2BrHG+GJOsbM1kUlmGlnTLmIJ/KBlVi3QKa64NM9jlso1TTKyqVC3I/KzLew3VGtu2mHwsUT4RLOKNZr1m9G9da39UmOJrQb0Vkw+G2eYyeWa+vpGBWyS4dfdgZvMp/WUiuSiw009KzXf1vJ+zCxvZ9qI6GupKsDirD3IVX9TD7ID96GTdpp++Fhe6G1ljFmubXVnexHW+mlWzVWfisKe9Kg8iwv8qSNsY6X4b8h6PijomDVVJcXjZD7irbQF5R87Qpf4ZhtWsvDZ3C5pkU3OYhGkNvyZeaxAI1ubfKsv2oh/KXf9CMR8zYVXk7TH8sJ/ncL9FzU26THS617T9HFd/phXP2GCFDTTG17lX5Wa5v3hGANNh5ViPs3hh/0EY+Ml5DvfeQnrQuXj8x2MaegLH5sf6VWfHTNvLIf02T/wBQD9aabhpt76cq+VgjOOCbQqqNgo+CjyqtJxiEbyqT5HMf9t6VvZb6lRfxckn5tViHDk7H/wAR/an49mB2pJ8POqSZSjL8fT8qO3wCj5sQfpXH9tSN7qovqS5/oKrRYIE2sSfPb42o5w3gmxIq5w2xIzd7bddans0TTpTxXfgqOe87Ek+QAHoBTAK44fDBRXetFFCyFuSMUHUmSSdVKlSpTq4sMNKVO0eH0NNlA+Ow3U0IS9gojKkYOqqNR0YhiAHH7i2ViPzMUGymjQUAfUk7nqSfE0K4A1jIvgQfnp9x9aJTk7ZG38gPqaxO0I5MRijh2jKxnde9eZr6upbCGtzb0LxnEZcxyFVXpdbn70Plmmbed/5AF+wvRSaPxCj1a/2FVXlUfnH8o/veprMFlFI2Duv3psurqULk4dn97M/62ZvoTaspw4L0VfkKvNiFOys3rUTOfdQL8Nak+wTP+IrmZoVZcP5k+gNbeyeXzIH2q2vD5W3JqzF2eJ3uaebsofMUdJwQrlKN2Uegua3XL0Dt9BTBB2cHhRCHgQHSpceAhZuSC8lK0SH8sSjzOpojhsLK2hNh5AD670xx8MUdKsphwOlS2xsboEhDsBwkKNqKJGBWwFZpxClSpUoQpUqVKEKVT4hBmWrlasKEJMbBSRuWj0JFtr+dczgZn952P0+1OLYceFZXDjwpOUVrRCUY+zhO+vrV2Hs4PCmURjwra1KQg0XAgOlWo+FKOlEKlCFXXBKOldVhA6VvUoQsWrNSpQhSpUqUIUqVKlCFKlSpQhf/2Q=="/>
          <p:cNvSpPr>
            <a:spLocks noChangeAspect="1" noChangeArrowheads="1"/>
          </p:cNvSpPr>
          <p:nvPr/>
        </p:nvSpPr>
        <p:spPr bwMode="auto">
          <a:xfrm>
            <a:off x="155575" y="-639763"/>
            <a:ext cx="1524000" cy="13335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xmlns="" val="38933977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pPr eaLnBrk="1" hangingPunct="1">
              <a:buFontTx/>
              <a:buNone/>
            </a:pPr>
            <a:endParaRPr lang="el-GR" smtClean="0"/>
          </a:p>
        </p:txBody>
      </p:sp>
      <p:sp>
        <p:nvSpPr>
          <p:cNvPr id="1088514" name="Rectangle 2"/>
          <p:cNvSpPr>
            <a:spLocks noGrp="1" noChangeArrowheads="1"/>
          </p:cNvSpPr>
          <p:nvPr>
            <p:ph type="title"/>
          </p:nvPr>
        </p:nvSpPr>
        <p:spPr/>
        <p:txBody>
          <a:bodyPr/>
          <a:lstStyle/>
          <a:p>
            <a:pPr eaLnBrk="1" hangingPunct="1">
              <a:defRPr/>
            </a:pPr>
            <a:r>
              <a:rPr lang="en-US"/>
              <a:t>Y! Answers</a:t>
            </a:r>
          </a:p>
        </p:txBody>
      </p:sp>
      <p:pic>
        <p:nvPicPr>
          <p:cNvPr id="44036" name="Picture 4" descr="answer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9550" y="0"/>
            <a:ext cx="95631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083474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990600"/>
            <a:ext cx="7949967" cy="4367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1408824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6200" y="1143000"/>
            <a:ext cx="8839200" cy="5562600"/>
            <a:chOff x="0" y="838200"/>
            <a:chExt cx="7772400" cy="4114800"/>
          </a:xfrm>
        </p:grpSpPr>
        <p:pic>
          <p:nvPicPr>
            <p:cNvPr id="89090" name="Picture 2"/>
            <p:cNvPicPr>
              <a:picLocks noChangeAspect="1" noChangeArrowheads="1"/>
            </p:cNvPicPr>
            <p:nvPr/>
          </p:nvPicPr>
          <p:blipFill>
            <a:blip r:embed="rId3" cstate="print"/>
            <a:srcRect l="86676" t="11458" r="1611" b="33333"/>
            <a:stretch>
              <a:fillRect/>
            </a:stretch>
          </p:blipFill>
          <p:spPr bwMode="auto">
            <a:xfrm>
              <a:off x="6248400" y="838200"/>
              <a:ext cx="1524000" cy="4038600"/>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t="11458" r="51977" b="32292"/>
            <a:stretch>
              <a:fillRect/>
            </a:stretch>
          </p:blipFill>
          <p:spPr bwMode="auto">
            <a:xfrm>
              <a:off x="0" y="838200"/>
              <a:ext cx="6248400" cy="4114800"/>
            </a:xfrm>
            <a:prstGeom prst="rect">
              <a:avLst/>
            </a:prstGeom>
            <a:noFill/>
            <a:ln w="9525">
              <a:noFill/>
              <a:miter lim="800000"/>
              <a:headEnd/>
              <a:tailEnd/>
            </a:ln>
          </p:spPr>
        </p:pic>
      </p:grpSp>
      <p:sp>
        <p:nvSpPr>
          <p:cNvPr id="8" name="标题 7"/>
          <p:cNvSpPr>
            <a:spLocks noGrp="1"/>
          </p:cNvSpPr>
          <p:nvPr>
            <p:ph type="title"/>
          </p:nvPr>
        </p:nvSpPr>
        <p:spPr>
          <a:xfrm>
            <a:off x="457200" y="152400"/>
            <a:ext cx="5791200" cy="838518"/>
          </a:xfrm>
        </p:spPr>
        <p:txBody>
          <a:bodyPr/>
          <a:lstStyle/>
          <a:p>
            <a:r>
              <a:rPr lang="en-US" dirty="0" smtClean="0"/>
              <a:t>Bing Social Search</a:t>
            </a:r>
            <a:endParaRPr lang="en-US" dirty="0"/>
          </a:p>
        </p:txBody>
      </p:sp>
    </p:spTree>
    <p:extLst>
      <p:ext uri="{BB962C8B-B14F-4D97-AF65-F5344CB8AC3E}">
        <p14:creationId xmlns:p14="http://schemas.microsoft.com/office/powerpoint/2010/main" xmlns="" val="163816101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pPr marL="457200" indent="-457200" eaLnBrk="1" hangingPunct="1">
              <a:buFont typeface="+mj-lt"/>
              <a:buAutoNum type="arabicPeriod"/>
            </a:pPr>
            <a:r>
              <a:rPr lang="en-US" sz="3200" dirty="0" smtClean="0"/>
              <a:t>Information Extraction:</a:t>
            </a:r>
            <a:br>
              <a:rPr lang="en-US" sz="3200" dirty="0" smtClean="0"/>
            </a:br>
            <a:r>
              <a:rPr lang="en-US" sz="3200" dirty="0" smtClean="0"/>
              <a:t>Search on Structured Data</a:t>
            </a:r>
          </a:p>
          <a:p>
            <a:pPr marL="457200" indent="-457200" eaLnBrk="1" hangingPunct="1">
              <a:buFont typeface="+mj-lt"/>
              <a:buAutoNum type="arabicPeriod"/>
            </a:pPr>
            <a:r>
              <a:rPr lang="en-US" sz="3200" dirty="0" smtClean="0"/>
              <a:t>Social Search</a:t>
            </a:r>
          </a:p>
          <a:p>
            <a:pPr marL="457200" indent="-457200" eaLnBrk="1" hangingPunct="1">
              <a:buFont typeface="+mj-lt"/>
              <a:buAutoNum type="arabicPeriod"/>
            </a:pPr>
            <a:r>
              <a:rPr lang="en-US" sz="3200" dirty="0" smtClean="0">
                <a:solidFill>
                  <a:srgbClr val="FF0000"/>
                </a:solidFill>
              </a:rPr>
              <a:t>Privacy Preserving Search</a:t>
            </a:r>
          </a:p>
          <a:p>
            <a:pPr marL="457200" indent="-457200">
              <a:buFont typeface="+mj-lt"/>
              <a:buAutoNum type="arabicPeriod"/>
            </a:pPr>
            <a:r>
              <a:rPr lang="en-US" sz="3200" dirty="0"/>
              <a:t>Product Search with best </a:t>
            </a:r>
            <a:r>
              <a:rPr lang="en-US" sz="3200" dirty="0" smtClean="0"/>
              <a:t>value</a:t>
            </a:r>
            <a:endParaRPr lang="en-US" sz="3200" dirty="0"/>
          </a:p>
        </p:txBody>
      </p:sp>
      <p:sp>
        <p:nvSpPr>
          <p:cNvPr id="1079298" name="Rectangle 2"/>
          <p:cNvSpPr>
            <a:spLocks noGrp="1" noChangeArrowheads="1"/>
          </p:cNvSpPr>
          <p:nvPr>
            <p:ph type="title"/>
          </p:nvPr>
        </p:nvSpPr>
        <p:spPr/>
        <p:txBody>
          <a:bodyPr/>
          <a:lstStyle/>
          <a:p>
            <a:pPr eaLnBrk="1" hangingPunct="1">
              <a:defRPr/>
            </a:pPr>
            <a:r>
              <a:rPr lang="en-US" dirty="0"/>
              <a:t>Future of Search</a:t>
            </a:r>
            <a:endParaRPr lang="el-GR" dirty="0"/>
          </a:p>
        </p:txBody>
      </p:sp>
    </p:spTree>
    <p:extLst>
      <p:ext uri="{BB962C8B-B14F-4D97-AF65-F5344CB8AC3E}">
        <p14:creationId xmlns:p14="http://schemas.microsoft.com/office/powerpoint/2010/main" xmlns="" val="9570077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r>
              <a:rPr lang="en-US" dirty="0" smtClean="0"/>
              <a:t>Privacy preserving Search</a:t>
            </a:r>
            <a:endParaRPr lang="en-US" dirty="0"/>
          </a:p>
        </p:txBody>
      </p:sp>
      <p:pic>
        <p:nvPicPr>
          <p:cNvPr id="5122" name="Picture 2" descr="http://i.duck.co/tools/google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199" y="1752600"/>
            <a:ext cx="7967797" cy="3200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063706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pPr marL="457200" indent="-457200" eaLnBrk="1" hangingPunct="1">
              <a:buFont typeface="+mj-lt"/>
              <a:buAutoNum type="arabicPeriod"/>
            </a:pPr>
            <a:r>
              <a:rPr lang="en-US" sz="3200" dirty="0" smtClean="0"/>
              <a:t>Information Extraction:</a:t>
            </a:r>
            <a:br>
              <a:rPr lang="en-US" sz="3200" dirty="0" smtClean="0"/>
            </a:br>
            <a:r>
              <a:rPr lang="en-US" sz="3200" dirty="0" smtClean="0"/>
              <a:t>Search on Structured Data</a:t>
            </a:r>
          </a:p>
          <a:p>
            <a:pPr marL="457200" indent="-457200" eaLnBrk="1" hangingPunct="1">
              <a:buFont typeface="+mj-lt"/>
              <a:buAutoNum type="arabicPeriod"/>
            </a:pPr>
            <a:r>
              <a:rPr lang="en-US" sz="3200" dirty="0" smtClean="0"/>
              <a:t>Social Search</a:t>
            </a:r>
          </a:p>
          <a:p>
            <a:pPr marL="457200" indent="-457200">
              <a:buFont typeface="+mj-lt"/>
              <a:buAutoNum type="arabicPeriod"/>
            </a:pPr>
            <a:r>
              <a:rPr lang="en-US" sz="3200" dirty="0"/>
              <a:t>Privacy Preserving Search</a:t>
            </a:r>
          </a:p>
          <a:p>
            <a:pPr marL="457200" indent="-457200">
              <a:buFont typeface="+mj-lt"/>
              <a:buAutoNum type="arabicPeriod"/>
            </a:pPr>
            <a:r>
              <a:rPr lang="en-US" sz="3200" dirty="0">
                <a:solidFill>
                  <a:srgbClr val="FF0000"/>
                </a:solidFill>
              </a:rPr>
              <a:t>Product Search with best value</a:t>
            </a:r>
          </a:p>
        </p:txBody>
      </p:sp>
      <p:sp>
        <p:nvSpPr>
          <p:cNvPr id="1079298" name="Rectangle 2"/>
          <p:cNvSpPr>
            <a:spLocks noGrp="1" noChangeArrowheads="1"/>
          </p:cNvSpPr>
          <p:nvPr>
            <p:ph type="title"/>
          </p:nvPr>
        </p:nvSpPr>
        <p:spPr/>
        <p:txBody>
          <a:bodyPr/>
          <a:lstStyle/>
          <a:p>
            <a:pPr eaLnBrk="1" hangingPunct="1">
              <a:defRPr/>
            </a:pPr>
            <a:r>
              <a:rPr lang="en-US" dirty="0"/>
              <a:t>Future of Search</a:t>
            </a:r>
            <a:endParaRPr lang="el-GR" dirty="0"/>
          </a:p>
        </p:txBody>
      </p:sp>
    </p:spTree>
    <p:extLst>
      <p:ext uri="{BB962C8B-B14F-4D97-AF65-F5344CB8AC3E}">
        <p14:creationId xmlns:p14="http://schemas.microsoft.com/office/powerpoint/2010/main" xmlns="" val="106294719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99188" y="388937"/>
            <a:ext cx="6553200" cy="830263"/>
          </a:xfrm>
        </p:spPr>
        <p:txBody>
          <a:bodyPr/>
          <a:lstStyle/>
          <a:p>
            <a:pPr eaLnBrk="1" hangingPunct="1"/>
            <a:r>
              <a:rPr lang="en-US" altLang="zh-CN" dirty="0" smtClean="0">
                <a:solidFill>
                  <a:srgbClr val="660066"/>
                </a:solidFill>
                <a:latin typeface="Palatino Linotype" pitchFamily="18" charset="0"/>
                <a:ea typeface="宋体" pitchFamily="2" charset="-122"/>
              </a:rPr>
              <a:t>product search</a:t>
            </a:r>
          </a:p>
        </p:txBody>
      </p:sp>
      <p:sp>
        <p:nvSpPr>
          <p:cNvPr id="10245" name="Rectangle 18"/>
          <p:cNvSpPr>
            <a:spLocks noChangeArrowheads="1"/>
          </p:cNvSpPr>
          <p:nvPr/>
        </p:nvSpPr>
        <p:spPr bwMode="ltGray">
          <a:xfrm>
            <a:off x="140889" y="1683127"/>
            <a:ext cx="8244408" cy="4031873"/>
          </a:xfrm>
          <a:prstGeom prst="rect">
            <a:avLst/>
          </a:prstGeom>
          <a:noFill/>
          <a:ln w="9525">
            <a:noFill/>
            <a:miter lim="800000"/>
            <a:headEnd/>
            <a:tailEnd/>
          </a:ln>
        </p:spPr>
        <p:txBody>
          <a:bodyPr wrap="square">
            <a:spAutoFit/>
          </a:bodyPr>
          <a:lstStyle/>
          <a:p>
            <a:pPr algn="l"/>
            <a:r>
              <a:rPr lang="en-US" altLang="zh-CN" b="1" dirty="0" smtClean="0">
                <a:solidFill>
                  <a:srgbClr val="CC0099"/>
                </a:solidFill>
                <a:latin typeface="Palatino Linotype" pitchFamily="18" charset="0"/>
              </a:rPr>
              <a:t>Motivation</a:t>
            </a:r>
          </a:p>
          <a:p>
            <a:pPr algn="l">
              <a:buFont typeface="Arial" pitchFamily="34" charset="0"/>
              <a:buChar char="•"/>
            </a:pPr>
            <a:r>
              <a:rPr lang="en-US" altLang="zh-CN" sz="2000" dirty="0" smtClean="0">
                <a:solidFill>
                  <a:schemeClr val="tx1"/>
                </a:solidFill>
                <a:latin typeface="Palatino Linotype" pitchFamily="18" charset="0"/>
              </a:rPr>
              <a:t> E-commence and product search increasingly becoming very popular.      </a:t>
            </a:r>
          </a:p>
          <a:p>
            <a:pPr algn="l"/>
            <a:r>
              <a:rPr lang="en-US" altLang="zh-CN" sz="1800" dirty="0" smtClean="0">
                <a:solidFill>
                  <a:schemeClr val="tx1"/>
                </a:solidFill>
                <a:latin typeface="Palatino Linotype" pitchFamily="18" charset="0"/>
              </a:rPr>
              <a:t>   e</a:t>
            </a:r>
            <a:r>
              <a:rPr lang="en-US" altLang="zh-CN" sz="1600" dirty="0" smtClean="0">
                <a:solidFill>
                  <a:schemeClr val="tx1"/>
                </a:solidFill>
                <a:latin typeface="Palatino Linotype" pitchFamily="18" charset="0"/>
              </a:rPr>
              <a:t>.g., over 875 Million consumers shop online (Nielsen 2008)</a:t>
            </a:r>
          </a:p>
          <a:p>
            <a:pPr algn="l"/>
            <a:endParaRPr lang="en-US" sz="2000" b="1" dirty="0" smtClean="0">
              <a:solidFill>
                <a:srgbClr val="CC0099"/>
              </a:solidFill>
              <a:latin typeface="Palatino Linotype" pitchFamily="18" charset="0"/>
            </a:endParaRPr>
          </a:p>
          <a:p>
            <a:pPr algn="l"/>
            <a:r>
              <a:rPr lang="en-US" b="1" dirty="0" smtClean="0">
                <a:solidFill>
                  <a:srgbClr val="CC0099"/>
                </a:solidFill>
                <a:latin typeface="Palatino Linotype" pitchFamily="18" charset="0"/>
              </a:rPr>
              <a:t>Industry Trends</a:t>
            </a:r>
          </a:p>
          <a:p>
            <a:pPr algn="l">
              <a:buFont typeface="Arial" pitchFamily="34" charset="0"/>
              <a:buChar char="•"/>
            </a:pPr>
            <a:r>
              <a:rPr lang="en-US" sz="2000" dirty="0" smtClean="0">
                <a:solidFill>
                  <a:schemeClr val="tx1"/>
                </a:solidFill>
                <a:latin typeface="Palatino Linotype" pitchFamily="18" charset="0"/>
              </a:rPr>
              <a:t>  </a:t>
            </a:r>
            <a:r>
              <a:rPr lang="en-US" sz="2000" i="1" dirty="0" smtClean="0">
                <a:solidFill>
                  <a:schemeClr val="tx1"/>
                </a:solidFill>
                <a:latin typeface="Palatino Linotype" pitchFamily="18" charset="0"/>
              </a:rPr>
              <a:t>Google</a:t>
            </a:r>
            <a:r>
              <a:rPr lang="en-US" sz="2000" dirty="0" smtClean="0">
                <a:solidFill>
                  <a:schemeClr val="tx1"/>
                </a:solidFill>
                <a:latin typeface="Palatino Linotype" pitchFamily="18" charset="0"/>
              </a:rPr>
              <a:t> Acquires </a:t>
            </a:r>
            <a:r>
              <a:rPr lang="en-US" sz="2000" dirty="0" err="1" smtClean="0">
                <a:solidFill>
                  <a:schemeClr val="tx1"/>
                </a:solidFill>
                <a:latin typeface="Palatino Linotype" pitchFamily="18" charset="0"/>
              </a:rPr>
              <a:t>Froogle</a:t>
            </a:r>
            <a:r>
              <a:rPr lang="en-US" sz="2000" dirty="0" smtClean="0">
                <a:solidFill>
                  <a:schemeClr val="tx1"/>
                </a:solidFill>
                <a:latin typeface="Palatino Linotype" pitchFamily="18" charset="0"/>
              </a:rPr>
              <a:t> (Dec. 2002): </a:t>
            </a:r>
          </a:p>
          <a:p>
            <a:pPr algn="l"/>
            <a:r>
              <a:rPr lang="en-US" sz="1800" dirty="0" smtClean="0">
                <a:solidFill>
                  <a:schemeClr val="tx1"/>
                </a:solidFill>
                <a:latin typeface="Palatino Linotype" pitchFamily="18" charset="0"/>
              </a:rPr>
              <a:t>     - </a:t>
            </a:r>
            <a:r>
              <a:rPr lang="en-US" sz="1600" dirty="0" smtClean="0">
                <a:solidFill>
                  <a:schemeClr val="tx1"/>
                </a:solidFill>
                <a:latin typeface="Palatino Linotype" pitchFamily="18" charset="0"/>
              </a:rPr>
              <a:t>Google Product Search (35 countries: US 2002, UK/Germany 2004, China 2009, </a:t>
            </a:r>
          </a:p>
          <a:p>
            <a:pPr algn="l"/>
            <a:r>
              <a:rPr lang="en-US" sz="1600" dirty="0" smtClean="0">
                <a:solidFill>
                  <a:schemeClr val="tx1"/>
                </a:solidFill>
                <a:latin typeface="Palatino Linotype" pitchFamily="18" charset="0"/>
              </a:rPr>
              <a:t>                                                   France 2010, Italy/Spain/Netherland 2011…)</a:t>
            </a:r>
          </a:p>
          <a:p>
            <a:pPr algn="l">
              <a:buFont typeface="Arial" pitchFamily="34" charset="0"/>
              <a:buChar char="•"/>
            </a:pPr>
            <a:r>
              <a:rPr lang="en-US" sz="1800" dirty="0" smtClean="0">
                <a:solidFill>
                  <a:schemeClr val="tx1"/>
                </a:solidFill>
                <a:latin typeface="Palatino Linotype" pitchFamily="18" charset="0"/>
              </a:rPr>
              <a:t>  </a:t>
            </a:r>
            <a:r>
              <a:rPr lang="en-US" sz="2000" i="1" dirty="0" smtClean="0">
                <a:solidFill>
                  <a:schemeClr val="tx1"/>
                </a:solidFill>
                <a:latin typeface="Palatino Linotype" pitchFamily="18" charset="0"/>
              </a:rPr>
              <a:t>Yahoo</a:t>
            </a:r>
            <a:r>
              <a:rPr lang="en-US" sz="2000" dirty="0" smtClean="0">
                <a:solidFill>
                  <a:schemeClr val="tx1"/>
                </a:solidFill>
                <a:latin typeface="Palatino Linotype" pitchFamily="18" charset="0"/>
              </a:rPr>
              <a:t>! Shopping (April 2004)</a:t>
            </a:r>
          </a:p>
          <a:p>
            <a:pPr algn="l">
              <a:buFont typeface="Arial" pitchFamily="34" charset="0"/>
              <a:buChar char="•"/>
            </a:pPr>
            <a:r>
              <a:rPr lang="en-US" sz="2000" dirty="0" smtClean="0">
                <a:solidFill>
                  <a:schemeClr val="tx1"/>
                </a:solidFill>
                <a:latin typeface="Palatino Linotype" pitchFamily="18" charset="0"/>
              </a:rPr>
              <a:t>  </a:t>
            </a:r>
            <a:r>
              <a:rPr lang="en-US" sz="2000" i="1" dirty="0" smtClean="0">
                <a:solidFill>
                  <a:schemeClr val="tx1"/>
                </a:solidFill>
                <a:latin typeface="Palatino Linotype" pitchFamily="18" charset="0"/>
              </a:rPr>
              <a:t>Microsoft</a:t>
            </a:r>
            <a:r>
              <a:rPr lang="en-US" sz="2000" dirty="0" smtClean="0">
                <a:solidFill>
                  <a:schemeClr val="tx1"/>
                </a:solidFill>
                <a:latin typeface="Palatino Linotype" pitchFamily="18" charset="0"/>
              </a:rPr>
              <a:t> Live Product Search (2006), Bing Shopping (June 2010)</a:t>
            </a:r>
          </a:p>
          <a:p>
            <a:pPr algn="l">
              <a:buFont typeface="Arial" pitchFamily="34" charset="0"/>
              <a:buChar char="•"/>
            </a:pPr>
            <a:endParaRPr lang="en-US" sz="800" dirty="0" smtClean="0">
              <a:solidFill>
                <a:schemeClr val="tx1"/>
              </a:solidFill>
              <a:latin typeface="Palatino Linotype" pitchFamily="18" charset="0"/>
            </a:endParaRPr>
          </a:p>
          <a:p>
            <a:pPr algn="l">
              <a:buFont typeface="Arial" pitchFamily="34" charset="0"/>
              <a:buChar char="•"/>
            </a:pPr>
            <a:r>
              <a:rPr lang="en-US" sz="2000" dirty="0" smtClean="0">
                <a:solidFill>
                  <a:schemeClr val="tx1"/>
                </a:solidFill>
                <a:latin typeface="Palatino Linotype" pitchFamily="18" charset="0"/>
              </a:rPr>
              <a:t>  Product-Specific search engines: e.g., Travel, Real estates, Used Car…</a:t>
            </a:r>
          </a:p>
          <a:p>
            <a:pPr algn="l">
              <a:buFont typeface="Arial" pitchFamily="34" charset="0"/>
              <a:buChar char="•"/>
            </a:pPr>
            <a:r>
              <a:rPr lang="en-US" sz="2000" dirty="0" smtClean="0">
                <a:solidFill>
                  <a:schemeClr val="tx1"/>
                </a:solidFill>
                <a:latin typeface="Palatino Linotype" pitchFamily="18" charset="0"/>
              </a:rPr>
              <a:t>  </a:t>
            </a:r>
            <a:r>
              <a:rPr lang="en-US" sz="2000" i="1" dirty="0" smtClean="0">
                <a:solidFill>
                  <a:schemeClr val="tx1"/>
                </a:solidFill>
                <a:latin typeface="Palatino Linotype" pitchFamily="18" charset="0"/>
              </a:rPr>
              <a:t>Smatch.com</a:t>
            </a:r>
            <a:r>
              <a:rPr lang="en-US" sz="2000" dirty="0" smtClean="0">
                <a:solidFill>
                  <a:schemeClr val="tx1"/>
                </a:solidFill>
                <a:latin typeface="Palatino Linotype" pitchFamily="18" charset="0"/>
              </a:rPr>
              <a:t> first launches product search on </a:t>
            </a:r>
            <a:r>
              <a:rPr lang="en-US" sz="2000" dirty="0" err="1" smtClean="0">
                <a:solidFill>
                  <a:schemeClr val="tx1"/>
                </a:solidFill>
                <a:latin typeface="Palatino Linotype" pitchFamily="18" charset="0"/>
              </a:rPr>
              <a:t>Facebook</a:t>
            </a:r>
            <a:r>
              <a:rPr lang="en-US" sz="2000" dirty="0" smtClean="0">
                <a:solidFill>
                  <a:schemeClr val="tx1"/>
                </a:solidFill>
                <a:latin typeface="Palatino Linotype" pitchFamily="18" charset="0"/>
              </a:rPr>
              <a:t> (Sept. 2010)</a:t>
            </a:r>
          </a:p>
        </p:txBody>
      </p:sp>
    </p:spTree>
    <p:extLst>
      <p:ext uri="{BB962C8B-B14F-4D97-AF65-F5344CB8AC3E}">
        <p14:creationId xmlns:p14="http://schemas.microsoft.com/office/powerpoint/2010/main" xmlns="" val="2055812898"/>
      </p:ext>
    </p:extLst>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211224" y="188640"/>
            <a:ext cx="6984776" cy="830263"/>
          </a:xfrm>
        </p:spPr>
        <p:txBody>
          <a:bodyPr/>
          <a:lstStyle/>
          <a:p>
            <a:pPr eaLnBrk="1" hangingPunct="1"/>
            <a:r>
              <a:rPr lang="en-US" altLang="zh-CN" dirty="0" smtClean="0">
                <a:solidFill>
                  <a:srgbClr val="660066"/>
                </a:solidFill>
                <a:latin typeface="Palatino Linotype" pitchFamily="18" charset="0"/>
                <a:ea typeface="宋体" pitchFamily="2" charset="-122"/>
              </a:rPr>
              <a:t>Example: Travel Search</a:t>
            </a:r>
          </a:p>
        </p:txBody>
      </p:sp>
      <p:pic>
        <p:nvPicPr>
          <p:cNvPr id="6" name="Picture 102" descr="globe-travel-plans_300.jpg"/>
          <p:cNvPicPr>
            <a:picLocks noChangeAspect="1"/>
          </p:cNvPicPr>
          <p:nvPr/>
        </p:nvPicPr>
        <p:blipFill>
          <a:blip r:embed="rId3" cstate="print"/>
          <a:srcRect l="7350" t="4015" r="6897" b="7452"/>
          <a:stretch>
            <a:fillRect/>
          </a:stretch>
        </p:blipFill>
        <p:spPr bwMode="auto">
          <a:xfrm>
            <a:off x="5443102" y="3240360"/>
            <a:ext cx="2145811" cy="2636912"/>
          </a:xfrm>
          <a:prstGeom prst="rect">
            <a:avLst/>
          </a:prstGeom>
          <a:noFill/>
          <a:ln w="9525">
            <a:noFill/>
            <a:miter lim="800000"/>
            <a:headEnd/>
            <a:tailEnd/>
          </a:ln>
        </p:spPr>
      </p:pic>
      <p:sp>
        <p:nvSpPr>
          <p:cNvPr id="7" name="AutoShape 57"/>
          <p:cNvSpPr>
            <a:spLocks noChangeArrowheads="1"/>
          </p:cNvSpPr>
          <p:nvPr/>
        </p:nvSpPr>
        <p:spPr bwMode="auto">
          <a:xfrm>
            <a:off x="218047" y="4365105"/>
            <a:ext cx="5369068" cy="428628"/>
          </a:xfrm>
          <a:prstGeom prst="flowChartAlternateProcess">
            <a:avLst/>
          </a:prstGeom>
          <a:noFill/>
          <a:ln w="9525">
            <a:noFill/>
            <a:miter lim="800000"/>
            <a:headEnd/>
            <a:tailEnd/>
          </a:ln>
        </p:spPr>
        <p:txBody>
          <a:bodyPr lIns="274320" tIns="0" rIns="0" bIns="0" anchor="ctr"/>
          <a:lstStyle/>
          <a:p>
            <a:pPr marL="609600" indent="-609600" algn="l" eaLnBrk="1" hangingPunct="1">
              <a:buClr>
                <a:srgbClr val="660066"/>
              </a:buClr>
              <a:buSzPct val="90000"/>
              <a:buFont typeface="Wingdings" pitchFamily="2" charset="2"/>
              <a:buNone/>
            </a:pPr>
            <a:r>
              <a:rPr lang="en-US" altLang="zh-CN" sz="2200" dirty="0" smtClean="0">
                <a:solidFill>
                  <a:schemeClr val="tx1"/>
                </a:solidFill>
                <a:latin typeface="Palatino Linotype" pitchFamily="18" charset="0"/>
                <a:ea typeface="宋体" pitchFamily="2" charset="-122"/>
              </a:rPr>
              <a:t>   Great </a:t>
            </a:r>
            <a:r>
              <a:rPr lang="en-US" altLang="zh-CN" sz="2200" u="sng" dirty="0" smtClean="0">
                <a:solidFill>
                  <a:schemeClr val="tx1"/>
                </a:solidFill>
                <a:latin typeface="Palatino Linotype" pitchFamily="18" charset="0"/>
                <a:ea typeface="宋体" pitchFamily="2" charset="-122"/>
              </a:rPr>
              <a:t>Location</a:t>
            </a:r>
            <a:r>
              <a:rPr lang="en-US" altLang="zh-CN" sz="2200" dirty="0" smtClean="0">
                <a:solidFill>
                  <a:schemeClr val="tx1"/>
                </a:solidFill>
                <a:latin typeface="Palatino Linotype" pitchFamily="18" charset="0"/>
                <a:ea typeface="宋体" pitchFamily="2" charset="-122"/>
              </a:rPr>
              <a:t>: night life, beach…</a:t>
            </a:r>
          </a:p>
        </p:txBody>
      </p:sp>
      <p:sp>
        <p:nvSpPr>
          <p:cNvPr id="8" name="AutoShape 57"/>
          <p:cNvSpPr>
            <a:spLocks noChangeArrowheads="1"/>
          </p:cNvSpPr>
          <p:nvPr/>
        </p:nvSpPr>
        <p:spPr bwMode="auto">
          <a:xfrm>
            <a:off x="211225" y="3789042"/>
            <a:ext cx="4151754" cy="589175"/>
          </a:xfrm>
          <a:prstGeom prst="flowChartAlternateProcess">
            <a:avLst/>
          </a:prstGeom>
          <a:noFill/>
          <a:ln w="9525">
            <a:noFill/>
            <a:miter lim="800000"/>
            <a:headEnd/>
            <a:tailEnd/>
          </a:ln>
        </p:spPr>
        <p:txBody>
          <a:bodyPr lIns="274320" tIns="0" rIns="0" bIns="0" anchor="ctr"/>
          <a:lstStyle/>
          <a:p>
            <a:pPr marL="609600" indent="-609600" algn="l" eaLnBrk="1" hangingPunct="1">
              <a:buClr>
                <a:srgbClr val="660066"/>
              </a:buClr>
              <a:buSzPct val="90000"/>
              <a:buFont typeface="Wingdings" pitchFamily="2" charset="2"/>
              <a:buNone/>
            </a:pPr>
            <a:r>
              <a:rPr lang="en-US" altLang="zh-CN" sz="2200" dirty="0" smtClean="0">
                <a:solidFill>
                  <a:schemeClr val="tx1"/>
                </a:solidFill>
                <a:latin typeface="Palatino Linotype" pitchFamily="18" charset="0"/>
                <a:ea typeface="宋体" pitchFamily="2" charset="-122"/>
              </a:rPr>
              <a:t>   Great </a:t>
            </a:r>
            <a:r>
              <a:rPr lang="en-US" altLang="zh-CN" sz="2200" u="sng" dirty="0" smtClean="0">
                <a:solidFill>
                  <a:schemeClr val="tx1"/>
                </a:solidFill>
                <a:latin typeface="Palatino Linotype" pitchFamily="18" charset="0"/>
                <a:ea typeface="宋体" pitchFamily="2" charset="-122"/>
              </a:rPr>
              <a:t>Customer Reviews</a:t>
            </a:r>
            <a:r>
              <a:rPr lang="en-US" altLang="zh-CN" sz="2200" dirty="0" smtClean="0">
                <a:solidFill>
                  <a:schemeClr val="tx1"/>
                </a:solidFill>
                <a:latin typeface="Palatino Linotype" pitchFamily="18" charset="0"/>
                <a:ea typeface="宋体" pitchFamily="2" charset="-122"/>
              </a:rPr>
              <a:t>…</a:t>
            </a:r>
          </a:p>
        </p:txBody>
      </p:sp>
      <p:sp>
        <p:nvSpPr>
          <p:cNvPr id="9" name="AutoShape 57"/>
          <p:cNvSpPr>
            <a:spLocks noChangeArrowheads="1"/>
          </p:cNvSpPr>
          <p:nvPr/>
        </p:nvSpPr>
        <p:spPr bwMode="auto">
          <a:xfrm>
            <a:off x="424679" y="4797152"/>
            <a:ext cx="4143404" cy="517736"/>
          </a:xfrm>
          <a:prstGeom prst="flowChartAlternateProcess">
            <a:avLst/>
          </a:prstGeom>
          <a:noFill/>
          <a:ln w="9525">
            <a:noFill/>
            <a:miter lim="800000"/>
            <a:headEnd/>
            <a:tailEnd/>
          </a:ln>
        </p:spPr>
        <p:txBody>
          <a:bodyPr lIns="274320" tIns="0" rIns="0" bIns="0" anchor="ctr"/>
          <a:lstStyle/>
          <a:p>
            <a:pPr marL="609600" indent="-609600" algn="l" eaLnBrk="1" hangingPunct="1">
              <a:buClr>
                <a:srgbClr val="660066"/>
              </a:buClr>
              <a:buSzPct val="90000"/>
              <a:buFont typeface="Wingdings" pitchFamily="2" charset="2"/>
              <a:buNone/>
            </a:pPr>
            <a:r>
              <a:rPr lang="en-US" altLang="zh-CN" sz="2200" dirty="0" smtClean="0">
                <a:solidFill>
                  <a:schemeClr val="tx1"/>
                </a:solidFill>
                <a:latin typeface="Palatino Linotype" pitchFamily="18" charset="0"/>
                <a:ea typeface="宋体" pitchFamily="2" charset="-122"/>
              </a:rPr>
              <a:t>Great </a:t>
            </a:r>
            <a:r>
              <a:rPr lang="en-US" altLang="zh-CN" sz="2200" u="sng" dirty="0" smtClean="0">
                <a:solidFill>
                  <a:schemeClr val="tx1"/>
                </a:solidFill>
                <a:latin typeface="Palatino Linotype" pitchFamily="18" charset="0"/>
                <a:ea typeface="宋体" pitchFamily="2" charset="-122"/>
              </a:rPr>
              <a:t>Service</a:t>
            </a:r>
            <a:r>
              <a:rPr lang="en-US" altLang="zh-CN" sz="2200" dirty="0" smtClean="0">
                <a:solidFill>
                  <a:schemeClr val="tx1"/>
                </a:solidFill>
                <a:latin typeface="Palatino Linotype" pitchFamily="18" charset="0"/>
                <a:ea typeface="宋体" pitchFamily="2" charset="-122"/>
              </a:rPr>
              <a:t>: 5-star…</a:t>
            </a:r>
          </a:p>
        </p:txBody>
      </p:sp>
      <p:sp>
        <p:nvSpPr>
          <p:cNvPr id="10" name="AutoShape 57"/>
          <p:cNvSpPr>
            <a:spLocks noChangeArrowheads="1"/>
          </p:cNvSpPr>
          <p:nvPr/>
        </p:nvSpPr>
        <p:spPr bwMode="auto">
          <a:xfrm>
            <a:off x="418305" y="3364592"/>
            <a:ext cx="4357718" cy="451832"/>
          </a:xfrm>
          <a:prstGeom prst="flowChartAlternateProcess">
            <a:avLst/>
          </a:prstGeom>
          <a:noFill/>
          <a:ln w="9525">
            <a:noFill/>
            <a:miter lim="800000"/>
            <a:headEnd/>
            <a:tailEnd/>
          </a:ln>
        </p:spPr>
        <p:txBody>
          <a:bodyPr lIns="274320" tIns="0" rIns="0" bIns="0" anchor="ctr"/>
          <a:lstStyle/>
          <a:p>
            <a:pPr marL="609600" indent="-609600" algn="l" eaLnBrk="1" hangingPunct="1">
              <a:buClr>
                <a:srgbClr val="660066"/>
              </a:buClr>
              <a:buSzPct val="90000"/>
              <a:buFont typeface="Wingdings" pitchFamily="2" charset="2"/>
              <a:buNone/>
            </a:pPr>
            <a:r>
              <a:rPr lang="en-US" altLang="zh-CN" sz="2200" dirty="0" smtClean="0">
                <a:solidFill>
                  <a:schemeClr val="tx1"/>
                </a:solidFill>
                <a:latin typeface="Palatino Linotype" pitchFamily="18" charset="0"/>
                <a:ea typeface="宋体" pitchFamily="2" charset="-122"/>
              </a:rPr>
              <a:t>Great </a:t>
            </a:r>
            <a:r>
              <a:rPr lang="en-US" altLang="zh-CN" sz="2200" u="sng" dirty="0" smtClean="0">
                <a:solidFill>
                  <a:schemeClr val="tx1"/>
                </a:solidFill>
                <a:latin typeface="Palatino Linotype" pitchFamily="18" charset="0"/>
                <a:ea typeface="宋体" pitchFamily="2" charset="-122"/>
              </a:rPr>
              <a:t>Price</a:t>
            </a:r>
            <a:r>
              <a:rPr lang="en-US" altLang="zh-CN" sz="2200" dirty="0" smtClean="0">
                <a:solidFill>
                  <a:schemeClr val="tx1"/>
                </a:solidFill>
                <a:latin typeface="Palatino Linotype" pitchFamily="18" charset="0"/>
                <a:ea typeface="宋体" pitchFamily="2" charset="-122"/>
              </a:rPr>
              <a:t> for what it offers!</a:t>
            </a:r>
            <a:endParaRPr lang="en-US" altLang="zh-CN" sz="2200" b="1" dirty="0" smtClean="0">
              <a:solidFill>
                <a:schemeClr val="tx1"/>
              </a:solidFill>
              <a:latin typeface="Palatino Linotype" pitchFamily="18" charset="0"/>
              <a:ea typeface="宋体" charset="-122"/>
            </a:endParaRPr>
          </a:p>
        </p:txBody>
      </p:sp>
      <p:sp>
        <p:nvSpPr>
          <p:cNvPr id="11" name="AutoShape 57"/>
          <p:cNvSpPr>
            <a:spLocks noChangeArrowheads="1"/>
          </p:cNvSpPr>
          <p:nvPr/>
        </p:nvSpPr>
        <p:spPr bwMode="auto">
          <a:xfrm>
            <a:off x="492565" y="1988840"/>
            <a:ext cx="7081494" cy="648072"/>
          </a:xfrm>
          <a:prstGeom prst="flowChartAlternateProcess">
            <a:avLst/>
          </a:prstGeom>
          <a:solidFill>
            <a:srgbClr val="993366">
              <a:alpha val="17000"/>
            </a:srgbClr>
          </a:solidFill>
          <a:ln w="9525">
            <a:solidFill>
              <a:srgbClr val="993366"/>
            </a:solidFill>
            <a:miter lim="800000"/>
            <a:headEnd/>
            <a:tailEnd/>
          </a:ln>
        </p:spPr>
        <p:txBody>
          <a:bodyPr lIns="274320" tIns="0" rIns="0" bIns="0" anchor="ctr"/>
          <a:lstStyle/>
          <a:p>
            <a:pPr marL="609600" indent="-609600" algn="l" eaLnBrk="1" hangingPunct="1">
              <a:buClr>
                <a:srgbClr val="660066"/>
              </a:buClr>
              <a:buSzPct val="90000"/>
              <a:buFont typeface="Wingdings" pitchFamily="2" charset="2"/>
              <a:buNone/>
            </a:pPr>
            <a:r>
              <a:rPr lang="en-US" altLang="zh-CN" sz="2400" b="1" i="1" dirty="0" smtClean="0">
                <a:solidFill>
                  <a:srgbClr val="CC0099"/>
                </a:solidFill>
                <a:latin typeface="Palatino Linotype" pitchFamily="18" charset="0"/>
                <a:ea typeface="宋体" charset="-122"/>
              </a:rPr>
              <a:t>“How</a:t>
            </a:r>
            <a:r>
              <a:rPr lang="en-US" altLang="zh-CN" sz="2400" b="1" dirty="0" smtClean="0">
                <a:latin typeface="Garamond" pitchFamily="18" charset="0"/>
                <a:ea typeface="宋体" charset="-122"/>
              </a:rPr>
              <a:t> </a:t>
            </a:r>
            <a:r>
              <a:rPr lang="en-US" altLang="zh-CN" sz="2400" b="1" dirty="0" smtClean="0">
                <a:latin typeface="Palatino Linotype" pitchFamily="18" charset="0"/>
                <a:ea typeface="宋体" pitchFamily="2" charset="-122"/>
              </a:rPr>
              <a:t>can I find the </a:t>
            </a:r>
            <a:r>
              <a:rPr lang="en-US" altLang="zh-CN" sz="2400" b="1" i="1" u="sng" dirty="0" smtClean="0">
                <a:latin typeface="Palatino Linotype" pitchFamily="18" charset="0"/>
                <a:ea typeface="宋体" pitchFamily="2" charset="-122"/>
              </a:rPr>
              <a:t>best hotel</a:t>
            </a:r>
            <a:r>
              <a:rPr lang="en-US" altLang="zh-CN" sz="2400" b="1" dirty="0" smtClean="0">
                <a:latin typeface="Palatino Linotype" pitchFamily="18" charset="0"/>
                <a:ea typeface="宋体" pitchFamily="2" charset="-122"/>
              </a:rPr>
              <a:t> in </a:t>
            </a:r>
            <a:r>
              <a:rPr lang="en-US" altLang="zh-CN" sz="2400" b="1" i="1" dirty="0" smtClean="0">
                <a:latin typeface="Palatino Linotype" pitchFamily="18" charset="0"/>
                <a:ea typeface="宋体" pitchFamily="2" charset="-122"/>
              </a:rPr>
              <a:t>Long Beach?</a:t>
            </a:r>
            <a:r>
              <a:rPr lang="en-US" altLang="zh-CN" sz="2400" b="1" i="1" dirty="0" smtClean="0">
                <a:solidFill>
                  <a:srgbClr val="CC0099"/>
                </a:solidFill>
                <a:latin typeface="Palatino Linotype" pitchFamily="18" charset="0"/>
                <a:ea typeface="宋体" charset="-122"/>
              </a:rPr>
              <a:t> ”</a:t>
            </a:r>
            <a:endParaRPr lang="en-US" altLang="zh-CN" sz="2400" b="1" i="1" dirty="0" smtClean="0">
              <a:latin typeface="Palatino Linotype" pitchFamily="18" charset="0"/>
              <a:ea typeface="宋体" pitchFamily="2" charset="-122"/>
            </a:endParaRPr>
          </a:p>
        </p:txBody>
      </p:sp>
    </p:spTree>
    <p:extLst>
      <p:ext uri="{BB962C8B-B14F-4D97-AF65-F5344CB8AC3E}">
        <p14:creationId xmlns:p14="http://schemas.microsoft.com/office/powerpoint/2010/main" xmlns="" val="29299301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p:nvPr/>
        </p:nvGrpSpPr>
        <p:grpSpPr>
          <a:xfrm>
            <a:off x="200205" y="1340768"/>
            <a:ext cx="5279811" cy="3096344"/>
            <a:chOff x="1109725" y="1643051"/>
            <a:chExt cx="4495001" cy="2214577"/>
          </a:xfrm>
        </p:grpSpPr>
        <p:pic>
          <p:nvPicPr>
            <p:cNvPr id="63491" name="Picture 3"/>
            <p:cNvPicPr>
              <a:picLocks noChangeAspect="1" noChangeArrowheads="1"/>
            </p:cNvPicPr>
            <p:nvPr/>
          </p:nvPicPr>
          <p:blipFill>
            <a:blip r:embed="rId4" cstate="print"/>
            <a:srcRect l="1098" t="18554" r="59370" b="47266"/>
            <a:stretch>
              <a:fillRect/>
            </a:stretch>
          </p:blipFill>
          <p:spPr bwMode="auto">
            <a:xfrm>
              <a:off x="1142976" y="1670946"/>
              <a:ext cx="4357718" cy="2118335"/>
            </a:xfrm>
            <a:prstGeom prst="rect">
              <a:avLst/>
            </a:prstGeom>
            <a:noFill/>
            <a:ln w="9525">
              <a:noFill/>
              <a:miter lim="800000"/>
              <a:headEnd/>
              <a:tailEnd/>
            </a:ln>
            <a:effectLst/>
          </p:spPr>
        </p:pic>
        <p:grpSp>
          <p:nvGrpSpPr>
            <p:cNvPr id="3" name="组合 36"/>
            <p:cNvGrpSpPr/>
            <p:nvPr/>
          </p:nvGrpSpPr>
          <p:grpSpPr>
            <a:xfrm>
              <a:off x="1109725" y="1643051"/>
              <a:ext cx="4495001" cy="2214577"/>
              <a:chOff x="2389959" y="2043783"/>
              <a:chExt cx="4801879" cy="2886209"/>
            </a:xfrm>
          </p:grpSpPr>
          <p:cxnSp>
            <p:nvCxnSpPr>
              <p:cNvPr id="31" name="直接连接符 30"/>
              <p:cNvCxnSpPr/>
              <p:nvPr/>
            </p:nvCxnSpPr>
            <p:spPr bwMode="auto">
              <a:xfrm rot="5400000">
                <a:off x="968359" y="3500438"/>
                <a:ext cx="2857520" cy="1588"/>
              </a:xfrm>
              <a:prstGeom prst="line">
                <a:avLst/>
              </a:prstGeom>
              <a:noFill/>
              <a:ln w="44450" cap="flat" cmpd="sng" algn="ctr">
                <a:solidFill>
                  <a:srgbClr val="9900FF"/>
                </a:solidFill>
                <a:prstDash val="solid"/>
                <a:round/>
                <a:headEnd type="none" w="med" len="med"/>
                <a:tailEnd type="none" w="med" len="med"/>
              </a:ln>
              <a:effectLst/>
            </p:spPr>
          </p:cxnSp>
          <p:cxnSp>
            <p:nvCxnSpPr>
              <p:cNvPr id="32" name="直接连接符 31"/>
              <p:cNvCxnSpPr/>
              <p:nvPr/>
            </p:nvCxnSpPr>
            <p:spPr bwMode="auto">
              <a:xfrm rot="5400000">
                <a:off x="5753909" y="3499644"/>
                <a:ext cx="2857520" cy="1588"/>
              </a:xfrm>
              <a:prstGeom prst="line">
                <a:avLst/>
              </a:prstGeom>
              <a:noFill/>
              <a:ln w="44450" cap="flat" cmpd="sng" algn="ctr">
                <a:solidFill>
                  <a:srgbClr val="9900FF"/>
                </a:solidFill>
                <a:prstDash val="solid"/>
                <a:round/>
                <a:headEnd type="none" w="med" len="med"/>
                <a:tailEnd type="none" w="med" len="med"/>
              </a:ln>
              <a:effectLst/>
            </p:spPr>
          </p:cxnSp>
          <p:cxnSp>
            <p:nvCxnSpPr>
              <p:cNvPr id="35" name="直接连接符 34"/>
              <p:cNvCxnSpPr/>
              <p:nvPr/>
            </p:nvCxnSpPr>
            <p:spPr bwMode="auto">
              <a:xfrm rot="10800000">
                <a:off x="2391239" y="4927609"/>
                <a:ext cx="4800599" cy="1588"/>
              </a:xfrm>
              <a:prstGeom prst="line">
                <a:avLst/>
              </a:prstGeom>
              <a:noFill/>
              <a:ln w="44450" cap="flat" cmpd="sng" algn="ctr">
                <a:solidFill>
                  <a:srgbClr val="9900FF"/>
                </a:solidFill>
                <a:prstDash val="solid"/>
                <a:round/>
                <a:headEnd type="none" w="med" len="med"/>
                <a:tailEnd type="none" w="med" len="med"/>
              </a:ln>
              <a:effectLst/>
            </p:spPr>
          </p:cxnSp>
          <p:cxnSp>
            <p:nvCxnSpPr>
              <p:cNvPr id="36" name="直接连接符 35"/>
              <p:cNvCxnSpPr/>
              <p:nvPr/>
            </p:nvCxnSpPr>
            <p:spPr bwMode="auto">
              <a:xfrm rot="10800000">
                <a:off x="2389959" y="2043783"/>
                <a:ext cx="4800600" cy="1588"/>
              </a:xfrm>
              <a:prstGeom prst="line">
                <a:avLst/>
              </a:prstGeom>
              <a:noFill/>
              <a:ln w="44450" cap="flat" cmpd="sng" algn="ctr">
                <a:solidFill>
                  <a:srgbClr val="9900FF"/>
                </a:solidFill>
                <a:prstDash val="solid"/>
                <a:round/>
                <a:headEnd type="none" w="med" len="med"/>
                <a:tailEnd type="none" w="med" len="med"/>
              </a:ln>
              <a:effectLst/>
            </p:spPr>
          </p:cxnSp>
        </p:grpSp>
      </p:grpSp>
      <p:sp>
        <p:nvSpPr>
          <p:cNvPr id="40" name="Oval 15"/>
          <p:cNvSpPr>
            <a:spLocks noChangeAspect="1" noChangeArrowheads="1"/>
          </p:cNvSpPr>
          <p:nvPr/>
        </p:nvSpPr>
        <p:spPr bwMode="ltGray">
          <a:xfrm>
            <a:off x="2928929" y="2485486"/>
            <a:ext cx="1714511" cy="428628"/>
          </a:xfrm>
          <a:prstGeom prst="ellipse">
            <a:avLst/>
          </a:prstGeom>
          <a:noFill/>
          <a:ln w="38100">
            <a:solidFill>
              <a:srgbClr val="CC0099"/>
            </a:solidFill>
            <a:round/>
            <a:headEnd/>
            <a:tailEnd/>
          </a:ln>
        </p:spPr>
        <p:txBody>
          <a:bodyPr anchor="ctr"/>
          <a:lstStyle/>
          <a:p>
            <a:endParaRPr lang="en-US"/>
          </a:p>
        </p:txBody>
      </p:sp>
      <p:grpSp>
        <p:nvGrpSpPr>
          <p:cNvPr id="4" name="Group 11"/>
          <p:cNvGrpSpPr>
            <a:grpSpLocks/>
          </p:cNvGrpSpPr>
          <p:nvPr/>
        </p:nvGrpSpPr>
        <p:grpSpPr bwMode="auto">
          <a:xfrm>
            <a:off x="5652120" y="4149080"/>
            <a:ext cx="3096344" cy="2492896"/>
            <a:chOff x="646" y="1711"/>
            <a:chExt cx="2824" cy="2318"/>
          </a:xfrm>
        </p:grpSpPr>
        <p:pic>
          <p:nvPicPr>
            <p:cNvPr id="42" name="Picture 12" descr="tripadvisorRanking"/>
            <p:cNvPicPr>
              <a:picLocks noChangeAspect="1" noChangeArrowheads="1"/>
            </p:cNvPicPr>
            <p:nvPr/>
          </p:nvPicPr>
          <p:blipFill>
            <a:blip r:embed="rId5" cstate="print"/>
            <a:srcRect l="1721" r="36992" b="37355"/>
            <a:stretch>
              <a:fillRect/>
            </a:stretch>
          </p:blipFill>
          <p:spPr bwMode="auto">
            <a:xfrm>
              <a:off x="646" y="1711"/>
              <a:ext cx="2824" cy="2309"/>
            </a:xfrm>
            <a:prstGeom prst="rect">
              <a:avLst/>
            </a:prstGeom>
            <a:noFill/>
            <a:ln w="9525">
              <a:noFill/>
              <a:miter lim="800000"/>
              <a:headEnd/>
              <a:tailEnd/>
            </a:ln>
          </p:spPr>
        </p:pic>
        <p:sp>
          <p:nvSpPr>
            <p:cNvPr id="43" name="Line 13"/>
            <p:cNvSpPr>
              <a:spLocks noChangeShapeType="1"/>
            </p:cNvSpPr>
            <p:nvPr/>
          </p:nvSpPr>
          <p:spPr bwMode="ltGray">
            <a:xfrm>
              <a:off x="3470" y="1715"/>
              <a:ext cx="0" cy="2314"/>
            </a:xfrm>
            <a:prstGeom prst="line">
              <a:avLst/>
            </a:prstGeom>
            <a:noFill/>
            <a:ln w="57150">
              <a:solidFill>
                <a:srgbClr val="339966"/>
              </a:solidFill>
              <a:round/>
              <a:headEnd/>
              <a:tailEnd/>
            </a:ln>
          </p:spPr>
          <p:txBody>
            <a:bodyPr wrap="none">
              <a:spAutoFit/>
            </a:bodyPr>
            <a:lstStyle/>
            <a:p>
              <a:endParaRPr lang="en-US"/>
            </a:p>
          </p:txBody>
        </p:sp>
        <p:sp>
          <p:nvSpPr>
            <p:cNvPr id="44" name="Line 14"/>
            <p:cNvSpPr>
              <a:spLocks noChangeShapeType="1"/>
            </p:cNvSpPr>
            <p:nvPr/>
          </p:nvSpPr>
          <p:spPr bwMode="ltGray">
            <a:xfrm>
              <a:off x="694" y="4020"/>
              <a:ext cx="2767" cy="0"/>
            </a:xfrm>
            <a:prstGeom prst="line">
              <a:avLst/>
            </a:prstGeom>
            <a:noFill/>
            <a:ln w="57150">
              <a:solidFill>
                <a:srgbClr val="339966"/>
              </a:solidFill>
              <a:round/>
              <a:headEnd/>
              <a:tailEnd/>
            </a:ln>
          </p:spPr>
          <p:txBody>
            <a:bodyPr>
              <a:spAutoFit/>
            </a:bodyPr>
            <a:lstStyle/>
            <a:p>
              <a:endParaRPr lang="en-US"/>
            </a:p>
          </p:txBody>
        </p:sp>
      </p:grpSp>
      <p:sp>
        <p:nvSpPr>
          <p:cNvPr id="46" name="Rectangle 18"/>
          <p:cNvSpPr>
            <a:spLocks noChangeArrowheads="1"/>
          </p:cNvSpPr>
          <p:nvPr/>
        </p:nvSpPr>
        <p:spPr bwMode="ltGray">
          <a:xfrm>
            <a:off x="5652123" y="2162353"/>
            <a:ext cx="2506967" cy="954107"/>
          </a:xfrm>
          <a:prstGeom prst="rect">
            <a:avLst/>
          </a:prstGeom>
          <a:noFill/>
          <a:ln w="9525">
            <a:noFill/>
            <a:miter lim="800000"/>
            <a:headEnd/>
            <a:tailEnd/>
          </a:ln>
        </p:spPr>
        <p:txBody>
          <a:bodyPr wrap="square">
            <a:spAutoFit/>
          </a:bodyPr>
          <a:lstStyle/>
          <a:p>
            <a:pPr algn="l"/>
            <a:r>
              <a:rPr lang="en-US" altLang="zh-CN" sz="1800" dirty="0" smtClean="0">
                <a:solidFill>
                  <a:schemeClr val="tx1"/>
                </a:solidFill>
                <a:latin typeface="Palatino Linotype" pitchFamily="18" charset="0"/>
              </a:rPr>
              <a:t>-Decision of </a:t>
            </a:r>
            <a:r>
              <a:rPr lang="en-US" altLang="zh-CN" sz="1800" u="sng" dirty="0" smtClean="0">
                <a:solidFill>
                  <a:schemeClr val="tx1"/>
                </a:solidFill>
                <a:latin typeface="Palatino Linotype" pitchFamily="18" charset="0"/>
              </a:rPr>
              <a:t>buying a product </a:t>
            </a:r>
            <a:r>
              <a:rPr lang="en-US" altLang="zh-CN" sz="2000" b="1" dirty="0" smtClean="0">
                <a:solidFill>
                  <a:schemeClr val="tx1"/>
                </a:solidFill>
                <a:latin typeface="Palatino Linotype" pitchFamily="18" charset="0"/>
              </a:rPr>
              <a:t>=/= </a:t>
            </a:r>
            <a:r>
              <a:rPr lang="en-US" altLang="zh-CN" sz="1800" u="sng" dirty="0" smtClean="0">
                <a:solidFill>
                  <a:schemeClr val="tx1"/>
                </a:solidFill>
                <a:latin typeface="Palatino Linotype" pitchFamily="18" charset="0"/>
              </a:rPr>
              <a:t>judging a document as relevant</a:t>
            </a:r>
            <a:r>
              <a:rPr lang="en-US" altLang="zh-CN" sz="1800" dirty="0" smtClean="0">
                <a:solidFill>
                  <a:schemeClr val="tx1"/>
                </a:solidFill>
                <a:latin typeface="Palatino Linotype" pitchFamily="18" charset="0"/>
              </a:rPr>
              <a:t>.</a:t>
            </a:r>
            <a:endParaRPr lang="en-US" altLang="zh-CN" sz="1800" dirty="0">
              <a:solidFill>
                <a:schemeClr val="tx1"/>
              </a:solidFill>
              <a:latin typeface="Palatino Linotype" pitchFamily="18" charset="0"/>
            </a:endParaRPr>
          </a:p>
        </p:txBody>
      </p:sp>
      <p:sp>
        <p:nvSpPr>
          <p:cNvPr id="47" name="Oval 15"/>
          <p:cNvSpPr>
            <a:spLocks noChangeAspect="1" noChangeArrowheads="1"/>
          </p:cNvSpPr>
          <p:nvPr/>
        </p:nvSpPr>
        <p:spPr bwMode="ltGray">
          <a:xfrm>
            <a:off x="6084169" y="4556220"/>
            <a:ext cx="2408875" cy="1249047"/>
          </a:xfrm>
          <a:prstGeom prst="ellipse">
            <a:avLst/>
          </a:prstGeom>
          <a:noFill/>
          <a:ln w="38100">
            <a:solidFill>
              <a:srgbClr val="CC0099"/>
            </a:solidFill>
            <a:round/>
            <a:headEnd/>
            <a:tailEnd/>
          </a:ln>
        </p:spPr>
        <p:txBody>
          <a:bodyPr anchor="ctr"/>
          <a:lstStyle/>
          <a:p>
            <a:endParaRPr lang="en-US"/>
          </a:p>
        </p:txBody>
      </p:sp>
      <p:sp>
        <p:nvSpPr>
          <p:cNvPr id="19" name="Rectangle 9"/>
          <p:cNvSpPr>
            <a:spLocks noGrp="1" noChangeArrowheads="1"/>
          </p:cNvSpPr>
          <p:nvPr>
            <p:ph type="title"/>
          </p:nvPr>
        </p:nvSpPr>
        <p:spPr>
          <a:xfrm>
            <a:off x="140890" y="260649"/>
            <a:ext cx="7387184" cy="830263"/>
          </a:xfrm>
        </p:spPr>
        <p:txBody>
          <a:bodyPr>
            <a:normAutofit fontScale="90000"/>
          </a:bodyPr>
          <a:lstStyle/>
          <a:p>
            <a:pPr eaLnBrk="1" hangingPunct="1"/>
            <a:r>
              <a:rPr lang="en-US" altLang="zh-CN" sz="2900" dirty="0" smtClean="0">
                <a:solidFill>
                  <a:srgbClr val="660066"/>
                </a:solidFill>
                <a:latin typeface="Palatino Linotype" pitchFamily="18" charset="0"/>
                <a:ea typeface="宋体" pitchFamily="2" charset="-122"/>
              </a:rPr>
              <a:t>Consumer Search on Travel Search Engines</a:t>
            </a:r>
          </a:p>
        </p:txBody>
      </p:sp>
      <p:pic>
        <p:nvPicPr>
          <p:cNvPr id="133122" name="Picture 2"/>
          <p:cNvPicPr>
            <a:picLocks noChangeAspect="1" noChangeArrowheads="1"/>
          </p:cNvPicPr>
          <p:nvPr/>
        </p:nvPicPr>
        <p:blipFill>
          <a:blip r:embed="rId6" cstate="print"/>
          <a:srcRect/>
          <a:stretch>
            <a:fillRect/>
          </a:stretch>
        </p:blipFill>
        <p:spPr bwMode="auto">
          <a:xfrm>
            <a:off x="5508104" y="1628800"/>
            <a:ext cx="576064" cy="576064"/>
          </a:xfrm>
          <a:prstGeom prst="rect">
            <a:avLst/>
          </a:prstGeom>
          <a:noFill/>
          <a:ln w="9525">
            <a:noFill/>
            <a:miter lim="800000"/>
            <a:headEnd/>
            <a:tailEnd/>
          </a:ln>
        </p:spPr>
      </p:pic>
      <p:pic>
        <p:nvPicPr>
          <p:cNvPr id="21" name="Picture 2"/>
          <p:cNvPicPr>
            <a:picLocks noChangeAspect="1" noChangeArrowheads="1"/>
          </p:cNvPicPr>
          <p:nvPr/>
        </p:nvPicPr>
        <p:blipFill>
          <a:blip r:embed="rId6" cstate="print"/>
          <a:srcRect/>
          <a:stretch>
            <a:fillRect/>
          </a:stretch>
        </p:blipFill>
        <p:spPr bwMode="auto">
          <a:xfrm>
            <a:off x="506907" y="4812023"/>
            <a:ext cx="576064" cy="576064"/>
          </a:xfrm>
          <a:prstGeom prst="rect">
            <a:avLst/>
          </a:prstGeom>
          <a:noFill/>
          <a:ln w="9525">
            <a:noFill/>
            <a:miter lim="800000"/>
            <a:headEnd/>
            <a:tailEnd/>
          </a:ln>
        </p:spPr>
      </p:pic>
      <p:sp>
        <p:nvSpPr>
          <p:cNvPr id="48" name="Rectangle 18"/>
          <p:cNvSpPr>
            <a:spLocks noChangeArrowheads="1"/>
          </p:cNvSpPr>
          <p:nvPr/>
        </p:nvSpPr>
        <p:spPr bwMode="ltGray">
          <a:xfrm>
            <a:off x="866950" y="5275195"/>
            <a:ext cx="4929189" cy="923330"/>
          </a:xfrm>
          <a:prstGeom prst="rect">
            <a:avLst/>
          </a:prstGeom>
          <a:noFill/>
          <a:ln w="9525">
            <a:noFill/>
            <a:miter lim="800000"/>
            <a:headEnd/>
            <a:tailEnd/>
          </a:ln>
        </p:spPr>
        <p:txBody>
          <a:bodyPr wrap="square">
            <a:spAutoFit/>
          </a:bodyPr>
          <a:lstStyle/>
          <a:p>
            <a:pPr algn="l"/>
            <a:r>
              <a:rPr lang="en-US" altLang="zh-CN" sz="1800" dirty="0" smtClean="0">
                <a:solidFill>
                  <a:schemeClr val="tx1"/>
                </a:solidFill>
                <a:latin typeface="Palatino Linotype" pitchFamily="18" charset="0"/>
              </a:rPr>
              <a:t>- Ignore multidimensional preferences;</a:t>
            </a:r>
          </a:p>
          <a:p>
            <a:pPr algn="l"/>
            <a:r>
              <a:rPr lang="en-US" altLang="zh-CN" sz="1800" dirty="0" smtClean="0">
                <a:solidFill>
                  <a:schemeClr val="tx1"/>
                </a:solidFill>
                <a:latin typeface="Palatino Linotype" pitchFamily="18" charset="0"/>
                <a:ea typeface="宋体" pitchFamily="2" charset="-122"/>
              </a:rPr>
              <a:t>e.g., </a:t>
            </a:r>
            <a:r>
              <a:rPr lang="en-US" altLang="zh-CN" sz="1800" i="1" dirty="0" smtClean="0">
                <a:solidFill>
                  <a:schemeClr val="tx1"/>
                </a:solidFill>
                <a:latin typeface="Palatino Linotype" pitchFamily="18" charset="0"/>
                <a:ea typeface="宋体" pitchFamily="2" charset="-122"/>
              </a:rPr>
              <a:t>name</a:t>
            </a:r>
            <a:r>
              <a:rPr lang="en-US" altLang="zh-CN" sz="1800" dirty="0" smtClean="0">
                <a:solidFill>
                  <a:schemeClr val="tx1"/>
                </a:solidFill>
                <a:latin typeface="Palatino Linotype" pitchFamily="18" charset="0"/>
                <a:ea typeface="宋体" pitchFamily="2" charset="-122"/>
              </a:rPr>
              <a:t>, </a:t>
            </a:r>
            <a:r>
              <a:rPr lang="en-US" altLang="zh-CN" sz="1800" i="1" dirty="0" smtClean="0">
                <a:solidFill>
                  <a:schemeClr val="tx1"/>
                </a:solidFill>
                <a:latin typeface="Palatino Linotype" pitchFamily="18" charset="0"/>
                <a:ea typeface="宋体" pitchFamily="2" charset="-122"/>
              </a:rPr>
              <a:t>price</a:t>
            </a:r>
            <a:r>
              <a:rPr lang="en-US" altLang="zh-CN" sz="1800" dirty="0" smtClean="0">
                <a:solidFill>
                  <a:schemeClr val="tx1"/>
                </a:solidFill>
                <a:latin typeface="Palatino Linotype" pitchFamily="18" charset="0"/>
                <a:ea typeface="宋体" pitchFamily="2" charset="-122"/>
              </a:rPr>
              <a:t> </a:t>
            </a:r>
            <a:r>
              <a:rPr lang="en-US" altLang="zh-CN" sz="1800" i="1" dirty="0" smtClean="0">
                <a:solidFill>
                  <a:schemeClr val="tx1"/>
                </a:solidFill>
                <a:latin typeface="Palatino Linotype" pitchFamily="18" charset="0"/>
                <a:ea typeface="宋体" pitchFamily="2" charset="-122"/>
              </a:rPr>
              <a:t>per night</a:t>
            </a:r>
            <a:r>
              <a:rPr lang="en-US" altLang="zh-CN" sz="1800" dirty="0" smtClean="0">
                <a:solidFill>
                  <a:schemeClr val="tx1"/>
                </a:solidFill>
                <a:latin typeface="Palatino Linotype" pitchFamily="18" charset="0"/>
                <a:ea typeface="宋体" pitchFamily="2" charset="-122"/>
              </a:rPr>
              <a:t>, </a:t>
            </a:r>
            <a:r>
              <a:rPr lang="en-US" altLang="zh-CN" sz="1800" i="1" dirty="0" smtClean="0">
                <a:solidFill>
                  <a:schemeClr val="tx1"/>
                </a:solidFill>
                <a:latin typeface="Palatino Linotype" pitchFamily="18" charset="0"/>
                <a:ea typeface="宋体" pitchFamily="2" charset="-122"/>
              </a:rPr>
              <a:t>class</a:t>
            </a:r>
            <a:r>
              <a:rPr lang="en-US" altLang="zh-CN" sz="1800" dirty="0" smtClean="0">
                <a:solidFill>
                  <a:schemeClr val="tx1"/>
                </a:solidFill>
                <a:latin typeface="Palatino Linotype" pitchFamily="18" charset="0"/>
                <a:ea typeface="宋体" pitchFamily="2" charset="-122"/>
              </a:rPr>
              <a:t>, </a:t>
            </a:r>
            <a:r>
              <a:rPr lang="en-US" altLang="zh-CN" sz="1800" i="1" dirty="0" smtClean="0">
                <a:solidFill>
                  <a:schemeClr val="tx1"/>
                </a:solidFill>
                <a:latin typeface="Palatino Linotype" pitchFamily="18" charset="0"/>
                <a:ea typeface="宋体" pitchFamily="2" charset="-122"/>
              </a:rPr>
              <a:t>review ratings</a:t>
            </a:r>
            <a:r>
              <a:rPr lang="en-US" altLang="zh-CN" sz="1800" dirty="0" smtClean="0">
                <a:solidFill>
                  <a:schemeClr val="tx1"/>
                </a:solidFill>
                <a:latin typeface="Palatino Linotype" pitchFamily="18" charset="0"/>
                <a:ea typeface="宋体" pitchFamily="2" charset="-122"/>
              </a:rPr>
              <a:t>.</a:t>
            </a:r>
          </a:p>
          <a:p>
            <a:pPr algn="l">
              <a:buFontTx/>
              <a:buChar char="-"/>
            </a:pPr>
            <a:r>
              <a:rPr lang="en-US" altLang="zh-CN" sz="1800" dirty="0" smtClean="0">
                <a:solidFill>
                  <a:schemeClr val="tx1"/>
                </a:solidFill>
                <a:latin typeface="Palatino Linotype" pitchFamily="18" charset="0"/>
              </a:rPr>
              <a:t> No location and service information!</a:t>
            </a:r>
          </a:p>
        </p:txBody>
      </p:sp>
    </p:spTree>
    <p:custDataLst>
      <p:tags r:id="rId1"/>
    </p:custDataLst>
    <p:extLst>
      <p:ext uri="{BB962C8B-B14F-4D97-AF65-F5344CB8AC3E}">
        <p14:creationId xmlns:p14="http://schemas.microsoft.com/office/powerpoint/2010/main" xmlns="" val="33284265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3"/>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ppt_x"/>
                                          </p:val>
                                        </p:tav>
                                        <p:tav tm="100000">
                                          <p:val>
                                            <p:strVal val="#ppt_x"/>
                                          </p:val>
                                        </p:tav>
                                      </p:tavLst>
                                    </p:anim>
                                    <p:anim calcmode="lin" valueType="num">
                                      <p:cBhvr additive="base">
                                        <p:cTn id="26"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7" grpId="0" animBg="1"/>
      <p:bldP spid="4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AutoShape 57"/>
          <p:cNvSpPr>
            <a:spLocks noChangeArrowheads="1"/>
          </p:cNvSpPr>
          <p:nvPr/>
        </p:nvSpPr>
        <p:spPr bwMode="auto">
          <a:xfrm>
            <a:off x="422229" y="571483"/>
            <a:ext cx="7462139" cy="642943"/>
          </a:xfrm>
          <a:prstGeom prst="flowChartAlternateProcess">
            <a:avLst/>
          </a:prstGeom>
          <a:solidFill>
            <a:srgbClr val="993366">
              <a:alpha val="5882"/>
            </a:srgbClr>
          </a:solidFill>
          <a:ln w="9525">
            <a:solidFill>
              <a:srgbClr val="993366"/>
            </a:solidFill>
            <a:miter lim="800000"/>
            <a:headEnd/>
            <a:tailEnd/>
          </a:ln>
        </p:spPr>
        <p:txBody>
          <a:bodyPr lIns="0" tIns="0" rIns="0" bIns="0" anchor="ctr"/>
          <a:lstStyle/>
          <a:p>
            <a:pPr defTabSz="731838"/>
            <a:r>
              <a:rPr lang="en-US" altLang="zh-CN" sz="2600" b="1" i="1" dirty="0" smtClean="0">
                <a:solidFill>
                  <a:srgbClr val="CC0099"/>
                </a:solidFill>
                <a:latin typeface="Palatino Linotype" pitchFamily="18" charset="0"/>
                <a:ea typeface="宋体" charset="-122"/>
              </a:rPr>
              <a:t>Where </a:t>
            </a:r>
            <a:r>
              <a:rPr lang="en-US" altLang="zh-CN" sz="2600" b="1" dirty="0" smtClean="0">
                <a:latin typeface="Garamond" pitchFamily="18" charset="0"/>
                <a:ea typeface="宋体" charset="-122"/>
              </a:rPr>
              <a:t>do consumers get the product information</a:t>
            </a:r>
            <a:r>
              <a:rPr lang="en-US" altLang="zh-CN" sz="2600" b="1" dirty="0" smtClean="0">
                <a:latin typeface="Times New Roman" pitchFamily="18" charset="0"/>
                <a:ea typeface="宋体" charset="-122"/>
                <a:cs typeface="Times New Roman" pitchFamily="18" charset="0"/>
              </a:rPr>
              <a:t>?</a:t>
            </a:r>
          </a:p>
        </p:txBody>
      </p:sp>
      <p:pic>
        <p:nvPicPr>
          <p:cNvPr id="63490" name="Picture 2"/>
          <p:cNvPicPr>
            <a:picLocks noChangeAspect="1" noChangeArrowheads="1"/>
          </p:cNvPicPr>
          <p:nvPr/>
        </p:nvPicPr>
        <p:blipFill>
          <a:blip r:embed="rId4" cstate="print"/>
          <a:srcRect l="1647" t="61524" r="81332" b="22851"/>
          <a:stretch>
            <a:fillRect/>
          </a:stretch>
        </p:blipFill>
        <p:spPr bwMode="auto">
          <a:xfrm>
            <a:off x="862682" y="1785929"/>
            <a:ext cx="1714512" cy="884909"/>
          </a:xfrm>
          <a:prstGeom prst="rect">
            <a:avLst/>
          </a:prstGeom>
          <a:noFill/>
          <a:ln w="9525">
            <a:noFill/>
            <a:miter lim="800000"/>
            <a:headEnd/>
            <a:tailEnd/>
          </a:ln>
          <a:effectLst/>
        </p:spPr>
      </p:pic>
      <p:pic>
        <p:nvPicPr>
          <p:cNvPr id="63492" name="Picture 4"/>
          <p:cNvPicPr>
            <a:picLocks noChangeAspect="1" noChangeArrowheads="1"/>
          </p:cNvPicPr>
          <p:nvPr/>
        </p:nvPicPr>
        <p:blipFill>
          <a:blip r:embed="rId5" cstate="print"/>
          <a:srcRect l="27489" t="19726" r="39568" b="39257"/>
          <a:stretch>
            <a:fillRect/>
          </a:stretch>
        </p:blipFill>
        <p:spPr bwMode="auto">
          <a:xfrm>
            <a:off x="2602618" y="2471735"/>
            <a:ext cx="3714776" cy="2600343"/>
          </a:xfrm>
          <a:prstGeom prst="rect">
            <a:avLst/>
          </a:prstGeom>
          <a:noFill/>
          <a:ln w="9525">
            <a:noFill/>
            <a:miter lim="800000"/>
            <a:headEnd/>
            <a:tailEnd/>
          </a:ln>
          <a:effectLst/>
        </p:spPr>
      </p:pic>
      <p:pic>
        <p:nvPicPr>
          <p:cNvPr id="16" name="图片 15" descr="tagcloud.jpg"/>
          <p:cNvPicPr>
            <a:picLocks noChangeAspect="1"/>
          </p:cNvPicPr>
          <p:nvPr/>
        </p:nvPicPr>
        <p:blipFill>
          <a:blip r:embed="rId6" cstate="print"/>
          <a:srcRect l="16038" t="22628" r="33019" b="11678"/>
          <a:stretch>
            <a:fillRect/>
          </a:stretch>
        </p:blipFill>
        <p:spPr>
          <a:xfrm rot="730965">
            <a:off x="6489560" y="3835375"/>
            <a:ext cx="1546531" cy="1031020"/>
          </a:xfrm>
          <a:prstGeom prst="rect">
            <a:avLst/>
          </a:prstGeom>
        </p:spPr>
      </p:pic>
      <p:grpSp>
        <p:nvGrpSpPr>
          <p:cNvPr id="2" name="组合 19"/>
          <p:cNvGrpSpPr/>
          <p:nvPr/>
        </p:nvGrpSpPr>
        <p:grpSpPr>
          <a:xfrm rot="20691995">
            <a:off x="357208" y="3203288"/>
            <a:ext cx="2000264" cy="1643075"/>
            <a:chOff x="6500826" y="3187371"/>
            <a:chExt cx="2571736" cy="1884703"/>
          </a:xfrm>
        </p:grpSpPr>
        <p:pic>
          <p:nvPicPr>
            <p:cNvPr id="63491" name="Picture 3"/>
            <p:cNvPicPr>
              <a:picLocks noChangeAspect="1" noChangeArrowheads="1"/>
            </p:cNvPicPr>
            <p:nvPr/>
          </p:nvPicPr>
          <p:blipFill>
            <a:blip r:embed="rId7" cstate="print"/>
            <a:srcRect l="26732" t="34375" r="49451" b="39460"/>
            <a:stretch>
              <a:fillRect/>
            </a:stretch>
          </p:blipFill>
          <p:spPr bwMode="auto">
            <a:xfrm>
              <a:off x="6572264" y="3187371"/>
              <a:ext cx="2357454" cy="1456075"/>
            </a:xfrm>
            <a:prstGeom prst="rect">
              <a:avLst/>
            </a:prstGeom>
            <a:noFill/>
            <a:ln w="9525">
              <a:noFill/>
              <a:miter lim="800000"/>
              <a:headEnd/>
              <a:tailEnd/>
            </a:ln>
            <a:effectLst/>
          </p:spPr>
        </p:pic>
        <p:pic>
          <p:nvPicPr>
            <p:cNvPr id="63493" name="Picture 5"/>
            <p:cNvPicPr>
              <a:picLocks noChangeAspect="1" noChangeArrowheads="1"/>
            </p:cNvPicPr>
            <p:nvPr/>
          </p:nvPicPr>
          <p:blipFill>
            <a:blip r:embed="rId8" cstate="print"/>
            <a:srcRect t="16797" r="83492" b="77343"/>
            <a:stretch>
              <a:fillRect/>
            </a:stretch>
          </p:blipFill>
          <p:spPr bwMode="auto">
            <a:xfrm>
              <a:off x="6500826" y="4643446"/>
              <a:ext cx="2571736" cy="428628"/>
            </a:xfrm>
            <a:prstGeom prst="rect">
              <a:avLst/>
            </a:prstGeom>
            <a:noFill/>
            <a:ln w="9525">
              <a:noFill/>
              <a:miter lim="800000"/>
              <a:headEnd/>
              <a:tailEnd/>
            </a:ln>
            <a:effectLst/>
          </p:spPr>
        </p:pic>
      </p:grpSp>
      <p:sp>
        <p:nvSpPr>
          <p:cNvPr id="21" name="AutoShape 57"/>
          <p:cNvSpPr>
            <a:spLocks noChangeArrowheads="1"/>
          </p:cNvSpPr>
          <p:nvPr/>
        </p:nvSpPr>
        <p:spPr bwMode="auto">
          <a:xfrm>
            <a:off x="703570" y="5501842"/>
            <a:ext cx="7174180" cy="951494"/>
          </a:xfrm>
          <a:prstGeom prst="flowChartAlternateProcess">
            <a:avLst/>
          </a:prstGeom>
          <a:noFill/>
          <a:ln w="9525">
            <a:noFill/>
            <a:miter lim="800000"/>
            <a:headEnd/>
            <a:tailEnd/>
          </a:ln>
        </p:spPr>
        <p:txBody>
          <a:bodyPr lIns="0" tIns="0" rIns="0" bIns="0" anchor="ctr"/>
          <a:lstStyle/>
          <a:p>
            <a:pPr algn="l" defTabSz="731838"/>
            <a:r>
              <a:rPr lang="en-US" altLang="zh-CN" b="1" dirty="0" smtClean="0">
                <a:solidFill>
                  <a:schemeClr val="tx1"/>
                </a:solidFill>
                <a:latin typeface="Garamond" pitchFamily="18" charset="0"/>
                <a:ea typeface="宋体" charset="-122"/>
              </a:rPr>
              <a:t>Product Search </a:t>
            </a:r>
            <a:r>
              <a:rPr lang="en-US" altLang="zh-CN" b="1" dirty="0" smtClean="0">
                <a:solidFill>
                  <a:schemeClr val="tx1"/>
                </a:solidFill>
                <a:latin typeface="Garamond" pitchFamily="18" charset="0"/>
                <a:ea typeface="宋体" charset="-122"/>
                <a:sym typeface="Wingdings" pitchFamily="2" charset="2"/>
              </a:rPr>
              <a:t> </a:t>
            </a:r>
            <a:r>
              <a:rPr lang="en-US" altLang="zh-CN" b="1" dirty="0" smtClean="0">
                <a:solidFill>
                  <a:schemeClr val="tx1"/>
                </a:solidFill>
                <a:latin typeface="Garamond" pitchFamily="18" charset="0"/>
                <a:ea typeface="宋体" charset="-122"/>
              </a:rPr>
              <a:t>Need to facilitate efficient information exchange for consumer decision making!</a:t>
            </a:r>
          </a:p>
        </p:txBody>
      </p:sp>
      <p:pic>
        <p:nvPicPr>
          <p:cNvPr id="63495" name="Picture 7"/>
          <p:cNvPicPr>
            <a:picLocks noChangeAspect="1" noChangeArrowheads="1"/>
          </p:cNvPicPr>
          <p:nvPr/>
        </p:nvPicPr>
        <p:blipFill>
          <a:blip r:embed="rId9" cstate="print"/>
          <a:srcRect l="12628" t="35156" r="68704" b="22851"/>
          <a:stretch>
            <a:fillRect/>
          </a:stretch>
        </p:blipFill>
        <p:spPr bwMode="auto">
          <a:xfrm>
            <a:off x="5556691" y="1484784"/>
            <a:ext cx="1500198" cy="1897309"/>
          </a:xfrm>
          <a:prstGeom prst="rect">
            <a:avLst/>
          </a:prstGeom>
          <a:noFill/>
          <a:ln w="9525">
            <a:noFill/>
            <a:miter lim="800000"/>
            <a:headEnd/>
            <a:tailEnd/>
          </a:ln>
          <a:effectLst/>
        </p:spPr>
      </p:pic>
    </p:spTree>
    <p:custDataLst>
      <p:tags r:id="rId1"/>
    </p:custDataLst>
    <p:extLst>
      <p:ext uri="{BB962C8B-B14F-4D97-AF65-F5344CB8AC3E}">
        <p14:creationId xmlns:p14="http://schemas.microsoft.com/office/powerpoint/2010/main" xmlns="" val="17867499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dissolve">
                                      <p:cBhvr>
                                        <p:cTn id="7" dur="500"/>
                                        <p:tgtEl>
                                          <p:spTgt spid="63490"/>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3492"/>
                                        </p:tgtEl>
                                        <p:attrNameLst>
                                          <p:attrName>style.visibility</p:attrName>
                                        </p:attrNameLst>
                                      </p:cBhvr>
                                      <p:to>
                                        <p:strVal val="visible"/>
                                      </p:to>
                                    </p:set>
                                    <p:animEffect transition="in" filter="dissolve">
                                      <p:cBhvr>
                                        <p:cTn id="11" dur="500"/>
                                        <p:tgtEl>
                                          <p:spTgt spid="6349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3495"/>
                                        </p:tgtEl>
                                        <p:attrNameLst>
                                          <p:attrName>style.visibility</p:attrName>
                                        </p:attrNameLst>
                                      </p:cBhvr>
                                      <p:to>
                                        <p:strVal val="visible"/>
                                      </p:to>
                                    </p:set>
                                    <p:animEffect transition="in" filter="dissolve">
                                      <p:cBhvr>
                                        <p:cTn id="19" dur="500"/>
                                        <p:tgtEl>
                                          <p:spTgt spid="63495"/>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Rectangle 2"/>
          <p:cNvSpPr>
            <a:spLocks noGrp="1" noChangeArrowheads="1"/>
          </p:cNvSpPr>
          <p:nvPr>
            <p:ph type="title"/>
          </p:nvPr>
        </p:nvSpPr>
        <p:spPr>
          <a:xfrm>
            <a:off x="457200" y="152718"/>
            <a:ext cx="6934200" cy="1218882"/>
          </a:xfrm>
        </p:spPr>
        <p:txBody>
          <a:bodyPr>
            <a:normAutofit fontScale="90000"/>
          </a:bodyPr>
          <a:lstStyle/>
          <a:p>
            <a:pPr eaLnBrk="1" hangingPunct="1">
              <a:defRPr/>
            </a:pPr>
            <a:r>
              <a:rPr lang="en-US" dirty="0"/>
              <a:t> Web </a:t>
            </a:r>
            <a:r>
              <a:rPr lang="en-US" dirty="0" smtClean="0"/>
              <a:t>directories Example</a:t>
            </a:r>
            <a:br>
              <a:rPr lang="en-US" dirty="0" smtClean="0"/>
            </a:br>
            <a:endParaRPr lang="en-US" i="1" dirty="0"/>
          </a:p>
        </p:txBody>
      </p:sp>
      <p:sp>
        <p:nvSpPr>
          <p:cNvPr id="1014788" name="Text Box 4"/>
          <p:cNvSpPr txBox="1">
            <a:spLocks noChangeArrowheads="1"/>
          </p:cNvSpPr>
          <p:nvPr/>
        </p:nvSpPr>
        <p:spPr bwMode="auto">
          <a:xfrm>
            <a:off x="2590800" y="6172200"/>
            <a:ext cx="3866242" cy="459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2400" b="1" dirty="0">
                <a:solidFill>
                  <a:srgbClr val="FF0000"/>
                </a:solidFill>
                <a:latin typeface="+mn-lt"/>
              </a:rPr>
              <a:t>Advantages? Disadvantages?</a:t>
            </a:r>
          </a:p>
        </p:txBody>
      </p:sp>
      <p:pic>
        <p:nvPicPr>
          <p:cNvPr id="5124" name="Picture 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90600" y="990600"/>
            <a:ext cx="6219825"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6" descr="https://encrypted-tbn0.google.com/images?q=tbn:ANd9GcQymFHspzAe1Qru1PjLsrMXpi3DSKTsICKXF57UlVImeycRakr75w"/>
          <p:cNvPicPr>
            <a:picLocks noChangeAspect="1" noChangeArrowheads="1"/>
          </p:cNvPicPr>
          <p:nvPr/>
        </p:nvPicPr>
        <p:blipFill>
          <a:blip r:embed="rId4" cstate="print"/>
          <a:srcRect/>
          <a:stretch>
            <a:fillRect/>
          </a:stretch>
        </p:blipFill>
        <p:spPr bwMode="auto">
          <a:xfrm rot="20495209">
            <a:off x="7275009" y="343698"/>
            <a:ext cx="1303867" cy="1613535"/>
          </a:xfrm>
          <a:prstGeom prst="rect">
            <a:avLst/>
          </a:prstGeom>
          <a:noFill/>
        </p:spPr>
      </p:pic>
    </p:spTree>
    <p:extLst>
      <p:ext uri="{BB962C8B-B14F-4D97-AF65-F5344CB8AC3E}">
        <p14:creationId xmlns:p14="http://schemas.microsoft.com/office/powerpoint/2010/main" xmlns="" val="1905217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014788"/>
                                        </p:tgtEl>
                                        <p:attrNameLst>
                                          <p:attrName>style.visibility</p:attrName>
                                        </p:attrNameLst>
                                      </p:cBhvr>
                                      <p:to>
                                        <p:strVal val="visible"/>
                                      </p:to>
                                    </p:set>
                                    <p:anim calcmode="lin" valueType="num">
                                      <p:cBhvr additive="base">
                                        <p:cTn id="12" dur="500" fill="hold"/>
                                        <p:tgtEl>
                                          <p:spTgt spid="1014788"/>
                                        </p:tgtEl>
                                        <p:attrNameLst>
                                          <p:attrName>ppt_x</p:attrName>
                                        </p:attrNameLst>
                                      </p:cBhvr>
                                      <p:tavLst>
                                        <p:tav tm="0">
                                          <p:val>
                                            <p:strVal val="0-#ppt_w/2"/>
                                          </p:val>
                                        </p:tav>
                                        <p:tav tm="100000">
                                          <p:val>
                                            <p:strVal val="#ppt_x"/>
                                          </p:val>
                                        </p:tav>
                                      </p:tavLst>
                                    </p:anim>
                                    <p:anim calcmode="lin" valueType="num">
                                      <p:cBhvr additive="base">
                                        <p:cTn id="13" dur="500" fill="hold"/>
                                        <p:tgtEl>
                                          <p:spTgt spid="10147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78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Rectangle 19"/>
          <p:cNvSpPr>
            <a:spLocks noChangeArrowheads="1"/>
          </p:cNvSpPr>
          <p:nvPr/>
        </p:nvSpPr>
        <p:spPr bwMode="ltGray">
          <a:xfrm>
            <a:off x="351895" y="2060850"/>
            <a:ext cx="7776864" cy="2400657"/>
          </a:xfrm>
          <a:prstGeom prst="rect">
            <a:avLst/>
          </a:prstGeom>
          <a:noFill/>
          <a:ln w="9525">
            <a:noFill/>
            <a:miter lim="800000"/>
            <a:headEnd/>
            <a:tailEnd/>
          </a:ln>
        </p:spPr>
        <p:txBody>
          <a:bodyPr wrap="square" anchor="ctr">
            <a:spAutoFit/>
          </a:bodyPr>
          <a:lstStyle/>
          <a:p>
            <a:pPr algn="l">
              <a:spcBef>
                <a:spcPts val="1200"/>
              </a:spcBef>
              <a:spcAft>
                <a:spcPts val="600"/>
              </a:spcAft>
            </a:pPr>
            <a:r>
              <a:rPr lang="en-US" sz="2000" dirty="0" smtClean="0">
                <a:solidFill>
                  <a:schemeClr val="tx1"/>
                </a:solidFill>
                <a:latin typeface="Palatino Linotype" pitchFamily="18" charset="0"/>
              </a:rPr>
              <a:t>1. Identify the important product characteristics that influence demand. </a:t>
            </a:r>
          </a:p>
          <a:p>
            <a:pPr algn="l">
              <a:spcBef>
                <a:spcPts val="1200"/>
              </a:spcBef>
              <a:spcAft>
                <a:spcPts val="600"/>
              </a:spcAft>
            </a:pPr>
            <a:r>
              <a:rPr lang="en-US" sz="2000" dirty="0" smtClean="0">
                <a:solidFill>
                  <a:schemeClr val="tx1"/>
                </a:solidFill>
                <a:latin typeface="Palatino Linotype" pitchFamily="18" charset="0"/>
              </a:rPr>
              <a:t>2. Use a consumer choice model to estimate how these product characteristics influence demand.</a:t>
            </a:r>
          </a:p>
          <a:p>
            <a:pPr algn="l">
              <a:spcBef>
                <a:spcPts val="1200"/>
              </a:spcBef>
              <a:spcAft>
                <a:spcPts val="600"/>
              </a:spcAft>
            </a:pPr>
            <a:r>
              <a:rPr lang="en-US" sz="2000" dirty="0" smtClean="0">
                <a:solidFill>
                  <a:schemeClr val="tx1"/>
                </a:solidFill>
                <a:latin typeface="Palatino Linotype" pitchFamily="18" charset="0"/>
              </a:rPr>
              <a:t>3. Impute the expected utility from each product and generate a ranking system based on </a:t>
            </a:r>
            <a:r>
              <a:rPr lang="en-US" sz="2000" b="1" dirty="0" smtClean="0">
                <a:solidFill>
                  <a:srgbClr val="CC0099"/>
                </a:solidFill>
                <a:latin typeface="Palatino Linotype" pitchFamily="18" charset="0"/>
              </a:rPr>
              <a:t>utility gain</a:t>
            </a:r>
            <a:r>
              <a:rPr lang="en-US" sz="2000" dirty="0" smtClean="0">
                <a:solidFill>
                  <a:schemeClr val="tx1"/>
                </a:solidFill>
                <a:latin typeface="Palatino Linotype" pitchFamily="18" charset="0"/>
              </a:rPr>
              <a:t>.</a:t>
            </a:r>
          </a:p>
        </p:txBody>
      </p:sp>
      <p:sp>
        <p:nvSpPr>
          <p:cNvPr id="5" name="Rectangle 2"/>
          <p:cNvSpPr>
            <a:spLocks noGrp="1" noChangeArrowheads="1"/>
          </p:cNvSpPr>
          <p:nvPr>
            <p:ph type="title"/>
          </p:nvPr>
        </p:nvSpPr>
        <p:spPr>
          <a:xfrm>
            <a:off x="316910" y="287947"/>
            <a:ext cx="7560840" cy="830263"/>
          </a:xfrm>
        </p:spPr>
        <p:txBody>
          <a:bodyPr>
            <a:normAutofit/>
          </a:bodyPr>
          <a:lstStyle/>
          <a:p>
            <a:pPr eaLnBrk="1" hangingPunct="1"/>
            <a:r>
              <a:rPr lang="en-US" altLang="zh-CN" sz="2800" dirty="0" smtClean="0">
                <a:solidFill>
                  <a:srgbClr val="660066"/>
                </a:solidFill>
                <a:latin typeface="Palatino Linotype" pitchFamily="18" charset="0"/>
                <a:ea typeface="宋体" pitchFamily="2" charset="-122"/>
              </a:rPr>
              <a:t>Consumer surplus-Based Ranking</a:t>
            </a:r>
          </a:p>
        </p:txBody>
      </p:sp>
      <p:sp>
        <p:nvSpPr>
          <p:cNvPr id="6" name="Rectangle 18"/>
          <p:cNvSpPr>
            <a:spLocks noChangeArrowheads="1"/>
          </p:cNvSpPr>
          <p:nvPr/>
        </p:nvSpPr>
        <p:spPr bwMode="ltGray">
          <a:xfrm>
            <a:off x="351894" y="1406892"/>
            <a:ext cx="6048672" cy="523220"/>
          </a:xfrm>
          <a:prstGeom prst="rect">
            <a:avLst/>
          </a:prstGeom>
          <a:noFill/>
          <a:ln w="9525">
            <a:noFill/>
            <a:miter lim="800000"/>
            <a:headEnd/>
            <a:tailEnd/>
          </a:ln>
        </p:spPr>
        <p:txBody>
          <a:bodyPr wrap="square">
            <a:spAutoFit/>
          </a:bodyPr>
          <a:lstStyle/>
          <a:p>
            <a:pPr algn="l"/>
            <a:r>
              <a:rPr lang="en-US" sz="2800" b="1" dirty="0" smtClean="0">
                <a:solidFill>
                  <a:srgbClr val="CC0099"/>
                </a:solidFill>
                <a:latin typeface="Palatino Linotype" pitchFamily="18" charset="0"/>
              </a:rPr>
              <a:t>Main Idea:</a:t>
            </a:r>
          </a:p>
        </p:txBody>
      </p:sp>
      <p:sp>
        <p:nvSpPr>
          <p:cNvPr id="10" name="矩形 9"/>
          <p:cNvSpPr/>
          <p:nvPr/>
        </p:nvSpPr>
        <p:spPr>
          <a:xfrm>
            <a:off x="5205017" y="5271592"/>
            <a:ext cx="3340979" cy="523220"/>
          </a:xfrm>
          <a:prstGeom prst="rect">
            <a:avLst/>
          </a:prstGeom>
        </p:spPr>
        <p:txBody>
          <a:bodyPr wrap="none">
            <a:spAutoFit/>
          </a:bodyPr>
          <a:lstStyle/>
          <a:p>
            <a:r>
              <a:rPr lang="en-US" b="1" dirty="0" smtClean="0">
                <a:solidFill>
                  <a:srgbClr val="800080"/>
                </a:solidFill>
                <a:latin typeface="Palatino Linotype" pitchFamily="18" charset="0"/>
              </a:rPr>
              <a:t>``value-for-money”</a:t>
            </a:r>
            <a:endParaRPr lang="en-US" dirty="0">
              <a:solidFill>
                <a:srgbClr val="800080"/>
              </a:solidFill>
            </a:endParaRPr>
          </a:p>
        </p:txBody>
      </p:sp>
      <p:grpSp>
        <p:nvGrpSpPr>
          <p:cNvPr id="12" name="组合 13"/>
          <p:cNvGrpSpPr/>
          <p:nvPr/>
        </p:nvGrpSpPr>
        <p:grpSpPr>
          <a:xfrm>
            <a:off x="755576" y="5013179"/>
            <a:ext cx="4147278" cy="1644215"/>
            <a:chOff x="2501630" y="1987557"/>
            <a:chExt cx="4309828" cy="3013079"/>
          </a:xfrm>
        </p:grpSpPr>
        <p:pic>
          <p:nvPicPr>
            <p:cNvPr id="13" name="Picture 37" descr="070705scale.jpg"/>
            <p:cNvPicPr>
              <a:picLocks noChangeAspect="1"/>
            </p:cNvPicPr>
            <p:nvPr/>
          </p:nvPicPr>
          <p:blipFill>
            <a:blip r:embed="rId3" cstate="print"/>
            <a:srcRect l="3468" r="5756" b="16974"/>
            <a:stretch>
              <a:fillRect/>
            </a:stretch>
          </p:blipFill>
          <p:spPr bwMode="auto">
            <a:xfrm>
              <a:off x="2643174" y="1987557"/>
              <a:ext cx="4102873" cy="3013079"/>
            </a:xfrm>
            <a:prstGeom prst="rect">
              <a:avLst/>
            </a:prstGeom>
            <a:noFill/>
            <a:ln w="9525">
              <a:noFill/>
              <a:miter lim="800000"/>
              <a:headEnd/>
              <a:tailEnd/>
            </a:ln>
          </p:spPr>
        </p:pic>
        <p:sp>
          <p:nvSpPr>
            <p:cNvPr id="14" name="Rectangle 11"/>
            <p:cNvSpPr>
              <a:spLocks noChangeArrowheads="1"/>
            </p:cNvSpPr>
            <p:nvPr/>
          </p:nvSpPr>
          <p:spPr bwMode="auto">
            <a:xfrm>
              <a:off x="4934981" y="2613424"/>
              <a:ext cx="1876477" cy="1184423"/>
            </a:xfrm>
            <a:prstGeom prst="rect">
              <a:avLst/>
            </a:prstGeom>
            <a:noFill/>
            <a:ln w="9525">
              <a:noFill/>
              <a:miter lim="800000"/>
              <a:headEnd/>
              <a:tailEnd/>
            </a:ln>
          </p:spPr>
          <p:txBody>
            <a:bodyPr wrap="square">
              <a:spAutoFit/>
            </a:bodyPr>
            <a:lstStyle/>
            <a:p>
              <a:pPr algn="ctr" defTabSz="731838"/>
              <a:r>
                <a:rPr lang="en-US" altLang="zh-CN" sz="1800" b="1" i="1" dirty="0" smtClean="0">
                  <a:solidFill>
                    <a:srgbClr val="800080"/>
                  </a:solidFill>
                  <a:latin typeface="Palatino Linotype" pitchFamily="18" charset="0"/>
                  <a:ea typeface="宋体" charset="-122"/>
                </a:rPr>
                <a:t>Product Characteristics</a:t>
              </a:r>
              <a:endParaRPr lang="en-US" sz="1800" b="1" dirty="0">
                <a:solidFill>
                  <a:srgbClr val="800080"/>
                </a:solidFill>
                <a:latin typeface="Garamond" pitchFamily="18" charset="0"/>
              </a:endParaRPr>
            </a:p>
          </p:txBody>
        </p:sp>
        <p:sp>
          <p:nvSpPr>
            <p:cNvPr id="15" name="Rectangle 38"/>
            <p:cNvSpPr>
              <a:spLocks noChangeArrowheads="1"/>
            </p:cNvSpPr>
            <p:nvPr/>
          </p:nvSpPr>
          <p:spPr bwMode="auto">
            <a:xfrm>
              <a:off x="2501630" y="3138841"/>
              <a:ext cx="1567936" cy="676813"/>
            </a:xfrm>
            <a:prstGeom prst="rect">
              <a:avLst/>
            </a:prstGeom>
            <a:noFill/>
            <a:ln w="9525">
              <a:noFill/>
              <a:miter lim="800000"/>
              <a:headEnd/>
              <a:tailEnd/>
            </a:ln>
          </p:spPr>
          <p:txBody>
            <a:bodyPr wrap="square">
              <a:spAutoFit/>
            </a:bodyPr>
            <a:lstStyle/>
            <a:p>
              <a:pPr algn="ctr"/>
              <a:r>
                <a:rPr lang="en-US" sz="1800" b="1" i="1" dirty="0" smtClean="0">
                  <a:solidFill>
                    <a:srgbClr val="800080"/>
                  </a:solidFill>
                  <a:latin typeface="Palatino Linotype" pitchFamily="18" charset="0"/>
                  <a:ea typeface="宋体" charset="-122"/>
                </a:rPr>
                <a:t>Price</a:t>
              </a:r>
              <a:endParaRPr lang="en-US" sz="1800" b="1" dirty="0">
                <a:solidFill>
                  <a:srgbClr val="800080"/>
                </a:solidFill>
              </a:endParaRPr>
            </a:p>
          </p:txBody>
        </p:sp>
        <p:pic>
          <p:nvPicPr>
            <p:cNvPr id="16" name="Picture 59" descr="question"/>
            <p:cNvPicPr>
              <a:picLocks noChangeAspect="1" noChangeArrowheads="1"/>
            </p:cNvPicPr>
            <p:nvPr/>
          </p:nvPicPr>
          <p:blipFill>
            <a:blip r:embed="rId4" cstate="print"/>
            <a:srcRect/>
            <a:stretch>
              <a:fillRect/>
            </a:stretch>
          </p:blipFill>
          <p:spPr bwMode="auto">
            <a:xfrm rot="1878754">
              <a:off x="4185940" y="2689248"/>
              <a:ext cx="813259" cy="1216490"/>
            </a:xfrm>
            <a:prstGeom prst="rect">
              <a:avLst/>
            </a:prstGeom>
            <a:noFill/>
            <a:ln w="9525">
              <a:noFill/>
              <a:miter lim="800000"/>
              <a:headEnd/>
              <a:tailEnd/>
            </a:ln>
          </p:spPr>
        </p:pic>
      </p:grpSp>
    </p:spTree>
    <p:extLst>
      <p:ext uri="{BB962C8B-B14F-4D97-AF65-F5344CB8AC3E}">
        <p14:creationId xmlns:p14="http://schemas.microsoft.com/office/powerpoint/2010/main" xmlns="" val="1498283989"/>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xmlns="" val="3972389891"/>
              </p:ext>
            </p:extLst>
          </p:nvPr>
        </p:nvGraphicFramePr>
        <p:xfrm>
          <a:off x="1343628" y="2133600"/>
          <a:ext cx="5742972" cy="3169920"/>
        </p:xfrm>
        <a:graphic>
          <a:graphicData uri="http://schemas.openxmlformats.org/drawingml/2006/table">
            <a:tbl>
              <a:tblPr firstRow="1" bandRow="1">
                <a:tableStyleId>{5C22544A-7EE6-4342-B048-85BDC9FD1C3A}</a:tableStyleId>
              </a:tblPr>
              <a:tblGrid>
                <a:gridCol w="3024337"/>
                <a:gridCol w="2718635"/>
              </a:tblGrid>
              <a:tr h="396240">
                <a:tc>
                  <a:txBody>
                    <a:bodyPr/>
                    <a:lstStyle/>
                    <a:p>
                      <a:pPr algn="ctr"/>
                      <a:r>
                        <a:rPr lang="en-US" sz="2000" baseline="0" dirty="0" smtClean="0">
                          <a:latin typeface="Palatino Linotype" pitchFamily="18" charset="0"/>
                        </a:rPr>
                        <a:t>Characteristics</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Marginal Effect</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Public transportation</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18.32%</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Beach</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18.23%</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Interstate highway</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7.87%</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Downtown</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5.29%</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Hotel</a:t>
                      </a:r>
                      <a:r>
                        <a:rPr lang="en-US" sz="2000" baseline="0" dirty="0" smtClean="0">
                          <a:latin typeface="Palatino Linotype" pitchFamily="18" charset="0"/>
                        </a:rPr>
                        <a:t> class (Star rating)</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4.13%</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External amenities</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0.08%</a:t>
                      </a:r>
                      <a:endParaRPr lang="en-US" sz="2000" dirty="0">
                        <a:latin typeface="Palatino Linotype" pitchFamily="18" charset="0"/>
                      </a:endParaRPr>
                    </a:p>
                  </a:txBody>
                  <a:tcPr/>
                </a:tc>
              </a:tr>
              <a:tr h="396240">
                <a:tc>
                  <a:txBody>
                    <a:bodyPr/>
                    <a:lstStyle/>
                    <a:p>
                      <a:pPr algn="ctr"/>
                      <a:r>
                        <a:rPr lang="en-US" sz="2000" dirty="0" smtClean="0">
                          <a:latin typeface="Palatino Linotype" pitchFamily="18" charset="0"/>
                        </a:rPr>
                        <a:t>Internal</a:t>
                      </a:r>
                      <a:r>
                        <a:rPr lang="en-US" sz="2000" baseline="0" dirty="0" smtClean="0">
                          <a:latin typeface="Palatino Linotype" pitchFamily="18" charset="0"/>
                        </a:rPr>
                        <a:t> amenities</a:t>
                      </a:r>
                      <a:endParaRPr lang="en-US" sz="2000" dirty="0">
                        <a:latin typeface="Palatino Linotype" pitchFamily="18" charset="0"/>
                      </a:endParaRPr>
                    </a:p>
                  </a:txBody>
                  <a:tcPr/>
                </a:tc>
                <a:tc>
                  <a:txBody>
                    <a:bodyPr/>
                    <a:lstStyle/>
                    <a:p>
                      <a:pPr algn="ctr"/>
                      <a:r>
                        <a:rPr lang="en-US" sz="2000" dirty="0" smtClean="0">
                          <a:latin typeface="Palatino Linotype" pitchFamily="18" charset="0"/>
                        </a:rPr>
                        <a:t>0.06%</a:t>
                      </a:r>
                      <a:endParaRPr lang="en-US" sz="2000" dirty="0">
                        <a:latin typeface="Palatino Linotype" pitchFamily="18" charset="0"/>
                      </a:endParaRPr>
                    </a:p>
                  </a:txBody>
                  <a:tcPr/>
                </a:tc>
              </a:tr>
            </a:tbl>
          </a:graphicData>
        </a:graphic>
      </p:graphicFrame>
      <p:sp>
        <p:nvSpPr>
          <p:cNvPr id="5" name="Title 4"/>
          <p:cNvSpPr>
            <a:spLocks noGrp="1"/>
          </p:cNvSpPr>
          <p:nvPr>
            <p:ph type="title"/>
          </p:nvPr>
        </p:nvSpPr>
        <p:spPr>
          <a:xfrm>
            <a:off x="633235" y="736848"/>
            <a:ext cx="7313612" cy="710952"/>
          </a:xfrm>
        </p:spPr>
        <p:txBody>
          <a:bodyPr>
            <a:normAutofit fontScale="90000"/>
          </a:bodyPr>
          <a:lstStyle/>
          <a:p>
            <a:pPr eaLnBrk="1" hangingPunct="1"/>
            <a:r>
              <a:rPr lang="en-US" altLang="zh-CN" sz="3600" dirty="0" smtClean="0">
                <a:solidFill>
                  <a:srgbClr val="660066"/>
                </a:solidFill>
                <a:latin typeface="Palatino Linotype" pitchFamily="18" charset="0"/>
                <a:ea typeface="宋体" pitchFamily="2" charset="-122"/>
              </a:rPr>
              <a:t>Demand estimation model:</a:t>
            </a:r>
            <a:br>
              <a:rPr lang="en-US" altLang="zh-CN" sz="3600" dirty="0" smtClean="0">
                <a:solidFill>
                  <a:srgbClr val="660066"/>
                </a:solidFill>
                <a:latin typeface="Palatino Linotype" pitchFamily="18" charset="0"/>
                <a:ea typeface="宋体" pitchFamily="2" charset="-122"/>
              </a:rPr>
            </a:br>
            <a:r>
              <a:rPr lang="en-US" altLang="zh-CN" sz="3600" dirty="0" smtClean="0">
                <a:solidFill>
                  <a:srgbClr val="660066"/>
                </a:solidFill>
                <a:latin typeface="Palatino Linotype" pitchFamily="18" charset="0"/>
                <a:ea typeface="宋体" pitchFamily="2" charset="-122"/>
              </a:rPr>
              <a:t>Marginal Effects</a:t>
            </a:r>
            <a:endParaRPr lang="en-US" altLang="zh-CN" sz="3600" dirty="0">
              <a:solidFill>
                <a:srgbClr val="660066"/>
              </a:solidFill>
              <a:latin typeface="Palatino Linotype" pitchFamily="18" charset="0"/>
              <a:ea typeface="宋体" pitchFamily="2" charset="-122"/>
            </a:endParaRPr>
          </a:p>
        </p:txBody>
      </p:sp>
    </p:spTree>
    <p:extLst>
      <p:ext uri="{BB962C8B-B14F-4D97-AF65-F5344CB8AC3E}">
        <p14:creationId xmlns:p14="http://schemas.microsoft.com/office/powerpoint/2010/main" xmlns="" val="1532478439"/>
      </p:ext>
    </p:extLst>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5105" y="1066800"/>
            <a:ext cx="7388894" cy="3185963"/>
          </a:xfrm>
        </p:spPr>
        <p:txBody>
          <a:bodyPr>
            <a:normAutofit/>
          </a:bodyPr>
          <a:lstStyle/>
          <a:p>
            <a:r>
              <a:rPr lang="en-US" sz="2000" dirty="0" smtClean="0">
                <a:latin typeface="Palatino Linotype" pitchFamily="18" charset="0"/>
              </a:rPr>
              <a:t>Ranking based on the </a:t>
            </a:r>
            <a:r>
              <a:rPr lang="en-US" sz="2000" b="1" dirty="0" smtClean="0">
                <a:solidFill>
                  <a:srgbClr val="CC0099"/>
                </a:solidFill>
                <a:latin typeface="Palatino Linotype" pitchFamily="18" charset="0"/>
              </a:rPr>
              <a:t>utility gain </a:t>
            </a:r>
            <a:r>
              <a:rPr lang="en-US" sz="2000" dirty="0" smtClean="0">
                <a:latin typeface="Palatino Linotype" pitchFamily="18" charset="0"/>
              </a:rPr>
              <a:t>of each hotel for consumers on an aggregate level.</a:t>
            </a:r>
          </a:p>
          <a:p>
            <a:endParaRPr lang="en-US" sz="2000" dirty="0" smtClean="0">
              <a:latin typeface="Palatino Linotype" pitchFamily="18" charset="0"/>
            </a:endParaRPr>
          </a:p>
          <a:p>
            <a:r>
              <a:rPr lang="en-US" sz="2000" dirty="0" smtClean="0">
                <a:latin typeface="Palatino Linotype" pitchFamily="18" charset="0"/>
              </a:rPr>
              <a:t>Means how much </a:t>
            </a:r>
            <a:r>
              <a:rPr lang="en-US" sz="2000" b="1" dirty="0" smtClean="0">
                <a:solidFill>
                  <a:srgbClr val="CC0099"/>
                </a:solidFill>
                <a:latin typeface="Palatino Linotype" pitchFamily="18" charset="0"/>
              </a:rPr>
              <a:t>“extra value” </a:t>
            </a:r>
            <a:r>
              <a:rPr lang="en-US" sz="2000" dirty="0" smtClean="0">
                <a:latin typeface="Palatino Linotype" pitchFamily="18" charset="0"/>
              </a:rPr>
              <a:t>consumers can obtain after paying for that hotel. </a:t>
            </a:r>
          </a:p>
          <a:p>
            <a:endParaRPr lang="en-US" sz="2000" dirty="0" smtClean="0">
              <a:latin typeface="Palatino Linotype" pitchFamily="18" charset="0"/>
            </a:endParaRPr>
          </a:p>
          <a:p>
            <a:r>
              <a:rPr lang="en-US" sz="2000" dirty="0" smtClean="0">
                <a:latin typeface="Palatino Linotype" pitchFamily="18" charset="0"/>
              </a:rPr>
              <a:t>Higher ranked hotels </a:t>
            </a:r>
            <a:r>
              <a:rPr lang="en-US" sz="2000" dirty="0" smtClean="0">
                <a:latin typeface="Palatino Linotype" pitchFamily="18" charset="0"/>
                <a:sym typeface="Wingdings" pitchFamily="2" charset="2"/>
              </a:rPr>
              <a:t></a:t>
            </a:r>
            <a:r>
              <a:rPr lang="en-US" sz="2000" b="1" dirty="0" smtClean="0">
                <a:solidFill>
                  <a:srgbClr val="CC0099"/>
                </a:solidFill>
                <a:latin typeface="Palatino Linotype" pitchFamily="18" charset="0"/>
              </a:rPr>
              <a:t>higher surplus </a:t>
            </a:r>
            <a:r>
              <a:rPr lang="en-US" sz="2000" dirty="0" smtClean="0">
                <a:latin typeface="Palatino Linotype" pitchFamily="18" charset="0"/>
              </a:rPr>
              <a:t>(</a:t>
            </a:r>
            <a:r>
              <a:rPr lang="en-US" sz="2000" b="1" dirty="0" smtClean="0">
                <a:solidFill>
                  <a:srgbClr val="CC0099"/>
                </a:solidFill>
                <a:latin typeface="Palatino Linotype" pitchFamily="18" charset="0"/>
              </a:rPr>
              <a:t>value</a:t>
            </a:r>
            <a:r>
              <a:rPr lang="en-US" sz="2000" dirty="0" smtClean="0">
                <a:latin typeface="Palatino Linotype" pitchFamily="18" charset="0"/>
              </a:rPr>
              <a:t>) </a:t>
            </a:r>
          </a:p>
          <a:p>
            <a:pPr>
              <a:buNone/>
            </a:pPr>
            <a:r>
              <a:rPr lang="en-US" sz="2000" dirty="0" smtClean="0">
                <a:latin typeface="Palatino Linotype" pitchFamily="18" charset="0"/>
                <a:sym typeface="Wingdings" pitchFamily="2" charset="2"/>
              </a:rPr>
              <a:t>            </a:t>
            </a:r>
            <a:r>
              <a:rPr lang="en-US" sz="2000" dirty="0" smtClean="0">
                <a:latin typeface="Palatino Linotype" pitchFamily="18" charset="0"/>
              </a:rPr>
              <a:t> more often recommended to consumers.</a:t>
            </a:r>
          </a:p>
        </p:txBody>
      </p:sp>
      <p:sp>
        <p:nvSpPr>
          <p:cNvPr id="2" name="Title 1"/>
          <p:cNvSpPr>
            <a:spLocks noGrp="1"/>
          </p:cNvSpPr>
          <p:nvPr>
            <p:ph type="title"/>
          </p:nvPr>
        </p:nvSpPr>
        <p:spPr>
          <a:xfrm>
            <a:off x="281560" y="188640"/>
            <a:ext cx="7754963" cy="751929"/>
          </a:xfrm>
        </p:spPr>
        <p:txBody>
          <a:bodyPr>
            <a:normAutofit/>
          </a:bodyPr>
          <a:lstStyle/>
          <a:p>
            <a:r>
              <a:rPr lang="en-US" sz="3200" dirty="0" smtClean="0">
                <a:solidFill>
                  <a:srgbClr val="800080"/>
                </a:solidFill>
                <a:latin typeface="Palatino Linotype" pitchFamily="18" charset="0"/>
              </a:rPr>
              <a:t>“Value for Money” Based Ranking</a:t>
            </a:r>
            <a:endParaRPr lang="en-US" sz="3200" dirty="0">
              <a:solidFill>
                <a:srgbClr val="800080"/>
              </a:solidFill>
              <a:latin typeface="Palatino Linotype" pitchFamily="18" charset="0"/>
            </a:endParaRPr>
          </a:p>
        </p:txBody>
      </p:sp>
      <p:grpSp>
        <p:nvGrpSpPr>
          <p:cNvPr id="5" name="组合 12"/>
          <p:cNvGrpSpPr/>
          <p:nvPr/>
        </p:nvGrpSpPr>
        <p:grpSpPr>
          <a:xfrm>
            <a:off x="5760368" y="3886200"/>
            <a:ext cx="2088232" cy="1844824"/>
            <a:chOff x="6429388" y="3147649"/>
            <a:chExt cx="2383365" cy="2924557"/>
          </a:xfrm>
        </p:grpSpPr>
        <p:pic>
          <p:nvPicPr>
            <p:cNvPr id="6" name="图片 5" descr="money.gif"/>
            <p:cNvPicPr>
              <a:picLocks noChangeAspect="1"/>
            </p:cNvPicPr>
            <p:nvPr/>
          </p:nvPicPr>
          <p:blipFill>
            <a:blip r:embed="rId2" cstate="print"/>
            <a:stretch>
              <a:fillRect/>
            </a:stretch>
          </p:blipFill>
          <p:spPr>
            <a:xfrm>
              <a:off x="6429388" y="4643446"/>
              <a:ext cx="1964142" cy="1428760"/>
            </a:xfrm>
            <a:prstGeom prst="rect">
              <a:avLst/>
            </a:prstGeom>
          </p:spPr>
        </p:pic>
        <p:pic>
          <p:nvPicPr>
            <p:cNvPr id="7" name="图片 6" descr="best-value-for-money_image.png"/>
            <p:cNvPicPr>
              <a:picLocks noChangeAspect="1"/>
            </p:cNvPicPr>
            <p:nvPr/>
          </p:nvPicPr>
          <p:blipFill>
            <a:blip r:embed="rId3" cstate="print"/>
            <a:stretch>
              <a:fillRect/>
            </a:stretch>
          </p:blipFill>
          <p:spPr>
            <a:xfrm>
              <a:off x="6500826" y="3147649"/>
              <a:ext cx="2311927" cy="1638673"/>
            </a:xfrm>
            <a:prstGeom prst="rect">
              <a:avLst/>
            </a:prstGeom>
          </p:spPr>
        </p:pic>
      </p:grpSp>
      <p:sp>
        <p:nvSpPr>
          <p:cNvPr id="8" name="矩形 7"/>
          <p:cNvSpPr/>
          <p:nvPr/>
        </p:nvSpPr>
        <p:spPr>
          <a:xfrm>
            <a:off x="2520008" y="4506891"/>
            <a:ext cx="3340979" cy="523220"/>
          </a:xfrm>
          <a:prstGeom prst="rect">
            <a:avLst/>
          </a:prstGeom>
        </p:spPr>
        <p:txBody>
          <a:bodyPr wrap="none">
            <a:spAutoFit/>
          </a:bodyPr>
          <a:lstStyle/>
          <a:p>
            <a:r>
              <a:rPr lang="en-US" b="1" dirty="0" smtClean="0">
                <a:solidFill>
                  <a:srgbClr val="CC3399"/>
                </a:solidFill>
                <a:latin typeface="Palatino Linotype" pitchFamily="18" charset="0"/>
              </a:rPr>
              <a:t>``value-for-money”</a:t>
            </a:r>
            <a:endParaRPr lang="en-US" dirty="0"/>
          </a:p>
        </p:txBody>
      </p:sp>
      <p:sp>
        <p:nvSpPr>
          <p:cNvPr id="10" name="Rectangle 9"/>
          <p:cNvSpPr/>
          <p:nvPr/>
        </p:nvSpPr>
        <p:spPr>
          <a:xfrm>
            <a:off x="1835213" y="5791200"/>
            <a:ext cx="5098987" cy="954107"/>
          </a:xfrm>
          <a:prstGeom prst="rect">
            <a:avLst/>
          </a:prstGeom>
        </p:spPr>
        <p:txBody>
          <a:bodyPr wrap="square">
            <a:spAutoFit/>
          </a:bodyPr>
          <a:lstStyle/>
          <a:p>
            <a:r>
              <a:rPr lang="en-US" altLang="zh-CN" b="1" u="sng" dirty="0">
                <a:solidFill>
                  <a:srgbClr val="CC3399"/>
                </a:solidFill>
                <a:latin typeface="Palatino Linotype" pitchFamily="18" charset="0"/>
              </a:rPr>
              <a:t>http://</a:t>
            </a:r>
            <a:r>
              <a:rPr lang="en-US" altLang="zh-CN" b="1" u="sng" dirty="0" smtClean="0">
                <a:solidFill>
                  <a:srgbClr val="CC3399"/>
                </a:solidFill>
                <a:latin typeface="Palatino Linotype" pitchFamily="18" charset="0"/>
              </a:rPr>
              <a:t>nyuhotels.appspot.com</a:t>
            </a:r>
          </a:p>
          <a:p>
            <a:endParaRPr lang="en-US" b="1" u="sng" dirty="0">
              <a:solidFill>
                <a:srgbClr val="CC3399"/>
              </a:solidFill>
              <a:latin typeface="Palatino Linotype" pitchFamily="18" charset="0"/>
            </a:endParaRPr>
          </a:p>
        </p:txBody>
      </p:sp>
    </p:spTree>
    <p:extLst>
      <p:ext uri="{BB962C8B-B14F-4D97-AF65-F5344CB8AC3E}">
        <p14:creationId xmlns:p14="http://schemas.microsoft.com/office/powerpoint/2010/main" xmlns="" val="291197194"/>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NeXT logo by Paul Ran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62600" y="1828800"/>
            <a:ext cx="3124200" cy="3894352"/>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457200" y="1752600"/>
            <a:ext cx="4800600" cy="4373563"/>
          </a:xfrm>
        </p:spPr>
        <p:txBody>
          <a:bodyPr>
            <a:noAutofit/>
          </a:bodyPr>
          <a:lstStyle/>
          <a:p>
            <a:pPr marL="457200" indent="-457200">
              <a:buFont typeface="Arial" pitchFamily="34" charset="0"/>
              <a:buChar char="•"/>
            </a:pPr>
            <a:r>
              <a:rPr lang="en-US" sz="2800" dirty="0" smtClean="0"/>
              <a:t>Assignment 3</a:t>
            </a:r>
          </a:p>
          <a:p>
            <a:pPr marL="457200" indent="-457200">
              <a:buFont typeface="Arial" pitchFamily="34" charset="0"/>
              <a:buChar char="•"/>
            </a:pPr>
            <a:r>
              <a:rPr lang="en-US" sz="2800" dirty="0" smtClean="0"/>
              <a:t>Group Project </a:t>
            </a:r>
          </a:p>
        </p:txBody>
      </p:sp>
      <p:sp>
        <p:nvSpPr>
          <p:cNvPr id="2" name="Title 1"/>
          <p:cNvSpPr>
            <a:spLocks noGrp="1"/>
          </p:cNvSpPr>
          <p:nvPr>
            <p:ph type="title"/>
          </p:nvPr>
        </p:nvSpPr>
        <p:spPr/>
        <p:txBody>
          <a:bodyPr>
            <a:normAutofit/>
          </a:bodyPr>
          <a:lstStyle/>
          <a:p>
            <a:r>
              <a:rPr lang="en-US" dirty="0" smtClean="0"/>
              <a:t>Next </a:t>
            </a:r>
            <a:r>
              <a:rPr lang="en-US" dirty="0" smtClean="0"/>
              <a:t>Class</a:t>
            </a:r>
            <a:endParaRPr lang="en-US" dirty="0"/>
          </a:p>
        </p:txBody>
      </p:sp>
    </p:spTree>
    <p:extLst>
      <p:ext uri="{BB962C8B-B14F-4D97-AF65-F5344CB8AC3E}">
        <p14:creationId xmlns:p14="http://schemas.microsoft.com/office/powerpoint/2010/main" xmlns="" val="22004462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7" name="Picture 3" descr="455"/>
          <p:cNvPicPr>
            <a:picLocks noGrp="1" noChangeAspect="1" noChangeArrowheads="1"/>
          </p:cNvPicPr>
          <p:nvPr>
            <p:ph sz="half" idx="1"/>
          </p:nvPr>
        </p:nvPicPr>
        <p:blipFill>
          <a:blip r:embed="rId3" cstate="print">
            <a:extLst>
              <a:ext uri="{28A0092B-C50C-407E-A947-70E740481C1C}">
                <a14:useLocalDpi xmlns:a14="http://schemas.microsoft.com/office/drawing/2010/main" xmlns="" val="0"/>
              </a:ext>
            </a:extLst>
          </a:blip>
          <a:stretch>
            <a:fillRect/>
          </a:stretch>
        </p:blipFill>
        <p:spPr>
          <a:xfrm>
            <a:off x="2743200" y="3886200"/>
            <a:ext cx="4038600" cy="1615440"/>
          </a:xfrm>
        </p:spPr>
      </p:pic>
      <p:pic>
        <p:nvPicPr>
          <p:cNvPr id="6148" name="Picture 4" descr="456"/>
          <p:cNvPicPr>
            <a:picLocks noGrp="1" noChangeAspect="1" noChangeArrowheads="1"/>
          </p:cNvPicPr>
          <p:nvPr>
            <p:ph sz="half" idx="2"/>
          </p:nvPr>
        </p:nvPicPr>
        <p:blipFill>
          <a:blip r:embed="rId4" cstate="print">
            <a:extLst>
              <a:ext uri="{28A0092B-C50C-407E-A947-70E740481C1C}">
                <a14:useLocalDpi xmlns:a14="http://schemas.microsoft.com/office/drawing/2010/main" xmlns="" val="0"/>
              </a:ext>
            </a:extLst>
          </a:blip>
          <a:srcRect l="14000" t="19513" r="64000" b="60495"/>
          <a:stretch>
            <a:fillRect/>
          </a:stretch>
        </p:blipFill>
        <p:spPr>
          <a:xfrm>
            <a:off x="1371600" y="1447800"/>
            <a:ext cx="5943600" cy="2159387"/>
          </a:xfrm>
        </p:spPr>
      </p:pic>
      <p:sp>
        <p:nvSpPr>
          <p:cNvPr id="1016834" name="Rectangle 2"/>
          <p:cNvSpPr>
            <a:spLocks noGrp="1" noChangeArrowheads="1"/>
          </p:cNvSpPr>
          <p:nvPr>
            <p:ph type="title"/>
          </p:nvPr>
        </p:nvSpPr>
        <p:spPr>
          <a:xfrm>
            <a:off x="304800" y="304800"/>
            <a:ext cx="7315200" cy="838200"/>
          </a:xfrm>
        </p:spPr>
        <p:txBody>
          <a:bodyPr>
            <a:normAutofit/>
          </a:bodyPr>
          <a:lstStyle/>
          <a:p>
            <a:pPr eaLnBrk="1" hangingPunct="1">
              <a:defRPr/>
            </a:pPr>
            <a:r>
              <a:rPr lang="en-US" dirty="0"/>
              <a:t> Search </a:t>
            </a:r>
            <a:r>
              <a:rPr lang="en-US" dirty="0" smtClean="0"/>
              <a:t>engine </a:t>
            </a:r>
            <a:r>
              <a:rPr lang="en-US" dirty="0"/>
              <a:t>examples</a:t>
            </a:r>
            <a:endParaRPr lang="en-US" i="1" dirty="0"/>
          </a:p>
        </p:txBody>
      </p:sp>
      <p:sp>
        <p:nvSpPr>
          <p:cNvPr id="6" name="Text Box 4"/>
          <p:cNvSpPr txBox="1">
            <a:spLocks noChangeArrowheads="1"/>
          </p:cNvSpPr>
          <p:nvPr/>
        </p:nvSpPr>
        <p:spPr bwMode="auto">
          <a:xfrm>
            <a:off x="2610758" y="6019800"/>
            <a:ext cx="3866242" cy="459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90483" tIns="44447" rIns="90483" bIns="44447">
            <a:spAutoFit/>
          </a:bodyPr>
          <a:lstStyle>
            <a:lvl1pPr marL="342900" indent="-342900" eaLnBrk="0" hangingPunct="0">
              <a:defRPr sz="2800">
                <a:solidFill>
                  <a:srgbClr val="000066"/>
                </a:solidFill>
                <a:latin typeface="Verdana" pitchFamily="34" charset="0"/>
              </a:defRPr>
            </a:lvl1pPr>
            <a:lvl2pPr marL="742950" indent="-285750" eaLnBrk="0" hangingPunct="0">
              <a:defRPr sz="2800">
                <a:solidFill>
                  <a:srgbClr val="000066"/>
                </a:solidFill>
                <a:latin typeface="Verdana" pitchFamily="34" charset="0"/>
              </a:defRPr>
            </a:lvl2pPr>
            <a:lvl3pPr marL="1143000" indent="-228600" eaLnBrk="0" hangingPunct="0">
              <a:defRPr sz="2800">
                <a:solidFill>
                  <a:srgbClr val="000066"/>
                </a:solidFill>
                <a:latin typeface="Verdana" pitchFamily="34" charset="0"/>
              </a:defRPr>
            </a:lvl3pPr>
            <a:lvl4pPr marL="1600200" indent="-228600" eaLnBrk="0" hangingPunct="0">
              <a:defRPr sz="2800">
                <a:solidFill>
                  <a:srgbClr val="000066"/>
                </a:solidFill>
                <a:latin typeface="Verdana" pitchFamily="34" charset="0"/>
              </a:defRPr>
            </a:lvl4pPr>
            <a:lvl5pPr marL="2057400" indent="-228600" eaLnBrk="0" hangingPunct="0">
              <a:defRPr sz="2800">
                <a:solidFill>
                  <a:srgbClr val="000066"/>
                </a:solidFill>
                <a:latin typeface="Verdana" pitchFamily="34" charset="0"/>
              </a:defRPr>
            </a:lvl5pPr>
            <a:lvl6pPr marL="2514600" indent="-228600" eaLnBrk="0" fontAlgn="base" hangingPunct="0">
              <a:spcBef>
                <a:spcPct val="0"/>
              </a:spcBef>
              <a:spcAft>
                <a:spcPct val="0"/>
              </a:spcAft>
              <a:defRPr sz="2800">
                <a:solidFill>
                  <a:srgbClr val="000066"/>
                </a:solidFill>
                <a:latin typeface="Verdana" pitchFamily="34" charset="0"/>
              </a:defRPr>
            </a:lvl6pPr>
            <a:lvl7pPr marL="2971800" indent="-228600" eaLnBrk="0" fontAlgn="base" hangingPunct="0">
              <a:spcBef>
                <a:spcPct val="0"/>
              </a:spcBef>
              <a:spcAft>
                <a:spcPct val="0"/>
              </a:spcAft>
              <a:defRPr sz="2800">
                <a:solidFill>
                  <a:srgbClr val="000066"/>
                </a:solidFill>
                <a:latin typeface="Verdana" pitchFamily="34" charset="0"/>
              </a:defRPr>
            </a:lvl7pPr>
            <a:lvl8pPr marL="3429000" indent="-228600" eaLnBrk="0" fontAlgn="base" hangingPunct="0">
              <a:spcBef>
                <a:spcPct val="0"/>
              </a:spcBef>
              <a:spcAft>
                <a:spcPct val="0"/>
              </a:spcAft>
              <a:defRPr sz="2800">
                <a:solidFill>
                  <a:srgbClr val="000066"/>
                </a:solidFill>
                <a:latin typeface="Verdana" pitchFamily="34" charset="0"/>
              </a:defRPr>
            </a:lvl8pPr>
            <a:lvl9pPr marL="3886200" indent="-228600" eaLnBrk="0" fontAlgn="base" hangingPunct="0">
              <a:spcBef>
                <a:spcPct val="0"/>
              </a:spcBef>
              <a:spcAft>
                <a:spcPct val="0"/>
              </a:spcAft>
              <a:defRPr sz="2800">
                <a:solidFill>
                  <a:srgbClr val="000066"/>
                </a:solidFill>
                <a:latin typeface="Verdana" pitchFamily="34" charset="0"/>
              </a:defRPr>
            </a:lvl9pPr>
          </a:lstStyle>
          <a:p>
            <a:pPr eaLnBrk="1" hangingPunct="1">
              <a:spcBef>
                <a:spcPct val="20000"/>
              </a:spcBef>
            </a:pPr>
            <a:r>
              <a:rPr lang="en-US" sz="2400" b="1" dirty="0">
                <a:solidFill>
                  <a:srgbClr val="FF0000"/>
                </a:solidFill>
                <a:latin typeface="+mn-lt"/>
              </a:rPr>
              <a:t>Advantages? Disadvantages?</a:t>
            </a:r>
          </a:p>
        </p:txBody>
      </p:sp>
    </p:spTree>
    <p:extLst>
      <p:ext uri="{BB962C8B-B14F-4D97-AF65-F5344CB8AC3E}">
        <p14:creationId xmlns:p14="http://schemas.microsoft.com/office/powerpoint/2010/main" xmlns="" val="227082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rotWithShape="1">
          <a:blip r:embed="rId3" cstate="print"/>
          <a:srcRect b="23152"/>
          <a:stretch/>
        </p:blipFill>
        <p:spPr bwMode="auto">
          <a:xfrm>
            <a:off x="494006" y="152400"/>
            <a:ext cx="7536509" cy="3806283"/>
          </a:xfrm>
          <a:prstGeom prst="rect">
            <a:avLst/>
          </a:prstGeom>
          <a:noFill/>
          <a:ln w="9525">
            <a:noFill/>
            <a:miter lim="800000"/>
            <a:headEnd/>
            <a:tailEnd/>
          </a:ln>
        </p:spPr>
      </p:pic>
      <p:grpSp>
        <p:nvGrpSpPr>
          <p:cNvPr id="2" name="Group 1"/>
          <p:cNvGrpSpPr/>
          <p:nvPr/>
        </p:nvGrpSpPr>
        <p:grpSpPr>
          <a:xfrm>
            <a:off x="1066800" y="4163991"/>
            <a:ext cx="7857328" cy="2694009"/>
            <a:chOff x="1066800" y="4163991"/>
            <a:chExt cx="7857328" cy="2694009"/>
          </a:xfrm>
        </p:grpSpPr>
        <p:pic>
          <p:nvPicPr>
            <p:cNvPr id="7170"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707" t="8963" r="7279" b="54665"/>
            <a:stretch/>
          </p:blipFill>
          <p:spPr bwMode="auto">
            <a:xfrm>
              <a:off x="4495800" y="4579374"/>
              <a:ext cx="4428328" cy="22786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cstate="print"/>
            <a:srcRect l="21312" t="89081" r="12697" b="3077"/>
            <a:stretch/>
          </p:blipFill>
          <p:spPr bwMode="auto">
            <a:xfrm>
              <a:off x="1066800" y="4163991"/>
              <a:ext cx="4973445" cy="388434"/>
            </a:xfrm>
            <a:prstGeom prst="rect">
              <a:avLst/>
            </a:prstGeom>
            <a:noFill/>
            <a:ln w="9525">
              <a:noFill/>
              <a:miter lim="800000"/>
              <a:headEnd/>
              <a:tailEnd/>
            </a:ln>
          </p:spPr>
        </p:pic>
      </p:grpSp>
    </p:spTree>
    <p:extLst>
      <p:ext uri="{BB962C8B-B14F-4D97-AF65-F5344CB8AC3E}">
        <p14:creationId xmlns:p14="http://schemas.microsoft.com/office/powerpoint/2010/main" xmlns="" val="22708272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8600" y="381000"/>
            <a:ext cx="8534400" cy="2743200"/>
            <a:chOff x="228600" y="381000"/>
            <a:chExt cx="8534400" cy="2743200"/>
          </a:xfrm>
        </p:grpSpPr>
        <p:pic>
          <p:nvPicPr>
            <p:cNvPr id="10241" name="Picture 1"/>
            <p:cNvPicPr>
              <a:picLocks noChangeAspect="1" noChangeArrowheads="1"/>
            </p:cNvPicPr>
            <p:nvPr/>
          </p:nvPicPr>
          <p:blipFill>
            <a:blip r:embed="rId3" cstate="print"/>
            <a:srcRect b="55153"/>
            <a:stretch>
              <a:fillRect/>
            </a:stretch>
          </p:blipFill>
          <p:spPr bwMode="auto">
            <a:xfrm>
              <a:off x="228600" y="381000"/>
              <a:ext cx="8534400" cy="2743200"/>
            </a:xfrm>
            <a:prstGeom prst="rect">
              <a:avLst/>
            </a:prstGeom>
            <a:noFill/>
            <a:ln w="9525">
              <a:noFill/>
              <a:miter lim="800000"/>
              <a:headEnd/>
              <a:tailEnd/>
            </a:ln>
          </p:spPr>
        </p:pic>
        <p:pic>
          <p:nvPicPr>
            <p:cNvPr id="4" name="Picture 1"/>
            <p:cNvPicPr>
              <a:picLocks noChangeAspect="1" noChangeArrowheads="1"/>
            </p:cNvPicPr>
            <p:nvPr/>
          </p:nvPicPr>
          <p:blipFill>
            <a:blip r:embed="rId3" cstate="print"/>
            <a:srcRect l="45536" t="28652" b="63874"/>
            <a:stretch>
              <a:fillRect/>
            </a:stretch>
          </p:blipFill>
          <p:spPr bwMode="auto">
            <a:xfrm>
              <a:off x="3124200" y="2667000"/>
              <a:ext cx="4648200" cy="457200"/>
            </a:xfrm>
            <a:prstGeom prst="rect">
              <a:avLst/>
            </a:prstGeom>
            <a:noFill/>
            <a:ln w="9525">
              <a:noFill/>
              <a:miter lim="800000"/>
              <a:headEnd/>
              <a:tailEnd/>
            </a:ln>
          </p:spPr>
        </p:pic>
      </p:grpSp>
      <p:pic>
        <p:nvPicPr>
          <p:cNvPr id="3" name="Picture 1"/>
          <p:cNvPicPr>
            <a:picLocks noChangeAspect="1" noChangeArrowheads="1"/>
          </p:cNvPicPr>
          <p:nvPr/>
        </p:nvPicPr>
        <p:blipFill>
          <a:blip r:embed="rId3" cstate="print"/>
          <a:srcRect t="38618"/>
          <a:stretch>
            <a:fillRect/>
          </a:stretch>
        </p:blipFill>
        <p:spPr bwMode="auto">
          <a:xfrm>
            <a:off x="228600" y="2743200"/>
            <a:ext cx="8534400" cy="3754661"/>
          </a:xfrm>
          <a:prstGeom prst="rect">
            <a:avLst/>
          </a:prstGeom>
          <a:noFill/>
          <a:ln w="9525">
            <a:noFill/>
            <a:miter lim="800000"/>
            <a:headEnd/>
            <a:tailEnd/>
          </a:ln>
        </p:spPr>
      </p:pic>
    </p:spTree>
    <p:extLst>
      <p:ext uri="{BB962C8B-B14F-4D97-AF65-F5344CB8AC3E}">
        <p14:creationId xmlns:p14="http://schemas.microsoft.com/office/powerpoint/2010/main" xmlns="" val="3095022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2.6"/>
</p:tagLst>
</file>

<file path=ppt/tags/tag2.xml><?xml version="1.0" encoding="utf-8"?>
<p:tagLst xmlns:a="http://schemas.openxmlformats.org/drawingml/2006/main" xmlns:r="http://schemas.openxmlformats.org/officeDocument/2006/relationships" xmlns:p="http://schemas.openxmlformats.org/presentationml/2006/main">
  <p:tag name="TIMING" val="|62.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20810</TotalTime>
  <Words>3584</Words>
  <Application>Microsoft Office PowerPoint</Application>
  <PresentationFormat>全屏显示(4:3)</PresentationFormat>
  <Paragraphs>738</Paragraphs>
  <Slides>63</Slides>
  <Notes>56</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63</vt:i4>
      </vt:variant>
    </vt:vector>
  </HeadingPairs>
  <TitlesOfParts>
    <vt:vector size="67" baseType="lpstr">
      <vt:lpstr>聚合</vt:lpstr>
      <vt:lpstr>Equation</vt:lpstr>
      <vt:lpstr>Image</vt:lpstr>
      <vt:lpstr>Bitmap Image</vt:lpstr>
      <vt:lpstr>Business Intelligence &amp; Data Mining  with SAS Suite</vt:lpstr>
      <vt:lpstr>幻灯片 2</vt:lpstr>
      <vt:lpstr>幻灯片 3</vt:lpstr>
      <vt:lpstr>幻灯片 4</vt:lpstr>
      <vt:lpstr>幻灯片 5</vt:lpstr>
      <vt:lpstr> Web directories Example </vt:lpstr>
      <vt:lpstr> Search engine examples</vt:lpstr>
      <vt:lpstr>幻灯片 8</vt:lpstr>
      <vt:lpstr>幻灯片 9</vt:lpstr>
      <vt:lpstr>Where is consumers attention?</vt:lpstr>
      <vt:lpstr>Eyetracking study of Google Results</vt:lpstr>
      <vt:lpstr>How search engines work</vt:lpstr>
      <vt:lpstr>Google’s secret</vt:lpstr>
      <vt:lpstr>Intuition of PageRank: Random Surfer Model</vt:lpstr>
      <vt:lpstr>PageRank is really a “Random Surfer” Model</vt:lpstr>
      <vt:lpstr>Intuition of PageRank: Random Surfer Model</vt:lpstr>
      <vt:lpstr>How to compute pagerank</vt:lpstr>
      <vt:lpstr>Measuring Importance of Linking</vt:lpstr>
      <vt:lpstr>Computing Pagerank</vt:lpstr>
      <vt:lpstr>Computing PageRank</vt:lpstr>
      <vt:lpstr>PageRank</vt:lpstr>
      <vt:lpstr>PageRank</vt:lpstr>
      <vt:lpstr>PageRank</vt:lpstr>
      <vt:lpstr>PageRank</vt:lpstr>
      <vt:lpstr>PageRank</vt:lpstr>
      <vt:lpstr>PageRank</vt:lpstr>
      <vt:lpstr>Gaming PageRank and Trust </vt:lpstr>
      <vt:lpstr>Simulating Changes in PageRank</vt:lpstr>
      <vt:lpstr>importance of anchor text</vt:lpstr>
      <vt:lpstr>幻灯片 30</vt:lpstr>
      <vt:lpstr>幻灯片 31</vt:lpstr>
      <vt:lpstr>幻灯片 32</vt:lpstr>
      <vt:lpstr>幻灯片 33</vt:lpstr>
      <vt:lpstr>幻灯片 34</vt:lpstr>
      <vt:lpstr>幻灯片 35</vt:lpstr>
      <vt:lpstr>幻灯片 36</vt:lpstr>
      <vt:lpstr>幻灯片 37</vt:lpstr>
      <vt:lpstr>幻灯片 38</vt:lpstr>
      <vt:lpstr>Example: Washington Post Website</vt:lpstr>
      <vt:lpstr>幻灯片 40</vt:lpstr>
      <vt:lpstr>Targeting Banner Ads</vt:lpstr>
      <vt:lpstr>Closed Loop Marketing</vt:lpstr>
      <vt:lpstr>幻灯片 43</vt:lpstr>
      <vt:lpstr>Future of Search</vt:lpstr>
      <vt:lpstr>Information Extraction</vt:lpstr>
      <vt:lpstr>Return structured answers, not Webpages</vt:lpstr>
      <vt:lpstr>Future of Search</vt:lpstr>
      <vt:lpstr>Y! Answers</vt:lpstr>
      <vt:lpstr>幻灯片 49</vt:lpstr>
      <vt:lpstr>Y! Answers</vt:lpstr>
      <vt:lpstr>幻灯片 51</vt:lpstr>
      <vt:lpstr>Bing Social Search</vt:lpstr>
      <vt:lpstr>Future of Search</vt:lpstr>
      <vt:lpstr>Privacy preserving Search</vt:lpstr>
      <vt:lpstr>Future of Search</vt:lpstr>
      <vt:lpstr>product search</vt:lpstr>
      <vt:lpstr>Example: Travel Search</vt:lpstr>
      <vt:lpstr>Consumer Search on Travel Search Engines</vt:lpstr>
      <vt:lpstr>幻灯片 59</vt:lpstr>
      <vt:lpstr>Consumer surplus-Based Ranking</vt:lpstr>
      <vt:lpstr>Demand estimation model: Marginal Effects</vt:lpstr>
      <vt:lpstr>“Value for Money” Based Ranking</vt:lpstr>
      <vt:lpstr>Next Class</vt:lpstr>
    </vt:vector>
  </TitlesOfParts>
  <Company>Stern School of Business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Yannis Bakos;Sean J. Taylor</dc:creator>
  <cp:lastModifiedBy>Beibei</cp:lastModifiedBy>
  <cp:revision>485</cp:revision>
  <cp:lastPrinted>2012-06-13T17:17:15Z</cp:lastPrinted>
  <dcterms:created xsi:type="dcterms:W3CDTF">2008-01-31T18:37:48Z</dcterms:created>
  <dcterms:modified xsi:type="dcterms:W3CDTF">2012-12-22T00:55:23Z</dcterms:modified>
</cp:coreProperties>
</file>