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Default Extension="xls" ContentType="application/vnd.ms-exce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57"/>
  </p:notesMasterIdLst>
  <p:sldIdLst>
    <p:sldId id="256" r:id="rId2"/>
    <p:sldId id="411" r:id="rId3"/>
    <p:sldId id="413" r:id="rId4"/>
    <p:sldId id="417" r:id="rId5"/>
    <p:sldId id="419" r:id="rId6"/>
    <p:sldId id="487" r:id="rId7"/>
    <p:sldId id="424" r:id="rId8"/>
    <p:sldId id="505" r:id="rId9"/>
    <p:sldId id="506" r:id="rId10"/>
    <p:sldId id="508" r:id="rId11"/>
    <p:sldId id="507" r:id="rId12"/>
    <p:sldId id="509" r:id="rId13"/>
    <p:sldId id="510" r:id="rId14"/>
    <p:sldId id="511" r:id="rId15"/>
    <p:sldId id="621" r:id="rId16"/>
    <p:sldId id="620" r:id="rId17"/>
    <p:sldId id="512" r:id="rId18"/>
    <p:sldId id="513" r:id="rId19"/>
    <p:sldId id="514" r:id="rId20"/>
    <p:sldId id="515" r:id="rId21"/>
    <p:sldId id="519" r:id="rId22"/>
    <p:sldId id="520" r:id="rId23"/>
    <p:sldId id="598" r:id="rId24"/>
    <p:sldId id="617" r:id="rId25"/>
    <p:sldId id="625" r:id="rId26"/>
    <p:sldId id="622" r:id="rId27"/>
    <p:sldId id="599" r:id="rId28"/>
    <p:sldId id="600" r:id="rId29"/>
    <p:sldId id="626" r:id="rId30"/>
    <p:sldId id="536" r:id="rId31"/>
    <p:sldId id="535" r:id="rId32"/>
    <p:sldId id="608" r:id="rId33"/>
    <p:sldId id="583" r:id="rId34"/>
    <p:sldId id="618" r:id="rId35"/>
    <p:sldId id="610" r:id="rId36"/>
    <p:sldId id="611" r:id="rId37"/>
    <p:sldId id="615" r:id="rId38"/>
    <p:sldId id="612" r:id="rId39"/>
    <p:sldId id="616" r:id="rId40"/>
    <p:sldId id="613" r:id="rId41"/>
    <p:sldId id="534" r:id="rId42"/>
    <p:sldId id="537" r:id="rId43"/>
    <p:sldId id="538" r:id="rId44"/>
    <p:sldId id="633" r:id="rId45"/>
    <p:sldId id="539" r:id="rId46"/>
    <p:sldId id="628" r:id="rId47"/>
    <p:sldId id="627" r:id="rId48"/>
    <p:sldId id="540" r:id="rId49"/>
    <p:sldId id="541" r:id="rId50"/>
    <p:sldId id="629" r:id="rId51"/>
    <p:sldId id="630" r:id="rId52"/>
    <p:sldId id="631" r:id="rId53"/>
    <p:sldId id="632" r:id="rId54"/>
    <p:sldId id="624" r:id="rId55"/>
    <p:sldId id="634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A72A"/>
    <a:srgbClr val="660033"/>
    <a:srgbClr val="70066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859" autoAdjust="0"/>
  </p:normalViewPr>
  <p:slideViewPr>
    <p:cSldViewPr>
      <p:cViewPr varScale="1">
        <p:scale>
          <a:sx n="58" d="100"/>
          <a:sy n="58" d="100"/>
        </p:scale>
        <p:origin x="-12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24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347EA-F70B-467E-A0A3-AC8393392CA0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156F8-1953-4739-B45C-7CD3D7D1EF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742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sinessdictionary.com/definition/data.html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www.businessdictionary.com/definition/measure.html" TargetMode="External"/><Relationship Id="rId4" Type="http://schemas.openxmlformats.org/officeDocument/2006/relationships/hyperlink" Target="http://www.businessdictionary.com/definition/survey.html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BB8E36-5197-4AD7-BF32-842E64B7EC32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BB8E36-5197-4AD7-BF32-842E64B7EC32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BB8E36-5197-4AD7-BF32-842E64B7EC32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BB8E36-5197-4AD7-BF32-842E64B7EC32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BB8E36-5197-4AD7-BF32-842E64B7EC32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9D6A15-DA06-47E0-8967-37E8B533F7C1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6CC9FD-61B6-419A-9228-C4FD1AC703AA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CCC6AC-4705-4491-B91C-612C4D2D2499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A450B9-5802-47EF-B74D-92F83C32F70A}" type="slidenum">
              <a:rPr lang="en-US"/>
              <a:pPr/>
              <a:t>33</a:t>
            </a:fld>
            <a:endParaRPr lang="en-US"/>
          </a:p>
        </p:txBody>
      </p:sp>
      <p:sp>
        <p:nvSpPr>
          <p:cNvPr id="128000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690563"/>
            <a:ext cx="4556125" cy="3417887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280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826" y="4343519"/>
            <a:ext cx="5028350" cy="411583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716" tIns="42857" rIns="85716" bIns="4285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202210-691E-483C-AFC8-1CCED8E95737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202210-691E-483C-AFC8-1CCED8E95737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1/5    3/5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614A2C-165F-49C6-996A-0514FAD6E015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6A54A-BEFF-4486-867E-C871414265F0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2EDD71-E3F2-4F29-AC1C-271EE76483F9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E1D096-5866-44D9-9B6A-88D316BC53D7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19C858-5669-4263-8057-5B59F66D1F92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4695BF-12FA-4F13-BA53-9B5515C3C871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48B97C-3863-4296-81E5-1B3D0D6928FA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0F6E8E-33E6-4408-863A-A085818D11C6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200" dirty="0" smtClean="0">
                <a:solidFill>
                  <a:srgbClr val="C00000"/>
                </a:solidFill>
              </a:rPr>
              <a:t>Mark, age 40, no job, balance 88K.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0F6E8E-33E6-4408-863A-A085818D11C6}" type="slidenum">
              <a:rPr lang="en-US" smtClean="0"/>
              <a:pPr/>
              <a:t>44</a:t>
            </a:fld>
            <a:endParaRPr lang="en-US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200" smtClean="0">
                <a:solidFill>
                  <a:srgbClr val="C00000"/>
                </a:solidFill>
              </a:rPr>
              <a:t>Mark, age 40, no job, balance 88K.</a:t>
            </a:r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3B931-DDCB-4B78-AC8C-8E1A63B784E1}" type="slidenum">
              <a:rPr lang="en-US" smtClean="0"/>
              <a:pPr/>
              <a:t>45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1/3    3/4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3B931-DDCB-4B78-AC8C-8E1A63B784E1}" type="slidenum">
              <a:rPr lang="en-US" smtClean="0"/>
              <a:pPr/>
              <a:t>46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3B931-DDCB-4B78-AC8C-8E1A63B784E1}" type="slidenum">
              <a:rPr lang="en-US" smtClean="0"/>
              <a:pPr/>
              <a:t>47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495CD7-A39E-4A09-993D-D53F0C16767F}" type="slidenum">
              <a:rPr lang="en-US" smtClean="0"/>
              <a:pPr/>
              <a:t>48</a:t>
            </a:fld>
            <a:endParaRPr lang="en-US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56EC8-D947-4CF1-8B74-906FA7DE9236}" type="slidenum">
              <a:rPr lang="en-US" smtClean="0"/>
              <a:pPr/>
              <a:t>49</a:t>
            </a:fld>
            <a:endParaRPr lang="en-US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F84FED-69F0-49E8-B0B0-D7078256ADE2}" type="slidenum">
              <a:rPr lang="en-US" smtClean="0"/>
              <a:pPr/>
              <a:t>50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F84FED-69F0-49E8-B0B0-D7078256ADE2}" type="slidenum">
              <a:rPr lang="en-US" smtClean="0"/>
              <a:pPr/>
              <a:t>51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F84FED-69F0-49E8-B0B0-D7078256ADE2}" type="slidenum">
              <a:rPr lang="en-US" smtClean="0"/>
              <a:pPr/>
              <a:t>52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F84FED-69F0-49E8-B0B0-D7078256ADE2}" type="slidenum">
              <a:rPr lang="en-US" smtClean="0"/>
              <a:pPr/>
              <a:t>53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Level of hierarchy? 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BB8E36-5197-4AD7-BF32-842E64B7EC32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D1FABB-6DB5-4B45-BEB0-E0849FA0352A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RR?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Attitudinal 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data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is often collected through 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surveys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is designed to 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measure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how a consumer "feels" about something.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3FD679-AE3D-4EFC-94CF-CCC43532F07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2476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320800"/>
            <a:ext cx="38100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320800"/>
            <a:ext cx="38100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DE934E-8C5B-4782-A5B0-0BE40CD34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2476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320800"/>
            <a:ext cx="38100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53000" y="1320800"/>
            <a:ext cx="381000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53000" y="3683000"/>
            <a:ext cx="381000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4772E-B1E1-4807-93FB-1730A9B8A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3FD679-AE3D-4EFC-94CF-CCC43532F07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63FD679-AE3D-4EFC-94CF-CCC43532F07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  <p:sldLayoutId id="2147483901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2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Microsoft_Office_Excel_97-2003____1.xls"/><Relationship Id="rId4" Type="http://schemas.openxmlformats.org/officeDocument/2006/relationships/image" Target="../media/image35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7.wmf"/><Relationship Id="rId5" Type="http://schemas.openxmlformats.org/officeDocument/2006/relationships/oleObject" Target="../embeddings/Microsoft_Office_Excel_97-2003____2.xls"/><Relationship Id="rId4" Type="http://schemas.openxmlformats.org/officeDocument/2006/relationships/image" Target="../media/image35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66868" y="304800"/>
            <a:ext cx="5105400" cy="2057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Business Intelligence &amp; Data Mining </a:t>
            </a:r>
            <a:br>
              <a:rPr lang="en-US" sz="3600" dirty="0" smtClean="0"/>
            </a:br>
            <a:r>
              <a:rPr lang="en-US" sz="3600" dirty="0" smtClean="0"/>
              <a:t>with SAS Suite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4442" y="2895600"/>
            <a:ext cx="5114778" cy="1870336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Week 4: Predictive Modeling </a:t>
            </a:r>
          </a:p>
          <a:p>
            <a:r>
              <a:rPr lang="en-US" sz="2400" b="1" dirty="0" smtClean="0"/>
              <a:t>Decision Tree </a:t>
            </a:r>
            <a:endParaRPr lang="en-US" sz="1200" b="1" dirty="0" smtClean="0"/>
          </a:p>
          <a:p>
            <a:r>
              <a:rPr lang="en-US" sz="2400" b="1" dirty="0" smtClean="0"/>
              <a:t>94832/Mini1</a:t>
            </a:r>
          </a:p>
          <a:p>
            <a:r>
              <a:rPr lang="en-US" sz="2400" b="1" dirty="0" smtClean="0"/>
              <a:t>Fall 2012</a:t>
            </a:r>
          </a:p>
          <a:p>
            <a:r>
              <a:rPr lang="en-US" sz="2400" b="1" dirty="0" err="1" smtClean="0"/>
              <a:t>Beibei</a:t>
            </a:r>
            <a:r>
              <a:rPr lang="en-US" sz="2400" b="1" dirty="0" smtClean="0"/>
              <a:t> Li</a:t>
            </a:r>
            <a:endParaRPr lang="en-US" sz="2400" b="1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200400"/>
            <a:ext cx="2057400" cy="138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6284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702A8C-A50F-4815-89BE-43CEFFD993A6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7010400" cy="9652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Last Week (Pattern Discovery)</a:t>
            </a:r>
          </a:p>
        </p:txBody>
      </p:sp>
      <p:sp>
        <p:nvSpPr>
          <p:cNvPr id="4100" name="Text Box 14"/>
          <p:cNvSpPr txBox="1">
            <a:spLocks noChangeArrowheads="1"/>
          </p:cNvSpPr>
          <p:nvPr/>
        </p:nvSpPr>
        <p:spPr bwMode="auto">
          <a:xfrm>
            <a:off x="1055688" y="1860550"/>
            <a:ext cx="7859712" cy="374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0188" indent="-230188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Market basket Analysis</a:t>
            </a:r>
          </a:p>
          <a:p>
            <a:pPr marL="687388" lvl="1" indent="-230188" eaLnBrk="1" hangingPunct="1">
              <a:lnSpc>
                <a:spcPct val="110000"/>
              </a:lnSpc>
              <a:buFontTx/>
              <a:buChar char="•"/>
              <a:defRPr/>
            </a:pPr>
            <a:endParaRPr lang="en-US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30188" indent="-230188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Association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Rules</a:t>
            </a:r>
          </a:p>
          <a:p>
            <a:pPr marL="687388" lvl="1" indent="-225425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Building association rules</a:t>
            </a:r>
          </a:p>
          <a:p>
            <a:pPr marL="687388" lvl="1" indent="-225425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How good are association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rules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230188" indent="-230188">
              <a:lnSpc>
                <a:spcPct val="110000"/>
              </a:lnSpc>
              <a:buFontTx/>
              <a:buChar char="•"/>
              <a:defRPr/>
            </a:pPr>
            <a:r>
              <a:rPr lang="en-US" sz="2400" dirty="0" smtClean="0"/>
              <a:t>Clustering</a:t>
            </a:r>
          </a:p>
          <a:p>
            <a:pPr marL="687388" lvl="1" indent="-225425">
              <a:lnSpc>
                <a:spcPct val="110000"/>
              </a:lnSpc>
              <a:buFontTx/>
              <a:buChar char="•"/>
              <a:defRPr/>
            </a:pPr>
            <a:r>
              <a:rPr lang="en-US" sz="2400" dirty="0" smtClean="0"/>
              <a:t>K-means</a:t>
            </a:r>
          </a:p>
          <a:p>
            <a:pPr marL="687388" lvl="1" indent="-225425">
              <a:lnSpc>
                <a:spcPct val="110000"/>
              </a:lnSpc>
              <a:buFontTx/>
              <a:buChar char="•"/>
              <a:defRPr/>
            </a:pPr>
            <a:r>
              <a:rPr lang="en-US" sz="2400" dirty="0" smtClean="0"/>
              <a:t>Customer Segmentation</a:t>
            </a:r>
          </a:p>
          <a:p>
            <a:pPr marL="230188" indent="-230188" eaLnBrk="1" hangingPunct="1">
              <a:lnSpc>
                <a:spcPct val="110000"/>
              </a:lnSpc>
              <a:buFontTx/>
              <a:buChar char="•"/>
              <a:defRPr/>
            </a:pP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47272" y="6103144"/>
            <a:ext cx="365760" cy="365125"/>
          </a:xfrm>
          <a:noFill/>
        </p:spPr>
        <p:txBody>
          <a:bodyPr/>
          <a:lstStyle/>
          <a:p>
            <a:fld id="{AF744D5F-F1C0-4A12-94B6-D2A082CD9C50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610600" cy="1431925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Transform Real World Objects into Feature Matrix</a:t>
            </a:r>
          </a:p>
        </p:txBody>
      </p:sp>
      <p:pic>
        <p:nvPicPr>
          <p:cNvPr id="930819" name="Picture 3" descr="Some faces to classif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7738" y="1835150"/>
            <a:ext cx="3103562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30911" name="Group 95"/>
          <p:cNvGraphicFramePr>
            <a:graphicFrameLocks noGrp="1"/>
          </p:cNvGraphicFramePr>
          <p:nvPr/>
        </p:nvGraphicFramePr>
        <p:xfrm>
          <a:off x="4835525" y="1447800"/>
          <a:ext cx="3786188" cy="3951291"/>
        </p:xfrm>
        <a:graphic>
          <a:graphicData uri="http://schemas.openxmlformats.org/drawingml/2006/table">
            <a:tbl>
              <a:tblPr/>
              <a:tblGrid>
                <a:gridCol w="563563"/>
                <a:gridCol w="363537"/>
                <a:gridCol w="668338"/>
                <a:gridCol w="850900"/>
                <a:gridCol w="668337"/>
                <a:gridCol w="671513"/>
              </a:tblGrid>
              <a:tr h="263525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case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sex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glasses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Moustache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smile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hat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sp>
        <p:nvSpPr>
          <p:cNvPr id="930903" name="Line 87"/>
          <p:cNvSpPr>
            <a:spLocks noChangeShapeType="1"/>
          </p:cNvSpPr>
          <p:nvPr/>
        </p:nvSpPr>
        <p:spPr bwMode="auto">
          <a:xfrm>
            <a:off x="4191000" y="3797300"/>
            <a:ext cx="685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" name="矩形 6"/>
          <p:cNvSpPr/>
          <p:nvPr/>
        </p:nvSpPr>
        <p:spPr>
          <a:xfrm>
            <a:off x="1828800" y="5638800"/>
            <a:ext cx="56621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Each case is represented as a vector.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48F226-D76A-4958-920E-CE44AE69B234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932866" name="Oval 2"/>
          <p:cNvSpPr>
            <a:spLocks noChangeArrowheads="1"/>
          </p:cNvSpPr>
          <p:nvPr/>
        </p:nvSpPr>
        <p:spPr bwMode="auto">
          <a:xfrm>
            <a:off x="4191000" y="4343400"/>
            <a:ext cx="4267200" cy="1752600"/>
          </a:xfrm>
          <a:prstGeom prst="ellipse">
            <a:avLst/>
          </a:prstGeom>
          <a:solidFill>
            <a:schemeClr val="accent1">
              <a:alpha val="2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32867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7630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How Similar/Different two objects are? </a:t>
            </a:r>
          </a:p>
        </p:txBody>
      </p:sp>
      <p:sp>
        <p:nvSpPr>
          <p:cNvPr id="93286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522413"/>
            <a:ext cx="7404100" cy="41148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2000" dirty="0" smtClean="0"/>
              <a:t>Need a </a:t>
            </a:r>
            <a:r>
              <a:rPr lang="en-US" sz="2000" dirty="0" smtClean="0">
                <a:solidFill>
                  <a:srgbClr val="C00000"/>
                </a:solidFill>
              </a:rPr>
              <a:t>distance measure </a:t>
            </a:r>
            <a:r>
              <a:rPr lang="en-US" sz="2000" dirty="0" smtClean="0"/>
              <a:t>for different cases </a:t>
            </a:r>
          </a:p>
          <a:p>
            <a:pPr>
              <a:lnSpc>
                <a:spcPct val="120000"/>
              </a:lnSpc>
              <a:buNone/>
            </a:pPr>
            <a:r>
              <a:rPr lang="en-US" sz="2000" dirty="0" smtClean="0"/>
              <a:t>    (i.e., </a:t>
            </a:r>
            <a:r>
              <a:rPr lang="en-US" sz="2000" i="1" dirty="0" smtClean="0"/>
              <a:t>vectors</a:t>
            </a:r>
            <a:r>
              <a:rPr lang="en-US" sz="2000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Example for a distance measure: the Euclidean distance.</a:t>
            </a:r>
          </a:p>
        </p:txBody>
      </p:sp>
      <p:graphicFrame>
        <p:nvGraphicFramePr>
          <p:cNvPr id="932869" name="Object 5"/>
          <p:cNvGraphicFramePr>
            <a:graphicFrameLocks noChangeAspect="1"/>
          </p:cNvGraphicFramePr>
          <p:nvPr>
            <p:ph sz="half" idx="2"/>
          </p:nvPr>
        </p:nvGraphicFramePr>
        <p:xfrm>
          <a:off x="4648199" y="4616051"/>
          <a:ext cx="3222625" cy="1171974"/>
        </p:xfrm>
        <a:graphic>
          <a:graphicData uri="http://schemas.openxmlformats.org/presentationml/2006/ole">
            <p:oleObj spid="_x0000_s1026" name="Equation" r:id="rId3" imgW="1562040" imgH="482400" progId="Equation.3">
              <p:embed/>
            </p:oleObj>
          </a:graphicData>
        </a:graphic>
      </p:graphicFrame>
      <p:sp>
        <p:nvSpPr>
          <p:cNvPr id="8" name="矩形 7"/>
          <p:cNvSpPr/>
          <p:nvPr/>
        </p:nvSpPr>
        <p:spPr>
          <a:xfrm>
            <a:off x="2286000" y="3330714"/>
            <a:ext cx="434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X = [x1  x2  x3  x4   x5 …]   </a:t>
            </a:r>
          </a:p>
          <a:p>
            <a:r>
              <a:rPr lang="en-US" sz="2000" dirty="0" smtClean="0"/>
              <a:t>Y = [y1   y2  y3  y4   y5 …]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4F3803-9A4C-4E24-BA47-17D7845E007D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934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09588" y="381000"/>
            <a:ext cx="83820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Clustering Algorithm: </a:t>
            </a:r>
            <a:br>
              <a:rPr lang="en-US" sz="3200" dirty="0" smtClean="0">
                <a:solidFill>
                  <a:srgbClr val="C00000"/>
                </a:solidFill>
              </a:rPr>
            </a:br>
            <a:r>
              <a:rPr lang="en-US" sz="3200" dirty="0" smtClean="0">
                <a:solidFill>
                  <a:srgbClr val="C00000"/>
                </a:solidFill>
              </a:rPr>
              <a:t>The K-Means Algorithm	</a:t>
            </a:r>
          </a:p>
        </p:txBody>
      </p:sp>
      <p:sp>
        <p:nvSpPr>
          <p:cNvPr id="934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76400"/>
            <a:ext cx="7848600" cy="4419600"/>
          </a:xfrm>
        </p:spPr>
        <p:txBody>
          <a:bodyPr/>
          <a:lstStyle/>
          <a:p>
            <a:pPr marL="457200" indent="-457200"/>
            <a:r>
              <a:rPr lang="en-US" sz="2000" dirty="0" smtClean="0"/>
              <a:t>Each cluster is represented by the cluster center - </a:t>
            </a:r>
            <a:r>
              <a:rPr lang="en-US" sz="2000" b="1" dirty="0" smtClean="0"/>
              <a:t>mean</a:t>
            </a:r>
          </a:p>
          <a:p>
            <a:pPr marL="457200" indent="-457200"/>
            <a:r>
              <a:rPr lang="en-US" sz="2000" dirty="0" smtClean="0"/>
              <a:t>Cluster center: the “average” object in the cluster</a:t>
            </a:r>
          </a:p>
          <a:p>
            <a:pPr marL="838200" lvl="1" indent="-381000">
              <a:buFont typeface="Wingdings" pitchFamily="2" charset="2"/>
              <a:buChar char="q"/>
            </a:pPr>
            <a:r>
              <a:rPr lang="en-US" sz="1800" dirty="0" err="1" smtClean="0"/>
              <a:t>eg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C00000"/>
                </a:solidFill>
              </a:rPr>
              <a:t>Objects </a:t>
            </a:r>
            <a:r>
              <a:rPr lang="en-US" sz="1800" dirty="0" smtClean="0">
                <a:solidFill>
                  <a:srgbClr val="C00000"/>
                </a:solidFill>
                <a:sym typeface="Wingdings" pitchFamily="2" charset="2"/>
              </a:rPr>
              <a:t></a:t>
            </a:r>
            <a:r>
              <a:rPr lang="en-US" sz="1800" dirty="0" smtClean="0">
                <a:solidFill>
                  <a:srgbClr val="C00000"/>
                </a:solidFill>
              </a:rPr>
              <a:t> Customers</a:t>
            </a:r>
            <a:r>
              <a:rPr lang="en-US" sz="1800" dirty="0" smtClean="0"/>
              <a:t>: characterized by </a:t>
            </a:r>
            <a:r>
              <a:rPr lang="en-US" sz="1800" u="sng" dirty="0" smtClean="0"/>
              <a:t>frequency</a:t>
            </a:r>
            <a:r>
              <a:rPr lang="en-US" sz="1800" dirty="0" smtClean="0"/>
              <a:t> </a:t>
            </a:r>
            <a:r>
              <a:rPr lang="en-US" sz="1800" u="sng" dirty="0" smtClean="0"/>
              <a:t>of visits </a:t>
            </a:r>
            <a:r>
              <a:rPr lang="en-US" sz="1800" dirty="0" smtClean="0"/>
              <a:t>in the store and </a:t>
            </a:r>
            <a:r>
              <a:rPr lang="en-US" sz="1800" u="sng" dirty="0" smtClean="0"/>
              <a:t>average dollars </a:t>
            </a:r>
            <a:r>
              <a:rPr lang="en-US" sz="1800" dirty="0" smtClean="0"/>
              <a:t>spent each visit.</a:t>
            </a:r>
          </a:p>
          <a:p>
            <a:pPr marL="838200" lvl="1" indent="-381000">
              <a:buFont typeface="Wingdings" pitchFamily="2" charset="2"/>
              <a:buChar char="q"/>
            </a:pPr>
            <a:r>
              <a:rPr lang="en-US" sz="1800" dirty="0" smtClean="0"/>
              <a:t>the cluster center is a “</a:t>
            </a:r>
            <a:r>
              <a:rPr lang="en-US" sz="1800" dirty="0" smtClean="0">
                <a:solidFill>
                  <a:srgbClr val="C00000"/>
                </a:solidFill>
              </a:rPr>
              <a:t>virtual average customer” </a:t>
            </a:r>
            <a:r>
              <a:rPr lang="en-US" sz="1800" dirty="0" smtClean="0"/>
              <a:t>with the average visits frequency of the customers in the cluster and the average spending amount.</a:t>
            </a:r>
            <a:r>
              <a:rPr lang="en-US" sz="1600" dirty="0" smtClean="0"/>
              <a:t> </a:t>
            </a:r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914400" y="4267200"/>
            <a:ext cx="4724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²"/>
            </a:pPr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20487" name="Oval 8"/>
          <p:cNvSpPr>
            <a:spLocks noChangeArrowheads="1"/>
          </p:cNvSpPr>
          <p:nvPr/>
        </p:nvSpPr>
        <p:spPr bwMode="auto">
          <a:xfrm>
            <a:off x="5270716" y="5028196"/>
            <a:ext cx="252214" cy="229468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Oval 9"/>
          <p:cNvSpPr>
            <a:spLocks noChangeArrowheads="1"/>
          </p:cNvSpPr>
          <p:nvPr/>
        </p:nvSpPr>
        <p:spPr bwMode="auto">
          <a:xfrm>
            <a:off x="5573372" y="5349451"/>
            <a:ext cx="252214" cy="229468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9" name="Oval 10"/>
          <p:cNvSpPr>
            <a:spLocks noChangeArrowheads="1"/>
          </p:cNvSpPr>
          <p:nvPr/>
        </p:nvSpPr>
        <p:spPr bwMode="auto">
          <a:xfrm>
            <a:off x="4917617" y="5303557"/>
            <a:ext cx="252214" cy="229468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0" name="Oval 11"/>
          <p:cNvSpPr>
            <a:spLocks noChangeArrowheads="1"/>
          </p:cNvSpPr>
          <p:nvPr/>
        </p:nvSpPr>
        <p:spPr bwMode="auto">
          <a:xfrm>
            <a:off x="5422044" y="5487131"/>
            <a:ext cx="252214" cy="229468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1" name="Oval 12"/>
          <p:cNvSpPr>
            <a:spLocks noChangeArrowheads="1"/>
          </p:cNvSpPr>
          <p:nvPr/>
        </p:nvSpPr>
        <p:spPr bwMode="auto">
          <a:xfrm>
            <a:off x="5018502" y="5074089"/>
            <a:ext cx="252214" cy="229468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2" name="Oval 13"/>
          <p:cNvSpPr>
            <a:spLocks noChangeArrowheads="1"/>
          </p:cNvSpPr>
          <p:nvPr/>
        </p:nvSpPr>
        <p:spPr bwMode="auto">
          <a:xfrm>
            <a:off x="5068945" y="5578918"/>
            <a:ext cx="252214" cy="229468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3" name="Oval 14"/>
          <p:cNvSpPr>
            <a:spLocks noChangeArrowheads="1"/>
          </p:cNvSpPr>
          <p:nvPr/>
        </p:nvSpPr>
        <p:spPr bwMode="auto">
          <a:xfrm>
            <a:off x="5472487" y="5165876"/>
            <a:ext cx="252214" cy="229468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4" name="Oval 15"/>
          <p:cNvSpPr>
            <a:spLocks noChangeArrowheads="1"/>
          </p:cNvSpPr>
          <p:nvPr/>
        </p:nvSpPr>
        <p:spPr bwMode="auto">
          <a:xfrm>
            <a:off x="5220273" y="5303557"/>
            <a:ext cx="252214" cy="229468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5" name="Oval 16"/>
          <p:cNvSpPr>
            <a:spLocks noChangeArrowheads="1"/>
          </p:cNvSpPr>
          <p:nvPr/>
        </p:nvSpPr>
        <p:spPr bwMode="auto">
          <a:xfrm>
            <a:off x="6985768" y="5028196"/>
            <a:ext cx="252214" cy="229468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6" name="Oval 17"/>
          <p:cNvSpPr>
            <a:spLocks noChangeArrowheads="1"/>
          </p:cNvSpPr>
          <p:nvPr/>
        </p:nvSpPr>
        <p:spPr bwMode="auto">
          <a:xfrm>
            <a:off x="7137096" y="5578918"/>
            <a:ext cx="252214" cy="229468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7" name="Oval 18"/>
          <p:cNvSpPr>
            <a:spLocks noChangeArrowheads="1"/>
          </p:cNvSpPr>
          <p:nvPr/>
        </p:nvSpPr>
        <p:spPr bwMode="auto">
          <a:xfrm>
            <a:off x="5876028" y="5349451"/>
            <a:ext cx="252214" cy="229468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8" name="Oval 19"/>
          <p:cNvSpPr>
            <a:spLocks noChangeArrowheads="1"/>
          </p:cNvSpPr>
          <p:nvPr/>
        </p:nvSpPr>
        <p:spPr bwMode="auto">
          <a:xfrm>
            <a:off x="6834440" y="5900173"/>
            <a:ext cx="252214" cy="229468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9" name="Oval 20"/>
          <p:cNvSpPr>
            <a:spLocks noChangeArrowheads="1"/>
          </p:cNvSpPr>
          <p:nvPr/>
        </p:nvSpPr>
        <p:spPr bwMode="auto">
          <a:xfrm>
            <a:off x="6128242" y="4844622"/>
            <a:ext cx="252214" cy="229468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0" name="Oval 21"/>
          <p:cNvSpPr>
            <a:spLocks noChangeArrowheads="1"/>
          </p:cNvSpPr>
          <p:nvPr/>
        </p:nvSpPr>
        <p:spPr bwMode="auto">
          <a:xfrm>
            <a:off x="6229127" y="5762492"/>
            <a:ext cx="252214" cy="229468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1" name="Oval 22"/>
          <p:cNvSpPr>
            <a:spLocks noChangeArrowheads="1"/>
          </p:cNvSpPr>
          <p:nvPr/>
        </p:nvSpPr>
        <p:spPr bwMode="auto">
          <a:xfrm>
            <a:off x="6582226" y="4936409"/>
            <a:ext cx="252214" cy="229468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2" name="Oval 23"/>
          <p:cNvSpPr>
            <a:spLocks noChangeArrowheads="1"/>
          </p:cNvSpPr>
          <p:nvPr/>
        </p:nvSpPr>
        <p:spPr bwMode="auto">
          <a:xfrm>
            <a:off x="6582226" y="5349451"/>
            <a:ext cx="252214" cy="229468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组合 41"/>
          <p:cNvGrpSpPr/>
          <p:nvPr/>
        </p:nvGrpSpPr>
        <p:grpSpPr>
          <a:xfrm>
            <a:off x="3657600" y="4202112"/>
            <a:ext cx="4856162" cy="2351088"/>
            <a:chOff x="3657600" y="4202112"/>
            <a:chExt cx="4856162" cy="2351088"/>
          </a:xfrm>
        </p:grpSpPr>
        <p:sp>
          <p:nvSpPr>
            <p:cNvPr id="20503" name="Line 24"/>
            <p:cNvSpPr>
              <a:spLocks noChangeShapeType="1"/>
            </p:cNvSpPr>
            <p:nvPr/>
          </p:nvSpPr>
          <p:spPr bwMode="auto">
            <a:xfrm flipV="1">
              <a:off x="4604452" y="4202112"/>
              <a:ext cx="8407" cy="19418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4" name="Line 25"/>
            <p:cNvSpPr>
              <a:spLocks noChangeShapeType="1"/>
            </p:cNvSpPr>
            <p:nvPr/>
          </p:nvSpPr>
          <p:spPr bwMode="auto">
            <a:xfrm flipV="1">
              <a:off x="4596045" y="6119124"/>
              <a:ext cx="3273522" cy="162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5" name="Text Box 26"/>
            <p:cNvSpPr txBox="1">
              <a:spLocks noChangeArrowheads="1"/>
            </p:cNvSpPr>
            <p:nvPr/>
          </p:nvSpPr>
          <p:spPr bwMode="auto">
            <a:xfrm>
              <a:off x="6844949" y="6248199"/>
              <a:ext cx="1668813" cy="3050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sz="1400"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rPr>
                <a:t>$ Amount spent</a:t>
              </a:r>
            </a:p>
          </p:txBody>
        </p:sp>
        <p:sp>
          <p:nvSpPr>
            <p:cNvPr id="20506" name="Text Box 27"/>
            <p:cNvSpPr txBox="1">
              <a:spLocks noChangeArrowheads="1"/>
            </p:cNvSpPr>
            <p:nvPr/>
          </p:nvSpPr>
          <p:spPr bwMode="auto">
            <a:xfrm>
              <a:off x="3657600" y="4284338"/>
              <a:ext cx="994142" cy="518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400" dirty="0"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rPr>
                <a:t>Order</a:t>
              </a:r>
            </a:p>
            <a:p>
              <a:pPr eaLnBrk="1" hangingPunct="1"/>
              <a:r>
                <a:rPr lang="en-US" sz="1400" dirty="0"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rPr>
                <a:t>Frequency</a:t>
              </a:r>
            </a:p>
          </p:txBody>
        </p:sp>
      </p:grpSp>
      <p:sp>
        <p:nvSpPr>
          <p:cNvPr id="20507" name="Text Box 28"/>
          <p:cNvSpPr txBox="1">
            <a:spLocks noChangeArrowheads="1"/>
          </p:cNvSpPr>
          <p:nvPr/>
        </p:nvSpPr>
        <p:spPr bwMode="auto">
          <a:xfrm>
            <a:off x="6280621" y="5216551"/>
            <a:ext cx="1271577" cy="305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400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Cluster center</a:t>
            </a:r>
          </a:p>
        </p:txBody>
      </p:sp>
      <p:sp>
        <p:nvSpPr>
          <p:cNvPr id="20508" name="Line 29"/>
          <p:cNvSpPr>
            <a:spLocks noChangeShapeType="1"/>
          </p:cNvSpPr>
          <p:nvPr/>
        </p:nvSpPr>
        <p:spPr bwMode="auto">
          <a:xfrm>
            <a:off x="6279570" y="5028196"/>
            <a:ext cx="353099" cy="32125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9" name="Line 30"/>
          <p:cNvSpPr>
            <a:spLocks noChangeShapeType="1"/>
          </p:cNvSpPr>
          <p:nvPr/>
        </p:nvSpPr>
        <p:spPr bwMode="auto">
          <a:xfrm>
            <a:off x="6128242" y="5487131"/>
            <a:ext cx="45398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0" name="Line 31"/>
          <p:cNvSpPr>
            <a:spLocks noChangeShapeType="1"/>
          </p:cNvSpPr>
          <p:nvPr/>
        </p:nvSpPr>
        <p:spPr bwMode="auto">
          <a:xfrm flipV="1">
            <a:off x="6430898" y="5533025"/>
            <a:ext cx="201771" cy="2294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1" name="Line 32"/>
          <p:cNvSpPr>
            <a:spLocks noChangeShapeType="1"/>
          </p:cNvSpPr>
          <p:nvPr/>
        </p:nvSpPr>
        <p:spPr bwMode="auto">
          <a:xfrm>
            <a:off x="6733555" y="5165876"/>
            <a:ext cx="0" cy="1835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2" name="Line 33"/>
          <p:cNvSpPr>
            <a:spLocks noChangeShapeType="1"/>
          </p:cNvSpPr>
          <p:nvPr/>
        </p:nvSpPr>
        <p:spPr bwMode="auto">
          <a:xfrm flipH="1">
            <a:off x="6783997" y="5257664"/>
            <a:ext cx="302656" cy="1376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3" name="Line 34"/>
          <p:cNvSpPr>
            <a:spLocks noChangeShapeType="1"/>
          </p:cNvSpPr>
          <p:nvPr/>
        </p:nvSpPr>
        <p:spPr bwMode="auto">
          <a:xfrm flipH="1" flipV="1">
            <a:off x="6783997" y="5533025"/>
            <a:ext cx="151328" cy="3671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4" name="Line 35"/>
          <p:cNvSpPr>
            <a:spLocks noChangeShapeType="1"/>
          </p:cNvSpPr>
          <p:nvPr/>
        </p:nvSpPr>
        <p:spPr bwMode="auto">
          <a:xfrm flipH="1" flipV="1">
            <a:off x="6834440" y="5487131"/>
            <a:ext cx="302656" cy="1376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5" name="Line 36"/>
          <p:cNvSpPr>
            <a:spLocks noChangeShapeType="1"/>
          </p:cNvSpPr>
          <p:nvPr/>
        </p:nvSpPr>
        <p:spPr bwMode="auto">
          <a:xfrm>
            <a:off x="5169830" y="5257664"/>
            <a:ext cx="50443" cy="458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6" name="Line 37"/>
          <p:cNvSpPr>
            <a:spLocks noChangeShapeType="1"/>
          </p:cNvSpPr>
          <p:nvPr/>
        </p:nvSpPr>
        <p:spPr bwMode="auto">
          <a:xfrm>
            <a:off x="5371601" y="5211770"/>
            <a:ext cx="0" cy="91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7" name="Line 38"/>
          <p:cNvSpPr>
            <a:spLocks noChangeShapeType="1"/>
          </p:cNvSpPr>
          <p:nvPr/>
        </p:nvSpPr>
        <p:spPr bwMode="auto">
          <a:xfrm flipH="1">
            <a:off x="5472487" y="5303557"/>
            <a:ext cx="50443" cy="458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8" name="Line 39"/>
          <p:cNvSpPr>
            <a:spLocks noChangeShapeType="1"/>
          </p:cNvSpPr>
          <p:nvPr/>
        </p:nvSpPr>
        <p:spPr bwMode="auto">
          <a:xfrm flipH="1">
            <a:off x="5472487" y="5441238"/>
            <a:ext cx="10088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9" name="Line 40"/>
          <p:cNvSpPr>
            <a:spLocks noChangeShapeType="1"/>
          </p:cNvSpPr>
          <p:nvPr/>
        </p:nvSpPr>
        <p:spPr bwMode="auto">
          <a:xfrm>
            <a:off x="5422044" y="5487131"/>
            <a:ext cx="50443" cy="458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0" name="Line 41"/>
          <p:cNvSpPr>
            <a:spLocks noChangeShapeType="1"/>
          </p:cNvSpPr>
          <p:nvPr/>
        </p:nvSpPr>
        <p:spPr bwMode="auto">
          <a:xfrm flipV="1">
            <a:off x="5220273" y="5487131"/>
            <a:ext cx="50443" cy="91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1" name="Line 42"/>
          <p:cNvSpPr>
            <a:spLocks noChangeShapeType="1"/>
          </p:cNvSpPr>
          <p:nvPr/>
        </p:nvSpPr>
        <p:spPr bwMode="auto">
          <a:xfrm>
            <a:off x="5169830" y="5395344"/>
            <a:ext cx="5044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FDBEDB-2406-415B-A5E9-E6AD1266200D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71487"/>
            <a:ext cx="8037512" cy="1204913"/>
          </a:xfrm>
          <a:noFill/>
        </p:spPr>
        <p:txBody>
          <a:bodyPr anchor="b"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Strengths and Weaknesses of </a:t>
            </a:r>
            <a:br>
              <a:rPr lang="en-US" sz="3200" dirty="0" smtClean="0">
                <a:solidFill>
                  <a:srgbClr val="C00000"/>
                </a:solidFill>
              </a:rPr>
            </a:br>
            <a:r>
              <a:rPr lang="en-US" sz="3200" dirty="0" smtClean="0">
                <a:solidFill>
                  <a:srgbClr val="C00000"/>
                </a:solidFill>
              </a:rPr>
              <a:t>K-Means Algorithm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057400"/>
            <a:ext cx="8001000" cy="4572000"/>
          </a:xfrm>
          <a:noFill/>
        </p:spPr>
        <p:txBody>
          <a:bodyPr/>
          <a:lstStyle/>
          <a:p>
            <a:r>
              <a:rPr lang="en-US" dirty="0" smtClean="0"/>
              <a:t>Strength ?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  Relatively efficient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  Simple implementation</a:t>
            </a:r>
          </a:p>
          <a:p>
            <a:pPr lvl="1">
              <a:buFont typeface="Wingdings" pitchFamily="2" charset="2"/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Weakness ?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  Need to specify </a:t>
            </a:r>
            <a:r>
              <a:rPr lang="en-US" i="1" dirty="0" smtClean="0"/>
              <a:t>k </a:t>
            </a:r>
            <a:r>
              <a:rPr lang="en-US" dirty="0" smtClean="0"/>
              <a:t>(# of clusters), in advance.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  Can run into local optima.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  Unable to handle well noisy data and </a:t>
            </a:r>
            <a:r>
              <a:rPr lang="en-US" i="1" dirty="0" smtClean="0"/>
              <a:t>outliers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0F94A7-B536-4923-82CE-7978F9F14AB3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777163" cy="91440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Alternative Clustering Algorithm: </a:t>
            </a:r>
            <a:br>
              <a:rPr lang="en-US" sz="3200" dirty="0" smtClean="0">
                <a:solidFill>
                  <a:srgbClr val="C00000"/>
                </a:solidFill>
              </a:rPr>
            </a:br>
            <a:r>
              <a:rPr lang="en-US" sz="3200" dirty="0" smtClean="0">
                <a:solidFill>
                  <a:srgbClr val="C00000"/>
                </a:solidFill>
              </a:rPr>
              <a:t>K-</a:t>
            </a:r>
            <a:r>
              <a:rPr lang="en-US" sz="3200" dirty="0" err="1" smtClean="0">
                <a:solidFill>
                  <a:srgbClr val="C00000"/>
                </a:solidFill>
              </a:rPr>
              <a:t>Medoids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5975" y="1600200"/>
            <a:ext cx="7337425" cy="47244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ko-KR" sz="2400" dirty="0" smtClean="0">
                <a:ea typeface="Gulim" pitchFamily="34" charset="-127"/>
              </a:rPr>
              <a:t>Center of a cluster: </a:t>
            </a:r>
            <a:r>
              <a:rPr lang="en-US" altLang="ko-KR" sz="2400" dirty="0" err="1" smtClean="0">
                <a:solidFill>
                  <a:srgbClr val="C00000"/>
                </a:solidFill>
                <a:ea typeface="Gulim" pitchFamily="34" charset="-127"/>
              </a:rPr>
              <a:t>medoids</a:t>
            </a:r>
            <a:r>
              <a:rPr lang="en-US" altLang="ko-KR" sz="2400" dirty="0" smtClean="0">
                <a:solidFill>
                  <a:srgbClr val="C00000"/>
                </a:solidFill>
                <a:ea typeface="Gulim" pitchFamily="34" charset="-127"/>
              </a:rPr>
              <a:t> </a:t>
            </a:r>
            <a:r>
              <a:rPr lang="en-US" altLang="ko-KR" sz="2400" dirty="0" smtClean="0">
                <a:solidFill>
                  <a:srgbClr val="C00000"/>
                </a:solidFill>
                <a:ea typeface="Gulim" pitchFamily="34" charset="-127"/>
                <a:sym typeface="Wingdings" pitchFamily="2" charset="2"/>
              </a:rPr>
              <a:t> </a:t>
            </a:r>
            <a:r>
              <a:rPr lang="en-US" altLang="ko-KR" sz="2400" dirty="0" smtClean="0">
                <a:solidFill>
                  <a:srgbClr val="C00000"/>
                </a:solidFill>
                <a:ea typeface="Gulim" pitchFamily="34" charset="-127"/>
              </a:rPr>
              <a:t>mean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altLang="ko-KR" sz="1900" dirty="0" smtClean="0">
                <a:ea typeface="Gulim" pitchFamily="34" charset="-127"/>
              </a:rPr>
              <a:t> </a:t>
            </a:r>
            <a:r>
              <a:rPr lang="en-US" altLang="ko-KR" sz="1900" dirty="0" err="1" smtClean="0">
                <a:ea typeface="Gulim" pitchFamily="34" charset="-127"/>
              </a:rPr>
              <a:t>Medoid</a:t>
            </a:r>
            <a:r>
              <a:rPr lang="en-US" altLang="ko-KR" sz="1900" dirty="0" smtClean="0">
                <a:ea typeface="Gulim" pitchFamily="34" charset="-127"/>
              </a:rPr>
              <a:t>: the </a:t>
            </a:r>
            <a:r>
              <a:rPr lang="en-US" altLang="ko-KR" sz="1900" dirty="0" smtClean="0">
                <a:solidFill>
                  <a:srgbClr val="C00000"/>
                </a:solidFill>
                <a:ea typeface="Gulim" pitchFamily="34" charset="-127"/>
              </a:rPr>
              <a:t>most centrally located object</a:t>
            </a:r>
            <a:r>
              <a:rPr lang="en-US" altLang="ko-KR" sz="1900" dirty="0" smtClean="0">
                <a:ea typeface="Gulim" pitchFamily="34" charset="-127"/>
              </a:rPr>
              <a:t> in a cluster (How?)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900" dirty="0" smtClean="0">
                <a:ea typeface="Gulim" pitchFamily="34" charset="-127"/>
              </a:rPr>
              <a:t>        (For each object, sum over the distance from itself to each of the 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n-US" altLang="ko-KR" sz="1900" dirty="0" smtClean="0">
                <a:ea typeface="Gulim" pitchFamily="34" charset="-127"/>
              </a:rPr>
              <a:t>        others </a:t>
            </a:r>
            <a:r>
              <a:rPr lang="en-US" altLang="ko-KR" sz="1900" dirty="0" smtClean="0">
                <a:ea typeface="Gulim" pitchFamily="34" charset="-127"/>
                <a:sym typeface="Wingdings" pitchFamily="2" charset="2"/>
              </a:rPr>
              <a:t> choose the one with the lowest sum of distance.)</a:t>
            </a:r>
            <a:endParaRPr lang="en-US" altLang="ko-KR" sz="1900" dirty="0" smtClean="0">
              <a:ea typeface="Gulim" pitchFamily="34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altLang="ko-KR" sz="1900" dirty="0" smtClean="0">
                <a:ea typeface="Gulim" pitchFamily="34" charset="-127"/>
              </a:rPr>
              <a:t> K-</a:t>
            </a:r>
            <a:r>
              <a:rPr lang="en-US" altLang="ko-KR" sz="1900" dirty="0" err="1" smtClean="0">
                <a:ea typeface="Gulim" pitchFamily="34" charset="-127"/>
              </a:rPr>
              <a:t>Medoids</a:t>
            </a:r>
            <a:r>
              <a:rPr lang="en-US" altLang="ko-KR" sz="1900" dirty="0" smtClean="0">
                <a:ea typeface="Gulim" pitchFamily="34" charset="-127"/>
              </a:rPr>
              <a:t> </a:t>
            </a:r>
            <a:r>
              <a:rPr lang="en-US" altLang="ko-KR" sz="1900" dirty="0" smtClean="0">
                <a:solidFill>
                  <a:srgbClr val="C00000"/>
                </a:solidFill>
                <a:ea typeface="Gulim" pitchFamily="34" charset="-127"/>
              </a:rPr>
              <a:t>vs. </a:t>
            </a:r>
            <a:r>
              <a:rPr lang="en-US" altLang="ko-KR" sz="1900" dirty="0" smtClean="0">
                <a:ea typeface="Gulim" pitchFamily="34" charset="-127"/>
              </a:rPr>
              <a:t>K-Means (which one is more robust?)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900" dirty="0" smtClean="0">
                <a:ea typeface="Gulim" pitchFamily="34" charset="-127"/>
              </a:rPr>
              <a:t>        (Existing object </a:t>
            </a:r>
            <a:r>
              <a:rPr lang="en-US" altLang="ko-KR" sz="1900" dirty="0" smtClean="0">
                <a:ea typeface="Gulim" pitchFamily="34" charset="-127"/>
                <a:sym typeface="Wingdings" pitchFamily="2" charset="2"/>
              </a:rPr>
              <a:t> “Virtual” object, more robust to outliers</a:t>
            </a:r>
            <a:r>
              <a:rPr lang="en-US" altLang="ko-KR" sz="1900" dirty="0" smtClean="0">
                <a:ea typeface="Gulim" pitchFamily="34" charset="-127"/>
              </a:rPr>
              <a:t>)</a:t>
            </a:r>
          </a:p>
          <a:p>
            <a:pPr>
              <a:lnSpc>
                <a:spcPct val="140000"/>
              </a:lnSpc>
            </a:pPr>
            <a:endParaRPr lang="en-US" sz="1800" dirty="0" smtClean="0">
              <a:ea typeface="Gulim" pitchFamily="34" charset="-127"/>
            </a:endParaRPr>
          </a:p>
          <a:p>
            <a:pPr>
              <a:lnSpc>
                <a:spcPct val="140000"/>
              </a:lnSpc>
            </a:pPr>
            <a:r>
              <a:rPr lang="en-US" sz="2400" dirty="0" smtClean="0"/>
              <a:t>The leading K-</a:t>
            </a:r>
            <a:r>
              <a:rPr lang="en-US" sz="2400" dirty="0" err="1" smtClean="0"/>
              <a:t>Medoid</a:t>
            </a:r>
            <a:r>
              <a:rPr lang="en-US" sz="2400" dirty="0" smtClean="0"/>
              <a:t> algorithm </a:t>
            </a:r>
            <a:r>
              <a:rPr lang="en-US" sz="2400" i="1" dirty="0" smtClean="0"/>
              <a:t>- PAM</a:t>
            </a:r>
            <a:r>
              <a:rPr lang="en-US" sz="2400" dirty="0" smtClean="0"/>
              <a:t>  (Partitioning Around </a:t>
            </a:r>
            <a:r>
              <a:rPr lang="en-US" sz="2400" dirty="0" err="1" smtClean="0"/>
              <a:t>Medoids</a:t>
            </a:r>
            <a:r>
              <a:rPr lang="en-US" sz="2400" dirty="0" smtClean="0"/>
              <a:t>, 1987)</a:t>
            </a:r>
          </a:p>
          <a:p>
            <a:pPr>
              <a:lnSpc>
                <a:spcPct val="140000"/>
              </a:lnSpc>
              <a:buFont typeface="Wingdings" pitchFamily="2" charset="2"/>
              <a:buChar char="q"/>
            </a:pPr>
            <a:r>
              <a:rPr lang="en-US" altLang="ko-KR" sz="1900" dirty="0" smtClean="0">
                <a:ea typeface="Gulim" pitchFamily="34" charset="-127"/>
              </a:rPr>
              <a:t>works well for small data sets, variations exist for handling larger data sets.</a:t>
            </a:r>
          </a:p>
          <a:p>
            <a:pPr lvl="1">
              <a:lnSpc>
                <a:spcPct val="140000"/>
              </a:lnSpc>
              <a:buFont typeface="Wingdings" pitchFamily="2" charset="2"/>
              <a:buNone/>
            </a:pPr>
            <a:endParaRPr lang="en-US" sz="1600" dirty="0" smtClean="0"/>
          </a:p>
        </p:txBody>
      </p:sp>
      <p:grpSp>
        <p:nvGrpSpPr>
          <p:cNvPr id="93" name="组合 92"/>
          <p:cNvGrpSpPr/>
          <p:nvPr/>
        </p:nvGrpSpPr>
        <p:grpSpPr>
          <a:xfrm>
            <a:off x="6858000" y="76200"/>
            <a:ext cx="2057400" cy="2057400"/>
            <a:chOff x="119063" y="1719263"/>
            <a:chExt cx="2395537" cy="2254250"/>
          </a:xfrm>
        </p:grpSpPr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119063" y="1719263"/>
              <a:ext cx="2395537" cy="225425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369888" y="1903413"/>
              <a:ext cx="2014537" cy="17891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>
              <a:off x="369888" y="3517900"/>
              <a:ext cx="2014537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>
              <a:off x="369888" y="3333750"/>
              <a:ext cx="2014537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>
              <a:off x="369888" y="3160713"/>
              <a:ext cx="2014537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>
              <a:off x="369888" y="2976563"/>
              <a:ext cx="2014537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369888" y="2803525"/>
              <a:ext cx="2014537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>
              <a:off x="369888" y="2619375"/>
              <a:ext cx="2014537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>
              <a:off x="369888" y="2446338"/>
              <a:ext cx="2014537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18"/>
            <p:cNvSpPr>
              <a:spLocks noChangeShapeType="1"/>
            </p:cNvSpPr>
            <p:nvPr/>
          </p:nvSpPr>
          <p:spPr bwMode="auto">
            <a:xfrm>
              <a:off x="369888" y="2262188"/>
              <a:ext cx="2014537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>
              <a:off x="369888" y="2087563"/>
              <a:ext cx="2014537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20"/>
            <p:cNvSpPr>
              <a:spLocks noChangeShapeType="1"/>
            </p:cNvSpPr>
            <p:nvPr/>
          </p:nvSpPr>
          <p:spPr bwMode="auto">
            <a:xfrm>
              <a:off x="369888" y="1903413"/>
              <a:ext cx="2014537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576263" y="1903413"/>
              <a:ext cx="1587" cy="1789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22"/>
            <p:cNvSpPr>
              <a:spLocks noChangeShapeType="1"/>
            </p:cNvSpPr>
            <p:nvPr/>
          </p:nvSpPr>
          <p:spPr bwMode="auto">
            <a:xfrm>
              <a:off x="773113" y="1903413"/>
              <a:ext cx="1587" cy="1789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23"/>
            <p:cNvSpPr>
              <a:spLocks noChangeShapeType="1"/>
            </p:cNvSpPr>
            <p:nvPr/>
          </p:nvSpPr>
          <p:spPr bwMode="auto">
            <a:xfrm>
              <a:off x="979488" y="1903413"/>
              <a:ext cx="1587" cy="1789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24"/>
            <p:cNvSpPr>
              <a:spLocks noChangeShapeType="1"/>
            </p:cNvSpPr>
            <p:nvPr/>
          </p:nvSpPr>
          <p:spPr bwMode="auto">
            <a:xfrm>
              <a:off x="1176338" y="1903413"/>
              <a:ext cx="1587" cy="1789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25"/>
            <p:cNvSpPr>
              <a:spLocks noChangeShapeType="1"/>
            </p:cNvSpPr>
            <p:nvPr/>
          </p:nvSpPr>
          <p:spPr bwMode="auto">
            <a:xfrm>
              <a:off x="1382713" y="1903413"/>
              <a:ext cx="1587" cy="1789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26"/>
            <p:cNvSpPr>
              <a:spLocks noChangeShapeType="1"/>
            </p:cNvSpPr>
            <p:nvPr/>
          </p:nvSpPr>
          <p:spPr bwMode="auto">
            <a:xfrm>
              <a:off x="1577975" y="1903413"/>
              <a:ext cx="1588" cy="1789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27"/>
            <p:cNvSpPr>
              <a:spLocks noChangeShapeType="1"/>
            </p:cNvSpPr>
            <p:nvPr/>
          </p:nvSpPr>
          <p:spPr bwMode="auto">
            <a:xfrm>
              <a:off x="1785938" y="1903413"/>
              <a:ext cx="1587" cy="1789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28"/>
            <p:cNvSpPr>
              <a:spLocks noChangeShapeType="1"/>
            </p:cNvSpPr>
            <p:nvPr/>
          </p:nvSpPr>
          <p:spPr bwMode="auto">
            <a:xfrm>
              <a:off x="1981200" y="1903413"/>
              <a:ext cx="1588" cy="1789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29"/>
            <p:cNvSpPr>
              <a:spLocks noChangeShapeType="1"/>
            </p:cNvSpPr>
            <p:nvPr/>
          </p:nvSpPr>
          <p:spPr bwMode="auto">
            <a:xfrm>
              <a:off x="2187575" y="1903413"/>
              <a:ext cx="1588" cy="1789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30"/>
            <p:cNvSpPr>
              <a:spLocks noChangeShapeType="1"/>
            </p:cNvSpPr>
            <p:nvPr/>
          </p:nvSpPr>
          <p:spPr bwMode="auto">
            <a:xfrm>
              <a:off x="2384425" y="1903413"/>
              <a:ext cx="1588" cy="1789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Rectangle 31"/>
            <p:cNvSpPr>
              <a:spLocks noChangeArrowheads="1"/>
            </p:cNvSpPr>
            <p:nvPr/>
          </p:nvSpPr>
          <p:spPr bwMode="auto">
            <a:xfrm>
              <a:off x="369888" y="1903413"/>
              <a:ext cx="2014537" cy="1789112"/>
            </a:xfrm>
            <a:prstGeom prst="rect">
              <a:avLst/>
            </a:prstGeom>
            <a:noFill/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32"/>
            <p:cNvSpPr>
              <a:spLocks noChangeShapeType="1"/>
            </p:cNvSpPr>
            <p:nvPr/>
          </p:nvSpPr>
          <p:spPr bwMode="auto">
            <a:xfrm>
              <a:off x="369888" y="1903413"/>
              <a:ext cx="1587" cy="1789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33"/>
            <p:cNvSpPr>
              <a:spLocks noChangeShapeType="1"/>
            </p:cNvSpPr>
            <p:nvPr/>
          </p:nvSpPr>
          <p:spPr bwMode="auto">
            <a:xfrm>
              <a:off x="347663" y="3692525"/>
              <a:ext cx="222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34"/>
            <p:cNvSpPr>
              <a:spLocks noChangeShapeType="1"/>
            </p:cNvSpPr>
            <p:nvPr/>
          </p:nvSpPr>
          <p:spPr bwMode="auto">
            <a:xfrm>
              <a:off x="347663" y="3517900"/>
              <a:ext cx="222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5"/>
            <p:cNvSpPr>
              <a:spLocks noChangeShapeType="1"/>
            </p:cNvSpPr>
            <p:nvPr/>
          </p:nvSpPr>
          <p:spPr bwMode="auto">
            <a:xfrm>
              <a:off x="347663" y="3333750"/>
              <a:ext cx="222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36"/>
            <p:cNvSpPr>
              <a:spLocks noChangeShapeType="1"/>
            </p:cNvSpPr>
            <p:nvPr/>
          </p:nvSpPr>
          <p:spPr bwMode="auto">
            <a:xfrm>
              <a:off x="347663" y="3160713"/>
              <a:ext cx="222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37"/>
            <p:cNvSpPr>
              <a:spLocks noChangeShapeType="1"/>
            </p:cNvSpPr>
            <p:nvPr/>
          </p:nvSpPr>
          <p:spPr bwMode="auto">
            <a:xfrm>
              <a:off x="347663" y="2976563"/>
              <a:ext cx="222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38"/>
            <p:cNvSpPr>
              <a:spLocks noChangeShapeType="1"/>
            </p:cNvSpPr>
            <p:nvPr/>
          </p:nvSpPr>
          <p:spPr bwMode="auto">
            <a:xfrm>
              <a:off x="347663" y="2803525"/>
              <a:ext cx="222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39"/>
            <p:cNvSpPr>
              <a:spLocks noChangeShapeType="1"/>
            </p:cNvSpPr>
            <p:nvPr/>
          </p:nvSpPr>
          <p:spPr bwMode="auto">
            <a:xfrm>
              <a:off x="347663" y="2619375"/>
              <a:ext cx="222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40"/>
            <p:cNvSpPr>
              <a:spLocks noChangeShapeType="1"/>
            </p:cNvSpPr>
            <p:nvPr/>
          </p:nvSpPr>
          <p:spPr bwMode="auto">
            <a:xfrm>
              <a:off x="347663" y="2446338"/>
              <a:ext cx="222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41"/>
            <p:cNvSpPr>
              <a:spLocks noChangeShapeType="1"/>
            </p:cNvSpPr>
            <p:nvPr/>
          </p:nvSpPr>
          <p:spPr bwMode="auto">
            <a:xfrm>
              <a:off x="347663" y="2262188"/>
              <a:ext cx="222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Line 42"/>
            <p:cNvSpPr>
              <a:spLocks noChangeShapeType="1"/>
            </p:cNvSpPr>
            <p:nvPr/>
          </p:nvSpPr>
          <p:spPr bwMode="auto">
            <a:xfrm>
              <a:off x="347663" y="2087563"/>
              <a:ext cx="222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43"/>
            <p:cNvSpPr>
              <a:spLocks noChangeShapeType="1"/>
            </p:cNvSpPr>
            <p:nvPr/>
          </p:nvSpPr>
          <p:spPr bwMode="auto">
            <a:xfrm>
              <a:off x="347663" y="1903413"/>
              <a:ext cx="222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44"/>
            <p:cNvSpPr>
              <a:spLocks noChangeShapeType="1"/>
            </p:cNvSpPr>
            <p:nvPr/>
          </p:nvSpPr>
          <p:spPr bwMode="auto">
            <a:xfrm>
              <a:off x="369888" y="3692525"/>
              <a:ext cx="2014537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45"/>
            <p:cNvSpPr>
              <a:spLocks noChangeShapeType="1"/>
            </p:cNvSpPr>
            <p:nvPr/>
          </p:nvSpPr>
          <p:spPr bwMode="auto">
            <a:xfrm flipV="1">
              <a:off x="369888" y="3692525"/>
              <a:ext cx="1587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46"/>
            <p:cNvSpPr>
              <a:spLocks noChangeShapeType="1"/>
            </p:cNvSpPr>
            <p:nvPr/>
          </p:nvSpPr>
          <p:spPr bwMode="auto">
            <a:xfrm flipV="1">
              <a:off x="576263" y="3692525"/>
              <a:ext cx="1587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47"/>
            <p:cNvSpPr>
              <a:spLocks noChangeShapeType="1"/>
            </p:cNvSpPr>
            <p:nvPr/>
          </p:nvSpPr>
          <p:spPr bwMode="auto">
            <a:xfrm flipV="1">
              <a:off x="773113" y="3692525"/>
              <a:ext cx="1587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Line 48"/>
            <p:cNvSpPr>
              <a:spLocks noChangeShapeType="1"/>
            </p:cNvSpPr>
            <p:nvPr/>
          </p:nvSpPr>
          <p:spPr bwMode="auto">
            <a:xfrm flipV="1">
              <a:off x="979488" y="3692525"/>
              <a:ext cx="1587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Line 49"/>
            <p:cNvSpPr>
              <a:spLocks noChangeShapeType="1"/>
            </p:cNvSpPr>
            <p:nvPr/>
          </p:nvSpPr>
          <p:spPr bwMode="auto">
            <a:xfrm flipV="1">
              <a:off x="1176338" y="3692525"/>
              <a:ext cx="1587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 flipV="1">
              <a:off x="1382713" y="3692525"/>
              <a:ext cx="1587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51"/>
            <p:cNvSpPr>
              <a:spLocks noChangeShapeType="1"/>
            </p:cNvSpPr>
            <p:nvPr/>
          </p:nvSpPr>
          <p:spPr bwMode="auto">
            <a:xfrm flipV="1">
              <a:off x="1577975" y="3692525"/>
              <a:ext cx="1588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52"/>
            <p:cNvSpPr>
              <a:spLocks noChangeShapeType="1"/>
            </p:cNvSpPr>
            <p:nvPr/>
          </p:nvSpPr>
          <p:spPr bwMode="auto">
            <a:xfrm flipV="1">
              <a:off x="1785938" y="3692525"/>
              <a:ext cx="1587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53"/>
            <p:cNvSpPr>
              <a:spLocks noChangeShapeType="1"/>
            </p:cNvSpPr>
            <p:nvPr/>
          </p:nvSpPr>
          <p:spPr bwMode="auto">
            <a:xfrm flipV="1">
              <a:off x="1981200" y="3692525"/>
              <a:ext cx="1588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 flipV="1">
              <a:off x="2187575" y="3692525"/>
              <a:ext cx="1588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Line 55"/>
            <p:cNvSpPr>
              <a:spLocks noChangeShapeType="1"/>
            </p:cNvSpPr>
            <p:nvPr/>
          </p:nvSpPr>
          <p:spPr bwMode="auto">
            <a:xfrm flipV="1">
              <a:off x="2384425" y="3692525"/>
              <a:ext cx="1588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Freeform 56"/>
            <p:cNvSpPr>
              <a:spLocks/>
            </p:cNvSpPr>
            <p:nvPr/>
          </p:nvSpPr>
          <p:spPr bwMode="auto">
            <a:xfrm>
              <a:off x="903288" y="2900363"/>
              <a:ext cx="152400" cy="152400"/>
            </a:xfrm>
            <a:custGeom>
              <a:avLst/>
              <a:gdLst>
                <a:gd name="T0" fmla="*/ 2147483647 w 96"/>
                <a:gd name="T1" fmla="*/ 0 h 96"/>
                <a:gd name="T2" fmla="*/ 2147483647 w 96"/>
                <a:gd name="T3" fmla="*/ 2147483647 h 96"/>
                <a:gd name="T4" fmla="*/ 2147483647 w 96"/>
                <a:gd name="T5" fmla="*/ 2147483647 h 96"/>
                <a:gd name="T6" fmla="*/ 0 w 96"/>
                <a:gd name="T7" fmla="*/ 2147483647 h 96"/>
                <a:gd name="T8" fmla="*/ 2147483647 w 96"/>
                <a:gd name="T9" fmla="*/ 0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"/>
                <a:gd name="T16" fmla="*/ 0 h 96"/>
                <a:gd name="T17" fmla="*/ 96 w 96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" h="96">
                  <a:moveTo>
                    <a:pt x="48" y="0"/>
                  </a:moveTo>
                  <a:lnTo>
                    <a:pt x="96" y="48"/>
                  </a:lnTo>
                  <a:lnTo>
                    <a:pt x="48" y="96"/>
                  </a:lnTo>
                  <a:lnTo>
                    <a:pt x="0" y="4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FFFF"/>
            </a:solidFill>
            <a:ln w="11113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auto">
            <a:xfrm>
              <a:off x="696913" y="2543175"/>
              <a:ext cx="152400" cy="152400"/>
            </a:xfrm>
            <a:custGeom>
              <a:avLst/>
              <a:gdLst>
                <a:gd name="T0" fmla="*/ 2147483647 w 96"/>
                <a:gd name="T1" fmla="*/ 0 h 96"/>
                <a:gd name="T2" fmla="*/ 2147483647 w 96"/>
                <a:gd name="T3" fmla="*/ 2147483647 h 96"/>
                <a:gd name="T4" fmla="*/ 2147483647 w 96"/>
                <a:gd name="T5" fmla="*/ 2147483647 h 96"/>
                <a:gd name="T6" fmla="*/ 0 w 96"/>
                <a:gd name="T7" fmla="*/ 2147483647 h 96"/>
                <a:gd name="T8" fmla="*/ 2147483647 w 96"/>
                <a:gd name="T9" fmla="*/ 0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"/>
                <a:gd name="T16" fmla="*/ 0 h 96"/>
                <a:gd name="T17" fmla="*/ 96 w 96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" h="96">
                  <a:moveTo>
                    <a:pt x="48" y="0"/>
                  </a:moveTo>
                  <a:lnTo>
                    <a:pt x="96" y="48"/>
                  </a:lnTo>
                  <a:lnTo>
                    <a:pt x="48" y="96"/>
                  </a:lnTo>
                  <a:lnTo>
                    <a:pt x="0" y="4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FFFF"/>
            </a:solidFill>
            <a:ln w="11113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Freeform 58"/>
            <p:cNvSpPr>
              <a:spLocks/>
            </p:cNvSpPr>
            <p:nvPr/>
          </p:nvSpPr>
          <p:spPr bwMode="auto">
            <a:xfrm>
              <a:off x="1709738" y="3084513"/>
              <a:ext cx="152400" cy="152400"/>
            </a:xfrm>
            <a:custGeom>
              <a:avLst/>
              <a:gdLst>
                <a:gd name="T0" fmla="*/ 2147483647 w 96"/>
                <a:gd name="T1" fmla="*/ 0 h 96"/>
                <a:gd name="T2" fmla="*/ 2147483647 w 96"/>
                <a:gd name="T3" fmla="*/ 2147483647 h 96"/>
                <a:gd name="T4" fmla="*/ 2147483647 w 96"/>
                <a:gd name="T5" fmla="*/ 2147483647 h 96"/>
                <a:gd name="T6" fmla="*/ 0 w 96"/>
                <a:gd name="T7" fmla="*/ 2147483647 h 96"/>
                <a:gd name="T8" fmla="*/ 2147483647 w 96"/>
                <a:gd name="T9" fmla="*/ 0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"/>
                <a:gd name="T16" fmla="*/ 0 h 96"/>
                <a:gd name="T17" fmla="*/ 96 w 96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" h="96">
                  <a:moveTo>
                    <a:pt x="48" y="0"/>
                  </a:moveTo>
                  <a:lnTo>
                    <a:pt x="96" y="48"/>
                  </a:lnTo>
                  <a:lnTo>
                    <a:pt x="48" y="96"/>
                  </a:lnTo>
                  <a:lnTo>
                    <a:pt x="0" y="4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FFFF"/>
            </a:solidFill>
            <a:ln w="11113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auto">
            <a:xfrm>
              <a:off x="1100138" y="2370138"/>
              <a:ext cx="152400" cy="150812"/>
            </a:xfrm>
            <a:custGeom>
              <a:avLst/>
              <a:gdLst>
                <a:gd name="T0" fmla="*/ 2147483647 w 96"/>
                <a:gd name="T1" fmla="*/ 0 h 95"/>
                <a:gd name="T2" fmla="*/ 2147483647 w 96"/>
                <a:gd name="T3" fmla="*/ 2147483647 h 95"/>
                <a:gd name="T4" fmla="*/ 2147483647 w 96"/>
                <a:gd name="T5" fmla="*/ 2147483647 h 95"/>
                <a:gd name="T6" fmla="*/ 0 w 96"/>
                <a:gd name="T7" fmla="*/ 2147483647 h 95"/>
                <a:gd name="T8" fmla="*/ 2147483647 w 96"/>
                <a:gd name="T9" fmla="*/ 0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"/>
                <a:gd name="T16" fmla="*/ 0 h 95"/>
                <a:gd name="T17" fmla="*/ 96 w 96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" h="95">
                  <a:moveTo>
                    <a:pt x="48" y="0"/>
                  </a:moveTo>
                  <a:lnTo>
                    <a:pt x="96" y="48"/>
                  </a:lnTo>
                  <a:lnTo>
                    <a:pt x="48" y="95"/>
                  </a:lnTo>
                  <a:lnTo>
                    <a:pt x="0" y="4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FFFF"/>
            </a:solidFill>
            <a:ln w="11113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auto">
            <a:xfrm>
              <a:off x="1905000" y="2727325"/>
              <a:ext cx="152400" cy="152400"/>
            </a:xfrm>
            <a:custGeom>
              <a:avLst/>
              <a:gdLst>
                <a:gd name="T0" fmla="*/ 2147483647 w 96"/>
                <a:gd name="T1" fmla="*/ 0 h 96"/>
                <a:gd name="T2" fmla="*/ 2147483647 w 96"/>
                <a:gd name="T3" fmla="*/ 2147483647 h 96"/>
                <a:gd name="T4" fmla="*/ 2147483647 w 96"/>
                <a:gd name="T5" fmla="*/ 2147483647 h 96"/>
                <a:gd name="T6" fmla="*/ 0 w 96"/>
                <a:gd name="T7" fmla="*/ 2147483647 h 96"/>
                <a:gd name="T8" fmla="*/ 2147483647 w 96"/>
                <a:gd name="T9" fmla="*/ 0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"/>
                <a:gd name="T16" fmla="*/ 0 h 96"/>
                <a:gd name="T17" fmla="*/ 96 w 96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" h="96">
                  <a:moveTo>
                    <a:pt x="48" y="0"/>
                  </a:moveTo>
                  <a:lnTo>
                    <a:pt x="96" y="48"/>
                  </a:lnTo>
                  <a:lnTo>
                    <a:pt x="48" y="96"/>
                  </a:lnTo>
                  <a:lnTo>
                    <a:pt x="0" y="4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FFFF"/>
            </a:solidFill>
            <a:ln w="11113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auto">
            <a:xfrm>
              <a:off x="1501775" y="3259138"/>
              <a:ext cx="152400" cy="150812"/>
            </a:xfrm>
            <a:custGeom>
              <a:avLst/>
              <a:gdLst>
                <a:gd name="T0" fmla="*/ 2147483647 w 96"/>
                <a:gd name="T1" fmla="*/ 0 h 95"/>
                <a:gd name="T2" fmla="*/ 2147483647 w 96"/>
                <a:gd name="T3" fmla="*/ 2147483647 h 95"/>
                <a:gd name="T4" fmla="*/ 2147483647 w 96"/>
                <a:gd name="T5" fmla="*/ 2147483647 h 95"/>
                <a:gd name="T6" fmla="*/ 0 w 96"/>
                <a:gd name="T7" fmla="*/ 2147483647 h 95"/>
                <a:gd name="T8" fmla="*/ 2147483647 w 96"/>
                <a:gd name="T9" fmla="*/ 0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"/>
                <a:gd name="T16" fmla="*/ 0 h 95"/>
                <a:gd name="T17" fmla="*/ 96 w 96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" h="95">
                  <a:moveTo>
                    <a:pt x="48" y="0"/>
                  </a:moveTo>
                  <a:lnTo>
                    <a:pt x="96" y="47"/>
                  </a:lnTo>
                  <a:lnTo>
                    <a:pt x="48" y="95"/>
                  </a:lnTo>
                  <a:lnTo>
                    <a:pt x="0" y="47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FFFF"/>
            </a:solidFill>
            <a:ln w="11113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62"/>
            <p:cNvSpPr>
              <a:spLocks/>
            </p:cNvSpPr>
            <p:nvPr/>
          </p:nvSpPr>
          <p:spPr bwMode="auto">
            <a:xfrm>
              <a:off x="1709738" y="2900363"/>
              <a:ext cx="152400" cy="152400"/>
            </a:xfrm>
            <a:custGeom>
              <a:avLst/>
              <a:gdLst>
                <a:gd name="T0" fmla="*/ 2147483647 w 96"/>
                <a:gd name="T1" fmla="*/ 0 h 96"/>
                <a:gd name="T2" fmla="*/ 2147483647 w 96"/>
                <a:gd name="T3" fmla="*/ 2147483647 h 96"/>
                <a:gd name="T4" fmla="*/ 2147483647 w 96"/>
                <a:gd name="T5" fmla="*/ 2147483647 h 96"/>
                <a:gd name="T6" fmla="*/ 0 w 96"/>
                <a:gd name="T7" fmla="*/ 2147483647 h 96"/>
                <a:gd name="T8" fmla="*/ 2147483647 w 96"/>
                <a:gd name="T9" fmla="*/ 0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"/>
                <a:gd name="T16" fmla="*/ 0 h 96"/>
                <a:gd name="T17" fmla="*/ 96 w 96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" h="96">
                  <a:moveTo>
                    <a:pt x="48" y="0"/>
                  </a:moveTo>
                  <a:lnTo>
                    <a:pt x="96" y="48"/>
                  </a:lnTo>
                  <a:lnTo>
                    <a:pt x="48" y="96"/>
                  </a:lnTo>
                  <a:lnTo>
                    <a:pt x="0" y="4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FFFF"/>
            </a:solidFill>
            <a:ln w="11113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63"/>
            <p:cNvSpPr>
              <a:spLocks/>
            </p:cNvSpPr>
            <p:nvPr/>
          </p:nvSpPr>
          <p:spPr bwMode="auto">
            <a:xfrm>
              <a:off x="1709738" y="2543175"/>
              <a:ext cx="152400" cy="152400"/>
            </a:xfrm>
            <a:custGeom>
              <a:avLst/>
              <a:gdLst>
                <a:gd name="T0" fmla="*/ 2147483647 w 96"/>
                <a:gd name="T1" fmla="*/ 0 h 96"/>
                <a:gd name="T2" fmla="*/ 2147483647 w 96"/>
                <a:gd name="T3" fmla="*/ 2147483647 h 96"/>
                <a:gd name="T4" fmla="*/ 2147483647 w 96"/>
                <a:gd name="T5" fmla="*/ 2147483647 h 96"/>
                <a:gd name="T6" fmla="*/ 0 w 96"/>
                <a:gd name="T7" fmla="*/ 2147483647 h 96"/>
                <a:gd name="T8" fmla="*/ 2147483647 w 96"/>
                <a:gd name="T9" fmla="*/ 0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"/>
                <a:gd name="T16" fmla="*/ 0 h 96"/>
                <a:gd name="T17" fmla="*/ 96 w 96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" h="96">
                  <a:moveTo>
                    <a:pt x="48" y="0"/>
                  </a:moveTo>
                  <a:lnTo>
                    <a:pt x="96" y="48"/>
                  </a:lnTo>
                  <a:lnTo>
                    <a:pt x="48" y="96"/>
                  </a:lnTo>
                  <a:lnTo>
                    <a:pt x="0" y="4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FFFF"/>
            </a:solidFill>
            <a:ln w="11113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Rectangle 64"/>
            <p:cNvSpPr>
              <a:spLocks noChangeArrowheads="1"/>
            </p:cNvSpPr>
            <p:nvPr/>
          </p:nvSpPr>
          <p:spPr bwMode="auto">
            <a:xfrm>
              <a:off x="282575" y="3659188"/>
              <a:ext cx="22225" cy="3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ko-KR" altLang="en-US" sz="500">
                  <a:solidFill>
                    <a:srgbClr val="000000"/>
                  </a:solidFill>
                  <a:latin typeface="Small Fonts" charset="0"/>
                  <a:ea typeface="Gulim" pitchFamily="34" charset="-127"/>
                </a:rPr>
                <a:t>0</a:t>
              </a:r>
              <a:endParaRPr lang="ko-KR" altLang="en-US">
                <a:solidFill>
                  <a:schemeClr val="tx1"/>
                </a:solidFill>
                <a:latin typeface="Tahoma" pitchFamily="34" charset="0"/>
                <a:ea typeface="Gulim" pitchFamily="34" charset="-127"/>
              </a:endParaRPr>
            </a:p>
          </p:txBody>
        </p:sp>
        <p:sp>
          <p:nvSpPr>
            <p:cNvPr id="69" name="Rectangle 65"/>
            <p:cNvSpPr>
              <a:spLocks noChangeArrowheads="1"/>
            </p:cNvSpPr>
            <p:nvPr/>
          </p:nvSpPr>
          <p:spPr bwMode="auto">
            <a:xfrm>
              <a:off x="282575" y="3486150"/>
              <a:ext cx="22225" cy="3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ko-KR" altLang="en-US" sz="500">
                  <a:solidFill>
                    <a:srgbClr val="000000"/>
                  </a:solidFill>
                  <a:latin typeface="Small Fonts" charset="0"/>
                  <a:ea typeface="Gulim" pitchFamily="34" charset="-127"/>
                </a:rPr>
                <a:t>1</a:t>
              </a:r>
              <a:endParaRPr lang="ko-KR" altLang="en-US">
                <a:solidFill>
                  <a:schemeClr val="tx1"/>
                </a:solidFill>
                <a:latin typeface="Tahoma" pitchFamily="34" charset="0"/>
                <a:ea typeface="Gulim" pitchFamily="34" charset="-127"/>
              </a:endParaRPr>
            </a:p>
          </p:txBody>
        </p:sp>
        <p:sp>
          <p:nvSpPr>
            <p:cNvPr id="70" name="Rectangle 66"/>
            <p:cNvSpPr>
              <a:spLocks noChangeArrowheads="1"/>
            </p:cNvSpPr>
            <p:nvPr/>
          </p:nvSpPr>
          <p:spPr bwMode="auto">
            <a:xfrm>
              <a:off x="282575" y="3302000"/>
              <a:ext cx="22225" cy="3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ko-KR" altLang="en-US" sz="500">
                  <a:solidFill>
                    <a:srgbClr val="000000"/>
                  </a:solidFill>
                  <a:latin typeface="Small Fonts" charset="0"/>
                  <a:ea typeface="Gulim" pitchFamily="34" charset="-127"/>
                </a:rPr>
                <a:t>2</a:t>
              </a:r>
              <a:endParaRPr lang="ko-KR" altLang="en-US">
                <a:solidFill>
                  <a:schemeClr val="tx1"/>
                </a:solidFill>
                <a:latin typeface="Tahoma" pitchFamily="34" charset="0"/>
                <a:ea typeface="Gulim" pitchFamily="34" charset="-127"/>
              </a:endParaRPr>
            </a:p>
          </p:txBody>
        </p:sp>
        <p:sp>
          <p:nvSpPr>
            <p:cNvPr id="71" name="Rectangle 67"/>
            <p:cNvSpPr>
              <a:spLocks noChangeArrowheads="1"/>
            </p:cNvSpPr>
            <p:nvPr/>
          </p:nvSpPr>
          <p:spPr bwMode="auto">
            <a:xfrm>
              <a:off x="282575" y="3128963"/>
              <a:ext cx="22225" cy="3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ko-KR" altLang="en-US" sz="500">
                  <a:solidFill>
                    <a:srgbClr val="000000"/>
                  </a:solidFill>
                  <a:latin typeface="Small Fonts" charset="0"/>
                  <a:ea typeface="Gulim" pitchFamily="34" charset="-127"/>
                </a:rPr>
                <a:t>3</a:t>
              </a:r>
              <a:endParaRPr lang="ko-KR" altLang="en-US">
                <a:solidFill>
                  <a:schemeClr val="tx1"/>
                </a:solidFill>
                <a:latin typeface="Tahoma" pitchFamily="34" charset="0"/>
                <a:ea typeface="Gulim" pitchFamily="34" charset="-127"/>
              </a:endParaRPr>
            </a:p>
          </p:txBody>
        </p:sp>
        <p:sp>
          <p:nvSpPr>
            <p:cNvPr id="72" name="Rectangle 68"/>
            <p:cNvSpPr>
              <a:spLocks noChangeArrowheads="1"/>
            </p:cNvSpPr>
            <p:nvPr/>
          </p:nvSpPr>
          <p:spPr bwMode="auto">
            <a:xfrm>
              <a:off x="282575" y="2944813"/>
              <a:ext cx="22225" cy="3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ko-KR" altLang="en-US" sz="500">
                  <a:solidFill>
                    <a:srgbClr val="000000"/>
                  </a:solidFill>
                  <a:latin typeface="Small Fonts" charset="0"/>
                  <a:ea typeface="Gulim" pitchFamily="34" charset="-127"/>
                </a:rPr>
                <a:t>4</a:t>
              </a:r>
              <a:endParaRPr lang="ko-KR" altLang="en-US">
                <a:solidFill>
                  <a:schemeClr val="tx1"/>
                </a:solidFill>
                <a:latin typeface="Tahoma" pitchFamily="34" charset="0"/>
                <a:ea typeface="Gulim" pitchFamily="34" charset="-127"/>
              </a:endParaRPr>
            </a:p>
          </p:txBody>
        </p:sp>
        <p:sp>
          <p:nvSpPr>
            <p:cNvPr id="73" name="Rectangle 69"/>
            <p:cNvSpPr>
              <a:spLocks noChangeArrowheads="1"/>
            </p:cNvSpPr>
            <p:nvPr/>
          </p:nvSpPr>
          <p:spPr bwMode="auto">
            <a:xfrm>
              <a:off x="282575" y="2770188"/>
              <a:ext cx="22225" cy="3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ko-KR" altLang="en-US" sz="500">
                  <a:solidFill>
                    <a:srgbClr val="000000"/>
                  </a:solidFill>
                  <a:latin typeface="Small Fonts" charset="0"/>
                  <a:ea typeface="Gulim" pitchFamily="34" charset="-127"/>
                </a:rPr>
                <a:t>5</a:t>
              </a:r>
              <a:endParaRPr lang="ko-KR" altLang="en-US">
                <a:solidFill>
                  <a:schemeClr val="tx1"/>
                </a:solidFill>
                <a:latin typeface="Tahoma" pitchFamily="34" charset="0"/>
                <a:ea typeface="Gulim" pitchFamily="34" charset="-127"/>
              </a:endParaRPr>
            </a:p>
          </p:txBody>
        </p:sp>
        <p:sp>
          <p:nvSpPr>
            <p:cNvPr id="74" name="Rectangle 70"/>
            <p:cNvSpPr>
              <a:spLocks noChangeArrowheads="1"/>
            </p:cNvSpPr>
            <p:nvPr/>
          </p:nvSpPr>
          <p:spPr bwMode="auto">
            <a:xfrm>
              <a:off x="282575" y="2586038"/>
              <a:ext cx="22225" cy="3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ko-KR" altLang="en-US" sz="500">
                  <a:solidFill>
                    <a:srgbClr val="000000"/>
                  </a:solidFill>
                  <a:latin typeface="Small Fonts" charset="0"/>
                  <a:ea typeface="Gulim" pitchFamily="34" charset="-127"/>
                </a:rPr>
                <a:t>6</a:t>
              </a:r>
              <a:endParaRPr lang="ko-KR" altLang="en-US">
                <a:solidFill>
                  <a:schemeClr val="tx1"/>
                </a:solidFill>
                <a:latin typeface="Tahoma" pitchFamily="34" charset="0"/>
                <a:ea typeface="Gulim" pitchFamily="34" charset="-127"/>
              </a:endParaRPr>
            </a:p>
          </p:txBody>
        </p:sp>
        <p:sp>
          <p:nvSpPr>
            <p:cNvPr id="75" name="Rectangle 71"/>
            <p:cNvSpPr>
              <a:spLocks noChangeArrowheads="1"/>
            </p:cNvSpPr>
            <p:nvPr/>
          </p:nvSpPr>
          <p:spPr bwMode="auto">
            <a:xfrm>
              <a:off x="282575" y="2413000"/>
              <a:ext cx="22225" cy="3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ko-KR" altLang="en-US" sz="500">
                  <a:solidFill>
                    <a:srgbClr val="000000"/>
                  </a:solidFill>
                  <a:latin typeface="Small Fonts" charset="0"/>
                  <a:ea typeface="Gulim" pitchFamily="34" charset="-127"/>
                </a:rPr>
                <a:t>7</a:t>
              </a:r>
              <a:endParaRPr lang="ko-KR" altLang="en-US">
                <a:solidFill>
                  <a:schemeClr val="tx1"/>
                </a:solidFill>
                <a:latin typeface="Tahoma" pitchFamily="34" charset="0"/>
                <a:ea typeface="Gulim" pitchFamily="34" charset="-127"/>
              </a:endParaRPr>
            </a:p>
          </p:txBody>
        </p:sp>
        <p:sp>
          <p:nvSpPr>
            <p:cNvPr id="76" name="Rectangle 72"/>
            <p:cNvSpPr>
              <a:spLocks noChangeArrowheads="1"/>
            </p:cNvSpPr>
            <p:nvPr/>
          </p:nvSpPr>
          <p:spPr bwMode="auto">
            <a:xfrm>
              <a:off x="282575" y="2228850"/>
              <a:ext cx="22225" cy="3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ko-KR" altLang="en-US" sz="500">
                  <a:solidFill>
                    <a:srgbClr val="000000"/>
                  </a:solidFill>
                  <a:latin typeface="Small Fonts" charset="0"/>
                  <a:ea typeface="Gulim" pitchFamily="34" charset="-127"/>
                </a:rPr>
                <a:t>8</a:t>
              </a:r>
              <a:endParaRPr lang="ko-KR" altLang="en-US">
                <a:solidFill>
                  <a:schemeClr val="tx1"/>
                </a:solidFill>
                <a:latin typeface="Tahoma" pitchFamily="34" charset="0"/>
                <a:ea typeface="Gulim" pitchFamily="34" charset="-127"/>
              </a:endParaRPr>
            </a:p>
          </p:txBody>
        </p:sp>
        <p:sp>
          <p:nvSpPr>
            <p:cNvPr id="77" name="Rectangle 73"/>
            <p:cNvSpPr>
              <a:spLocks noChangeArrowheads="1"/>
            </p:cNvSpPr>
            <p:nvPr/>
          </p:nvSpPr>
          <p:spPr bwMode="auto">
            <a:xfrm>
              <a:off x="282575" y="2055813"/>
              <a:ext cx="22225" cy="3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ko-KR" altLang="en-US" sz="500">
                  <a:solidFill>
                    <a:srgbClr val="000000"/>
                  </a:solidFill>
                  <a:latin typeface="Small Fonts" charset="0"/>
                  <a:ea typeface="Gulim" pitchFamily="34" charset="-127"/>
                </a:rPr>
                <a:t>9</a:t>
              </a:r>
              <a:endParaRPr lang="ko-KR" altLang="en-US">
                <a:solidFill>
                  <a:schemeClr val="tx1"/>
                </a:solidFill>
                <a:latin typeface="Tahoma" pitchFamily="34" charset="0"/>
                <a:ea typeface="Gulim" pitchFamily="34" charset="-127"/>
              </a:endParaRPr>
            </a:p>
          </p:txBody>
        </p:sp>
        <p:sp>
          <p:nvSpPr>
            <p:cNvPr id="78" name="Rectangle 74"/>
            <p:cNvSpPr>
              <a:spLocks noChangeArrowheads="1"/>
            </p:cNvSpPr>
            <p:nvPr/>
          </p:nvSpPr>
          <p:spPr bwMode="auto">
            <a:xfrm>
              <a:off x="250825" y="1871663"/>
              <a:ext cx="33338" cy="3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ko-KR" altLang="en-US" sz="500">
                  <a:solidFill>
                    <a:srgbClr val="000000"/>
                  </a:solidFill>
                  <a:latin typeface="Small Fonts" charset="0"/>
                  <a:ea typeface="Gulim" pitchFamily="34" charset="-127"/>
                </a:rPr>
                <a:t>10</a:t>
              </a:r>
              <a:endParaRPr lang="ko-KR" altLang="en-US">
                <a:solidFill>
                  <a:schemeClr val="tx1"/>
                </a:solidFill>
                <a:latin typeface="Tahoma" pitchFamily="34" charset="0"/>
                <a:ea typeface="Gulim" pitchFamily="34" charset="-127"/>
              </a:endParaRPr>
            </a:p>
          </p:txBody>
        </p:sp>
        <p:sp>
          <p:nvSpPr>
            <p:cNvPr id="79" name="Rectangle 75"/>
            <p:cNvSpPr>
              <a:spLocks noChangeArrowheads="1"/>
            </p:cNvSpPr>
            <p:nvPr/>
          </p:nvSpPr>
          <p:spPr bwMode="auto">
            <a:xfrm>
              <a:off x="358775" y="3767138"/>
              <a:ext cx="22225" cy="3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ko-KR" altLang="en-US" sz="500">
                  <a:solidFill>
                    <a:srgbClr val="000000"/>
                  </a:solidFill>
                  <a:latin typeface="Small Fonts" charset="0"/>
                  <a:ea typeface="Gulim" pitchFamily="34" charset="-127"/>
                </a:rPr>
                <a:t>0</a:t>
              </a:r>
              <a:endParaRPr lang="ko-KR" altLang="en-US">
                <a:solidFill>
                  <a:schemeClr val="tx1"/>
                </a:solidFill>
                <a:latin typeface="Tahoma" pitchFamily="34" charset="0"/>
                <a:ea typeface="Gulim" pitchFamily="34" charset="-127"/>
              </a:endParaRPr>
            </a:p>
          </p:txBody>
        </p:sp>
        <p:sp>
          <p:nvSpPr>
            <p:cNvPr id="80" name="Rectangle 76"/>
            <p:cNvSpPr>
              <a:spLocks noChangeArrowheads="1"/>
            </p:cNvSpPr>
            <p:nvPr/>
          </p:nvSpPr>
          <p:spPr bwMode="auto">
            <a:xfrm>
              <a:off x="566738" y="3767138"/>
              <a:ext cx="22225" cy="3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ko-KR" altLang="en-US" sz="500">
                  <a:solidFill>
                    <a:srgbClr val="000000"/>
                  </a:solidFill>
                  <a:latin typeface="Small Fonts" charset="0"/>
                  <a:ea typeface="Gulim" pitchFamily="34" charset="-127"/>
                </a:rPr>
                <a:t>1</a:t>
              </a:r>
              <a:endParaRPr lang="ko-KR" altLang="en-US">
                <a:solidFill>
                  <a:schemeClr val="tx1"/>
                </a:solidFill>
                <a:latin typeface="Tahoma" pitchFamily="34" charset="0"/>
                <a:ea typeface="Gulim" pitchFamily="34" charset="-127"/>
              </a:endParaRPr>
            </a:p>
          </p:txBody>
        </p:sp>
        <p:sp>
          <p:nvSpPr>
            <p:cNvPr id="81" name="Rectangle 77"/>
            <p:cNvSpPr>
              <a:spLocks noChangeArrowheads="1"/>
            </p:cNvSpPr>
            <p:nvPr/>
          </p:nvSpPr>
          <p:spPr bwMode="auto">
            <a:xfrm>
              <a:off x="762000" y="3767138"/>
              <a:ext cx="22225" cy="3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ko-KR" altLang="en-US" sz="500">
                  <a:solidFill>
                    <a:srgbClr val="000000"/>
                  </a:solidFill>
                  <a:latin typeface="Small Fonts" charset="0"/>
                  <a:ea typeface="Gulim" pitchFamily="34" charset="-127"/>
                </a:rPr>
                <a:t>2</a:t>
              </a:r>
              <a:endParaRPr lang="ko-KR" altLang="en-US">
                <a:solidFill>
                  <a:schemeClr val="tx1"/>
                </a:solidFill>
                <a:latin typeface="Tahoma" pitchFamily="34" charset="0"/>
                <a:ea typeface="Gulim" pitchFamily="34" charset="-127"/>
              </a:endParaRPr>
            </a:p>
          </p:txBody>
        </p:sp>
        <p:sp>
          <p:nvSpPr>
            <p:cNvPr id="82" name="Rectangle 78"/>
            <p:cNvSpPr>
              <a:spLocks noChangeArrowheads="1"/>
            </p:cNvSpPr>
            <p:nvPr/>
          </p:nvSpPr>
          <p:spPr bwMode="auto">
            <a:xfrm>
              <a:off x="968375" y="3767138"/>
              <a:ext cx="22225" cy="3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ko-KR" altLang="en-US" sz="500">
                  <a:solidFill>
                    <a:srgbClr val="000000"/>
                  </a:solidFill>
                  <a:latin typeface="Small Fonts" charset="0"/>
                  <a:ea typeface="Gulim" pitchFamily="34" charset="-127"/>
                </a:rPr>
                <a:t>3</a:t>
              </a:r>
              <a:endParaRPr lang="ko-KR" altLang="en-US">
                <a:solidFill>
                  <a:schemeClr val="tx1"/>
                </a:solidFill>
                <a:latin typeface="Tahoma" pitchFamily="34" charset="0"/>
                <a:ea typeface="Gulim" pitchFamily="34" charset="-127"/>
              </a:endParaRPr>
            </a:p>
          </p:txBody>
        </p:sp>
        <p:sp>
          <p:nvSpPr>
            <p:cNvPr id="83" name="Rectangle 79"/>
            <p:cNvSpPr>
              <a:spLocks noChangeArrowheads="1"/>
            </p:cNvSpPr>
            <p:nvPr/>
          </p:nvSpPr>
          <p:spPr bwMode="auto">
            <a:xfrm>
              <a:off x="1165225" y="3767138"/>
              <a:ext cx="22225" cy="3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ko-KR" altLang="en-US" sz="500">
                  <a:solidFill>
                    <a:srgbClr val="000000"/>
                  </a:solidFill>
                  <a:latin typeface="Small Fonts" charset="0"/>
                  <a:ea typeface="Gulim" pitchFamily="34" charset="-127"/>
                </a:rPr>
                <a:t>4</a:t>
              </a:r>
              <a:endParaRPr lang="ko-KR" altLang="en-US">
                <a:solidFill>
                  <a:schemeClr val="tx1"/>
                </a:solidFill>
                <a:latin typeface="Tahoma" pitchFamily="34" charset="0"/>
                <a:ea typeface="Gulim" pitchFamily="34" charset="-127"/>
              </a:endParaRPr>
            </a:p>
          </p:txBody>
        </p:sp>
        <p:sp>
          <p:nvSpPr>
            <p:cNvPr id="84" name="Rectangle 80"/>
            <p:cNvSpPr>
              <a:spLocks noChangeArrowheads="1"/>
            </p:cNvSpPr>
            <p:nvPr/>
          </p:nvSpPr>
          <p:spPr bwMode="auto">
            <a:xfrm>
              <a:off x="1371600" y="3767138"/>
              <a:ext cx="22225" cy="3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ko-KR" altLang="en-US" sz="500">
                  <a:solidFill>
                    <a:srgbClr val="000000"/>
                  </a:solidFill>
                  <a:latin typeface="Small Fonts" charset="0"/>
                  <a:ea typeface="Gulim" pitchFamily="34" charset="-127"/>
                </a:rPr>
                <a:t>5</a:t>
              </a:r>
              <a:endParaRPr lang="ko-KR" altLang="en-US">
                <a:solidFill>
                  <a:schemeClr val="tx1"/>
                </a:solidFill>
                <a:latin typeface="Tahoma" pitchFamily="34" charset="0"/>
                <a:ea typeface="Gulim" pitchFamily="34" charset="-127"/>
              </a:endParaRPr>
            </a:p>
          </p:txBody>
        </p:sp>
        <p:sp>
          <p:nvSpPr>
            <p:cNvPr id="85" name="Rectangle 81"/>
            <p:cNvSpPr>
              <a:spLocks noChangeArrowheads="1"/>
            </p:cNvSpPr>
            <p:nvPr/>
          </p:nvSpPr>
          <p:spPr bwMode="auto">
            <a:xfrm>
              <a:off x="1566863" y="3767138"/>
              <a:ext cx="22225" cy="3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ko-KR" altLang="en-US" sz="500">
                  <a:solidFill>
                    <a:srgbClr val="000000"/>
                  </a:solidFill>
                  <a:latin typeface="Small Fonts" charset="0"/>
                  <a:ea typeface="Gulim" pitchFamily="34" charset="-127"/>
                </a:rPr>
                <a:t>6</a:t>
              </a:r>
              <a:endParaRPr lang="ko-KR" altLang="en-US">
                <a:solidFill>
                  <a:schemeClr val="tx1"/>
                </a:solidFill>
                <a:latin typeface="Tahoma" pitchFamily="34" charset="0"/>
                <a:ea typeface="Gulim" pitchFamily="34" charset="-127"/>
              </a:endParaRPr>
            </a:p>
          </p:txBody>
        </p:sp>
        <p:sp>
          <p:nvSpPr>
            <p:cNvPr id="86" name="Rectangle 82"/>
            <p:cNvSpPr>
              <a:spLocks noChangeArrowheads="1"/>
            </p:cNvSpPr>
            <p:nvPr/>
          </p:nvSpPr>
          <p:spPr bwMode="auto">
            <a:xfrm>
              <a:off x="1774825" y="3767138"/>
              <a:ext cx="22225" cy="3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ko-KR" altLang="en-US" sz="500">
                  <a:solidFill>
                    <a:srgbClr val="000000"/>
                  </a:solidFill>
                  <a:latin typeface="Small Fonts" charset="0"/>
                  <a:ea typeface="Gulim" pitchFamily="34" charset="-127"/>
                </a:rPr>
                <a:t>7</a:t>
              </a:r>
              <a:endParaRPr lang="ko-KR" altLang="en-US">
                <a:solidFill>
                  <a:schemeClr val="tx1"/>
                </a:solidFill>
                <a:latin typeface="Tahoma" pitchFamily="34" charset="0"/>
                <a:ea typeface="Gulim" pitchFamily="34" charset="-127"/>
              </a:endParaRPr>
            </a:p>
          </p:txBody>
        </p:sp>
        <p:sp>
          <p:nvSpPr>
            <p:cNvPr id="87" name="Rectangle 83"/>
            <p:cNvSpPr>
              <a:spLocks noChangeArrowheads="1"/>
            </p:cNvSpPr>
            <p:nvPr/>
          </p:nvSpPr>
          <p:spPr bwMode="auto">
            <a:xfrm>
              <a:off x="1970088" y="3767138"/>
              <a:ext cx="22225" cy="3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ko-KR" altLang="en-US" sz="500">
                  <a:solidFill>
                    <a:srgbClr val="000000"/>
                  </a:solidFill>
                  <a:latin typeface="Small Fonts" charset="0"/>
                  <a:ea typeface="Gulim" pitchFamily="34" charset="-127"/>
                </a:rPr>
                <a:t>8</a:t>
              </a:r>
              <a:endParaRPr lang="ko-KR" altLang="en-US">
                <a:solidFill>
                  <a:schemeClr val="tx1"/>
                </a:solidFill>
                <a:latin typeface="Tahoma" pitchFamily="34" charset="0"/>
                <a:ea typeface="Gulim" pitchFamily="34" charset="-127"/>
              </a:endParaRPr>
            </a:p>
          </p:txBody>
        </p:sp>
        <p:sp>
          <p:nvSpPr>
            <p:cNvPr id="88" name="Rectangle 84"/>
            <p:cNvSpPr>
              <a:spLocks noChangeArrowheads="1"/>
            </p:cNvSpPr>
            <p:nvPr/>
          </p:nvSpPr>
          <p:spPr bwMode="auto">
            <a:xfrm>
              <a:off x="2176463" y="3767138"/>
              <a:ext cx="22225" cy="3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ko-KR" altLang="en-US" sz="500">
                  <a:solidFill>
                    <a:srgbClr val="000000"/>
                  </a:solidFill>
                  <a:latin typeface="Small Fonts" charset="0"/>
                  <a:ea typeface="Gulim" pitchFamily="34" charset="-127"/>
                </a:rPr>
                <a:t>9</a:t>
              </a:r>
              <a:endParaRPr lang="ko-KR" altLang="en-US">
                <a:solidFill>
                  <a:schemeClr val="tx1"/>
                </a:solidFill>
                <a:latin typeface="Tahoma" pitchFamily="34" charset="0"/>
                <a:ea typeface="Gulim" pitchFamily="34" charset="-127"/>
              </a:endParaRPr>
            </a:p>
          </p:txBody>
        </p:sp>
        <p:sp>
          <p:nvSpPr>
            <p:cNvPr id="89" name="Rectangle 85"/>
            <p:cNvSpPr>
              <a:spLocks noChangeArrowheads="1"/>
            </p:cNvSpPr>
            <p:nvPr/>
          </p:nvSpPr>
          <p:spPr bwMode="auto">
            <a:xfrm>
              <a:off x="2351088" y="3767138"/>
              <a:ext cx="33337" cy="3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ko-KR" altLang="en-US" sz="500">
                  <a:solidFill>
                    <a:srgbClr val="000000"/>
                  </a:solidFill>
                  <a:latin typeface="Small Fonts" charset="0"/>
                  <a:ea typeface="Gulim" pitchFamily="34" charset="-127"/>
                </a:rPr>
                <a:t>10</a:t>
              </a:r>
              <a:endParaRPr lang="ko-KR" altLang="en-US">
                <a:solidFill>
                  <a:schemeClr val="tx1"/>
                </a:solidFill>
                <a:latin typeface="Tahoma" pitchFamily="34" charset="0"/>
                <a:ea typeface="Gulim" pitchFamily="34" charset="-127"/>
              </a:endParaRPr>
            </a:p>
          </p:txBody>
        </p:sp>
        <p:sp>
          <p:nvSpPr>
            <p:cNvPr id="90" name="Rectangle 86"/>
            <p:cNvSpPr>
              <a:spLocks noChangeArrowheads="1"/>
            </p:cNvSpPr>
            <p:nvPr/>
          </p:nvSpPr>
          <p:spPr bwMode="auto">
            <a:xfrm>
              <a:off x="119063" y="1719263"/>
              <a:ext cx="2395537" cy="2254250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Freeform 87"/>
            <p:cNvSpPr>
              <a:spLocks/>
            </p:cNvSpPr>
            <p:nvPr/>
          </p:nvSpPr>
          <p:spPr bwMode="auto">
            <a:xfrm>
              <a:off x="914400" y="2211388"/>
              <a:ext cx="152400" cy="150812"/>
            </a:xfrm>
            <a:custGeom>
              <a:avLst/>
              <a:gdLst>
                <a:gd name="T0" fmla="*/ 2147483647 w 96"/>
                <a:gd name="T1" fmla="*/ 0 h 95"/>
                <a:gd name="T2" fmla="*/ 2147483647 w 96"/>
                <a:gd name="T3" fmla="*/ 2147483647 h 95"/>
                <a:gd name="T4" fmla="*/ 2147483647 w 96"/>
                <a:gd name="T5" fmla="*/ 2147483647 h 95"/>
                <a:gd name="T6" fmla="*/ 0 w 96"/>
                <a:gd name="T7" fmla="*/ 2147483647 h 95"/>
                <a:gd name="T8" fmla="*/ 2147483647 w 96"/>
                <a:gd name="T9" fmla="*/ 0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"/>
                <a:gd name="T16" fmla="*/ 0 h 95"/>
                <a:gd name="T17" fmla="*/ 96 w 96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" h="95">
                  <a:moveTo>
                    <a:pt x="48" y="0"/>
                  </a:moveTo>
                  <a:lnTo>
                    <a:pt x="96" y="48"/>
                  </a:lnTo>
                  <a:lnTo>
                    <a:pt x="48" y="95"/>
                  </a:lnTo>
                  <a:lnTo>
                    <a:pt x="0" y="4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FFFF"/>
            </a:solidFill>
            <a:ln w="11113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Freeform 88"/>
            <p:cNvSpPr>
              <a:spLocks/>
            </p:cNvSpPr>
            <p:nvPr/>
          </p:nvSpPr>
          <p:spPr bwMode="auto">
            <a:xfrm>
              <a:off x="1524000" y="3048000"/>
              <a:ext cx="152400" cy="152400"/>
            </a:xfrm>
            <a:custGeom>
              <a:avLst/>
              <a:gdLst>
                <a:gd name="T0" fmla="*/ 2147483647 w 96"/>
                <a:gd name="T1" fmla="*/ 0 h 96"/>
                <a:gd name="T2" fmla="*/ 2147483647 w 96"/>
                <a:gd name="T3" fmla="*/ 2147483647 h 96"/>
                <a:gd name="T4" fmla="*/ 2147483647 w 96"/>
                <a:gd name="T5" fmla="*/ 2147483647 h 96"/>
                <a:gd name="T6" fmla="*/ 0 w 96"/>
                <a:gd name="T7" fmla="*/ 2147483647 h 96"/>
                <a:gd name="T8" fmla="*/ 2147483647 w 96"/>
                <a:gd name="T9" fmla="*/ 0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"/>
                <a:gd name="T16" fmla="*/ 0 h 96"/>
                <a:gd name="T17" fmla="*/ 96 w 96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" h="96">
                  <a:moveTo>
                    <a:pt x="48" y="0"/>
                  </a:moveTo>
                  <a:lnTo>
                    <a:pt x="96" y="48"/>
                  </a:lnTo>
                  <a:lnTo>
                    <a:pt x="48" y="96"/>
                  </a:lnTo>
                  <a:lnTo>
                    <a:pt x="0" y="4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FFFF"/>
            </a:solidFill>
            <a:ln w="11113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9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9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9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5E9C1A-2B4D-49F4-B24D-127D6F645597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57200"/>
            <a:ext cx="7391400" cy="838200"/>
          </a:xfrm>
          <a:noFill/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K-Means vs. K-</a:t>
            </a:r>
            <a:r>
              <a:rPr lang="en-US" sz="3600" dirty="0" err="1" smtClean="0">
                <a:solidFill>
                  <a:srgbClr val="C00000"/>
                </a:solidFill>
              </a:rPr>
              <a:t>medoids</a:t>
            </a:r>
            <a:endParaRPr lang="en-US" sz="3600" b="1" dirty="0" smtClean="0">
              <a:solidFill>
                <a:srgbClr val="C00000"/>
              </a:solidFill>
            </a:endParaRP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676400"/>
            <a:ext cx="6781800" cy="3581400"/>
          </a:xfrm>
          <a:noFill/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US" sz="2000" u="sng" dirty="0" smtClean="0"/>
              <a:t>Both are Partitioning method:</a:t>
            </a:r>
            <a:r>
              <a:rPr lang="en-US" sz="2000" dirty="0" smtClean="0"/>
              <a:t> Need to arbitrarily specify </a:t>
            </a:r>
            <a:r>
              <a:rPr lang="en-US" sz="2000" b="1" i="1" dirty="0" smtClean="0"/>
              <a:t>K</a:t>
            </a:r>
            <a:r>
              <a:rPr lang="en-US" sz="2000" dirty="0" smtClean="0"/>
              <a:t>, and construct a partition of a database into a set of </a:t>
            </a:r>
            <a:r>
              <a:rPr lang="en-US" sz="2000" b="1" i="1" dirty="0" smtClean="0"/>
              <a:t>k</a:t>
            </a:r>
            <a:r>
              <a:rPr lang="en-US" sz="2000" dirty="0" smtClean="0"/>
              <a:t> clusters</a:t>
            </a:r>
          </a:p>
          <a:p>
            <a:pPr>
              <a:lnSpc>
                <a:spcPct val="110000"/>
              </a:lnSpc>
            </a:pPr>
            <a:endParaRPr lang="en-US" sz="2000" dirty="0" smtClean="0"/>
          </a:p>
          <a:p>
            <a:pPr>
              <a:lnSpc>
                <a:spcPct val="110000"/>
              </a:lnSpc>
            </a:pPr>
            <a:r>
              <a:rPr lang="en-US" sz="2000" u="sng" dirty="0" smtClean="0"/>
              <a:t>k-means </a:t>
            </a:r>
            <a:r>
              <a:rPr lang="en-US" sz="2000" dirty="0" smtClean="0"/>
              <a:t>(MacQueen’67): Each cluster is represented by the center (mean) of the clusters</a:t>
            </a:r>
          </a:p>
          <a:p>
            <a:pPr>
              <a:lnSpc>
                <a:spcPct val="110000"/>
              </a:lnSpc>
            </a:pPr>
            <a:endParaRPr lang="en-US" sz="2000" dirty="0" smtClean="0"/>
          </a:p>
          <a:p>
            <a:pPr>
              <a:lnSpc>
                <a:spcPct val="110000"/>
              </a:lnSpc>
            </a:pPr>
            <a:r>
              <a:rPr lang="en-US" sz="2000" u="sng" dirty="0" smtClean="0"/>
              <a:t>k-</a:t>
            </a:r>
            <a:r>
              <a:rPr lang="en-US" sz="2000" u="sng" dirty="0" err="1" smtClean="0"/>
              <a:t>medoids</a:t>
            </a:r>
            <a:r>
              <a:rPr lang="en-US" sz="2000" dirty="0" smtClean="0"/>
              <a:t> (Kaufman &amp; Rousseeuw’87): Each cluster is represented by one of the existing objects in the cluster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2" descr="https://encrypted-tbn3.google.com/images?q=tbn:ANd9GcSwb-Ov77qckELDJYJh4kxq3WH7EGfHZ8LSOuUNlzepQH4Z4bc7jg"/>
          <p:cNvPicPr>
            <a:picLocks noChangeAspect="1" noChangeArrowheads="1"/>
          </p:cNvPicPr>
          <p:nvPr/>
        </p:nvPicPr>
        <p:blipFill>
          <a:blip r:embed="rId2" cstate="print"/>
          <a:srcRect t="10390" r="13636" b="9957"/>
          <a:stretch>
            <a:fillRect/>
          </a:stretch>
        </p:blipFill>
        <p:spPr bwMode="auto">
          <a:xfrm>
            <a:off x="6781800" y="1066800"/>
            <a:ext cx="1762540" cy="2133600"/>
          </a:xfrm>
          <a:prstGeom prst="rect">
            <a:avLst/>
          </a:prstGeom>
          <a:noFill/>
        </p:spPr>
      </p:pic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8BC65E-A5CD-4CE0-A54D-1968A6CD25E8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914400"/>
            <a:ext cx="7772400" cy="6858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Common market segmentation criteria – RFM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754868"/>
            <a:ext cx="7772400" cy="1676400"/>
          </a:xfrm>
        </p:spPr>
        <p:txBody>
          <a:bodyPr>
            <a:normAutofit/>
          </a:bodyPr>
          <a:lstStyle/>
          <a:p>
            <a:pPr marL="0" indent="0"/>
            <a:r>
              <a:rPr lang="en-US" sz="2400" dirty="0" smtClean="0"/>
              <a:t>  RFM</a:t>
            </a:r>
            <a:br>
              <a:rPr lang="en-US" sz="2400" dirty="0" smtClean="0"/>
            </a:br>
            <a:r>
              <a:rPr lang="en-US" sz="2200" dirty="0" smtClean="0"/>
              <a:t>	R – </a:t>
            </a:r>
            <a:r>
              <a:rPr lang="en-US" sz="2200" dirty="0" err="1" smtClean="0"/>
              <a:t>Recency</a:t>
            </a:r>
            <a:r>
              <a:rPr lang="en-US" sz="2200" dirty="0" smtClean="0"/>
              <a:t>: time since last purchase</a:t>
            </a:r>
            <a:br>
              <a:rPr lang="en-US" sz="2200" dirty="0" smtClean="0"/>
            </a:br>
            <a:r>
              <a:rPr lang="en-US" sz="2200" dirty="0" smtClean="0"/>
              <a:t>	F – Frequency: number of previous purchases</a:t>
            </a:r>
            <a:br>
              <a:rPr lang="en-US" sz="2200" dirty="0" smtClean="0"/>
            </a:br>
            <a:r>
              <a:rPr lang="en-US" sz="2200" dirty="0" smtClean="0"/>
              <a:t>	M – Monetary: amount of money spent</a:t>
            </a:r>
          </a:p>
        </p:txBody>
      </p:sp>
      <p:sp>
        <p:nvSpPr>
          <p:cNvPr id="33797" name="TextBox 4"/>
          <p:cNvSpPr txBox="1">
            <a:spLocks noChangeArrowheads="1"/>
          </p:cNvSpPr>
          <p:nvPr/>
        </p:nvSpPr>
        <p:spPr bwMode="auto">
          <a:xfrm>
            <a:off x="2971800" y="4964668"/>
            <a:ext cx="48720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Source: LB11, P.206-209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340D18-E2C0-4BFB-9312-7856E7F79EB1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3481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86800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RFM clustering</a:t>
            </a:r>
          </a:p>
        </p:txBody>
      </p:sp>
      <p:sp>
        <p:nvSpPr>
          <p:cNvPr id="3482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33400" y="1614488"/>
            <a:ext cx="8534400" cy="4710112"/>
          </a:xfrm>
        </p:spPr>
        <p:txBody>
          <a:bodyPr>
            <a:normAutofit/>
          </a:bodyPr>
          <a:lstStyle/>
          <a:p>
            <a:pPr marL="0" indent="0"/>
            <a:r>
              <a:rPr lang="en-US" sz="2400" dirty="0" smtClean="0"/>
              <a:t>RFM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000" dirty="0" smtClean="0"/>
              <a:t>	R – </a:t>
            </a:r>
            <a:r>
              <a:rPr lang="en-US" sz="2000" dirty="0" err="1" smtClean="0"/>
              <a:t>Recency</a:t>
            </a:r>
            <a:r>
              <a:rPr lang="en-US" sz="2000" dirty="0" smtClean="0"/>
              <a:t>: time since last purchase</a:t>
            </a:r>
            <a:br>
              <a:rPr lang="en-US" sz="2000" dirty="0" smtClean="0"/>
            </a:br>
            <a:r>
              <a:rPr lang="en-US" sz="2000" dirty="0" smtClean="0"/>
              <a:t>	F – Frequency: number of previous purchases</a:t>
            </a:r>
            <a:br>
              <a:rPr lang="en-US" sz="2000" dirty="0" smtClean="0"/>
            </a:br>
            <a:r>
              <a:rPr lang="en-US" sz="2000" dirty="0" smtClean="0"/>
              <a:t>	M – Monetary: amount of money spent</a:t>
            </a:r>
          </a:p>
          <a:p>
            <a:pPr marL="0" indent="0">
              <a:buFont typeface="Symbol" pitchFamily="18" charset="2"/>
              <a:buNone/>
            </a:pPr>
            <a:endParaRPr lang="en-US" sz="2400" dirty="0" smtClean="0">
              <a:solidFill>
                <a:srgbClr val="C00000"/>
              </a:solidFill>
            </a:endParaRPr>
          </a:p>
          <a:p>
            <a:pPr marL="0" indent="0">
              <a:buFont typeface="Symbol" pitchFamily="18" charset="2"/>
              <a:buNone/>
            </a:pPr>
            <a:r>
              <a:rPr lang="en-US" sz="2400" dirty="0" smtClean="0">
                <a:solidFill>
                  <a:srgbClr val="C00000"/>
                </a:solidFill>
              </a:rPr>
              <a:t>Main Idea: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0" indent="0">
              <a:buFont typeface="Wingdings" pitchFamily="2" charset="2"/>
              <a:buChar char="q"/>
            </a:pPr>
            <a:r>
              <a:rPr lang="en-US" sz="2200" dirty="0" smtClean="0"/>
              <a:t>  </a:t>
            </a:r>
            <a:r>
              <a:rPr lang="en-US" sz="2000" dirty="0" smtClean="0"/>
              <a:t>The more recent the last purchase (</a:t>
            </a:r>
            <a:r>
              <a:rPr lang="en-US" sz="2000" dirty="0" err="1" smtClean="0"/>
              <a:t>recency</a:t>
            </a:r>
            <a:r>
              <a:rPr lang="en-US" sz="2000" dirty="0" smtClean="0"/>
              <a:t>) </a:t>
            </a:r>
          </a:p>
          <a:p>
            <a:pPr marL="0" indent="0">
              <a:buFont typeface="Wingdings" pitchFamily="2" charset="2"/>
              <a:buChar char="q"/>
            </a:pPr>
            <a:r>
              <a:rPr lang="en-US" sz="2000" dirty="0" smtClean="0"/>
              <a:t>  The more products the customer bought in the past (frequency)</a:t>
            </a:r>
          </a:p>
          <a:p>
            <a:pPr marL="0" indent="0">
              <a:buFont typeface="Wingdings" pitchFamily="2" charset="2"/>
              <a:buChar char="q"/>
            </a:pPr>
            <a:r>
              <a:rPr lang="en-US" sz="2000" dirty="0" smtClean="0"/>
              <a:t>  The more money s/he spent (monetary)</a:t>
            </a:r>
          </a:p>
          <a:p>
            <a:pPr marL="0" indent="0">
              <a:spcBef>
                <a:spcPct val="100000"/>
              </a:spcBef>
              <a:buFont typeface="Symbol" pitchFamily="18" charset="2"/>
              <a:buNone/>
            </a:pPr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dirty="0" smtClean="0"/>
              <a:t>The more likely s/he is going to make a purchase. </a:t>
            </a:r>
          </a:p>
          <a:p>
            <a:pPr marL="0" indent="0">
              <a:spcBef>
                <a:spcPct val="100000"/>
              </a:spcBef>
              <a:buFont typeface="Symbol" pitchFamily="18" charset="2"/>
              <a:buNone/>
            </a:pPr>
            <a:r>
              <a:rPr lang="en-US" sz="2000" dirty="0" smtClean="0">
                <a:sym typeface="Wingdings" pitchFamily="2" charset="2"/>
              </a:rPr>
              <a:t> Arrange the segments by decreasing likelihood of purchase.</a:t>
            </a:r>
            <a:endParaRPr lang="en-US" sz="2000" dirty="0" smtClean="0"/>
          </a:p>
        </p:txBody>
      </p:sp>
      <p:pic>
        <p:nvPicPr>
          <p:cNvPr id="146434" name="Picture 2" descr="https://encrypted-tbn1.google.com/images?q=tbn:ANd9GcQ3romYgh527SaxGM-Y8_a8DiEARIl4UgKt2T5yITeekZiSLEF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65340" y="228600"/>
            <a:ext cx="2254312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8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8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8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8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8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8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48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8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8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EC1AEB-2E16-4C09-B679-1461CBA7F9EF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772400" cy="457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RFM Example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914400"/>
            <a:ext cx="7696200" cy="531653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2667000" algn="l"/>
                <a:tab pos="6096000" algn="l"/>
                <a:tab pos="62865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		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Raw Value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Transformed Code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tabLst>
                <a:tab pos="2667000" algn="l"/>
                <a:tab pos="6096000" algn="l"/>
                <a:tab pos="6286500" algn="l"/>
              </a:tabLst>
            </a:pPr>
            <a:r>
              <a:rPr lang="en-US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Recency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	0-2 months		2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2667000" algn="l"/>
                <a:tab pos="6096000" algn="l"/>
                <a:tab pos="62865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3-6 months		6	7-12 months		12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2667000" algn="l"/>
                <a:tab pos="6096000" algn="l"/>
                <a:tab pos="62865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13 month &amp; up		13+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2667000" algn="l"/>
                <a:tab pos="6096000" algn="l"/>
                <a:tab pos="6286500" algn="l"/>
              </a:tabLst>
            </a:pPr>
            <a:endParaRPr 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tabLst>
                <a:tab pos="2667000" algn="l"/>
                <a:tab pos="6096000" algn="l"/>
                <a:tab pos="62865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Frequency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	1 book		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2667000" algn="l"/>
                <a:tab pos="6096000" algn="l"/>
                <a:tab pos="62865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2 book		2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2667000" algn="l"/>
                <a:tab pos="6096000" algn="l"/>
                <a:tab pos="62865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3 books &amp; up		3+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2667000" algn="l"/>
                <a:tab pos="6096000" algn="l"/>
                <a:tab pos="6286500" algn="l"/>
              </a:tabLst>
            </a:pPr>
            <a:endParaRPr 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tabLst>
                <a:tab pos="2667000" algn="l"/>
                <a:tab pos="6096000" algn="l"/>
                <a:tab pos="62865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Monetary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	$0-$25		25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2667000" algn="l"/>
                <a:tab pos="6096000" algn="l"/>
                <a:tab pos="62865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$26-$50		50	$51-$100		100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2667000" algn="l"/>
                <a:tab pos="6096000" algn="l"/>
                <a:tab pos="62865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$100-$200		200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2667000" algn="l"/>
                <a:tab pos="6096000" algn="l"/>
                <a:tab pos="62865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&gt;200	 201+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2667000" algn="l"/>
                <a:tab pos="6096000" algn="l"/>
                <a:tab pos="6286500" algn="l"/>
              </a:tabLst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2667000" algn="l"/>
                <a:tab pos="6096000" algn="l"/>
                <a:tab pos="62865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All together	4*3*5 =60 segments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702A8C-A50F-4815-89BE-43CEFFD993A6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077200" cy="9652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Last Week (Pattern Discovery)</a:t>
            </a:r>
          </a:p>
        </p:txBody>
      </p:sp>
      <p:sp>
        <p:nvSpPr>
          <p:cNvPr id="4100" name="Text Box 14"/>
          <p:cNvSpPr txBox="1">
            <a:spLocks noChangeArrowheads="1"/>
          </p:cNvSpPr>
          <p:nvPr/>
        </p:nvSpPr>
        <p:spPr bwMode="auto">
          <a:xfrm>
            <a:off x="1055688" y="1600200"/>
            <a:ext cx="785971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0188" indent="-230188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Market basket Analysis</a:t>
            </a:r>
          </a:p>
          <a:p>
            <a:pPr marL="687388" lvl="1" indent="-230188" eaLnBrk="1" hangingPunct="1">
              <a:lnSpc>
                <a:spcPct val="110000"/>
              </a:lnSpc>
              <a:buFontTx/>
              <a:buChar char="•"/>
              <a:defRPr/>
            </a:pPr>
            <a:endParaRPr lang="en-US" sz="2400" dirty="0" smtClean="0"/>
          </a:p>
          <a:p>
            <a:pPr marL="230188" indent="-230188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Association </a:t>
            </a:r>
            <a:r>
              <a:rPr lang="en-US" sz="2400" dirty="0">
                <a:solidFill>
                  <a:schemeClr val="tx1"/>
                </a:solidFill>
              </a:rPr>
              <a:t>Rules</a:t>
            </a:r>
          </a:p>
          <a:p>
            <a:pPr marL="687388" lvl="1" indent="-225425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Building association rules</a:t>
            </a:r>
          </a:p>
          <a:p>
            <a:pPr marL="687388" lvl="1" indent="-225425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How good are association rules</a:t>
            </a:r>
          </a:p>
          <a:p>
            <a:pPr marL="230188" indent="-230188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US" sz="2400" dirty="0" smtClean="0"/>
              <a:t>Clustering</a:t>
            </a:r>
          </a:p>
          <a:p>
            <a:pPr marL="687388" lvl="1" indent="-225425">
              <a:lnSpc>
                <a:spcPct val="110000"/>
              </a:lnSpc>
              <a:buFontTx/>
              <a:buChar char="•"/>
              <a:defRPr/>
            </a:pPr>
            <a:r>
              <a:rPr lang="en-US" sz="2400" dirty="0" smtClean="0"/>
              <a:t>K-means</a:t>
            </a:r>
          </a:p>
          <a:p>
            <a:pPr marL="687388" lvl="1" indent="-225425">
              <a:lnSpc>
                <a:spcPct val="110000"/>
              </a:lnSpc>
              <a:buFontTx/>
              <a:buChar char="•"/>
              <a:defRPr/>
            </a:pPr>
            <a:r>
              <a:rPr lang="en-US" sz="2400" dirty="0" smtClean="0"/>
              <a:t>Consumer Segmentation</a:t>
            </a:r>
          </a:p>
          <a:p>
            <a:pPr marL="230188" indent="-230188" eaLnBrk="1" hangingPunct="1">
              <a:lnSpc>
                <a:spcPct val="110000"/>
              </a:lnSpc>
              <a:buFontTx/>
              <a:buChar char="•"/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230188" indent="-230188" eaLnBrk="1" hangingPunct="1">
              <a:lnSpc>
                <a:spcPct val="110000"/>
              </a:lnSpc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      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462B4E-5BA7-44E1-8CA5-C52A6FEC5D43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3058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RFM Example  (Continued)</a:t>
            </a:r>
          </a:p>
        </p:txBody>
      </p:sp>
      <p:graphicFrame>
        <p:nvGraphicFramePr>
          <p:cNvPr id="963587" name="Group 3"/>
          <p:cNvGraphicFramePr>
            <a:graphicFrameLocks noGrp="1"/>
          </p:cNvGraphicFramePr>
          <p:nvPr/>
        </p:nvGraphicFramePr>
        <p:xfrm>
          <a:off x="835025" y="1395406"/>
          <a:ext cx="7623175" cy="4776794"/>
        </p:xfrm>
        <a:graphic>
          <a:graphicData uri="http://schemas.openxmlformats.org/drawingml/2006/table">
            <a:tbl>
              <a:tblPr rtl="1"/>
              <a:tblGrid>
                <a:gridCol w="1100137"/>
                <a:gridCol w="952500"/>
                <a:gridCol w="1392238"/>
                <a:gridCol w="788987"/>
                <a:gridCol w="987425"/>
                <a:gridCol w="984250"/>
                <a:gridCol w="1417638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#Orders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#Customers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RFM Index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16.28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9.89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16.13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16.81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14.06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22.03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12.79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19.42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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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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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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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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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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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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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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201+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060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AF6FC7F-456D-4019-8285-70C09FB7BFE2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Recent Trend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27237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“Conventional” data mining consider only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US" sz="2400" dirty="0" smtClean="0"/>
              <a:t>	  “hard” factual </a:t>
            </a:r>
            <a:r>
              <a:rPr lang="en-US" sz="2400" dirty="0" smtClean="0">
                <a:solidFill>
                  <a:srgbClr val="C00000"/>
                </a:solidFill>
              </a:rPr>
              <a:t>demographics and 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US" sz="2400" dirty="0" smtClean="0">
                <a:solidFill>
                  <a:srgbClr val="C00000"/>
                </a:solidFill>
              </a:rPr>
              <a:t>	  behavioral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data.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en-US" sz="2400" dirty="0" smtClean="0">
              <a:solidFill>
                <a:srgbClr val="C00000"/>
              </a:solidFill>
            </a:endParaRPr>
          </a:p>
          <a:p>
            <a:r>
              <a:rPr lang="en-US" sz="2400" dirty="0" smtClean="0"/>
              <a:t>  </a:t>
            </a:r>
            <a:r>
              <a:rPr lang="en-US" sz="2400" dirty="0" smtClean="0">
                <a:solidFill>
                  <a:srgbClr val="C00000"/>
                </a:solidFill>
              </a:rPr>
              <a:t>Attitudinal data </a:t>
            </a:r>
            <a:r>
              <a:rPr lang="en-US" sz="2400" dirty="0" smtClean="0"/>
              <a:t>used, at best, to provide a snapshot of the situation at a given point in time. (How do you like/feel…?)</a:t>
            </a:r>
          </a:p>
          <a:p>
            <a:endParaRPr lang="en-US" sz="2400" dirty="0" smtClean="0"/>
          </a:p>
          <a:p>
            <a:r>
              <a:rPr lang="en-US" sz="2400" dirty="0" smtClean="0"/>
              <a:t> Need to combine “hard” factual data with</a:t>
            </a:r>
          </a:p>
          <a:p>
            <a:pPr>
              <a:buNone/>
            </a:pPr>
            <a:r>
              <a:rPr lang="en-US" sz="2400" dirty="0" smtClean="0"/>
              <a:t>   “soft” attitudinal data for better decisions.</a:t>
            </a:r>
          </a:p>
          <a:p>
            <a:endParaRPr lang="en-US" sz="2400" dirty="0" smtClean="0"/>
          </a:p>
        </p:txBody>
      </p:sp>
      <p:pic>
        <p:nvPicPr>
          <p:cNvPr id="136196" name="Picture 4" descr="https://encrypted-tbn3.google.com/images?q=tbn:ANd9GcQ149JrzKZ1RPuNMZ0vBAm6kd2qMZKYPbj-pRhrc3S5lxg5WGl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1" y="381001"/>
            <a:ext cx="1627694" cy="1219200"/>
          </a:xfrm>
          <a:prstGeom prst="rect">
            <a:avLst/>
          </a:prstGeom>
          <a:noFill/>
        </p:spPr>
      </p:pic>
      <p:pic>
        <p:nvPicPr>
          <p:cNvPr id="136198" name="Picture 6" descr="https://encrypted-tbn1.google.com/images?q=tbn:ANd9GcS__kfKrw-I4mowNbWvMi2ndTRSOxlGz8iuDLHLvGricG-KgP8Jmg"/>
          <p:cNvPicPr>
            <a:picLocks noChangeAspect="1" noChangeArrowheads="1"/>
          </p:cNvPicPr>
          <p:nvPr/>
        </p:nvPicPr>
        <p:blipFill>
          <a:blip r:embed="rId4" cstate="print"/>
          <a:srcRect l="3704" t="6449" r="7407" b="16166"/>
          <a:stretch>
            <a:fillRect/>
          </a:stretch>
        </p:blipFill>
        <p:spPr bwMode="auto">
          <a:xfrm>
            <a:off x="6324600" y="2438400"/>
            <a:ext cx="1828800" cy="914400"/>
          </a:xfrm>
          <a:prstGeom prst="rect">
            <a:avLst/>
          </a:prstGeom>
          <a:noFill/>
        </p:spPr>
      </p:pic>
      <p:pic>
        <p:nvPicPr>
          <p:cNvPr id="136200" name="Picture 8" descr="https://encrypted-tbn1.google.com/images?q=tbn:ANd9GcRxPlwywGj-83zGspgB13Gsdh-Phuy0U4OjCxNl_z_rTsIqXQVyh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74231" y="4343400"/>
            <a:ext cx="1360169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9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6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9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9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9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9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9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9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DC56FC4-791B-4311-A8C2-3FF52C36289C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73063"/>
            <a:ext cx="7772400" cy="9144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Why?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3913" y="1143000"/>
            <a:ext cx="7585075" cy="54276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/>
              <a:t>Customers are Multi-Faceted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  Demographics – who they are?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  Behavioral – what, when and where they buy?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  Attitudes – why they buy? What do they feel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Prestige, status, styling, image, …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Satisfaction, loyalty, perceived value, perceived</a:t>
            </a:r>
          </a:p>
          <a:p>
            <a:pPr lvl="2">
              <a:lnSpc>
                <a:spcPct val="90000"/>
              </a:lnSpc>
              <a:spcBef>
                <a:spcPct val="0"/>
              </a:spcBef>
            </a:pPr>
            <a:r>
              <a:rPr lang="en-US" sz="1600" dirty="0" smtClean="0"/>
              <a:t>service, perceived quality, …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Motivations, drivers, …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Mood, state-of-mind, happiness, depression, …</a:t>
            </a:r>
          </a:p>
          <a:p>
            <a:pPr lvl="1"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>
                <a:solidFill>
                  <a:schemeClr val="tx2"/>
                </a:solidFill>
              </a:rPr>
              <a:t>  </a:t>
            </a:r>
            <a:r>
              <a:rPr lang="en-US" sz="2400" dirty="0" smtClean="0"/>
              <a:t>Only the combination of all three dimensions provides a full picture of the customer 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Incorporating </a:t>
            </a:r>
            <a:r>
              <a:rPr lang="en-US" sz="1600" dirty="0" smtClean="0">
                <a:solidFill>
                  <a:srgbClr val="C00000"/>
                </a:solidFill>
              </a:rPr>
              <a:t>attitudinal data makes data mining more ‘humane</a:t>
            </a:r>
            <a:r>
              <a:rPr lang="en-US" sz="1600" dirty="0" smtClean="0"/>
              <a:t>’–focus rather than just ‘action’-focus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 Building customer relationships based also </a:t>
            </a:r>
            <a:r>
              <a:rPr lang="en-US" sz="1600" dirty="0" smtClean="0">
                <a:solidFill>
                  <a:srgbClr val="C00000"/>
                </a:solidFill>
              </a:rPr>
              <a:t>on what customers think and feel </a:t>
            </a:r>
            <a:r>
              <a:rPr lang="en-US" sz="1600" dirty="0" smtClean="0"/>
              <a:t>rather than just through price-product relationships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000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000" dirty="0" smtClean="0">
              <a:solidFill>
                <a:schemeClr val="tx2"/>
              </a:solidFill>
            </a:endParaRPr>
          </a:p>
        </p:txBody>
      </p:sp>
      <p:pic>
        <p:nvPicPr>
          <p:cNvPr id="135170" name="Picture 2" descr="https://encrypted-tbn1.google.com/images?q=tbn:ANd9GcTfnP4gt9MJwa4TV_rMc6U4jX_f98DlL1RondZGfZXpor-cByH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6925" y="228600"/>
            <a:ext cx="3114675" cy="1466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702A8C-A50F-4815-89BE-43CEFFD993A6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077200" cy="9652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Outline (Week 4) Predictive Model</a:t>
            </a:r>
          </a:p>
        </p:txBody>
      </p:sp>
      <p:sp>
        <p:nvSpPr>
          <p:cNvPr id="4100" name="Text Box 14"/>
          <p:cNvSpPr txBox="1">
            <a:spLocks noChangeArrowheads="1"/>
          </p:cNvSpPr>
          <p:nvPr/>
        </p:nvSpPr>
        <p:spPr bwMode="auto">
          <a:xfrm>
            <a:off x="1055688" y="1600200"/>
            <a:ext cx="7859712" cy="408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0188" indent="-230188" eaLnBrk="1" hangingPunct="1">
              <a:lnSpc>
                <a:spcPct val="110000"/>
              </a:lnSpc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 Prediction</a:t>
            </a:r>
          </a:p>
          <a:p>
            <a:pPr marL="230188" indent="-230188" eaLnBrk="1" hangingPunct="1">
              <a:lnSpc>
                <a:spcPct val="110000"/>
              </a:lnSpc>
              <a:buFont typeface="Wingdings" pitchFamily="2" charset="2"/>
              <a:buChar char="Ø"/>
              <a:defRPr/>
            </a:pPr>
            <a:r>
              <a:rPr lang="en-US" sz="2400" dirty="0" smtClean="0"/>
              <a:t> Classification (vs. Regression)</a:t>
            </a:r>
          </a:p>
          <a:p>
            <a:pPr marL="230188" indent="-230188" eaLnBrk="1" hangingPunct="1">
              <a:lnSpc>
                <a:spcPct val="110000"/>
              </a:lnSpc>
              <a:buFontTx/>
              <a:buChar char="•"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 marL="230188" indent="-230188" eaLnBrk="1" hangingPunct="1">
              <a:lnSpc>
                <a:spcPct val="110000"/>
              </a:lnSpc>
              <a:buFont typeface="Wingdings" pitchFamily="2" charset="2"/>
              <a:buChar char="q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Decision Trees</a:t>
            </a:r>
          </a:p>
          <a:p>
            <a:pPr marL="230188" indent="-230188" eaLnBrk="1" hangingPunct="1">
              <a:lnSpc>
                <a:spcPct val="110000"/>
              </a:lnSpc>
              <a:buFont typeface="Wingdings" pitchFamily="2" charset="2"/>
              <a:buChar char="q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 Regression</a:t>
            </a:r>
          </a:p>
          <a:p>
            <a:pPr marL="687388" lvl="1" indent="-225425">
              <a:lnSpc>
                <a:spcPct val="110000"/>
              </a:lnSpc>
              <a:buFontTx/>
              <a:buChar char="•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Linear Regression</a:t>
            </a:r>
          </a:p>
          <a:p>
            <a:pPr marL="687388" lvl="1" indent="-225425">
              <a:lnSpc>
                <a:spcPct val="110000"/>
              </a:lnSpc>
              <a:buFontTx/>
              <a:buChar char="•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Logistic Regression</a:t>
            </a:r>
          </a:p>
          <a:p>
            <a:pPr marL="230188" indent="-230188">
              <a:lnSpc>
                <a:spcPct val="110000"/>
              </a:lnSpc>
              <a:buFont typeface="Wingdings" pitchFamily="2" charset="2"/>
              <a:buChar char="q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 Naive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Bayes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30188" indent="-230188">
              <a:lnSpc>
                <a:spcPct val="110000"/>
              </a:lnSpc>
              <a:buFont typeface="Wingdings" pitchFamily="2" charset="2"/>
              <a:buChar char="q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 SVM  </a:t>
            </a:r>
          </a:p>
          <a:p>
            <a:pPr marL="230188" indent="-230188">
              <a:lnSpc>
                <a:spcPct val="110000"/>
              </a:lnSpc>
              <a:buFont typeface="Wingdings" pitchFamily="2" charset="2"/>
              <a:buChar char="q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 K-Nearest Neighbor (KNN)</a:t>
            </a:r>
          </a:p>
          <a:p>
            <a:pPr marL="230188" indent="-230188">
              <a:lnSpc>
                <a:spcPct val="110000"/>
              </a:lnSpc>
              <a:buFont typeface="Wingdings" pitchFamily="2" charset="2"/>
              <a:buChar char="q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 …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702A8C-A50F-4815-89BE-43CEFFD993A6}" type="slidenum">
              <a:rPr lang="en-US" smtClean="0"/>
              <a:pPr/>
              <a:t>24</a:t>
            </a:fld>
            <a:endParaRPr lang="en-US" smtClean="0"/>
          </a:p>
        </p:txBody>
      </p:sp>
      <p:pic>
        <p:nvPicPr>
          <p:cNvPr id="62466" name="Picture 2" descr="http://mikelove.files.wordpress.com/2007/10/slopeone2.png?w=720"/>
          <p:cNvPicPr>
            <a:picLocks noChangeAspect="1" noChangeArrowheads="1"/>
          </p:cNvPicPr>
          <p:nvPr/>
        </p:nvPicPr>
        <p:blipFill>
          <a:blip r:embed="rId3" cstate="print"/>
          <a:srcRect b="41270"/>
          <a:stretch>
            <a:fillRect/>
          </a:stretch>
        </p:blipFill>
        <p:spPr bwMode="auto">
          <a:xfrm>
            <a:off x="3886200" y="1066800"/>
            <a:ext cx="4800600" cy="18961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14018" name="Picture 2" descr="http://www.eecs.berkeley.edu/~zhanghao/main/publications/subfolder/netflix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3409949"/>
            <a:ext cx="4495800" cy="3448051"/>
          </a:xfrm>
          <a:prstGeom prst="rect">
            <a:avLst/>
          </a:prstGeom>
          <a:noFill/>
        </p:spPr>
      </p:pic>
      <p:grpSp>
        <p:nvGrpSpPr>
          <p:cNvPr id="14" name="组合 13"/>
          <p:cNvGrpSpPr/>
          <p:nvPr/>
        </p:nvGrpSpPr>
        <p:grpSpPr>
          <a:xfrm>
            <a:off x="1251681" y="3657600"/>
            <a:ext cx="3091719" cy="2971800"/>
            <a:chOff x="1251681" y="3657600"/>
            <a:chExt cx="3091719" cy="2971800"/>
          </a:xfrm>
        </p:grpSpPr>
        <p:pic>
          <p:nvPicPr>
            <p:cNvPr id="214024" name="Picture 8" descr="http://www.transcapitalist.com/storage/netflix.jpg?__SQUARESPACE_CACHEVERSION=124606190495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33600" y="3657600"/>
              <a:ext cx="1323557" cy="990600"/>
            </a:xfrm>
            <a:prstGeom prst="rect">
              <a:avLst/>
            </a:prstGeom>
            <a:noFill/>
          </p:spPr>
        </p:pic>
        <p:pic>
          <p:nvPicPr>
            <p:cNvPr id="214026" name="Picture 10" descr="https://encrypted-tbn1.google.com/images?q=tbn:ANd9GcQr5jHOpILTsIvWQ3EoHRMtFfo-QHg_8xsqwk-2YmUU3OXtqrz1IQ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251681" y="4572000"/>
              <a:ext cx="3091719" cy="2057400"/>
            </a:xfrm>
            <a:prstGeom prst="rect">
              <a:avLst/>
            </a:prstGeom>
            <a:noFill/>
          </p:spPr>
        </p:pic>
      </p:grpSp>
      <p:pic>
        <p:nvPicPr>
          <p:cNvPr id="214028" name="Picture 12" descr="https://encrypted-tbn1.google.com/images?q=tbn:ANd9GcQ_0jMjjqv98FVc3e4G_PcyXDBIBg9NrR0fZw1-qM0F-YyUq4pfJ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66800" y="1066800"/>
            <a:ext cx="1000125" cy="1000125"/>
          </a:xfrm>
          <a:prstGeom prst="rect">
            <a:avLst/>
          </a:prstGeom>
          <a:noFill/>
        </p:spPr>
      </p:pic>
      <p:pic>
        <p:nvPicPr>
          <p:cNvPr id="214030" name="Picture 14" descr="https://encrypted-tbn1.google.com/images?q=tbn:ANd9GcQDmYqeca7qhucTlTgLyaW_3OnULyddgCPYmksazOjvvbVnSzzH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2209800"/>
            <a:ext cx="1252330" cy="1066800"/>
          </a:xfrm>
          <a:prstGeom prst="rect">
            <a:avLst/>
          </a:prstGeom>
          <a:noFill/>
        </p:spPr>
      </p:pic>
      <p:sp>
        <p:nvSpPr>
          <p:cNvPr id="15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76200"/>
            <a:ext cx="8077200" cy="9652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The Prediction Problem</a:t>
            </a:r>
          </a:p>
        </p:txBody>
      </p:sp>
      <p:pic>
        <p:nvPicPr>
          <p:cNvPr id="214032" name="Picture 16" descr="https://encrypted-tbn1.google.com/images?q=tbn:ANd9GcQ8ipVcozudciwF-O88L0XV3cN5reANPUj_ItI31D-iYUDsM-fj"/>
          <p:cNvPicPr>
            <a:picLocks noChangeAspect="1" noChangeArrowheads="1"/>
          </p:cNvPicPr>
          <p:nvPr/>
        </p:nvPicPr>
        <p:blipFill>
          <a:blip r:embed="rId9" cstate="print"/>
          <a:srcRect t="32000" b="32000"/>
          <a:stretch>
            <a:fillRect/>
          </a:stretch>
        </p:blipFill>
        <p:spPr bwMode="auto">
          <a:xfrm>
            <a:off x="1752600" y="2057400"/>
            <a:ext cx="1905000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4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The Netflix Prize (2006-2009)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33400" y="1208942"/>
            <a:ext cx="8763000" cy="1938704"/>
            <a:chOff x="533400" y="1208942"/>
            <a:chExt cx="8763000" cy="1938704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1208942"/>
              <a:ext cx="2100263" cy="19387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2786063" y="1295400"/>
              <a:ext cx="6510337" cy="1400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An open competition to develop an algorithm to predict </a:t>
              </a:r>
              <a:r>
                <a:rPr lang="en-US" sz="2000" dirty="0"/>
                <a:t>N</a:t>
              </a:r>
              <a:r>
                <a:rPr lang="en-US" sz="2000" dirty="0" smtClean="0"/>
                <a:t>etflix user’s tastes in movies…</a:t>
              </a:r>
            </a:p>
            <a:p>
              <a:r>
                <a:rPr lang="en-US" sz="2000" dirty="0" smtClean="0"/>
                <a:t>… improve their current algorithm by 10%</a:t>
              </a:r>
            </a:p>
            <a:p>
              <a:endParaRPr lang="en-US" sz="500" dirty="0" smtClean="0"/>
            </a:p>
            <a:p>
              <a:r>
                <a:rPr lang="en-US" sz="2000" dirty="0" smtClean="0"/>
                <a:t>	The prize?      </a:t>
              </a:r>
              <a:r>
                <a:rPr lang="en-US" sz="2000" b="1" dirty="0" smtClean="0"/>
                <a:t>$1,000,000 </a:t>
              </a:r>
              <a:endParaRPr lang="en-US" sz="2000" b="1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52400" y="3429000"/>
            <a:ext cx="89916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1800" dirty="0" smtClean="0"/>
              <a:t>Netflix provided registered participants with </a:t>
            </a:r>
            <a:r>
              <a:rPr lang="en-US" sz="1800" dirty="0" err="1" smtClean="0"/>
              <a:t>anonymized</a:t>
            </a:r>
            <a:r>
              <a:rPr lang="en-US" sz="1800" dirty="0" smtClean="0"/>
              <a:t> data about 400k Netflix users 100M ratings for 18k movies</a:t>
            </a:r>
          </a:p>
          <a:p>
            <a:r>
              <a:rPr lang="en-US" dirty="0" smtClean="0"/>
              <a:t>      </a:t>
            </a:r>
            <a:r>
              <a:rPr lang="en-US" sz="1800" dirty="0" smtClean="0">
                <a:solidFill>
                  <a:srgbClr val="C00000"/>
                </a:solidFill>
              </a:rPr>
              <a:t>{</a:t>
            </a:r>
            <a:r>
              <a:rPr lang="en-US" sz="1800" dirty="0" err="1" smtClean="0">
                <a:solidFill>
                  <a:srgbClr val="C00000"/>
                </a:solidFill>
              </a:rPr>
              <a:t>userID</a:t>
            </a:r>
            <a:r>
              <a:rPr lang="en-US" sz="1800" dirty="0" smtClean="0">
                <a:solidFill>
                  <a:srgbClr val="C00000"/>
                </a:solidFill>
              </a:rPr>
              <a:t>, movie, date of rating, rating} </a:t>
            </a:r>
          </a:p>
          <a:p>
            <a:endParaRPr lang="en-US" sz="11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1800" dirty="0" smtClean="0"/>
              <a:t>Participants had to train their models on this data (the training set) and then apply it to some additional data (the test data set) to predict users’ ratings.</a:t>
            </a:r>
          </a:p>
          <a:p>
            <a:r>
              <a:rPr lang="en-US" sz="1800" dirty="0">
                <a:solidFill>
                  <a:srgbClr val="C00000"/>
                </a:solidFill>
              </a:rPr>
              <a:t> </a:t>
            </a:r>
            <a:r>
              <a:rPr lang="en-US" sz="1800" dirty="0" smtClean="0">
                <a:solidFill>
                  <a:srgbClr val="C00000"/>
                </a:solidFill>
              </a:rPr>
              <a:t>      {</a:t>
            </a:r>
            <a:r>
              <a:rPr lang="en-US" sz="1800" dirty="0" err="1" smtClean="0">
                <a:solidFill>
                  <a:srgbClr val="C00000"/>
                </a:solidFill>
              </a:rPr>
              <a:t>userID</a:t>
            </a:r>
            <a:r>
              <a:rPr lang="en-US" sz="1800" dirty="0" smtClean="0">
                <a:solidFill>
                  <a:srgbClr val="C00000"/>
                </a:solidFill>
              </a:rPr>
              <a:t>, movie, date of rating, </a:t>
            </a:r>
            <a:r>
              <a:rPr lang="en-US" sz="1800" b="1" dirty="0" smtClean="0">
                <a:solidFill>
                  <a:srgbClr val="C00000"/>
                </a:solidFill>
              </a:rPr>
              <a:t>?</a:t>
            </a:r>
            <a:r>
              <a:rPr lang="en-US" sz="1800" dirty="0" smtClean="0">
                <a:solidFill>
                  <a:srgbClr val="C00000"/>
                </a:solidFill>
              </a:rPr>
              <a:t>}</a:t>
            </a:r>
          </a:p>
          <a:p>
            <a:endParaRPr lang="en-US" sz="11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1800" dirty="0" smtClean="0"/>
              <a:t>Predictions were submitted to Netflix and they scored the performance based on </a:t>
            </a:r>
            <a:r>
              <a:rPr lang="en-US" i="1" dirty="0" smtClean="0"/>
              <a:t>r</a:t>
            </a:r>
            <a:r>
              <a:rPr lang="en-US" sz="1800" i="1" dirty="0" smtClean="0"/>
              <a:t>oot mean squared error (RMSE) </a:t>
            </a:r>
            <a:endParaRPr lang="en-US" sz="1800" i="1" dirty="0"/>
          </a:p>
        </p:txBody>
      </p:sp>
      <p:pic>
        <p:nvPicPr>
          <p:cNvPr id="8" name="Picture 2" descr="http://www.eecs.berkeley.edu/~zhanghao/main/publications/subfolder/netflix.png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4876800" y="2876549"/>
            <a:ext cx="4191000" cy="3448051"/>
          </a:xfrm>
          <a:prstGeom prst="rect">
            <a:avLst/>
          </a:prstGeom>
          <a:solidFill>
            <a:schemeClr val="accent1"/>
          </a:solidFill>
        </p:spPr>
      </p:pic>
    </p:spTree>
    <p:extLst>
      <p:ext uri="{BB962C8B-B14F-4D97-AF65-F5344CB8AC3E}">
        <p14:creationId xmlns:p14="http://schemas.microsoft.com/office/powerpoint/2010/main" xmlns="" val="3908799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Collaborative Filtering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143000"/>
            <a:ext cx="899159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/>
              <a:t>Technique for recommendation systems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/>
              <a:t>Make a recommendation for a given user by using preferences of other users (collaborative)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000" dirty="0" smtClean="0"/>
          </a:p>
          <a:p>
            <a:endParaRPr lang="en-US" sz="2000" dirty="0"/>
          </a:p>
        </p:txBody>
      </p:sp>
      <p:grpSp>
        <p:nvGrpSpPr>
          <p:cNvPr id="9" name="Group 42"/>
          <p:cNvGrpSpPr/>
          <p:nvPr/>
        </p:nvGrpSpPr>
        <p:grpSpPr>
          <a:xfrm>
            <a:off x="274122" y="2286000"/>
            <a:ext cx="3764478" cy="1603177"/>
            <a:chOff x="-30678" y="3048000"/>
            <a:chExt cx="3764478" cy="1603177"/>
          </a:xfrm>
        </p:grpSpPr>
        <p:sp>
          <p:nvSpPr>
            <p:cNvPr id="4" name="Oval 3"/>
            <p:cNvSpPr/>
            <p:nvPr/>
          </p:nvSpPr>
          <p:spPr bwMode="auto">
            <a:xfrm>
              <a:off x="1371600" y="3352800"/>
              <a:ext cx="304800" cy="304800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0483" tIns="44447" rIns="90483" bIns="44447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685800" y="4343400"/>
              <a:ext cx="304800" cy="3048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0483" tIns="44447" rIns="90483" bIns="44447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1143000" y="4343400"/>
              <a:ext cx="304800" cy="3048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0483" tIns="44447" rIns="90483" bIns="44447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1600200" y="4343400"/>
              <a:ext cx="304800" cy="3048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0483" tIns="44447" rIns="90483" bIns="44447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2057400" y="4343400"/>
              <a:ext cx="304800" cy="3048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0483" tIns="44447" rIns="90483" bIns="44447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Verdana" pitchFamily="34" charset="0"/>
              </a:endParaRPr>
            </a:p>
          </p:txBody>
        </p:sp>
        <p:cxnSp>
          <p:nvCxnSpPr>
            <p:cNvPr id="10" name="Straight Connector 9"/>
            <p:cNvCxnSpPr>
              <a:stCxn id="5" idx="0"/>
              <a:endCxn id="4" idx="4"/>
            </p:cNvCxnSpPr>
            <p:nvPr/>
          </p:nvCxnSpPr>
          <p:spPr bwMode="auto">
            <a:xfrm flipV="1">
              <a:off x="838200" y="3657600"/>
              <a:ext cx="685800" cy="6858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Straight Connector 11"/>
            <p:cNvCxnSpPr>
              <a:stCxn id="6" idx="0"/>
              <a:endCxn id="4" idx="4"/>
            </p:cNvCxnSpPr>
            <p:nvPr/>
          </p:nvCxnSpPr>
          <p:spPr bwMode="auto">
            <a:xfrm flipV="1">
              <a:off x="1295400" y="3657600"/>
              <a:ext cx="228600" cy="6858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Straight Connector 13"/>
            <p:cNvCxnSpPr>
              <a:stCxn id="7" idx="0"/>
              <a:endCxn id="4" idx="4"/>
            </p:cNvCxnSpPr>
            <p:nvPr/>
          </p:nvCxnSpPr>
          <p:spPr bwMode="auto">
            <a:xfrm flipH="1" flipV="1">
              <a:off x="1524000" y="3657600"/>
              <a:ext cx="228600" cy="6858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5"/>
            <p:cNvCxnSpPr>
              <a:stCxn id="8" idx="0"/>
              <a:endCxn id="4" idx="4"/>
            </p:cNvCxnSpPr>
            <p:nvPr/>
          </p:nvCxnSpPr>
          <p:spPr bwMode="auto">
            <a:xfrm flipH="1" flipV="1">
              <a:off x="1524000" y="3657600"/>
              <a:ext cx="685800" cy="6858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Oval 16"/>
            <p:cNvSpPr/>
            <p:nvPr/>
          </p:nvSpPr>
          <p:spPr bwMode="auto">
            <a:xfrm>
              <a:off x="2971800" y="3352800"/>
              <a:ext cx="304800" cy="304800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0483" tIns="44447" rIns="90483" bIns="44447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2514600" y="4343400"/>
              <a:ext cx="304800" cy="3048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0483" tIns="44447" rIns="90483" bIns="44447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2971800" y="4343400"/>
              <a:ext cx="304800" cy="3048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0483" tIns="44447" rIns="90483" bIns="44447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3429000" y="4343400"/>
              <a:ext cx="304800" cy="3048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0483" tIns="44447" rIns="90483" bIns="44447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Verdana" pitchFamily="34" charset="0"/>
              </a:endParaRPr>
            </a:p>
          </p:txBody>
        </p:sp>
        <p:cxnSp>
          <p:nvCxnSpPr>
            <p:cNvPr id="23" name="Straight Connector 22"/>
            <p:cNvCxnSpPr>
              <a:stCxn id="7" idx="0"/>
              <a:endCxn id="17" idx="4"/>
            </p:cNvCxnSpPr>
            <p:nvPr/>
          </p:nvCxnSpPr>
          <p:spPr bwMode="auto">
            <a:xfrm flipV="1">
              <a:off x="1752600" y="3657600"/>
              <a:ext cx="1371600" cy="6858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Straight Connector 24"/>
            <p:cNvCxnSpPr>
              <a:stCxn id="8" idx="0"/>
              <a:endCxn id="17" idx="4"/>
            </p:cNvCxnSpPr>
            <p:nvPr/>
          </p:nvCxnSpPr>
          <p:spPr bwMode="auto">
            <a:xfrm flipV="1">
              <a:off x="2209800" y="3657600"/>
              <a:ext cx="914400" cy="6858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" name="Straight Connector 26"/>
            <p:cNvCxnSpPr>
              <a:stCxn id="18" idx="0"/>
              <a:endCxn id="17" idx="4"/>
            </p:cNvCxnSpPr>
            <p:nvPr/>
          </p:nvCxnSpPr>
          <p:spPr bwMode="auto">
            <a:xfrm flipV="1">
              <a:off x="2667000" y="3657600"/>
              <a:ext cx="457200" cy="6858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" name="Straight Connector 28"/>
            <p:cNvCxnSpPr>
              <a:stCxn id="19" idx="0"/>
              <a:endCxn id="17" idx="4"/>
            </p:cNvCxnSpPr>
            <p:nvPr/>
          </p:nvCxnSpPr>
          <p:spPr bwMode="auto">
            <a:xfrm flipV="1">
              <a:off x="3124200" y="3657600"/>
              <a:ext cx="0" cy="6858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Straight Connector 30"/>
            <p:cNvCxnSpPr>
              <a:stCxn id="20" idx="0"/>
              <a:endCxn id="17" idx="4"/>
            </p:cNvCxnSpPr>
            <p:nvPr/>
          </p:nvCxnSpPr>
          <p:spPr bwMode="auto">
            <a:xfrm flipH="1" flipV="1">
              <a:off x="3124200" y="3657600"/>
              <a:ext cx="457200" cy="6858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" name="TextBox 31"/>
            <p:cNvSpPr txBox="1"/>
            <p:nvPr/>
          </p:nvSpPr>
          <p:spPr>
            <a:xfrm>
              <a:off x="1143000" y="3048000"/>
              <a:ext cx="7617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user A</a:t>
              </a:r>
              <a:endParaRPr lang="en-US" sz="14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819653" y="3048000"/>
              <a:ext cx="7617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user B</a:t>
              </a:r>
              <a:endParaRPr lang="en-US" sz="14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-30678" y="4343400"/>
              <a:ext cx="6799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items</a:t>
              </a:r>
              <a:endParaRPr lang="en-US" sz="14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85800" y="4343400"/>
              <a:ext cx="2744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1</a:t>
              </a:r>
              <a:endParaRPr lang="en-US" sz="11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143000" y="4343400"/>
              <a:ext cx="2744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2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600200" y="4343400"/>
              <a:ext cx="2744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3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087766" y="4343400"/>
              <a:ext cx="2744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4</a:t>
              </a:r>
              <a:endParaRPr lang="en-US" sz="11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529444" y="4364995"/>
              <a:ext cx="2744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5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986983" y="4343400"/>
              <a:ext cx="2744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6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444183" y="4343400"/>
              <a:ext cx="2744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7</a:t>
              </a:r>
              <a:endParaRPr lang="en-US" sz="1100" dirty="0"/>
            </a:p>
          </p:txBody>
        </p:sp>
      </p:grpSp>
      <p:cxnSp>
        <p:nvCxnSpPr>
          <p:cNvPr id="46" name="Straight Connector 45"/>
          <p:cNvCxnSpPr>
            <a:stCxn id="4" idx="4"/>
            <a:endCxn id="18" idx="0"/>
          </p:cNvCxnSpPr>
          <p:nvPr/>
        </p:nvCxnSpPr>
        <p:spPr bwMode="auto">
          <a:xfrm>
            <a:off x="1828800" y="2895600"/>
            <a:ext cx="1143000" cy="6858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TextBox 46"/>
          <p:cNvSpPr txBox="1"/>
          <p:nvPr/>
        </p:nvSpPr>
        <p:spPr>
          <a:xfrm>
            <a:off x="4267200" y="2438400"/>
            <a:ext cx="4800599" cy="1188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The basic intuition:</a:t>
            </a:r>
          </a:p>
          <a:p>
            <a:r>
              <a:rPr lang="en-US" sz="1600" dirty="0" smtClean="0"/>
              <a:t>If users A,B share items 3,4,5 in common, then (prediction) maybe user A will also like 6,7 (or user B will also like 1,2)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381000" y="4114800"/>
            <a:ext cx="7620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Problem 1</a:t>
            </a:r>
            <a:r>
              <a:rPr lang="en-US" sz="1600" dirty="0" smtClean="0"/>
              <a:t>: popular items may not be as informative as less popular items</a:t>
            </a:r>
          </a:p>
          <a:p>
            <a:r>
              <a:rPr lang="en-US" sz="1600" dirty="0" smtClean="0"/>
              <a:t>e.g., if everyone likes </a:t>
            </a:r>
            <a:r>
              <a:rPr lang="en-US" sz="1600" i="1" dirty="0" smtClean="0"/>
              <a:t>Lord of the Rings</a:t>
            </a:r>
            <a:r>
              <a:rPr lang="en-US" sz="1600" dirty="0" smtClean="0"/>
              <a:t>, then knowing two people like it may not indicate that they share similar preferences.</a:t>
            </a:r>
          </a:p>
          <a:p>
            <a:endParaRPr lang="en-US" sz="200" dirty="0" smtClean="0"/>
          </a:p>
          <a:p>
            <a:r>
              <a:rPr lang="en-US" sz="1600" dirty="0" smtClean="0">
                <a:solidFill>
                  <a:srgbClr val="C00000"/>
                </a:solidFill>
              </a:rPr>
              <a:t>One solution to this:  weight the items users like according to the inverse of their popularity.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81000" y="5410200"/>
            <a:ext cx="7620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Problem 2: Cold Start</a:t>
            </a:r>
          </a:p>
          <a:p>
            <a:r>
              <a:rPr lang="en-US" sz="1600" dirty="0" smtClean="0"/>
              <a:t>What about users that haven’t rated many items or do not share anything in common with other users?</a:t>
            </a:r>
          </a:p>
          <a:p>
            <a:r>
              <a:rPr lang="en-US" sz="1600" dirty="0" smtClean="0"/>
              <a:t>e.g., in Netflix, you have to rate many movies before it will give you recommendations</a:t>
            </a:r>
            <a:endParaRPr lang="en-US" sz="1600" dirty="0"/>
          </a:p>
        </p:txBody>
      </p:sp>
      <p:pic>
        <p:nvPicPr>
          <p:cNvPr id="187394" name="Picture 2" descr="https://encrypted-tbn3.google.com/images?q=tbn:ANd9GcQ9m03m21cdTZAFyzlv9zVzYP5HcDZZFuCRNfXUtuPJ-_1HVVx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3505200"/>
            <a:ext cx="1187659" cy="1762125"/>
          </a:xfrm>
          <a:prstGeom prst="rect">
            <a:avLst/>
          </a:prstGeom>
          <a:noFill/>
        </p:spPr>
      </p:pic>
      <p:pic>
        <p:nvPicPr>
          <p:cNvPr id="43" name="Picture 16" descr="https://encrypted-tbn1.google.com/images?q=tbn:ANd9GcQ8ipVcozudciwF-O88L0XV3cN5reANPUj_ItI31D-iYUDsM-fj"/>
          <p:cNvPicPr>
            <a:picLocks noChangeAspect="1" noChangeArrowheads="1"/>
          </p:cNvPicPr>
          <p:nvPr/>
        </p:nvPicPr>
        <p:blipFill>
          <a:blip r:embed="rId3" cstate="print"/>
          <a:srcRect t="32000" b="32000"/>
          <a:stretch>
            <a:fillRect/>
          </a:stretch>
        </p:blipFill>
        <p:spPr bwMode="auto">
          <a:xfrm>
            <a:off x="6096000" y="152400"/>
            <a:ext cx="1905000" cy="685800"/>
          </a:xfrm>
          <a:prstGeom prst="rect">
            <a:avLst/>
          </a:prstGeom>
          <a:noFill/>
        </p:spPr>
      </p:pic>
      <p:pic>
        <p:nvPicPr>
          <p:cNvPr id="44" name="Picture 8" descr="http://www.transcapitalist.com/storage/netflix.jpg?__SQUARESPACE_CACHEVERSION=124606190495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609600"/>
            <a:ext cx="1323557" cy="76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176002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7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24270" t="23740" r="26330" b="55475"/>
          <a:stretch>
            <a:fillRect/>
          </a:stretch>
        </p:blipFill>
        <p:spPr bwMode="auto">
          <a:xfrm>
            <a:off x="914400" y="3886200"/>
            <a:ext cx="7086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702A8C-A50F-4815-89BE-43CEFFD993A6}" type="slidenum">
              <a:rPr lang="en-US" smtClean="0"/>
              <a:pPr/>
              <a:t>27</a:t>
            </a:fld>
            <a:endParaRPr lang="en-US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24270" t="45469" r="26330" b="27133"/>
          <a:stretch>
            <a:fillRect/>
          </a:stretch>
        </p:blipFill>
        <p:spPr bwMode="auto">
          <a:xfrm>
            <a:off x="914400" y="1828800"/>
            <a:ext cx="7086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76200"/>
            <a:ext cx="8077200" cy="9652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The Prediction Problem</a:t>
            </a:r>
          </a:p>
        </p:txBody>
      </p:sp>
      <p:sp>
        <p:nvSpPr>
          <p:cNvPr id="5" name="矩形 4"/>
          <p:cNvSpPr/>
          <p:nvPr/>
        </p:nvSpPr>
        <p:spPr>
          <a:xfrm>
            <a:off x="1752600" y="1143000"/>
            <a:ext cx="57406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 What is the heart attack risk of a person? “</a:t>
            </a:r>
            <a:endParaRPr lang="en-US" sz="20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2228" name="Picture 4" descr="https://encrypted-tbn2.google.com/images?q=tbn:ANd9GcS9pXvd0W0ThLmb3Xo4_R2gGyAFNqS8Guu0j0HfbkUTxWc7-VG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1" y="990601"/>
            <a:ext cx="990600" cy="995022"/>
          </a:xfrm>
          <a:prstGeom prst="rect">
            <a:avLst/>
          </a:prstGeom>
          <a:noFill/>
        </p:spPr>
      </p:pic>
      <p:sp>
        <p:nvSpPr>
          <p:cNvPr id="11" name="矩形 10"/>
          <p:cNvSpPr/>
          <p:nvPr/>
        </p:nvSpPr>
        <p:spPr>
          <a:xfrm>
            <a:off x="1092825" y="5924490"/>
            <a:ext cx="72891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Goal:  Guess the missing values, given the known values.</a:t>
            </a:r>
            <a:endParaRPr lang="en-US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702A8C-A50F-4815-89BE-43CEFFD993A6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4" name="矩形 3"/>
          <p:cNvSpPr/>
          <p:nvPr/>
        </p:nvSpPr>
        <p:spPr>
          <a:xfrm>
            <a:off x="762000" y="1371600"/>
            <a:ext cx="7315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Classification</a:t>
            </a:r>
            <a:r>
              <a:rPr lang="en-US" sz="2400" dirty="0" smtClean="0"/>
              <a:t>:  If we are predicting a discrete value (e.g. heart attack risk </a:t>
            </a:r>
            <a:r>
              <a:rPr lang="en-US" sz="2400" i="1" dirty="0" smtClean="0"/>
              <a:t>high</a:t>
            </a:r>
            <a:r>
              <a:rPr lang="en-US" sz="2400" dirty="0" smtClean="0"/>
              <a:t> or </a:t>
            </a:r>
            <a:r>
              <a:rPr lang="en-US" sz="2400" i="1" dirty="0" smtClean="0"/>
              <a:t>low</a:t>
            </a:r>
            <a:r>
              <a:rPr lang="en-US" sz="2400" dirty="0" smtClean="0"/>
              <a:t>?)</a:t>
            </a:r>
          </a:p>
          <a:p>
            <a:r>
              <a:rPr lang="en-US" sz="2000" dirty="0" smtClean="0"/>
              <a:t>  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/>
              <a:t>maximize proportion of correct predictions</a:t>
            </a:r>
          </a:p>
          <a:p>
            <a:pPr>
              <a:buFont typeface="Wingdings" pitchFamily="2" charset="2"/>
              <a:buChar char="ü"/>
            </a:pPr>
            <a:endParaRPr lang="en-US" sz="2400" dirty="0" smtClean="0"/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Regression</a:t>
            </a:r>
            <a:r>
              <a:rPr lang="en-US" sz="2400" dirty="0" smtClean="0"/>
              <a:t>: If we are predicting a real value (e.g. blood pressure </a:t>
            </a:r>
            <a:r>
              <a:rPr lang="en-US" sz="2400" i="1" dirty="0" smtClean="0"/>
              <a:t>rate</a:t>
            </a:r>
            <a:r>
              <a:rPr lang="en-US" sz="2400" dirty="0" smtClean="0"/>
              <a:t>, or </a:t>
            </a:r>
            <a:r>
              <a:rPr lang="en-US" sz="2400" i="1" dirty="0" smtClean="0"/>
              <a:t>probabilities</a:t>
            </a:r>
            <a:r>
              <a:rPr lang="en-US" sz="2400" dirty="0" smtClean="0"/>
              <a:t>)</a:t>
            </a:r>
          </a:p>
          <a:p>
            <a:r>
              <a:rPr lang="en-US" sz="2000" dirty="0" smtClean="0"/>
              <a:t>  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/>
              <a:t>minimize mean squared error</a:t>
            </a:r>
          </a:p>
          <a:p>
            <a:pPr>
              <a:buFont typeface="Wingdings" pitchFamily="2" charset="2"/>
              <a:buChar char="q"/>
            </a:pPr>
            <a:endParaRPr lang="en-US" sz="2000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8077200" cy="965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Classification &amp; Regression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24270" t="45469" r="26330" b="27133"/>
          <a:stretch>
            <a:fillRect/>
          </a:stretch>
        </p:blipFill>
        <p:spPr bwMode="auto">
          <a:xfrm>
            <a:off x="914400" y="4114800"/>
            <a:ext cx="7086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Classification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2819400" y="2286000"/>
            <a:ext cx="2819400" cy="266700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3" tIns="44447" rIns="90483" bIns="44447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Verdana" pitchFamily="34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152400" y="1828800"/>
            <a:ext cx="2057400" cy="3276600"/>
          </a:xfrm>
          <a:prstGeom prst="round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3" tIns="44447" rIns="90483" bIns="44447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1371600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73083" y="3362980"/>
            <a:ext cx="18133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Classifier</a:t>
            </a:r>
            <a:endParaRPr lang="en-US" dirty="0"/>
          </a:p>
        </p:txBody>
      </p:sp>
      <p:grpSp>
        <p:nvGrpSpPr>
          <p:cNvPr id="6" name="Group 11"/>
          <p:cNvGrpSpPr/>
          <p:nvPr/>
        </p:nvGrpSpPr>
        <p:grpSpPr>
          <a:xfrm>
            <a:off x="6449704" y="990600"/>
            <a:ext cx="2465696" cy="1436132"/>
            <a:chOff x="6449704" y="1688068"/>
            <a:chExt cx="2465696" cy="1436132"/>
          </a:xfrm>
        </p:grpSpPr>
        <p:sp>
          <p:nvSpPr>
            <p:cNvPr id="4" name="Rectangle 3"/>
            <p:cNvSpPr/>
            <p:nvPr/>
          </p:nvSpPr>
          <p:spPr bwMode="auto">
            <a:xfrm>
              <a:off x="6477000" y="1981200"/>
              <a:ext cx="2438400" cy="11430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0483" tIns="44447" rIns="90483" bIns="44447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449704" y="1688068"/>
              <a:ext cx="9765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class 1</a:t>
              </a:r>
              <a:endParaRPr lang="en-US" dirty="0"/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6449704" y="2526268"/>
            <a:ext cx="2465696" cy="1436132"/>
            <a:chOff x="6449704" y="1688068"/>
            <a:chExt cx="2465696" cy="1436132"/>
          </a:xfrm>
        </p:grpSpPr>
        <p:sp>
          <p:nvSpPr>
            <p:cNvPr id="14" name="Rectangle 13"/>
            <p:cNvSpPr/>
            <p:nvPr/>
          </p:nvSpPr>
          <p:spPr bwMode="auto">
            <a:xfrm>
              <a:off x="6477000" y="1981200"/>
              <a:ext cx="2438400" cy="11430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0483" tIns="44447" rIns="90483" bIns="44447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49704" y="1688068"/>
              <a:ext cx="9765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class 2</a:t>
              </a:r>
              <a:endParaRPr lang="en-US" dirty="0"/>
            </a:p>
          </p:txBody>
        </p:sp>
      </p:grpSp>
      <p:grpSp>
        <p:nvGrpSpPr>
          <p:cNvPr id="12" name="Group 15"/>
          <p:cNvGrpSpPr/>
          <p:nvPr/>
        </p:nvGrpSpPr>
        <p:grpSpPr>
          <a:xfrm>
            <a:off x="6449704" y="4659868"/>
            <a:ext cx="2465696" cy="1436132"/>
            <a:chOff x="6449704" y="1688068"/>
            <a:chExt cx="2465696" cy="1436132"/>
          </a:xfrm>
        </p:grpSpPr>
        <p:sp>
          <p:nvSpPr>
            <p:cNvPr id="17" name="Rectangle 16"/>
            <p:cNvSpPr/>
            <p:nvPr/>
          </p:nvSpPr>
          <p:spPr bwMode="auto">
            <a:xfrm>
              <a:off x="6477000" y="1981200"/>
              <a:ext cx="2438400" cy="11430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0483" tIns="44447" rIns="90483" bIns="44447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449704" y="1688068"/>
              <a:ext cx="965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class k</a:t>
              </a:r>
              <a:endParaRPr lang="en-US" dirty="0"/>
            </a:p>
          </p:txBody>
        </p:sp>
      </p:grpSp>
      <p:sp>
        <p:nvSpPr>
          <p:cNvPr id="19" name="TextBox 18"/>
          <p:cNvSpPr txBox="1"/>
          <p:nvPr/>
        </p:nvSpPr>
        <p:spPr>
          <a:xfrm rot="5400000">
            <a:off x="7490202" y="4092198"/>
            <a:ext cx="478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20" name="Right Arrow 19"/>
          <p:cNvSpPr/>
          <p:nvPr/>
        </p:nvSpPr>
        <p:spPr bwMode="auto">
          <a:xfrm rot="19232952">
            <a:off x="5143274" y="1890794"/>
            <a:ext cx="1484120" cy="621268"/>
          </a:xfrm>
          <a:prstGeom prst="rightArrow">
            <a:avLst>
              <a:gd name="adj1" fmla="val 47517"/>
              <a:gd name="adj2" fmla="val 50000"/>
            </a:avLst>
          </a:prstGeom>
          <a:solidFill>
            <a:schemeClr val="accent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483" tIns="44447" rIns="90483" bIns="44447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Verdana" pitchFamily="34" charset="0"/>
            </a:endParaRPr>
          </a:p>
        </p:txBody>
      </p:sp>
      <p:sp>
        <p:nvSpPr>
          <p:cNvPr id="21" name="Right Arrow 20"/>
          <p:cNvSpPr/>
          <p:nvPr/>
        </p:nvSpPr>
        <p:spPr bwMode="auto">
          <a:xfrm>
            <a:off x="5677910" y="3249012"/>
            <a:ext cx="771794" cy="621268"/>
          </a:xfrm>
          <a:prstGeom prst="rightArrow">
            <a:avLst>
              <a:gd name="adj1" fmla="val 47517"/>
              <a:gd name="adj2" fmla="val 50000"/>
            </a:avLst>
          </a:prstGeom>
          <a:solidFill>
            <a:schemeClr val="accent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483" tIns="44447" rIns="90483" bIns="44447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Verdana" pitchFamily="34" charset="0"/>
            </a:endParaRPr>
          </a:p>
        </p:txBody>
      </p:sp>
      <p:sp>
        <p:nvSpPr>
          <p:cNvPr id="22" name="Right Arrow 21"/>
          <p:cNvSpPr/>
          <p:nvPr/>
        </p:nvSpPr>
        <p:spPr bwMode="auto">
          <a:xfrm rot="2134792">
            <a:off x="5236010" y="4594570"/>
            <a:ext cx="1315010" cy="621268"/>
          </a:xfrm>
          <a:prstGeom prst="rightArrow">
            <a:avLst>
              <a:gd name="adj1" fmla="val 47517"/>
              <a:gd name="adj2" fmla="val 50000"/>
            </a:avLst>
          </a:prstGeom>
          <a:solidFill>
            <a:schemeClr val="accent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483" tIns="44447" rIns="90483" bIns="44447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Verdana" pitchFamily="34" charset="0"/>
            </a:endParaRPr>
          </a:p>
        </p:txBody>
      </p:sp>
      <p:sp>
        <p:nvSpPr>
          <p:cNvPr id="23" name="Right Arrow 22"/>
          <p:cNvSpPr/>
          <p:nvPr/>
        </p:nvSpPr>
        <p:spPr bwMode="auto">
          <a:xfrm>
            <a:off x="2209800" y="3429000"/>
            <a:ext cx="609600" cy="414422"/>
          </a:xfrm>
          <a:prstGeom prst="rightArrow">
            <a:avLst>
              <a:gd name="adj1" fmla="val 47517"/>
              <a:gd name="adj2" fmla="val 50000"/>
            </a:avLst>
          </a:prstGeom>
          <a:solidFill>
            <a:schemeClr val="accent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483" tIns="44447" rIns="90483" bIns="44447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Verdana" pitchFamily="34" charset="0"/>
            </a:endParaRPr>
          </a:p>
        </p:txBody>
      </p:sp>
      <p:sp>
        <p:nvSpPr>
          <p:cNvPr id="24" name="Isosceles Triangle 23"/>
          <p:cNvSpPr/>
          <p:nvPr/>
        </p:nvSpPr>
        <p:spPr bwMode="auto">
          <a:xfrm>
            <a:off x="1409700" y="3669268"/>
            <a:ext cx="381000" cy="293132"/>
          </a:xfrm>
          <a:prstGeom prst="triangle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vert="horz" wrap="square" lIns="90483" tIns="44447" rIns="90483" bIns="44447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Verdana" pitchFamily="34" charset="0"/>
            </a:endParaRPr>
          </a:p>
        </p:txBody>
      </p:sp>
      <p:sp>
        <p:nvSpPr>
          <p:cNvPr id="25" name="Isosceles Triangle 24"/>
          <p:cNvSpPr/>
          <p:nvPr/>
        </p:nvSpPr>
        <p:spPr bwMode="auto">
          <a:xfrm>
            <a:off x="1600200" y="2209800"/>
            <a:ext cx="381000" cy="293132"/>
          </a:xfrm>
          <a:prstGeom prst="triangle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vert="horz" wrap="square" lIns="90483" tIns="44447" rIns="90483" bIns="44447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Verdana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 bwMode="auto">
          <a:xfrm>
            <a:off x="533400" y="2754868"/>
            <a:ext cx="381000" cy="293132"/>
          </a:xfrm>
          <a:prstGeom prst="triangle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vert="horz" wrap="square" lIns="90483" tIns="44447" rIns="90483" bIns="44447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Verdana" pitchFamily="34" charset="0"/>
            </a:endParaRPr>
          </a:p>
        </p:txBody>
      </p:sp>
      <p:sp>
        <p:nvSpPr>
          <p:cNvPr id="27" name="Isosceles Triangle 26"/>
          <p:cNvSpPr/>
          <p:nvPr/>
        </p:nvSpPr>
        <p:spPr bwMode="auto">
          <a:xfrm>
            <a:off x="228600" y="3593068"/>
            <a:ext cx="381000" cy="293132"/>
          </a:xfrm>
          <a:prstGeom prst="triangle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vert="horz" wrap="square" lIns="90483" tIns="44447" rIns="90483" bIns="44447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Verdana" pitchFamily="34" charset="0"/>
            </a:endParaRPr>
          </a:p>
        </p:txBody>
      </p:sp>
      <p:sp>
        <p:nvSpPr>
          <p:cNvPr id="28" name="Isosceles Triangle 27"/>
          <p:cNvSpPr/>
          <p:nvPr/>
        </p:nvSpPr>
        <p:spPr bwMode="auto">
          <a:xfrm>
            <a:off x="1295400" y="2971800"/>
            <a:ext cx="381000" cy="293132"/>
          </a:xfrm>
          <a:prstGeom prst="triangle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vert="horz" wrap="square" lIns="90483" tIns="44447" rIns="90483" bIns="44447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Verdana" pitchFamily="34" charset="0"/>
            </a:endParaRPr>
          </a:p>
        </p:txBody>
      </p:sp>
      <p:sp>
        <p:nvSpPr>
          <p:cNvPr id="29" name="Isosceles Triangle 28"/>
          <p:cNvSpPr/>
          <p:nvPr/>
        </p:nvSpPr>
        <p:spPr bwMode="auto">
          <a:xfrm>
            <a:off x="762000" y="4572000"/>
            <a:ext cx="381000" cy="293132"/>
          </a:xfrm>
          <a:prstGeom prst="triangle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vert="horz" wrap="square" lIns="90483" tIns="44447" rIns="90483" bIns="44447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0985" y="5638800"/>
            <a:ext cx="49616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e.g., Are emails “spam” or “not spam”?</a:t>
            </a:r>
          </a:p>
          <a:p>
            <a:r>
              <a:rPr lang="en-US" sz="2000" dirty="0" smtClean="0"/>
              <a:t>e.g., What genre of movie is this?</a:t>
            </a:r>
            <a:endParaRPr lang="en-US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7261065" y="545068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Output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403232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0.02567 C -0.00121 0.06868 -0.00121 0.11193 -0.00034 0.15494 C -0.00017 0.16558 -0.00434 0.17923 0.00122 0.18663 C 0.0073 0.19472 0.01806 0.19033 0.02657 0.19056 C 0.06042 0.19125 0.09427 0.19195 0.12813 0.19264 C 0.16493 0.19149 0.19202 0.18825 0.22657 0.19056 C 0.23594 0.18987 0.24566 0.19125 0.25486 0.18871 C 0.2599 0.18732 0.26355 0.18085 0.26841 0.17877 C 0.27743 0.16859 0.28716 0.16142 0.2967 0.15286 C 0.29931 0.15055 0.30174 0.14778 0.30417 0.145 C 0.30625 0.14246 0.30782 0.13922 0.31007 0.13691 C 0.31945 0.12766 0.32934 0.12025 0.33855 0.111 C 0.34723 0.10222 0.34184 0.10476 0.34896 0.09528 C 0.35573 0.08626 0.36268 0.07724 0.37136 0.07123 C 0.37292 0.06868 0.37414 0.06591 0.37587 0.06336 C 0.3783 0.05989 0.38125 0.05712 0.38334 0.05342 C 0.38629 0.04856 0.38802 0.04255 0.3908 0.03746 C 0.39514 0.0289 0.39792 0.0178 0.40417 0.01179 C 0.41094 0.00508 0.42344 -0.00324 0.43108 -0.0081 C 0.43646 -0.01573 0.44254 -0.0155 0.44896 -0.02012 C 0.46337 -0.03076 0.45209 -0.02614 0.46389 -0.03007 C 0.47414 -0.03909 0.49948 -0.05088 0.51164 -0.05389 C 0.52691 -0.06407 0.54705 -0.068 0.56389 -0.06985 C 0.5724 -0.07077 0.58924 -0.07193 0.58924 -0.07193 " pathEditMode="relative" ptsTypes="fffffffffffffffffffffffA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0.02197 C 0.00226 0.04556 0.01406 0.07308 0.03003 0.08557 C 0.03924 0.09274 0.05087 0.08997 0.06146 0.09159 C 0.11319 0.0895 0.14809 0.08742 0.19427 0.08164 C 0.20764 0.08234 0.22118 0.0821 0.23455 0.08349 C 0.24861 0.08511 0.24566 0.08742 0.25538 0.0895 C 0.27344 0.09344 0.29097 0.09783 0.3092 0.09945 C 0.32587 0.10431 0.34306 0.10754 0.3599 0.11147 C 0.36962 0.11795 0.37951 0.12119 0.38958 0.12535 C 0.39462 0.12743 0.39826 0.13113 0.40313 0.13321 C 0.40642 0.13784 0.40729 0.1427 0.41059 0.14732 C 0.41424 0.16073 0.41719 0.17392 0.42083 0.1871 C 0.42847 0.21208 0.42257 0.18918 0.42847 0.20491 C 0.43073 0.21115 0.42882 0.21115 0.43299 0.2167 C 0.43767 0.22295 0.44479 0.22456 0.44931 0.23081 C 0.45122 0.23312 0.45174 0.23682 0.45399 0.23867 C 0.45747 0.24168 0.4658 0.24468 0.4658 0.24468 C 0.46979 0.24977 0.47396 0.25047 0.47934 0.25255 C 0.48542 0.26087 0.49392 0.26619 0.50017 0.27452 C 0.51024 0.28816 0.52431 0.30782 0.53889 0.31221 C 0.55799 0.32748 0.53872 0.31013 0.54948 0.32424 C 0.55556 0.33234 0.56528 0.33442 0.57326 0.33604 C 0.58385 0.34089 0.57917 0.33904 0.58681 0.34205 C 0.61059 0.33835 0.63455 0.33789 0.65833 0.33604 C 0.66128 0.33465 0.66424 0.33257 0.66736 0.3321 C 0.67483 0.33072 0.68976 0.33025 0.68976 0.33025 " pathEditMode="relative" ptsTypes="fffffffffffffffffffffffffA">
                                      <p:cBhvr>
                                        <p:cTn id="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259 C 0.04219 -0.02359 0.08038 -0.02266 0.12344 -0.02382 C 0.12986 -0.02451 0.13646 -0.02428 0.14288 -0.0259 C 0.14688 -0.02683 0.14931 -0.03353 0.1533 -0.03376 C 0.17708 -0.03561 0.20104 -0.03515 0.225 -0.03585 C 0.24306 -0.04787 0.26389 -0.04579 0.28316 -0.05365 C 0.29566 -0.0673 0.31181 -0.07308 0.325 -0.08557 C 0.33212 -0.09228 0.33889 -0.09991 0.34583 -0.10731 C 0.34826 -0.11008 0.34913 -0.11494 0.35191 -0.11725 C 0.3533 -0.11841 0.36233 -0.12211 0.36528 -0.12327 C 0.37569 -0.14154 0.37205 -0.13969 0.38767 -0.14524 C 0.39549 -0.15194 0.40556 -0.15425 0.41458 -0.15703 C 0.42083 -0.16258 0.42813 -0.16466 0.43542 -0.16697 C 0.44497 -0.17576 0.45434 -0.18779 0.46528 -0.19288 C 0.47257 -0.20883 0.47986 -0.20814 0.48924 -0.22063 C 0.49375 -0.22664 0.49826 -0.23265 0.5026 -0.23867 C 0.50677 -0.24445 0.51007 -0.25347 0.51458 -0.25856 C 0.51892 -0.26341 0.5217 -0.26203 0.52656 -0.26457 C 0.53872 -0.27058 0.52674 -0.26549 0.53698 -0.27451 C 0.54149 -0.27845 0.54948 -0.27868 0.55486 -0.2803 C 0.56528 -0.2796 0.57569 -0.2796 0.58611 -0.27845 C 0.5974 -0.27729 0.60816 -0.26804 0.6191 -0.26642 C 0.63733 -0.26364 0.65729 -0.26041 0.67569 -0.26041 " pathEditMode="relative" ptsTypes="ffffffffffffffffffffffA"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4 -0.02428 C 0.00191 -0.06036 0.00121 -0.04856 0.00781 -0.074 C 0.0085 -0.08117 0.00902 -0.09551 0.01371 -0.10176 C 0.02378 -0.11517 0.03889 -0.1228 0.0526 -0.12558 C 0.06961 -0.13344 0.08698 -0.13714 0.10486 -0.13968 C 0.11354 -0.14338 0.13159 -0.14547 0.13159 -0.14547 C 0.15659 -0.15703 0.1375 -0.1494 0.19132 -0.15148 C 0.25642 -0.16443 0.32257 -0.16212 0.38836 -0.1635 C 0.39479 -0.16605 0.39826 -0.16767 0.40625 -0.16929 C 0.41562 -0.17114 0.43472 -0.17345 0.43472 -0.17345 C 0.44948 -0.17807 0.46406 -0.17807 0.47934 -0.17923 C 0.49375 -0.17784 0.50555 -0.17507 0.51979 -0.17345 C 0.53264 -0.17414 0.54566 -0.17368 0.5585 -0.1753 C 0.56024 -0.17553 0.56128 -0.17854 0.56302 -0.17923 C 0.56979 -0.18224 0.59531 -0.18339 0.59583 -0.18339 C 0.61944 -0.18825 0.63211 -0.19843 0.64514 -0.22502 C 0.6467 -0.2315 0.64809 -0.23635 0.64809 -0.24306 " pathEditMode="relative" ptsTypes="ffffffffffffffffA">
                                      <p:cBhvr>
                                        <p:cTn id="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0139 C 0.00035 -0.0037 0.00018 -0.00694 0.00139 -0.00879 C 0.00226 -0.01041 0.00417 -0.01041 0.00573 -0.01087 C 0.01111 -0.01272 0.01667 -0.0148 0.02223 -0.01642 C 0.03594 -0.02845 0.02605 -0.02151 0.06094 -0.01642 C 0.07552 -0.01411 0.09445 -0.00578 0.10851 0.00069 C 0.11233 0.00786 0.12361 0.01388 0.13091 0.01411 C 0.16233 0.01526 0.19341 0.01526 0.22483 0.01596 C 0.28559 0.01411 0.34792 0.00717 0.40799 0.01989 C 0.4198 0.0222 0.42535 0.03099 0.4349 0.03885 C 0.44462 0.04672 0.45643 0.0525 0.46754 0.05597 C 0.4691 0.05782 0.47032 0.06013 0.47205 0.06175 C 0.47483 0.06452 0.4783 0.06614 0.48108 0.06915 C 0.48855 0.07771 0.49323 0.08996 0.50348 0.09413 C 0.51407 0.108 0.52639 0.10985 0.53924 0.11887 C 0.55486 0.12997 0.54254 0.12373 0.55243 0.12835 C 0.55539 0.13969 0.55174 0.12928 0.55851 0.13807 C 0.56025 0.14015 0.56111 0.14362 0.56302 0.14547 C 0.56598 0.14894 0.57431 0.15009 0.57795 0.15125 C 0.57934 0.15333 0.58073 0.15518 0.5823 0.15703 C 0.58368 0.15865 0.58559 0.15934 0.58681 0.16073 C 0.58802 0.16235 0.58855 0.16489 0.58976 0.16651 C 0.59063 0.1679 0.59184 0.16906 0.59289 0.17044 C 0.60139 0.19218 0.61146 0.19981 0.62709 0.2123 C 0.63681 0.21993 0.64219 0.2315 0.65382 0.23497 C 0.65868 0.24167 0.66424 0.24214 0.67032 0.24653 C 0.67882 0.25301 0.68282 0.26203 0.69115 0.26734 C 0.69653 0.27475 0.70278 0.27752 0.70903 0.28284 C 0.73091 0.32054 0.77518 0.31568 0.8073 0.31707 C 0.8198 0.32123 0.81511 0.321 0.82084 0.321 " pathEditMode="relative" rAng="0" ptsTypes="fffffffffffffffffffffffffffffA">
                                      <p:cBhvr>
                                        <p:cTn id="2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42" y="14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2174 C 0.00121 0.02914 0.0033 0.03631 0.00434 0.04371 C 0.00451 0.04464 0.00573 0.05851 0.00746 0.06152 C 0.01649 0.07678 0.02378 0.07516 0.03576 0.08557 C 0.04757 0.09575 0.05399 0.09713 0.06857 0.09945 C 0.07569 0.1043 0.08316 0.10546 0.09097 0.10731 C 0.09687 0.1087 0.10885 0.11124 0.10885 0.11124 C 0.11892 0.11587 0.12205 0.11772 0.1342 0.11933 C 0.22534 0.11517 0.19531 0.12697 0.2283 0.11332 C 0.296 0.11471 0.36128 0.11286 0.4283 0.10731 C 0.43628 0.10407 0.43368 0.09783 0.43576 0.08742 C 0.43698 0.08187 0.43958 0.06892 0.44166 0.0636 C 0.44427 0.05666 0.45069 0.04371 0.45069 0.04371 C 0.4533 0.0303 0.45677 0.01781 0.46406 0.00786 C 0.46597 0.00069 0.47621 -0.0222 0.48194 -0.0259 C 0.48871 -0.0303 0.49705 -0.03145 0.50434 -0.03376 C 0.51059 -0.03585 0.51614 -0.04117 0.52239 -0.04371 C 0.52708 -0.05018 0.53229 -0.05365 0.53732 -0.05967 C 0.54357 -0.06707 0.54705 -0.07424 0.55521 -0.07747 C 0.56423 -0.0895 0.56354 -0.08765 0.57448 -0.09551 C 0.5776 -0.09783 0.5835 -0.10338 0.5835 -0.10338 C 0.58993 -0.11494 0.6 -0.12442 0.61041 -0.12928 C 0.61927 -0.14107 0.62552 -0.1413 0.63732 -0.14524 C 0.64027 -0.14616 0.64323 -0.14801 0.64618 -0.14917 C 0.65017 -0.15055 0.65816 -0.1531 0.65816 -0.1531 C 0.66527 -0.15796 0.66545 -0.15865 0.67152 -0.16096 C 0.67552 -0.16235 0.6835 -0.16512 0.6835 -0.16512 C 0.69427 -0.17345 0.70694 -0.18154 0.71927 -0.18501 C 0.72517 -0.18894 0.73107 -0.19218 0.73732 -0.19496 C 0.75434 -0.21161 0.77968 -0.20166 0.79843 -0.20074 C 0.80538 -0.19611 0.81232 -0.19172 0.81927 -0.18686 " pathEditMode="relative" ptsTypes="ffffffffffffffffffffffffffffffA">
                                      <p:cBhvr>
                                        <p:cTn id="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EE3B35-8AE8-477C-9C7D-3F9054B940ED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47650"/>
            <a:ext cx="7772400" cy="7747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Market Basket Analysis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</p:txBody>
      </p:sp>
      <p:pic>
        <p:nvPicPr>
          <p:cNvPr id="8197" name="Picture 5" descr="The image “file:///C:/Documents%20and%20Settings/eric/Desktop/Fall04/BSAD177/berry/ch9-470643%20Fg0901.jpg” cannot be displayed, because it contains errors."/>
          <p:cNvPicPr>
            <a:picLocks noChangeAspect="1" noChangeArrowheads="1"/>
          </p:cNvPicPr>
          <p:nvPr/>
        </p:nvPicPr>
        <p:blipFill>
          <a:blip r:embed="rId2" cstate="print"/>
          <a:srcRect l="22680" t="20474" r="42268" b="21255"/>
          <a:stretch>
            <a:fillRect/>
          </a:stretch>
        </p:blipFill>
        <p:spPr bwMode="auto">
          <a:xfrm>
            <a:off x="2819400" y="2057400"/>
            <a:ext cx="2590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447800" y="5867400"/>
            <a:ext cx="6153150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C00000"/>
                </a:solidFill>
              </a:rPr>
              <a:t>Customers tend to buy things </a:t>
            </a:r>
            <a:r>
              <a:rPr lang="en-US" sz="2400" dirty="0" smtClean="0">
                <a:solidFill>
                  <a:srgbClr val="C00000"/>
                </a:solidFill>
              </a:rPr>
              <a:t>together – What can we learn from the basket?</a:t>
            </a:r>
            <a:endParaRPr lang="en-US" sz="2400" dirty="0">
              <a:solidFill>
                <a:srgbClr val="C00000"/>
              </a:solidFill>
            </a:endParaRPr>
          </a:p>
        </p:txBody>
      </p:sp>
      <p:pic>
        <p:nvPicPr>
          <p:cNvPr id="9" name="Picture 5" descr="The image “file:///C:/Documents%20and%20Settings/eric/Desktop/Fall04/BSAD177/berry/ch9-470643%20Fg0901.jpg” cannot be displayed, because it contains errors."/>
          <p:cNvPicPr>
            <a:picLocks noChangeAspect="1" noChangeArrowheads="1"/>
          </p:cNvPicPr>
          <p:nvPr/>
        </p:nvPicPr>
        <p:blipFill>
          <a:blip r:embed="rId2" cstate="print"/>
          <a:srcRect r="76289"/>
          <a:stretch>
            <a:fillRect/>
          </a:stretch>
        </p:blipFill>
        <p:spPr bwMode="auto">
          <a:xfrm>
            <a:off x="1133300" y="1066800"/>
            <a:ext cx="1752600" cy="483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The image “file:///C:/Documents%20and%20Settings/eric/Desktop/Fall04/BSAD177/berry/ch9-470643%20Fg0901.jpg” cannot be displayed, because it contains errors."/>
          <p:cNvPicPr>
            <a:picLocks noChangeAspect="1" noChangeArrowheads="1"/>
          </p:cNvPicPr>
          <p:nvPr/>
        </p:nvPicPr>
        <p:blipFill>
          <a:blip r:embed="rId2" cstate="print"/>
          <a:srcRect t="78744" r="22680"/>
          <a:stretch>
            <a:fillRect/>
          </a:stretch>
        </p:blipFill>
        <p:spPr bwMode="auto">
          <a:xfrm>
            <a:off x="1143000" y="4862950"/>
            <a:ext cx="5715000" cy="102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The image “file:///C:/Documents%20and%20Settings/eric/Desktop/Fall04/BSAD177/berry/ch9-470643%20Fg0901.jpg” cannot be displayed, because it contains errors."/>
          <p:cNvPicPr>
            <a:picLocks noChangeAspect="1" noChangeArrowheads="1"/>
          </p:cNvPicPr>
          <p:nvPr/>
        </p:nvPicPr>
        <p:blipFill>
          <a:blip r:embed="rId2" cstate="print"/>
          <a:srcRect l="57278" t="15625" b="14062"/>
          <a:stretch>
            <a:fillRect/>
          </a:stretch>
        </p:blipFill>
        <p:spPr bwMode="auto">
          <a:xfrm>
            <a:off x="5410200" y="1813034"/>
            <a:ext cx="318281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The image “file:///C:/Documents%20and%20Settings/eric/Desktop/Fall04/BSAD177/berry/ch9-470643%20Fg0901.jpg” cannot be displayed, because it contains errors."/>
          <p:cNvPicPr>
            <a:picLocks noChangeAspect="1" noChangeArrowheads="1"/>
          </p:cNvPicPr>
          <p:nvPr/>
        </p:nvPicPr>
        <p:blipFill>
          <a:blip r:embed="rId2" cstate="print"/>
          <a:srcRect b="77952"/>
          <a:stretch>
            <a:fillRect/>
          </a:stretch>
        </p:blipFill>
        <p:spPr bwMode="auto">
          <a:xfrm>
            <a:off x="1185950" y="1022991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5C2018F-B008-49F0-9824-9191192B9BCA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title"/>
          </p:nvPr>
        </p:nvSpPr>
        <p:spPr>
          <a:xfrm>
            <a:off x="2438400" y="381000"/>
            <a:ext cx="4724400" cy="5334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Inside the Classifier</a:t>
            </a:r>
          </a:p>
        </p:txBody>
      </p:sp>
      <p:sp>
        <p:nvSpPr>
          <p:cNvPr id="29700" name="Rectangle 33"/>
          <p:cNvSpPr>
            <a:spLocks noChangeArrowheads="1"/>
          </p:cNvSpPr>
          <p:nvPr/>
        </p:nvSpPr>
        <p:spPr bwMode="auto">
          <a:xfrm>
            <a:off x="838200" y="5040084"/>
            <a:ext cx="2819400" cy="805542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838200" y="1157287"/>
            <a:ext cx="7954964" cy="4660900"/>
            <a:chOff x="576" y="910"/>
            <a:chExt cx="5011" cy="2936"/>
          </a:xfrm>
        </p:grpSpPr>
        <p:sp>
          <p:nvSpPr>
            <p:cNvPr id="29716" name="Text Box 26"/>
            <p:cNvSpPr txBox="1">
              <a:spLocks noChangeArrowheads="1"/>
            </p:cNvSpPr>
            <p:nvPr/>
          </p:nvSpPr>
          <p:spPr bwMode="auto">
            <a:xfrm>
              <a:off x="4102" y="3253"/>
              <a:ext cx="1370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2000" dirty="0" smtClean="0">
                  <a:solidFill>
                    <a:schemeClr val="tx1"/>
                  </a:solidFill>
                  <a:latin typeface="Times New Roman" pitchFamily="18" charset="0"/>
                </a:rPr>
                <a:t>Output</a:t>
              </a:r>
            </a:p>
            <a:p>
              <a:pPr algn="ctr" eaLnBrk="1" hangingPunct="1"/>
              <a:r>
                <a:rPr lang="en-US" sz="2000" dirty="0" smtClean="0">
                  <a:latin typeface="Times New Roman" pitchFamily="18" charset="0"/>
                </a:rPr>
                <a:t>Predict Class Label</a:t>
              </a:r>
              <a:endParaRPr lang="en-US" sz="20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9704" name="Text Box 2"/>
            <p:cNvSpPr txBox="1">
              <a:spLocks noChangeArrowheads="1"/>
            </p:cNvSpPr>
            <p:nvPr/>
          </p:nvSpPr>
          <p:spPr bwMode="auto">
            <a:xfrm>
              <a:off x="605" y="1155"/>
              <a:ext cx="1737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2000" dirty="0" smtClean="0">
                  <a:solidFill>
                    <a:schemeClr val="tx1"/>
                  </a:solidFill>
                  <a:latin typeface="Times New Roman" pitchFamily="18" charset="0"/>
                </a:rPr>
                <a:t>Known Attribute Values</a:t>
              </a:r>
            </a:p>
            <a:p>
              <a:pPr algn="ctr" eaLnBrk="1" hangingPunct="1"/>
              <a:r>
                <a:rPr lang="en-US" sz="2000" dirty="0" smtClean="0">
                  <a:latin typeface="Times New Roman" pitchFamily="18" charset="0"/>
                </a:rPr>
                <a:t>Known Class Labels</a:t>
              </a:r>
              <a:endParaRPr lang="en-US" sz="20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9705" name="Oval 15"/>
            <p:cNvSpPr>
              <a:spLocks noChangeArrowheads="1"/>
            </p:cNvSpPr>
            <p:nvPr/>
          </p:nvSpPr>
          <p:spPr bwMode="auto">
            <a:xfrm>
              <a:off x="2544" y="1066"/>
              <a:ext cx="1488" cy="613"/>
            </a:xfrm>
            <a:prstGeom prst="ellipse">
              <a:avLst/>
            </a:prstGeom>
            <a:solidFill>
              <a:schemeClr val="accent1">
                <a:alpha val="17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>
                  <a:solidFill>
                    <a:schemeClr val="tx1"/>
                  </a:solidFill>
                  <a:latin typeface="Times New Roman" pitchFamily="18" charset="0"/>
                </a:rPr>
                <a:t>Step 1:</a:t>
              </a:r>
              <a:br>
                <a:rPr lang="en-US">
                  <a:solidFill>
                    <a:schemeClr val="tx1"/>
                  </a:solidFill>
                  <a:latin typeface="Times New Roman" pitchFamily="18" charset="0"/>
                </a:rPr>
              </a:br>
              <a:r>
                <a:rPr lang="en-US" b="1">
                  <a:solidFill>
                    <a:schemeClr val="tx1"/>
                  </a:solidFill>
                  <a:latin typeface="Times New Roman" pitchFamily="18" charset="0"/>
                </a:rPr>
                <a:t>Building</a:t>
              </a:r>
              <a:r>
                <a:rPr lang="en-US">
                  <a:solidFill>
                    <a:schemeClr val="tx1"/>
                  </a:solidFill>
                  <a:latin typeface="Times New Roman" pitchFamily="18" charset="0"/>
                </a:rPr>
                <a:t> </a:t>
              </a:r>
              <a:br>
                <a:rPr lang="en-US">
                  <a:solidFill>
                    <a:schemeClr val="tx1"/>
                  </a:solidFill>
                  <a:latin typeface="Times New Roman" pitchFamily="18" charset="0"/>
                </a:rPr>
              </a:br>
              <a:r>
                <a:rPr lang="en-US">
                  <a:solidFill>
                    <a:schemeClr val="tx1"/>
                  </a:solidFill>
                  <a:latin typeface="Times New Roman" pitchFamily="18" charset="0"/>
                </a:rPr>
                <a:t>the Model</a:t>
              </a:r>
            </a:p>
          </p:txBody>
        </p:sp>
        <p:sp>
          <p:nvSpPr>
            <p:cNvPr id="29706" name="Oval 16"/>
            <p:cNvSpPr>
              <a:spLocks noChangeArrowheads="1"/>
            </p:cNvSpPr>
            <p:nvPr/>
          </p:nvSpPr>
          <p:spPr bwMode="auto">
            <a:xfrm>
              <a:off x="2544" y="2101"/>
              <a:ext cx="1440" cy="613"/>
            </a:xfrm>
            <a:prstGeom prst="ellipse">
              <a:avLst/>
            </a:prstGeom>
            <a:solidFill>
              <a:schemeClr val="accent1">
                <a:alpha val="17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>
                  <a:solidFill>
                    <a:schemeClr val="tx1"/>
                  </a:solidFill>
                  <a:latin typeface="Times New Roman" pitchFamily="18" charset="0"/>
                </a:rPr>
                <a:t>Step 2:</a:t>
              </a:r>
            </a:p>
            <a:p>
              <a:pPr algn="ctr" eaLnBrk="1" hangingPunct="1"/>
              <a:r>
                <a:rPr lang="en-US" b="1">
                  <a:solidFill>
                    <a:schemeClr val="tx1"/>
                  </a:solidFill>
                  <a:latin typeface="Times New Roman" pitchFamily="18" charset="0"/>
                </a:rPr>
                <a:t>Validating</a:t>
              </a:r>
              <a:r>
                <a:rPr lang="en-US">
                  <a:solidFill>
                    <a:schemeClr val="tx1"/>
                  </a:solidFill>
                  <a:latin typeface="Times New Roman" pitchFamily="18" charset="0"/>
                </a:rPr>
                <a:t> </a:t>
              </a:r>
              <a:br>
                <a:rPr lang="en-US">
                  <a:solidFill>
                    <a:schemeClr val="tx1"/>
                  </a:solidFill>
                  <a:latin typeface="Times New Roman" pitchFamily="18" charset="0"/>
                </a:rPr>
              </a:br>
              <a:r>
                <a:rPr lang="en-US">
                  <a:solidFill>
                    <a:schemeClr val="tx1"/>
                  </a:solidFill>
                  <a:latin typeface="Times New Roman" pitchFamily="18" charset="0"/>
                </a:rPr>
                <a:t>the Model</a:t>
              </a:r>
            </a:p>
          </p:txBody>
        </p:sp>
        <p:sp>
          <p:nvSpPr>
            <p:cNvPr id="29707" name="Oval 17"/>
            <p:cNvSpPr>
              <a:spLocks noChangeArrowheads="1"/>
            </p:cNvSpPr>
            <p:nvPr/>
          </p:nvSpPr>
          <p:spPr bwMode="auto">
            <a:xfrm>
              <a:off x="2592" y="3168"/>
              <a:ext cx="1440" cy="613"/>
            </a:xfrm>
            <a:prstGeom prst="ellipse">
              <a:avLst/>
            </a:prstGeom>
            <a:solidFill>
              <a:schemeClr val="accent1">
                <a:alpha val="17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dirty="0">
                  <a:solidFill>
                    <a:schemeClr val="tx1"/>
                  </a:solidFill>
                  <a:latin typeface="Times New Roman" pitchFamily="18" charset="0"/>
                </a:rPr>
                <a:t>Step 3:</a:t>
              </a:r>
            </a:p>
            <a:p>
              <a:pPr algn="ctr" eaLnBrk="1" hangingPunct="1"/>
              <a:r>
                <a:rPr lang="en-US" b="1" dirty="0">
                  <a:solidFill>
                    <a:schemeClr val="tx1"/>
                  </a:solidFill>
                  <a:latin typeface="Times New Roman" pitchFamily="18" charset="0"/>
                </a:rPr>
                <a:t>Applying/Using</a:t>
              </a:r>
              <a:r>
                <a:rPr lang="en-US" dirty="0">
                  <a:solidFill>
                    <a:schemeClr val="tx1"/>
                  </a:solidFill>
                  <a:latin typeface="Times New Roman" pitchFamily="18" charset="0"/>
                </a:rPr>
                <a:t> </a:t>
              </a:r>
              <a:br>
                <a:rPr lang="en-US" dirty="0">
                  <a:solidFill>
                    <a:schemeClr val="tx1"/>
                  </a:solidFill>
                  <a:latin typeface="Times New Roman" pitchFamily="18" charset="0"/>
                </a:rPr>
              </a:br>
              <a:r>
                <a:rPr lang="en-US" dirty="0">
                  <a:solidFill>
                    <a:schemeClr val="tx1"/>
                  </a:solidFill>
                  <a:latin typeface="Times New Roman" pitchFamily="18" charset="0"/>
                </a:rPr>
                <a:t>the Model</a:t>
              </a:r>
            </a:p>
          </p:txBody>
        </p:sp>
        <p:sp>
          <p:nvSpPr>
            <p:cNvPr id="29708" name="Line 18"/>
            <p:cNvSpPr>
              <a:spLocks noChangeShapeType="1"/>
            </p:cNvSpPr>
            <p:nvPr/>
          </p:nvSpPr>
          <p:spPr bwMode="auto">
            <a:xfrm flipV="1">
              <a:off x="720" y="1392"/>
              <a:ext cx="18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29709" name="AutoShape 19"/>
            <p:cNvCxnSpPr>
              <a:cxnSpLocks noChangeShapeType="1"/>
              <a:stCxn id="29705" idx="6"/>
              <a:endCxn id="29706" idx="2"/>
            </p:cNvCxnSpPr>
            <p:nvPr/>
          </p:nvCxnSpPr>
          <p:spPr bwMode="auto">
            <a:xfrm flipH="1">
              <a:off x="2544" y="1373"/>
              <a:ext cx="1488" cy="1035"/>
            </a:xfrm>
            <a:prstGeom prst="bentConnector5">
              <a:avLst>
                <a:gd name="adj1" fmla="val -9677"/>
                <a:gd name="adj2" fmla="val 50000"/>
                <a:gd name="adj3" fmla="val 109677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29710" name="AutoShape 20"/>
            <p:cNvCxnSpPr>
              <a:cxnSpLocks noChangeShapeType="1"/>
              <a:stCxn id="29706" idx="6"/>
              <a:endCxn id="29707" idx="2"/>
            </p:cNvCxnSpPr>
            <p:nvPr/>
          </p:nvCxnSpPr>
          <p:spPr bwMode="auto">
            <a:xfrm flipH="1">
              <a:off x="2592" y="2408"/>
              <a:ext cx="1392" cy="1067"/>
            </a:xfrm>
            <a:prstGeom prst="bentConnector5">
              <a:avLst>
                <a:gd name="adj1" fmla="val -10345"/>
                <a:gd name="adj2" fmla="val 50000"/>
                <a:gd name="adj3" fmla="val 110345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29711" name="Text Box 21"/>
            <p:cNvSpPr txBox="1">
              <a:spLocks noChangeArrowheads="1"/>
            </p:cNvSpPr>
            <p:nvPr/>
          </p:nvSpPr>
          <p:spPr bwMode="auto">
            <a:xfrm>
              <a:off x="4430" y="1127"/>
              <a:ext cx="706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 smtClean="0">
                  <a:latin typeface="Times New Roman" pitchFamily="18" charset="0"/>
                </a:rPr>
                <a:t>Model</a:t>
              </a:r>
            </a:p>
            <a:p>
              <a:pPr algn="ctr"/>
              <a:r>
                <a:rPr lang="en-US" sz="2000" dirty="0" smtClean="0">
                  <a:latin typeface="Times New Roman" pitchFamily="18" charset="0"/>
                </a:rPr>
                <a:t>Training </a:t>
              </a:r>
              <a:endParaRPr lang="en-US" sz="20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9712" name="Text Box 22"/>
            <p:cNvSpPr txBox="1">
              <a:spLocks noChangeArrowheads="1"/>
            </p:cNvSpPr>
            <p:nvPr/>
          </p:nvSpPr>
          <p:spPr bwMode="auto">
            <a:xfrm>
              <a:off x="4416" y="2239"/>
              <a:ext cx="779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 smtClean="0">
                  <a:latin typeface="Times New Roman" pitchFamily="18" charset="0"/>
                </a:rPr>
                <a:t>Model </a:t>
              </a:r>
            </a:p>
            <a:p>
              <a:pPr algn="ctr"/>
              <a:r>
                <a:rPr lang="en-US" sz="2000" dirty="0" smtClean="0">
                  <a:latin typeface="Times New Roman" pitchFamily="18" charset="0"/>
                </a:rPr>
                <a:t>Validating</a:t>
              </a:r>
              <a:endParaRPr lang="en-US" sz="20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9713" name="Line 23"/>
            <p:cNvSpPr>
              <a:spLocks noChangeShapeType="1"/>
            </p:cNvSpPr>
            <p:nvPr/>
          </p:nvSpPr>
          <p:spPr bwMode="auto">
            <a:xfrm flipV="1">
              <a:off x="720" y="2537"/>
              <a:ext cx="192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14" name="Line 24"/>
            <p:cNvSpPr>
              <a:spLocks noChangeShapeType="1"/>
            </p:cNvSpPr>
            <p:nvPr/>
          </p:nvSpPr>
          <p:spPr bwMode="auto">
            <a:xfrm flipV="1">
              <a:off x="768" y="3630"/>
              <a:ext cx="192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15" name="Line 25"/>
            <p:cNvSpPr>
              <a:spLocks noChangeShapeType="1"/>
            </p:cNvSpPr>
            <p:nvPr/>
          </p:nvSpPr>
          <p:spPr bwMode="auto">
            <a:xfrm flipV="1">
              <a:off x="4032" y="3493"/>
              <a:ext cx="155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17" name="Text Box 27"/>
            <p:cNvSpPr txBox="1">
              <a:spLocks noChangeArrowheads="1"/>
            </p:cNvSpPr>
            <p:nvPr/>
          </p:nvSpPr>
          <p:spPr bwMode="auto">
            <a:xfrm>
              <a:off x="644" y="3400"/>
              <a:ext cx="1674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2000" dirty="0" smtClean="0">
                  <a:solidFill>
                    <a:schemeClr val="tx1"/>
                  </a:solidFill>
                  <a:latin typeface="Times New Roman" pitchFamily="18" charset="0"/>
                </a:rPr>
                <a:t>Known Attribute Values</a:t>
              </a:r>
            </a:p>
            <a:p>
              <a:pPr algn="ctr" eaLnBrk="1" hangingPunct="1"/>
              <a:r>
                <a:rPr lang="en-US" sz="2000" dirty="0" smtClean="0">
                  <a:latin typeface="Times New Roman" pitchFamily="18" charset="0"/>
                </a:rPr>
                <a:t>Unknown Class Labels</a:t>
              </a:r>
              <a:endParaRPr lang="en-US" sz="20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9718" name="Text Box 28"/>
            <p:cNvSpPr txBox="1">
              <a:spLocks noChangeArrowheads="1"/>
            </p:cNvSpPr>
            <p:nvPr/>
          </p:nvSpPr>
          <p:spPr bwMode="auto">
            <a:xfrm>
              <a:off x="626" y="2301"/>
              <a:ext cx="1674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2000" dirty="0" smtClean="0">
                  <a:solidFill>
                    <a:schemeClr val="tx1"/>
                  </a:solidFill>
                  <a:latin typeface="Times New Roman" pitchFamily="18" charset="0"/>
                </a:rPr>
                <a:t>Known Attribute Values</a:t>
              </a:r>
            </a:p>
            <a:p>
              <a:pPr algn="ctr" eaLnBrk="1" hangingPunct="1"/>
              <a:r>
                <a:rPr lang="en-US" sz="2000" dirty="0" smtClean="0">
                  <a:solidFill>
                    <a:schemeClr val="tx1"/>
                  </a:solidFill>
                  <a:latin typeface="Times New Roman" pitchFamily="18" charset="0"/>
                </a:rPr>
                <a:t>Known Class Labels</a:t>
              </a:r>
              <a:endParaRPr lang="en-US" sz="20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9719" name="Rectangle 29"/>
            <p:cNvSpPr>
              <a:spLocks noChangeArrowheads="1"/>
            </p:cNvSpPr>
            <p:nvPr/>
          </p:nvSpPr>
          <p:spPr bwMode="auto">
            <a:xfrm>
              <a:off x="586" y="1131"/>
              <a:ext cx="1776" cy="51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20" name="Text Box 30"/>
            <p:cNvSpPr txBox="1">
              <a:spLocks noChangeArrowheads="1"/>
            </p:cNvSpPr>
            <p:nvPr/>
          </p:nvSpPr>
          <p:spPr bwMode="auto">
            <a:xfrm>
              <a:off x="576" y="910"/>
              <a:ext cx="10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dirty="0">
                  <a:solidFill>
                    <a:schemeClr val="tx1"/>
                  </a:solidFill>
                </a:rPr>
                <a:t>Training Data</a:t>
              </a:r>
            </a:p>
          </p:txBody>
        </p:sp>
        <p:sp>
          <p:nvSpPr>
            <p:cNvPr id="29721" name="Rectangle 31"/>
            <p:cNvSpPr>
              <a:spLocks noChangeArrowheads="1"/>
            </p:cNvSpPr>
            <p:nvPr/>
          </p:nvSpPr>
          <p:spPr bwMode="auto">
            <a:xfrm>
              <a:off x="586" y="2249"/>
              <a:ext cx="1776" cy="56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22" name="Text Box 32"/>
            <p:cNvSpPr txBox="1">
              <a:spLocks noChangeArrowheads="1"/>
            </p:cNvSpPr>
            <p:nvPr/>
          </p:nvSpPr>
          <p:spPr bwMode="auto">
            <a:xfrm>
              <a:off x="576" y="2005"/>
              <a:ext cx="115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dirty="0">
                  <a:solidFill>
                    <a:schemeClr val="tx1"/>
                  </a:solidFill>
                </a:rPr>
                <a:t>Validating Data</a:t>
              </a:r>
            </a:p>
          </p:txBody>
        </p:sp>
        <p:sp>
          <p:nvSpPr>
            <p:cNvPr id="29723" name="Text Box 34"/>
            <p:cNvSpPr txBox="1">
              <a:spLocks noChangeArrowheads="1"/>
            </p:cNvSpPr>
            <p:nvPr/>
          </p:nvSpPr>
          <p:spPr bwMode="auto">
            <a:xfrm>
              <a:off x="576" y="3157"/>
              <a:ext cx="153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dirty="0">
                  <a:solidFill>
                    <a:schemeClr val="tx1"/>
                  </a:solidFill>
                </a:rPr>
                <a:t>Testing on New Data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F4BBA2-0A8A-4E50-9CD2-8EC2C0095681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610600" cy="5334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Classification: Some Terminology</a:t>
            </a:r>
          </a:p>
        </p:txBody>
      </p:sp>
      <p:sp>
        <p:nvSpPr>
          <p:cNvPr id="28676" name="Text Box 14"/>
          <p:cNvSpPr txBox="1">
            <a:spLocks noChangeArrowheads="1"/>
          </p:cNvSpPr>
          <p:nvPr/>
        </p:nvSpPr>
        <p:spPr bwMode="auto">
          <a:xfrm>
            <a:off x="914400" y="1443907"/>
            <a:ext cx="7315200" cy="4499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30188" indent="-230188" eaLnBrk="1" hangingPunct="1"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Inputs </a:t>
            </a:r>
            <a:r>
              <a:rPr lang="en-US" sz="2000" dirty="0">
                <a:solidFill>
                  <a:schemeClr val="tx1"/>
                </a:solidFill>
              </a:rPr>
              <a:t>= Predictors = Independent </a:t>
            </a:r>
            <a:r>
              <a:rPr lang="en-US" sz="2000" dirty="0" smtClean="0">
                <a:solidFill>
                  <a:schemeClr val="tx1"/>
                </a:solidFill>
              </a:rPr>
              <a:t>Variables = Attributes</a:t>
            </a:r>
            <a:endParaRPr lang="en-US" sz="2000" dirty="0">
              <a:solidFill>
                <a:schemeClr val="tx1"/>
              </a:solidFill>
            </a:endParaRPr>
          </a:p>
          <a:p>
            <a:pPr marL="230188" indent="-230188" eaLnBrk="1" hangingPunct="1"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Outputs </a:t>
            </a:r>
            <a:r>
              <a:rPr lang="en-US" sz="2000" dirty="0">
                <a:solidFill>
                  <a:schemeClr val="tx1"/>
                </a:solidFill>
              </a:rPr>
              <a:t>= Responses = Dependent </a:t>
            </a:r>
            <a:r>
              <a:rPr lang="en-US" sz="2000" dirty="0" smtClean="0">
                <a:solidFill>
                  <a:schemeClr val="tx1"/>
                </a:solidFill>
              </a:rPr>
              <a:t>Variables = Class Labels</a:t>
            </a:r>
            <a:endParaRPr lang="en-US" sz="2000" dirty="0">
              <a:solidFill>
                <a:schemeClr val="tx1"/>
              </a:solidFill>
            </a:endParaRPr>
          </a:p>
          <a:p>
            <a:pPr marL="230188" indent="-230188" eaLnBrk="1" hangingPunct="1"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Models </a:t>
            </a:r>
            <a:r>
              <a:rPr lang="en-US" sz="2000" dirty="0">
                <a:solidFill>
                  <a:schemeClr val="tx1"/>
                </a:solidFill>
              </a:rPr>
              <a:t>= Classifiers</a:t>
            </a:r>
          </a:p>
          <a:p>
            <a:pPr marL="230188" indent="-230188" eaLnBrk="1" hangingPunct="1">
              <a:lnSpc>
                <a:spcPct val="110000"/>
              </a:lnSpc>
              <a:buFontTx/>
              <a:buChar char="•"/>
            </a:pPr>
            <a:endParaRPr lang="en-US" sz="2000" b="1" dirty="0" smtClean="0">
              <a:solidFill>
                <a:schemeClr val="tx1"/>
              </a:solidFill>
            </a:endParaRPr>
          </a:p>
          <a:p>
            <a:pPr marL="230188" indent="-230188" eaLnBrk="1" hangingPunct="1">
              <a:lnSpc>
                <a:spcPct val="110000"/>
              </a:lnSpc>
              <a:buFontTx/>
              <a:buChar char="•"/>
            </a:pPr>
            <a:endParaRPr lang="en-US" sz="2000" b="1" dirty="0" smtClean="0"/>
          </a:p>
          <a:p>
            <a:pPr marL="230188" indent="-230188" eaLnBrk="1" hangingPunct="1">
              <a:lnSpc>
                <a:spcPct val="110000"/>
              </a:lnSpc>
              <a:buFontTx/>
              <a:buChar char="•"/>
            </a:pPr>
            <a:endParaRPr lang="en-US" sz="2000" b="1" dirty="0" smtClean="0"/>
          </a:p>
          <a:p>
            <a:pPr marL="230188" indent="-230188" eaLnBrk="1" hangingPunct="1">
              <a:lnSpc>
                <a:spcPct val="110000"/>
              </a:lnSpc>
              <a:buFontTx/>
              <a:buChar char="•"/>
            </a:pPr>
            <a:endParaRPr lang="en-US" sz="2000" b="1" dirty="0" smtClean="0"/>
          </a:p>
          <a:p>
            <a:pPr marL="230188" indent="-230188" eaLnBrk="1" hangingPunct="1">
              <a:lnSpc>
                <a:spcPct val="110000"/>
              </a:lnSpc>
              <a:buFontTx/>
              <a:buChar char="•"/>
            </a:pPr>
            <a:endParaRPr lang="en-US" sz="2000" b="1" dirty="0" smtClean="0">
              <a:solidFill>
                <a:schemeClr val="tx1"/>
              </a:solidFill>
            </a:endParaRPr>
          </a:p>
          <a:p>
            <a:pPr marL="230188" indent="-230188" eaLnBrk="1" hangingPunct="1">
              <a:lnSpc>
                <a:spcPct val="110000"/>
              </a:lnSpc>
              <a:buFontTx/>
              <a:buChar char="•"/>
            </a:pPr>
            <a:endParaRPr lang="en-US" sz="2000" b="1" dirty="0">
              <a:solidFill>
                <a:schemeClr val="tx1"/>
              </a:solidFill>
            </a:endParaRPr>
          </a:p>
          <a:p>
            <a:pPr marL="230188" indent="-230188" eaLnBrk="1" hangingPunct="1">
              <a:buFontTx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With classification, we want to use a </a:t>
            </a:r>
            <a:r>
              <a:rPr lang="en-US" sz="2000" dirty="0">
                <a:solidFill>
                  <a:srgbClr val="C00000"/>
                </a:solidFill>
              </a:rPr>
              <a:t>model</a:t>
            </a:r>
            <a:r>
              <a:rPr lang="en-US" sz="2000" dirty="0">
                <a:solidFill>
                  <a:schemeClr val="tx1"/>
                </a:solidFill>
              </a:rPr>
              <a:t> to predict what </a:t>
            </a:r>
            <a:r>
              <a:rPr lang="en-US" sz="2000" dirty="0">
                <a:solidFill>
                  <a:srgbClr val="C00000"/>
                </a:solidFill>
              </a:rPr>
              <a:t>output</a:t>
            </a:r>
            <a:r>
              <a:rPr lang="en-US" sz="2000" dirty="0">
                <a:solidFill>
                  <a:schemeClr val="tx1"/>
                </a:solidFill>
              </a:rPr>
              <a:t> will be obtained from given </a:t>
            </a:r>
            <a:r>
              <a:rPr lang="en-US" sz="2000" dirty="0">
                <a:solidFill>
                  <a:srgbClr val="C00000"/>
                </a:solidFill>
              </a:rPr>
              <a:t>inputs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24270" t="45469" r="26330" b="27133"/>
          <a:stretch>
            <a:fillRect/>
          </a:stretch>
        </p:blipFill>
        <p:spPr bwMode="auto">
          <a:xfrm>
            <a:off x="1752600" y="3276600"/>
            <a:ext cx="6077607" cy="1895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Classification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74837"/>
            <a:ext cx="8458200" cy="4525963"/>
          </a:xfrm>
        </p:spPr>
        <p:txBody>
          <a:bodyPr/>
          <a:lstStyle/>
          <a:p>
            <a:r>
              <a:rPr lang="en-US" sz="2400" dirty="0" smtClean="0"/>
              <a:t>Predictive task</a:t>
            </a:r>
          </a:p>
          <a:p>
            <a:r>
              <a:rPr lang="en-US" sz="2400" dirty="0" smtClean="0"/>
              <a:t>Mapping instances onto a </a:t>
            </a:r>
            <a:r>
              <a:rPr lang="en-US" sz="2400" dirty="0" smtClean="0">
                <a:solidFill>
                  <a:srgbClr val="C00000"/>
                </a:solidFill>
              </a:rPr>
              <a:t>predefined</a:t>
            </a:r>
            <a:r>
              <a:rPr lang="en-US" sz="2400" dirty="0" smtClean="0"/>
              <a:t> set of </a:t>
            </a:r>
            <a:r>
              <a:rPr lang="en-US" sz="2400" dirty="0" smtClean="0">
                <a:solidFill>
                  <a:srgbClr val="C00000"/>
                </a:solidFill>
              </a:rPr>
              <a:t>classes</a:t>
            </a:r>
            <a:r>
              <a:rPr lang="en-US" sz="2400" i="1" dirty="0" smtClean="0"/>
              <a:t>. </a:t>
            </a:r>
          </a:p>
          <a:p>
            <a:endParaRPr lang="en-US" sz="2400" dirty="0" smtClean="0"/>
          </a:p>
          <a:p>
            <a:r>
              <a:rPr lang="en-US" sz="2400" dirty="0" smtClean="0"/>
              <a:t>Examples</a:t>
            </a:r>
          </a:p>
          <a:p>
            <a:pPr lvl="1"/>
            <a:r>
              <a:rPr lang="en-US" sz="2000" dirty="0" smtClean="0"/>
              <a:t>Classifying each customers as “</a:t>
            </a:r>
            <a:r>
              <a:rPr lang="en-US" sz="2000" dirty="0" smtClean="0">
                <a:solidFill>
                  <a:srgbClr val="C00000"/>
                </a:solidFill>
              </a:rPr>
              <a:t>loyal</a:t>
            </a:r>
            <a:r>
              <a:rPr lang="en-US" sz="2000" dirty="0" smtClean="0"/>
              <a:t>” versus “</a:t>
            </a:r>
            <a:r>
              <a:rPr lang="en-US" sz="2000" dirty="0" smtClean="0">
                <a:solidFill>
                  <a:srgbClr val="C00000"/>
                </a:solidFill>
              </a:rPr>
              <a:t>likely to discontinue contract</a:t>
            </a:r>
            <a:r>
              <a:rPr lang="en-US" sz="2000" dirty="0" smtClean="0"/>
              <a:t>” 	</a:t>
            </a:r>
          </a:p>
          <a:p>
            <a:pPr lvl="1"/>
            <a:r>
              <a:rPr lang="en-US" sz="2000" dirty="0" smtClean="0"/>
              <a:t>Classifying phone subscribers in to ‘</a:t>
            </a:r>
            <a:r>
              <a:rPr lang="en-US" sz="2000" dirty="0" smtClean="0">
                <a:solidFill>
                  <a:srgbClr val="C00000"/>
                </a:solidFill>
              </a:rPr>
              <a:t>active,</a:t>
            </a:r>
            <a:r>
              <a:rPr lang="en-US" sz="2000" dirty="0" smtClean="0"/>
              <a:t>’ ‘</a:t>
            </a:r>
            <a:r>
              <a:rPr lang="en-US" sz="2000" dirty="0" smtClean="0">
                <a:solidFill>
                  <a:srgbClr val="C00000"/>
                </a:solidFill>
              </a:rPr>
              <a:t>involuntary stopper</a:t>
            </a:r>
            <a:r>
              <a:rPr lang="en-US" sz="2000" dirty="0" smtClean="0"/>
              <a:t>’ or ‘</a:t>
            </a:r>
            <a:r>
              <a:rPr lang="en-US" sz="2000" dirty="0" smtClean="0">
                <a:solidFill>
                  <a:srgbClr val="C00000"/>
                </a:solidFill>
              </a:rPr>
              <a:t>voluntary stopper</a:t>
            </a:r>
            <a:r>
              <a:rPr lang="en-US" sz="2000" dirty="0" smtClean="0"/>
              <a:t>’ </a:t>
            </a:r>
            <a:r>
              <a:rPr lang="en-US" sz="2000" dirty="0" smtClean="0"/>
              <a:t>for </a:t>
            </a:r>
            <a:r>
              <a:rPr lang="en-US" sz="2000" dirty="0" smtClean="0"/>
              <a:t>a phone company</a:t>
            </a:r>
          </a:p>
          <a:p>
            <a:pPr lvl="1"/>
            <a:r>
              <a:rPr lang="en-US" sz="2000" dirty="0" smtClean="0"/>
              <a:t>Classifying credit risk as “</a:t>
            </a:r>
            <a:r>
              <a:rPr lang="en-US" sz="2000" dirty="0" smtClean="0">
                <a:solidFill>
                  <a:srgbClr val="C00000"/>
                </a:solidFill>
              </a:rPr>
              <a:t>high</a:t>
            </a:r>
            <a:r>
              <a:rPr lang="en-US" sz="2000" dirty="0" smtClean="0"/>
              <a:t>” versus “</a:t>
            </a:r>
            <a:r>
              <a:rPr lang="en-US" sz="2000" dirty="0" smtClean="0">
                <a:solidFill>
                  <a:srgbClr val="C00000"/>
                </a:solidFill>
              </a:rPr>
              <a:t>low</a:t>
            </a:r>
            <a:r>
              <a:rPr lang="en-US" sz="2000" dirty="0" smtClean="0"/>
              <a:t>”</a:t>
            </a:r>
          </a:p>
          <a:p>
            <a:endParaRPr lang="en-US" dirty="0" smtClean="0"/>
          </a:p>
        </p:txBody>
      </p:sp>
      <p:pic>
        <p:nvPicPr>
          <p:cNvPr id="45058" name="Picture 2" descr="https://encrypted-tbn3.google.com/images?q=tbn:ANd9GcQYE7r_vVmzd8uH0rA1sUmJ2aCsSqYvAIqMhzjFHoqyBBYKK8p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04800"/>
            <a:ext cx="2771775" cy="1647825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2667000" y="5924490"/>
            <a:ext cx="3886200" cy="400110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C00000"/>
                </a:solidFill>
              </a:rPr>
              <a:t>Difference from Clustering?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AC23-E3E2-44DA-8C33-88EA792CA358}" type="slidenum">
              <a:rPr lang="en-US"/>
              <a:pPr/>
              <a:t>33</a:t>
            </a:fld>
            <a:endParaRPr lang="en-US"/>
          </a:p>
        </p:txBody>
      </p:sp>
      <p:sp>
        <p:nvSpPr>
          <p:cNvPr id="12789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564438" cy="1066800"/>
          </a:xfrm>
          <a:noFill/>
          <a:ln/>
        </p:spPr>
        <p:txBody>
          <a:bodyPr lIns="92075" tIns="46038" rIns="92075" bIns="46038">
            <a:normAutofit fontScale="90000"/>
          </a:bodyPr>
          <a:lstStyle/>
          <a:p>
            <a:r>
              <a:rPr lang="en-US" dirty="0">
                <a:solidFill>
                  <a:srgbClr val="C00000"/>
                </a:solidFill>
              </a:rPr>
              <a:t>Supervised vs. Unsupervised Learning</a:t>
            </a:r>
          </a:p>
        </p:txBody>
      </p:sp>
      <p:sp>
        <p:nvSpPr>
          <p:cNvPr id="1278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153400" cy="4343400"/>
          </a:xfrm>
          <a:noFill/>
          <a:ln/>
        </p:spPr>
        <p:txBody>
          <a:bodyPr lIns="92075" tIns="46038" rIns="92075" bIns="46038"/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C00000"/>
                </a:solidFill>
              </a:rPr>
              <a:t>Supervised learning (classification)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2000" dirty="0" smtClean="0"/>
              <a:t> Supervision</a:t>
            </a:r>
            <a:r>
              <a:rPr lang="en-US" sz="2000" dirty="0"/>
              <a:t>: The training data (observations, measurements, etc.) are accompanied by </a:t>
            </a:r>
            <a:r>
              <a:rPr lang="en-US" sz="2000" dirty="0">
                <a:solidFill>
                  <a:srgbClr val="C00000"/>
                </a:solidFill>
              </a:rPr>
              <a:t>labels</a:t>
            </a:r>
            <a:r>
              <a:rPr lang="en-US" sz="2000" dirty="0"/>
              <a:t> indicating the class of the observations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2000" dirty="0" smtClean="0"/>
              <a:t> New </a:t>
            </a:r>
            <a:r>
              <a:rPr lang="en-US" sz="2000" dirty="0"/>
              <a:t>data is classified based on the training set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C00000"/>
                </a:solidFill>
              </a:rPr>
              <a:t>Unsupervised learning (clustering)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2000" dirty="0" smtClean="0"/>
              <a:t> The </a:t>
            </a:r>
            <a:r>
              <a:rPr lang="en-US" sz="2000" dirty="0"/>
              <a:t>class labels of training data is </a:t>
            </a:r>
            <a:r>
              <a:rPr lang="en-US" sz="2000" dirty="0">
                <a:solidFill>
                  <a:srgbClr val="C00000"/>
                </a:solidFill>
              </a:rPr>
              <a:t>unknown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2000" dirty="0" smtClean="0"/>
              <a:t> Given </a:t>
            </a:r>
            <a:r>
              <a:rPr lang="en-US" sz="2000" dirty="0"/>
              <a:t>a set of measurements, observations, etc. with the aim of </a:t>
            </a:r>
            <a:r>
              <a:rPr lang="en-US" sz="2000" dirty="0">
                <a:solidFill>
                  <a:srgbClr val="C00000"/>
                </a:solidFill>
              </a:rPr>
              <a:t>establishing the existence </a:t>
            </a:r>
            <a:r>
              <a:rPr lang="en-US" sz="2000" dirty="0"/>
              <a:t>of classes or clusters in the data</a:t>
            </a:r>
          </a:p>
        </p:txBody>
      </p:sp>
      <p:sp>
        <p:nvSpPr>
          <p:cNvPr id="5" name="矩形 4"/>
          <p:cNvSpPr/>
          <p:nvPr/>
        </p:nvSpPr>
        <p:spPr>
          <a:xfrm>
            <a:off x="2971800" y="5791200"/>
            <a:ext cx="3886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they work?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https://encrypted-tbn3.google.com/images?q=tbn:ANd9GcQYE7r_vVmzd8uH0rA1sUmJ2aCsSqYvAIqMhzjFHoqyBBYKK8p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1143000"/>
            <a:ext cx="1618203" cy="962025"/>
          </a:xfrm>
          <a:prstGeom prst="rect">
            <a:avLst/>
          </a:prstGeom>
          <a:noFill/>
        </p:spPr>
      </p:pic>
      <p:grpSp>
        <p:nvGrpSpPr>
          <p:cNvPr id="37" name="组合 36"/>
          <p:cNvGrpSpPr/>
          <p:nvPr/>
        </p:nvGrpSpPr>
        <p:grpSpPr>
          <a:xfrm>
            <a:off x="7391400" y="3352800"/>
            <a:ext cx="685800" cy="685799"/>
            <a:chOff x="6858000" y="3276601"/>
            <a:chExt cx="685800" cy="685799"/>
          </a:xfrm>
        </p:grpSpPr>
        <p:grpSp>
          <p:nvGrpSpPr>
            <p:cNvPr id="10" name="Group 45"/>
            <p:cNvGrpSpPr/>
            <p:nvPr/>
          </p:nvGrpSpPr>
          <p:grpSpPr>
            <a:xfrm>
              <a:off x="7010400" y="3429001"/>
              <a:ext cx="457200" cy="457200"/>
              <a:chOff x="1066800" y="1905000"/>
              <a:chExt cx="685800" cy="706967"/>
            </a:xfrm>
            <a:solidFill>
              <a:schemeClr val="accent2"/>
            </a:solidFill>
          </p:grpSpPr>
          <p:sp>
            <p:nvSpPr>
              <p:cNvPr id="28" name="Oval 21"/>
              <p:cNvSpPr/>
              <p:nvPr/>
            </p:nvSpPr>
            <p:spPr bwMode="auto">
              <a:xfrm>
                <a:off x="1251284" y="1905000"/>
                <a:ext cx="196516" cy="207434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0483" tIns="44447" rIns="90483" bIns="44447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29" name="Oval 24"/>
              <p:cNvSpPr/>
              <p:nvPr/>
            </p:nvSpPr>
            <p:spPr bwMode="auto">
              <a:xfrm>
                <a:off x="1066800" y="2175933"/>
                <a:ext cx="196516" cy="207434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0483" tIns="44447" rIns="90483" bIns="44447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30" name="Oval 25"/>
              <p:cNvSpPr/>
              <p:nvPr/>
            </p:nvSpPr>
            <p:spPr bwMode="auto">
              <a:xfrm>
                <a:off x="1556084" y="2057400"/>
                <a:ext cx="196516" cy="207434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0483" tIns="44447" rIns="90483" bIns="44447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31" name="Oval 26"/>
              <p:cNvSpPr/>
              <p:nvPr/>
            </p:nvSpPr>
            <p:spPr bwMode="auto">
              <a:xfrm>
                <a:off x="1371600" y="2252133"/>
                <a:ext cx="196516" cy="207434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0483" tIns="44447" rIns="90483" bIns="44447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32" name="Oval 27"/>
              <p:cNvSpPr/>
              <p:nvPr/>
            </p:nvSpPr>
            <p:spPr bwMode="auto">
              <a:xfrm>
                <a:off x="1175084" y="2404533"/>
                <a:ext cx="196516" cy="207434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0483" tIns="44447" rIns="90483" bIns="44447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Verdana" pitchFamily="34" charset="0"/>
                </a:endParaRPr>
              </a:p>
            </p:txBody>
          </p:sp>
        </p:grpSp>
        <p:sp>
          <p:nvSpPr>
            <p:cNvPr id="13" name="Oval 2"/>
            <p:cNvSpPr/>
            <p:nvPr/>
          </p:nvSpPr>
          <p:spPr bwMode="auto">
            <a:xfrm>
              <a:off x="6858000" y="3276601"/>
              <a:ext cx="685800" cy="685799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0483" tIns="44447" rIns="90483" bIns="44447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Verdana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077200" y="3048000"/>
            <a:ext cx="609600" cy="658504"/>
            <a:chOff x="8077200" y="2895600"/>
            <a:chExt cx="789296" cy="810904"/>
          </a:xfrm>
        </p:grpSpPr>
        <p:grpSp>
          <p:nvGrpSpPr>
            <p:cNvPr id="11" name="Group 46"/>
            <p:cNvGrpSpPr/>
            <p:nvPr/>
          </p:nvGrpSpPr>
          <p:grpSpPr>
            <a:xfrm>
              <a:off x="8229600" y="3048000"/>
              <a:ext cx="533400" cy="554567"/>
              <a:chOff x="2133600" y="2112433"/>
              <a:chExt cx="838200" cy="783167"/>
            </a:xfrm>
            <a:solidFill>
              <a:srgbClr val="FFC000"/>
            </a:solidFill>
          </p:grpSpPr>
          <p:sp>
            <p:nvSpPr>
              <p:cNvPr id="23" name="Oval 28"/>
              <p:cNvSpPr/>
              <p:nvPr/>
            </p:nvSpPr>
            <p:spPr bwMode="auto">
              <a:xfrm>
                <a:off x="2362200" y="2112433"/>
                <a:ext cx="196516" cy="207434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0483" tIns="44447" rIns="90483" bIns="44447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24" name="Oval 29"/>
              <p:cNvSpPr/>
              <p:nvPr/>
            </p:nvSpPr>
            <p:spPr bwMode="auto">
              <a:xfrm>
                <a:off x="2133600" y="2383366"/>
                <a:ext cx="196516" cy="207434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0483" tIns="44447" rIns="90483" bIns="44447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25" name="Oval 30"/>
              <p:cNvSpPr/>
              <p:nvPr/>
            </p:nvSpPr>
            <p:spPr bwMode="auto">
              <a:xfrm>
                <a:off x="2775284" y="2264833"/>
                <a:ext cx="196516" cy="207434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0483" tIns="44447" rIns="90483" bIns="44447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26" name="Oval 31"/>
              <p:cNvSpPr/>
              <p:nvPr/>
            </p:nvSpPr>
            <p:spPr bwMode="auto">
              <a:xfrm>
                <a:off x="2514600" y="2362200"/>
                <a:ext cx="196516" cy="207434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0483" tIns="44447" rIns="90483" bIns="44447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27" name="Oval 32"/>
              <p:cNvSpPr/>
              <p:nvPr/>
            </p:nvSpPr>
            <p:spPr bwMode="auto">
              <a:xfrm>
                <a:off x="2470484" y="2688166"/>
                <a:ext cx="196516" cy="207434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0483" tIns="44447" rIns="90483" bIns="44447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Verdana" pitchFamily="34" charset="0"/>
                </a:endParaRPr>
              </a:p>
            </p:txBody>
          </p:sp>
        </p:grpSp>
        <p:sp>
          <p:nvSpPr>
            <p:cNvPr id="14" name="Oval 38"/>
            <p:cNvSpPr/>
            <p:nvPr/>
          </p:nvSpPr>
          <p:spPr bwMode="auto">
            <a:xfrm>
              <a:off x="8077200" y="2895600"/>
              <a:ext cx="789296" cy="810904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0483" tIns="44447" rIns="90483" bIns="44447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Verdana" pitchFamily="34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001000" y="3733800"/>
            <a:ext cx="762000" cy="762000"/>
            <a:chOff x="7543800" y="3810000"/>
            <a:chExt cx="762000" cy="762000"/>
          </a:xfrm>
        </p:grpSpPr>
        <p:grpSp>
          <p:nvGrpSpPr>
            <p:cNvPr id="12" name="Group 47"/>
            <p:cNvGrpSpPr/>
            <p:nvPr/>
          </p:nvGrpSpPr>
          <p:grpSpPr>
            <a:xfrm>
              <a:off x="7620000" y="3962400"/>
              <a:ext cx="609600" cy="457200"/>
              <a:chOff x="1447800" y="2971800"/>
              <a:chExt cx="1066800" cy="838200"/>
            </a:xfrm>
            <a:solidFill>
              <a:srgbClr val="FF0000"/>
            </a:solidFill>
          </p:grpSpPr>
          <p:sp>
            <p:nvSpPr>
              <p:cNvPr id="16" name="Oval 33"/>
              <p:cNvSpPr/>
              <p:nvPr/>
            </p:nvSpPr>
            <p:spPr bwMode="auto">
              <a:xfrm>
                <a:off x="1676400" y="2971800"/>
                <a:ext cx="196516" cy="207434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0483" tIns="44447" rIns="90483" bIns="44447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17" name="Oval 34"/>
              <p:cNvSpPr/>
              <p:nvPr/>
            </p:nvSpPr>
            <p:spPr bwMode="auto">
              <a:xfrm>
                <a:off x="1447800" y="3276600"/>
                <a:ext cx="196516" cy="207434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0483" tIns="44447" rIns="90483" bIns="44447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18" name="Oval 35"/>
              <p:cNvSpPr/>
              <p:nvPr/>
            </p:nvSpPr>
            <p:spPr bwMode="auto">
              <a:xfrm>
                <a:off x="2013284" y="3255433"/>
                <a:ext cx="196516" cy="207434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0483" tIns="44447" rIns="90483" bIns="44447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19" name="Oval 36"/>
              <p:cNvSpPr/>
              <p:nvPr/>
            </p:nvSpPr>
            <p:spPr bwMode="auto">
              <a:xfrm>
                <a:off x="1752600" y="3276600"/>
                <a:ext cx="196516" cy="207434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0483" tIns="44447" rIns="90483" bIns="44447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20" name="Oval 37"/>
              <p:cNvSpPr/>
              <p:nvPr/>
            </p:nvSpPr>
            <p:spPr bwMode="auto">
              <a:xfrm>
                <a:off x="1632284" y="3602566"/>
                <a:ext cx="196516" cy="207434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0483" tIns="44447" rIns="90483" bIns="44447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21" name="Oval 43"/>
              <p:cNvSpPr/>
              <p:nvPr/>
            </p:nvSpPr>
            <p:spPr bwMode="auto">
              <a:xfrm>
                <a:off x="1981200" y="3602566"/>
                <a:ext cx="196516" cy="207434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0483" tIns="44447" rIns="90483" bIns="44447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22" name="Oval 44"/>
              <p:cNvSpPr/>
              <p:nvPr/>
            </p:nvSpPr>
            <p:spPr bwMode="auto">
              <a:xfrm>
                <a:off x="2318084" y="3505200"/>
                <a:ext cx="196516" cy="207434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0483" tIns="44447" rIns="90483" bIns="44447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Verdana" pitchFamily="34" charset="0"/>
                </a:endParaRPr>
              </a:p>
            </p:txBody>
          </p:sp>
        </p:grpSp>
        <p:sp>
          <p:nvSpPr>
            <p:cNvPr id="15" name="Oval 39"/>
            <p:cNvSpPr/>
            <p:nvPr/>
          </p:nvSpPr>
          <p:spPr bwMode="auto">
            <a:xfrm>
              <a:off x="7543800" y="3810000"/>
              <a:ext cx="762000" cy="762000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0483" tIns="44447" rIns="90483" bIns="44447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Verdana" pitchFamily="34" charset="0"/>
              </a:endParaRPr>
            </a:p>
          </p:txBody>
        </p:sp>
      </p:grp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7F67A9-7B2D-4C33-B1BA-BADBF2BD01D1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23569" name="Rectangle 16"/>
          <p:cNvSpPr>
            <a:spLocks noChangeArrowheads="1"/>
          </p:cNvSpPr>
          <p:nvPr/>
        </p:nvSpPr>
        <p:spPr bwMode="auto">
          <a:xfrm>
            <a:off x="3096987" y="928688"/>
            <a:ext cx="4568825" cy="5707062"/>
          </a:xfrm>
          <a:prstGeom prst="rect">
            <a:avLst/>
          </a:prstGeom>
          <a:solidFill>
            <a:srgbClr val="FFFFCC"/>
          </a:solidFill>
          <a:ln w="1905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1" name="Rectangle 18"/>
          <p:cNvSpPr>
            <a:spLocks noChangeArrowheads="1"/>
          </p:cNvSpPr>
          <p:nvPr/>
        </p:nvSpPr>
        <p:spPr bwMode="auto">
          <a:xfrm flipH="1">
            <a:off x="4575175" y="5548312"/>
            <a:ext cx="457200" cy="381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2" name="Rectangle 19"/>
          <p:cNvSpPr>
            <a:spLocks noChangeArrowheads="1"/>
          </p:cNvSpPr>
          <p:nvPr/>
        </p:nvSpPr>
        <p:spPr bwMode="auto">
          <a:xfrm flipH="1">
            <a:off x="4065588" y="5656262"/>
            <a:ext cx="457200" cy="27305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3" name="Rectangle 20"/>
          <p:cNvSpPr>
            <a:spLocks noChangeArrowheads="1"/>
          </p:cNvSpPr>
          <p:nvPr/>
        </p:nvSpPr>
        <p:spPr bwMode="auto">
          <a:xfrm flipH="1">
            <a:off x="6373495" y="5011737"/>
            <a:ext cx="457200" cy="381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4" name="Rectangle 21"/>
          <p:cNvSpPr>
            <a:spLocks noChangeArrowheads="1"/>
          </p:cNvSpPr>
          <p:nvPr/>
        </p:nvSpPr>
        <p:spPr bwMode="auto">
          <a:xfrm flipH="1">
            <a:off x="5870575" y="4838700"/>
            <a:ext cx="457200" cy="55403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5" name="Rectangle 22"/>
          <p:cNvSpPr>
            <a:spLocks noChangeArrowheads="1"/>
          </p:cNvSpPr>
          <p:nvPr/>
        </p:nvSpPr>
        <p:spPr bwMode="auto">
          <a:xfrm flipH="1">
            <a:off x="3660775" y="1819275"/>
            <a:ext cx="457200" cy="54768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6" name="Rectangle 23"/>
          <p:cNvSpPr>
            <a:spLocks noChangeArrowheads="1"/>
          </p:cNvSpPr>
          <p:nvPr/>
        </p:nvSpPr>
        <p:spPr bwMode="auto">
          <a:xfrm flipH="1">
            <a:off x="3159125" y="2127250"/>
            <a:ext cx="457200" cy="239712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7" name="Rectangle 24"/>
          <p:cNvSpPr>
            <a:spLocks noChangeArrowheads="1"/>
          </p:cNvSpPr>
          <p:nvPr/>
        </p:nvSpPr>
        <p:spPr bwMode="auto">
          <a:xfrm flipH="1">
            <a:off x="6906895" y="3962400"/>
            <a:ext cx="457200" cy="3048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8" name="Rectangle 25"/>
          <p:cNvSpPr>
            <a:spLocks noChangeArrowheads="1"/>
          </p:cNvSpPr>
          <p:nvPr/>
        </p:nvSpPr>
        <p:spPr bwMode="auto">
          <a:xfrm flipH="1">
            <a:off x="6403975" y="3733800"/>
            <a:ext cx="457200" cy="5334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92" name="Text Box 28"/>
          <p:cNvSpPr txBox="1">
            <a:spLocks noChangeArrowheads="1"/>
          </p:cNvSpPr>
          <p:nvPr/>
        </p:nvSpPr>
        <p:spPr bwMode="auto">
          <a:xfrm>
            <a:off x="3203575" y="2362200"/>
            <a:ext cx="87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Times New Roman" pitchFamily="18" charset="0"/>
              </a:rPr>
              <a:t>2     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</a:rPr>
              <a:t> 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</a:rPr>
              <a:t>5</a:t>
            </a:r>
          </a:p>
        </p:txBody>
      </p:sp>
      <p:sp>
        <p:nvSpPr>
          <p:cNvPr id="23593" name="Text Box 29"/>
          <p:cNvSpPr txBox="1">
            <a:spLocks noChangeArrowheads="1"/>
          </p:cNvSpPr>
          <p:nvPr/>
        </p:nvSpPr>
        <p:spPr bwMode="auto">
          <a:xfrm>
            <a:off x="5922962" y="5348287"/>
            <a:ext cx="87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Times New Roman" pitchFamily="18" charset="0"/>
              </a:rPr>
              <a:t>5      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23594" name="Text Box 30"/>
          <p:cNvSpPr txBox="1">
            <a:spLocks noChangeArrowheads="1"/>
          </p:cNvSpPr>
          <p:nvPr/>
        </p:nvSpPr>
        <p:spPr bwMode="auto">
          <a:xfrm>
            <a:off x="4117975" y="5867400"/>
            <a:ext cx="87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Times New Roman" pitchFamily="18" charset="0"/>
              </a:rPr>
              <a:t>2.5   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23587" name="Rectangle 38"/>
          <p:cNvSpPr>
            <a:spLocks noChangeArrowheads="1"/>
          </p:cNvSpPr>
          <p:nvPr/>
        </p:nvSpPr>
        <p:spPr bwMode="auto">
          <a:xfrm>
            <a:off x="720725" y="163513"/>
            <a:ext cx="20842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3200" dirty="0">
                <a:solidFill>
                  <a:schemeClr val="tx1"/>
                </a:solidFill>
                <a:latin typeface="Comic Sans MS" pitchFamily="66" charset="0"/>
              </a:rPr>
              <a:t>Problem </a:t>
            </a:r>
            <a:r>
              <a:rPr lang="en-US" sz="3200" dirty="0" smtClean="0">
                <a:solidFill>
                  <a:schemeClr val="tx1"/>
                </a:solidFill>
                <a:latin typeface="Comic Sans MS" pitchFamily="66" charset="0"/>
              </a:rPr>
              <a:t>0</a:t>
            </a:r>
            <a:endParaRPr lang="en-US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23588" name="Picture 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375" y="914400"/>
            <a:ext cx="1906588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Rectangle 10"/>
          <p:cNvSpPr>
            <a:spLocks noChangeArrowheads="1"/>
          </p:cNvSpPr>
          <p:nvPr/>
        </p:nvSpPr>
        <p:spPr bwMode="auto">
          <a:xfrm>
            <a:off x="5565775" y="1371600"/>
            <a:ext cx="457200" cy="38893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Rectangle 11"/>
          <p:cNvSpPr>
            <a:spLocks noChangeArrowheads="1"/>
          </p:cNvSpPr>
          <p:nvPr/>
        </p:nvSpPr>
        <p:spPr bwMode="auto">
          <a:xfrm>
            <a:off x="6068695" y="1379538"/>
            <a:ext cx="457200" cy="381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580062" y="1765300"/>
            <a:ext cx="87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Times New Roman" pitchFamily="18" charset="0"/>
              </a:rPr>
              <a:t>4      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</a:rPr>
              <a:t>4</a:t>
            </a: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6465888" y="2395537"/>
            <a:ext cx="457200" cy="5222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Rectangle 9"/>
          <p:cNvSpPr>
            <a:spLocks noChangeArrowheads="1"/>
          </p:cNvSpPr>
          <p:nvPr/>
        </p:nvSpPr>
        <p:spPr bwMode="auto">
          <a:xfrm>
            <a:off x="6967855" y="2384425"/>
            <a:ext cx="457200" cy="5334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Text Box 13"/>
          <p:cNvSpPr txBox="1">
            <a:spLocks noChangeArrowheads="1"/>
          </p:cNvSpPr>
          <p:nvPr/>
        </p:nvSpPr>
        <p:spPr bwMode="auto">
          <a:xfrm>
            <a:off x="6480175" y="2895600"/>
            <a:ext cx="9348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</a:rPr>
              <a:t>  5      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</a:rPr>
              <a:t>5</a:t>
            </a:r>
          </a:p>
        </p:txBody>
      </p:sp>
      <p:sp>
        <p:nvSpPr>
          <p:cNvPr id="50" name="Text Box 13"/>
          <p:cNvSpPr txBox="1">
            <a:spLocks noChangeArrowheads="1"/>
          </p:cNvSpPr>
          <p:nvPr/>
        </p:nvSpPr>
        <p:spPr bwMode="auto">
          <a:xfrm>
            <a:off x="6456045" y="4282440"/>
            <a:ext cx="9925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Times New Roman" pitchFamily="18" charset="0"/>
              </a:rPr>
              <a:t>5     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</a:rPr>
              <a:t> 2.5</a:t>
            </a:r>
            <a:endParaRPr lang="en-US" sz="18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3559" name="Rectangle 6"/>
          <p:cNvSpPr>
            <a:spLocks noChangeArrowheads="1"/>
          </p:cNvSpPr>
          <p:nvPr/>
        </p:nvSpPr>
        <p:spPr bwMode="auto">
          <a:xfrm>
            <a:off x="4651375" y="2819400"/>
            <a:ext cx="457200" cy="762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Rectangle 7"/>
          <p:cNvSpPr>
            <a:spLocks noChangeArrowheads="1"/>
          </p:cNvSpPr>
          <p:nvPr/>
        </p:nvSpPr>
        <p:spPr bwMode="auto">
          <a:xfrm>
            <a:off x="5154295" y="2819400"/>
            <a:ext cx="457200" cy="762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7" name="Text Box 14"/>
          <p:cNvSpPr txBox="1">
            <a:spLocks noChangeArrowheads="1"/>
          </p:cNvSpPr>
          <p:nvPr/>
        </p:nvSpPr>
        <p:spPr bwMode="auto">
          <a:xfrm>
            <a:off x="4665662" y="3519487"/>
            <a:ext cx="977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6         6</a:t>
            </a: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3676968" y="4270375"/>
            <a:ext cx="457200" cy="3048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4194175" y="4284662"/>
            <a:ext cx="457200" cy="290513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8" name="Text Box 15"/>
          <p:cNvSpPr txBox="1">
            <a:spLocks noChangeArrowheads="1"/>
          </p:cNvSpPr>
          <p:nvPr/>
        </p:nvSpPr>
        <p:spPr bwMode="auto">
          <a:xfrm>
            <a:off x="3660775" y="4495800"/>
            <a:ext cx="9348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</a:rPr>
              <a:t>  3      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51" name="任意多边形 50"/>
          <p:cNvSpPr/>
          <p:nvPr/>
        </p:nvSpPr>
        <p:spPr>
          <a:xfrm>
            <a:off x="3307080" y="1173480"/>
            <a:ext cx="4297680" cy="4008120"/>
          </a:xfrm>
          <a:custGeom>
            <a:avLst/>
            <a:gdLst>
              <a:gd name="connsiteX0" fmla="*/ 2118360 w 4297680"/>
              <a:gd name="connsiteY0" fmla="*/ 0 h 4008120"/>
              <a:gd name="connsiteX1" fmla="*/ 2087880 w 4297680"/>
              <a:gd name="connsiteY1" fmla="*/ 975360 h 4008120"/>
              <a:gd name="connsiteX2" fmla="*/ 1295400 w 4297680"/>
              <a:gd name="connsiteY2" fmla="*/ 1417320 h 4008120"/>
              <a:gd name="connsiteX3" fmla="*/ 914400 w 4297680"/>
              <a:gd name="connsiteY3" fmla="*/ 2514600 h 4008120"/>
              <a:gd name="connsiteX4" fmla="*/ 182880 w 4297680"/>
              <a:gd name="connsiteY4" fmla="*/ 2926080 h 4008120"/>
              <a:gd name="connsiteX5" fmla="*/ 0 w 4297680"/>
              <a:gd name="connsiteY5" fmla="*/ 3657600 h 4008120"/>
              <a:gd name="connsiteX6" fmla="*/ 838200 w 4297680"/>
              <a:gd name="connsiteY6" fmla="*/ 4008120 h 4008120"/>
              <a:gd name="connsiteX7" fmla="*/ 1996440 w 4297680"/>
              <a:gd name="connsiteY7" fmla="*/ 3215640 h 4008120"/>
              <a:gd name="connsiteX8" fmla="*/ 2636520 w 4297680"/>
              <a:gd name="connsiteY8" fmla="*/ 2270760 h 4008120"/>
              <a:gd name="connsiteX9" fmla="*/ 4084320 w 4297680"/>
              <a:gd name="connsiteY9" fmla="*/ 2133600 h 4008120"/>
              <a:gd name="connsiteX10" fmla="*/ 4297680 w 4297680"/>
              <a:gd name="connsiteY10" fmla="*/ 1767840 h 4008120"/>
              <a:gd name="connsiteX11" fmla="*/ 4297680 w 4297680"/>
              <a:gd name="connsiteY11" fmla="*/ 1082040 h 4008120"/>
              <a:gd name="connsiteX12" fmla="*/ 3474720 w 4297680"/>
              <a:gd name="connsiteY12" fmla="*/ 838200 h 4008120"/>
              <a:gd name="connsiteX13" fmla="*/ 3459480 w 4297680"/>
              <a:gd name="connsiteY13" fmla="*/ 91440 h 4008120"/>
              <a:gd name="connsiteX14" fmla="*/ 2118360 w 4297680"/>
              <a:gd name="connsiteY14" fmla="*/ 0 h 4008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297680" h="4008120">
                <a:moveTo>
                  <a:pt x="2118360" y="0"/>
                </a:moveTo>
                <a:lnTo>
                  <a:pt x="2087880" y="975360"/>
                </a:lnTo>
                <a:lnTo>
                  <a:pt x="1295400" y="1417320"/>
                </a:lnTo>
                <a:lnTo>
                  <a:pt x="914400" y="2514600"/>
                </a:lnTo>
                <a:lnTo>
                  <a:pt x="182880" y="2926080"/>
                </a:lnTo>
                <a:lnTo>
                  <a:pt x="0" y="3657600"/>
                </a:lnTo>
                <a:lnTo>
                  <a:pt x="838200" y="4008120"/>
                </a:lnTo>
                <a:lnTo>
                  <a:pt x="1996440" y="3215640"/>
                </a:lnTo>
                <a:lnTo>
                  <a:pt x="2636520" y="2270760"/>
                </a:lnTo>
                <a:lnTo>
                  <a:pt x="4084320" y="2133600"/>
                </a:lnTo>
                <a:lnTo>
                  <a:pt x="4297680" y="1767840"/>
                </a:lnTo>
                <a:lnTo>
                  <a:pt x="4297680" y="1082040"/>
                </a:lnTo>
                <a:lnTo>
                  <a:pt x="3474720" y="838200"/>
                </a:lnTo>
                <a:lnTo>
                  <a:pt x="3459480" y="91440"/>
                </a:lnTo>
                <a:lnTo>
                  <a:pt x="2118360" y="0"/>
                </a:ln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38"/>
          <p:cNvSpPr>
            <a:spLocks noChangeArrowheads="1"/>
          </p:cNvSpPr>
          <p:nvPr/>
        </p:nvSpPr>
        <p:spPr bwMode="auto">
          <a:xfrm>
            <a:off x="3048000" y="152400"/>
            <a:ext cx="36134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  <a:latin typeface="Comic Sans MS" pitchFamily="66" charset="0"/>
              </a:rPr>
              <a:t>This is Clustering!</a:t>
            </a:r>
            <a:endParaRPr lang="en-US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28600" y="4895671"/>
            <a:ext cx="3886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Clustering seeks for potential groups, patterns…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/>
      <p:bldP spid="3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7F67A9-7B2D-4C33-B1BA-BADBF2BD01D1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377825" y="933450"/>
            <a:ext cx="1830388" cy="5707063"/>
          </a:xfrm>
          <a:prstGeom prst="rect">
            <a:avLst/>
          </a:prstGeom>
          <a:solidFill>
            <a:srgbClr val="EAEAEA"/>
          </a:solidFill>
          <a:ln w="1905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6" name="Text Box 3"/>
          <p:cNvSpPr txBox="1">
            <a:spLocks noChangeArrowheads="1"/>
          </p:cNvSpPr>
          <p:nvPr/>
        </p:nvSpPr>
        <p:spPr bwMode="auto">
          <a:xfrm>
            <a:off x="242888" y="958850"/>
            <a:ext cx="20701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>
                <a:latin typeface="Times New Roman" pitchFamily="18" charset="0"/>
              </a:rPr>
              <a:t>Examples of </a:t>
            </a:r>
            <a:endParaRPr lang="en-US" b="1" dirty="0" smtClean="0">
              <a:latin typeface="Times New Roman" pitchFamily="18" charset="0"/>
            </a:endParaRPr>
          </a:p>
          <a:p>
            <a:pPr algn="ctr"/>
            <a:r>
              <a:rPr lang="en-US" b="1" dirty="0" smtClean="0">
                <a:latin typeface="Times New Roman" pitchFamily="18" charset="0"/>
              </a:rPr>
              <a:t>class </a:t>
            </a:r>
            <a:r>
              <a:rPr lang="en-US" b="1" dirty="0">
                <a:latin typeface="Times New Roman" pitchFamily="18" charset="0"/>
              </a:rPr>
              <a:t>A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712788" y="6021388"/>
            <a:ext cx="457200" cy="3048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1322388" y="6035675"/>
            <a:ext cx="457200" cy="290513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Rectangle 6"/>
          <p:cNvSpPr>
            <a:spLocks noChangeArrowheads="1"/>
          </p:cNvSpPr>
          <p:nvPr/>
        </p:nvSpPr>
        <p:spPr bwMode="auto">
          <a:xfrm>
            <a:off x="712788" y="4344988"/>
            <a:ext cx="457200" cy="762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Rectangle 7"/>
          <p:cNvSpPr>
            <a:spLocks noChangeArrowheads="1"/>
          </p:cNvSpPr>
          <p:nvPr/>
        </p:nvSpPr>
        <p:spPr bwMode="auto">
          <a:xfrm>
            <a:off x="1322388" y="4344988"/>
            <a:ext cx="457200" cy="762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Rectangle 8"/>
          <p:cNvSpPr>
            <a:spLocks noChangeArrowheads="1"/>
          </p:cNvSpPr>
          <p:nvPr/>
        </p:nvSpPr>
        <p:spPr bwMode="auto">
          <a:xfrm>
            <a:off x="712788" y="3213100"/>
            <a:ext cx="457200" cy="5222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2" name="Rectangle 9"/>
          <p:cNvSpPr>
            <a:spLocks noChangeArrowheads="1"/>
          </p:cNvSpPr>
          <p:nvPr/>
        </p:nvSpPr>
        <p:spPr bwMode="auto">
          <a:xfrm>
            <a:off x="1322388" y="3201988"/>
            <a:ext cx="457200" cy="5334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3" name="Rectangle 10"/>
          <p:cNvSpPr>
            <a:spLocks noChangeArrowheads="1"/>
          </p:cNvSpPr>
          <p:nvPr/>
        </p:nvSpPr>
        <p:spPr bwMode="auto">
          <a:xfrm>
            <a:off x="712788" y="2203450"/>
            <a:ext cx="457200" cy="38893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4" name="Rectangle 11"/>
          <p:cNvSpPr>
            <a:spLocks noChangeArrowheads="1"/>
          </p:cNvSpPr>
          <p:nvPr/>
        </p:nvSpPr>
        <p:spPr bwMode="auto">
          <a:xfrm>
            <a:off x="1322388" y="2211388"/>
            <a:ext cx="457200" cy="381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5" name="Text Box 12"/>
          <p:cNvSpPr txBox="1">
            <a:spLocks noChangeArrowheads="1"/>
          </p:cNvSpPr>
          <p:nvPr/>
        </p:nvSpPr>
        <p:spPr bwMode="auto">
          <a:xfrm>
            <a:off x="727075" y="259715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4         4</a:t>
            </a:r>
          </a:p>
        </p:txBody>
      </p:sp>
      <p:sp>
        <p:nvSpPr>
          <p:cNvPr id="23566" name="Text Box 13"/>
          <p:cNvSpPr txBox="1">
            <a:spLocks noChangeArrowheads="1"/>
          </p:cNvSpPr>
          <p:nvPr/>
        </p:nvSpPr>
        <p:spPr bwMode="auto">
          <a:xfrm>
            <a:off x="727075" y="3713163"/>
            <a:ext cx="98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5          5</a:t>
            </a:r>
          </a:p>
        </p:txBody>
      </p:sp>
      <p:sp>
        <p:nvSpPr>
          <p:cNvPr id="23567" name="Text Box 14"/>
          <p:cNvSpPr txBox="1">
            <a:spLocks noChangeArrowheads="1"/>
          </p:cNvSpPr>
          <p:nvPr/>
        </p:nvSpPr>
        <p:spPr bwMode="auto">
          <a:xfrm>
            <a:off x="727075" y="5045075"/>
            <a:ext cx="977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6         6</a:t>
            </a:r>
          </a:p>
        </p:txBody>
      </p:sp>
      <p:sp>
        <p:nvSpPr>
          <p:cNvPr id="23568" name="Text Box 15"/>
          <p:cNvSpPr txBox="1">
            <a:spLocks noChangeArrowheads="1"/>
          </p:cNvSpPr>
          <p:nvPr/>
        </p:nvSpPr>
        <p:spPr bwMode="auto">
          <a:xfrm>
            <a:off x="727075" y="6246813"/>
            <a:ext cx="98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3          3</a:t>
            </a:r>
          </a:p>
        </p:txBody>
      </p:sp>
      <p:sp>
        <p:nvSpPr>
          <p:cNvPr id="23569" name="Rectangle 16"/>
          <p:cNvSpPr>
            <a:spLocks noChangeArrowheads="1"/>
          </p:cNvSpPr>
          <p:nvPr/>
        </p:nvSpPr>
        <p:spPr bwMode="auto">
          <a:xfrm>
            <a:off x="2593975" y="928688"/>
            <a:ext cx="1890713" cy="5707062"/>
          </a:xfrm>
          <a:prstGeom prst="rect">
            <a:avLst/>
          </a:prstGeom>
          <a:solidFill>
            <a:srgbClr val="FFFFCC"/>
          </a:solidFill>
          <a:ln w="1905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0" name="Text Box 17"/>
          <p:cNvSpPr txBox="1">
            <a:spLocks noChangeArrowheads="1"/>
          </p:cNvSpPr>
          <p:nvPr/>
        </p:nvSpPr>
        <p:spPr bwMode="auto">
          <a:xfrm>
            <a:off x="2601913" y="1008063"/>
            <a:ext cx="18446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Examples of class B</a:t>
            </a:r>
            <a:endParaRPr lang="en-US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3571" name="Rectangle 18"/>
          <p:cNvSpPr>
            <a:spLocks noChangeArrowheads="1"/>
          </p:cNvSpPr>
          <p:nvPr/>
        </p:nvSpPr>
        <p:spPr bwMode="auto">
          <a:xfrm flipH="1">
            <a:off x="3497263" y="5924550"/>
            <a:ext cx="457200" cy="381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2" name="Rectangle 19"/>
          <p:cNvSpPr>
            <a:spLocks noChangeArrowheads="1"/>
          </p:cNvSpPr>
          <p:nvPr/>
        </p:nvSpPr>
        <p:spPr bwMode="auto">
          <a:xfrm flipH="1">
            <a:off x="2887663" y="6032500"/>
            <a:ext cx="457200" cy="27305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3" name="Rectangle 20"/>
          <p:cNvSpPr>
            <a:spLocks noChangeArrowheads="1"/>
          </p:cNvSpPr>
          <p:nvPr/>
        </p:nvSpPr>
        <p:spPr bwMode="auto">
          <a:xfrm flipH="1">
            <a:off x="3497263" y="4705350"/>
            <a:ext cx="457200" cy="381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4" name="Rectangle 21"/>
          <p:cNvSpPr>
            <a:spLocks noChangeArrowheads="1"/>
          </p:cNvSpPr>
          <p:nvPr/>
        </p:nvSpPr>
        <p:spPr bwMode="auto">
          <a:xfrm flipH="1">
            <a:off x="2887663" y="4532313"/>
            <a:ext cx="457200" cy="55403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5" name="Rectangle 22"/>
          <p:cNvSpPr>
            <a:spLocks noChangeArrowheads="1"/>
          </p:cNvSpPr>
          <p:nvPr/>
        </p:nvSpPr>
        <p:spPr bwMode="auto">
          <a:xfrm flipH="1">
            <a:off x="3497263" y="3167063"/>
            <a:ext cx="457200" cy="54768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6" name="Rectangle 23"/>
          <p:cNvSpPr>
            <a:spLocks noChangeArrowheads="1"/>
          </p:cNvSpPr>
          <p:nvPr/>
        </p:nvSpPr>
        <p:spPr bwMode="auto">
          <a:xfrm flipH="1">
            <a:off x="2887663" y="3475038"/>
            <a:ext cx="457200" cy="239712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7" name="Rectangle 24"/>
          <p:cNvSpPr>
            <a:spLocks noChangeArrowheads="1"/>
          </p:cNvSpPr>
          <p:nvPr/>
        </p:nvSpPr>
        <p:spPr bwMode="auto">
          <a:xfrm flipH="1">
            <a:off x="3497263" y="2266950"/>
            <a:ext cx="457200" cy="3048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8" name="Rectangle 25"/>
          <p:cNvSpPr>
            <a:spLocks noChangeArrowheads="1"/>
          </p:cNvSpPr>
          <p:nvPr/>
        </p:nvSpPr>
        <p:spPr bwMode="auto">
          <a:xfrm flipH="1">
            <a:off x="2887663" y="2038350"/>
            <a:ext cx="457200" cy="5334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932113" y="2593975"/>
            <a:ext cx="1098550" cy="4016375"/>
            <a:chOff x="585" y="1707"/>
            <a:chExt cx="692" cy="2530"/>
          </a:xfrm>
        </p:grpSpPr>
        <p:sp>
          <p:nvSpPr>
            <p:cNvPr id="23591" name="Text Box 27"/>
            <p:cNvSpPr txBox="1">
              <a:spLocks noChangeArrowheads="1"/>
            </p:cNvSpPr>
            <p:nvPr/>
          </p:nvSpPr>
          <p:spPr bwMode="auto">
            <a:xfrm>
              <a:off x="585" y="1707"/>
              <a:ext cx="6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5         2.5</a:t>
              </a:r>
            </a:p>
          </p:txBody>
        </p:sp>
        <p:sp>
          <p:nvSpPr>
            <p:cNvPr id="23592" name="Text Box 28"/>
            <p:cNvSpPr txBox="1">
              <a:spLocks noChangeArrowheads="1"/>
            </p:cNvSpPr>
            <p:nvPr/>
          </p:nvSpPr>
          <p:spPr bwMode="auto">
            <a:xfrm>
              <a:off x="585" y="2410"/>
              <a:ext cx="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2         5</a:t>
              </a:r>
            </a:p>
          </p:txBody>
        </p:sp>
        <p:sp>
          <p:nvSpPr>
            <p:cNvPr id="23593" name="Text Box 29"/>
            <p:cNvSpPr txBox="1">
              <a:spLocks noChangeArrowheads="1"/>
            </p:cNvSpPr>
            <p:nvPr/>
          </p:nvSpPr>
          <p:spPr bwMode="auto">
            <a:xfrm>
              <a:off x="585" y="3249"/>
              <a:ext cx="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5         3</a:t>
              </a:r>
            </a:p>
          </p:txBody>
        </p:sp>
        <p:sp>
          <p:nvSpPr>
            <p:cNvPr id="23594" name="Text Box 30"/>
            <p:cNvSpPr txBox="1">
              <a:spLocks noChangeArrowheads="1"/>
            </p:cNvSpPr>
            <p:nvPr/>
          </p:nvSpPr>
          <p:spPr bwMode="auto">
            <a:xfrm>
              <a:off x="585" y="4006"/>
              <a:ext cx="6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2.5       3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334000" y="3886200"/>
            <a:ext cx="1074737" cy="1301750"/>
            <a:chOff x="7421563" y="1611313"/>
            <a:chExt cx="1074737" cy="1301750"/>
          </a:xfrm>
        </p:grpSpPr>
        <p:sp>
          <p:nvSpPr>
            <p:cNvPr id="23580" name="Rectangle 31"/>
            <p:cNvSpPr>
              <a:spLocks noChangeArrowheads="1"/>
            </p:cNvSpPr>
            <p:nvPr/>
          </p:nvSpPr>
          <p:spPr bwMode="auto">
            <a:xfrm flipH="1">
              <a:off x="8039100" y="2373313"/>
              <a:ext cx="457200" cy="15240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1" name="Rectangle 32"/>
            <p:cNvSpPr>
              <a:spLocks noChangeArrowheads="1"/>
            </p:cNvSpPr>
            <p:nvPr/>
          </p:nvSpPr>
          <p:spPr bwMode="auto">
            <a:xfrm flipH="1">
              <a:off x="7429500" y="1611313"/>
              <a:ext cx="457200" cy="91440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4" name="Text Box 35"/>
            <p:cNvSpPr txBox="1">
              <a:spLocks noChangeArrowheads="1"/>
            </p:cNvSpPr>
            <p:nvPr/>
          </p:nvSpPr>
          <p:spPr bwMode="auto">
            <a:xfrm>
              <a:off x="7421563" y="2546350"/>
              <a:ext cx="10414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Times New Roman" pitchFamily="18" charset="0"/>
                </a:rPr>
                <a:t>8        1.5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620000" y="3968750"/>
            <a:ext cx="1066800" cy="1212850"/>
            <a:chOff x="7462838" y="5006975"/>
            <a:chExt cx="1066800" cy="1212850"/>
          </a:xfrm>
        </p:grpSpPr>
        <p:sp>
          <p:nvSpPr>
            <p:cNvPr id="23582" name="Rectangle 33"/>
            <p:cNvSpPr>
              <a:spLocks noChangeArrowheads="1"/>
            </p:cNvSpPr>
            <p:nvPr/>
          </p:nvSpPr>
          <p:spPr bwMode="auto">
            <a:xfrm flipH="1">
              <a:off x="8072438" y="5011738"/>
              <a:ext cx="457200" cy="83820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3" name="Rectangle 34"/>
            <p:cNvSpPr>
              <a:spLocks noChangeArrowheads="1"/>
            </p:cNvSpPr>
            <p:nvPr/>
          </p:nvSpPr>
          <p:spPr bwMode="auto">
            <a:xfrm flipH="1">
              <a:off x="7462838" y="5006975"/>
              <a:ext cx="457200" cy="842963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5" name="Text Box 36"/>
            <p:cNvSpPr txBox="1">
              <a:spLocks noChangeArrowheads="1"/>
            </p:cNvSpPr>
            <p:nvPr/>
          </p:nvSpPr>
          <p:spPr bwMode="auto">
            <a:xfrm>
              <a:off x="7472363" y="5853113"/>
              <a:ext cx="9842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b="1" dirty="0">
                  <a:solidFill>
                    <a:schemeClr val="tx1"/>
                  </a:solidFill>
                  <a:latin typeface="Times New Roman" pitchFamily="18" charset="0"/>
                </a:rPr>
                <a:t>7          7</a:t>
              </a:r>
            </a:p>
          </p:txBody>
        </p:sp>
      </p:grpSp>
      <p:sp>
        <p:nvSpPr>
          <p:cNvPr id="23587" name="Rectangle 38"/>
          <p:cNvSpPr>
            <a:spLocks noChangeArrowheads="1"/>
          </p:cNvSpPr>
          <p:nvPr/>
        </p:nvSpPr>
        <p:spPr bwMode="auto">
          <a:xfrm>
            <a:off x="720725" y="163513"/>
            <a:ext cx="20002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3200">
                <a:solidFill>
                  <a:schemeClr val="tx1"/>
                </a:solidFill>
                <a:latin typeface="Comic Sans MS" pitchFamily="66" charset="0"/>
              </a:rPr>
              <a:t>Problem 1</a:t>
            </a:r>
          </a:p>
        </p:txBody>
      </p:sp>
      <p:pic>
        <p:nvPicPr>
          <p:cNvPr id="23588" name="Picture 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584325"/>
            <a:ext cx="1906588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Rectangle 38"/>
          <p:cNvSpPr>
            <a:spLocks noChangeArrowheads="1"/>
          </p:cNvSpPr>
          <p:nvPr/>
        </p:nvSpPr>
        <p:spPr bwMode="auto">
          <a:xfrm>
            <a:off x="3048000" y="152400"/>
            <a:ext cx="424827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  <a:latin typeface="Comic Sans MS" pitchFamily="66" charset="0"/>
              </a:rPr>
              <a:t>This is Classification!</a:t>
            </a:r>
            <a:endParaRPr lang="en-US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6" name="AutoShape 36"/>
          <p:cNvSpPr>
            <a:spLocks noChangeArrowheads="1"/>
          </p:cNvSpPr>
          <p:nvPr/>
        </p:nvSpPr>
        <p:spPr bwMode="auto">
          <a:xfrm>
            <a:off x="4724401" y="838200"/>
            <a:ext cx="3048000" cy="457200"/>
          </a:xfrm>
          <a:prstGeom prst="wedgeRoundRectCallout">
            <a:avLst>
              <a:gd name="adj1" fmla="val -78189"/>
              <a:gd name="adj2" fmla="val 69664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We know the class label.</a:t>
            </a:r>
            <a:endParaRPr lang="en-US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1AABEA-B2B8-4CE9-893F-EDBB97DD90FC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1028" name="Rectangle 2"/>
          <p:cNvSpPr>
            <a:spLocks noChangeArrowheads="1"/>
          </p:cNvSpPr>
          <p:nvPr/>
        </p:nvSpPr>
        <p:spPr bwMode="auto">
          <a:xfrm>
            <a:off x="377825" y="933450"/>
            <a:ext cx="1830388" cy="5707063"/>
          </a:xfrm>
          <a:prstGeom prst="rect">
            <a:avLst/>
          </a:prstGeom>
          <a:solidFill>
            <a:srgbClr val="EAEAEA"/>
          </a:solidFill>
          <a:ln w="1905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3"/>
          <p:cNvSpPr txBox="1">
            <a:spLocks noChangeArrowheads="1"/>
          </p:cNvSpPr>
          <p:nvPr/>
        </p:nvSpPr>
        <p:spPr bwMode="auto">
          <a:xfrm>
            <a:off x="242888" y="958850"/>
            <a:ext cx="20701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>
                <a:latin typeface="Times New Roman" pitchFamily="18" charset="0"/>
              </a:rPr>
              <a:t>Examples of </a:t>
            </a:r>
            <a:endParaRPr lang="en-US" b="1" dirty="0" smtClean="0">
              <a:latin typeface="Times New Roman" pitchFamily="18" charset="0"/>
            </a:endParaRPr>
          </a:p>
          <a:p>
            <a:pPr algn="ctr"/>
            <a:r>
              <a:rPr lang="en-US" b="1" dirty="0" smtClean="0">
                <a:latin typeface="Times New Roman" pitchFamily="18" charset="0"/>
              </a:rPr>
              <a:t>class </a:t>
            </a:r>
            <a:r>
              <a:rPr lang="en-US" b="1" dirty="0">
                <a:latin typeface="Times New Roman" pitchFamily="18" charset="0"/>
              </a:rPr>
              <a:t>A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030" name="Rectangle 4"/>
          <p:cNvSpPr>
            <a:spLocks noChangeArrowheads="1"/>
          </p:cNvSpPr>
          <p:nvPr/>
        </p:nvSpPr>
        <p:spPr bwMode="auto">
          <a:xfrm>
            <a:off x="712788" y="6021388"/>
            <a:ext cx="457200" cy="3048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Rectangle 5"/>
          <p:cNvSpPr>
            <a:spLocks noChangeArrowheads="1"/>
          </p:cNvSpPr>
          <p:nvPr/>
        </p:nvSpPr>
        <p:spPr bwMode="auto">
          <a:xfrm>
            <a:off x="1322388" y="6035675"/>
            <a:ext cx="457200" cy="290513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Rectangle 6"/>
          <p:cNvSpPr>
            <a:spLocks noChangeArrowheads="1"/>
          </p:cNvSpPr>
          <p:nvPr/>
        </p:nvSpPr>
        <p:spPr bwMode="auto">
          <a:xfrm>
            <a:off x="712788" y="4344988"/>
            <a:ext cx="457200" cy="762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7"/>
          <p:cNvSpPr>
            <a:spLocks noChangeArrowheads="1"/>
          </p:cNvSpPr>
          <p:nvPr/>
        </p:nvSpPr>
        <p:spPr bwMode="auto">
          <a:xfrm>
            <a:off x="1322388" y="4344988"/>
            <a:ext cx="457200" cy="762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4" name="Rectangle 8"/>
          <p:cNvSpPr>
            <a:spLocks noChangeArrowheads="1"/>
          </p:cNvSpPr>
          <p:nvPr/>
        </p:nvSpPr>
        <p:spPr bwMode="auto">
          <a:xfrm>
            <a:off x="712788" y="3213100"/>
            <a:ext cx="457200" cy="5222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Rectangle 9"/>
          <p:cNvSpPr>
            <a:spLocks noChangeArrowheads="1"/>
          </p:cNvSpPr>
          <p:nvPr/>
        </p:nvSpPr>
        <p:spPr bwMode="auto">
          <a:xfrm>
            <a:off x="1322388" y="3201988"/>
            <a:ext cx="457200" cy="5334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6" name="Rectangle 10"/>
          <p:cNvSpPr>
            <a:spLocks noChangeArrowheads="1"/>
          </p:cNvSpPr>
          <p:nvPr/>
        </p:nvSpPr>
        <p:spPr bwMode="auto">
          <a:xfrm>
            <a:off x="712788" y="2203450"/>
            <a:ext cx="457200" cy="38893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7" name="Rectangle 11"/>
          <p:cNvSpPr>
            <a:spLocks noChangeArrowheads="1"/>
          </p:cNvSpPr>
          <p:nvPr/>
        </p:nvSpPr>
        <p:spPr bwMode="auto">
          <a:xfrm>
            <a:off x="1322388" y="2211388"/>
            <a:ext cx="457200" cy="381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8" name="Text Box 12"/>
          <p:cNvSpPr txBox="1">
            <a:spLocks noChangeArrowheads="1"/>
          </p:cNvSpPr>
          <p:nvPr/>
        </p:nvSpPr>
        <p:spPr bwMode="auto">
          <a:xfrm>
            <a:off x="727075" y="259715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4         4</a:t>
            </a:r>
          </a:p>
        </p:txBody>
      </p:sp>
      <p:sp>
        <p:nvSpPr>
          <p:cNvPr id="1039" name="Text Box 13"/>
          <p:cNvSpPr txBox="1">
            <a:spLocks noChangeArrowheads="1"/>
          </p:cNvSpPr>
          <p:nvPr/>
        </p:nvSpPr>
        <p:spPr bwMode="auto">
          <a:xfrm>
            <a:off x="727075" y="3713163"/>
            <a:ext cx="98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5          5</a:t>
            </a:r>
          </a:p>
        </p:txBody>
      </p:sp>
      <p:sp>
        <p:nvSpPr>
          <p:cNvPr id="1040" name="Text Box 14"/>
          <p:cNvSpPr txBox="1">
            <a:spLocks noChangeArrowheads="1"/>
          </p:cNvSpPr>
          <p:nvPr/>
        </p:nvSpPr>
        <p:spPr bwMode="auto">
          <a:xfrm>
            <a:off x="727075" y="5045075"/>
            <a:ext cx="977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6         6</a:t>
            </a:r>
          </a:p>
        </p:txBody>
      </p:sp>
      <p:sp>
        <p:nvSpPr>
          <p:cNvPr id="1041" name="Text Box 15"/>
          <p:cNvSpPr txBox="1">
            <a:spLocks noChangeArrowheads="1"/>
          </p:cNvSpPr>
          <p:nvPr/>
        </p:nvSpPr>
        <p:spPr bwMode="auto">
          <a:xfrm>
            <a:off x="727075" y="6246813"/>
            <a:ext cx="98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3          3</a:t>
            </a:r>
          </a:p>
        </p:txBody>
      </p:sp>
      <p:sp>
        <p:nvSpPr>
          <p:cNvPr id="1042" name="Rectangle 16"/>
          <p:cNvSpPr>
            <a:spLocks noChangeArrowheads="1"/>
          </p:cNvSpPr>
          <p:nvPr/>
        </p:nvSpPr>
        <p:spPr bwMode="auto">
          <a:xfrm>
            <a:off x="2593975" y="928688"/>
            <a:ext cx="1890713" cy="5707062"/>
          </a:xfrm>
          <a:prstGeom prst="rect">
            <a:avLst/>
          </a:prstGeom>
          <a:solidFill>
            <a:srgbClr val="FFFFCC"/>
          </a:solidFill>
          <a:ln w="1905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3" name="Text Box 17"/>
          <p:cNvSpPr txBox="1">
            <a:spLocks noChangeArrowheads="1"/>
          </p:cNvSpPr>
          <p:nvPr/>
        </p:nvSpPr>
        <p:spPr bwMode="auto">
          <a:xfrm>
            <a:off x="2601913" y="1008063"/>
            <a:ext cx="18446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Examples of class B</a:t>
            </a:r>
            <a:endParaRPr lang="en-US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044" name="Rectangle 18"/>
          <p:cNvSpPr>
            <a:spLocks noChangeArrowheads="1"/>
          </p:cNvSpPr>
          <p:nvPr/>
        </p:nvSpPr>
        <p:spPr bwMode="auto">
          <a:xfrm flipH="1">
            <a:off x="3497263" y="5924550"/>
            <a:ext cx="457200" cy="381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5" name="Rectangle 19"/>
          <p:cNvSpPr>
            <a:spLocks noChangeArrowheads="1"/>
          </p:cNvSpPr>
          <p:nvPr/>
        </p:nvSpPr>
        <p:spPr bwMode="auto">
          <a:xfrm flipH="1">
            <a:off x="2887663" y="6032500"/>
            <a:ext cx="457200" cy="27305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6" name="Rectangle 20"/>
          <p:cNvSpPr>
            <a:spLocks noChangeArrowheads="1"/>
          </p:cNvSpPr>
          <p:nvPr/>
        </p:nvSpPr>
        <p:spPr bwMode="auto">
          <a:xfrm flipH="1">
            <a:off x="3497263" y="4705350"/>
            <a:ext cx="457200" cy="381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7" name="Rectangle 21"/>
          <p:cNvSpPr>
            <a:spLocks noChangeArrowheads="1"/>
          </p:cNvSpPr>
          <p:nvPr/>
        </p:nvSpPr>
        <p:spPr bwMode="auto">
          <a:xfrm flipH="1">
            <a:off x="2887663" y="4532313"/>
            <a:ext cx="457200" cy="55403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8" name="Rectangle 22"/>
          <p:cNvSpPr>
            <a:spLocks noChangeArrowheads="1"/>
          </p:cNvSpPr>
          <p:nvPr/>
        </p:nvSpPr>
        <p:spPr bwMode="auto">
          <a:xfrm flipH="1">
            <a:off x="3497263" y="3167063"/>
            <a:ext cx="457200" cy="54768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9" name="Rectangle 23"/>
          <p:cNvSpPr>
            <a:spLocks noChangeArrowheads="1"/>
          </p:cNvSpPr>
          <p:nvPr/>
        </p:nvSpPr>
        <p:spPr bwMode="auto">
          <a:xfrm flipH="1">
            <a:off x="2887663" y="3475038"/>
            <a:ext cx="457200" cy="239712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0" name="Rectangle 24"/>
          <p:cNvSpPr>
            <a:spLocks noChangeArrowheads="1"/>
          </p:cNvSpPr>
          <p:nvPr/>
        </p:nvSpPr>
        <p:spPr bwMode="auto">
          <a:xfrm flipH="1">
            <a:off x="3497263" y="2266950"/>
            <a:ext cx="457200" cy="3048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1" name="Rectangle 25"/>
          <p:cNvSpPr>
            <a:spLocks noChangeArrowheads="1"/>
          </p:cNvSpPr>
          <p:nvPr/>
        </p:nvSpPr>
        <p:spPr bwMode="auto">
          <a:xfrm flipH="1">
            <a:off x="2887663" y="2038350"/>
            <a:ext cx="457200" cy="5334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932113" y="2593975"/>
            <a:ext cx="1098550" cy="4016375"/>
            <a:chOff x="585" y="1707"/>
            <a:chExt cx="692" cy="2530"/>
          </a:xfrm>
        </p:grpSpPr>
        <p:sp>
          <p:nvSpPr>
            <p:cNvPr id="1060" name="Text Box 27"/>
            <p:cNvSpPr txBox="1">
              <a:spLocks noChangeArrowheads="1"/>
            </p:cNvSpPr>
            <p:nvPr/>
          </p:nvSpPr>
          <p:spPr bwMode="auto">
            <a:xfrm>
              <a:off x="585" y="1707"/>
              <a:ext cx="6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5         2.5</a:t>
              </a:r>
            </a:p>
          </p:txBody>
        </p:sp>
        <p:sp>
          <p:nvSpPr>
            <p:cNvPr id="1061" name="Text Box 28"/>
            <p:cNvSpPr txBox="1">
              <a:spLocks noChangeArrowheads="1"/>
            </p:cNvSpPr>
            <p:nvPr/>
          </p:nvSpPr>
          <p:spPr bwMode="auto">
            <a:xfrm>
              <a:off x="585" y="2410"/>
              <a:ext cx="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2         5</a:t>
              </a:r>
            </a:p>
          </p:txBody>
        </p:sp>
        <p:sp>
          <p:nvSpPr>
            <p:cNvPr id="1062" name="Text Box 29"/>
            <p:cNvSpPr txBox="1">
              <a:spLocks noChangeArrowheads="1"/>
            </p:cNvSpPr>
            <p:nvPr/>
          </p:nvSpPr>
          <p:spPr bwMode="auto">
            <a:xfrm>
              <a:off x="585" y="3249"/>
              <a:ext cx="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5         3</a:t>
              </a:r>
            </a:p>
          </p:txBody>
        </p:sp>
        <p:sp>
          <p:nvSpPr>
            <p:cNvPr id="1063" name="Text Box 30"/>
            <p:cNvSpPr txBox="1">
              <a:spLocks noChangeArrowheads="1"/>
            </p:cNvSpPr>
            <p:nvPr/>
          </p:nvSpPr>
          <p:spPr bwMode="auto">
            <a:xfrm>
              <a:off x="585" y="4006"/>
              <a:ext cx="6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2.5       3</a:t>
              </a:r>
            </a:p>
          </p:txBody>
        </p:sp>
      </p:grpSp>
      <p:sp>
        <p:nvSpPr>
          <p:cNvPr id="1053" name="Rectangle 31"/>
          <p:cNvSpPr>
            <a:spLocks noChangeArrowheads="1"/>
          </p:cNvSpPr>
          <p:nvPr/>
        </p:nvSpPr>
        <p:spPr bwMode="auto">
          <a:xfrm flipH="1">
            <a:off x="8072438" y="5011738"/>
            <a:ext cx="457200" cy="8382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" name="Rectangle 32"/>
          <p:cNvSpPr>
            <a:spLocks noChangeArrowheads="1"/>
          </p:cNvSpPr>
          <p:nvPr/>
        </p:nvSpPr>
        <p:spPr bwMode="auto">
          <a:xfrm flipH="1">
            <a:off x="7462838" y="5006975"/>
            <a:ext cx="457200" cy="842963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5" name="Text Box 33"/>
          <p:cNvSpPr txBox="1">
            <a:spLocks noChangeArrowheads="1"/>
          </p:cNvSpPr>
          <p:nvPr/>
        </p:nvSpPr>
        <p:spPr bwMode="auto">
          <a:xfrm>
            <a:off x="7472363" y="5853113"/>
            <a:ext cx="98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tx1"/>
                </a:solidFill>
                <a:latin typeface="Times New Roman" pitchFamily="18" charset="0"/>
              </a:rPr>
              <a:t>7          7</a:t>
            </a:r>
          </a:p>
        </p:txBody>
      </p:sp>
      <p:sp>
        <p:nvSpPr>
          <p:cNvPr id="1056" name="Rectangle 34"/>
          <p:cNvSpPr>
            <a:spLocks noChangeArrowheads="1"/>
          </p:cNvSpPr>
          <p:nvPr/>
        </p:nvSpPr>
        <p:spPr bwMode="auto">
          <a:xfrm>
            <a:off x="720725" y="163513"/>
            <a:ext cx="20002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3200">
                <a:solidFill>
                  <a:schemeClr val="tx1"/>
                </a:solidFill>
                <a:latin typeface="Comic Sans MS" pitchFamily="66" charset="0"/>
              </a:rPr>
              <a:t>Problem 1</a:t>
            </a:r>
          </a:p>
        </p:txBody>
      </p:sp>
      <p:pic>
        <p:nvPicPr>
          <p:cNvPr id="1057" name="Picture 35" descr="homer-smili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3750" y="4562475"/>
            <a:ext cx="145732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0372" name="AutoShape 36"/>
          <p:cNvSpPr>
            <a:spLocks noChangeArrowheads="1"/>
          </p:cNvSpPr>
          <p:nvPr/>
        </p:nvSpPr>
        <p:spPr bwMode="auto">
          <a:xfrm>
            <a:off x="5759450" y="4254500"/>
            <a:ext cx="3216275" cy="552450"/>
          </a:xfrm>
          <a:prstGeom prst="wedgeRoundRectCallout">
            <a:avLst>
              <a:gd name="adj1" fmla="val -40620"/>
              <a:gd name="adj2" fmla="val 137644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>
                <a:solidFill>
                  <a:schemeClr val="tx1"/>
                </a:solidFill>
                <a:latin typeface="Comic Sans MS" pitchFamily="66" charset="0"/>
              </a:rPr>
              <a:t>So this one is an </a:t>
            </a:r>
            <a:r>
              <a:rPr lang="en-US">
                <a:latin typeface="Comic Sans MS" pitchFamily="66" charset="0"/>
              </a:rPr>
              <a:t>A</a:t>
            </a:r>
            <a:r>
              <a:rPr lang="en-US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  <a:p>
            <a:pPr eaLnBrk="1" hangingPunct="1">
              <a:defRPr/>
            </a:pPr>
            <a:endParaRPr lang="en-US" sz="2000">
              <a:solidFill>
                <a:schemeClr val="tx1"/>
              </a:solidFill>
              <a:latin typeface="Comic Sans MS" pitchFamily="66" charset="0"/>
            </a:endParaRPr>
          </a:p>
        </p:txBody>
      </p:sp>
      <p:graphicFrame>
        <p:nvGraphicFramePr>
          <p:cNvPr id="1026" name="Object 37"/>
          <p:cNvGraphicFramePr>
            <a:graphicFrameLocks noChangeAspect="1"/>
          </p:cNvGraphicFramePr>
          <p:nvPr/>
        </p:nvGraphicFramePr>
        <p:xfrm>
          <a:off x="7559675" y="0"/>
          <a:ext cx="1476375" cy="1924050"/>
        </p:xfrm>
        <a:graphic>
          <a:graphicData uri="http://schemas.openxmlformats.org/presentationml/2006/ole">
            <p:oleObj spid="_x0000_s27650" name="Bitmap Image" r:id="rId5" imgW="1695687" imgH="2209524" progId="PBrush">
              <p:embed/>
            </p:oleObj>
          </a:graphicData>
        </a:graphic>
      </p:graphicFrame>
      <p:sp>
        <p:nvSpPr>
          <p:cNvPr id="910374" name="AutoShape 38"/>
          <p:cNvSpPr>
            <a:spLocks noChangeArrowheads="1"/>
          </p:cNvSpPr>
          <p:nvPr/>
        </p:nvSpPr>
        <p:spPr bwMode="auto">
          <a:xfrm>
            <a:off x="4748213" y="1671638"/>
            <a:ext cx="3676650" cy="1719262"/>
          </a:xfrm>
          <a:prstGeom prst="wedgeRoundRectCallout">
            <a:avLst>
              <a:gd name="adj1" fmla="val 31176"/>
              <a:gd name="adj2" fmla="val -77977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The rule is as follows, if </a:t>
            </a:r>
            <a:r>
              <a:rPr lang="en-US" u="sng" dirty="0">
                <a:solidFill>
                  <a:schemeClr val="tx1"/>
                </a:solidFill>
                <a:latin typeface="Comic Sans MS" pitchFamily="66" charset="0"/>
              </a:rPr>
              <a:t>the two bars are equal sizes</a:t>
            </a: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, it is an </a:t>
            </a:r>
            <a:r>
              <a:rPr lang="en-US" dirty="0">
                <a:latin typeface="Comic Sans MS" pitchFamily="66" charset="0"/>
              </a:rPr>
              <a:t>A</a:t>
            </a: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. Otherwise it is a 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B</a:t>
            </a: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  <a:p>
            <a:pPr eaLnBrk="1" hangingPunct="1">
              <a:defRPr/>
            </a:pPr>
            <a:endParaRPr lang="en-US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3048000" y="152400"/>
            <a:ext cx="424827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  <a:latin typeface="Comic Sans MS" pitchFamily="66" charset="0"/>
              </a:rPr>
              <a:t>This is Classification!</a:t>
            </a:r>
            <a:endParaRPr lang="en-US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DC47937-8170-434F-AF49-46D3E4B821CA}" type="slidenum">
              <a:rPr lang="en-US" smtClean="0"/>
              <a:pPr/>
              <a:t>37</a:t>
            </a:fld>
            <a:endParaRPr lang="en-US" smtClean="0"/>
          </a:p>
        </p:txBody>
      </p:sp>
      <p:pic>
        <p:nvPicPr>
          <p:cNvPr id="26627" name="Picture 2" descr="homer_wall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4375" y="4905375"/>
            <a:ext cx="13462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377825" y="933450"/>
            <a:ext cx="1830388" cy="5707063"/>
          </a:xfrm>
          <a:prstGeom prst="rect">
            <a:avLst/>
          </a:prstGeom>
          <a:solidFill>
            <a:srgbClr val="EAEAEA"/>
          </a:solidFill>
          <a:ln w="1905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9" name="Text Box 4"/>
          <p:cNvSpPr txBox="1">
            <a:spLocks noChangeArrowheads="1"/>
          </p:cNvSpPr>
          <p:nvPr/>
        </p:nvSpPr>
        <p:spPr bwMode="auto">
          <a:xfrm>
            <a:off x="242888" y="958850"/>
            <a:ext cx="20701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Times New Roman" pitchFamily="18" charset="0"/>
              </a:rPr>
              <a:t>Examples of class A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6630" name="Rectangle 5"/>
          <p:cNvSpPr>
            <a:spLocks noChangeArrowheads="1"/>
          </p:cNvSpPr>
          <p:nvPr/>
        </p:nvSpPr>
        <p:spPr bwMode="auto">
          <a:xfrm>
            <a:off x="712788" y="6021388"/>
            <a:ext cx="457200" cy="3048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1" name="Rectangle 6"/>
          <p:cNvSpPr>
            <a:spLocks noChangeArrowheads="1"/>
          </p:cNvSpPr>
          <p:nvPr/>
        </p:nvSpPr>
        <p:spPr bwMode="auto">
          <a:xfrm>
            <a:off x="1322388" y="6035675"/>
            <a:ext cx="457200" cy="290513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2" name="Rectangle 7"/>
          <p:cNvSpPr>
            <a:spLocks noChangeArrowheads="1"/>
          </p:cNvSpPr>
          <p:nvPr/>
        </p:nvSpPr>
        <p:spPr bwMode="auto">
          <a:xfrm>
            <a:off x="712788" y="4344988"/>
            <a:ext cx="457200" cy="762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Rectangle 8"/>
          <p:cNvSpPr>
            <a:spLocks noChangeArrowheads="1"/>
          </p:cNvSpPr>
          <p:nvPr/>
        </p:nvSpPr>
        <p:spPr bwMode="auto">
          <a:xfrm>
            <a:off x="1322388" y="4344988"/>
            <a:ext cx="457200" cy="762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4" name="Rectangle 9"/>
          <p:cNvSpPr>
            <a:spLocks noChangeArrowheads="1"/>
          </p:cNvSpPr>
          <p:nvPr/>
        </p:nvSpPr>
        <p:spPr bwMode="auto">
          <a:xfrm>
            <a:off x="712788" y="3213100"/>
            <a:ext cx="457200" cy="5222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5" name="Rectangle 10"/>
          <p:cNvSpPr>
            <a:spLocks noChangeArrowheads="1"/>
          </p:cNvSpPr>
          <p:nvPr/>
        </p:nvSpPr>
        <p:spPr bwMode="auto">
          <a:xfrm>
            <a:off x="1322388" y="3201988"/>
            <a:ext cx="457200" cy="5334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6" name="Rectangle 11"/>
          <p:cNvSpPr>
            <a:spLocks noChangeArrowheads="1"/>
          </p:cNvSpPr>
          <p:nvPr/>
        </p:nvSpPr>
        <p:spPr bwMode="auto">
          <a:xfrm>
            <a:off x="712788" y="2203450"/>
            <a:ext cx="457200" cy="38893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7" name="Rectangle 12"/>
          <p:cNvSpPr>
            <a:spLocks noChangeArrowheads="1"/>
          </p:cNvSpPr>
          <p:nvPr/>
        </p:nvSpPr>
        <p:spPr bwMode="auto">
          <a:xfrm>
            <a:off x="1322388" y="2211388"/>
            <a:ext cx="457200" cy="381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8" name="Text Box 13"/>
          <p:cNvSpPr txBox="1">
            <a:spLocks noChangeArrowheads="1"/>
          </p:cNvSpPr>
          <p:nvPr/>
        </p:nvSpPr>
        <p:spPr bwMode="auto">
          <a:xfrm>
            <a:off x="727075" y="259715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4         4</a:t>
            </a:r>
          </a:p>
        </p:txBody>
      </p:sp>
      <p:sp>
        <p:nvSpPr>
          <p:cNvPr id="26639" name="Text Box 14"/>
          <p:cNvSpPr txBox="1">
            <a:spLocks noChangeArrowheads="1"/>
          </p:cNvSpPr>
          <p:nvPr/>
        </p:nvSpPr>
        <p:spPr bwMode="auto">
          <a:xfrm>
            <a:off x="727075" y="3713163"/>
            <a:ext cx="98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5          5</a:t>
            </a:r>
          </a:p>
        </p:txBody>
      </p:sp>
      <p:sp>
        <p:nvSpPr>
          <p:cNvPr id="26640" name="Text Box 15"/>
          <p:cNvSpPr txBox="1">
            <a:spLocks noChangeArrowheads="1"/>
          </p:cNvSpPr>
          <p:nvPr/>
        </p:nvSpPr>
        <p:spPr bwMode="auto">
          <a:xfrm>
            <a:off x="727075" y="5045075"/>
            <a:ext cx="977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6         6</a:t>
            </a:r>
          </a:p>
        </p:txBody>
      </p:sp>
      <p:sp>
        <p:nvSpPr>
          <p:cNvPr id="26641" name="Text Box 16"/>
          <p:cNvSpPr txBox="1">
            <a:spLocks noChangeArrowheads="1"/>
          </p:cNvSpPr>
          <p:nvPr/>
        </p:nvSpPr>
        <p:spPr bwMode="auto">
          <a:xfrm>
            <a:off x="727075" y="6246813"/>
            <a:ext cx="98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3          3</a:t>
            </a:r>
          </a:p>
        </p:txBody>
      </p:sp>
      <p:sp>
        <p:nvSpPr>
          <p:cNvPr id="26642" name="Rectangle 17"/>
          <p:cNvSpPr>
            <a:spLocks noChangeArrowheads="1"/>
          </p:cNvSpPr>
          <p:nvPr/>
        </p:nvSpPr>
        <p:spPr bwMode="auto">
          <a:xfrm>
            <a:off x="2593975" y="928688"/>
            <a:ext cx="1890713" cy="5707062"/>
          </a:xfrm>
          <a:prstGeom prst="rect">
            <a:avLst/>
          </a:prstGeom>
          <a:solidFill>
            <a:srgbClr val="FFFFCC"/>
          </a:solidFill>
          <a:ln w="1905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3" name="Text Box 18"/>
          <p:cNvSpPr txBox="1">
            <a:spLocks noChangeArrowheads="1"/>
          </p:cNvSpPr>
          <p:nvPr/>
        </p:nvSpPr>
        <p:spPr bwMode="auto">
          <a:xfrm>
            <a:off x="2601913" y="1008063"/>
            <a:ext cx="18446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Examples of class B</a:t>
            </a:r>
            <a:endParaRPr lang="en-US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6644" name="Rectangle 19"/>
          <p:cNvSpPr>
            <a:spLocks noChangeArrowheads="1"/>
          </p:cNvSpPr>
          <p:nvPr/>
        </p:nvSpPr>
        <p:spPr bwMode="auto">
          <a:xfrm flipH="1">
            <a:off x="3497263" y="5924550"/>
            <a:ext cx="457200" cy="381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5" name="Rectangle 20"/>
          <p:cNvSpPr>
            <a:spLocks noChangeArrowheads="1"/>
          </p:cNvSpPr>
          <p:nvPr/>
        </p:nvSpPr>
        <p:spPr bwMode="auto">
          <a:xfrm flipH="1">
            <a:off x="2887663" y="6032500"/>
            <a:ext cx="457200" cy="27305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6" name="Rectangle 21"/>
          <p:cNvSpPr>
            <a:spLocks noChangeArrowheads="1"/>
          </p:cNvSpPr>
          <p:nvPr/>
        </p:nvSpPr>
        <p:spPr bwMode="auto">
          <a:xfrm flipH="1">
            <a:off x="3497263" y="4705350"/>
            <a:ext cx="457200" cy="381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7" name="Rectangle 22"/>
          <p:cNvSpPr>
            <a:spLocks noChangeArrowheads="1"/>
          </p:cNvSpPr>
          <p:nvPr/>
        </p:nvSpPr>
        <p:spPr bwMode="auto">
          <a:xfrm flipH="1">
            <a:off x="2887663" y="4532313"/>
            <a:ext cx="457200" cy="55403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8" name="Rectangle 23"/>
          <p:cNvSpPr>
            <a:spLocks noChangeArrowheads="1"/>
          </p:cNvSpPr>
          <p:nvPr/>
        </p:nvSpPr>
        <p:spPr bwMode="auto">
          <a:xfrm flipH="1">
            <a:off x="3497263" y="3167063"/>
            <a:ext cx="457200" cy="54768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9" name="Rectangle 24"/>
          <p:cNvSpPr>
            <a:spLocks noChangeArrowheads="1"/>
          </p:cNvSpPr>
          <p:nvPr/>
        </p:nvSpPr>
        <p:spPr bwMode="auto">
          <a:xfrm flipH="1">
            <a:off x="2887663" y="3475038"/>
            <a:ext cx="457200" cy="239712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0" name="Rectangle 25"/>
          <p:cNvSpPr>
            <a:spLocks noChangeArrowheads="1"/>
          </p:cNvSpPr>
          <p:nvPr/>
        </p:nvSpPr>
        <p:spPr bwMode="auto">
          <a:xfrm flipH="1">
            <a:off x="3497263" y="2266950"/>
            <a:ext cx="457200" cy="3048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1" name="Rectangle 26"/>
          <p:cNvSpPr>
            <a:spLocks noChangeArrowheads="1"/>
          </p:cNvSpPr>
          <p:nvPr/>
        </p:nvSpPr>
        <p:spPr bwMode="auto">
          <a:xfrm flipH="1">
            <a:off x="2887663" y="2038350"/>
            <a:ext cx="457200" cy="5334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2932113" y="2593975"/>
            <a:ext cx="1098550" cy="4016375"/>
            <a:chOff x="585" y="1707"/>
            <a:chExt cx="692" cy="2530"/>
          </a:xfrm>
        </p:grpSpPr>
        <p:sp>
          <p:nvSpPr>
            <p:cNvPr id="26821" name="Text Box 28"/>
            <p:cNvSpPr txBox="1">
              <a:spLocks noChangeArrowheads="1"/>
            </p:cNvSpPr>
            <p:nvPr/>
          </p:nvSpPr>
          <p:spPr bwMode="auto">
            <a:xfrm>
              <a:off x="585" y="1707"/>
              <a:ext cx="6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5         2.5</a:t>
              </a:r>
            </a:p>
          </p:txBody>
        </p:sp>
        <p:sp>
          <p:nvSpPr>
            <p:cNvPr id="26822" name="Text Box 29"/>
            <p:cNvSpPr txBox="1">
              <a:spLocks noChangeArrowheads="1"/>
            </p:cNvSpPr>
            <p:nvPr/>
          </p:nvSpPr>
          <p:spPr bwMode="auto">
            <a:xfrm>
              <a:off x="585" y="2410"/>
              <a:ext cx="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2         5</a:t>
              </a:r>
            </a:p>
          </p:txBody>
        </p:sp>
        <p:sp>
          <p:nvSpPr>
            <p:cNvPr id="26823" name="Text Box 30"/>
            <p:cNvSpPr txBox="1">
              <a:spLocks noChangeArrowheads="1"/>
            </p:cNvSpPr>
            <p:nvPr/>
          </p:nvSpPr>
          <p:spPr bwMode="auto">
            <a:xfrm>
              <a:off x="585" y="3249"/>
              <a:ext cx="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5         3</a:t>
              </a:r>
            </a:p>
          </p:txBody>
        </p:sp>
        <p:sp>
          <p:nvSpPr>
            <p:cNvPr id="26824" name="Text Box 31"/>
            <p:cNvSpPr txBox="1">
              <a:spLocks noChangeArrowheads="1"/>
            </p:cNvSpPr>
            <p:nvPr/>
          </p:nvSpPr>
          <p:spPr bwMode="auto">
            <a:xfrm>
              <a:off x="585" y="4006"/>
              <a:ext cx="6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2.5       3</a:t>
              </a:r>
            </a:p>
          </p:txBody>
        </p:sp>
      </p:grpSp>
      <p:sp>
        <p:nvSpPr>
          <p:cNvPr id="26653" name="Rectangle 32"/>
          <p:cNvSpPr>
            <a:spLocks noChangeArrowheads="1"/>
          </p:cNvSpPr>
          <p:nvPr/>
        </p:nvSpPr>
        <p:spPr bwMode="auto">
          <a:xfrm>
            <a:off x="720725" y="163513"/>
            <a:ext cx="20002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3200">
                <a:solidFill>
                  <a:schemeClr val="tx1"/>
                </a:solidFill>
                <a:latin typeface="Comic Sans MS" pitchFamily="66" charset="0"/>
              </a:rPr>
              <a:t>Problem 1</a:t>
            </a:r>
          </a:p>
        </p:txBody>
      </p: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5078413" y="109538"/>
            <a:ext cx="3805237" cy="3560762"/>
            <a:chOff x="3199" y="69"/>
            <a:chExt cx="2397" cy="2243"/>
          </a:xfrm>
        </p:grpSpPr>
        <p:grpSp>
          <p:nvGrpSpPr>
            <p:cNvPr id="4" name="Group 34"/>
            <p:cNvGrpSpPr>
              <a:grpSpLocks/>
            </p:cNvGrpSpPr>
            <p:nvPr/>
          </p:nvGrpSpPr>
          <p:grpSpPr bwMode="auto">
            <a:xfrm>
              <a:off x="3199" y="69"/>
              <a:ext cx="2397" cy="2243"/>
              <a:chOff x="1137" y="1946"/>
              <a:chExt cx="2125" cy="1905"/>
            </a:xfrm>
          </p:grpSpPr>
          <p:sp>
            <p:nvSpPr>
              <p:cNvPr id="915491" name="Rectangle 35"/>
              <p:cNvSpPr>
                <a:spLocks noChangeArrowheads="1"/>
              </p:cNvSpPr>
              <p:nvPr/>
            </p:nvSpPr>
            <p:spPr bwMode="auto">
              <a:xfrm rot="-5400000">
                <a:off x="819" y="2629"/>
                <a:ext cx="826" cy="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50000"/>
                  </a:spcBef>
                  <a:defRPr/>
                </a:pPr>
                <a:r>
                  <a:rPr lang="en-US" sz="18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Left Bar</a:t>
                </a:r>
              </a:p>
            </p:txBody>
          </p:sp>
          <p:sp>
            <p:nvSpPr>
              <p:cNvPr id="26698" name="Rectangle 36"/>
              <p:cNvSpPr>
                <a:spLocks noChangeArrowheads="1"/>
              </p:cNvSpPr>
              <p:nvPr/>
            </p:nvSpPr>
            <p:spPr bwMode="auto">
              <a:xfrm>
                <a:off x="1502" y="3309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99" name="Rectangle 37"/>
              <p:cNvSpPr>
                <a:spLocks noChangeArrowheads="1"/>
              </p:cNvSpPr>
              <p:nvPr/>
            </p:nvSpPr>
            <p:spPr bwMode="auto">
              <a:xfrm>
                <a:off x="1670" y="3309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00" name="Rectangle 38"/>
              <p:cNvSpPr>
                <a:spLocks noChangeArrowheads="1"/>
              </p:cNvSpPr>
              <p:nvPr/>
            </p:nvSpPr>
            <p:spPr bwMode="auto">
              <a:xfrm>
                <a:off x="1837" y="3309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01" name="Rectangle 39"/>
              <p:cNvSpPr>
                <a:spLocks noChangeArrowheads="1"/>
              </p:cNvSpPr>
              <p:nvPr/>
            </p:nvSpPr>
            <p:spPr bwMode="auto">
              <a:xfrm>
                <a:off x="2005" y="3309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02" name="Rectangle 40"/>
              <p:cNvSpPr>
                <a:spLocks noChangeArrowheads="1"/>
              </p:cNvSpPr>
              <p:nvPr/>
            </p:nvSpPr>
            <p:spPr bwMode="auto">
              <a:xfrm>
                <a:off x="2173" y="3309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03" name="Rectangle 41"/>
              <p:cNvSpPr>
                <a:spLocks noChangeArrowheads="1"/>
              </p:cNvSpPr>
              <p:nvPr/>
            </p:nvSpPr>
            <p:spPr bwMode="auto">
              <a:xfrm>
                <a:off x="2341" y="3309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04" name="Rectangle 42"/>
              <p:cNvSpPr>
                <a:spLocks noChangeArrowheads="1"/>
              </p:cNvSpPr>
              <p:nvPr/>
            </p:nvSpPr>
            <p:spPr bwMode="auto">
              <a:xfrm>
                <a:off x="2508" y="3309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05" name="Rectangle 43"/>
              <p:cNvSpPr>
                <a:spLocks noChangeArrowheads="1"/>
              </p:cNvSpPr>
              <p:nvPr/>
            </p:nvSpPr>
            <p:spPr bwMode="auto">
              <a:xfrm>
                <a:off x="2676" y="3309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06" name="Rectangle 44"/>
              <p:cNvSpPr>
                <a:spLocks noChangeArrowheads="1"/>
              </p:cNvSpPr>
              <p:nvPr/>
            </p:nvSpPr>
            <p:spPr bwMode="auto">
              <a:xfrm>
                <a:off x="2844" y="3309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07" name="Rectangle 45"/>
              <p:cNvSpPr>
                <a:spLocks noChangeArrowheads="1"/>
              </p:cNvSpPr>
              <p:nvPr/>
            </p:nvSpPr>
            <p:spPr bwMode="auto">
              <a:xfrm>
                <a:off x="3011" y="3309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08" name="Rectangle 46"/>
              <p:cNvSpPr>
                <a:spLocks noChangeArrowheads="1"/>
              </p:cNvSpPr>
              <p:nvPr/>
            </p:nvSpPr>
            <p:spPr bwMode="auto">
              <a:xfrm>
                <a:off x="1502" y="3161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09" name="Rectangle 47"/>
              <p:cNvSpPr>
                <a:spLocks noChangeArrowheads="1"/>
              </p:cNvSpPr>
              <p:nvPr/>
            </p:nvSpPr>
            <p:spPr bwMode="auto">
              <a:xfrm>
                <a:off x="1670" y="3161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10" name="Rectangle 48"/>
              <p:cNvSpPr>
                <a:spLocks noChangeArrowheads="1"/>
              </p:cNvSpPr>
              <p:nvPr/>
            </p:nvSpPr>
            <p:spPr bwMode="auto">
              <a:xfrm>
                <a:off x="1837" y="3161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11" name="Rectangle 49"/>
              <p:cNvSpPr>
                <a:spLocks noChangeArrowheads="1"/>
              </p:cNvSpPr>
              <p:nvPr/>
            </p:nvSpPr>
            <p:spPr bwMode="auto">
              <a:xfrm>
                <a:off x="2005" y="3161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12" name="Rectangle 50"/>
              <p:cNvSpPr>
                <a:spLocks noChangeArrowheads="1"/>
              </p:cNvSpPr>
              <p:nvPr/>
            </p:nvSpPr>
            <p:spPr bwMode="auto">
              <a:xfrm>
                <a:off x="2173" y="3161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13" name="Rectangle 51"/>
              <p:cNvSpPr>
                <a:spLocks noChangeArrowheads="1"/>
              </p:cNvSpPr>
              <p:nvPr/>
            </p:nvSpPr>
            <p:spPr bwMode="auto">
              <a:xfrm>
                <a:off x="2341" y="3161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14" name="Rectangle 52"/>
              <p:cNvSpPr>
                <a:spLocks noChangeArrowheads="1"/>
              </p:cNvSpPr>
              <p:nvPr/>
            </p:nvSpPr>
            <p:spPr bwMode="auto">
              <a:xfrm>
                <a:off x="2508" y="3161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15" name="Rectangle 53"/>
              <p:cNvSpPr>
                <a:spLocks noChangeArrowheads="1"/>
              </p:cNvSpPr>
              <p:nvPr/>
            </p:nvSpPr>
            <p:spPr bwMode="auto">
              <a:xfrm>
                <a:off x="2676" y="3161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16" name="Rectangle 54"/>
              <p:cNvSpPr>
                <a:spLocks noChangeArrowheads="1"/>
              </p:cNvSpPr>
              <p:nvPr/>
            </p:nvSpPr>
            <p:spPr bwMode="auto">
              <a:xfrm>
                <a:off x="2844" y="3161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17" name="Rectangle 55"/>
              <p:cNvSpPr>
                <a:spLocks noChangeArrowheads="1"/>
              </p:cNvSpPr>
              <p:nvPr/>
            </p:nvSpPr>
            <p:spPr bwMode="auto">
              <a:xfrm>
                <a:off x="3011" y="3161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18" name="Rectangle 56"/>
              <p:cNvSpPr>
                <a:spLocks noChangeArrowheads="1"/>
              </p:cNvSpPr>
              <p:nvPr/>
            </p:nvSpPr>
            <p:spPr bwMode="auto">
              <a:xfrm>
                <a:off x="1502" y="3013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19" name="Rectangle 57"/>
              <p:cNvSpPr>
                <a:spLocks noChangeArrowheads="1"/>
              </p:cNvSpPr>
              <p:nvPr/>
            </p:nvSpPr>
            <p:spPr bwMode="auto">
              <a:xfrm>
                <a:off x="1670" y="3013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20" name="Rectangle 58"/>
              <p:cNvSpPr>
                <a:spLocks noChangeArrowheads="1"/>
              </p:cNvSpPr>
              <p:nvPr/>
            </p:nvSpPr>
            <p:spPr bwMode="auto">
              <a:xfrm>
                <a:off x="1837" y="3013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21" name="Rectangle 59"/>
              <p:cNvSpPr>
                <a:spLocks noChangeArrowheads="1"/>
              </p:cNvSpPr>
              <p:nvPr/>
            </p:nvSpPr>
            <p:spPr bwMode="auto">
              <a:xfrm>
                <a:off x="2005" y="3013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22" name="Rectangle 60"/>
              <p:cNvSpPr>
                <a:spLocks noChangeArrowheads="1"/>
              </p:cNvSpPr>
              <p:nvPr/>
            </p:nvSpPr>
            <p:spPr bwMode="auto">
              <a:xfrm>
                <a:off x="2173" y="3013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23" name="Rectangle 61"/>
              <p:cNvSpPr>
                <a:spLocks noChangeArrowheads="1"/>
              </p:cNvSpPr>
              <p:nvPr/>
            </p:nvSpPr>
            <p:spPr bwMode="auto">
              <a:xfrm>
                <a:off x="2341" y="3013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24" name="Rectangle 62"/>
              <p:cNvSpPr>
                <a:spLocks noChangeArrowheads="1"/>
              </p:cNvSpPr>
              <p:nvPr/>
            </p:nvSpPr>
            <p:spPr bwMode="auto">
              <a:xfrm>
                <a:off x="2508" y="3013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25" name="Rectangle 63"/>
              <p:cNvSpPr>
                <a:spLocks noChangeArrowheads="1"/>
              </p:cNvSpPr>
              <p:nvPr/>
            </p:nvSpPr>
            <p:spPr bwMode="auto">
              <a:xfrm>
                <a:off x="2676" y="3013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26" name="Rectangle 64"/>
              <p:cNvSpPr>
                <a:spLocks noChangeArrowheads="1"/>
              </p:cNvSpPr>
              <p:nvPr/>
            </p:nvSpPr>
            <p:spPr bwMode="auto">
              <a:xfrm>
                <a:off x="2844" y="3013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27" name="Rectangle 65"/>
              <p:cNvSpPr>
                <a:spLocks noChangeArrowheads="1"/>
              </p:cNvSpPr>
              <p:nvPr/>
            </p:nvSpPr>
            <p:spPr bwMode="auto">
              <a:xfrm>
                <a:off x="3011" y="3013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28" name="Rectangle 66"/>
              <p:cNvSpPr>
                <a:spLocks noChangeArrowheads="1"/>
              </p:cNvSpPr>
              <p:nvPr/>
            </p:nvSpPr>
            <p:spPr bwMode="auto">
              <a:xfrm>
                <a:off x="1502" y="2864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29" name="Rectangle 67"/>
              <p:cNvSpPr>
                <a:spLocks noChangeArrowheads="1"/>
              </p:cNvSpPr>
              <p:nvPr/>
            </p:nvSpPr>
            <p:spPr bwMode="auto">
              <a:xfrm>
                <a:off x="1670" y="2864"/>
                <a:ext cx="167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30" name="Rectangle 68"/>
              <p:cNvSpPr>
                <a:spLocks noChangeArrowheads="1"/>
              </p:cNvSpPr>
              <p:nvPr/>
            </p:nvSpPr>
            <p:spPr bwMode="auto">
              <a:xfrm>
                <a:off x="1837" y="2864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31" name="Rectangle 69"/>
              <p:cNvSpPr>
                <a:spLocks noChangeArrowheads="1"/>
              </p:cNvSpPr>
              <p:nvPr/>
            </p:nvSpPr>
            <p:spPr bwMode="auto">
              <a:xfrm>
                <a:off x="2005" y="2864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32" name="Rectangle 70"/>
              <p:cNvSpPr>
                <a:spLocks noChangeArrowheads="1"/>
              </p:cNvSpPr>
              <p:nvPr/>
            </p:nvSpPr>
            <p:spPr bwMode="auto">
              <a:xfrm>
                <a:off x="2173" y="2864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33" name="Rectangle 71"/>
              <p:cNvSpPr>
                <a:spLocks noChangeArrowheads="1"/>
              </p:cNvSpPr>
              <p:nvPr/>
            </p:nvSpPr>
            <p:spPr bwMode="auto">
              <a:xfrm>
                <a:off x="2341" y="2864"/>
                <a:ext cx="167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34" name="Rectangle 72"/>
              <p:cNvSpPr>
                <a:spLocks noChangeArrowheads="1"/>
              </p:cNvSpPr>
              <p:nvPr/>
            </p:nvSpPr>
            <p:spPr bwMode="auto">
              <a:xfrm>
                <a:off x="2508" y="2864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35" name="Rectangle 73"/>
              <p:cNvSpPr>
                <a:spLocks noChangeArrowheads="1"/>
              </p:cNvSpPr>
              <p:nvPr/>
            </p:nvSpPr>
            <p:spPr bwMode="auto">
              <a:xfrm>
                <a:off x="2676" y="2864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36" name="Rectangle 74"/>
              <p:cNvSpPr>
                <a:spLocks noChangeArrowheads="1"/>
              </p:cNvSpPr>
              <p:nvPr/>
            </p:nvSpPr>
            <p:spPr bwMode="auto">
              <a:xfrm>
                <a:off x="2844" y="2864"/>
                <a:ext cx="167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37" name="Rectangle 75"/>
              <p:cNvSpPr>
                <a:spLocks noChangeArrowheads="1"/>
              </p:cNvSpPr>
              <p:nvPr/>
            </p:nvSpPr>
            <p:spPr bwMode="auto">
              <a:xfrm>
                <a:off x="3011" y="2864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38" name="Rectangle 76"/>
              <p:cNvSpPr>
                <a:spLocks noChangeArrowheads="1"/>
              </p:cNvSpPr>
              <p:nvPr/>
            </p:nvSpPr>
            <p:spPr bwMode="auto">
              <a:xfrm>
                <a:off x="1502" y="2716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39" name="Rectangle 77"/>
              <p:cNvSpPr>
                <a:spLocks noChangeArrowheads="1"/>
              </p:cNvSpPr>
              <p:nvPr/>
            </p:nvSpPr>
            <p:spPr bwMode="auto">
              <a:xfrm>
                <a:off x="1670" y="2716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40" name="Rectangle 78"/>
              <p:cNvSpPr>
                <a:spLocks noChangeArrowheads="1"/>
              </p:cNvSpPr>
              <p:nvPr/>
            </p:nvSpPr>
            <p:spPr bwMode="auto">
              <a:xfrm>
                <a:off x="1837" y="2716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41" name="Rectangle 79"/>
              <p:cNvSpPr>
                <a:spLocks noChangeArrowheads="1"/>
              </p:cNvSpPr>
              <p:nvPr/>
            </p:nvSpPr>
            <p:spPr bwMode="auto">
              <a:xfrm>
                <a:off x="2005" y="2716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42" name="Rectangle 80"/>
              <p:cNvSpPr>
                <a:spLocks noChangeArrowheads="1"/>
              </p:cNvSpPr>
              <p:nvPr/>
            </p:nvSpPr>
            <p:spPr bwMode="auto">
              <a:xfrm>
                <a:off x="2173" y="2716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43" name="Rectangle 81"/>
              <p:cNvSpPr>
                <a:spLocks noChangeArrowheads="1"/>
              </p:cNvSpPr>
              <p:nvPr/>
            </p:nvSpPr>
            <p:spPr bwMode="auto">
              <a:xfrm>
                <a:off x="2341" y="2716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44" name="Rectangle 82"/>
              <p:cNvSpPr>
                <a:spLocks noChangeArrowheads="1"/>
              </p:cNvSpPr>
              <p:nvPr/>
            </p:nvSpPr>
            <p:spPr bwMode="auto">
              <a:xfrm>
                <a:off x="2508" y="2716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45" name="Rectangle 83"/>
              <p:cNvSpPr>
                <a:spLocks noChangeArrowheads="1"/>
              </p:cNvSpPr>
              <p:nvPr/>
            </p:nvSpPr>
            <p:spPr bwMode="auto">
              <a:xfrm>
                <a:off x="2676" y="2716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46" name="Rectangle 84"/>
              <p:cNvSpPr>
                <a:spLocks noChangeArrowheads="1"/>
              </p:cNvSpPr>
              <p:nvPr/>
            </p:nvSpPr>
            <p:spPr bwMode="auto">
              <a:xfrm>
                <a:off x="2844" y="2716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47" name="Rectangle 85"/>
              <p:cNvSpPr>
                <a:spLocks noChangeArrowheads="1"/>
              </p:cNvSpPr>
              <p:nvPr/>
            </p:nvSpPr>
            <p:spPr bwMode="auto">
              <a:xfrm>
                <a:off x="3011" y="2716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48" name="Rectangle 86"/>
              <p:cNvSpPr>
                <a:spLocks noChangeArrowheads="1"/>
              </p:cNvSpPr>
              <p:nvPr/>
            </p:nvSpPr>
            <p:spPr bwMode="auto">
              <a:xfrm>
                <a:off x="1502" y="2568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49" name="Rectangle 87"/>
              <p:cNvSpPr>
                <a:spLocks noChangeArrowheads="1"/>
              </p:cNvSpPr>
              <p:nvPr/>
            </p:nvSpPr>
            <p:spPr bwMode="auto">
              <a:xfrm>
                <a:off x="1670" y="2568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50" name="Rectangle 88"/>
              <p:cNvSpPr>
                <a:spLocks noChangeArrowheads="1"/>
              </p:cNvSpPr>
              <p:nvPr/>
            </p:nvSpPr>
            <p:spPr bwMode="auto">
              <a:xfrm>
                <a:off x="1837" y="2568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51" name="Rectangle 89"/>
              <p:cNvSpPr>
                <a:spLocks noChangeArrowheads="1"/>
              </p:cNvSpPr>
              <p:nvPr/>
            </p:nvSpPr>
            <p:spPr bwMode="auto">
              <a:xfrm>
                <a:off x="2005" y="2568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52" name="Rectangle 90"/>
              <p:cNvSpPr>
                <a:spLocks noChangeArrowheads="1"/>
              </p:cNvSpPr>
              <p:nvPr/>
            </p:nvSpPr>
            <p:spPr bwMode="auto">
              <a:xfrm>
                <a:off x="2173" y="2568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53" name="Rectangle 91"/>
              <p:cNvSpPr>
                <a:spLocks noChangeArrowheads="1"/>
              </p:cNvSpPr>
              <p:nvPr/>
            </p:nvSpPr>
            <p:spPr bwMode="auto">
              <a:xfrm>
                <a:off x="2341" y="2568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54" name="Rectangle 92"/>
              <p:cNvSpPr>
                <a:spLocks noChangeArrowheads="1"/>
              </p:cNvSpPr>
              <p:nvPr/>
            </p:nvSpPr>
            <p:spPr bwMode="auto">
              <a:xfrm>
                <a:off x="2508" y="2568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55" name="Rectangle 93"/>
              <p:cNvSpPr>
                <a:spLocks noChangeArrowheads="1"/>
              </p:cNvSpPr>
              <p:nvPr/>
            </p:nvSpPr>
            <p:spPr bwMode="auto">
              <a:xfrm>
                <a:off x="2676" y="2568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56" name="Rectangle 94"/>
              <p:cNvSpPr>
                <a:spLocks noChangeArrowheads="1"/>
              </p:cNvSpPr>
              <p:nvPr/>
            </p:nvSpPr>
            <p:spPr bwMode="auto">
              <a:xfrm>
                <a:off x="2844" y="2568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57" name="Rectangle 95"/>
              <p:cNvSpPr>
                <a:spLocks noChangeArrowheads="1"/>
              </p:cNvSpPr>
              <p:nvPr/>
            </p:nvSpPr>
            <p:spPr bwMode="auto">
              <a:xfrm>
                <a:off x="3011" y="2568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58" name="Rectangle 96"/>
              <p:cNvSpPr>
                <a:spLocks noChangeArrowheads="1"/>
              </p:cNvSpPr>
              <p:nvPr/>
            </p:nvSpPr>
            <p:spPr bwMode="auto">
              <a:xfrm>
                <a:off x="1502" y="2420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59" name="Rectangle 97"/>
              <p:cNvSpPr>
                <a:spLocks noChangeArrowheads="1"/>
              </p:cNvSpPr>
              <p:nvPr/>
            </p:nvSpPr>
            <p:spPr bwMode="auto">
              <a:xfrm>
                <a:off x="1670" y="2420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60" name="Rectangle 98"/>
              <p:cNvSpPr>
                <a:spLocks noChangeArrowheads="1"/>
              </p:cNvSpPr>
              <p:nvPr/>
            </p:nvSpPr>
            <p:spPr bwMode="auto">
              <a:xfrm>
                <a:off x="1837" y="2420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61" name="Rectangle 99"/>
              <p:cNvSpPr>
                <a:spLocks noChangeArrowheads="1"/>
              </p:cNvSpPr>
              <p:nvPr/>
            </p:nvSpPr>
            <p:spPr bwMode="auto">
              <a:xfrm>
                <a:off x="2005" y="2420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62" name="Rectangle 100"/>
              <p:cNvSpPr>
                <a:spLocks noChangeArrowheads="1"/>
              </p:cNvSpPr>
              <p:nvPr/>
            </p:nvSpPr>
            <p:spPr bwMode="auto">
              <a:xfrm>
                <a:off x="2173" y="2420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63" name="Rectangle 101"/>
              <p:cNvSpPr>
                <a:spLocks noChangeArrowheads="1"/>
              </p:cNvSpPr>
              <p:nvPr/>
            </p:nvSpPr>
            <p:spPr bwMode="auto">
              <a:xfrm>
                <a:off x="2341" y="2420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64" name="Rectangle 102"/>
              <p:cNvSpPr>
                <a:spLocks noChangeArrowheads="1"/>
              </p:cNvSpPr>
              <p:nvPr/>
            </p:nvSpPr>
            <p:spPr bwMode="auto">
              <a:xfrm>
                <a:off x="2508" y="2420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65" name="Rectangle 103"/>
              <p:cNvSpPr>
                <a:spLocks noChangeArrowheads="1"/>
              </p:cNvSpPr>
              <p:nvPr/>
            </p:nvSpPr>
            <p:spPr bwMode="auto">
              <a:xfrm>
                <a:off x="2676" y="2420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66" name="Rectangle 104"/>
              <p:cNvSpPr>
                <a:spLocks noChangeArrowheads="1"/>
              </p:cNvSpPr>
              <p:nvPr/>
            </p:nvSpPr>
            <p:spPr bwMode="auto">
              <a:xfrm>
                <a:off x="2844" y="2420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67" name="Rectangle 105"/>
              <p:cNvSpPr>
                <a:spLocks noChangeArrowheads="1"/>
              </p:cNvSpPr>
              <p:nvPr/>
            </p:nvSpPr>
            <p:spPr bwMode="auto">
              <a:xfrm>
                <a:off x="3011" y="2420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68" name="Rectangle 106"/>
              <p:cNvSpPr>
                <a:spLocks noChangeArrowheads="1"/>
              </p:cNvSpPr>
              <p:nvPr/>
            </p:nvSpPr>
            <p:spPr bwMode="auto">
              <a:xfrm>
                <a:off x="1502" y="2272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69" name="Rectangle 107"/>
              <p:cNvSpPr>
                <a:spLocks noChangeArrowheads="1"/>
              </p:cNvSpPr>
              <p:nvPr/>
            </p:nvSpPr>
            <p:spPr bwMode="auto">
              <a:xfrm>
                <a:off x="1670" y="2272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70" name="Rectangle 108"/>
              <p:cNvSpPr>
                <a:spLocks noChangeArrowheads="1"/>
              </p:cNvSpPr>
              <p:nvPr/>
            </p:nvSpPr>
            <p:spPr bwMode="auto">
              <a:xfrm>
                <a:off x="1837" y="2272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71" name="Rectangle 109"/>
              <p:cNvSpPr>
                <a:spLocks noChangeArrowheads="1"/>
              </p:cNvSpPr>
              <p:nvPr/>
            </p:nvSpPr>
            <p:spPr bwMode="auto">
              <a:xfrm>
                <a:off x="2005" y="2272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72" name="Rectangle 110"/>
              <p:cNvSpPr>
                <a:spLocks noChangeArrowheads="1"/>
              </p:cNvSpPr>
              <p:nvPr/>
            </p:nvSpPr>
            <p:spPr bwMode="auto">
              <a:xfrm>
                <a:off x="2173" y="2272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73" name="Rectangle 111"/>
              <p:cNvSpPr>
                <a:spLocks noChangeArrowheads="1"/>
              </p:cNvSpPr>
              <p:nvPr/>
            </p:nvSpPr>
            <p:spPr bwMode="auto">
              <a:xfrm>
                <a:off x="2341" y="2272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74" name="Rectangle 112"/>
              <p:cNvSpPr>
                <a:spLocks noChangeArrowheads="1"/>
              </p:cNvSpPr>
              <p:nvPr/>
            </p:nvSpPr>
            <p:spPr bwMode="auto">
              <a:xfrm>
                <a:off x="2508" y="2272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75" name="Rectangle 113"/>
              <p:cNvSpPr>
                <a:spLocks noChangeArrowheads="1"/>
              </p:cNvSpPr>
              <p:nvPr/>
            </p:nvSpPr>
            <p:spPr bwMode="auto">
              <a:xfrm>
                <a:off x="2676" y="2272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76" name="Rectangle 114"/>
              <p:cNvSpPr>
                <a:spLocks noChangeArrowheads="1"/>
              </p:cNvSpPr>
              <p:nvPr/>
            </p:nvSpPr>
            <p:spPr bwMode="auto">
              <a:xfrm>
                <a:off x="2844" y="2272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77" name="Rectangle 115"/>
              <p:cNvSpPr>
                <a:spLocks noChangeArrowheads="1"/>
              </p:cNvSpPr>
              <p:nvPr/>
            </p:nvSpPr>
            <p:spPr bwMode="auto">
              <a:xfrm>
                <a:off x="3011" y="2272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78" name="Rectangle 116"/>
              <p:cNvSpPr>
                <a:spLocks noChangeArrowheads="1"/>
              </p:cNvSpPr>
              <p:nvPr/>
            </p:nvSpPr>
            <p:spPr bwMode="auto">
              <a:xfrm>
                <a:off x="1502" y="2123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79" name="Rectangle 117"/>
              <p:cNvSpPr>
                <a:spLocks noChangeArrowheads="1"/>
              </p:cNvSpPr>
              <p:nvPr/>
            </p:nvSpPr>
            <p:spPr bwMode="auto">
              <a:xfrm>
                <a:off x="1670" y="2123"/>
                <a:ext cx="167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80" name="Rectangle 118"/>
              <p:cNvSpPr>
                <a:spLocks noChangeArrowheads="1"/>
              </p:cNvSpPr>
              <p:nvPr/>
            </p:nvSpPr>
            <p:spPr bwMode="auto">
              <a:xfrm>
                <a:off x="1837" y="2123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81" name="Rectangle 119"/>
              <p:cNvSpPr>
                <a:spLocks noChangeArrowheads="1"/>
              </p:cNvSpPr>
              <p:nvPr/>
            </p:nvSpPr>
            <p:spPr bwMode="auto">
              <a:xfrm>
                <a:off x="2005" y="2123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82" name="Rectangle 120"/>
              <p:cNvSpPr>
                <a:spLocks noChangeArrowheads="1"/>
              </p:cNvSpPr>
              <p:nvPr/>
            </p:nvSpPr>
            <p:spPr bwMode="auto">
              <a:xfrm>
                <a:off x="2173" y="2123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83" name="Rectangle 121"/>
              <p:cNvSpPr>
                <a:spLocks noChangeArrowheads="1"/>
              </p:cNvSpPr>
              <p:nvPr/>
            </p:nvSpPr>
            <p:spPr bwMode="auto">
              <a:xfrm>
                <a:off x="2341" y="2123"/>
                <a:ext cx="167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84" name="Rectangle 122"/>
              <p:cNvSpPr>
                <a:spLocks noChangeArrowheads="1"/>
              </p:cNvSpPr>
              <p:nvPr/>
            </p:nvSpPr>
            <p:spPr bwMode="auto">
              <a:xfrm>
                <a:off x="2508" y="2123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85" name="Rectangle 123"/>
              <p:cNvSpPr>
                <a:spLocks noChangeArrowheads="1"/>
              </p:cNvSpPr>
              <p:nvPr/>
            </p:nvSpPr>
            <p:spPr bwMode="auto">
              <a:xfrm>
                <a:off x="2676" y="2123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86" name="Rectangle 124"/>
              <p:cNvSpPr>
                <a:spLocks noChangeArrowheads="1"/>
              </p:cNvSpPr>
              <p:nvPr/>
            </p:nvSpPr>
            <p:spPr bwMode="auto">
              <a:xfrm>
                <a:off x="2844" y="2123"/>
                <a:ext cx="167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87" name="Rectangle 125"/>
              <p:cNvSpPr>
                <a:spLocks noChangeArrowheads="1"/>
              </p:cNvSpPr>
              <p:nvPr/>
            </p:nvSpPr>
            <p:spPr bwMode="auto">
              <a:xfrm>
                <a:off x="3011" y="2123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88" name="Rectangle 126"/>
              <p:cNvSpPr>
                <a:spLocks noChangeArrowheads="1"/>
              </p:cNvSpPr>
              <p:nvPr/>
            </p:nvSpPr>
            <p:spPr bwMode="auto">
              <a:xfrm>
                <a:off x="1502" y="1975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89" name="Rectangle 127"/>
              <p:cNvSpPr>
                <a:spLocks noChangeArrowheads="1"/>
              </p:cNvSpPr>
              <p:nvPr/>
            </p:nvSpPr>
            <p:spPr bwMode="auto">
              <a:xfrm>
                <a:off x="1670" y="1975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90" name="Rectangle 128"/>
              <p:cNvSpPr>
                <a:spLocks noChangeArrowheads="1"/>
              </p:cNvSpPr>
              <p:nvPr/>
            </p:nvSpPr>
            <p:spPr bwMode="auto">
              <a:xfrm>
                <a:off x="1837" y="1975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91" name="Rectangle 129"/>
              <p:cNvSpPr>
                <a:spLocks noChangeArrowheads="1"/>
              </p:cNvSpPr>
              <p:nvPr/>
            </p:nvSpPr>
            <p:spPr bwMode="auto">
              <a:xfrm>
                <a:off x="2005" y="1975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92" name="Rectangle 130"/>
              <p:cNvSpPr>
                <a:spLocks noChangeArrowheads="1"/>
              </p:cNvSpPr>
              <p:nvPr/>
            </p:nvSpPr>
            <p:spPr bwMode="auto">
              <a:xfrm>
                <a:off x="2173" y="1975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93" name="Rectangle 131"/>
              <p:cNvSpPr>
                <a:spLocks noChangeArrowheads="1"/>
              </p:cNvSpPr>
              <p:nvPr/>
            </p:nvSpPr>
            <p:spPr bwMode="auto">
              <a:xfrm>
                <a:off x="2341" y="1975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94" name="Rectangle 132"/>
              <p:cNvSpPr>
                <a:spLocks noChangeArrowheads="1"/>
              </p:cNvSpPr>
              <p:nvPr/>
            </p:nvSpPr>
            <p:spPr bwMode="auto">
              <a:xfrm>
                <a:off x="2508" y="1975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95" name="Rectangle 133"/>
              <p:cNvSpPr>
                <a:spLocks noChangeArrowheads="1"/>
              </p:cNvSpPr>
              <p:nvPr/>
            </p:nvSpPr>
            <p:spPr bwMode="auto">
              <a:xfrm>
                <a:off x="2676" y="1975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96" name="Rectangle 134"/>
              <p:cNvSpPr>
                <a:spLocks noChangeArrowheads="1"/>
              </p:cNvSpPr>
              <p:nvPr/>
            </p:nvSpPr>
            <p:spPr bwMode="auto">
              <a:xfrm>
                <a:off x="2844" y="1975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97" name="Rectangle 135"/>
              <p:cNvSpPr>
                <a:spLocks noChangeArrowheads="1"/>
              </p:cNvSpPr>
              <p:nvPr/>
            </p:nvSpPr>
            <p:spPr bwMode="auto">
              <a:xfrm>
                <a:off x="3011" y="1975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98" name="Line 136"/>
              <p:cNvSpPr>
                <a:spLocks noChangeShapeType="1"/>
              </p:cNvSpPr>
              <p:nvPr/>
            </p:nvSpPr>
            <p:spPr bwMode="auto">
              <a:xfrm>
                <a:off x="1502" y="3457"/>
                <a:ext cx="1677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99" name="Line 137"/>
              <p:cNvSpPr>
                <a:spLocks noChangeShapeType="1"/>
              </p:cNvSpPr>
              <p:nvPr/>
            </p:nvSpPr>
            <p:spPr bwMode="auto">
              <a:xfrm flipV="1">
                <a:off x="1502" y="1975"/>
                <a:ext cx="0" cy="1482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00" name="Text Box 138"/>
              <p:cNvSpPr txBox="1">
                <a:spLocks noChangeArrowheads="1"/>
              </p:cNvSpPr>
              <p:nvPr/>
            </p:nvSpPr>
            <p:spPr bwMode="auto">
              <a:xfrm>
                <a:off x="1266" y="1946"/>
                <a:ext cx="217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10</a:t>
                </a:r>
              </a:p>
            </p:txBody>
          </p:sp>
          <p:sp>
            <p:nvSpPr>
              <p:cNvPr id="26801" name="Text Box 139"/>
              <p:cNvSpPr txBox="1">
                <a:spLocks noChangeArrowheads="1"/>
              </p:cNvSpPr>
              <p:nvPr/>
            </p:nvSpPr>
            <p:spPr bwMode="auto">
              <a:xfrm>
                <a:off x="1563" y="3516"/>
                <a:ext cx="160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1</a:t>
                </a:r>
              </a:p>
            </p:txBody>
          </p:sp>
          <p:sp>
            <p:nvSpPr>
              <p:cNvPr id="26802" name="Text Box 140"/>
              <p:cNvSpPr txBox="1">
                <a:spLocks noChangeArrowheads="1"/>
              </p:cNvSpPr>
              <p:nvPr/>
            </p:nvSpPr>
            <p:spPr bwMode="auto">
              <a:xfrm>
                <a:off x="1731" y="3516"/>
                <a:ext cx="160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</a:p>
            </p:txBody>
          </p:sp>
          <p:sp>
            <p:nvSpPr>
              <p:cNvPr id="26803" name="Text Box 141"/>
              <p:cNvSpPr txBox="1">
                <a:spLocks noChangeArrowheads="1"/>
              </p:cNvSpPr>
              <p:nvPr/>
            </p:nvSpPr>
            <p:spPr bwMode="auto">
              <a:xfrm>
                <a:off x="1899" y="3516"/>
                <a:ext cx="160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3</a:t>
                </a:r>
              </a:p>
            </p:txBody>
          </p:sp>
          <p:sp>
            <p:nvSpPr>
              <p:cNvPr id="26804" name="Text Box 142"/>
              <p:cNvSpPr txBox="1">
                <a:spLocks noChangeArrowheads="1"/>
              </p:cNvSpPr>
              <p:nvPr/>
            </p:nvSpPr>
            <p:spPr bwMode="auto">
              <a:xfrm>
                <a:off x="2066" y="3516"/>
                <a:ext cx="160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4</a:t>
                </a:r>
              </a:p>
            </p:txBody>
          </p:sp>
          <p:sp>
            <p:nvSpPr>
              <p:cNvPr id="26805" name="Text Box 143"/>
              <p:cNvSpPr txBox="1">
                <a:spLocks noChangeArrowheads="1"/>
              </p:cNvSpPr>
              <p:nvPr/>
            </p:nvSpPr>
            <p:spPr bwMode="auto">
              <a:xfrm>
                <a:off x="2235" y="3516"/>
                <a:ext cx="160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5</a:t>
                </a:r>
              </a:p>
            </p:txBody>
          </p:sp>
          <p:sp>
            <p:nvSpPr>
              <p:cNvPr id="26806" name="Text Box 144"/>
              <p:cNvSpPr txBox="1">
                <a:spLocks noChangeArrowheads="1"/>
              </p:cNvSpPr>
              <p:nvPr/>
            </p:nvSpPr>
            <p:spPr bwMode="auto">
              <a:xfrm>
                <a:off x="2403" y="3516"/>
                <a:ext cx="160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6</a:t>
                </a:r>
              </a:p>
            </p:txBody>
          </p:sp>
          <p:sp>
            <p:nvSpPr>
              <p:cNvPr id="26807" name="Text Box 145"/>
              <p:cNvSpPr txBox="1">
                <a:spLocks noChangeArrowheads="1"/>
              </p:cNvSpPr>
              <p:nvPr/>
            </p:nvSpPr>
            <p:spPr bwMode="auto">
              <a:xfrm>
                <a:off x="2570" y="3516"/>
                <a:ext cx="159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7</a:t>
                </a:r>
              </a:p>
            </p:txBody>
          </p:sp>
          <p:sp>
            <p:nvSpPr>
              <p:cNvPr id="26808" name="Text Box 146"/>
              <p:cNvSpPr txBox="1">
                <a:spLocks noChangeArrowheads="1"/>
              </p:cNvSpPr>
              <p:nvPr/>
            </p:nvSpPr>
            <p:spPr bwMode="auto">
              <a:xfrm>
                <a:off x="2738" y="3516"/>
                <a:ext cx="160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8</a:t>
                </a:r>
              </a:p>
            </p:txBody>
          </p:sp>
          <p:sp>
            <p:nvSpPr>
              <p:cNvPr id="26809" name="Text Box 147"/>
              <p:cNvSpPr txBox="1">
                <a:spLocks noChangeArrowheads="1"/>
              </p:cNvSpPr>
              <p:nvPr/>
            </p:nvSpPr>
            <p:spPr bwMode="auto">
              <a:xfrm>
                <a:off x="2905" y="3517"/>
                <a:ext cx="159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9</a:t>
                </a:r>
              </a:p>
            </p:txBody>
          </p:sp>
          <p:sp>
            <p:nvSpPr>
              <p:cNvPr id="26810" name="Text Box 148"/>
              <p:cNvSpPr txBox="1">
                <a:spLocks noChangeArrowheads="1"/>
              </p:cNvSpPr>
              <p:nvPr/>
            </p:nvSpPr>
            <p:spPr bwMode="auto">
              <a:xfrm>
                <a:off x="3045" y="3516"/>
                <a:ext cx="217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10</a:t>
                </a:r>
              </a:p>
            </p:txBody>
          </p:sp>
          <p:sp>
            <p:nvSpPr>
              <p:cNvPr id="26811" name="Text Box 149"/>
              <p:cNvSpPr txBox="1">
                <a:spLocks noChangeArrowheads="1"/>
              </p:cNvSpPr>
              <p:nvPr/>
            </p:nvSpPr>
            <p:spPr bwMode="auto">
              <a:xfrm>
                <a:off x="1295" y="3280"/>
                <a:ext cx="159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1</a:t>
                </a:r>
              </a:p>
            </p:txBody>
          </p:sp>
          <p:sp>
            <p:nvSpPr>
              <p:cNvPr id="26812" name="Text Box 150"/>
              <p:cNvSpPr txBox="1">
                <a:spLocks noChangeArrowheads="1"/>
              </p:cNvSpPr>
              <p:nvPr/>
            </p:nvSpPr>
            <p:spPr bwMode="auto">
              <a:xfrm>
                <a:off x="1295" y="3132"/>
                <a:ext cx="159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</a:p>
            </p:txBody>
          </p:sp>
          <p:sp>
            <p:nvSpPr>
              <p:cNvPr id="26813" name="Text Box 151"/>
              <p:cNvSpPr txBox="1">
                <a:spLocks noChangeArrowheads="1"/>
              </p:cNvSpPr>
              <p:nvPr/>
            </p:nvSpPr>
            <p:spPr bwMode="auto">
              <a:xfrm>
                <a:off x="1295" y="2983"/>
                <a:ext cx="159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3</a:t>
                </a:r>
              </a:p>
            </p:txBody>
          </p:sp>
          <p:sp>
            <p:nvSpPr>
              <p:cNvPr id="26814" name="Text Box 152"/>
              <p:cNvSpPr txBox="1">
                <a:spLocks noChangeArrowheads="1"/>
              </p:cNvSpPr>
              <p:nvPr/>
            </p:nvSpPr>
            <p:spPr bwMode="auto">
              <a:xfrm>
                <a:off x="1295" y="2835"/>
                <a:ext cx="159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4</a:t>
                </a:r>
              </a:p>
            </p:txBody>
          </p:sp>
          <p:sp>
            <p:nvSpPr>
              <p:cNvPr id="26815" name="Text Box 153"/>
              <p:cNvSpPr txBox="1">
                <a:spLocks noChangeArrowheads="1"/>
              </p:cNvSpPr>
              <p:nvPr/>
            </p:nvSpPr>
            <p:spPr bwMode="auto">
              <a:xfrm>
                <a:off x="1295" y="2687"/>
                <a:ext cx="159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5</a:t>
                </a:r>
              </a:p>
            </p:txBody>
          </p:sp>
          <p:sp>
            <p:nvSpPr>
              <p:cNvPr id="26816" name="Text Box 154"/>
              <p:cNvSpPr txBox="1">
                <a:spLocks noChangeArrowheads="1"/>
              </p:cNvSpPr>
              <p:nvPr/>
            </p:nvSpPr>
            <p:spPr bwMode="auto">
              <a:xfrm>
                <a:off x="1295" y="2538"/>
                <a:ext cx="159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6</a:t>
                </a:r>
              </a:p>
            </p:txBody>
          </p:sp>
          <p:sp>
            <p:nvSpPr>
              <p:cNvPr id="26817" name="Text Box 155"/>
              <p:cNvSpPr txBox="1">
                <a:spLocks noChangeArrowheads="1"/>
              </p:cNvSpPr>
              <p:nvPr/>
            </p:nvSpPr>
            <p:spPr bwMode="auto">
              <a:xfrm>
                <a:off x="1295" y="2391"/>
                <a:ext cx="159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7</a:t>
                </a:r>
              </a:p>
            </p:txBody>
          </p:sp>
          <p:sp>
            <p:nvSpPr>
              <p:cNvPr id="26818" name="Text Box 156"/>
              <p:cNvSpPr txBox="1">
                <a:spLocks noChangeArrowheads="1"/>
              </p:cNvSpPr>
              <p:nvPr/>
            </p:nvSpPr>
            <p:spPr bwMode="auto">
              <a:xfrm>
                <a:off x="1295" y="2243"/>
                <a:ext cx="159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8</a:t>
                </a:r>
              </a:p>
            </p:txBody>
          </p:sp>
          <p:sp>
            <p:nvSpPr>
              <p:cNvPr id="26819" name="Text Box 157"/>
              <p:cNvSpPr txBox="1">
                <a:spLocks noChangeArrowheads="1"/>
              </p:cNvSpPr>
              <p:nvPr/>
            </p:nvSpPr>
            <p:spPr bwMode="auto">
              <a:xfrm>
                <a:off x="1295" y="2094"/>
                <a:ext cx="159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9</a:t>
                </a:r>
              </a:p>
            </p:txBody>
          </p:sp>
          <p:sp>
            <p:nvSpPr>
              <p:cNvPr id="915614" name="Rectangle 158"/>
              <p:cNvSpPr>
                <a:spLocks noChangeArrowheads="1"/>
              </p:cNvSpPr>
              <p:nvPr/>
            </p:nvSpPr>
            <p:spPr bwMode="auto">
              <a:xfrm>
                <a:off x="1961" y="3684"/>
                <a:ext cx="1100" cy="1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90000"/>
                  </a:lnSpc>
                  <a:spcBef>
                    <a:spcPct val="50000"/>
                  </a:spcBef>
                  <a:defRPr/>
                </a:pPr>
                <a:r>
                  <a:rPr lang="en-US" sz="16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Right Bar</a:t>
                </a:r>
              </a:p>
            </p:txBody>
          </p:sp>
        </p:grpSp>
        <p:sp>
          <p:nvSpPr>
            <p:cNvPr id="26657" name="Oval 159"/>
            <p:cNvSpPr>
              <a:spLocks noChangeArrowheads="1"/>
            </p:cNvSpPr>
            <p:nvPr/>
          </p:nvSpPr>
          <p:spPr bwMode="auto">
            <a:xfrm>
              <a:off x="4045" y="1362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8" name="Oval 160"/>
            <p:cNvSpPr>
              <a:spLocks noChangeArrowheads="1"/>
            </p:cNvSpPr>
            <p:nvPr/>
          </p:nvSpPr>
          <p:spPr bwMode="auto">
            <a:xfrm>
              <a:off x="5372" y="127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9" name="Oval 161"/>
            <p:cNvSpPr>
              <a:spLocks noChangeArrowheads="1"/>
            </p:cNvSpPr>
            <p:nvPr/>
          </p:nvSpPr>
          <p:spPr bwMode="auto">
            <a:xfrm>
              <a:off x="3770" y="1618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0" name="Oval 162"/>
            <p:cNvSpPr>
              <a:spLocks noChangeArrowheads="1"/>
            </p:cNvSpPr>
            <p:nvPr/>
          </p:nvSpPr>
          <p:spPr bwMode="auto">
            <a:xfrm>
              <a:off x="4496" y="935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1" name="Oval 163"/>
            <p:cNvSpPr>
              <a:spLocks noChangeArrowheads="1"/>
            </p:cNvSpPr>
            <p:nvPr/>
          </p:nvSpPr>
          <p:spPr bwMode="auto">
            <a:xfrm>
              <a:off x="4328" y="1094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2" name="Oval 164"/>
            <p:cNvSpPr>
              <a:spLocks noChangeArrowheads="1"/>
            </p:cNvSpPr>
            <p:nvPr/>
          </p:nvSpPr>
          <p:spPr bwMode="auto">
            <a:xfrm>
              <a:off x="4756" y="696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3" name="Oval 165"/>
            <p:cNvSpPr>
              <a:spLocks noChangeArrowheads="1"/>
            </p:cNvSpPr>
            <p:nvPr/>
          </p:nvSpPr>
          <p:spPr bwMode="auto">
            <a:xfrm>
              <a:off x="4986" y="479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4" name="Rectangle 166" descr="Wide downward diagonal"/>
            <p:cNvSpPr>
              <a:spLocks noChangeArrowheads="1"/>
            </p:cNvSpPr>
            <p:nvPr/>
          </p:nvSpPr>
          <p:spPr bwMode="auto">
            <a:xfrm>
              <a:off x="3642" y="501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5" name="Rectangle 167" descr="Wide downward diagonal"/>
            <p:cNvSpPr>
              <a:spLocks noChangeArrowheads="1"/>
            </p:cNvSpPr>
            <p:nvPr/>
          </p:nvSpPr>
          <p:spPr bwMode="auto">
            <a:xfrm>
              <a:off x="3834" y="228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6" name="Rectangle 168" descr="Wide downward diagonal"/>
            <p:cNvSpPr>
              <a:spLocks noChangeArrowheads="1"/>
            </p:cNvSpPr>
            <p:nvPr/>
          </p:nvSpPr>
          <p:spPr bwMode="auto">
            <a:xfrm>
              <a:off x="4183" y="656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7" name="Rectangle 169" descr="Wide downward diagonal"/>
            <p:cNvSpPr>
              <a:spLocks noChangeArrowheads="1"/>
            </p:cNvSpPr>
            <p:nvPr/>
          </p:nvSpPr>
          <p:spPr bwMode="auto">
            <a:xfrm>
              <a:off x="3782" y="1428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8" name="Rectangle 170" descr="Wide downward diagonal"/>
            <p:cNvSpPr>
              <a:spLocks noChangeArrowheads="1"/>
            </p:cNvSpPr>
            <p:nvPr/>
          </p:nvSpPr>
          <p:spPr bwMode="auto">
            <a:xfrm>
              <a:off x="4264" y="282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9" name="Rectangle 171" descr="Wide downward diagonal"/>
            <p:cNvSpPr>
              <a:spLocks noChangeArrowheads="1"/>
            </p:cNvSpPr>
            <p:nvPr/>
          </p:nvSpPr>
          <p:spPr bwMode="auto">
            <a:xfrm>
              <a:off x="4122" y="981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0" name="Rectangle 172" descr="Wide downward diagonal"/>
            <p:cNvSpPr>
              <a:spLocks noChangeArrowheads="1"/>
            </p:cNvSpPr>
            <p:nvPr/>
          </p:nvSpPr>
          <p:spPr bwMode="auto">
            <a:xfrm>
              <a:off x="4884" y="226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1" name="Rectangle 173" descr="Wide downward diagonal"/>
            <p:cNvSpPr>
              <a:spLocks noChangeArrowheads="1"/>
            </p:cNvSpPr>
            <p:nvPr/>
          </p:nvSpPr>
          <p:spPr bwMode="auto">
            <a:xfrm>
              <a:off x="3951" y="498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2" name="Rectangle 174" descr="Wide downward diagonal"/>
            <p:cNvSpPr>
              <a:spLocks noChangeArrowheads="1"/>
            </p:cNvSpPr>
            <p:nvPr/>
          </p:nvSpPr>
          <p:spPr bwMode="auto">
            <a:xfrm>
              <a:off x="3820" y="932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3" name="Rectangle 175" descr="Wide downward diagonal"/>
            <p:cNvSpPr>
              <a:spLocks noChangeArrowheads="1"/>
            </p:cNvSpPr>
            <p:nvPr/>
          </p:nvSpPr>
          <p:spPr bwMode="auto">
            <a:xfrm>
              <a:off x="4481" y="790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4" name="Rectangle 176" descr="Wide downward diagonal"/>
            <p:cNvSpPr>
              <a:spLocks noChangeArrowheads="1"/>
            </p:cNvSpPr>
            <p:nvPr/>
          </p:nvSpPr>
          <p:spPr bwMode="auto">
            <a:xfrm>
              <a:off x="4541" y="459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5" name="Rectangle 177" descr="Wide downward diagonal"/>
            <p:cNvSpPr>
              <a:spLocks noChangeArrowheads="1"/>
            </p:cNvSpPr>
            <p:nvPr/>
          </p:nvSpPr>
          <p:spPr bwMode="auto">
            <a:xfrm>
              <a:off x="5200" y="145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6" name="Rectangle 178" descr="Wide downward diagonal"/>
            <p:cNvSpPr>
              <a:spLocks noChangeArrowheads="1"/>
            </p:cNvSpPr>
            <p:nvPr/>
          </p:nvSpPr>
          <p:spPr bwMode="auto">
            <a:xfrm>
              <a:off x="4044" y="1209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7" name="Rectangle 179" descr="Wide downward diagonal"/>
            <p:cNvSpPr>
              <a:spLocks noChangeArrowheads="1"/>
            </p:cNvSpPr>
            <p:nvPr/>
          </p:nvSpPr>
          <p:spPr bwMode="auto">
            <a:xfrm>
              <a:off x="4539" y="209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8" name="Rectangle 180" descr="Wide downward diagonal"/>
            <p:cNvSpPr>
              <a:spLocks noChangeArrowheads="1"/>
            </p:cNvSpPr>
            <p:nvPr/>
          </p:nvSpPr>
          <p:spPr bwMode="auto">
            <a:xfrm>
              <a:off x="4957" y="1129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9" name="Rectangle 181" descr="Wide downward diagonal"/>
            <p:cNvSpPr>
              <a:spLocks noChangeArrowheads="1"/>
            </p:cNvSpPr>
            <p:nvPr/>
          </p:nvSpPr>
          <p:spPr bwMode="auto">
            <a:xfrm>
              <a:off x="4836" y="1382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0" name="Rectangle 182" descr="Wide downward diagonal"/>
            <p:cNvSpPr>
              <a:spLocks noChangeArrowheads="1"/>
            </p:cNvSpPr>
            <p:nvPr/>
          </p:nvSpPr>
          <p:spPr bwMode="auto">
            <a:xfrm>
              <a:off x="5021" y="694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1" name="Rectangle 183" descr="Wide downward diagonal"/>
            <p:cNvSpPr>
              <a:spLocks noChangeArrowheads="1"/>
            </p:cNvSpPr>
            <p:nvPr/>
          </p:nvSpPr>
          <p:spPr bwMode="auto">
            <a:xfrm>
              <a:off x="4503" y="1329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2" name="Rectangle 184" descr="Wide downward diagonal"/>
            <p:cNvSpPr>
              <a:spLocks noChangeArrowheads="1"/>
            </p:cNvSpPr>
            <p:nvPr/>
          </p:nvSpPr>
          <p:spPr bwMode="auto">
            <a:xfrm>
              <a:off x="3958" y="1589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3" name="Rectangle 185" descr="Wide downward diagonal"/>
            <p:cNvSpPr>
              <a:spLocks noChangeArrowheads="1"/>
            </p:cNvSpPr>
            <p:nvPr/>
          </p:nvSpPr>
          <p:spPr bwMode="auto">
            <a:xfrm>
              <a:off x="4436" y="1537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4" name="Rectangle 186" descr="Wide downward diagonal"/>
            <p:cNvSpPr>
              <a:spLocks noChangeArrowheads="1"/>
            </p:cNvSpPr>
            <p:nvPr/>
          </p:nvSpPr>
          <p:spPr bwMode="auto">
            <a:xfrm>
              <a:off x="4292" y="1278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5" name="Rectangle 187" descr="Wide downward diagonal"/>
            <p:cNvSpPr>
              <a:spLocks noChangeArrowheads="1"/>
            </p:cNvSpPr>
            <p:nvPr/>
          </p:nvSpPr>
          <p:spPr bwMode="auto">
            <a:xfrm>
              <a:off x="4695" y="872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6" name="Rectangle 188" descr="Wide downward diagonal"/>
            <p:cNvSpPr>
              <a:spLocks noChangeArrowheads="1"/>
            </p:cNvSpPr>
            <p:nvPr/>
          </p:nvSpPr>
          <p:spPr bwMode="auto">
            <a:xfrm>
              <a:off x="5119" y="1623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7" name="Rectangle 189" descr="Wide downward diagonal"/>
            <p:cNvSpPr>
              <a:spLocks noChangeArrowheads="1"/>
            </p:cNvSpPr>
            <p:nvPr/>
          </p:nvSpPr>
          <p:spPr bwMode="auto">
            <a:xfrm>
              <a:off x="5220" y="388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8" name="Rectangle 190" descr="Wide downward diagonal"/>
            <p:cNvSpPr>
              <a:spLocks noChangeArrowheads="1"/>
            </p:cNvSpPr>
            <p:nvPr/>
          </p:nvSpPr>
          <p:spPr bwMode="auto">
            <a:xfrm>
              <a:off x="5220" y="1249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b="1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6689" name="Rectangle 191" descr="Wide downward diagonal"/>
            <p:cNvSpPr>
              <a:spLocks noChangeArrowheads="1"/>
            </p:cNvSpPr>
            <p:nvPr/>
          </p:nvSpPr>
          <p:spPr bwMode="auto">
            <a:xfrm>
              <a:off x="5178" y="943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0" name="Rectangle 192" descr="Wide downward diagonal"/>
            <p:cNvSpPr>
              <a:spLocks noChangeArrowheads="1"/>
            </p:cNvSpPr>
            <p:nvPr/>
          </p:nvSpPr>
          <p:spPr bwMode="auto">
            <a:xfrm>
              <a:off x="5265" y="717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1" name="Rectangle 193" descr="Wide downward diagonal"/>
            <p:cNvSpPr>
              <a:spLocks noChangeArrowheads="1"/>
            </p:cNvSpPr>
            <p:nvPr/>
          </p:nvSpPr>
          <p:spPr bwMode="auto">
            <a:xfrm>
              <a:off x="4795" y="1674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2" name="Oval 194"/>
            <p:cNvSpPr>
              <a:spLocks noChangeArrowheads="1"/>
            </p:cNvSpPr>
            <p:nvPr/>
          </p:nvSpPr>
          <p:spPr bwMode="auto">
            <a:xfrm>
              <a:off x="3929" y="1470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3" name="Oval 195"/>
            <p:cNvSpPr>
              <a:spLocks noChangeArrowheads="1"/>
            </p:cNvSpPr>
            <p:nvPr/>
          </p:nvSpPr>
          <p:spPr bwMode="auto">
            <a:xfrm>
              <a:off x="4590" y="852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4" name="Oval 196"/>
            <p:cNvSpPr>
              <a:spLocks noChangeArrowheads="1"/>
            </p:cNvSpPr>
            <p:nvPr/>
          </p:nvSpPr>
          <p:spPr bwMode="auto">
            <a:xfrm>
              <a:off x="5224" y="261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5" name="Oval 197"/>
            <p:cNvSpPr>
              <a:spLocks noChangeArrowheads="1"/>
            </p:cNvSpPr>
            <p:nvPr/>
          </p:nvSpPr>
          <p:spPr bwMode="auto">
            <a:xfrm>
              <a:off x="4865" y="604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6" name="Oval 198"/>
            <p:cNvSpPr>
              <a:spLocks noChangeArrowheads="1"/>
            </p:cNvSpPr>
            <p:nvPr/>
          </p:nvSpPr>
          <p:spPr bwMode="auto">
            <a:xfrm>
              <a:off x="4173" y="1244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15655" name="AutoShape 199"/>
          <p:cNvSpPr>
            <a:spLocks noChangeArrowheads="1"/>
          </p:cNvSpPr>
          <p:nvPr/>
        </p:nvSpPr>
        <p:spPr bwMode="auto">
          <a:xfrm>
            <a:off x="5467350" y="3886200"/>
            <a:ext cx="3549650" cy="1274763"/>
          </a:xfrm>
          <a:prstGeom prst="wedgeRoundRectCallout">
            <a:avLst>
              <a:gd name="adj1" fmla="val -39579"/>
              <a:gd name="adj2" fmla="val 82875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1800">
                <a:solidFill>
                  <a:schemeClr val="tx1"/>
                </a:solidFill>
                <a:latin typeface="Comic Sans MS" pitchFamily="66" charset="0"/>
              </a:rPr>
              <a:t>Let me look it up… here it is.. the rule is, if the two bars are equal sizes, it is an </a:t>
            </a:r>
            <a:r>
              <a:rPr lang="en-US" sz="1800">
                <a:latin typeface="Comic Sans MS" pitchFamily="66" charset="0"/>
              </a:rPr>
              <a:t>A</a:t>
            </a:r>
            <a:r>
              <a:rPr lang="en-US" sz="1800">
                <a:solidFill>
                  <a:schemeClr val="tx1"/>
                </a:solidFill>
                <a:latin typeface="Comic Sans MS" pitchFamily="66" charset="0"/>
              </a:rPr>
              <a:t>. Otherwise it is a </a:t>
            </a:r>
            <a:r>
              <a:rPr lang="en-US" sz="1800">
                <a:solidFill>
                  <a:srgbClr val="FF0000"/>
                </a:solidFill>
                <a:latin typeface="Comic Sans MS" pitchFamily="66" charset="0"/>
              </a:rPr>
              <a:t>B</a:t>
            </a:r>
            <a:r>
              <a:rPr lang="en-US" sz="200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94FAFF-F7EE-4F88-A416-54488F11EC2A}" type="slidenum">
              <a:rPr lang="en-US" smtClean="0"/>
              <a:pPr/>
              <a:t>38</a:t>
            </a:fld>
            <a:endParaRPr lang="en-US" smtClean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765675" y="1022350"/>
          <a:ext cx="1524000" cy="1885950"/>
        </p:xfrm>
        <a:graphic>
          <a:graphicData uri="http://schemas.openxmlformats.org/presentationml/2006/ole">
            <p:oleObj spid="_x0000_s28674" name="Bitmap Image" r:id="rId4" imgW="1523810" imgH="1886213" progId="PBrush">
              <p:embed/>
            </p:oleObj>
          </a:graphicData>
        </a:graphic>
      </p:graphicFrame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377825" y="933450"/>
            <a:ext cx="1830388" cy="5707063"/>
          </a:xfrm>
          <a:prstGeom prst="rect">
            <a:avLst/>
          </a:prstGeom>
          <a:solidFill>
            <a:srgbClr val="EAEAEA"/>
          </a:solidFill>
          <a:ln w="1905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242888" y="958850"/>
            <a:ext cx="20701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>
                <a:latin typeface="Times New Roman" pitchFamily="18" charset="0"/>
              </a:rPr>
              <a:t>Examples of </a:t>
            </a:r>
            <a:endParaRPr lang="en-US" b="1" dirty="0" smtClean="0">
              <a:latin typeface="Times New Roman" pitchFamily="18" charset="0"/>
            </a:endParaRPr>
          </a:p>
          <a:p>
            <a:pPr algn="ctr"/>
            <a:r>
              <a:rPr lang="en-US" b="1" dirty="0" smtClean="0">
                <a:latin typeface="Times New Roman" pitchFamily="18" charset="0"/>
              </a:rPr>
              <a:t>class </a:t>
            </a:r>
            <a:r>
              <a:rPr lang="en-US" b="1" dirty="0">
                <a:latin typeface="Times New Roman" pitchFamily="18" charset="0"/>
              </a:rPr>
              <a:t>A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712788" y="6021388"/>
            <a:ext cx="457200" cy="3048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Rectangle 6"/>
          <p:cNvSpPr>
            <a:spLocks noChangeArrowheads="1"/>
          </p:cNvSpPr>
          <p:nvPr/>
        </p:nvSpPr>
        <p:spPr bwMode="auto">
          <a:xfrm>
            <a:off x="1322388" y="5457825"/>
            <a:ext cx="457200" cy="868363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Rectangle 7"/>
          <p:cNvSpPr>
            <a:spLocks noChangeArrowheads="1"/>
          </p:cNvSpPr>
          <p:nvPr/>
        </p:nvSpPr>
        <p:spPr bwMode="auto">
          <a:xfrm>
            <a:off x="712788" y="4344988"/>
            <a:ext cx="457200" cy="7620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7" name="Rectangle 8"/>
          <p:cNvSpPr>
            <a:spLocks noChangeArrowheads="1"/>
          </p:cNvSpPr>
          <p:nvPr/>
        </p:nvSpPr>
        <p:spPr bwMode="auto">
          <a:xfrm>
            <a:off x="1322388" y="4857750"/>
            <a:ext cx="457200" cy="249238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Rectangle 9"/>
          <p:cNvSpPr>
            <a:spLocks noChangeArrowheads="1"/>
          </p:cNvSpPr>
          <p:nvPr/>
        </p:nvSpPr>
        <p:spPr bwMode="auto">
          <a:xfrm>
            <a:off x="712788" y="3632200"/>
            <a:ext cx="457200" cy="103188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9" name="Rectangle 10"/>
          <p:cNvSpPr>
            <a:spLocks noChangeArrowheads="1"/>
          </p:cNvSpPr>
          <p:nvPr/>
        </p:nvSpPr>
        <p:spPr bwMode="auto">
          <a:xfrm>
            <a:off x="1322388" y="3201988"/>
            <a:ext cx="457200" cy="5334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0" name="Rectangle 11"/>
          <p:cNvSpPr>
            <a:spLocks noChangeArrowheads="1"/>
          </p:cNvSpPr>
          <p:nvPr/>
        </p:nvSpPr>
        <p:spPr bwMode="auto">
          <a:xfrm>
            <a:off x="712788" y="2203450"/>
            <a:ext cx="457200" cy="388938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1" name="Rectangle 12"/>
          <p:cNvSpPr>
            <a:spLocks noChangeArrowheads="1"/>
          </p:cNvSpPr>
          <p:nvPr/>
        </p:nvSpPr>
        <p:spPr bwMode="auto">
          <a:xfrm>
            <a:off x="1322388" y="2211388"/>
            <a:ext cx="457200" cy="3810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2" name="Text Box 13"/>
          <p:cNvSpPr txBox="1">
            <a:spLocks noChangeArrowheads="1"/>
          </p:cNvSpPr>
          <p:nvPr/>
        </p:nvSpPr>
        <p:spPr bwMode="auto">
          <a:xfrm>
            <a:off x="727075" y="259715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4         4</a:t>
            </a:r>
          </a:p>
        </p:txBody>
      </p:sp>
      <p:sp>
        <p:nvSpPr>
          <p:cNvPr id="2063" name="Text Box 14"/>
          <p:cNvSpPr txBox="1">
            <a:spLocks noChangeArrowheads="1"/>
          </p:cNvSpPr>
          <p:nvPr/>
        </p:nvSpPr>
        <p:spPr bwMode="auto">
          <a:xfrm>
            <a:off x="727075" y="3713163"/>
            <a:ext cx="98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1          5</a:t>
            </a:r>
          </a:p>
        </p:txBody>
      </p:sp>
      <p:sp>
        <p:nvSpPr>
          <p:cNvPr id="2064" name="Text Box 15"/>
          <p:cNvSpPr txBox="1">
            <a:spLocks noChangeArrowheads="1"/>
          </p:cNvSpPr>
          <p:nvPr/>
        </p:nvSpPr>
        <p:spPr bwMode="auto">
          <a:xfrm>
            <a:off x="727075" y="5045075"/>
            <a:ext cx="977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6         3</a:t>
            </a:r>
          </a:p>
        </p:txBody>
      </p:sp>
      <p:sp>
        <p:nvSpPr>
          <p:cNvPr id="2065" name="Text Box 16"/>
          <p:cNvSpPr txBox="1">
            <a:spLocks noChangeArrowheads="1"/>
          </p:cNvSpPr>
          <p:nvPr/>
        </p:nvSpPr>
        <p:spPr bwMode="auto">
          <a:xfrm>
            <a:off x="727075" y="6246813"/>
            <a:ext cx="992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2          7</a:t>
            </a:r>
          </a:p>
        </p:txBody>
      </p:sp>
      <p:sp>
        <p:nvSpPr>
          <p:cNvPr id="2066" name="Rectangle 17"/>
          <p:cNvSpPr>
            <a:spLocks noChangeArrowheads="1"/>
          </p:cNvSpPr>
          <p:nvPr/>
        </p:nvSpPr>
        <p:spPr bwMode="auto">
          <a:xfrm>
            <a:off x="2593975" y="928688"/>
            <a:ext cx="1890713" cy="5707062"/>
          </a:xfrm>
          <a:prstGeom prst="rect">
            <a:avLst/>
          </a:prstGeom>
          <a:solidFill>
            <a:srgbClr val="FFFFCC"/>
          </a:solidFill>
          <a:ln w="1905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7" name="Text Box 18"/>
          <p:cNvSpPr txBox="1">
            <a:spLocks noChangeArrowheads="1"/>
          </p:cNvSpPr>
          <p:nvPr/>
        </p:nvSpPr>
        <p:spPr bwMode="auto">
          <a:xfrm>
            <a:off x="2601913" y="1008063"/>
            <a:ext cx="18446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Examples of class B</a:t>
            </a:r>
            <a:endParaRPr lang="en-US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068" name="Rectangle 19"/>
          <p:cNvSpPr>
            <a:spLocks noChangeArrowheads="1"/>
          </p:cNvSpPr>
          <p:nvPr/>
        </p:nvSpPr>
        <p:spPr bwMode="auto">
          <a:xfrm flipH="1">
            <a:off x="3497263" y="5462588"/>
            <a:ext cx="457200" cy="842962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9" name="Rectangle 20"/>
          <p:cNvSpPr>
            <a:spLocks noChangeArrowheads="1"/>
          </p:cNvSpPr>
          <p:nvPr/>
        </p:nvSpPr>
        <p:spPr bwMode="auto">
          <a:xfrm flipH="1">
            <a:off x="2887663" y="5461000"/>
            <a:ext cx="457200" cy="84455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0" name="Rectangle 21"/>
          <p:cNvSpPr>
            <a:spLocks noChangeArrowheads="1"/>
          </p:cNvSpPr>
          <p:nvPr/>
        </p:nvSpPr>
        <p:spPr bwMode="auto">
          <a:xfrm flipH="1">
            <a:off x="3497263" y="4227513"/>
            <a:ext cx="457200" cy="858837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1" name="Rectangle 22"/>
          <p:cNvSpPr>
            <a:spLocks noChangeArrowheads="1"/>
          </p:cNvSpPr>
          <p:nvPr/>
        </p:nvSpPr>
        <p:spPr bwMode="auto">
          <a:xfrm flipH="1">
            <a:off x="2887663" y="4633913"/>
            <a:ext cx="457200" cy="452437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2" name="Rectangle 23"/>
          <p:cNvSpPr>
            <a:spLocks noChangeArrowheads="1"/>
          </p:cNvSpPr>
          <p:nvPr/>
        </p:nvSpPr>
        <p:spPr bwMode="auto">
          <a:xfrm flipH="1">
            <a:off x="3497263" y="3167063"/>
            <a:ext cx="457200" cy="547687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3" name="Rectangle 24"/>
          <p:cNvSpPr>
            <a:spLocks noChangeArrowheads="1"/>
          </p:cNvSpPr>
          <p:nvPr/>
        </p:nvSpPr>
        <p:spPr bwMode="auto">
          <a:xfrm flipH="1">
            <a:off x="2887663" y="3005138"/>
            <a:ext cx="457200" cy="709612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4" name="Rectangle 25"/>
          <p:cNvSpPr>
            <a:spLocks noChangeArrowheads="1"/>
          </p:cNvSpPr>
          <p:nvPr/>
        </p:nvSpPr>
        <p:spPr bwMode="auto">
          <a:xfrm flipH="1">
            <a:off x="3497263" y="1914525"/>
            <a:ext cx="457200" cy="6572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5" name="Rectangle 26"/>
          <p:cNvSpPr>
            <a:spLocks noChangeArrowheads="1"/>
          </p:cNvSpPr>
          <p:nvPr/>
        </p:nvSpPr>
        <p:spPr bwMode="auto">
          <a:xfrm flipH="1">
            <a:off x="2887663" y="2038350"/>
            <a:ext cx="457200" cy="5334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2932113" y="2593975"/>
            <a:ext cx="927100" cy="4016375"/>
            <a:chOff x="585" y="1707"/>
            <a:chExt cx="584" cy="2530"/>
          </a:xfrm>
        </p:grpSpPr>
        <p:sp>
          <p:nvSpPr>
            <p:cNvPr id="2082" name="Text Box 28"/>
            <p:cNvSpPr txBox="1">
              <a:spLocks noChangeArrowheads="1"/>
            </p:cNvSpPr>
            <p:nvPr/>
          </p:nvSpPr>
          <p:spPr bwMode="auto">
            <a:xfrm>
              <a:off x="585" y="1707"/>
              <a:ext cx="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5         6</a:t>
              </a:r>
            </a:p>
          </p:txBody>
        </p:sp>
        <p:sp>
          <p:nvSpPr>
            <p:cNvPr id="2083" name="Text Box 29"/>
            <p:cNvSpPr txBox="1">
              <a:spLocks noChangeArrowheads="1"/>
            </p:cNvSpPr>
            <p:nvPr/>
          </p:nvSpPr>
          <p:spPr bwMode="auto">
            <a:xfrm>
              <a:off x="585" y="2410"/>
              <a:ext cx="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7         5</a:t>
              </a:r>
            </a:p>
          </p:txBody>
        </p:sp>
        <p:sp>
          <p:nvSpPr>
            <p:cNvPr id="2084" name="Text Box 30"/>
            <p:cNvSpPr txBox="1">
              <a:spLocks noChangeArrowheads="1"/>
            </p:cNvSpPr>
            <p:nvPr/>
          </p:nvSpPr>
          <p:spPr bwMode="auto">
            <a:xfrm>
              <a:off x="585" y="3249"/>
              <a:ext cx="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4         8</a:t>
              </a:r>
            </a:p>
          </p:txBody>
        </p:sp>
        <p:sp>
          <p:nvSpPr>
            <p:cNvPr id="2085" name="Text Box 31"/>
            <p:cNvSpPr txBox="1">
              <a:spLocks noChangeArrowheads="1"/>
            </p:cNvSpPr>
            <p:nvPr/>
          </p:nvSpPr>
          <p:spPr bwMode="auto">
            <a:xfrm>
              <a:off x="585" y="4006"/>
              <a:ext cx="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7         7</a:t>
              </a:r>
            </a:p>
          </p:txBody>
        </p:sp>
      </p:grpSp>
      <p:sp>
        <p:nvSpPr>
          <p:cNvPr id="2077" name="Rectangle 32"/>
          <p:cNvSpPr>
            <a:spLocks noChangeArrowheads="1"/>
          </p:cNvSpPr>
          <p:nvPr/>
        </p:nvSpPr>
        <p:spPr bwMode="auto">
          <a:xfrm flipH="1">
            <a:off x="7947025" y="1727200"/>
            <a:ext cx="457200" cy="703263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8" name="Rectangle 33"/>
          <p:cNvSpPr>
            <a:spLocks noChangeArrowheads="1"/>
          </p:cNvSpPr>
          <p:nvPr/>
        </p:nvSpPr>
        <p:spPr bwMode="auto">
          <a:xfrm flipH="1">
            <a:off x="7337425" y="1722438"/>
            <a:ext cx="457200" cy="7080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9" name="Text Box 34"/>
          <p:cNvSpPr txBox="1">
            <a:spLocks noChangeArrowheads="1"/>
          </p:cNvSpPr>
          <p:nvPr/>
        </p:nvSpPr>
        <p:spPr bwMode="auto">
          <a:xfrm>
            <a:off x="7346950" y="2433638"/>
            <a:ext cx="98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Times New Roman" pitchFamily="18" charset="0"/>
              </a:rPr>
              <a:t>6          6</a:t>
            </a:r>
          </a:p>
        </p:txBody>
      </p:sp>
      <p:sp>
        <p:nvSpPr>
          <p:cNvPr id="2080" name="Rectangle 35"/>
          <p:cNvSpPr>
            <a:spLocks noChangeArrowheads="1"/>
          </p:cNvSpPr>
          <p:nvPr/>
        </p:nvSpPr>
        <p:spPr bwMode="auto">
          <a:xfrm>
            <a:off x="720725" y="163513"/>
            <a:ext cx="20653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3200">
                <a:solidFill>
                  <a:schemeClr val="tx1"/>
                </a:solidFill>
                <a:latin typeface="Comic Sans MS" pitchFamily="66" charset="0"/>
              </a:rPr>
              <a:t>Problem 2</a:t>
            </a:r>
          </a:p>
        </p:txBody>
      </p:sp>
      <p:sp>
        <p:nvSpPr>
          <p:cNvPr id="911396" name="AutoShape 36"/>
          <p:cNvSpPr>
            <a:spLocks noChangeArrowheads="1"/>
          </p:cNvSpPr>
          <p:nvPr/>
        </p:nvSpPr>
        <p:spPr bwMode="auto">
          <a:xfrm>
            <a:off x="4803775" y="3160713"/>
            <a:ext cx="3730625" cy="877887"/>
          </a:xfrm>
          <a:prstGeom prst="wedgeRoundRectCallout">
            <a:avLst>
              <a:gd name="adj1" fmla="val 2384"/>
              <a:gd name="adj2" fmla="val -117630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>
                <a:solidFill>
                  <a:schemeClr val="tx1"/>
                </a:solidFill>
                <a:latin typeface="Comic Sans MS" pitchFamily="66" charset="0"/>
              </a:rPr>
              <a:t>This one is really hard!</a:t>
            </a:r>
          </a:p>
          <a:p>
            <a:pPr eaLnBrk="1" hangingPunct="1">
              <a:defRPr/>
            </a:pPr>
            <a:r>
              <a:rPr lang="en-US">
                <a:solidFill>
                  <a:schemeClr val="tx1"/>
                </a:solidFill>
                <a:latin typeface="Comic Sans MS" pitchFamily="66" charset="0"/>
              </a:rPr>
              <a:t>What is this, </a:t>
            </a:r>
            <a:r>
              <a:rPr lang="en-US">
                <a:latin typeface="Comic Sans MS" pitchFamily="66" charset="0"/>
              </a:rPr>
              <a:t>A</a:t>
            </a:r>
            <a:r>
              <a:rPr lang="en-US">
                <a:solidFill>
                  <a:schemeClr val="tx1"/>
                </a:solidFill>
                <a:latin typeface="Comic Sans MS" pitchFamily="66" charset="0"/>
              </a:rPr>
              <a:t> or </a:t>
            </a:r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B</a:t>
            </a:r>
            <a:r>
              <a:rPr lang="en-US">
                <a:solidFill>
                  <a:schemeClr val="tx1"/>
                </a:solidFill>
                <a:latin typeface="Comic Sans MS" pitchFamily="66" charset="0"/>
              </a:rPr>
              <a:t>?</a:t>
            </a:r>
          </a:p>
          <a:p>
            <a:pPr eaLnBrk="1" hangingPunct="1">
              <a:defRPr/>
            </a:pPr>
            <a:endParaRPr lang="en-US" sz="200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8" name="Rectangle 38"/>
          <p:cNvSpPr>
            <a:spLocks noChangeArrowheads="1"/>
          </p:cNvSpPr>
          <p:nvPr/>
        </p:nvSpPr>
        <p:spPr bwMode="auto">
          <a:xfrm>
            <a:off x="3048000" y="152400"/>
            <a:ext cx="424827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  <a:latin typeface="Comic Sans MS" pitchFamily="66" charset="0"/>
              </a:rPr>
              <a:t>This is Classification!</a:t>
            </a:r>
            <a:endParaRPr lang="en-US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33"/>
          <p:cNvGraphicFramePr>
            <a:graphicFrameLocks noChangeAspect="1"/>
          </p:cNvGraphicFramePr>
          <p:nvPr/>
        </p:nvGraphicFramePr>
        <p:xfrm>
          <a:off x="4724400" y="2971800"/>
          <a:ext cx="1492250" cy="1646238"/>
        </p:xfrm>
        <a:graphic>
          <a:graphicData uri="http://schemas.openxmlformats.org/presentationml/2006/ole">
            <p:oleObj spid="_x0000_s29698" name="Bitmap Image" r:id="rId4" imgW="2285714" imgH="2523810" progId="PBrush">
              <p:embed/>
            </p:oleObj>
          </a:graphicData>
        </a:graphic>
      </p:graphicFrame>
      <p:sp>
        <p:nvSpPr>
          <p:cNvPr id="307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2635D75-CE32-4038-A207-ABE5AF440D2E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377825" y="933450"/>
            <a:ext cx="1830388" cy="5707063"/>
          </a:xfrm>
          <a:prstGeom prst="rect">
            <a:avLst/>
          </a:prstGeom>
          <a:solidFill>
            <a:srgbClr val="EAEAEA"/>
          </a:solidFill>
          <a:ln w="1905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42888" y="958850"/>
            <a:ext cx="20701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Times New Roman" pitchFamily="18" charset="0"/>
              </a:rPr>
              <a:t>Examples of class A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3078" name="Rectangle 4"/>
          <p:cNvSpPr>
            <a:spLocks noChangeArrowheads="1"/>
          </p:cNvSpPr>
          <p:nvPr/>
        </p:nvSpPr>
        <p:spPr bwMode="auto">
          <a:xfrm>
            <a:off x="712788" y="6021388"/>
            <a:ext cx="457200" cy="3048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Rectangle 5"/>
          <p:cNvSpPr>
            <a:spLocks noChangeArrowheads="1"/>
          </p:cNvSpPr>
          <p:nvPr/>
        </p:nvSpPr>
        <p:spPr bwMode="auto">
          <a:xfrm>
            <a:off x="1322388" y="5457825"/>
            <a:ext cx="457200" cy="868363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Rectangle 6"/>
          <p:cNvSpPr>
            <a:spLocks noChangeArrowheads="1"/>
          </p:cNvSpPr>
          <p:nvPr/>
        </p:nvSpPr>
        <p:spPr bwMode="auto">
          <a:xfrm>
            <a:off x="712788" y="4344988"/>
            <a:ext cx="457200" cy="7620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Rectangle 7"/>
          <p:cNvSpPr>
            <a:spLocks noChangeArrowheads="1"/>
          </p:cNvSpPr>
          <p:nvPr/>
        </p:nvSpPr>
        <p:spPr bwMode="auto">
          <a:xfrm>
            <a:off x="1322388" y="4857750"/>
            <a:ext cx="457200" cy="249238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Rectangle 8"/>
          <p:cNvSpPr>
            <a:spLocks noChangeArrowheads="1"/>
          </p:cNvSpPr>
          <p:nvPr/>
        </p:nvSpPr>
        <p:spPr bwMode="auto">
          <a:xfrm>
            <a:off x="712788" y="3632200"/>
            <a:ext cx="457200" cy="103188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9"/>
          <p:cNvSpPr>
            <a:spLocks noChangeArrowheads="1"/>
          </p:cNvSpPr>
          <p:nvPr/>
        </p:nvSpPr>
        <p:spPr bwMode="auto">
          <a:xfrm>
            <a:off x="1322388" y="3201988"/>
            <a:ext cx="457200" cy="5334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Rectangle 10"/>
          <p:cNvSpPr>
            <a:spLocks noChangeArrowheads="1"/>
          </p:cNvSpPr>
          <p:nvPr/>
        </p:nvSpPr>
        <p:spPr bwMode="auto">
          <a:xfrm>
            <a:off x="712788" y="2203450"/>
            <a:ext cx="457200" cy="388938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5" name="Rectangle 11"/>
          <p:cNvSpPr>
            <a:spLocks noChangeArrowheads="1"/>
          </p:cNvSpPr>
          <p:nvPr/>
        </p:nvSpPr>
        <p:spPr bwMode="auto">
          <a:xfrm>
            <a:off x="1322388" y="2211388"/>
            <a:ext cx="457200" cy="3810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2"/>
          <p:cNvSpPr txBox="1">
            <a:spLocks noChangeArrowheads="1"/>
          </p:cNvSpPr>
          <p:nvPr/>
        </p:nvSpPr>
        <p:spPr bwMode="auto">
          <a:xfrm>
            <a:off x="727075" y="259715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4         4</a:t>
            </a:r>
          </a:p>
        </p:txBody>
      </p:sp>
      <p:sp>
        <p:nvSpPr>
          <p:cNvPr id="3087" name="Text Box 13"/>
          <p:cNvSpPr txBox="1">
            <a:spLocks noChangeArrowheads="1"/>
          </p:cNvSpPr>
          <p:nvPr/>
        </p:nvSpPr>
        <p:spPr bwMode="auto">
          <a:xfrm>
            <a:off x="727075" y="3713163"/>
            <a:ext cx="98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1          5</a:t>
            </a:r>
          </a:p>
        </p:txBody>
      </p:sp>
      <p:sp>
        <p:nvSpPr>
          <p:cNvPr id="3088" name="Text Box 14"/>
          <p:cNvSpPr txBox="1">
            <a:spLocks noChangeArrowheads="1"/>
          </p:cNvSpPr>
          <p:nvPr/>
        </p:nvSpPr>
        <p:spPr bwMode="auto">
          <a:xfrm>
            <a:off x="727075" y="5045075"/>
            <a:ext cx="977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6         3</a:t>
            </a:r>
          </a:p>
        </p:txBody>
      </p:sp>
      <p:sp>
        <p:nvSpPr>
          <p:cNvPr id="3089" name="Text Box 15"/>
          <p:cNvSpPr txBox="1">
            <a:spLocks noChangeArrowheads="1"/>
          </p:cNvSpPr>
          <p:nvPr/>
        </p:nvSpPr>
        <p:spPr bwMode="auto">
          <a:xfrm>
            <a:off x="727075" y="6246813"/>
            <a:ext cx="98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3          7</a:t>
            </a:r>
          </a:p>
        </p:txBody>
      </p:sp>
      <p:sp>
        <p:nvSpPr>
          <p:cNvPr id="3090" name="Rectangle 16"/>
          <p:cNvSpPr>
            <a:spLocks noChangeArrowheads="1"/>
          </p:cNvSpPr>
          <p:nvPr/>
        </p:nvSpPr>
        <p:spPr bwMode="auto">
          <a:xfrm>
            <a:off x="2593975" y="928688"/>
            <a:ext cx="1890713" cy="5707062"/>
          </a:xfrm>
          <a:prstGeom prst="rect">
            <a:avLst/>
          </a:prstGeom>
          <a:solidFill>
            <a:srgbClr val="FFFFCC"/>
          </a:solidFill>
          <a:ln w="1905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1" name="Text Box 17"/>
          <p:cNvSpPr txBox="1">
            <a:spLocks noChangeArrowheads="1"/>
          </p:cNvSpPr>
          <p:nvPr/>
        </p:nvSpPr>
        <p:spPr bwMode="auto">
          <a:xfrm>
            <a:off x="2601913" y="1008063"/>
            <a:ext cx="18446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Examples of class B</a:t>
            </a:r>
            <a:endParaRPr lang="en-US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092" name="Rectangle 18"/>
          <p:cNvSpPr>
            <a:spLocks noChangeArrowheads="1"/>
          </p:cNvSpPr>
          <p:nvPr/>
        </p:nvSpPr>
        <p:spPr bwMode="auto">
          <a:xfrm flipH="1">
            <a:off x="3497263" y="5462588"/>
            <a:ext cx="457200" cy="842962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3" name="Rectangle 19"/>
          <p:cNvSpPr>
            <a:spLocks noChangeArrowheads="1"/>
          </p:cNvSpPr>
          <p:nvPr/>
        </p:nvSpPr>
        <p:spPr bwMode="auto">
          <a:xfrm flipH="1">
            <a:off x="2887663" y="5461000"/>
            <a:ext cx="457200" cy="84455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4" name="Rectangle 20"/>
          <p:cNvSpPr>
            <a:spLocks noChangeArrowheads="1"/>
          </p:cNvSpPr>
          <p:nvPr/>
        </p:nvSpPr>
        <p:spPr bwMode="auto">
          <a:xfrm flipH="1">
            <a:off x="3497263" y="4227513"/>
            <a:ext cx="457200" cy="858837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5" name="Rectangle 21"/>
          <p:cNvSpPr>
            <a:spLocks noChangeArrowheads="1"/>
          </p:cNvSpPr>
          <p:nvPr/>
        </p:nvSpPr>
        <p:spPr bwMode="auto">
          <a:xfrm flipH="1">
            <a:off x="2887663" y="4633913"/>
            <a:ext cx="457200" cy="452437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6" name="Rectangle 22"/>
          <p:cNvSpPr>
            <a:spLocks noChangeArrowheads="1"/>
          </p:cNvSpPr>
          <p:nvPr/>
        </p:nvSpPr>
        <p:spPr bwMode="auto">
          <a:xfrm flipH="1">
            <a:off x="3497263" y="3167063"/>
            <a:ext cx="457200" cy="547687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7" name="Rectangle 23"/>
          <p:cNvSpPr>
            <a:spLocks noChangeArrowheads="1"/>
          </p:cNvSpPr>
          <p:nvPr/>
        </p:nvSpPr>
        <p:spPr bwMode="auto">
          <a:xfrm flipH="1">
            <a:off x="2887663" y="3005138"/>
            <a:ext cx="457200" cy="709612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8" name="Rectangle 24"/>
          <p:cNvSpPr>
            <a:spLocks noChangeArrowheads="1"/>
          </p:cNvSpPr>
          <p:nvPr/>
        </p:nvSpPr>
        <p:spPr bwMode="auto">
          <a:xfrm flipH="1">
            <a:off x="3497263" y="1914525"/>
            <a:ext cx="457200" cy="6572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9" name="Rectangle 25"/>
          <p:cNvSpPr>
            <a:spLocks noChangeArrowheads="1"/>
          </p:cNvSpPr>
          <p:nvPr/>
        </p:nvSpPr>
        <p:spPr bwMode="auto">
          <a:xfrm flipH="1">
            <a:off x="2887663" y="2038350"/>
            <a:ext cx="457200" cy="5334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932113" y="2593975"/>
            <a:ext cx="927100" cy="4016375"/>
            <a:chOff x="585" y="1707"/>
            <a:chExt cx="584" cy="2530"/>
          </a:xfrm>
        </p:grpSpPr>
        <p:sp>
          <p:nvSpPr>
            <p:cNvPr id="3304" name="Text Box 27"/>
            <p:cNvSpPr txBox="1">
              <a:spLocks noChangeArrowheads="1"/>
            </p:cNvSpPr>
            <p:nvPr/>
          </p:nvSpPr>
          <p:spPr bwMode="auto">
            <a:xfrm>
              <a:off x="585" y="1707"/>
              <a:ext cx="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dirty="0">
                  <a:solidFill>
                    <a:schemeClr val="tx1"/>
                  </a:solidFill>
                  <a:latin typeface="Times New Roman" pitchFamily="18" charset="0"/>
                </a:rPr>
                <a:t>5         6</a:t>
              </a:r>
            </a:p>
          </p:txBody>
        </p:sp>
        <p:sp>
          <p:nvSpPr>
            <p:cNvPr id="3305" name="Text Box 28"/>
            <p:cNvSpPr txBox="1">
              <a:spLocks noChangeArrowheads="1"/>
            </p:cNvSpPr>
            <p:nvPr/>
          </p:nvSpPr>
          <p:spPr bwMode="auto">
            <a:xfrm>
              <a:off x="585" y="2410"/>
              <a:ext cx="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7         5</a:t>
              </a:r>
            </a:p>
          </p:txBody>
        </p:sp>
        <p:sp>
          <p:nvSpPr>
            <p:cNvPr id="3306" name="Text Box 29"/>
            <p:cNvSpPr txBox="1">
              <a:spLocks noChangeArrowheads="1"/>
            </p:cNvSpPr>
            <p:nvPr/>
          </p:nvSpPr>
          <p:spPr bwMode="auto">
            <a:xfrm>
              <a:off x="585" y="3249"/>
              <a:ext cx="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4         8</a:t>
              </a:r>
            </a:p>
          </p:txBody>
        </p:sp>
        <p:sp>
          <p:nvSpPr>
            <p:cNvPr id="3307" name="Text Box 30"/>
            <p:cNvSpPr txBox="1">
              <a:spLocks noChangeArrowheads="1"/>
            </p:cNvSpPr>
            <p:nvPr/>
          </p:nvSpPr>
          <p:spPr bwMode="auto">
            <a:xfrm>
              <a:off x="585" y="4006"/>
              <a:ext cx="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7         7</a:t>
              </a:r>
            </a:p>
          </p:txBody>
        </p:sp>
      </p:grpSp>
      <p:sp>
        <p:nvSpPr>
          <p:cNvPr id="3101" name="Rectangle 31"/>
          <p:cNvSpPr>
            <a:spLocks noChangeArrowheads="1"/>
          </p:cNvSpPr>
          <p:nvPr/>
        </p:nvSpPr>
        <p:spPr bwMode="auto">
          <a:xfrm>
            <a:off x="720725" y="163513"/>
            <a:ext cx="20653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3200">
                <a:solidFill>
                  <a:schemeClr val="tx1"/>
                </a:solidFill>
                <a:latin typeface="Comic Sans MS" pitchFamily="66" charset="0"/>
              </a:rPr>
              <a:t>Problem 2</a:t>
            </a:r>
          </a:p>
        </p:txBody>
      </p: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5078415" y="109538"/>
            <a:ext cx="3806826" cy="3560762"/>
            <a:chOff x="3199" y="69"/>
            <a:chExt cx="2398" cy="2243"/>
          </a:xfrm>
        </p:grpSpPr>
        <p:grpSp>
          <p:nvGrpSpPr>
            <p:cNvPr id="4" name="Group 33"/>
            <p:cNvGrpSpPr>
              <a:grpSpLocks/>
            </p:cNvGrpSpPr>
            <p:nvPr/>
          </p:nvGrpSpPr>
          <p:grpSpPr bwMode="auto">
            <a:xfrm>
              <a:off x="3199" y="69"/>
              <a:ext cx="2398" cy="2243"/>
              <a:chOff x="1137" y="1946"/>
              <a:chExt cx="2126" cy="1905"/>
            </a:xfrm>
          </p:grpSpPr>
          <p:sp>
            <p:nvSpPr>
              <p:cNvPr id="916514" name="Rectangle 34"/>
              <p:cNvSpPr>
                <a:spLocks noChangeArrowheads="1"/>
              </p:cNvSpPr>
              <p:nvPr/>
            </p:nvSpPr>
            <p:spPr bwMode="auto">
              <a:xfrm rot="-5400000">
                <a:off x="819" y="2629"/>
                <a:ext cx="826" cy="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50000"/>
                  </a:spcBef>
                  <a:defRPr/>
                </a:pPr>
                <a:r>
                  <a:rPr lang="en-US" sz="18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Left Bar</a:t>
                </a:r>
              </a:p>
            </p:txBody>
          </p:sp>
          <p:sp>
            <p:nvSpPr>
              <p:cNvPr id="3181" name="Rectangle 35"/>
              <p:cNvSpPr>
                <a:spLocks noChangeArrowheads="1"/>
              </p:cNvSpPr>
              <p:nvPr/>
            </p:nvSpPr>
            <p:spPr bwMode="auto">
              <a:xfrm>
                <a:off x="1502" y="3309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2" name="Rectangle 36"/>
              <p:cNvSpPr>
                <a:spLocks noChangeArrowheads="1"/>
              </p:cNvSpPr>
              <p:nvPr/>
            </p:nvSpPr>
            <p:spPr bwMode="auto">
              <a:xfrm>
                <a:off x="1670" y="3309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3" name="Rectangle 37"/>
              <p:cNvSpPr>
                <a:spLocks noChangeArrowheads="1"/>
              </p:cNvSpPr>
              <p:nvPr/>
            </p:nvSpPr>
            <p:spPr bwMode="auto">
              <a:xfrm>
                <a:off x="1837" y="3309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4" name="Rectangle 38"/>
              <p:cNvSpPr>
                <a:spLocks noChangeArrowheads="1"/>
              </p:cNvSpPr>
              <p:nvPr/>
            </p:nvSpPr>
            <p:spPr bwMode="auto">
              <a:xfrm>
                <a:off x="2005" y="3309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5" name="Rectangle 39"/>
              <p:cNvSpPr>
                <a:spLocks noChangeArrowheads="1"/>
              </p:cNvSpPr>
              <p:nvPr/>
            </p:nvSpPr>
            <p:spPr bwMode="auto">
              <a:xfrm>
                <a:off x="2173" y="3309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6" name="Rectangle 40"/>
              <p:cNvSpPr>
                <a:spLocks noChangeArrowheads="1"/>
              </p:cNvSpPr>
              <p:nvPr/>
            </p:nvSpPr>
            <p:spPr bwMode="auto">
              <a:xfrm>
                <a:off x="2341" y="3309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7" name="Rectangle 41"/>
              <p:cNvSpPr>
                <a:spLocks noChangeArrowheads="1"/>
              </p:cNvSpPr>
              <p:nvPr/>
            </p:nvSpPr>
            <p:spPr bwMode="auto">
              <a:xfrm>
                <a:off x="2508" y="3309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8" name="Rectangle 42"/>
              <p:cNvSpPr>
                <a:spLocks noChangeArrowheads="1"/>
              </p:cNvSpPr>
              <p:nvPr/>
            </p:nvSpPr>
            <p:spPr bwMode="auto">
              <a:xfrm>
                <a:off x="2676" y="3309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9" name="Rectangle 43"/>
              <p:cNvSpPr>
                <a:spLocks noChangeArrowheads="1"/>
              </p:cNvSpPr>
              <p:nvPr/>
            </p:nvSpPr>
            <p:spPr bwMode="auto">
              <a:xfrm>
                <a:off x="2844" y="3309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90" name="Rectangle 44"/>
              <p:cNvSpPr>
                <a:spLocks noChangeArrowheads="1"/>
              </p:cNvSpPr>
              <p:nvPr/>
            </p:nvSpPr>
            <p:spPr bwMode="auto">
              <a:xfrm>
                <a:off x="3011" y="3309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91" name="Rectangle 45"/>
              <p:cNvSpPr>
                <a:spLocks noChangeArrowheads="1"/>
              </p:cNvSpPr>
              <p:nvPr/>
            </p:nvSpPr>
            <p:spPr bwMode="auto">
              <a:xfrm>
                <a:off x="1502" y="3161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92" name="Rectangle 46"/>
              <p:cNvSpPr>
                <a:spLocks noChangeArrowheads="1"/>
              </p:cNvSpPr>
              <p:nvPr/>
            </p:nvSpPr>
            <p:spPr bwMode="auto">
              <a:xfrm>
                <a:off x="1670" y="3161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93" name="Rectangle 47"/>
              <p:cNvSpPr>
                <a:spLocks noChangeArrowheads="1"/>
              </p:cNvSpPr>
              <p:nvPr/>
            </p:nvSpPr>
            <p:spPr bwMode="auto">
              <a:xfrm>
                <a:off x="1837" y="3161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94" name="Rectangle 48"/>
              <p:cNvSpPr>
                <a:spLocks noChangeArrowheads="1"/>
              </p:cNvSpPr>
              <p:nvPr/>
            </p:nvSpPr>
            <p:spPr bwMode="auto">
              <a:xfrm>
                <a:off x="2005" y="3161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95" name="Rectangle 49"/>
              <p:cNvSpPr>
                <a:spLocks noChangeArrowheads="1"/>
              </p:cNvSpPr>
              <p:nvPr/>
            </p:nvSpPr>
            <p:spPr bwMode="auto">
              <a:xfrm>
                <a:off x="2173" y="3161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96" name="Rectangle 50"/>
              <p:cNvSpPr>
                <a:spLocks noChangeArrowheads="1"/>
              </p:cNvSpPr>
              <p:nvPr/>
            </p:nvSpPr>
            <p:spPr bwMode="auto">
              <a:xfrm>
                <a:off x="2341" y="3161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97" name="Rectangle 51"/>
              <p:cNvSpPr>
                <a:spLocks noChangeArrowheads="1"/>
              </p:cNvSpPr>
              <p:nvPr/>
            </p:nvSpPr>
            <p:spPr bwMode="auto">
              <a:xfrm>
                <a:off x="2508" y="3161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98" name="Rectangle 52"/>
              <p:cNvSpPr>
                <a:spLocks noChangeArrowheads="1"/>
              </p:cNvSpPr>
              <p:nvPr/>
            </p:nvSpPr>
            <p:spPr bwMode="auto">
              <a:xfrm>
                <a:off x="2676" y="3161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99" name="Rectangle 53"/>
              <p:cNvSpPr>
                <a:spLocks noChangeArrowheads="1"/>
              </p:cNvSpPr>
              <p:nvPr/>
            </p:nvSpPr>
            <p:spPr bwMode="auto">
              <a:xfrm>
                <a:off x="2844" y="3161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0" name="Rectangle 54"/>
              <p:cNvSpPr>
                <a:spLocks noChangeArrowheads="1"/>
              </p:cNvSpPr>
              <p:nvPr/>
            </p:nvSpPr>
            <p:spPr bwMode="auto">
              <a:xfrm>
                <a:off x="3011" y="3161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1" name="Rectangle 55"/>
              <p:cNvSpPr>
                <a:spLocks noChangeArrowheads="1"/>
              </p:cNvSpPr>
              <p:nvPr/>
            </p:nvSpPr>
            <p:spPr bwMode="auto">
              <a:xfrm>
                <a:off x="1502" y="3013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2" name="Rectangle 56"/>
              <p:cNvSpPr>
                <a:spLocks noChangeArrowheads="1"/>
              </p:cNvSpPr>
              <p:nvPr/>
            </p:nvSpPr>
            <p:spPr bwMode="auto">
              <a:xfrm>
                <a:off x="1670" y="3013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3" name="Rectangle 57"/>
              <p:cNvSpPr>
                <a:spLocks noChangeArrowheads="1"/>
              </p:cNvSpPr>
              <p:nvPr/>
            </p:nvSpPr>
            <p:spPr bwMode="auto">
              <a:xfrm>
                <a:off x="1837" y="3013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4" name="Rectangle 58"/>
              <p:cNvSpPr>
                <a:spLocks noChangeArrowheads="1"/>
              </p:cNvSpPr>
              <p:nvPr/>
            </p:nvSpPr>
            <p:spPr bwMode="auto">
              <a:xfrm>
                <a:off x="2005" y="3013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5" name="Rectangle 59"/>
              <p:cNvSpPr>
                <a:spLocks noChangeArrowheads="1"/>
              </p:cNvSpPr>
              <p:nvPr/>
            </p:nvSpPr>
            <p:spPr bwMode="auto">
              <a:xfrm>
                <a:off x="2173" y="3013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6" name="Rectangle 60"/>
              <p:cNvSpPr>
                <a:spLocks noChangeArrowheads="1"/>
              </p:cNvSpPr>
              <p:nvPr/>
            </p:nvSpPr>
            <p:spPr bwMode="auto">
              <a:xfrm>
                <a:off x="2341" y="3013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7" name="Rectangle 61"/>
              <p:cNvSpPr>
                <a:spLocks noChangeArrowheads="1"/>
              </p:cNvSpPr>
              <p:nvPr/>
            </p:nvSpPr>
            <p:spPr bwMode="auto">
              <a:xfrm>
                <a:off x="2508" y="3013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8" name="Rectangle 62"/>
              <p:cNvSpPr>
                <a:spLocks noChangeArrowheads="1"/>
              </p:cNvSpPr>
              <p:nvPr/>
            </p:nvSpPr>
            <p:spPr bwMode="auto">
              <a:xfrm>
                <a:off x="2676" y="3013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9" name="Rectangle 63"/>
              <p:cNvSpPr>
                <a:spLocks noChangeArrowheads="1"/>
              </p:cNvSpPr>
              <p:nvPr/>
            </p:nvSpPr>
            <p:spPr bwMode="auto">
              <a:xfrm>
                <a:off x="2844" y="3013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10" name="Rectangle 64"/>
              <p:cNvSpPr>
                <a:spLocks noChangeArrowheads="1"/>
              </p:cNvSpPr>
              <p:nvPr/>
            </p:nvSpPr>
            <p:spPr bwMode="auto">
              <a:xfrm>
                <a:off x="3011" y="3013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11" name="Rectangle 65"/>
              <p:cNvSpPr>
                <a:spLocks noChangeArrowheads="1"/>
              </p:cNvSpPr>
              <p:nvPr/>
            </p:nvSpPr>
            <p:spPr bwMode="auto">
              <a:xfrm>
                <a:off x="1502" y="2864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12" name="Rectangle 66"/>
              <p:cNvSpPr>
                <a:spLocks noChangeArrowheads="1"/>
              </p:cNvSpPr>
              <p:nvPr/>
            </p:nvSpPr>
            <p:spPr bwMode="auto">
              <a:xfrm>
                <a:off x="1670" y="2864"/>
                <a:ext cx="167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13" name="Rectangle 67"/>
              <p:cNvSpPr>
                <a:spLocks noChangeArrowheads="1"/>
              </p:cNvSpPr>
              <p:nvPr/>
            </p:nvSpPr>
            <p:spPr bwMode="auto">
              <a:xfrm>
                <a:off x="1837" y="2864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14" name="Rectangle 68"/>
              <p:cNvSpPr>
                <a:spLocks noChangeArrowheads="1"/>
              </p:cNvSpPr>
              <p:nvPr/>
            </p:nvSpPr>
            <p:spPr bwMode="auto">
              <a:xfrm>
                <a:off x="2005" y="2864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15" name="Rectangle 69"/>
              <p:cNvSpPr>
                <a:spLocks noChangeArrowheads="1"/>
              </p:cNvSpPr>
              <p:nvPr/>
            </p:nvSpPr>
            <p:spPr bwMode="auto">
              <a:xfrm>
                <a:off x="2173" y="2864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16" name="Rectangle 70"/>
              <p:cNvSpPr>
                <a:spLocks noChangeArrowheads="1"/>
              </p:cNvSpPr>
              <p:nvPr/>
            </p:nvSpPr>
            <p:spPr bwMode="auto">
              <a:xfrm>
                <a:off x="2341" y="2864"/>
                <a:ext cx="167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17" name="Rectangle 71"/>
              <p:cNvSpPr>
                <a:spLocks noChangeArrowheads="1"/>
              </p:cNvSpPr>
              <p:nvPr/>
            </p:nvSpPr>
            <p:spPr bwMode="auto">
              <a:xfrm>
                <a:off x="2508" y="2864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18" name="Rectangle 72"/>
              <p:cNvSpPr>
                <a:spLocks noChangeArrowheads="1"/>
              </p:cNvSpPr>
              <p:nvPr/>
            </p:nvSpPr>
            <p:spPr bwMode="auto">
              <a:xfrm>
                <a:off x="2676" y="2864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19" name="Rectangle 73"/>
              <p:cNvSpPr>
                <a:spLocks noChangeArrowheads="1"/>
              </p:cNvSpPr>
              <p:nvPr/>
            </p:nvSpPr>
            <p:spPr bwMode="auto">
              <a:xfrm>
                <a:off x="2844" y="2864"/>
                <a:ext cx="167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0" name="Rectangle 74"/>
              <p:cNvSpPr>
                <a:spLocks noChangeArrowheads="1"/>
              </p:cNvSpPr>
              <p:nvPr/>
            </p:nvSpPr>
            <p:spPr bwMode="auto">
              <a:xfrm>
                <a:off x="3011" y="2864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1" name="Rectangle 75"/>
              <p:cNvSpPr>
                <a:spLocks noChangeArrowheads="1"/>
              </p:cNvSpPr>
              <p:nvPr/>
            </p:nvSpPr>
            <p:spPr bwMode="auto">
              <a:xfrm>
                <a:off x="1502" y="2716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2" name="Rectangle 76"/>
              <p:cNvSpPr>
                <a:spLocks noChangeArrowheads="1"/>
              </p:cNvSpPr>
              <p:nvPr/>
            </p:nvSpPr>
            <p:spPr bwMode="auto">
              <a:xfrm>
                <a:off x="1670" y="2716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3" name="Rectangle 77"/>
              <p:cNvSpPr>
                <a:spLocks noChangeArrowheads="1"/>
              </p:cNvSpPr>
              <p:nvPr/>
            </p:nvSpPr>
            <p:spPr bwMode="auto">
              <a:xfrm>
                <a:off x="1837" y="2716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4" name="Rectangle 78"/>
              <p:cNvSpPr>
                <a:spLocks noChangeArrowheads="1"/>
              </p:cNvSpPr>
              <p:nvPr/>
            </p:nvSpPr>
            <p:spPr bwMode="auto">
              <a:xfrm>
                <a:off x="2005" y="2716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5" name="Rectangle 79"/>
              <p:cNvSpPr>
                <a:spLocks noChangeArrowheads="1"/>
              </p:cNvSpPr>
              <p:nvPr/>
            </p:nvSpPr>
            <p:spPr bwMode="auto">
              <a:xfrm>
                <a:off x="2173" y="2716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6" name="Rectangle 80"/>
              <p:cNvSpPr>
                <a:spLocks noChangeArrowheads="1"/>
              </p:cNvSpPr>
              <p:nvPr/>
            </p:nvSpPr>
            <p:spPr bwMode="auto">
              <a:xfrm>
                <a:off x="2341" y="2716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7" name="Rectangle 81"/>
              <p:cNvSpPr>
                <a:spLocks noChangeArrowheads="1"/>
              </p:cNvSpPr>
              <p:nvPr/>
            </p:nvSpPr>
            <p:spPr bwMode="auto">
              <a:xfrm>
                <a:off x="2508" y="2716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8" name="Rectangle 82"/>
              <p:cNvSpPr>
                <a:spLocks noChangeArrowheads="1"/>
              </p:cNvSpPr>
              <p:nvPr/>
            </p:nvSpPr>
            <p:spPr bwMode="auto">
              <a:xfrm>
                <a:off x="2676" y="2716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9" name="Rectangle 83"/>
              <p:cNvSpPr>
                <a:spLocks noChangeArrowheads="1"/>
              </p:cNvSpPr>
              <p:nvPr/>
            </p:nvSpPr>
            <p:spPr bwMode="auto">
              <a:xfrm>
                <a:off x="2844" y="2716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0" name="Rectangle 84"/>
              <p:cNvSpPr>
                <a:spLocks noChangeArrowheads="1"/>
              </p:cNvSpPr>
              <p:nvPr/>
            </p:nvSpPr>
            <p:spPr bwMode="auto">
              <a:xfrm>
                <a:off x="3011" y="2716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1" name="Rectangle 85"/>
              <p:cNvSpPr>
                <a:spLocks noChangeArrowheads="1"/>
              </p:cNvSpPr>
              <p:nvPr/>
            </p:nvSpPr>
            <p:spPr bwMode="auto">
              <a:xfrm>
                <a:off x="1502" y="2568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2" name="Rectangle 86"/>
              <p:cNvSpPr>
                <a:spLocks noChangeArrowheads="1"/>
              </p:cNvSpPr>
              <p:nvPr/>
            </p:nvSpPr>
            <p:spPr bwMode="auto">
              <a:xfrm>
                <a:off x="1670" y="2568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3" name="Rectangle 87"/>
              <p:cNvSpPr>
                <a:spLocks noChangeArrowheads="1"/>
              </p:cNvSpPr>
              <p:nvPr/>
            </p:nvSpPr>
            <p:spPr bwMode="auto">
              <a:xfrm>
                <a:off x="1837" y="2568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4" name="Rectangle 88"/>
              <p:cNvSpPr>
                <a:spLocks noChangeArrowheads="1"/>
              </p:cNvSpPr>
              <p:nvPr/>
            </p:nvSpPr>
            <p:spPr bwMode="auto">
              <a:xfrm>
                <a:off x="2005" y="2568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5" name="Rectangle 89"/>
              <p:cNvSpPr>
                <a:spLocks noChangeArrowheads="1"/>
              </p:cNvSpPr>
              <p:nvPr/>
            </p:nvSpPr>
            <p:spPr bwMode="auto">
              <a:xfrm>
                <a:off x="2173" y="2568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6" name="Rectangle 90"/>
              <p:cNvSpPr>
                <a:spLocks noChangeArrowheads="1"/>
              </p:cNvSpPr>
              <p:nvPr/>
            </p:nvSpPr>
            <p:spPr bwMode="auto">
              <a:xfrm>
                <a:off x="2341" y="2568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7" name="Rectangle 91"/>
              <p:cNvSpPr>
                <a:spLocks noChangeArrowheads="1"/>
              </p:cNvSpPr>
              <p:nvPr/>
            </p:nvSpPr>
            <p:spPr bwMode="auto">
              <a:xfrm>
                <a:off x="2508" y="2568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8" name="Rectangle 92"/>
              <p:cNvSpPr>
                <a:spLocks noChangeArrowheads="1"/>
              </p:cNvSpPr>
              <p:nvPr/>
            </p:nvSpPr>
            <p:spPr bwMode="auto">
              <a:xfrm>
                <a:off x="2676" y="2568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9" name="Rectangle 93"/>
              <p:cNvSpPr>
                <a:spLocks noChangeArrowheads="1"/>
              </p:cNvSpPr>
              <p:nvPr/>
            </p:nvSpPr>
            <p:spPr bwMode="auto">
              <a:xfrm>
                <a:off x="2844" y="2568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40" name="Rectangle 94"/>
              <p:cNvSpPr>
                <a:spLocks noChangeArrowheads="1"/>
              </p:cNvSpPr>
              <p:nvPr/>
            </p:nvSpPr>
            <p:spPr bwMode="auto">
              <a:xfrm>
                <a:off x="3011" y="2568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41" name="Rectangle 95"/>
              <p:cNvSpPr>
                <a:spLocks noChangeArrowheads="1"/>
              </p:cNvSpPr>
              <p:nvPr/>
            </p:nvSpPr>
            <p:spPr bwMode="auto">
              <a:xfrm>
                <a:off x="1502" y="2420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42" name="Rectangle 96"/>
              <p:cNvSpPr>
                <a:spLocks noChangeArrowheads="1"/>
              </p:cNvSpPr>
              <p:nvPr/>
            </p:nvSpPr>
            <p:spPr bwMode="auto">
              <a:xfrm>
                <a:off x="1670" y="2420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43" name="Rectangle 97"/>
              <p:cNvSpPr>
                <a:spLocks noChangeArrowheads="1"/>
              </p:cNvSpPr>
              <p:nvPr/>
            </p:nvSpPr>
            <p:spPr bwMode="auto">
              <a:xfrm>
                <a:off x="1837" y="2420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44" name="Rectangle 98"/>
              <p:cNvSpPr>
                <a:spLocks noChangeArrowheads="1"/>
              </p:cNvSpPr>
              <p:nvPr/>
            </p:nvSpPr>
            <p:spPr bwMode="auto">
              <a:xfrm>
                <a:off x="2005" y="2420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45" name="Rectangle 99"/>
              <p:cNvSpPr>
                <a:spLocks noChangeArrowheads="1"/>
              </p:cNvSpPr>
              <p:nvPr/>
            </p:nvSpPr>
            <p:spPr bwMode="auto">
              <a:xfrm>
                <a:off x="2173" y="2420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46" name="Rectangle 100"/>
              <p:cNvSpPr>
                <a:spLocks noChangeArrowheads="1"/>
              </p:cNvSpPr>
              <p:nvPr/>
            </p:nvSpPr>
            <p:spPr bwMode="auto">
              <a:xfrm>
                <a:off x="2341" y="2420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47" name="Rectangle 101"/>
              <p:cNvSpPr>
                <a:spLocks noChangeArrowheads="1"/>
              </p:cNvSpPr>
              <p:nvPr/>
            </p:nvSpPr>
            <p:spPr bwMode="auto">
              <a:xfrm>
                <a:off x="2508" y="2420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48" name="Rectangle 102"/>
              <p:cNvSpPr>
                <a:spLocks noChangeArrowheads="1"/>
              </p:cNvSpPr>
              <p:nvPr/>
            </p:nvSpPr>
            <p:spPr bwMode="auto">
              <a:xfrm>
                <a:off x="2676" y="2420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49" name="Rectangle 103"/>
              <p:cNvSpPr>
                <a:spLocks noChangeArrowheads="1"/>
              </p:cNvSpPr>
              <p:nvPr/>
            </p:nvSpPr>
            <p:spPr bwMode="auto">
              <a:xfrm>
                <a:off x="2844" y="2420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50" name="Rectangle 104"/>
              <p:cNvSpPr>
                <a:spLocks noChangeArrowheads="1"/>
              </p:cNvSpPr>
              <p:nvPr/>
            </p:nvSpPr>
            <p:spPr bwMode="auto">
              <a:xfrm>
                <a:off x="3011" y="2420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51" name="Rectangle 105"/>
              <p:cNvSpPr>
                <a:spLocks noChangeArrowheads="1"/>
              </p:cNvSpPr>
              <p:nvPr/>
            </p:nvSpPr>
            <p:spPr bwMode="auto">
              <a:xfrm>
                <a:off x="1502" y="2272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52" name="Rectangle 106"/>
              <p:cNvSpPr>
                <a:spLocks noChangeArrowheads="1"/>
              </p:cNvSpPr>
              <p:nvPr/>
            </p:nvSpPr>
            <p:spPr bwMode="auto">
              <a:xfrm>
                <a:off x="1670" y="2272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53" name="Rectangle 107"/>
              <p:cNvSpPr>
                <a:spLocks noChangeArrowheads="1"/>
              </p:cNvSpPr>
              <p:nvPr/>
            </p:nvSpPr>
            <p:spPr bwMode="auto">
              <a:xfrm>
                <a:off x="1837" y="2272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54" name="Rectangle 108"/>
              <p:cNvSpPr>
                <a:spLocks noChangeArrowheads="1"/>
              </p:cNvSpPr>
              <p:nvPr/>
            </p:nvSpPr>
            <p:spPr bwMode="auto">
              <a:xfrm>
                <a:off x="2005" y="2272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55" name="Rectangle 109"/>
              <p:cNvSpPr>
                <a:spLocks noChangeArrowheads="1"/>
              </p:cNvSpPr>
              <p:nvPr/>
            </p:nvSpPr>
            <p:spPr bwMode="auto">
              <a:xfrm>
                <a:off x="2173" y="2272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56" name="Rectangle 110"/>
              <p:cNvSpPr>
                <a:spLocks noChangeArrowheads="1"/>
              </p:cNvSpPr>
              <p:nvPr/>
            </p:nvSpPr>
            <p:spPr bwMode="auto">
              <a:xfrm>
                <a:off x="2341" y="2272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57" name="Rectangle 111"/>
              <p:cNvSpPr>
                <a:spLocks noChangeArrowheads="1"/>
              </p:cNvSpPr>
              <p:nvPr/>
            </p:nvSpPr>
            <p:spPr bwMode="auto">
              <a:xfrm>
                <a:off x="2508" y="2272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58" name="Rectangle 112"/>
              <p:cNvSpPr>
                <a:spLocks noChangeArrowheads="1"/>
              </p:cNvSpPr>
              <p:nvPr/>
            </p:nvSpPr>
            <p:spPr bwMode="auto">
              <a:xfrm>
                <a:off x="2676" y="2272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59" name="Rectangle 113"/>
              <p:cNvSpPr>
                <a:spLocks noChangeArrowheads="1"/>
              </p:cNvSpPr>
              <p:nvPr/>
            </p:nvSpPr>
            <p:spPr bwMode="auto">
              <a:xfrm>
                <a:off x="2844" y="2272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60" name="Rectangle 114"/>
              <p:cNvSpPr>
                <a:spLocks noChangeArrowheads="1"/>
              </p:cNvSpPr>
              <p:nvPr/>
            </p:nvSpPr>
            <p:spPr bwMode="auto">
              <a:xfrm>
                <a:off x="3011" y="2272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61" name="Rectangle 115"/>
              <p:cNvSpPr>
                <a:spLocks noChangeArrowheads="1"/>
              </p:cNvSpPr>
              <p:nvPr/>
            </p:nvSpPr>
            <p:spPr bwMode="auto">
              <a:xfrm>
                <a:off x="1502" y="2123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62" name="Rectangle 116"/>
              <p:cNvSpPr>
                <a:spLocks noChangeArrowheads="1"/>
              </p:cNvSpPr>
              <p:nvPr/>
            </p:nvSpPr>
            <p:spPr bwMode="auto">
              <a:xfrm>
                <a:off x="1670" y="2123"/>
                <a:ext cx="167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63" name="Rectangle 117"/>
              <p:cNvSpPr>
                <a:spLocks noChangeArrowheads="1"/>
              </p:cNvSpPr>
              <p:nvPr/>
            </p:nvSpPr>
            <p:spPr bwMode="auto">
              <a:xfrm>
                <a:off x="1837" y="2123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64" name="Rectangle 118"/>
              <p:cNvSpPr>
                <a:spLocks noChangeArrowheads="1"/>
              </p:cNvSpPr>
              <p:nvPr/>
            </p:nvSpPr>
            <p:spPr bwMode="auto">
              <a:xfrm>
                <a:off x="2005" y="2123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65" name="Rectangle 119"/>
              <p:cNvSpPr>
                <a:spLocks noChangeArrowheads="1"/>
              </p:cNvSpPr>
              <p:nvPr/>
            </p:nvSpPr>
            <p:spPr bwMode="auto">
              <a:xfrm>
                <a:off x="2173" y="2123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66" name="Rectangle 120"/>
              <p:cNvSpPr>
                <a:spLocks noChangeArrowheads="1"/>
              </p:cNvSpPr>
              <p:nvPr/>
            </p:nvSpPr>
            <p:spPr bwMode="auto">
              <a:xfrm>
                <a:off x="2341" y="2123"/>
                <a:ext cx="167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67" name="Rectangle 121"/>
              <p:cNvSpPr>
                <a:spLocks noChangeArrowheads="1"/>
              </p:cNvSpPr>
              <p:nvPr/>
            </p:nvSpPr>
            <p:spPr bwMode="auto">
              <a:xfrm>
                <a:off x="2508" y="2123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68" name="Rectangle 122"/>
              <p:cNvSpPr>
                <a:spLocks noChangeArrowheads="1"/>
              </p:cNvSpPr>
              <p:nvPr/>
            </p:nvSpPr>
            <p:spPr bwMode="auto">
              <a:xfrm>
                <a:off x="2676" y="2123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69" name="Rectangle 123"/>
              <p:cNvSpPr>
                <a:spLocks noChangeArrowheads="1"/>
              </p:cNvSpPr>
              <p:nvPr/>
            </p:nvSpPr>
            <p:spPr bwMode="auto">
              <a:xfrm>
                <a:off x="2844" y="2123"/>
                <a:ext cx="167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0" name="Rectangle 124"/>
              <p:cNvSpPr>
                <a:spLocks noChangeArrowheads="1"/>
              </p:cNvSpPr>
              <p:nvPr/>
            </p:nvSpPr>
            <p:spPr bwMode="auto">
              <a:xfrm>
                <a:off x="3011" y="2123"/>
                <a:ext cx="168" cy="149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1" name="Rectangle 125"/>
              <p:cNvSpPr>
                <a:spLocks noChangeArrowheads="1"/>
              </p:cNvSpPr>
              <p:nvPr/>
            </p:nvSpPr>
            <p:spPr bwMode="auto">
              <a:xfrm>
                <a:off x="1502" y="1975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2" name="Rectangle 126"/>
              <p:cNvSpPr>
                <a:spLocks noChangeArrowheads="1"/>
              </p:cNvSpPr>
              <p:nvPr/>
            </p:nvSpPr>
            <p:spPr bwMode="auto">
              <a:xfrm>
                <a:off x="1670" y="1975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3" name="Rectangle 127"/>
              <p:cNvSpPr>
                <a:spLocks noChangeArrowheads="1"/>
              </p:cNvSpPr>
              <p:nvPr/>
            </p:nvSpPr>
            <p:spPr bwMode="auto">
              <a:xfrm>
                <a:off x="1837" y="1975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4" name="Rectangle 128"/>
              <p:cNvSpPr>
                <a:spLocks noChangeArrowheads="1"/>
              </p:cNvSpPr>
              <p:nvPr/>
            </p:nvSpPr>
            <p:spPr bwMode="auto">
              <a:xfrm>
                <a:off x="2005" y="1975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5" name="Rectangle 129"/>
              <p:cNvSpPr>
                <a:spLocks noChangeArrowheads="1"/>
              </p:cNvSpPr>
              <p:nvPr/>
            </p:nvSpPr>
            <p:spPr bwMode="auto">
              <a:xfrm>
                <a:off x="2173" y="1975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6" name="Rectangle 130"/>
              <p:cNvSpPr>
                <a:spLocks noChangeArrowheads="1"/>
              </p:cNvSpPr>
              <p:nvPr/>
            </p:nvSpPr>
            <p:spPr bwMode="auto">
              <a:xfrm>
                <a:off x="2341" y="1975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7" name="Rectangle 131"/>
              <p:cNvSpPr>
                <a:spLocks noChangeArrowheads="1"/>
              </p:cNvSpPr>
              <p:nvPr/>
            </p:nvSpPr>
            <p:spPr bwMode="auto">
              <a:xfrm>
                <a:off x="2508" y="1975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8" name="Rectangle 132"/>
              <p:cNvSpPr>
                <a:spLocks noChangeArrowheads="1"/>
              </p:cNvSpPr>
              <p:nvPr/>
            </p:nvSpPr>
            <p:spPr bwMode="auto">
              <a:xfrm>
                <a:off x="2676" y="1975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9" name="Rectangle 133"/>
              <p:cNvSpPr>
                <a:spLocks noChangeArrowheads="1"/>
              </p:cNvSpPr>
              <p:nvPr/>
            </p:nvSpPr>
            <p:spPr bwMode="auto">
              <a:xfrm>
                <a:off x="2844" y="1975"/>
                <a:ext cx="167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0" name="Rectangle 134"/>
              <p:cNvSpPr>
                <a:spLocks noChangeArrowheads="1"/>
              </p:cNvSpPr>
              <p:nvPr/>
            </p:nvSpPr>
            <p:spPr bwMode="auto">
              <a:xfrm>
                <a:off x="3011" y="1975"/>
                <a:ext cx="168" cy="148"/>
              </a:xfrm>
              <a:prstGeom prst="rect">
                <a:avLst/>
              </a:prstGeom>
              <a:noFill/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" name="Line 135"/>
              <p:cNvSpPr>
                <a:spLocks noChangeShapeType="1"/>
              </p:cNvSpPr>
              <p:nvPr/>
            </p:nvSpPr>
            <p:spPr bwMode="auto">
              <a:xfrm>
                <a:off x="1502" y="3457"/>
                <a:ext cx="1677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" name="Line 136"/>
              <p:cNvSpPr>
                <a:spLocks noChangeShapeType="1"/>
              </p:cNvSpPr>
              <p:nvPr/>
            </p:nvSpPr>
            <p:spPr bwMode="auto">
              <a:xfrm flipV="1">
                <a:off x="1502" y="1975"/>
                <a:ext cx="0" cy="1482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" name="Text Box 137"/>
              <p:cNvSpPr txBox="1">
                <a:spLocks noChangeArrowheads="1"/>
              </p:cNvSpPr>
              <p:nvPr/>
            </p:nvSpPr>
            <p:spPr bwMode="auto">
              <a:xfrm>
                <a:off x="1309" y="1946"/>
                <a:ext cx="218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60</a:t>
                </a:r>
                <a:endParaRPr lang="en-US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284" name="Text Box 138"/>
              <p:cNvSpPr txBox="1">
                <a:spLocks noChangeArrowheads="1"/>
              </p:cNvSpPr>
              <p:nvPr/>
            </p:nvSpPr>
            <p:spPr bwMode="auto">
              <a:xfrm>
                <a:off x="1563" y="3516"/>
                <a:ext cx="217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10</a:t>
                </a:r>
              </a:p>
            </p:txBody>
          </p:sp>
          <p:sp>
            <p:nvSpPr>
              <p:cNvPr id="3285" name="Text Box 139"/>
              <p:cNvSpPr txBox="1">
                <a:spLocks noChangeArrowheads="1"/>
              </p:cNvSpPr>
              <p:nvPr/>
            </p:nvSpPr>
            <p:spPr bwMode="auto">
              <a:xfrm>
                <a:off x="1731" y="3516"/>
                <a:ext cx="218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15</a:t>
                </a:r>
                <a:endParaRPr lang="en-US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286" name="Text Box 140"/>
              <p:cNvSpPr txBox="1">
                <a:spLocks noChangeArrowheads="1"/>
              </p:cNvSpPr>
              <p:nvPr/>
            </p:nvSpPr>
            <p:spPr bwMode="auto">
              <a:xfrm>
                <a:off x="1899" y="3516"/>
                <a:ext cx="218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latin typeface="Times New Roman" pitchFamily="18" charset="0"/>
                  </a:rPr>
                  <a:t>2</a:t>
                </a:r>
                <a:r>
                  <a:rPr lang="en-US" sz="16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0</a:t>
                </a:r>
                <a:endParaRPr lang="en-US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287" name="Text Box 141"/>
              <p:cNvSpPr txBox="1">
                <a:spLocks noChangeArrowheads="1"/>
              </p:cNvSpPr>
              <p:nvPr/>
            </p:nvSpPr>
            <p:spPr bwMode="auto">
              <a:xfrm>
                <a:off x="2066" y="3516"/>
                <a:ext cx="218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25</a:t>
                </a:r>
                <a:endParaRPr lang="en-US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288" name="Text Box 142"/>
              <p:cNvSpPr txBox="1">
                <a:spLocks noChangeArrowheads="1"/>
              </p:cNvSpPr>
              <p:nvPr/>
            </p:nvSpPr>
            <p:spPr bwMode="auto">
              <a:xfrm>
                <a:off x="2235" y="3516"/>
                <a:ext cx="218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30</a:t>
                </a:r>
                <a:endParaRPr lang="en-US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289" name="Text Box 143"/>
              <p:cNvSpPr txBox="1">
                <a:spLocks noChangeArrowheads="1"/>
              </p:cNvSpPr>
              <p:nvPr/>
            </p:nvSpPr>
            <p:spPr bwMode="auto">
              <a:xfrm>
                <a:off x="2403" y="3516"/>
                <a:ext cx="218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35</a:t>
                </a:r>
                <a:endParaRPr lang="en-US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290" name="Text Box 144"/>
              <p:cNvSpPr txBox="1">
                <a:spLocks noChangeArrowheads="1"/>
              </p:cNvSpPr>
              <p:nvPr/>
            </p:nvSpPr>
            <p:spPr bwMode="auto">
              <a:xfrm>
                <a:off x="2570" y="3516"/>
                <a:ext cx="218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40</a:t>
                </a:r>
                <a:endParaRPr lang="en-US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291" name="Text Box 145"/>
              <p:cNvSpPr txBox="1">
                <a:spLocks noChangeArrowheads="1"/>
              </p:cNvSpPr>
              <p:nvPr/>
            </p:nvSpPr>
            <p:spPr bwMode="auto">
              <a:xfrm>
                <a:off x="2738" y="3516"/>
                <a:ext cx="218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45</a:t>
                </a:r>
                <a:endParaRPr lang="en-US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292" name="Text Box 146"/>
              <p:cNvSpPr txBox="1">
                <a:spLocks noChangeArrowheads="1"/>
              </p:cNvSpPr>
              <p:nvPr/>
            </p:nvSpPr>
            <p:spPr bwMode="auto">
              <a:xfrm>
                <a:off x="2905" y="3517"/>
                <a:ext cx="218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…</a:t>
                </a:r>
                <a:endParaRPr lang="en-US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293" name="Text Box 147"/>
              <p:cNvSpPr txBox="1">
                <a:spLocks noChangeArrowheads="1"/>
              </p:cNvSpPr>
              <p:nvPr/>
            </p:nvSpPr>
            <p:spPr bwMode="auto">
              <a:xfrm>
                <a:off x="3045" y="3516"/>
                <a:ext cx="218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latin typeface="Times New Roman" pitchFamily="18" charset="0"/>
                  </a:rPr>
                  <a:t>6</a:t>
                </a:r>
                <a:r>
                  <a:rPr lang="en-US" sz="16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0</a:t>
                </a:r>
                <a:endParaRPr lang="en-US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294" name="Text Box 148"/>
              <p:cNvSpPr txBox="1">
                <a:spLocks noChangeArrowheads="1"/>
              </p:cNvSpPr>
              <p:nvPr/>
            </p:nvSpPr>
            <p:spPr bwMode="auto">
              <a:xfrm>
                <a:off x="1295" y="3280"/>
                <a:ext cx="216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10</a:t>
                </a:r>
              </a:p>
            </p:txBody>
          </p:sp>
          <p:sp>
            <p:nvSpPr>
              <p:cNvPr id="3295" name="Text Box 149"/>
              <p:cNvSpPr txBox="1">
                <a:spLocks noChangeArrowheads="1"/>
              </p:cNvSpPr>
              <p:nvPr/>
            </p:nvSpPr>
            <p:spPr bwMode="auto">
              <a:xfrm>
                <a:off x="1295" y="3132"/>
                <a:ext cx="218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latin typeface="Times New Roman" pitchFamily="18" charset="0"/>
                  </a:rPr>
                  <a:t>15</a:t>
                </a:r>
                <a:endParaRPr lang="en-US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296" name="Text Box 150"/>
              <p:cNvSpPr txBox="1">
                <a:spLocks noChangeArrowheads="1"/>
              </p:cNvSpPr>
              <p:nvPr/>
            </p:nvSpPr>
            <p:spPr bwMode="auto">
              <a:xfrm>
                <a:off x="1295" y="2983"/>
                <a:ext cx="218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20</a:t>
                </a:r>
                <a:endParaRPr lang="en-US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297" name="Text Box 151"/>
              <p:cNvSpPr txBox="1">
                <a:spLocks noChangeArrowheads="1"/>
              </p:cNvSpPr>
              <p:nvPr/>
            </p:nvSpPr>
            <p:spPr bwMode="auto">
              <a:xfrm>
                <a:off x="1295" y="2835"/>
                <a:ext cx="218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25</a:t>
                </a:r>
                <a:endParaRPr lang="en-US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298" name="Text Box 152"/>
              <p:cNvSpPr txBox="1">
                <a:spLocks noChangeArrowheads="1"/>
              </p:cNvSpPr>
              <p:nvPr/>
            </p:nvSpPr>
            <p:spPr bwMode="auto">
              <a:xfrm>
                <a:off x="1295" y="2687"/>
                <a:ext cx="218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30</a:t>
                </a:r>
                <a:endParaRPr lang="en-US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299" name="Text Box 153"/>
              <p:cNvSpPr txBox="1">
                <a:spLocks noChangeArrowheads="1"/>
              </p:cNvSpPr>
              <p:nvPr/>
            </p:nvSpPr>
            <p:spPr bwMode="auto">
              <a:xfrm>
                <a:off x="1295" y="2538"/>
                <a:ext cx="218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35</a:t>
                </a:r>
                <a:endParaRPr lang="en-US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300" name="Text Box 154"/>
              <p:cNvSpPr txBox="1">
                <a:spLocks noChangeArrowheads="1"/>
              </p:cNvSpPr>
              <p:nvPr/>
            </p:nvSpPr>
            <p:spPr bwMode="auto">
              <a:xfrm>
                <a:off x="1295" y="2391"/>
                <a:ext cx="218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40</a:t>
                </a:r>
                <a:endParaRPr lang="en-US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301" name="Text Box 155"/>
              <p:cNvSpPr txBox="1">
                <a:spLocks noChangeArrowheads="1"/>
              </p:cNvSpPr>
              <p:nvPr/>
            </p:nvSpPr>
            <p:spPr bwMode="auto">
              <a:xfrm>
                <a:off x="1295" y="2243"/>
                <a:ext cx="218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45</a:t>
                </a:r>
                <a:endParaRPr lang="en-US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302" name="Text Box 156"/>
              <p:cNvSpPr txBox="1">
                <a:spLocks noChangeArrowheads="1"/>
              </p:cNvSpPr>
              <p:nvPr/>
            </p:nvSpPr>
            <p:spPr bwMode="auto">
              <a:xfrm>
                <a:off x="1295" y="2094"/>
                <a:ext cx="218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…</a:t>
                </a:r>
                <a:endParaRPr lang="en-US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16637" name="Rectangle 157"/>
              <p:cNvSpPr>
                <a:spLocks noChangeArrowheads="1"/>
              </p:cNvSpPr>
              <p:nvPr/>
            </p:nvSpPr>
            <p:spPr bwMode="auto">
              <a:xfrm>
                <a:off x="2137" y="3684"/>
                <a:ext cx="1100" cy="1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90000"/>
                  </a:lnSpc>
                  <a:spcBef>
                    <a:spcPct val="50000"/>
                  </a:spcBef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Right Bar</a:t>
                </a:r>
              </a:p>
            </p:txBody>
          </p:sp>
        </p:grpSp>
        <p:sp>
          <p:nvSpPr>
            <p:cNvPr id="3105" name="Oval 158"/>
            <p:cNvSpPr>
              <a:spLocks noChangeArrowheads="1"/>
            </p:cNvSpPr>
            <p:nvPr/>
          </p:nvSpPr>
          <p:spPr bwMode="auto">
            <a:xfrm>
              <a:off x="5324" y="1537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6" name="Oval 159"/>
            <p:cNvSpPr>
              <a:spLocks noChangeArrowheads="1"/>
            </p:cNvSpPr>
            <p:nvPr/>
          </p:nvSpPr>
          <p:spPr bwMode="auto">
            <a:xfrm>
              <a:off x="4617" y="1121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7" name="Oval 160"/>
            <p:cNvSpPr>
              <a:spLocks noChangeArrowheads="1"/>
            </p:cNvSpPr>
            <p:nvPr/>
          </p:nvSpPr>
          <p:spPr bwMode="auto">
            <a:xfrm>
              <a:off x="5038" y="1216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8" name="Oval 161"/>
            <p:cNvSpPr>
              <a:spLocks noChangeArrowheads="1"/>
            </p:cNvSpPr>
            <p:nvPr/>
          </p:nvSpPr>
          <p:spPr bwMode="auto">
            <a:xfrm>
              <a:off x="4236" y="259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9" name="Oval 162"/>
            <p:cNvSpPr>
              <a:spLocks noChangeArrowheads="1"/>
            </p:cNvSpPr>
            <p:nvPr/>
          </p:nvSpPr>
          <p:spPr bwMode="auto">
            <a:xfrm>
              <a:off x="5078" y="936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0" name="Oval 163"/>
            <p:cNvSpPr>
              <a:spLocks noChangeArrowheads="1"/>
            </p:cNvSpPr>
            <p:nvPr/>
          </p:nvSpPr>
          <p:spPr bwMode="auto">
            <a:xfrm>
              <a:off x="4869" y="674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1" name="Oval 164"/>
            <p:cNvSpPr>
              <a:spLocks noChangeArrowheads="1"/>
            </p:cNvSpPr>
            <p:nvPr/>
          </p:nvSpPr>
          <p:spPr bwMode="auto">
            <a:xfrm>
              <a:off x="5367" y="1696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2" name="Oval 165"/>
            <p:cNvSpPr>
              <a:spLocks noChangeArrowheads="1"/>
            </p:cNvSpPr>
            <p:nvPr/>
          </p:nvSpPr>
          <p:spPr bwMode="auto">
            <a:xfrm>
              <a:off x="4739" y="567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3" name="Oval 166"/>
            <p:cNvSpPr>
              <a:spLocks noChangeArrowheads="1"/>
            </p:cNvSpPr>
            <p:nvPr/>
          </p:nvSpPr>
          <p:spPr bwMode="auto">
            <a:xfrm>
              <a:off x="5005" y="805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4" name="Oval 167"/>
            <p:cNvSpPr>
              <a:spLocks noChangeArrowheads="1"/>
            </p:cNvSpPr>
            <p:nvPr/>
          </p:nvSpPr>
          <p:spPr bwMode="auto">
            <a:xfrm>
              <a:off x="5295" y="1366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5" name="Oval 168"/>
            <p:cNvSpPr>
              <a:spLocks noChangeArrowheads="1"/>
            </p:cNvSpPr>
            <p:nvPr/>
          </p:nvSpPr>
          <p:spPr bwMode="auto">
            <a:xfrm>
              <a:off x="5173" y="1100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6" name="Oval 169"/>
            <p:cNvSpPr>
              <a:spLocks noChangeArrowheads="1"/>
            </p:cNvSpPr>
            <p:nvPr/>
          </p:nvSpPr>
          <p:spPr bwMode="auto">
            <a:xfrm>
              <a:off x="3979" y="162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7" name="Oval 170"/>
            <p:cNvSpPr>
              <a:spLocks noChangeArrowheads="1"/>
            </p:cNvSpPr>
            <p:nvPr/>
          </p:nvSpPr>
          <p:spPr bwMode="auto">
            <a:xfrm>
              <a:off x="3685" y="124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8" name="Oval 171"/>
            <p:cNvSpPr>
              <a:spLocks noChangeArrowheads="1"/>
            </p:cNvSpPr>
            <p:nvPr/>
          </p:nvSpPr>
          <p:spPr bwMode="auto">
            <a:xfrm>
              <a:off x="4438" y="339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9" name="Oval 172"/>
            <p:cNvSpPr>
              <a:spLocks noChangeArrowheads="1"/>
            </p:cNvSpPr>
            <p:nvPr/>
          </p:nvSpPr>
          <p:spPr bwMode="auto">
            <a:xfrm>
              <a:off x="5236" y="1223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0" name="Oval 173"/>
            <p:cNvSpPr>
              <a:spLocks noChangeArrowheads="1"/>
            </p:cNvSpPr>
            <p:nvPr/>
          </p:nvSpPr>
          <p:spPr bwMode="auto">
            <a:xfrm>
              <a:off x="4103" y="544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1" name="Oval 174"/>
            <p:cNvSpPr>
              <a:spLocks noChangeArrowheads="1"/>
            </p:cNvSpPr>
            <p:nvPr/>
          </p:nvSpPr>
          <p:spPr bwMode="auto">
            <a:xfrm>
              <a:off x="4614" y="467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2" name="Oval 175"/>
            <p:cNvSpPr>
              <a:spLocks noChangeArrowheads="1"/>
            </p:cNvSpPr>
            <p:nvPr/>
          </p:nvSpPr>
          <p:spPr bwMode="auto">
            <a:xfrm>
              <a:off x="3833" y="796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3" name="Rectangle 176" descr="Wide downward diagonal"/>
            <p:cNvSpPr>
              <a:spLocks noChangeArrowheads="1"/>
            </p:cNvSpPr>
            <p:nvPr/>
          </p:nvSpPr>
          <p:spPr bwMode="auto">
            <a:xfrm>
              <a:off x="4593" y="289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4" name="Rectangle 177" descr="Wide downward diagonal"/>
            <p:cNvSpPr>
              <a:spLocks noChangeArrowheads="1"/>
            </p:cNvSpPr>
            <p:nvPr/>
          </p:nvSpPr>
          <p:spPr bwMode="auto">
            <a:xfrm>
              <a:off x="4966" y="582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5" name="Rectangle 178" descr="Wide downward diagonal"/>
            <p:cNvSpPr>
              <a:spLocks noChangeArrowheads="1"/>
            </p:cNvSpPr>
            <p:nvPr/>
          </p:nvSpPr>
          <p:spPr bwMode="auto">
            <a:xfrm>
              <a:off x="5213" y="893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6" name="Rectangle 179" descr="Wide downward diagonal"/>
            <p:cNvSpPr>
              <a:spLocks noChangeArrowheads="1"/>
            </p:cNvSpPr>
            <p:nvPr/>
          </p:nvSpPr>
          <p:spPr bwMode="auto">
            <a:xfrm>
              <a:off x="5078" y="721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7" name="Rectangle 180" descr="Wide downward diagonal"/>
            <p:cNvSpPr>
              <a:spLocks noChangeArrowheads="1"/>
            </p:cNvSpPr>
            <p:nvPr/>
          </p:nvSpPr>
          <p:spPr bwMode="auto">
            <a:xfrm>
              <a:off x="4862" y="473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8" name="Rectangle 181" descr="Wide downward diagonal"/>
            <p:cNvSpPr>
              <a:spLocks noChangeArrowheads="1"/>
            </p:cNvSpPr>
            <p:nvPr/>
          </p:nvSpPr>
          <p:spPr bwMode="auto">
            <a:xfrm>
              <a:off x="4298" y="130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9" name="Rectangle 182" descr="Wide downward diagonal"/>
            <p:cNvSpPr>
              <a:spLocks noChangeArrowheads="1"/>
            </p:cNvSpPr>
            <p:nvPr/>
          </p:nvSpPr>
          <p:spPr bwMode="auto">
            <a:xfrm>
              <a:off x="4448" y="203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0" name="Rectangle 183" descr="Wide downward diagonal"/>
            <p:cNvSpPr>
              <a:spLocks noChangeArrowheads="1"/>
            </p:cNvSpPr>
            <p:nvPr/>
          </p:nvSpPr>
          <p:spPr bwMode="auto">
            <a:xfrm>
              <a:off x="5247" y="625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1" name="Rectangle 184" descr="Wide downward diagonal"/>
            <p:cNvSpPr>
              <a:spLocks noChangeArrowheads="1"/>
            </p:cNvSpPr>
            <p:nvPr/>
          </p:nvSpPr>
          <p:spPr bwMode="auto">
            <a:xfrm>
              <a:off x="5316" y="1070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2" name="Rectangle 185" descr="Wide downward diagonal"/>
            <p:cNvSpPr>
              <a:spLocks noChangeArrowheads="1"/>
            </p:cNvSpPr>
            <p:nvPr/>
          </p:nvSpPr>
          <p:spPr bwMode="auto">
            <a:xfrm>
              <a:off x="5408" y="1336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3" name="Rectangle 186" descr="Wide downward diagonal"/>
            <p:cNvSpPr>
              <a:spLocks noChangeArrowheads="1"/>
            </p:cNvSpPr>
            <p:nvPr/>
          </p:nvSpPr>
          <p:spPr bwMode="auto">
            <a:xfrm>
              <a:off x="5042" y="404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4" name="Rectangle 187" descr="Wide downward diagonal"/>
            <p:cNvSpPr>
              <a:spLocks noChangeArrowheads="1"/>
            </p:cNvSpPr>
            <p:nvPr/>
          </p:nvSpPr>
          <p:spPr bwMode="auto">
            <a:xfrm>
              <a:off x="4139" y="90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5" name="Rectangle 188" descr="Wide downward diagonal"/>
            <p:cNvSpPr>
              <a:spLocks noChangeArrowheads="1"/>
            </p:cNvSpPr>
            <p:nvPr/>
          </p:nvSpPr>
          <p:spPr bwMode="auto">
            <a:xfrm>
              <a:off x="4751" y="378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6" name="Rectangle 189" descr="Wide downward diagonal"/>
            <p:cNvSpPr>
              <a:spLocks noChangeArrowheads="1"/>
            </p:cNvSpPr>
            <p:nvPr/>
          </p:nvSpPr>
          <p:spPr bwMode="auto">
            <a:xfrm>
              <a:off x="4873" y="272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7" name="Rectangle 190" descr="Wide downward diagonal"/>
            <p:cNvSpPr>
              <a:spLocks noChangeArrowheads="1"/>
            </p:cNvSpPr>
            <p:nvPr/>
          </p:nvSpPr>
          <p:spPr bwMode="auto">
            <a:xfrm>
              <a:off x="4679" y="163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8" name="Rectangle 191" descr="Wide downward diagonal"/>
            <p:cNvSpPr>
              <a:spLocks noChangeArrowheads="1"/>
            </p:cNvSpPr>
            <p:nvPr/>
          </p:nvSpPr>
          <p:spPr bwMode="auto">
            <a:xfrm>
              <a:off x="5200" y="145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9" name="Rectangle 192" descr="Wide downward diagonal"/>
            <p:cNvSpPr>
              <a:spLocks noChangeArrowheads="1"/>
            </p:cNvSpPr>
            <p:nvPr/>
          </p:nvSpPr>
          <p:spPr bwMode="auto">
            <a:xfrm>
              <a:off x="5323" y="384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0" name="Oval 193"/>
            <p:cNvSpPr>
              <a:spLocks noChangeArrowheads="1"/>
            </p:cNvSpPr>
            <p:nvPr/>
          </p:nvSpPr>
          <p:spPr bwMode="auto">
            <a:xfrm>
              <a:off x="4269" y="726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1" name="Oval 194"/>
            <p:cNvSpPr>
              <a:spLocks noChangeArrowheads="1"/>
            </p:cNvSpPr>
            <p:nvPr/>
          </p:nvSpPr>
          <p:spPr bwMode="auto">
            <a:xfrm>
              <a:off x="4692" y="752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2" name="Oval 195"/>
            <p:cNvSpPr>
              <a:spLocks noChangeArrowheads="1"/>
            </p:cNvSpPr>
            <p:nvPr/>
          </p:nvSpPr>
          <p:spPr bwMode="auto">
            <a:xfrm>
              <a:off x="4894" y="944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3" name="Oval 196"/>
            <p:cNvSpPr>
              <a:spLocks noChangeArrowheads="1"/>
            </p:cNvSpPr>
            <p:nvPr/>
          </p:nvSpPr>
          <p:spPr bwMode="auto">
            <a:xfrm>
              <a:off x="4403" y="506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4" name="Oval 197"/>
            <p:cNvSpPr>
              <a:spLocks noChangeArrowheads="1"/>
            </p:cNvSpPr>
            <p:nvPr/>
          </p:nvSpPr>
          <p:spPr bwMode="auto">
            <a:xfrm>
              <a:off x="3765" y="533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5" name="Oval 198"/>
            <p:cNvSpPr>
              <a:spLocks noChangeArrowheads="1"/>
            </p:cNvSpPr>
            <p:nvPr/>
          </p:nvSpPr>
          <p:spPr bwMode="auto">
            <a:xfrm>
              <a:off x="4040" y="371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6" name="Oval 199"/>
            <p:cNvSpPr>
              <a:spLocks noChangeArrowheads="1"/>
            </p:cNvSpPr>
            <p:nvPr/>
          </p:nvSpPr>
          <p:spPr bwMode="auto">
            <a:xfrm>
              <a:off x="4580" y="883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7" name="Oval 200"/>
            <p:cNvSpPr>
              <a:spLocks noChangeArrowheads="1"/>
            </p:cNvSpPr>
            <p:nvPr/>
          </p:nvSpPr>
          <p:spPr bwMode="auto">
            <a:xfrm>
              <a:off x="4360" y="1081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8" name="Oval 201"/>
            <p:cNvSpPr>
              <a:spLocks noChangeArrowheads="1"/>
            </p:cNvSpPr>
            <p:nvPr/>
          </p:nvSpPr>
          <p:spPr bwMode="auto">
            <a:xfrm>
              <a:off x="5126" y="1425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9" name="Oval 202"/>
            <p:cNvSpPr>
              <a:spLocks noChangeArrowheads="1"/>
            </p:cNvSpPr>
            <p:nvPr/>
          </p:nvSpPr>
          <p:spPr bwMode="auto">
            <a:xfrm>
              <a:off x="5154" y="1679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0" name="Oval 203"/>
            <p:cNvSpPr>
              <a:spLocks noChangeArrowheads="1"/>
            </p:cNvSpPr>
            <p:nvPr/>
          </p:nvSpPr>
          <p:spPr bwMode="auto">
            <a:xfrm>
              <a:off x="4034" y="987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1" name="Oval 204"/>
            <p:cNvSpPr>
              <a:spLocks noChangeArrowheads="1"/>
            </p:cNvSpPr>
            <p:nvPr/>
          </p:nvSpPr>
          <p:spPr bwMode="auto">
            <a:xfrm>
              <a:off x="3792" y="982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2" name="Oval 205"/>
            <p:cNvSpPr>
              <a:spLocks noChangeArrowheads="1"/>
            </p:cNvSpPr>
            <p:nvPr/>
          </p:nvSpPr>
          <p:spPr bwMode="auto">
            <a:xfrm>
              <a:off x="4131" y="1148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3" name="Oval 206"/>
            <p:cNvSpPr>
              <a:spLocks noChangeArrowheads="1"/>
            </p:cNvSpPr>
            <p:nvPr/>
          </p:nvSpPr>
          <p:spPr bwMode="auto">
            <a:xfrm>
              <a:off x="4127" y="1381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4" name="Oval 207"/>
            <p:cNvSpPr>
              <a:spLocks noChangeArrowheads="1"/>
            </p:cNvSpPr>
            <p:nvPr/>
          </p:nvSpPr>
          <p:spPr bwMode="auto">
            <a:xfrm>
              <a:off x="4869" y="1199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5" name="Oval 208"/>
            <p:cNvSpPr>
              <a:spLocks noChangeArrowheads="1"/>
            </p:cNvSpPr>
            <p:nvPr/>
          </p:nvSpPr>
          <p:spPr bwMode="auto">
            <a:xfrm>
              <a:off x="4376" y="1271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6" name="Oval 209"/>
            <p:cNvSpPr>
              <a:spLocks noChangeArrowheads="1"/>
            </p:cNvSpPr>
            <p:nvPr/>
          </p:nvSpPr>
          <p:spPr bwMode="auto">
            <a:xfrm>
              <a:off x="3886" y="1472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7" name="Oval 210"/>
            <p:cNvSpPr>
              <a:spLocks noChangeArrowheads="1"/>
            </p:cNvSpPr>
            <p:nvPr/>
          </p:nvSpPr>
          <p:spPr bwMode="auto">
            <a:xfrm>
              <a:off x="4875" y="1485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8" name="Oval 211"/>
            <p:cNvSpPr>
              <a:spLocks noChangeArrowheads="1"/>
            </p:cNvSpPr>
            <p:nvPr/>
          </p:nvSpPr>
          <p:spPr bwMode="auto">
            <a:xfrm>
              <a:off x="4356" y="1562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9" name="Oval 212"/>
            <p:cNvSpPr>
              <a:spLocks noChangeArrowheads="1"/>
            </p:cNvSpPr>
            <p:nvPr/>
          </p:nvSpPr>
          <p:spPr bwMode="auto">
            <a:xfrm>
              <a:off x="4642" y="1410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0" name="Oval 213"/>
            <p:cNvSpPr>
              <a:spLocks noChangeArrowheads="1"/>
            </p:cNvSpPr>
            <p:nvPr/>
          </p:nvSpPr>
          <p:spPr bwMode="auto">
            <a:xfrm>
              <a:off x="3840" y="132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1" name="Oval 214"/>
            <p:cNvSpPr>
              <a:spLocks noChangeArrowheads="1"/>
            </p:cNvSpPr>
            <p:nvPr/>
          </p:nvSpPr>
          <p:spPr bwMode="auto">
            <a:xfrm>
              <a:off x="3957" y="725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2" name="Oval 215"/>
            <p:cNvSpPr>
              <a:spLocks noChangeArrowheads="1"/>
            </p:cNvSpPr>
            <p:nvPr/>
          </p:nvSpPr>
          <p:spPr bwMode="auto">
            <a:xfrm>
              <a:off x="4053" y="821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3" name="Oval 216"/>
            <p:cNvSpPr>
              <a:spLocks noChangeArrowheads="1"/>
            </p:cNvSpPr>
            <p:nvPr/>
          </p:nvSpPr>
          <p:spPr bwMode="auto">
            <a:xfrm>
              <a:off x="4149" y="917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4" name="Oval 217"/>
            <p:cNvSpPr>
              <a:spLocks noChangeArrowheads="1"/>
            </p:cNvSpPr>
            <p:nvPr/>
          </p:nvSpPr>
          <p:spPr bwMode="auto">
            <a:xfrm>
              <a:off x="4504" y="1430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5" name="Oval 218"/>
            <p:cNvSpPr>
              <a:spLocks noChangeArrowheads="1"/>
            </p:cNvSpPr>
            <p:nvPr/>
          </p:nvSpPr>
          <p:spPr bwMode="auto">
            <a:xfrm>
              <a:off x="4600" y="1653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6" name="Oval 219"/>
            <p:cNvSpPr>
              <a:spLocks noChangeArrowheads="1"/>
            </p:cNvSpPr>
            <p:nvPr/>
          </p:nvSpPr>
          <p:spPr bwMode="auto">
            <a:xfrm>
              <a:off x="4912" y="1659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7" name="Oval 220"/>
            <p:cNvSpPr>
              <a:spLocks noChangeArrowheads="1"/>
            </p:cNvSpPr>
            <p:nvPr/>
          </p:nvSpPr>
          <p:spPr bwMode="auto">
            <a:xfrm>
              <a:off x="3749" y="1653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8" name="Oval 221"/>
            <p:cNvSpPr>
              <a:spLocks noChangeArrowheads="1"/>
            </p:cNvSpPr>
            <p:nvPr/>
          </p:nvSpPr>
          <p:spPr bwMode="auto">
            <a:xfrm>
              <a:off x="4078" y="1664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9" name="Oval 222"/>
            <p:cNvSpPr>
              <a:spLocks noChangeArrowheads="1"/>
            </p:cNvSpPr>
            <p:nvPr/>
          </p:nvSpPr>
          <p:spPr bwMode="auto">
            <a:xfrm>
              <a:off x="3798" y="1252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0" name="Oval 223"/>
            <p:cNvSpPr>
              <a:spLocks noChangeArrowheads="1"/>
            </p:cNvSpPr>
            <p:nvPr/>
          </p:nvSpPr>
          <p:spPr bwMode="auto">
            <a:xfrm>
              <a:off x="3698" y="1385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1" name="Oval 224"/>
            <p:cNvSpPr>
              <a:spLocks noChangeArrowheads="1"/>
            </p:cNvSpPr>
            <p:nvPr/>
          </p:nvSpPr>
          <p:spPr bwMode="auto">
            <a:xfrm>
              <a:off x="4000" y="1201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2" name="Oval 225"/>
            <p:cNvSpPr>
              <a:spLocks noChangeArrowheads="1"/>
            </p:cNvSpPr>
            <p:nvPr/>
          </p:nvSpPr>
          <p:spPr bwMode="auto">
            <a:xfrm>
              <a:off x="4483" y="721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3" name="Oval 226"/>
            <p:cNvSpPr>
              <a:spLocks noChangeArrowheads="1"/>
            </p:cNvSpPr>
            <p:nvPr/>
          </p:nvSpPr>
          <p:spPr bwMode="auto">
            <a:xfrm>
              <a:off x="3894" y="1348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4" name="Oval 227"/>
            <p:cNvSpPr>
              <a:spLocks noChangeArrowheads="1"/>
            </p:cNvSpPr>
            <p:nvPr/>
          </p:nvSpPr>
          <p:spPr bwMode="auto">
            <a:xfrm>
              <a:off x="4444" y="915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5" name="Oval 228"/>
            <p:cNvSpPr>
              <a:spLocks noChangeArrowheads="1"/>
            </p:cNvSpPr>
            <p:nvPr/>
          </p:nvSpPr>
          <p:spPr bwMode="auto">
            <a:xfrm>
              <a:off x="4208" y="1593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" name="Rectangle 229" descr="Wide downward diagonal"/>
            <p:cNvSpPr>
              <a:spLocks noChangeArrowheads="1"/>
            </p:cNvSpPr>
            <p:nvPr/>
          </p:nvSpPr>
          <p:spPr bwMode="auto">
            <a:xfrm>
              <a:off x="5343" y="831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" name="Rectangle 230" descr="Wide downward diagonal"/>
            <p:cNvSpPr>
              <a:spLocks noChangeArrowheads="1"/>
            </p:cNvSpPr>
            <p:nvPr/>
          </p:nvSpPr>
          <p:spPr bwMode="auto">
            <a:xfrm>
              <a:off x="5360" y="1196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8" name="Rectangle 231" descr="Wide downward diagonal"/>
            <p:cNvSpPr>
              <a:spLocks noChangeArrowheads="1"/>
            </p:cNvSpPr>
            <p:nvPr/>
          </p:nvSpPr>
          <p:spPr bwMode="auto">
            <a:xfrm>
              <a:off x="5456" y="1532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9" name="Rectangle 232" descr="Wide downward diagonal"/>
            <p:cNvSpPr>
              <a:spLocks noChangeArrowheads="1"/>
            </p:cNvSpPr>
            <p:nvPr/>
          </p:nvSpPr>
          <p:spPr bwMode="auto">
            <a:xfrm>
              <a:off x="4979" y="157"/>
              <a:ext cx="96" cy="9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16714" name="AutoShape 234"/>
          <p:cNvSpPr>
            <a:spLocks noChangeArrowheads="1"/>
          </p:cNvSpPr>
          <p:nvPr/>
        </p:nvSpPr>
        <p:spPr bwMode="auto">
          <a:xfrm>
            <a:off x="4760913" y="4191000"/>
            <a:ext cx="4154487" cy="1320800"/>
          </a:xfrm>
          <a:prstGeom prst="wedgeRoundRectCallout">
            <a:avLst>
              <a:gd name="adj1" fmla="val 963"/>
              <a:gd name="adj2" fmla="val -65031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1800" dirty="0">
                <a:solidFill>
                  <a:schemeClr val="tx1"/>
                </a:solidFill>
                <a:latin typeface="Comic Sans MS" pitchFamily="66" charset="0"/>
              </a:rPr>
              <a:t>The rule again:</a:t>
            </a:r>
          </a:p>
          <a:p>
            <a:pPr eaLnBrk="1" hangingPunct="1">
              <a:defRPr/>
            </a:pPr>
            <a:r>
              <a:rPr lang="en-US" sz="2000" dirty="0">
                <a:solidFill>
                  <a:schemeClr val="tx1"/>
                </a:solidFill>
                <a:latin typeface="Comic Sans MS" pitchFamily="66" charset="0"/>
              </a:rPr>
              <a:t>if </a:t>
            </a:r>
            <a:r>
              <a:rPr lang="en-US" sz="2000" dirty="0" smtClean="0">
                <a:solidFill>
                  <a:schemeClr val="tx1"/>
                </a:solidFill>
                <a:latin typeface="Comic Sans MS" pitchFamily="66" charset="0"/>
              </a:rPr>
              <a:t>the sum of the squared bars </a:t>
            </a:r>
            <a:r>
              <a:rPr lang="en-US" sz="2000" dirty="0">
                <a:solidFill>
                  <a:schemeClr val="tx1"/>
                </a:solidFill>
                <a:latin typeface="Comic Sans MS" pitchFamily="66" charset="0"/>
              </a:rPr>
              <a:t>is less than </a:t>
            </a:r>
            <a:r>
              <a:rPr lang="en-US" sz="2000" dirty="0" smtClean="0">
                <a:solidFill>
                  <a:schemeClr val="tx1"/>
                </a:solidFill>
                <a:latin typeface="Comic Sans MS" pitchFamily="66" charset="0"/>
              </a:rPr>
              <a:t>or </a:t>
            </a:r>
            <a:r>
              <a:rPr lang="en-US" sz="2000" dirty="0">
                <a:solidFill>
                  <a:schemeClr val="tx1"/>
                </a:solidFill>
                <a:latin typeface="Comic Sans MS" pitchFamily="66" charset="0"/>
              </a:rPr>
              <a:t>equal to </a:t>
            </a:r>
            <a:r>
              <a:rPr lang="en-US" sz="2000" dirty="0" smtClean="0">
                <a:solidFill>
                  <a:schemeClr val="tx1"/>
                </a:solidFill>
                <a:latin typeface="Comic Sans MS" pitchFamily="66" charset="0"/>
              </a:rPr>
              <a:t>60</a:t>
            </a:r>
            <a:r>
              <a:rPr lang="en-US" sz="2000" dirty="0">
                <a:solidFill>
                  <a:schemeClr val="tx1"/>
                </a:solidFill>
                <a:latin typeface="Comic Sans MS" pitchFamily="66" charset="0"/>
              </a:rPr>
              <a:t>, it is an </a:t>
            </a:r>
            <a:r>
              <a:rPr lang="en-US" sz="2000" dirty="0">
                <a:latin typeface="Comic Sans MS" pitchFamily="66" charset="0"/>
              </a:rPr>
              <a:t>A</a:t>
            </a:r>
            <a:r>
              <a:rPr lang="en-US" sz="2000" dirty="0">
                <a:solidFill>
                  <a:schemeClr val="tx1"/>
                </a:solidFill>
                <a:latin typeface="Comic Sans MS" pitchFamily="66" charset="0"/>
              </a:rPr>
              <a:t>. Otherwise it is a </a:t>
            </a:r>
            <a:r>
              <a:rPr lang="en-US" sz="2000" dirty="0">
                <a:solidFill>
                  <a:srgbClr val="FF0000"/>
                </a:solidFill>
                <a:latin typeface="Comic Sans MS" pitchFamily="66" charset="0"/>
              </a:rPr>
              <a:t>B</a:t>
            </a:r>
            <a:r>
              <a:rPr lang="en-US" sz="2000" dirty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236" name="矩形 235"/>
          <p:cNvSpPr/>
          <p:nvPr/>
        </p:nvSpPr>
        <p:spPr>
          <a:xfrm>
            <a:off x="4038600" y="5722203"/>
            <a:ext cx="51940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lassification problem can be </a:t>
            </a:r>
          </a:p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represented in geometric space!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08812E-45A9-43E1-953E-479F0AFFE0F0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893763" y="247650"/>
            <a:ext cx="7772400" cy="66675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C00000"/>
                </a:solidFill>
              </a:rPr>
              <a:t>Association Rules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0563" y="1066800"/>
            <a:ext cx="8229600" cy="4876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Rule format: 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		If {set of items} </a:t>
            </a:r>
            <a:r>
              <a:rPr lang="en-US" dirty="0" smtClean="0">
                <a:sym typeface="Wingdings" pitchFamily="2" charset="2"/>
              </a:rPr>
              <a:t> Then {set of items}</a:t>
            </a:r>
          </a:p>
          <a:p>
            <a:pPr>
              <a:buFont typeface="Wingdings" pitchFamily="2" charset="2"/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pPr>
              <a:buFont typeface="Wingdings" pitchFamily="2" charset="2"/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Body </a:t>
            </a:r>
            <a:r>
              <a:rPr lang="en-US" sz="2800" dirty="0" smtClean="0"/>
              <a:t>implies </a:t>
            </a:r>
            <a:r>
              <a:rPr lang="en-US" sz="2800" dirty="0" smtClean="0">
                <a:solidFill>
                  <a:srgbClr val="C00000"/>
                </a:solidFill>
              </a:rPr>
              <a:t>Head</a:t>
            </a:r>
          </a:p>
          <a:p>
            <a:pPr lvl="2">
              <a:buFont typeface="Wingdings" pitchFamily="2" charset="2"/>
              <a:buNone/>
            </a:pPr>
            <a:r>
              <a:rPr lang="en-US" dirty="0" smtClean="0"/>
              <a:t>Where body and head are conjunctions items</a:t>
            </a:r>
          </a:p>
          <a:p>
            <a:pPr>
              <a:buFont typeface="Wingdings" pitchFamily="2" charset="2"/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en-US" dirty="0" smtClean="0">
              <a:sym typeface="Wingdings" pitchFamily="2" charset="2"/>
            </a:endParaRP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2057400" y="2819400"/>
            <a:ext cx="1752600" cy="1143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 b="1">
                <a:solidFill>
                  <a:schemeClr val="tx1"/>
                </a:solidFill>
                <a:latin typeface="Tahoma" pitchFamily="34" charset="0"/>
                <a:cs typeface="Arial" charset="0"/>
              </a:rPr>
              <a:t>If {Diapers}</a:t>
            </a:r>
          </a:p>
        </p:txBody>
      </p:sp>
      <p:sp>
        <p:nvSpPr>
          <p:cNvPr id="12294" name="Line 5"/>
          <p:cNvSpPr>
            <a:spLocks noChangeShapeType="1"/>
          </p:cNvSpPr>
          <p:nvPr/>
        </p:nvSpPr>
        <p:spPr bwMode="auto">
          <a:xfrm>
            <a:off x="3962400" y="33528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295" name="Rectangle 6"/>
          <p:cNvSpPr>
            <a:spLocks noChangeArrowheads="1"/>
          </p:cNvSpPr>
          <p:nvPr/>
        </p:nvSpPr>
        <p:spPr bwMode="auto">
          <a:xfrm>
            <a:off x="5257800" y="2819400"/>
            <a:ext cx="1676400" cy="1143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 b="1">
                <a:solidFill>
                  <a:schemeClr val="tx1"/>
                </a:solidFill>
                <a:latin typeface="Tahoma" pitchFamily="34" charset="0"/>
                <a:cs typeface="Arial" charset="0"/>
              </a:rPr>
              <a:t>{Beer}</a:t>
            </a:r>
          </a:p>
        </p:txBody>
      </p:sp>
      <p:sp>
        <p:nvSpPr>
          <p:cNvPr id="12296" name="Text Box 7"/>
          <p:cNvSpPr txBox="1">
            <a:spLocks noChangeArrowheads="1"/>
          </p:cNvSpPr>
          <p:nvPr/>
        </p:nvSpPr>
        <p:spPr bwMode="auto">
          <a:xfrm>
            <a:off x="4251325" y="2851150"/>
            <a:ext cx="752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b="1">
                <a:solidFill>
                  <a:schemeClr val="tx1"/>
                </a:solidFill>
                <a:latin typeface="Tahoma" pitchFamily="34" charset="0"/>
                <a:cs typeface="Arial" charset="0"/>
              </a:rPr>
              <a:t>Then</a:t>
            </a:r>
          </a:p>
        </p:txBody>
      </p:sp>
      <p:sp>
        <p:nvSpPr>
          <p:cNvPr id="12297" name="Text Box 8"/>
          <p:cNvSpPr txBox="1">
            <a:spLocks noChangeArrowheads="1"/>
          </p:cNvSpPr>
          <p:nvPr/>
        </p:nvSpPr>
        <p:spPr bwMode="auto">
          <a:xfrm>
            <a:off x="2514600" y="2362200"/>
            <a:ext cx="1309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Body/ LHS </a:t>
            </a:r>
          </a:p>
        </p:txBody>
      </p:sp>
      <p:sp>
        <p:nvSpPr>
          <p:cNvPr id="12298" name="Text Box 9"/>
          <p:cNvSpPr txBox="1">
            <a:spLocks noChangeArrowheads="1"/>
          </p:cNvSpPr>
          <p:nvPr/>
        </p:nvSpPr>
        <p:spPr bwMode="auto">
          <a:xfrm>
            <a:off x="5791200" y="2362200"/>
            <a:ext cx="1358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Head/ RHS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6429D60-4628-4773-B9E0-F790DC741371}" type="slidenum">
              <a:rPr lang="en-US" smtClean="0"/>
              <a:pPr/>
              <a:t>40</a:t>
            </a:fld>
            <a:endParaRPr lang="en-US" smtClean="0"/>
          </a:p>
        </p:txBody>
      </p:sp>
      <p:pic>
        <p:nvPicPr>
          <p:cNvPr id="24579" name="Picture 2" descr="flanders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19200"/>
            <a:ext cx="2452688" cy="183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377825" y="933450"/>
            <a:ext cx="1830388" cy="5707063"/>
          </a:xfrm>
          <a:prstGeom prst="rect">
            <a:avLst/>
          </a:prstGeom>
          <a:solidFill>
            <a:srgbClr val="EAEAEA"/>
          </a:solidFill>
          <a:ln w="1905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242888" y="958850"/>
            <a:ext cx="20701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>
                <a:latin typeface="Times New Roman" pitchFamily="18" charset="0"/>
              </a:rPr>
              <a:t>Examples of </a:t>
            </a:r>
            <a:endParaRPr lang="en-US" b="1" dirty="0" smtClean="0">
              <a:latin typeface="Times New Roman" pitchFamily="18" charset="0"/>
            </a:endParaRPr>
          </a:p>
          <a:p>
            <a:pPr algn="ctr"/>
            <a:r>
              <a:rPr lang="en-US" b="1" dirty="0" smtClean="0">
                <a:latin typeface="Times New Roman" pitchFamily="18" charset="0"/>
              </a:rPr>
              <a:t>class </a:t>
            </a:r>
            <a:r>
              <a:rPr lang="en-US" b="1" dirty="0">
                <a:latin typeface="Times New Roman" pitchFamily="18" charset="0"/>
              </a:rPr>
              <a:t>A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24582" name="Rectangle 5"/>
          <p:cNvSpPr>
            <a:spLocks noChangeArrowheads="1"/>
          </p:cNvSpPr>
          <p:nvPr/>
        </p:nvSpPr>
        <p:spPr bwMode="auto">
          <a:xfrm>
            <a:off x="712788" y="6021388"/>
            <a:ext cx="457200" cy="3048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Rectangle 6"/>
          <p:cNvSpPr>
            <a:spLocks noChangeArrowheads="1"/>
          </p:cNvSpPr>
          <p:nvPr/>
        </p:nvSpPr>
        <p:spPr bwMode="auto">
          <a:xfrm>
            <a:off x="1322388" y="5457825"/>
            <a:ext cx="457200" cy="868363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Rectangle 7"/>
          <p:cNvSpPr>
            <a:spLocks noChangeArrowheads="1"/>
          </p:cNvSpPr>
          <p:nvPr/>
        </p:nvSpPr>
        <p:spPr bwMode="auto">
          <a:xfrm>
            <a:off x="712788" y="4344988"/>
            <a:ext cx="457200" cy="7620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Rectangle 8"/>
          <p:cNvSpPr>
            <a:spLocks noChangeArrowheads="1"/>
          </p:cNvSpPr>
          <p:nvPr/>
        </p:nvSpPr>
        <p:spPr bwMode="auto">
          <a:xfrm>
            <a:off x="1322388" y="4857750"/>
            <a:ext cx="457200" cy="249238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6" name="Rectangle 9"/>
          <p:cNvSpPr>
            <a:spLocks noChangeArrowheads="1"/>
          </p:cNvSpPr>
          <p:nvPr/>
        </p:nvSpPr>
        <p:spPr bwMode="auto">
          <a:xfrm>
            <a:off x="712788" y="3632200"/>
            <a:ext cx="457200" cy="103188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7" name="Rectangle 10"/>
          <p:cNvSpPr>
            <a:spLocks noChangeArrowheads="1"/>
          </p:cNvSpPr>
          <p:nvPr/>
        </p:nvSpPr>
        <p:spPr bwMode="auto">
          <a:xfrm>
            <a:off x="1322388" y="3201988"/>
            <a:ext cx="457200" cy="5334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8" name="Rectangle 11"/>
          <p:cNvSpPr>
            <a:spLocks noChangeArrowheads="1"/>
          </p:cNvSpPr>
          <p:nvPr/>
        </p:nvSpPr>
        <p:spPr bwMode="auto">
          <a:xfrm>
            <a:off x="712788" y="2203450"/>
            <a:ext cx="457200" cy="388938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9" name="Rectangle 12"/>
          <p:cNvSpPr>
            <a:spLocks noChangeArrowheads="1"/>
          </p:cNvSpPr>
          <p:nvPr/>
        </p:nvSpPr>
        <p:spPr bwMode="auto">
          <a:xfrm>
            <a:off x="1322388" y="2211388"/>
            <a:ext cx="457200" cy="3810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0" name="Text Box 13"/>
          <p:cNvSpPr txBox="1">
            <a:spLocks noChangeArrowheads="1"/>
          </p:cNvSpPr>
          <p:nvPr/>
        </p:nvSpPr>
        <p:spPr bwMode="auto">
          <a:xfrm>
            <a:off x="727075" y="259715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4         4</a:t>
            </a:r>
          </a:p>
        </p:txBody>
      </p:sp>
      <p:sp>
        <p:nvSpPr>
          <p:cNvPr id="24591" name="Text Box 14"/>
          <p:cNvSpPr txBox="1">
            <a:spLocks noChangeArrowheads="1"/>
          </p:cNvSpPr>
          <p:nvPr/>
        </p:nvSpPr>
        <p:spPr bwMode="auto">
          <a:xfrm>
            <a:off x="727075" y="3713163"/>
            <a:ext cx="98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1          5</a:t>
            </a:r>
          </a:p>
        </p:txBody>
      </p:sp>
      <p:sp>
        <p:nvSpPr>
          <p:cNvPr id="24592" name="Text Box 15"/>
          <p:cNvSpPr txBox="1">
            <a:spLocks noChangeArrowheads="1"/>
          </p:cNvSpPr>
          <p:nvPr/>
        </p:nvSpPr>
        <p:spPr bwMode="auto">
          <a:xfrm>
            <a:off x="727075" y="5045075"/>
            <a:ext cx="977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6         3</a:t>
            </a:r>
          </a:p>
        </p:txBody>
      </p:sp>
      <p:sp>
        <p:nvSpPr>
          <p:cNvPr id="24593" name="Text Box 16"/>
          <p:cNvSpPr txBox="1">
            <a:spLocks noChangeArrowheads="1"/>
          </p:cNvSpPr>
          <p:nvPr/>
        </p:nvSpPr>
        <p:spPr bwMode="auto">
          <a:xfrm>
            <a:off x="727075" y="6246813"/>
            <a:ext cx="98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3          7</a:t>
            </a:r>
          </a:p>
        </p:txBody>
      </p:sp>
      <p:sp>
        <p:nvSpPr>
          <p:cNvPr id="24594" name="Rectangle 17"/>
          <p:cNvSpPr>
            <a:spLocks noChangeArrowheads="1"/>
          </p:cNvSpPr>
          <p:nvPr/>
        </p:nvSpPr>
        <p:spPr bwMode="auto">
          <a:xfrm>
            <a:off x="2593975" y="928688"/>
            <a:ext cx="1890713" cy="5707062"/>
          </a:xfrm>
          <a:prstGeom prst="rect">
            <a:avLst/>
          </a:prstGeom>
          <a:solidFill>
            <a:srgbClr val="FFFFCC"/>
          </a:solidFill>
          <a:ln w="1905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5" name="Text Box 18"/>
          <p:cNvSpPr txBox="1">
            <a:spLocks noChangeArrowheads="1"/>
          </p:cNvSpPr>
          <p:nvPr/>
        </p:nvSpPr>
        <p:spPr bwMode="auto">
          <a:xfrm>
            <a:off x="2601913" y="1008063"/>
            <a:ext cx="18446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Examples of class B</a:t>
            </a:r>
            <a:endParaRPr lang="en-US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4596" name="Rectangle 19"/>
          <p:cNvSpPr>
            <a:spLocks noChangeArrowheads="1"/>
          </p:cNvSpPr>
          <p:nvPr/>
        </p:nvSpPr>
        <p:spPr bwMode="auto">
          <a:xfrm flipH="1">
            <a:off x="3497263" y="5462588"/>
            <a:ext cx="457200" cy="842962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7" name="Rectangle 20"/>
          <p:cNvSpPr>
            <a:spLocks noChangeArrowheads="1"/>
          </p:cNvSpPr>
          <p:nvPr/>
        </p:nvSpPr>
        <p:spPr bwMode="auto">
          <a:xfrm flipH="1">
            <a:off x="2887663" y="5461000"/>
            <a:ext cx="457200" cy="84455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8" name="Rectangle 21"/>
          <p:cNvSpPr>
            <a:spLocks noChangeArrowheads="1"/>
          </p:cNvSpPr>
          <p:nvPr/>
        </p:nvSpPr>
        <p:spPr bwMode="auto">
          <a:xfrm flipH="1">
            <a:off x="3497263" y="4227513"/>
            <a:ext cx="457200" cy="858837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9" name="Rectangle 22"/>
          <p:cNvSpPr>
            <a:spLocks noChangeArrowheads="1"/>
          </p:cNvSpPr>
          <p:nvPr/>
        </p:nvSpPr>
        <p:spPr bwMode="auto">
          <a:xfrm flipH="1">
            <a:off x="2887663" y="4633913"/>
            <a:ext cx="457200" cy="452437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0" name="Rectangle 23"/>
          <p:cNvSpPr>
            <a:spLocks noChangeArrowheads="1"/>
          </p:cNvSpPr>
          <p:nvPr/>
        </p:nvSpPr>
        <p:spPr bwMode="auto">
          <a:xfrm flipH="1">
            <a:off x="3497263" y="3167063"/>
            <a:ext cx="457200" cy="547687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1" name="Rectangle 24"/>
          <p:cNvSpPr>
            <a:spLocks noChangeArrowheads="1"/>
          </p:cNvSpPr>
          <p:nvPr/>
        </p:nvSpPr>
        <p:spPr bwMode="auto">
          <a:xfrm flipH="1">
            <a:off x="2887663" y="3005138"/>
            <a:ext cx="457200" cy="709612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2" name="Rectangle 25"/>
          <p:cNvSpPr>
            <a:spLocks noChangeArrowheads="1"/>
          </p:cNvSpPr>
          <p:nvPr/>
        </p:nvSpPr>
        <p:spPr bwMode="auto">
          <a:xfrm flipH="1">
            <a:off x="3497263" y="1914525"/>
            <a:ext cx="457200" cy="6572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3" name="Rectangle 26"/>
          <p:cNvSpPr>
            <a:spLocks noChangeArrowheads="1"/>
          </p:cNvSpPr>
          <p:nvPr/>
        </p:nvSpPr>
        <p:spPr bwMode="auto">
          <a:xfrm flipH="1">
            <a:off x="2887663" y="2038350"/>
            <a:ext cx="457200" cy="5334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2932113" y="2593975"/>
            <a:ext cx="927100" cy="4016375"/>
            <a:chOff x="585" y="1707"/>
            <a:chExt cx="584" cy="2530"/>
          </a:xfrm>
        </p:grpSpPr>
        <p:sp>
          <p:nvSpPr>
            <p:cNvPr id="24614" name="Text Box 28"/>
            <p:cNvSpPr txBox="1">
              <a:spLocks noChangeArrowheads="1"/>
            </p:cNvSpPr>
            <p:nvPr/>
          </p:nvSpPr>
          <p:spPr bwMode="auto">
            <a:xfrm>
              <a:off x="585" y="1707"/>
              <a:ext cx="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5         6</a:t>
              </a:r>
            </a:p>
          </p:txBody>
        </p:sp>
        <p:sp>
          <p:nvSpPr>
            <p:cNvPr id="24615" name="Text Box 29"/>
            <p:cNvSpPr txBox="1">
              <a:spLocks noChangeArrowheads="1"/>
            </p:cNvSpPr>
            <p:nvPr/>
          </p:nvSpPr>
          <p:spPr bwMode="auto">
            <a:xfrm>
              <a:off x="585" y="2410"/>
              <a:ext cx="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7         5</a:t>
              </a:r>
            </a:p>
          </p:txBody>
        </p:sp>
        <p:sp>
          <p:nvSpPr>
            <p:cNvPr id="24616" name="Text Box 30"/>
            <p:cNvSpPr txBox="1">
              <a:spLocks noChangeArrowheads="1"/>
            </p:cNvSpPr>
            <p:nvPr/>
          </p:nvSpPr>
          <p:spPr bwMode="auto">
            <a:xfrm>
              <a:off x="585" y="3249"/>
              <a:ext cx="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4         8</a:t>
              </a:r>
            </a:p>
          </p:txBody>
        </p:sp>
        <p:sp>
          <p:nvSpPr>
            <p:cNvPr id="24617" name="Text Box 31"/>
            <p:cNvSpPr txBox="1">
              <a:spLocks noChangeArrowheads="1"/>
            </p:cNvSpPr>
            <p:nvPr/>
          </p:nvSpPr>
          <p:spPr bwMode="auto">
            <a:xfrm>
              <a:off x="585" y="4006"/>
              <a:ext cx="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7         7</a:t>
              </a:r>
            </a:p>
          </p:txBody>
        </p:sp>
      </p:grpSp>
      <p:sp>
        <p:nvSpPr>
          <p:cNvPr id="24605" name="Rectangle 32"/>
          <p:cNvSpPr>
            <a:spLocks noChangeArrowheads="1"/>
          </p:cNvSpPr>
          <p:nvPr/>
        </p:nvSpPr>
        <p:spPr bwMode="auto">
          <a:xfrm flipH="1">
            <a:off x="7947025" y="1806575"/>
            <a:ext cx="457200" cy="703263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6" name="Rectangle 33"/>
          <p:cNvSpPr>
            <a:spLocks noChangeArrowheads="1"/>
          </p:cNvSpPr>
          <p:nvPr/>
        </p:nvSpPr>
        <p:spPr bwMode="auto">
          <a:xfrm flipH="1">
            <a:off x="7337425" y="1801813"/>
            <a:ext cx="457200" cy="7080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7" name="Text Box 34"/>
          <p:cNvSpPr txBox="1">
            <a:spLocks noChangeArrowheads="1"/>
          </p:cNvSpPr>
          <p:nvPr/>
        </p:nvSpPr>
        <p:spPr bwMode="auto">
          <a:xfrm>
            <a:off x="7346950" y="2513013"/>
            <a:ext cx="98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tx1"/>
                </a:solidFill>
                <a:latin typeface="Times New Roman" pitchFamily="18" charset="0"/>
              </a:rPr>
              <a:t>6          6</a:t>
            </a:r>
          </a:p>
        </p:txBody>
      </p:sp>
      <p:sp>
        <p:nvSpPr>
          <p:cNvPr id="24608" name="Rectangle 35"/>
          <p:cNvSpPr>
            <a:spLocks noChangeArrowheads="1"/>
          </p:cNvSpPr>
          <p:nvPr/>
        </p:nvSpPr>
        <p:spPr bwMode="auto">
          <a:xfrm>
            <a:off x="720725" y="163513"/>
            <a:ext cx="20653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3200">
                <a:solidFill>
                  <a:schemeClr val="tx1"/>
                </a:solidFill>
                <a:latin typeface="Comic Sans MS" pitchFamily="66" charset="0"/>
              </a:rPr>
              <a:t>Problem 2</a:t>
            </a:r>
          </a:p>
        </p:txBody>
      </p:sp>
      <p:sp>
        <p:nvSpPr>
          <p:cNvPr id="912420" name="AutoShape 36"/>
          <p:cNvSpPr>
            <a:spLocks noChangeArrowheads="1"/>
          </p:cNvSpPr>
          <p:nvPr/>
        </p:nvSpPr>
        <p:spPr bwMode="auto">
          <a:xfrm>
            <a:off x="6080125" y="990600"/>
            <a:ext cx="1960563" cy="584200"/>
          </a:xfrm>
          <a:prstGeom prst="wedgeRoundRectCallout">
            <a:avLst>
              <a:gd name="adj1" fmla="val -30403"/>
              <a:gd name="adj2" fmla="val 117394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It is a </a:t>
            </a:r>
            <a:r>
              <a:rPr lang="en-US" sz="2800" dirty="0">
                <a:solidFill>
                  <a:srgbClr val="FF0000"/>
                </a:solidFill>
                <a:latin typeface="Comic Sans MS" pitchFamily="66" charset="0"/>
              </a:rPr>
              <a:t>B</a:t>
            </a: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!</a:t>
            </a:r>
          </a:p>
          <a:p>
            <a:pPr eaLnBrk="1" hangingPunct="1">
              <a:defRPr/>
            </a:pPr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5535613" y="857250"/>
            <a:ext cx="357187" cy="0"/>
            <a:chOff x="0" y="0"/>
            <a:chExt cx="225" cy="0"/>
          </a:xfrm>
        </p:grpSpPr>
        <p:sp>
          <p:nvSpPr>
            <p:cNvPr id="24612" name="Rectangle 38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13" name="Rectangle 39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912424" name="AutoShape 40"/>
          <p:cNvSpPr>
            <a:spLocks noChangeArrowheads="1"/>
          </p:cNvSpPr>
          <p:nvPr/>
        </p:nvSpPr>
        <p:spPr bwMode="auto">
          <a:xfrm>
            <a:off x="5118100" y="3200400"/>
            <a:ext cx="3770313" cy="1895475"/>
          </a:xfrm>
          <a:prstGeom prst="wedgeRoundRectCallout">
            <a:avLst>
              <a:gd name="adj1" fmla="val 3306"/>
              <a:gd name="adj2" fmla="val -68597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The rule is as follows, if the 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sum of squared bars </a:t>
            </a: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is </a:t>
            </a:r>
            <a:r>
              <a:rPr lang="en-US" u="sng" dirty="0">
                <a:solidFill>
                  <a:schemeClr val="tx1"/>
                </a:solidFill>
                <a:latin typeface="Comic Sans MS" pitchFamily="66" charset="0"/>
              </a:rPr>
              <a:t>less than or </a:t>
            </a:r>
            <a:r>
              <a:rPr lang="en-US" u="sng" dirty="0" smtClean="0">
                <a:solidFill>
                  <a:schemeClr val="tx1"/>
                </a:solidFill>
                <a:latin typeface="Comic Sans MS" pitchFamily="66" charset="0"/>
              </a:rPr>
              <a:t>equal </a:t>
            </a:r>
            <a:r>
              <a:rPr lang="en-US" u="sng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US" u="sng" dirty="0" smtClean="0">
                <a:latin typeface="Comic Sans MS" pitchFamily="66" charset="0"/>
              </a:rPr>
              <a:t>6</a:t>
            </a:r>
            <a:r>
              <a:rPr lang="en-US" u="sng" dirty="0" smtClean="0">
                <a:solidFill>
                  <a:schemeClr val="tx1"/>
                </a:solidFill>
                <a:latin typeface="Comic Sans MS" pitchFamily="66" charset="0"/>
              </a:rPr>
              <a:t>0</a:t>
            </a: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, it is an </a:t>
            </a:r>
            <a:r>
              <a:rPr lang="en-US" dirty="0">
                <a:latin typeface="Comic Sans MS" pitchFamily="66" charset="0"/>
              </a:rPr>
              <a:t>A</a:t>
            </a: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. Otherwise it is a 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B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  <a:p>
            <a:pPr eaLnBrk="1" hangingPunct="1">
              <a:defRPr/>
            </a:pPr>
            <a:endParaRPr lang="en-US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 eaLnBrk="1" hangingPunct="1">
              <a:defRPr/>
            </a:pP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6</a:t>
            </a:r>
            <a:r>
              <a:rPr lang="en-US" baseline="30000" dirty="0" smtClean="0">
                <a:solidFill>
                  <a:srgbClr val="C00000"/>
                </a:solidFill>
                <a:latin typeface="Comic Sans MS" pitchFamily="66" charset="0"/>
              </a:rPr>
              <a:t>2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+ 6</a:t>
            </a:r>
            <a:r>
              <a:rPr lang="en-US" baseline="30000" dirty="0" smtClean="0">
                <a:solidFill>
                  <a:srgbClr val="C00000"/>
                </a:solidFill>
                <a:latin typeface="Comic Sans MS" pitchFamily="66" charset="0"/>
              </a:rPr>
              <a:t>2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= 72 &gt; 60!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572000" y="5558135"/>
            <a:ext cx="44374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Finding Rules are Important!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Rectangle 38"/>
          <p:cNvSpPr>
            <a:spLocks noChangeArrowheads="1"/>
          </p:cNvSpPr>
          <p:nvPr/>
        </p:nvSpPr>
        <p:spPr bwMode="auto">
          <a:xfrm>
            <a:off x="3048000" y="152400"/>
            <a:ext cx="424827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  <a:latin typeface="Comic Sans MS" pitchFamily="66" charset="0"/>
              </a:rPr>
              <a:t>This is Classification!</a:t>
            </a:r>
            <a:endParaRPr lang="en-US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FC0CC2-9AE3-402D-AB00-7B92A3467C2B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42925"/>
            <a:ext cx="7772400" cy="6762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Finding Rules for Classification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772400" cy="1905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dirty="0" smtClean="0"/>
              <a:t>The essence of classification is to </a:t>
            </a:r>
            <a:r>
              <a:rPr lang="en-US" sz="2400" dirty="0" smtClean="0">
                <a:solidFill>
                  <a:srgbClr val="C00000"/>
                </a:solidFill>
              </a:rPr>
              <a:t>find “rules” to separate objects</a:t>
            </a:r>
            <a:r>
              <a:rPr lang="en-US" sz="2400" dirty="0" smtClean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dirty="0" smtClean="0"/>
              <a:t>Rules are like the “criteria for separation”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en-US" sz="2400" dirty="0" smtClean="0"/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2"/>
                </a:solidFill>
              </a:rPr>
              <a:t>Sometimes rules are not so obvious…</a:t>
            </a:r>
          </a:p>
        </p:txBody>
      </p:sp>
      <p:sp>
        <p:nvSpPr>
          <p:cNvPr id="5" name="矩形 4"/>
          <p:cNvSpPr/>
          <p:nvPr/>
        </p:nvSpPr>
        <p:spPr>
          <a:xfrm>
            <a:off x="2895600" y="5562600"/>
            <a:ext cx="30315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Find Rules?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AutoShape 40"/>
          <p:cNvSpPr>
            <a:spLocks noChangeArrowheads="1"/>
          </p:cNvSpPr>
          <p:nvPr/>
        </p:nvSpPr>
        <p:spPr bwMode="auto">
          <a:xfrm>
            <a:off x="3276600" y="3590925"/>
            <a:ext cx="3770313" cy="1514475"/>
          </a:xfrm>
          <a:prstGeom prst="wedgeRoundRectCallout">
            <a:avLst>
              <a:gd name="adj1" fmla="val 47972"/>
              <a:gd name="adj2" fmla="val -59167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The rule is as follows, if the 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sum of squared bars </a:t>
            </a: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is </a:t>
            </a:r>
            <a:r>
              <a:rPr lang="en-US" u="sng" dirty="0">
                <a:solidFill>
                  <a:schemeClr val="tx1"/>
                </a:solidFill>
                <a:latin typeface="Comic Sans MS" pitchFamily="66" charset="0"/>
              </a:rPr>
              <a:t>less than or </a:t>
            </a:r>
            <a:r>
              <a:rPr lang="en-US" u="sng" dirty="0" smtClean="0">
                <a:solidFill>
                  <a:schemeClr val="tx1"/>
                </a:solidFill>
                <a:latin typeface="Comic Sans MS" pitchFamily="66" charset="0"/>
              </a:rPr>
              <a:t>equal </a:t>
            </a:r>
            <a:r>
              <a:rPr lang="en-US" u="sng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US" u="sng" dirty="0" smtClean="0">
                <a:latin typeface="Comic Sans MS" pitchFamily="66" charset="0"/>
              </a:rPr>
              <a:t>6</a:t>
            </a:r>
            <a:r>
              <a:rPr lang="en-US" u="sng" dirty="0" smtClean="0">
                <a:solidFill>
                  <a:schemeClr val="tx1"/>
                </a:solidFill>
                <a:latin typeface="Comic Sans MS" pitchFamily="66" charset="0"/>
              </a:rPr>
              <a:t>0</a:t>
            </a: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, it is an </a:t>
            </a:r>
            <a:r>
              <a:rPr lang="en-US" dirty="0">
                <a:latin typeface="Comic Sans MS" pitchFamily="66" charset="0"/>
              </a:rPr>
              <a:t>A</a:t>
            </a: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. Otherwise it is a 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B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.</a:t>
            </a:r>
            <a:endParaRPr lang="en-US" dirty="0" smtClean="0">
              <a:latin typeface="Comic Sans MS" pitchFamily="66" charset="0"/>
            </a:endParaRPr>
          </a:p>
          <a:p>
            <a:pPr algn="ctr" eaLnBrk="1" hangingPunct="1">
              <a:defRPr/>
            </a:pP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6</a:t>
            </a:r>
            <a:r>
              <a:rPr lang="en-US" baseline="30000" dirty="0" smtClean="0">
                <a:solidFill>
                  <a:srgbClr val="C00000"/>
                </a:solidFill>
                <a:latin typeface="Comic Sans MS" pitchFamily="66" charset="0"/>
              </a:rPr>
              <a:t>2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+ 6</a:t>
            </a:r>
            <a:r>
              <a:rPr lang="en-US" baseline="30000" dirty="0" smtClean="0">
                <a:solidFill>
                  <a:srgbClr val="C00000"/>
                </a:solidFill>
                <a:latin typeface="Comic Sans MS" pitchFamily="66" charset="0"/>
              </a:rPr>
              <a:t>2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= 72 &gt; 60!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  <a:p>
            <a:pPr eaLnBrk="1" hangingPunct="1">
              <a:defRPr/>
            </a:pPr>
            <a:endParaRPr lang="en-US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aphicFrame>
        <p:nvGraphicFramePr>
          <p:cNvPr id="79877" name="Object 37"/>
          <p:cNvGraphicFramePr>
            <a:graphicFrameLocks noChangeAspect="1"/>
          </p:cNvGraphicFramePr>
          <p:nvPr/>
        </p:nvGraphicFramePr>
        <p:xfrm>
          <a:off x="7239000" y="2743200"/>
          <a:ext cx="1476375" cy="1924050"/>
        </p:xfrm>
        <a:graphic>
          <a:graphicData uri="http://schemas.openxmlformats.org/presentationml/2006/ole">
            <p:oleObj spid="_x0000_s79877" name="Bitmap Image" r:id="rId4" imgW="1695687" imgH="220952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98CF284-3635-472A-AA85-40409BCCFD10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Decision Tree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143000"/>
            <a:ext cx="7772400" cy="485457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Most popular analytics model (Survey by </a:t>
            </a:r>
            <a:r>
              <a:rPr lang="en-US" sz="2400" dirty="0" err="1" smtClean="0"/>
              <a:t>Kdnuggets</a:t>
            </a:r>
            <a:r>
              <a:rPr lang="en-US" sz="2400" dirty="0" smtClean="0"/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/>
          </a:p>
          <a:p>
            <a:pPr>
              <a:lnSpc>
                <a:spcPct val="90000"/>
              </a:lnSpc>
            </a:pPr>
            <a:endParaRPr lang="en-US" sz="2400" dirty="0" smtClean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 t="11458" r="43192" b="6250"/>
          <a:stretch>
            <a:fillRect/>
          </a:stretch>
        </p:blipFill>
        <p:spPr bwMode="auto">
          <a:xfrm>
            <a:off x="1684116" y="2057400"/>
            <a:ext cx="5707284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228600" y="152400"/>
            <a:ext cx="845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dirty="0">
                <a:solidFill>
                  <a:srgbClr val="C00000"/>
                </a:solidFill>
                <a:latin typeface="Arial Rounded MT Bold" pitchFamily="34" charset="0"/>
              </a:rPr>
              <a:t>A typical </a:t>
            </a:r>
            <a:r>
              <a:rPr lang="en-US" sz="2400" dirty="0" smtClean="0">
                <a:solidFill>
                  <a:srgbClr val="C00000"/>
                </a:solidFill>
                <a:latin typeface="Arial Rounded MT Bold" pitchFamily="34" charset="0"/>
              </a:rPr>
              <a:t>DT problem </a:t>
            </a:r>
            <a:r>
              <a:rPr lang="en-US" sz="2400" dirty="0">
                <a:solidFill>
                  <a:srgbClr val="C00000"/>
                </a:solidFill>
                <a:latin typeface="Arial Rounded MT Bold" pitchFamily="34" charset="0"/>
              </a:rPr>
              <a:t>– </a:t>
            </a:r>
            <a:br>
              <a:rPr lang="en-US" sz="2400" dirty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sz="2400" dirty="0" smtClean="0">
                <a:solidFill>
                  <a:srgbClr val="C00000"/>
                </a:solidFill>
                <a:latin typeface="Arial Rounded MT Bold" pitchFamily="34" charset="0"/>
              </a:rPr>
              <a:t>How </a:t>
            </a:r>
            <a:r>
              <a:rPr lang="en-US" sz="2400" dirty="0">
                <a:solidFill>
                  <a:srgbClr val="C00000"/>
                </a:solidFill>
                <a:latin typeface="Arial Rounded MT Bold" pitchFamily="34" charset="0"/>
              </a:rPr>
              <a:t>to classify “default” based on “balance” and “age”?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473200" y="1219200"/>
            <a:ext cx="2032000" cy="1720850"/>
            <a:chOff x="1283" y="1118"/>
            <a:chExt cx="1070" cy="949"/>
          </a:xfrm>
        </p:grpSpPr>
        <p:pic>
          <p:nvPicPr>
            <p:cNvPr id="5135" name="Picture 4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83" y="1118"/>
              <a:ext cx="1070" cy="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36" name="Rectangle 5"/>
            <p:cNvSpPr>
              <a:spLocks noChangeArrowheads="1"/>
            </p:cNvSpPr>
            <p:nvPr/>
          </p:nvSpPr>
          <p:spPr bwMode="auto">
            <a:xfrm>
              <a:off x="1347" y="1329"/>
              <a:ext cx="934" cy="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 anchor="ctr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Times New Roman" pitchFamily="18" charset="0"/>
                  <a:cs typeface="Arial" charset="0"/>
                </a:rPr>
                <a:t>Historical/</a:t>
              </a:r>
            </a:p>
            <a:p>
              <a:pPr algn="ctr"/>
              <a:r>
                <a:rPr lang="en-US" b="1" dirty="0">
                  <a:solidFill>
                    <a:schemeClr val="tx2"/>
                  </a:solidFill>
                  <a:latin typeface="Times New Roman" pitchFamily="18" charset="0"/>
                  <a:cs typeface="Arial" charset="0"/>
                </a:rPr>
                <a:t>Training</a:t>
              </a:r>
            </a:p>
            <a:p>
              <a:pPr algn="ctr"/>
              <a:r>
                <a:rPr lang="en-US" b="1" dirty="0">
                  <a:solidFill>
                    <a:schemeClr val="tx2"/>
                  </a:solidFill>
                  <a:latin typeface="Times New Roman" pitchFamily="18" charset="0"/>
                  <a:cs typeface="Arial" charset="0"/>
                </a:rPr>
                <a:t>Data</a:t>
              </a:r>
            </a:p>
          </p:txBody>
        </p:sp>
      </p:grpSp>
      <p:graphicFrame>
        <p:nvGraphicFramePr>
          <p:cNvPr id="5122" name="Object 6"/>
          <p:cNvGraphicFramePr>
            <a:graphicFrameLocks/>
          </p:cNvGraphicFramePr>
          <p:nvPr/>
        </p:nvGraphicFramePr>
        <p:xfrm>
          <a:off x="288925" y="4022725"/>
          <a:ext cx="4724400" cy="2320925"/>
        </p:xfrm>
        <a:graphic>
          <a:graphicData uri="http://schemas.openxmlformats.org/presentationml/2006/ole">
            <p:oleObj spid="_x0000_s7170" name="Worksheet" r:id="rId5" imgW="5267356" imgH="2438310" progId="Excel.Sheet.8">
              <p:embed/>
            </p:oleObj>
          </a:graphicData>
        </a:graphic>
      </p:graphicFrame>
      <p:sp>
        <p:nvSpPr>
          <p:cNvPr id="5125" name="Line 7"/>
          <p:cNvSpPr>
            <a:spLocks noChangeShapeType="1"/>
          </p:cNvSpPr>
          <p:nvPr/>
        </p:nvSpPr>
        <p:spPr bwMode="auto">
          <a:xfrm flipH="1">
            <a:off x="304800" y="2895600"/>
            <a:ext cx="1371600" cy="10668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Line 8"/>
          <p:cNvSpPr>
            <a:spLocks noChangeShapeType="1"/>
          </p:cNvSpPr>
          <p:nvPr/>
        </p:nvSpPr>
        <p:spPr bwMode="auto">
          <a:xfrm>
            <a:off x="3276600" y="2819400"/>
            <a:ext cx="1600200" cy="1143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Line 15"/>
          <p:cNvSpPr>
            <a:spLocks noChangeShapeType="1"/>
          </p:cNvSpPr>
          <p:nvPr/>
        </p:nvSpPr>
        <p:spPr bwMode="auto">
          <a:xfrm>
            <a:off x="3581400" y="1828800"/>
            <a:ext cx="1295400" cy="0"/>
          </a:xfrm>
          <a:prstGeom prst="line">
            <a:avLst/>
          </a:prstGeom>
          <a:noFill/>
          <a:ln w="2540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228600" y="152400"/>
            <a:ext cx="845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dirty="0">
                <a:solidFill>
                  <a:srgbClr val="C00000"/>
                </a:solidFill>
                <a:latin typeface="Arial Rounded MT Bold" pitchFamily="34" charset="0"/>
              </a:rPr>
              <a:t>A typical </a:t>
            </a:r>
            <a:r>
              <a:rPr lang="en-US" sz="2400" dirty="0" smtClean="0">
                <a:solidFill>
                  <a:srgbClr val="C00000"/>
                </a:solidFill>
                <a:latin typeface="Arial Rounded MT Bold" pitchFamily="34" charset="0"/>
              </a:rPr>
              <a:t>DT problem </a:t>
            </a:r>
            <a:r>
              <a:rPr lang="en-US" sz="2400" dirty="0">
                <a:solidFill>
                  <a:srgbClr val="C00000"/>
                </a:solidFill>
                <a:latin typeface="Arial Rounded MT Bold" pitchFamily="34" charset="0"/>
              </a:rPr>
              <a:t>– </a:t>
            </a:r>
            <a:br>
              <a:rPr lang="en-US" sz="2400" dirty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sz="2400" dirty="0" smtClean="0">
                <a:solidFill>
                  <a:srgbClr val="C00000"/>
                </a:solidFill>
                <a:latin typeface="Arial Rounded MT Bold" pitchFamily="34" charset="0"/>
              </a:rPr>
              <a:t>How </a:t>
            </a:r>
            <a:r>
              <a:rPr lang="en-US" sz="2400" dirty="0">
                <a:solidFill>
                  <a:srgbClr val="C00000"/>
                </a:solidFill>
                <a:latin typeface="Arial Rounded MT Bold" pitchFamily="34" charset="0"/>
              </a:rPr>
              <a:t>to classify “default” based on “balance” and “age”?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473200" y="1219200"/>
            <a:ext cx="2032000" cy="1720850"/>
            <a:chOff x="1283" y="1118"/>
            <a:chExt cx="1070" cy="949"/>
          </a:xfrm>
        </p:grpSpPr>
        <p:pic>
          <p:nvPicPr>
            <p:cNvPr id="5135" name="Picture 4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83" y="1118"/>
              <a:ext cx="1070" cy="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36" name="Rectangle 5"/>
            <p:cNvSpPr>
              <a:spLocks noChangeArrowheads="1"/>
            </p:cNvSpPr>
            <p:nvPr/>
          </p:nvSpPr>
          <p:spPr bwMode="auto">
            <a:xfrm>
              <a:off x="1347" y="1329"/>
              <a:ext cx="934" cy="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 anchor="ctr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Times New Roman" pitchFamily="18" charset="0"/>
                  <a:cs typeface="Arial" charset="0"/>
                </a:rPr>
                <a:t>Historical/</a:t>
              </a:r>
            </a:p>
            <a:p>
              <a:pPr algn="ctr"/>
              <a:r>
                <a:rPr lang="en-US" b="1" dirty="0">
                  <a:solidFill>
                    <a:schemeClr val="tx2"/>
                  </a:solidFill>
                  <a:latin typeface="Times New Roman" pitchFamily="18" charset="0"/>
                  <a:cs typeface="Arial" charset="0"/>
                </a:rPr>
                <a:t>Training</a:t>
              </a:r>
            </a:p>
            <a:p>
              <a:pPr algn="ctr"/>
              <a:r>
                <a:rPr lang="en-US" b="1" dirty="0">
                  <a:solidFill>
                    <a:schemeClr val="tx2"/>
                  </a:solidFill>
                  <a:latin typeface="Times New Roman" pitchFamily="18" charset="0"/>
                  <a:cs typeface="Arial" charset="0"/>
                </a:rPr>
                <a:t>Data</a:t>
              </a:r>
            </a:p>
          </p:txBody>
        </p:sp>
      </p:grpSp>
      <p:graphicFrame>
        <p:nvGraphicFramePr>
          <p:cNvPr id="5122" name="Object 6"/>
          <p:cNvGraphicFramePr>
            <a:graphicFrameLocks/>
          </p:cNvGraphicFramePr>
          <p:nvPr/>
        </p:nvGraphicFramePr>
        <p:xfrm>
          <a:off x="288471" y="4023404"/>
          <a:ext cx="4724400" cy="2649538"/>
        </p:xfrm>
        <a:graphic>
          <a:graphicData uri="http://schemas.openxmlformats.org/presentationml/2006/ole">
            <p:oleObj spid="_x0000_s88066" name="Worksheet" r:id="rId5" imgW="5267356" imgH="2781396" progId="Excel.Sheet.8">
              <p:embed/>
            </p:oleObj>
          </a:graphicData>
        </a:graphic>
      </p:graphicFrame>
      <p:sp>
        <p:nvSpPr>
          <p:cNvPr id="5125" name="Line 7"/>
          <p:cNvSpPr>
            <a:spLocks noChangeShapeType="1"/>
          </p:cNvSpPr>
          <p:nvPr/>
        </p:nvSpPr>
        <p:spPr bwMode="auto">
          <a:xfrm flipH="1">
            <a:off x="304800" y="2895600"/>
            <a:ext cx="1371600" cy="10668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Line 8"/>
          <p:cNvSpPr>
            <a:spLocks noChangeShapeType="1"/>
          </p:cNvSpPr>
          <p:nvPr/>
        </p:nvSpPr>
        <p:spPr bwMode="auto">
          <a:xfrm>
            <a:off x="3276600" y="2819400"/>
            <a:ext cx="1600200" cy="1143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Rectangle 9"/>
          <p:cNvSpPr>
            <a:spLocks noChangeArrowheads="1"/>
          </p:cNvSpPr>
          <p:nvPr/>
        </p:nvSpPr>
        <p:spPr bwMode="auto">
          <a:xfrm>
            <a:off x="5029200" y="1390650"/>
            <a:ext cx="3938588" cy="1565275"/>
          </a:xfrm>
          <a:prstGeom prst="rect">
            <a:avLst/>
          </a:prstGeom>
          <a:solidFill>
            <a:srgbClr val="80808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Classification Algorithms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(Induce classification models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, AKA classifiers, 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from historical data)</a:t>
            </a: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5638800" y="3143250"/>
            <a:ext cx="2754313" cy="2343150"/>
            <a:chOff x="4081" y="2026"/>
            <a:chExt cx="1190" cy="949"/>
          </a:xfrm>
        </p:grpSpPr>
        <p:pic>
          <p:nvPicPr>
            <p:cNvPr id="5133" name="Picture 11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081" y="2026"/>
              <a:ext cx="1190" cy="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34" name="Rectangle 12"/>
            <p:cNvSpPr>
              <a:spLocks noChangeArrowheads="1"/>
            </p:cNvSpPr>
            <p:nvPr/>
          </p:nvSpPr>
          <p:spPr bwMode="auto">
            <a:xfrm>
              <a:off x="4195" y="2325"/>
              <a:ext cx="953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 anchor="ctr">
              <a:spAutoFit/>
            </a:bodyPr>
            <a:lstStyle/>
            <a:p>
              <a:pPr algn="ctr"/>
              <a:r>
                <a:rPr lang="en-US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Classifier:</a:t>
              </a:r>
            </a:p>
            <a:p>
              <a:pPr algn="ctr"/>
              <a:r>
                <a:rPr lang="en-US" b="1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Applicant </a:t>
              </a:r>
              <a:r>
                <a:rPr lang="en-US" b="1">
                  <a:solidFill>
                    <a:srgbClr val="000000"/>
                  </a:solidFill>
                  <a:latin typeface="Times New Roman" pitchFamily="18" charset="0"/>
                  <a:cs typeface="Arial" charset="0"/>
                  <a:sym typeface="Wingdings" pitchFamily="2" charset="2"/>
                </a:rPr>
                <a:t> Class (yes/no)</a:t>
              </a:r>
              <a:endParaRPr lang="en-US" b="1">
                <a:solidFill>
                  <a:srgbClr val="000000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9" name="AutoShape 13"/>
          <p:cNvSpPr>
            <a:spLocks noChangeArrowheads="1"/>
          </p:cNvSpPr>
          <p:nvPr/>
        </p:nvSpPr>
        <p:spPr bwMode="auto">
          <a:xfrm>
            <a:off x="6705600" y="2990850"/>
            <a:ext cx="487363" cy="457200"/>
          </a:xfrm>
          <a:prstGeom prst="downArrow">
            <a:avLst>
              <a:gd name="adj1" fmla="val 50000"/>
              <a:gd name="adj2" fmla="val 25009"/>
            </a:avLst>
          </a:prstGeom>
          <a:solidFill>
            <a:srgbClr val="0000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Line 15"/>
          <p:cNvSpPr>
            <a:spLocks noChangeShapeType="1"/>
          </p:cNvSpPr>
          <p:nvPr/>
        </p:nvSpPr>
        <p:spPr bwMode="auto">
          <a:xfrm>
            <a:off x="3581400" y="1828800"/>
            <a:ext cx="1295400" cy="0"/>
          </a:xfrm>
          <a:prstGeom prst="line">
            <a:avLst/>
          </a:prstGeom>
          <a:noFill/>
          <a:ln w="2540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288471" y="6645729"/>
            <a:ext cx="3429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88471" y="6340929"/>
            <a:ext cx="0" cy="2926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110342" y="6340929"/>
            <a:ext cx="0" cy="2926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2775858" y="6330039"/>
            <a:ext cx="0" cy="2926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371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What Does A Decision Tree Look Like?</a:t>
            </a:r>
          </a:p>
        </p:txBody>
      </p:sp>
      <p:pic>
        <p:nvPicPr>
          <p:cNvPr id="30723" name="Picture 3" descr="inverted-tre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0" y="1514006"/>
            <a:ext cx="4953000" cy="5115394"/>
          </a:xfrm>
          <a:noFill/>
        </p:spPr>
      </p:pic>
      <p:sp>
        <p:nvSpPr>
          <p:cNvPr id="5" name="矩形 4"/>
          <p:cNvSpPr/>
          <p:nvPr/>
        </p:nvSpPr>
        <p:spPr>
          <a:xfrm>
            <a:off x="533400" y="762000"/>
            <a:ext cx="53479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An upside-down tree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What Does A Decision Tree Look Like?</a:t>
            </a:r>
            <a:br>
              <a:rPr lang="en-US" sz="3200" dirty="0" smtClean="0">
                <a:solidFill>
                  <a:srgbClr val="C00000"/>
                </a:solidFill>
              </a:rPr>
            </a:br>
            <a:r>
              <a:rPr lang="en-US" sz="3200" dirty="0" smtClean="0">
                <a:solidFill>
                  <a:srgbClr val="C00000"/>
                </a:solidFill>
              </a:rPr>
              <a:t>- An upside-down tree</a:t>
            </a:r>
          </a:p>
        </p:txBody>
      </p:sp>
      <p:pic>
        <p:nvPicPr>
          <p:cNvPr id="106498" name="Picture 2" descr="Decision tree diagram depicting decisions, branches, and leav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295400"/>
            <a:ext cx="6410190" cy="5410200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5638800" y="1143000"/>
            <a:ext cx="3408305" cy="59785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Why?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you make decisions?</a:t>
            </a:r>
            <a:endParaRPr lang="en-US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What Does A Decision Tree Look Like?</a:t>
            </a:r>
            <a:br>
              <a:rPr lang="en-US" sz="3200" dirty="0" smtClean="0">
                <a:solidFill>
                  <a:srgbClr val="C00000"/>
                </a:solidFill>
              </a:rPr>
            </a:br>
            <a:r>
              <a:rPr lang="en-US" sz="3200" dirty="0" smtClean="0">
                <a:solidFill>
                  <a:srgbClr val="C00000"/>
                </a:solidFill>
              </a:rPr>
              <a:t>- An upside-down tree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3984625" y="3048000"/>
            <a:ext cx="838200" cy="6096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Balance</a:t>
            </a:r>
          </a:p>
        </p:txBody>
      </p:sp>
      <p:sp>
        <p:nvSpPr>
          <p:cNvPr id="30725" name="Line 5"/>
          <p:cNvSpPr>
            <a:spLocks noChangeShapeType="1"/>
          </p:cNvSpPr>
          <p:nvPr/>
        </p:nvSpPr>
        <p:spPr bwMode="auto">
          <a:xfrm flipH="1">
            <a:off x="3832225" y="36576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>
            <a:off x="4441825" y="36576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4670425" y="3689350"/>
            <a:ext cx="903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&gt;=50K</a:t>
            </a: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3400425" y="3733800"/>
            <a:ext cx="73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&lt;50K</a:t>
            </a:r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4670425" y="4419600"/>
            <a:ext cx="762000" cy="5334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Age</a:t>
            </a:r>
          </a:p>
        </p:txBody>
      </p:sp>
      <p:sp>
        <p:nvSpPr>
          <p:cNvPr id="30730" name="Line 10"/>
          <p:cNvSpPr>
            <a:spLocks noChangeShapeType="1"/>
          </p:cNvSpPr>
          <p:nvPr/>
        </p:nvSpPr>
        <p:spPr bwMode="auto">
          <a:xfrm flipH="1">
            <a:off x="4416425" y="50292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1" name="Line 11"/>
          <p:cNvSpPr>
            <a:spLocks noChangeShapeType="1"/>
          </p:cNvSpPr>
          <p:nvPr/>
        </p:nvSpPr>
        <p:spPr bwMode="auto">
          <a:xfrm>
            <a:off x="5026025" y="50292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5280025" y="510540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&lt;=45</a:t>
            </a:r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4144963" y="5105400"/>
            <a:ext cx="601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dirty="0">
                <a:solidFill>
                  <a:schemeClr val="tx1"/>
                </a:solidFill>
                <a:latin typeface="Tahoma" pitchFamily="34" charset="0"/>
                <a:cs typeface="Arial" charset="0"/>
              </a:rPr>
              <a:t>&gt;45</a:t>
            </a:r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3222625" y="1600200"/>
            <a:ext cx="1066800" cy="6096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Employed</a:t>
            </a:r>
          </a:p>
        </p:txBody>
      </p:sp>
      <p:sp>
        <p:nvSpPr>
          <p:cNvPr id="30735" name="Line 15"/>
          <p:cNvSpPr>
            <a:spLocks noChangeShapeType="1"/>
          </p:cNvSpPr>
          <p:nvPr/>
        </p:nvSpPr>
        <p:spPr bwMode="auto">
          <a:xfrm flipH="1">
            <a:off x="3146425" y="22860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6" name="Line 16"/>
          <p:cNvSpPr>
            <a:spLocks noChangeShapeType="1"/>
          </p:cNvSpPr>
          <p:nvPr/>
        </p:nvSpPr>
        <p:spPr bwMode="auto">
          <a:xfrm>
            <a:off x="3756025" y="22860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7" name="Oval 17"/>
          <p:cNvSpPr>
            <a:spLocks noChangeArrowheads="1"/>
          </p:cNvSpPr>
          <p:nvPr/>
        </p:nvSpPr>
        <p:spPr bwMode="auto">
          <a:xfrm>
            <a:off x="2460625" y="2971800"/>
            <a:ext cx="12192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Class=Not</a:t>
            </a:r>
          </a:p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Default</a:t>
            </a:r>
          </a:p>
        </p:txBody>
      </p:sp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4060825" y="2300288"/>
            <a:ext cx="4603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No</a:t>
            </a:r>
          </a:p>
        </p:txBody>
      </p:sp>
      <p:sp>
        <p:nvSpPr>
          <p:cNvPr id="30739" name="Rectangle 19"/>
          <p:cNvSpPr>
            <a:spLocks noChangeArrowheads="1"/>
          </p:cNvSpPr>
          <p:nvPr/>
        </p:nvSpPr>
        <p:spPr bwMode="auto">
          <a:xfrm>
            <a:off x="2989263" y="2300288"/>
            <a:ext cx="5381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dirty="0">
                <a:solidFill>
                  <a:schemeClr val="tx1"/>
                </a:solidFill>
                <a:latin typeface="Tahoma" pitchFamily="34" charset="0"/>
                <a:cs typeface="Arial" charset="0"/>
              </a:rPr>
              <a:t>Yes</a:t>
            </a:r>
          </a:p>
        </p:txBody>
      </p:sp>
      <p:sp>
        <p:nvSpPr>
          <p:cNvPr id="30740" name="Oval 20"/>
          <p:cNvSpPr>
            <a:spLocks noChangeArrowheads="1"/>
          </p:cNvSpPr>
          <p:nvPr/>
        </p:nvSpPr>
        <p:spPr bwMode="auto">
          <a:xfrm>
            <a:off x="5051425" y="5791200"/>
            <a:ext cx="1143000" cy="6858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</a:t>
            </a:r>
          </a:p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Default</a:t>
            </a:r>
          </a:p>
        </p:txBody>
      </p:sp>
      <p:sp>
        <p:nvSpPr>
          <p:cNvPr id="30741" name="Line 21"/>
          <p:cNvSpPr>
            <a:spLocks noChangeShapeType="1"/>
          </p:cNvSpPr>
          <p:nvPr/>
        </p:nvSpPr>
        <p:spPr bwMode="auto">
          <a:xfrm flipH="1">
            <a:off x="4365625" y="1828800"/>
            <a:ext cx="609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0742" name="Text Box 22"/>
          <p:cNvSpPr txBox="1">
            <a:spLocks noChangeArrowheads="1"/>
          </p:cNvSpPr>
          <p:nvPr/>
        </p:nvSpPr>
        <p:spPr bwMode="auto">
          <a:xfrm>
            <a:off x="5008563" y="1600200"/>
            <a:ext cx="728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b="1" dirty="0">
                <a:solidFill>
                  <a:schemeClr val="tx2"/>
                </a:solidFill>
                <a:latin typeface="Tahoma" pitchFamily="34" charset="0"/>
                <a:cs typeface="Arial" charset="0"/>
              </a:rPr>
              <a:t>Root</a:t>
            </a:r>
          </a:p>
        </p:txBody>
      </p:sp>
      <p:sp>
        <p:nvSpPr>
          <p:cNvPr id="30743" name="Line 23"/>
          <p:cNvSpPr>
            <a:spLocks noChangeShapeType="1"/>
          </p:cNvSpPr>
          <p:nvPr/>
        </p:nvSpPr>
        <p:spPr bwMode="auto">
          <a:xfrm>
            <a:off x="3070225" y="6096000"/>
            <a:ext cx="5334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0744" name="Text Box 24"/>
          <p:cNvSpPr txBox="1">
            <a:spLocks noChangeArrowheads="1"/>
          </p:cNvSpPr>
          <p:nvPr/>
        </p:nvSpPr>
        <p:spPr bwMode="auto">
          <a:xfrm>
            <a:off x="2384425" y="5943600"/>
            <a:ext cx="674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b="1">
                <a:solidFill>
                  <a:schemeClr val="tx2"/>
                </a:solidFill>
                <a:latin typeface="Tahoma" pitchFamily="34" charset="0"/>
                <a:cs typeface="Arial" charset="0"/>
              </a:rPr>
              <a:t>Leaf</a:t>
            </a:r>
          </a:p>
        </p:txBody>
      </p:sp>
      <p:sp>
        <p:nvSpPr>
          <p:cNvPr id="30745" name="Oval 25"/>
          <p:cNvSpPr>
            <a:spLocks noChangeArrowheads="1"/>
          </p:cNvSpPr>
          <p:nvPr/>
        </p:nvSpPr>
        <p:spPr bwMode="auto">
          <a:xfrm>
            <a:off x="3222625" y="4343400"/>
            <a:ext cx="12192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</a:t>
            </a:r>
          </a:p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Default</a:t>
            </a:r>
          </a:p>
        </p:txBody>
      </p:sp>
      <p:sp>
        <p:nvSpPr>
          <p:cNvPr id="30746" name="Oval 26"/>
          <p:cNvSpPr>
            <a:spLocks noChangeArrowheads="1"/>
          </p:cNvSpPr>
          <p:nvPr/>
        </p:nvSpPr>
        <p:spPr bwMode="auto">
          <a:xfrm>
            <a:off x="3756025" y="5715000"/>
            <a:ext cx="12192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Class=Not</a:t>
            </a:r>
          </a:p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Default</a:t>
            </a:r>
          </a:p>
        </p:txBody>
      </p:sp>
      <p:sp>
        <p:nvSpPr>
          <p:cNvPr id="30747" name="Line 27"/>
          <p:cNvSpPr>
            <a:spLocks noChangeShapeType="1"/>
          </p:cNvSpPr>
          <p:nvPr/>
        </p:nvSpPr>
        <p:spPr bwMode="auto">
          <a:xfrm flipH="1">
            <a:off x="4822825" y="3214688"/>
            <a:ext cx="6096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0748" name="Text Box 28"/>
          <p:cNvSpPr txBox="1">
            <a:spLocks noChangeArrowheads="1"/>
          </p:cNvSpPr>
          <p:nvPr/>
        </p:nvSpPr>
        <p:spPr bwMode="auto">
          <a:xfrm>
            <a:off x="5465763" y="2986088"/>
            <a:ext cx="7826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b="1">
                <a:solidFill>
                  <a:schemeClr val="tx2"/>
                </a:solidFill>
                <a:latin typeface="Tahoma" pitchFamily="34" charset="0"/>
                <a:cs typeface="Arial" charset="0"/>
              </a:rPr>
              <a:t>Node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nimBg="1"/>
      <p:bldP spid="30725" grpId="0" animBg="1"/>
      <p:bldP spid="30726" grpId="0" animBg="1"/>
      <p:bldP spid="30727" grpId="0"/>
      <p:bldP spid="30728" grpId="0"/>
      <p:bldP spid="30729" grpId="0" animBg="1"/>
      <p:bldP spid="30730" grpId="0" animBg="1"/>
      <p:bldP spid="30731" grpId="0" animBg="1"/>
      <p:bldP spid="30732" grpId="0"/>
      <p:bldP spid="30733" grpId="0"/>
      <p:bldP spid="30734" grpId="0" animBg="1"/>
      <p:bldP spid="30735" grpId="0" animBg="1"/>
      <p:bldP spid="30736" grpId="0" animBg="1"/>
      <p:bldP spid="30737" grpId="0" animBg="1"/>
      <p:bldP spid="30738" grpId="0"/>
      <p:bldP spid="30739" grpId="0"/>
      <p:bldP spid="30740" grpId="0" animBg="1"/>
      <p:bldP spid="30741" grpId="0" animBg="1"/>
      <p:bldP spid="30742" grpId="0"/>
      <p:bldP spid="30743" grpId="0" animBg="1"/>
      <p:bldP spid="30744" grpId="0"/>
      <p:bldP spid="30745" grpId="0" animBg="1"/>
      <p:bldP spid="30746" grpId="0" animBg="1"/>
      <p:bldP spid="30747" grpId="0" animBg="1"/>
      <p:bldP spid="3074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77724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Decision Tree Representation: </a:t>
            </a:r>
            <a:br>
              <a:rPr lang="en-US" sz="3200" dirty="0" smtClean="0">
                <a:solidFill>
                  <a:srgbClr val="C00000"/>
                </a:solidFill>
              </a:rPr>
            </a:br>
            <a:r>
              <a:rPr lang="en-US" sz="3200" dirty="0" smtClean="0">
                <a:solidFill>
                  <a:srgbClr val="C00000"/>
                </a:solidFill>
              </a:rPr>
              <a:t>Divide and Conquer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5410200" cy="4267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A series of nested tests: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C00000"/>
                </a:solidFill>
              </a:rPr>
              <a:t>Each </a:t>
            </a:r>
            <a:r>
              <a:rPr lang="en-US" sz="2000" b="1" dirty="0" smtClean="0">
                <a:solidFill>
                  <a:srgbClr val="C00000"/>
                </a:solidFill>
              </a:rPr>
              <a:t>node</a:t>
            </a:r>
            <a:r>
              <a:rPr lang="en-US" sz="2000" dirty="0" smtClean="0">
                <a:solidFill>
                  <a:srgbClr val="C00000"/>
                </a:solidFill>
              </a:rPr>
              <a:t> represents a test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C00000"/>
                </a:solidFill>
              </a:rPr>
              <a:t>	on one attribute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en-US" sz="1800" dirty="0" smtClean="0"/>
              <a:t>Tests on nominal attribute: number of splits (branches) is number of possible values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en-US" sz="1800" dirty="0" smtClean="0"/>
              <a:t>Numeric attributes are </a:t>
            </a:r>
            <a:r>
              <a:rPr lang="en-US" sz="1800" dirty="0" err="1" smtClean="0"/>
              <a:t>Discretized</a:t>
            </a:r>
            <a:endParaRPr lang="en-US" sz="1800" dirty="0" smtClean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>
                <a:solidFill>
                  <a:srgbClr val="C00000"/>
                </a:solidFill>
              </a:rPr>
              <a:t>Leaves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en-US" sz="1800" dirty="0" smtClean="0"/>
              <a:t>A class assignment (</a:t>
            </a:r>
            <a:r>
              <a:rPr lang="en-US" sz="1800" dirty="0" err="1" smtClean="0"/>
              <a:t>e.g</a:t>
            </a:r>
            <a:r>
              <a:rPr lang="en-US" sz="1800" dirty="0" smtClean="0"/>
              <a:t>, Default/Not default)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6934200" y="3200400"/>
            <a:ext cx="838200" cy="6096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Balance</a:t>
            </a:r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 flipH="1">
            <a:off x="6781800" y="38100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>
            <a:off x="7391400" y="38100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7620000" y="3841750"/>
            <a:ext cx="903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&gt;=50K</a:t>
            </a: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6350000" y="3886200"/>
            <a:ext cx="73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&lt;50K</a:t>
            </a: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7620000" y="4572000"/>
            <a:ext cx="762000" cy="5334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Age</a:t>
            </a:r>
          </a:p>
        </p:txBody>
      </p:sp>
      <p:sp>
        <p:nvSpPr>
          <p:cNvPr id="31754" name="Line 10"/>
          <p:cNvSpPr>
            <a:spLocks noChangeShapeType="1"/>
          </p:cNvSpPr>
          <p:nvPr/>
        </p:nvSpPr>
        <p:spPr bwMode="auto">
          <a:xfrm flipH="1">
            <a:off x="7366000" y="51816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755" name="Line 11"/>
          <p:cNvSpPr>
            <a:spLocks noChangeShapeType="1"/>
          </p:cNvSpPr>
          <p:nvPr/>
        </p:nvSpPr>
        <p:spPr bwMode="auto">
          <a:xfrm>
            <a:off x="7975600" y="51816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8229600" y="525780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&gt;=45</a:t>
            </a:r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7094538" y="5257800"/>
            <a:ext cx="601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&lt;45</a:t>
            </a:r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6172200" y="1752600"/>
            <a:ext cx="1066800" cy="6096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Employed</a:t>
            </a:r>
          </a:p>
        </p:txBody>
      </p:sp>
      <p:sp>
        <p:nvSpPr>
          <p:cNvPr id="31759" name="Line 15"/>
          <p:cNvSpPr>
            <a:spLocks noChangeShapeType="1"/>
          </p:cNvSpPr>
          <p:nvPr/>
        </p:nvSpPr>
        <p:spPr bwMode="auto">
          <a:xfrm flipH="1">
            <a:off x="6096000" y="24384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760" name="Line 16"/>
          <p:cNvSpPr>
            <a:spLocks noChangeShapeType="1"/>
          </p:cNvSpPr>
          <p:nvPr/>
        </p:nvSpPr>
        <p:spPr bwMode="auto">
          <a:xfrm>
            <a:off x="6705600" y="24384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761" name="Oval 17"/>
          <p:cNvSpPr>
            <a:spLocks noChangeArrowheads="1"/>
          </p:cNvSpPr>
          <p:nvPr/>
        </p:nvSpPr>
        <p:spPr bwMode="auto">
          <a:xfrm>
            <a:off x="5257800" y="3200400"/>
            <a:ext cx="12954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Class=No</a:t>
            </a:r>
          </a:p>
        </p:txBody>
      </p:sp>
      <p:sp>
        <p:nvSpPr>
          <p:cNvPr id="31762" name="Text Box 18"/>
          <p:cNvSpPr txBox="1">
            <a:spLocks noChangeArrowheads="1"/>
          </p:cNvSpPr>
          <p:nvPr/>
        </p:nvSpPr>
        <p:spPr bwMode="auto">
          <a:xfrm>
            <a:off x="7010400" y="2452688"/>
            <a:ext cx="463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No</a:t>
            </a:r>
          </a:p>
        </p:txBody>
      </p:sp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5938838" y="2452688"/>
            <a:ext cx="5286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Yes</a:t>
            </a:r>
          </a:p>
        </p:txBody>
      </p:sp>
      <p:sp>
        <p:nvSpPr>
          <p:cNvPr id="31764" name="Oval 22"/>
          <p:cNvSpPr>
            <a:spLocks noChangeArrowheads="1"/>
          </p:cNvSpPr>
          <p:nvPr/>
        </p:nvSpPr>
        <p:spPr bwMode="auto">
          <a:xfrm>
            <a:off x="6248400" y="4495800"/>
            <a:ext cx="12192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Class=Yes</a:t>
            </a:r>
          </a:p>
        </p:txBody>
      </p:sp>
      <p:sp>
        <p:nvSpPr>
          <p:cNvPr id="31765" name="Oval 23"/>
          <p:cNvSpPr>
            <a:spLocks noChangeArrowheads="1"/>
          </p:cNvSpPr>
          <p:nvPr/>
        </p:nvSpPr>
        <p:spPr bwMode="auto">
          <a:xfrm>
            <a:off x="6629400" y="5791200"/>
            <a:ext cx="12192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Class=No</a:t>
            </a:r>
          </a:p>
        </p:txBody>
      </p:sp>
      <p:sp>
        <p:nvSpPr>
          <p:cNvPr id="31766" name="Oval 24"/>
          <p:cNvSpPr>
            <a:spLocks noChangeArrowheads="1"/>
          </p:cNvSpPr>
          <p:nvPr/>
        </p:nvSpPr>
        <p:spPr bwMode="auto">
          <a:xfrm>
            <a:off x="8077200" y="5867400"/>
            <a:ext cx="10668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</a:t>
            </a:r>
          </a:p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Yes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9144000" cy="685800"/>
          </a:xfrm>
          <a:noFill/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The Use of a DT: </a:t>
            </a:r>
            <a:br>
              <a:rPr lang="en-US" sz="3200" dirty="0" smtClean="0">
                <a:solidFill>
                  <a:srgbClr val="C00000"/>
                </a:solidFill>
              </a:rPr>
            </a:br>
            <a:r>
              <a:rPr lang="en-US" sz="3200" dirty="0" smtClean="0">
                <a:solidFill>
                  <a:srgbClr val="C00000"/>
                </a:solidFill>
              </a:rPr>
              <a:t>Predicting (classifying) New Instances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5181600" cy="4572000"/>
          </a:xfrm>
          <a:noFill/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sz="2000" dirty="0" smtClean="0"/>
              <a:t>To determine the class of a new example: </a:t>
            </a:r>
            <a:r>
              <a:rPr lang="en-US" sz="2000" dirty="0" err="1" smtClean="0"/>
              <a:t>e,g</a:t>
            </a:r>
            <a:r>
              <a:rPr lang="en-US" sz="2000" dirty="0" smtClean="0"/>
              <a:t>., </a:t>
            </a:r>
            <a:r>
              <a:rPr lang="en-US" sz="2000" dirty="0" smtClean="0">
                <a:solidFill>
                  <a:srgbClr val="C00000"/>
                </a:solidFill>
              </a:rPr>
              <a:t>Mark, age 40, no job, balance 88K.</a:t>
            </a:r>
          </a:p>
          <a:p>
            <a:pPr>
              <a:buFont typeface="Wingdings" pitchFamily="2" charset="2"/>
              <a:buNone/>
            </a:pPr>
            <a:endParaRPr lang="en-US" sz="2400" dirty="0" smtClean="0">
              <a:solidFill>
                <a:srgbClr val="C00000"/>
              </a:solidFill>
            </a:endParaRPr>
          </a:p>
          <a:p>
            <a:pPr lvl="1">
              <a:buFont typeface="Wingdings" pitchFamily="2" charset="2"/>
              <a:buChar char="q"/>
            </a:pPr>
            <a:r>
              <a:rPr lang="en-US" sz="1800" dirty="0" smtClean="0"/>
              <a:t>The example is routed down the tree according to values of attributes tested successively.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/>
              <a:t> At each node a test is applied to one or more attributes.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>
                <a:solidFill>
                  <a:srgbClr val="001620"/>
                </a:solidFill>
              </a:rPr>
              <a:t>When a leaf is reached the example is assigned to a class.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207125" y="3352800"/>
            <a:ext cx="2860675" cy="3352800"/>
            <a:chOff x="3936" y="1104"/>
            <a:chExt cx="1802" cy="2112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936" y="1104"/>
              <a:ext cx="1802" cy="2112"/>
              <a:chOff x="3744" y="912"/>
              <a:chExt cx="1802" cy="2112"/>
            </a:xfrm>
          </p:grpSpPr>
          <p:sp>
            <p:nvSpPr>
              <p:cNvPr id="32793" name="Rectangle 6"/>
              <p:cNvSpPr>
                <a:spLocks noChangeArrowheads="1"/>
              </p:cNvSpPr>
              <p:nvPr/>
            </p:nvSpPr>
            <p:spPr bwMode="auto">
              <a:xfrm>
                <a:off x="4128" y="912"/>
                <a:ext cx="528" cy="384"/>
              </a:xfrm>
              <a:prstGeom prst="rect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en-US" sz="1800">
                    <a:solidFill>
                      <a:schemeClr val="tx1"/>
                    </a:solidFill>
                    <a:latin typeface="Tahoma" pitchFamily="34" charset="0"/>
                    <a:cs typeface="Arial" charset="0"/>
                  </a:rPr>
                  <a:t>Balance</a:t>
                </a:r>
              </a:p>
            </p:txBody>
          </p:sp>
          <p:sp>
            <p:nvSpPr>
              <p:cNvPr id="32794" name="Line 7"/>
              <p:cNvSpPr>
                <a:spLocks noChangeShapeType="1"/>
              </p:cNvSpPr>
              <p:nvPr/>
            </p:nvSpPr>
            <p:spPr bwMode="auto">
              <a:xfrm flipH="1">
                <a:off x="4032" y="1296"/>
                <a:ext cx="384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95" name="Line 8"/>
              <p:cNvSpPr>
                <a:spLocks noChangeShapeType="1"/>
              </p:cNvSpPr>
              <p:nvPr/>
            </p:nvSpPr>
            <p:spPr bwMode="auto">
              <a:xfrm>
                <a:off x="4416" y="1296"/>
                <a:ext cx="384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96" name="Text Box 9"/>
              <p:cNvSpPr txBox="1">
                <a:spLocks noChangeArrowheads="1"/>
              </p:cNvSpPr>
              <p:nvPr/>
            </p:nvSpPr>
            <p:spPr bwMode="auto">
              <a:xfrm>
                <a:off x="4694" y="1316"/>
                <a:ext cx="56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sz="1800">
                    <a:solidFill>
                      <a:schemeClr val="tx1"/>
                    </a:solidFill>
                    <a:latin typeface="Tahoma" pitchFamily="34" charset="0"/>
                    <a:cs typeface="Arial" charset="0"/>
                  </a:rPr>
                  <a:t>&gt;=50K</a:t>
                </a:r>
              </a:p>
            </p:txBody>
          </p:sp>
          <p:sp>
            <p:nvSpPr>
              <p:cNvPr id="32797" name="Text Box 10"/>
              <p:cNvSpPr txBox="1">
                <a:spLocks noChangeArrowheads="1"/>
              </p:cNvSpPr>
              <p:nvPr/>
            </p:nvSpPr>
            <p:spPr bwMode="auto">
              <a:xfrm>
                <a:off x="3760" y="1344"/>
                <a:ext cx="4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sz="1800">
                    <a:solidFill>
                      <a:schemeClr val="tx1"/>
                    </a:solidFill>
                    <a:latin typeface="Tahoma" pitchFamily="34" charset="0"/>
                    <a:cs typeface="Arial" charset="0"/>
                  </a:rPr>
                  <a:t>&lt;50K</a:t>
                </a:r>
              </a:p>
            </p:txBody>
          </p:sp>
          <p:sp>
            <p:nvSpPr>
              <p:cNvPr id="32798" name="Oval 11"/>
              <p:cNvSpPr>
                <a:spLocks noChangeArrowheads="1"/>
              </p:cNvSpPr>
              <p:nvPr/>
            </p:nvSpPr>
            <p:spPr bwMode="auto">
              <a:xfrm>
                <a:off x="3744" y="1776"/>
                <a:ext cx="528" cy="384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en-US" sz="1800">
                    <a:solidFill>
                      <a:schemeClr val="tx1"/>
                    </a:solidFill>
                    <a:latin typeface="Tahoma" pitchFamily="34" charset="0"/>
                    <a:cs typeface="Arial" charset="0"/>
                  </a:rPr>
                  <a:t>No</a:t>
                </a:r>
              </a:p>
            </p:txBody>
          </p:sp>
          <p:sp>
            <p:nvSpPr>
              <p:cNvPr id="32799" name="Rectangle 12"/>
              <p:cNvSpPr>
                <a:spLocks noChangeArrowheads="1"/>
              </p:cNvSpPr>
              <p:nvPr/>
            </p:nvSpPr>
            <p:spPr bwMode="auto">
              <a:xfrm>
                <a:off x="4560" y="1776"/>
                <a:ext cx="480" cy="336"/>
              </a:xfrm>
              <a:prstGeom prst="rect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en-US" sz="1800">
                    <a:solidFill>
                      <a:schemeClr val="tx1"/>
                    </a:solidFill>
                    <a:latin typeface="Tahoma" pitchFamily="34" charset="0"/>
                    <a:cs typeface="Arial" charset="0"/>
                  </a:rPr>
                  <a:t>Age</a:t>
                </a:r>
              </a:p>
            </p:txBody>
          </p:sp>
          <p:sp>
            <p:nvSpPr>
              <p:cNvPr id="32800" name="Line 13"/>
              <p:cNvSpPr>
                <a:spLocks noChangeShapeType="1"/>
              </p:cNvSpPr>
              <p:nvPr/>
            </p:nvSpPr>
            <p:spPr bwMode="auto">
              <a:xfrm flipH="1">
                <a:off x="4400" y="2160"/>
                <a:ext cx="384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01" name="Line 14"/>
              <p:cNvSpPr>
                <a:spLocks noChangeShapeType="1"/>
              </p:cNvSpPr>
              <p:nvPr/>
            </p:nvSpPr>
            <p:spPr bwMode="auto">
              <a:xfrm>
                <a:off x="4784" y="2160"/>
                <a:ext cx="384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02" name="Text Box 15"/>
              <p:cNvSpPr txBox="1">
                <a:spLocks noChangeArrowheads="1"/>
              </p:cNvSpPr>
              <p:nvPr/>
            </p:nvSpPr>
            <p:spPr bwMode="auto">
              <a:xfrm>
                <a:off x="5062" y="2180"/>
                <a:ext cx="4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sz="1800">
                    <a:solidFill>
                      <a:schemeClr val="tx1"/>
                    </a:solidFill>
                    <a:latin typeface="Tahoma" pitchFamily="34" charset="0"/>
                    <a:cs typeface="Arial" charset="0"/>
                  </a:rPr>
                  <a:t>&gt;=45</a:t>
                </a:r>
              </a:p>
            </p:txBody>
          </p:sp>
          <p:sp>
            <p:nvSpPr>
              <p:cNvPr id="32803" name="Text Box 16"/>
              <p:cNvSpPr txBox="1">
                <a:spLocks noChangeArrowheads="1"/>
              </p:cNvSpPr>
              <p:nvPr/>
            </p:nvSpPr>
            <p:spPr bwMode="auto">
              <a:xfrm>
                <a:off x="4128" y="2208"/>
                <a:ext cx="37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sz="1800">
                    <a:solidFill>
                      <a:schemeClr val="tx1"/>
                    </a:solidFill>
                    <a:latin typeface="Tahoma" pitchFamily="34" charset="0"/>
                    <a:cs typeface="Arial" charset="0"/>
                  </a:rPr>
                  <a:t>&lt;45</a:t>
                </a:r>
              </a:p>
            </p:txBody>
          </p:sp>
          <p:sp>
            <p:nvSpPr>
              <p:cNvPr id="32804" name="Oval 17"/>
              <p:cNvSpPr>
                <a:spLocks noChangeArrowheads="1"/>
              </p:cNvSpPr>
              <p:nvPr/>
            </p:nvSpPr>
            <p:spPr bwMode="auto">
              <a:xfrm>
                <a:off x="4154" y="2640"/>
                <a:ext cx="528" cy="384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en-US" sz="1800">
                    <a:solidFill>
                      <a:schemeClr val="tx1"/>
                    </a:solidFill>
                    <a:latin typeface="Tahoma" pitchFamily="34" charset="0"/>
                    <a:cs typeface="Arial" charset="0"/>
                  </a:rPr>
                  <a:t>No</a:t>
                </a:r>
              </a:p>
            </p:txBody>
          </p:sp>
          <p:sp>
            <p:nvSpPr>
              <p:cNvPr id="32805" name="Oval 18"/>
              <p:cNvSpPr>
                <a:spLocks noChangeArrowheads="1"/>
              </p:cNvSpPr>
              <p:nvPr/>
            </p:nvSpPr>
            <p:spPr bwMode="auto">
              <a:xfrm>
                <a:off x="4922" y="2640"/>
                <a:ext cx="528" cy="384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en-US" sz="1800">
                    <a:solidFill>
                      <a:schemeClr val="tx1"/>
                    </a:solidFill>
                    <a:latin typeface="Tahoma" pitchFamily="34" charset="0"/>
                    <a:cs typeface="Arial" charset="0"/>
                  </a:rPr>
                  <a:t>Yes</a:t>
                </a:r>
              </a:p>
            </p:txBody>
          </p:sp>
        </p:grpSp>
        <p:sp>
          <p:nvSpPr>
            <p:cNvPr id="32780" name="Rectangle 19"/>
            <p:cNvSpPr>
              <a:spLocks noChangeArrowheads="1"/>
            </p:cNvSpPr>
            <p:nvPr/>
          </p:nvSpPr>
          <p:spPr bwMode="auto">
            <a:xfrm>
              <a:off x="4320" y="1104"/>
              <a:ext cx="528" cy="384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Balance</a:t>
              </a:r>
            </a:p>
          </p:txBody>
        </p:sp>
        <p:sp>
          <p:nvSpPr>
            <p:cNvPr id="32781" name="Line 20"/>
            <p:cNvSpPr>
              <a:spLocks noChangeShapeType="1"/>
            </p:cNvSpPr>
            <p:nvPr/>
          </p:nvSpPr>
          <p:spPr bwMode="auto">
            <a:xfrm flipH="1">
              <a:off x="4224" y="1488"/>
              <a:ext cx="38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2" name="Line 21"/>
            <p:cNvSpPr>
              <a:spLocks noChangeShapeType="1"/>
            </p:cNvSpPr>
            <p:nvPr/>
          </p:nvSpPr>
          <p:spPr bwMode="auto">
            <a:xfrm>
              <a:off x="4608" y="1488"/>
              <a:ext cx="384" cy="432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3" name="Text Box 22"/>
            <p:cNvSpPr txBox="1">
              <a:spLocks noChangeArrowheads="1"/>
            </p:cNvSpPr>
            <p:nvPr/>
          </p:nvSpPr>
          <p:spPr bwMode="auto">
            <a:xfrm>
              <a:off x="4886" y="1508"/>
              <a:ext cx="56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&gt;=50K</a:t>
              </a:r>
            </a:p>
          </p:txBody>
        </p:sp>
        <p:sp>
          <p:nvSpPr>
            <p:cNvPr id="32784" name="Text Box 23"/>
            <p:cNvSpPr txBox="1">
              <a:spLocks noChangeArrowheads="1"/>
            </p:cNvSpPr>
            <p:nvPr/>
          </p:nvSpPr>
          <p:spPr bwMode="auto">
            <a:xfrm>
              <a:off x="3952" y="1536"/>
              <a:ext cx="4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&lt;50K</a:t>
              </a:r>
            </a:p>
          </p:txBody>
        </p:sp>
        <p:sp>
          <p:nvSpPr>
            <p:cNvPr id="32785" name="Oval 24"/>
            <p:cNvSpPr>
              <a:spLocks noChangeArrowheads="1"/>
            </p:cNvSpPr>
            <p:nvPr/>
          </p:nvSpPr>
          <p:spPr bwMode="auto">
            <a:xfrm>
              <a:off x="3936" y="1968"/>
              <a:ext cx="528" cy="384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Yes</a:t>
              </a:r>
            </a:p>
          </p:txBody>
        </p:sp>
        <p:sp>
          <p:nvSpPr>
            <p:cNvPr id="32786" name="Rectangle 25"/>
            <p:cNvSpPr>
              <a:spLocks noChangeArrowheads="1"/>
            </p:cNvSpPr>
            <p:nvPr/>
          </p:nvSpPr>
          <p:spPr bwMode="auto">
            <a:xfrm>
              <a:off x="4752" y="1968"/>
              <a:ext cx="480" cy="336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Age</a:t>
              </a:r>
            </a:p>
          </p:txBody>
        </p:sp>
        <p:sp>
          <p:nvSpPr>
            <p:cNvPr id="32787" name="Line 26"/>
            <p:cNvSpPr>
              <a:spLocks noChangeShapeType="1"/>
            </p:cNvSpPr>
            <p:nvPr/>
          </p:nvSpPr>
          <p:spPr bwMode="auto">
            <a:xfrm flipH="1">
              <a:off x="4592" y="2352"/>
              <a:ext cx="384" cy="432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8" name="Line 27"/>
            <p:cNvSpPr>
              <a:spLocks noChangeShapeType="1"/>
            </p:cNvSpPr>
            <p:nvPr/>
          </p:nvSpPr>
          <p:spPr bwMode="auto">
            <a:xfrm>
              <a:off x="4976" y="2352"/>
              <a:ext cx="38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9" name="Text Box 28"/>
            <p:cNvSpPr txBox="1">
              <a:spLocks noChangeArrowheads="1"/>
            </p:cNvSpPr>
            <p:nvPr/>
          </p:nvSpPr>
          <p:spPr bwMode="auto">
            <a:xfrm>
              <a:off x="5254" y="2372"/>
              <a:ext cx="4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&gt;=45</a:t>
              </a:r>
            </a:p>
          </p:txBody>
        </p:sp>
        <p:sp>
          <p:nvSpPr>
            <p:cNvPr id="32790" name="Text Box 29"/>
            <p:cNvSpPr txBox="1">
              <a:spLocks noChangeArrowheads="1"/>
            </p:cNvSpPr>
            <p:nvPr/>
          </p:nvSpPr>
          <p:spPr bwMode="auto">
            <a:xfrm>
              <a:off x="4320" y="2400"/>
              <a:ext cx="37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&lt;45</a:t>
              </a:r>
            </a:p>
          </p:txBody>
        </p:sp>
        <p:sp>
          <p:nvSpPr>
            <p:cNvPr id="32791" name="Oval 30"/>
            <p:cNvSpPr>
              <a:spLocks noChangeArrowheads="1"/>
            </p:cNvSpPr>
            <p:nvPr/>
          </p:nvSpPr>
          <p:spPr bwMode="auto">
            <a:xfrm>
              <a:off x="4346" y="2832"/>
              <a:ext cx="528" cy="384"/>
            </a:xfrm>
            <a:prstGeom prst="ellipse">
              <a:avLst/>
            </a:prstGeom>
            <a:solidFill>
              <a:srgbClr val="E6A72A"/>
            </a:solidFill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Yes</a:t>
              </a:r>
            </a:p>
          </p:txBody>
        </p:sp>
        <p:sp>
          <p:nvSpPr>
            <p:cNvPr id="32792" name="Oval 31"/>
            <p:cNvSpPr>
              <a:spLocks noChangeArrowheads="1"/>
            </p:cNvSpPr>
            <p:nvPr/>
          </p:nvSpPr>
          <p:spPr bwMode="auto">
            <a:xfrm>
              <a:off x="5114" y="2832"/>
              <a:ext cx="528" cy="384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No</a:t>
              </a:r>
            </a:p>
          </p:txBody>
        </p:sp>
      </p:grpSp>
      <p:sp>
        <p:nvSpPr>
          <p:cNvPr id="32773" name="Rectangle 32"/>
          <p:cNvSpPr>
            <a:spLocks noChangeArrowheads="1"/>
          </p:cNvSpPr>
          <p:nvPr/>
        </p:nvSpPr>
        <p:spPr bwMode="auto">
          <a:xfrm>
            <a:off x="6096000" y="1905000"/>
            <a:ext cx="1066800" cy="609600"/>
          </a:xfrm>
          <a:prstGeom prst="rect">
            <a:avLst/>
          </a:prstGeom>
          <a:solidFill>
            <a:srgbClr val="339966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Employed</a:t>
            </a:r>
          </a:p>
        </p:txBody>
      </p:sp>
      <p:sp>
        <p:nvSpPr>
          <p:cNvPr id="32774" name="Line 33"/>
          <p:cNvSpPr>
            <a:spLocks noChangeShapeType="1"/>
          </p:cNvSpPr>
          <p:nvPr/>
        </p:nvSpPr>
        <p:spPr bwMode="auto">
          <a:xfrm flipH="1">
            <a:off x="6019800" y="25908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75" name="Line 34"/>
          <p:cNvSpPr>
            <a:spLocks noChangeShapeType="1"/>
          </p:cNvSpPr>
          <p:nvPr/>
        </p:nvSpPr>
        <p:spPr bwMode="auto">
          <a:xfrm>
            <a:off x="6629400" y="2590800"/>
            <a:ext cx="609600" cy="68580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76" name="Oval 35"/>
          <p:cNvSpPr>
            <a:spLocks noChangeArrowheads="1"/>
          </p:cNvSpPr>
          <p:nvPr/>
        </p:nvSpPr>
        <p:spPr bwMode="auto">
          <a:xfrm>
            <a:off x="5562600" y="3352800"/>
            <a:ext cx="838200" cy="609600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No</a:t>
            </a:r>
          </a:p>
        </p:txBody>
      </p:sp>
      <p:sp>
        <p:nvSpPr>
          <p:cNvPr id="32777" name="Text Box 36"/>
          <p:cNvSpPr txBox="1">
            <a:spLocks noChangeArrowheads="1"/>
          </p:cNvSpPr>
          <p:nvPr/>
        </p:nvSpPr>
        <p:spPr bwMode="auto">
          <a:xfrm>
            <a:off x="6934200" y="2605088"/>
            <a:ext cx="463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No</a:t>
            </a:r>
          </a:p>
        </p:txBody>
      </p:sp>
      <p:sp>
        <p:nvSpPr>
          <p:cNvPr id="32778" name="Rectangle 37"/>
          <p:cNvSpPr>
            <a:spLocks noChangeArrowheads="1"/>
          </p:cNvSpPr>
          <p:nvPr/>
        </p:nvSpPr>
        <p:spPr bwMode="auto">
          <a:xfrm>
            <a:off x="5862638" y="2605088"/>
            <a:ext cx="5286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Yes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C83184-83D8-48D3-BCE2-40EB81E2B5A0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066800"/>
            <a:ext cx="8374062" cy="4114800"/>
          </a:xfrm>
        </p:spPr>
        <p:txBody>
          <a:bodyPr>
            <a:normAutofit/>
          </a:bodyPr>
          <a:lstStyle/>
          <a:p>
            <a:pPr marL="533400" indent="-533400">
              <a:buFont typeface="Wingdings" pitchFamily="2" charset="2"/>
              <a:buChar char="Ø"/>
            </a:pPr>
            <a:r>
              <a:rPr lang="en-US" sz="2000" b="1" u="sng" dirty="0" smtClean="0">
                <a:solidFill>
                  <a:srgbClr val="C00000"/>
                </a:solidFill>
                <a:sym typeface="Wingdings" pitchFamily="2" charset="2"/>
              </a:rPr>
              <a:t>Relevance</a:t>
            </a:r>
            <a:r>
              <a:rPr lang="en-US" sz="2000" dirty="0" smtClean="0">
                <a:sym typeface="Wingdings" pitchFamily="2" charset="2"/>
              </a:rPr>
              <a:t> is measured by </a:t>
            </a:r>
            <a:r>
              <a:rPr lang="en-US" sz="2000" b="1" u="sng" dirty="0" smtClean="0">
                <a:solidFill>
                  <a:srgbClr val="C00000"/>
                </a:solidFill>
                <a:sym typeface="Wingdings" pitchFamily="2" charset="2"/>
              </a:rPr>
              <a:t>Support</a:t>
            </a:r>
            <a:r>
              <a:rPr lang="en-US" sz="2000" dirty="0" smtClean="0">
                <a:sym typeface="Wingdings" pitchFamily="2" charset="2"/>
              </a:rPr>
              <a:t>: </a:t>
            </a:r>
          </a:p>
          <a:p>
            <a:pPr marL="533400" indent="-533400">
              <a:buNone/>
            </a:pPr>
            <a:r>
              <a:rPr lang="en-US" sz="1800" dirty="0" smtClean="0">
                <a:solidFill>
                  <a:srgbClr val="C00000"/>
                </a:solidFill>
                <a:sym typeface="Wingdings" pitchFamily="2" charset="2"/>
              </a:rPr>
              <a:t>Support:</a:t>
            </a:r>
            <a:r>
              <a:rPr lang="en-US" sz="1800" dirty="0" smtClean="0">
                <a:sym typeface="Wingdings" pitchFamily="2" charset="2"/>
              </a:rPr>
              <a:t> </a:t>
            </a:r>
            <a:r>
              <a:rPr lang="en-US" sz="1800" dirty="0" smtClean="0">
                <a:solidFill>
                  <a:srgbClr val="C00000"/>
                </a:solidFill>
                <a:sym typeface="Wingdings" pitchFamily="2" charset="2"/>
              </a:rPr>
              <a:t>Frequency of transactions where body and head co-occur.  </a:t>
            </a:r>
          </a:p>
          <a:p>
            <a:pPr marL="533400" indent="-533400">
              <a:buFont typeface="Wingdings" pitchFamily="2" charset="2"/>
              <a:buNone/>
            </a:pPr>
            <a:endParaRPr lang="en-US" sz="2000" i="1" dirty="0" smtClean="0">
              <a:solidFill>
                <a:srgbClr val="FFFF66"/>
              </a:solidFill>
              <a:sym typeface="Wingdings" pitchFamily="2" charset="2"/>
            </a:endParaRPr>
          </a:p>
          <a:p>
            <a:pPr marL="533400" indent="-533400">
              <a:buFont typeface="Wingdings" pitchFamily="2" charset="2"/>
              <a:buNone/>
            </a:pPr>
            <a:r>
              <a:rPr lang="en-US" sz="2000" i="1" dirty="0" smtClean="0">
                <a:solidFill>
                  <a:srgbClr val="FFFF66"/>
                </a:solidFill>
                <a:sym typeface="Wingdings" pitchFamily="2" charset="2"/>
              </a:rPr>
              <a:t>	         </a:t>
            </a:r>
            <a:r>
              <a:rPr lang="en-US" sz="2000" i="1" dirty="0" smtClean="0">
                <a:sym typeface="Wingdings" pitchFamily="2" charset="2"/>
              </a:rPr>
              <a:t>No. of transactions containing items in body and head</a:t>
            </a:r>
          </a:p>
          <a:p>
            <a:pPr marL="1714500" lvl="3" indent="-342900">
              <a:buFont typeface="Wingdings" pitchFamily="2" charset="2"/>
              <a:buNone/>
            </a:pPr>
            <a:r>
              <a:rPr lang="en-US" sz="2000" i="1" dirty="0" smtClean="0">
                <a:sym typeface="Wingdings" pitchFamily="2" charset="2"/>
              </a:rPr>
              <a:t>			Total no. of transactions in data set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644525" y="2362200"/>
            <a:ext cx="7951788" cy="366713"/>
            <a:chOff x="644525" y="2757487"/>
            <a:chExt cx="7951788" cy="366713"/>
          </a:xfrm>
        </p:grpSpPr>
        <p:sp>
          <p:nvSpPr>
            <p:cNvPr id="14340" name="Line 3"/>
            <p:cNvSpPr>
              <a:spLocks noChangeShapeType="1"/>
            </p:cNvSpPr>
            <p:nvPr/>
          </p:nvSpPr>
          <p:spPr bwMode="auto">
            <a:xfrm>
              <a:off x="2119313" y="2832100"/>
              <a:ext cx="6477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41" name="Text Box 4"/>
            <p:cNvSpPr txBox="1">
              <a:spLocks noChangeArrowheads="1"/>
            </p:cNvSpPr>
            <p:nvPr/>
          </p:nvSpPr>
          <p:spPr bwMode="auto">
            <a:xfrm>
              <a:off x="644525" y="2757487"/>
              <a:ext cx="133667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i="1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Support</a:t>
              </a:r>
              <a:r>
                <a:rPr lang="en-US" sz="1800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 =</a:t>
              </a:r>
            </a:p>
          </p:txBody>
        </p:sp>
      </p:grpSp>
      <p:graphicFrame>
        <p:nvGraphicFramePr>
          <p:cNvPr id="873542" name="Group 70"/>
          <p:cNvGraphicFramePr>
            <a:graphicFrameLocks noGrp="1"/>
          </p:cNvGraphicFramePr>
          <p:nvPr>
            <p:ph sz="half" idx="2"/>
          </p:nvPr>
        </p:nvGraphicFramePr>
        <p:xfrm>
          <a:off x="381000" y="2971800"/>
          <a:ext cx="4375150" cy="2519429"/>
        </p:xfrm>
        <a:graphic>
          <a:graphicData uri="http://schemas.openxmlformats.org/drawingml/2006/table">
            <a:tbl>
              <a:tblPr/>
              <a:tblGrid>
                <a:gridCol w="1085850"/>
                <a:gridCol w="973137"/>
                <a:gridCol w="944563"/>
                <a:gridCol w="992187"/>
                <a:gridCol w="379413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Transaction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No.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Chocolate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Chocolate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Shampoo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Vodka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Cheese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Ice Cream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5141417" y="3276600"/>
            <a:ext cx="3621584" cy="1143000"/>
            <a:chOff x="1290" y="2832"/>
            <a:chExt cx="3174" cy="1008"/>
          </a:xfrm>
        </p:grpSpPr>
        <p:sp>
          <p:nvSpPr>
            <p:cNvPr id="14394" name="Rectangle 56"/>
            <p:cNvSpPr>
              <a:spLocks noChangeArrowheads="1"/>
            </p:cNvSpPr>
            <p:nvPr/>
          </p:nvSpPr>
          <p:spPr bwMode="auto">
            <a:xfrm>
              <a:off x="1290" y="3120"/>
              <a:ext cx="1304" cy="72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b="1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If {Diapers}</a:t>
              </a:r>
            </a:p>
          </p:txBody>
        </p:sp>
        <p:sp>
          <p:nvSpPr>
            <p:cNvPr id="14395" name="Line 57"/>
            <p:cNvSpPr>
              <a:spLocks noChangeShapeType="1"/>
            </p:cNvSpPr>
            <p:nvPr/>
          </p:nvSpPr>
          <p:spPr bwMode="auto">
            <a:xfrm>
              <a:off x="2592" y="3456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96" name="Rectangle 58"/>
            <p:cNvSpPr>
              <a:spLocks noChangeArrowheads="1"/>
            </p:cNvSpPr>
            <p:nvPr/>
          </p:nvSpPr>
          <p:spPr bwMode="auto">
            <a:xfrm>
              <a:off x="3408" y="3120"/>
              <a:ext cx="1056" cy="720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b="1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{Beer}</a:t>
              </a:r>
            </a:p>
          </p:txBody>
        </p:sp>
        <p:sp>
          <p:nvSpPr>
            <p:cNvPr id="14397" name="Text Box 59"/>
            <p:cNvSpPr txBox="1">
              <a:spLocks noChangeArrowheads="1"/>
            </p:cNvSpPr>
            <p:nvPr/>
          </p:nvSpPr>
          <p:spPr bwMode="auto">
            <a:xfrm>
              <a:off x="2633" y="3140"/>
              <a:ext cx="660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Then</a:t>
              </a:r>
            </a:p>
          </p:txBody>
        </p:sp>
        <p:sp>
          <p:nvSpPr>
            <p:cNvPr id="14398" name="Text Box 60"/>
            <p:cNvSpPr txBox="1">
              <a:spLocks noChangeArrowheads="1"/>
            </p:cNvSpPr>
            <p:nvPr/>
          </p:nvSpPr>
          <p:spPr bwMode="auto">
            <a:xfrm>
              <a:off x="1681" y="2832"/>
              <a:ext cx="718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sz="1800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body </a:t>
              </a:r>
            </a:p>
          </p:txBody>
        </p:sp>
        <p:sp>
          <p:nvSpPr>
            <p:cNvPr id="14399" name="Text Box 61"/>
            <p:cNvSpPr txBox="1">
              <a:spLocks noChangeArrowheads="1"/>
            </p:cNvSpPr>
            <p:nvPr/>
          </p:nvSpPr>
          <p:spPr bwMode="auto">
            <a:xfrm>
              <a:off x="3746" y="2832"/>
              <a:ext cx="658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head </a:t>
              </a:r>
            </a:p>
          </p:txBody>
        </p:sp>
      </p:grpSp>
      <p:sp>
        <p:nvSpPr>
          <p:cNvPr id="14393" name="Rectangle 62"/>
          <p:cNvSpPr>
            <a:spLocks noChangeArrowheads="1"/>
          </p:cNvSpPr>
          <p:nvPr/>
        </p:nvSpPr>
        <p:spPr bwMode="auto">
          <a:xfrm>
            <a:off x="228600" y="2286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600" b="1" dirty="0" smtClean="0">
                <a:solidFill>
                  <a:srgbClr val="C00000"/>
                </a:solidFill>
                <a:latin typeface="+mj-lt"/>
              </a:rPr>
              <a:t>Support</a:t>
            </a:r>
            <a:endParaRPr lang="en-US" sz="36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38200" y="5562600"/>
            <a:ext cx="807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>
              <a:buFont typeface="Wingdings" pitchFamily="2" charset="2"/>
              <a:buNone/>
            </a:pPr>
            <a:r>
              <a:rPr lang="en-US" dirty="0" smtClean="0">
                <a:sym typeface="Wingdings" pitchFamily="2" charset="2"/>
              </a:rPr>
              <a:t>e.g., for the diapers &amp; beer rule, support is 3/5: 60% of the transactions include these items.</a:t>
            </a:r>
          </a:p>
          <a:p>
            <a:pPr marL="533400" indent="-533400">
              <a:buFont typeface="Wingdings" pitchFamily="2" charset="2"/>
              <a:buNone/>
            </a:pP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        Diapers  Ice Cream ?   Beer  Diapers</a:t>
            </a:r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Decision Tree Examples</a:t>
            </a:r>
          </a:p>
        </p:txBody>
      </p:sp>
      <p:pic>
        <p:nvPicPr>
          <p:cNvPr id="187396" name="Picture 4" descr="Scatter pl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600200"/>
            <a:ext cx="4648200" cy="4502032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381000" y="1981200"/>
            <a:ext cx="2819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Predict the color of a dot based on its location (x1, x2) in a scatter plot.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Decision Tree Examples</a:t>
            </a:r>
          </a:p>
        </p:txBody>
      </p:sp>
      <p:sp>
        <p:nvSpPr>
          <p:cNvPr id="7" name="矩形 6"/>
          <p:cNvSpPr/>
          <p:nvPr/>
        </p:nvSpPr>
        <p:spPr>
          <a:xfrm>
            <a:off x="1600200" y="1219200"/>
            <a:ext cx="6248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Predict the color of a dot based on its location (x1, x2) in a scatter plot.</a:t>
            </a:r>
            <a:endParaRPr lang="en-US" sz="2000" dirty="0"/>
          </a:p>
        </p:txBody>
      </p:sp>
      <p:pic>
        <p:nvPicPr>
          <p:cNvPr id="198658" name="Picture 2" descr="Scatter plot with tree diagram showing nodes and leav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129" y="2133600"/>
            <a:ext cx="8721735" cy="4114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Decision Tree Examples</a:t>
            </a:r>
          </a:p>
        </p:txBody>
      </p:sp>
      <p:pic>
        <p:nvPicPr>
          <p:cNvPr id="196610" name="Picture 2" descr="Scatter plot with tree diagram showing nodes and leaves; new case highlighted in scatter pl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657" y="1600200"/>
            <a:ext cx="8769943" cy="4714875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1752600" y="1295400"/>
            <a:ext cx="4114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When a new case comes,…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Decision Tree Examples</a:t>
            </a:r>
          </a:p>
        </p:txBody>
      </p:sp>
      <p:pic>
        <p:nvPicPr>
          <p:cNvPr id="194562" name="Picture 2" descr="Scatter plot with tree diagram showing nodes and leaves; decisions are highlighted in yellow"/>
          <p:cNvPicPr>
            <a:picLocks noChangeAspect="1" noChangeArrowheads="1"/>
          </p:cNvPicPr>
          <p:nvPr/>
        </p:nvPicPr>
        <p:blipFill>
          <a:blip r:embed="rId3" cstate="print"/>
          <a:srcRect t="3123"/>
          <a:stretch>
            <a:fillRect/>
          </a:stretch>
        </p:blipFill>
        <p:spPr bwMode="auto">
          <a:xfrm>
            <a:off x="794658" y="1643742"/>
            <a:ext cx="8229600" cy="4726974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2514600" y="1219200"/>
            <a:ext cx="441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Finally, lead to a leaf (decision)!</a:t>
            </a:r>
            <a:endParaRPr 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2133600" y="6243935"/>
            <a:ext cx="50593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Construct Decision Tree?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 Netflix Challenge – The Winners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69986" name="Picture 2" descr="https://encrypted-tbn0.google.com/images?q=tbn:ANd9GcTKTRbzRx9FbBFnJFpmy783IdXPCzqrfwi5zspsxEUf9k4KUqa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828800"/>
            <a:ext cx="6324600" cy="41555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30145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1371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Next Class:</a:t>
            </a:r>
            <a:br>
              <a:rPr lang="en-US" sz="3600" dirty="0" smtClean="0">
                <a:solidFill>
                  <a:srgbClr val="C00000"/>
                </a:solidFill>
              </a:rPr>
            </a:br>
            <a:r>
              <a:rPr lang="en-US" sz="3600" dirty="0" smtClean="0">
                <a:solidFill>
                  <a:srgbClr val="C00000"/>
                </a:solidFill>
              </a:rPr>
              <a:t>Classification – Decision Trees</a:t>
            </a:r>
            <a:endParaRPr lang="en-US" sz="3600" dirty="0">
              <a:solidFill>
                <a:srgbClr val="C00000"/>
              </a:solidFill>
            </a:endParaRPr>
          </a:p>
        </p:txBody>
      </p:sp>
      <p:pic>
        <p:nvPicPr>
          <p:cNvPr id="23554" name="Picture 2" descr="NeXT logo by Paul Ra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369935">
            <a:off x="6244993" y="4169401"/>
            <a:ext cx="2286460" cy="2443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905000"/>
            <a:ext cx="8229600" cy="17526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indent="-342900"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 smtClean="0"/>
              <a:t>Chapter 7 Decision Trees (LB 237)</a:t>
            </a:r>
          </a:p>
          <a:p>
            <a:pPr marL="342900" indent="-342900">
              <a:spcBef>
                <a:spcPts val="0"/>
              </a:spcBef>
              <a:buFont typeface="Wingdings" pitchFamily="2" charset="2"/>
              <a:buChar char="Ø"/>
            </a:pPr>
            <a:endParaRPr lang="en-US" sz="2800" dirty="0" smtClean="0"/>
          </a:p>
          <a:p>
            <a:pPr marL="342900" indent="-342900"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 smtClean="0"/>
              <a:t>How to Construct a Decision Tree? </a:t>
            </a:r>
          </a:p>
          <a:p>
            <a:pPr marL="342900" indent="-342900">
              <a:spcBef>
                <a:spcPts val="0"/>
              </a:spcBef>
            </a:pPr>
            <a:r>
              <a:rPr lang="en-US" sz="2800" dirty="0" smtClean="0"/>
              <a:t> </a:t>
            </a:r>
            <a:r>
              <a:rPr lang="en-US" sz="2800" dirty="0" smtClean="0"/>
              <a:t>  (10-15 </a:t>
            </a:r>
            <a:r>
              <a:rPr lang="en-US" sz="2800" dirty="0" err="1" smtClean="0"/>
              <a:t>mins</a:t>
            </a:r>
            <a:r>
              <a:rPr lang="en-US" sz="2800" dirty="0" smtClean="0"/>
              <a:t> Class Presentation, </a:t>
            </a:r>
          </a:p>
          <a:p>
            <a:pPr marL="342900" indent="-342900">
              <a:spcBef>
                <a:spcPts val="0"/>
              </a:spcBef>
            </a:pPr>
            <a:r>
              <a:rPr lang="en-US" sz="2800" dirty="0" smtClean="0"/>
              <a:t> </a:t>
            </a:r>
            <a:r>
              <a:rPr lang="en-US" sz="2800" dirty="0" smtClean="0"/>
              <a:t>   I will call you based on random </a:t>
            </a:r>
            <a:r>
              <a:rPr lang="en-US" sz="2800" dirty="0" smtClean="0"/>
              <a:t>d</a:t>
            </a:r>
            <a:r>
              <a:rPr lang="en-US" sz="2800" dirty="0" smtClean="0"/>
              <a:t>raws)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35560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C83184-83D8-48D3-BCE2-40EB81E2B5A0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066800"/>
            <a:ext cx="8374062" cy="4114800"/>
          </a:xfrm>
        </p:spPr>
        <p:txBody>
          <a:bodyPr>
            <a:normAutofit/>
          </a:bodyPr>
          <a:lstStyle/>
          <a:p>
            <a:pPr marL="533400" indent="-533400">
              <a:buFont typeface="Wingdings" pitchFamily="2" charset="2"/>
              <a:buChar char="Ø"/>
            </a:pPr>
            <a:r>
              <a:rPr lang="en-US" sz="2000" b="1" u="sng" dirty="0" smtClean="0">
                <a:solidFill>
                  <a:srgbClr val="C00000"/>
                </a:solidFill>
                <a:sym typeface="Wingdings" pitchFamily="2" charset="2"/>
              </a:rPr>
              <a:t>Strength</a:t>
            </a:r>
            <a:r>
              <a:rPr lang="en-US" sz="2000" dirty="0" smtClean="0">
                <a:sym typeface="Wingdings" pitchFamily="2" charset="2"/>
              </a:rPr>
              <a:t> is measured by </a:t>
            </a:r>
            <a:r>
              <a:rPr lang="en-US" sz="2000" b="1" u="sng" dirty="0" smtClean="0">
                <a:solidFill>
                  <a:srgbClr val="C00000"/>
                </a:solidFill>
                <a:sym typeface="Wingdings" pitchFamily="2" charset="2"/>
              </a:rPr>
              <a:t>Confidence</a:t>
            </a:r>
            <a:r>
              <a:rPr lang="en-US" sz="2000" dirty="0" smtClean="0">
                <a:sym typeface="Wingdings" pitchFamily="2" charset="2"/>
              </a:rPr>
              <a:t>: </a:t>
            </a:r>
          </a:p>
          <a:p>
            <a:pPr marL="533400" indent="-533400">
              <a:buNone/>
            </a:pPr>
            <a:r>
              <a:rPr lang="en-US" sz="1800" dirty="0" smtClean="0">
                <a:solidFill>
                  <a:srgbClr val="C00000"/>
                </a:solidFill>
                <a:sym typeface="Wingdings" pitchFamily="2" charset="2"/>
              </a:rPr>
              <a:t>Confidence:</a:t>
            </a:r>
            <a:r>
              <a:rPr lang="en-US" sz="2000" dirty="0" smtClean="0">
                <a:sym typeface="Wingdings" pitchFamily="2" charset="2"/>
              </a:rPr>
              <a:t> The proportion of transactions containing the head conditional on containing the body. 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>
                <a:sym typeface="Wingdings" pitchFamily="2" charset="2"/>
              </a:rPr>
              <a:t>	</a:t>
            </a:r>
          </a:p>
          <a:p>
            <a:pPr marL="381000" indent="-381000">
              <a:buFont typeface="Wingdings" pitchFamily="2" charset="2"/>
              <a:buNone/>
            </a:pPr>
            <a:r>
              <a:rPr lang="en-US" sz="1800" dirty="0" smtClean="0">
                <a:sym typeface="Wingdings" pitchFamily="2" charset="2"/>
              </a:rPr>
              <a:t>            </a:t>
            </a:r>
            <a:r>
              <a:rPr lang="en-US" sz="1600" dirty="0" smtClean="0">
                <a:sym typeface="Wingdings" pitchFamily="2" charset="2"/>
              </a:rPr>
              <a:t>	          </a:t>
            </a:r>
            <a:r>
              <a:rPr lang="en-US" sz="2000" i="1" dirty="0" smtClean="0">
                <a:sym typeface="Wingdings" pitchFamily="2" charset="2"/>
              </a:rPr>
              <a:t>No. of transactions containing both body and head</a:t>
            </a:r>
          </a:p>
          <a:p>
            <a:pPr marL="800100" lvl="1" indent="-342900">
              <a:buFont typeface="Wingdings" pitchFamily="2" charset="2"/>
              <a:buNone/>
            </a:pPr>
            <a:r>
              <a:rPr lang="en-US" sz="1800" i="1" dirty="0" smtClean="0">
                <a:sym typeface="Wingdings" pitchFamily="2" charset="2"/>
              </a:rPr>
              <a:t>			            No. of transactions containing body</a:t>
            </a:r>
            <a:endParaRPr lang="en-US" sz="1800" dirty="0" smtClean="0"/>
          </a:p>
        </p:txBody>
      </p:sp>
      <p:grpSp>
        <p:nvGrpSpPr>
          <p:cNvPr id="2" name="组合 15"/>
          <p:cNvGrpSpPr/>
          <p:nvPr/>
        </p:nvGrpSpPr>
        <p:grpSpPr>
          <a:xfrm>
            <a:off x="353946" y="2450068"/>
            <a:ext cx="8242367" cy="369332"/>
            <a:chOff x="353946" y="2633380"/>
            <a:chExt cx="8242367" cy="369332"/>
          </a:xfrm>
        </p:grpSpPr>
        <p:sp>
          <p:nvSpPr>
            <p:cNvPr id="14340" name="Line 3"/>
            <p:cNvSpPr>
              <a:spLocks noChangeShapeType="1"/>
            </p:cNvSpPr>
            <p:nvPr/>
          </p:nvSpPr>
          <p:spPr bwMode="auto">
            <a:xfrm>
              <a:off x="2119313" y="2832100"/>
              <a:ext cx="6477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41" name="Text Box 4"/>
            <p:cNvSpPr txBox="1">
              <a:spLocks noChangeArrowheads="1"/>
            </p:cNvSpPr>
            <p:nvPr/>
          </p:nvSpPr>
          <p:spPr bwMode="auto">
            <a:xfrm>
              <a:off x="353946" y="2633380"/>
              <a:ext cx="177965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i="1" dirty="0" smtClean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Confidence  </a:t>
              </a:r>
              <a:r>
                <a:rPr lang="en-US" sz="1800" dirty="0" smtClean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=</a:t>
              </a:r>
              <a:endParaRPr lang="en-US" sz="1800" dirty="0">
                <a:solidFill>
                  <a:schemeClr val="tx1"/>
                </a:solidFill>
                <a:latin typeface="Tahoma" pitchFamily="34" charset="0"/>
                <a:cs typeface="Arial" charset="0"/>
              </a:endParaRPr>
            </a:p>
          </p:txBody>
        </p:sp>
      </p:grpSp>
      <p:graphicFrame>
        <p:nvGraphicFramePr>
          <p:cNvPr id="873542" name="Group 70"/>
          <p:cNvGraphicFramePr>
            <a:graphicFrameLocks noGrp="1"/>
          </p:cNvGraphicFramePr>
          <p:nvPr>
            <p:ph sz="half" idx="2"/>
          </p:nvPr>
        </p:nvGraphicFramePr>
        <p:xfrm>
          <a:off x="381000" y="3124200"/>
          <a:ext cx="4375150" cy="2519429"/>
        </p:xfrm>
        <a:graphic>
          <a:graphicData uri="http://schemas.openxmlformats.org/drawingml/2006/table">
            <a:tbl>
              <a:tblPr/>
              <a:tblGrid>
                <a:gridCol w="1085850"/>
                <a:gridCol w="973137"/>
                <a:gridCol w="944563"/>
                <a:gridCol w="992187"/>
                <a:gridCol w="379413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Transaction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No.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Chocolate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Chocolate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Shampoo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Vodka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Cheese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Ice Cream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" name="Group 55"/>
          <p:cNvGrpSpPr>
            <a:grpSpLocks/>
          </p:cNvGrpSpPr>
          <p:nvPr/>
        </p:nvGrpSpPr>
        <p:grpSpPr bwMode="auto">
          <a:xfrm>
            <a:off x="5181353" y="3429000"/>
            <a:ext cx="3581649" cy="1143000"/>
            <a:chOff x="1325" y="2832"/>
            <a:chExt cx="3139" cy="1008"/>
          </a:xfrm>
        </p:grpSpPr>
        <p:sp>
          <p:nvSpPr>
            <p:cNvPr id="14394" name="Rectangle 56"/>
            <p:cNvSpPr>
              <a:spLocks noChangeArrowheads="1"/>
            </p:cNvSpPr>
            <p:nvPr/>
          </p:nvSpPr>
          <p:spPr bwMode="auto">
            <a:xfrm>
              <a:off x="1325" y="3120"/>
              <a:ext cx="1269" cy="72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b="1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If {Diapers}</a:t>
              </a:r>
            </a:p>
          </p:txBody>
        </p:sp>
        <p:sp>
          <p:nvSpPr>
            <p:cNvPr id="14395" name="Line 57"/>
            <p:cNvSpPr>
              <a:spLocks noChangeShapeType="1"/>
            </p:cNvSpPr>
            <p:nvPr/>
          </p:nvSpPr>
          <p:spPr bwMode="auto">
            <a:xfrm>
              <a:off x="2592" y="3456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96" name="Rectangle 58"/>
            <p:cNvSpPr>
              <a:spLocks noChangeArrowheads="1"/>
            </p:cNvSpPr>
            <p:nvPr/>
          </p:nvSpPr>
          <p:spPr bwMode="auto">
            <a:xfrm>
              <a:off x="3408" y="3120"/>
              <a:ext cx="1056" cy="720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b="1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{Beer}</a:t>
              </a:r>
            </a:p>
          </p:txBody>
        </p:sp>
        <p:sp>
          <p:nvSpPr>
            <p:cNvPr id="14397" name="Text Box 59"/>
            <p:cNvSpPr txBox="1">
              <a:spLocks noChangeArrowheads="1"/>
            </p:cNvSpPr>
            <p:nvPr/>
          </p:nvSpPr>
          <p:spPr bwMode="auto">
            <a:xfrm>
              <a:off x="2633" y="3140"/>
              <a:ext cx="660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Then</a:t>
              </a:r>
            </a:p>
          </p:txBody>
        </p:sp>
        <p:sp>
          <p:nvSpPr>
            <p:cNvPr id="14398" name="Text Box 60"/>
            <p:cNvSpPr txBox="1">
              <a:spLocks noChangeArrowheads="1"/>
            </p:cNvSpPr>
            <p:nvPr/>
          </p:nvSpPr>
          <p:spPr bwMode="auto">
            <a:xfrm>
              <a:off x="1681" y="2832"/>
              <a:ext cx="718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sz="1800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body </a:t>
              </a:r>
            </a:p>
          </p:txBody>
        </p:sp>
        <p:sp>
          <p:nvSpPr>
            <p:cNvPr id="14399" name="Text Box 61"/>
            <p:cNvSpPr txBox="1">
              <a:spLocks noChangeArrowheads="1"/>
            </p:cNvSpPr>
            <p:nvPr/>
          </p:nvSpPr>
          <p:spPr bwMode="auto">
            <a:xfrm>
              <a:off x="3746" y="2832"/>
              <a:ext cx="658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head </a:t>
              </a:r>
            </a:p>
          </p:txBody>
        </p:sp>
      </p:grpSp>
      <p:sp>
        <p:nvSpPr>
          <p:cNvPr id="14393" name="Rectangle 62"/>
          <p:cNvSpPr>
            <a:spLocks noChangeArrowheads="1"/>
          </p:cNvSpPr>
          <p:nvPr/>
        </p:nvSpPr>
        <p:spPr bwMode="auto">
          <a:xfrm>
            <a:off x="228600" y="2286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600" b="1" dirty="0" smtClean="0">
                <a:solidFill>
                  <a:srgbClr val="C00000"/>
                </a:solidFill>
                <a:latin typeface="+mj-lt"/>
              </a:rPr>
              <a:t>Confidence</a:t>
            </a:r>
            <a:endParaRPr lang="en-US" sz="36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38200" y="5791200"/>
            <a:ext cx="807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>
              <a:buFont typeface="Wingdings" pitchFamily="2" charset="2"/>
              <a:buNone/>
            </a:pPr>
            <a:r>
              <a:rPr lang="en-US" dirty="0" smtClean="0">
                <a:sym typeface="Wingdings" pitchFamily="2" charset="2"/>
              </a:rPr>
              <a:t>e.g., the confidence of our rule is 3/3, i.e., in 100% of the transactions in which diapers are bought beer is also bought. </a:t>
            </a:r>
          </a:p>
          <a:p>
            <a:pPr marL="533400" indent="-533400">
              <a:buFont typeface="Wingdings" pitchFamily="2" charset="2"/>
              <a:buNone/>
            </a:pP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        Diapers  Ice Cream ?    Beer  Diapers?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94E148-A2BA-4CBD-AF96-9CC6A62B14B0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87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3914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</a:rPr>
              <a:t>Other Evaluation Criteria: Lift</a:t>
            </a:r>
          </a:p>
        </p:txBody>
      </p:sp>
      <p:sp>
        <p:nvSpPr>
          <p:cNvPr id="87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95400"/>
            <a:ext cx="7877175" cy="5029200"/>
          </a:xfrm>
        </p:spPr>
        <p:txBody>
          <a:bodyPr/>
          <a:lstStyle/>
          <a:p>
            <a:r>
              <a:rPr lang="en-US" sz="2000" dirty="0" smtClean="0"/>
              <a:t>Measures how much more likely is the outcome (head) given the antecedent (body): </a:t>
            </a:r>
          </a:p>
          <a:p>
            <a:pPr>
              <a:buNone/>
            </a:pPr>
            <a:r>
              <a:rPr lang="en-US" sz="2000" dirty="0" smtClean="0">
                <a:solidFill>
                  <a:srgbClr val="C00000"/>
                </a:solidFill>
              </a:rPr>
              <a:t>               confidence/frequency of head</a:t>
            </a:r>
          </a:p>
          <a:p>
            <a:pPr>
              <a:buFont typeface="Wingdings" pitchFamily="2" charset="2"/>
              <a:buNone/>
            </a:pPr>
            <a:r>
              <a:rPr lang="en-US" sz="2000" dirty="0" smtClean="0"/>
              <a:t>Example:</a:t>
            </a:r>
          </a:p>
          <a:p>
            <a:pPr lvl="2"/>
            <a:r>
              <a:rPr lang="en-US" sz="1600" dirty="0" smtClean="0"/>
              <a:t>Total number of customer in database: 1000</a:t>
            </a:r>
          </a:p>
          <a:p>
            <a:pPr lvl="2"/>
            <a:r>
              <a:rPr lang="en-US" sz="1600" dirty="0" smtClean="0"/>
              <a:t>No. of customers buying </a:t>
            </a:r>
            <a:r>
              <a:rPr lang="en-US" sz="1600" b="1" dirty="0" smtClean="0">
                <a:solidFill>
                  <a:srgbClr val="C00000"/>
                </a:solidFill>
              </a:rPr>
              <a:t>diapers</a:t>
            </a:r>
            <a:r>
              <a:rPr lang="en-US" sz="1600" dirty="0" smtClean="0"/>
              <a:t>: 200</a:t>
            </a:r>
          </a:p>
          <a:p>
            <a:pPr lvl="2"/>
            <a:r>
              <a:rPr lang="en-US" sz="1600" dirty="0" smtClean="0"/>
              <a:t>No. of customers buying </a:t>
            </a:r>
            <a:r>
              <a:rPr lang="en-US" sz="1600" b="1" dirty="0" smtClean="0">
                <a:solidFill>
                  <a:srgbClr val="00B050"/>
                </a:solidFill>
              </a:rPr>
              <a:t>beer</a:t>
            </a:r>
            <a:r>
              <a:rPr lang="en-US" sz="1600" dirty="0" smtClean="0"/>
              <a:t>: 50</a:t>
            </a:r>
          </a:p>
          <a:p>
            <a:pPr lvl="2"/>
            <a:r>
              <a:rPr lang="en-US" sz="1600" dirty="0" smtClean="0"/>
              <a:t>No. of customers buying </a:t>
            </a:r>
            <a:r>
              <a:rPr lang="en-US" sz="1600" b="1" dirty="0" smtClean="0">
                <a:solidFill>
                  <a:srgbClr val="C00000"/>
                </a:solidFill>
              </a:rPr>
              <a:t>diapers</a:t>
            </a:r>
            <a:r>
              <a:rPr lang="en-US" sz="1600" dirty="0" smtClean="0"/>
              <a:t> &amp; </a:t>
            </a:r>
            <a:r>
              <a:rPr lang="en-US" sz="1600" b="1" dirty="0" smtClean="0">
                <a:solidFill>
                  <a:srgbClr val="00B050"/>
                </a:solidFill>
              </a:rPr>
              <a:t>beer</a:t>
            </a:r>
            <a:r>
              <a:rPr lang="en-US" sz="1600" dirty="0" smtClean="0"/>
              <a:t>: 20</a:t>
            </a:r>
          </a:p>
          <a:p>
            <a:r>
              <a:rPr lang="en-US" sz="2000" dirty="0" smtClean="0"/>
              <a:t>Confidence: </a:t>
            </a:r>
          </a:p>
          <a:p>
            <a:pPr lvl="1"/>
            <a:r>
              <a:rPr lang="en-US" sz="1800" dirty="0" smtClean="0"/>
              <a:t>20/200 (10%)</a:t>
            </a:r>
          </a:p>
          <a:p>
            <a:r>
              <a:rPr lang="en-US" sz="2000" dirty="0" smtClean="0"/>
              <a:t>Frequency of head:</a:t>
            </a:r>
          </a:p>
          <a:p>
            <a:pPr lvl="1"/>
            <a:r>
              <a:rPr lang="en-US" sz="1800" dirty="0" smtClean="0"/>
              <a:t>50/1000 (5%)</a:t>
            </a:r>
          </a:p>
          <a:p>
            <a:r>
              <a:rPr lang="en-US" sz="2000" dirty="0" smtClean="0"/>
              <a:t>Lift:  </a:t>
            </a:r>
          </a:p>
          <a:p>
            <a:pPr lvl="1"/>
            <a:r>
              <a:rPr lang="en-US" sz="1800" dirty="0" smtClean="0"/>
              <a:t>10%/5%=2</a:t>
            </a:r>
          </a:p>
          <a:p>
            <a:pPr>
              <a:buFont typeface="Wingdings" pitchFamily="2" charset="2"/>
              <a:buNone/>
            </a:pPr>
            <a:endParaRPr lang="en-US" sz="2000" dirty="0" smtClean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419600" y="3962400"/>
            <a:ext cx="4038600" cy="1524000"/>
            <a:chOff x="1392" y="2832"/>
            <a:chExt cx="3072" cy="1008"/>
          </a:xfrm>
        </p:grpSpPr>
        <p:sp>
          <p:nvSpPr>
            <p:cNvPr id="19463" name="Rectangle 5"/>
            <p:cNvSpPr>
              <a:spLocks noChangeArrowheads="1"/>
            </p:cNvSpPr>
            <p:nvPr/>
          </p:nvSpPr>
          <p:spPr bwMode="auto">
            <a:xfrm>
              <a:off x="1392" y="3120"/>
              <a:ext cx="1104" cy="72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b="1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If {Diapers}</a:t>
              </a:r>
            </a:p>
          </p:txBody>
        </p:sp>
        <p:sp>
          <p:nvSpPr>
            <p:cNvPr id="19464" name="Line 6"/>
            <p:cNvSpPr>
              <a:spLocks noChangeShapeType="1"/>
            </p:cNvSpPr>
            <p:nvPr/>
          </p:nvSpPr>
          <p:spPr bwMode="auto">
            <a:xfrm>
              <a:off x="2592" y="3456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5" name="Rectangle 7"/>
            <p:cNvSpPr>
              <a:spLocks noChangeArrowheads="1"/>
            </p:cNvSpPr>
            <p:nvPr/>
          </p:nvSpPr>
          <p:spPr bwMode="auto">
            <a:xfrm>
              <a:off x="3408" y="3120"/>
              <a:ext cx="1056" cy="720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b="1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{Beer}</a:t>
              </a:r>
            </a:p>
          </p:txBody>
        </p:sp>
        <p:sp>
          <p:nvSpPr>
            <p:cNvPr id="19466" name="Text Box 8"/>
            <p:cNvSpPr txBox="1">
              <a:spLocks noChangeArrowheads="1"/>
            </p:cNvSpPr>
            <p:nvPr/>
          </p:nvSpPr>
          <p:spPr bwMode="auto">
            <a:xfrm>
              <a:off x="2773" y="3140"/>
              <a:ext cx="573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Then</a:t>
              </a:r>
            </a:p>
          </p:txBody>
        </p:sp>
        <p:sp>
          <p:nvSpPr>
            <p:cNvPr id="19467" name="Text Box 9"/>
            <p:cNvSpPr txBox="1">
              <a:spLocks noChangeArrowheads="1"/>
            </p:cNvSpPr>
            <p:nvPr/>
          </p:nvSpPr>
          <p:spPr bwMode="auto">
            <a:xfrm>
              <a:off x="1681" y="2832"/>
              <a:ext cx="568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body </a:t>
              </a:r>
            </a:p>
          </p:txBody>
        </p:sp>
        <p:sp>
          <p:nvSpPr>
            <p:cNvPr id="19468" name="Text Box 10"/>
            <p:cNvSpPr txBox="1">
              <a:spLocks noChangeArrowheads="1"/>
            </p:cNvSpPr>
            <p:nvPr/>
          </p:nvSpPr>
          <p:spPr bwMode="auto">
            <a:xfrm>
              <a:off x="3746" y="2832"/>
              <a:ext cx="571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head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7C6ED0-F9A2-48C3-AE40-5FCCD4F92651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2775" y="2133600"/>
            <a:ext cx="7693025" cy="3657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restaurant menu with 100 items </a:t>
            </a:r>
          </a:p>
          <a:p>
            <a:pPr>
              <a:buNone/>
            </a:pPr>
            <a:r>
              <a:rPr lang="en-US" sz="2400" dirty="0" smtClean="0">
                <a:sym typeface="Wingdings" pitchFamily="2" charset="2"/>
              </a:rPr>
              <a:t>    161,700 combination of three items.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 supermarket has &gt;10,000 items in stock </a:t>
            </a:r>
          </a:p>
          <a:p>
            <a:pPr>
              <a:buNone/>
            </a:pPr>
            <a:r>
              <a:rPr lang="en-US" sz="2400" dirty="0" smtClean="0">
                <a:sym typeface="Wingdings" pitchFamily="2" charset="2"/>
              </a:rPr>
              <a:t>   50 million combination of two items</a:t>
            </a:r>
          </a:p>
          <a:p>
            <a:pPr>
              <a:buNone/>
            </a:pPr>
            <a:r>
              <a:rPr lang="en-US" sz="2400" dirty="0" smtClean="0">
                <a:sym typeface="Wingdings" pitchFamily="2" charset="2"/>
              </a:rPr>
              <a:t>    100 billion combination of three items</a:t>
            </a:r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2400" dirty="0" smtClean="0">
                <a:sym typeface="Wingdings" pitchFamily="2" charset="2"/>
              </a:rPr>
              <a:t>Moreover, hundreds of millions of transactions…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153400" cy="838200"/>
          </a:xfrm>
          <a:noFill/>
        </p:spPr>
        <p:txBody>
          <a:bodyPr lIns="91440" tIns="45720" rIns="91440" bIns="45720" anchor="b"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The Problem of Big Data</a:t>
            </a:r>
          </a:p>
        </p:txBody>
      </p:sp>
      <p:pic>
        <p:nvPicPr>
          <p:cNvPr id="84996" name="Picture 4" descr="https://encrypted-tbn0.google.com/images?q=tbn:ANd9GcQGg77J58cpV_2GFMfhfGhCztAe7V4sWvCxXQOBsi57x-5ZW8d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4390" y="381000"/>
            <a:ext cx="1753809" cy="2209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7C6ED0-F9A2-48C3-AE40-5FCCD4F92651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153400" cy="838200"/>
          </a:xfrm>
          <a:noFill/>
        </p:spPr>
        <p:txBody>
          <a:bodyPr lIns="91440" tIns="45720" rIns="91440" bIns="45720" anchor="b"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Product Hierarchies</a:t>
            </a:r>
          </a:p>
        </p:txBody>
      </p:sp>
      <p:pic>
        <p:nvPicPr>
          <p:cNvPr id="82946" name="Picture 2" descr="http://ars.els-cdn.com/content/image/1-s2.0-S0957417412002205-gr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13974"/>
            <a:ext cx="8001000" cy="3134226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1219200" y="5181600"/>
            <a:ext cx="697819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C00000"/>
                </a:solidFill>
              </a:rPr>
              <a:t>  Are large fries and small fries the same product?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C00000"/>
                </a:solidFill>
              </a:rPr>
              <a:t>  Is the brand of ice cream more relevant than flavor?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C00000"/>
                </a:solidFill>
              </a:rPr>
              <a:t>  size, style, pattern, designer of clothing?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C00000"/>
                </a:solidFill>
              </a:rPr>
              <a:t>  Level (definition) of hierarchy!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华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10389</TotalTime>
  <Words>2830</Words>
  <Application>Microsoft Office PowerPoint</Application>
  <PresentationFormat>全屏显示(4:3)</PresentationFormat>
  <Paragraphs>899</Paragraphs>
  <Slides>55</Slides>
  <Notes>37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55</vt:i4>
      </vt:variant>
    </vt:vector>
  </HeadingPairs>
  <TitlesOfParts>
    <vt:vector size="59" baseType="lpstr">
      <vt:lpstr>聚合</vt:lpstr>
      <vt:lpstr>Equation</vt:lpstr>
      <vt:lpstr>Bitmap Image</vt:lpstr>
      <vt:lpstr>Microsoft Office Excel 97-2003 工作表</vt:lpstr>
      <vt:lpstr>Business Intelligence &amp; Data Mining  with SAS Suite</vt:lpstr>
      <vt:lpstr>Last Week (Pattern Discovery)</vt:lpstr>
      <vt:lpstr>Market Basket Analysis</vt:lpstr>
      <vt:lpstr>Association Rules</vt:lpstr>
      <vt:lpstr>幻灯片 5</vt:lpstr>
      <vt:lpstr>幻灯片 6</vt:lpstr>
      <vt:lpstr>Other Evaluation Criteria: Lift</vt:lpstr>
      <vt:lpstr>The Problem of Big Data</vt:lpstr>
      <vt:lpstr>Product Hierarchies</vt:lpstr>
      <vt:lpstr>Last Week (Pattern Discovery)</vt:lpstr>
      <vt:lpstr>Transform Real World Objects into Feature Matrix</vt:lpstr>
      <vt:lpstr>How Similar/Different two objects are? </vt:lpstr>
      <vt:lpstr>Clustering Algorithm:  The K-Means Algorithm </vt:lpstr>
      <vt:lpstr>Strengths and Weaknesses of  K-Means Algorithm</vt:lpstr>
      <vt:lpstr>Alternative Clustering Algorithm:  K-Medoids </vt:lpstr>
      <vt:lpstr>K-Means vs. K-medoids</vt:lpstr>
      <vt:lpstr>Common market segmentation criteria – RFM</vt:lpstr>
      <vt:lpstr>RFM clustering</vt:lpstr>
      <vt:lpstr>RFM Example</vt:lpstr>
      <vt:lpstr>RFM Example  (Continued)</vt:lpstr>
      <vt:lpstr>Recent Trend</vt:lpstr>
      <vt:lpstr>Why?</vt:lpstr>
      <vt:lpstr>Outline (Week 4) Predictive Model</vt:lpstr>
      <vt:lpstr>The Prediction Problem</vt:lpstr>
      <vt:lpstr>The Netflix Prize (2006-2009)</vt:lpstr>
      <vt:lpstr>Collaborative Filtering</vt:lpstr>
      <vt:lpstr>The Prediction Problem</vt:lpstr>
      <vt:lpstr>Classification &amp; Regression</vt:lpstr>
      <vt:lpstr>Classification</vt:lpstr>
      <vt:lpstr>Inside the Classifier</vt:lpstr>
      <vt:lpstr>Classification: Some Terminology</vt:lpstr>
      <vt:lpstr>Classification</vt:lpstr>
      <vt:lpstr>Supervised vs. Unsupervised Learning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Finding Rules for Classification</vt:lpstr>
      <vt:lpstr>Decision Tree</vt:lpstr>
      <vt:lpstr>幻灯片 43</vt:lpstr>
      <vt:lpstr>幻灯片 44</vt:lpstr>
      <vt:lpstr>What Does A Decision Tree Look Like?</vt:lpstr>
      <vt:lpstr>What Does A Decision Tree Look Like? - An upside-down tree</vt:lpstr>
      <vt:lpstr>What Does A Decision Tree Look Like? - An upside-down tree</vt:lpstr>
      <vt:lpstr>Decision Tree Representation:  Divide and Conquer</vt:lpstr>
      <vt:lpstr>The Use of a DT:  Predicting (classifying) New Instances</vt:lpstr>
      <vt:lpstr>Decision Tree Examples</vt:lpstr>
      <vt:lpstr>Decision Tree Examples</vt:lpstr>
      <vt:lpstr>Decision Tree Examples</vt:lpstr>
      <vt:lpstr>Decision Tree Examples</vt:lpstr>
      <vt:lpstr>The Netflix Challenge – The Winners</vt:lpstr>
      <vt:lpstr>Next Class: Classification – Decision Trees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Technology in Business and Society</dc:title>
  <dc:creator>Sean J. Taylor</dc:creator>
  <cp:lastModifiedBy>Beibei</cp:lastModifiedBy>
  <cp:revision>746</cp:revision>
  <dcterms:created xsi:type="dcterms:W3CDTF">2012-01-22T18:08:14Z</dcterms:created>
  <dcterms:modified xsi:type="dcterms:W3CDTF">2012-09-18T18:56:59Z</dcterms:modified>
</cp:coreProperties>
</file>