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46"/>
  </p:notesMasterIdLst>
  <p:sldIdLst>
    <p:sldId id="256" r:id="rId2"/>
    <p:sldId id="598" r:id="rId3"/>
    <p:sldId id="599" r:id="rId4"/>
    <p:sldId id="600" r:id="rId5"/>
    <p:sldId id="613" r:id="rId6"/>
    <p:sldId id="534" r:id="rId7"/>
    <p:sldId id="537" r:id="rId8"/>
    <p:sldId id="539" r:id="rId9"/>
    <p:sldId id="628" r:id="rId10"/>
    <p:sldId id="627" r:id="rId11"/>
    <p:sldId id="540" r:id="rId12"/>
    <p:sldId id="541" r:id="rId13"/>
    <p:sldId id="629" r:id="rId14"/>
    <p:sldId id="630" r:id="rId15"/>
    <p:sldId id="631" r:id="rId16"/>
    <p:sldId id="632" r:id="rId17"/>
    <p:sldId id="542" r:id="rId18"/>
    <p:sldId id="543" r:id="rId19"/>
    <p:sldId id="544" r:id="rId20"/>
    <p:sldId id="545" r:id="rId21"/>
    <p:sldId id="546" r:id="rId22"/>
    <p:sldId id="547" r:id="rId23"/>
    <p:sldId id="548" r:id="rId24"/>
    <p:sldId id="619" r:id="rId25"/>
    <p:sldId id="549" r:id="rId26"/>
    <p:sldId id="550" r:id="rId27"/>
    <p:sldId id="556" r:id="rId28"/>
    <p:sldId id="558" r:id="rId29"/>
    <p:sldId id="559" r:id="rId30"/>
    <p:sldId id="592" r:id="rId31"/>
    <p:sldId id="564" r:id="rId32"/>
    <p:sldId id="643" r:id="rId33"/>
    <p:sldId id="638" r:id="rId34"/>
    <p:sldId id="633" r:id="rId35"/>
    <p:sldId id="640" r:id="rId36"/>
    <p:sldId id="641" r:id="rId37"/>
    <p:sldId id="642" r:id="rId38"/>
    <p:sldId id="634" r:id="rId39"/>
    <p:sldId id="614" r:id="rId40"/>
    <p:sldId id="635" r:id="rId41"/>
    <p:sldId id="636" r:id="rId42"/>
    <p:sldId id="637" r:id="rId43"/>
    <p:sldId id="639" r:id="rId44"/>
    <p:sldId id="52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72A"/>
    <a:srgbClr val="660033"/>
    <a:srgbClr val="70066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59" autoAdjust="0"/>
  </p:normalViewPr>
  <p:slideViewPr>
    <p:cSldViewPr>
      <p:cViewPr varScale="1">
        <p:scale>
          <a:sx n="58" d="100"/>
          <a:sy n="58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2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347EA-F70B-467E-A0A3-AC8393392CA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156F8-1953-4739-B45C-7CD3D7D1EF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74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95CD7-A39E-4A09-993D-D53F0C16767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56EC8-D947-4CF1-8B74-906FA7DE923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84FED-69F0-49E8-B0B0-D7078256ADE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CD7F56-9C5E-4E96-8021-1D4C96F5E8C9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6AB751-FF93-4EDD-B3D7-658B83E75CC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44173-8F96-4D3B-AB22-7F0E217790DA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97FD8-CDCF-4280-988C-1819AD66038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2FCE34-720D-4386-BBD7-9FB2EDB69500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9A0D2-A88F-43E7-A5D3-8C7BE699DC6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9A0D2-A88F-43E7-A5D3-8C7BE699DC60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8CE73-CCEA-4186-9019-F64B003E782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CF2AE9-C349-4262-A119-29273CCA1E40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78474E-BB5D-4A4A-AF59-DA4713545510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F5F8B-5931-49DE-9A5D-904FB64420F3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9B9131-C61F-48F7-8DC5-78AC6305175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23D56-B528-4070-8821-1CA1914CFB05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B8E36-5197-4AD7-BF32-842E64B7EC3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9C858-5669-4263-8057-5B59F66D1F9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D2618-AB70-4E7E-9013-06B0B486A38F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4695BF-12FA-4F13-BA53-9B5515C3C87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48B97C-3863-4296-81E5-1B3D0D6928F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3B931-DDCB-4B78-AC8C-8E1A63B784E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3FD679-AE3D-4EFC-94CF-CCC43532F07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3B2732-B845-4923-A0DC-061AE1540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304800"/>
            <a:ext cx="5105400" cy="2057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Business Intelligence &amp; Data Mining </a:t>
            </a:r>
            <a:br>
              <a:rPr lang="en-US" sz="3600" dirty="0" smtClean="0"/>
            </a:br>
            <a:r>
              <a:rPr lang="en-US" sz="3600" dirty="0" smtClean="0"/>
              <a:t>with SAS Suite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2895600"/>
            <a:ext cx="5114778" cy="1870336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Week 4: Predictive Modeling </a:t>
            </a:r>
          </a:p>
          <a:p>
            <a:r>
              <a:rPr lang="en-US" sz="2400" b="1" dirty="0" smtClean="0"/>
              <a:t>Decision Tree </a:t>
            </a:r>
            <a:endParaRPr lang="en-US" sz="1200" b="1" dirty="0" smtClean="0"/>
          </a:p>
          <a:p>
            <a:r>
              <a:rPr lang="en-US" sz="2400" b="1" dirty="0" smtClean="0"/>
              <a:t>94832/Mini1</a:t>
            </a:r>
          </a:p>
          <a:p>
            <a:r>
              <a:rPr lang="en-US" sz="2400" b="1" dirty="0" smtClean="0"/>
              <a:t>Fall 2012</a:t>
            </a:r>
          </a:p>
          <a:p>
            <a:r>
              <a:rPr lang="en-US" sz="2400" b="1" dirty="0" err="1" smtClean="0"/>
              <a:t>Beibei</a:t>
            </a:r>
            <a:r>
              <a:rPr lang="en-US" sz="2400" b="1" dirty="0" smtClean="0"/>
              <a:t> Li</a:t>
            </a:r>
            <a:endParaRPr lang="en-US" sz="24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00400"/>
            <a:ext cx="2057400" cy="138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628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- An upside-down tree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984625" y="3048000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H="1">
            <a:off x="3832225" y="3657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4441825" y="3657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670425" y="3689350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400425" y="3733800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670425" y="4419600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H="1">
            <a:off x="4416425" y="5029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5026025" y="5029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280025" y="51054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&lt;=45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144963" y="5105400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&gt;45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222625" y="16002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>
            <a:off x="3146425" y="2286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3756025" y="2286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7" name="Oval 17"/>
          <p:cNvSpPr>
            <a:spLocks noChangeArrowheads="1"/>
          </p:cNvSpPr>
          <p:nvPr/>
        </p:nvSpPr>
        <p:spPr bwMode="auto">
          <a:xfrm>
            <a:off x="2460625" y="29718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Class=Not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4060825" y="2300288"/>
            <a:ext cx="460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2989263" y="2300288"/>
            <a:ext cx="538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5051425" y="5791200"/>
            <a:ext cx="1143000" cy="685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 flipH="1">
            <a:off x="4365625" y="18288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5008563" y="1600200"/>
            <a:ext cx="728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chemeClr val="tx2"/>
                </a:solidFill>
                <a:latin typeface="Tahoma" pitchFamily="34" charset="0"/>
                <a:cs typeface="Arial" charset="0"/>
              </a:rPr>
              <a:t>Root</a:t>
            </a:r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>
            <a:off x="3070225" y="6096000"/>
            <a:ext cx="533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2384425" y="5943600"/>
            <a:ext cx="67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Leaf</a:t>
            </a:r>
          </a:p>
        </p:txBody>
      </p:sp>
      <p:sp>
        <p:nvSpPr>
          <p:cNvPr id="30745" name="Oval 25"/>
          <p:cNvSpPr>
            <a:spLocks noChangeArrowheads="1"/>
          </p:cNvSpPr>
          <p:nvPr/>
        </p:nvSpPr>
        <p:spPr bwMode="auto">
          <a:xfrm>
            <a:off x="3222625" y="43434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6" name="Oval 26"/>
          <p:cNvSpPr>
            <a:spLocks noChangeArrowheads="1"/>
          </p:cNvSpPr>
          <p:nvPr/>
        </p:nvSpPr>
        <p:spPr bwMode="auto">
          <a:xfrm>
            <a:off x="3756025" y="57150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Class=Not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Default</a:t>
            </a:r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flipH="1">
            <a:off x="4822825" y="3214688"/>
            <a:ext cx="609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5465763" y="2986088"/>
            <a:ext cx="782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 animBg="1"/>
      <p:bldP spid="30726" grpId="0" animBg="1"/>
      <p:bldP spid="30727" grpId="0"/>
      <p:bldP spid="30728" grpId="0"/>
      <p:bldP spid="30729" grpId="0" animBg="1"/>
      <p:bldP spid="30730" grpId="0" animBg="1"/>
      <p:bldP spid="30731" grpId="0" animBg="1"/>
      <p:bldP spid="30732" grpId="0"/>
      <p:bldP spid="30733" grpId="0"/>
      <p:bldP spid="30734" grpId="0" animBg="1"/>
      <p:bldP spid="30735" grpId="0" animBg="1"/>
      <p:bldP spid="30736" grpId="0" animBg="1"/>
      <p:bldP spid="30737" grpId="0" animBg="1"/>
      <p:bldP spid="30738" grpId="0"/>
      <p:bldP spid="30739" grpId="0"/>
      <p:bldP spid="30740" grpId="0" animBg="1"/>
      <p:bldP spid="30741" grpId="0" animBg="1"/>
      <p:bldP spid="30742" grpId="0"/>
      <p:bldP spid="30743" grpId="0" animBg="1"/>
      <p:bldP spid="30744" grpId="0"/>
      <p:bldP spid="30745" grpId="0" animBg="1"/>
      <p:bldP spid="30746" grpId="0" animBg="1"/>
      <p:bldP spid="30747" grpId="0" animBg="1"/>
      <p:bldP spid="307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77724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Representation: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Divide and Conquer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54102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A series of nested tests: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Each </a:t>
            </a:r>
            <a:r>
              <a:rPr lang="en-US" sz="2000" b="1" dirty="0" smtClean="0">
                <a:solidFill>
                  <a:srgbClr val="C00000"/>
                </a:solidFill>
              </a:rPr>
              <a:t>node</a:t>
            </a:r>
            <a:r>
              <a:rPr lang="en-US" sz="2000" dirty="0" smtClean="0">
                <a:solidFill>
                  <a:srgbClr val="C00000"/>
                </a:solidFill>
              </a:rPr>
              <a:t> represents a test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	on one attribute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/>
              <a:t>Tests on nominal attribute: number of splits (branches) is number of possible values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/>
              <a:t>Numeric attributes are </a:t>
            </a:r>
            <a:r>
              <a:rPr lang="en-US" sz="1800" dirty="0" err="1" smtClean="0"/>
              <a:t>Discretized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C00000"/>
                </a:solidFill>
              </a:rPr>
              <a:t>Leaves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dirty="0" smtClean="0"/>
              <a:t>A class assignment (</a:t>
            </a:r>
            <a:r>
              <a:rPr lang="en-US" sz="1800" dirty="0" err="1" smtClean="0"/>
              <a:t>e.g</a:t>
            </a:r>
            <a:r>
              <a:rPr lang="en-US" sz="1800" dirty="0" smtClean="0"/>
              <a:t>, Default/Not default)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934200" y="3200400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H="1">
            <a:off x="6781800" y="3810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7391400" y="3810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620000" y="3841750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6350000" y="3886200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7620000" y="4572000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>
            <a:off x="7366000" y="5181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7975600" y="5181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8229600" y="52578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&gt;=45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7094538" y="5257800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&lt;45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6172200" y="17526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H="1">
            <a:off x="6096000" y="24384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6705600" y="24384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5257800" y="3200400"/>
            <a:ext cx="12954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7010400" y="2452688"/>
            <a:ext cx="463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5938838" y="2452688"/>
            <a:ext cx="528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  <p:sp>
        <p:nvSpPr>
          <p:cNvPr id="31764" name="Oval 22"/>
          <p:cNvSpPr>
            <a:spLocks noChangeArrowheads="1"/>
          </p:cNvSpPr>
          <p:nvPr/>
        </p:nvSpPr>
        <p:spPr bwMode="auto">
          <a:xfrm>
            <a:off x="6248400" y="44958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Class=Yes</a:t>
            </a:r>
          </a:p>
        </p:txBody>
      </p:sp>
      <p:sp>
        <p:nvSpPr>
          <p:cNvPr id="31765" name="Oval 23"/>
          <p:cNvSpPr>
            <a:spLocks noChangeArrowheads="1"/>
          </p:cNvSpPr>
          <p:nvPr/>
        </p:nvSpPr>
        <p:spPr bwMode="auto">
          <a:xfrm>
            <a:off x="6629400" y="5791200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Class=No</a:t>
            </a:r>
          </a:p>
        </p:txBody>
      </p:sp>
      <p:sp>
        <p:nvSpPr>
          <p:cNvPr id="31766" name="Oval 24"/>
          <p:cNvSpPr>
            <a:spLocks noChangeArrowheads="1"/>
          </p:cNvSpPr>
          <p:nvPr/>
        </p:nvSpPr>
        <p:spPr bwMode="auto">
          <a:xfrm>
            <a:off x="8077200" y="5867400"/>
            <a:ext cx="10668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9144000" cy="685800"/>
          </a:xfrm>
          <a:noFill/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The Use of a DT: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Predicting (classifying) New Instances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5181600" cy="4572000"/>
          </a:xfrm>
          <a:noFill/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000" dirty="0" smtClean="0"/>
              <a:t>To determine the class of a new example: </a:t>
            </a:r>
            <a:r>
              <a:rPr lang="en-US" sz="2000" dirty="0" err="1" smtClean="0"/>
              <a:t>e,g</a:t>
            </a:r>
            <a:r>
              <a:rPr lang="en-US" sz="2000" dirty="0" smtClean="0"/>
              <a:t>., </a:t>
            </a:r>
            <a:r>
              <a:rPr lang="en-US" sz="2000" dirty="0" smtClean="0">
                <a:solidFill>
                  <a:srgbClr val="C00000"/>
                </a:solidFill>
              </a:rPr>
              <a:t>Mark, age 40, no job, balance 88K.</a:t>
            </a:r>
          </a:p>
          <a:p>
            <a:pPr>
              <a:buFont typeface="Wingdings" pitchFamily="2" charset="2"/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The example is routed down the tree according to values of attributes tested successively.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 At each node a test is applied to one or more attributes.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1620"/>
                </a:solidFill>
              </a:rPr>
              <a:t>When a leaf is reached the example is assigned to a class.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207125" y="3352800"/>
            <a:ext cx="2860675" cy="3352800"/>
            <a:chOff x="3936" y="1104"/>
            <a:chExt cx="1802" cy="211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936" y="1104"/>
              <a:ext cx="1802" cy="2112"/>
              <a:chOff x="3744" y="912"/>
              <a:chExt cx="1802" cy="2112"/>
            </a:xfrm>
          </p:grpSpPr>
          <p:sp>
            <p:nvSpPr>
              <p:cNvPr id="32793" name="Rectangle 6"/>
              <p:cNvSpPr>
                <a:spLocks noChangeArrowheads="1"/>
              </p:cNvSpPr>
              <p:nvPr/>
            </p:nvSpPr>
            <p:spPr bwMode="auto">
              <a:xfrm>
                <a:off x="4128" y="912"/>
                <a:ext cx="528" cy="384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Balance</a:t>
                </a:r>
              </a:p>
            </p:txBody>
          </p:sp>
          <p:sp>
            <p:nvSpPr>
              <p:cNvPr id="32794" name="Line 7"/>
              <p:cNvSpPr>
                <a:spLocks noChangeShapeType="1"/>
              </p:cNvSpPr>
              <p:nvPr/>
            </p:nvSpPr>
            <p:spPr bwMode="auto">
              <a:xfrm flipH="1">
                <a:off x="4032" y="1296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5" name="Line 8"/>
              <p:cNvSpPr>
                <a:spLocks noChangeShapeType="1"/>
              </p:cNvSpPr>
              <p:nvPr/>
            </p:nvSpPr>
            <p:spPr bwMode="auto">
              <a:xfrm>
                <a:off x="4416" y="1296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6" name="Text Box 9"/>
              <p:cNvSpPr txBox="1">
                <a:spLocks noChangeArrowheads="1"/>
              </p:cNvSpPr>
              <p:nvPr/>
            </p:nvSpPr>
            <p:spPr bwMode="auto">
              <a:xfrm>
                <a:off x="4694" y="1316"/>
                <a:ext cx="5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&gt;=50K</a:t>
                </a:r>
              </a:p>
            </p:txBody>
          </p:sp>
          <p:sp>
            <p:nvSpPr>
              <p:cNvPr id="32797" name="Text Box 10"/>
              <p:cNvSpPr txBox="1">
                <a:spLocks noChangeArrowheads="1"/>
              </p:cNvSpPr>
              <p:nvPr/>
            </p:nvSpPr>
            <p:spPr bwMode="auto">
              <a:xfrm>
                <a:off x="3760" y="1344"/>
                <a:ext cx="4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&lt;50K</a:t>
                </a:r>
              </a:p>
            </p:txBody>
          </p:sp>
          <p:sp>
            <p:nvSpPr>
              <p:cNvPr id="32798" name="Oval 11"/>
              <p:cNvSpPr>
                <a:spLocks noChangeArrowheads="1"/>
              </p:cNvSpPr>
              <p:nvPr/>
            </p:nvSpPr>
            <p:spPr bwMode="auto">
              <a:xfrm>
                <a:off x="3744" y="1776"/>
                <a:ext cx="528" cy="38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No</a:t>
                </a:r>
              </a:p>
            </p:txBody>
          </p:sp>
          <p:sp>
            <p:nvSpPr>
              <p:cNvPr id="32799" name="Rectangle 12"/>
              <p:cNvSpPr>
                <a:spLocks noChangeArrowheads="1"/>
              </p:cNvSpPr>
              <p:nvPr/>
            </p:nvSpPr>
            <p:spPr bwMode="auto">
              <a:xfrm>
                <a:off x="4560" y="1776"/>
                <a:ext cx="480" cy="336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Age</a:t>
                </a:r>
              </a:p>
            </p:txBody>
          </p:sp>
          <p:sp>
            <p:nvSpPr>
              <p:cNvPr id="32800" name="Line 13"/>
              <p:cNvSpPr>
                <a:spLocks noChangeShapeType="1"/>
              </p:cNvSpPr>
              <p:nvPr/>
            </p:nvSpPr>
            <p:spPr bwMode="auto">
              <a:xfrm flipH="1">
                <a:off x="4400" y="2160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1" name="Line 14"/>
              <p:cNvSpPr>
                <a:spLocks noChangeShapeType="1"/>
              </p:cNvSpPr>
              <p:nvPr/>
            </p:nvSpPr>
            <p:spPr bwMode="auto">
              <a:xfrm>
                <a:off x="4784" y="2160"/>
                <a:ext cx="38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2" name="Text Box 15"/>
              <p:cNvSpPr txBox="1">
                <a:spLocks noChangeArrowheads="1"/>
              </p:cNvSpPr>
              <p:nvPr/>
            </p:nvSpPr>
            <p:spPr bwMode="auto">
              <a:xfrm>
                <a:off x="5062" y="2180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&gt;=45</a:t>
                </a:r>
              </a:p>
            </p:txBody>
          </p:sp>
          <p:sp>
            <p:nvSpPr>
              <p:cNvPr id="32803" name="Text Box 16"/>
              <p:cNvSpPr txBox="1">
                <a:spLocks noChangeArrowheads="1"/>
              </p:cNvSpPr>
              <p:nvPr/>
            </p:nvSpPr>
            <p:spPr bwMode="auto">
              <a:xfrm>
                <a:off x="4128" y="2208"/>
                <a:ext cx="3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&lt;45</a:t>
                </a:r>
              </a:p>
            </p:txBody>
          </p:sp>
          <p:sp>
            <p:nvSpPr>
              <p:cNvPr id="32804" name="Oval 17"/>
              <p:cNvSpPr>
                <a:spLocks noChangeArrowheads="1"/>
              </p:cNvSpPr>
              <p:nvPr/>
            </p:nvSpPr>
            <p:spPr bwMode="auto">
              <a:xfrm>
                <a:off x="4154" y="2640"/>
                <a:ext cx="528" cy="38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No</a:t>
                </a:r>
              </a:p>
            </p:txBody>
          </p:sp>
          <p:sp>
            <p:nvSpPr>
              <p:cNvPr id="32805" name="Oval 18"/>
              <p:cNvSpPr>
                <a:spLocks noChangeArrowheads="1"/>
              </p:cNvSpPr>
              <p:nvPr/>
            </p:nvSpPr>
            <p:spPr bwMode="auto">
              <a:xfrm>
                <a:off x="4922" y="2640"/>
                <a:ext cx="528" cy="38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800">
                    <a:solidFill>
                      <a:schemeClr val="tx1"/>
                    </a:solidFill>
                    <a:latin typeface="Tahoma" pitchFamily="34" charset="0"/>
                    <a:cs typeface="Arial" charset="0"/>
                  </a:rPr>
                  <a:t>Yes</a:t>
                </a:r>
              </a:p>
            </p:txBody>
          </p:sp>
        </p:grpSp>
        <p:sp>
          <p:nvSpPr>
            <p:cNvPr id="32780" name="Rectangle 19"/>
            <p:cNvSpPr>
              <a:spLocks noChangeArrowheads="1"/>
            </p:cNvSpPr>
            <p:nvPr/>
          </p:nvSpPr>
          <p:spPr bwMode="auto">
            <a:xfrm>
              <a:off x="4320" y="1104"/>
              <a:ext cx="528" cy="384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</p:txBody>
        </p:sp>
        <p:sp>
          <p:nvSpPr>
            <p:cNvPr id="32781" name="Line 20"/>
            <p:cNvSpPr>
              <a:spLocks noChangeShapeType="1"/>
            </p:cNvSpPr>
            <p:nvPr/>
          </p:nvSpPr>
          <p:spPr bwMode="auto">
            <a:xfrm flipH="1">
              <a:off x="4224" y="1488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2" name="Line 21"/>
            <p:cNvSpPr>
              <a:spLocks noChangeShapeType="1"/>
            </p:cNvSpPr>
            <p:nvPr/>
          </p:nvSpPr>
          <p:spPr bwMode="auto">
            <a:xfrm>
              <a:off x="4608" y="1488"/>
              <a:ext cx="384" cy="432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3" name="Text Box 22"/>
            <p:cNvSpPr txBox="1">
              <a:spLocks noChangeArrowheads="1"/>
            </p:cNvSpPr>
            <p:nvPr/>
          </p:nvSpPr>
          <p:spPr bwMode="auto">
            <a:xfrm>
              <a:off x="4886" y="1508"/>
              <a:ext cx="56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&gt;=50K</a:t>
              </a:r>
            </a:p>
          </p:txBody>
        </p:sp>
        <p:sp>
          <p:nvSpPr>
            <p:cNvPr id="32784" name="Text Box 23"/>
            <p:cNvSpPr txBox="1">
              <a:spLocks noChangeArrowheads="1"/>
            </p:cNvSpPr>
            <p:nvPr/>
          </p:nvSpPr>
          <p:spPr bwMode="auto">
            <a:xfrm>
              <a:off x="3952" y="1536"/>
              <a:ext cx="4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&lt;50K</a:t>
              </a:r>
            </a:p>
          </p:txBody>
        </p:sp>
        <p:sp>
          <p:nvSpPr>
            <p:cNvPr id="32785" name="Oval 24"/>
            <p:cNvSpPr>
              <a:spLocks noChangeArrowheads="1"/>
            </p:cNvSpPr>
            <p:nvPr/>
          </p:nvSpPr>
          <p:spPr bwMode="auto">
            <a:xfrm>
              <a:off x="3936" y="1968"/>
              <a:ext cx="528" cy="384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Yes</a:t>
              </a:r>
            </a:p>
          </p:txBody>
        </p:sp>
        <p:sp>
          <p:nvSpPr>
            <p:cNvPr id="32786" name="Rectangle 25"/>
            <p:cNvSpPr>
              <a:spLocks noChangeArrowheads="1"/>
            </p:cNvSpPr>
            <p:nvPr/>
          </p:nvSpPr>
          <p:spPr bwMode="auto">
            <a:xfrm>
              <a:off x="4752" y="1968"/>
              <a:ext cx="480" cy="336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</a:t>
              </a:r>
            </a:p>
          </p:txBody>
        </p:sp>
        <p:sp>
          <p:nvSpPr>
            <p:cNvPr id="32787" name="Line 26"/>
            <p:cNvSpPr>
              <a:spLocks noChangeShapeType="1"/>
            </p:cNvSpPr>
            <p:nvPr/>
          </p:nvSpPr>
          <p:spPr bwMode="auto">
            <a:xfrm flipH="1">
              <a:off x="4592" y="2352"/>
              <a:ext cx="384" cy="432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8" name="Line 27"/>
            <p:cNvSpPr>
              <a:spLocks noChangeShapeType="1"/>
            </p:cNvSpPr>
            <p:nvPr/>
          </p:nvSpPr>
          <p:spPr bwMode="auto">
            <a:xfrm>
              <a:off x="4976" y="2352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Text Box 28"/>
            <p:cNvSpPr txBox="1">
              <a:spLocks noChangeArrowheads="1"/>
            </p:cNvSpPr>
            <p:nvPr/>
          </p:nvSpPr>
          <p:spPr bwMode="auto">
            <a:xfrm>
              <a:off x="5254" y="2372"/>
              <a:ext cx="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&gt;=45</a:t>
              </a:r>
            </a:p>
          </p:txBody>
        </p:sp>
        <p:sp>
          <p:nvSpPr>
            <p:cNvPr id="32790" name="Text Box 29"/>
            <p:cNvSpPr txBox="1">
              <a:spLocks noChangeArrowheads="1"/>
            </p:cNvSpPr>
            <p:nvPr/>
          </p:nvSpPr>
          <p:spPr bwMode="auto">
            <a:xfrm>
              <a:off x="4320" y="2400"/>
              <a:ext cx="3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&lt;45</a:t>
              </a:r>
            </a:p>
          </p:txBody>
        </p:sp>
        <p:sp>
          <p:nvSpPr>
            <p:cNvPr id="32791" name="Oval 30"/>
            <p:cNvSpPr>
              <a:spLocks noChangeArrowheads="1"/>
            </p:cNvSpPr>
            <p:nvPr/>
          </p:nvSpPr>
          <p:spPr bwMode="auto">
            <a:xfrm>
              <a:off x="4346" y="2832"/>
              <a:ext cx="528" cy="384"/>
            </a:xfrm>
            <a:prstGeom prst="ellipse">
              <a:avLst/>
            </a:prstGeom>
            <a:solidFill>
              <a:srgbClr val="E6A72A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Yes</a:t>
              </a:r>
            </a:p>
          </p:txBody>
        </p:sp>
        <p:sp>
          <p:nvSpPr>
            <p:cNvPr id="32792" name="Oval 31"/>
            <p:cNvSpPr>
              <a:spLocks noChangeArrowheads="1"/>
            </p:cNvSpPr>
            <p:nvPr/>
          </p:nvSpPr>
          <p:spPr bwMode="auto">
            <a:xfrm>
              <a:off x="5114" y="2832"/>
              <a:ext cx="528" cy="384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No</a:t>
              </a:r>
            </a:p>
          </p:txBody>
        </p:sp>
      </p:grpSp>
      <p:sp>
        <p:nvSpPr>
          <p:cNvPr id="32773" name="Rectangle 32"/>
          <p:cNvSpPr>
            <a:spLocks noChangeArrowheads="1"/>
          </p:cNvSpPr>
          <p:nvPr/>
        </p:nvSpPr>
        <p:spPr bwMode="auto">
          <a:xfrm>
            <a:off x="6096000" y="1905000"/>
            <a:ext cx="1066800" cy="609600"/>
          </a:xfrm>
          <a:prstGeom prst="rect">
            <a:avLst/>
          </a:prstGeom>
          <a:solidFill>
            <a:srgbClr val="3399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Employed</a:t>
            </a:r>
          </a:p>
        </p:txBody>
      </p:sp>
      <p:sp>
        <p:nvSpPr>
          <p:cNvPr id="32774" name="Line 33"/>
          <p:cNvSpPr>
            <a:spLocks noChangeShapeType="1"/>
          </p:cNvSpPr>
          <p:nvPr/>
        </p:nvSpPr>
        <p:spPr bwMode="auto">
          <a:xfrm flipH="1">
            <a:off x="6019800" y="25908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Line 34"/>
          <p:cNvSpPr>
            <a:spLocks noChangeShapeType="1"/>
          </p:cNvSpPr>
          <p:nvPr/>
        </p:nvSpPr>
        <p:spPr bwMode="auto">
          <a:xfrm>
            <a:off x="6629400" y="2590800"/>
            <a:ext cx="609600" cy="6858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Oval 35"/>
          <p:cNvSpPr>
            <a:spLocks noChangeArrowheads="1"/>
          </p:cNvSpPr>
          <p:nvPr/>
        </p:nvSpPr>
        <p:spPr bwMode="auto">
          <a:xfrm>
            <a:off x="5562600" y="3352800"/>
            <a:ext cx="838200" cy="6096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2777" name="Text Box 36"/>
          <p:cNvSpPr txBox="1">
            <a:spLocks noChangeArrowheads="1"/>
          </p:cNvSpPr>
          <p:nvPr/>
        </p:nvSpPr>
        <p:spPr bwMode="auto">
          <a:xfrm>
            <a:off x="6934200" y="2605088"/>
            <a:ext cx="463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No</a:t>
            </a:r>
          </a:p>
        </p:txBody>
      </p:sp>
      <p:sp>
        <p:nvSpPr>
          <p:cNvPr id="32778" name="Rectangle 37"/>
          <p:cNvSpPr>
            <a:spLocks noChangeArrowheads="1"/>
          </p:cNvSpPr>
          <p:nvPr/>
        </p:nvSpPr>
        <p:spPr bwMode="auto">
          <a:xfrm>
            <a:off x="5862638" y="2605088"/>
            <a:ext cx="528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87396" name="Picture 4" descr="Scatter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00200"/>
            <a:ext cx="4648200" cy="4502032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381000" y="1981200"/>
            <a:ext cx="281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Predict the color of a dot based on its location (x1, x2) in a scatter plot.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sp>
        <p:nvSpPr>
          <p:cNvPr id="7" name="矩形 6"/>
          <p:cNvSpPr/>
          <p:nvPr/>
        </p:nvSpPr>
        <p:spPr>
          <a:xfrm>
            <a:off x="1600200" y="12192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Predict the color of a dot based on its location (x1, x2) in a scatter plot.</a:t>
            </a:r>
            <a:endParaRPr lang="en-US" sz="2000" dirty="0"/>
          </a:p>
        </p:txBody>
      </p:sp>
      <p:pic>
        <p:nvPicPr>
          <p:cNvPr id="198658" name="Picture 2" descr="Scatter plot with tree diagram showing nodes and leav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129" y="2133600"/>
            <a:ext cx="8721735" cy="411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96610" name="Picture 2" descr="Scatter plot with tree diagram showing nodes and leaves; new case highlighted in scatter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657" y="1600200"/>
            <a:ext cx="8769943" cy="4714875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752600" y="129540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When a new case comes,…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Decision Tree Examples</a:t>
            </a:r>
          </a:p>
        </p:txBody>
      </p:sp>
      <p:pic>
        <p:nvPicPr>
          <p:cNvPr id="194562" name="Picture 2" descr="Scatter plot with tree diagram showing nodes and leaves; decisions are highlighted in yellow"/>
          <p:cNvPicPr>
            <a:picLocks noChangeAspect="1" noChangeArrowheads="1"/>
          </p:cNvPicPr>
          <p:nvPr/>
        </p:nvPicPr>
        <p:blipFill>
          <a:blip r:embed="rId3" cstate="print"/>
          <a:srcRect t="3123"/>
          <a:stretch>
            <a:fillRect/>
          </a:stretch>
        </p:blipFill>
        <p:spPr bwMode="auto">
          <a:xfrm>
            <a:off x="794658" y="1643742"/>
            <a:ext cx="8229600" cy="4726974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514600" y="121920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Finally, lead to a leaf (decision)!</a:t>
            </a:r>
            <a:endParaRPr 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2133600" y="6243935"/>
            <a:ext cx="5059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Construct Decision Tree?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Constructing a Decision Tree from existing Examples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20800"/>
            <a:ext cx="7772400" cy="45418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Most popular methods: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ID3, C4.5, C5.0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CART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CHAID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They Share the same structure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dirty="0" smtClean="0"/>
              <a:t> Differ by: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sz="1800" dirty="0" smtClean="0"/>
              <a:t>Growing the tree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sz="1800" dirty="0" smtClean="0"/>
              <a:t>Splitting criteria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sz="1800" dirty="0" smtClean="0"/>
              <a:t>Termination rules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sz="1800" dirty="0" smtClean="0"/>
              <a:t> Pruning methods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endParaRPr lang="en-US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7650"/>
            <a:ext cx="7772400" cy="8255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Goal of DT Construction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458200" cy="137160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None/>
            </a:pPr>
            <a:r>
              <a:rPr lang="en-US" sz="2000" dirty="0" smtClean="0"/>
              <a:t>Partition the training examples into </a:t>
            </a:r>
            <a:r>
              <a:rPr lang="en-US" sz="2000" u="sng" dirty="0" smtClean="0">
                <a:solidFill>
                  <a:srgbClr val="C00000"/>
                </a:solidFill>
              </a:rPr>
              <a:t>purer</a:t>
            </a:r>
            <a:r>
              <a:rPr lang="en-US" sz="2000" dirty="0" smtClean="0"/>
              <a:t> sub groups.</a:t>
            </a:r>
          </a:p>
          <a:p>
            <a:pPr lvl="1">
              <a:buNone/>
            </a:pPr>
            <a:r>
              <a:rPr lang="en-US" sz="2000" dirty="0" smtClean="0">
                <a:sym typeface="Wingdings" pitchFamily="2" charset="2"/>
              </a:rPr>
              <a:t> “p</a:t>
            </a:r>
            <a:r>
              <a:rPr lang="en-US" sz="2000" dirty="0" smtClean="0"/>
              <a:t>ure”: groups of examples that (most) belong to the same class.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34820" name="Oval 5"/>
          <p:cNvSpPr>
            <a:spLocks noChangeArrowheads="1"/>
          </p:cNvSpPr>
          <p:nvPr/>
        </p:nvSpPr>
        <p:spPr bwMode="auto">
          <a:xfrm>
            <a:off x="1666875" y="3492500"/>
            <a:ext cx="1260475" cy="9128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Oval 6"/>
          <p:cNvSpPr>
            <a:spLocks noChangeArrowheads="1"/>
          </p:cNvSpPr>
          <p:nvPr/>
        </p:nvSpPr>
        <p:spPr bwMode="auto">
          <a:xfrm>
            <a:off x="2244725" y="3989387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92338" y="3616325"/>
            <a:ext cx="157162" cy="125412"/>
            <a:chOff x="2880" y="2160"/>
            <a:chExt cx="192" cy="192"/>
          </a:xfrm>
        </p:grpSpPr>
        <p:sp>
          <p:nvSpPr>
            <p:cNvPr id="35019" name="Line 8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20" name="Line 9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23" name="Oval 10"/>
          <p:cNvSpPr>
            <a:spLocks noChangeArrowheads="1"/>
          </p:cNvSpPr>
          <p:nvPr/>
        </p:nvSpPr>
        <p:spPr bwMode="auto">
          <a:xfrm>
            <a:off x="2716213" y="403225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Oval 11"/>
          <p:cNvSpPr>
            <a:spLocks noChangeArrowheads="1"/>
          </p:cNvSpPr>
          <p:nvPr/>
        </p:nvSpPr>
        <p:spPr bwMode="auto">
          <a:xfrm>
            <a:off x="2454275" y="4238625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Oval 12"/>
          <p:cNvSpPr>
            <a:spLocks noChangeArrowheads="1"/>
          </p:cNvSpPr>
          <p:nvPr/>
        </p:nvSpPr>
        <p:spPr bwMode="auto">
          <a:xfrm>
            <a:off x="4291013" y="4405312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Oval 13"/>
          <p:cNvSpPr>
            <a:spLocks noChangeArrowheads="1"/>
          </p:cNvSpPr>
          <p:nvPr/>
        </p:nvSpPr>
        <p:spPr bwMode="auto">
          <a:xfrm>
            <a:off x="1824038" y="4114800"/>
            <a:ext cx="106362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Oval 14"/>
          <p:cNvSpPr>
            <a:spLocks noChangeArrowheads="1"/>
          </p:cNvSpPr>
          <p:nvPr/>
        </p:nvSpPr>
        <p:spPr bwMode="auto">
          <a:xfrm>
            <a:off x="1930400" y="4197350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Oval 15"/>
          <p:cNvSpPr>
            <a:spLocks noChangeArrowheads="1"/>
          </p:cNvSpPr>
          <p:nvPr/>
        </p:nvSpPr>
        <p:spPr bwMode="auto">
          <a:xfrm>
            <a:off x="2559050" y="403225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Oval 16"/>
          <p:cNvSpPr>
            <a:spLocks noChangeArrowheads="1"/>
          </p:cNvSpPr>
          <p:nvPr/>
        </p:nvSpPr>
        <p:spPr bwMode="auto">
          <a:xfrm>
            <a:off x="1930400" y="3698875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0" name="Oval 17"/>
          <p:cNvSpPr>
            <a:spLocks noChangeArrowheads="1"/>
          </p:cNvSpPr>
          <p:nvPr/>
        </p:nvSpPr>
        <p:spPr bwMode="auto">
          <a:xfrm>
            <a:off x="2454275" y="3906837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081463" y="3201987"/>
            <a:ext cx="157162" cy="123825"/>
            <a:chOff x="2880" y="2160"/>
            <a:chExt cx="192" cy="192"/>
          </a:xfrm>
        </p:grpSpPr>
        <p:sp>
          <p:nvSpPr>
            <p:cNvPr id="35017" name="Line 19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8" name="Line 20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133850" y="3492500"/>
            <a:ext cx="157163" cy="123825"/>
            <a:chOff x="2880" y="2160"/>
            <a:chExt cx="192" cy="192"/>
          </a:xfrm>
        </p:grpSpPr>
        <p:sp>
          <p:nvSpPr>
            <p:cNvPr id="35015" name="Line 22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6" name="Line 23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4448175" y="3035300"/>
            <a:ext cx="157163" cy="125412"/>
            <a:chOff x="2880" y="2160"/>
            <a:chExt cx="192" cy="192"/>
          </a:xfrm>
        </p:grpSpPr>
        <p:sp>
          <p:nvSpPr>
            <p:cNvPr id="35013" name="Line 25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4" name="Line 26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087563" y="3948112"/>
            <a:ext cx="157162" cy="125413"/>
            <a:chOff x="2880" y="2160"/>
            <a:chExt cx="192" cy="192"/>
          </a:xfrm>
        </p:grpSpPr>
        <p:sp>
          <p:nvSpPr>
            <p:cNvPr id="35011" name="Line 28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2" name="Line 29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4395788" y="3408362"/>
            <a:ext cx="157162" cy="125413"/>
            <a:chOff x="2880" y="2160"/>
            <a:chExt cx="192" cy="192"/>
          </a:xfrm>
        </p:grpSpPr>
        <p:sp>
          <p:nvSpPr>
            <p:cNvPr id="35009" name="Line 31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0" name="Line 32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4657725" y="3201987"/>
            <a:ext cx="158750" cy="123825"/>
            <a:chOff x="2880" y="2160"/>
            <a:chExt cx="192" cy="192"/>
          </a:xfrm>
        </p:grpSpPr>
        <p:sp>
          <p:nvSpPr>
            <p:cNvPr id="35007" name="Line 34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8" name="Line 3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37" name="Line 36"/>
          <p:cNvSpPr>
            <a:spLocks noChangeShapeType="1"/>
          </p:cNvSpPr>
          <p:nvPr/>
        </p:nvSpPr>
        <p:spPr bwMode="auto">
          <a:xfrm flipV="1">
            <a:off x="2927350" y="3367087"/>
            <a:ext cx="1049338" cy="622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8" name="Line 37"/>
          <p:cNvSpPr>
            <a:spLocks noChangeShapeType="1"/>
          </p:cNvSpPr>
          <p:nvPr/>
        </p:nvSpPr>
        <p:spPr bwMode="auto">
          <a:xfrm>
            <a:off x="2927350" y="3989387"/>
            <a:ext cx="1049338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9" name="Text Box 38"/>
          <p:cNvSpPr txBox="1">
            <a:spLocks noChangeArrowheads="1"/>
          </p:cNvSpPr>
          <p:nvPr/>
        </p:nvSpPr>
        <p:spPr bwMode="auto">
          <a:xfrm>
            <a:off x="1374775" y="3122612"/>
            <a:ext cx="1900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Entire population</a:t>
            </a:r>
          </a:p>
        </p:txBody>
      </p:sp>
      <p:sp>
        <p:nvSpPr>
          <p:cNvPr id="34840" name="Oval 39"/>
          <p:cNvSpPr>
            <a:spLocks noChangeArrowheads="1"/>
          </p:cNvSpPr>
          <p:nvPr/>
        </p:nvSpPr>
        <p:spPr bwMode="auto">
          <a:xfrm>
            <a:off x="3976688" y="2952750"/>
            <a:ext cx="996950" cy="74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Oval 40"/>
          <p:cNvSpPr>
            <a:spLocks noChangeArrowheads="1"/>
          </p:cNvSpPr>
          <p:nvPr/>
        </p:nvSpPr>
        <p:spPr bwMode="auto">
          <a:xfrm>
            <a:off x="3924300" y="4322762"/>
            <a:ext cx="996950" cy="74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4133850" y="3076575"/>
            <a:ext cx="157163" cy="125412"/>
            <a:chOff x="2880" y="2160"/>
            <a:chExt cx="192" cy="192"/>
          </a:xfrm>
        </p:grpSpPr>
        <p:sp>
          <p:nvSpPr>
            <p:cNvPr id="35005" name="Line 42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6" name="Line 43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43" name="Oval 44"/>
          <p:cNvSpPr>
            <a:spLocks noChangeArrowheads="1"/>
          </p:cNvSpPr>
          <p:nvPr/>
        </p:nvSpPr>
        <p:spPr bwMode="auto">
          <a:xfrm>
            <a:off x="4605338" y="4778375"/>
            <a:ext cx="106362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4" name="Oval 45"/>
          <p:cNvSpPr>
            <a:spLocks noChangeArrowheads="1"/>
          </p:cNvSpPr>
          <p:nvPr/>
        </p:nvSpPr>
        <p:spPr bwMode="auto">
          <a:xfrm>
            <a:off x="4448175" y="4778375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Oval 46"/>
          <p:cNvSpPr>
            <a:spLocks noChangeArrowheads="1"/>
          </p:cNvSpPr>
          <p:nvPr/>
        </p:nvSpPr>
        <p:spPr bwMode="auto">
          <a:xfrm>
            <a:off x="4186238" y="4487862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47"/>
          <p:cNvGrpSpPr>
            <a:grpSpLocks/>
          </p:cNvGrpSpPr>
          <p:nvPr/>
        </p:nvGrpSpPr>
        <p:grpSpPr bwMode="auto">
          <a:xfrm>
            <a:off x="4238625" y="3284537"/>
            <a:ext cx="157163" cy="123825"/>
            <a:chOff x="2880" y="2160"/>
            <a:chExt cx="192" cy="192"/>
          </a:xfrm>
        </p:grpSpPr>
        <p:sp>
          <p:nvSpPr>
            <p:cNvPr id="35003" name="Line 48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4" name="Line 49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4500563" y="3243262"/>
            <a:ext cx="157162" cy="123825"/>
            <a:chOff x="2880" y="2160"/>
            <a:chExt cx="192" cy="192"/>
          </a:xfrm>
        </p:grpSpPr>
        <p:sp>
          <p:nvSpPr>
            <p:cNvPr id="35001" name="Line 51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2" name="Line 52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53"/>
          <p:cNvGrpSpPr>
            <a:grpSpLocks/>
          </p:cNvGrpSpPr>
          <p:nvPr/>
        </p:nvGrpSpPr>
        <p:grpSpPr bwMode="auto">
          <a:xfrm>
            <a:off x="4291013" y="3533775"/>
            <a:ext cx="157162" cy="123825"/>
            <a:chOff x="2880" y="2160"/>
            <a:chExt cx="192" cy="192"/>
          </a:xfrm>
        </p:grpSpPr>
        <p:sp>
          <p:nvSpPr>
            <p:cNvPr id="34999" name="Line 54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0" name="Line 5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56"/>
          <p:cNvGrpSpPr>
            <a:grpSpLocks/>
          </p:cNvGrpSpPr>
          <p:nvPr/>
        </p:nvGrpSpPr>
        <p:grpSpPr bwMode="auto">
          <a:xfrm>
            <a:off x="4711700" y="3367087"/>
            <a:ext cx="157163" cy="125413"/>
            <a:chOff x="2880" y="2160"/>
            <a:chExt cx="192" cy="192"/>
          </a:xfrm>
        </p:grpSpPr>
        <p:sp>
          <p:nvSpPr>
            <p:cNvPr id="34997" name="Line 57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8" name="Line 58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50" name="Oval 59"/>
          <p:cNvSpPr>
            <a:spLocks noChangeArrowheads="1"/>
          </p:cNvSpPr>
          <p:nvPr/>
        </p:nvSpPr>
        <p:spPr bwMode="auto">
          <a:xfrm>
            <a:off x="4605338" y="4903787"/>
            <a:ext cx="106362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1" name="Oval 60"/>
          <p:cNvSpPr>
            <a:spLocks noChangeArrowheads="1"/>
          </p:cNvSpPr>
          <p:nvPr/>
        </p:nvSpPr>
        <p:spPr bwMode="auto">
          <a:xfrm>
            <a:off x="4605338" y="4572000"/>
            <a:ext cx="106362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2" name="Oval 61"/>
          <p:cNvSpPr>
            <a:spLocks noChangeArrowheads="1"/>
          </p:cNvSpPr>
          <p:nvPr/>
        </p:nvSpPr>
        <p:spPr bwMode="auto">
          <a:xfrm>
            <a:off x="3976688" y="473710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Oval 62"/>
          <p:cNvSpPr>
            <a:spLocks noChangeArrowheads="1"/>
          </p:cNvSpPr>
          <p:nvPr/>
        </p:nvSpPr>
        <p:spPr bwMode="auto">
          <a:xfrm>
            <a:off x="4081463" y="4862512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63"/>
          <p:cNvGrpSpPr>
            <a:grpSpLocks/>
          </p:cNvGrpSpPr>
          <p:nvPr/>
        </p:nvGrpSpPr>
        <p:grpSpPr bwMode="auto">
          <a:xfrm>
            <a:off x="4081463" y="3367087"/>
            <a:ext cx="157162" cy="125413"/>
            <a:chOff x="2880" y="2160"/>
            <a:chExt cx="192" cy="192"/>
          </a:xfrm>
        </p:grpSpPr>
        <p:sp>
          <p:nvSpPr>
            <p:cNvPr id="34995" name="Line 64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6" name="Line 6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55" name="Text Box 66"/>
          <p:cNvSpPr txBox="1">
            <a:spLocks noChangeArrowheads="1"/>
          </p:cNvSpPr>
          <p:nvPr/>
        </p:nvSpPr>
        <p:spPr bwMode="auto">
          <a:xfrm>
            <a:off x="4972050" y="3532187"/>
            <a:ext cx="985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Age&lt;45</a:t>
            </a:r>
          </a:p>
        </p:txBody>
      </p:sp>
      <p:sp>
        <p:nvSpPr>
          <p:cNvPr id="34856" name="Text Box 67"/>
          <p:cNvSpPr txBox="1">
            <a:spLocks noChangeArrowheads="1"/>
          </p:cNvSpPr>
          <p:nvPr/>
        </p:nvSpPr>
        <p:spPr bwMode="auto">
          <a:xfrm>
            <a:off x="5026025" y="2786062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Age&gt;=45</a:t>
            </a:r>
          </a:p>
        </p:txBody>
      </p:sp>
      <p:sp>
        <p:nvSpPr>
          <p:cNvPr id="34857" name="Line 68"/>
          <p:cNvSpPr>
            <a:spLocks noChangeShapeType="1"/>
          </p:cNvSpPr>
          <p:nvPr/>
        </p:nvSpPr>
        <p:spPr bwMode="auto">
          <a:xfrm flipV="1">
            <a:off x="4921250" y="2868612"/>
            <a:ext cx="99695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8" name="Line 69"/>
          <p:cNvSpPr>
            <a:spLocks noChangeShapeType="1"/>
          </p:cNvSpPr>
          <p:nvPr/>
        </p:nvSpPr>
        <p:spPr bwMode="auto">
          <a:xfrm>
            <a:off x="4973638" y="3325812"/>
            <a:ext cx="996950" cy="249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9" name="Oval 70"/>
          <p:cNvSpPr>
            <a:spLocks noChangeArrowheads="1"/>
          </p:cNvSpPr>
          <p:nvPr/>
        </p:nvSpPr>
        <p:spPr bwMode="auto">
          <a:xfrm>
            <a:off x="5918200" y="2438400"/>
            <a:ext cx="996950" cy="7477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0" name="Oval 71"/>
          <p:cNvSpPr>
            <a:spLocks noChangeArrowheads="1"/>
          </p:cNvSpPr>
          <p:nvPr/>
        </p:nvSpPr>
        <p:spPr bwMode="auto">
          <a:xfrm>
            <a:off x="5970588" y="3201987"/>
            <a:ext cx="996950" cy="74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72"/>
          <p:cNvGrpSpPr>
            <a:grpSpLocks/>
          </p:cNvGrpSpPr>
          <p:nvPr/>
        </p:nvGrpSpPr>
        <p:grpSpPr bwMode="auto">
          <a:xfrm>
            <a:off x="6075363" y="2578100"/>
            <a:ext cx="157162" cy="125412"/>
            <a:chOff x="2880" y="2160"/>
            <a:chExt cx="192" cy="192"/>
          </a:xfrm>
        </p:grpSpPr>
        <p:sp>
          <p:nvSpPr>
            <p:cNvPr id="34993" name="Line 73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4" name="Line 74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75"/>
          <p:cNvGrpSpPr>
            <a:grpSpLocks/>
          </p:cNvGrpSpPr>
          <p:nvPr/>
        </p:nvGrpSpPr>
        <p:grpSpPr bwMode="auto">
          <a:xfrm>
            <a:off x="6022975" y="2744787"/>
            <a:ext cx="157163" cy="123825"/>
            <a:chOff x="2880" y="2160"/>
            <a:chExt cx="192" cy="192"/>
          </a:xfrm>
        </p:grpSpPr>
        <p:sp>
          <p:nvSpPr>
            <p:cNvPr id="34991" name="Line 76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2" name="Line 77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78"/>
          <p:cNvGrpSpPr>
            <a:grpSpLocks/>
          </p:cNvGrpSpPr>
          <p:nvPr/>
        </p:nvGrpSpPr>
        <p:grpSpPr bwMode="auto">
          <a:xfrm>
            <a:off x="6494463" y="2703512"/>
            <a:ext cx="158750" cy="123825"/>
            <a:chOff x="2880" y="2160"/>
            <a:chExt cx="192" cy="192"/>
          </a:xfrm>
        </p:grpSpPr>
        <p:sp>
          <p:nvSpPr>
            <p:cNvPr id="34989" name="Line 79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0" name="Line 80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81"/>
          <p:cNvGrpSpPr>
            <a:grpSpLocks/>
          </p:cNvGrpSpPr>
          <p:nvPr/>
        </p:nvGrpSpPr>
        <p:grpSpPr bwMode="auto">
          <a:xfrm>
            <a:off x="6232525" y="3035300"/>
            <a:ext cx="157163" cy="125412"/>
            <a:chOff x="2880" y="2160"/>
            <a:chExt cx="192" cy="192"/>
          </a:xfrm>
        </p:grpSpPr>
        <p:sp>
          <p:nvSpPr>
            <p:cNvPr id="34987" name="Line 82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88" name="Line 83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84"/>
          <p:cNvGrpSpPr>
            <a:grpSpLocks/>
          </p:cNvGrpSpPr>
          <p:nvPr/>
        </p:nvGrpSpPr>
        <p:grpSpPr bwMode="auto">
          <a:xfrm>
            <a:off x="6600825" y="2827337"/>
            <a:ext cx="157163" cy="125413"/>
            <a:chOff x="2880" y="2160"/>
            <a:chExt cx="192" cy="192"/>
          </a:xfrm>
        </p:grpSpPr>
        <p:sp>
          <p:nvSpPr>
            <p:cNvPr id="34985" name="Line 85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86" name="Line 86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66" name="Oval 87"/>
          <p:cNvSpPr>
            <a:spLocks noChangeArrowheads="1"/>
          </p:cNvSpPr>
          <p:nvPr/>
        </p:nvSpPr>
        <p:spPr bwMode="auto">
          <a:xfrm>
            <a:off x="6337300" y="349250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7" name="Oval 88"/>
          <p:cNvSpPr>
            <a:spLocks noChangeArrowheads="1"/>
          </p:cNvSpPr>
          <p:nvPr/>
        </p:nvSpPr>
        <p:spPr bwMode="auto">
          <a:xfrm>
            <a:off x="6546850" y="3408362"/>
            <a:ext cx="106363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89"/>
          <p:cNvGrpSpPr>
            <a:grpSpLocks/>
          </p:cNvGrpSpPr>
          <p:nvPr/>
        </p:nvGrpSpPr>
        <p:grpSpPr bwMode="auto">
          <a:xfrm>
            <a:off x="6075363" y="2911475"/>
            <a:ext cx="157162" cy="123825"/>
            <a:chOff x="2880" y="2160"/>
            <a:chExt cx="192" cy="192"/>
          </a:xfrm>
        </p:grpSpPr>
        <p:sp>
          <p:nvSpPr>
            <p:cNvPr id="34983" name="Line 90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84" name="Line 91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69" name="Text Box 92"/>
          <p:cNvSpPr txBox="1">
            <a:spLocks noChangeArrowheads="1"/>
          </p:cNvSpPr>
          <p:nvPr/>
        </p:nvSpPr>
        <p:spPr bwMode="auto">
          <a:xfrm>
            <a:off x="2716213" y="4403725"/>
            <a:ext cx="1216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Balance&lt;50K</a:t>
            </a:r>
          </a:p>
        </p:txBody>
      </p:sp>
      <p:sp>
        <p:nvSpPr>
          <p:cNvPr id="34870" name="Text Box 93"/>
          <p:cNvSpPr txBox="1">
            <a:spLocks noChangeArrowheads="1"/>
          </p:cNvSpPr>
          <p:nvPr/>
        </p:nvSpPr>
        <p:spPr bwMode="auto">
          <a:xfrm>
            <a:off x="2767013" y="3406775"/>
            <a:ext cx="1684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Balance&gt;=50K</a:t>
            </a:r>
          </a:p>
        </p:txBody>
      </p:sp>
      <p:sp>
        <p:nvSpPr>
          <p:cNvPr id="34871" name="Oval 94"/>
          <p:cNvSpPr>
            <a:spLocks noChangeArrowheads="1"/>
          </p:cNvSpPr>
          <p:nvPr/>
        </p:nvSpPr>
        <p:spPr bwMode="auto">
          <a:xfrm>
            <a:off x="6337300" y="403225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2" name="Line 95"/>
          <p:cNvSpPr>
            <a:spLocks noChangeShapeType="1"/>
          </p:cNvSpPr>
          <p:nvPr/>
        </p:nvSpPr>
        <p:spPr bwMode="auto">
          <a:xfrm flipV="1">
            <a:off x="4921250" y="4281487"/>
            <a:ext cx="1049338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3" name="Line 96"/>
          <p:cNvSpPr>
            <a:spLocks noChangeShapeType="1"/>
          </p:cNvSpPr>
          <p:nvPr/>
        </p:nvSpPr>
        <p:spPr bwMode="auto">
          <a:xfrm>
            <a:off x="4921250" y="4737100"/>
            <a:ext cx="1101725" cy="249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4" name="Oval 97"/>
          <p:cNvSpPr>
            <a:spLocks noChangeArrowheads="1"/>
          </p:cNvSpPr>
          <p:nvPr/>
        </p:nvSpPr>
        <p:spPr bwMode="auto">
          <a:xfrm>
            <a:off x="5970588" y="3948112"/>
            <a:ext cx="996950" cy="7477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5" name="Oval 98"/>
          <p:cNvSpPr>
            <a:spLocks noChangeArrowheads="1"/>
          </p:cNvSpPr>
          <p:nvPr/>
        </p:nvSpPr>
        <p:spPr bwMode="auto">
          <a:xfrm>
            <a:off x="6022975" y="4695825"/>
            <a:ext cx="996950" cy="7477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6" name="Oval 99"/>
          <p:cNvSpPr>
            <a:spLocks noChangeArrowheads="1"/>
          </p:cNvSpPr>
          <p:nvPr/>
        </p:nvSpPr>
        <p:spPr bwMode="auto">
          <a:xfrm>
            <a:off x="6653213" y="4487862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7" name="Oval 100"/>
          <p:cNvSpPr>
            <a:spLocks noChangeArrowheads="1"/>
          </p:cNvSpPr>
          <p:nvPr/>
        </p:nvSpPr>
        <p:spPr bwMode="auto">
          <a:xfrm>
            <a:off x="6389688" y="4986337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8" name="Oval 101"/>
          <p:cNvSpPr>
            <a:spLocks noChangeArrowheads="1"/>
          </p:cNvSpPr>
          <p:nvPr/>
        </p:nvSpPr>
        <p:spPr bwMode="auto">
          <a:xfrm>
            <a:off x="6600825" y="4903787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" name="Group 102"/>
          <p:cNvGrpSpPr>
            <a:grpSpLocks/>
          </p:cNvGrpSpPr>
          <p:nvPr/>
        </p:nvGrpSpPr>
        <p:grpSpPr bwMode="auto">
          <a:xfrm>
            <a:off x="6127750" y="4405312"/>
            <a:ext cx="157163" cy="123825"/>
            <a:chOff x="2880" y="2160"/>
            <a:chExt cx="192" cy="192"/>
          </a:xfrm>
        </p:grpSpPr>
        <p:sp>
          <p:nvSpPr>
            <p:cNvPr id="34981" name="Line 103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82" name="Line 104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80" name="Oval 105"/>
          <p:cNvSpPr>
            <a:spLocks noChangeArrowheads="1"/>
          </p:cNvSpPr>
          <p:nvPr/>
        </p:nvSpPr>
        <p:spPr bwMode="auto">
          <a:xfrm>
            <a:off x="4186238" y="4945062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1" name="Oval 106"/>
          <p:cNvSpPr>
            <a:spLocks noChangeArrowheads="1"/>
          </p:cNvSpPr>
          <p:nvPr/>
        </p:nvSpPr>
        <p:spPr bwMode="auto">
          <a:xfrm>
            <a:off x="4395788" y="4487862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2" name="Oval 107"/>
          <p:cNvSpPr>
            <a:spLocks noChangeArrowheads="1"/>
          </p:cNvSpPr>
          <p:nvPr/>
        </p:nvSpPr>
        <p:spPr bwMode="auto">
          <a:xfrm>
            <a:off x="4448175" y="4695825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3" name="Oval 108"/>
          <p:cNvSpPr>
            <a:spLocks noChangeArrowheads="1"/>
          </p:cNvSpPr>
          <p:nvPr/>
        </p:nvSpPr>
        <p:spPr bwMode="auto">
          <a:xfrm>
            <a:off x="2454275" y="3906837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4" name="Oval 109"/>
          <p:cNvSpPr>
            <a:spLocks noChangeArrowheads="1"/>
          </p:cNvSpPr>
          <p:nvPr/>
        </p:nvSpPr>
        <p:spPr bwMode="auto">
          <a:xfrm>
            <a:off x="2454275" y="357505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5" name="Oval 110"/>
          <p:cNvSpPr>
            <a:spLocks noChangeArrowheads="1"/>
          </p:cNvSpPr>
          <p:nvPr/>
        </p:nvSpPr>
        <p:spPr bwMode="auto">
          <a:xfrm>
            <a:off x="2244725" y="3533775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6" name="Oval 111"/>
          <p:cNvSpPr>
            <a:spLocks noChangeArrowheads="1"/>
          </p:cNvSpPr>
          <p:nvPr/>
        </p:nvSpPr>
        <p:spPr bwMode="auto">
          <a:xfrm>
            <a:off x="2297113" y="3698875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7" name="Oval 112"/>
          <p:cNvSpPr>
            <a:spLocks noChangeArrowheads="1"/>
          </p:cNvSpPr>
          <p:nvPr/>
        </p:nvSpPr>
        <p:spPr bwMode="auto">
          <a:xfrm>
            <a:off x="6494463" y="5110162"/>
            <a:ext cx="106362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8" name="Oval 113"/>
          <p:cNvSpPr>
            <a:spLocks noChangeArrowheads="1"/>
          </p:cNvSpPr>
          <p:nvPr/>
        </p:nvSpPr>
        <p:spPr bwMode="auto">
          <a:xfrm>
            <a:off x="6337300" y="5235575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89" name="Text Box 114"/>
          <p:cNvSpPr txBox="1">
            <a:spLocks noChangeArrowheads="1"/>
          </p:cNvSpPr>
          <p:nvPr/>
        </p:nvSpPr>
        <p:spPr bwMode="auto">
          <a:xfrm>
            <a:off x="5026025" y="4205287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Age&gt;=45</a:t>
            </a:r>
          </a:p>
        </p:txBody>
      </p:sp>
      <p:sp>
        <p:nvSpPr>
          <p:cNvPr id="34890" name="Text Box 115"/>
          <p:cNvSpPr txBox="1">
            <a:spLocks noChangeArrowheads="1"/>
          </p:cNvSpPr>
          <p:nvPr/>
        </p:nvSpPr>
        <p:spPr bwMode="auto">
          <a:xfrm>
            <a:off x="4972050" y="4903787"/>
            <a:ext cx="985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Age&lt;45</a:t>
            </a:r>
          </a:p>
        </p:txBody>
      </p:sp>
      <p:sp>
        <p:nvSpPr>
          <p:cNvPr id="34891" name="Oval 116"/>
          <p:cNvSpPr>
            <a:spLocks noChangeArrowheads="1"/>
          </p:cNvSpPr>
          <p:nvPr/>
        </p:nvSpPr>
        <p:spPr bwMode="auto">
          <a:xfrm>
            <a:off x="6442075" y="4364037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92" name="Oval 117"/>
          <p:cNvSpPr>
            <a:spLocks noChangeArrowheads="1"/>
          </p:cNvSpPr>
          <p:nvPr/>
        </p:nvSpPr>
        <p:spPr bwMode="auto">
          <a:xfrm>
            <a:off x="2349500" y="4073525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93" name="Oval 118"/>
          <p:cNvSpPr>
            <a:spLocks noChangeArrowheads="1"/>
          </p:cNvSpPr>
          <p:nvPr/>
        </p:nvSpPr>
        <p:spPr bwMode="auto">
          <a:xfrm>
            <a:off x="4711700" y="473710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94" name="Oval 119"/>
          <p:cNvSpPr>
            <a:spLocks noChangeArrowheads="1"/>
          </p:cNvSpPr>
          <p:nvPr/>
        </p:nvSpPr>
        <p:spPr bwMode="auto">
          <a:xfrm>
            <a:off x="6600825" y="4197350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" name="Group 120"/>
          <p:cNvGrpSpPr>
            <a:grpSpLocks/>
          </p:cNvGrpSpPr>
          <p:nvPr/>
        </p:nvGrpSpPr>
        <p:grpSpPr bwMode="auto">
          <a:xfrm>
            <a:off x="1646238" y="5737225"/>
            <a:ext cx="211137" cy="166687"/>
            <a:chOff x="2880" y="2160"/>
            <a:chExt cx="192" cy="192"/>
          </a:xfrm>
        </p:grpSpPr>
        <p:sp>
          <p:nvSpPr>
            <p:cNvPr id="34979" name="Line 121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80" name="Line 122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96" name="Oval 123"/>
          <p:cNvSpPr>
            <a:spLocks noChangeArrowheads="1"/>
          </p:cNvSpPr>
          <p:nvPr/>
        </p:nvSpPr>
        <p:spPr bwMode="auto">
          <a:xfrm>
            <a:off x="1725613" y="5522912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97" name="Text Box 124"/>
          <p:cNvSpPr txBox="1">
            <a:spLocks noChangeArrowheads="1"/>
          </p:cNvSpPr>
          <p:nvPr/>
        </p:nvSpPr>
        <p:spPr bwMode="auto">
          <a:xfrm>
            <a:off x="1982788" y="5357812"/>
            <a:ext cx="2227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Bad risk (Default)</a:t>
            </a:r>
          </a:p>
        </p:txBody>
      </p:sp>
      <p:sp>
        <p:nvSpPr>
          <p:cNvPr id="34898" name="Text Box 125"/>
          <p:cNvSpPr txBox="1">
            <a:spLocks noChangeArrowheads="1"/>
          </p:cNvSpPr>
          <p:nvPr/>
        </p:nvSpPr>
        <p:spPr bwMode="auto">
          <a:xfrm>
            <a:off x="1963738" y="5653087"/>
            <a:ext cx="2836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Good risk (Not default)</a:t>
            </a:r>
          </a:p>
        </p:txBody>
      </p:sp>
      <p:sp>
        <p:nvSpPr>
          <p:cNvPr id="34899" name="Oval 126"/>
          <p:cNvSpPr>
            <a:spLocks noChangeArrowheads="1"/>
          </p:cNvSpPr>
          <p:nvPr/>
        </p:nvSpPr>
        <p:spPr bwMode="auto">
          <a:xfrm>
            <a:off x="2035175" y="4073525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00" name="Oval 127"/>
          <p:cNvSpPr>
            <a:spLocks noChangeArrowheads="1"/>
          </p:cNvSpPr>
          <p:nvPr/>
        </p:nvSpPr>
        <p:spPr bwMode="auto">
          <a:xfrm>
            <a:off x="2139950" y="4281487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128"/>
          <p:cNvGrpSpPr>
            <a:grpSpLocks/>
          </p:cNvGrpSpPr>
          <p:nvPr/>
        </p:nvGrpSpPr>
        <p:grpSpPr bwMode="auto">
          <a:xfrm>
            <a:off x="1930400" y="3906837"/>
            <a:ext cx="157163" cy="125413"/>
            <a:chOff x="2880" y="2160"/>
            <a:chExt cx="192" cy="192"/>
          </a:xfrm>
        </p:grpSpPr>
        <p:sp>
          <p:nvSpPr>
            <p:cNvPr id="34977" name="Line 129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78" name="Line 130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131"/>
          <p:cNvGrpSpPr>
            <a:grpSpLocks/>
          </p:cNvGrpSpPr>
          <p:nvPr/>
        </p:nvGrpSpPr>
        <p:grpSpPr bwMode="auto">
          <a:xfrm>
            <a:off x="2035175" y="3783012"/>
            <a:ext cx="157163" cy="123825"/>
            <a:chOff x="2880" y="2160"/>
            <a:chExt cx="192" cy="192"/>
          </a:xfrm>
        </p:grpSpPr>
        <p:sp>
          <p:nvSpPr>
            <p:cNvPr id="34975" name="Line 132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76" name="Line 133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134"/>
          <p:cNvGrpSpPr>
            <a:grpSpLocks/>
          </p:cNvGrpSpPr>
          <p:nvPr/>
        </p:nvGrpSpPr>
        <p:grpSpPr bwMode="auto">
          <a:xfrm>
            <a:off x="1771650" y="3989387"/>
            <a:ext cx="158750" cy="125413"/>
            <a:chOff x="2880" y="2160"/>
            <a:chExt cx="192" cy="192"/>
          </a:xfrm>
        </p:grpSpPr>
        <p:sp>
          <p:nvSpPr>
            <p:cNvPr id="34973" name="Line 135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74" name="Line 136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" name="Group 137"/>
          <p:cNvGrpSpPr>
            <a:grpSpLocks/>
          </p:cNvGrpSpPr>
          <p:nvPr/>
        </p:nvGrpSpPr>
        <p:grpSpPr bwMode="auto">
          <a:xfrm>
            <a:off x="2035175" y="3575050"/>
            <a:ext cx="157163" cy="123825"/>
            <a:chOff x="2880" y="2160"/>
            <a:chExt cx="192" cy="192"/>
          </a:xfrm>
        </p:grpSpPr>
        <p:sp>
          <p:nvSpPr>
            <p:cNvPr id="34971" name="Line 138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72" name="Line 139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140"/>
          <p:cNvGrpSpPr>
            <a:grpSpLocks/>
          </p:cNvGrpSpPr>
          <p:nvPr/>
        </p:nvGrpSpPr>
        <p:grpSpPr bwMode="auto">
          <a:xfrm>
            <a:off x="4552950" y="3451225"/>
            <a:ext cx="158750" cy="123825"/>
            <a:chOff x="2880" y="2160"/>
            <a:chExt cx="192" cy="192"/>
          </a:xfrm>
        </p:grpSpPr>
        <p:sp>
          <p:nvSpPr>
            <p:cNvPr id="34969" name="Line 141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70" name="Line 142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906" name="Oval 143"/>
          <p:cNvSpPr>
            <a:spLocks noChangeArrowheads="1"/>
          </p:cNvSpPr>
          <p:nvPr/>
        </p:nvSpPr>
        <p:spPr bwMode="auto">
          <a:xfrm>
            <a:off x="4657725" y="3076575"/>
            <a:ext cx="106363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07" name="Oval 144"/>
          <p:cNvSpPr>
            <a:spLocks noChangeArrowheads="1"/>
          </p:cNvSpPr>
          <p:nvPr/>
        </p:nvSpPr>
        <p:spPr bwMode="auto">
          <a:xfrm>
            <a:off x="4291013" y="303530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" name="Group 145"/>
          <p:cNvGrpSpPr>
            <a:grpSpLocks/>
          </p:cNvGrpSpPr>
          <p:nvPr/>
        </p:nvGrpSpPr>
        <p:grpSpPr bwMode="auto">
          <a:xfrm>
            <a:off x="6284913" y="2786062"/>
            <a:ext cx="157162" cy="125413"/>
            <a:chOff x="2880" y="2160"/>
            <a:chExt cx="192" cy="192"/>
          </a:xfrm>
        </p:grpSpPr>
        <p:sp>
          <p:nvSpPr>
            <p:cNvPr id="34967" name="Line 146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68" name="Line 147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148"/>
          <p:cNvGrpSpPr>
            <a:grpSpLocks/>
          </p:cNvGrpSpPr>
          <p:nvPr/>
        </p:nvGrpSpPr>
        <p:grpSpPr bwMode="auto">
          <a:xfrm>
            <a:off x="6389688" y="2952750"/>
            <a:ext cx="157162" cy="123825"/>
            <a:chOff x="2880" y="2160"/>
            <a:chExt cx="192" cy="192"/>
          </a:xfrm>
        </p:grpSpPr>
        <p:sp>
          <p:nvSpPr>
            <p:cNvPr id="34965" name="Line 149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66" name="Line 150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151"/>
          <p:cNvGrpSpPr>
            <a:grpSpLocks/>
          </p:cNvGrpSpPr>
          <p:nvPr/>
        </p:nvGrpSpPr>
        <p:grpSpPr bwMode="auto">
          <a:xfrm>
            <a:off x="6494463" y="3035300"/>
            <a:ext cx="158750" cy="125412"/>
            <a:chOff x="2880" y="2160"/>
            <a:chExt cx="192" cy="192"/>
          </a:xfrm>
        </p:grpSpPr>
        <p:sp>
          <p:nvSpPr>
            <p:cNvPr id="34963" name="Line 152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64" name="Line 153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154"/>
          <p:cNvGrpSpPr>
            <a:grpSpLocks/>
          </p:cNvGrpSpPr>
          <p:nvPr/>
        </p:nvGrpSpPr>
        <p:grpSpPr bwMode="auto">
          <a:xfrm>
            <a:off x="6284913" y="2578100"/>
            <a:ext cx="157162" cy="125412"/>
            <a:chOff x="2880" y="2160"/>
            <a:chExt cx="192" cy="192"/>
          </a:xfrm>
        </p:grpSpPr>
        <p:sp>
          <p:nvSpPr>
            <p:cNvPr id="34961" name="Line 155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62" name="Line 156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912" name="Oval 157"/>
          <p:cNvSpPr>
            <a:spLocks noChangeArrowheads="1"/>
          </p:cNvSpPr>
          <p:nvPr/>
        </p:nvSpPr>
        <p:spPr bwMode="auto">
          <a:xfrm>
            <a:off x="6180138" y="4945062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3" name="Oval 158"/>
          <p:cNvSpPr>
            <a:spLocks noChangeArrowheads="1"/>
          </p:cNvSpPr>
          <p:nvPr/>
        </p:nvSpPr>
        <p:spPr bwMode="auto">
          <a:xfrm>
            <a:off x="6389688" y="4862512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4" name="Oval 159"/>
          <p:cNvSpPr>
            <a:spLocks noChangeArrowheads="1"/>
          </p:cNvSpPr>
          <p:nvPr/>
        </p:nvSpPr>
        <p:spPr bwMode="auto">
          <a:xfrm>
            <a:off x="6284913" y="5068887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5" name="Oval 160"/>
          <p:cNvSpPr>
            <a:spLocks noChangeArrowheads="1"/>
          </p:cNvSpPr>
          <p:nvPr/>
        </p:nvSpPr>
        <p:spPr bwMode="auto">
          <a:xfrm>
            <a:off x="6127750" y="5194300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6" name="Oval 161"/>
          <p:cNvSpPr>
            <a:spLocks noChangeArrowheads="1"/>
          </p:cNvSpPr>
          <p:nvPr/>
        </p:nvSpPr>
        <p:spPr bwMode="auto">
          <a:xfrm>
            <a:off x="2611438" y="3657600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7" name="Oval 162"/>
          <p:cNvSpPr>
            <a:spLocks noChangeArrowheads="1"/>
          </p:cNvSpPr>
          <p:nvPr/>
        </p:nvSpPr>
        <p:spPr bwMode="auto">
          <a:xfrm>
            <a:off x="2454275" y="3783012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8" name="Oval 163"/>
          <p:cNvSpPr>
            <a:spLocks noChangeArrowheads="1"/>
          </p:cNvSpPr>
          <p:nvPr/>
        </p:nvSpPr>
        <p:spPr bwMode="auto">
          <a:xfrm>
            <a:off x="4500563" y="3533775"/>
            <a:ext cx="104775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19" name="Oval 164"/>
          <p:cNvSpPr>
            <a:spLocks noChangeArrowheads="1"/>
          </p:cNvSpPr>
          <p:nvPr/>
        </p:nvSpPr>
        <p:spPr bwMode="auto">
          <a:xfrm>
            <a:off x="4238625" y="3408362"/>
            <a:ext cx="104775" cy="841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0" name="Oval 165"/>
          <p:cNvSpPr>
            <a:spLocks noChangeArrowheads="1"/>
          </p:cNvSpPr>
          <p:nvPr/>
        </p:nvSpPr>
        <p:spPr bwMode="auto">
          <a:xfrm>
            <a:off x="6284913" y="3657600"/>
            <a:ext cx="104775" cy="841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1" name="Oval 166"/>
          <p:cNvSpPr>
            <a:spLocks noChangeArrowheads="1"/>
          </p:cNvSpPr>
          <p:nvPr/>
        </p:nvSpPr>
        <p:spPr bwMode="auto">
          <a:xfrm>
            <a:off x="6494463" y="3575050"/>
            <a:ext cx="106362" cy="825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021" name="Group 167"/>
          <p:cNvGrpSpPr>
            <a:grpSpLocks/>
          </p:cNvGrpSpPr>
          <p:nvPr/>
        </p:nvGrpSpPr>
        <p:grpSpPr bwMode="auto">
          <a:xfrm>
            <a:off x="2611438" y="3865562"/>
            <a:ext cx="157162" cy="123825"/>
            <a:chOff x="2880" y="2160"/>
            <a:chExt cx="192" cy="192"/>
          </a:xfrm>
        </p:grpSpPr>
        <p:sp>
          <p:nvSpPr>
            <p:cNvPr id="34959" name="Line 168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60" name="Line 169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2" name="Group 170"/>
          <p:cNvGrpSpPr>
            <a:grpSpLocks/>
          </p:cNvGrpSpPr>
          <p:nvPr/>
        </p:nvGrpSpPr>
        <p:grpSpPr bwMode="auto">
          <a:xfrm>
            <a:off x="2139950" y="4114800"/>
            <a:ext cx="157163" cy="123825"/>
            <a:chOff x="2880" y="2160"/>
            <a:chExt cx="192" cy="192"/>
          </a:xfrm>
        </p:grpSpPr>
        <p:sp>
          <p:nvSpPr>
            <p:cNvPr id="34957" name="Line 171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58" name="Line 172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3" name="Group 173"/>
          <p:cNvGrpSpPr>
            <a:grpSpLocks/>
          </p:cNvGrpSpPr>
          <p:nvPr/>
        </p:nvGrpSpPr>
        <p:grpSpPr bwMode="auto">
          <a:xfrm>
            <a:off x="2244725" y="3824287"/>
            <a:ext cx="157163" cy="123825"/>
            <a:chOff x="2880" y="2160"/>
            <a:chExt cx="192" cy="192"/>
          </a:xfrm>
        </p:grpSpPr>
        <p:sp>
          <p:nvSpPr>
            <p:cNvPr id="34955" name="Line 174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56" name="Line 17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4" name="Group 176"/>
          <p:cNvGrpSpPr>
            <a:grpSpLocks/>
          </p:cNvGrpSpPr>
          <p:nvPr/>
        </p:nvGrpSpPr>
        <p:grpSpPr bwMode="auto">
          <a:xfrm>
            <a:off x="2244725" y="4238625"/>
            <a:ext cx="157163" cy="125412"/>
            <a:chOff x="2880" y="2160"/>
            <a:chExt cx="192" cy="192"/>
          </a:xfrm>
        </p:grpSpPr>
        <p:sp>
          <p:nvSpPr>
            <p:cNvPr id="34953" name="Line 177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54" name="Line 178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5" name="Group 179"/>
          <p:cNvGrpSpPr>
            <a:grpSpLocks/>
          </p:cNvGrpSpPr>
          <p:nvPr/>
        </p:nvGrpSpPr>
        <p:grpSpPr bwMode="auto">
          <a:xfrm>
            <a:off x="2454275" y="4114800"/>
            <a:ext cx="157163" cy="123825"/>
            <a:chOff x="2880" y="2160"/>
            <a:chExt cx="192" cy="192"/>
          </a:xfrm>
        </p:grpSpPr>
        <p:sp>
          <p:nvSpPr>
            <p:cNvPr id="34951" name="Line 180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52" name="Line 181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6" name="Group 182"/>
          <p:cNvGrpSpPr>
            <a:grpSpLocks/>
          </p:cNvGrpSpPr>
          <p:nvPr/>
        </p:nvGrpSpPr>
        <p:grpSpPr bwMode="auto">
          <a:xfrm>
            <a:off x="1771650" y="3698875"/>
            <a:ext cx="158750" cy="125412"/>
            <a:chOff x="2880" y="2160"/>
            <a:chExt cx="192" cy="192"/>
          </a:xfrm>
        </p:grpSpPr>
        <p:sp>
          <p:nvSpPr>
            <p:cNvPr id="34949" name="Line 183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50" name="Line 184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7" name="Group 185"/>
          <p:cNvGrpSpPr>
            <a:grpSpLocks/>
          </p:cNvGrpSpPr>
          <p:nvPr/>
        </p:nvGrpSpPr>
        <p:grpSpPr bwMode="auto">
          <a:xfrm>
            <a:off x="2663825" y="3741737"/>
            <a:ext cx="157163" cy="123825"/>
            <a:chOff x="2880" y="2160"/>
            <a:chExt cx="192" cy="192"/>
          </a:xfrm>
        </p:grpSpPr>
        <p:sp>
          <p:nvSpPr>
            <p:cNvPr id="34947" name="Line 186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48" name="Line 187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8" name="Group 188"/>
          <p:cNvGrpSpPr>
            <a:grpSpLocks/>
          </p:cNvGrpSpPr>
          <p:nvPr/>
        </p:nvGrpSpPr>
        <p:grpSpPr bwMode="auto">
          <a:xfrm>
            <a:off x="1719263" y="3865562"/>
            <a:ext cx="157162" cy="123825"/>
            <a:chOff x="2880" y="2160"/>
            <a:chExt cx="192" cy="192"/>
          </a:xfrm>
        </p:grpSpPr>
        <p:sp>
          <p:nvSpPr>
            <p:cNvPr id="34945" name="Line 189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46" name="Line 190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29" name="Group 191"/>
          <p:cNvGrpSpPr>
            <a:grpSpLocks/>
          </p:cNvGrpSpPr>
          <p:nvPr/>
        </p:nvGrpSpPr>
        <p:grpSpPr bwMode="auto">
          <a:xfrm>
            <a:off x="4343400" y="4862512"/>
            <a:ext cx="157163" cy="123825"/>
            <a:chOff x="2880" y="2160"/>
            <a:chExt cx="192" cy="192"/>
          </a:xfrm>
        </p:grpSpPr>
        <p:sp>
          <p:nvSpPr>
            <p:cNvPr id="34943" name="Line 192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44" name="Line 193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30" name="Group 194"/>
          <p:cNvGrpSpPr>
            <a:grpSpLocks/>
          </p:cNvGrpSpPr>
          <p:nvPr/>
        </p:nvGrpSpPr>
        <p:grpSpPr bwMode="auto">
          <a:xfrm>
            <a:off x="6284913" y="3325812"/>
            <a:ext cx="157162" cy="125413"/>
            <a:chOff x="2880" y="2160"/>
            <a:chExt cx="192" cy="192"/>
          </a:xfrm>
        </p:grpSpPr>
        <p:sp>
          <p:nvSpPr>
            <p:cNvPr id="34941" name="Line 195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42" name="Line 196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31" name="Group 197"/>
          <p:cNvGrpSpPr>
            <a:grpSpLocks/>
          </p:cNvGrpSpPr>
          <p:nvPr/>
        </p:nvGrpSpPr>
        <p:grpSpPr bwMode="auto">
          <a:xfrm>
            <a:off x="6705600" y="3408362"/>
            <a:ext cx="157163" cy="125413"/>
            <a:chOff x="2880" y="2160"/>
            <a:chExt cx="192" cy="192"/>
          </a:xfrm>
        </p:grpSpPr>
        <p:sp>
          <p:nvSpPr>
            <p:cNvPr id="34939" name="Line 198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40" name="Line 199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32" name="Group 200"/>
          <p:cNvGrpSpPr>
            <a:grpSpLocks/>
          </p:cNvGrpSpPr>
          <p:nvPr/>
        </p:nvGrpSpPr>
        <p:grpSpPr bwMode="auto">
          <a:xfrm>
            <a:off x="4343400" y="3160712"/>
            <a:ext cx="157163" cy="123825"/>
            <a:chOff x="2880" y="2160"/>
            <a:chExt cx="192" cy="192"/>
          </a:xfrm>
        </p:grpSpPr>
        <p:sp>
          <p:nvSpPr>
            <p:cNvPr id="34937" name="Line 201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38" name="Line 202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033" name="Group 203"/>
          <p:cNvGrpSpPr>
            <a:grpSpLocks/>
          </p:cNvGrpSpPr>
          <p:nvPr/>
        </p:nvGrpSpPr>
        <p:grpSpPr bwMode="auto">
          <a:xfrm>
            <a:off x="6653213" y="3616325"/>
            <a:ext cx="157162" cy="125412"/>
            <a:chOff x="2880" y="2160"/>
            <a:chExt cx="192" cy="192"/>
          </a:xfrm>
        </p:grpSpPr>
        <p:sp>
          <p:nvSpPr>
            <p:cNvPr id="34935" name="Line 204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36" name="Line 20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36550"/>
            <a:ext cx="6492875" cy="8382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Why do we want to identify pure sub groups?</a:t>
            </a:r>
            <a:r>
              <a:rPr lang="en-US" sz="3200" u="sng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1676400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solidFill>
                <a:srgbClr val="FFFF00"/>
              </a:solidFill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/>
              <a:t>To classify a new case, we can determine based on its attributes, which </a:t>
            </a:r>
            <a:r>
              <a:rPr lang="en-US" sz="1800" dirty="0" smtClean="0">
                <a:solidFill>
                  <a:srgbClr val="C00000"/>
                </a:solidFill>
              </a:rPr>
              <a:t>leaf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/>
              <a:t>the case belongs to.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endParaRPr lang="en-US" sz="18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/>
              <a:t>If the respective leaf is very pure (say, all have defaulted) we can </a:t>
            </a:r>
            <a:r>
              <a:rPr lang="en-US" sz="1800" dirty="0" smtClean="0">
                <a:solidFill>
                  <a:srgbClr val="C00000"/>
                </a:solidFill>
              </a:rPr>
              <a:t>determine with greater confidence </a:t>
            </a:r>
            <a:r>
              <a:rPr lang="en-US" sz="1800" dirty="0" smtClean="0"/>
              <a:t>that the new case belongs to this class (i.e., the “Default” class.)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0" y="3124200"/>
            <a:ext cx="5562600" cy="3276713"/>
            <a:chOff x="288" y="768"/>
            <a:chExt cx="5088" cy="3789"/>
          </a:xfrm>
        </p:grpSpPr>
        <p:sp>
          <p:nvSpPr>
            <p:cNvPr id="35845" name="Oval 5"/>
            <p:cNvSpPr>
              <a:spLocks noChangeArrowheads="1"/>
            </p:cNvSpPr>
            <p:nvPr/>
          </p:nvSpPr>
          <p:spPr bwMode="auto">
            <a:xfrm>
              <a:off x="480" y="1968"/>
              <a:ext cx="1152" cy="10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6" name="Oval 6"/>
            <p:cNvSpPr>
              <a:spLocks noChangeArrowheads="1"/>
            </p:cNvSpPr>
            <p:nvPr/>
          </p:nvSpPr>
          <p:spPr bwMode="auto">
            <a:xfrm>
              <a:off x="1008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960" y="2112"/>
              <a:ext cx="144" cy="144"/>
              <a:chOff x="2880" y="2160"/>
              <a:chExt cx="192" cy="192"/>
            </a:xfrm>
          </p:grpSpPr>
          <p:sp>
            <p:nvSpPr>
              <p:cNvPr id="36044" name="Line 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45" name="Line 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48" name="Oval 10"/>
            <p:cNvSpPr>
              <a:spLocks noChangeArrowheads="1"/>
            </p:cNvSpPr>
            <p:nvPr/>
          </p:nvSpPr>
          <p:spPr bwMode="auto">
            <a:xfrm>
              <a:off x="144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9" name="Oval 11"/>
            <p:cNvSpPr>
              <a:spLocks noChangeArrowheads="1"/>
            </p:cNvSpPr>
            <p:nvPr/>
          </p:nvSpPr>
          <p:spPr bwMode="auto">
            <a:xfrm>
              <a:off x="1200" y="283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0" name="Oval 12"/>
            <p:cNvSpPr>
              <a:spLocks noChangeArrowheads="1"/>
            </p:cNvSpPr>
            <p:nvPr/>
          </p:nvSpPr>
          <p:spPr bwMode="auto">
            <a:xfrm>
              <a:off x="2880" y="302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1" name="Oval 13"/>
            <p:cNvSpPr>
              <a:spLocks noChangeArrowheads="1"/>
            </p:cNvSpPr>
            <p:nvPr/>
          </p:nvSpPr>
          <p:spPr bwMode="auto">
            <a:xfrm>
              <a:off x="624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2" name="Oval 14"/>
            <p:cNvSpPr>
              <a:spLocks noChangeArrowheads="1"/>
            </p:cNvSpPr>
            <p:nvPr/>
          </p:nvSpPr>
          <p:spPr bwMode="auto">
            <a:xfrm>
              <a:off x="720" y="278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3" name="Oval 15"/>
            <p:cNvSpPr>
              <a:spLocks noChangeArrowheads="1"/>
            </p:cNvSpPr>
            <p:nvPr/>
          </p:nvSpPr>
          <p:spPr bwMode="auto">
            <a:xfrm>
              <a:off x="1296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4" name="Oval 16"/>
            <p:cNvSpPr>
              <a:spLocks noChangeArrowheads="1"/>
            </p:cNvSpPr>
            <p:nvPr/>
          </p:nvSpPr>
          <p:spPr bwMode="auto">
            <a:xfrm>
              <a:off x="720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5" name="Oval 17"/>
            <p:cNvSpPr>
              <a:spLocks noChangeArrowheads="1"/>
            </p:cNvSpPr>
            <p:nvPr/>
          </p:nvSpPr>
          <p:spPr bwMode="auto">
            <a:xfrm>
              <a:off x="1200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2688" y="1632"/>
              <a:ext cx="144" cy="144"/>
              <a:chOff x="2880" y="2160"/>
              <a:chExt cx="192" cy="192"/>
            </a:xfrm>
          </p:grpSpPr>
          <p:sp>
            <p:nvSpPr>
              <p:cNvPr id="36042" name="Line 1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43" name="Line 2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2736" y="1968"/>
              <a:ext cx="144" cy="144"/>
              <a:chOff x="2880" y="2160"/>
              <a:chExt cx="192" cy="192"/>
            </a:xfrm>
          </p:grpSpPr>
          <p:sp>
            <p:nvSpPr>
              <p:cNvPr id="36040" name="Line 2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41" name="Line 2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3024" y="1440"/>
              <a:ext cx="144" cy="144"/>
              <a:chOff x="2880" y="2160"/>
              <a:chExt cx="192" cy="192"/>
            </a:xfrm>
          </p:grpSpPr>
          <p:sp>
            <p:nvSpPr>
              <p:cNvPr id="36038" name="Line 2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39" name="Line 2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864" y="2496"/>
              <a:ext cx="144" cy="144"/>
              <a:chOff x="2880" y="2160"/>
              <a:chExt cx="192" cy="192"/>
            </a:xfrm>
          </p:grpSpPr>
          <p:sp>
            <p:nvSpPr>
              <p:cNvPr id="36036" name="Line 2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37" name="Line 2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0"/>
            <p:cNvGrpSpPr>
              <a:grpSpLocks/>
            </p:cNvGrpSpPr>
            <p:nvPr/>
          </p:nvGrpSpPr>
          <p:grpSpPr bwMode="auto">
            <a:xfrm>
              <a:off x="2976" y="1872"/>
              <a:ext cx="144" cy="144"/>
              <a:chOff x="2880" y="2160"/>
              <a:chExt cx="192" cy="192"/>
            </a:xfrm>
          </p:grpSpPr>
          <p:sp>
            <p:nvSpPr>
              <p:cNvPr id="36034" name="Line 3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35" name="Line 3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3216" y="1632"/>
              <a:ext cx="144" cy="144"/>
              <a:chOff x="2880" y="2160"/>
              <a:chExt cx="192" cy="192"/>
            </a:xfrm>
          </p:grpSpPr>
          <p:sp>
            <p:nvSpPr>
              <p:cNvPr id="36032" name="Line 3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33" name="Line 3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62" name="Line 36"/>
            <p:cNvSpPr>
              <a:spLocks noChangeShapeType="1"/>
            </p:cNvSpPr>
            <p:nvPr/>
          </p:nvSpPr>
          <p:spPr bwMode="auto">
            <a:xfrm flipV="1">
              <a:off x="1632" y="1824"/>
              <a:ext cx="96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3" name="Line 37"/>
            <p:cNvSpPr>
              <a:spLocks noChangeShapeType="1"/>
            </p:cNvSpPr>
            <p:nvPr/>
          </p:nvSpPr>
          <p:spPr bwMode="auto">
            <a:xfrm>
              <a:off x="1632" y="2544"/>
              <a:ext cx="96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4" name="Text Box 38"/>
            <p:cNvSpPr txBox="1">
              <a:spLocks noChangeArrowheads="1"/>
            </p:cNvSpPr>
            <p:nvPr/>
          </p:nvSpPr>
          <p:spPr bwMode="auto">
            <a:xfrm>
              <a:off x="288" y="1679"/>
              <a:ext cx="1738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Entire population</a:t>
              </a:r>
            </a:p>
          </p:txBody>
        </p:sp>
        <p:sp>
          <p:nvSpPr>
            <p:cNvPr id="35865" name="Oval 39"/>
            <p:cNvSpPr>
              <a:spLocks noChangeArrowheads="1"/>
            </p:cNvSpPr>
            <p:nvPr/>
          </p:nvSpPr>
          <p:spPr bwMode="auto">
            <a:xfrm>
              <a:off x="2592" y="1344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6" name="Oval 40"/>
            <p:cNvSpPr>
              <a:spLocks noChangeArrowheads="1"/>
            </p:cNvSpPr>
            <p:nvPr/>
          </p:nvSpPr>
          <p:spPr bwMode="auto">
            <a:xfrm>
              <a:off x="2544" y="2928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2736" y="1488"/>
              <a:ext cx="144" cy="144"/>
              <a:chOff x="2880" y="2160"/>
              <a:chExt cx="192" cy="192"/>
            </a:xfrm>
          </p:grpSpPr>
          <p:sp>
            <p:nvSpPr>
              <p:cNvPr id="36030" name="Line 4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31" name="Line 4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68" name="Oval 44"/>
            <p:cNvSpPr>
              <a:spLocks noChangeArrowheads="1"/>
            </p:cNvSpPr>
            <p:nvPr/>
          </p:nvSpPr>
          <p:spPr bwMode="auto">
            <a:xfrm>
              <a:off x="3168" y="34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9" name="Oval 45"/>
            <p:cNvSpPr>
              <a:spLocks noChangeArrowheads="1"/>
            </p:cNvSpPr>
            <p:nvPr/>
          </p:nvSpPr>
          <p:spPr bwMode="auto">
            <a:xfrm>
              <a:off x="3024" y="34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0" name="Oval 46"/>
            <p:cNvSpPr>
              <a:spLocks noChangeArrowheads="1"/>
            </p:cNvSpPr>
            <p:nvPr/>
          </p:nvSpPr>
          <p:spPr bwMode="auto">
            <a:xfrm>
              <a:off x="2784" y="312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2832" y="1728"/>
              <a:ext cx="144" cy="144"/>
              <a:chOff x="2880" y="2160"/>
              <a:chExt cx="192" cy="192"/>
            </a:xfrm>
          </p:grpSpPr>
          <p:sp>
            <p:nvSpPr>
              <p:cNvPr id="36028" name="Line 4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29" name="Line 4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50"/>
            <p:cNvGrpSpPr>
              <a:grpSpLocks/>
            </p:cNvGrpSpPr>
            <p:nvPr/>
          </p:nvGrpSpPr>
          <p:grpSpPr bwMode="auto">
            <a:xfrm>
              <a:off x="3072" y="1680"/>
              <a:ext cx="144" cy="144"/>
              <a:chOff x="2880" y="2160"/>
              <a:chExt cx="192" cy="192"/>
            </a:xfrm>
          </p:grpSpPr>
          <p:sp>
            <p:nvSpPr>
              <p:cNvPr id="36026" name="Line 5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27" name="Line 5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53"/>
            <p:cNvGrpSpPr>
              <a:grpSpLocks/>
            </p:cNvGrpSpPr>
            <p:nvPr/>
          </p:nvGrpSpPr>
          <p:grpSpPr bwMode="auto">
            <a:xfrm>
              <a:off x="2880" y="2016"/>
              <a:ext cx="144" cy="144"/>
              <a:chOff x="2880" y="2160"/>
              <a:chExt cx="192" cy="192"/>
            </a:xfrm>
          </p:grpSpPr>
          <p:sp>
            <p:nvSpPr>
              <p:cNvPr id="36024" name="Line 5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25" name="Line 5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56"/>
            <p:cNvGrpSpPr>
              <a:grpSpLocks/>
            </p:cNvGrpSpPr>
            <p:nvPr/>
          </p:nvGrpSpPr>
          <p:grpSpPr bwMode="auto">
            <a:xfrm>
              <a:off x="3264" y="1824"/>
              <a:ext cx="144" cy="144"/>
              <a:chOff x="2880" y="2160"/>
              <a:chExt cx="192" cy="192"/>
            </a:xfrm>
          </p:grpSpPr>
          <p:sp>
            <p:nvSpPr>
              <p:cNvPr id="36022" name="Line 5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23" name="Line 5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75" name="Oval 59"/>
            <p:cNvSpPr>
              <a:spLocks noChangeArrowheads="1"/>
            </p:cNvSpPr>
            <p:nvPr/>
          </p:nvSpPr>
          <p:spPr bwMode="auto">
            <a:xfrm>
              <a:off x="3168" y="36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6" name="Oval 60"/>
            <p:cNvSpPr>
              <a:spLocks noChangeArrowheads="1"/>
            </p:cNvSpPr>
            <p:nvPr/>
          </p:nvSpPr>
          <p:spPr bwMode="auto">
            <a:xfrm>
              <a:off x="3168" y="32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7" name="Oval 61"/>
            <p:cNvSpPr>
              <a:spLocks noChangeArrowheads="1"/>
            </p:cNvSpPr>
            <p:nvPr/>
          </p:nvSpPr>
          <p:spPr bwMode="auto">
            <a:xfrm>
              <a:off x="2592" y="34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8" name="Oval 62"/>
            <p:cNvSpPr>
              <a:spLocks noChangeArrowheads="1"/>
            </p:cNvSpPr>
            <p:nvPr/>
          </p:nvSpPr>
          <p:spPr bwMode="auto">
            <a:xfrm>
              <a:off x="2688" y="35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" name="Group 63"/>
            <p:cNvGrpSpPr>
              <a:grpSpLocks/>
            </p:cNvGrpSpPr>
            <p:nvPr/>
          </p:nvGrpSpPr>
          <p:grpSpPr bwMode="auto">
            <a:xfrm>
              <a:off x="2688" y="1824"/>
              <a:ext cx="144" cy="144"/>
              <a:chOff x="2880" y="2160"/>
              <a:chExt cx="192" cy="192"/>
            </a:xfrm>
          </p:grpSpPr>
          <p:sp>
            <p:nvSpPr>
              <p:cNvPr id="36020" name="Line 6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21" name="Line 6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80" name="Text Box 66"/>
            <p:cNvSpPr txBox="1">
              <a:spLocks noChangeArrowheads="1"/>
            </p:cNvSpPr>
            <p:nvPr/>
          </p:nvSpPr>
          <p:spPr bwMode="auto">
            <a:xfrm>
              <a:off x="3503" y="2014"/>
              <a:ext cx="902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Age&lt;45</a:t>
              </a:r>
            </a:p>
          </p:txBody>
        </p:sp>
        <p:sp>
          <p:nvSpPr>
            <p:cNvPr id="35881" name="Text Box 67"/>
            <p:cNvSpPr txBox="1">
              <a:spLocks noChangeArrowheads="1"/>
            </p:cNvSpPr>
            <p:nvPr/>
          </p:nvSpPr>
          <p:spPr bwMode="auto">
            <a:xfrm>
              <a:off x="3355" y="1032"/>
              <a:ext cx="1054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Age&gt;=45</a:t>
              </a:r>
            </a:p>
          </p:txBody>
        </p:sp>
        <p:sp>
          <p:nvSpPr>
            <p:cNvPr id="35882" name="Line 68"/>
            <p:cNvSpPr>
              <a:spLocks noChangeShapeType="1"/>
            </p:cNvSpPr>
            <p:nvPr/>
          </p:nvSpPr>
          <p:spPr bwMode="auto">
            <a:xfrm flipV="1">
              <a:off x="3456" y="1248"/>
              <a:ext cx="91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3" name="Line 69"/>
            <p:cNvSpPr>
              <a:spLocks noChangeShapeType="1"/>
            </p:cNvSpPr>
            <p:nvPr/>
          </p:nvSpPr>
          <p:spPr bwMode="auto">
            <a:xfrm>
              <a:off x="3504" y="1776"/>
              <a:ext cx="91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4" name="Oval 70"/>
            <p:cNvSpPr>
              <a:spLocks noChangeArrowheads="1"/>
            </p:cNvSpPr>
            <p:nvPr/>
          </p:nvSpPr>
          <p:spPr bwMode="auto">
            <a:xfrm>
              <a:off x="4368" y="768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85" name="Oval 71"/>
            <p:cNvSpPr>
              <a:spLocks noChangeArrowheads="1"/>
            </p:cNvSpPr>
            <p:nvPr/>
          </p:nvSpPr>
          <p:spPr bwMode="auto">
            <a:xfrm>
              <a:off x="4416" y="1632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72"/>
            <p:cNvGrpSpPr>
              <a:grpSpLocks/>
            </p:cNvGrpSpPr>
            <p:nvPr/>
          </p:nvGrpSpPr>
          <p:grpSpPr bwMode="auto">
            <a:xfrm>
              <a:off x="4512" y="912"/>
              <a:ext cx="144" cy="144"/>
              <a:chOff x="2880" y="2160"/>
              <a:chExt cx="192" cy="192"/>
            </a:xfrm>
          </p:grpSpPr>
          <p:sp>
            <p:nvSpPr>
              <p:cNvPr id="36018" name="Line 7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19" name="Line 7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75"/>
            <p:cNvGrpSpPr>
              <a:grpSpLocks/>
            </p:cNvGrpSpPr>
            <p:nvPr/>
          </p:nvGrpSpPr>
          <p:grpSpPr bwMode="auto">
            <a:xfrm>
              <a:off x="4464" y="1104"/>
              <a:ext cx="144" cy="144"/>
              <a:chOff x="2880" y="2160"/>
              <a:chExt cx="192" cy="192"/>
            </a:xfrm>
          </p:grpSpPr>
          <p:sp>
            <p:nvSpPr>
              <p:cNvPr id="36016" name="Line 7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17" name="Line 7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" name="Group 78"/>
            <p:cNvGrpSpPr>
              <a:grpSpLocks/>
            </p:cNvGrpSpPr>
            <p:nvPr/>
          </p:nvGrpSpPr>
          <p:grpSpPr bwMode="auto">
            <a:xfrm>
              <a:off x="4896" y="1056"/>
              <a:ext cx="144" cy="144"/>
              <a:chOff x="2880" y="2160"/>
              <a:chExt cx="192" cy="192"/>
            </a:xfrm>
          </p:grpSpPr>
          <p:sp>
            <p:nvSpPr>
              <p:cNvPr id="36014" name="Line 7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15" name="Line 8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81"/>
            <p:cNvGrpSpPr>
              <a:grpSpLocks/>
            </p:cNvGrpSpPr>
            <p:nvPr/>
          </p:nvGrpSpPr>
          <p:grpSpPr bwMode="auto">
            <a:xfrm>
              <a:off x="4656" y="1440"/>
              <a:ext cx="144" cy="144"/>
              <a:chOff x="2880" y="2160"/>
              <a:chExt cx="192" cy="192"/>
            </a:xfrm>
          </p:grpSpPr>
          <p:sp>
            <p:nvSpPr>
              <p:cNvPr id="36012" name="Line 8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13" name="Line 8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" name="Group 84"/>
            <p:cNvGrpSpPr>
              <a:grpSpLocks/>
            </p:cNvGrpSpPr>
            <p:nvPr/>
          </p:nvGrpSpPr>
          <p:grpSpPr bwMode="auto">
            <a:xfrm>
              <a:off x="4992" y="1200"/>
              <a:ext cx="144" cy="144"/>
              <a:chOff x="2880" y="2160"/>
              <a:chExt cx="192" cy="192"/>
            </a:xfrm>
          </p:grpSpPr>
          <p:sp>
            <p:nvSpPr>
              <p:cNvPr id="36010" name="Line 8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11" name="Line 8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91" name="Oval 87"/>
            <p:cNvSpPr>
              <a:spLocks noChangeArrowheads="1"/>
            </p:cNvSpPr>
            <p:nvPr/>
          </p:nvSpPr>
          <p:spPr bwMode="auto">
            <a:xfrm>
              <a:off x="4752" y="19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2" name="Oval 88"/>
            <p:cNvSpPr>
              <a:spLocks noChangeArrowheads="1"/>
            </p:cNvSpPr>
            <p:nvPr/>
          </p:nvSpPr>
          <p:spPr bwMode="auto">
            <a:xfrm>
              <a:off x="4944" y="187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" name="Group 89"/>
            <p:cNvGrpSpPr>
              <a:grpSpLocks/>
            </p:cNvGrpSpPr>
            <p:nvPr/>
          </p:nvGrpSpPr>
          <p:grpSpPr bwMode="auto">
            <a:xfrm>
              <a:off x="4512" y="1296"/>
              <a:ext cx="144" cy="144"/>
              <a:chOff x="2880" y="2160"/>
              <a:chExt cx="192" cy="192"/>
            </a:xfrm>
          </p:grpSpPr>
          <p:sp>
            <p:nvSpPr>
              <p:cNvPr id="36008" name="Line 9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09" name="Line 9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94" name="Text Box 92"/>
            <p:cNvSpPr txBox="1">
              <a:spLocks noChangeArrowheads="1"/>
            </p:cNvSpPr>
            <p:nvPr/>
          </p:nvSpPr>
          <p:spPr bwMode="auto">
            <a:xfrm>
              <a:off x="1684" y="2971"/>
              <a:ext cx="1113" cy="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800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  <a:p>
              <a:pPr eaLnBrk="1" hangingPunct="1"/>
              <a:r>
                <a:rPr lang="en-US" sz="1800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</a:t>
              </a:r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50K</a:t>
              </a:r>
            </a:p>
          </p:txBody>
        </p:sp>
        <p:sp>
          <p:nvSpPr>
            <p:cNvPr id="35895" name="Text Box 93"/>
            <p:cNvSpPr txBox="1">
              <a:spLocks noChangeArrowheads="1"/>
            </p:cNvSpPr>
            <p:nvPr/>
          </p:nvSpPr>
          <p:spPr bwMode="auto">
            <a:xfrm>
              <a:off x="1836" y="1869"/>
              <a:ext cx="891" cy="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  <a:p>
              <a:pPr eaLnBrk="1" hangingPunct="1"/>
              <a:r>
                <a:rPr lang="en-US" sz="1800" dirty="0" smtClean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</a:t>
              </a:r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50K</a:t>
              </a:r>
            </a:p>
          </p:txBody>
        </p:sp>
        <p:sp>
          <p:nvSpPr>
            <p:cNvPr id="35896" name="Oval 94"/>
            <p:cNvSpPr>
              <a:spLocks noChangeArrowheads="1"/>
            </p:cNvSpPr>
            <p:nvPr/>
          </p:nvSpPr>
          <p:spPr bwMode="auto">
            <a:xfrm>
              <a:off x="4752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7" name="Line 95"/>
            <p:cNvSpPr>
              <a:spLocks noChangeShapeType="1"/>
            </p:cNvSpPr>
            <p:nvPr/>
          </p:nvSpPr>
          <p:spPr bwMode="auto">
            <a:xfrm flipV="1">
              <a:off x="3456" y="2880"/>
              <a:ext cx="96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8" name="Line 96"/>
            <p:cNvSpPr>
              <a:spLocks noChangeShapeType="1"/>
            </p:cNvSpPr>
            <p:nvPr/>
          </p:nvSpPr>
          <p:spPr bwMode="auto">
            <a:xfrm>
              <a:off x="3456" y="3408"/>
              <a:ext cx="100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9" name="Oval 97"/>
            <p:cNvSpPr>
              <a:spLocks noChangeArrowheads="1"/>
            </p:cNvSpPr>
            <p:nvPr/>
          </p:nvSpPr>
          <p:spPr bwMode="auto">
            <a:xfrm>
              <a:off x="4416" y="2496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0" name="Oval 98"/>
            <p:cNvSpPr>
              <a:spLocks noChangeArrowheads="1"/>
            </p:cNvSpPr>
            <p:nvPr/>
          </p:nvSpPr>
          <p:spPr bwMode="auto">
            <a:xfrm>
              <a:off x="4464" y="3360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1" name="Oval 99"/>
            <p:cNvSpPr>
              <a:spLocks noChangeArrowheads="1"/>
            </p:cNvSpPr>
            <p:nvPr/>
          </p:nvSpPr>
          <p:spPr bwMode="auto">
            <a:xfrm>
              <a:off x="5040" y="312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2" name="Oval 100"/>
            <p:cNvSpPr>
              <a:spLocks noChangeArrowheads="1"/>
            </p:cNvSpPr>
            <p:nvPr/>
          </p:nvSpPr>
          <p:spPr bwMode="auto">
            <a:xfrm>
              <a:off x="4800" y="36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3" name="Oval 101"/>
            <p:cNvSpPr>
              <a:spLocks noChangeArrowheads="1"/>
            </p:cNvSpPr>
            <p:nvPr/>
          </p:nvSpPr>
          <p:spPr bwMode="auto">
            <a:xfrm>
              <a:off x="4992" y="36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" name="Group 102"/>
            <p:cNvGrpSpPr>
              <a:grpSpLocks/>
            </p:cNvGrpSpPr>
            <p:nvPr/>
          </p:nvGrpSpPr>
          <p:grpSpPr bwMode="auto">
            <a:xfrm>
              <a:off x="4560" y="3024"/>
              <a:ext cx="144" cy="144"/>
              <a:chOff x="2880" y="2160"/>
              <a:chExt cx="192" cy="192"/>
            </a:xfrm>
          </p:grpSpPr>
          <p:sp>
            <p:nvSpPr>
              <p:cNvPr id="36006" name="Line 10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07" name="Line 10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905" name="Oval 105"/>
            <p:cNvSpPr>
              <a:spLocks noChangeArrowheads="1"/>
            </p:cNvSpPr>
            <p:nvPr/>
          </p:nvSpPr>
          <p:spPr bwMode="auto">
            <a:xfrm>
              <a:off x="2784" y="36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6" name="Oval 106"/>
            <p:cNvSpPr>
              <a:spLocks noChangeArrowheads="1"/>
            </p:cNvSpPr>
            <p:nvPr/>
          </p:nvSpPr>
          <p:spPr bwMode="auto">
            <a:xfrm>
              <a:off x="2976" y="312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7" name="Oval 107"/>
            <p:cNvSpPr>
              <a:spLocks noChangeArrowheads="1"/>
            </p:cNvSpPr>
            <p:nvPr/>
          </p:nvSpPr>
          <p:spPr bwMode="auto">
            <a:xfrm>
              <a:off x="3024" y="33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8" name="Oval 108"/>
            <p:cNvSpPr>
              <a:spLocks noChangeArrowheads="1"/>
            </p:cNvSpPr>
            <p:nvPr/>
          </p:nvSpPr>
          <p:spPr bwMode="auto">
            <a:xfrm>
              <a:off x="1200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9" name="Oval 109"/>
            <p:cNvSpPr>
              <a:spLocks noChangeArrowheads="1"/>
            </p:cNvSpPr>
            <p:nvPr/>
          </p:nvSpPr>
          <p:spPr bwMode="auto">
            <a:xfrm>
              <a:off x="1200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0" name="Oval 110"/>
            <p:cNvSpPr>
              <a:spLocks noChangeArrowheads="1"/>
            </p:cNvSpPr>
            <p:nvPr/>
          </p:nvSpPr>
          <p:spPr bwMode="auto">
            <a:xfrm>
              <a:off x="1008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1" name="Oval 111"/>
            <p:cNvSpPr>
              <a:spLocks noChangeArrowheads="1"/>
            </p:cNvSpPr>
            <p:nvPr/>
          </p:nvSpPr>
          <p:spPr bwMode="auto">
            <a:xfrm>
              <a:off x="1056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2" name="Oval 112"/>
            <p:cNvSpPr>
              <a:spLocks noChangeArrowheads="1"/>
            </p:cNvSpPr>
            <p:nvPr/>
          </p:nvSpPr>
          <p:spPr bwMode="auto">
            <a:xfrm>
              <a:off x="4896" y="38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3" name="Oval 113"/>
            <p:cNvSpPr>
              <a:spLocks noChangeArrowheads="1"/>
            </p:cNvSpPr>
            <p:nvPr/>
          </p:nvSpPr>
          <p:spPr bwMode="auto">
            <a:xfrm>
              <a:off x="4752" y="398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4" name="Text Box 114"/>
            <p:cNvSpPr txBox="1">
              <a:spLocks noChangeArrowheads="1"/>
            </p:cNvSpPr>
            <p:nvPr/>
          </p:nvSpPr>
          <p:spPr bwMode="auto">
            <a:xfrm>
              <a:off x="3424" y="2635"/>
              <a:ext cx="1054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Age&gt;=45</a:t>
              </a:r>
            </a:p>
          </p:txBody>
        </p:sp>
        <p:sp>
          <p:nvSpPr>
            <p:cNvPr id="35915" name="Text Box 115"/>
            <p:cNvSpPr txBox="1">
              <a:spLocks noChangeArrowheads="1"/>
            </p:cNvSpPr>
            <p:nvPr/>
          </p:nvSpPr>
          <p:spPr bwMode="auto">
            <a:xfrm>
              <a:off x="3503" y="3600"/>
              <a:ext cx="902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Age&lt;45</a:t>
              </a:r>
            </a:p>
          </p:txBody>
        </p:sp>
        <p:sp>
          <p:nvSpPr>
            <p:cNvPr id="35916" name="Oval 116"/>
            <p:cNvSpPr>
              <a:spLocks noChangeArrowheads="1"/>
            </p:cNvSpPr>
            <p:nvPr/>
          </p:nvSpPr>
          <p:spPr bwMode="auto">
            <a:xfrm>
              <a:off x="4848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7" name="Oval 117"/>
            <p:cNvSpPr>
              <a:spLocks noChangeArrowheads="1"/>
            </p:cNvSpPr>
            <p:nvPr/>
          </p:nvSpPr>
          <p:spPr bwMode="auto">
            <a:xfrm>
              <a:off x="1104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8" name="Oval 118"/>
            <p:cNvSpPr>
              <a:spLocks noChangeArrowheads="1"/>
            </p:cNvSpPr>
            <p:nvPr/>
          </p:nvSpPr>
          <p:spPr bwMode="auto">
            <a:xfrm>
              <a:off x="3264" y="34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9" name="Oval 119"/>
            <p:cNvSpPr>
              <a:spLocks noChangeArrowheads="1"/>
            </p:cNvSpPr>
            <p:nvPr/>
          </p:nvSpPr>
          <p:spPr bwMode="auto">
            <a:xfrm>
              <a:off x="4992" y="278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" name="Group 120"/>
            <p:cNvGrpSpPr>
              <a:grpSpLocks/>
            </p:cNvGrpSpPr>
            <p:nvPr/>
          </p:nvGrpSpPr>
          <p:grpSpPr bwMode="auto">
            <a:xfrm>
              <a:off x="528" y="4189"/>
              <a:ext cx="192" cy="192"/>
              <a:chOff x="2880" y="2326"/>
              <a:chExt cx="192" cy="192"/>
            </a:xfrm>
          </p:grpSpPr>
          <p:sp>
            <p:nvSpPr>
              <p:cNvPr id="36004" name="Line 121"/>
              <p:cNvSpPr>
                <a:spLocks noChangeShapeType="1"/>
              </p:cNvSpPr>
              <p:nvPr/>
            </p:nvSpPr>
            <p:spPr bwMode="auto">
              <a:xfrm>
                <a:off x="2880" y="2410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05" name="Line 122"/>
              <p:cNvSpPr>
                <a:spLocks noChangeShapeType="1"/>
              </p:cNvSpPr>
              <p:nvPr/>
            </p:nvSpPr>
            <p:spPr bwMode="auto">
              <a:xfrm>
                <a:off x="2976" y="2326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921" name="Oval 123"/>
            <p:cNvSpPr>
              <a:spLocks noChangeArrowheads="1"/>
            </p:cNvSpPr>
            <p:nvPr/>
          </p:nvSpPr>
          <p:spPr bwMode="auto">
            <a:xfrm>
              <a:off x="576" y="400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22" name="Text Box 124"/>
            <p:cNvSpPr txBox="1">
              <a:spLocks noChangeArrowheads="1"/>
            </p:cNvSpPr>
            <p:nvPr/>
          </p:nvSpPr>
          <p:spPr bwMode="auto">
            <a:xfrm>
              <a:off x="769" y="3795"/>
              <a:ext cx="2037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rgbClr val="00FF00"/>
                  </a:solidFill>
                  <a:latin typeface="Tahoma" pitchFamily="34" charset="0"/>
                  <a:cs typeface="Arial" charset="0"/>
                </a:rPr>
                <a:t>Bad risk (Default)</a:t>
              </a:r>
            </a:p>
          </p:txBody>
        </p:sp>
        <p:sp>
          <p:nvSpPr>
            <p:cNvPr id="35923" name="Text Box 125"/>
            <p:cNvSpPr txBox="1">
              <a:spLocks noChangeArrowheads="1"/>
            </p:cNvSpPr>
            <p:nvPr/>
          </p:nvSpPr>
          <p:spPr bwMode="auto">
            <a:xfrm>
              <a:off x="761" y="4133"/>
              <a:ext cx="2594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Tahoma" pitchFamily="34" charset="0"/>
                  <a:cs typeface="Arial" charset="0"/>
                </a:rPr>
                <a:t>Good risk (Not default)</a:t>
              </a:r>
            </a:p>
          </p:txBody>
        </p:sp>
        <p:sp>
          <p:nvSpPr>
            <p:cNvPr id="35924" name="Oval 126"/>
            <p:cNvSpPr>
              <a:spLocks noChangeArrowheads="1"/>
            </p:cNvSpPr>
            <p:nvPr/>
          </p:nvSpPr>
          <p:spPr bwMode="auto">
            <a:xfrm>
              <a:off x="816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25" name="Oval 127"/>
            <p:cNvSpPr>
              <a:spLocks noChangeArrowheads="1"/>
            </p:cNvSpPr>
            <p:nvPr/>
          </p:nvSpPr>
          <p:spPr bwMode="auto">
            <a:xfrm>
              <a:off x="912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" name="Group 128"/>
            <p:cNvGrpSpPr>
              <a:grpSpLocks/>
            </p:cNvGrpSpPr>
            <p:nvPr/>
          </p:nvGrpSpPr>
          <p:grpSpPr bwMode="auto">
            <a:xfrm>
              <a:off x="720" y="2448"/>
              <a:ext cx="144" cy="144"/>
              <a:chOff x="2880" y="2160"/>
              <a:chExt cx="192" cy="192"/>
            </a:xfrm>
          </p:grpSpPr>
          <p:sp>
            <p:nvSpPr>
              <p:cNvPr id="36002" name="Line 12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03" name="Line 13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131"/>
            <p:cNvGrpSpPr>
              <a:grpSpLocks/>
            </p:cNvGrpSpPr>
            <p:nvPr/>
          </p:nvGrpSpPr>
          <p:grpSpPr bwMode="auto">
            <a:xfrm>
              <a:off x="816" y="2304"/>
              <a:ext cx="144" cy="144"/>
              <a:chOff x="2880" y="2160"/>
              <a:chExt cx="192" cy="192"/>
            </a:xfrm>
          </p:grpSpPr>
          <p:sp>
            <p:nvSpPr>
              <p:cNvPr id="36000" name="Line 13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01" name="Line 13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134"/>
            <p:cNvGrpSpPr>
              <a:grpSpLocks/>
            </p:cNvGrpSpPr>
            <p:nvPr/>
          </p:nvGrpSpPr>
          <p:grpSpPr bwMode="auto">
            <a:xfrm>
              <a:off x="576" y="2544"/>
              <a:ext cx="144" cy="144"/>
              <a:chOff x="2880" y="2160"/>
              <a:chExt cx="192" cy="192"/>
            </a:xfrm>
          </p:grpSpPr>
          <p:sp>
            <p:nvSpPr>
              <p:cNvPr id="35998" name="Line 13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9" name="Line 13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137"/>
            <p:cNvGrpSpPr>
              <a:grpSpLocks/>
            </p:cNvGrpSpPr>
            <p:nvPr/>
          </p:nvGrpSpPr>
          <p:grpSpPr bwMode="auto">
            <a:xfrm>
              <a:off x="816" y="2064"/>
              <a:ext cx="144" cy="144"/>
              <a:chOff x="2880" y="2160"/>
              <a:chExt cx="192" cy="192"/>
            </a:xfrm>
          </p:grpSpPr>
          <p:sp>
            <p:nvSpPr>
              <p:cNvPr id="35996" name="Line 13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7" name="Line 13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" name="Group 140"/>
            <p:cNvGrpSpPr>
              <a:grpSpLocks/>
            </p:cNvGrpSpPr>
            <p:nvPr/>
          </p:nvGrpSpPr>
          <p:grpSpPr bwMode="auto">
            <a:xfrm>
              <a:off x="3120" y="1920"/>
              <a:ext cx="144" cy="144"/>
              <a:chOff x="2880" y="2160"/>
              <a:chExt cx="192" cy="192"/>
            </a:xfrm>
          </p:grpSpPr>
          <p:sp>
            <p:nvSpPr>
              <p:cNvPr id="35994" name="Line 14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5" name="Line 14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931" name="Oval 143"/>
            <p:cNvSpPr>
              <a:spLocks noChangeArrowheads="1"/>
            </p:cNvSpPr>
            <p:nvPr/>
          </p:nvSpPr>
          <p:spPr bwMode="auto">
            <a:xfrm>
              <a:off x="3216" y="14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32" name="Oval 144"/>
            <p:cNvSpPr>
              <a:spLocks noChangeArrowheads="1"/>
            </p:cNvSpPr>
            <p:nvPr/>
          </p:nvSpPr>
          <p:spPr bwMode="auto">
            <a:xfrm>
              <a:off x="2880" y="14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9" name="Group 145"/>
            <p:cNvGrpSpPr>
              <a:grpSpLocks/>
            </p:cNvGrpSpPr>
            <p:nvPr/>
          </p:nvGrpSpPr>
          <p:grpSpPr bwMode="auto">
            <a:xfrm>
              <a:off x="4704" y="1152"/>
              <a:ext cx="144" cy="144"/>
              <a:chOff x="2880" y="2160"/>
              <a:chExt cx="192" cy="192"/>
            </a:xfrm>
          </p:grpSpPr>
          <p:sp>
            <p:nvSpPr>
              <p:cNvPr id="35992" name="Line 14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3" name="Line 14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" name="Group 148"/>
            <p:cNvGrpSpPr>
              <a:grpSpLocks/>
            </p:cNvGrpSpPr>
            <p:nvPr/>
          </p:nvGrpSpPr>
          <p:grpSpPr bwMode="auto">
            <a:xfrm>
              <a:off x="4800" y="1344"/>
              <a:ext cx="144" cy="144"/>
              <a:chOff x="2880" y="2160"/>
              <a:chExt cx="192" cy="192"/>
            </a:xfrm>
          </p:grpSpPr>
          <p:sp>
            <p:nvSpPr>
              <p:cNvPr id="35990" name="Line 14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1" name="Line 15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" name="Group 151"/>
            <p:cNvGrpSpPr>
              <a:grpSpLocks/>
            </p:cNvGrpSpPr>
            <p:nvPr/>
          </p:nvGrpSpPr>
          <p:grpSpPr bwMode="auto">
            <a:xfrm>
              <a:off x="4896" y="1440"/>
              <a:ext cx="144" cy="144"/>
              <a:chOff x="2880" y="2160"/>
              <a:chExt cx="192" cy="192"/>
            </a:xfrm>
          </p:grpSpPr>
          <p:sp>
            <p:nvSpPr>
              <p:cNvPr id="35988" name="Line 15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9" name="Line 15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40" name="Group 154"/>
            <p:cNvGrpSpPr>
              <a:grpSpLocks/>
            </p:cNvGrpSpPr>
            <p:nvPr/>
          </p:nvGrpSpPr>
          <p:grpSpPr bwMode="auto">
            <a:xfrm>
              <a:off x="4704" y="912"/>
              <a:ext cx="144" cy="144"/>
              <a:chOff x="2880" y="2160"/>
              <a:chExt cx="192" cy="192"/>
            </a:xfrm>
          </p:grpSpPr>
          <p:sp>
            <p:nvSpPr>
              <p:cNvPr id="35986" name="Line 15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7" name="Line 15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937" name="Oval 157"/>
            <p:cNvSpPr>
              <a:spLocks noChangeArrowheads="1"/>
            </p:cNvSpPr>
            <p:nvPr/>
          </p:nvSpPr>
          <p:spPr bwMode="auto">
            <a:xfrm>
              <a:off x="4608" y="36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38" name="Oval 158"/>
            <p:cNvSpPr>
              <a:spLocks noChangeArrowheads="1"/>
            </p:cNvSpPr>
            <p:nvPr/>
          </p:nvSpPr>
          <p:spPr bwMode="auto">
            <a:xfrm>
              <a:off x="4800" y="35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39" name="Oval 159"/>
            <p:cNvSpPr>
              <a:spLocks noChangeArrowheads="1"/>
            </p:cNvSpPr>
            <p:nvPr/>
          </p:nvSpPr>
          <p:spPr bwMode="auto">
            <a:xfrm>
              <a:off x="4704" y="37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0" name="Oval 160"/>
            <p:cNvSpPr>
              <a:spLocks noChangeArrowheads="1"/>
            </p:cNvSpPr>
            <p:nvPr/>
          </p:nvSpPr>
          <p:spPr bwMode="auto">
            <a:xfrm>
              <a:off x="4560" y="393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1" name="Oval 161"/>
            <p:cNvSpPr>
              <a:spLocks noChangeArrowheads="1"/>
            </p:cNvSpPr>
            <p:nvPr/>
          </p:nvSpPr>
          <p:spPr bwMode="auto">
            <a:xfrm>
              <a:off x="1344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2" name="Oval 162"/>
            <p:cNvSpPr>
              <a:spLocks noChangeArrowheads="1"/>
            </p:cNvSpPr>
            <p:nvPr/>
          </p:nvSpPr>
          <p:spPr bwMode="auto">
            <a:xfrm>
              <a:off x="1200" y="230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3" name="Oval 163"/>
            <p:cNvSpPr>
              <a:spLocks noChangeArrowheads="1"/>
            </p:cNvSpPr>
            <p:nvPr/>
          </p:nvSpPr>
          <p:spPr bwMode="auto">
            <a:xfrm>
              <a:off x="3072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4" name="Oval 164"/>
            <p:cNvSpPr>
              <a:spLocks noChangeArrowheads="1"/>
            </p:cNvSpPr>
            <p:nvPr/>
          </p:nvSpPr>
          <p:spPr bwMode="auto">
            <a:xfrm>
              <a:off x="2832" y="187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5" name="Oval 165"/>
            <p:cNvSpPr>
              <a:spLocks noChangeArrowheads="1"/>
            </p:cNvSpPr>
            <p:nvPr/>
          </p:nvSpPr>
          <p:spPr bwMode="auto">
            <a:xfrm>
              <a:off x="4704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6" name="Oval 166"/>
            <p:cNvSpPr>
              <a:spLocks noChangeArrowheads="1"/>
            </p:cNvSpPr>
            <p:nvPr/>
          </p:nvSpPr>
          <p:spPr bwMode="auto">
            <a:xfrm>
              <a:off x="4896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841" name="Group 167"/>
            <p:cNvGrpSpPr>
              <a:grpSpLocks/>
            </p:cNvGrpSpPr>
            <p:nvPr/>
          </p:nvGrpSpPr>
          <p:grpSpPr bwMode="auto">
            <a:xfrm>
              <a:off x="1344" y="2400"/>
              <a:ext cx="144" cy="144"/>
              <a:chOff x="2880" y="2160"/>
              <a:chExt cx="192" cy="192"/>
            </a:xfrm>
          </p:grpSpPr>
          <p:sp>
            <p:nvSpPr>
              <p:cNvPr id="35984" name="Line 16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5" name="Line 16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43" name="Group 170"/>
            <p:cNvGrpSpPr>
              <a:grpSpLocks/>
            </p:cNvGrpSpPr>
            <p:nvPr/>
          </p:nvGrpSpPr>
          <p:grpSpPr bwMode="auto">
            <a:xfrm>
              <a:off x="912" y="2688"/>
              <a:ext cx="144" cy="144"/>
              <a:chOff x="2880" y="2160"/>
              <a:chExt cx="192" cy="192"/>
            </a:xfrm>
          </p:grpSpPr>
          <p:sp>
            <p:nvSpPr>
              <p:cNvPr id="35982" name="Line 17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3" name="Line 17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44" name="Group 173"/>
            <p:cNvGrpSpPr>
              <a:grpSpLocks/>
            </p:cNvGrpSpPr>
            <p:nvPr/>
          </p:nvGrpSpPr>
          <p:grpSpPr bwMode="auto">
            <a:xfrm>
              <a:off x="1008" y="2352"/>
              <a:ext cx="144" cy="144"/>
              <a:chOff x="2880" y="2160"/>
              <a:chExt cx="192" cy="192"/>
            </a:xfrm>
          </p:grpSpPr>
          <p:sp>
            <p:nvSpPr>
              <p:cNvPr id="35980" name="Line 17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1" name="Line 17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47" name="Group 176"/>
            <p:cNvGrpSpPr>
              <a:grpSpLocks/>
            </p:cNvGrpSpPr>
            <p:nvPr/>
          </p:nvGrpSpPr>
          <p:grpSpPr bwMode="auto">
            <a:xfrm>
              <a:off x="1008" y="2832"/>
              <a:ext cx="144" cy="144"/>
              <a:chOff x="2880" y="2160"/>
              <a:chExt cx="192" cy="192"/>
            </a:xfrm>
          </p:grpSpPr>
          <p:sp>
            <p:nvSpPr>
              <p:cNvPr id="35978" name="Line 17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9" name="Line 17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6" name="Group 179"/>
            <p:cNvGrpSpPr>
              <a:grpSpLocks/>
            </p:cNvGrpSpPr>
            <p:nvPr/>
          </p:nvGrpSpPr>
          <p:grpSpPr bwMode="auto">
            <a:xfrm>
              <a:off x="1200" y="2688"/>
              <a:ext cx="144" cy="144"/>
              <a:chOff x="2880" y="2160"/>
              <a:chExt cx="192" cy="192"/>
            </a:xfrm>
          </p:grpSpPr>
          <p:sp>
            <p:nvSpPr>
              <p:cNvPr id="35976" name="Line 18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7" name="Line 18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7" name="Group 182"/>
            <p:cNvGrpSpPr>
              <a:grpSpLocks/>
            </p:cNvGrpSpPr>
            <p:nvPr/>
          </p:nvGrpSpPr>
          <p:grpSpPr bwMode="auto">
            <a:xfrm>
              <a:off x="576" y="2208"/>
              <a:ext cx="144" cy="144"/>
              <a:chOff x="2880" y="2160"/>
              <a:chExt cx="192" cy="192"/>
            </a:xfrm>
          </p:grpSpPr>
          <p:sp>
            <p:nvSpPr>
              <p:cNvPr id="35974" name="Line 18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5" name="Line 18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8" name="Group 185"/>
            <p:cNvGrpSpPr>
              <a:grpSpLocks/>
            </p:cNvGrpSpPr>
            <p:nvPr/>
          </p:nvGrpSpPr>
          <p:grpSpPr bwMode="auto">
            <a:xfrm>
              <a:off x="1392" y="2256"/>
              <a:ext cx="144" cy="144"/>
              <a:chOff x="2880" y="2160"/>
              <a:chExt cx="192" cy="192"/>
            </a:xfrm>
          </p:grpSpPr>
          <p:sp>
            <p:nvSpPr>
              <p:cNvPr id="35972" name="Line 18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3" name="Line 18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9" name="Group 188"/>
            <p:cNvGrpSpPr>
              <a:grpSpLocks/>
            </p:cNvGrpSpPr>
            <p:nvPr/>
          </p:nvGrpSpPr>
          <p:grpSpPr bwMode="auto">
            <a:xfrm>
              <a:off x="528" y="2400"/>
              <a:ext cx="144" cy="144"/>
              <a:chOff x="2880" y="2160"/>
              <a:chExt cx="192" cy="192"/>
            </a:xfrm>
          </p:grpSpPr>
          <p:sp>
            <p:nvSpPr>
              <p:cNvPr id="35970" name="Line 18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1" name="Line 19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60" name="Group 191"/>
            <p:cNvGrpSpPr>
              <a:grpSpLocks/>
            </p:cNvGrpSpPr>
            <p:nvPr/>
          </p:nvGrpSpPr>
          <p:grpSpPr bwMode="auto">
            <a:xfrm>
              <a:off x="2928" y="3552"/>
              <a:ext cx="144" cy="144"/>
              <a:chOff x="2880" y="2160"/>
              <a:chExt cx="192" cy="192"/>
            </a:xfrm>
          </p:grpSpPr>
          <p:sp>
            <p:nvSpPr>
              <p:cNvPr id="35968" name="Line 19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9" name="Line 19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61" name="Group 194"/>
            <p:cNvGrpSpPr>
              <a:grpSpLocks/>
            </p:cNvGrpSpPr>
            <p:nvPr/>
          </p:nvGrpSpPr>
          <p:grpSpPr bwMode="auto">
            <a:xfrm>
              <a:off x="4704" y="1776"/>
              <a:ext cx="144" cy="144"/>
              <a:chOff x="2880" y="2160"/>
              <a:chExt cx="192" cy="192"/>
            </a:xfrm>
          </p:grpSpPr>
          <p:sp>
            <p:nvSpPr>
              <p:cNvPr id="35966" name="Line 19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7" name="Line 19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67" name="Group 197"/>
            <p:cNvGrpSpPr>
              <a:grpSpLocks/>
            </p:cNvGrpSpPr>
            <p:nvPr/>
          </p:nvGrpSpPr>
          <p:grpSpPr bwMode="auto">
            <a:xfrm>
              <a:off x="5088" y="1872"/>
              <a:ext cx="144" cy="144"/>
              <a:chOff x="2880" y="2160"/>
              <a:chExt cx="192" cy="192"/>
            </a:xfrm>
          </p:grpSpPr>
          <p:sp>
            <p:nvSpPr>
              <p:cNvPr id="35964" name="Line 19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5" name="Line 19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71" name="Group 200"/>
            <p:cNvGrpSpPr>
              <a:grpSpLocks/>
            </p:cNvGrpSpPr>
            <p:nvPr/>
          </p:nvGrpSpPr>
          <p:grpSpPr bwMode="auto">
            <a:xfrm>
              <a:off x="2928" y="1584"/>
              <a:ext cx="144" cy="144"/>
              <a:chOff x="2880" y="2160"/>
              <a:chExt cx="192" cy="192"/>
            </a:xfrm>
          </p:grpSpPr>
          <p:sp>
            <p:nvSpPr>
              <p:cNvPr id="35962" name="Line 20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3" name="Line 20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69728" name="Group 203"/>
            <p:cNvGrpSpPr>
              <a:grpSpLocks/>
            </p:cNvGrpSpPr>
            <p:nvPr/>
          </p:nvGrpSpPr>
          <p:grpSpPr bwMode="auto">
            <a:xfrm>
              <a:off x="5040" y="2112"/>
              <a:ext cx="144" cy="144"/>
              <a:chOff x="2880" y="2160"/>
              <a:chExt cx="192" cy="192"/>
            </a:xfrm>
          </p:grpSpPr>
          <p:sp>
            <p:nvSpPr>
              <p:cNvPr id="35960" name="Line 20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1" name="Line 20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9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9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9731" grpId="0" uiExpand="1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9652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Outline (Week 4) Predictive Model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055688" y="1600200"/>
            <a:ext cx="7859712" cy="408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Prediction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400" dirty="0" smtClean="0"/>
              <a:t> Classification (vs. Regression)</a:t>
            </a:r>
          </a:p>
          <a:p>
            <a:pPr marL="230188" indent="-230188" eaLnBrk="1" hangingPunct="1">
              <a:lnSpc>
                <a:spcPct val="110000"/>
              </a:lnSpc>
              <a:buFontTx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Decision Trees</a:t>
            </a:r>
          </a:p>
          <a:p>
            <a:pPr marL="230188" indent="-230188" eaLnBrk="1" hangingPunct="1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Regression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Linear Regression</a:t>
            </a:r>
          </a:p>
          <a:p>
            <a:pPr marL="687388" lvl="1" indent="-225425">
              <a:lnSpc>
                <a:spcPct val="110000"/>
              </a:lnSpc>
              <a:buFontTx/>
              <a:buChar char="•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Logistic Regression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Naive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Bayes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SVM  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K-Nearest Neighbor (KNN)</a:t>
            </a:r>
          </a:p>
          <a:p>
            <a:pPr marL="230188" indent="-230188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…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590800"/>
            <a:ext cx="6705600" cy="2209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tree is constructed by </a:t>
            </a:r>
            <a:r>
              <a:rPr lang="en-US" sz="2400" dirty="0" smtClean="0">
                <a:solidFill>
                  <a:srgbClr val="C00000"/>
                </a:solidFill>
              </a:rPr>
              <a:t>recursively</a:t>
            </a:r>
            <a:r>
              <a:rPr lang="en-US" sz="2400" dirty="0" smtClean="0"/>
              <a:t> partitioning the examples.</a:t>
            </a:r>
          </a:p>
          <a:p>
            <a:endParaRPr lang="en-US" sz="1200" dirty="0" smtClean="0"/>
          </a:p>
          <a:p>
            <a:r>
              <a:rPr lang="en-US" sz="2400" dirty="0" smtClean="0"/>
              <a:t>With each partition the examples are split into </a:t>
            </a:r>
            <a:r>
              <a:rPr lang="en-US" sz="2400" dirty="0" smtClean="0">
                <a:solidFill>
                  <a:srgbClr val="C00000"/>
                </a:solidFill>
              </a:rPr>
              <a:t>increasingly purer </a:t>
            </a:r>
            <a:r>
              <a:rPr lang="en-US" sz="2400" dirty="0" smtClean="0"/>
              <a:t>sub groups.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57200" y="10668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dirty="0" smtClean="0">
                <a:solidFill>
                  <a:srgbClr val="C00000"/>
                </a:solidFill>
                <a:latin typeface="Arial Rounded MT Bold" pitchFamily="34" charset="0"/>
              </a:rPr>
              <a:t>Decision </a:t>
            </a:r>
            <a:r>
              <a:rPr lang="en-US" sz="3600" dirty="0">
                <a:solidFill>
                  <a:srgbClr val="C00000"/>
                </a:solidFill>
                <a:latin typeface="Arial Rounded MT Bold" pitchFamily="34" charset="0"/>
              </a:rPr>
              <a:t>Tree Construction</a:t>
            </a:r>
          </a:p>
        </p:txBody>
      </p:sp>
      <p:pic>
        <p:nvPicPr>
          <p:cNvPr id="4" name="Picture 3" descr="inverted-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86600" y="1143000"/>
            <a:ext cx="1623181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6"/>
          <p:cNvSpPr/>
          <p:nvPr/>
        </p:nvSpPr>
        <p:spPr>
          <a:xfrm>
            <a:off x="6126480" y="1371600"/>
            <a:ext cx="2971800" cy="3962400"/>
          </a:xfrm>
          <a:prstGeom prst="rect">
            <a:avLst/>
          </a:prstGeom>
          <a:solidFill>
            <a:srgbClr val="00B050">
              <a:alpha val="17000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9400"/>
            <a:ext cx="7772400" cy="635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 two class problem (Default or Not)</a:t>
            </a: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838200" y="19050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838200" y="53340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826000" y="5394007"/>
            <a:ext cx="96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52400" y="2438400"/>
            <a:ext cx="568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37913" name="Oval 25"/>
          <p:cNvSpPr>
            <a:spLocks noChangeArrowheads="1"/>
          </p:cNvSpPr>
          <p:nvPr/>
        </p:nvSpPr>
        <p:spPr bwMode="auto">
          <a:xfrm>
            <a:off x="2438400" y="4114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Oval 35"/>
          <p:cNvSpPr>
            <a:spLocks noChangeArrowheads="1"/>
          </p:cNvSpPr>
          <p:nvPr/>
        </p:nvSpPr>
        <p:spPr bwMode="auto">
          <a:xfrm>
            <a:off x="2743200" y="3124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8" name="Oval 36"/>
          <p:cNvSpPr>
            <a:spLocks noChangeArrowheads="1"/>
          </p:cNvSpPr>
          <p:nvPr/>
        </p:nvSpPr>
        <p:spPr bwMode="auto">
          <a:xfrm>
            <a:off x="2743200" y="4572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Oval 37"/>
          <p:cNvSpPr>
            <a:spLocks noChangeArrowheads="1"/>
          </p:cNvSpPr>
          <p:nvPr/>
        </p:nvSpPr>
        <p:spPr bwMode="auto">
          <a:xfrm>
            <a:off x="2667000" y="3581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0" name="Oval 38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1" name="Oval 39"/>
          <p:cNvSpPr>
            <a:spLocks noChangeArrowheads="1"/>
          </p:cNvSpPr>
          <p:nvPr/>
        </p:nvSpPr>
        <p:spPr bwMode="auto">
          <a:xfrm>
            <a:off x="1828800" y="4267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Oval 40"/>
          <p:cNvSpPr>
            <a:spLocks noChangeArrowheads="1"/>
          </p:cNvSpPr>
          <p:nvPr/>
        </p:nvSpPr>
        <p:spPr bwMode="auto">
          <a:xfrm>
            <a:off x="1981200" y="4876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3" name="Oval 41"/>
          <p:cNvSpPr>
            <a:spLocks noChangeArrowheads="1"/>
          </p:cNvSpPr>
          <p:nvPr/>
        </p:nvSpPr>
        <p:spPr bwMode="auto">
          <a:xfrm>
            <a:off x="1600200" y="4724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4" name="Oval 42"/>
          <p:cNvSpPr>
            <a:spLocks noChangeArrowheads="1"/>
          </p:cNvSpPr>
          <p:nvPr/>
        </p:nvSpPr>
        <p:spPr bwMode="auto">
          <a:xfrm>
            <a:off x="1981200" y="3581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Oval 43"/>
          <p:cNvSpPr>
            <a:spLocks noChangeArrowheads="1"/>
          </p:cNvSpPr>
          <p:nvPr/>
        </p:nvSpPr>
        <p:spPr bwMode="auto">
          <a:xfrm>
            <a:off x="1371600" y="4114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1823" name="Line 47"/>
          <p:cNvSpPr>
            <a:spLocks noChangeShapeType="1"/>
          </p:cNvSpPr>
          <p:nvPr/>
        </p:nvSpPr>
        <p:spPr bwMode="auto">
          <a:xfrm>
            <a:off x="3276600" y="3429000"/>
            <a:ext cx="2590800" cy="0"/>
          </a:xfrm>
          <a:prstGeom prst="line">
            <a:avLst/>
          </a:prstGeom>
          <a:noFill/>
          <a:ln w="31750">
            <a:solidFill>
              <a:schemeClr val="tx1">
                <a:lumMod val="85000"/>
                <a:lumOff val="1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971824" name="Line 48"/>
          <p:cNvSpPr>
            <a:spLocks noChangeShapeType="1"/>
          </p:cNvSpPr>
          <p:nvPr/>
        </p:nvSpPr>
        <p:spPr bwMode="auto">
          <a:xfrm>
            <a:off x="3200400" y="1828800"/>
            <a:ext cx="0" cy="3352800"/>
          </a:xfrm>
          <a:prstGeom prst="line">
            <a:avLst/>
          </a:prstGeom>
          <a:noFill/>
          <a:ln w="349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314325" y="6172200"/>
            <a:ext cx="304800" cy="304800"/>
            <a:chOff x="2880" y="2160"/>
            <a:chExt cx="192" cy="192"/>
          </a:xfrm>
        </p:grpSpPr>
        <p:sp>
          <p:nvSpPr>
            <p:cNvPr id="37964" name="Line 50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7965" name="Line 51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37930" name="Oval 52"/>
          <p:cNvSpPr>
            <a:spLocks noChangeArrowheads="1"/>
          </p:cNvSpPr>
          <p:nvPr/>
        </p:nvSpPr>
        <p:spPr bwMode="auto">
          <a:xfrm>
            <a:off x="390525" y="5867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931" name="Text Box 53"/>
          <p:cNvSpPr txBox="1">
            <a:spLocks noChangeArrowheads="1"/>
          </p:cNvSpPr>
          <p:nvPr/>
        </p:nvSpPr>
        <p:spPr bwMode="auto">
          <a:xfrm>
            <a:off x="695325" y="5805488"/>
            <a:ext cx="31694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Bad risk (Default) – 16 cases</a:t>
            </a:r>
          </a:p>
        </p:txBody>
      </p:sp>
      <p:sp>
        <p:nvSpPr>
          <p:cNvPr id="37932" name="Text Box 54"/>
          <p:cNvSpPr txBox="1">
            <a:spLocks noChangeArrowheads="1"/>
          </p:cNvSpPr>
          <p:nvPr/>
        </p:nvSpPr>
        <p:spPr bwMode="auto">
          <a:xfrm>
            <a:off x="696913" y="6096000"/>
            <a:ext cx="3716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Good risk (Not default) – 14 cases</a:t>
            </a:r>
          </a:p>
        </p:txBody>
      </p:sp>
      <p:sp>
        <p:nvSpPr>
          <p:cNvPr id="971831" name="Text Box 55"/>
          <p:cNvSpPr txBox="1">
            <a:spLocks noChangeArrowheads="1"/>
          </p:cNvSpPr>
          <p:nvPr/>
        </p:nvSpPr>
        <p:spPr bwMode="auto">
          <a:xfrm>
            <a:off x="4211571" y="3429000"/>
            <a:ext cx="17796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 b="1" dirty="0">
                <a:latin typeface="Tahoma" pitchFamily="34" charset="0"/>
                <a:cs typeface="Arial" charset="0"/>
              </a:rPr>
              <a:t>Split over age</a:t>
            </a:r>
          </a:p>
        </p:txBody>
      </p:sp>
      <p:sp>
        <p:nvSpPr>
          <p:cNvPr id="971832" name="Text Box 56"/>
          <p:cNvSpPr txBox="1">
            <a:spLocks noChangeArrowheads="1"/>
          </p:cNvSpPr>
          <p:nvPr/>
        </p:nvSpPr>
        <p:spPr bwMode="auto">
          <a:xfrm>
            <a:off x="2006692" y="1524000"/>
            <a:ext cx="2255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 eaLnBrk="1" hangingPunct="1"/>
            <a:r>
              <a:rPr lang="en-US" sz="1800" b="1" dirty="0">
                <a:latin typeface="Tahoma" pitchFamily="34" charset="0"/>
                <a:cs typeface="Arial" charset="0"/>
              </a:rPr>
              <a:t>Split over balance</a:t>
            </a:r>
          </a:p>
        </p:txBody>
      </p:sp>
      <p:grpSp>
        <p:nvGrpSpPr>
          <p:cNvPr id="89" name="组合 88"/>
          <p:cNvGrpSpPr/>
          <p:nvPr/>
        </p:nvGrpSpPr>
        <p:grpSpPr>
          <a:xfrm>
            <a:off x="2971800" y="5257800"/>
            <a:ext cx="569913" cy="457200"/>
            <a:chOff x="2971800" y="5257800"/>
            <a:chExt cx="569913" cy="457200"/>
          </a:xfrm>
        </p:grpSpPr>
        <p:sp>
          <p:nvSpPr>
            <p:cNvPr id="37935" name="Text Box 57"/>
            <p:cNvSpPr txBox="1">
              <a:spLocks noChangeArrowheads="1"/>
            </p:cNvSpPr>
            <p:nvPr/>
          </p:nvSpPr>
          <p:spPr bwMode="auto">
            <a:xfrm>
              <a:off x="2971800" y="5348288"/>
              <a:ext cx="5699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50K</a:t>
              </a:r>
            </a:p>
          </p:txBody>
        </p:sp>
        <p:sp>
          <p:nvSpPr>
            <p:cNvPr id="37937" name="Line 59"/>
            <p:cNvSpPr>
              <a:spLocks noChangeShapeType="1"/>
            </p:cNvSpPr>
            <p:nvPr/>
          </p:nvSpPr>
          <p:spPr bwMode="auto">
            <a:xfrm>
              <a:off x="3200400" y="5257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84163" y="3276600"/>
            <a:ext cx="706437" cy="369888"/>
            <a:chOff x="284163" y="3276600"/>
            <a:chExt cx="706437" cy="369888"/>
          </a:xfrm>
        </p:grpSpPr>
        <p:sp>
          <p:nvSpPr>
            <p:cNvPr id="37936" name="Text Box 58"/>
            <p:cNvSpPr txBox="1">
              <a:spLocks noChangeArrowheads="1"/>
            </p:cNvSpPr>
            <p:nvPr/>
          </p:nvSpPr>
          <p:spPr bwMode="auto">
            <a:xfrm>
              <a:off x="284163" y="3276600"/>
              <a:ext cx="4381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45</a:t>
              </a:r>
            </a:p>
          </p:txBody>
        </p:sp>
        <p:sp>
          <p:nvSpPr>
            <p:cNvPr id="37938" name="Line 60"/>
            <p:cNvSpPr>
              <a:spLocks noChangeShapeType="1"/>
            </p:cNvSpPr>
            <p:nvPr/>
          </p:nvSpPr>
          <p:spPr bwMode="auto">
            <a:xfrm>
              <a:off x="762000" y="34290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39" name="Oval 61"/>
          <p:cNvSpPr>
            <a:spLocks noChangeArrowheads="1"/>
          </p:cNvSpPr>
          <p:nvPr/>
        </p:nvSpPr>
        <p:spPr bwMode="auto">
          <a:xfrm>
            <a:off x="3352800" y="3505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0" name="Oval 62"/>
          <p:cNvSpPr>
            <a:spLocks noChangeArrowheads="1"/>
          </p:cNvSpPr>
          <p:nvPr/>
        </p:nvSpPr>
        <p:spPr bwMode="auto">
          <a:xfrm>
            <a:off x="3505200" y="4038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1" name="Oval 63"/>
          <p:cNvSpPr>
            <a:spLocks noChangeArrowheads="1"/>
          </p:cNvSpPr>
          <p:nvPr/>
        </p:nvSpPr>
        <p:spPr bwMode="auto">
          <a:xfrm>
            <a:off x="1676400" y="2895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2" name="Oval 64"/>
          <p:cNvSpPr>
            <a:spLocks noChangeArrowheads="1"/>
          </p:cNvSpPr>
          <p:nvPr/>
        </p:nvSpPr>
        <p:spPr bwMode="auto">
          <a:xfrm>
            <a:off x="2590800" y="2590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3" name="Text Box 65"/>
          <p:cNvSpPr txBox="1">
            <a:spLocks noChangeArrowheads="1"/>
          </p:cNvSpPr>
          <p:nvPr/>
        </p:nvSpPr>
        <p:spPr bwMode="auto">
          <a:xfrm>
            <a:off x="457200" y="838200"/>
            <a:ext cx="632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800" b="1" dirty="0" smtClean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Split </a:t>
            </a:r>
            <a:r>
              <a:rPr lang="en-US" sz="1800" b="1" dirty="0" smtClean="0">
                <a:solidFill>
                  <a:srgbClr val="C00000"/>
                </a:solidFill>
                <a:latin typeface="Tahoma" pitchFamily="34" charset="0"/>
                <a:cs typeface="Arial" charset="0"/>
                <a:sym typeface="Wingdings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lines cutting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the data </a:t>
            </a:r>
          </a:p>
        </p:txBody>
      </p:sp>
      <p:sp>
        <p:nvSpPr>
          <p:cNvPr id="37944" name="Oval 66"/>
          <p:cNvSpPr>
            <a:spLocks noChangeArrowheads="1"/>
          </p:cNvSpPr>
          <p:nvPr/>
        </p:nvSpPr>
        <p:spPr bwMode="auto">
          <a:xfrm>
            <a:off x="3886200" y="42672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5" name="Oval 67"/>
          <p:cNvSpPr>
            <a:spLocks noChangeArrowheads="1"/>
          </p:cNvSpPr>
          <p:nvPr/>
        </p:nvSpPr>
        <p:spPr bwMode="auto">
          <a:xfrm>
            <a:off x="3429000" y="4572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2743200" y="1752600"/>
            <a:ext cx="2819400" cy="3124200"/>
            <a:chOff x="2743200" y="1752600"/>
            <a:chExt cx="2819400" cy="3124200"/>
          </a:xfrm>
        </p:grpSpPr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>
              <a:off x="5105400" y="21336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5257800" y="19812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Line 9"/>
            <p:cNvSpPr>
              <a:spLocks noChangeShapeType="1"/>
            </p:cNvSpPr>
            <p:nvPr/>
          </p:nvSpPr>
          <p:spPr bwMode="auto">
            <a:xfrm>
              <a:off x="4953000" y="27432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8" name="Line 10"/>
            <p:cNvSpPr>
              <a:spLocks noChangeShapeType="1"/>
            </p:cNvSpPr>
            <p:nvPr/>
          </p:nvSpPr>
          <p:spPr bwMode="auto">
            <a:xfrm>
              <a:off x="5105400" y="25908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Line 11"/>
            <p:cNvSpPr>
              <a:spLocks noChangeShapeType="1"/>
            </p:cNvSpPr>
            <p:nvPr/>
          </p:nvSpPr>
          <p:spPr bwMode="auto">
            <a:xfrm>
              <a:off x="3962400" y="27432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Line 12"/>
            <p:cNvSpPr>
              <a:spLocks noChangeShapeType="1"/>
            </p:cNvSpPr>
            <p:nvPr/>
          </p:nvSpPr>
          <p:spPr bwMode="auto">
            <a:xfrm>
              <a:off x="4114800" y="25908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Line 13"/>
            <p:cNvSpPr>
              <a:spLocks noChangeShapeType="1"/>
            </p:cNvSpPr>
            <p:nvPr/>
          </p:nvSpPr>
          <p:spPr bwMode="auto">
            <a:xfrm>
              <a:off x="4495800" y="2286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Line 14"/>
            <p:cNvSpPr>
              <a:spLocks noChangeShapeType="1"/>
            </p:cNvSpPr>
            <p:nvPr/>
          </p:nvSpPr>
          <p:spPr bwMode="auto">
            <a:xfrm>
              <a:off x="4648200" y="2133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Line 15"/>
            <p:cNvSpPr>
              <a:spLocks noChangeShapeType="1"/>
            </p:cNvSpPr>
            <p:nvPr/>
          </p:nvSpPr>
          <p:spPr bwMode="auto">
            <a:xfrm>
              <a:off x="5257800" y="25146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Line 16"/>
            <p:cNvSpPr>
              <a:spLocks noChangeShapeType="1"/>
            </p:cNvSpPr>
            <p:nvPr/>
          </p:nvSpPr>
          <p:spPr bwMode="auto">
            <a:xfrm>
              <a:off x="5410200" y="23622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Line 17"/>
            <p:cNvSpPr>
              <a:spLocks noChangeShapeType="1"/>
            </p:cNvSpPr>
            <p:nvPr/>
          </p:nvSpPr>
          <p:spPr bwMode="auto">
            <a:xfrm>
              <a:off x="5257800" y="31242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6" name="Line 18"/>
            <p:cNvSpPr>
              <a:spLocks noChangeShapeType="1"/>
            </p:cNvSpPr>
            <p:nvPr/>
          </p:nvSpPr>
          <p:spPr bwMode="auto">
            <a:xfrm>
              <a:off x="5410200" y="29718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Line 19"/>
            <p:cNvSpPr>
              <a:spLocks noChangeShapeType="1"/>
            </p:cNvSpPr>
            <p:nvPr/>
          </p:nvSpPr>
          <p:spPr bwMode="auto">
            <a:xfrm>
              <a:off x="3581400" y="2286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8" name="Line 20"/>
            <p:cNvSpPr>
              <a:spLocks noChangeShapeType="1"/>
            </p:cNvSpPr>
            <p:nvPr/>
          </p:nvSpPr>
          <p:spPr bwMode="auto">
            <a:xfrm>
              <a:off x="3733800" y="2133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Line 21"/>
            <p:cNvSpPr>
              <a:spLocks noChangeShapeType="1"/>
            </p:cNvSpPr>
            <p:nvPr/>
          </p:nvSpPr>
          <p:spPr bwMode="auto">
            <a:xfrm>
              <a:off x="4419600" y="3048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0" name="Line 22"/>
            <p:cNvSpPr>
              <a:spLocks noChangeShapeType="1"/>
            </p:cNvSpPr>
            <p:nvPr/>
          </p:nvSpPr>
          <p:spPr bwMode="auto">
            <a:xfrm>
              <a:off x="4572000" y="2895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Line 23"/>
            <p:cNvSpPr>
              <a:spLocks noChangeShapeType="1"/>
            </p:cNvSpPr>
            <p:nvPr/>
          </p:nvSpPr>
          <p:spPr bwMode="auto">
            <a:xfrm>
              <a:off x="4114800" y="1905000"/>
              <a:ext cx="3048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2" name="Line 24"/>
            <p:cNvSpPr>
              <a:spLocks noChangeShapeType="1"/>
            </p:cNvSpPr>
            <p:nvPr/>
          </p:nvSpPr>
          <p:spPr bwMode="auto">
            <a:xfrm>
              <a:off x="4267200" y="1752600"/>
              <a:ext cx="0" cy="3048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" name="Group 26"/>
            <p:cNvGrpSpPr>
              <a:grpSpLocks/>
            </p:cNvGrpSpPr>
            <p:nvPr/>
          </p:nvGrpSpPr>
          <p:grpSpPr bwMode="auto">
            <a:xfrm>
              <a:off x="2743200" y="2819400"/>
              <a:ext cx="304800" cy="304800"/>
              <a:chOff x="2880" y="2160"/>
              <a:chExt cx="192" cy="192"/>
            </a:xfrm>
          </p:grpSpPr>
          <p:sp>
            <p:nvSpPr>
              <p:cNvPr id="37972" name="Line 2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73" name="Line 2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3581400" y="3581400"/>
              <a:ext cx="304800" cy="304800"/>
              <a:chOff x="2880" y="2160"/>
              <a:chExt cx="192" cy="192"/>
            </a:xfrm>
          </p:grpSpPr>
          <p:sp>
            <p:nvSpPr>
              <p:cNvPr id="37970" name="Line 3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71" name="Line 3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32"/>
            <p:cNvGrpSpPr>
              <a:grpSpLocks/>
            </p:cNvGrpSpPr>
            <p:nvPr/>
          </p:nvGrpSpPr>
          <p:grpSpPr bwMode="auto">
            <a:xfrm>
              <a:off x="3429000" y="2743200"/>
              <a:ext cx="304800" cy="304800"/>
              <a:chOff x="2880" y="2160"/>
              <a:chExt cx="192" cy="192"/>
            </a:xfrm>
          </p:grpSpPr>
          <p:sp>
            <p:nvSpPr>
              <p:cNvPr id="37968" name="Line 3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69" name="Line 3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4038600" y="3657600"/>
              <a:ext cx="304800" cy="304800"/>
              <a:chOff x="2880" y="2160"/>
              <a:chExt cx="192" cy="192"/>
            </a:xfrm>
          </p:grpSpPr>
          <p:sp>
            <p:nvSpPr>
              <p:cNvPr id="37966" name="Line 4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67" name="Line 4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68"/>
            <p:cNvGrpSpPr>
              <a:grpSpLocks/>
            </p:cNvGrpSpPr>
            <p:nvPr/>
          </p:nvGrpSpPr>
          <p:grpSpPr bwMode="auto">
            <a:xfrm>
              <a:off x="4191000" y="4572000"/>
              <a:ext cx="304800" cy="304800"/>
              <a:chOff x="2880" y="2160"/>
              <a:chExt cx="192" cy="192"/>
            </a:xfrm>
          </p:grpSpPr>
          <p:sp>
            <p:nvSpPr>
              <p:cNvPr id="37962" name="Line 6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63" name="Line 7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71847" name="Text Box 71"/>
          <p:cNvSpPr txBox="1">
            <a:spLocks noChangeArrowheads="1"/>
          </p:cNvSpPr>
          <p:nvPr/>
        </p:nvSpPr>
        <p:spPr bwMode="auto">
          <a:xfrm>
            <a:off x="8047673" y="4814887"/>
            <a:ext cx="1004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Prob.=1</a:t>
            </a:r>
          </a:p>
        </p:txBody>
      </p:sp>
      <p:sp>
        <p:nvSpPr>
          <p:cNvPr id="971848" name="Text Box 72"/>
          <p:cNvSpPr txBox="1">
            <a:spLocks noChangeArrowheads="1"/>
          </p:cNvSpPr>
          <p:nvPr/>
        </p:nvSpPr>
        <p:spPr bwMode="auto">
          <a:xfrm>
            <a:off x="6537960" y="4814887"/>
            <a:ext cx="1217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Prob.=4/7</a:t>
            </a:r>
          </a:p>
        </p:txBody>
      </p:sp>
      <p:sp>
        <p:nvSpPr>
          <p:cNvPr id="971849" name="Rectangle 73"/>
          <p:cNvSpPr>
            <a:spLocks noChangeArrowheads="1"/>
          </p:cNvSpPr>
          <p:nvPr/>
        </p:nvSpPr>
        <p:spPr bwMode="auto">
          <a:xfrm>
            <a:off x="6842760" y="1462087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971850" name="Line 74"/>
          <p:cNvSpPr>
            <a:spLocks noChangeShapeType="1"/>
          </p:cNvSpPr>
          <p:nvPr/>
        </p:nvSpPr>
        <p:spPr bwMode="auto">
          <a:xfrm flipH="1">
            <a:off x="6690360" y="20716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1" name="Line 75"/>
          <p:cNvSpPr>
            <a:spLocks noChangeShapeType="1"/>
          </p:cNvSpPr>
          <p:nvPr/>
        </p:nvSpPr>
        <p:spPr bwMode="auto">
          <a:xfrm>
            <a:off x="7299960" y="20716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2" name="Text Box 76"/>
          <p:cNvSpPr txBox="1">
            <a:spLocks noChangeArrowheads="1"/>
          </p:cNvSpPr>
          <p:nvPr/>
        </p:nvSpPr>
        <p:spPr bwMode="auto">
          <a:xfrm>
            <a:off x="7615872" y="2224087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971853" name="Text Box 77"/>
          <p:cNvSpPr txBox="1">
            <a:spLocks noChangeArrowheads="1"/>
          </p:cNvSpPr>
          <p:nvPr/>
        </p:nvSpPr>
        <p:spPr bwMode="auto">
          <a:xfrm>
            <a:off x="6182360" y="2224087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971854" name="Rectangle 78"/>
          <p:cNvSpPr>
            <a:spLocks noChangeArrowheads="1"/>
          </p:cNvSpPr>
          <p:nvPr/>
        </p:nvSpPr>
        <p:spPr bwMode="auto">
          <a:xfrm>
            <a:off x="7528560" y="2833687"/>
            <a:ext cx="7620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</a:t>
            </a:r>
          </a:p>
        </p:txBody>
      </p:sp>
      <p:sp>
        <p:nvSpPr>
          <p:cNvPr id="971855" name="Line 79"/>
          <p:cNvSpPr>
            <a:spLocks noChangeShapeType="1"/>
          </p:cNvSpPr>
          <p:nvPr/>
        </p:nvSpPr>
        <p:spPr bwMode="auto">
          <a:xfrm flipH="1">
            <a:off x="7274560" y="34432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6" name="Line 80"/>
          <p:cNvSpPr>
            <a:spLocks noChangeShapeType="1"/>
          </p:cNvSpPr>
          <p:nvPr/>
        </p:nvSpPr>
        <p:spPr bwMode="auto">
          <a:xfrm>
            <a:off x="7884160" y="3443287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1857" name="Text Box 81"/>
          <p:cNvSpPr txBox="1">
            <a:spLocks noChangeArrowheads="1"/>
          </p:cNvSpPr>
          <p:nvPr/>
        </p:nvSpPr>
        <p:spPr bwMode="auto">
          <a:xfrm>
            <a:off x="8138160" y="3519487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&gt;=45</a:t>
            </a:r>
          </a:p>
        </p:txBody>
      </p:sp>
      <p:sp>
        <p:nvSpPr>
          <p:cNvPr id="971858" name="Text Box 82"/>
          <p:cNvSpPr txBox="1">
            <a:spLocks noChangeArrowheads="1"/>
          </p:cNvSpPr>
          <p:nvPr/>
        </p:nvSpPr>
        <p:spPr bwMode="auto">
          <a:xfrm>
            <a:off x="7003098" y="3519487"/>
            <a:ext cx="60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&lt;45</a:t>
            </a:r>
          </a:p>
        </p:txBody>
      </p:sp>
      <p:sp>
        <p:nvSpPr>
          <p:cNvPr id="971859" name="Oval 83"/>
          <p:cNvSpPr>
            <a:spLocks noChangeArrowheads="1"/>
          </p:cNvSpPr>
          <p:nvPr/>
        </p:nvSpPr>
        <p:spPr bwMode="auto">
          <a:xfrm>
            <a:off x="6156960" y="2757487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Class=Bad</a:t>
            </a:r>
          </a:p>
          <a:p>
            <a:pPr algn="ctr" eaLnBrk="1" hangingPunct="1"/>
            <a:r>
              <a:rPr lang="en-US" sz="1400">
                <a:solidFill>
                  <a:schemeClr val="tx1"/>
                </a:solidFill>
                <a:latin typeface="Tahoma" pitchFamily="34" charset="0"/>
                <a:cs typeface="Arial" charset="0"/>
              </a:rPr>
              <a:t>Prob.=12/13</a:t>
            </a:r>
          </a:p>
        </p:txBody>
      </p:sp>
      <p:sp>
        <p:nvSpPr>
          <p:cNvPr id="971860" name="Oval 84"/>
          <p:cNvSpPr>
            <a:spLocks noChangeArrowheads="1"/>
          </p:cNvSpPr>
          <p:nvPr/>
        </p:nvSpPr>
        <p:spPr bwMode="auto">
          <a:xfrm>
            <a:off x="6537960" y="4052887"/>
            <a:ext cx="12192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Class=Bad</a:t>
            </a:r>
          </a:p>
        </p:txBody>
      </p:sp>
      <p:sp>
        <p:nvSpPr>
          <p:cNvPr id="971861" name="Oval 85"/>
          <p:cNvSpPr>
            <a:spLocks noChangeArrowheads="1"/>
          </p:cNvSpPr>
          <p:nvPr/>
        </p:nvSpPr>
        <p:spPr bwMode="auto">
          <a:xfrm>
            <a:off x="7985760" y="4129087"/>
            <a:ext cx="1066800" cy="762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Class=</a:t>
            </a:r>
          </a:p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1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71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71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71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71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71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71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7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71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71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71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971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71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971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7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97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97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971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97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971823" grpId="0" animBg="1"/>
      <p:bldP spid="971824" grpId="0" animBg="1"/>
      <p:bldP spid="971831" grpId="0" autoUpdateAnimBg="0"/>
      <p:bldP spid="971832" grpId="0" autoUpdateAnimBg="0"/>
      <p:bldP spid="971847" grpId="0" autoUpdateAnimBg="0"/>
      <p:bldP spid="971848" grpId="0" autoUpdateAnimBg="0"/>
      <p:bldP spid="971849" grpId="0" animBg="1" autoUpdateAnimBg="0"/>
      <p:bldP spid="971850" grpId="0" animBg="1"/>
      <p:bldP spid="971851" grpId="0" animBg="1"/>
      <p:bldP spid="971852" grpId="0" autoUpdateAnimBg="0"/>
      <p:bldP spid="971853" grpId="0" autoUpdateAnimBg="0"/>
      <p:bldP spid="971854" grpId="0" animBg="1" autoUpdateAnimBg="0"/>
      <p:bldP spid="971855" grpId="0" animBg="1"/>
      <p:bldP spid="971856" grpId="0" animBg="1"/>
      <p:bldP spid="971857" grpId="0" autoUpdateAnimBg="0"/>
      <p:bldP spid="971858" grpId="0" autoUpdateAnimBg="0"/>
      <p:bldP spid="971859" grpId="0" animBg="1" autoUpdateAnimBg="0"/>
      <p:bldP spid="971860" grpId="0" animBg="1" autoUpdateAnimBg="0"/>
      <p:bldP spid="97186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Tree Representation of the Splits</a:t>
            </a:r>
          </a:p>
        </p:txBody>
      </p:sp>
      <p:sp>
        <p:nvSpPr>
          <p:cNvPr id="972803" name="Line 3"/>
          <p:cNvSpPr>
            <a:spLocks noChangeShapeType="1"/>
          </p:cNvSpPr>
          <p:nvPr/>
        </p:nvSpPr>
        <p:spPr bwMode="auto">
          <a:xfrm flipV="1">
            <a:off x="1992313" y="2836863"/>
            <a:ext cx="1423987" cy="1049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804" name="Line 4"/>
          <p:cNvSpPr>
            <a:spLocks noChangeShapeType="1"/>
          </p:cNvSpPr>
          <p:nvPr/>
        </p:nvSpPr>
        <p:spPr bwMode="auto">
          <a:xfrm>
            <a:off x="1992313" y="3886200"/>
            <a:ext cx="1423987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805" name="Text Box 5"/>
          <p:cNvSpPr txBox="1">
            <a:spLocks noChangeArrowheads="1"/>
          </p:cNvSpPr>
          <p:nvPr/>
        </p:nvSpPr>
        <p:spPr bwMode="auto">
          <a:xfrm>
            <a:off x="0" y="2625725"/>
            <a:ext cx="1900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Entire population</a:t>
            </a:r>
          </a:p>
        </p:txBody>
      </p:sp>
      <p:sp>
        <p:nvSpPr>
          <p:cNvPr id="972806" name="Text Box 6"/>
          <p:cNvSpPr txBox="1">
            <a:spLocks noChangeArrowheads="1"/>
          </p:cNvSpPr>
          <p:nvPr/>
        </p:nvSpPr>
        <p:spPr bwMode="auto">
          <a:xfrm>
            <a:off x="4768850" y="3114675"/>
            <a:ext cx="985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Age&lt;45</a:t>
            </a:r>
          </a:p>
        </p:txBody>
      </p:sp>
      <p:sp>
        <p:nvSpPr>
          <p:cNvPr id="972807" name="Text Box 7"/>
          <p:cNvSpPr txBox="1">
            <a:spLocks noChangeArrowheads="1"/>
          </p:cNvSpPr>
          <p:nvPr/>
        </p:nvSpPr>
        <p:spPr bwMode="auto">
          <a:xfrm>
            <a:off x="4838700" y="185420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Age&gt;=45</a:t>
            </a:r>
          </a:p>
        </p:txBody>
      </p:sp>
      <p:sp>
        <p:nvSpPr>
          <p:cNvPr id="972808" name="Line 8"/>
          <p:cNvSpPr>
            <a:spLocks noChangeShapeType="1"/>
          </p:cNvSpPr>
          <p:nvPr/>
        </p:nvSpPr>
        <p:spPr bwMode="auto">
          <a:xfrm flipV="1">
            <a:off x="4697413" y="1995488"/>
            <a:ext cx="1352550" cy="769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809" name="Line 9"/>
          <p:cNvSpPr>
            <a:spLocks noChangeShapeType="1"/>
          </p:cNvSpPr>
          <p:nvPr/>
        </p:nvSpPr>
        <p:spPr bwMode="auto">
          <a:xfrm>
            <a:off x="4768850" y="2765425"/>
            <a:ext cx="1350963" cy="420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810" name="Text Box 10"/>
          <p:cNvSpPr txBox="1">
            <a:spLocks noChangeArrowheads="1"/>
          </p:cNvSpPr>
          <p:nvPr/>
        </p:nvSpPr>
        <p:spPr bwMode="auto">
          <a:xfrm>
            <a:off x="1706563" y="4584700"/>
            <a:ext cx="165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Balance&lt;50K</a:t>
            </a:r>
          </a:p>
        </p:txBody>
      </p:sp>
      <p:sp>
        <p:nvSpPr>
          <p:cNvPr id="972811" name="Text Box 11"/>
          <p:cNvSpPr txBox="1">
            <a:spLocks noChangeArrowheads="1"/>
          </p:cNvSpPr>
          <p:nvPr/>
        </p:nvSpPr>
        <p:spPr bwMode="auto">
          <a:xfrm>
            <a:off x="1778000" y="2905125"/>
            <a:ext cx="1684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Balance&gt;=50K</a:t>
            </a:r>
          </a:p>
        </p:txBody>
      </p:sp>
      <p:sp>
        <p:nvSpPr>
          <p:cNvPr id="972812" name="Line 12"/>
          <p:cNvSpPr>
            <a:spLocks noChangeShapeType="1"/>
          </p:cNvSpPr>
          <p:nvPr/>
        </p:nvSpPr>
        <p:spPr bwMode="auto">
          <a:xfrm flipV="1">
            <a:off x="4697413" y="4376738"/>
            <a:ext cx="1422400" cy="769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813" name="Line 13"/>
          <p:cNvSpPr>
            <a:spLocks noChangeShapeType="1"/>
          </p:cNvSpPr>
          <p:nvPr/>
        </p:nvSpPr>
        <p:spPr bwMode="auto">
          <a:xfrm>
            <a:off x="4697413" y="5146675"/>
            <a:ext cx="1493837" cy="420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814" name="Text Box 14"/>
          <p:cNvSpPr txBox="1">
            <a:spLocks noChangeArrowheads="1"/>
          </p:cNvSpPr>
          <p:nvPr/>
        </p:nvSpPr>
        <p:spPr bwMode="auto">
          <a:xfrm>
            <a:off x="4838700" y="42481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Age&gt;=45</a:t>
            </a:r>
          </a:p>
        </p:txBody>
      </p:sp>
      <p:sp>
        <p:nvSpPr>
          <p:cNvPr id="972815" name="Text Box 15"/>
          <p:cNvSpPr txBox="1">
            <a:spLocks noChangeArrowheads="1"/>
          </p:cNvSpPr>
          <p:nvPr/>
        </p:nvSpPr>
        <p:spPr bwMode="auto">
          <a:xfrm>
            <a:off x="4768850" y="5427663"/>
            <a:ext cx="985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Age&lt;45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119813" y="3816350"/>
            <a:ext cx="1352550" cy="1260475"/>
            <a:chOff x="3855" y="2404"/>
            <a:chExt cx="852" cy="794"/>
          </a:xfrm>
        </p:grpSpPr>
        <p:sp>
          <p:nvSpPr>
            <p:cNvPr id="39126" name="Oval 17"/>
            <p:cNvSpPr>
              <a:spLocks noChangeArrowheads="1"/>
            </p:cNvSpPr>
            <p:nvPr/>
          </p:nvSpPr>
          <p:spPr bwMode="auto">
            <a:xfrm>
              <a:off x="4169" y="2492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27" name="Oval 18"/>
            <p:cNvSpPr>
              <a:spLocks noChangeArrowheads="1"/>
            </p:cNvSpPr>
            <p:nvPr/>
          </p:nvSpPr>
          <p:spPr bwMode="auto">
            <a:xfrm>
              <a:off x="3855" y="2404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28" name="Oval 19"/>
            <p:cNvSpPr>
              <a:spLocks noChangeArrowheads="1"/>
            </p:cNvSpPr>
            <p:nvPr/>
          </p:nvSpPr>
          <p:spPr bwMode="auto">
            <a:xfrm>
              <a:off x="4438" y="297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990" y="2889"/>
              <a:ext cx="134" cy="133"/>
              <a:chOff x="2880" y="2160"/>
              <a:chExt cx="192" cy="192"/>
            </a:xfrm>
          </p:grpSpPr>
          <p:sp>
            <p:nvSpPr>
              <p:cNvPr id="39132" name="Line 2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3" name="Line 2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130" name="Oval 23"/>
            <p:cNvSpPr>
              <a:spLocks noChangeArrowheads="1"/>
            </p:cNvSpPr>
            <p:nvPr/>
          </p:nvSpPr>
          <p:spPr bwMode="auto">
            <a:xfrm>
              <a:off x="4259" y="284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31" name="Oval 24"/>
            <p:cNvSpPr>
              <a:spLocks noChangeArrowheads="1"/>
            </p:cNvSpPr>
            <p:nvPr/>
          </p:nvSpPr>
          <p:spPr bwMode="auto">
            <a:xfrm>
              <a:off x="4393" y="266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355600" y="6045200"/>
            <a:ext cx="284163" cy="279400"/>
            <a:chOff x="2880" y="2160"/>
            <a:chExt cx="192" cy="192"/>
          </a:xfrm>
        </p:grpSpPr>
        <p:sp>
          <p:nvSpPr>
            <p:cNvPr id="39124" name="Line 26"/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5" name="Line 27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30" name="Oval 28"/>
          <p:cNvSpPr>
            <a:spLocks noChangeArrowheads="1"/>
          </p:cNvSpPr>
          <p:nvPr/>
        </p:nvSpPr>
        <p:spPr bwMode="auto">
          <a:xfrm>
            <a:off x="427038" y="5776913"/>
            <a:ext cx="142875" cy="14128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1" name="Text Box 29"/>
          <p:cNvSpPr txBox="1">
            <a:spLocks noChangeArrowheads="1"/>
          </p:cNvSpPr>
          <p:nvPr/>
        </p:nvSpPr>
        <p:spPr bwMode="auto">
          <a:xfrm>
            <a:off x="711200" y="5707063"/>
            <a:ext cx="2227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Bad risk (Default)</a:t>
            </a:r>
          </a:p>
        </p:txBody>
      </p:sp>
      <p:sp>
        <p:nvSpPr>
          <p:cNvPr id="38932" name="Text Box 30"/>
          <p:cNvSpPr txBox="1">
            <a:spLocks noChangeArrowheads="1"/>
          </p:cNvSpPr>
          <p:nvPr/>
        </p:nvSpPr>
        <p:spPr bwMode="auto">
          <a:xfrm>
            <a:off x="712788" y="5973763"/>
            <a:ext cx="2836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Good risk (Not default)</a:t>
            </a: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049963" y="1295400"/>
            <a:ext cx="1350962" cy="1260475"/>
            <a:chOff x="3811" y="816"/>
            <a:chExt cx="851" cy="794"/>
          </a:xfrm>
        </p:grpSpPr>
        <p:sp>
          <p:nvSpPr>
            <p:cNvPr id="39093" name="Oval 32"/>
            <p:cNvSpPr>
              <a:spLocks noChangeArrowheads="1"/>
            </p:cNvSpPr>
            <p:nvPr/>
          </p:nvSpPr>
          <p:spPr bwMode="auto">
            <a:xfrm>
              <a:off x="3811" y="816"/>
              <a:ext cx="851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3945" y="948"/>
              <a:ext cx="135" cy="133"/>
              <a:chOff x="2880" y="2160"/>
              <a:chExt cx="192" cy="192"/>
            </a:xfrm>
          </p:grpSpPr>
          <p:sp>
            <p:nvSpPr>
              <p:cNvPr id="39122" name="Line 3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3" name="Line 3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36"/>
            <p:cNvGrpSpPr>
              <a:grpSpLocks/>
            </p:cNvGrpSpPr>
            <p:nvPr/>
          </p:nvGrpSpPr>
          <p:grpSpPr bwMode="auto">
            <a:xfrm>
              <a:off x="3900" y="1125"/>
              <a:ext cx="135" cy="132"/>
              <a:chOff x="2880" y="2160"/>
              <a:chExt cx="192" cy="192"/>
            </a:xfrm>
          </p:grpSpPr>
          <p:sp>
            <p:nvSpPr>
              <p:cNvPr id="39120" name="Line 3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1" name="Line 3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9"/>
            <p:cNvGrpSpPr>
              <a:grpSpLocks/>
            </p:cNvGrpSpPr>
            <p:nvPr/>
          </p:nvGrpSpPr>
          <p:grpSpPr bwMode="auto">
            <a:xfrm>
              <a:off x="4304" y="1081"/>
              <a:ext cx="134" cy="132"/>
              <a:chOff x="2880" y="2160"/>
              <a:chExt cx="192" cy="192"/>
            </a:xfrm>
          </p:grpSpPr>
          <p:sp>
            <p:nvSpPr>
              <p:cNvPr id="39118" name="Line 4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9" name="Line 4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4080" y="1434"/>
              <a:ext cx="134" cy="132"/>
              <a:chOff x="2880" y="2160"/>
              <a:chExt cx="192" cy="192"/>
            </a:xfrm>
          </p:grpSpPr>
          <p:sp>
            <p:nvSpPr>
              <p:cNvPr id="39116" name="Line 4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7" name="Line 4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45"/>
            <p:cNvGrpSpPr>
              <a:grpSpLocks/>
            </p:cNvGrpSpPr>
            <p:nvPr/>
          </p:nvGrpSpPr>
          <p:grpSpPr bwMode="auto">
            <a:xfrm>
              <a:off x="4393" y="1213"/>
              <a:ext cx="135" cy="132"/>
              <a:chOff x="2880" y="2160"/>
              <a:chExt cx="192" cy="192"/>
            </a:xfrm>
          </p:grpSpPr>
          <p:sp>
            <p:nvSpPr>
              <p:cNvPr id="39114" name="Line 4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5" name="Line 4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3945" y="1301"/>
              <a:ext cx="135" cy="133"/>
              <a:chOff x="2880" y="2160"/>
              <a:chExt cx="192" cy="192"/>
            </a:xfrm>
          </p:grpSpPr>
          <p:sp>
            <p:nvSpPr>
              <p:cNvPr id="39112" name="Line 4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3" name="Line 5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4124" y="1169"/>
              <a:ext cx="135" cy="132"/>
              <a:chOff x="2880" y="2160"/>
              <a:chExt cx="192" cy="192"/>
            </a:xfrm>
          </p:grpSpPr>
          <p:sp>
            <p:nvSpPr>
              <p:cNvPr id="39110" name="Line 5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1" name="Line 5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54"/>
            <p:cNvGrpSpPr>
              <a:grpSpLocks/>
            </p:cNvGrpSpPr>
            <p:nvPr/>
          </p:nvGrpSpPr>
          <p:grpSpPr bwMode="auto">
            <a:xfrm>
              <a:off x="4214" y="1345"/>
              <a:ext cx="135" cy="133"/>
              <a:chOff x="2880" y="2160"/>
              <a:chExt cx="192" cy="192"/>
            </a:xfrm>
          </p:grpSpPr>
          <p:sp>
            <p:nvSpPr>
              <p:cNvPr id="39108" name="Line 5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9" name="Line 5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57"/>
            <p:cNvGrpSpPr>
              <a:grpSpLocks/>
            </p:cNvGrpSpPr>
            <p:nvPr/>
          </p:nvGrpSpPr>
          <p:grpSpPr bwMode="auto">
            <a:xfrm>
              <a:off x="4304" y="1434"/>
              <a:ext cx="134" cy="132"/>
              <a:chOff x="2880" y="2160"/>
              <a:chExt cx="192" cy="192"/>
            </a:xfrm>
          </p:grpSpPr>
          <p:sp>
            <p:nvSpPr>
              <p:cNvPr id="39106" name="Line 5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7" name="Line 5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60"/>
            <p:cNvGrpSpPr>
              <a:grpSpLocks/>
            </p:cNvGrpSpPr>
            <p:nvPr/>
          </p:nvGrpSpPr>
          <p:grpSpPr bwMode="auto">
            <a:xfrm>
              <a:off x="4124" y="948"/>
              <a:ext cx="135" cy="133"/>
              <a:chOff x="2880" y="2160"/>
              <a:chExt cx="192" cy="192"/>
            </a:xfrm>
          </p:grpSpPr>
          <p:sp>
            <p:nvSpPr>
              <p:cNvPr id="39104" name="Line 6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5" name="Line 6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" name="Group 63"/>
          <p:cNvGrpSpPr>
            <a:grpSpLocks/>
          </p:cNvGrpSpPr>
          <p:nvPr/>
        </p:nvGrpSpPr>
        <p:grpSpPr bwMode="auto">
          <a:xfrm>
            <a:off x="6191250" y="5076825"/>
            <a:ext cx="1352550" cy="1260475"/>
            <a:chOff x="3900" y="3198"/>
            <a:chExt cx="852" cy="794"/>
          </a:xfrm>
        </p:grpSpPr>
        <p:sp>
          <p:nvSpPr>
            <p:cNvPr id="39084" name="Oval 64"/>
            <p:cNvSpPr>
              <a:spLocks noChangeArrowheads="1"/>
            </p:cNvSpPr>
            <p:nvPr/>
          </p:nvSpPr>
          <p:spPr bwMode="auto">
            <a:xfrm>
              <a:off x="3900" y="3198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85" name="Oval 65"/>
            <p:cNvSpPr>
              <a:spLocks noChangeArrowheads="1"/>
            </p:cNvSpPr>
            <p:nvPr/>
          </p:nvSpPr>
          <p:spPr bwMode="auto">
            <a:xfrm>
              <a:off x="4214" y="3507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86" name="Oval 66"/>
            <p:cNvSpPr>
              <a:spLocks noChangeArrowheads="1"/>
            </p:cNvSpPr>
            <p:nvPr/>
          </p:nvSpPr>
          <p:spPr bwMode="auto">
            <a:xfrm>
              <a:off x="4393" y="341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87" name="Oval 67"/>
            <p:cNvSpPr>
              <a:spLocks noChangeArrowheads="1"/>
            </p:cNvSpPr>
            <p:nvPr/>
          </p:nvSpPr>
          <p:spPr bwMode="auto">
            <a:xfrm>
              <a:off x="4304" y="3639"/>
              <a:ext cx="89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88" name="Oval 68"/>
            <p:cNvSpPr>
              <a:spLocks noChangeArrowheads="1"/>
            </p:cNvSpPr>
            <p:nvPr/>
          </p:nvSpPr>
          <p:spPr bwMode="auto">
            <a:xfrm>
              <a:off x="4169" y="3772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89" name="Oval 69"/>
            <p:cNvSpPr>
              <a:spLocks noChangeArrowheads="1"/>
            </p:cNvSpPr>
            <p:nvPr/>
          </p:nvSpPr>
          <p:spPr bwMode="auto">
            <a:xfrm>
              <a:off x="4035" y="3463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90" name="Oval 70"/>
            <p:cNvSpPr>
              <a:spLocks noChangeArrowheads="1"/>
            </p:cNvSpPr>
            <p:nvPr/>
          </p:nvSpPr>
          <p:spPr bwMode="auto">
            <a:xfrm>
              <a:off x="4214" y="337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91" name="Oval 71"/>
            <p:cNvSpPr>
              <a:spLocks noChangeArrowheads="1"/>
            </p:cNvSpPr>
            <p:nvPr/>
          </p:nvSpPr>
          <p:spPr bwMode="auto">
            <a:xfrm>
              <a:off x="4124" y="359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92" name="Oval 72"/>
            <p:cNvSpPr>
              <a:spLocks noChangeArrowheads="1"/>
            </p:cNvSpPr>
            <p:nvPr/>
          </p:nvSpPr>
          <p:spPr bwMode="auto">
            <a:xfrm>
              <a:off x="3990" y="372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" name="Group 73"/>
          <p:cNvGrpSpPr>
            <a:grpSpLocks/>
          </p:cNvGrpSpPr>
          <p:nvPr/>
        </p:nvGrpSpPr>
        <p:grpSpPr bwMode="auto">
          <a:xfrm>
            <a:off x="284163" y="3046413"/>
            <a:ext cx="1708150" cy="1539875"/>
            <a:chOff x="179" y="1919"/>
            <a:chExt cx="1076" cy="970"/>
          </a:xfrm>
        </p:grpSpPr>
        <p:sp>
          <p:nvSpPr>
            <p:cNvPr id="39024" name="Oval 74"/>
            <p:cNvSpPr>
              <a:spLocks noChangeArrowheads="1"/>
            </p:cNvSpPr>
            <p:nvPr/>
          </p:nvSpPr>
          <p:spPr bwMode="auto">
            <a:xfrm>
              <a:off x="179" y="1919"/>
              <a:ext cx="1076" cy="9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25" name="Oval 75"/>
            <p:cNvSpPr>
              <a:spLocks noChangeArrowheads="1"/>
            </p:cNvSpPr>
            <p:nvPr/>
          </p:nvSpPr>
          <p:spPr bwMode="auto">
            <a:xfrm>
              <a:off x="672" y="244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" name="Group 76"/>
            <p:cNvGrpSpPr>
              <a:grpSpLocks/>
            </p:cNvGrpSpPr>
            <p:nvPr/>
          </p:nvGrpSpPr>
          <p:grpSpPr bwMode="auto">
            <a:xfrm>
              <a:off x="628" y="2051"/>
              <a:ext cx="134" cy="133"/>
              <a:chOff x="2880" y="2160"/>
              <a:chExt cx="192" cy="192"/>
            </a:xfrm>
          </p:grpSpPr>
          <p:sp>
            <p:nvSpPr>
              <p:cNvPr id="39082" name="Line 7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3" name="Line 7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027" name="Oval 79"/>
            <p:cNvSpPr>
              <a:spLocks noChangeArrowheads="1"/>
            </p:cNvSpPr>
            <p:nvPr/>
          </p:nvSpPr>
          <p:spPr bwMode="auto">
            <a:xfrm>
              <a:off x="1076" y="2492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28" name="Oval 80"/>
            <p:cNvSpPr>
              <a:spLocks noChangeArrowheads="1"/>
            </p:cNvSpPr>
            <p:nvPr/>
          </p:nvSpPr>
          <p:spPr bwMode="auto">
            <a:xfrm>
              <a:off x="852" y="2713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29" name="Oval 81"/>
            <p:cNvSpPr>
              <a:spLocks noChangeArrowheads="1"/>
            </p:cNvSpPr>
            <p:nvPr/>
          </p:nvSpPr>
          <p:spPr bwMode="auto">
            <a:xfrm>
              <a:off x="314" y="2581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0" name="Oval 82"/>
            <p:cNvSpPr>
              <a:spLocks noChangeArrowheads="1"/>
            </p:cNvSpPr>
            <p:nvPr/>
          </p:nvSpPr>
          <p:spPr bwMode="auto">
            <a:xfrm>
              <a:off x="403" y="266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1" name="Oval 83"/>
            <p:cNvSpPr>
              <a:spLocks noChangeArrowheads="1"/>
            </p:cNvSpPr>
            <p:nvPr/>
          </p:nvSpPr>
          <p:spPr bwMode="auto">
            <a:xfrm>
              <a:off x="941" y="2492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2" name="Oval 84"/>
            <p:cNvSpPr>
              <a:spLocks noChangeArrowheads="1"/>
            </p:cNvSpPr>
            <p:nvPr/>
          </p:nvSpPr>
          <p:spPr bwMode="auto">
            <a:xfrm>
              <a:off x="403" y="2139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3" name="Oval 85"/>
            <p:cNvSpPr>
              <a:spLocks noChangeArrowheads="1"/>
            </p:cNvSpPr>
            <p:nvPr/>
          </p:nvSpPr>
          <p:spPr bwMode="auto">
            <a:xfrm>
              <a:off x="852" y="2360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" name="Group 86"/>
            <p:cNvGrpSpPr>
              <a:grpSpLocks/>
            </p:cNvGrpSpPr>
            <p:nvPr/>
          </p:nvGrpSpPr>
          <p:grpSpPr bwMode="auto">
            <a:xfrm>
              <a:off x="538" y="2404"/>
              <a:ext cx="134" cy="132"/>
              <a:chOff x="2880" y="2160"/>
              <a:chExt cx="192" cy="192"/>
            </a:xfrm>
          </p:grpSpPr>
          <p:sp>
            <p:nvSpPr>
              <p:cNvPr id="39080" name="Line 8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1" name="Line 8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035" name="Oval 89"/>
            <p:cNvSpPr>
              <a:spLocks noChangeArrowheads="1"/>
            </p:cNvSpPr>
            <p:nvPr/>
          </p:nvSpPr>
          <p:spPr bwMode="auto">
            <a:xfrm>
              <a:off x="852" y="2360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6" name="Oval 90"/>
            <p:cNvSpPr>
              <a:spLocks noChangeArrowheads="1"/>
            </p:cNvSpPr>
            <p:nvPr/>
          </p:nvSpPr>
          <p:spPr bwMode="auto">
            <a:xfrm>
              <a:off x="852" y="2007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7" name="Oval 91"/>
            <p:cNvSpPr>
              <a:spLocks noChangeArrowheads="1"/>
            </p:cNvSpPr>
            <p:nvPr/>
          </p:nvSpPr>
          <p:spPr bwMode="auto">
            <a:xfrm>
              <a:off x="672" y="1963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8" name="Oval 92"/>
            <p:cNvSpPr>
              <a:spLocks noChangeArrowheads="1"/>
            </p:cNvSpPr>
            <p:nvPr/>
          </p:nvSpPr>
          <p:spPr bwMode="auto">
            <a:xfrm>
              <a:off x="717" y="2139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9" name="Oval 93"/>
            <p:cNvSpPr>
              <a:spLocks noChangeArrowheads="1"/>
            </p:cNvSpPr>
            <p:nvPr/>
          </p:nvSpPr>
          <p:spPr bwMode="auto">
            <a:xfrm>
              <a:off x="762" y="2536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0" name="Oval 94"/>
            <p:cNvSpPr>
              <a:spLocks noChangeArrowheads="1"/>
            </p:cNvSpPr>
            <p:nvPr/>
          </p:nvSpPr>
          <p:spPr bwMode="auto">
            <a:xfrm>
              <a:off x="493" y="2536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1" name="Oval 95"/>
            <p:cNvSpPr>
              <a:spLocks noChangeArrowheads="1"/>
            </p:cNvSpPr>
            <p:nvPr/>
          </p:nvSpPr>
          <p:spPr bwMode="auto">
            <a:xfrm>
              <a:off x="583" y="2757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" name="Group 96"/>
            <p:cNvGrpSpPr>
              <a:grpSpLocks/>
            </p:cNvGrpSpPr>
            <p:nvPr/>
          </p:nvGrpSpPr>
          <p:grpSpPr bwMode="auto">
            <a:xfrm>
              <a:off x="403" y="2360"/>
              <a:ext cx="135" cy="132"/>
              <a:chOff x="2880" y="2160"/>
              <a:chExt cx="192" cy="192"/>
            </a:xfrm>
          </p:grpSpPr>
          <p:sp>
            <p:nvSpPr>
              <p:cNvPr id="39078" name="Line 9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9" name="Line 9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99"/>
            <p:cNvGrpSpPr>
              <a:grpSpLocks/>
            </p:cNvGrpSpPr>
            <p:nvPr/>
          </p:nvGrpSpPr>
          <p:grpSpPr bwMode="auto">
            <a:xfrm>
              <a:off x="493" y="2228"/>
              <a:ext cx="135" cy="132"/>
              <a:chOff x="2880" y="2160"/>
              <a:chExt cx="192" cy="192"/>
            </a:xfrm>
          </p:grpSpPr>
          <p:sp>
            <p:nvSpPr>
              <p:cNvPr id="39076" name="Line 10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7" name="Line 10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102"/>
            <p:cNvGrpSpPr>
              <a:grpSpLocks/>
            </p:cNvGrpSpPr>
            <p:nvPr/>
          </p:nvGrpSpPr>
          <p:grpSpPr bwMode="auto">
            <a:xfrm>
              <a:off x="269" y="2448"/>
              <a:ext cx="134" cy="133"/>
              <a:chOff x="2880" y="2160"/>
              <a:chExt cx="192" cy="192"/>
            </a:xfrm>
          </p:grpSpPr>
          <p:sp>
            <p:nvSpPr>
              <p:cNvPr id="39074" name="Line 10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5" name="Line 10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" name="Group 105"/>
            <p:cNvGrpSpPr>
              <a:grpSpLocks/>
            </p:cNvGrpSpPr>
            <p:nvPr/>
          </p:nvGrpSpPr>
          <p:grpSpPr bwMode="auto">
            <a:xfrm>
              <a:off x="493" y="2007"/>
              <a:ext cx="135" cy="132"/>
              <a:chOff x="2880" y="2160"/>
              <a:chExt cx="192" cy="192"/>
            </a:xfrm>
          </p:grpSpPr>
          <p:sp>
            <p:nvSpPr>
              <p:cNvPr id="39072" name="Line 10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3" name="Line 10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046" name="Oval 108"/>
            <p:cNvSpPr>
              <a:spLocks noChangeArrowheads="1"/>
            </p:cNvSpPr>
            <p:nvPr/>
          </p:nvSpPr>
          <p:spPr bwMode="auto">
            <a:xfrm>
              <a:off x="986" y="2095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7" name="Oval 109"/>
            <p:cNvSpPr>
              <a:spLocks noChangeArrowheads="1"/>
            </p:cNvSpPr>
            <p:nvPr/>
          </p:nvSpPr>
          <p:spPr bwMode="auto">
            <a:xfrm>
              <a:off x="852" y="2228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" name="Group 110"/>
            <p:cNvGrpSpPr>
              <a:grpSpLocks/>
            </p:cNvGrpSpPr>
            <p:nvPr/>
          </p:nvGrpSpPr>
          <p:grpSpPr bwMode="auto">
            <a:xfrm>
              <a:off x="986" y="2316"/>
              <a:ext cx="135" cy="132"/>
              <a:chOff x="2880" y="2160"/>
              <a:chExt cx="192" cy="192"/>
            </a:xfrm>
          </p:grpSpPr>
          <p:sp>
            <p:nvSpPr>
              <p:cNvPr id="39070" name="Line 11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1" name="Line 11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113"/>
            <p:cNvGrpSpPr>
              <a:grpSpLocks/>
            </p:cNvGrpSpPr>
            <p:nvPr/>
          </p:nvGrpSpPr>
          <p:grpSpPr bwMode="auto">
            <a:xfrm>
              <a:off x="583" y="2581"/>
              <a:ext cx="134" cy="132"/>
              <a:chOff x="2880" y="2160"/>
              <a:chExt cx="192" cy="192"/>
            </a:xfrm>
          </p:grpSpPr>
          <p:sp>
            <p:nvSpPr>
              <p:cNvPr id="39068" name="Line 11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9" name="Line 11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116"/>
            <p:cNvGrpSpPr>
              <a:grpSpLocks/>
            </p:cNvGrpSpPr>
            <p:nvPr/>
          </p:nvGrpSpPr>
          <p:grpSpPr bwMode="auto">
            <a:xfrm>
              <a:off x="672" y="2272"/>
              <a:ext cx="135" cy="132"/>
              <a:chOff x="2880" y="2160"/>
              <a:chExt cx="192" cy="192"/>
            </a:xfrm>
          </p:grpSpPr>
          <p:sp>
            <p:nvSpPr>
              <p:cNvPr id="39066" name="Line 11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7" name="Line 11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119"/>
            <p:cNvGrpSpPr>
              <a:grpSpLocks/>
            </p:cNvGrpSpPr>
            <p:nvPr/>
          </p:nvGrpSpPr>
          <p:grpSpPr bwMode="auto">
            <a:xfrm>
              <a:off x="672" y="2713"/>
              <a:ext cx="135" cy="132"/>
              <a:chOff x="2880" y="2160"/>
              <a:chExt cx="192" cy="192"/>
            </a:xfrm>
          </p:grpSpPr>
          <p:sp>
            <p:nvSpPr>
              <p:cNvPr id="39064" name="Line 120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5" name="Line 121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" name="Group 122"/>
            <p:cNvGrpSpPr>
              <a:grpSpLocks/>
            </p:cNvGrpSpPr>
            <p:nvPr/>
          </p:nvGrpSpPr>
          <p:grpSpPr bwMode="auto">
            <a:xfrm>
              <a:off x="852" y="2581"/>
              <a:ext cx="134" cy="132"/>
              <a:chOff x="2880" y="2160"/>
              <a:chExt cx="192" cy="192"/>
            </a:xfrm>
          </p:grpSpPr>
          <p:sp>
            <p:nvSpPr>
              <p:cNvPr id="39062" name="Line 12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3" name="Line 12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" name="Group 125"/>
            <p:cNvGrpSpPr>
              <a:grpSpLocks/>
            </p:cNvGrpSpPr>
            <p:nvPr/>
          </p:nvGrpSpPr>
          <p:grpSpPr bwMode="auto">
            <a:xfrm>
              <a:off x="269" y="2139"/>
              <a:ext cx="134" cy="133"/>
              <a:chOff x="2880" y="2160"/>
              <a:chExt cx="192" cy="192"/>
            </a:xfrm>
          </p:grpSpPr>
          <p:sp>
            <p:nvSpPr>
              <p:cNvPr id="39060" name="Line 12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1" name="Line 12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" name="Group 128"/>
            <p:cNvGrpSpPr>
              <a:grpSpLocks/>
            </p:cNvGrpSpPr>
            <p:nvPr/>
          </p:nvGrpSpPr>
          <p:grpSpPr bwMode="auto">
            <a:xfrm>
              <a:off x="1031" y="2184"/>
              <a:ext cx="135" cy="132"/>
              <a:chOff x="2880" y="2160"/>
              <a:chExt cx="192" cy="192"/>
            </a:xfrm>
          </p:grpSpPr>
          <p:sp>
            <p:nvSpPr>
              <p:cNvPr id="39058" name="Line 12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9" name="Line 13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" name="Group 131"/>
            <p:cNvGrpSpPr>
              <a:grpSpLocks/>
            </p:cNvGrpSpPr>
            <p:nvPr/>
          </p:nvGrpSpPr>
          <p:grpSpPr bwMode="auto">
            <a:xfrm>
              <a:off x="224" y="2316"/>
              <a:ext cx="135" cy="132"/>
              <a:chOff x="2880" y="2160"/>
              <a:chExt cx="192" cy="192"/>
            </a:xfrm>
          </p:grpSpPr>
          <p:sp>
            <p:nvSpPr>
              <p:cNvPr id="39056" name="Line 13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7" name="Line 13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9021" name="Group 134"/>
          <p:cNvGrpSpPr>
            <a:grpSpLocks/>
          </p:cNvGrpSpPr>
          <p:nvPr/>
        </p:nvGrpSpPr>
        <p:grpSpPr bwMode="auto">
          <a:xfrm>
            <a:off x="3344863" y="4446588"/>
            <a:ext cx="1352550" cy="1260475"/>
            <a:chOff x="2107" y="2801"/>
            <a:chExt cx="852" cy="794"/>
          </a:xfrm>
        </p:grpSpPr>
        <p:sp>
          <p:nvSpPr>
            <p:cNvPr id="39008" name="Oval 135"/>
            <p:cNvSpPr>
              <a:spLocks noChangeArrowheads="1"/>
            </p:cNvSpPr>
            <p:nvPr/>
          </p:nvSpPr>
          <p:spPr bwMode="auto">
            <a:xfrm>
              <a:off x="2421" y="2889"/>
              <a:ext cx="89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09" name="Oval 136"/>
            <p:cNvSpPr>
              <a:spLocks noChangeArrowheads="1"/>
            </p:cNvSpPr>
            <p:nvPr/>
          </p:nvSpPr>
          <p:spPr bwMode="auto">
            <a:xfrm>
              <a:off x="2107" y="2801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0" name="Oval 137"/>
            <p:cNvSpPr>
              <a:spLocks noChangeArrowheads="1"/>
            </p:cNvSpPr>
            <p:nvPr/>
          </p:nvSpPr>
          <p:spPr bwMode="auto">
            <a:xfrm>
              <a:off x="2690" y="3286"/>
              <a:ext cx="89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1" name="Oval 138"/>
            <p:cNvSpPr>
              <a:spLocks noChangeArrowheads="1"/>
            </p:cNvSpPr>
            <p:nvPr/>
          </p:nvSpPr>
          <p:spPr bwMode="auto">
            <a:xfrm>
              <a:off x="2555" y="3286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2" name="Oval 139"/>
            <p:cNvSpPr>
              <a:spLocks noChangeArrowheads="1"/>
            </p:cNvSpPr>
            <p:nvPr/>
          </p:nvSpPr>
          <p:spPr bwMode="auto">
            <a:xfrm>
              <a:off x="2331" y="297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3" name="Oval 140"/>
            <p:cNvSpPr>
              <a:spLocks noChangeArrowheads="1"/>
            </p:cNvSpPr>
            <p:nvPr/>
          </p:nvSpPr>
          <p:spPr bwMode="auto">
            <a:xfrm>
              <a:off x="2690" y="3419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4" name="Oval 141"/>
            <p:cNvSpPr>
              <a:spLocks noChangeArrowheads="1"/>
            </p:cNvSpPr>
            <p:nvPr/>
          </p:nvSpPr>
          <p:spPr bwMode="auto">
            <a:xfrm>
              <a:off x="2690" y="3066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5" name="Oval 142"/>
            <p:cNvSpPr>
              <a:spLocks noChangeArrowheads="1"/>
            </p:cNvSpPr>
            <p:nvPr/>
          </p:nvSpPr>
          <p:spPr bwMode="auto">
            <a:xfrm>
              <a:off x="2152" y="3242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6" name="Oval 143"/>
            <p:cNvSpPr>
              <a:spLocks noChangeArrowheads="1"/>
            </p:cNvSpPr>
            <p:nvPr/>
          </p:nvSpPr>
          <p:spPr bwMode="auto">
            <a:xfrm>
              <a:off x="2242" y="3375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7" name="Oval 144"/>
            <p:cNvSpPr>
              <a:spLocks noChangeArrowheads="1"/>
            </p:cNvSpPr>
            <p:nvPr/>
          </p:nvSpPr>
          <p:spPr bwMode="auto">
            <a:xfrm>
              <a:off x="2331" y="3463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8" name="Oval 145"/>
            <p:cNvSpPr>
              <a:spLocks noChangeArrowheads="1"/>
            </p:cNvSpPr>
            <p:nvPr/>
          </p:nvSpPr>
          <p:spPr bwMode="auto">
            <a:xfrm>
              <a:off x="2510" y="297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9" name="Oval 146"/>
            <p:cNvSpPr>
              <a:spLocks noChangeArrowheads="1"/>
            </p:cNvSpPr>
            <p:nvPr/>
          </p:nvSpPr>
          <p:spPr bwMode="auto">
            <a:xfrm>
              <a:off x="2555" y="319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20" name="Oval 147"/>
            <p:cNvSpPr>
              <a:spLocks noChangeArrowheads="1"/>
            </p:cNvSpPr>
            <p:nvPr/>
          </p:nvSpPr>
          <p:spPr bwMode="auto">
            <a:xfrm>
              <a:off x="2779" y="3242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9026" name="Group 148"/>
            <p:cNvGrpSpPr>
              <a:grpSpLocks/>
            </p:cNvGrpSpPr>
            <p:nvPr/>
          </p:nvGrpSpPr>
          <p:grpSpPr bwMode="auto">
            <a:xfrm>
              <a:off x="2466" y="3375"/>
              <a:ext cx="134" cy="132"/>
              <a:chOff x="2880" y="2160"/>
              <a:chExt cx="192" cy="192"/>
            </a:xfrm>
          </p:grpSpPr>
          <p:sp>
            <p:nvSpPr>
              <p:cNvPr id="39022" name="Line 14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3" name="Line 15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9034" name="Group 151"/>
          <p:cNvGrpSpPr>
            <a:grpSpLocks/>
          </p:cNvGrpSpPr>
          <p:nvPr/>
        </p:nvGrpSpPr>
        <p:grpSpPr bwMode="auto">
          <a:xfrm>
            <a:off x="3416300" y="2135188"/>
            <a:ext cx="1352550" cy="1260475"/>
            <a:chOff x="2152" y="1345"/>
            <a:chExt cx="852" cy="794"/>
          </a:xfrm>
        </p:grpSpPr>
        <p:grpSp>
          <p:nvGrpSpPr>
            <p:cNvPr id="972992" name="Group 152"/>
            <p:cNvGrpSpPr>
              <a:grpSpLocks/>
            </p:cNvGrpSpPr>
            <p:nvPr/>
          </p:nvGrpSpPr>
          <p:grpSpPr bwMode="auto">
            <a:xfrm>
              <a:off x="2242" y="1610"/>
              <a:ext cx="134" cy="132"/>
              <a:chOff x="2880" y="2160"/>
              <a:chExt cx="192" cy="192"/>
            </a:xfrm>
          </p:grpSpPr>
          <p:sp>
            <p:nvSpPr>
              <p:cNvPr id="39006" name="Line 15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7" name="Line 15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2993" name="Group 155"/>
            <p:cNvGrpSpPr>
              <a:grpSpLocks/>
            </p:cNvGrpSpPr>
            <p:nvPr/>
          </p:nvGrpSpPr>
          <p:grpSpPr bwMode="auto">
            <a:xfrm>
              <a:off x="2286" y="1919"/>
              <a:ext cx="135" cy="132"/>
              <a:chOff x="2880" y="2160"/>
              <a:chExt cx="192" cy="192"/>
            </a:xfrm>
          </p:grpSpPr>
          <p:sp>
            <p:nvSpPr>
              <p:cNvPr id="39004" name="Line 15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5" name="Line 15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2994" name="Group 158"/>
            <p:cNvGrpSpPr>
              <a:grpSpLocks/>
            </p:cNvGrpSpPr>
            <p:nvPr/>
          </p:nvGrpSpPr>
          <p:grpSpPr bwMode="auto">
            <a:xfrm>
              <a:off x="2555" y="1434"/>
              <a:ext cx="135" cy="132"/>
              <a:chOff x="2880" y="2160"/>
              <a:chExt cx="192" cy="192"/>
            </a:xfrm>
          </p:grpSpPr>
          <p:sp>
            <p:nvSpPr>
              <p:cNvPr id="39002" name="Line 15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3" name="Line 16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2995" name="Group 161"/>
            <p:cNvGrpSpPr>
              <a:grpSpLocks/>
            </p:cNvGrpSpPr>
            <p:nvPr/>
          </p:nvGrpSpPr>
          <p:grpSpPr bwMode="auto">
            <a:xfrm>
              <a:off x="2510" y="1831"/>
              <a:ext cx="135" cy="132"/>
              <a:chOff x="2880" y="2160"/>
              <a:chExt cx="192" cy="192"/>
            </a:xfrm>
          </p:grpSpPr>
          <p:sp>
            <p:nvSpPr>
              <p:cNvPr id="39000" name="Line 16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1" name="Line 16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2996" name="Group 164"/>
            <p:cNvGrpSpPr>
              <a:grpSpLocks/>
            </p:cNvGrpSpPr>
            <p:nvPr/>
          </p:nvGrpSpPr>
          <p:grpSpPr bwMode="auto">
            <a:xfrm>
              <a:off x="2735" y="1610"/>
              <a:ext cx="134" cy="132"/>
              <a:chOff x="2880" y="2160"/>
              <a:chExt cx="192" cy="192"/>
            </a:xfrm>
          </p:grpSpPr>
          <p:sp>
            <p:nvSpPr>
              <p:cNvPr id="38998" name="Line 16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9" name="Line 16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969" name="Oval 167"/>
            <p:cNvSpPr>
              <a:spLocks noChangeArrowheads="1"/>
            </p:cNvSpPr>
            <p:nvPr/>
          </p:nvSpPr>
          <p:spPr bwMode="auto">
            <a:xfrm>
              <a:off x="2152" y="1345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2997" name="Group 168"/>
            <p:cNvGrpSpPr>
              <a:grpSpLocks/>
            </p:cNvGrpSpPr>
            <p:nvPr/>
          </p:nvGrpSpPr>
          <p:grpSpPr bwMode="auto">
            <a:xfrm>
              <a:off x="2286" y="1478"/>
              <a:ext cx="135" cy="132"/>
              <a:chOff x="2880" y="2160"/>
              <a:chExt cx="192" cy="192"/>
            </a:xfrm>
          </p:grpSpPr>
          <p:sp>
            <p:nvSpPr>
              <p:cNvPr id="38996" name="Line 16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7" name="Line 17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2998" name="Group 171"/>
            <p:cNvGrpSpPr>
              <a:grpSpLocks/>
            </p:cNvGrpSpPr>
            <p:nvPr/>
          </p:nvGrpSpPr>
          <p:grpSpPr bwMode="auto">
            <a:xfrm>
              <a:off x="2376" y="1698"/>
              <a:ext cx="134" cy="133"/>
              <a:chOff x="2880" y="2160"/>
              <a:chExt cx="192" cy="192"/>
            </a:xfrm>
          </p:grpSpPr>
          <p:sp>
            <p:nvSpPr>
              <p:cNvPr id="38994" name="Line 172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5" name="Line 173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2999" name="Group 174"/>
            <p:cNvGrpSpPr>
              <a:grpSpLocks/>
            </p:cNvGrpSpPr>
            <p:nvPr/>
          </p:nvGrpSpPr>
          <p:grpSpPr bwMode="auto">
            <a:xfrm>
              <a:off x="2600" y="1654"/>
              <a:ext cx="135" cy="133"/>
              <a:chOff x="2880" y="2160"/>
              <a:chExt cx="192" cy="192"/>
            </a:xfrm>
          </p:grpSpPr>
          <p:sp>
            <p:nvSpPr>
              <p:cNvPr id="38992" name="Line 175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3" name="Line 176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000" name="Group 177"/>
            <p:cNvGrpSpPr>
              <a:grpSpLocks/>
            </p:cNvGrpSpPr>
            <p:nvPr/>
          </p:nvGrpSpPr>
          <p:grpSpPr bwMode="auto">
            <a:xfrm>
              <a:off x="2421" y="1963"/>
              <a:ext cx="134" cy="132"/>
              <a:chOff x="2880" y="2160"/>
              <a:chExt cx="192" cy="192"/>
            </a:xfrm>
          </p:grpSpPr>
          <p:sp>
            <p:nvSpPr>
              <p:cNvPr id="38990" name="Line 178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1" name="Line 179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001" name="Group 180"/>
            <p:cNvGrpSpPr>
              <a:grpSpLocks/>
            </p:cNvGrpSpPr>
            <p:nvPr/>
          </p:nvGrpSpPr>
          <p:grpSpPr bwMode="auto">
            <a:xfrm>
              <a:off x="2779" y="1787"/>
              <a:ext cx="135" cy="132"/>
              <a:chOff x="2880" y="2160"/>
              <a:chExt cx="192" cy="192"/>
            </a:xfrm>
          </p:grpSpPr>
          <p:sp>
            <p:nvSpPr>
              <p:cNvPr id="38988" name="Line 181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9" name="Line 182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002" name="Group 183"/>
            <p:cNvGrpSpPr>
              <a:grpSpLocks/>
            </p:cNvGrpSpPr>
            <p:nvPr/>
          </p:nvGrpSpPr>
          <p:grpSpPr bwMode="auto">
            <a:xfrm>
              <a:off x="2242" y="1787"/>
              <a:ext cx="134" cy="132"/>
              <a:chOff x="2880" y="2160"/>
              <a:chExt cx="192" cy="192"/>
            </a:xfrm>
          </p:grpSpPr>
          <p:sp>
            <p:nvSpPr>
              <p:cNvPr id="38986" name="Line 18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7" name="Line 18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003" name="Group 186"/>
            <p:cNvGrpSpPr>
              <a:grpSpLocks/>
            </p:cNvGrpSpPr>
            <p:nvPr/>
          </p:nvGrpSpPr>
          <p:grpSpPr bwMode="auto">
            <a:xfrm>
              <a:off x="2645" y="1875"/>
              <a:ext cx="134" cy="132"/>
              <a:chOff x="2880" y="2160"/>
              <a:chExt cx="192" cy="192"/>
            </a:xfrm>
          </p:grpSpPr>
          <p:sp>
            <p:nvSpPr>
              <p:cNvPr id="38984" name="Line 187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5" name="Line 188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977" name="Oval 189"/>
            <p:cNvSpPr>
              <a:spLocks noChangeArrowheads="1"/>
            </p:cNvSpPr>
            <p:nvPr/>
          </p:nvSpPr>
          <p:spPr bwMode="auto">
            <a:xfrm>
              <a:off x="2735" y="1478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8" name="Oval 190"/>
            <p:cNvSpPr>
              <a:spLocks noChangeArrowheads="1"/>
            </p:cNvSpPr>
            <p:nvPr/>
          </p:nvSpPr>
          <p:spPr bwMode="auto">
            <a:xfrm>
              <a:off x="2421" y="1434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9" name="Oval 191"/>
            <p:cNvSpPr>
              <a:spLocks noChangeArrowheads="1"/>
            </p:cNvSpPr>
            <p:nvPr/>
          </p:nvSpPr>
          <p:spPr bwMode="auto">
            <a:xfrm>
              <a:off x="2600" y="1963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80" name="Oval 192"/>
            <p:cNvSpPr>
              <a:spLocks noChangeArrowheads="1"/>
            </p:cNvSpPr>
            <p:nvPr/>
          </p:nvSpPr>
          <p:spPr bwMode="auto">
            <a:xfrm>
              <a:off x="2376" y="1831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3004" name="Group 193"/>
            <p:cNvGrpSpPr>
              <a:grpSpLocks/>
            </p:cNvGrpSpPr>
            <p:nvPr/>
          </p:nvGrpSpPr>
          <p:grpSpPr bwMode="auto">
            <a:xfrm>
              <a:off x="2466" y="1566"/>
              <a:ext cx="134" cy="132"/>
              <a:chOff x="2880" y="2160"/>
              <a:chExt cx="192" cy="192"/>
            </a:xfrm>
          </p:grpSpPr>
          <p:sp>
            <p:nvSpPr>
              <p:cNvPr id="38982" name="Line 194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3" name="Line 195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73005" name="Group 196"/>
          <p:cNvGrpSpPr>
            <a:grpSpLocks/>
          </p:cNvGrpSpPr>
          <p:nvPr/>
        </p:nvGrpSpPr>
        <p:grpSpPr bwMode="auto">
          <a:xfrm>
            <a:off x="6119813" y="2555875"/>
            <a:ext cx="1352550" cy="1260475"/>
            <a:chOff x="3855" y="1610"/>
            <a:chExt cx="852" cy="794"/>
          </a:xfrm>
        </p:grpSpPr>
        <p:sp>
          <p:nvSpPr>
            <p:cNvPr id="38950" name="Oval 197"/>
            <p:cNvSpPr>
              <a:spLocks noChangeArrowheads="1"/>
            </p:cNvSpPr>
            <p:nvPr/>
          </p:nvSpPr>
          <p:spPr bwMode="auto">
            <a:xfrm>
              <a:off x="3855" y="1610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51" name="Oval 198"/>
            <p:cNvSpPr>
              <a:spLocks noChangeArrowheads="1"/>
            </p:cNvSpPr>
            <p:nvPr/>
          </p:nvSpPr>
          <p:spPr bwMode="auto">
            <a:xfrm>
              <a:off x="4169" y="191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52" name="Oval 199"/>
            <p:cNvSpPr>
              <a:spLocks noChangeArrowheads="1"/>
            </p:cNvSpPr>
            <p:nvPr/>
          </p:nvSpPr>
          <p:spPr bwMode="auto">
            <a:xfrm>
              <a:off x="4349" y="1831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53" name="Oval 200"/>
            <p:cNvSpPr>
              <a:spLocks noChangeArrowheads="1"/>
            </p:cNvSpPr>
            <p:nvPr/>
          </p:nvSpPr>
          <p:spPr bwMode="auto">
            <a:xfrm>
              <a:off x="4124" y="2095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54" name="Oval 201"/>
            <p:cNvSpPr>
              <a:spLocks noChangeArrowheads="1"/>
            </p:cNvSpPr>
            <p:nvPr/>
          </p:nvSpPr>
          <p:spPr bwMode="auto">
            <a:xfrm>
              <a:off x="4304" y="2007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3006" name="Group 202"/>
            <p:cNvGrpSpPr>
              <a:grpSpLocks/>
            </p:cNvGrpSpPr>
            <p:nvPr/>
          </p:nvGrpSpPr>
          <p:grpSpPr bwMode="auto">
            <a:xfrm>
              <a:off x="4124" y="1742"/>
              <a:ext cx="135" cy="133"/>
              <a:chOff x="2880" y="2160"/>
              <a:chExt cx="192" cy="192"/>
            </a:xfrm>
          </p:grpSpPr>
          <p:sp>
            <p:nvSpPr>
              <p:cNvPr id="38962" name="Line 203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3" name="Line 204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007" name="Group 205"/>
            <p:cNvGrpSpPr>
              <a:grpSpLocks/>
            </p:cNvGrpSpPr>
            <p:nvPr/>
          </p:nvGrpSpPr>
          <p:grpSpPr bwMode="auto">
            <a:xfrm>
              <a:off x="4483" y="1831"/>
              <a:ext cx="135" cy="132"/>
              <a:chOff x="2880" y="2160"/>
              <a:chExt cx="192" cy="192"/>
            </a:xfrm>
          </p:grpSpPr>
          <p:sp>
            <p:nvSpPr>
              <p:cNvPr id="38960" name="Line 206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1" name="Line 207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008" name="Group 208"/>
            <p:cNvGrpSpPr>
              <a:grpSpLocks/>
            </p:cNvGrpSpPr>
            <p:nvPr/>
          </p:nvGrpSpPr>
          <p:grpSpPr bwMode="auto">
            <a:xfrm>
              <a:off x="4438" y="2051"/>
              <a:ext cx="135" cy="133"/>
              <a:chOff x="2880" y="2160"/>
              <a:chExt cx="192" cy="192"/>
            </a:xfrm>
          </p:grpSpPr>
          <p:sp>
            <p:nvSpPr>
              <p:cNvPr id="38958" name="Line 209"/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9" name="Line 210"/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73011" name="Text Box 211"/>
          <p:cNvSpPr txBox="1">
            <a:spLocks noChangeArrowheads="1"/>
          </p:cNvSpPr>
          <p:nvPr/>
        </p:nvSpPr>
        <p:spPr bwMode="auto">
          <a:xfrm>
            <a:off x="7391400" y="1420813"/>
            <a:ext cx="1200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Default: 0</a:t>
            </a:r>
          </a:p>
        </p:txBody>
      </p:sp>
      <p:sp>
        <p:nvSpPr>
          <p:cNvPr id="973012" name="Text Box 212"/>
          <p:cNvSpPr txBox="1">
            <a:spLocks noChangeArrowheads="1"/>
          </p:cNvSpPr>
          <p:nvPr/>
        </p:nvSpPr>
        <p:spPr bwMode="auto">
          <a:xfrm>
            <a:off x="7391400" y="1725613"/>
            <a:ext cx="173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Not default: 10</a:t>
            </a:r>
          </a:p>
        </p:txBody>
      </p:sp>
      <p:sp>
        <p:nvSpPr>
          <p:cNvPr id="973013" name="Text Box 213"/>
          <p:cNvSpPr txBox="1">
            <a:spLocks noChangeArrowheads="1"/>
          </p:cNvSpPr>
          <p:nvPr/>
        </p:nvSpPr>
        <p:spPr bwMode="auto">
          <a:xfrm>
            <a:off x="7467600" y="2819400"/>
            <a:ext cx="1200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Default: 4</a:t>
            </a:r>
          </a:p>
        </p:txBody>
      </p:sp>
      <p:sp>
        <p:nvSpPr>
          <p:cNvPr id="973014" name="Text Box 214"/>
          <p:cNvSpPr txBox="1">
            <a:spLocks noChangeArrowheads="1"/>
          </p:cNvSpPr>
          <p:nvPr/>
        </p:nvSpPr>
        <p:spPr bwMode="auto">
          <a:xfrm>
            <a:off x="7467600" y="3124200"/>
            <a:ext cx="1601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Not default: 3</a:t>
            </a:r>
          </a:p>
        </p:txBody>
      </p:sp>
      <p:sp>
        <p:nvSpPr>
          <p:cNvPr id="973015" name="Text Box 215"/>
          <p:cNvSpPr txBox="1">
            <a:spLocks noChangeArrowheads="1"/>
          </p:cNvSpPr>
          <p:nvPr/>
        </p:nvSpPr>
        <p:spPr bwMode="auto">
          <a:xfrm>
            <a:off x="7467600" y="4083050"/>
            <a:ext cx="1200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Default: 4</a:t>
            </a:r>
          </a:p>
        </p:txBody>
      </p:sp>
      <p:sp>
        <p:nvSpPr>
          <p:cNvPr id="973016" name="Text Box 216"/>
          <p:cNvSpPr txBox="1">
            <a:spLocks noChangeArrowheads="1"/>
          </p:cNvSpPr>
          <p:nvPr/>
        </p:nvSpPr>
        <p:spPr bwMode="auto">
          <a:xfrm>
            <a:off x="7467600" y="4387850"/>
            <a:ext cx="1601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Not default: 1</a:t>
            </a:r>
          </a:p>
        </p:txBody>
      </p:sp>
      <p:sp>
        <p:nvSpPr>
          <p:cNvPr id="973017" name="Text Box 217"/>
          <p:cNvSpPr txBox="1">
            <a:spLocks noChangeArrowheads="1"/>
          </p:cNvSpPr>
          <p:nvPr/>
        </p:nvSpPr>
        <p:spPr bwMode="auto">
          <a:xfrm>
            <a:off x="7543800" y="5378450"/>
            <a:ext cx="1200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00B050"/>
                </a:solidFill>
                <a:latin typeface="Tahoma" pitchFamily="34" charset="0"/>
                <a:cs typeface="Arial" charset="0"/>
              </a:rPr>
              <a:t>Default: 8</a:t>
            </a:r>
          </a:p>
        </p:txBody>
      </p:sp>
      <p:sp>
        <p:nvSpPr>
          <p:cNvPr id="973018" name="Text Box 218"/>
          <p:cNvSpPr txBox="1">
            <a:spLocks noChangeArrowheads="1"/>
          </p:cNvSpPr>
          <p:nvPr/>
        </p:nvSpPr>
        <p:spPr bwMode="auto">
          <a:xfrm>
            <a:off x="7543800" y="5683250"/>
            <a:ext cx="1601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Not default: 0</a:t>
            </a:r>
          </a:p>
        </p:txBody>
      </p:sp>
      <p:sp>
        <p:nvSpPr>
          <p:cNvPr id="38947" name="Text Box 219"/>
          <p:cNvSpPr txBox="1">
            <a:spLocks noChangeArrowheads="1"/>
          </p:cNvSpPr>
          <p:nvPr/>
        </p:nvSpPr>
        <p:spPr bwMode="auto">
          <a:xfrm>
            <a:off x="165100" y="2251075"/>
            <a:ext cx="2671763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16 </a:t>
            </a:r>
            <a:r>
              <a:rPr lang="en-US" sz="1800" b="1" dirty="0">
                <a:solidFill>
                  <a:srgbClr val="00B050"/>
                </a:solidFill>
              </a:rPr>
              <a:t>bad</a:t>
            </a:r>
            <a:r>
              <a:rPr lang="en-US" sz="1800" dirty="0"/>
              <a:t> +14 </a:t>
            </a:r>
            <a:r>
              <a:rPr lang="en-US" sz="1800" dirty="0">
                <a:solidFill>
                  <a:srgbClr val="C00000"/>
                </a:solidFill>
              </a:rPr>
              <a:t>good</a:t>
            </a:r>
          </a:p>
        </p:txBody>
      </p:sp>
      <p:sp>
        <p:nvSpPr>
          <p:cNvPr id="38948" name="Text Box 220"/>
          <p:cNvSpPr txBox="1">
            <a:spLocks noChangeArrowheads="1"/>
          </p:cNvSpPr>
          <p:nvPr/>
        </p:nvSpPr>
        <p:spPr bwMode="auto">
          <a:xfrm>
            <a:off x="2997200" y="1762125"/>
            <a:ext cx="27828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4 </a:t>
            </a:r>
            <a:r>
              <a:rPr lang="en-US" b="1" dirty="0">
                <a:solidFill>
                  <a:srgbClr val="00B050"/>
                </a:solidFill>
              </a:rPr>
              <a:t>bad</a:t>
            </a:r>
            <a:r>
              <a:rPr lang="en-US" sz="1800" dirty="0"/>
              <a:t> +13 </a:t>
            </a:r>
            <a:r>
              <a:rPr lang="en-US" sz="1800" dirty="0">
                <a:solidFill>
                  <a:srgbClr val="C00000"/>
                </a:solidFill>
              </a:rPr>
              <a:t>good</a:t>
            </a:r>
          </a:p>
        </p:txBody>
      </p:sp>
      <p:sp>
        <p:nvSpPr>
          <p:cNvPr id="38949" name="Text Box 221"/>
          <p:cNvSpPr txBox="1">
            <a:spLocks noChangeArrowheads="1"/>
          </p:cNvSpPr>
          <p:nvPr/>
        </p:nvSpPr>
        <p:spPr bwMode="auto">
          <a:xfrm>
            <a:off x="3235325" y="4022725"/>
            <a:ext cx="2671763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12 </a:t>
            </a:r>
            <a:r>
              <a:rPr lang="en-US" sz="1800" b="1" dirty="0">
                <a:solidFill>
                  <a:srgbClr val="00B050"/>
                </a:solidFill>
              </a:rPr>
              <a:t>bad</a:t>
            </a:r>
            <a:r>
              <a:rPr lang="en-US" sz="1800" dirty="0"/>
              <a:t> +1 </a:t>
            </a:r>
            <a:r>
              <a:rPr lang="en-US" sz="1800" dirty="0">
                <a:solidFill>
                  <a:srgbClr val="C00000"/>
                </a:solidFill>
              </a:rPr>
              <a:t>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7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7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7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7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7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7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7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7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72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973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97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97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7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97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97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97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97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97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97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97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97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5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97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03" grpId="0" animBg="1"/>
      <p:bldP spid="972804" grpId="0" animBg="1"/>
      <p:bldP spid="972805" grpId="0" autoUpdateAnimBg="0"/>
      <p:bldP spid="972806" grpId="0" autoUpdateAnimBg="0"/>
      <p:bldP spid="972807" grpId="0" autoUpdateAnimBg="0"/>
      <p:bldP spid="972808" grpId="0" animBg="1"/>
      <p:bldP spid="972809" grpId="0" animBg="1"/>
      <p:bldP spid="972810" grpId="0" autoUpdateAnimBg="0"/>
      <p:bldP spid="972811" grpId="0" autoUpdateAnimBg="0"/>
      <p:bldP spid="972812" grpId="0" animBg="1"/>
      <p:bldP spid="972813" grpId="0" animBg="1"/>
      <p:bldP spid="972814" grpId="0" autoUpdateAnimBg="0"/>
      <p:bldP spid="972815" grpId="0" autoUpdateAnimBg="0"/>
      <p:bldP spid="973011" grpId="0" autoUpdateAnimBg="0"/>
      <p:bldP spid="973012" grpId="0" autoUpdateAnimBg="0"/>
      <p:bldP spid="973013" grpId="0" autoUpdateAnimBg="0"/>
      <p:bldP spid="973014" grpId="0" autoUpdateAnimBg="0"/>
      <p:bldP spid="973015" grpId="0" autoUpdateAnimBg="0"/>
      <p:bldP spid="973016" grpId="0" autoUpdateAnimBg="0"/>
      <p:bldP spid="973017" grpId="0" autoUpdateAnimBg="0"/>
      <p:bldP spid="973018" grpId="0" autoUpdateAnimBg="0"/>
      <p:bldP spid="38947" grpId="0"/>
      <p:bldP spid="38948" grpId="0"/>
      <p:bldP spid="389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79438"/>
            <a:ext cx="7848600" cy="9445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How to choose which attribute to split over? </a:t>
            </a:r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2152650"/>
            <a:ext cx="6705600" cy="2438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/>
              <a:t>How do you make decisions?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Apply for graduate school?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Apply for a job? 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Look for a soul mate?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endParaRPr lang="en-US" sz="1800" dirty="0" smtClean="0"/>
          </a:p>
        </p:txBody>
      </p:sp>
      <p:pic>
        <p:nvPicPr>
          <p:cNvPr id="137218" name="Picture 2" descr="https://encrypted-tbn3.google.com/images?q=tbn:ANd9GcQ_pfwSX1Lp8ix-6W3RuwIVXCuEQaee89X1cP5wyL4yRVHXzuFW6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914650"/>
            <a:ext cx="2085975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27038"/>
            <a:ext cx="7848600" cy="9445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How to Choose Attribute to Split Over – Information </a:t>
            </a:r>
            <a:r>
              <a:rPr lang="en-US" sz="2800" dirty="0" smtClean="0">
                <a:solidFill>
                  <a:srgbClr val="C00000"/>
                </a:solidFill>
              </a:rPr>
              <a:t>Gain (“Worth”)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6019800" cy="4191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Goal: </a:t>
            </a:r>
            <a:r>
              <a:rPr lang="en-US" sz="2000" dirty="0" smtClean="0">
                <a:solidFill>
                  <a:srgbClr val="C00000"/>
                </a:solidFill>
              </a:rPr>
              <a:t>minimum</a:t>
            </a:r>
            <a:r>
              <a:rPr lang="en-US" sz="2000" dirty="0" smtClean="0"/>
              <a:t> number of splits in the tree. </a:t>
            </a:r>
          </a:p>
          <a:p>
            <a:pPr lvl="1">
              <a:lnSpc>
                <a:spcPct val="90000"/>
              </a:lnSpc>
              <a:buNone/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Most </a:t>
            </a:r>
            <a:r>
              <a:rPr lang="en-US" sz="2000" u="sng" dirty="0" smtClean="0">
                <a:solidFill>
                  <a:srgbClr val="C00000"/>
                </a:solidFill>
              </a:rPr>
              <a:t>informative</a:t>
            </a:r>
            <a:r>
              <a:rPr lang="en-US" sz="2000" dirty="0" smtClean="0">
                <a:solidFill>
                  <a:srgbClr val="C00000"/>
                </a:solidFill>
              </a:rPr>
              <a:t> attribute in distinguishing among </a:t>
            </a:r>
            <a:r>
              <a:rPr lang="en-US" sz="2000" dirty="0" smtClean="0">
                <a:solidFill>
                  <a:srgbClr val="C00000"/>
                </a:solidFill>
              </a:rPr>
              <a:t>instances: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-- </a:t>
            </a:r>
            <a:r>
              <a:rPr lang="en-US" sz="2000" dirty="0" smtClean="0"/>
              <a:t>At each decision node chose the attribute that </a:t>
            </a:r>
            <a:r>
              <a:rPr lang="en-US" sz="2000" dirty="0" smtClean="0">
                <a:solidFill>
                  <a:srgbClr val="C00000"/>
                </a:solidFill>
              </a:rPr>
              <a:t>best</a:t>
            </a:r>
            <a:r>
              <a:rPr lang="en-US" sz="2000" dirty="0" smtClean="0"/>
              <a:t> partitions the population into </a:t>
            </a:r>
            <a:r>
              <a:rPr lang="en-US" sz="2000" dirty="0" smtClean="0">
                <a:solidFill>
                  <a:srgbClr val="C00000"/>
                </a:solidFill>
              </a:rPr>
              <a:t>purer</a:t>
            </a:r>
            <a:r>
              <a:rPr lang="en-US" sz="2000" dirty="0" smtClean="0"/>
              <a:t>  groups. 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 smtClean="0"/>
              <a:t>Purity measures: </a:t>
            </a:r>
            <a:r>
              <a:rPr lang="en-US" sz="2000" b="1" dirty="0" smtClean="0">
                <a:solidFill>
                  <a:srgbClr val="C00000"/>
                </a:solidFill>
              </a:rPr>
              <a:t>Information Gain</a:t>
            </a:r>
            <a:endParaRPr lang="en-US" sz="20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/>
              <a:t>	Most common (Information Theory)</a:t>
            </a:r>
            <a:endParaRPr lang="en-US" sz="2000" i="1" dirty="0" smtClean="0">
              <a:solidFill>
                <a:srgbClr val="C00000"/>
              </a:solidFill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q"/>
            </a:pPr>
            <a:r>
              <a:rPr lang="en-US" sz="1800" dirty="0" smtClean="0"/>
              <a:t> Developed by Shannon (1952)</a:t>
            </a:r>
          </a:p>
          <a:p>
            <a:pPr lvl="2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600" dirty="0" smtClean="0"/>
              <a:t>Information Theory, Quantum Theory and Relativity Theory were the three most influential breakthroughs in last century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324600" y="1524000"/>
            <a:ext cx="2711450" cy="3409950"/>
            <a:chOff x="3936" y="816"/>
            <a:chExt cx="1892" cy="2367"/>
          </a:xfrm>
        </p:grpSpPr>
        <p:sp>
          <p:nvSpPr>
            <p:cNvPr id="39941" name="Text Box 5"/>
            <p:cNvSpPr txBox="1">
              <a:spLocks noChangeArrowheads="1"/>
            </p:cNvSpPr>
            <p:nvPr/>
          </p:nvSpPr>
          <p:spPr bwMode="auto">
            <a:xfrm>
              <a:off x="5127" y="2928"/>
              <a:ext cx="701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Prob.=1</a:t>
              </a:r>
            </a:p>
          </p:txBody>
        </p:sp>
        <p:sp>
          <p:nvSpPr>
            <p:cNvPr id="39942" name="Text Box 6"/>
            <p:cNvSpPr txBox="1">
              <a:spLocks noChangeArrowheads="1"/>
            </p:cNvSpPr>
            <p:nvPr/>
          </p:nvSpPr>
          <p:spPr bwMode="auto">
            <a:xfrm>
              <a:off x="4176" y="2928"/>
              <a:ext cx="850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Prob.=4/7</a:t>
              </a:r>
            </a:p>
          </p:txBody>
        </p:sp>
        <p:sp>
          <p:nvSpPr>
            <p:cNvPr id="39943" name="Rectangle 7"/>
            <p:cNvSpPr>
              <a:spLocks noChangeArrowheads="1"/>
            </p:cNvSpPr>
            <p:nvPr/>
          </p:nvSpPr>
          <p:spPr bwMode="auto">
            <a:xfrm>
              <a:off x="4368" y="816"/>
              <a:ext cx="631" cy="384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dirty="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Balance</a:t>
              </a:r>
            </a:p>
          </p:txBody>
        </p:sp>
        <p:sp>
          <p:nvSpPr>
            <p:cNvPr id="39944" name="Line 8"/>
            <p:cNvSpPr>
              <a:spLocks noChangeShapeType="1"/>
            </p:cNvSpPr>
            <p:nvPr/>
          </p:nvSpPr>
          <p:spPr bwMode="auto">
            <a:xfrm flipH="1">
              <a:off x="4272" y="1200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5" name="Line 9"/>
            <p:cNvSpPr>
              <a:spLocks noChangeShapeType="1"/>
            </p:cNvSpPr>
            <p:nvPr/>
          </p:nvSpPr>
          <p:spPr bwMode="auto">
            <a:xfrm>
              <a:off x="4656" y="1200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6" name="Text Box 10"/>
            <p:cNvSpPr txBox="1">
              <a:spLocks noChangeArrowheads="1"/>
            </p:cNvSpPr>
            <p:nvPr/>
          </p:nvSpPr>
          <p:spPr bwMode="auto">
            <a:xfrm>
              <a:off x="4800" y="1220"/>
              <a:ext cx="631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&gt;=50K</a:t>
              </a:r>
            </a:p>
          </p:txBody>
        </p:sp>
        <p:sp>
          <p:nvSpPr>
            <p:cNvPr id="39947" name="Text Box 11"/>
            <p:cNvSpPr txBox="1">
              <a:spLocks noChangeArrowheads="1"/>
            </p:cNvSpPr>
            <p:nvPr/>
          </p:nvSpPr>
          <p:spPr bwMode="auto">
            <a:xfrm>
              <a:off x="4000" y="1248"/>
              <a:ext cx="51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&lt;50K</a:t>
              </a:r>
            </a:p>
          </p:txBody>
        </p:sp>
        <p:sp>
          <p:nvSpPr>
            <p:cNvPr id="39948" name="Rectangle 12"/>
            <p:cNvSpPr>
              <a:spLocks noChangeArrowheads="1"/>
            </p:cNvSpPr>
            <p:nvPr/>
          </p:nvSpPr>
          <p:spPr bwMode="auto">
            <a:xfrm>
              <a:off x="4800" y="1680"/>
              <a:ext cx="480" cy="336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Age</a:t>
              </a:r>
            </a:p>
          </p:txBody>
        </p:sp>
        <p:sp>
          <p:nvSpPr>
            <p:cNvPr id="39949" name="Line 13"/>
            <p:cNvSpPr>
              <a:spLocks noChangeShapeType="1"/>
            </p:cNvSpPr>
            <p:nvPr/>
          </p:nvSpPr>
          <p:spPr bwMode="auto">
            <a:xfrm flipH="1">
              <a:off x="4640" y="2064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Line 14"/>
            <p:cNvSpPr>
              <a:spLocks noChangeShapeType="1"/>
            </p:cNvSpPr>
            <p:nvPr/>
          </p:nvSpPr>
          <p:spPr bwMode="auto">
            <a:xfrm>
              <a:off x="5024" y="2064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1" name="Text Box 15"/>
            <p:cNvSpPr txBox="1">
              <a:spLocks noChangeArrowheads="1"/>
            </p:cNvSpPr>
            <p:nvPr/>
          </p:nvSpPr>
          <p:spPr bwMode="auto">
            <a:xfrm>
              <a:off x="5183" y="2112"/>
              <a:ext cx="536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&gt;=45</a:t>
              </a:r>
            </a:p>
          </p:txBody>
        </p:sp>
        <p:sp>
          <p:nvSpPr>
            <p:cNvPr id="39952" name="Text Box 16"/>
            <p:cNvSpPr txBox="1">
              <a:spLocks noChangeArrowheads="1"/>
            </p:cNvSpPr>
            <p:nvPr/>
          </p:nvSpPr>
          <p:spPr bwMode="auto">
            <a:xfrm>
              <a:off x="4469" y="2112"/>
              <a:ext cx="42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&lt;45</a:t>
              </a:r>
            </a:p>
          </p:txBody>
        </p:sp>
        <p:sp>
          <p:nvSpPr>
            <p:cNvPr id="39953" name="Oval 17"/>
            <p:cNvSpPr>
              <a:spLocks noChangeArrowheads="1"/>
            </p:cNvSpPr>
            <p:nvPr/>
          </p:nvSpPr>
          <p:spPr bwMode="auto">
            <a:xfrm>
              <a:off x="3936" y="1632"/>
              <a:ext cx="768" cy="48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Class=B</a:t>
              </a:r>
            </a:p>
            <a:p>
              <a:pPr algn="ctr" eaLnBrk="1" hangingPunct="1"/>
              <a:r>
                <a:rPr lang="en-US" sz="14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Prob.=12/13</a:t>
              </a:r>
            </a:p>
          </p:txBody>
        </p:sp>
        <p:sp>
          <p:nvSpPr>
            <p:cNvPr id="39954" name="Oval 18"/>
            <p:cNvSpPr>
              <a:spLocks noChangeArrowheads="1"/>
            </p:cNvSpPr>
            <p:nvPr/>
          </p:nvSpPr>
          <p:spPr bwMode="auto">
            <a:xfrm>
              <a:off x="4176" y="2448"/>
              <a:ext cx="768" cy="48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Class=B</a:t>
              </a:r>
            </a:p>
          </p:txBody>
        </p:sp>
        <p:sp>
          <p:nvSpPr>
            <p:cNvPr id="39955" name="Oval 19"/>
            <p:cNvSpPr>
              <a:spLocks noChangeArrowheads="1"/>
            </p:cNvSpPr>
            <p:nvPr/>
          </p:nvSpPr>
          <p:spPr bwMode="auto">
            <a:xfrm>
              <a:off x="5088" y="2496"/>
              <a:ext cx="672" cy="48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Class=</a:t>
              </a:r>
            </a:p>
            <a:p>
              <a:pPr algn="ctr" eaLnBrk="1" hangingPunct="1"/>
              <a:r>
                <a:rPr lang="en-US" sz="1800">
                  <a:solidFill>
                    <a:schemeClr val="tx1"/>
                  </a:solidFill>
                  <a:latin typeface="Tahoma" pitchFamily="34" charset="0"/>
                  <a:cs typeface="Arial" charset="0"/>
                </a:rPr>
                <a:t>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827" grpId="0" uiExpand="1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64CDBB-4A4A-48AA-89BD-E25A1F9C4F52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86114" name="Rectangle 2"/>
          <p:cNvSpPr>
            <a:spLocks noChangeArrowheads="1"/>
          </p:cNvSpPr>
          <p:nvPr/>
        </p:nvSpPr>
        <p:spPr bwMode="auto">
          <a:xfrm>
            <a:off x="-76200" y="457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Information Gain as a Splitting Criterion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712788" y="1371600"/>
            <a:ext cx="794861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1800" dirty="0">
                <a:solidFill>
                  <a:schemeClr val="tx1"/>
                </a:solidFill>
              </a:rPr>
              <a:t>Select the attribute with the highest information gain (</a:t>
            </a:r>
            <a:r>
              <a:rPr lang="en-US" sz="1600" dirty="0">
                <a:solidFill>
                  <a:schemeClr val="tx1"/>
                </a:solidFill>
              </a:rPr>
              <a:t>information gain is the expected reduction in entropy</a:t>
            </a:r>
            <a:r>
              <a:rPr lang="en-US" sz="1800" dirty="0">
                <a:solidFill>
                  <a:schemeClr val="tx1"/>
                </a:solidFill>
              </a:rPr>
              <a:t>).</a:t>
            </a: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1800" dirty="0">
                <a:solidFill>
                  <a:schemeClr val="tx1"/>
                </a:solidFill>
              </a:rPr>
              <a:t>Assume there are two classes,</a:t>
            </a:r>
            <a:r>
              <a:rPr lang="en-US" sz="1800" i="1" dirty="0">
                <a:solidFill>
                  <a:schemeClr val="tx1"/>
                </a:solidFill>
              </a:rPr>
              <a:t> P</a:t>
            </a:r>
            <a:r>
              <a:rPr lang="en-US" sz="1800" dirty="0">
                <a:solidFill>
                  <a:schemeClr val="tx1"/>
                </a:solidFill>
              </a:rPr>
              <a:t>  and</a:t>
            </a:r>
            <a:r>
              <a:rPr lang="en-US" sz="1800" i="1" dirty="0">
                <a:solidFill>
                  <a:schemeClr val="tx1"/>
                </a:solidFill>
              </a:rPr>
              <a:t> N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ct val="30000"/>
              </a:spcBef>
              <a:buFont typeface="Wingdings" pitchFamily="2" charset="2"/>
              <a:buChar char="ª"/>
            </a:pPr>
            <a:r>
              <a:rPr lang="en-US" sz="1600" dirty="0">
                <a:solidFill>
                  <a:srgbClr val="000000"/>
                </a:solidFill>
              </a:rPr>
              <a:t>Let the set of examples </a:t>
            </a:r>
            <a:r>
              <a:rPr lang="en-US" sz="1600" b="1" i="1" dirty="0">
                <a:solidFill>
                  <a:srgbClr val="000000"/>
                </a:solidFill>
              </a:rPr>
              <a:t>S</a:t>
            </a:r>
            <a:r>
              <a:rPr lang="en-US" sz="1600" dirty="0">
                <a:solidFill>
                  <a:srgbClr val="000000"/>
                </a:solidFill>
              </a:rPr>
              <a:t> contain </a:t>
            </a:r>
            <a:r>
              <a:rPr lang="en-US" sz="1600" i="1" dirty="0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 elements of class </a:t>
            </a:r>
            <a:r>
              <a:rPr lang="en-US" sz="1600" i="1" dirty="0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  and </a:t>
            </a:r>
            <a:r>
              <a:rPr lang="en-US" sz="1600" i="1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 elements of class </a:t>
            </a:r>
            <a:r>
              <a:rPr lang="en-US" sz="1600" i="1" dirty="0">
                <a:solidFill>
                  <a:srgbClr val="000000"/>
                </a:solidFill>
              </a:rPr>
              <a:t>N</a:t>
            </a:r>
            <a:endParaRPr lang="en-US" sz="1600" dirty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ct val="30000"/>
              </a:spcBef>
              <a:buFont typeface="Wingdings" pitchFamily="2" charset="2"/>
              <a:buChar char="ª"/>
            </a:pPr>
            <a:r>
              <a:rPr lang="en-US" sz="1600" dirty="0">
                <a:solidFill>
                  <a:srgbClr val="C00000"/>
                </a:solidFill>
              </a:rPr>
              <a:t>The amount of information</a:t>
            </a:r>
            <a:r>
              <a:rPr lang="en-US" sz="1600" dirty="0">
                <a:solidFill>
                  <a:srgbClr val="000000"/>
                </a:solidFill>
              </a:rPr>
              <a:t>, needed to decide if an arbitrary example in </a:t>
            </a:r>
            <a:r>
              <a:rPr lang="en-US" sz="1600" i="1" dirty="0">
                <a:solidFill>
                  <a:srgbClr val="000000"/>
                </a:solidFill>
              </a:rPr>
              <a:t>S</a:t>
            </a:r>
            <a:r>
              <a:rPr lang="en-US" sz="1600" dirty="0">
                <a:solidFill>
                  <a:srgbClr val="000000"/>
                </a:solidFill>
              </a:rPr>
              <a:t> belongs to </a:t>
            </a:r>
            <a:r>
              <a:rPr lang="en-US" sz="1600" i="1" dirty="0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  or </a:t>
            </a:r>
            <a:r>
              <a:rPr lang="en-US" sz="1600" i="1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 is defined </a:t>
            </a:r>
            <a:r>
              <a:rPr lang="en-US" sz="1600" dirty="0" smtClean="0">
                <a:solidFill>
                  <a:srgbClr val="000000"/>
                </a:solidFill>
              </a:rPr>
              <a:t>as</a:t>
            </a: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674688" y="4310063"/>
          <a:ext cx="7777162" cy="1116012"/>
        </p:xfrm>
        <a:graphic>
          <a:graphicData uri="http://schemas.openxmlformats.org/presentationml/2006/ole">
            <p:oleObj spid="_x0000_s8194" name="Equation" r:id="rId4" imgW="3187440" imgH="457200" progId="Equation.3">
              <p:embed/>
            </p:oleObj>
          </a:graphicData>
        </a:graphic>
      </p:graphicFrame>
      <p:sp>
        <p:nvSpPr>
          <p:cNvPr id="7" name="矩形 6"/>
          <p:cNvSpPr/>
          <p:nvPr/>
        </p:nvSpPr>
        <p:spPr>
          <a:xfrm>
            <a:off x="1295400" y="5715000"/>
            <a:ext cx="3959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(You do not have to memorize it.)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7CF5F8-97CE-48AC-92A2-64A90C637DAA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987138" name="Rectangle 2"/>
          <p:cNvSpPr>
            <a:spLocks noChangeArrowheads="1"/>
          </p:cNvSpPr>
          <p:nvPr/>
        </p:nvSpPr>
        <p:spPr bwMode="auto">
          <a:xfrm>
            <a:off x="-314325" y="76200"/>
            <a:ext cx="9601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Information Gain in Decision Tree Induction</a:t>
            </a: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390525" y="1600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Assume that using attribute A, a current set will be partitioned into some number of child sets</a:t>
            </a:r>
          </a:p>
          <a:p>
            <a:pPr marL="742950" lvl="1" indent="-28575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ª"/>
            </a:pPr>
            <a:endParaRPr lang="en-US" sz="18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The encoding information that would be gained by branching on </a:t>
            </a:r>
            <a:r>
              <a:rPr lang="en-US" sz="2000" i="1" dirty="0">
                <a:solidFill>
                  <a:schemeClr val="tx1"/>
                </a:solidFill>
              </a:rPr>
              <a:t>A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762000" y="3886200"/>
          <a:ext cx="7221152" cy="619125"/>
        </p:xfrm>
        <a:graphic>
          <a:graphicData uri="http://schemas.openxmlformats.org/presentationml/2006/ole">
            <p:oleObj spid="_x0000_s9218" name="Equation" r:id="rId4" imgW="2946240" imgH="253800" progId="Equation.DSMT4">
              <p:embed/>
            </p:oleObj>
          </a:graphicData>
        </a:graphic>
      </p:graphicFrame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690563" y="62103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2"/>
                </a:solidFill>
                <a:latin typeface="Times New Roman" pitchFamily="18" charset="0"/>
              </a:rPr>
              <a:t>Note: entropy is at its minimum if the collection of objects is completely uniform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3728844" y="4876800"/>
            <a:ext cx="1300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“Worth”</a:t>
            </a:r>
            <a:endParaRPr lang="en-US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Which attribute to split over?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865188"/>
            <a:ext cx="5686425" cy="42338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1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Brute-force search: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A</a:t>
            </a:r>
            <a:r>
              <a:rPr lang="en-US" dirty="0" smtClean="0"/>
              <a:t>t each node examine splits over each of the attributes</a:t>
            </a:r>
          </a:p>
          <a:p>
            <a:pPr>
              <a:lnSpc>
                <a:spcPct val="80000"/>
              </a:lnSpc>
            </a:pPr>
            <a:endParaRPr lang="en-US" sz="2100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Select the attribute for which the maximum information gain is obtained</a:t>
            </a:r>
          </a:p>
        </p:txBody>
      </p:sp>
      <p:sp>
        <p:nvSpPr>
          <p:cNvPr id="983044" name="Rectangle 4"/>
          <p:cNvSpPr>
            <a:spLocks noChangeArrowheads="1"/>
          </p:cNvSpPr>
          <p:nvPr/>
        </p:nvSpPr>
        <p:spPr bwMode="auto">
          <a:xfrm>
            <a:off x="7086600" y="2133600"/>
            <a:ext cx="838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Balance</a:t>
            </a:r>
          </a:p>
        </p:txBody>
      </p:sp>
      <p:sp>
        <p:nvSpPr>
          <p:cNvPr id="983045" name="Line 5"/>
          <p:cNvSpPr>
            <a:spLocks noChangeShapeType="1"/>
          </p:cNvSpPr>
          <p:nvPr/>
        </p:nvSpPr>
        <p:spPr bwMode="auto">
          <a:xfrm flipH="1">
            <a:off x="6934200" y="2743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83046" name="Line 6"/>
          <p:cNvSpPr>
            <a:spLocks noChangeShapeType="1"/>
          </p:cNvSpPr>
          <p:nvPr/>
        </p:nvSpPr>
        <p:spPr bwMode="auto">
          <a:xfrm>
            <a:off x="7543800" y="27432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83047" name="Text Box 7"/>
          <p:cNvSpPr txBox="1">
            <a:spLocks noChangeArrowheads="1"/>
          </p:cNvSpPr>
          <p:nvPr/>
        </p:nvSpPr>
        <p:spPr bwMode="auto">
          <a:xfrm>
            <a:off x="7772400" y="2774950"/>
            <a:ext cx="903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&gt;=50K</a:t>
            </a:r>
          </a:p>
        </p:txBody>
      </p:sp>
      <p:sp>
        <p:nvSpPr>
          <p:cNvPr id="983048" name="Text Box 8"/>
          <p:cNvSpPr txBox="1">
            <a:spLocks noChangeArrowheads="1"/>
          </p:cNvSpPr>
          <p:nvPr/>
        </p:nvSpPr>
        <p:spPr bwMode="auto">
          <a:xfrm>
            <a:off x="6502400" y="2819400"/>
            <a:ext cx="73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Tahoma" pitchFamily="34" charset="0"/>
                <a:cs typeface="Arial" charset="0"/>
              </a:rPr>
              <a:t>&lt;50K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601663" y="3422650"/>
            <a:ext cx="7772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US">
                <a:solidFill>
                  <a:srgbClr val="FF0033"/>
                </a:solidFill>
                <a:latin typeface="Arial Rounded MT Bold" pitchFamily="34" charset="0"/>
              </a:rPr>
              <a:t>When to stop the partitioning?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469900" y="4230688"/>
            <a:ext cx="8331200" cy="19236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Example stopping </a:t>
            </a:r>
            <a:r>
              <a:rPr lang="en-US" sz="2000" dirty="0">
                <a:solidFill>
                  <a:schemeClr val="tx1"/>
                </a:solidFill>
              </a:rPr>
              <a:t>rules: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0000"/>
                </a:solidFill>
              </a:rPr>
              <a:t> when </a:t>
            </a:r>
            <a:r>
              <a:rPr lang="en-US" sz="1800" dirty="0">
                <a:solidFill>
                  <a:srgbClr val="000000"/>
                </a:solidFill>
              </a:rPr>
              <a:t>maximum purity is obtained (i.e., all examples to reach the node are of the same class)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0000"/>
                </a:solidFill>
              </a:rPr>
              <a:t> when </a:t>
            </a:r>
            <a:r>
              <a:rPr lang="en-US" sz="1800" dirty="0">
                <a:solidFill>
                  <a:srgbClr val="000000"/>
                </a:solidFill>
              </a:rPr>
              <a:t>additional splits obtain no information gain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0000"/>
                </a:solidFill>
              </a:rPr>
              <a:t> if </a:t>
            </a:r>
            <a:r>
              <a:rPr lang="en-US" sz="1800" dirty="0">
                <a:solidFill>
                  <a:srgbClr val="000000"/>
                </a:solidFill>
              </a:rPr>
              <a:t>attributes have been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B90FB1-C460-4A37-864C-5A5DD117C532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007618" name="Rectangle 2"/>
          <p:cNvSpPr>
            <a:spLocks noChangeArrowheads="1"/>
          </p:cNvSpPr>
          <p:nvPr/>
        </p:nvSpPr>
        <p:spPr bwMode="auto">
          <a:xfrm>
            <a:off x="5589588" y="304800"/>
            <a:ext cx="2449512" cy="1663700"/>
          </a:xfrm>
          <a:prstGeom prst="rect">
            <a:avLst/>
          </a:prstGeom>
          <a:solidFill>
            <a:schemeClr val="bg1"/>
          </a:solidFill>
          <a:ln w="0">
            <a:solidFill>
              <a:srgbClr val="808080"/>
            </a:solidFill>
            <a:miter lim="800000"/>
            <a:headEnd/>
            <a:tailEnd/>
          </a:ln>
          <a:effectLst>
            <a:outerShdw dist="107763" dir="81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1270" name="Picture 10" descr="margehopefu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99125" y="379413"/>
            <a:ext cx="433388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Line 17"/>
          <p:cNvSpPr>
            <a:spLocks noChangeShapeType="1"/>
          </p:cNvSpPr>
          <p:nvPr/>
        </p:nvSpPr>
        <p:spPr bwMode="auto">
          <a:xfrm flipH="1">
            <a:off x="6838950" y="0"/>
            <a:ext cx="331788" cy="352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Text Box 18"/>
          <p:cNvSpPr txBox="1">
            <a:spLocks noChangeArrowheads="1"/>
          </p:cNvSpPr>
          <p:nvPr/>
        </p:nvSpPr>
        <p:spPr bwMode="auto">
          <a:xfrm>
            <a:off x="533400" y="2328208"/>
            <a:ext cx="3956050" cy="193899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</a:rPr>
              <a:t>When </a:t>
            </a:r>
            <a:r>
              <a:rPr lang="en-US" sz="2000" dirty="0">
                <a:solidFill>
                  <a:schemeClr val="tx1"/>
                </a:solidFill>
              </a:rPr>
              <a:t>you have few </a:t>
            </a:r>
            <a:r>
              <a:rPr lang="en-US" sz="2000" dirty="0" err="1">
                <a:solidFill>
                  <a:schemeClr val="tx1"/>
                </a:solidFill>
              </a:rPr>
              <a:t>datapoints</a:t>
            </a:r>
            <a:r>
              <a:rPr lang="en-US" sz="2000" dirty="0">
                <a:solidFill>
                  <a:schemeClr val="tx1"/>
                </a:solidFill>
              </a:rPr>
              <a:t>, there are many possible splitting rules that perfectly classify the data, but will not generalize to future datasets.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609600" y="1050925"/>
            <a:ext cx="8534400" cy="4421188"/>
            <a:chOff x="481012" y="622300"/>
            <a:chExt cx="8534401" cy="4421188"/>
          </a:xfrm>
        </p:grpSpPr>
        <p:sp>
          <p:nvSpPr>
            <p:cNvPr id="11275" name="Line 3"/>
            <p:cNvSpPr>
              <a:spLocks noChangeShapeType="1"/>
            </p:cNvSpPr>
            <p:nvPr/>
          </p:nvSpPr>
          <p:spPr bwMode="auto">
            <a:xfrm flipH="1">
              <a:off x="5191125" y="2001838"/>
              <a:ext cx="950913" cy="10652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7620" name="Rectangle 4"/>
            <p:cNvSpPr>
              <a:spLocks noChangeArrowheads="1"/>
            </p:cNvSpPr>
            <p:nvPr/>
          </p:nvSpPr>
          <p:spPr bwMode="auto">
            <a:xfrm flipH="1">
              <a:off x="4948238" y="3055938"/>
              <a:ext cx="1504950" cy="1987550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808080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77" name="Line 5"/>
            <p:cNvSpPr>
              <a:spLocks noChangeShapeType="1"/>
            </p:cNvSpPr>
            <p:nvPr/>
          </p:nvSpPr>
          <p:spPr bwMode="auto">
            <a:xfrm>
              <a:off x="7650163" y="2001838"/>
              <a:ext cx="952500" cy="10652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8" name="Rectangle 6"/>
            <p:cNvSpPr>
              <a:spLocks noChangeArrowheads="1"/>
            </p:cNvSpPr>
            <p:nvPr/>
          </p:nvSpPr>
          <p:spPr bwMode="auto">
            <a:xfrm>
              <a:off x="5938838" y="2563813"/>
              <a:ext cx="1849437" cy="4572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Wears green?</a:t>
              </a:r>
            </a:p>
          </p:txBody>
        </p:sp>
        <p:sp>
          <p:nvSpPr>
            <p:cNvPr id="11279" name="Text Box 7"/>
            <p:cNvSpPr txBox="1">
              <a:spLocks noChangeArrowheads="1"/>
            </p:cNvSpPr>
            <p:nvPr/>
          </p:nvSpPr>
          <p:spPr bwMode="auto">
            <a:xfrm>
              <a:off x="5622925" y="2157413"/>
              <a:ext cx="474663" cy="365125"/>
            </a:xfrm>
            <a:prstGeom prst="rect">
              <a:avLst/>
            </a:prstGeom>
            <a:solidFill>
              <a:schemeClr val="bg1"/>
            </a:solidFill>
            <a:ln w="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Yes</a:t>
              </a:r>
            </a:p>
          </p:txBody>
        </p:sp>
        <p:sp>
          <p:nvSpPr>
            <p:cNvPr id="11280" name="Text Box 8"/>
            <p:cNvSpPr txBox="1">
              <a:spLocks noChangeArrowheads="1"/>
            </p:cNvSpPr>
            <p:nvPr/>
          </p:nvSpPr>
          <p:spPr bwMode="auto">
            <a:xfrm>
              <a:off x="7799388" y="2168525"/>
              <a:ext cx="373062" cy="365125"/>
            </a:xfrm>
            <a:prstGeom prst="rect">
              <a:avLst/>
            </a:prstGeom>
            <a:solidFill>
              <a:schemeClr val="bg1"/>
            </a:solidFill>
            <a:ln w="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>
                  <a:solidFill>
                    <a:schemeClr val="tx1"/>
                  </a:solidFill>
                  <a:latin typeface="Times New Roman" pitchFamily="18" charset="0"/>
                </a:rPr>
                <a:t>No</a:t>
              </a:r>
            </a:p>
          </p:txBody>
        </p:sp>
        <p:pic>
          <p:nvPicPr>
            <p:cNvPr id="11281" name="Picture 9" descr="bart_look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96175" y="903288"/>
              <a:ext cx="442913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66" name="Object 11"/>
            <p:cNvGraphicFramePr>
              <a:graphicFrameLocks noChangeAspect="1"/>
            </p:cNvGraphicFramePr>
            <p:nvPr/>
          </p:nvGraphicFramePr>
          <p:xfrm>
            <a:off x="6216650" y="622300"/>
            <a:ext cx="612775" cy="1301750"/>
          </p:xfrm>
          <a:graphic>
            <a:graphicData uri="http://schemas.openxmlformats.org/presentationml/2006/ole">
              <p:oleObj spid="_x0000_s13314" name="Bitmap Image" r:id="rId6" imgW="1561905" imgH="3315163" progId="PBrush">
                <p:embed/>
              </p:oleObj>
            </a:graphicData>
          </a:graphic>
        </p:graphicFrame>
        <p:pic>
          <p:nvPicPr>
            <p:cNvPr id="11282" name="Picture 12" descr="nelson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834188" y="819150"/>
              <a:ext cx="538162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7629" name="Rectangle 13"/>
            <p:cNvSpPr>
              <a:spLocks noChangeArrowheads="1"/>
            </p:cNvSpPr>
            <p:nvPr/>
          </p:nvSpPr>
          <p:spPr bwMode="auto">
            <a:xfrm flipH="1">
              <a:off x="7510463" y="3074988"/>
              <a:ext cx="1504950" cy="1949450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808080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aphicFrame>
          <p:nvGraphicFramePr>
            <p:cNvPr id="11267" name="Object 14"/>
            <p:cNvGraphicFramePr>
              <a:graphicFrameLocks noChangeAspect="1"/>
            </p:cNvGraphicFramePr>
            <p:nvPr/>
          </p:nvGraphicFramePr>
          <p:xfrm>
            <a:off x="5692775" y="3232150"/>
            <a:ext cx="612775" cy="1301750"/>
          </p:xfrm>
          <a:graphic>
            <a:graphicData uri="http://schemas.openxmlformats.org/presentationml/2006/ole">
              <p:oleObj spid="_x0000_s13315" name="Bitmap Image" r:id="rId8" imgW="1561905" imgH="3315163" progId="PBrush">
                <p:embed/>
              </p:oleObj>
            </a:graphicData>
          </a:graphic>
        </p:graphicFrame>
        <p:pic>
          <p:nvPicPr>
            <p:cNvPr id="11284" name="Picture 15" descr="nelson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34288" y="3448050"/>
              <a:ext cx="538162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5" name="Picture 16" descr="bart_look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2000" y="3465513"/>
              <a:ext cx="442913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6" name="Text Box 19"/>
            <p:cNvSpPr txBox="1">
              <a:spLocks noChangeArrowheads="1"/>
            </p:cNvSpPr>
            <p:nvPr/>
          </p:nvSpPr>
          <p:spPr bwMode="auto">
            <a:xfrm>
              <a:off x="481012" y="4273689"/>
              <a:ext cx="3886200" cy="7078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2000" dirty="0" smtClean="0">
                  <a:solidFill>
                    <a:srgbClr val="C00000"/>
                  </a:solidFill>
                </a:rPr>
                <a:t>e.g., </a:t>
              </a:r>
              <a:r>
                <a:rPr lang="en-US" sz="2000" dirty="0">
                  <a:solidFill>
                    <a:srgbClr val="C00000"/>
                  </a:solidFill>
                </a:rPr>
                <a:t>the rule “</a:t>
              </a:r>
              <a:r>
                <a:rPr lang="en-US" sz="2000" u="sng" dirty="0">
                  <a:solidFill>
                    <a:srgbClr val="C00000"/>
                  </a:solidFill>
                </a:rPr>
                <a:t>Wears green</a:t>
              </a:r>
              <a:r>
                <a:rPr lang="en-US" sz="2000" dirty="0">
                  <a:solidFill>
                    <a:srgbClr val="C00000"/>
                  </a:solidFill>
                </a:rPr>
                <a:t>?” perfectly classifies the </a:t>
              </a:r>
              <a:r>
                <a:rPr lang="en-US" sz="2000" dirty="0" smtClean="0">
                  <a:solidFill>
                    <a:srgbClr val="C00000"/>
                  </a:solidFill>
                </a:rPr>
                <a:t>data…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11287" name="Text Box 20"/>
            <p:cNvSpPr txBox="1">
              <a:spLocks noChangeArrowheads="1"/>
            </p:cNvSpPr>
            <p:nvPr/>
          </p:nvSpPr>
          <p:spPr bwMode="auto">
            <a:xfrm>
              <a:off x="7823200" y="4430713"/>
              <a:ext cx="990600" cy="549275"/>
            </a:xfrm>
            <a:prstGeom prst="rect">
              <a:avLst/>
            </a:prstGeom>
            <a:solidFill>
              <a:schemeClr val="bg1"/>
            </a:solidFill>
            <a:ln w="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3600" b="1">
                  <a:latin typeface="Times New Roman" pitchFamily="18" charset="0"/>
                </a:rPr>
                <a:t>Male</a:t>
              </a:r>
            </a:p>
          </p:txBody>
        </p:sp>
        <p:sp>
          <p:nvSpPr>
            <p:cNvPr id="11288" name="Text Box 21"/>
            <p:cNvSpPr txBox="1">
              <a:spLocks noChangeArrowheads="1"/>
            </p:cNvSpPr>
            <p:nvPr/>
          </p:nvSpPr>
          <p:spPr bwMode="auto">
            <a:xfrm>
              <a:off x="5006975" y="4487863"/>
              <a:ext cx="1422400" cy="549275"/>
            </a:xfrm>
            <a:prstGeom prst="rect">
              <a:avLst/>
            </a:prstGeom>
            <a:solidFill>
              <a:schemeClr val="bg1"/>
            </a:solidFill>
            <a:ln w="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3600" b="1">
                  <a:solidFill>
                    <a:srgbClr val="FF0000"/>
                  </a:solidFill>
                  <a:latin typeface="Times New Roman" pitchFamily="18" charset="0"/>
                </a:rPr>
                <a:t>Female</a:t>
              </a:r>
            </a:p>
          </p:txBody>
        </p:sp>
        <p:pic>
          <p:nvPicPr>
            <p:cNvPr id="11289" name="Picture 22" descr="margehopefu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60950" y="3119438"/>
              <a:ext cx="433388" cy="1506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4" name="TextBox 24"/>
          <p:cNvSpPr txBox="1">
            <a:spLocks noChangeArrowheads="1"/>
          </p:cNvSpPr>
          <p:nvPr/>
        </p:nvSpPr>
        <p:spPr bwMode="auto">
          <a:xfrm>
            <a:off x="457201" y="269875"/>
            <a:ext cx="46307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issue: </a:t>
            </a:r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Overfitting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582834-3ABE-4AE4-8898-CE2109818191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933890" name="Rectangle 2"/>
          <p:cNvSpPr>
            <a:spLocks noChangeArrowheads="1"/>
          </p:cNvSpPr>
          <p:nvPr/>
        </p:nvSpPr>
        <p:spPr bwMode="auto">
          <a:xfrm>
            <a:off x="123825" y="381000"/>
            <a:ext cx="8639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Avoid </a:t>
            </a:r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Overfitting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 in Classification</a:t>
            </a:r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685800" y="1524000"/>
            <a:ext cx="8077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The generated tree may </a:t>
            </a:r>
            <a:r>
              <a:rPr lang="en-US" sz="2000" dirty="0" err="1">
                <a:solidFill>
                  <a:schemeClr val="tx1"/>
                </a:solidFill>
              </a:rPr>
              <a:t>overfit</a:t>
            </a:r>
            <a:r>
              <a:rPr lang="en-US" sz="2000" dirty="0">
                <a:solidFill>
                  <a:schemeClr val="tx1"/>
                </a:solidFill>
              </a:rPr>
              <a:t> the training data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</a:rPr>
              <a:t>Too many branches, some may reflect anomalies due to noise or outliers</a:t>
            </a:r>
            <a:endParaRPr lang="en-US" sz="2000" dirty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</a:rPr>
              <a:t>Symptom: </a:t>
            </a:r>
            <a:r>
              <a:rPr lang="en-US" sz="1800" dirty="0">
                <a:solidFill>
                  <a:srgbClr val="C00000"/>
                </a:solidFill>
              </a:rPr>
              <a:t>good fit for training dataset, poor fit for testing data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²"/>
            </a:pPr>
            <a:r>
              <a:rPr lang="en-US" sz="2000" dirty="0">
                <a:solidFill>
                  <a:schemeClr val="tx1"/>
                </a:solidFill>
              </a:rPr>
              <a:t>Two approaches to avoid </a:t>
            </a:r>
            <a:r>
              <a:rPr lang="en-US" sz="2000" dirty="0" err="1">
                <a:solidFill>
                  <a:schemeClr val="tx1"/>
                </a:solidFill>
              </a:rPr>
              <a:t>overfitting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 err="1">
                <a:solidFill>
                  <a:srgbClr val="000000"/>
                </a:solidFill>
              </a:rPr>
              <a:t>Prepruning</a:t>
            </a:r>
            <a:r>
              <a:rPr lang="en-US" sz="1800" dirty="0">
                <a:solidFill>
                  <a:srgbClr val="000000"/>
                </a:solidFill>
              </a:rPr>
              <a:t>: Halt tree construction early</a:t>
            </a:r>
            <a:r>
              <a:rPr lang="en-US" sz="1800" dirty="0">
                <a:solidFill>
                  <a:srgbClr val="000000"/>
                </a:solidFill>
                <a:cs typeface="Tahoma" pitchFamily="34" charset="0"/>
              </a:rPr>
              <a:t>—</a:t>
            </a:r>
            <a:r>
              <a:rPr lang="en-US" sz="1800" dirty="0">
                <a:solidFill>
                  <a:srgbClr val="000000"/>
                </a:solidFill>
              </a:rPr>
              <a:t>do not split a node if this would result in the goodness measure falling below a threshold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rgbClr val="000000"/>
                </a:solidFill>
              </a:rPr>
              <a:t>Postpruning</a:t>
            </a:r>
            <a:r>
              <a:rPr lang="en-US" sz="1800" dirty="0">
                <a:solidFill>
                  <a:srgbClr val="000000"/>
                </a:solidFill>
              </a:rPr>
              <a:t>: Remove branches from a “fully grown” tree</a:t>
            </a:r>
            <a:r>
              <a:rPr lang="en-US" sz="1800" dirty="0">
                <a:solidFill>
                  <a:srgbClr val="000000"/>
                </a:solidFill>
                <a:cs typeface="Tahoma" pitchFamily="34" charset="0"/>
              </a:rPr>
              <a:t>—</a:t>
            </a:r>
            <a:r>
              <a:rPr lang="en-US" sz="1800" dirty="0">
                <a:solidFill>
                  <a:srgbClr val="000000"/>
                </a:solidFill>
              </a:rPr>
              <a:t>get a sequence of progressively pruned </a:t>
            </a:r>
            <a:r>
              <a:rPr lang="en-US" sz="1800" dirty="0" smtClean="0">
                <a:solidFill>
                  <a:srgbClr val="000000"/>
                </a:solidFill>
              </a:rPr>
              <a:t>trees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45061" name="Picture 4" descr="fig9"/>
          <p:cNvPicPr>
            <a:picLocks noChangeAspect="1" noChangeArrowheads="1"/>
          </p:cNvPicPr>
          <p:nvPr/>
        </p:nvPicPr>
        <p:blipFill>
          <a:blip r:embed="rId3" cstate="print"/>
          <a:srcRect b="7190"/>
          <a:stretch>
            <a:fillRect/>
          </a:stretch>
        </p:blipFill>
        <p:spPr bwMode="auto">
          <a:xfrm>
            <a:off x="914400" y="4770438"/>
            <a:ext cx="7685087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23740" r="26330" b="55475"/>
          <a:stretch>
            <a:fillRect/>
          </a:stretch>
        </p:blipFill>
        <p:spPr bwMode="auto">
          <a:xfrm>
            <a:off x="914400" y="3886200"/>
            <a:ext cx="7086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45469" r="26330" b="27133"/>
          <a:stretch>
            <a:fillRect/>
          </a:stretch>
        </p:blipFill>
        <p:spPr bwMode="auto">
          <a:xfrm>
            <a:off x="914400" y="1828800"/>
            <a:ext cx="708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965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The Prediction Problem</a:t>
            </a:r>
          </a:p>
        </p:txBody>
      </p:sp>
      <p:sp>
        <p:nvSpPr>
          <p:cNvPr id="5" name="矩形 4"/>
          <p:cNvSpPr/>
          <p:nvPr/>
        </p:nvSpPr>
        <p:spPr>
          <a:xfrm>
            <a:off x="1752600" y="1143000"/>
            <a:ext cx="5740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What is the heart attack risk of a person? “</a:t>
            </a:r>
            <a:endParaRPr lang="en-US" sz="2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28" name="Picture 4" descr="https://encrypted-tbn2.google.com/images?q=tbn:ANd9GcS9pXvd0W0ThLmb3Xo4_R2gGyAFNqS8Guu0j0HfbkUTxWc7-VG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1" y="990601"/>
            <a:ext cx="990600" cy="995022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1092825" y="5924490"/>
            <a:ext cx="72891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Goal:  Guess the missing values, given the known values.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8E5B-9D59-408A-8F8A-4384DBFFC7C6}" type="slidenum">
              <a:rPr lang="en-US"/>
              <a:pPr/>
              <a:t>30</a:t>
            </a:fld>
            <a:endParaRPr lang="en-US"/>
          </a:p>
        </p:txBody>
      </p:sp>
      <p:sp>
        <p:nvSpPr>
          <p:cNvPr id="1440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620000" cy="609600"/>
          </a:xfrm>
          <a:noFill/>
          <a:ln/>
        </p:spPr>
        <p:txBody>
          <a:bodyPr lIns="92075" tIns="46038" rIns="92075" bIns="46038"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Other Criteria: </a:t>
            </a:r>
            <a:r>
              <a:rPr lang="en-US" sz="3600" dirty="0" err="1" smtClean="0">
                <a:solidFill>
                  <a:srgbClr val="C00000"/>
                </a:solidFill>
              </a:rPr>
              <a:t>Gini</a:t>
            </a:r>
            <a:r>
              <a:rPr lang="en-US" sz="3600" dirty="0" smtClean="0">
                <a:solidFill>
                  <a:srgbClr val="C00000"/>
                </a:solidFill>
              </a:rPr>
              <a:t> Index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440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09550" y="1371600"/>
            <a:ext cx="8705850" cy="5135563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>
              <a:spcBef>
                <a:spcPct val="0"/>
              </a:spcBef>
            </a:pPr>
            <a:r>
              <a:rPr lang="en-US" sz="2000" dirty="0"/>
              <a:t>If a data set </a:t>
            </a:r>
            <a:r>
              <a:rPr lang="en-US" sz="2000" i="1" dirty="0"/>
              <a:t>T</a:t>
            </a:r>
            <a:r>
              <a:rPr lang="en-US" sz="2000" dirty="0"/>
              <a:t> contains examples from </a:t>
            </a:r>
            <a:r>
              <a:rPr lang="en-US" sz="2000" i="1" dirty="0"/>
              <a:t>n</a:t>
            </a:r>
            <a:r>
              <a:rPr lang="en-US" sz="2000" dirty="0"/>
              <a:t> classes, </a:t>
            </a:r>
            <a:r>
              <a:rPr lang="en-US" sz="2000" dirty="0" err="1"/>
              <a:t>gini</a:t>
            </a:r>
            <a:r>
              <a:rPr lang="en-US" sz="2000" dirty="0"/>
              <a:t> index, </a:t>
            </a:r>
            <a:r>
              <a:rPr lang="en-US" sz="2000" i="1" dirty="0" err="1"/>
              <a:t>gini</a:t>
            </a:r>
            <a:r>
              <a:rPr lang="en-US" sz="2000" dirty="0"/>
              <a:t>(</a:t>
            </a:r>
            <a:r>
              <a:rPr lang="en-US" sz="2000" i="1" dirty="0"/>
              <a:t>T</a:t>
            </a:r>
            <a:r>
              <a:rPr lang="en-US" sz="2000" dirty="0"/>
              <a:t>) is defined as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endParaRPr lang="en-US" sz="2000" dirty="0"/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2000" dirty="0"/>
              <a:t>    where </a:t>
            </a:r>
            <a:r>
              <a:rPr lang="en-US" sz="2000" i="1" dirty="0" err="1"/>
              <a:t>p</a:t>
            </a:r>
            <a:r>
              <a:rPr lang="en-US" sz="2000" i="1" baseline="-25000" dirty="0" err="1"/>
              <a:t>j</a:t>
            </a:r>
            <a:r>
              <a:rPr lang="en-US" sz="2000" dirty="0"/>
              <a:t> is the relative frequency of class </a:t>
            </a:r>
            <a:r>
              <a:rPr lang="en-US" sz="2000" i="1" dirty="0"/>
              <a:t>j</a:t>
            </a:r>
            <a:r>
              <a:rPr lang="en-US" sz="2000" dirty="0"/>
              <a:t> in </a:t>
            </a:r>
            <a:r>
              <a:rPr lang="en-US" sz="2000" i="1" dirty="0"/>
              <a:t>T.</a:t>
            </a:r>
          </a:p>
          <a:p>
            <a:pPr>
              <a:spcBef>
                <a:spcPct val="0"/>
              </a:spcBef>
            </a:pPr>
            <a:r>
              <a:rPr lang="en-US" sz="2000" dirty="0"/>
              <a:t>If a data set </a:t>
            </a:r>
            <a:r>
              <a:rPr lang="en-US" sz="2000" i="1" dirty="0"/>
              <a:t>T</a:t>
            </a:r>
            <a:r>
              <a:rPr lang="en-US" sz="2000" dirty="0"/>
              <a:t> is split into two subsets </a:t>
            </a:r>
            <a:r>
              <a:rPr lang="en-US" sz="2000" i="1" dirty="0"/>
              <a:t>T</a:t>
            </a:r>
            <a:r>
              <a:rPr lang="en-US" sz="2000" i="1" baseline="-25000" dirty="0"/>
              <a:t>1</a:t>
            </a:r>
            <a:r>
              <a:rPr lang="en-US" sz="2000" dirty="0"/>
              <a:t> and </a:t>
            </a:r>
            <a:r>
              <a:rPr lang="en-US" sz="2000" i="1" dirty="0"/>
              <a:t>T</a:t>
            </a:r>
            <a:r>
              <a:rPr lang="en-US" sz="2000" i="1" baseline="-25000" dirty="0"/>
              <a:t>2</a:t>
            </a:r>
            <a:r>
              <a:rPr lang="en-US" sz="2000" dirty="0"/>
              <a:t> with sizes </a:t>
            </a:r>
            <a:r>
              <a:rPr lang="en-US" sz="2000" i="1" dirty="0"/>
              <a:t>N</a:t>
            </a:r>
            <a:r>
              <a:rPr lang="en-US" sz="2000" i="1" baseline="-25000" dirty="0"/>
              <a:t>1</a:t>
            </a:r>
            <a:r>
              <a:rPr lang="en-US" sz="2000" dirty="0"/>
              <a:t> and </a:t>
            </a:r>
            <a:r>
              <a:rPr lang="en-US" sz="2000" i="1" dirty="0"/>
              <a:t>N</a:t>
            </a:r>
            <a:r>
              <a:rPr lang="en-US" sz="2000" i="1" baseline="-25000" dirty="0"/>
              <a:t>2</a:t>
            </a:r>
            <a:r>
              <a:rPr lang="en-US" sz="2000" dirty="0"/>
              <a:t> respectively, the </a:t>
            </a:r>
            <a:r>
              <a:rPr lang="en-US" sz="2000" i="1" dirty="0" err="1"/>
              <a:t>gini</a:t>
            </a:r>
            <a:r>
              <a:rPr lang="en-US" sz="2000" dirty="0"/>
              <a:t> index of the split data contains examples from </a:t>
            </a:r>
            <a:r>
              <a:rPr lang="en-US" sz="2000" i="1" dirty="0"/>
              <a:t>n</a:t>
            </a:r>
            <a:r>
              <a:rPr lang="en-US" sz="2000" dirty="0"/>
              <a:t> classes, the </a:t>
            </a:r>
            <a:r>
              <a:rPr lang="en-US" sz="2000" i="1" dirty="0" err="1"/>
              <a:t>gini</a:t>
            </a:r>
            <a:r>
              <a:rPr lang="en-US" sz="2000" dirty="0"/>
              <a:t> index </a:t>
            </a:r>
            <a:r>
              <a:rPr lang="en-US" sz="2000" i="1" dirty="0" err="1"/>
              <a:t>gini</a:t>
            </a:r>
            <a:r>
              <a:rPr lang="en-US" sz="2000" dirty="0"/>
              <a:t>(</a:t>
            </a:r>
            <a:r>
              <a:rPr lang="en-US" sz="2000" i="1" dirty="0"/>
              <a:t>T</a:t>
            </a:r>
            <a:r>
              <a:rPr lang="en-US" sz="2000" dirty="0"/>
              <a:t>) is defined as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endParaRPr lang="en-US" sz="2000" dirty="0"/>
          </a:p>
          <a:p>
            <a:pPr>
              <a:spcBef>
                <a:spcPct val="0"/>
              </a:spcBef>
            </a:pPr>
            <a:r>
              <a:rPr lang="en-US" sz="2000" dirty="0"/>
              <a:t>The attribute provides the smallest </a:t>
            </a:r>
            <a:r>
              <a:rPr lang="en-US" sz="2000" i="1" dirty="0" err="1"/>
              <a:t>gini</a:t>
            </a:r>
            <a:r>
              <a:rPr lang="en-US" sz="2000" i="1" baseline="-25000" dirty="0" err="1"/>
              <a:t>split</a:t>
            </a:r>
            <a:r>
              <a:rPr lang="en-US" sz="2000" dirty="0"/>
              <a:t>(</a:t>
            </a:r>
            <a:r>
              <a:rPr lang="en-US" sz="2000" i="1" dirty="0"/>
              <a:t>T</a:t>
            </a:r>
            <a:r>
              <a:rPr lang="en-US" sz="2000" dirty="0"/>
              <a:t>) is chosen to split the node (need to enumerate all possible splitting points for each attribute).</a:t>
            </a:r>
          </a:p>
        </p:txBody>
      </p:sp>
      <p:graphicFrame>
        <p:nvGraphicFramePr>
          <p:cNvPr id="1440772" name="Object 1028"/>
          <p:cNvGraphicFramePr>
            <a:graphicFrameLocks/>
          </p:cNvGraphicFramePr>
          <p:nvPr/>
        </p:nvGraphicFramePr>
        <p:xfrm>
          <a:off x="3124200" y="1828800"/>
          <a:ext cx="2705100" cy="723900"/>
        </p:xfrm>
        <a:graphic>
          <a:graphicData uri="http://schemas.openxmlformats.org/presentationml/2006/ole">
            <p:oleObj spid="_x0000_s24578" name="Equation" r:id="rId3" imgW="1739880" imgH="761760" progId="Equation.3">
              <p:embed/>
            </p:oleObj>
          </a:graphicData>
        </a:graphic>
      </p:graphicFrame>
      <p:graphicFrame>
        <p:nvGraphicFramePr>
          <p:cNvPr id="1440773" name="Object 1029"/>
          <p:cNvGraphicFramePr>
            <a:graphicFrameLocks noChangeAspect="1"/>
          </p:cNvGraphicFramePr>
          <p:nvPr/>
        </p:nvGraphicFramePr>
        <p:xfrm>
          <a:off x="2286001" y="3962400"/>
          <a:ext cx="4267199" cy="605545"/>
        </p:xfrm>
        <a:graphic>
          <a:graphicData uri="http://schemas.openxmlformats.org/presentationml/2006/ole">
            <p:oleObj spid="_x0000_s24579" name="Equation" r:id="rId4" imgW="3403440" imgH="558720" progId="Equation.3">
              <p:embed/>
            </p:oleObj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B33AC1-07B4-4670-911E-8BC73B087682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609600" y="1143000"/>
            <a:ext cx="81041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Decision tree 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A flow-chart-like tree structure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Internal node denotes a test on an attribute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Branch represents an outcome of the test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Leaf nodes represent class labels or class distribution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/>
              <a:t>Decision tree </a:t>
            </a:r>
            <a:r>
              <a:rPr lang="en-US" sz="2400" dirty="0">
                <a:solidFill>
                  <a:schemeClr val="tx1"/>
                </a:solidFill>
              </a:rPr>
              <a:t>generation consists of two phases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Tree construction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©"/>
            </a:pPr>
            <a:r>
              <a:rPr lang="en-US" dirty="0">
                <a:solidFill>
                  <a:srgbClr val="A50021"/>
                </a:solidFill>
              </a:rPr>
              <a:t>At start, all the training examples are at the root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©"/>
            </a:pPr>
            <a:r>
              <a:rPr lang="en-US" dirty="0">
                <a:solidFill>
                  <a:srgbClr val="A50021"/>
                </a:solidFill>
              </a:rPr>
              <a:t>Partition examples recursively based on selected attributes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Tree pruning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©"/>
            </a:pPr>
            <a:r>
              <a:rPr lang="en-US" dirty="0">
                <a:solidFill>
                  <a:srgbClr val="A50021"/>
                </a:solidFill>
              </a:rPr>
              <a:t>Identify and remove branches that reflect noise or outliers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©"/>
            </a:pPr>
            <a:r>
              <a:rPr lang="en-US" dirty="0">
                <a:solidFill>
                  <a:srgbClr val="A50021"/>
                </a:solidFill>
              </a:rPr>
              <a:t>To avoid </a:t>
            </a:r>
            <a:r>
              <a:rPr lang="en-US" dirty="0" err="1">
                <a:solidFill>
                  <a:srgbClr val="A50021"/>
                </a:solidFill>
              </a:rPr>
              <a:t>overfitting</a:t>
            </a:r>
            <a:endParaRPr lang="en-US" dirty="0">
              <a:solidFill>
                <a:srgbClr val="A50021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Use of decision tree: </a:t>
            </a:r>
            <a:r>
              <a:rPr lang="en-US" sz="2400" dirty="0" smtClean="0">
                <a:solidFill>
                  <a:schemeClr val="tx1"/>
                </a:solidFill>
              </a:rPr>
              <a:t>Classification</a:t>
            </a:r>
            <a:endParaRPr lang="en-US" sz="2400" dirty="0">
              <a:solidFill>
                <a:schemeClr val="tx1"/>
              </a:solidFill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r>
              <a:rPr lang="en-US" dirty="0">
                <a:solidFill>
                  <a:srgbClr val="000000"/>
                </a:solidFill>
              </a:rPr>
              <a:t>Test the attribute values of the sample against the decision tree</a:t>
            </a:r>
          </a:p>
        </p:txBody>
      </p:sp>
      <p:sp>
        <p:nvSpPr>
          <p:cNvPr id="961539" name="Rectangle 3"/>
          <p:cNvSpPr>
            <a:spLocks noChangeArrowheads="1"/>
          </p:cNvSpPr>
          <p:nvPr/>
        </p:nvSpPr>
        <p:spPr bwMode="auto">
          <a:xfrm>
            <a:off x="457200" y="152400"/>
            <a:ext cx="7716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Decision Tree Classification in a Nutshell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32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09600" y="2286000"/>
            <a:ext cx="81041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A non-profit organization try to predict who are more likely to response to donation promotion (e.g., greeting cards)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SAS table:  PVA97NK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9,686 observations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28 variables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Target variable:  “</a:t>
            </a:r>
            <a:r>
              <a:rPr lang="en-US" sz="2000" dirty="0" err="1" smtClean="0">
                <a:solidFill>
                  <a:srgbClr val="000000"/>
                </a:solidFill>
              </a:rPr>
              <a:t>TargetB</a:t>
            </a:r>
            <a:r>
              <a:rPr lang="en-US" sz="2000" dirty="0" smtClean="0">
                <a:solidFill>
                  <a:srgbClr val="000000"/>
                </a:solidFill>
              </a:rPr>
              <a:t>” Yes or No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ª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7200" y="838200"/>
            <a:ext cx="7716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SAS EM Example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51554" name="Picture 2" descr="https://encrypted-tbn3.google.com/images?q=tbn:ANd9GcRZHx26KmgYuPWeCokkjOg-hY2hk8kxcJDnUIvEJ2bs1X7S8SZ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33400"/>
            <a:ext cx="1781175" cy="1334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33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3" cstate="print"/>
          <a:srcRect r="14019" b="10753"/>
          <a:stretch>
            <a:fillRect/>
          </a:stretch>
        </p:blipFill>
        <p:spPr bwMode="auto">
          <a:xfrm>
            <a:off x="0" y="76200"/>
            <a:ext cx="9144000" cy="659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椭圆 8"/>
          <p:cNvSpPr/>
          <p:nvPr/>
        </p:nvSpPr>
        <p:spPr>
          <a:xfrm>
            <a:off x="76200" y="4191000"/>
            <a:ext cx="33528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34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82275" name="Picture 3"/>
          <p:cNvPicPr>
            <a:picLocks noChangeAspect="1" noChangeArrowheads="1"/>
          </p:cNvPicPr>
          <p:nvPr/>
        </p:nvPicPr>
        <p:blipFill>
          <a:blip r:embed="rId3" cstate="print"/>
          <a:srcRect r="12523" b="6452"/>
          <a:stretch>
            <a:fillRect/>
          </a:stretch>
        </p:blipFill>
        <p:spPr bwMode="auto">
          <a:xfrm>
            <a:off x="-29841" y="76200"/>
            <a:ext cx="92228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组合 9"/>
          <p:cNvGrpSpPr/>
          <p:nvPr/>
        </p:nvGrpSpPr>
        <p:grpSpPr>
          <a:xfrm>
            <a:off x="2819400" y="4152900"/>
            <a:ext cx="4419600" cy="1104900"/>
            <a:chOff x="2819400" y="4152900"/>
            <a:chExt cx="4419600" cy="1104900"/>
          </a:xfrm>
        </p:grpSpPr>
        <p:pic>
          <p:nvPicPr>
            <p:cNvPr id="14950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9400" y="4152900"/>
              <a:ext cx="4419600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950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19400" y="4343400"/>
              <a:ext cx="266700" cy="800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椭圆 8"/>
          <p:cNvSpPr/>
          <p:nvPr/>
        </p:nvSpPr>
        <p:spPr>
          <a:xfrm>
            <a:off x="76200" y="4038600"/>
            <a:ext cx="3124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/>
          <p:cNvPicPr>
            <a:picLocks noChangeAspect="1" noChangeArrowheads="1"/>
          </p:cNvPicPr>
          <p:nvPr/>
        </p:nvPicPr>
        <p:blipFill>
          <a:blip r:embed="rId3" cstate="print"/>
          <a:srcRect l="11713" r="25622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35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0" y="3810000"/>
            <a:ext cx="3124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椭圆 9"/>
          <p:cNvSpPr/>
          <p:nvPr/>
        </p:nvSpPr>
        <p:spPr>
          <a:xfrm>
            <a:off x="5791200" y="4191000"/>
            <a:ext cx="2286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36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83301" name="Picture 5"/>
          <p:cNvPicPr>
            <a:picLocks noChangeAspect="1" noChangeArrowheads="1"/>
          </p:cNvPicPr>
          <p:nvPr/>
        </p:nvPicPr>
        <p:blipFill>
          <a:blip r:embed="rId3" cstate="print"/>
          <a:srcRect r="23865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37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92514" name="Picture 2"/>
          <p:cNvPicPr>
            <a:picLocks noChangeAspect="1" noChangeArrowheads="1"/>
          </p:cNvPicPr>
          <p:nvPr/>
        </p:nvPicPr>
        <p:blipFill>
          <a:blip r:embed="rId3" cstate="print"/>
          <a:srcRect r="13324" b="86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38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0"/>
            <a:ext cx="9144000" cy="6858000"/>
            <a:chOff x="0" y="0"/>
            <a:chExt cx="12801600" cy="6858000"/>
          </a:xfrm>
        </p:grpSpPr>
        <p:pic>
          <p:nvPicPr>
            <p:cNvPr id="18330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1611" b="2174"/>
            <a:stretch>
              <a:fillRect/>
            </a:stretch>
          </p:blipFill>
          <p:spPr bwMode="auto">
            <a:xfrm>
              <a:off x="0" y="0"/>
              <a:ext cx="128016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32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6462" t="2299" r="82552" b="70115"/>
            <a:stretch>
              <a:fillRect/>
            </a:stretch>
          </p:blipFill>
          <p:spPr bwMode="auto">
            <a:xfrm>
              <a:off x="855133" y="169333"/>
              <a:ext cx="12954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39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69987" name="Picture 3"/>
          <p:cNvPicPr>
            <a:picLocks noChangeAspect="1" noChangeArrowheads="1"/>
          </p:cNvPicPr>
          <p:nvPr/>
        </p:nvPicPr>
        <p:blipFill>
          <a:blip r:embed="rId3" cstate="print"/>
          <a:srcRect r="61347" b="21875"/>
          <a:stretch>
            <a:fillRect/>
          </a:stretch>
        </p:blipFill>
        <p:spPr bwMode="auto">
          <a:xfrm>
            <a:off x="1066800" y="0"/>
            <a:ext cx="6934200" cy="684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02A8C-A50F-4815-89BE-43CEFFD993A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" name="矩形 3"/>
          <p:cNvSpPr/>
          <p:nvPr/>
        </p:nvSpPr>
        <p:spPr>
          <a:xfrm>
            <a:off x="762000" y="13716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Classification</a:t>
            </a:r>
            <a:r>
              <a:rPr lang="en-US" sz="2400" dirty="0" smtClean="0"/>
              <a:t>:  If we are predicting a discrete value (e.g. heart attack risk </a:t>
            </a:r>
            <a:r>
              <a:rPr lang="en-US" sz="2400" i="1" dirty="0" smtClean="0"/>
              <a:t>high</a:t>
            </a:r>
            <a:r>
              <a:rPr lang="en-US" sz="2400" dirty="0" smtClean="0"/>
              <a:t> or </a:t>
            </a:r>
            <a:r>
              <a:rPr lang="en-US" sz="2400" i="1" dirty="0" smtClean="0"/>
              <a:t>low</a:t>
            </a:r>
            <a:r>
              <a:rPr lang="en-US" sz="2400" dirty="0" smtClean="0"/>
              <a:t>?)</a:t>
            </a:r>
          </a:p>
          <a:p>
            <a:r>
              <a:rPr lang="en-US" sz="2000" dirty="0" smtClean="0"/>
              <a:t> 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maximize proportion of correct predictions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Regression</a:t>
            </a:r>
            <a:r>
              <a:rPr lang="en-US" sz="2400" dirty="0" smtClean="0"/>
              <a:t>: If we are predicting a real value (e.g. blood pressure </a:t>
            </a:r>
            <a:r>
              <a:rPr lang="en-US" sz="2400" i="1" dirty="0" smtClean="0"/>
              <a:t>rate</a:t>
            </a:r>
            <a:r>
              <a:rPr lang="en-US" sz="2400" dirty="0" smtClean="0"/>
              <a:t>, or </a:t>
            </a:r>
            <a:r>
              <a:rPr lang="en-US" sz="2400" i="1" dirty="0" smtClean="0"/>
              <a:t>probabilities</a:t>
            </a:r>
            <a:r>
              <a:rPr lang="en-US" sz="2400" dirty="0" smtClean="0"/>
              <a:t>)</a:t>
            </a:r>
          </a:p>
          <a:p>
            <a:r>
              <a:rPr lang="en-US" sz="2000" dirty="0" smtClean="0"/>
              <a:t> 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minimize mean squared error</a:t>
            </a:r>
          </a:p>
          <a:p>
            <a:pPr>
              <a:buFont typeface="Wingdings" pitchFamily="2" charset="2"/>
              <a:buChar char="q"/>
            </a:pPr>
            <a:endParaRPr lang="en-US" sz="200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077200" cy="965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Classification &amp; Regression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4270" t="45469" r="26330" b="27133"/>
          <a:stretch>
            <a:fillRect/>
          </a:stretch>
        </p:blipFill>
        <p:spPr bwMode="auto">
          <a:xfrm>
            <a:off x="914400" y="4114800"/>
            <a:ext cx="708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40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41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42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86371" name="Picture 3"/>
          <p:cNvPicPr>
            <a:picLocks noChangeAspect="1" noChangeArrowheads="1"/>
          </p:cNvPicPr>
          <p:nvPr/>
        </p:nvPicPr>
        <p:blipFill>
          <a:blip r:embed="rId3" cstate="print"/>
          <a:srcRect r="1171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椭圆 8"/>
          <p:cNvSpPr/>
          <p:nvPr/>
        </p:nvSpPr>
        <p:spPr>
          <a:xfrm>
            <a:off x="4572000" y="3777342"/>
            <a:ext cx="4572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DBCDAA-C995-4B20-BABD-87DCC9DC5B5B}" type="slidenum">
              <a:rPr lang="en-US" smtClean="0"/>
              <a:pPr/>
              <a:t>43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21413" y="1371600"/>
            <a:ext cx="357187" cy="0"/>
            <a:chOff x="0" y="0"/>
            <a:chExt cx="225" cy="0"/>
          </a:xfrm>
        </p:grpSpPr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3" cstate="print"/>
          <a:srcRect r="43777" b="9375"/>
          <a:stretch>
            <a:fillRect/>
          </a:stretch>
        </p:blipFill>
        <p:spPr bwMode="auto">
          <a:xfrm>
            <a:off x="0" y="7620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5927271" y="1447800"/>
            <a:ext cx="11430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371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Next </a:t>
            </a:r>
            <a:r>
              <a:rPr lang="en-US" sz="4000" dirty="0" smtClean="0">
                <a:solidFill>
                  <a:srgbClr val="C00000"/>
                </a:solidFill>
              </a:rPr>
              <a:t>Week: Regression</a:t>
            </a:r>
            <a:endParaRPr lang="en-US" sz="4000" dirty="0">
              <a:solidFill>
                <a:srgbClr val="C00000"/>
              </a:solidFill>
            </a:endParaRPr>
          </a:p>
        </p:txBody>
      </p:sp>
      <p:pic>
        <p:nvPicPr>
          <p:cNvPr id="23554" name="Picture 2" descr="NeXT logo by Paul R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81400"/>
            <a:ext cx="2092256" cy="22360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2057400"/>
            <a:ext cx="8229600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SEMMA –Decision Trees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800" dirty="0" smtClean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/>
              <a:t> HW 2 (Due Sept. 27)</a:t>
            </a:r>
          </a:p>
        </p:txBody>
      </p:sp>
    </p:spTree>
    <p:extLst>
      <p:ext uri="{BB962C8B-B14F-4D97-AF65-F5344CB8AC3E}">
        <p14:creationId xmlns="" xmlns:p14="http://schemas.microsoft.com/office/powerpoint/2010/main" val="35560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429D60-4628-4773-B9E0-F790DC741371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24579" name="Picture 2" descr="flander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9200"/>
            <a:ext cx="2452688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77825" y="933450"/>
            <a:ext cx="1830388" cy="5707063"/>
          </a:xfrm>
          <a:prstGeom prst="rect">
            <a:avLst/>
          </a:prstGeom>
          <a:solidFill>
            <a:srgbClr val="EAEAEA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42888" y="958850"/>
            <a:ext cx="2070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</a:rPr>
              <a:t>Examples of </a:t>
            </a:r>
            <a:endParaRPr lang="en-US" b="1" dirty="0" smtClean="0">
              <a:latin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</a:rPr>
              <a:t>class </a:t>
            </a:r>
            <a:r>
              <a:rPr lang="en-US" b="1" dirty="0">
                <a:latin typeface="Times New Roman" pitchFamily="18" charset="0"/>
              </a:rPr>
              <a:t>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712788" y="6021388"/>
            <a:ext cx="457200" cy="3048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1322388" y="5457825"/>
            <a:ext cx="457200" cy="8683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712788" y="4344988"/>
            <a:ext cx="4572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1322388" y="4857750"/>
            <a:ext cx="457200" cy="2492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712788" y="3632200"/>
            <a:ext cx="457200" cy="10318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1322388" y="3201988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712788" y="2203450"/>
            <a:ext cx="457200" cy="38893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1322388" y="2211388"/>
            <a:ext cx="4572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Text Box 13"/>
          <p:cNvSpPr txBox="1">
            <a:spLocks noChangeArrowheads="1"/>
          </p:cNvSpPr>
          <p:nvPr/>
        </p:nvSpPr>
        <p:spPr bwMode="auto">
          <a:xfrm>
            <a:off x="727075" y="259715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4         4</a:t>
            </a:r>
          </a:p>
        </p:txBody>
      </p:sp>
      <p:sp>
        <p:nvSpPr>
          <p:cNvPr id="24591" name="Text Box 14"/>
          <p:cNvSpPr txBox="1">
            <a:spLocks noChangeArrowheads="1"/>
          </p:cNvSpPr>
          <p:nvPr/>
        </p:nvSpPr>
        <p:spPr bwMode="auto">
          <a:xfrm>
            <a:off x="727075" y="37131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1          5</a:t>
            </a:r>
          </a:p>
        </p:txBody>
      </p:sp>
      <p:sp>
        <p:nvSpPr>
          <p:cNvPr id="24592" name="Text Box 15"/>
          <p:cNvSpPr txBox="1">
            <a:spLocks noChangeArrowheads="1"/>
          </p:cNvSpPr>
          <p:nvPr/>
        </p:nvSpPr>
        <p:spPr bwMode="auto">
          <a:xfrm>
            <a:off x="727075" y="5045075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6         3</a:t>
            </a:r>
          </a:p>
        </p:txBody>
      </p:sp>
      <p:sp>
        <p:nvSpPr>
          <p:cNvPr id="24593" name="Text Box 16"/>
          <p:cNvSpPr txBox="1">
            <a:spLocks noChangeArrowheads="1"/>
          </p:cNvSpPr>
          <p:nvPr/>
        </p:nvSpPr>
        <p:spPr bwMode="auto">
          <a:xfrm>
            <a:off x="727075" y="62468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3          7</a:t>
            </a:r>
          </a:p>
        </p:txBody>
      </p:sp>
      <p:sp>
        <p:nvSpPr>
          <p:cNvPr id="24594" name="Rectangle 17"/>
          <p:cNvSpPr>
            <a:spLocks noChangeArrowheads="1"/>
          </p:cNvSpPr>
          <p:nvPr/>
        </p:nvSpPr>
        <p:spPr bwMode="auto">
          <a:xfrm>
            <a:off x="2593975" y="928688"/>
            <a:ext cx="1890713" cy="5707062"/>
          </a:xfrm>
          <a:prstGeom prst="rect">
            <a:avLst/>
          </a:prstGeom>
          <a:solidFill>
            <a:srgbClr val="FFFFCC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Text Box 18"/>
          <p:cNvSpPr txBox="1">
            <a:spLocks noChangeArrowheads="1"/>
          </p:cNvSpPr>
          <p:nvPr/>
        </p:nvSpPr>
        <p:spPr bwMode="auto">
          <a:xfrm>
            <a:off x="2601913" y="1008063"/>
            <a:ext cx="184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Examples of class B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96" name="Rectangle 19"/>
          <p:cNvSpPr>
            <a:spLocks noChangeArrowheads="1"/>
          </p:cNvSpPr>
          <p:nvPr/>
        </p:nvSpPr>
        <p:spPr bwMode="auto">
          <a:xfrm flipH="1">
            <a:off x="3497263" y="5462588"/>
            <a:ext cx="457200" cy="84296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Rectangle 20"/>
          <p:cNvSpPr>
            <a:spLocks noChangeArrowheads="1"/>
          </p:cNvSpPr>
          <p:nvPr/>
        </p:nvSpPr>
        <p:spPr bwMode="auto">
          <a:xfrm flipH="1">
            <a:off x="2887663" y="5461000"/>
            <a:ext cx="457200" cy="84455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Rectangle 21"/>
          <p:cNvSpPr>
            <a:spLocks noChangeArrowheads="1"/>
          </p:cNvSpPr>
          <p:nvPr/>
        </p:nvSpPr>
        <p:spPr bwMode="auto">
          <a:xfrm flipH="1">
            <a:off x="3497263" y="4227513"/>
            <a:ext cx="457200" cy="8588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Rectangle 22"/>
          <p:cNvSpPr>
            <a:spLocks noChangeArrowheads="1"/>
          </p:cNvSpPr>
          <p:nvPr/>
        </p:nvSpPr>
        <p:spPr bwMode="auto">
          <a:xfrm flipH="1">
            <a:off x="2887663" y="4633913"/>
            <a:ext cx="457200" cy="4524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Rectangle 23"/>
          <p:cNvSpPr>
            <a:spLocks noChangeArrowheads="1"/>
          </p:cNvSpPr>
          <p:nvPr/>
        </p:nvSpPr>
        <p:spPr bwMode="auto">
          <a:xfrm flipH="1">
            <a:off x="3497263" y="3167063"/>
            <a:ext cx="457200" cy="54768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Rectangle 24"/>
          <p:cNvSpPr>
            <a:spLocks noChangeArrowheads="1"/>
          </p:cNvSpPr>
          <p:nvPr/>
        </p:nvSpPr>
        <p:spPr bwMode="auto">
          <a:xfrm flipH="1">
            <a:off x="2887663" y="3005138"/>
            <a:ext cx="457200" cy="70961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Rectangle 25"/>
          <p:cNvSpPr>
            <a:spLocks noChangeArrowheads="1"/>
          </p:cNvSpPr>
          <p:nvPr/>
        </p:nvSpPr>
        <p:spPr bwMode="auto">
          <a:xfrm flipH="1">
            <a:off x="3497263" y="1914525"/>
            <a:ext cx="457200" cy="6572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Rectangle 26"/>
          <p:cNvSpPr>
            <a:spLocks noChangeArrowheads="1"/>
          </p:cNvSpPr>
          <p:nvPr/>
        </p:nvSpPr>
        <p:spPr bwMode="auto">
          <a:xfrm flipH="1">
            <a:off x="2887663" y="2038350"/>
            <a:ext cx="4572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932113" y="2593975"/>
            <a:ext cx="927100" cy="4016375"/>
            <a:chOff x="585" y="1707"/>
            <a:chExt cx="584" cy="2530"/>
          </a:xfrm>
        </p:grpSpPr>
        <p:sp>
          <p:nvSpPr>
            <p:cNvPr id="24614" name="Text Box 28"/>
            <p:cNvSpPr txBox="1">
              <a:spLocks noChangeArrowheads="1"/>
            </p:cNvSpPr>
            <p:nvPr/>
          </p:nvSpPr>
          <p:spPr bwMode="auto">
            <a:xfrm>
              <a:off x="585" y="1707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5         6</a:t>
              </a:r>
            </a:p>
          </p:txBody>
        </p:sp>
        <p:sp>
          <p:nvSpPr>
            <p:cNvPr id="24615" name="Text Box 29"/>
            <p:cNvSpPr txBox="1">
              <a:spLocks noChangeArrowheads="1"/>
            </p:cNvSpPr>
            <p:nvPr/>
          </p:nvSpPr>
          <p:spPr bwMode="auto">
            <a:xfrm>
              <a:off x="585" y="2410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7         5</a:t>
              </a:r>
            </a:p>
          </p:txBody>
        </p:sp>
        <p:sp>
          <p:nvSpPr>
            <p:cNvPr id="24616" name="Text Box 30"/>
            <p:cNvSpPr txBox="1">
              <a:spLocks noChangeArrowheads="1"/>
            </p:cNvSpPr>
            <p:nvPr/>
          </p:nvSpPr>
          <p:spPr bwMode="auto">
            <a:xfrm>
              <a:off x="585" y="3249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4         8</a:t>
              </a:r>
            </a:p>
          </p:txBody>
        </p:sp>
        <p:sp>
          <p:nvSpPr>
            <p:cNvPr id="24617" name="Text Box 31"/>
            <p:cNvSpPr txBox="1">
              <a:spLocks noChangeArrowheads="1"/>
            </p:cNvSpPr>
            <p:nvPr/>
          </p:nvSpPr>
          <p:spPr bwMode="auto">
            <a:xfrm>
              <a:off x="585" y="4006"/>
              <a:ext cx="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pitchFamily="18" charset="0"/>
                </a:rPr>
                <a:t>7         7</a:t>
              </a:r>
            </a:p>
          </p:txBody>
        </p:sp>
      </p:grpSp>
      <p:sp>
        <p:nvSpPr>
          <p:cNvPr id="24605" name="Rectangle 32"/>
          <p:cNvSpPr>
            <a:spLocks noChangeArrowheads="1"/>
          </p:cNvSpPr>
          <p:nvPr/>
        </p:nvSpPr>
        <p:spPr bwMode="auto">
          <a:xfrm flipH="1">
            <a:off x="7947025" y="1806575"/>
            <a:ext cx="457200" cy="7032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Rectangle 33"/>
          <p:cNvSpPr>
            <a:spLocks noChangeArrowheads="1"/>
          </p:cNvSpPr>
          <p:nvPr/>
        </p:nvSpPr>
        <p:spPr bwMode="auto">
          <a:xfrm flipH="1">
            <a:off x="7337425" y="1801813"/>
            <a:ext cx="457200" cy="7080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Text Box 34"/>
          <p:cNvSpPr txBox="1">
            <a:spLocks noChangeArrowheads="1"/>
          </p:cNvSpPr>
          <p:nvPr/>
        </p:nvSpPr>
        <p:spPr bwMode="auto">
          <a:xfrm>
            <a:off x="7346950" y="25130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latin typeface="Times New Roman" pitchFamily="18" charset="0"/>
              </a:rPr>
              <a:t>6          6</a:t>
            </a:r>
          </a:p>
        </p:txBody>
      </p:sp>
      <p:sp>
        <p:nvSpPr>
          <p:cNvPr id="24608" name="Rectangle 35"/>
          <p:cNvSpPr>
            <a:spLocks noChangeArrowheads="1"/>
          </p:cNvSpPr>
          <p:nvPr/>
        </p:nvSpPr>
        <p:spPr bwMode="auto">
          <a:xfrm>
            <a:off x="720725" y="163513"/>
            <a:ext cx="2065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Problem 2</a:t>
            </a:r>
          </a:p>
        </p:txBody>
      </p:sp>
      <p:sp>
        <p:nvSpPr>
          <p:cNvPr id="912420" name="AutoShape 36"/>
          <p:cNvSpPr>
            <a:spLocks noChangeArrowheads="1"/>
          </p:cNvSpPr>
          <p:nvPr/>
        </p:nvSpPr>
        <p:spPr bwMode="auto">
          <a:xfrm>
            <a:off x="6080125" y="990600"/>
            <a:ext cx="1960563" cy="584200"/>
          </a:xfrm>
          <a:prstGeom prst="wedgeRoundRectCallout">
            <a:avLst>
              <a:gd name="adj1" fmla="val -30403"/>
              <a:gd name="adj2" fmla="val 11739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It is a 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5535613" y="857250"/>
            <a:ext cx="357187" cy="0"/>
            <a:chOff x="0" y="0"/>
            <a:chExt cx="225" cy="0"/>
          </a:xfrm>
        </p:grpSpPr>
        <p:sp>
          <p:nvSpPr>
            <p:cNvPr id="24612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3" name="Rectangle 39"/>
            <p:cNvSpPr>
              <a:spLocks noChangeArrowheads="1"/>
            </p:cNvSpPr>
            <p:nvPr/>
          </p:nvSpPr>
          <p:spPr bwMode="auto">
            <a:xfrm>
              <a:off x="0" y="0"/>
              <a:ext cx="225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912424" name="AutoShape 40"/>
          <p:cNvSpPr>
            <a:spLocks noChangeArrowheads="1"/>
          </p:cNvSpPr>
          <p:nvPr/>
        </p:nvSpPr>
        <p:spPr bwMode="auto">
          <a:xfrm>
            <a:off x="5118100" y="3200400"/>
            <a:ext cx="3770313" cy="1895475"/>
          </a:xfrm>
          <a:prstGeom prst="wedgeRoundRectCallout">
            <a:avLst>
              <a:gd name="adj1" fmla="val 3306"/>
              <a:gd name="adj2" fmla="val -6859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The rule is as follows, if the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sum of squared bars 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is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less than or 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equal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US" u="sng" dirty="0" smtClean="0">
                <a:latin typeface="Comic Sans MS" pitchFamily="66" charset="0"/>
              </a:rPr>
              <a:t>6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0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it is an </a:t>
            </a:r>
            <a:r>
              <a:rPr lang="en-US" dirty="0">
                <a:latin typeface="Comic Sans MS" pitchFamily="66" charset="0"/>
              </a:rPr>
              <a:t>A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defRPr/>
            </a:pP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+ 6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= 72 &gt; 60!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572000" y="5558135"/>
            <a:ext cx="4437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 Rules are Important!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Rectangle 38"/>
          <p:cNvSpPr>
            <a:spLocks noChangeArrowheads="1"/>
          </p:cNvSpPr>
          <p:nvPr/>
        </p:nvSpPr>
        <p:spPr bwMode="auto">
          <a:xfrm>
            <a:off x="3048000" y="152400"/>
            <a:ext cx="42482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This is Classification!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FC0CC2-9AE3-402D-AB00-7B92A3467C2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2925"/>
            <a:ext cx="7772400" cy="6762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Finding Rules for Classification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1905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 smtClean="0"/>
              <a:t>The essence of classification is to </a:t>
            </a:r>
            <a:r>
              <a:rPr lang="en-US" sz="2400" dirty="0" smtClean="0">
                <a:solidFill>
                  <a:srgbClr val="C00000"/>
                </a:solidFill>
              </a:rPr>
              <a:t>find “rules” to separate objects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 smtClean="0"/>
              <a:t>Rules are like the “criteria for separation”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n-US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/>
                </a:solidFill>
              </a:rPr>
              <a:t>Sometimes rules are not so obvious…</a:t>
            </a:r>
          </a:p>
        </p:txBody>
      </p:sp>
      <p:sp>
        <p:nvSpPr>
          <p:cNvPr id="5" name="矩形 4"/>
          <p:cNvSpPr/>
          <p:nvPr/>
        </p:nvSpPr>
        <p:spPr>
          <a:xfrm>
            <a:off x="2895600" y="5562600"/>
            <a:ext cx="3031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Find Rules?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AutoShape 40"/>
          <p:cNvSpPr>
            <a:spLocks noChangeArrowheads="1"/>
          </p:cNvSpPr>
          <p:nvPr/>
        </p:nvSpPr>
        <p:spPr bwMode="auto">
          <a:xfrm>
            <a:off x="3276600" y="3590925"/>
            <a:ext cx="3770313" cy="1514475"/>
          </a:xfrm>
          <a:prstGeom prst="wedgeRoundRectCallout">
            <a:avLst>
              <a:gd name="adj1" fmla="val 47972"/>
              <a:gd name="adj2" fmla="val -5916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The rule is as follows, if the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sum of squared bars 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is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less than or 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equal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US" u="sng" dirty="0" smtClean="0">
                <a:latin typeface="Comic Sans MS" pitchFamily="66" charset="0"/>
              </a:rPr>
              <a:t>6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</a:rPr>
              <a:t>0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it is an </a:t>
            </a:r>
            <a:r>
              <a:rPr lang="en-US" dirty="0">
                <a:latin typeface="Comic Sans MS" pitchFamily="66" charset="0"/>
              </a:rPr>
              <a:t>A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 Otherwise it is a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  <a:endParaRPr lang="en-US" dirty="0" smtClean="0"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+ 6</a:t>
            </a:r>
            <a:r>
              <a:rPr lang="en-US" baseline="30000" dirty="0" smtClean="0">
                <a:solidFill>
                  <a:srgbClr val="C00000"/>
                </a:solidFill>
                <a:latin typeface="Comic Sans MS" pitchFamily="66" charset="0"/>
              </a:rPr>
              <a:t>2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= 72 &gt; 60!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79877" name="Object 37"/>
          <p:cNvGraphicFramePr>
            <a:graphicFrameLocks noChangeAspect="1"/>
          </p:cNvGraphicFramePr>
          <p:nvPr/>
        </p:nvGraphicFramePr>
        <p:xfrm>
          <a:off x="7239000" y="2743200"/>
          <a:ext cx="1476375" cy="1924050"/>
        </p:xfrm>
        <a:graphic>
          <a:graphicData uri="http://schemas.openxmlformats.org/presentationml/2006/ole">
            <p:oleObj spid="_x0000_s79877" name="Bitmap Image" r:id="rId4" imgW="1695687" imgH="220952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8CF284-3635-472A-AA85-40409BCCFD1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Decision Tree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772400" cy="4854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Most popular analytics model (Survey by </a:t>
            </a:r>
            <a:r>
              <a:rPr lang="en-US" sz="2400" dirty="0" err="1" smtClean="0"/>
              <a:t>KDnuggets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11458" r="43192" b="6250"/>
          <a:stretch>
            <a:fillRect/>
          </a:stretch>
        </p:blipFill>
        <p:spPr bwMode="auto">
          <a:xfrm>
            <a:off x="1684116" y="2057400"/>
            <a:ext cx="570728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</a:p>
        </p:txBody>
      </p:sp>
      <p:pic>
        <p:nvPicPr>
          <p:cNvPr id="30723" name="Picture 3" descr="inverted-tre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1514006"/>
            <a:ext cx="4953000" cy="5115394"/>
          </a:xfrm>
          <a:noFill/>
        </p:spPr>
      </p:pic>
      <p:sp>
        <p:nvSpPr>
          <p:cNvPr id="5" name="矩形 4"/>
          <p:cNvSpPr/>
          <p:nvPr/>
        </p:nvSpPr>
        <p:spPr>
          <a:xfrm>
            <a:off x="533400" y="762000"/>
            <a:ext cx="53479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An upside-down tree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What Does A Decision Tree Look Like?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- An upside-down tree</a:t>
            </a:r>
          </a:p>
        </p:txBody>
      </p:sp>
      <p:pic>
        <p:nvPicPr>
          <p:cNvPr id="106498" name="Picture 2" descr="Decision tree diagram depicting decisions, branches, and leav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95400"/>
            <a:ext cx="641019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1701</Words>
  <Application>Microsoft Office PowerPoint</Application>
  <PresentationFormat>全屏显示(4:3)</PresentationFormat>
  <Paragraphs>405</Paragraphs>
  <Slides>44</Slides>
  <Notes>41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44</vt:i4>
      </vt:variant>
    </vt:vector>
  </HeadingPairs>
  <TitlesOfParts>
    <vt:vector size="48" baseType="lpstr">
      <vt:lpstr>聚合</vt:lpstr>
      <vt:lpstr>Bitmap Image</vt:lpstr>
      <vt:lpstr>Equation</vt:lpstr>
      <vt:lpstr>MathType 6.0 Equation</vt:lpstr>
      <vt:lpstr>Business Intelligence &amp; Data Mining  with SAS Suite</vt:lpstr>
      <vt:lpstr>Outline (Week 4) Predictive Model</vt:lpstr>
      <vt:lpstr>The Prediction Problem</vt:lpstr>
      <vt:lpstr>Classification &amp; Regression</vt:lpstr>
      <vt:lpstr>幻灯片 5</vt:lpstr>
      <vt:lpstr>Finding Rules for Classification</vt:lpstr>
      <vt:lpstr>Decision Tree</vt:lpstr>
      <vt:lpstr>What Does A Decision Tree Look Like?</vt:lpstr>
      <vt:lpstr>What Does A Decision Tree Look Like? - An upside-down tree</vt:lpstr>
      <vt:lpstr>What Does A Decision Tree Look Like? - An upside-down tree</vt:lpstr>
      <vt:lpstr>Decision Tree Representation:  Divide and Conquer</vt:lpstr>
      <vt:lpstr>The Use of a DT:  Predicting (classifying) New Instances</vt:lpstr>
      <vt:lpstr>Decision Tree Examples</vt:lpstr>
      <vt:lpstr>Decision Tree Examples</vt:lpstr>
      <vt:lpstr>Decision Tree Examples</vt:lpstr>
      <vt:lpstr>Decision Tree Examples</vt:lpstr>
      <vt:lpstr>Constructing a Decision Tree from existing Examples</vt:lpstr>
      <vt:lpstr>Goal of DT Construction</vt:lpstr>
      <vt:lpstr>Why do we want to identify pure sub groups? </vt:lpstr>
      <vt:lpstr>幻灯片 20</vt:lpstr>
      <vt:lpstr>A two class problem (Default or Not)</vt:lpstr>
      <vt:lpstr>Tree Representation of the Splits</vt:lpstr>
      <vt:lpstr>How to choose which attribute to split over? </vt:lpstr>
      <vt:lpstr>How to Choose Attribute to Split Over – Information Gain (“Worth”)</vt:lpstr>
      <vt:lpstr>幻灯片 25</vt:lpstr>
      <vt:lpstr>幻灯片 26</vt:lpstr>
      <vt:lpstr>Which attribute to split over?</vt:lpstr>
      <vt:lpstr>幻灯片 28</vt:lpstr>
      <vt:lpstr>幻灯片 29</vt:lpstr>
      <vt:lpstr>Other Criteria: Gini Index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Next Week: Regression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Technology in Business and Society</dc:title>
  <dc:creator>Sean J. Taylor</dc:creator>
  <cp:lastModifiedBy>Beibei</cp:lastModifiedBy>
  <cp:revision>774</cp:revision>
  <dcterms:created xsi:type="dcterms:W3CDTF">2012-01-22T18:08:14Z</dcterms:created>
  <dcterms:modified xsi:type="dcterms:W3CDTF">2012-09-20T14:30:25Z</dcterms:modified>
</cp:coreProperties>
</file>