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63"/>
  </p:notesMasterIdLst>
  <p:sldIdLst>
    <p:sldId id="256" r:id="rId2"/>
    <p:sldId id="433" r:id="rId3"/>
    <p:sldId id="496" r:id="rId4"/>
    <p:sldId id="495" r:id="rId5"/>
    <p:sldId id="385" r:id="rId6"/>
    <p:sldId id="424" r:id="rId7"/>
    <p:sldId id="425" r:id="rId8"/>
    <p:sldId id="497" r:id="rId9"/>
    <p:sldId id="426" r:id="rId10"/>
    <p:sldId id="445" r:id="rId11"/>
    <p:sldId id="485" r:id="rId12"/>
    <p:sldId id="486" r:id="rId13"/>
    <p:sldId id="487" r:id="rId14"/>
    <p:sldId id="472" r:id="rId15"/>
    <p:sldId id="477" r:id="rId16"/>
    <p:sldId id="478" r:id="rId17"/>
    <p:sldId id="479" r:id="rId18"/>
    <p:sldId id="480" r:id="rId19"/>
    <p:sldId id="481" r:id="rId20"/>
    <p:sldId id="482" r:id="rId21"/>
    <p:sldId id="483" r:id="rId22"/>
    <p:sldId id="484" r:id="rId23"/>
    <p:sldId id="471" r:id="rId24"/>
    <p:sldId id="473" r:id="rId25"/>
    <p:sldId id="446" r:id="rId26"/>
    <p:sldId id="474" r:id="rId27"/>
    <p:sldId id="447" r:id="rId28"/>
    <p:sldId id="427" r:id="rId29"/>
    <p:sldId id="475" r:id="rId30"/>
    <p:sldId id="448" r:id="rId31"/>
    <p:sldId id="488" r:id="rId32"/>
    <p:sldId id="490" r:id="rId33"/>
    <p:sldId id="491" r:id="rId34"/>
    <p:sldId id="489" r:id="rId35"/>
    <p:sldId id="492" r:id="rId36"/>
    <p:sldId id="493" r:id="rId37"/>
    <p:sldId id="476" r:id="rId38"/>
    <p:sldId id="449" r:id="rId39"/>
    <p:sldId id="428" r:id="rId40"/>
    <p:sldId id="460" r:id="rId41"/>
    <p:sldId id="450" r:id="rId42"/>
    <p:sldId id="461" r:id="rId43"/>
    <p:sldId id="451" r:id="rId44"/>
    <p:sldId id="452" r:id="rId45"/>
    <p:sldId id="462" r:id="rId46"/>
    <p:sldId id="453" r:id="rId47"/>
    <p:sldId id="454" r:id="rId48"/>
    <p:sldId id="463" r:id="rId49"/>
    <p:sldId id="464" r:id="rId50"/>
    <p:sldId id="455" r:id="rId51"/>
    <p:sldId id="429" r:id="rId52"/>
    <p:sldId id="456" r:id="rId53"/>
    <p:sldId id="494" r:id="rId54"/>
    <p:sldId id="459" r:id="rId55"/>
    <p:sldId id="465" r:id="rId56"/>
    <p:sldId id="430" r:id="rId57"/>
    <p:sldId id="457" r:id="rId58"/>
    <p:sldId id="431" r:id="rId59"/>
    <p:sldId id="466" r:id="rId60"/>
    <p:sldId id="432" r:id="rId61"/>
    <p:sldId id="434"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0663"/>
    <a:srgbClr val="E6A72A"/>
    <a:srgbClr val="66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013" autoAdjust="0"/>
  </p:normalViewPr>
  <p:slideViewPr>
    <p:cSldViewPr>
      <p:cViewPr>
        <p:scale>
          <a:sx n="60" d="100"/>
          <a:sy n="60" d="100"/>
        </p:scale>
        <p:origin x="-1656" y="-102"/>
      </p:cViewPr>
      <p:guideLst>
        <p:guide orient="horz" pos="2160"/>
        <p:guide pos="2880"/>
      </p:guideLst>
    </p:cSldViewPr>
  </p:slideViewPr>
  <p:notesTextViewPr>
    <p:cViewPr>
      <p:scale>
        <a:sx n="1" d="1"/>
        <a:sy n="1" d="1"/>
      </p:scale>
      <p:origin x="0" y="0"/>
    </p:cViewPr>
  </p:notesTextViewPr>
  <p:sorterViewPr>
    <p:cViewPr>
      <p:scale>
        <a:sx n="66" d="100"/>
        <a:sy n="66" d="100"/>
      </p:scale>
      <p:origin x="0" y="524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9347EA-F70B-467E-A0A3-AC8393392CA0}" type="datetimeFigureOut">
              <a:rPr lang="en-US" smtClean="0"/>
              <a:pPr/>
              <a:t>9/6/2012</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156F8-1953-4739-B45C-7CD3D7D1EF33}" type="slidenum">
              <a:rPr lang="en-US" smtClean="0"/>
              <a:pPr/>
              <a:t>‹#›</a:t>
            </a:fld>
            <a:endParaRPr lang="en-US"/>
          </a:p>
        </p:txBody>
      </p:sp>
    </p:spTree>
    <p:extLst>
      <p:ext uri="{BB962C8B-B14F-4D97-AF65-F5344CB8AC3E}">
        <p14:creationId xmlns:p14="http://schemas.microsoft.com/office/powerpoint/2010/main" xmlns="" val="133742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Dataset" TargetMode="External"/><Relationship Id="rId7" Type="http://schemas.openxmlformats.org/officeDocument/2006/relationships/hyperlink" Target="http://en.wikipedia.org/wiki/Outlier"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en.wikipedia.org/wiki/Francis_Anscombe" TargetMode="External"/><Relationship Id="rId5" Type="http://schemas.openxmlformats.org/officeDocument/2006/relationships/hyperlink" Target="http://en.wikipedia.org/wiki/Statistician" TargetMode="External"/><Relationship Id="rId4" Type="http://schemas.openxmlformats.org/officeDocument/2006/relationships/hyperlink" Target="http://en.wikipedia.org/wiki/Anscombe's_quartet"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tattrek.com/Help/Glossary.aspx?Target=Categorical%20variabl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en.wikipedia.org/wiki/Shear_mapping"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en.wikipedia.org/wiki/Shear_mapping"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Anscombe's</a:t>
            </a:r>
            <a:r>
              <a:rPr lang="en-US" b="1" dirty="0" smtClean="0"/>
              <a:t> quartet</a:t>
            </a:r>
            <a:r>
              <a:rPr lang="en-US" dirty="0" smtClean="0"/>
              <a:t> comprises four </a:t>
            </a:r>
            <a:r>
              <a:rPr lang="en-US" dirty="0" smtClean="0">
                <a:hlinkClick r:id="rId3" tooltip="Dataset"/>
              </a:rPr>
              <a:t>datasets</a:t>
            </a:r>
            <a:r>
              <a:rPr lang="en-US" dirty="0" smtClean="0"/>
              <a:t> that have nearly identical simple statistical </a:t>
            </a:r>
            <a:r>
              <a:rPr lang="en-US" dirty="0" smtClean="0">
                <a:hlinkClick r:id="rId4"/>
              </a:rPr>
              <a:t>properties</a:t>
            </a:r>
            <a:r>
              <a:rPr lang="en-US" dirty="0" smtClean="0"/>
              <a:t>, yet appear very different when graphed. Each dataset consists of eleven (</a:t>
            </a:r>
            <a:r>
              <a:rPr lang="en-US" i="1" dirty="0" err="1" smtClean="0"/>
              <a:t>x</a:t>
            </a:r>
            <a:r>
              <a:rPr lang="en-US" dirty="0" err="1" smtClean="0"/>
              <a:t>,</a:t>
            </a:r>
            <a:r>
              <a:rPr lang="en-US" i="1" dirty="0" err="1" smtClean="0"/>
              <a:t>y</a:t>
            </a:r>
            <a:r>
              <a:rPr lang="en-US" dirty="0" smtClean="0"/>
              <a:t>) points. They were constructed in 1973 by the </a:t>
            </a:r>
            <a:r>
              <a:rPr lang="en-US" dirty="0" smtClean="0">
                <a:hlinkClick r:id="rId5" tooltip="Statistician"/>
              </a:rPr>
              <a:t>statistician</a:t>
            </a:r>
            <a:r>
              <a:rPr lang="en-US" dirty="0" smtClean="0"/>
              <a:t> </a:t>
            </a:r>
            <a:r>
              <a:rPr lang="en-US" dirty="0" smtClean="0">
                <a:hlinkClick r:id="rId6" tooltip="Francis Anscombe"/>
              </a:rPr>
              <a:t>Francis </a:t>
            </a:r>
            <a:r>
              <a:rPr lang="en-US" dirty="0" err="1" smtClean="0">
                <a:hlinkClick r:id="rId6" tooltip="Francis Anscombe"/>
              </a:rPr>
              <a:t>Anscombe</a:t>
            </a:r>
            <a:r>
              <a:rPr lang="en-US" dirty="0" smtClean="0"/>
              <a:t> to demonstrate both the importance of graphing data before </a:t>
            </a:r>
            <a:r>
              <a:rPr lang="en-US" dirty="0" err="1" smtClean="0"/>
              <a:t>analysing</a:t>
            </a:r>
            <a:r>
              <a:rPr lang="en-US" dirty="0" smtClean="0"/>
              <a:t> it and the effect of </a:t>
            </a:r>
            <a:r>
              <a:rPr lang="en-US" dirty="0" smtClean="0">
                <a:hlinkClick r:id="rId7" tooltip="Outlier"/>
              </a:rPr>
              <a:t>outliers</a:t>
            </a:r>
            <a:r>
              <a:rPr lang="en-US" dirty="0" smtClean="0"/>
              <a:t> on statistical properties.</a:t>
            </a:r>
            <a:r>
              <a:rPr lang="en-US" baseline="30000" dirty="0" smtClean="0">
                <a:hlinkClick r:id="rId4"/>
              </a:rPr>
              <a:t>[1]</a:t>
            </a:r>
            <a:endParaRPr lang="en-US" dirty="0" smtClean="0"/>
          </a:p>
        </p:txBody>
      </p:sp>
      <p:sp>
        <p:nvSpPr>
          <p:cNvPr id="4" name="灯片编号占位符 3"/>
          <p:cNvSpPr>
            <a:spLocks noGrp="1"/>
          </p:cNvSpPr>
          <p:nvPr>
            <p:ph type="sldNum" sz="quarter" idx="10"/>
          </p:nvPr>
        </p:nvSpPr>
        <p:spPr/>
        <p:txBody>
          <a:bodyPr/>
          <a:lstStyle/>
          <a:p>
            <a:fld id="{631156F8-1953-4739-B45C-7CD3D7D1EF3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Not enough quantitative information</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The Explore window also enables you to use histograms to explore one or more variables in a data source. It contains one Variable Plot window for each variable that you chose to explore. The Variable Plot window displays a histogram that plots the distribution of the selected variable. The plots enable you to easily identify whether variables have outlier or skewed values. Viewing all of the Variable Plot windows at once can help you to identify relationships between the variables. The format of the graphs for interval and class variables that are produced depends on the presence and type of target and segment variables. </a:t>
            </a:r>
          </a:p>
          <a:p>
            <a:r>
              <a:rPr lang="en-US" dirty="0" smtClean="0"/>
              <a:t>When you use the Explore window to examine multiple variables, selecting a bar in one histogram shows the distribution of the selected bar in the other histograms. This enables you to explore relationships between variables and can help you discover errors in the data. </a:t>
            </a:r>
          </a:p>
          <a:p>
            <a:r>
              <a:rPr lang="en-US" dirty="0" smtClean="0"/>
              <a:t/>
            </a:r>
            <a:br>
              <a:rPr lang="en-US" dirty="0" smtClean="0"/>
            </a:br>
            <a:endParaRPr lang="en-US" dirty="0" smtClean="0"/>
          </a:p>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This lesson explains how to conduct a </a:t>
            </a:r>
            <a:r>
              <a:rPr lang="en-US" b="1" dirty="0" smtClean="0"/>
              <a:t>chi-square test for independence</a:t>
            </a:r>
            <a:r>
              <a:rPr lang="en-US" dirty="0" smtClean="0"/>
              <a:t>. The test is applied when you have two </a:t>
            </a:r>
            <a:r>
              <a:rPr lang="en-US" dirty="0" smtClean="0">
                <a:hlinkClick r:id="rId3"/>
              </a:rPr>
              <a:t>categorical variables</a:t>
            </a:r>
            <a:r>
              <a:rPr lang="en-US" dirty="0" smtClean="0"/>
              <a:t> from a single population. It is used to determine whether there is a significant association between the two variables.</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Impute tool enables you to replace values for observations that have missing values. You can replace</a:t>
            </a:r>
          </a:p>
          <a:p>
            <a:r>
              <a:rPr lang="en-US" sz="1200" kern="1200" baseline="0" dirty="0" smtClean="0">
                <a:solidFill>
                  <a:schemeClr val="tx1"/>
                </a:solidFill>
                <a:latin typeface="+mn-lt"/>
                <a:ea typeface="+mn-ea"/>
                <a:cs typeface="+mn-cs"/>
              </a:rPr>
              <a:t>missing values for interval variables with the mean, median, midrange, mid-minimum spacing, or</a:t>
            </a:r>
          </a:p>
          <a:p>
            <a:r>
              <a:rPr lang="en-US" sz="1200" kern="1200" baseline="0" dirty="0" smtClean="0">
                <a:solidFill>
                  <a:schemeClr val="tx1"/>
                </a:solidFill>
                <a:latin typeface="+mn-lt"/>
                <a:ea typeface="+mn-ea"/>
                <a:cs typeface="+mn-cs"/>
              </a:rPr>
              <a:t>distribution-based replacement, or you can use a replacement M-estimator such as </a:t>
            </a:r>
            <a:r>
              <a:rPr lang="en-US" sz="1200" kern="1200" baseline="0" dirty="0" err="1" smtClean="0">
                <a:solidFill>
                  <a:schemeClr val="tx1"/>
                </a:solidFill>
                <a:latin typeface="+mn-lt"/>
                <a:ea typeface="+mn-ea"/>
                <a:cs typeface="+mn-cs"/>
              </a:rPr>
              <a:t>Tukey’s</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biweight</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Huber’s, or Andrew’s Wave. You can also estimate the replacement values for each interval input by using</a:t>
            </a:r>
          </a:p>
          <a:p>
            <a:r>
              <a:rPr lang="en-US" sz="1200" kern="1200" baseline="0" dirty="0" smtClean="0">
                <a:solidFill>
                  <a:schemeClr val="tx1"/>
                </a:solidFill>
                <a:latin typeface="+mn-lt"/>
                <a:ea typeface="+mn-ea"/>
                <a:cs typeface="+mn-cs"/>
              </a:rPr>
              <a:t>a tree-based imputation method. Missing values for class variables can be replaced with the most</a:t>
            </a:r>
          </a:p>
          <a:p>
            <a:r>
              <a:rPr lang="en-US" sz="1200" kern="1200" baseline="0" dirty="0" smtClean="0">
                <a:solidFill>
                  <a:schemeClr val="tx1"/>
                </a:solidFill>
                <a:latin typeface="+mn-lt"/>
                <a:ea typeface="+mn-ea"/>
                <a:cs typeface="+mn-cs"/>
              </a:rPr>
              <a:t>frequently occurring value, distribution-based replacement, tree-based imputation, or a constant.</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Principal Components tool calculates </a:t>
            </a:r>
            <a:r>
              <a:rPr lang="en-US" sz="1200" b="1" kern="1200" baseline="0" dirty="0" err="1" smtClean="0">
                <a:solidFill>
                  <a:schemeClr val="tx1"/>
                </a:solidFill>
                <a:latin typeface="+mn-lt"/>
                <a:ea typeface="+mn-ea"/>
                <a:cs typeface="+mn-cs"/>
              </a:rPr>
              <a:t>eigenvalues</a:t>
            </a:r>
            <a:r>
              <a:rPr lang="en-US" sz="1200" b="1" kern="1200" baseline="0" dirty="0" smtClean="0">
                <a:solidFill>
                  <a:schemeClr val="tx1"/>
                </a:solidFill>
                <a:latin typeface="+mn-lt"/>
                <a:ea typeface="+mn-ea"/>
                <a:cs typeface="+mn-cs"/>
              </a:rPr>
              <a:t> and eigenvectors from the uncorrected</a:t>
            </a:r>
          </a:p>
          <a:p>
            <a:r>
              <a:rPr lang="en-US" sz="1200" kern="1200" baseline="0" dirty="0" smtClean="0">
                <a:solidFill>
                  <a:schemeClr val="tx1"/>
                </a:solidFill>
                <a:latin typeface="+mn-lt"/>
                <a:ea typeface="+mn-ea"/>
                <a:cs typeface="+mn-cs"/>
              </a:rPr>
              <a:t>covariance matrix, corrected covariance matrix, or the correlation matrix of input variables. Principal</a:t>
            </a:r>
          </a:p>
          <a:p>
            <a:r>
              <a:rPr lang="en-US" sz="1200" kern="1200" baseline="0" dirty="0" smtClean="0">
                <a:solidFill>
                  <a:schemeClr val="tx1"/>
                </a:solidFill>
                <a:latin typeface="+mn-lt"/>
                <a:ea typeface="+mn-ea"/>
                <a:cs typeface="+mn-cs"/>
              </a:rPr>
              <a:t>components are calculated from the eigenvectors and are usually treated as the new set of input variables</a:t>
            </a:r>
          </a:p>
          <a:p>
            <a:r>
              <a:rPr lang="en-US" sz="1200" kern="1200" baseline="0" dirty="0" smtClean="0">
                <a:solidFill>
                  <a:schemeClr val="tx1"/>
                </a:solidFill>
                <a:latin typeface="+mn-lt"/>
                <a:ea typeface="+mn-ea"/>
                <a:cs typeface="+mn-cs"/>
              </a:rPr>
              <a:t>for successor modeling tools. A principal components analysis is useful for data interpretation and data</a:t>
            </a:r>
          </a:p>
          <a:p>
            <a:r>
              <a:rPr lang="en-US" sz="1200" kern="1200" baseline="0" dirty="0" smtClean="0">
                <a:solidFill>
                  <a:schemeClr val="tx1"/>
                </a:solidFill>
                <a:latin typeface="+mn-lt"/>
                <a:ea typeface="+mn-ea"/>
                <a:cs typeface="+mn-cs"/>
              </a:rPr>
              <a:t>dimension reduction.</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Replacement tool enables you to reassign and consolidate levels of categorical inputs. This can</a:t>
            </a:r>
          </a:p>
          <a:p>
            <a:r>
              <a:rPr lang="en-US" sz="1200" kern="1200" baseline="0" dirty="0" smtClean="0">
                <a:solidFill>
                  <a:schemeClr val="tx1"/>
                </a:solidFill>
                <a:latin typeface="+mn-lt"/>
                <a:ea typeface="+mn-ea"/>
                <a:cs typeface="+mn-cs"/>
              </a:rPr>
              <a:t>improve the performance of predictive models.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Transform Variables tool enables you to create new variables that are transformations of existing</a:t>
            </a:r>
          </a:p>
          <a:p>
            <a:r>
              <a:rPr lang="en-US" sz="1200" kern="1200" baseline="0" dirty="0" smtClean="0">
                <a:solidFill>
                  <a:schemeClr val="tx1"/>
                </a:solidFill>
                <a:latin typeface="+mn-lt"/>
                <a:ea typeface="+mn-ea"/>
                <a:cs typeface="+mn-cs"/>
              </a:rPr>
              <a:t>variables in your data. Transformations are useful when you want to improve the fit of a model to the</a:t>
            </a:r>
          </a:p>
          <a:p>
            <a:r>
              <a:rPr lang="en-US" sz="1200" kern="1200" baseline="0" dirty="0" smtClean="0">
                <a:solidFill>
                  <a:schemeClr val="tx1"/>
                </a:solidFill>
                <a:latin typeface="+mn-lt"/>
                <a:ea typeface="+mn-ea"/>
                <a:cs typeface="+mn-cs"/>
              </a:rPr>
              <a:t>data. For example, transformations can be used to stabilize variances, remove nonlinearity, improve</a:t>
            </a:r>
          </a:p>
          <a:p>
            <a:r>
              <a:rPr lang="en-US" sz="1200" kern="1200" baseline="0" dirty="0" err="1" smtClean="0">
                <a:solidFill>
                  <a:schemeClr val="tx1"/>
                </a:solidFill>
                <a:latin typeface="+mn-lt"/>
                <a:ea typeface="+mn-ea"/>
                <a:cs typeface="+mn-cs"/>
              </a:rPr>
              <a:t>additivity</a:t>
            </a:r>
            <a:r>
              <a:rPr lang="en-US" sz="1200" kern="1200" baseline="0" dirty="0" smtClean="0">
                <a:solidFill>
                  <a:schemeClr val="tx1"/>
                </a:solidFill>
                <a:latin typeface="+mn-lt"/>
                <a:ea typeface="+mn-ea"/>
                <a:cs typeface="+mn-cs"/>
              </a:rPr>
              <a:t>, and correct </a:t>
            </a:r>
            <a:r>
              <a:rPr lang="en-US" sz="1200" kern="1200" baseline="0" dirty="0" err="1" smtClean="0">
                <a:solidFill>
                  <a:schemeClr val="tx1"/>
                </a:solidFill>
                <a:latin typeface="+mn-lt"/>
                <a:ea typeface="+mn-ea"/>
                <a:cs typeface="+mn-cs"/>
              </a:rPr>
              <a:t>nonnormality</a:t>
            </a:r>
            <a:r>
              <a:rPr lang="en-US" sz="1200" kern="1200" baseline="0" dirty="0" smtClean="0">
                <a:solidFill>
                  <a:schemeClr val="tx1"/>
                </a:solidFill>
                <a:latin typeface="+mn-lt"/>
                <a:ea typeface="+mn-ea"/>
                <a:cs typeface="+mn-cs"/>
              </a:rPr>
              <a:t> in variables. The Transform Variables tool supports various</a:t>
            </a:r>
          </a:p>
          <a:p>
            <a:r>
              <a:rPr lang="en-US" sz="1200" kern="1200" baseline="0" dirty="0" smtClean="0">
                <a:solidFill>
                  <a:schemeClr val="tx1"/>
                </a:solidFill>
                <a:latin typeface="+mn-lt"/>
                <a:ea typeface="+mn-ea"/>
                <a:cs typeface="+mn-cs"/>
              </a:rPr>
              <a:t>transformation methods. The available methods depend on the type and the role of a variable.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Impute tool enables you to replace values for observations that have missing values. You can replace</a:t>
            </a:r>
          </a:p>
          <a:p>
            <a:r>
              <a:rPr lang="en-US" sz="1200" kern="1200" baseline="0" dirty="0" smtClean="0">
                <a:solidFill>
                  <a:schemeClr val="tx1"/>
                </a:solidFill>
                <a:latin typeface="+mn-lt"/>
                <a:ea typeface="+mn-ea"/>
                <a:cs typeface="+mn-cs"/>
              </a:rPr>
              <a:t>missing values for interval variables with the mean, median, midrange, mid-minimum spacing, or</a:t>
            </a:r>
          </a:p>
          <a:p>
            <a:r>
              <a:rPr lang="en-US" sz="1200" kern="1200" baseline="0" dirty="0" smtClean="0">
                <a:solidFill>
                  <a:schemeClr val="tx1"/>
                </a:solidFill>
                <a:latin typeface="+mn-lt"/>
                <a:ea typeface="+mn-ea"/>
                <a:cs typeface="+mn-cs"/>
              </a:rPr>
              <a:t>distribution-based replacement, or you can use a replacement M-estimator such as </a:t>
            </a:r>
            <a:r>
              <a:rPr lang="en-US" sz="1200" kern="1200" baseline="0" dirty="0" err="1" smtClean="0">
                <a:solidFill>
                  <a:schemeClr val="tx1"/>
                </a:solidFill>
                <a:latin typeface="+mn-lt"/>
                <a:ea typeface="+mn-ea"/>
                <a:cs typeface="+mn-cs"/>
              </a:rPr>
              <a:t>Tukey’s</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biweight</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Huber’s, or Andrew’s Wave. You can also estimate the replacement values for each interval input by using</a:t>
            </a:r>
          </a:p>
          <a:p>
            <a:r>
              <a:rPr lang="en-US" sz="1200" kern="1200" baseline="0" dirty="0" smtClean="0">
                <a:solidFill>
                  <a:schemeClr val="tx1"/>
                </a:solidFill>
                <a:latin typeface="+mn-lt"/>
                <a:ea typeface="+mn-ea"/>
                <a:cs typeface="+mn-cs"/>
              </a:rPr>
              <a:t>a tree-based imputation method. Missing values for class variables can be replaced with the most</a:t>
            </a:r>
          </a:p>
          <a:p>
            <a:r>
              <a:rPr lang="en-US" sz="1200" kern="1200" baseline="0" dirty="0" smtClean="0">
                <a:solidFill>
                  <a:schemeClr val="tx1"/>
                </a:solidFill>
                <a:latin typeface="+mn-lt"/>
                <a:ea typeface="+mn-ea"/>
                <a:cs typeface="+mn-cs"/>
              </a:rPr>
              <a:t>frequently occurring value, distribution-based replacement, tree-based imputation, or a constant.</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Principal Components tool calculates </a:t>
            </a:r>
            <a:r>
              <a:rPr lang="en-US" sz="1200" b="1" kern="1200" baseline="0" dirty="0" err="1" smtClean="0">
                <a:solidFill>
                  <a:schemeClr val="tx1"/>
                </a:solidFill>
                <a:latin typeface="+mn-lt"/>
                <a:ea typeface="+mn-ea"/>
                <a:cs typeface="+mn-cs"/>
              </a:rPr>
              <a:t>eigenvalues</a:t>
            </a:r>
            <a:r>
              <a:rPr lang="en-US" sz="1200" b="1" kern="1200" baseline="0" dirty="0" smtClean="0">
                <a:solidFill>
                  <a:schemeClr val="tx1"/>
                </a:solidFill>
                <a:latin typeface="+mn-lt"/>
                <a:ea typeface="+mn-ea"/>
                <a:cs typeface="+mn-cs"/>
              </a:rPr>
              <a:t> and eigenvectors from the uncorrected</a:t>
            </a:r>
          </a:p>
          <a:p>
            <a:r>
              <a:rPr lang="en-US" sz="1200" kern="1200" baseline="0" dirty="0" smtClean="0">
                <a:solidFill>
                  <a:schemeClr val="tx1"/>
                </a:solidFill>
                <a:latin typeface="+mn-lt"/>
                <a:ea typeface="+mn-ea"/>
                <a:cs typeface="+mn-cs"/>
              </a:rPr>
              <a:t>covariance matrix, corrected covariance matrix, or the correlation matrix of input variables. Principal</a:t>
            </a:r>
          </a:p>
          <a:p>
            <a:r>
              <a:rPr lang="en-US" sz="1200" kern="1200" baseline="0" dirty="0" smtClean="0">
                <a:solidFill>
                  <a:schemeClr val="tx1"/>
                </a:solidFill>
                <a:latin typeface="+mn-lt"/>
                <a:ea typeface="+mn-ea"/>
                <a:cs typeface="+mn-cs"/>
              </a:rPr>
              <a:t>components are calculated from the eigenvectors and are usually treated as the new set of input variables</a:t>
            </a:r>
          </a:p>
          <a:p>
            <a:r>
              <a:rPr lang="en-US" sz="1200" kern="1200" baseline="0" dirty="0" smtClean="0">
                <a:solidFill>
                  <a:schemeClr val="tx1"/>
                </a:solidFill>
                <a:latin typeface="+mn-lt"/>
                <a:ea typeface="+mn-ea"/>
                <a:cs typeface="+mn-cs"/>
              </a:rPr>
              <a:t>for successor modeling tools. A principal components analysis is useful for data interpretation and data</a:t>
            </a:r>
          </a:p>
          <a:p>
            <a:r>
              <a:rPr lang="en-US" sz="1200" kern="1200" baseline="0" dirty="0" smtClean="0">
                <a:solidFill>
                  <a:schemeClr val="tx1"/>
                </a:solidFill>
                <a:latin typeface="+mn-lt"/>
                <a:ea typeface="+mn-ea"/>
                <a:cs typeface="+mn-cs"/>
              </a:rPr>
              <a:t>dimension reduction.</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Replacement tool enables you to reassign and consolidate levels of categorical inputs. This can</a:t>
            </a:r>
          </a:p>
          <a:p>
            <a:r>
              <a:rPr lang="en-US" sz="1200" kern="1200" baseline="0" dirty="0" smtClean="0">
                <a:solidFill>
                  <a:schemeClr val="tx1"/>
                </a:solidFill>
                <a:latin typeface="+mn-lt"/>
                <a:ea typeface="+mn-ea"/>
                <a:cs typeface="+mn-cs"/>
              </a:rPr>
              <a:t>improve the performance of predictive models.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Transform Variables tool enables you to create new variables that are transformations of existing</a:t>
            </a:r>
          </a:p>
          <a:p>
            <a:r>
              <a:rPr lang="en-US" sz="1200" kern="1200" baseline="0" dirty="0" smtClean="0">
                <a:solidFill>
                  <a:schemeClr val="tx1"/>
                </a:solidFill>
                <a:latin typeface="+mn-lt"/>
                <a:ea typeface="+mn-ea"/>
                <a:cs typeface="+mn-cs"/>
              </a:rPr>
              <a:t>variables in your data. Transformations are useful when you want to improve the fit of a model to the</a:t>
            </a:r>
          </a:p>
          <a:p>
            <a:r>
              <a:rPr lang="en-US" sz="1200" kern="1200" baseline="0" dirty="0" smtClean="0">
                <a:solidFill>
                  <a:schemeClr val="tx1"/>
                </a:solidFill>
                <a:latin typeface="+mn-lt"/>
                <a:ea typeface="+mn-ea"/>
                <a:cs typeface="+mn-cs"/>
              </a:rPr>
              <a:t>data. For example, transformations can be used to stabilize variances, remove nonlinearity, improve</a:t>
            </a:r>
          </a:p>
          <a:p>
            <a:r>
              <a:rPr lang="en-US" sz="1200" kern="1200" baseline="0" dirty="0" err="1" smtClean="0">
                <a:solidFill>
                  <a:schemeClr val="tx1"/>
                </a:solidFill>
                <a:latin typeface="+mn-lt"/>
                <a:ea typeface="+mn-ea"/>
                <a:cs typeface="+mn-cs"/>
              </a:rPr>
              <a:t>additivity</a:t>
            </a:r>
            <a:r>
              <a:rPr lang="en-US" sz="1200" kern="1200" baseline="0" dirty="0" smtClean="0">
                <a:solidFill>
                  <a:schemeClr val="tx1"/>
                </a:solidFill>
                <a:latin typeface="+mn-lt"/>
                <a:ea typeface="+mn-ea"/>
                <a:cs typeface="+mn-cs"/>
              </a:rPr>
              <a:t>, and correct </a:t>
            </a:r>
            <a:r>
              <a:rPr lang="en-US" sz="1200" kern="1200" baseline="0" dirty="0" err="1" smtClean="0">
                <a:solidFill>
                  <a:schemeClr val="tx1"/>
                </a:solidFill>
                <a:latin typeface="+mn-lt"/>
                <a:ea typeface="+mn-ea"/>
                <a:cs typeface="+mn-cs"/>
              </a:rPr>
              <a:t>nonnormality</a:t>
            </a:r>
            <a:r>
              <a:rPr lang="en-US" sz="1200" kern="1200" baseline="0" dirty="0" smtClean="0">
                <a:solidFill>
                  <a:schemeClr val="tx1"/>
                </a:solidFill>
                <a:latin typeface="+mn-lt"/>
                <a:ea typeface="+mn-ea"/>
                <a:cs typeface="+mn-cs"/>
              </a:rPr>
              <a:t> in variables. The Transform Variables tool supports various</a:t>
            </a:r>
          </a:p>
          <a:p>
            <a:r>
              <a:rPr lang="en-US" sz="1200" kern="1200" baseline="0" dirty="0" smtClean="0">
                <a:solidFill>
                  <a:schemeClr val="tx1"/>
                </a:solidFill>
                <a:latin typeface="+mn-lt"/>
                <a:ea typeface="+mn-ea"/>
                <a:cs typeface="+mn-cs"/>
              </a:rPr>
              <a:t>transformation methods. The available methods depend on the type and the role of a variable.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Transform Variables tool enables you to create new variables that are transformations of existing</a:t>
            </a:r>
          </a:p>
          <a:p>
            <a:r>
              <a:rPr lang="en-US" sz="1200" kern="1200" baseline="0" dirty="0" smtClean="0">
                <a:solidFill>
                  <a:schemeClr val="tx1"/>
                </a:solidFill>
                <a:latin typeface="+mn-lt"/>
                <a:ea typeface="+mn-ea"/>
                <a:cs typeface="+mn-cs"/>
              </a:rPr>
              <a:t>variables in your data. Transformations are useful when you want to improve the fit of a model to the</a:t>
            </a:r>
          </a:p>
          <a:p>
            <a:r>
              <a:rPr lang="en-US" sz="1200" kern="1200" baseline="0" dirty="0" smtClean="0">
                <a:solidFill>
                  <a:schemeClr val="tx1"/>
                </a:solidFill>
                <a:latin typeface="+mn-lt"/>
                <a:ea typeface="+mn-ea"/>
                <a:cs typeface="+mn-cs"/>
              </a:rPr>
              <a:t>data. For example, transformations can be used to stabilize variances, remove nonlinearity, improve</a:t>
            </a:r>
          </a:p>
          <a:p>
            <a:r>
              <a:rPr lang="en-US" sz="1200" kern="1200" baseline="0" dirty="0" err="1" smtClean="0">
                <a:solidFill>
                  <a:schemeClr val="tx1"/>
                </a:solidFill>
                <a:latin typeface="+mn-lt"/>
                <a:ea typeface="+mn-ea"/>
                <a:cs typeface="+mn-cs"/>
              </a:rPr>
              <a:t>additivity</a:t>
            </a:r>
            <a:r>
              <a:rPr lang="en-US" sz="1200" kern="1200" baseline="0" dirty="0" smtClean="0">
                <a:solidFill>
                  <a:schemeClr val="tx1"/>
                </a:solidFill>
                <a:latin typeface="+mn-lt"/>
                <a:ea typeface="+mn-ea"/>
                <a:cs typeface="+mn-cs"/>
              </a:rPr>
              <a:t>, and correct </a:t>
            </a:r>
            <a:r>
              <a:rPr lang="en-US" sz="1200" kern="1200" baseline="0" dirty="0" err="1" smtClean="0">
                <a:solidFill>
                  <a:schemeClr val="tx1"/>
                </a:solidFill>
                <a:latin typeface="+mn-lt"/>
                <a:ea typeface="+mn-ea"/>
                <a:cs typeface="+mn-cs"/>
              </a:rPr>
              <a:t>nonnormality</a:t>
            </a:r>
            <a:r>
              <a:rPr lang="en-US" sz="1200" kern="1200" baseline="0" dirty="0" smtClean="0">
                <a:solidFill>
                  <a:schemeClr val="tx1"/>
                </a:solidFill>
                <a:latin typeface="+mn-lt"/>
                <a:ea typeface="+mn-ea"/>
                <a:cs typeface="+mn-cs"/>
              </a:rPr>
              <a:t> in variables. The Transform Variables tool supports various</a:t>
            </a:r>
          </a:p>
          <a:p>
            <a:r>
              <a:rPr lang="en-US" sz="1200" kern="1200" baseline="0" dirty="0" smtClean="0">
                <a:solidFill>
                  <a:schemeClr val="tx1"/>
                </a:solidFill>
                <a:latin typeface="+mn-lt"/>
                <a:ea typeface="+mn-ea"/>
                <a:cs typeface="+mn-cs"/>
              </a:rPr>
              <a:t>transformation methods. The available methods depend on the type and the role of a variable.</a:t>
            </a:r>
            <a:r>
              <a:rPr lang="en-US" dirty="0" smtClean="0"/>
              <a:t> </a:t>
            </a:r>
          </a:p>
          <a:p>
            <a:endParaRPr lang="en-US" dirty="0" smtClean="0"/>
          </a:p>
          <a:p>
            <a:r>
              <a:rPr lang="en-US" dirty="0" smtClean="0"/>
              <a:t>The </a:t>
            </a:r>
            <a:r>
              <a:rPr lang="en-US" b="1" dirty="0" smtClean="0"/>
              <a:t>Replacement tool enables you to reassign and consolidate levels of categorical inputs. This can</a:t>
            </a:r>
          </a:p>
          <a:p>
            <a:r>
              <a:rPr lang="en-US" dirty="0" smtClean="0"/>
              <a:t>improve the performance of predictive models.</a:t>
            </a:r>
          </a:p>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Replacement values are calculated based on the random percentiles of the variable’s distribution</a:t>
            </a:r>
          </a:p>
          <a:p>
            <a:r>
              <a:rPr lang="en-US" sz="1200" kern="1200" baseline="0" dirty="0" smtClean="0">
                <a:solidFill>
                  <a:schemeClr val="tx1"/>
                </a:solidFill>
                <a:latin typeface="+mn-lt"/>
                <a:ea typeface="+mn-ea"/>
                <a:cs typeface="+mn-cs"/>
              </a:rPr>
              <a:t>• Values are assigned based on the probability distribution of the non-missing observations</a:t>
            </a:r>
          </a:p>
          <a:p>
            <a:r>
              <a:rPr lang="en-US" sz="1200" kern="1200" baseline="0" dirty="0" smtClean="0">
                <a:solidFill>
                  <a:schemeClr val="tx1"/>
                </a:solidFill>
                <a:latin typeface="+mn-lt"/>
                <a:ea typeface="+mn-ea"/>
                <a:cs typeface="+mn-cs"/>
              </a:rPr>
              <a:t>• This imputation method seeks to preserve the empirical distribution of the data</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Transform Variables tool enables you to create new variables that are transformations of existing</a:t>
            </a:r>
          </a:p>
          <a:p>
            <a:r>
              <a:rPr lang="en-US" sz="1200" kern="1200" baseline="0" dirty="0" smtClean="0">
                <a:solidFill>
                  <a:schemeClr val="tx1"/>
                </a:solidFill>
                <a:latin typeface="+mn-lt"/>
                <a:ea typeface="+mn-ea"/>
                <a:cs typeface="+mn-cs"/>
              </a:rPr>
              <a:t>variables in your data. Transformations are useful when you want to improve the fit of a model to the</a:t>
            </a:r>
          </a:p>
          <a:p>
            <a:r>
              <a:rPr lang="en-US" sz="1200" kern="1200" baseline="0" dirty="0" smtClean="0">
                <a:solidFill>
                  <a:schemeClr val="tx1"/>
                </a:solidFill>
                <a:latin typeface="+mn-lt"/>
                <a:ea typeface="+mn-ea"/>
                <a:cs typeface="+mn-cs"/>
              </a:rPr>
              <a:t>data. For example, transformations can be used to stabilize variances, remove nonlinearity, improve</a:t>
            </a:r>
          </a:p>
          <a:p>
            <a:r>
              <a:rPr lang="en-US" sz="1200" kern="1200" baseline="0" dirty="0" err="1" smtClean="0">
                <a:solidFill>
                  <a:schemeClr val="tx1"/>
                </a:solidFill>
                <a:latin typeface="+mn-lt"/>
                <a:ea typeface="+mn-ea"/>
                <a:cs typeface="+mn-cs"/>
              </a:rPr>
              <a:t>additivity</a:t>
            </a:r>
            <a:r>
              <a:rPr lang="en-US" sz="1200" kern="1200" baseline="0" dirty="0" smtClean="0">
                <a:solidFill>
                  <a:schemeClr val="tx1"/>
                </a:solidFill>
                <a:latin typeface="+mn-lt"/>
                <a:ea typeface="+mn-ea"/>
                <a:cs typeface="+mn-cs"/>
              </a:rPr>
              <a:t>, and correct </a:t>
            </a:r>
            <a:r>
              <a:rPr lang="en-US" sz="1200" kern="1200" baseline="0" dirty="0" err="1" smtClean="0">
                <a:solidFill>
                  <a:schemeClr val="tx1"/>
                </a:solidFill>
                <a:latin typeface="+mn-lt"/>
                <a:ea typeface="+mn-ea"/>
                <a:cs typeface="+mn-cs"/>
              </a:rPr>
              <a:t>nonnormality</a:t>
            </a:r>
            <a:r>
              <a:rPr lang="en-US" sz="1200" kern="1200" baseline="0" dirty="0" smtClean="0">
                <a:solidFill>
                  <a:schemeClr val="tx1"/>
                </a:solidFill>
                <a:latin typeface="+mn-lt"/>
                <a:ea typeface="+mn-ea"/>
                <a:cs typeface="+mn-cs"/>
              </a:rPr>
              <a:t> in variables. The Transform Variables tool supports various</a:t>
            </a:r>
          </a:p>
          <a:p>
            <a:r>
              <a:rPr lang="en-US" sz="1200" kern="1200" baseline="0" dirty="0" smtClean="0">
                <a:solidFill>
                  <a:schemeClr val="tx1"/>
                </a:solidFill>
                <a:latin typeface="+mn-lt"/>
                <a:ea typeface="+mn-ea"/>
                <a:cs typeface="+mn-cs"/>
              </a:rPr>
              <a:t>transformation methods. The available methods depend on the type and the role of a variable.</a:t>
            </a:r>
            <a:r>
              <a:rPr lang="en-US" dirty="0" smtClean="0"/>
              <a:t> </a:t>
            </a:r>
          </a:p>
          <a:p>
            <a:endParaRPr lang="en-US" dirty="0" smtClean="0"/>
          </a:p>
          <a:p>
            <a:r>
              <a:rPr lang="en-US" dirty="0" smtClean="0"/>
              <a:t>The </a:t>
            </a:r>
            <a:r>
              <a:rPr lang="en-US" b="1" dirty="0" smtClean="0"/>
              <a:t>Replacement tool enables you to reassign and consolidate levels of categorical inputs. This can</a:t>
            </a:r>
          </a:p>
          <a:p>
            <a:r>
              <a:rPr lang="en-US" dirty="0" smtClean="0"/>
              <a:t>improve the performance of predictive models.</a:t>
            </a:r>
          </a:p>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In this </a:t>
            </a:r>
            <a:r>
              <a:rPr lang="en-US" dirty="0" smtClean="0">
                <a:hlinkClick r:id="rId3" tooltip="Shear mapping"/>
              </a:rPr>
              <a:t>shear mapping</a:t>
            </a:r>
            <a:r>
              <a:rPr lang="en-US" dirty="0" smtClean="0"/>
              <a:t> the red arrow changes direction but the blue arrow does not. The blue arrow is an eigenvector, and since its length is unchanged its </a:t>
            </a:r>
            <a:r>
              <a:rPr lang="en-US" dirty="0" err="1" smtClean="0"/>
              <a:t>eigenvalue</a:t>
            </a:r>
            <a:r>
              <a:rPr lang="en-US" dirty="0" smtClean="0"/>
              <a:t> is 1.</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In this </a:t>
            </a:r>
            <a:r>
              <a:rPr lang="en-US" dirty="0" smtClean="0">
                <a:hlinkClick r:id="rId3" tooltip="Shear mapping"/>
              </a:rPr>
              <a:t>shear mapping</a:t>
            </a:r>
            <a:r>
              <a:rPr lang="en-US" dirty="0" smtClean="0"/>
              <a:t> the red arrow changes direction but the blue arrow does not. The blue arrow is an eigenvector, and since its length is unchanged its </a:t>
            </a:r>
            <a:r>
              <a:rPr lang="en-US" dirty="0" err="1" smtClean="0"/>
              <a:t>eigenvalue</a:t>
            </a:r>
            <a:r>
              <a:rPr lang="en-US" dirty="0" smtClean="0"/>
              <a:t> is 1.</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smtClean="0"/>
          </a:p>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Dmine</a:t>
            </a:r>
            <a:r>
              <a:rPr lang="en-US" sz="1200" b="1" kern="1200" baseline="0" dirty="0" smtClean="0">
                <a:solidFill>
                  <a:schemeClr val="tx1"/>
                </a:solidFill>
                <a:latin typeface="+mn-lt"/>
                <a:ea typeface="+mn-ea"/>
                <a:cs typeface="+mn-cs"/>
              </a:rPr>
              <a:t> Regression tool performs a regression analysis on data sets that have a binary or interval</a:t>
            </a:r>
          </a:p>
          <a:p>
            <a:r>
              <a:rPr lang="en-US" sz="1200" kern="1200" baseline="0" dirty="0" smtClean="0">
                <a:solidFill>
                  <a:schemeClr val="tx1"/>
                </a:solidFill>
                <a:latin typeface="+mn-lt"/>
                <a:ea typeface="+mn-ea"/>
                <a:cs typeface="+mn-cs"/>
              </a:rPr>
              <a:t>level target variable. The </a:t>
            </a:r>
            <a:r>
              <a:rPr lang="en-US" sz="1200" kern="1200" baseline="0" dirty="0" err="1" smtClean="0">
                <a:solidFill>
                  <a:schemeClr val="tx1"/>
                </a:solidFill>
                <a:latin typeface="+mn-lt"/>
                <a:ea typeface="+mn-ea"/>
                <a:cs typeface="+mn-cs"/>
              </a:rPr>
              <a:t>Dmine</a:t>
            </a:r>
            <a:r>
              <a:rPr lang="en-US" sz="1200" kern="1200" baseline="0" dirty="0" smtClean="0">
                <a:solidFill>
                  <a:schemeClr val="tx1"/>
                </a:solidFill>
                <a:latin typeface="+mn-lt"/>
                <a:ea typeface="+mn-ea"/>
                <a:cs typeface="+mn-cs"/>
              </a:rPr>
              <a:t> Regression tool computes a forward stepwise least-squares regression. In</a:t>
            </a:r>
          </a:p>
          <a:p>
            <a:r>
              <a:rPr lang="en-US" sz="1200" kern="1200" baseline="0" dirty="0" smtClean="0">
                <a:solidFill>
                  <a:schemeClr val="tx1"/>
                </a:solidFill>
                <a:latin typeface="+mn-lt"/>
                <a:ea typeface="+mn-ea"/>
                <a:cs typeface="+mn-cs"/>
              </a:rPr>
              <a:t>each step, an independent variable is selected that contributes maximally to the model R-square value.</a:t>
            </a:r>
          </a:p>
          <a:p>
            <a:r>
              <a:rPr lang="en-US" sz="1200" kern="1200" baseline="0" dirty="0" smtClean="0">
                <a:solidFill>
                  <a:schemeClr val="tx1"/>
                </a:solidFill>
                <a:latin typeface="+mn-lt"/>
                <a:ea typeface="+mn-ea"/>
                <a:cs typeface="+mn-cs"/>
              </a:rPr>
              <a:t>The tool can compute all 2-way interactions of classification variables, and it also can use AOV16</a:t>
            </a:r>
          </a:p>
          <a:p>
            <a:r>
              <a:rPr lang="en-US" sz="1200" kern="1200" baseline="0" dirty="0" smtClean="0">
                <a:solidFill>
                  <a:schemeClr val="tx1"/>
                </a:solidFill>
                <a:latin typeface="+mn-lt"/>
                <a:ea typeface="+mn-ea"/>
                <a:cs typeface="+mn-cs"/>
              </a:rPr>
              <a:t>variables to identify nonlinear relationships between interval variables and the target variable. In addition,</a:t>
            </a:r>
          </a:p>
          <a:p>
            <a:r>
              <a:rPr lang="en-US" sz="1200" kern="1200" baseline="0" dirty="0" smtClean="0">
                <a:solidFill>
                  <a:schemeClr val="tx1"/>
                </a:solidFill>
                <a:latin typeface="+mn-lt"/>
                <a:ea typeface="+mn-ea"/>
                <a:cs typeface="+mn-cs"/>
              </a:rPr>
              <a:t>the tool can use group variables to reduce the number of levels of classification variables.</a:t>
            </a:r>
          </a:p>
          <a:p>
            <a:r>
              <a:rPr lang="en-US" sz="1200" kern="1200" baseline="0" dirty="0" smtClean="0">
                <a:solidFill>
                  <a:schemeClr val="tx1"/>
                </a:solidFill>
                <a:latin typeface="+mn-lt"/>
                <a:ea typeface="+mn-ea"/>
                <a:cs typeface="+mn-cs"/>
              </a:rPr>
              <a:t>􀀄 If you want to create a regression model on data that contains a nominal or ordinal target, then</a:t>
            </a:r>
          </a:p>
          <a:p>
            <a:r>
              <a:rPr lang="en-US" sz="1200" kern="1200" baseline="0" dirty="0" smtClean="0">
                <a:solidFill>
                  <a:schemeClr val="tx1"/>
                </a:solidFill>
                <a:latin typeface="+mn-lt"/>
                <a:ea typeface="+mn-ea"/>
                <a:cs typeface="+mn-cs"/>
              </a:rPr>
              <a:t>you would use the Regression tool.</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DMNeural</a:t>
            </a:r>
            <a:r>
              <a:rPr lang="en-US" sz="1200" b="1" kern="1200" baseline="0" dirty="0" smtClean="0">
                <a:solidFill>
                  <a:schemeClr val="tx1"/>
                </a:solidFill>
                <a:latin typeface="+mn-lt"/>
                <a:ea typeface="+mn-ea"/>
                <a:cs typeface="+mn-cs"/>
              </a:rPr>
              <a:t> tool is another modeling tool that you can use to fit a nonlinear model. The nonlinear</a:t>
            </a:r>
          </a:p>
          <a:p>
            <a:r>
              <a:rPr lang="en-US" sz="1200" kern="1200" baseline="0" dirty="0" smtClean="0">
                <a:solidFill>
                  <a:schemeClr val="tx1"/>
                </a:solidFill>
                <a:latin typeface="+mn-lt"/>
                <a:ea typeface="+mn-ea"/>
                <a:cs typeface="+mn-cs"/>
              </a:rPr>
              <a:t>model uses transformed principal components as inputs to predict a binary or an interval target variable.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Ensemble tool creates new models by combining the posterior probabilities (for class targets) or the</a:t>
            </a:r>
          </a:p>
          <a:p>
            <a:r>
              <a:rPr lang="en-US" sz="1200" kern="1200" baseline="0" dirty="0" smtClean="0">
                <a:solidFill>
                  <a:schemeClr val="tx1"/>
                </a:solidFill>
                <a:latin typeface="+mn-lt"/>
                <a:ea typeface="+mn-ea"/>
                <a:cs typeface="+mn-cs"/>
              </a:rPr>
              <a:t>predicted values (for interval targets) from multiple predecessor models. The new model is then used to</a:t>
            </a:r>
          </a:p>
          <a:p>
            <a:r>
              <a:rPr lang="en-US" sz="1200" kern="1200" baseline="0" dirty="0" smtClean="0">
                <a:solidFill>
                  <a:schemeClr val="tx1"/>
                </a:solidFill>
                <a:latin typeface="+mn-lt"/>
                <a:ea typeface="+mn-ea"/>
                <a:cs typeface="+mn-cs"/>
              </a:rPr>
              <a:t>score new data. One common ensemble approach is to use multiple modeling methods, such as a neural</a:t>
            </a:r>
          </a:p>
          <a:p>
            <a:r>
              <a:rPr lang="en-US" sz="1200" kern="1200" baseline="0" dirty="0" smtClean="0">
                <a:solidFill>
                  <a:schemeClr val="tx1"/>
                </a:solidFill>
                <a:latin typeface="+mn-lt"/>
                <a:ea typeface="+mn-ea"/>
                <a:cs typeface="+mn-cs"/>
              </a:rPr>
              <a:t>network and a decision tree, to obtain separate models from the same training data set. The component</a:t>
            </a:r>
          </a:p>
          <a:p>
            <a:r>
              <a:rPr lang="en-US" sz="1200" kern="1200" baseline="0" dirty="0" smtClean="0">
                <a:solidFill>
                  <a:schemeClr val="tx1"/>
                </a:solidFill>
                <a:latin typeface="+mn-lt"/>
                <a:ea typeface="+mn-ea"/>
                <a:cs typeface="+mn-cs"/>
              </a:rPr>
              <a:t>models from the two complementary modeling methods are integrated by the Ensemble tool to form the</a:t>
            </a:r>
          </a:p>
          <a:p>
            <a:r>
              <a:rPr lang="en-US" sz="1200" kern="1200" baseline="0" dirty="0" smtClean="0">
                <a:solidFill>
                  <a:schemeClr val="tx1"/>
                </a:solidFill>
                <a:latin typeface="+mn-lt"/>
                <a:ea typeface="+mn-ea"/>
                <a:cs typeface="+mn-cs"/>
              </a:rPr>
              <a:t>final model solution. It is important to note that the ensemble model can only be more accurate than the</a:t>
            </a:r>
          </a:p>
          <a:p>
            <a:r>
              <a:rPr lang="en-US" sz="1200" kern="1200" baseline="0" dirty="0" smtClean="0">
                <a:solidFill>
                  <a:schemeClr val="tx1"/>
                </a:solidFill>
                <a:latin typeface="+mn-lt"/>
                <a:ea typeface="+mn-ea"/>
                <a:cs typeface="+mn-cs"/>
              </a:rPr>
              <a:t>individual models if the individual models disagree with one another. You should always compare the</a:t>
            </a:r>
          </a:p>
          <a:p>
            <a:r>
              <a:rPr lang="en-US" sz="1200" kern="1200" baseline="0" dirty="0" smtClean="0">
                <a:solidFill>
                  <a:schemeClr val="tx1"/>
                </a:solidFill>
                <a:latin typeface="+mn-lt"/>
                <a:ea typeface="+mn-ea"/>
                <a:cs typeface="+mn-cs"/>
              </a:rPr>
              <a:t>model performance of the ensemble model with the individual models. You can compare models using the</a:t>
            </a:r>
          </a:p>
          <a:p>
            <a:r>
              <a:rPr lang="en-US" sz="1200" kern="1200" baseline="0" dirty="0" smtClean="0">
                <a:solidFill>
                  <a:schemeClr val="tx1"/>
                </a:solidFill>
                <a:latin typeface="+mn-lt"/>
                <a:ea typeface="+mn-ea"/>
                <a:cs typeface="+mn-cs"/>
              </a:rPr>
              <a:t>Model Comparison tool.</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Memory-Based Reasoning (MBR) tool is a modeling tool that uses a </a:t>
            </a:r>
            <a:r>
              <a:rPr lang="en-US" sz="1200" b="1" i="1" kern="1200" baseline="0" dirty="0" smtClean="0">
                <a:solidFill>
                  <a:schemeClr val="tx1"/>
                </a:solidFill>
                <a:latin typeface="+mn-lt"/>
                <a:ea typeface="+mn-ea"/>
                <a:cs typeface="+mn-cs"/>
              </a:rPr>
              <a:t>k-nearest neighbor algorithm</a:t>
            </a:r>
          </a:p>
          <a:p>
            <a:r>
              <a:rPr lang="en-US" sz="1200" kern="1200" baseline="0" dirty="0" smtClean="0">
                <a:solidFill>
                  <a:schemeClr val="tx1"/>
                </a:solidFill>
                <a:latin typeface="+mn-lt"/>
                <a:ea typeface="+mn-ea"/>
                <a:cs typeface="+mn-cs"/>
              </a:rPr>
              <a:t>to categorize or predict observations. The </a:t>
            </a:r>
            <a:r>
              <a:rPr lang="en-US" sz="1200" i="1" kern="1200" baseline="0" dirty="0" smtClean="0">
                <a:solidFill>
                  <a:schemeClr val="tx1"/>
                </a:solidFill>
                <a:latin typeface="+mn-lt"/>
                <a:ea typeface="+mn-ea"/>
                <a:cs typeface="+mn-cs"/>
              </a:rPr>
              <a:t>k-nearest neighbor algorithm takes a data set and a probe, where</a:t>
            </a:r>
          </a:p>
          <a:p>
            <a:r>
              <a:rPr lang="en-US" sz="1200" kern="1200" baseline="0" dirty="0" smtClean="0">
                <a:solidFill>
                  <a:schemeClr val="tx1"/>
                </a:solidFill>
                <a:latin typeface="+mn-lt"/>
                <a:ea typeface="+mn-ea"/>
                <a:cs typeface="+mn-cs"/>
              </a:rPr>
              <a:t>each observation in the data set is composed of a set of variables and the probe has one value for each</a:t>
            </a:r>
          </a:p>
          <a:p>
            <a:r>
              <a:rPr lang="en-US" sz="1200" kern="1200" baseline="0" dirty="0" smtClean="0">
                <a:solidFill>
                  <a:schemeClr val="tx1"/>
                </a:solidFill>
                <a:latin typeface="+mn-lt"/>
                <a:ea typeface="+mn-ea"/>
                <a:cs typeface="+mn-cs"/>
              </a:rPr>
              <a:t>variable. The distance between an observation and the probe is calculated. The </a:t>
            </a:r>
            <a:r>
              <a:rPr lang="en-US" sz="1200" i="1" kern="1200" baseline="0" dirty="0" smtClean="0">
                <a:solidFill>
                  <a:schemeClr val="tx1"/>
                </a:solidFill>
                <a:latin typeface="+mn-lt"/>
                <a:ea typeface="+mn-ea"/>
                <a:cs typeface="+mn-cs"/>
              </a:rPr>
              <a:t>k observations that have</a:t>
            </a:r>
          </a:p>
          <a:p>
            <a:r>
              <a:rPr lang="en-US" sz="1200" kern="1200" baseline="0" dirty="0" smtClean="0">
                <a:solidFill>
                  <a:schemeClr val="tx1"/>
                </a:solidFill>
                <a:latin typeface="+mn-lt"/>
                <a:ea typeface="+mn-ea"/>
                <a:cs typeface="+mn-cs"/>
              </a:rPr>
              <a:t>the smallest distances to the probe are the </a:t>
            </a:r>
            <a:r>
              <a:rPr lang="en-US" sz="1200" i="1" kern="1200" baseline="0" dirty="0" smtClean="0">
                <a:solidFill>
                  <a:schemeClr val="tx1"/>
                </a:solidFill>
                <a:latin typeface="+mn-lt"/>
                <a:ea typeface="+mn-ea"/>
                <a:cs typeface="+mn-cs"/>
              </a:rPr>
              <a:t>k-nearest neighbors to that probe. In SAS Enterprise Miner, the</a:t>
            </a:r>
          </a:p>
          <a:p>
            <a:r>
              <a:rPr lang="en-US" sz="1200" i="1" kern="1200" baseline="0" dirty="0" smtClean="0">
                <a:solidFill>
                  <a:schemeClr val="tx1"/>
                </a:solidFill>
                <a:latin typeface="+mn-lt"/>
                <a:ea typeface="+mn-ea"/>
                <a:cs typeface="+mn-cs"/>
              </a:rPr>
              <a:t>k-nearest neighbors are determined by the Euclidean distance between an observation and the probe.</a:t>
            </a:r>
          </a:p>
          <a:p>
            <a:r>
              <a:rPr lang="en-US" sz="1200" kern="1200" baseline="0" dirty="0" smtClean="0">
                <a:solidFill>
                  <a:schemeClr val="tx1"/>
                </a:solidFill>
                <a:latin typeface="+mn-lt"/>
                <a:ea typeface="+mn-ea"/>
                <a:cs typeface="+mn-cs"/>
              </a:rPr>
              <a:t>Based on the target values of the </a:t>
            </a:r>
            <a:r>
              <a:rPr lang="en-US" sz="1200" i="1" kern="1200" baseline="0" dirty="0" smtClean="0">
                <a:solidFill>
                  <a:schemeClr val="tx1"/>
                </a:solidFill>
                <a:latin typeface="+mn-lt"/>
                <a:ea typeface="+mn-ea"/>
                <a:cs typeface="+mn-cs"/>
              </a:rPr>
              <a:t>k-nearest neighbors, each of the k-nearest neighbors votes on the target</a:t>
            </a:r>
          </a:p>
          <a:p>
            <a:r>
              <a:rPr lang="en-US" sz="1200" kern="1200" baseline="0" dirty="0" smtClean="0">
                <a:solidFill>
                  <a:schemeClr val="tx1"/>
                </a:solidFill>
                <a:latin typeface="+mn-lt"/>
                <a:ea typeface="+mn-ea"/>
                <a:cs typeface="+mn-cs"/>
              </a:rPr>
              <a:t>value for a probe. The votes are the posterior probabilities for the class target variable.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Neural Network tool enables you to construct, train, and validate multilayer feed-forward neural</a:t>
            </a:r>
          </a:p>
          <a:p>
            <a:r>
              <a:rPr lang="en-US" sz="1200" kern="1200" baseline="0" dirty="0" smtClean="0">
                <a:solidFill>
                  <a:schemeClr val="tx1"/>
                </a:solidFill>
                <a:latin typeface="+mn-lt"/>
                <a:ea typeface="+mn-ea"/>
                <a:cs typeface="+mn-cs"/>
              </a:rPr>
              <a:t>networks. In general, each input is fully connected to the first hidden layer, each hidden layer is fully</a:t>
            </a:r>
          </a:p>
          <a:p>
            <a:r>
              <a:rPr lang="en-US" sz="1200" kern="1200" baseline="0" dirty="0" smtClean="0">
                <a:solidFill>
                  <a:schemeClr val="tx1"/>
                </a:solidFill>
                <a:latin typeface="+mn-lt"/>
                <a:ea typeface="+mn-ea"/>
                <a:cs typeface="+mn-cs"/>
              </a:rPr>
              <a:t>connected to the next hidden layer, and the last hidden layer is fully connected to the output. The Neural</a:t>
            </a:r>
          </a:p>
          <a:p>
            <a:r>
              <a:rPr lang="en-US" sz="1200" kern="1200" baseline="0" dirty="0" smtClean="0">
                <a:solidFill>
                  <a:schemeClr val="tx1"/>
                </a:solidFill>
                <a:latin typeface="+mn-lt"/>
                <a:ea typeface="+mn-ea"/>
                <a:cs typeface="+mn-cs"/>
              </a:rPr>
              <a:t>Network tool supports many variations of this general form.</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Regression tool enables you to fit both linear and logistic regression models to your data. You can</a:t>
            </a:r>
          </a:p>
          <a:p>
            <a:r>
              <a:rPr lang="en-US" sz="1200" kern="1200" baseline="0" dirty="0" smtClean="0">
                <a:solidFill>
                  <a:schemeClr val="tx1"/>
                </a:solidFill>
                <a:latin typeface="+mn-lt"/>
                <a:ea typeface="+mn-ea"/>
                <a:cs typeface="+mn-cs"/>
              </a:rPr>
              <a:t>use continuous, ordinal, and binary target variables. You can use both continuous and discrete variables as</a:t>
            </a:r>
          </a:p>
          <a:p>
            <a:r>
              <a:rPr lang="en-US" sz="1200" kern="1200" baseline="0" dirty="0" smtClean="0">
                <a:solidFill>
                  <a:schemeClr val="tx1"/>
                </a:solidFill>
                <a:latin typeface="+mn-lt"/>
                <a:ea typeface="+mn-ea"/>
                <a:cs typeface="+mn-cs"/>
              </a:rPr>
              <a:t>inputs. The tool supports the stepwise, forward, and backward selection methods. The interface enables</a:t>
            </a:r>
          </a:p>
          <a:p>
            <a:r>
              <a:rPr lang="en-US" sz="1200" kern="1200" baseline="0" dirty="0" smtClean="0">
                <a:solidFill>
                  <a:schemeClr val="tx1"/>
                </a:solidFill>
                <a:latin typeface="+mn-lt"/>
                <a:ea typeface="+mn-ea"/>
                <a:cs typeface="+mn-cs"/>
              </a:rPr>
              <a:t>you to create higher-order modeling terms such as polynomial terms and interactions.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Rule Induction tool enables you to improve the classification of rare events in your modeling data.</a:t>
            </a:r>
          </a:p>
          <a:p>
            <a:r>
              <a:rPr lang="en-US" sz="1200" kern="1200" baseline="0" dirty="0" smtClean="0">
                <a:solidFill>
                  <a:schemeClr val="tx1"/>
                </a:solidFill>
                <a:latin typeface="+mn-lt"/>
                <a:ea typeface="+mn-ea"/>
                <a:cs typeface="+mn-cs"/>
              </a:rPr>
              <a:t>The Rule Induction tool creates a Rule Induction model that uses split techniques to remove the largest</a:t>
            </a:r>
          </a:p>
          <a:p>
            <a:r>
              <a:rPr lang="en-US" sz="1200" kern="1200" baseline="0" dirty="0" smtClean="0">
                <a:solidFill>
                  <a:schemeClr val="tx1"/>
                </a:solidFill>
                <a:latin typeface="+mn-lt"/>
                <a:ea typeface="+mn-ea"/>
                <a:cs typeface="+mn-cs"/>
              </a:rPr>
              <a:t>pure split tool from the data. Rule Induction also creates binary models for each level of a target variable</a:t>
            </a:r>
          </a:p>
          <a:p>
            <a:r>
              <a:rPr lang="en-US" sz="1200" kern="1200" baseline="0" dirty="0" smtClean="0">
                <a:solidFill>
                  <a:schemeClr val="tx1"/>
                </a:solidFill>
                <a:latin typeface="+mn-lt"/>
                <a:ea typeface="+mn-ea"/>
                <a:cs typeface="+mn-cs"/>
              </a:rPr>
              <a:t>and ranks the levels from the rarest event to the most common.</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TwoStage</a:t>
            </a:r>
            <a:r>
              <a:rPr lang="en-US" sz="1200" b="1" kern="1200" baseline="0" dirty="0" smtClean="0">
                <a:solidFill>
                  <a:schemeClr val="tx1"/>
                </a:solidFill>
                <a:latin typeface="+mn-lt"/>
                <a:ea typeface="+mn-ea"/>
                <a:cs typeface="+mn-cs"/>
              </a:rPr>
              <a:t> tool enables you to model a class target and an interval target. The interval target variable</a:t>
            </a:r>
          </a:p>
          <a:p>
            <a:r>
              <a:rPr lang="en-US" sz="1200" kern="1200" baseline="0" dirty="0" smtClean="0">
                <a:solidFill>
                  <a:schemeClr val="tx1"/>
                </a:solidFill>
                <a:latin typeface="+mn-lt"/>
                <a:ea typeface="+mn-ea"/>
                <a:cs typeface="+mn-cs"/>
              </a:rPr>
              <a:t>is usually the value that is associated with a level of the class target. For example, the binary variable</a:t>
            </a:r>
          </a:p>
          <a:p>
            <a:r>
              <a:rPr lang="en-US" sz="1200" b="1" kern="1200" baseline="0" dirty="0" smtClean="0">
                <a:solidFill>
                  <a:schemeClr val="tx1"/>
                </a:solidFill>
                <a:latin typeface="+mn-lt"/>
                <a:ea typeface="+mn-ea"/>
                <a:cs typeface="+mn-cs"/>
              </a:rPr>
              <a:t>PURCHASE is a class target that has two levels, Yes and No, and the interval variable AMOUNT can be the</a:t>
            </a:r>
          </a:p>
          <a:p>
            <a:r>
              <a:rPr lang="en-US" sz="1200" kern="1200" baseline="0" dirty="0" smtClean="0">
                <a:solidFill>
                  <a:schemeClr val="tx1"/>
                </a:solidFill>
                <a:latin typeface="+mn-lt"/>
                <a:ea typeface="+mn-ea"/>
                <a:cs typeface="+mn-cs"/>
              </a:rPr>
              <a:t>value target that represents the amount of money that a customer spends on the purchase.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39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analytic strengths of SAS Enterprise Miner lie in the realm traditionally known as </a:t>
            </a:r>
            <a:r>
              <a:rPr lang="en-US" sz="1200" i="1" kern="1200" baseline="0" dirty="0" smtClean="0">
                <a:solidFill>
                  <a:schemeClr val="tx1"/>
                </a:solidFill>
                <a:latin typeface="+mn-lt"/>
                <a:ea typeface="+mn-ea"/>
                <a:cs typeface="+mn-cs"/>
              </a:rPr>
              <a:t>data mining. There</a:t>
            </a:r>
          </a:p>
          <a:p>
            <a:r>
              <a:rPr lang="en-US" sz="1200" kern="1200" baseline="0" dirty="0" smtClean="0">
                <a:solidFill>
                  <a:schemeClr val="tx1"/>
                </a:solidFill>
                <a:latin typeface="+mn-lt"/>
                <a:ea typeface="+mn-ea"/>
                <a:cs typeface="+mn-cs"/>
              </a:rPr>
              <a:t>are a great number of analytic methods identified with data mining, but they usually fall into two broad</a:t>
            </a:r>
          </a:p>
          <a:p>
            <a:r>
              <a:rPr lang="en-US" sz="1200" kern="1200" baseline="0" dirty="0" smtClean="0">
                <a:solidFill>
                  <a:schemeClr val="tx1"/>
                </a:solidFill>
                <a:latin typeface="+mn-lt"/>
                <a:ea typeface="+mn-ea"/>
                <a:cs typeface="+mn-cs"/>
              </a:rPr>
              <a:t>categories: </a:t>
            </a:r>
            <a:r>
              <a:rPr lang="en-US" sz="1200" i="1" kern="1200" baseline="0" dirty="0" smtClean="0">
                <a:solidFill>
                  <a:schemeClr val="tx1"/>
                </a:solidFill>
                <a:latin typeface="+mn-lt"/>
                <a:ea typeface="+mn-ea"/>
                <a:cs typeface="+mn-cs"/>
              </a:rPr>
              <a:t>pattern discovery and predictive modeling (Hand 2005). SAS Enterprise Miner provides a</a:t>
            </a:r>
          </a:p>
          <a:p>
            <a:r>
              <a:rPr lang="en-US" sz="1200" kern="1200" baseline="0" dirty="0" smtClean="0">
                <a:solidFill>
                  <a:schemeClr val="tx1"/>
                </a:solidFill>
                <a:latin typeface="+mn-lt"/>
                <a:ea typeface="+mn-ea"/>
                <a:cs typeface="+mn-cs"/>
              </a:rPr>
              <a:t>variety of pattern discovery and predictive modeling tools.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Week 2&amp;3 introduce some data exploration and pattern discovery tools.  You will see how to use SAS Enterprise Miner to graphically evaluate and transform prepared data. You will use SAS Enterprise Miner’s tools to cluster and segment an analysis population. Optionally, you can try SAS Enterprise Miner’s market basket analysis and sequence analysis capabilities.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Weeks 4&amp;5 demonstrate SAS Enterprise Miner’s predictive modeling capabilities. You will use a rich collection of modeling tools to create, evaluate, and improve predictions from prepared data.</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DMNeural</a:t>
            </a:r>
            <a:r>
              <a:rPr lang="en-US" sz="1200" b="1" kern="1200" baseline="0" dirty="0" smtClean="0">
                <a:solidFill>
                  <a:schemeClr val="tx1"/>
                </a:solidFill>
                <a:latin typeface="+mn-lt"/>
                <a:ea typeface="+mn-ea"/>
                <a:cs typeface="+mn-cs"/>
              </a:rPr>
              <a:t> tool is another modeling tool that you can use to fit a nonlinear model. The nonlinear</a:t>
            </a:r>
          </a:p>
          <a:p>
            <a:r>
              <a:rPr lang="en-US" sz="1200" kern="1200" baseline="0" dirty="0" smtClean="0">
                <a:solidFill>
                  <a:schemeClr val="tx1"/>
                </a:solidFill>
                <a:latin typeface="+mn-lt"/>
                <a:ea typeface="+mn-ea"/>
                <a:cs typeface="+mn-cs"/>
              </a:rPr>
              <a:t>model uses transformed principal components as inputs to predict a binary or an interval target variable.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Ensemble tool creates new models by combining the posterior probabilities (for class targets) or the</a:t>
            </a:r>
          </a:p>
          <a:p>
            <a:r>
              <a:rPr lang="en-US" sz="1200" kern="1200" baseline="0" dirty="0" smtClean="0">
                <a:solidFill>
                  <a:schemeClr val="tx1"/>
                </a:solidFill>
                <a:latin typeface="+mn-lt"/>
                <a:ea typeface="+mn-ea"/>
                <a:cs typeface="+mn-cs"/>
              </a:rPr>
              <a:t>predicted values (for interval targets) from multiple predecessor models. The new model is then used to</a:t>
            </a:r>
          </a:p>
          <a:p>
            <a:r>
              <a:rPr lang="en-US" sz="1200" kern="1200" baseline="0" dirty="0" smtClean="0">
                <a:solidFill>
                  <a:schemeClr val="tx1"/>
                </a:solidFill>
                <a:latin typeface="+mn-lt"/>
                <a:ea typeface="+mn-ea"/>
                <a:cs typeface="+mn-cs"/>
              </a:rPr>
              <a:t>score new data. One common ensemble approach is to use multiple modeling methods, such as a neural</a:t>
            </a:r>
          </a:p>
          <a:p>
            <a:r>
              <a:rPr lang="en-US" sz="1200" kern="1200" baseline="0" dirty="0" smtClean="0">
                <a:solidFill>
                  <a:schemeClr val="tx1"/>
                </a:solidFill>
                <a:latin typeface="+mn-lt"/>
                <a:ea typeface="+mn-ea"/>
                <a:cs typeface="+mn-cs"/>
              </a:rPr>
              <a:t>network and a decision tree, to obtain separate models from the same training data set. The component</a:t>
            </a:r>
          </a:p>
          <a:p>
            <a:r>
              <a:rPr lang="en-US" sz="1200" kern="1200" baseline="0" dirty="0" smtClean="0">
                <a:solidFill>
                  <a:schemeClr val="tx1"/>
                </a:solidFill>
                <a:latin typeface="+mn-lt"/>
                <a:ea typeface="+mn-ea"/>
                <a:cs typeface="+mn-cs"/>
              </a:rPr>
              <a:t>models from the two complementary modeling methods are integrated by the Ensemble tool to form the</a:t>
            </a:r>
          </a:p>
          <a:p>
            <a:r>
              <a:rPr lang="en-US" sz="1200" kern="1200" baseline="0" dirty="0" smtClean="0">
                <a:solidFill>
                  <a:schemeClr val="tx1"/>
                </a:solidFill>
                <a:latin typeface="+mn-lt"/>
                <a:ea typeface="+mn-ea"/>
                <a:cs typeface="+mn-cs"/>
              </a:rPr>
              <a:t>final model solution. It is important to note that the ensemble model can only be more accurate than the</a:t>
            </a:r>
          </a:p>
          <a:p>
            <a:r>
              <a:rPr lang="en-US" sz="1200" kern="1200" baseline="0" dirty="0" smtClean="0">
                <a:solidFill>
                  <a:schemeClr val="tx1"/>
                </a:solidFill>
                <a:latin typeface="+mn-lt"/>
                <a:ea typeface="+mn-ea"/>
                <a:cs typeface="+mn-cs"/>
              </a:rPr>
              <a:t>individual models if the individual models disagree with one another. You should always compare the</a:t>
            </a:r>
          </a:p>
          <a:p>
            <a:r>
              <a:rPr lang="en-US" sz="1200" kern="1200" baseline="0" dirty="0" smtClean="0">
                <a:solidFill>
                  <a:schemeClr val="tx1"/>
                </a:solidFill>
                <a:latin typeface="+mn-lt"/>
                <a:ea typeface="+mn-ea"/>
                <a:cs typeface="+mn-cs"/>
              </a:rPr>
              <a:t>model performance of the ensemble model with the individual models. You can compare models using the</a:t>
            </a:r>
          </a:p>
          <a:p>
            <a:r>
              <a:rPr lang="en-US" sz="1200" kern="1200" baseline="0" dirty="0" smtClean="0">
                <a:solidFill>
                  <a:schemeClr val="tx1"/>
                </a:solidFill>
                <a:latin typeface="+mn-lt"/>
                <a:ea typeface="+mn-ea"/>
                <a:cs typeface="+mn-cs"/>
              </a:rPr>
              <a:t>Model Comparison tool.</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Memory-Based Reasoning (MBR) tool is a modeling tool that uses a </a:t>
            </a:r>
            <a:r>
              <a:rPr lang="en-US" sz="1200" b="1" i="1" kern="1200" baseline="0" dirty="0" smtClean="0">
                <a:solidFill>
                  <a:schemeClr val="tx1"/>
                </a:solidFill>
                <a:latin typeface="+mn-lt"/>
                <a:ea typeface="+mn-ea"/>
                <a:cs typeface="+mn-cs"/>
              </a:rPr>
              <a:t>k-nearest neighbor algorithm</a:t>
            </a:r>
          </a:p>
          <a:p>
            <a:r>
              <a:rPr lang="en-US" sz="1200" kern="1200" baseline="0" dirty="0" smtClean="0">
                <a:solidFill>
                  <a:schemeClr val="tx1"/>
                </a:solidFill>
                <a:latin typeface="+mn-lt"/>
                <a:ea typeface="+mn-ea"/>
                <a:cs typeface="+mn-cs"/>
              </a:rPr>
              <a:t>to categorize or predict observations. The </a:t>
            </a:r>
            <a:r>
              <a:rPr lang="en-US" sz="1200" i="1" kern="1200" baseline="0" dirty="0" smtClean="0">
                <a:solidFill>
                  <a:schemeClr val="tx1"/>
                </a:solidFill>
                <a:latin typeface="+mn-lt"/>
                <a:ea typeface="+mn-ea"/>
                <a:cs typeface="+mn-cs"/>
              </a:rPr>
              <a:t>k-nearest neighbor algorithm takes a data set and a probe, where</a:t>
            </a:r>
          </a:p>
          <a:p>
            <a:r>
              <a:rPr lang="en-US" sz="1200" kern="1200" baseline="0" dirty="0" smtClean="0">
                <a:solidFill>
                  <a:schemeClr val="tx1"/>
                </a:solidFill>
                <a:latin typeface="+mn-lt"/>
                <a:ea typeface="+mn-ea"/>
                <a:cs typeface="+mn-cs"/>
              </a:rPr>
              <a:t>each observation in the data set is composed of a set of variables and the probe has one value for each</a:t>
            </a:r>
          </a:p>
          <a:p>
            <a:r>
              <a:rPr lang="en-US" sz="1200" kern="1200" baseline="0" dirty="0" smtClean="0">
                <a:solidFill>
                  <a:schemeClr val="tx1"/>
                </a:solidFill>
                <a:latin typeface="+mn-lt"/>
                <a:ea typeface="+mn-ea"/>
                <a:cs typeface="+mn-cs"/>
              </a:rPr>
              <a:t>variable. The distance between an observation and the probe is calculated. The </a:t>
            </a:r>
            <a:r>
              <a:rPr lang="en-US" sz="1200" i="1" kern="1200" baseline="0" dirty="0" smtClean="0">
                <a:solidFill>
                  <a:schemeClr val="tx1"/>
                </a:solidFill>
                <a:latin typeface="+mn-lt"/>
                <a:ea typeface="+mn-ea"/>
                <a:cs typeface="+mn-cs"/>
              </a:rPr>
              <a:t>k observations that have</a:t>
            </a:r>
          </a:p>
          <a:p>
            <a:r>
              <a:rPr lang="en-US" sz="1200" kern="1200" baseline="0" dirty="0" smtClean="0">
                <a:solidFill>
                  <a:schemeClr val="tx1"/>
                </a:solidFill>
                <a:latin typeface="+mn-lt"/>
                <a:ea typeface="+mn-ea"/>
                <a:cs typeface="+mn-cs"/>
              </a:rPr>
              <a:t>the smallest distances to the probe are the </a:t>
            </a:r>
            <a:r>
              <a:rPr lang="en-US" sz="1200" i="1" kern="1200" baseline="0" dirty="0" smtClean="0">
                <a:solidFill>
                  <a:schemeClr val="tx1"/>
                </a:solidFill>
                <a:latin typeface="+mn-lt"/>
                <a:ea typeface="+mn-ea"/>
                <a:cs typeface="+mn-cs"/>
              </a:rPr>
              <a:t>k-nearest neighbors to that probe. In SAS Enterprise Miner, the</a:t>
            </a:r>
          </a:p>
          <a:p>
            <a:r>
              <a:rPr lang="en-US" sz="1200" i="1" kern="1200" baseline="0" dirty="0" smtClean="0">
                <a:solidFill>
                  <a:schemeClr val="tx1"/>
                </a:solidFill>
                <a:latin typeface="+mn-lt"/>
                <a:ea typeface="+mn-ea"/>
                <a:cs typeface="+mn-cs"/>
              </a:rPr>
              <a:t>k-nearest neighbors are determined by the Euclidean distance between an observation and the probe.</a:t>
            </a:r>
          </a:p>
          <a:p>
            <a:r>
              <a:rPr lang="en-US" sz="1200" kern="1200" baseline="0" dirty="0" smtClean="0">
                <a:solidFill>
                  <a:schemeClr val="tx1"/>
                </a:solidFill>
                <a:latin typeface="+mn-lt"/>
                <a:ea typeface="+mn-ea"/>
                <a:cs typeface="+mn-cs"/>
              </a:rPr>
              <a:t>Based on the target values of the </a:t>
            </a:r>
            <a:r>
              <a:rPr lang="en-US" sz="1200" i="1" kern="1200" baseline="0" dirty="0" smtClean="0">
                <a:solidFill>
                  <a:schemeClr val="tx1"/>
                </a:solidFill>
                <a:latin typeface="+mn-lt"/>
                <a:ea typeface="+mn-ea"/>
                <a:cs typeface="+mn-cs"/>
              </a:rPr>
              <a:t>k-nearest neighbors, each of the k-nearest neighbors votes on the target</a:t>
            </a:r>
          </a:p>
          <a:p>
            <a:r>
              <a:rPr lang="en-US" sz="1200" kern="1200" baseline="0" dirty="0" smtClean="0">
                <a:solidFill>
                  <a:schemeClr val="tx1"/>
                </a:solidFill>
                <a:latin typeface="+mn-lt"/>
                <a:ea typeface="+mn-ea"/>
                <a:cs typeface="+mn-cs"/>
              </a:rPr>
              <a:t>value for a probe. The votes are the posterior probabilities for the class target variable.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Neural Network tool enables you to construct, train, and validate multilayer feed-forward neural</a:t>
            </a:r>
          </a:p>
          <a:p>
            <a:r>
              <a:rPr lang="en-US" sz="1200" kern="1200" baseline="0" dirty="0" smtClean="0">
                <a:solidFill>
                  <a:schemeClr val="tx1"/>
                </a:solidFill>
                <a:latin typeface="+mn-lt"/>
                <a:ea typeface="+mn-ea"/>
                <a:cs typeface="+mn-cs"/>
              </a:rPr>
              <a:t>networks. In general, each input is fully connected to the first hidden layer, each hidden layer is fully</a:t>
            </a:r>
          </a:p>
          <a:p>
            <a:r>
              <a:rPr lang="en-US" sz="1200" kern="1200" baseline="0" dirty="0" smtClean="0">
                <a:solidFill>
                  <a:schemeClr val="tx1"/>
                </a:solidFill>
                <a:latin typeface="+mn-lt"/>
                <a:ea typeface="+mn-ea"/>
                <a:cs typeface="+mn-cs"/>
              </a:rPr>
              <a:t>connected to the next hidden layer, and the last hidden layer is fully connected to the output. The Neural</a:t>
            </a:r>
          </a:p>
          <a:p>
            <a:r>
              <a:rPr lang="en-US" sz="1200" kern="1200" baseline="0" dirty="0" smtClean="0">
                <a:solidFill>
                  <a:schemeClr val="tx1"/>
                </a:solidFill>
                <a:latin typeface="+mn-lt"/>
                <a:ea typeface="+mn-ea"/>
                <a:cs typeface="+mn-cs"/>
              </a:rPr>
              <a:t>Network tool supports many variations of this general form.</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Rule Induction tool enables you to improve the classification of rare events in your modeling data.</a:t>
            </a:r>
          </a:p>
          <a:p>
            <a:r>
              <a:rPr lang="en-US" sz="1200" kern="1200" baseline="0" dirty="0" smtClean="0">
                <a:solidFill>
                  <a:schemeClr val="tx1"/>
                </a:solidFill>
                <a:latin typeface="+mn-lt"/>
                <a:ea typeface="+mn-ea"/>
                <a:cs typeface="+mn-cs"/>
              </a:rPr>
              <a:t>The Rule Induction tool creates a Rule Induction model that uses split techniques to remove the largest</a:t>
            </a:r>
          </a:p>
          <a:p>
            <a:r>
              <a:rPr lang="en-US" sz="1200" kern="1200" baseline="0" dirty="0" smtClean="0">
                <a:solidFill>
                  <a:schemeClr val="tx1"/>
                </a:solidFill>
                <a:latin typeface="+mn-lt"/>
                <a:ea typeface="+mn-ea"/>
                <a:cs typeface="+mn-cs"/>
              </a:rPr>
              <a:t>pure split tool from the data. Rule Induction also creates binary models for each level of a target variable</a:t>
            </a:r>
          </a:p>
          <a:p>
            <a:r>
              <a:rPr lang="en-US" sz="1200" kern="1200" baseline="0" dirty="0" smtClean="0">
                <a:solidFill>
                  <a:schemeClr val="tx1"/>
                </a:solidFill>
                <a:latin typeface="+mn-lt"/>
                <a:ea typeface="+mn-ea"/>
                <a:cs typeface="+mn-cs"/>
              </a:rPr>
              <a:t>and ranks the levels from the rarest event to the most common.</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TwoStage</a:t>
            </a:r>
            <a:r>
              <a:rPr lang="en-US" sz="1200" b="1" kern="1200" baseline="0" dirty="0" smtClean="0">
                <a:solidFill>
                  <a:schemeClr val="tx1"/>
                </a:solidFill>
                <a:latin typeface="+mn-lt"/>
                <a:ea typeface="+mn-ea"/>
                <a:cs typeface="+mn-cs"/>
              </a:rPr>
              <a:t> tool enables you to model a class target and an interval target. The interval target variable</a:t>
            </a:r>
          </a:p>
          <a:p>
            <a:r>
              <a:rPr lang="en-US" sz="1200" kern="1200" baseline="0" dirty="0" smtClean="0">
                <a:solidFill>
                  <a:schemeClr val="tx1"/>
                </a:solidFill>
                <a:latin typeface="+mn-lt"/>
                <a:ea typeface="+mn-ea"/>
                <a:cs typeface="+mn-cs"/>
              </a:rPr>
              <a:t>is usually the value that is associated with a level of the class target. For example, the binary variable</a:t>
            </a:r>
          </a:p>
          <a:p>
            <a:r>
              <a:rPr lang="en-US" sz="1200" b="1" kern="1200" baseline="0" dirty="0" smtClean="0">
                <a:solidFill>
                  <a:schemeClr val="tx1"/>
                </a:solidFill>
                <a:latin typeface="+mn-lt"/>
                <a:ea typeface="+mn-ea"/>
                <a:cs typeface="+mn-cs"/>
              </a:rPr>
              <a:t>PURCHASE is a class target that has two levels, Yes and No, and the interval variable AMOUNT can be the</a:t>
            </a:r>
          </a:p>
          <a:p>
            <a:r>
              <a:rPr lang="en-US" sz="1200" kern="1200" baseline="0" dirty="0" smtClean="0">
                <a:solidFill>
                  <a:schemeClr val="tx1"/>
                </a:solidFill>
                <a:latin typeface="+mn-lt"/>
                <a:ea typeface="+mn-ea"/>
                <a:cs typeface="+mn-cs"/>
              </a:rPr>
              <a:t>value target that represents the amount of money that a customer spends on the purchase.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Logistic regression – restrictions</a:t>
            </a:r>
            <a:r>
              <a:rPr lang="en-US" baseline="0" dirty="0" smtClean="0"/>
              <a:t> on target variable:  binary, probability…</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Ensemble: creates new models by combining the posterior probabilities (for class targets) or the</a:t>
            </a:r>
          </a:p>
          <a:p>
            <a:r>
              <a:rPr lang="en-US" sz="1200" kern="1200" baseline="0" dirty="0" smtClean="0">
                <a:solidFill>
                  <a:schemeClr val="tx1"/>
                </a:solidFill>
                <a:latin typeface="+mn-lt"/>
                <a:ea typeface="+mn-ea"/>
                <a:cs typeface="+mn-cs"/>
              </a:rPr>
              <a:t>predicted values (for interval targets) from multiple predecessor models. The new model is then used to</a:t>
            </a:r>
          </a:p>
          <a:p>
            <a:r>
              <a:rPr lang="en-US" sz="1200" kern="1200" baseline="0" dirty="0" smtClean="0">
                <a:solidFill>
                  <a:schemeClr val="tx1"/>
                </a:solidFill>
                <a:latin typeface="+mn-lt"/>
                <a:ea typeface="+mn-ea"/>
                <a:cs typeface="+mn-cs"/>
              </a:rPr>
              <a:t>score new data. One common ensemble approach is to use multiple modeling methods, such as a neural</a:t>
            </a:r>
          </a:p>
          <a:p>
            <a:r>
              <a:rPr lang="en-US" sz="1200" kern="1200" baseline="0" dirty="0" smtClean="0">
                <a:solidFill>
                  <a:schemeClr val="tx1"/>
                </a:solidFill>
                <a:latin typeface="+mn-lt"/>
                <a:ea typeface="+mn-ea"/>
                <a:cs typeface="+mn-cs"/>
              </a:rPr>
              <a:t>network and a decision tree, to obtain separate models from the same training data set. The component</a:t>
            </a:r>
          </a:p>
          <a:p>
            <a:r>
              <a:rPr lang="en-US" sz="1200" kern="1200" baseline="0" dirty="0" smtClean="0">
                <a:solidFill>
                  <a:schemeClr val="tx1"/>
                </a:solidFill>
                <a:latin typeface="+mn-lt"/>
                <a:ea typeface="+mn-ea"/>
                <a:cs typeface="+mn-cs"/>
              </a:rPr>
              <a:t>models from the two complementary modeling methods are integrated by the Ensemble tool to form the</a:t>
            </a:r>
          </a:p>
          <a:p>
            <a:r>
              <a:rPr lang="en-US" sz="1200" kern="1200" baseline="0" dirty="0" smtClean="0">
                <a:solidFill>
                  <a:schemeClr val="tx1"/>
                </a:solidFill>
                <a:latin typeface="+mn-lt"/>
                <a:ea typeface="+mn-ea"/>
                <a:cs typeface="+mn-cs"/>
              </a:rPr>
              <a:t>final model solution. It is important to note that the ensemble model can only be more accurate than the</a:t>
            </a:r>
          </a:p>
          <a:p>
            <a:r>
              <a:rPr lang="en-US" sz="1200" kern="1200" baseline="0" dirty="0" smtClean="0">
                <a:solidFill>
                  <a:schemeClr val="tx1"/>
                </a:solidFill>
                <a:latin typeface="+mn-lt"/>
                <a:ea typeface="+mn-ea"/>
                <a:cs typeface="+mn-cs"/>
              </a:rPr>
              <a:t>individual models if the individual models disagree with one another. You should always compare the</a:t>
            </a:r>
          </a:p>
          <a:p>
            <a:r>
              <a:rPr lang="en-US" sz="1200" kern="1200" baseline="0" dirty="0" smtClean="0">
                <a:solidFill>
                  <a:schemeClr val="tx1"/>
                </a:solidFill>
                <a:latin typeface="+mn-lt"/>
                <a:ea typeface="+mn-ea"/>
                <a:cs typeface="+mn-cs"/>
              </a:rPr>
              <a:t>model performance of the ensemble model with the individual models. You can compare models using the</a:t>
            </a:r>
          </a:p>
          <a:p>
            <a:r>
              <a:rPr lang="en-US" sz="1200" kern="1200" baseline="0" dirty="0" smtClean="0">
                <a:solidFill>
                  <a:schemeClr val="tx1"/>
                </a:solidFill>
                <a:latin typeface="+mn-lt"/>
                <a:ea typeface="+mn-ea"/>
                <a:cs typeface="+mn-cs"/>
              </a:rPr>
              <a:t>Model Comparison tool.</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Memory-Based Reasoning (MBR) tool is a modeling tool that uses a </a:t>
            </a:r>
            <a:r>
              <a:rPr lang="en-US" sz="1200" b="1" i="1" kern="1200" baseline="0" dirty="0" smtClean="0">
                <a:solidFill>
                  <a:schemeClr val="tx1"/>
                </a:solidFill>
                <a:latin typeface="+mn-lt"/>
                <a:ea typeface="+mn-ea"/>
                <a:cs typeface="+mn-cs"/>
              </a:rPr>
              <a:t>k-nearest neighbor algorithm</a:t>
            </a:r>
          </a:p>
          <a:p>
            <a:r>
              <a:rPr lang="en-US" sz="1200" kern="1200" baseline="0" dirty="0" smtClean="0">
                <a:solidFill>
                  <a:schemeClr val="tx1"/>
                </a:solidFill>
                <a:latin typeface="+mn-lt"/>
                <a:ea typeface="+mn-ea"/>
                <a:cs typeface="+mn-cs"/>
              </a:rPr>
              <a:t>to categorize or predict observations. The </a:t>
            </a:r>
            <a:r>
              <a:rPr lang="en-US" sz="1200" i="1" kern="1200" baseline="0" dirty="0" smtClean="0">
                <a:solidFill>
                  <a:schemeClr val="tx1"/>
                </a:solidFill>
                <a:latin typeface="+mn-lt"/>
                <a:ea typeface="+mn-ea"/>
                <a:cs typeface="+mn-cs"/>
              </a:rPr>
              <a:t>k-nearest neighbor algorithm takes a data set and a probe, where</a:t>
            </a:r>
          </a:p>
          <a:p>
            <a:r>
              <a:rPr lang="en-US" sz="1200" kern="1200" baseline="0" dirty="0" smtClean="0">
                <a:solidFill>
                  <a:schemeClr val="tx1"/>
                </a:solidFill>
                <a:latin typeface="+mn-lt"/>
                <a:ea typeface="+mn-ea"/>
                <a:cs typeface="+mn-cs"/>
              </a:rPr>
              <a:t>each observation in the data set is composed of a set of variables and the probe has one value for each</a:t>
            </a:r>
          </a:p>
          <a:p>
            <a:r>
              <a:rPr lang="en-US" sz="1200" kern="1200" baseline="0" dirty="0" smtClean="0">
                <a:solidFill>
                  <a:schemeClr val="tx1"/>
                </a:solidFill>
                <a:latin typeface="+mn-lt"/>
                <a:ea typeface="+mn-ea"/>
                <a:cs typeface="+mn-cs"/>
              </a:rPr>
              <a:t>variable. The distance between an observation and the probe is calculated. The </a:t>
            </a:r>
            <a:r>
              <a:rPr lang="en-US" sz="1200" i="1" kern="1200" baseline="0" dirty="0" smtClean="0">
                <a:solidFill>
                  <a:schemeClr val="tx1"/>
                </a:solidFill>
                <a:latin typeface="+mn-lt"/>
                <a:ea typeface="+mn-ea"/>
                <a:cs typeface="+mn-cs"/>
              </a:rPr>
              <a:t>k observations that have</a:t>
            </a:r>
          </a:p>
          <a:p>
            <a:r>
              <a:rPr lang="en-US" sz="1200" kern="1200" baseline="0" dirty="0" smtClean="0">
                <a:solidFill>
                  <a:schemeClr val="tx1"/>
                </a:solidFill>
                <a:latin typeface="+mn-lt"/>
                <a:ea typeface="+mn-ea"/>
                <a:cs typeface="+mn-cs"/>
              </a:rPr>
              <a:t>the smallest distances to the probe are the </a:t>
            </a:r>
            <a:r>
              <a:rPr lang="en-US" sz="1200" i="1" kern="1200" baseline="0" dirty="0" smtClean="0">
                <a:solidFill>
                  <a:schemeClr val="tx1"/>
                </a:solidFill>
                <a:latin typeface="+mn-lt"/>
                <a:ea typeface="+mn-ea"/>
                <a:cs typeface="+mn-cs"/>
              </a:rPr>
              <a:t>k-nearest neighbors to that probe. In SAS Enterprise Miner, the</a:t>
            </a:r>
          </a:p>
          <a:p>
            <a:r>
              <a:rPr lang="en-US" sz="1200" i="1" kern="1200" baseline="0" dirty="0" smtClean="0">
                <a:solidFill>
                  <a:schemeClr val="tx1"/>
                </a:solidFill>
                <a:latin typeface="+mn-lt"/>
                <a:ea typeface="+mn-ea"/>
                <a:cs typeface="+mn-cs"/>
              </a:rPr>
              <a:t>k-nearest neighbors are determined by the Euclidean distance between an observation and the probe.</a:t>
            </a:r>
          </a:p>
          <a:p>
            <a:r>
              <a:rPr lang="en-US" sz="1200" kern="1200" baseline="0" dirty="0" smtClean="0">
                <a:solidFill>
                  <a:schemeClr val="tx1"/>
                </a:solidFill>
                <a:latin typeface="+mn-lt"/>
                <a:ea typeface="+mn-ea"/>
                <a:cs typeface="+mn-cs"/>
              </a:rPr>
              <a:t>Based on the target values of the </a:t>
            </a:r>
            <a:r>
              <a:rPr lang="en-US" sz="1200" i="1" kern="1200" baseline="0" dirty="0" smtClean="0">
                <a:solidFill>
                  <a:schemeClr val="tx1"/>
                </a:solidFill>
                <a:latin typeface="+mn-lt"/>
                <a:ea typeface="+mn-ea"/>
                <a:cs typeface="+mn-cs"/>
              </a:rPr>
              <a:t>k-nearest neighbors, each of the k-nearest neighbors votes on the target</a:t>
            </a:r>
          </a:p>
          <a:p>
            <a:r>
              <a:rPr lang="en-US" sz="1200" kern="1200" baseline="0" dirty="0" smtClean="0">
                <a:solidFill>
                  <a:schemeClr val="tx1"/>
                </a:solidFill>
                <a:latin typeface="+mn-lt"/>
                <a:ea typeface="+mn-ea"/>
                <a:cs typeface="+mn-cs"/>
              </a:rPr>
              <a:t>value for a probe. The votes are the posterior probabilities for the class target variable.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Neural Network tool enables you to construct, train, and validate multilayer feed-forward neural</a:t>
            </a:r>
          </a:p>
          <a:p>
            <a:r>
              <a:rPr lang="en-US" sz="1200" kern="1200" baseline="0" dirty="0" smtClean="0">
                <a:solidFill>
                  <a:schemeClr val="tx1"/>
                </a:solidFill>
                <a:latin typeface="+mn-lt"/>
                <a:ea typeface="+mn-ea"/>
                <a:cs typeface="+mn-cs"/>
              </a:rPr>
              <a:t>networks. In general, each input is fully connected to the first hidden layer, each hidden layer is fully</a:t>
            </a:r>
          </a:p>
          <a:p>
            <a:r>
              <a:rPr lang="en-US" sz="1200" kern="1200" baseline="0" dirty="0" smtClean="0">
                <a:solidFill>
                  <a:schemeClr val="tx1"/>
                </a:solidFill>
                <a:latin typeface="+mn-lt"/>
                <a:ea typeface="+mn-ea"/>
                <a:cs typeface="+mn-cs"/>
              </a:rPr>
              <a:t>connected to the next hidden layer, and the last hidden layer is fully connected to the output. The Neural</a:t>
            </a:r>
          </a:p>
          <a:p>
            <a:r>
              <a:rPr lang="en-US" sz="1200" kern="1200" baseline="0" dirty="0" smtClean="0">
                <a:solidFill>
                  <a:schemeClr val="tx1"/>
                </a:solidFill>
                <a:latin typeface="+mn-lt"/>
                <a:ea typeface="+mn-ea"/>
                <a:cs typeface="+mn-cs"/>
              </a:rPr>
              <a:t>Network tool supports many variations of this general form.</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Rule Induction tool enables you to improve the classification of rare events in your modeling data.</a:t>
            </a:r>
          </a:p>
          <a:p>
            <a:r>
              <a:rPr lang="en-US" sz="1200" kern="1200" baseline="0" dirty="0" smtClean="0">
                <a:solidFill>
                  <a:schemeClr val="tx1"/>
                </a:solidFill>
                <a:latin typeface="+mn-lt"/>
                <a:ea typeface="+mn-ea"/>
                <a:cs typeface="+mn-cs"/>
              </a:rPr>
              <a:t>The Rule Induction tool creates a Rule Induction model that uses split techniques to remove the largest</a:t>
            </a:r>
          </a:p>
          <a:p>
            <a:r>
              <a:rPr lang="en-US" sz="1200" kern="1200" baseline="0" dirty="0" smtClean="0">
                <a:solidFill>
                  <a:schemeClr val="tx1"/>
                </a:solidFill>
                <a:latin typeface="+mn-lt"/>
                <a:ea typeface="+mn-ea"/>
                <a:cs typeface="+mn-cs"/>
              </a:rPr>
              <a:t>pure split tool from the data. Rule Induction also creates binary models for each level of a target variable</a:t>
            </a:r>
          </a:p>
          <a:p>
            <a:r>
              <a:rPr lang="en-US" sz="1200" kern="1200" baseline="0" dirty="0" smtClean="0">
                <a:solidFill>
                  <a:schemeClr val="tx1"/>
                </a:solidFill>
                <a:latin typeface="+mn-lt"/>
                <a:ea typeface="+mn-ea"/>
                <a:cs typeface="+mn-cs"/>
              </a:rPr>
              <a:t>and ranks the levels from the rarest event to the most common.</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TwoStage</a:t>
            </a:r>
            <a:r>
              <a:rPr lang="en-US" sz="1200" b="1" kern="1200" baseline="0" dirty="0" smtClean="0">
                <a:solidFill>
                  <a:schemeClr val="tx1"/>
                </a:solidFill>
                <a:latin typeface="+mn-lt"/>
                <a:ea typeface="+mn-ea"/>
                <a:cs typeface="+mn-cs"/>
              </a:rPr>
              <a:t> tool enables you to model a class target and an interval target. The interval target variable</a:t>
            </a:r>
          </a:p>
          <a:p>
            <a:r>
              <a:rPr lang="en-US" sz="1200" kern="1200" baseline="0" dirty="0" smtClean="0">
                <a:solidFill>
                  <a:schemeClr val="tx1"/>
                </a:solidFill>
                <a:latin typeface="+mn-lt"/>
                <a:ea typeface="+mn-ea"/>
                <a:cs typeface="+mn-cs"/>
              </a:rPr>
              <a:t>is usually the value that is associated with a level of the class target. For example, the binary variable</a:t>
            </a:r>
          </a:p>
          <a:p>
            <a:r>
              <a:rPr lang="en-US" sz="1200" b="1" kern="1200" baseline="0" dirty="0" smtClean="0">
                <a:solidFill>
                  <a:schemeClr val="tx1"/>
                </a:solidFill>
                <a:latin typeface="+mn-lt"/>
                <a:ea typeface="+mn-ea"/>
                <a:cs typeface="+mn-cs"/>
              </a:rPr>
              <a:t>PURCHASE is a class target that has two levels, Yes and No, and the interval variable AMOUNT can be the</a:t>
            </a:r>
          </a:p>
          <a:p>
            <a:r>
              <a:rPr lang="en-US" sz="1200" kern="1200" baseline="0" dirty="0" smtClean="0">
                <a:solidFill>
                  <a:schemeClr val="tx1"/>
                </a:solidFill>
                <a:latin typeface="+mn-lt"/>
                <a:ea typeface="+mn-ea"/>
                <a:cs typeface="+mn-cs"/>
              </a:rPr>
              <a:t>value target that represents the amount of money that a customer spends on the purchase.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Memory-Based Reasoning (MBR) tool is a modeling tool that uses a </a:t>
            </a:r>
            <a:r>
              <a:rPr lang="en-US" sz="1200" b="1" i="1" kern="1200" baseline="0" dirty="0" smtClean="0">
                <a:solidFill>
                  <a:schemeClr val="tx1"/>
                </a:solidFill>
                <a:latin typeface="+mn-lt"/>
                <a:ea typeface="+mn-ea"/>
                <a:cs typeface="+mn-cs"/>
              </a:rPr>
              <a:t>k-nearest neighbor algorithm</a:t>
            </a:r>
          </a:p>
          <a:p>
            <a:r>
              <a:rPr lang="en-US" sz="1200" kern="1200" baseline="0" dirty="0" smtClean="0">
                <a:solidFill>
                  <a:schemeClr val="tx1"/>
                </a:solidFill>
                <a:latin typeface="+mn-lt"/>
                <a:ea typeface="+mn-ea"/>
                <a:cs typeface="+mn-cs"/>
              </a:rPr>
              <a:t>to categorize or predict observations. The </a:t>
            </a:r>
            <a:r>
              <a:rPr lang="en-US" sz="1200" i="1" kern="1200" baseline="0" dirty="0" smtClean="0">
                <a:solidFill>
                  <a:schemeClr val="tx1"/>
                </a:solidFill>
                <a:latin typeface="+mn-lt"/>
                <a:ea typeface="+mn-ea"/>
                <a:cs typeface="+mn-cs"/>
              </a:rPr>
              <a:t>k-nearest neighbor algorithm takes a data set and a probe, where</a:t>
            </a:r>
          </a:p>
          <a:p>
            <a:r>
              <a:rPr lang="en-US" sz="1200" kern="1200" baseline="0" dirty="0" smtClean="0">
                <a:solidFill>
                  <a:schemeClr val="tx1"/>
                </a:solidFill>
                <a:latin typeface="+mn-lt"/>
                <a:ea typeface="+mn-ea"/>
                <a:cs typeface="+mn-cs"/>
              </a:rPr>
              <a:t>each observation in the data set is composed of a set of variables and the probe has one value for each</a:t>
            </a:r>
          </a:p>
          <a:p>
            <a:r>
              <a:rPr lang="en-US" sz="1200" kern="1200" baseline="0" dirty="0" smtClean="0">
                <a:solidFill>
                  <a:schemeClr val="tx1"/>
                </a:solidFill>
                <a:latin typeface="+mn-lt"/>
                <a:ea typeface="+mn-ea"/>
                <a:cs typeface="+mn-cs"/>
              </a:rPr>
              <a:t>variable. The distance between an observation and the probe is calculated. The </a:t>
            </a:r>
            <a:r>
              <a:rPr lang="en-US" sz="1200" i="1" kern="1200" baseline="0" dirty="0" smtClean="0">
                <a:solidFill>
                  <a:schemeClr val="tx1"/>
                </a:solidFill>
                <a:latin typeface="+mn-lt"/>
                <a:ea typeface="+mn-ea"/>
                <a:cs typeface="+mn-cs"/>
              </a:rPr>
              <a:t>k observations that have</a:t>
            </a:r>
          </a:p>
          <a:p>
            <a:r>
              <a:rPr lang="en-US" sz="1200" kern="1200" baseline="0" dirty="0" smtClean="0">
                <a:solidFill>
                  <a:schemeClr val="tx1"/>
                </a:solidFill>
                <a:latin typeface="+mn-lt"/>
                <a:ea typeface="+mn-ea"/>
                <a:cs typeface="+mn-cs"/>
              </a:rPr>
              <a:t>the smallest distances to the probe are the </a:t>
            </a:r>
            <a:r>
              <a:rPr lang="en-US" sz="1200" i="1" kern="1200" baseline="0" dirty="0" smtClean="0">
                <a:solidFill>
                  <a:schemeClr val="tx1"/>
                </a:solidFill>
                <a:latin typeface="+mn-lt"/>
                <a:ea typeface="+mn-ea"/>
                <a:cs typeface="+mn-cs"/>
              </a:rPr>
              <a:t>k-nearest neighbors to that probe. In SAS Enterprise Miner, the</a:t>
            </a:r>
          </a:p>
          <a:p>
            <a:r>
              <a:rPr lang="en-US" sz="1200" i="1" kern="1200" baseline="0" dirty="0" smtClean="0">
                <a:solidFill>
                  <a:schemeClr val="tx1"/>
                </a:solidFill>
                <a:latin typeface="+mn-lt"/>
                <a:ea typeface="+mn-ea"/>
                <a:cs typeface="+mn-cs"/>
              </a:rPr>
              <a:t>k-nearest neighbors are determined by the Euclidean distance between an observation and the probe.</a:t>
            </a:r>
          </a:p>
          <a:p>
            <a:r>
              <a:rPr lang="en-US" sz="1200" kern="1200" baseline="0" dirty="0" smtClean="0">
                <a:solidFill>
                  <a:schemeClr val="tx1"/>
                </a:solidFill>
                <a:latin typeface="+mn-lt"/>
                <a:ea typeface="+mn-ea"/>
                <a:cs typeface="+mn-cs"/>
              </a:rPr>
              <a:t>Based on the target values of the </a:t>
            </a:r>
            <a:r>
              <a:rPr lang="en-US" sz="1200" i="1" kern="1200" baseline="0" dirty="0" smtClean="0">
                <a:solidFill>
                  <a:schemeClr val="tx1"/>
                </a:solidFill>
                <a:latin typeface="+mn-lt"/>
                <a:ea typeface="+mn-ea"/>
                <a:cs typeface="+mn-cs"/>
              </a:rPr>
              <a:t>k-nearest neighbors, each of the k-nearest neighbors votes on the target</a:t>
            </a:r>
          </a:p>
          <a:p>
            <a:r>
              <a:rPr lang="en-US" sz="1200" kern="1200" baseline="0" dirty="0" smtClean="0">
                <a:solidFill>
                  <a:schemeClr val="tx1"/>
                </a:solidFill>
                <a:latin typeface="+mn-lt"/>
                <a:ea typeface="+mn-ea"/>
                <a:cs typeface="+mn-cs"/>
              </a:rPr>
              <a:t>value for a probe. The votes are the posterior probabilities for the class target variable.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Neural Network tool enables you to construct, train, and validate multilayer feed-forward neural</a:t>
            </a:r>
          </a:p>
          <a:p>
            <a:r>
              <a:rPr lang="en-US" sz="1200" kern="1200" baseline="0" dirty="0" smtClean="0">
                <a:solidFill>
                  <a:schemeClr val="tx1"/>
                </a:solidFill>
                <a:latin typeface="+mn-lt"/>
                <a:ea typeface="+mn-ea"/>
                <a:cs typeface="+mn-cs"/>
              </a:rPr>
              <a:t>networks. In general, each input is fully connected to the first hidden layer, each hidden layer is fully</a:t>
            </a:r>
          </a:p>
          <a:p>
            <a:r>
              <a:rPr lang="en-US" sz="1200" kern="1200" baseline="0" dirty="0" smtClean="0">
                <a:solidFill>
                  <a:schemeClr val="tx1"/>
                </a:solidFill>
                <a:latin typeface="+mn-lt"/>
                <a:ea typeface="+mn-ea"/>
                <a:cs typeface="+mn-cs"/>
              </a:rPr>
              <a:t>connected to the next hidden layer, and the last hidden layer is fully connected to the output. The Neural</a:t>
            </a:r>
          </a:p>
          <a:p>
            <a:r>
              <a:rPr lang="en-US" sz="1200" kern="1200" baseline="0" dirty="0" smtClean="0">
                <a:solidFill>
                  <a:schemeClr val="tx1"/>
                </a:solidFill>
                <a:latin typeface="+mn-lt"/>
                <a:ea typeface="+mn-ea"/>
                <a:cs typeface="+mn-cs"/>
              </a:rPr>
              <a:t>Network tool supports many variations of this general form.</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Rule Induction tool enables you to improve the classification of rare events in your modeling data.</a:t>
            </a:r>
          </a:p>
          <a:p>
            <a:r>
              <a:rPr lang="en-US" sz="1200" kern="1200" baseline="0" dirty="0" smtClean="0">
                <a:solidFill>
                  <a:schemeClr val="tx1"/>
                </a:solidFill>
                <a:latin typeface="+mn-lt"/>
                <a:ea typeface="+mn-ea"/>
                <a:cs typeface="+mn-cs"/>
              </a:rPr>
              <a:t>The Rule Induction tool creates a Rule Induction model that uses split techniques to remove the largest</a:t>
            </a:r>
          </a:p>
          <a:p>
            <a:r>
              <a:rPr lang="en-US" sz="1200" kern="1200" baseline="0" dirty="0" smtClean="0">
                <a:solidFill>
                  <a:schemeClr val="tx1"/>
                </a:solidFill>
                <a:latin typeface="+mn-lt"/>
                <a:ea typeface="+mn-ea"/>
                <a:cs typeface="+mn-cs"/>
              </a:rPr>
              <a:t>pure split tool from the data. Rule Induction also creates binary models for each level of a target variable</a:t>
            </a:r>
          </a:p>
          <a:p>
            <a:r>
              <a:rPr lang="en-US" sz="1200" kern="1200" baseline="0" dirty="0" smtClean="0">
                <a:solidFill>
                  <a:schemeClr val="tx1"/>
                </a:solidFill>
                <a:latin typeface="+mn-lt"/>
                <a:ea typeface="+mn-ea"/>
                <a:cs typeface="+mn-cs"/>
              </a:rPr>
              <a:t>and ranks the levels from the rarest event to the most common.</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TwoStage</a:t>
            </a:r>
            <a:r>
              <a:rPr lang="en-US" sz="1200" b="1" kern="1200" baseline="0" dirty="0" smtClean="0">
                <a:solidFill>
                  <a:schemeClr val="tx1"/>
                </a:solidFill>
                <a:latin typeface="+mn-lt"/>
                <a:ea typeface="+mn-ea"/>
                <a:cs typeface="+mn-cs"/>
              </a:rPr>
              <a:t> tool enables you to model a class target and an interval target. The interval target variable</a:t>
            </a:r>
          </a:p>
          <a:p>
            <a:r>
              <a:rPr lang="en-US" sz="1200" kern="1200" baseline="0" dirty="0" smtClean="0">
                <a:solidFill>
                  <a:schemeClr val="tx1"/>
                </a:solidFill>
                <a:latin typeface="+mn-lt"/>
                <a:ea typeface="+mn-ea"/>
                <a:cs typeface="+mn-cs"/>
              </a:rPr>
              <a:t>is usually the value that is associated with a level of the class target. For example, the binary variable</a:t>
            </a:r>
          </a:p>
          <a:p>
            <a:r>
              <a:rPr lang="en-US" sz="1200" b="1" kern="1200" baseline="0" dirty="0" smtClean="0">
                <a:solidFill>
                  <a:schemeClr val="tx1"/>
                </a:solidFill>
                <a:latin typeface="+mn-lt"/>
                <a:ea typeface="+mn-ea"/>
                <a:cs typeface="+mn-cs"/>
              </a:rPr>
              <a:t>PURCHASE is a class target that has two levels, Yes and No, and the interval variable AMOUNT can be the</a:t>
            </a:r>
          </a:p>
          <a:p>
            <a:r>
              <a:rPr lang="en-US" sz="1200" kern="1200" baseline="0" dirty="0" smtClean="0">
                <a:solidFill>
                  <a:schemeClr val="tx1"/>
                </a:solidFill>
                <a:latin typeface="+mn-lt"/>
                <a:ea typeface="+mn-ea"/>
                <a:cs typeface="+mn-cs"/>
              </a:rPr>
              <a:t>value target that represents the amount of money that a customer spends on the purchase.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Neural Network tool enables you to construct, train, and validate multilayer feed-forward neural</a:t>
            </a:r>
          </a:p>
          <a:p>
            <a:r>
              <a:rPr lang="en-US" sz="1200" kern="1200" baseline="0" dirty="0" smtClean="0">
                <a:solidFill>
                  <a:schemeClr val="tx1"/>
                </a:solidFill>
                <a:latin typeface="+mn-lt"/>
                <a:ea typeface="+mn-ea"/>
                <a:cs typeface="+mn-cs"/>
              </a:rPr>
              <a:t>networks. In general, each input is fully connected to the first hidden layer, each hidden layer is fully</a:t>
            </a:r>
          </a:p>
          <a:p>
            <a:r>
              <a:rPr lang="en-US" sz="1200" kern="1200" baseline="0" dirty="0" smtClean="0">
                <a:solidFill>
                  <a:schemeClr val="tx1"/>
                </a:solidFill>
                <a:latin typeface="+mn-lt"/>
                <a:ea typeface="+mn-ea"/>
                <a:cs typeface="+mn-cs"/>
              </a:rPr>
              <a:t>connected to the next hidden layer, and the last hidden layer is fully connected to the output. The Neural</a:t>
            </a:r>
          </a:p>
          <a:p>
            <a:r>
              <a:rPr lang="en-US" sz="1200" kern="1200" baseline="0" dirty="0" smtClean="0">
                <a:solidFill>
                  <a:schemeClr val="tx1"/>
                </a:solidFill>
                <a:latin typeface="+mn-lt"/>
                <a:ea typeface="+mn-ea"/>
                <a:cs typeface="+mn-cs"/>
              </a:rPr>
              <a:t>Network tool supports many variations of this general form.</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Rule Induction tool enables you to improve the classification of rare events in your modeling data.</a:t>
            </a:r>
          </a:p>
          <a:p>
            <a:r>
              <a:rPr lang="en-US" sz="1200" kern="1200" baseline="0" dirty="0" smtClean="0">
                <a:solidFill>
                  <a:schemeClr val="tx1"/>
                </a:solidFill>
                <a:latin typeface="+mn-lt"/>
                <a:ea typeface="+mn-ea"/>
                <a:cs typeface="+mn-cs"/>
              </a:rPr>
              <a:t>The Rule Induction tool creates a Rule Induction model that uses split techniques to remove the largest</a:t>
            </a:r>
          </a:p>
          <a:p>
            <a:r>
              <a:rPr lang="en-US" sz="1200" kern="1200" baseline="0" dirty="0" smtClean="0">
                <a:solidFill>
                  <a:schemeClr val="tx1"/>
                </a:solidFill>
                <a:latin typeface="+mn-lt"/>
                <a:ea typeface="+mn-ea"/>
                <a:cs typeface="+mn-cs"/>
              </a:rPr>
              <a:t>pure split tool from the data. Rule Induction also creates binary models for each level of a target variable</a:t>
            </a:r>
          </a:p>
          <a:p>
            <a:r>
              <a:rPr lang="en-US" sz="1200" kern="1200" baseline="0" dirty="0" smtClean="0">
                <a:solidFill>
                  <a:schemeClr val="tx1"/>
                </a:solidFill>
                <a:latin typeface="+mn-lt"/>
                <a:ea typeface="+mn-ea"/>
                <a:cs typeface="+mn-cs"/>
              </a:rPr>
              <a:t>and ranks the levels from the rarest event to the most common.</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TwoStage</a:t>
            </a:r>
            <a:r>
              <a:rPr lang="en-US" sz="1200" b="1" kern="1200" baseline="0" dirty="0" smtClean="0">
                <a:solidFill>
                  <a:schemeClr val="tx1"/>
                </a:solidFill>
                <a:latin typeface="+mn-lt"/>
                <a:ea typeface="+mn-ea"/>
                <a:cs typeface="+mn-cs"/>
              </a:rPr>
              <a:t> tool enables you to model a class target and an interval target. The interval target variable</a:t>
            </a:r>
          </a:p>
          <a:p>
            <a:r>
              <a:rPr lang="en-US" sz="1200" kern="1200" baseline="0" dirty="0" smtClean="0">
                <a:solidFill>
                  <a:schemeClr val="tx1"/>
                </a:solidFill>
                <a:latin typeface="+mn-lt"/>
                <a:ea typeface="+mn-ea"/>
                <a:cs typeface="+mn-cs"/>
              </a:rPr>
              <a:t>is usually the value that is associated with a level of the class target. For example, the binary variable</a:t>
            </a:r>
          </a:p>
          <a:p>
            <a:r>
              <a:rPr lang="en-US" sz="1200" b="1" kern="1200" baseline="0" dirty="0" smtClean="0">
                <a:solidFill>
                  <a:schemeClr val="tx1"/>
                </a:solidFill>
                <a:latin typeface="+mn-lt"/>
                <a:ea typeface="+mn-ea"/>
                <a:cs typeface="+mn-cs"/>
              </a:rPr>
              <a:t>PURCHASE is a class target that has two levels, Yes and No, and the interval variable AMOUNT can be the</a:t>
            </a:r>
          </a:p>
          <a:p>
            <a:r>
              <a:rPr lang="en-US" sz="1200" kern="1200" baseline="0" dirty="0" smtClean="0">
                <a:solidFill>
                  <a:schemeClr val="tx1"/>
                </a:solidFill>
                <a:latin typeface="+mn-lt"/>
                <a:ea typeface="+mn-ea"/>
                <a:cs typeface="+mn-cs"/>
              </a:rPr>
              <a:t>value target that represents the amount of money that a customer spends on the purchase.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TwoStage</a:t>
            </a:r>
            <a:r>
              <a:rPr lang="en-US" sz="1200" b="1" kern="1200" baseline="0" dirty="0" smtClean="0">
                <a:solidFill>
                  <a:schemeClr val="tx1"/>
                </a:solidFill>
                <a:latin typeface="+mn-lt"/>
                <a:ea typeface="+mn-ea"/>
                <a:cs typeface="+mn-cs"/>
              </a:rPr>
              <a:t> tool enables you to model a class target and an interval target. The interval target variable</a:t>
            </a:r>
          </a:p>
          <a:p>
            <a:r>
              <a:rPr lang="en-US" sz="1200" kern="1200" baseline="0" dirty="0" smtClean="0">
                <a:solidFill>
                  <a:schemeClr val="tx1"/>
                </a:solidFill>
                <a:latin typeface="+mn-lt"/>
                <a:ea typeface="+mn-ea"/>
                <a:cs typeface="+mn-cs"/>
              </a:rPr>
              <a:t>is usually the value that is associated with a level of the class target. For example, the binary variable</a:t>
            </a:r>
          </a:p>
          <a:p>
            <a:r>
              <a:rPr lang="en-US" sz="1200" b="1" kern="1200" baseline="0" dirty="0" smtClean="0">
                <a:solidFill>
                  <a:schemeClr val="tx1"/>
                </a:solidFill>
                <a:latin typeface="+mn-lt"/>
                <a:ea typeface="+mn-ea"/>
                <a:cs typeface="+mn-cs"/>
              </a:rPr>
              <a:t>PURCHASE is a class target that has two levels, Yes and No, and the interval variable AMOUNT can be the</a:t>
            </a:r>
          </a:p>
          <a:p>
            <a:r>
              <a:rPr lang="en-US" sz="1200" kern="1200" baseline="0" dirty="0" smtClean="0">
                <a:solidFill>
                  <a:schemeClr val="tx1"/>
                </a:solidFill>
                <a:latin typeface="+mn-lt"/>
                <a:ea typeface="+mn-ea"/>
                <a:cs typeface="+mn-cs"/>
              </a:rPr>
              <a:t>value target that represents the amount of money that a customer spends on the purchase.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49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SAS Enterprise Miner 5.2 interface simplifies many common tasks associated with applied analysis.</a:t>
            </a:r>
          </a:p>
          <a:p>
            <a:r>
              <a:rPr lang="en-US" sz="1200" kern="1200" baseline="0" dirty="0" smtClean="0">
                <a:solidFill>
                  <a:schemeClr val="tx1"/>
                </a:solidFill>
                <a:latin typeface="+mn-lt"/>
                <a:ea typeface="+mn-ea"/>
                <a:cs typeface="+mn-cs"/>
              </a:rPr>
              <a:t>It offers secure analysis management and provides a wide variety of tools with a consistent graphical</a:t>
            </a:r>
          </a:p>
          <a:p>
            <a:r>
              <a:rPr lang="en-US" sz="1200" kern="1200" baseline="0" dirty="0" smtClean="0">
                <a:solidFill>
                  <a:schemeClr val="tx1"/>
                </a:solidFill>
                <a:latin typeface="+mn-lt"/>
                <a:ea typeface="+mn-ea"/>
                <a:cs typeface="+mn-cs"/>
              </a:rPr>
              <a:t>interface. You can even </a:t>
            </a:r>
            <a:r>
              <a:rPr lang="en-US" sz="1200" b="1" kern="1200" baseline="0" dirty="0" smtClean="0">
                <a:solidFill>
                  <a:srgbClr val="C00000"/>
                </a:solidFill>
                <a:latin typeface="+mn-lt"/>
                <a:ea typeface="+mn-ea"/>
                <a:cs typeface="+mn-cs"/>
              </a:rPr>
              <a:t>customize</a:t>
            </a:r>
            <a:r>
              <a:rPr lang="en-US" sz="1200" kern="1200" baseline="0" dirty="0" smtClean="0">
                <a:solidFill>
                  <a:schemeClr val="tx1"/>
                </a:solidFill>
                <a:latin typeface="+mn-lt"/>
                <a:ea typeface="+mn-ea"/>
                <a:cs typeface="+mn-cs"/>
              </a:rPr>
              <a:t> it by incorporating your own analysis methods and tools.</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Segment Profile tool enables you to examine segmented or clustered data and identify factors that</a:t>
            </a:r>
          </a:p>
          <a:p>
            <a:r>
              <a:rPr lang="en-US" sz="1200" kern="1200" baseline="0" dirty="0" smtClean="0">
                <a:solidFill>
                  <a:schemeClr val="tx1"/>
                </a:solidFill>
                <a:latin typeface="+mn-lt"/>
                <a:ea typeface="+mn-ea"/>
                <a:cs typeface="+mn-cs"/>
              </a:rPr>
              <a:t>differentiate data segments from the population. The tool generates various reports that aid in exploring</a:t>
            </a:r>
          </a:p>
          <a:p>
            <a:r>
              <a:rPr lang="en-US" sz="1200" kern="1200" baseline="0" dirty="0" smtClean="0">
                <a:solidFill>
                  <a:schemeClr val="tx1"/>
                </a:solidFill>
                <a:latin typeface="+mn-lt"/>
                <a:ea typeface="+mn-ea"/>
                <a:cs typeface="+mn-cs"/>
              </a:rPr>
              <a:t>and comparing the distribution of these factors within the segments and population.</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Score tool enables you to manage, edit, export, and execute scoring code that is generated from a</a:t>
            </a:r>
          </a:p>
          <a:p>
            <a:r>
              <a:rPr lang="en-US" sz="1200" kern="1200" baseline="0" dirty="0" smtClean="0">
                <a:solidFill>
                  <a:schemeClr val="tx1"/>
                </a:solidFill>
                <a:latin typeface="+mn-lt"/>
                <a:ea typeface="+mn-ea"/>
                <a:cs typeface="+mn-cs"/>
              </a:rPr>
              <a:t>trained model. Scoring is the generation of predicted values for a data set that might not contain a target</a:t>
            </a:r>
          </a:p>
          <a:p>
            <a:r>
              <a:rPr lang="en-US" sz="1200" kern="1200" baseline="0" dirty="0" smtClean="0">
                <a:solidFill>
                  <a:schemeClr val="tx1"/>
                </a:solidFill>
                <a:latin typeface="+mn-lt"/>
                <a:ea typeface="+mn-ea"/>
                <a:cs typeface="+mn-cs"/>
              </a:rPr>
              <a:t>variable. The Score tool generates and manages scoring formulas in the form of a single SAS DATA step,</a:t>
            </a:r>
          </a:p>
          <a:p>
            <a:r>
              <a:rPr lang="en-US" sz="1200" kern="1200" baseline="0" dirty="0" smtClean="0">
                <a:solidFill>
                  <a:schemeClr val="tx1"/>
                </a:solidFill>
                <a:latin typeface="+mn-lt"/>
                <a:ea typeface="+mn-ea"/>
                <a:cs typeface="+mn-cs"/>
              </a:rPr>
              <a:t>which can be used in most SAS environments even without the presence of SAS Enterprise Miner. The</a:t>
            </a:r>
          </a:p>
          <a:p>
            <a:r>
              <a:rPr lang="en-US" sz="1200" kern="1200" baseline="0" dirty="0" smtClean="0">
                <a:solidFill>
                  <a:schemeClr val="tx1"/>
                </a:solidFill>
                <a:latin typeface="+mn-lt"/>
                <a:ea typeface="+mn-ea"/>
                <a:cs typeface="+mn-cs"/>
              </a:rPr>
              <a:t>Score tool can also generate C score code and Java score code.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dirty="0" smtClean="0"/>
              <a:t>Another way of calling “unknown data”</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SAS Code tool enables you to incorporate new or existing SAS code into process flow diagrams. The</a:t>
            </a:r>
          </a:p>
          <a:p>
            <a:r>
              <a:rPr lang="en-US" sz="1200" kern="1200" baseline="0" dirty="0" smtClean="0">
                <a:solidFill>
                  <a:schemeClr val="tx1"/>
                </a:solidFill>
                <a:latin typeface="+mn-lt"/>
                <a:ea typeface="+mn-ea"/>
                <a:cs typeface="+mn-cs"/>
              </a:rPr>
              <a:t>ability to write SAS code enables you to include additional SAS System procedures into your data mining</a:t>
            </a:r>
          </a:p>
          <a:p>
            <a:r>
              <a:rPr lang="en-US" sz="1200" kern="1200" baseline="0" dirty="0" smtClean="0">
                <a:solidFill>
                  <a:schemeClr val="tx1"/>
                </a:solidFill>
                <a:latin typeface="+mn-lt"/>
                <a:ea typeface="+mn-ea"/>
                <a:cs typeface="+mn-cs"/>
              </a:rPr>
              <a:t>analysis. You can also use a SAS DATA step to create customized scoring code, to conditionally process</a:t>
            </a:r>
          </a:p>
          <a:p>
            <a:r>
              <a:rPr lang="en-US" sz="1200" kern="1200" baseline="0" dirty="0" smtClean="0">
                <a:solidFill>
                  <a:schemeClr val="tx1"/>
                </a:solidFill>
                <a:latin typeface="+mn-lt"/>
                <a:ea typeface="+mn-ea"/>
                <a:cs typeface="+mn-cs"/>
              </a:rPr>
              <a:t>data, and to concatenate or merge existing data sets. The tool provides a macro facility to dynamically</a:t>
            </a:r>
          </a:p>
          <a:p>
            <a:r>
              <a:rPr lang="en-US" sz="1200" kern="1200" baseline="0" dirty="0" smtClean="0">
                <a:solidFill>
                  <a:schemeClr val="tx1"/>
                </a:solidFill>
                <a:latin typeface="+mn-lt"/>
                <a:ea typeface="+mn-ea"/>
                <a:cs typeface="+mn-cs"/>
              </a:rPr>
              <a:t>reference data sets used for training, validation, testing, or scoring and variables, such as input, target, and</a:t>
            </a:r>
          </a:p>
          <a:p>
            <a:r>
              <a:rPr lang="en-US" sz="1200" kern="1200" baseline="0" dirty="0" smtClean="0">
                <a:solidFill>
                  <a:schemeClr val="tx1"/>
                </a:solidFill>
                <a:latin typeface="+mn-lt"/>
                <a:ea typeface="+mn-ea"/>
                <a:cs typeface="+mn-cs"/>
              </a:rPr>
              <a:t>predict variables. After you run the SAS Code tool, the results and the data sets can then be exported for</a:t>
            </a:r>
          </a:p>
          <a:p>
            <a:r>
              <a:rPr lang="en-US" sz="1200" kern="1200" baseline="0" dirty="0" smtClean="0">
                <a:solidFill>
                  <a:schemeClr val="tx1"/>
                </a:solidFill>
                <a:latin typeface="+mn-lt"/>
                <a:ea typeface="+mn-ea"/>
                <a:cs typeface="+mn-cs"/>
              </a:rPr>
              <a:t>use by subsequent tools in the diagram.</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Reject Inference: </a:t>
            </a:r>
            <a:r>
              <a:rPr lang="en-US" sz="1200" b="0" kern="1200" baseline="0" dirty="0" smtClean="0">
                <a:solidFill>
                  <a:schemeClr val="tx1"/>
                </a:solidFill>
                <a:latin typeface="+mn-lt"/>
                <a:ea typeface="+mn-ea"/>
                <a:cs typeface="+mn-cs"/>
              </a:rPr>
              <a:t>uses the model that was built to score the rejected </a:t>
            </a:r>
            <a:r>
              <a:rPr lang="en-US" sz="1200" kern="1200" baseline="0" dirty="0" smtClean="0">
                <a:solidFill>
                  <a:schemeClr val="tx1"/>
                </a:solidFill>
                <a:latin typeface="+mn-lt"/>
                <a:ea typeface="+mn-ea"/>
                <a:cs typeface="+mn-cs"/>
              </a:rPr>
              <a:t>applications in the retained data. The observations in the rejected data set are classified as inferred "goods" and inferred "</a:t>
            </a:r>
            <a:r>
              <a:rPr lang="en-US" sz="1200" kern="1200" baseline="0" dirty="0" err="1" smtClean="0">
                <a:solidFill>
                  <a:schemeClr val="tx1"/>
                </a:solidFill>
                <a:latin typeface="+mn-lt"/>
                <a:ea typeface="+mn-ea"/>
                <a:cs typeface="+mn-cs"/>
              </a:rPr>
              <a:t>bads</a:t>
            </a:r>
            <a:r>
              <a:rPr lang="en-US" sz="1200" kern="1200" baseline="0" dirty="0" smtClean="0">
                <a:solidFill>
                  <a:schemeClr val="tx1"/>
                </a:solidFill>
                <a:latin typeface="+mn-lt"/>
                <a:ea typeface="+mn-ea"/>
                <a:cs typeface="+mn-cs"/>
              </a:rPr>
              <a:t>." </a:t>
            </a:r>
          </a:p>
          <a:p>
            <a:r>
              <a:rPr lang="en-US" sz="1200" b="1" kern="1200" baseline="0" dirty="0" smtClean="0">
                <a:solidFill>
                  <a:schemeClr val="tx1"/>
                </a:solidFill>
                <a:latin typeface="+mn-lt"/>
                <a:ea typeface="+mn-ea"/>
                <a:cs typeface="+mn-cs"/>
              </a:rPr>
              <a:t>Scorecard:  </a:t>
            </a:r>
            <a:r>
              <a:rPr lang="en-US" sz="1200" b="0" kern="1200" baseline="0" dirty="0" smtClean="0">
                <a:solidFill>
                  <a:schemeClr val="tx1"/>
                </a:solidFill>
                <a:latin typeface="+mn-lt"/>
                <a:ea typeface="+mn-ea"/>
                <a:cs typeface="+mn-cs"/>
              </a:rPr>
              <a:t>rescale the </a:t>
            </a:r>
            <a:r>
              <a:rPr lang="en-US" sz="1200" b="0" kern="1200" baseline="0" dirty="0" err="1" smtClean="0">
                <a:solidFill>
                  <a:schemeClr val="tx1"/>
                </a:solidFill>
                <a:latin typeface="+mn-lt"/>
                <a:ea typeface="+mn-ea"/>
                <a:cs typeface="+mn-cs"/>
              </a:rPr>
              <a:t>logit</a:t>
            </a:r>
            <a:r>
              <a:rPr lang="en-US" sz="1200" b="0" kern="1200" baseline="0" dirty="0" smtClean="0">
                <a:solidFill>
                  <a:schemeClr val="tx1"/>
                </a:solidFill>
                <a:latin typeface="+mn-lt"/>
                <a:ea typeface="+mn-ea"/>
                <a:cs typeface="+mn-cs"/>
              </a:rPr>
              <a:t> scores of binary prediction models to fall within a specified </a:t>
            </a:r>
            <a:r>
              <a:rPr lang="en-US" sz="1200" kern="1200" baseline="0" dirty="0" smtClean="0">
                <a:solidFill>
                  <a:schemeClr val="tx1"/>
                </a:solidFill>
                <a:latin typeface="+mn-lt"/>
                <a:ea typeface="+mn-ea"/>
                <a:cs typeface="+mn-cs"/>
              </a:rPr>
              <a:t>range.</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60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Input Data tool represents the data source that you choose for your mining analysis and provides</a:t>
            </a:r>
          </a:p>
          <a:p>
            <a:r>
              <a:rPr lang="en-US" sz="1200" kern="1200" baseline="0" dirty="0" smtClean="0">
                <a:solidFill>
                  <a:schemeClr val="tx1"/>
                </a:solidFill>
                <a:latin typeface="+mn-lt"/>
                <a:ea typeface="+mn-ea"/>
                <a:cs typeface="+mn-cs"/>
              </a:rPr>
              <a:t>details (metadata) about the variables in the data source that you want to use.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Data Partition tool enables you to partition data sets into training, test, and validation data sets. The</a:t>
            </a:r>
          </a:p>
          <a:p>
            <a:r>
              <a:rPr lang="en-US" sz="1200" kern="1200" baseline="0" dirty="0" smtClean="0">
                <a:solidFill>
                  <a:schemeClr val="tx1"/>
                </a:solidFill>
                <a:latin typeface="+mn-lt"/>
                <a:ea typeface="+mn-ea"/>
                <a:cs typeface="+mn-cs"/>
              </a:rPr>
              <a:t>training data set is used for preliminary model fitting. The validation data set is used to monitor and tune</a:t>
            </a:r>
          </a:p>
          <a:p>
            <a:r>
              <a:rPr lang="en-US" sz="1200" kern="1200" baseline="0" dirty="0" smtClean="0">
                <a:solidFill>
                  <a:schemeClr val="tx1"/>
                </a:solidFill>
                <a:latin typeface="+mn-lt"/>
                <a:ea typeface="+mn-ea"/>
                <a:cs typeface="+mn-cs"/>
              </a:rPr>
              <a:t>the model during estimation and is also used for model assessment. The test data set is an additional</a:t>
            </a:r>
          </a:p>
          <a:p>
            <a:r>
              <a:rPr lang="en-US" sz="1200" kern="1200" baseline="0" dirty="0" smtClean="0">
                <a:solidFill>
                  <a:schemeClr val="tx1"/>
                </a:solidFill>
                <a:latin typeface="+mn-lt"/>
                <a:ea typeface="+mn-ea"/>
                <a:cs typeface="+mn-cs"/>
              </a:rPr>
              <a:t>holdout data set that you can use for model assessment. This tool uses simple random sampling, stratified</a:t>
            </a:r>
          </a:p>
          <a:p>
            <a:r>
              <a:rPr lang="en-US" sz="1200" kern="1200" baseline="0" dirty="0" smtClean="0">
                <a:solidFill>
                  <a:schemeClr val="tx1"/>
                </a:solidFill>
                <a:latin typeface="+mn-lt"/>
                <a:ea typeface="+mn-ea"/>
                <a:cs typeface="+mn-cs"/>
              </a:rPr>
              <a:t>random sampling, or cluster sampling to create partitioned data sets.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Sample tool enables you to take simple random samples, </a:t>
            </a:r>
            <a:r>
              <a:rPr lang="en-US" sz="1200" b="1" i="1" kern="1200" baseline="0" dirty="0" smtClean="0">
                <a:solidFill>
                  <a:schemeClr val="tx1"/>
                </a:solidFill>
                <a:latin typeface="+mn-lt"/>
                <a:ea typeface="+mn-ea"/>
                <a:cs typeface="+mn-cs"/>
              </a:rPr>
              <a:t>nth observation samples, stratified random</a:t>
            </a:r>
          </a:p>
          <a:p>
            <a:r>
              <a:rPr lang="en-US" sz="1200" kern="1200" baseline="0" dirty="0" smtClean="0">
                <a:solidFill>
                  <a:schemeClr val="tx1"/>
                </a:solidFill>
                <a:latin typeface="+mn-lt"/>
                <a:ea typeface="+mn-ea"/>
                <a:cs typeface="+mn-cs"/>
              </a:rPr>
              <a:t>samples, first-</a:t>
            </a:r>
            <a:r>
              <a:rPr lang="en-US" sz="1200" i="1" kern="1200" baseline="0" dirty="0" smtClean="0">
                <a:solidFill>
                  <a:schemeClr val="tx1"/>
                </a:solidFill>
                <a:latin typeface="+mn-lt"/>
                <a:ea typeface="+mn-ea"/>
                <a:cs typeface="+mn-cs"/>
              </a:rPr>
              <a:t>n samples, and cluster samples of data sets. For any type of sampling, you can specify</a:t>
            </a:r>
          </a:p>
          <a:p>
            <a:r>
              <a:rPr lang="en-US" sz="1200" kern="1200" baseline="0" dirty="0" smtClean="0">
                <a:solidFill>
                  <a:schemeClr val="tx1"/>
                </a:solidFill>
                <a:latin typeface="+mn-lt"/>
                <a:ea typeface="+mn-ea"/>
                <a:cs typeface="+mn-cs"/>
              </a:rPr>
              <a:t>either a number of observations or a percentage of the population to select for the sample. If you are</a:t>
            </a:r>
          </a:p>
          <a:p>
            <a:r>
              <a:rPr lang="en-US" sz="1200" kern="1200" baseline="0" dirty="0" smtClean="0">
                <a:solidFill>
                  <a:schemeClr val="tx1"/>
                </a:solidFill>
                <a:latin typeface="+mn-lt"/>
                <a:ea typeface="+mn-ea"/>
                <a:cs typeface="+mn-cs"/>
              </a:rPr>
              <a:t>working with rare events, the Sample tool can be configured for oversampling or stratified sampling.</a:t>
            </a:r>
          </a:p>
          <a:p>
            <a:r>
              <a:rPr lang="en-US" sz="1200" kern="1200" baseline="0" dirty="0" smtClean="0">
                <a:solidFill>
                  <a:schemeClr val="tx1"/>
                </a:solidFill>
                <a:latin typeface="+mn-lt"/>
                <a:ea typeface="+mn-ea"/>
                <a:cs typeface="+mn-cs"/>
              </a:rPr>
              <a:t>Sampling is recommended for extremely large databases because it can significantly decrease model</a:t>
            </a:r>
          </a:p>
          <a:p>
            <a:r>
              <a:rPr lang="en-US" sz="1200" kern="1200" baseline="0" dirty="0" smtClean="0">
                <a:solidFill>
                  <a:schemeClr val="tx1"/>
                </a:solidFill>
                <a:latin typeface="+mn-lt"/>
                <a:ea typeface="+mn-ea"/>
                <a:cs typeface="+mn-cs"/>
              </a:rPr>
              <a:t>training time. If the sample is sufficiently representative, relationships found in the sample can be</a:t>
            </a:r>
          </a:p>
          <a:p>
            <a:r>
              <a:rPr lang="en-US" sz="1200" kern="1200" baseline="0" dirty="0" smtClean="0">
                <a:solidFill>
                  <a:schemeClr val="tx1"/>
                </a:solidFill>
                <a:latin typeface="+mn-lt"/>
                <a:ea typeface="+mn-ea"/>
                <a:cs typeface="+mn-cs"/>
              </a:rPr>
              <a:t>expected to generalize to the complete data set. The Sample tool writes the sampled observations to an</a:t>
            </a:r>
          </a:p>
          <a:p>
            <a:r>
              <a:rPr lang="en-US" sz="1200" kern="1200" baseline="0" dirty="0" smtClean="0">
                <a:solidFill>
                  <a:schemeClr val="tx1"/>
                </a:solidFill>
                <a:latin typeface="+mn-lt"/>
                <a:ea typeface="+mn-ea"/>
                <a:cs typeface="+mn-cs"/>
              </a:rPr>
              <a:t>output data set and saves the seed values that are used to generate the random numbers for the samples so</a:t>
            </a:r>
          </a:p>
          <a:p>
            <a:r>
              <a:rPr lang="en-US" sz="1200" kern="1200" baseline="0" dirty="0" smtClean="0">
                <a:solidFill>
                  <a:schemeClr val="tx1"/>
                </a:solidFill>
                <a:latin typeface="+mn-lt"/>
                <a:ea typeface="+mn-ea"/>
                <a:cs typeface="+mn-cs"/>
              </a:rPr>
              <a:t>that you may replicate the samples.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Time Series tool converts transactional data to time series data. Transactional data is time-stamped</a:t>
            </a:r>
          </a:p>
          <a:p>
            <a:r>
              <a:rPr lang="en-US" sz="1200" kern="1200" baseline="0" dirty="0" smtClean="0">
                <a:solidFill>
                  <a:schemeClr val="tx1"/>
                </a:solidFill>
                <a:latin typeface="+mn-lt"/>
                <a:ea typeface="+mn-ea"/>
                <a:cs typeface="+mn-cs"/>
              </a:rPr>
              <a:t>data that is collected over time at no particular frequency. By contrast, time series data is time-stamped</a:t>
            </a:r>
          </a:p>
          <a:p>
            <a:r>
              <a:rPr lang="en-US" sz="1200" kern="1200" baseline="0" dirty="0" smtClean="0">
                <a:solidFill>
                  <a:schemeClr val="tx1"/>
                </a:solidFill>
                <a:latin typeface="+mn-lt"/>
                <a:ea typeface="+mn-ea"/>
                <a:cs typeface="+mn-cs"/>
              </a:rPr>
              <a:t>data that is summarized over time at a specific frequency. You might have many suppliers and many</a:t>
            </a:r>
          </a:p>
          <a:p>
            <a:r>
              <a:rPr lang="en-US" sz="1200" kern="1200" baseline="0" dirty="0" smtClean="0">
                <a:solidFill>
                  <a:schemeClr val="tx1"/>
                </a:solidFill>
                <a:latin typeface="+mn-lt"/>
                <a:ea typeface="+mn-ea"/>
                <a:cs typeface="+mn-cs"/>
              </a:rPr>
              <a:t>customers, as well as transaction data that is associated with both. The size of each set of transactions can</a:t>
            </a:r>
          </a:p>
          <a:p>
            <a:r>
              <a:rPr lang="en-US" sz="1200" kern="1200" baseline="0" dirty="0" smtClean="0">
                <a:solidFill>
                  <a:schemeClr val="tx1"/>
                </a:solidFill>
                <a:latin typeface="+mn-lt"/>
                <a:ea typeface="+mn-ea"/>
                <a:cs typeface="+mn-cs"/>
              </a:rPr>
              <a:t>be very large, which makes many traditional data mining tasks difficult. By condensing the information</a:t>
            </a:r>
          </a:p>
          <a:p>
            <a:r>
              <a:rPr lang="en-US" sz="1200" kern="1200" baseline="0" dirty="0" smtClean="0">
                <a:solidFill>
                  <a:schemeClr val="tx1"/>
                </a:solidFill>
                <a:latin typeface="+mn-lt"/>
                <a:ea typeface="+mn-ea"/>
                <a:cs typeface="+mn-cs"/>
              </a:rPr>
              <a:t>into a time series, you can discover trends and seasonal variations in customer and supplier habits that</a:t>
            </a:r>
          </a:p>
          <a:p>
            <a:r>
              <a:rPr lang="en-US" sz="1200" kern="1200" baseline="0" dirty="0" smtClean="0">
                <a:solidFill>
                  <a:schemeClr val="tx1"/>
                </a:solidFill>
                <a:latin typeface="+mn-lt"/>
                <a:ea typeface="+mn-ea"/>
                <a:cs typeface="+mn-cs"/>
              </a:rPr>
              <a:t>might not be visible in transactional data.</a:t>
            </a:r>
          </a:p>
        </p:txBody>
      </p:sp>
      <p:sp>
        <p:nvSpPr>
          <p:cNvPr id="4" name="灯片编号占位符 3"/>
          <p:cNvSpPr>
            <a:spLocks noGrp="1"/>
          </p:cNvSpPr>
          <p:nvPr>
            <p:ph type="sldNum" sz="quarter" idx="10"/>
          </p:nvPr>
        </p:nvSpPr>
        <p:spPr/>
        <p:txBody>
          <a:bodyPr/>
          <a:lstStyle/>
          <a:p>
            <a:fld id="{631156F8-1953-4739-B45C-7CD3D7D1EF3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sz="1200" kern="1200" baseline="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631156F8-1953-4739-B45C-7CD3D7D1EF3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Association tool enables you to perform association discovery to identify items that tend to occur</a:t>
            </a:r>
          </a:p>
          <a:p>
            <a:r>
              <a:rPr lang="en-US" sz="1200" kern="1200" baseline="0" dirty="0" smtClean="0">
                <a:solidFill>
                  <a:schemeClr val="tx1"/>
                </a:solidFill>
                <a:latin typeface="+mn-lt"/>
                <a:ea typeface="+mn-ea"/>
                <a:cs typeface="+mn-cs"/>
              </a:rPr>
              <a:t>together within the data. For example, if a customer buys a loaf of bread, how likely is the customer to</a:t>
            </a:r>
          </a:p>
          <a:p>
            <a:r>
              <a:rPr lang="en-US" sz="1200" kern="1200" baseline="0" dirty="0" smtClean="0">
                <a:solidFill>
                  <a:schemeClr val="tx1"/>
                </a:solidFill>
                <a:latin typeface="+mn-lt"/>
                <a:ea typeface="+mn-ea"/>
                <a:cs typeface="+mn-cs"/>
              </a:rPr>
              <a:t>also buy a gallon of milk? This type of discovery is also known as </a:t>
            </a:r>
            <a:r>
              <a:rPr lang="en-US" sz="1200" i="1" kern="1200" baseline="0" dirty="0" smtClean="0">
                <a:solidFill>
                  <a:schemeClr val="tx1"/>
                </a:solidFill>
                <a:latin typeface="+mn-lt"/>
                <a:ea typeface="+mn-ea"/>
                <a:cs typeface="+mn-cs"/>
              </a:rPr>
              <a:t>market basket analysis. The tool also</a:t>
            </a:r>
          </a:p>
          <a:p>
            <a:r>
              <a:rPr lang="en-US" sz="1200" kern="1200" baseline="0" dirty="0" smtClean="0">
                <a:solidFill>
                  <a:schemeClr val="tx1"/>
                </a:solidFill>
                <a:latin typeface="+mn-lt"/>
                <a:ea typeface="+mn-ea"/>
                <a:cs typeface="+mn-cs"/>
              </a:rPr>
              <a:t>enables you to perform sequence discovery if a timestamp variable (a sequence variable) is present in the</a:t>
            </a:r>
          </a:p>
          <a:p>
            <a:r>
              <a:rPr lang="en-US" sz="1200" kern="1200" baseline="0" dirty="0" smtClean="0">
                <a:solidFill>
                  <a:schemeClr val="tx1"/>
                </a:solidFill>
                <a:latin typeface="+mn-lt"/>
                <a:ea typeface="+mn-ea"/>
                <a:cs typeface="+mn-cs"/>
              </a:rPr>
              <a:t>data set. This enables you to take into account the ordering of the relationships among items.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Cluster tool enables you to segment your data; that is, it enables you to identify data observations</a:t>
            </a:r>
          </a:p>
          <a:p>
            <a:r>
              <a:rPr lang="en-US" sz="1200" kern="1200" baseline="0" dirty="0" smtClean="0">
                <a:solidFill>
                  <a:schemeClr val="tx1"/>
                </a:solidFill>
                <a:latin typeface="+mn-lt"/>
                <a:ea typeface="+mn-ea"/>
                <a:cs typeface="+mn-cs"/>
              </a:rPr>
              <a:t>that are similar in some way. Observations that are similar tend to be in the same cluster, and observations</a:t>
            </a:r>
          </a:p>
          <a:p>
            <a:r>
              <a:rPr lang="en-US" sz="1200" kern="1200" baseline="0" dirty="0" smtClean="0">
                <a:solidFill>
                  <a:schemeClr val="tx1"/>
                </a:solidFill>
                <a:latin typeface="+mn-lt"/>
                <a:ea typeface="+mn-ea"/>
                <a:cs typeface="+mn-cs"/>
              </a:rPr>
              <a:t>that are different tend to be in different clusters. The cluster identifier for each observation can be passed</a:t>
            </a:r>
          </a:p>
          <a:p>
            <a:r>
              <a:rPr lang="en-US" sz="1200" kern="1200" baseline="0" dirty="0" smtClean="0">
                <a:solidFill>
                  <a:schemeClr val="tx1"/>
                </a:solidFill>
                <a:latin typeface="+mn-lt"/>
                <a:ea typeface="+mn-ea"/>
                <a:cs typeface="+mn-cs"/>
              </a:rPr>
              <a:t>to subsequent tools in the diagram.</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MultiPlot</a:t>
            </a:r>
            <a:r>
              <a:rPr lang="en-US" sz="1200" b="1" kern="1200" baseline="0" dirty="0" smtClean="0">
                <a:solidFill>
                  <a:schemeClr val="tx1"/>
                </a:solidFill>
                <a:latin typeface="+mn-lt"/>
                <a:ea typeface="+mn-ea"/>
                <a:cs typeface="+mn-cs"/>
              </a:rPr>
              <a:t> tool is a visualization tool that enables you to explore large volumes of data graphically.</a:t>
            </a:r>
          </a:p>
          <a:p>
            <a:r>
              <a:rPr lang="en-US" sz="1200" kern="1200" baseline="0" dirty="0" smtClean="0">
                <a:solidFill>
                  <a:schemeClr val="tx1"/>
                </a:solidFill>
                <a:latin typeface="+mn-lt"/>
                <a:ea typeface="+mn-ea"/>
                <a:cs typeface="+mn-cs"/>
              </a:rPr>
              <a:t>The </a:t>
            </a:r>
            <a:r>
              <a:rPr lang="en-US" sz="1200" kern="1200" baseline="0" dirty="0" err="1" smtClean="0">
                <a:solidFill>
                  <a:schemeClr val="tx1"/>
                </a:solidFill>
                <a:latin typeface="+mn-lt"/>
                <a:ea typeface="+mn-ea"/>
                <a:cs typeface="+mn-cs"/>
              </a:rPr>
              <a:t>MultiPlot</a:t>
            </a:r>
            <a:r>
              <a:rPr lang="en-US" sz="1200" kern="1200" baseline="0" dirty="0" smtClean="0">
                <a:solidFill>
                  <a:schemeClr val="tx1"/>
                </a:solidFill>
                <a:latin typeface="+mn-lt"/>
                <a:ea typeface="+mn-ea"/>
                <a:cs typeface="+mn-cs"/>
              </a:rPr>
              <a:t> tool automatically creates bar charts and scatter plots for the input and target. The code</a:t>
            </a:r>
          </a:p>
          <a:p>
            <a:r>
              <a:rPr lang="en-US" sz="1200" kern="1200" baseline="0" dirty="0" smtClean="0">
                <a:solidFill>
                  <a:schemeClr val="tx1"/>
                </a:solidFill>
                <a:latin typeface="+mn-lt"/>
                <a:ea typeface="+mn-ea"/>
                <a:cs typeface="+mn-cs"/>
              </a:rPr>
              <a:t>created by this tool can be used to create graphs in a batch environment.</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Path Analysis tool enables you to analyze Web log data to determine the paths that visitors take as</a:t>
            </a:r>
          </a:p>
          <a:p>
            <a:r>
              <a:rPr lang="en-US" sz="1200" kern="1200" baseline="0" dirty="0" smtClean="0">
                <a:solidFill>
                  <a:schemeClr val="tx1"/>
                </a:solidFill>
                <a:latin typeface="+mn-lt"/>
                <a:ea typeface="+mn-ea"/>
                <a:cs typeface="+mn-cs"/>
              </a:rPr>
              <a:t>they navigate through a Web site. You can also use the tool to perform sequence analysis.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SOM/</a:t>
            </a:r>
            <a:r>
              <a:rPr lang="en-US" sz="1200" b="1" kern="1200" baseline="0" dirty="0" err="1" smtClean="0">
                <a:solidFill>
                  <a:schemeClr val="tx1"/>
                </a:solidFill>
                <a:latin typeface="+mn-lt"/>
                <a:ea typeface="+mn-ea"/>
                <a:cs typeface="+mn-cs"/>
              </a:rPr>
              <a:t>Kohonen</a:t>
            </a:r>
            <a:r>
              <a:rPr lang="en-US" sz="1200" b="1" kern="1200" baseline="0" dirty="0" smtClean="0">
                <a:solidFill>
                  <a:schemeClr val="tx1"/>
                </a:solidFill>
                <a:latin typeface="+mn-lt"/>
                <a:ea typeface="+mn-ea"/>
                <a:cs typeface="+mn-cs"/>
              </a:rPr>
              <a:t> tool performs unsupervised learning by using </a:t>
            </a:r>
            <a:r>
              <a:rPr lang="en-US" sz="1200" b="1" kern="1200" baseline="0" dirty="0" err="1" smtClean="0">
                <a:solidFill>
                  <a:schemeClr val="tx1"/>
                </a:solidFill>
                <a:latin typeface="+mn-lt"/>
                <a:ea typeface="+mn-ea"/>
                <a:cs typeface="+mn-cs"/>
              </a:rPr>
              <a:t>Kohonen</a:t>
            </a:r>
            <a:r>
              <a:rPr lang="en-US" sz="1200" b="1" kern="1200" baseline="0" dirty="0" smtClean="0">
                <a:solidFill>
                  <a:schemeClr val="tx1"/>
                </a:solidFill>
                <a:latin typeface="+mn-lt"/>
                <a:ea typeface="+mn-ea"/>
                <a:cs typeface="+mn-cs"/>
              </a:rPr>
              <a:t> vector quantization (VQ),</a:t>
            </a:r>
          </a:p>
          <a:p>
            <a:r>
              <a:rPr lang="en-US" sz="1200" kern="1200" baseline="0" dirty="0" err="1" smtClean="0">
                <a:solidFill>
                  <a:schemeClr val="tx1"/>
                </a:solidFill>
                <a:latin typeface="+mn-lt"/>
                <a:ea typeface="+mn-ea"/>
                <a:cs typeface="+mn-cs"/>
              </a:rPr>
              <a:t>Kohonen</a:t>
            </a:r>
            <a:r>
              <a:rPr lang="en-US" sz="1200" kern="1200" baseline="0" dirty="0" smtClean="0">
                <a:solidFill>
                  <a:schemeClr val="tx1"/>
                </a:solidFill>
                <a:latin typeface="+mn-lt"/>
                <a:ea typeface="+mn-ea"/>
                <a:cs typeface="+mn-cs"/>
              </a:rPr>
              <a:t> self-organizing maps (SOMs), or batch SOMs with </a:t>
            </a:r>
            <a:r>
              <a:rPr lang="en-US" sz="1200" kern="1200" baseline="0" dirty="0" err="1" smtClean="0">
                <a:solidFill>
                  <a:schemeClr val="tx1"/>
                </a:solidFill>
                <a:latin typeface="+mn-lt"/>
                <a:ea typeface="+mn-ea"/>
                <a:cs typeface="+mn-cs"/>
              </a:rPr>
              <a:t>Nadaraya</a:t>
            </a:r>
            <a:r>
              <a:rPr lang="en-US" sz="1200" kern="1200" baseline="0" dirty="0" smtClean="0">
                <a:solidFill>
                  <a:schemeClr val="tx1"/>
                </a:solidFill>
                <a:latin typeface="+mn-lt"/>
                <a:ea typeface="+mn-ea"/>
                <a:cs typeface="+mn-cs"/>
              </a:rPr>
              <a:t>-Watson or local-linear smoothing.</a:t>
            </a:r>
          </a:p>
          <a:p>
            <a:r>
              <a:rPr lang="en-US" sz="1200" kern="1200" baseline="0" dirty="0" err="1" smtClean="0">
                <a:solidFill>
                  <a:schemeClr val="tx1"/>
                </a:solidFill>
                <a:latin typeface="+mn-lt"/>
                <a:ea typeface="+mn-ea"/>
                <a:cs typeface="+mn-cs"/>
              </a:rPr>
              <a:t>Kohonen</a:t>
            </a:r>
            <a:r>
              <a:rPr lang="en-US" sz="1200" kern="1200" baseline="0" dirty="0" smtClean="0">
                <a:solidFill>
                  <a:schemeClr val="tx1"/>
                </a:solidFill>
                <a:latin typeface="+mn-lt"/>
                <a:ea typeface="+mn-ea"/>
                <a:cs typeface="+mn-cs"/>
              </a:rPr>
              <a:t> VQ is a clustering method, whereas SOMs are primarily dimension-reduction methods. For</a:t>
            </a:r>
          </a:p>
          <a:p>
            <a:r>
              <a:rPr lang="en-US" sz="1200" kern="1200" baseline="0" dirty="0" smtClean="0">
                <a:solidFill>
                  <a:schemeClr val="tx1"/>
                </a:solidFill>
                <a:latin typeface="+mn-lt"/>
                <a:ea typeface="+mn-ea"/>
                <a:cs typeface="+mn-cs"/>
              </a:rPr>
              <a:t>cluster analysis, the Clustering tool is recommended instead of </a:t>
            </a:r>
            <a:r>
              <a:rPr lang="en-US" sz="1200" kern="1200" baseline="0" dirty="0" err="1" smtClean="0">
                <a:solidFill>
                  <a:schemeClr val="tx1"/>
                </a:solidFill>
                <a:latin typeface="+mn-lt"/>
                <a:ea typeface="+mn-ea"/>
                <a:cs typeface="+mn-cs"/>
              </a:rPr>
              <a:t>Kohonen</a:t>
            </a:r>
            <a:r>
              <a:rPr lang="en-US" sz="1200" kern="1200" baseline="0" dirty="0" smtClean="0">
                <a:solidFill>
                  <a:schemeClr val="tx1"/>
                </a:solidFill>
                <a:latin typeface="+mn-lt"/>
                <a:ea typeface="+mn-ea"/>
                <a:cs typeface="+mn-cs"/>
              </a:rPr>
              <a:t> VQ or SOMs.</a:t>
            </a:r>
          </a:p>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StatExplore</a:t>
            </a:r>
            <a:r>
              <a:rPr lang="en-US" sz="1200" b="1" kern="1200" baseline="0" dirty="0" smtClean="0">
                <a:solidFill>
                  <a:schemeClr val="tx1"/>
                </a:solidFill>
                <a:latin typeface="+mn-lt"/>
                <a:ea typeface="+mn-ea"/>
                <a:cs typeface="+mn-cs"/>
              </a:rPr>
              <a:t> tool is a multipurpose tool used to examine variable distributions and statistics in your</a:t>
            </a:r>
          </a:p>
          <a:p>
            <a:r>
              <a:rPr lang="en-US" sz="1200" kern="1200" baseline="0" dirty="0" smtClean="0">
                <a:solidFill>
                  <a:schemeClr val="tx1"/>
                </a:solidFill>
                <a:latin typeface="+mn-lt"/>
                <a:ea typeface="+mn-ea"/>
                <a:cs typeface="+mn-cs"/>
              </a:rPr>
              <a:t>data sets. The tool generates summarization statistics. You can use the </a:t>
            </a:r>
            <a:r>
              <a:rPr lang="en-US" sz="1200" kern="1200" baseline="0" dirty="0" err="1" smtClean="0">
                <a:solidFill>
                  <a:schemeClr val="tx1"/>
                </a:solidFill>
                <a:latin typeface="+mn-lt"/>
                <a:ea typeface="+mn-ea"/>
                <a:cs typeface="+mn-cs"/>
              </a:rPr>
              <a:t>StatExplore</a:t>
            </a:r>
            <a:r>
              <a:rPr lang="en-US" sz="1200" kern="1200" baseline="0" dirty="0" smtClean="0">
                <a:solidFill>
                  <a:schemeClr val="tx1"/>
                </a:solidFill>
                <a:latin typeface="+mn-lt"/>
                <a:ea typeface="+mn-ea"/>
                <a:cs typeface="+mn-cs"/>
              </a:rPr>
              <a:t> tool to do the</a:t>
            </a:r>
          </a:p>
          <a:p>
            <a:r>
              <a:rPr lang="en-US" sz="1200" kern="1200" baseline="0" dirty="0" smtClean="0">
                <a:solidFill>
                  <a:schemeClr val="tx1"/>
                </a:solidFill>
                <a:latin typeface="+mn-lt"/>
                <a:ea typeface="+mn-ea"/>
                <a:cs typeface="+mn-cs"/>
              </a:rPr>
              <a:t>following:</a:t>
            </a:r>
          </a:p>
          <a:p>
            <a:r>
              <a:rPr lang="en-US" sz="1200" kern="1200" baseline="0" dirty="0" smtClean="0">
                <a:solidFill>
                  <a:schemeClr val="tx1"/>
                </a:solidFill>
                <a:latin typeface="+mn-lt"/>
                <a:ea typeface="+mn-ea"/>
                <a:cs typeface="+mn-cs"/>
              </a:rPr>
              <a:t>• select variables for analysis, for profiling clusters, and for predictive models</a:t>
            </a:r>
          </a:p>
          <a:p>
            <a:r>
              <a:rPr lang="it-IT" sz="1200" kern="1200" baseline="0" dirty="0" smtClean="0">
                <a:solidFill>
                  <a:schemeClr val="tx1"/>
                </a:solidFill>
                <a:latin typeface="+mn-lt"/>
                <a:ea typeface="+mn-ea"/>
                <a:cs typeface="+mn-cs"/>
              </a:rPr>
              <a:t>• compute standard univariate distribution statistics</a:t>
            </a:r>
          </a:p>
          <a:p>
            <a:r>
              <a:rPr lang="en-US" sz="1200" kern="1200" baseline="0" dirty="0" smtClean="0">
                <a:solidFill>
                  <a:schemeClr val="tx1"/>
                </a:solidFill>
                <a:latin typeface="+mn-lt"/>
                <a:ea typeface="+mn-ea"/>
                <a:cs typeface="+mn-cs"/>
              </a:rPr>
              <a:t>• compute standard </a:t>
            </a:r>
            <a:r>
              <a:rPr lang="en-US" sz="1200" kern="1200" baseline="0" dirty="0" err="1" smtClean="0">
                <a:solidFill>
                  <a:schemeClr val="tx1"/>
                </a:solidFill>
                <a:latin typeface="+mn-lt"/>
                <a:ea typeface="+mn-ea"/>
                <a:cs typeface="+mn-cs"/>
              </a:rPr>
              <a:t>bivariate</a:t>
            </a:r>
            <a:r>
              <a:rPr lang="en-US" sz="1200" kern="1200" baseline="0" dirty="0" smtClean="0">
                <a:solidFill>
                  <a:schemeClr val="tx1"/>
                </a:solidFill>
                <a:latin typeface="+mn-lt"/>
                <a:ea typeface="+mn-ea"/>
                <a:cs typeface="+mn-cs"/>
              </a:rPr>
              <a:t> statistics by class target and class segment</a:t>
            </a:r>
          </a:p>
          <a:p>
            <a:r>
              <a:rPr lang="en-US" sz="1200" kern="1200" baseline="0" dirty="0" smtClean="0">
                <a:solidFill>
                  <a:schemeClr val="tx1"/>
                </a:solidFill>
                <a:latin typeface="+mn-lt"/>
                <a:ea typeface="+mn-ea"/>
                <a:cs typeface="+mn-cs"/>
              </a:rPr>
              <a:t>• compute correlation statistics for interval variables by interval input and target</a:t>
            </a:r>
          </a:p>
          <a:p>
            <a:r>
              <a:rPr lang="en-US" sz="1200" kern="1200" baseline="0" dirty="0" smtClean="0">
                <a:solidFill>
                  <a:schemeClr val="tx1"/>
                </a:solidFill>
                <a:latin typeface="+mn-lt"/>
                <a:ea typeface="+mn-ea"/>
                <a:cs typeface="+mn-cs"/>
              </a:rPr>
              <a:t>The optional </a:t>
            </a:r>
            <a:r>
              <a:rPr lang="en-US" sz="1200" b="1" kern="1200" baseline="0" dirty="0" smtClean="0">
                <a:solidFill>
                  <a:schemeClr val="tx1"/>
                </a:solidFill>
                <a:latin typeface="+mn-lt"/>
                <a:ea typeface="+mn-ea"/>
                <a:cs typeface="+mn-cs"/>
              </a:rPr>
              <a:t>Text Miner tool enables you to perform a wide variety of analysis tasks related to text</a:t>
            </a:r>
          </a:p>
          <a:p>
            <a:r>
              <a:rPr lang="en-US" sz="1200" kern="1200" baseline="0" dirty="0" smtClean="0">
                <a:solidFill>
                  <a:schemeClr val="tx1"/>
                </a:solidFill>
                <a:latin typeface="+mn-lt"/>
                <a:ea typeface="+mn-ea"/>
                <a:cs typeface="+mn-cs"/>
              </a:rPr>
              <a:t>mining.</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Variable Selection tool enables you to evaluate the importance of input variables in predicting or</a:t>
            </a:r>
          </a:p>
          <a:p>
            <a:r>
              <a:rPr lang="en-US" sz="1200" kern="1200" baseline="0" dirty="0" smtClean="0">
                <a:solidFill>
                  <a:schemeClr val="tx1"/>
                </a:solidFill>
                <a:latin typeface="+mn-lt"/>
                <a:ea typeface="+mn-ea"/>
                <a:cs typeface="+mn-cs"/>
              </a:rPr>
              <a:t>classifying the target variable. To select the important inputs, the tool uses either an R-square or a </a:t>
            </a:r>
            <a:r>
              <a:rPr lang="en-US" sz="1200" kern="1200" baseline="0" dirty="0" err="1" smtClean="0">
                <a:solidFill>
                  <a:schemeClr val="tx1"/>
                </a:solidFill>
                <a:latin typeface="+mn-lt"/>
                <a:ea typeface="+mn-ea"/>
                <a:cs typeface="+mn-cs"/>
              </a:rPr>
              <a:t>Chisquare</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selection criterion. The R-square criterion enables you to remove variables in hierarchies, remove</a:t>
            </a:r>
          </a:p>
          <a:p>
            <a:r>
              <a:rPr lang="en-US" sz="1200" kern="1200" baseline="0" dirty="0" smtClean="0">
                <a:solidFill>
                  <a:schemeClr val="tx1"/>
                </a:solidFill>
                <a:latin typeface="+mn-lt"/>
                <a:ea typeface="+mn-ea"/>
                <a:cs typeface="+mn-cs"/>
              </a:rPr>
              <a:t>variables that have large percentages of missing values, and remove class variables that are based on the</a:t>
            </a:r>
          </a:p>
          <a:p>
            <a:r>
              <a:rPr lang="en-US" sz="1200" kern="1200" baseline="0" dirty="0" smtClean="0">
                <a:solidFill>
                  <a:schemeClr val="tx1"/>
                </a:solidFill>
                <a:latin typeface="+mn-lt"/>
                <a:ea typeface="+mn-ea"/>
                <a:cs typeface="+mn-cs"/>
              </a:rPr>
              <a:t>number of unique values. The variables that are not related to the target are set to a status of </a:t>
            </a:r>
            <a:r>
              <a:rPr lang="en-US" sz="1200" i="1" kern="1200" baseline="0" dirty="0" smtClean="0">
                <a:solidFill>
                  <a:schemeClr val="tx1"/>
                </a:solidFill>
                <a:latin typeface="+mn-lt"/>
                <a:ea typeface="+mn-ea"/>
                <a:cs typeface="+mn-cs"/>
              </a:rPr>
              <a:t>rejected.</a:t>
            </a:r>
          </a:p>
          <a:p>
            <a:r>
              <a:rPr lang="en-US" sz="1200" kern="1200" baseline="0" dirty="0" smtClean="0">
                <a:solidFill>
                  <a:schemeClr val="tx1"/>
                </a:solidFill>
                <a:latin typeface="+mn-lt"/>
                <a:ea typeface="+mn-ea"/>
                <a:cs typeface="+mn-cs"/>
              </a:rPr>
              <a:t>Although rejected variables are passed to subsequent tools in the process flow diagram, these variables</a:t>
            </a:r>
          </a:p>
          <a:p>
            <a:r>
              <a:rPr lang="en-US" sz="1200" kern="1200" baseline="0" dirty="0" smtClean="0">
                <a:solidFill>
                  <a:schemeClr val="tx1"/>
                </a:solidFill>
                <a:latin typeface="+mn-lt"/>
                <a:ea typeface="+mn-ea"/>
                <a:cs typeface="+mn-cs"/>
              </a:rPr>
              <a:t>are not used as model inputs by more detailed modeling tools, such as the Neural Network and Decision</a:t>
            </a:r>
          </a:p>
          <a:p>
            <a:r>
              <a:rPr lang="en-US" sz="1200" kern="1200" baseline="0" dirty="0" smtClean="0">
                <a:solidFill>
                  <a:schemeClr val="tx1"/>
                </a:solidFill>
                <a:latin typeface="+mn-lt"/>
                <a:ea typeface="+mn-ea"/>
                <a:cs typeface="+mn-cs"/>
              </a:rPr>
              <a:t>Tree tools. You can reassign the input model status to rejected variables.</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err="1" smtClean="0">
                <a:solidFill>
                  <a:schemeClr val="tx1"/>
                </a:solidFill>
                <a:latin typeface="+mn-lt"/>
                <a:ea typeface="+mn-ea"/>
                <a:cs typeface="+mn-cs"/>
              </a:rPr>
              <a:t>StatExplore</a:t>
            </a:r>
            <a:r>
              <a:rPr lang="en-US" sz="1200" b="1" kern="1200" baseline="0" dirty="0" smtClean="0">
                <a:solidFill>
                  <a:schemeClr val="tx1"/>
                </a:solidFill>
                <a:latin typeface="+mn-lt"/>
                <a:ea typeface="+mn-ea"/>
                <a:cs typeface="+mn-cs"/>
              </a:rPr>
              <a:t> tool is a multipurpose tool used to examine variable distributions and statistics in your</a:t>
            </a:r>
          </a:p>
          <a:p>
            <a:r>
              <a:rPr lang="en-US" sz="1200" kern="1200" baseline="0" dirty="0" smtClean="0">
                <a:solidFill>
                  <a:schemeClr val="tx1"/>
                </a:solidFill>
                <a:latin typeface="+mn-lt"/>
                <a:ea typeface="+mn-ea"/>
                <a:cs typeface="+mn-cs"/>
              </a:rPr>
              <a:t>data sets. The tool generates summarization statistics. You can use the </a:t>
            </a:r>
            <a:r>
              <a:rPr lang="en-US" sz="1200" kern="1200" baseline="0" dirty="0" err="1" smtClean="0">
                <a:solidFill>
                  <a:schemeClr val="tx1"/>
                </a:solidFill>
                <a:latin typeface="+mn-lt"/>
                <a:ea typeface="+mn-ea"/>
                <a:cs typeface="+mn-cs"/>
              </a:rPr>
              <a:t>StatExplore</a:t>
            </a:r>
            <a:r>
              <a:rPr lang="en-US" sz="1200" kern="1200" baseline="0" dirty="0" smtClean="0">
                <a:solidFill>
                  <a:schemeClr val="tx1"/>
                </a:solidFill>
                <a:latin typeface="+mn-lt"/>
                <a:ea typeface="+mn-ea"/>
                <a:cs typeface="+mn-cs"/>
              </a:rPr>
              <a:t> tool to do the</a:t>
            </a:r>
          </a:p>
          <a:p>
            <a:r>
              <a:rPr lang="en-US" sz="1200" kern="1200" baseline="0" dirty="0" smtClean="0">
                <a:solidFill>
                  <a:schemeClr val="tx1"/>
                </a:solidFill>
                <a:latin typeface="+mn-lt"/>
                <a:ea typeface="+mn-ea"/>
                <a:cs typeface="+mn-cs"/>
              </a:rPr>
              <a:t>following:</a:t>
            </a:r>
          </a:p>
          <a:p>
            <a:r>
              <a:rPr lang="en-US" sz="1200" kern="1200" baseline="0" dirty="0" smtClean="0">
                <a:solidFill>
                  <a:schemeClr val="tx1"/>
                </a:solidFill>
                <a:latin typeface="+mn-lt"/>
                <a:ea typeface="+mn-ea"/>
                <a:cs typeface="+mn-cs"/>
              </a:rPr>
              <a:t>• select variables for analysis, for profiling clusters, and for predictive models</a:t>
            </a:r>
          </a:p>
          <a:p>
            <a:r>
              <a:rPr lang="it-IT" sz="1200" kern="1200" baseline="0" dirty="0" smtClean="0">
                <a:solidFill>
                  <a:schemeClr val="tx1"/>
                </a:solidFill>
                <a:latin typeface="+mn-lt"/>
                <a:ea typeface="+mn-ea"/>
                <a:cs typeface="+mn-cs"/>
              </a:rPr>
              <a:t>• compute standard univariate distribution statistics</a:t>
            </a:r>
          </a:p>
          <a:p>
            <a:r>
              <a:rPr lang="en-US" sz="1200" kern="1200" baseline="0" dirty="0" smtClean="0">
                <a:solidFill>
                  <a:schemeClr val="tx1"/>
                </a:solidFill>
                <a:latin typeface="+mn-lt"/>
                <a:ea typeface="+mn-ea"/>
                <a:cs typeface="+mn-cs"/>
              </a:rPr>
              <a:t>• compute standard </a:t>
            </a:r>
            <a:r>
              <a:rPr lang="en-US" sz="1200" kern="1200" baseline="0" dirty="0" err="1" smtClean="0">
                <a:solidFill>
                  <a:schemeClr val="tx1"/>
                </a:solidFill>
                <a:latin typeface="+mn-lt"/>
                <a:ea typeface="+mn-ea"/>
                <a:cs typeface="+mn-cs"/>
              </a:rPr>
              <a:t>bivariate</a:t>
            </a:r>
            <a:r>
              <a:rPr lang="en-US" sz="1200" kern="1200" baseline="0" dirty="0" smtClean="0">
                <a:solidFill>
                  <a:schemeClr val="tx1"/>
                </a:solidFill>
                <a:latin typeface="+mn-lt"/>
                <a:ea typeface="+mn-ea"/>
                <a:cs typeface="+mn-cs"/>
              </a:rPr>
              <a:t> statistics by class target and class segment</a:t>
            </a:r>
          </a:p>
          <a:p>
            <a:r>
              <a:rPr lang="en-US" sz="1200" kern="1200" baseline="0" dirty="0" smtClean="0">
                <a:solidFill>
                  <a:schemeClr val="tx1"/>
                </a:solidFill>
                <a:latin typeface="+mn-lt"/>
                <a:ea typeface="+mn-ea"/>
                <a:cs typeface="+mn-cs"/>
              </a:rPr>
              <a:t>• compute correlation statistics for interval variables by interval input and target</a:t>
            </a:r>
          </a:p>
          <a:p>
            <a:r>
              <a:rPr lang="en-US" sz="1200" kern="1200" baseline="0" dirty="0" smtClean="0">
                <a:solidFill>
                  <a:schemeClr val="tx1"/>
                </a:solidFill>
                <a:latin typeface="+mn-lt"/>
                <a:ea typeface="+mn-ea"/>
                <a:cs typeface="+mn-cs"/>
              </a:rPr>
              <a:t>The optional </a:t>
            </a:r>
            <a:r>
              <a:rPr lang="en-US" sz="1200" b="1" kern="1200" baseline="0" dirty="0" smtClean="0">
                <a:solidFill>
                  <a:schemeClr val="tx1"/>
                </a:solidFill>
                <a:latin typeface="+mn-lt"/>
                <a:ea typeface="+mn-ea"/>
                <a:cs typeface="+mn-cs"/>
              </a:rPr>
              <a:t>Text Miner tool enables you to perform a wide variety of analysis tasks related to text</a:t>
            </a:r>
          </a:p>
          <a:p>
            <a:r>
              <a:rPr lang="en-US" sz="1200" kern="1200" baseline="0" dirty="0" smtClean="0">
                <a:solidFill>
                  <a:schemeClr val="tx1"/>
                </a:solidFill>
                <a:latin typeface="+mn-lt"/>
                <a:ea typeface="+mn-ea"/>
                <a:cs typeface="+mn-cs"/>
              </a:rPr>
              <a:t>mining.</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Variable Selection tool enables you to evaluate the importance of input variables in predicting or</a:t>
            </a:r>
          </a:p>
          <a:p>
            <a:r>
              <a:rPr lang="en-US" sz="1200" kern="1200" baseline="0" dirty="0" smtClean="0">
                <a:solidFill>
                  <a:schemeClr val="tx1"/>
                </a:solidFill>
                <a:latin typeface="+mn-lt"/>
                <a:ea typeface="+mn-ea"/>
                <a:cs typeface="+mn-cs"/>
              </a:rPr>
              <a:t>classifying the target variable. To select the important inputs, the tool uses either an R-square or a </a:t>
            </a:r>
            <a:r>
              <a:rPr lang="en-US" sz="1200" kern="1200" baseline="0" dirty="0" err="1" smtClean="0">
                <a:solidFill>
                  <a:schemeClr val="tx1"/>
                </a:solidFill>
                <a:latin typeface="+mn-lt"/>
                <a:ea typeface="+mn-ea"/>
                <a:cs typeface="+mn-cs"/>
              </a:rPr>
              <a:t>Chisquare</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selection criterion. The R-square criterion enables you to remove variables in hierarchies, remove</a:t>
            </a:r>
          </a:p>
          <a:p>
            <a:r>
              <a:rPr lang="en-US" sz="1200" kern="1200" baseline="0" dirty="0" smtClean="0">
                <a:solidFill>
                  <a:schemeClr val="tx1"/>
                </a:solidFill>
                <a:latin typeface="+mn-lt"/>
                <a:ea typeface="+mn-ea"/>
                <a:cs typeface="+mn-cs"/>
              </a:rPr>
              <a:t>variables that have large percentages of missing values, and remove class variables that are based on the</a:t>
            </a:r>
          </a:p>
          <a:p>
            <a:r>
              <a:rPr lang="en-US" sz="1200" kern="1200" baseline="0" dirty="0" smtClean="0">
                <a:solidFill>
                  <a:schemeClr val="tx1"/>
                </a:solidFill>
                <a:latin typeface="+mn-lt"/>
                <a:ea typeface="+mn-ea"/>
                <a:cs typeface="+mn-cs"/>
              </a:rPr>
              <a:t>number of unique values. The variables that are not related to the target are set to a status of </a:t>
            </a:r>
            <a:r>
              <a:rPr lang="en-US" sz="1200" i="1" kern="1200" baseline="0" dirty="0" smtClean="0">
                <a:solidFill>
                  <a:schemeClr val="tx1"/>
                </a:solidFill>
                <a:latin typeface="+mn-lt"/>
                <a:ea typeface="+mn-ea"/>
                <a:cs typeface="+mn-cs"/>
              </a:rPr>
              <a:t>rejected.</a:t>
            </a:r>
          </a:p>
          <a:p>
            <a:r>
              <a:rPr lang="en-US" sz="1200" kern="1200" baseline="0" dirty="0" smtClean="0">
                <a:solidFill>
                  <a:schemeClr val="tx1"/>
                </a:solidFill>
                <a:latin typeface="+mn-lt"/>
                <a:ea typeface="+mn-ea"/>
                <a:cs typeface="+mn-cs"/>
              </a:rPr>
              <a:t>Although rejected variables are passed to subsequent tools in the process flow diagram, these variables</a:t>
            </a:r>
          </a:p>
          <a:p>
            <a:r>
              <a:rPr lang="en-US" sz="1200" kern="1200" baseline="0" dirty="0" smtClean="0">
                <a:solidFill>
                  <a:schemeClr val="tx1"/>
                </a:solidFill>
                <a:latin typeface="+mn-lt"/>
                <a:ea typeface="+mn-ea"/>
                <a:cs typeface="+mn-cs"/>
              </a:rPr>
              <a:t>are not used as model inputs by more detailed modeling tools, such as the Neural Network and Decision</a:t>
            </a:r>
          </a:p>
          <a:p>
            <a:r>
              <a:rPr lang="en-US" sz="1200" kern="1200" baseline="0" dirty="0" smtClean="0">
                <a:solidFill>
                  <a:schemeClr val="tx1"/>
                </a:solidFill>
                <a:latin typeface="+mn-lt"/>
                <a:ea typeface="+mn-ea"/>
                <a:cs typeface="+mn-cs"/>
              </a:rPr>
              <a:t>Tree tools. You can reassign the input model status to rejected variables.</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463FD679-AE3D-4EFC-94CF-CCC43532F071}" type="datetimeFigureOut">
              <a:rPr lang="en-US" smtClean="0"/>
              <a:pPr/>
              <a:t>9/6/2012</a:t>
            </a:fld>
            <a:endParaRPr 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5D3B2732-B845-4923-A0DC-061AE1540D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8" name="页脚占位符 7"/>
          <p:cNvSpPr>
            <a:spLocks noGrp="1"/>
          </p:cNvSpPr>
          <p:nvPr>
            <p:ph type="ftr" sz="quarter" idx="11"/>
          </p:nvPr>
        </p:nvSpPr>
        <p:spPr/>
        <p:txBody>
          <a:bodyPr/>
          <a:lstStyle>
            <a:extLst/>
          </a:lstStyle>
          <a:p>
            <a:endParaRPr lang="en-US"/>
          </a:p>
        </p:txBody>
      </p:sp>
      <p:sp>
        <p:nvSpPr>
          <p:cNvPr id="9" name="灯片编号占位符 8"/>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4" name="页脚占位符 3"/>
          <p:cNvSpPr>
            <a:spLocks noGrp="1"/>
          </p:cNvSpPr>
          <p:nvPr>
            <p:ph type="ftr" sz="quarter" idx="11"/>
          </p:nvPr>
        </p:nvSpPr>
        <p:spPr/>
        <p:txBody>
          <a:bodyPr/>
          <a:lstStyle>
            <a:extLst/>
          </a:lstStyle>
          <a:p>
            <a:endParaRPr lang="en-US"/>
          </a:p>
        </p:txBody>
      </p:sp>
      <p:sp>
        <p:nvSpPr>
          <p:cNvPr id="5" name="灯片编号占位符 4"/>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463FD679-AE3D-4EFC-94CF-CCC43532F071}" type="datetimeFigureOut">
              <a:rPr lang="en-US" smtClean="0"/>
              <a:pPr/>
              <a:t>9/6/2012</a:t>
            </a:fld>
            <a:endParaRPr lang="en-US"/>
          </a:p>
        </p:txBody>
      </p:sp>
      <p:sp>
        <p:nvSpPr>
          <p:cNvPr id="3" name="页脚占位符 2"/>
          <p:cNvSpPr>
            <a:spLocks noGrp="1"/>
          </p:cNvSpPr>
          <p:nvPr>
            <p:ph type="ftr" sz="quarter" idx="11"/>
          </p:nvPr>
        </p:nvSpPr>
        <p:spPr/>
        <p:txBody>
          <a:bodyPr/>
          <a:lstStyle>
            <a:extLst/>
          </a:lstStyle>
          <a:p>
            <a:endParaRPr lang="en-US"/>
          </a:p>
        </p:txBody>
      </p:sp>
      <p:sp>
        <p:nvSpPr>
          <p:cNvPr id="4" name="灯片编号占位符 3"/>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463FD679-AE3D-4EFC-94CF-CCC43532F071}" type="datetimeFigureOut">
              <a:rPr lang="en-US" smtClean="0"/>
              <a:pPr/>
              <a:t>9/6/2012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463FD679-AE3D-4EFC-94CF-CCC43532F071}" type="datetimeFigureOut">
              <a:rPr lang="en-US" smtClean="0"/>
              <a:pPr/>
              <a:t>9/6/2012</a:t>
            </a:fld>
            <a:endParaRPr 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5D3B2732-B845-4923-A0DC-061AE1540D34}" type="slidenum">
              <a:rPr lang="en-US" smtClean="0"/>
              <a:pPr/>
              <a:t>‹#›</a:t>
            </a:fld>
            <a:endParaRPr 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63FD679-AE3D-4EFC-94CF-CCC43532F071}" type="datetimeFigureOut">
              <a:rPr lang="en-US" smtClean="0"/>
              <a:pPr/>
              <a:t>9/6/2012</a:t>
            </a:fld>
            <a:endParaRPr 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D3B2732-B845-4923-A0DC-061AE1540D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0.gif"/></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png"/></Relationships>
</file>

<file path=ppt/slides/_rels/slide4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49.gif"/><Relationship Id="rId4" Type="http://schemas.openxmlformats.org/officeDocument/2006/relationships/image" Target="../media/image47.gif"/></Relationships>
</file>

<file path=ppt/slides/_rels/slide55.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304800"/>
            <a:ext cx="5105400" cy="2057400"/>
          </a:xfrm>
        </p:spPr>
        <p:txBody>
          <a:bodyPr>
            <a:normAutofit/>
          </a:bodyPr>
          <a:lstStyle/>
          <a:p>
            <a:r>
              <a:rPr lang="en-US" sz="3600" dirty="0" smtClean="0"/>
              <a:t>Business Intelligence &amp; Data Mining </a:t>
            </a:r>
            <a:br>
              <a:rPr lang="en-US" sz="3600" dirty="0" smtClean="0"/>
            </a:br>
            <a:r>
              <a:rPr lang="en-US" sz="3600" dirty="0" smtClean="0"/>
              <a:t>with SAS Suite</a:t>
            </a:r>
            <a:endParaRPr lang="en-US" sz="3600" dirty="0"/>
          </a:p>
        </p:txBody>
      </p:sp>
      <p:sp>
        <p:nvSpPr>
          <p:cNvPr id="3" name="Subtitle 2"/>
          <p:cNvSpPr>
            <a:spLocks noGrp="1"/>
          </p:cNvSpPr>
          <p:nvPr>
            <p:ph type="subTitle" idx="1"/>
          </p:nvPr>
        </p:nvSpPr>
        <p:spPr>
          <a:xfrm>
            <a:off x="3354442" y="2895600"/>
            <a:ext cx="5114778" cy="1870336"/>
          </a:xfrm>
        </p:spPr>
        <p:txBody>
          <a:bodyPr>
            <a:noAutofit/>
          </a:bodyPr>
          <a:lstStyle/>
          <a:p>
            <a:r>
              <a:rPr lang="en-US" sz="2400" b="1" dirty="0" smtClean="0"/>
              <a:t>Week 2: Overview (2)– SAS EM</a:t>
            </a:r>
          </a:p>
          <a:p>
            <a:endParaRPr lang="en-US" sz="1200" b="1" dirty="0" smtClean="0"/>
          </a:p>
          <a:p>
            <a:r>
              <a:rPr lang="en-US" sz="2400" b="1" dirty="0" smtClean="0"/>
              <a:t>94832/Mini1</a:t>
            </a:r>
          </a:p>
          <a:p>
            <a:r>
              <a:rPr lang="en-US" sz="2400" b="1" dirty="0" smtClean="0"/>
              <a:t>Fall 2012</a:t>
            </a:r>
          </a:p>
          <a:p>
            <a:r>
              <a:rPr lang="en-US" sz="2400" b="1" dirty="0" err="1" smtClean="0"/>
              <a:t>Beibei</a:t>
            </a:r>
            <a:r>
              <a:rPr lang="en-US" sz="2400" b="1" dirty="0" smtClean="0"/>
              <a:t> Li</a:t>
            </a:r>
            <a:endParaRPr lang="en-US" sz="2400" b="1" dirty="0"/>
          </a:p>
        </p:txBody>
      </p:sp>
      <p:pic>
        <p:nvPicPr>
          <p:cNvPr id="4" name="Picture 6"/>
          <p:cNvPicPr>
            <a:picLocks noChangeAspect="1" noChangeArrowheads="1"/>
          </p:cNvPicPr>
          <p:nvPr/>
        </p:nvPicPr>
        <p:blipFill>
          <a:blip r:embed="rId2" cstate="print"/>
          <a:srcRect/>
          <a:stretch>
            <a:fillRect/>
          </a:stretch>
        </p:blipFill>
        <p:spPr bwMode="auto">
          <a:xfrm>
            <a:off x="1447800" y="3200400"/>
            <a:ext cx="2057400" cy="1383848"/>
          </a:xfrm>
          <a:prstGeom prst="rect">
            <a:avLst/>
          </a:prstGeom>
          <a:noFill/>
          <a:ln w="9525">
            <a:noFill/>
            <a:miter lim="800000"/>
            <a:headEnd/>
            <a:tailEnd/>
          </a:ln>
        </p:spPr>
      </p:pic>
    </p:spTree>
    <p:extLst>
      <p:ext uri="{BB962C8B-B14F-4D97-AF65-F5344CB8AC3E}">
        <p14:creationId xmlns:p14="http://schemas.microsoft.com/office/powerpoint/2010/main" xmlns="" val="562847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90469" cy="646331"/>
          </a:xfrm>
          <a:prstGeom prst="rect">
            <a:avLst/>
          </a:prstGeom>
        </p:spPr>
        <p:txBody>
          <a:bodyPr wrap="none">
            <a:spAutoFit/>
          </a:bodyPr>
          <a:lstStyle/>
          <a:p>
            <a:pPr>
              <a:defRPr/>
            </a:pPr>
            <a:r>
              <a:rPr lang="en-US" sz="3600" b="1" kern="0" dirty="0" smtClean="0">
                <a:solidFill>
                  <a:srgbClr val="C00000"/>
                </a:solidFill>
              </a:rPr>
              <a:t>SEMMA – Explore Tab</a:t>
            </a:r>
            <a:endParaRPr lang="en-US" sz="3600" b="1" kern="0" dirty="0">
              <a:solidFill>
                <a:srgbClr val="C00000"/>
              </a:solidFill>
            </a:endParaRPr>
          </a:p>
        </p:txBody>
      </p:sp>
      <p:pic>
        <p:nvPicPr>
          <p:cNvPr id="12290" name="Picture 2"/>
          <p:cNvPicPr>
            <a:picLocks noChangeAspect="1" noChangeArrowheads="1"/>
          </p:cNvPicPr>
          <p:nvPr/>
        </p:nvPicPr>
        <p:blipFill>
          <a:blip r:embed="rId3" cstate="print"/>
          <a:srcRect t="13333"/>
          <a:stretch>
            <a:fillRect/>
          </a:stretch>
        </p:blipFill>
        <p:spPr bwMode="auto">
          <a:xfrm>
            <a:off x="2057400" y="905985"/>
            <a:ext cx="5029200" cy="3208815"/>
          </a:xfrm>
          <a:prstGeom prst="rect">
            <a:avLst/>
          </a:prstGeom>
          <a:noFill/>
          <a:ln w="9525">
            <a:noFill/>
            <a:miter lim="800000"/>
            <a:headEnd/>
            <a:tailEnd/>
          </a:ln>
        </p:spPr>
      </p:pic>
      <p:sp>
        <p:nvSpPr>
          <p:cNvPr id="8" name="矩形 7"/>
          <p:cNvSpPr/>
          <p:nvPr/>
        </p:nvSpPr>
        <p:spPr>
          <a:xfrm>
            <a:off x="381000" y="5257800"/>
            <a:ext cx="8610600" cy="923330"/>
          </a:xfrm>
          <a:prstGeom prst="rect">
            <a:avLst/>
          </a:prstGeom>
        </p:spPr>
        <p:txBody>
          <a:bodyPr wrap="square">
            <a:spAutoFit/>
          </a:bodyPr>
          <a:lstStyle/>
          <a:p>
            <a:r>
              <a:rPr lang="en-US" b="1" dirty="0" smtClean="0"/>
              <a:t>Path Analysis: </a:t>
            </a:r>
            <a:r>
              <a:rPr lang="en-US" dirty="0" smtClean="0"/>
              <a:t>analyze </a:t>
            </a:r>
            <a:r>
              <a:rPr lang="en-US" dirty="0" smtClean="0">
                <a:solidFill>
                  <a:srgbClr val="C00000"/>
                </a:solidFill>
              </a:rPr>
              <a:t>Web log data </a:t>
            </a:r>
            <a:r>
              <a:rPr lang="en-US" dirty="0" smtClean="0"/>
              <a:t>to determine the paths that visitors take as they navigate through a Web site. </a:t>
            </a:r>
          </a:p>
          <a:p>
            <a:r>
              <a:rPr lang="en-US" b="1" dirty="0" smtClean="0"/>
              <a:t>SOM/</a:t>
            </a:r>
            <a:r>
              <a:rPr lang="en-US" b="1" dirty="0" err="1" smtClean="0"/>
              <a:t>Kohonen</a:t>
            </a:r>
            <a:r>
              <a:rPr lang="en-US" b="1" dirty="0" smtClean="0"/>
              <a:t>: </a:t>
            </a:r>
            <a:r>
              <a:rPr lang="en-US" dirty="0" smtClean="0"/>
              <a:t>advanced</a:t>
            </a:r>
            <a:r>
              <a:rPr lang="en-US" b="1" dirty="0" smtClean="0"/>
              <a:t> </a:t>
            </a:r>
            <a:r>
              <a:rPr lang="en-US" dirty="0" smtClean="0">
                <a:solidFill>
                  <a:srgbClr val="C00000"/>
                </a:solidFill>
              </a:rPr>
              <a:t>unsupervised learning</a:t>
            </a:r>
            <a:r>
              <a:rPr lang="en-US" dirty="0" smtClean="0"/>
              <a:t>.</a:t>
            </a:r>
          </a:p>
        </p:txBody>
      </p:sp>
      <p:sp>
        <p:nvSpPr>
          <p:cNvPr id="9" name="矩形 8"/>
          <p:cNvSpPr/>
          <p:nvPr/>
        </p:nvSpPr>
        <p:spPr>
          <a:xfrm>
            <a:off x="381000" y="4205406"/>
            <a:ext cx="8686800" cy="92333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smtClean="0"/>
              <a:t>MultiPlot</a:t>
            </a:r>
            <a:r>
              <a:rPr lang="en-US" b="1" dirty="0" smtClean="0"/>
              <a:t>: </a:t>
            </a:r>
            <a:r>
              <a:rPr lang="en-US" dirty="0" smtClean="0">
                <a:solidFill>
                  <a:srgbClr val="C00000"/>
                </a:solidFill>
              </a:rPr>
              <a:t>visualization</a:t>
            </a:r>
            <a:r>
              <a:rPr lang="en-US" dirty="0" smtClean="0"/>
              <a:t>, explore large volumes of data </a:t>
            </a:r>
            <a:r>
              <a:rPr lang="en-US" dirty="0" smtClean="0">
                <a:solidFill>
                  <a:srgbClr val="C00000"/>
                </a:solidFill>
              </a:rPr>
              <a:t>graphically</a:t>
            </a:r>
            <a:r>
              <a:rPr lang="en-US" dirty="0" smtClean="0"/>
              <a:t>.</a:t>
            </a:r>
          </a:p>
          <a:p>
            <a:r>
              <a:rPr lang="en-US" dirty="0" smtClean="0"/>
              <a:t>Automatically creates </a:t>
            </a:r>
            <a:r>
              <a:rPr lang="en-US" dirty="0" smtClean="0">
                <a:solidFill>
                  <a:srgbClr val="C00000"/>
                </a:solidFill>
              </a:rPr>
              <a:t>bar charts </a:t>
            </a:r>
            <a:r>
              <a:rPr lang="en-US" dirty="0" smtClean="0"/>
              <a:t>and </a:t>
            </a:r>
            <a:r>
              <a:rPr lang="en-US" dirty="0" smtClean="0">
                <a:solidFill>
                  <a:srgbClr val="C00000"/>
                </a:solidFill>
              </a:rPr>
              <a:t>scatter plots </a:t>
            </a:r>
            <a:r>
              <a:rPr lang="en-US" dirty="0" smtClean="0"/>
              <a:t>for the input and target. The code created can be used to create graphs in a batch environment.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dirty="0" smtClean="0">
                <a:solidFill>
                  <a:srgbClr val="C00000"/>
                </a:solidFill>
              </a:rPr>
              <a:t>Plot - Why Data Visualization?</a:t>
            </a:r>
            <a:endParaRPr lang="en-US" sz="3600" dirty="0">
              <a:solidFill>
                <a:srgbClr val="C00000"/>
              </a:solidFill>
            </a:endParaRPr>
          </a:p>
        </p:txBody>
      </p:sp>
      <p:sp>
        <p:nvSpPr>
          <p:cNvPr id="3" name="Content Placeholder 2"/>
          <p:cNvSpPr>
            <a:spLocks noGrp="1"/>
          </p:cNvSpPr>
          <p:nvPr>
            <p:ph idx="1"/>
          </p:nvPr>
        </p:nvSpPr>
        <p:spPr>
          <a:xfrm>
            <a:off x="381000" y="1798637"/>
            <a:ext cx="8229600" cy="4525963"/>
          </a:xfrm>
        </p:spPr>
        <p:txBody>
          <a:bodyPr>
            <a:normAutofit/>
          </a:bodyPr>
          <a:lstStyle/>
          <a:p>
            <a:pPr marL="342900" indent="-342900">
              <a:buFont typeface="Arial" pitchFamily="34" charset="0"/>
              <a:buChar char="•"/>
            </a:pPr>
            <a:r>
              <a:rPr lang="en-US" sz="2000" dirty="0" smtClean="0"/>
              <a:t>Same average for X</a:t>
            </a:r>
          </a:p>
          <a:p>
            <a:pPr marL="342900" indent="-342900">
              <a:buFont typeface="Arial" pitchFamily="34" charset="0"/>
              <a:buChar char="•"/>
            </a:pPr>
            <a:r>
              <a:rPr lang="en-US" sz="2000" dirty="0" smtClean="0"/>
              <a:t>Same variance for X</a:t>
            </a:r>
          </a:p>
          <a:p>
            <a:pPr marL="342900" indent="-342900">
              <a:buFont typeface="Arial" pitchFamily="34" charset="0"/>
              <a:buChar char="•"/>
            </a:pPr>
            <a:r>
              <a:rPr lang="en-US" sz="2000" dirty="0" smtClean="0"/>
              <a:t>Same average for Y</a:t>
            </a:r>
          </a:p>
          <a:p>
            <a:pPr marL="342900" indent="-342900">
              <a:buFont typeface="Arial" pitchFamily="34" charset="0"/>
              <a:buChar char="•"/>
            </a:pPr>
            <a:r>
              <a:rPr lang="en-US" sz="2000" dirty="0" smtClean="0"/>
              <a:t>Same variance for Y</a:t>
            </a:r>
          </a:p>
          <a:p>
            <a:pPr marL="342900" indent="-342900">
              <a:buFont typeface="Arial" pitchFamily="34" charset="0"/>
              <a:buChar char="•"/>
            </a:pPr>
            <a:r>
              <a:rPr lang="en-US" sz="2000" dirty="0" smtClean="0"/>
              <a:t>Same correlation between X and Y</a:t>
            </a:r>
          </a:p>
          <a:p>
            <a:pPr marL="342900" indent="-342900">
              <a:buFont typeface="Arial" pitchFamily="34" charset="0"/>
              <a:buChar char="•"/>
            </a:pPr>
            <a:r>
              <a:rPr lang="en-US" sz="2000" dirty="0" smtClean="0"/>
              <a:t>Same linear regression:</a:t>
            </a:r>
          </a:p>
          <a:p>
            <a:pPr marL="342900" indent="-342900">
              <a:buFont typeface="Arial" pitchFamily="34" charset="0"/>
              <a:buChar char="•"/>
            </a:pPr>
            <a:endParaRPr lang="en-US" sz="2000" dirty="0" smtClean="0"/>
          </a:p>
          <a:p>
            <a:pPr marL="342900" indent="-342900">
              <a:buFont typeface="Arial" pitchFamily="34" charset="0"/>
              <a:buChar char="•"/>
            </a:pPr>
            <a:endParaRPr lang="en-US" sz="2000" dirty="0" smtClean="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l="3607" t="5574" r="1967"/>
          <a:stretch>
            <a:fillRect/>
          </a:stretch>
        </p:blipFill>
        <p:spPr bwMode="auto">
          <a:xfrm>
            <a:off x="5105400" y="1600200"/>
            <a:ext cx="3810000"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descr="y=3.00 + 0.500x"/>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00200" y="4145280"/>
            <a:ext cx="2301221" cy="27432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6" name="组合 15"/>
          <p:cNvGrpSpPr/>
          <p:nvPr/>
        </p:nvGrpSpPr>
        <p:grpSpPr>
          <a:xfrm>
            <a:off x="5134302" y="1600200"/>
            <a:ext cx="3751670" cy="4495800"/>
            <a:chOff x="5134302" y="1371600"/>
            <a:chExt cx="3751670" cy="4495800"/>
          </a:xfrm>
        </p:grpSpPr>
        <p:cxnSp>
          <p:nvCxnSpPr>
            <p:cNvPr id="8" name="直接连接符 7"/>
            <p:cNvCxnSpPr/>
            <p:nvPr/>
          </p:nvCxnSpPr>
          <p:spPr>
            <a:xfrm>
              <a:off x="6096000" y="1371600"/>
              <a:ext cx="0" cy="44958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152698" y="1371600"/>
              <a:ext cx="0" cy="44958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965732" y="1371600"/>
              <a:ext cx="0" cy="44958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909034" y="1371600"/>
              <a:ext cx="0" cy="44958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870732" y="1371600"/>
              <a:ext cx="0" cy="44958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134302" y="1371600"/>
              <a:ext cx="374904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136932" y="5867400"/>
              <a:ext cx="3749040" cy="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1696009" y="1143000"/>
            <a:ext cx="5161991" cy="369332"/>
          </a:xfrm>
          <a:prstGeom prst="rect">
            <a:avLst/>
          </a:prstGeom>
        </p:spPr>
        <p:txBody>
          <a:bodyPr wrap="none">
            <a:spAutoFit/>
          </a:bodyPr>
          <a:lstStyle/>
          <a:p>
            <a:r>
              <a:rPr lang="en-US" dirty="0" smtClean="0">
                <a:solidFill>
                  <a:srgbClr val="C00000"/>
                </a:solidFill>
              </a:rPr>
              <a:t>What about using summary statistics tables?</a:t>
            </a:r>
            <a:endParaRPr lang="en-US" dirty="0"/>
          </a:p>
        </p:txBody>
      </p:sp>
    </p:spTree>
    <p:extLst>
      <p:ext uri="{BB962C8B-B14F-4D97-AF65-F5344CB8AC3E}">
        <p14:creationId xmlns:p14="http://schemas.microsoft.com/office/powerpoint/2010/main" xmlns="" val="93751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nodeType="after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nodeType="afterEffect">
                                  <p:stCondLst>
                                    <p:cond delay="0"/>
                                  </p:stCondLst>
                                  <p:childTnLst>
                                    <p:set>
                                      <p:cBhvr>
                                        <p:cTn id="37"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solidFill>
                  <a:srgbClr val="C00000"/>
                </a:solidFill>
              </a:rPr>
              <a:t>Anscombe’s</a:t>
            </a:r>
            <a:r>
              <a:rPr lang="en-US" sz="3600" dirty="0" smtClean="0">
                <a:solidFill>
                  <a:srgbClr val="C00000"/>
                </a:solidFill>
              </a:rPr>
              <a:t> Quartet</a:t>
            </a:r>
            <a:endParaRPr lang="en-US" sz="3600" dirty="0">
              <a:solidFill>
                <a:srgbClr val="C00000"/>
              </a:solidFill>
            </a:endParaRPr>
          </a:p>
        </p:txBody>
      </p:sp>
      <p:sp>
        <p:nvSpPr>
          <p:cNvPr id="3" name="Content Placeholder 2"/>
          <p:cNvSpPr>
            <a:spLocks noGrp="1"/>
          </p:cNvSpPr>
          <p:nvPr>
            <p:ph idx="1"/>
          </p:nvPr>
        </p:nvSpPr>
        <p:spPr>
          <a:xfrm>
            <a:off x="838200" y="5943600"/>
            <a:ext cx="7620000" cy="487363"/>
          </a:xfrm>
        </p:spPr>
        <p:txBody>
          <a:bodyPr>
            <a:normAutofit fontScale="70000" lnSpcReduction="20000"/>
          </a:bodyPr>
          <a:lstStyle/>
          <a:p>
            <a:r>
              <a:rPr lang="en-US" dirty="0" smtClean="0">
                <a:solidFill>
                  <a:srgbClr val="C00000"/>
                </a:solidFill>
              </a:rPr>
              <a:t>Your brain can efficiently process properly visualized data.</a:t>
            </a:r>
            <a:endParaRPr lang="en-US" dirty="0">
              <a:solidFill>
                <a:srgbClr val="C00000"/>
              </a:solidFill>
            </a:endParaRPr>
          </a:p>
        </p:txBody>
      </p:sp>
      <p:pic>
        <p:nvPicPr>
          <p:cNvPr id="3074" name="Picture 2" descr="http://upload.wikimedia.org/wikipedia/commons/thumb/e/ec/Anscombe%27s_quartet_3.svg/425px-Anscombe%27s_quartet_3.svg.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l="1603" t="3383" r="1230" b="1881"/>
          <a:stretch>
            <a:fillRect/>
          </a:stretch>
        </p:blipFill>
        <p:spPr bwMode="auto">
          <a:xfrm>
            <a:off x="304800" y="1371600"/>
            <a:ext cx="6019800" cy="426720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p:cNvPicPr>
            <a:picLocks noChangeAspect="1" noChangeArrowheads="1"/>
          </p:cNvPicPr>
          <p:nvPr/>
        </p:nvPicPr>
        <p:blipFill>
          <a:blip r:embed="rId3" cstate="print"/>
          <a:srcRect l="80234" t="30208" r="3953" b="29167"/>
          <a:stretch>
            <a:fillRect/>
          </a:stretch>
        </p:blipFill>
        <p:spPr bwMode="auto">
          <a:xfrm>
            <a:off x="6459416" y="533400"/>
            <a:ext cx="2532184" cy="3657600"/>
          </a:xfrm>
          <a:prstGeom prst="rect">
            <a:avLst/>
          </a:prstGeom>
          <a:noFill/>
          <a:ln w="9525">
            <a:noFill/>
            <a:miter lim="800000"/>
            <a:headEnd/>
            <a:tailEnd/>
          </a:ln>
        </p:spPr>
      </p:pic>
    </p:spTree>
    <p:extLst>
      <p:ext uri="{BB962C8B-B14F-4D97-AF65-F5344CB8AC3E}">
        <p14:creationId xmlns:p14="http://schemas.microsoft.com/office/powerpoint/2010/main" xmlns="" val="283975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Exploratory Data Analysis (EDA)</a:t>
            </a:r>
            <a:endParaRPr lang="en-US" dirty="0">
              <a:solidFill>
                <a:srgbClr val="C00000"/>
              </a:solidFill>
            </a:endParaRPr>
          </a:p>
        </p:txBody>
      </p:sp>
      <p:sp>
        <p:nvSpPr>
          <p:cNvPr id="3" name="Content Placeholder 2"/>
          <p:cNvSpPr>
            <a:spLocks noGrp="1"/>
          </p:cNvSpPr>
          <p:nvPr>
            <p:ph idx="1"/>
          </p:nvPr>
        </p:nvSpPr>
        <p:spPr>
          <a:xfrm>
            <a:off x="457200" y="1557528"/>
            <a:ext cx="8229600" cy="3471672"/>
          </a:xfrm>
        </p:spPr>
        <p:txBody>
          <a:bodyPr>
            <a:normAutofit/>
          </a:bodyPr>
          <a:lstStyle/>
          <a:p>
            <a:pPr marL="342900" indent="-342900">
              <a:buFont typeface="Arial" pitchFamily="34" charset="0"/>
              <a:buChar char="•"/>
            </a:pPr>
            <a:r>
              <a:rPr lang="en-US" sz="2400" dirty="0" smtClean="0"/>
              <a:t>An </a:t>
            </a:r>
            <a:r>
              <a:rPr lang="en-US" sz="2400" dirty="0"/>
              <a:t>approach to </a:t>
            </a:r>
            <a:r>
              <a:rPr lang="en-US" sz="2400" dirty="0" smtClean="0"/>
              <a:t>analyze </a:t>
            </a:r>
            <a:r>
              <a:rPr lang="en-US" sz="2400" dirty="0"/>
              <a:t>data sets to summarize their main </a:t>
            </a:r>
            <a:r>
              <a:rPr lang="en-US" sz="2400" dirty="0" smtClean="0"/>
              <a:t>characteristics </a:t>
            </a:r>
            <a:r>
              <a:rPr lang="en-US" sz="2400" dirty="0"/>
              <a:t>in easy-to-understand </a:t>
            </a:r>
            <a:r>
              <a:rPr lang="en-US" sz="2400" dirty="0" smtClean="0"/>
              <a:t>form.</a:t>
            </a:r>
          </a:p>
          <a:p>
            <a:pPr marL="342900" indent="-342900">
              <a:buFont typeface="Arial" pitchFamily="34" charset="0"/>
              <a:buChar char="•"/>
            </a:pPr>
            <a:r>
              <a:rPr lang="en-US" sz="2400" dirty="0" smtClean="0"/>
              <a:t>Often </a:t>
            </a:r>
            <a:r>
              <a:rPr lang="en-US" sz="2400" dirty="0"/>
              <a:t>with visual graphs, without using a statistical model or having formulated a </a:t>
            </a:r>
            <a:r>
              <a:rPr lang="en-US" sz="2400" dirty="0" smtClean="0"/>
              <a:t>hypothesis. Some time we call it “</a:t>
            </a:r>
            <a:r>
              <a:rPr lang="en-US" sz="2400" dirty="0" smtClean="0">
                <a:solidFill>
                  <a:srgbClr val="C00000"/>
                </a:solidFill>
              </a:rPr>
              <a:t>Model-free evidence</a:t>
            </a:r>
            <a:r>
              <a:rPr lang="en-US" sz="2400" dirty="0" smtClean="0"/>
              <a:t>.”</a:t>
            </a:r>
          </a:p>
          <a:p>
            <a:pPr marL="342900" indent="-342900">
              <a:buFont typeface="Arial" pitchFamily="34" charset="0"/>
              <a:buChar char="•"/>
            </a:pPr>
            <a:r>
              <a:rPr lang="en-US" sz="2400" dirty="0" smtClean="0"/>
              <a:t>Helps to </a:t>
            </a:r>
            <a:r>
              <a:rPr lang="en-US" sz="2400" dirty="0">
                <a:solidFill>
                  <a:srgbClr val="C00000"/>
                </a:solidFill>
              </a:rPr>
              <a:t>formulate hypotheses </a:t>
            </a:r>
            <a:r>
              <a:rPr lang="en-US" sz="2400" dirty="0"/>
              <a:t>that could be tested on new data-sets.</a:t>
            </a:r>
          </a:p>
        </p:txBody>
      </p:sp>
      <p:sp>
        <p:nvSpPr>
          <p:cNvPr id="4" name="矩形 3"/>
          <p:cNvSpPr/>
          <p:nvPr/>
        </p:nvSpPr>
        <p:spPr>
          <a:xfrm>
            <a:off x="2057400" y="5253335"/>
            <a:ext cx="6858000" cy="461665"/>
          </a:xfrm>
          <a:prstGeom prst="rect">
            <a:avLst/>
          </a:prstGeom>
        </p:spPr>
        <p:txBody>
          <a:bodyPr wrap="square">
            <a:spAutoFit/>
          </a:bodyPr>
          <a:lstStyle/>
          <a:p>
            <a:pPr marL="342900" indent="-342900"/>
            <a:r>
              <a:rPr lang="en-US" sz="2400" dirty="0" smtClean="0">
                <a:solidFill>
                  <a:srgbClr val="C00000"/>
                </a:solidFill>
              </a:rPr>
              <a:t>What if still using summary statistics tables?</a:t>
            </a:r>
            <a:endParaRPr lang="en-US" sz="2400" dirty="0">
              <a:solidFill>
                <a:srgbClr val="C00000"/>
              </a:solidFill>
            </a:endParaRPr>
          </a:p>
        </p:txBody>
      </p:sp>
      <p:pic>
        <p:nvPicPr>
          <p:cNvPr id="94210" name="Picture 2" descr="https://encrypted-tbn2.google.com/images?q=tbn:ANd9GcS9ZrZ1DM5eepmsEcxCP7lRsMXf411Dx6x6CpSb6kdJzXkEyV17"/>
          <p:cNvPicPr>
            <a:picLocks noChangeAspect="1" noChangeArrowheads="1"/>
          </p:cNvPicPr>
          <p:nvPr/>
        </p:nvPicPr>
        <p:blipFill>
          <a:blip r:embed="rId2" cstate="print"/>
          <a:srcRect/>
          <a:stretch>
            <a:fillRect/>
          </a:stretch>
        </p:blipFill>
        <p:spPr bwMode="auto">
          <a:xfrm>
            <a:off x="695476" y="4876800"/>
            <a:ext cx="1209523" cy="1524000"/>
          </a:xfrm>
          <a:prstGeom prst="rect">
            <a:avLst/>
          </a:prstGeom>
          <a:noFill/>
        </p:spPr>
      </p:pic>
    </p:spTree>
    <p:extLst>
      <p:ext uri="{BB962C8B-B14F-4D97-AF65-F5344CB8AC3E}">
        <p14:creationId xmlns:p14="http://schemas.microsoft.com/office/powerpoint/2010/main" xmlns="" val="409854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210"/>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5125121" cy="646331"/>
          </a:xfrm>
          <a:prstGeom prst="rect">
            <a:avLst/>
          </a:prstGeom>
        </p:spPr>
        <p:txBody>
          <a:bodyPr wrap="none">
            <a:spAutoFit/>
          </a:bodyPr>
          <a:lstStyle/>
          <a:p>
            <a:pPr>
              <a:defRPr/>
            </a:pPr>
            <a:r>
              <a:rPr lang="en-US" sz="3600" b="1" kern="0" dirty="0" smtClean="0">
                <a:solidFill>
                  <a:srgbClr val="C00000"/>
                </a:solidFill>
              </a:rPr>
              <a:t>SEMMA – Variable Plot</a:t>
            </a:r>
            <a:endParaRPr lang="en-US" sz="3600" b="1" kern="0" dirty="0">
              <a:solidFill>
                <a:srgbClr val="C00000"/>
              </a:solidFill>
            </a:endParaRPr>
          </a:p>
        </p:txBody>
      </p:sp>
      <p:pic>
        <p:nvPicPr>
          <p:cNvPr id="129026" name="Picture 2" descr="The Select a Chart Type window"/>
          <p:cNvPicPr>
            <a:picLocks noChangeAspect="1" noChangeArrowheads="1"/>
          </p:cNvPicPr>
          <p:nvPr/>
        </p:nvPicPr>
        <p:blipFill>
          <a:blip r:embed="rId3" cstate="print"/>
          <a:srcRect/>
          <a:stretch>
            <a:fillRect/>
          </a:stretch>
        </p:blipFill>
        <p:spPr bwMode="auto">
          <a:xfrm>
            <a:off x="457200" y="1066800"/>
            <a:ext cx="8305800" cy="531571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Rule #1: NO PIE Charts!</a:t>
            </a:r>
            <a:endParaRPr lang="en-US" dirty="0">
              <a:solidFill>
                <a:srgbClr val="C00000"/>
              </a:solidFill>
            </a:endParaRPr>
          </a:p>
        </p:txBody>
      </p:sp>
      <p:pic>
        <p:nvPicPr>
          <p:cNvPr id="9218" name="Picture 2" descr="http://upload.wikimedia.org/wikipedia/commons/thumb/d/db/English_dialects1997.svg/220px-English_dialects1997.svg.pn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90800" y="1752600"/>
            <a:ext cx="4400550" cy="4260533"/>
          </a:xfrm>
          <a:prstGeom prst="rect">
            <a:avLst/>
          </a:prstGeom>
          <a:noFill/>
          <a:extLst>
            <a:ext uri="{909E8E84-426E-40DD-AFC4-6F175D3DCCD1}">
              <a14:hiddenFill xmlns:a14="http://schemas.microsoft.com/office/drawing/2010/main" xmlns="">
                <a:solidFill>
                  <a:srgbClr val="FFFFFF"/>
                </a:solidFill>
              </a14:hiddenFill>
            </a:ext>
          </a:extLst>
        </p:spPr>
      </p:pic>
      <p:cxnSp>
        <p:nvCxnSpPr>
          <p:cNvPr id="5" name="Straight Connector 4"/>
          <p:cNvCxnSpPr/>
          <p:nvPr/>
        </p:nvCxnSpPr>
        <p:spPr>
          <a:xfrm flipV="1">
            <a:off x="2286000" y="1676400"/>
            <a:ext cx="5105400" cy="449580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flipH="1" flipV="1">
            <a:off x="2667000" y="1676400"/>
            <a:ext cx="4572000" cy="449580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31286868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Rule #2: NO 3D PIE Charts!</a:t>
            </a:r>
            <a:endParaRPr lang="en-US" dirty="0">
              <a:solidFill>
                <a:srgbClr val="C00000"/>
              </a:solidFill>
            </a:endParaRPr>
          </a:p>
        </p:txBody>
      </p:sp>
      <p:pic>
        <p:nvPicPr>
          <p:cNvPr id="10242" name="Picture 2" descr="http://www.jpowered.com/php-scripts/pie-chart/images/pie-chart-small.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19200" y="1447800"/>
            <a:ext cx="6629400" cy="5179219"/>
          </a:xfrm>
          <a:prstGeom prst="rect">
            <a:avLst/>
          </a:prstGeom>
          <a:noFill/>
          <a:extLst>
            <a:ext uri="{909E8E84-426E-40DD-AFC4-6F175D3DCCD1}">
              <a14:hiddenFill xmlns:a14="http://schemas.microsoft.com/office/drawing/2010/main" xmlns="">
                <a:solidFill>
                  <a:srgbClr val="FFFFFF"/>
                </a:solidFill>
              </a14:hiddenFill>
            </a:ext>
          </a:extLst>
        </p:spPr>
      </p:pic>
      <p:cxnSp>
        <p:nvCxnSpPr>
          <p:cNvPr id="5" name="Straight Connector 4"/>
          <p:cNvCxnSpPr/>
          <p:nvPr/>
        </p:nvCxnSpPr>
        <p:spPr>
          <a:xfrm flipV="1">
            <a:off x="2286000" y="1676400"/>
            <a:ext cx="5105400" cy="449580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cxnSp>
        <p:nvCxnSpPr>
          <p:cNvPr id="6" name="Straight Connector 5"/>
          <p:cNvCxnSpPr/>
          <p:nvPr/>
        </p:nvCxnSpPr>
        <p:spPr>
          <a:xfrm flipH="1" flipV="1">
            <a:off x="2667000" y="1676400"/>
            <a:ext cx="4572000" cy="449580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flipV="1">
            <a:off x="4838700" y="1676400"/>
            <a:ext cx="0" cy="487680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flipH="1">
            <a:off x="2667000" y="3887514"/>
            <a:ext cx="4838700" cy="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2391628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Histograms</a:t>
            </a:r>
            <a:endParaRPr lang="en-US" dirty="0">
              <a:solidFill>
                <a:srgbClr val="C00000"/>
              </a:solidFill>
            </a:endParaRPr>
          </a:p>
        </p:txBody>
      </p:sp>
      <p:sp>
        <p:nvSpPr>
          <p:cNvPr id="3" name="Content Placeholder 2"/>
          <p:cNvSpPr>
            <a:spLocks noGrp="1"/>
          </p:cNvSpPr>
          <p:nvPr>
            <p:ph idx="1"/>
          </p:nvPr>
        </p:nvSpPr>
        <p:spPr>
          <a:xfrm>
            <a:off x="457200" y="1752600"/>
            <a:ext cx="4114800" cy="4373563"/>
          </a:xfrm>
        </p:spPr>
        <p:txBody>
          <a:bodyPr>
            <a:normAutofit/>
          </a:bodyPr>
          <a:lstStyle/>
          <a:p>
            <a:pPr marL="342900" indent="-342900">
              <a:buFont typeface="Arial" pitchFamily="34" charset="0"/>
              <a:buChar char="•"/>
            </a:pPr>
            <a:r>
              <a:rPr lang="en-US" sz="2000" dirty="0" smtClean="0"/>
              <a:t>Shows entire distribution of one particular variable.</a:t>
            </a:r>
          </a:p>
          <a:p>
            <a:pPr marL="342900" indent="-342900">
              <a:buFont typeface="Arial" pitchFamily="34" charset="0"/>
              <a:buChar char="•"/>
            </a:pPr>
            <a:r>
              <a:rPr lang="en-US" sz="2000" dirty="0" smtClean="0"/>
              <a:t>Each column’s height is determined by the count of the number of items which fall into the </a:t>
            </a:r>
            <a:r>
              <a:rPr lang="en-US" sz="2000" b="1" dirty="0" smtClean="0"/>
              <a:t>bin.</a:t>
            </a:r>
            <a:endParaRPr lang="en-US" sz="2000" dirty="0" smtClean="0"/>
          </a:p>
          <a:p>
            <a:pPr marL="342900" indent="-342900">
              <a:buFont typeface="Arial" pitchFamily="34" charset="0"/>
              <a:buChar char="•"/>
            </a:pPr>
            <a:r>
              <a:rPr lang="en-US" sz="2000" dirty="0" smtClean="0"/>
              <a:t>Bin size is a variable you can play with: wider is more smooth, while smaller bins can yield erratic plots.</a:t>
            </a:r>
          </a:p>
          <a:p>
            <a:endParaRPr lang="en-US" sz="2000" dirty="0"/>
          </a:p>
        </p:txBody>
      </p:sp>
      <p:pic>
        <p:nvPicPr>
          <p:cNvPr id="5122" name="Picture 2" descr="Histogram of arrivals per minute.sv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24400" y="2438400"/>
            <a:ext cx="4672639" cy="3962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63109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Density </a:t>
            </a:r>
            <a:r>
              <a:rPr lang="en-US" dirty="0" err="1" smtClean="0">
                <a:solidFill>
                  <a:srgbClr val="C00000"/>
                </a:solidFill>
              </a:rPr>
              <a:t>PLots</a:t>
            </a:r>
            <a:endParaRPr lang="en-US" dirty="0">
              <a:solidFill>
                <a:srgbClr val="C00000"/>
              </a:solidFill>
            </a:endParaRPr>
          </a:p>
        </p:txBody>
      </p:sp>
      <p:pic>
        <p:nvPicPr>
          <p:cNvPr id="6146" name="Picture 2" descr="P glu given diabetes.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33600" y="1143000"/>
            <a:ext cx="5181600" cy="51816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85422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Box Plots</a:t>
            </a:r>
            <a:endParaRPr lang="en-US" dirty="0">
              <a:solidFill>
                <a:srgbClr val="C00000"/>
              </a:solidFill>
            </a:endParaRPr>
          </a:p>
        </p:txBody>
      </p:sp>
      <p:sp>
        <p:nvSpPr>
          <p:cNvPr id="3" name="Content Placeholder 2"/>
          <p:cNvSpPr>
            <a:spLocks noGrp="1"/>
          </p:cNvSpPr>
          <p:nvPr>
            <p:ph idx="1"/>
          </p:nvPr>
        </p:nvSpPr>
        <p:spPr>
          <a:xfrm>
            <a:off x="457200" y="1752600"/>
            <a:ext cx="3733800" cy="4373563"/>
          </a:xfrm>
        </p:spPr>
        <p:txBody>
          <a:bodyPr>
            <a:normAutofit/>
          </a:bodyPr>
          <a:lstStyle/>
          <a:p>
            <a:pPr marL="342900" indent="-342900">
              <a:buFont typeface="Arial" pitchFamily="34" charset="0"/>
              <a:buChar char="•"/>
            </a:pPr>
            <a:r>
              <a:rPr lang="en-US" sz="2000" dirty="0" smtClean="0"/>
              <a:t>Display differences between subpopulations in your data.</a:t>
            </a:r>
          </a:p>
          <a:p>
            <a:pPr marL="342900" indent="-342900">
              <a:buFont typeface="Arial" pitchFamily="34" charset="0"/>
              <a:buChar char="•"/>
            </a:pPr>
            <a:r>
              <a:rPr lang="en-US" sz="2000" dirty="0" smtClean="0"/>
              <a:t>Furthest lines are min/max.</a:t>
            </a:r>
          </a:p>
          <a:p>
            <a:pPr marL="342900" indent="-342900">
              <a:buFont typeface="Arial" pitchFamily="34" charset="0"/>
              <a:buChar char="•"/>
            </a:pPr>
            <a:r>
              <a:rPr lang="en-US" sz="2000" dirty="0" smtClean="0"/>
              <a:t>Box shows 25</a:t>
            </a:r>
            <a:r>
              <a:rPr lang="en-US" sz="2000" baseline="30000" dirty="0" smtClean="0"/>
              <a:t>th</a:t>
            </a:r>
            <a:r>
              <a:rPr lang="en-US" sz="2000" dirty="0" smtClean="0"/>
              <a:t> to 75</a:t>
            </a:r>
            <a:r>
              <a:rPr lang="en-US" sz="2000" baseline="30000" dirty="0" smtClean="0"/>
              <a:t>th</a:t>
            </a:r>
            <a:r>
              <a:rPr lang="en-US" sz="2000" dirty="0" smtClean="0"/>
              <a:t> percentiles.</a:t>
            </a:r>
          </a:p>
          <a:p>
            <a:pPr marL="342900" indent="-342900">
              <a:buFont typeface="Arial" pitchFamily="34" charset="0"/>
              <a:buChar char="•"/>
            </a:pPr>
            <a:r>
              <a:rPr lang="en-US" sz="2000" dirty="0" smtClean="0"/>
              <a:t>Thick line shows the 50</a:t>
            </a:r>
            <a:r>
              <a:rPr lang="en-US" sz="2000" baseline="30000" dirty="0" smtClean="0"/>
              <a:t>th</a:t>
            </a:r>
            <a:r>
              <a:rPr lang="en-US" sz="2000" dirty="0" smtClean="0"/>
              <a:t> percentile (the median).</a:t>
            </a:r>
            <a:endParaRPr lang="en-US" sz="2000" dirty="0"/>
          </a:p>
        </p:txBody>
      </p:sp>
      <p:pic>
        <p:nvPicPr>
          <p:cNvPr id="4098" name="Picture 2" descr="http://upload.wikimedia.org/wikipedia/commons/thumb/f/fa/Michelsonmorley-boxplot.svg/300px-Michelsonmorley-boxplot.svg.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91000" y="1600200"/>
            <a:ext cx="4572000" cy="4572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753214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133600" y="3576935"/>
            <a:ext cx="4408579" cy="461665"/>
          </a:xfrm>
          <a:prstGeom prst="rect">
            <a:avLst/>
          </a:prstGeom>
        </p:spPr>
        <p:txBody>
          <a:bodyPr wrap="none">
            <a:spAutoFit/>
          </a:bodyPr>
          <a:lstStyle/>
          <a:p>
            <a:r>
              <a:rPr lang="en-US" sz="2400" dirty="0" smtClean="0">
                <a:solidFill>
                  <a:srgbClr val="C00000"/>
                </a:solidFill>
              </a:rPr>
              <a:t>“War Zone Prediction Model”</a:t>
            </a:r>
          </a:p>
        </p:txBody>
      </p:sp>
      <p:sp>
        <p:nvSpPr>
          <p:cNvPr id="10" name="矩形 9"/>
          <p:cNvSpPr/>
          <p:nvPr/>
        </p:nvSpPr>
        <p:spPr>
          <a:xfrm>
            <a:off x="404622" y="329625"/>
            <a:ext cx="8358378" cy="584775"/>
          </a:xfrm>
          <a:prstGeom prst="rect">
            <a:avLst/>
          </a:prstGeom>
        </p:spPr>
        <p:txBody>
          <a:bodyPr wrap="none">
            <a:spAutoFit/>
          </a:bodyPr>
          <a:lstStyle/>
          <a:p>
            <a:r>
              <a:rPr lang="en-US" sz="3200" b="1" dirty="0" smtClean="0">
                <a:solidFill>
                  <a:srgbClr val="C00000"/>
                </a:solidFill>
              </a:rPr>
              <a:t>Bring ‘big data’ to the modern battlefield</a:t>
            </a:r>
          </a:p>
        </p:txBody>
      </p:sp>
      <p:sp>
        <p:nvSpPr>
          <p:cNvPr id="12" name="矩形 11"/>
          <p:cNvSpPr/>
          <p:nvPr/>
        </p:nvSpPr>
        <p:spPr>
          <a:xfrm>
            <a:off x="914400" y="3988475"/>
            <a:ext cx="7848600" cy="2031325"/>
          </a:xfrm>
          <a:prstGeom prst="rect">
            <a:avLst/>
          </a:prstGeom>
        </p:spPr>
        <p:txBody>
          <a:bodyPr wrap="square">
            <a:spAutoFit/>
          </a:bodyPr>
          <a:lstStyle/>
          <a:p>
            <a:r>
              <a:rPr lang="en-US" dirty="0" smtClean="0"/>
              <a:t>“The researchers found a general pattern to the violence in Afghanistan, using it to determine whether an uprising would take place in each province, and its level of intensity.”</a:t>
            </a:r>
          </a:p>
          <a:p>
            <a:endParaRPr lang="en-US" dirty="0" smtClean="0"/>
          </a:p>
          <a:p>
            <a:r>
              <a:rPr lang="en-US" dirty="0" smtClean="0"/>
              <a:t>“The model worked with surprising accuracy and didn’t fail even when President Obama changed the rules of the game by sending in 30,000 additional troops.”</a:t>
            </a:r>
            <a:endParaRPr lang="en-US" dirty="0"/>
          </a:p>
        </p:txBody>
      </p:sp>
      <p:pic>
        <p:nvPicPr>
          <p:cNvPr id="1032" name="Picture 8" descr="https://encrypted-tbn0.google.com/images?q=tbn:ANd9GcTkEw9iuORdn1en8HlpCVnlNBiELPeMSTvqp3tO7goNOoUU_pjU"/>
          <p:cNvPicPr>
            <a:picLocks noChangeAspect="1" noChangeArrowheads="1"/>
          </p:cNvPicPr>
          <p:nvPr/>
        </p:nvPicPr>
        <p:blipFill>
          <a:blip r:embed="rId3" cstate="print"/>
          <a:srcRect/>
          <a:stretch>
            <a:fillRect/>
          </a:stretch>
        </p:blipFill>
        <p:spPr bwMode="auto">
          <a:xfrm>
            <a:off x="2438400" y="1075143"/>
            <a:ext cx="3505200" cy="235385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Scatter </a:t>
            </a:r>
            <a:r>
              <a:rPr lang="en-US" dirty="0" err="1" smtClean="0">
                <a:solidFill>
                  <a:srgbClr val="C00000"/>
                </a:solidFill>
              </a:rPr>
              <a:t>PLots</a:t>
            </a:r>
            <a:endParaRPr lang="en-US" dirty="0">
              <a:solidFill>
                <a:srgbClr val="C00000"/>
              </a:solidFill>
            </a:endParaRPr>
          </a:p>
        </p:txBody>
      </p:sp>
      <p:sp>
        <p:nvSpPr>
          <p:cNvPr id="3" name="Content Placeholder 2"/>
          <p:cNvSpPr>
            <a:spLocks noGrp="1"/>
          </p:cNvSpPr>
          <p:nvPr>
            <p:ph idx="1"/>
          </p:nvPr>
        </p:nvSpPr>
        <p:spPr>
          <a:xfrm>
            <a:off x="457200" y="1752600"/>
            <a:ext cx="4038600" cy="4373563"/>
          </a:xfrm>
        </p:spPr>
        <p:txBody>
          <a:bodyPr>
            <a:normAutofit/>
          </a:bodyPr>
          <a:lstStyle/>
          <a:p>
            <a:pPr marL="342900" indent="-342900">
              <a:buFont typeface="Arial" pitchFamily="34" charset="0"/>
              <a:buChar char="•"/>
            </a:pPr>
            <a:r>
              <a:rPr lang="en-US" sz="2000" dirty="0" smtClean="0"/>
              <a:t>Suggests </a:t>
            </a:r>
            <a:r>
              <a:rPr lang="en-US" sz="2000" dirty="0" smtClean="0">
                <a:solidFill>
                  <a:srgbClr val="C00000"/>
                </a:solidFill>
              </a:rPr>
              <a:t>correlation</a:t>
            </a:r>
            <a:r>
              <a:rPr lang="en-US" sz="2000" dirty="0" smtClean="0"/>
              <a:t> between two variables.</a:t>
            </a:r>
          </a:p>
          <a:p>
            <a:pPr marL="342900" indent="-342900">
              <a:buFont typeface="Arial" pitchFamily="34" charset="0"/>
              <a:buChar char="•"/>
            </a:pPr>
            <a:r>
              <a:rPr lang="en-US" sz="2000" dirty="0"/>
              <a:t>Correlations may be positive (rising), negative (falling), or null (uncorrelated</a:t>
            </a:r>
            <a:r>
              <a:rPr lang="en-US" sz="2000" dirty="0" smtClean="0"/>
              <a:t>).</a:t>
            </a:r>
          </a:p>
          <a:p>
            <a:pPr marL="342900" indent="-342900">
              <a:buFont typeface="Arial" pitchFamily="34" charset="0"/>
              <a:buChar char="•"/>
            </a:pPr>
            <a:r>
              <a:rPr lang="en-US" sz="2000" dirty="0"/>
              <a:t>A line of best fit (alternatively called </a:t>
            </a:r>
            <a:r>
              <a:rPr lang="en-US" sz="2000" dirty="0">
                <a:solidFill>
                  <a:srgbClr val="C00000"/>
                </a:solidFill>
              </a:rPr>
              <a:t>'</a:t>
            </a:r>
            <a:r>
              <a:rPr lang="en-US" sz="2000" dirty="0" err="1">
                <a:solidFill>
                  <a:srgbClr val="C00000"/>
                </a:solidFill>
              </a:rPr>
              <a:t>trendline</a:t>
            </a:r>
            <a:r>
              <a:rPr lang="en-US" sz="2000" dirty="0"/>
              <a:t>') can be </a:t>
            </a:r>
            <a:r>
              <a:rPr lang="en-US" sz="2000" dirty="0" smtClean="0"/>
              <a:t>drawn.</a:t>
            </a:r>
          </a:p>
          <a:p>
            <a:pPr marL="342900" indent="-342900">
              <a:buFont typeface="Arial" pitchFamily="34" charset="0"/>
              <a:buChar char="•"/>
            </a:pPr>
            <a:r>
              <a:rPr lang="en-US" sz="2000" dirty="0" smtClean="0"/>
              <a:t>Ability </a:t>
            </a:r>
            <a:r>
              <a:rPr lang="en-US" sz="2000" dirty="0"/>
              <a:t>to show </a:t>
            </a:r>
            <a:r>
              <a:rPr lang="en-US" sz="2000" dirty="0">
                <a:solidFill>
                  <a:srgbClr val="C00000"/>
                </a:solidFill>
              </a:rPr>
              <a:t>nonlinear</a:t>
            </a:r>
            <a:r>
              <a:rPr lang="en-US" sz="2000" dirty="0"/>
              <a:t> relationships between </a:t>
            </a:r>
            <a:r>
              <a:rPr lang="en-US" sz="2000" dirty="0" smtClean="0"/>
              <a:t>variables.</a:t>
            </a:r>
            <a:endParaRPr lang="en-US" sz="2000" dirty="0"/>
          </a:p>
        </p:txBody>
      </p:sp>
      <p:pic>
        <p:nvPicPr>
          <p:cNvPr id="7170" name="Picture 2" descr="File:Oldfaithful3.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5800" y="1613338"/>
            <a:ext cx="4505325" cy="44940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42495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Pareto Charts</a:t>
            </a:r>
            <a:endParaRPr lang="en-US" dirty="0">
              <a:solidFill>
                <a:srgbClr val="C00000"/>
              </a:solidFill>
            </a:endParaRPr>
          </a:p>
        </p:txBody>
      </p:sp>
      <p:sp>
        <p:nvSpPr>
          <p:cNvPr id="3" name="Content Placeholder 2"/>
          <p:cNvSpPr>
            <a:spLocks noGrp="1"/>
          </p:cNvSpPr>
          <p:nvPr>
            <p:ph idx="1"/>
          </p:nvPr>
        </p:nvSpPr>
        <p:spPr>
          <a:xfrm>
            <a:off x="304800" y="1752600"/>
            <a:ext cx="3048000" cy="4373563"/>
          </a:xfrm>
        </p:spPr>
        <p:txBody>
          <a:bodyPr>
            <a:normAutofit/>
          </a:bodyPr>
          <a:lstStyle/>
          <a:p>
            <a:r>
              <a:rPr lang="en-US" sz="2000" dirty="0" smtClean="0"/>
              <a:t>Shows individual components as well as </a:t>
            </a:r>
            <a:r>
              <a:rPr lang="en-US" sz="2000" dirty="0" smtClean="0">
                <a:solidFill>
                  <a:srgbClr val="C00000"/>
                </a:solidFill>
              </a:rPr>
              <a:t>cumulative</a:t>
            </a:r>
            <a:r>
              <a:rPr lang="en-US" sz="2000" dirty="0" smtClean="0"/>
              <a:t> total.</a:t>
            </a:r>
            <a:endParaRPr lang="en-US" sz="2000" dirty="0"/>
          </a:p>
        </p:txBody>
      </p:sp>
      <p:pic>
        <p:nvPicPr>
          <p:cNvPr id="8194" name="Picture 2" descr="http://upload.wikimedia.org/wikipedia/commons/thumb/8/8a/Pareto.PNG/384px-Pareto.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05200" y="1752599"/>
            <a:ext cx="5408994" cy="405674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769515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Run Chart</a:t>
            </a:r>
            <a:endParaRPr lang="en-US" dirty="0">
              <a:solidFill>
                <a:srgbClr val="C00000"/>
              </a:solidFill>
            </a:endParaRPr>
          </a:p>
        </p:txBody>
      </p:sp>
      <p:sp>
        <p:nvSpPr>
          <p:cNvPr id="3" name="Content Placeholder 2"/>
          <p:cNvSpPr>
            <a:spLocks noGrp="1"/>
          </p:cNvSpPr>
          <p:nvPr>
            <p:ph idx="1"/>
          </p:nvPr>
        </p:nvSpPr>
        <p:spPr>
          <a:xfrm>
            <a:off x="381000" y="1752600"/>
            <a:ext cx="3216579" cy="4373563"/>
          </a:xfrm>
        </p:spPr>
        <p:txBody>
          <a:bodyPr>
            <a:normAutofit/>
          </a:bodyPr>
          <a:lstStyle/>
          <a:p>
            <a:pPr marL="342900" indent="-342900">
              <a:buFont typeface="Arial" pitchFamily="34" charset="0"/>
              <a:buChar char="•"/>
            </a:pPr>
            <a:r>
              <a:rPr lang="en-US" sz="2000" dirty="0" smtClean="0"/>
              <a:t>Shows a variable over time.</a:t>
            </a:r>
          </a:p>
          <a:p>
            <a:pPr marL="342900" indent="-342900">
              <a:buFont typeface="Arial" pitchFamily="34" charset="0"/>
              <a:buChar char="•"/>
            </a:pPr>
            <a:r>
              <a:rPr lang="en-US" sz="2000" dirty="0" smtClean="0"/>
              <a:t>Allows comparison between different variables.</a:t>
            </a:r>
          </a:p>
          <a:p>
            <a:pPr marL="342900" indent="-342900">
              <a:buFont typeface="Arial" pitchFamily="34" charset="0"/>
              <a:buChar char="•"/>
            </a:pPr>
            <a:r>
              <a:rPr lang="en-US" sz="2000" dirty="0" smtClean="0"/>
              <a:t>Can show trends or time-relationships between variables.</a:t>
            </a:r>
          </a:p>
        </p:txBody>
      </p:sp>
      <p:pic>
        <p:nvPicPr>
          <p:cNvPr id="11266" name="Picture 2" descr="File:SimpleRunChart.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73779" y="2133600"/>
            <a:ext cx="5308296" cy="36385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495819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7016664" cy="646331"/>
          </a:xfrm>
          <a:prstGeom prst="rect">
            <a:avLst/>
          </a:prstGeom>
        </p:spPr>
        <p:txBody>
          <a:bodyPr wrap="none">
            <a:spAutoFit/>
          </a:bodyPr>
          <a:lstStyle/>
          <a:p>
            <a:pPr>
              <a:defRPr/>
            </a:pPr>
            <a:r>
              <a:rPr lang="en-US" sz="3600" b="1" kern="0" dirty="0" smtClean="0">
                <a:solidFill>
                  <a:srgbClr val="C00000"/>
                </a:solidFill>
              </a:rPr>
              <a:t>SEMMA – Variable Plot Window</a:t>
            </a:r>
            <a:endParaRPr lang="en-US" sz="3600" b="1" kern="0" dirty="0">
              <a:solidFill>
                <a:srgbClr val="C00000"/>
              </a:solidFill>
            </a:endParaRPr>
          </a:p>
        </p:txBody>
      </p:sp>
      <p:pic>
        <p:nvPicPr>
          <p:cNvPr id="57346" name="Picture 2" descr="The Explore window shows multiple histograms."/>
          <p:cNvPicPr>
            <a:picLocks noChangeAspect="1" noChangeArrowheads="1"/>
          </p:cNvPicPr>
          <p:nvPr/>
        </p:nvPicPr>
        <p:blipFill>
          <a:blip r:embed="rId3" cstate="print"/>
          <a:srcRect/>
          <a:stretch>
            <a:fillRect/>
          </a:stretch>
        </p:blipFill>
        <p:spPr bwMode="auto">
          <a:xfrm>
            <a:off x="381000" y="804864"/>
            <a:ext cx="8534400" cy="591824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7016664" cy="646331"/>
          </a:xfrm>
          <a:prstGeom prst="rect">
            <a:avLst/>
          </a:prstGeom>
        </p:spPr>
        <p:txBody>
          <a:bodyPr wrap="none">
            <a:spAutoFit/>
          </a:bodyPr>
          <a:lstStyle/>
          <a:p>
            <a:pPr>
              <a:defRPr/>
            </a:pPr>
            <a:r>
              <a:rPr lang="en-US" sz="3600" b="1" kern="0" dirty="0" smtClean="0">
                <a:solidFill>
                  <a:srgbClr val="C00000"/>
                </a:solidFill>
              </a:rPr>
              <a:t>SEMMA – Variable Plot Window</a:t>
            </a:r>
            <a:endParaRPr lang="en-US" sz="3600" b="1" kern="0" dirty="0">
              <a:solidFill>
                <a:srgbClr val="C00000"/>
              </a:solidFill>
            </a:endParaRPr>
          </a:p>
        </p:txBody>
      </p:sp>
      <p:grpSp>
        <p:nvGrpSpPr>
          <p:cNvPr id="8" name="组合 7"/>
          <p:cNvGrpSpPr/>
          <p:nvPr/>
        </p:nvGrpSpPr>
        <p:grpSpPr>
          <a:xfrm>
            <a:off x="152400" y="762000"/>
            <a:ext cx="8839200" cy="6096000"/>
            <a:chOff x="152400" y="762000"/>
            <a:chExt cx="8839200" cy="6096000"/>
          </a:xfrm>
        </p:grpSpPr>
        <p:pic>
          <p:nvPicPr>
            <p:cNvPr id="5" name="图片 4" descr="m140_19a.jpg"/>
            <p:cNvPicPr>
              <a:picLocks noChangeAspect="1"/>
            </p:cNvPicPr>
            <p:nvPr/>
          </p:nvPicPr>
          <p:blipFill>
            <a:blip r:embed="rId3" cstate="print"/>
            <a:srcRect b="31157"/>
            <a:stretch>
              <a:fillRect/>
            </a:stretch>
          </p:blipFill>
          <p:spPr>
            <a:xfrm>
              <a:off x="152400" y="762000"/>
              <a:ext cx="8839200" cy="6096000"/>
            </a:xfrm>
            <a:prstGeom prst="rect">
              <a:avLst/>
            </a:prstGeom>
          </p:spPr>
        </p:pic>
        <p:pic>
          <p:nvPicPr>
            <p:cNvPr id="7" name="图片 6" descr="m140_19a.jpg"/>
            <p:cNvPicPr>
              <a:picLocks/>
            </p:cNvPicPr>
            <p:nvPr/>
          </p:nvPicPr>
          <p:blipFill>
            <a:blip r:embed="rId3" cstate="print"/>
            <a:srcRect l="76433" t="31181" r="21383" b="67844"/>
            <a:stretch>
              <a:fillRect/>
            </a:stretch>
          </p:blipFill>
          <p:spPr>
            <a:xfrm>
              <a:off x="6885432" y="3385784"/>
              <a:ext cx="201168" cy="228600"/>
            </a:xfrm>
            <a:prstGeom prst="rect">
              <a:avLst/>
            </a:prstGeom>
          </p:spPr>
        </p:pic>
      </p:grpSp>
      <p:sp>
        <p:nvSpPr>
          <p:cNvPr id="9" name="椭圆 8"/>
          <p:cNvSpPr/>
          <p:nvPr/>
        </p:nvSpPr>
        <p:spPr>
          <a:xfrm>
            <a:off x="6781800" y="3124200"/>
            <a:ext cx="3810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椭圆 9"/>
          <p:cNvSpPr/>
          <p:nvPr/>
        </p:nvSpPr>
        <p:spPr>
          <a:xfrm>
            <a:off x="3886200" y="3429000"/>
            <a:ext cx="20574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椭圆 10"/>
          <p:cNvSpPr/>
          <p:nvPr/>
        </p:nvSpPr>
        <p:spPr>
          <a:xfrm>
            <a:off x="3810000" y="6019800"/>
            <a:ext cx="20574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90469" cy="646331"/>
          </a:xfrm>
          <a:prstGeom prst="rect">
            <a:avLst/>
          </a:prstGeom>
        </p:spPr>
        <p:txBody>
          <a:bodyPr wrap="none">
            <a:spAutoFit/>
          </a:bodyPr>
          <a:lstStyle/>
          <a:p>
            <a:pPr>
              <a:defRPr/>
            </a:pPr>
            <a:r>
              <a:rPr lang="en-US" sz="3600" b="1" kern="0" dirty="0" smtClean="0">
                <a:solidFill>
                  <a:srgbClr val="C00000"/>
                </a:solidFill>
              </a:rPr>
              <a:t>SEMMA – Explore Tab</a:t>
            </a:r>
            <a:endParaRPr lang="en-US" sz="3600" b="1" kern="0" dirty="0">
              <a:solidFill>
                <a:srgbClr val="C00000"/>
              </a:solidFill>
            </a:endParaRPr>
          </a:p>
        </p:txBody>
      </p:sp>
      <p:pic>
        <p:nvPicPr>
          <p:cNvPr id="12290" name="Picture 2"/>
          <p:cNvPicPr>
            <a:picLocks noChangeAspect="1" noChangeArrowheads="1"/>
          </p:cNvPicPr>
          <p:nvPr/>
        </p:nvPicPr>
        <p:blipFill>
          <a:blip r:embed="rId3" cstate="print"/>
          <a:srcRect t="13333"/>
          <a:stretch>
            <a:fillRect/>
          </a:stretch>
        </p:blipFill>
        <p:spPr bwMode="auto">
          <a:xfrm>
            <a:off x="2057400" y="905985"/>
            <a:ext cx="5029200" cy="3208815"/>
          </a:xfrm>
          <a:prstGeom prst="rect">
            <a:avLst/>
          </a:prstGeom>
          <a:noFill/>
          <a:ln w="9525">
            <a:noFill/>
            <a:miter lim="800000"/>
            <a:headEnd/>
            <a:tailEnd/>
          </a:ln>
        </p:spPr>
      </p:pic>
      <p:sp>
        <p:nvSpPr>
          <p:cNvPr id="7" name="矩形 6"/>
          <p:cNvSpPr/>
          <p:nvPr/>
        </p:nvSpPr>
        <p:spPr>
          <a:xfrm>
            <a:off x="304800" y="4417874"/>
            <a:ext cx="8610600" cy="1754326"/>
          </a:xfrm>
          <a:prstGeom prst="rect">
            <a:avLst/>
          </a:prstGeom>
        </p:spPr>
        <p:txBody>
          <a:bodyPr wrap="square">
            <a:spAutoFit/>
          </a:bodyPr>
          <a:lstStyle/>
          <a:p>
            <a:r>
              <a:rPr lang="en-US" b="1" dirty="0" err="1" smtClean="0"/>
              <a:t>StatExplore</a:t>
            </a:r>
            <a:r>
              <a:rPr lang="en-US" b="1" dirty="0" smtClean="0"/>
              <a:t>: </a:t>
            </a:r>
            <a:r>
              <a:rPr lang="en-US" dirty="0" smtClean="0"/>
              <a:t>multipurpose tool used to examine variable </a:t>
            </a:r>
            <a:r>
              <a:rPr lang="en-US" dirty="0" smtClean="0">
                <a:solidFill>
                  <a:srgbClr val="C00000"/>
                </a:solidFill>
              </a:rPr>
              <a:t>distributions</a:t>
            </a:r>
            <a:r>
              <a:rPr lang="en-US" dirty="0" smtClean="0"/>
              <a:t> and </a:t>
            </a:r>
            <a:r>
              <a:rPr lang="en-US" dirty="0" smtClean="0">
                <a:solidFill>
                  <a:srgbClr val="C00000"/>
                </a:solidFill>
              </a:rPr>
              <a:t>statistics</a:t>
            </a:r>
            <a:r>
              <a:rPr lang="en-US" dirty="0" smtClean="0"/>
              <a:t> (</a:t>
            </a:r>
            <a:r>
              <a:rPr lang="en-US" dirty="0" err="1" smtClean="0"/>
              <a:t>eg</a:t>
            </a:r>
            <a:r>
              <a:rPr lang="en-US" dirty="0" smtClean="0"/>
              <a:t>, summarization statistics…)</a:t>
            </a:r>
          </a:p>
          <a:p>
            <a:pPr>
              <a:buFont typeface="Wingdings" pitchFamily="2" charset="2"/>
              <a:buChar char="q"/>
            </a:pPr>
            <a:r>
              <a:rPr lang="en-US" dirty="0" smtClean="0"/>
              <a:t>  Select variables for analysis, profiling clusters, and predictive models</a:t>
            </a:r>
          </a:p>
          <a:p>
            <a:pPr>
              <a:buFont typeface="Wingdings" pitchFamily="2" charset="2"/>
              <a:buChar char="q"/>
            </a:pPr>
            <a:r>
              <a:rPr lang="it-IT" dirty="0" smtClean="0"/>
              <a:t>  Compute standard univariate distribution statistics</a:t>
            </a:r>
          </a:p>
          <a:p>
            <a:pPr>
              <a:buFont typeface="Wingdings" pitchFamily="2" charset="2"/>
              <a:buChar char="q"/>
            </a:pPr>
            <a:r>
              <a:rPr lang="en-US" dirty="0" smtClean="0"/>
              <a:t>  Compute standard </a:t>
            </a:r>
            <a:r>
              <a:rPr lang="en-US" dirty="0" err="1" smtClean="0"/>
              <a:t>bivariate</a:t>
            </a:r>
            <a:r>
              <a:rPr lang="en-US" dirty="0" smtClean="0"/>
              <a:t> statistics</a:t>
            </a:r>
          </a:p>
          <a:p>
            <a:pPr>
              <a:buFont typeface="Wingdings" pitchFamily="2" charset="2"/>
              <a:buChar char="q"/>
            </a:pPr>
            <a:r>
              <a:rPr lang="en-US" dirty="0" smtClean="0"/>
              <a:t>  Compute </a:t>
            </a:r>
            <a:r>
              <a:rPr lang="en-US" dirty="0" smtClean="0">
                <a:solidFill>
                  <a:srgbClr val="C00000"/>
                </a:solidFill>
              </a:rPr>
              <a:t>correlation statistics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57420" cy="646331"/>
          </a:xfrm>
          <a:prstGeom prst="rect">
            <a:avLst/>
          </a:prstGeom>
        </p:spPr>
        <p:txBody>
          <a:bodyPr wrap="none">
            <a:spAutoFit/>
          </a:bodyPr>
          <a:lstStyle/>
          <a:p>
            <a:pPr>
              <a:defRPr/>
            </a:pPr>
            <a:r>
              <a:rPr lang="en-US" sz="3600" b="1" kern="0" dirty="0" smtClean="0">
                <a:solidFill>
                  <a:srgbClr val="C00000"/>
                </a:solidFill>
              </a:rPr>
              <a:t>SEMMA – </a:t>
            </a:r>
            <a:r>
              <a:rPr lang="en-US" sz="3600" b="1" kern="0" dirty="0" err="1" smtClean="0">
                <a:solidFill>
                  <a:srgbClr val="C00000"/>
                </a:solidFill>
              </a:rPr>
              <a:t>StatExplore</a:t>
            </a:r>
            <a:endParaRPr lang="en-US" sz="3600" b="1" kern="0" dirty="0">
              <a:solidFill>
                <a:srgbClr val="C00000"/>
              </a:solidFill>
            </a:endParaRPr>
          </a:p>
        </p:txBody>
      </p:sp>
      <p:pic>
        <p:nvPicPr>
          <p:cNvPr id="135170" name="Picture 2" descr="Results Window"/>
          <p:cNvPicPr>
            <a:picLocks noChangeAspect="1" noChangeArrowheads="1"/>
          </p:cNvPicPr>
          <p:nvPr/>
        </p:nvPicPr>
        <p:blipFill>
          <a:blip r:embed="rId3" cstate="print"/>
          <a:srcRect/>
          <a:stretch>
            <a:fillRect/>
          </a:stretch>
        </p:blipFill>
        <p:spPr bwMode="auto">
          <a:xfrm>
            <a:off x="1447800" y="862683"/>
            <a:ext cx="7620000" cy="5766717"/>
          </a:xfrm>
          <a:prstGeom prst="rect">
            <a:avLst/>
          </a:prstGeom>
          <a:noFill/>
        </p:spPr>
      </p:pic>
      <p:sp>
        <p:nvSpPr>
          <p:cNvPr id="8" name="矩形 7"/>
          <p:cNvSpPr/>
          <p:nvPr/>
        </p:nvSpPr>
        <p:spPr>
          <a:xfrm>
            <a:off x="76200" y="2087940"/>
            <a:ext cx="1676400" cy="1323439"/>
          </a:xfrm>
          <a:prstGeom prst="rect">
            <a:avLst/>
          </a:prstGeom>
        </p:spPr>
        <p:txBody>
          <a:bodyPr wrap="square">
            <a:spAutoFit/>
          </a:bodyPr>
          <a:lstStyle/>
          <a:p>
            <a:r>
              <a:rPr lang="en-US" sz="1600" dirty="0" smtClean="0">
                <a:solidFill>
                  <a:srgbClr val="C00000"/>
                </a:solidFill>
              </a:rPr>
              <a:t>Order the variables by their worth in predicting the target variable. </a:t>
            </a:r>
            <a:endParaRPr lang="en-US" sz="1600" dirty="0">
              <a:solidFill>
                <a:srgbClr val="C0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90469" cy="646331"/>
          </a:xfrm>
          <a:prstGeom prst="rect">
            <a:avLst/>
          </a:prstGeom>
        </p:spPr>
        <p:txBody>
          <a:bodyPr wrap="none">
            <a:spAutoFit/>
          </a:bodyPr>
          <a:lstStyle/>
          <a:p>
            <a:pPr>
              <a:defRPr/>
            </a:pPr>
            <a:r>
              <a:rPr lang="en-US" sz="3600" b="1" kern="0" dirty="0" smtClean="0">
                <a:solidFill>
                  <a:srgbClr val="C00000"/>
                </a:solidFill>
              </a:rPr>
              <a:t>SEMMA – Explore Tab</a:t>
            </a:r>
            <a:endParaRPr lang="en-US" sz="3600" b="1" kern="0" dirty="0">
              <a:solidFill>
                <a:srgbClr val="C00000"/>
              </a:solidFill>
            </a:endParaRPr>
          </a:p>
        </p:txBody>
      </p:sp>
      <p:pic>
        <p:nvPicPr>
          <p:cNvPr id="12290" name="Picture 2"/>
          <p:cNvPicPr>
            <a:picLocks noChangeAspect="1" noChangeArrowheads="1"/>
          </p:cNvPicPr>
          <p:nvPr/>
        </p:nvPicPr>
        <p:blipFill>
          <a:blip r:embed="rId3" cstate="print"/>
          <a:srcRect t="13333"/>
          <a:stretch>
            <a:fillRect/>
          </a:stretch>
        </p:blipFill>
        <p:spPr bwMode="auto">
          <a:xfrm>
            <a:off x="2057400" y="905985"/>
            <a:ext cx="5029200" cy="3208815"/>
          </a:xfrm>
          <a:prstGeom prst="rect">
            <a:avLst/>
          </a:prstGeom>
          <a:noFill/>
          <a:ln w="9525">
            <a:noFill/>
            <a:miter lim="800000"/>
            <a:headEnd/>
            <a:tailEnd/>
          </a:ln>
        </p:spPr>
      </p:pic>
      <p:sp>
        <p:nvSpPr>
          <p:cNvPr id="5" name="矩形 4"/>
          <p:cNvSpPr/>
          <p:nvPr/>
        </p:nvSpPr>
        <p:spPr>
          <a:xfrm>
            <a:off x="228600" y="4417874"/>
            <a:ext cx="8915400" cy="1200329"/>
          </a:xfrm>
          <a:prstGeom prst="rect">
            <a:avLst/>
          </a:prstGeom>
        </p:spPr>
        <p:txBody>
          <a:bodyPr wrap="square">
            <a:spAutoFit/>
          </a:bodyPr>
          <a:lstStyle/>
          <a:p>
            <a:r>
              <a:rPr lang="en-US" b="1" dirty="0" smtClean="0"/>
              <a:t>Text Miner: </a:t>
            </a:r>
            <a:r>
              <a:rPr lang="en-US" dirty="0" smtClean="0"/>
              <a:t>text</a:t>
            </a:r>
            <a:r>
              <a:rPr lang="en-US" b="1" dirty="0" smtClean="0"/>
              <a:t> </a:t>
            </a:r>
            <a:r>
              <a:rPr lang="en-US" dirty="0" smtClean="0"/>
              <a:t>mining.</a:t>
            </a:r>
          </a:p>
          <a:p>
            <a:endParaRPr lang="en-US" dirty="0" smtClean="0"/>
          </a:p>
          <a:p>
            <a:r>
              <a:rPr lang="en-US" b="1" dirty="0" smtClean="0"/>
              <a:t>Variable Selection: </a:t>
            </a:r>
            <a:r>
              <a:rPr lang="en-US" dirty="0" smtClean="0"/>
              <a:t>evaluate the </a:t>
            </a:r>
            <a:r>
              <a:rPr lang="en-US" dirty="0" smtClean="0">
                <a:solidFill>
                  <a:srgbClr val="C00000"/>
                </a:solidFill>
              </a:rPr>
              <a:t>importance of input variables </a:t>
            </a:r>
            <a:r>
              <a:rPr lang="en-US" dirty="0" smtClean="0"/>
              <a:t>in predicting or classifying the target variable.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18948" cy="646331"/>
          </a:xfrm>
          <a:prstGeom prst="rect">
            <a:avLst/>
          </a:prstGeom>
        </p:spPr>
        <p:txBody>
          <a:bodyPr wrap="none">
            <a:spAutoFit/>
          </a:bodyPr>
          <a:lstStyle/>
          <a:p>
            <a:pPr>
              <a:defRPr/>
            </a:pPr>
            <a:r>
              <a:rPr lang="en-US" sz="3600" b="1" kern="0" dirty="0" smtClean="0">
                <a:solidFill>
                  <a:srgbClr val="C00000"/>
                </a:solidFill>
              </a:rPr>
              <a:t>SEMMA – Modify Tab</a:t>
            </a:r>
            <a:endParaRPr lang="en-US" sz="3600" b="1" kern="0" dirty="0">
              <a:solidFill>
                <a:srgbClr val="C00000"/>
              </a:solidFill>
            </a:endParaRPr>
          </a:p>
        </p:txBody>
      </p:sp>
      <p:sp>
        <p:nvSpPr>
          <p:cNvPr id="4" name="矩形 3"/>
          <p:cNvSpPr/>
          <p:nvPr/>
        </p:nvSpPr>
        <p:spPr>
          <a:xfrm>
            <a:off x="1371600" y="1600200"/>
            <a:ext cx="6248400" cy="3539430"/>
          </a:xfrm>
          <a:prstGeom prst="rect">
            <a:avLst/>
          </a:prstGeom>
        </p:spPr>
        <p:txBody>
          <a:bodyPr wrap="square">
            <a:spAutoFit/>
          </a:bodyPr>
          <a:lstStyle/>
          <a:p>
            <a:r>
              <a:rPr lang="en-US" sz="2800" dirty="0" smtClean="0"/>
              <a:t>Why Modify?</a:t>
            </a:r>
          </a:p>
          <a:p>
            <a:endParaRPr lang="en-US" sz="2800" dirty="0" smtClean="0">
              <a:solidFill>
                <a:srgbClr val="C00000"/>
              </a:solidFill>
            </a:endParaRPr>
          </a:p>
          <a:p>
            <a:pPr>
              <a:buFont typeface="Wingdings" pitchFamily="2" charset="2"/>
              <a:buChar char="q"/>
            </a:pPr>
            <a:r>
              <a:rPr lang="en-US" sz="2800" dirty="0" smtClean="0"/>
              <a:t>  Outliers</a:t>
            </a:r>
          </a:p>
          <a:p>
            <a:pPr>
              <a:buFont typeface="Wingdings" pitchFamily="2" charset="2"/>
              <a:buChar char="q"/>
            </a:pPr>
            <a:r>
              <a:rPr lang="en-US" sz="2800" dirty="0" smtClean="0"/>
              <a:t>  Missing data</a:t>
            </a:r>
          </a:p>
          <a:p>
            <a:pPr>
              <a:buFont typeface="Wingdings" pitchFamily="2" charset="2"/>
              <a:buChar char="q"/>
            </a:pPr>
            <a:r>
              <a:rPr lang="en-US" sz="2800" dirty="0" smtClean="0"/>
              <a:t>  Dimension reduction</a:t>
            </a:r>
          </a:p>
          <a:p>
            <a:pPr>
              <a:buFont typeface="Wingdings" pitchFamily="2" charset="2"/>
              <a:buChar char="q"/>
            </a:pPr>
            <a:r>
              <a:rPr lang="en-US" sz="2800" dirty="0" smtClean="0"/>
              <a:t>  Highly skewed distribution</a:t>
            </a:r>
          </a:p>
          <a:p>
            <a:endParaRPr lang="en-US" sz="2800" dirty="0" smtClean="0"/>
          </a:p>
          <a:p>
            <a:pPr>
              <a:buFont typeface="Wingdings" pitchFamily="2" charset="2"/>
              <a:buChar char="q"/>
            </a:pPr>
            <a:endParaRPr lang="en-US" sz="2800" dirty="0" smtClean="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18948" cy="646331"/>
          </a:xfrm>
          <a:prstGeom prst="rect">
            <a:avLst/>
          </a:prstGeom>
        </p:spPr>
        <p:txBody>
          <a:bodyPr wrap="none">
            <a:spAutoFit/>
          </a:bodyPr>
          <a:lstStyle/>
          <a:p>
            <a:pPr>
              <a:defRPr/>
            </a:pPr>
            <a:r>
              <a:rPr lang="en-US" sz="3600" b="1" kern="0" dirty="0" smtClean="0">
                <a:solidFill>
                  <a:srgbClr val="C00000"/>
                </a:solidFill>
              </a:rPr>
              <a:t>SEMMA – Modify Tab</a:t>
            </a:r>
            <a:endParaRPr lang="en-US" sz="3600" b="1" kern="0" dirty="0">
              <a:solidFill>
                <a:srgbClr val="C00000"/>
              </a:solidFill>
            </a:endParaRPr>
          </a:p>
        </p:txBody>
      </p:sp>
      <p:pic>
        <p:nvPicPr>
          <p:cNvPr id="13314" name="Picture 2"/>
          <p:cNvPicPr>
            <a:picLocks noChangeAspect="1" noChangeArrowheads="1"/>
          </p:cNvPicPr>
          <p:nvPr/>
        </p:nvPicPr>
        <p:blipFill>
          <a:blip r:embed="rId3" cstate="print"/>
          <a:srcRect t="13408"/>
          <a:stretch>
            <a:fillRect/>
          </a:stretch>
        </p:blipFill>
        <p:spPr bwMode="auto">
          <a:xfrm>
            <a:off x="1905000" y="838200"/>
            <a:ext cx="5257800" cy="3353741"/>
          </a:xfrm>
          <a:prstGeom prst="rect">
            <a:avLst/>
          </a:prstGeom>
          <a:noFill/>
          <a:ln w="9525">
            <a:noFill/>
            <a:miter lim="800000"/>
            <a:headEnd/>
            <a:tailEnd/>
          </a:ln>
        </p:spPr>
      </p:pic>
      <p:sp>
        <p:nvSpPr>
          <p:cNvPr id="4" name="矩形 3"/>
          <p:cNvSpPr/>
          <p:nvPr/>
        </p:nvSpPr>
        <p:spPr>
          <a:xfrm>
            <a:off x="457200" y="4419600"/>
            <a:ext cx="8534400" cy="2031325"/>
          </a:xfrm>
          <a:prstGeom prst="rect">
            <a:avLst/>
          </a:prstGeom>
        </p:spPr>
        <p:txBody>
          <a:bodyPr wrap="square">
            <a:spAutoFit/>
          </a:bodyPr>
          <a:lstStyle/>
          <a:p>
            <a:r>
              <a:rPr lang="en-US" b="1" dirty="0" smtClean="0"/>
              <a:t>Drop: </a:t>
            </a:r>
            <a:r>
              <a:rPr lang="en-US" dirty="0" smtClean="0"/>
              <a:t>remove variables with the role type that you specify, or you can manually specify individual variables to drop. </a:t>
            </a:r>
          </a:p>
          <a:p>
            <a:endParaRPr lang="en-US" dirty="0" smtClean="0"/>
          </a:p>
          <a:p>
            <a:r>
              <a:rPr lang="en-US" b="1" dirty="0" smtClean="0"/>
              <a:t>Filter: </a:t>
            </a:r>
            <a:r>
              <a:rPr lang="en-US" dirty="0" smtClean="0"/>
              <a:t>apply a filter to </a:t>
            </a:r>
            <a:r>
              <a:rPr lang="en-US" dirty="0" smtClean="0">
                <a:solidFill>
                  <a:srgbClr val="C00000"/>
                </a:solidFill>
              </a:rPr>
              <a:t>training data set </a:t>
            </a:r>
            <a:r>
              <a:rPr lang="en-US" dirty="0" smtClean="0"/>
              <a:t>to exclude observations such as</a:t>
            </a:r>
          </a:p>
          <a:p>
            <a:r>
              <a:rPr lang="en-US" dirty="0" smtClean="0">
                <a:solidFill>
                  <a:srgbClr val="C00000"/>
                </a:solidFill>
              </a:rPr>
              <a:t>outliers</a:t>
            </a:r>
            <a:r>
              <a:rPr lang="en-US" dirty="0" smtClean="0"/>
              <a:t> or other observations that you do not want to include in your data mining analysis. </a:t>
            </a:r>
            <a:r>
              <a:rPr lang="en-US" dirty="0" smtClean="0">
                <a:solidFill>
                  <a:srgbClr val="C00000"/>
                </a:solidFill>
              </a:rPr>
              <a:t>The tool does not filter observations in the validation or test data sets.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410200" y="2753380"/>
            <a:ext cx="2672526" cy="523220"/>
          </a:xfrm>
          <a:prstGeom prst="rect">
            <a:avLst/>
          </a:prstGeom>
        </p:spPr>
        <p:txBody>
          <a:bodyPr wrap="none">
            <a:spAutoFit/>
          </a:bodyPr>
          <a:lstStyle/>
          <a:p>
            <a:r>
              <a:rPr lang="en-US" sz="2800" dirty="0" smtClean="0">
                <a:solidFill>
                  <a:srgbClr val="C00000"/>
                </a:solidFill>
              </a:rPr>
              <a:t>“Big Data War”</a:t>
            </a:r>
          </a:p>
        </p:txBody>
      </p:sp>
      <p:sp>
        <p:nvSpPr>
          <p:cNvPr id="10" name="矩形 9"/>
          <p:cNvSpPr/>
          <p:nvPr/>
        </p:nvSpPr>
        <p:spPr>
          <a:xfrm>
            <a:off x="404622" y="496669"/>
            <a:ext cx="4076757" cy="646331"/>
          </a:xfrm>
          <a:prstGeom prst="rect">
            <a:avLst/>
          </a:prstGeom>
        </p:spPr>
        <p:txBody>
          <a:bodyPr wrap="none">
            <a:spAutoFit/>
          </a:bodyPr>
          <a:lstStyle/>
          <a:p>
            <a:r>
              <a:rPr lang="en-US" sz="3600" b="1" dirty="0" smtClean="0">
                <a:solidFill>
                  <a:srgbClr val="C00000"/>
                </a:solidFill>
              </a:rPr>
              <a:t>Future of the War</a:t>
            </a:r>
          </a:p>
        </p:txBody>
      </p:sp>
      <p:pic>
        <p:nvPicPr>
          <p:cNvPr id="7" name="Picture 6" descr="Bringing ‘big data’ to the modern battlefield"/>
          <p:cNvPicPr>
            <a:picLocks noChangeAspect="1" noChangeArrowheads="1"/>
          </p:cNvPicPr>
          <p:nvPr/>
        </p:nvPicPr>
        <p:blipFill>
          <a:blip r:embed="rId3" cstate="print"/>
          <a:srcRect/>
          <a:stretch>
            <a:fillRect/>
          </a:stretch>
        </p:blipFill>
        <p:spPr bwMode="auto">
          <a:xfrm>
            <a:off x="1143000" y="1600200"/>
            <a:ext cx="3885953" cy="32174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18948" cy="646331"/>
          </a:xfrm>
          <a:prstGeom prst="rect">
            <a:avLst/>
          </a:prstGeom>
        </p:spPr>
        <p:txBody>
          <a:bodyPr wrap="none">
            <a:spAutoFit/>
          </a:bodyPr>
          <a:lstStyle/>
          <a:p>
            <a:pPr>
              <a:defRPr/>
            </a:pPr>
            <a:r>
              <a:rPr lang="en-US" sz="3600" b="1" kern="0" dirty="0" smtClean="0">
                <a:solidFill>
                  <a:srgbClr val="C00000"/>
                </a:solidFill>
              </a:rPr>
              <a:t>SEMMA – Modify Tab</a:t>
            </a:r>
            <a:endParaRPr lang="en-US" sz="3600" b="1" kern="0" dirty="0">
              <a:solidFill>
                <a:srgbClr val="C00000"/>
              </a:solidFill>
            </a:endParaRPr>
          </a:p>
        </p:txBody>
      </p:sp>
      <p:pic>
        <p:nvPicPr>
          <p:cNvPr id="13314" name="Picture 2"/>
          <p:cNvPicPr>
            <a:picLocks noChangeAspect="1" noChangeArrowheads="1"/>
          </p:cNvPicPr>
          <p:nvPr/>
        </p:nvPicPr>
        <p:blipFill>
          <a:blip r:embed="rId3" cstate="print"/>
          <a:srcRect t="13408"/>
          <a:stretch>
            <a:fillRect/>
          </a:stretch>
        </p:blipFill>
        <p:spPr bwMode="auto">
          <a:xfrm>
            <a:off x="1905000" y="914400"/>
            <a:ext cx="5257800" cy="3353741"/>
          </a:xfrm>
          <a:prstGeom prst="rect">
            <a:avLst/>
          </a:prstGeom>
          <a:noFill/>
          <a:ln w="9525">
            <a:noFill/>
            <a:miter lim="800000"/>
            <a:headEnd/>
            <a:tailEnd/>
          </a:ln>
        </p:spPr>
      </p:pic>
      <p:sp>
        <p:nvSpPr>
          <p:cNvPr id="5" name="矩形 4"/>
          <p:cNvSpPr/>
          <p:nvPr/>
        </p:nvSpPr>
        <p:spPr>
          <a:xfrm>
            <a:off x="304800" y="4763869"/>
            <a:ext cx="8839200" cy="646331"/>
          </a:xfrm>
          <a:prstGeom prst="rect">
            <a:avLst/>
          </a:prstGeom>
        </p:spPr>
        <p:txBody>
          <a:bodyPr wrap="square">
            <a:spAutoFit/>
          </a:bodyPr>
          <a:lstStyle/>
          <a:p>
            <a:r>
              <a:rPr lang="en-US" b="1" dirty="0" smtClean="0"/>
              <a:t>Impute: </a:t>
            </a:r>
            <a:r>
              <a:rPr lang="en-US" dirty="0" smtClean="0"/>
              <a:t>replace values for observations that have </a:t>
            </a:r>
            <a:r>
              <a:rPr lang="en-US" dirty="0" smtClean="0">
                <a:solidFill>
                  <a:srgbClr val="C00000"/>
                </a:solidFill>
              </a:rPr>
              <a:t>missing values</a:t>
            </a:r>
            <a:r>
              <a:rPr lang="en-US" dirty="0" smtClean="0"/>
              <a:t> with the mean, median, midrange, or distribution-based replacement, etc.</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649069"/>
            <a:ext cx="7037504" cy="646331"/>
          </a:xfrm>
          <a:prstGeom prst="rect">
            <a:avLst/>
          </a:prstGeom>
        </p:spPr>
        <p:txBody>
          <a:bodyPr wrap="none">
            <a:spAutoFit/>
          </a:bodyPr>
          <a:lstStyle/>
          <a:p>
            <a:pPr>
              <a:defRPr/>
            </a:pPr>
            <a:r>
              <a:rPr lang="en-US" sz="3600" b="1" kern="0" dirty="0" smtClean="0">
                <a:solidFill>
                  <a:srgbClr val="C00000"/>
                </a:solidFill>
              </a:rPr>
              <a:t>Distribution-based Imputation</a:t>
            </a:r>
            <a:endParaRPr lang="en-US" sz="3600" b="1" kern="0" dirty="0">
              <a:solidFill>
                <a:srgbClr val="C00000"/>
              </a:solidFill>
            </a:endParaRPr>
          </a:p>
        </p:txBody>
      </p:sp>
      <p:sp>
        <p:nvSpPr>
          <p:cNvPr id="8" name="矩形 7"/>
          <p:cNvSpPr/>
          <p:nvPr/>
        </p:nvSpPr>
        <p:spPr>
          <a:xfrm>
            <a:off x="914400" y="1829812"/>
            <a:ext cx="7010400" cy="2677656"/>
          </a:xfrm>
          <a:prstGeom prst="rect">
            <a:avLst/>
          </a:prstGeom>
        </p:spPr>
        <p:txBody>
          <a:bodyPr wrap="square">
            <a:spAutoFit/>
          </a:bodyPr>
          <a:lstStyle/>
          <a:p>
            <a:pPr>
              <a:buFont typeface="Wingdings" pitchFamily="2" charset="2"/>
              <a:buChar char="Ø"/>
            </a:pPr>
            <a:r>
              <a:rPr lang="en-US" sz="2400" dirty="0" smtClean="0"/>
              <a:t>  Replacement values are calculated based on the </a:t>
            </a:r>
            <a:r>
              <a:rPr lang="en-US" sz="2400" dirty="0" smtClean="0">
                <a:solidFill>
                  <a:srgbClr val="C00000"/>
                </a:solidFill>
              </a:rPr>
              <a:t>random percentiles </a:t>
            </a:r>
            <a:r>
              <a:rPr lang="en-US" sz="2400" dirty="0" smtClean="0"/>
              <a:t>of the variable’s distribution.</a:t>
            </a:r>
          </a:p>
          <a:p>
            <a:r>
              <a:rPr lang="en-US" sz="2400" dirty="0" smtClean="0">
                <a:solidFill>
                  <a:srgbClr val="C00000"/>
                </a:solidFill>
              </a:rPr>
              <a:t>                         Advantage?</a:t>
            </a:r>
          </a:p>
          <a:p>
            <a:endParaRPr lang="en-US" sz="2400" dirty="0" smtClean="0"/>
          </a:p>
          <a:p>
            <a:pPr>
              <a:buFont typeface="Wingdings" pitchFamily="2" charset="2"/>
              <a:buChar char="Ø"/>
            </a:pPr>
            <a:r>
              <a:rPr lang="en-US" sz="2400" dirty="0" smtClean="0"/>
              <a:t>  This imputation method seeks to </a:t>
            </a:r>
            <a:r>
              <a:rPr lang="en-US" sz="2400" dirty="0" smtClean="0">
                <a:solidFill>
                  <a:srgbClr val="C00000"/>
                </a:solidFill>
              </a:rPr>
              <a:t>preserve the empirical distribution</a:t>
            </a:r>
            <a:r>
              <a:rPr lang="en-US" sz="2400" dirty="0" smtClean="0"/>
              <a:t> of the data.</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animEffect transition="in" filter="fade">
                                      <p:cBhvr>
                                        <p:cTn id="11" dur="500"/>
                                        <p:tgtEl>
                                          <p:spTgt spid="8">
                                            <p:txEl>
                                              <p:pRg st="3" end="3"/>
                                            </p:txEl>
                                          </p:spTgt>
                                        </p:tgtEl>
                                      </p:cBhvr>
                                    </p:animEffect>
                                    <p:anim calcmode="lin" valueType="num">
                                      <p:cBhvr>
                                        <p:cTn id="12"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13"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2.google.com/images?q=tbn:ANd9GcSyFCKy0icv8A572ElBCU59BRgfPzw7SEaeCtZh53UYAi3WxvAV"/>
          <p:cNvPicPr>
            <a:picLocks noChangeAspect="1" noChangeArrowheads="1"/>
          </p:cNvPicPr>
          <p:nvPr/>
        </p:nvPicPr>
        <p:blipFill>
          <a:blip r:embed="rId3" cstate="print"/>
          <a:srcRect/>
          <a:stretch>
            <a:fillRect/>
          </a:stretch>
        </p:blipFill>
        <p:spPr bwMode="auto">
          <a:xfrm>
            <a:off x="6019800" y="4772024"/>
            <a:ext cx="2571750" cy="1781176"/>
          </a:xfrm>
          <a:prstGeom prst="rect">
            <a:avLst/>
          </a:prstGeom>
          <a:noFill/>
        </p:spPr>
      </p:pic>
      <p:sp>
        <p:nvSpPr>
          <p:cNvPr id="6" name="矩形 5"/>
          <p:cNvSpPr/>
          <p:nvPr/>
        </p:nvSpPr>
        <p:spPr>
          <a:xfrm>
            <a:off x="391218" y="649069"/>
            <a:ext cx="6833922" cy="646331"/>
          </a:xfrm>
          <a:prstGeom prst="rect">
            <a:avLst/>
          </a:prstGeom>
        </p:spPr>
        <p:txBody>
          <a:bodyPr wrap="none">
            <a:spAutoFit/>
          </a:bodyPr>
          <a:lstStyle/>
          <a:p>
            <a:pPr>
              <a:defRPr/>
            </a:pPr>
            <a:r>
              <a:rPr lang="en-US" sz="3600" b="1" kern="0" dirty="0" smtClean="0">
                <a:solidFill>
                  <a:srgbClr val="C00000"/>
                </a:solidFill>
              </a:rPr>
              <a:t>Regression-based Imputation</a:t>
            </a:r>
            <a:endParaRPr lang="en-US" sz="3600" b="1" kern="0" dirty="0">
              <a:solidFill>
                <a:srgbClr val="C00000"/>
              </a:solidFill>
            </a:endParaRPr>
          </a:p>
        </p:txBody>
      </p:sp>
      <p:sp>
        <p:nvSpPr>
          <p:cNvPr id="4" name="矩形 3"/>
          <p:cNvSpPr/>
          <p:nvPr/>
        </p:nvSpPr>
        <p:spPr>
          <a:xfrm>
            <a:off x="1066800" y="1828800"/>
            <a:ext cx="6629400" cy="3416320"/>
          </a:xfrm>
          <a:prstGeom prst="rect">
            <a:avLst/>
          </a:prstGeom>
        </p:spPr>
        <p:txBody>
          <a:bodyPr wrap="square">
            <a:spAutoFit/>
          </a:bodyPr>
          <a:lstStyle/>
          <a:p>
            <a:pPr>
              <a:buFont typeface="Wingdings" pitchFamily="2" charset="2"/>
              <a:buChar char="Ø"/>
            </a:pPr>
            <a:r>
              <a:rPr lang="en-US" sz="2400" dirty="0" smtClean="0"/>
              <a:t>  For an input variable with missing values, replacement values are estimated by </a:t>
            </a:r>
            <a:r>
              <a:rPr lang="en-US" sz="2400" dirty="0" smtClean="0">
                <a:solidFill>
                  <a:srgbClr val="C00000"/>
                </a:solidFill>
              </a:rPr>
              <a:t>treating this missing input as a target</a:t>
            </a:r>
            <a:r>
              <a:rPr lang="en-US" sz="2400" dirty="0" smtClean="0"/>
              <a:t>, and using the remaining input variables (and other rejected variables) as predictors in a </a:t>
            </a:r>
            <a:r>
              <a:rPr lang="en-US" sz="2400" dirty="0" smtClean="0">
                <a:solidFill>
                  <a:srgbClr val="C00000"/>
                </a:solidFill>
              </a:rPr>
              <a:t>Regression Model</a:t>
            </a:r>
            <a:r>
              <a:rPr lang="en-US" sz="2400" dirty="0" smtClean="0"/>
              <a:t>.</a:t>
            </a:r>
          </a:p>
          <a:p>
            <a:pPr>
              <a:buFont typeface="Wingdings" pitchFamily="2" charset="2"/>
              <a:buChar char="Ø"/>
            </a:pPr>
            <a:endParaRPr lang="en-US" sz="2400" dirty="0" smtClean="0"/>
          </a:p>
          <a:p>
            <a:pPr>
              <a:buFont typeface="Wingdings" pitchFamily="2" charset="2"/>
              <a:buChar char="Ø"/>
            </a:pPr>
            <a:r>
              <a:rPr lang="en-US" sz="2400" dirty="0" smtClean="0"/>
              <a:t>  The predicted value obtained from the Regression replaces the missing value.</a:t>
            </a: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alliance.seas.upenn.edu/%7Ecis520/wiki/uploads/Lectures/DecisionTree_Classification_Graphic.png"/>
          <p:cNvPicPr>
            <a:picLocks noChangeAspect="1" noChangeArrowheads="1"/>
          </p:cNvPicPr>
          <p:nvPr/>
        </p:nvPicPr>
        <p:blipFill>
          <a:blip r:embed="rId3" cstate="print"/>
          <a:srcRect/>
          <a:stretch>
            <a:fillRect/>
          </a:stretch>
        </p:blipFill>
        <p:spPr bwMode="auto">
          <a:xfrm>
            <a:off x="6239797" y="4762500"/>
            <a:ext cx="2599403" cy="1790700"/>
          </a:xfrm>
          <a:prstGeom prst="rect">
            <a:avLst/>
          </a:prstGeom>
          <a:noFill/>
        </p:spPr>
      </p:pic>
      <p:sp>
        <p:nvSpPr>
          <p:cNvPr id="6" name="矩形 5"/>
          <p:cNvSpPr/>
          <p:nvPr/>
        </p:nvSpPr>
        <p:spPr>
          <a:xfrm>
            <a:off x="391218" y="649069"/>
            <a:ext cx="3773790" cy="646331"/>
          </a:xfrm>
          <a:prstGeom prst="rect">
            <a:avLst/>
          </a:prstGeom>
        </p:spPr>
        <p:txBody>
          <a:bodyPr wrap="none">
            <a:spAutoFit/>
          </a:bodyPr>
          <a:lstStyle/>
          <a:p>
            <a:pPr>
              <a:defRPr/>
            </a:pPr>
            <a:r>
              <a:rPr lang="en-US" sz="3600" b="1" kern="0" dirty="0" smtClean="0">
                <a:solidFill>
                  <a:srgbClr val="C00000"/>
                </a:solidFill>
              </a:rPr>
              <a:t>Tree Imputation</a:t>
            </a:r>
            <a:endParaRPr lang="en-US" sz="3600" b="1" kern="0" dirty="0">
              <a:solidFill>
                <a:srgbClr val="C00000"/>
              </a:solidFill>
            </a:endParaRPr>
          </a:p>
        </p:txBody>
      </p:sp>
      <p:sp>
        <p:nvSpPr>
          <p:cNvPr id="4" name="矩形 3"/>
          <p:cNvSpPr/>
          <p:nvPr/>
        </p:nvSpPr>
        <p:spPr>
          <a:xfrm>
            <a:off x="1066800" y="1828800"/>
            <a:ext cx="6629400" cy="3416320"/>
          </a:xfrm>
          <a:prstGeom prst="rect">
            <a:avLst/>
          </a:prstGeom>
        </p:spPr>
        <p:txBody>
          <a:bodyPr wrap="square">
            <a:spAutoFit/>
          </a:bodyPr>
          <a:lstStyle/>
          <a:p>
            <a:pPr>
              <a:buFont typeface="Wingdings" pitchFamily="2" charset="2"/>
              <a:buChar char="Ø"/>
            </a:pPr>
            <a:r>
              <a:rPr lang="en-US" sz="2400" dirty="0" smtClean="0"/>
              <a:t>  For an input variable with missing values, replacement values are estimated by </a:t>
            </a:r>
            <a:r>
              <a:rPr lang="en-US" sz="2400" dirty="0" smtClean="0">
                <a:solidFill>
                  <a:srgbClr val="C00000"/>
                </a:solidFill>
              </a:rPr>
              <a:t>treating this missing input as a target</a:t>
            </a:r>
            <a:r>
              <a:rPr lang="en-US" sz="2400" dirty="0" smtClean="0"/>
              <a:t>, and using the remaining input variables (and other rejected variables) as predictors in a </a:t>
            </a:r>
            <a:r>
              <a:rPr lang="en-US" sz="2400" dirty="0" smtClean="0">
                <a:solidFill>
                  <a:srgbClr val="C00000"/>
                </a:solidFill>
              </a:rPr>
              <a:t>Decision Tree Model</a:t>
            </a:r>
            <a:r>
              <a:rPr lang="en-US" sz="2400" dirty="0" smtClean="0"/>
              <a:t>.</a:t>
            </a:r>
          </a:p>
          <a:p>
            <a:pPr>
              <a:buFont typeface="Wingdings" pitchFamily="2" charset="2"/>
              <a:buChar char="Ø"/>
            </a:pPr>
            <a:endParaRPr lang="en-US" sz="2400" dirty="0" smtClean="0"/>
          </a:p>
          <a:p>
            <a:pPr>
              <a:buFont typeface="Wingdings" pitchFamily="2" charset="2"/>
              <a:buChar char="Ø"/>
            </a:pPr>
            <a:r>
              <a:rPr lang="en-US" sz="2400" dirty="0" smtClean="0"/>
              <a:t>  The predicted value obtained from the Decision Tree replaces the missing value.</a:t>
            </a:r>
            <a:endParaRPr 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18948" cy="646331"/>
          </a:xfrm>
          <a:prstGeom prst="rect">
            <a:avLst/>
          </a:prstGeom>
        </p:spPr>
        <p:txBody>
          <a:bodyPr wrap="none">
            <a:spAutoFit/>
          </a:bodyPr>
          <a:lstStyle/>
          <a:p>
            <a:pPr>
              <a:defRPr/>
            </a:pPr>
            <a:r>
              <a:rPr lang="en-US" sz="3600" b="1" kern="0" dirty="0" smtClean="0">
                <a:solidFill>
                  <a:srgbClr val="C00000"/>
                </a:solidFill>
              </a:rPr>
              <a:t>SEMMA – Modify Tab</a:t>
            </a:r>
            <a:endParaRPr lang="en-US" sz="3600" b="1" kern="0" dirty="0">
              <a:solidFill>
                <a:srgbClr val="C00000"/>
              </a:solidFill>
            </a:endParaRPr>
          </a:p>
        </p:txBody>
      </p:sp>
      <p:pic>
        <p:nvPicPr>
          <p:cNvPr id="13314" name="Picture 2"/>
          <p:cNvPicPr>
            <a:picLocks noChangeAspect="1" noChangeArrowheads="1"/>
          </p:cNvPicPr>
          <p:nvPr/>
        </p:nvPicPr>
        <p:blipFill>
          <a:blip r:embed="rId3" cstate="print"/>
          <a:srcRect t="13408"/>
          <a:stretch>
            <a:fillRect/>
          </a:stretch>
        </p:blipFill>
        <p:spPr bwMode="auto">
          <a:xfrm>
            <a:off x="1905000" y="1065859"/>
            <a:ext cx="5257800" cy="3353741"/>
          </a:xfrm>
          <a:prstGeom prst="rect">
            <a:avLst/>
          </a:prstGeom>
          <a:noFill/>
          <a:ln w="9525">
            <a:noFill/>
            <a:miter lim="800000"/>
            <a:headEnd/>
            <a:tailEnd/>
          </a:ln>
        </p:spPr>
      </p:pic>
      <p:sp>
        <p:nvSpPr>
          <p:cNvPr id="7" name="矩形 6"/>
          <p:cNvSpPr/>
          <p:nvPr/>
        </p:nvSpPr>
        <p:spPr>
          <a:xfrm>
            <a:off x="304800" y="4800600"/>
            <a:ext cx="8686800" cy="1754326"/>
          </a:xfrm>
          <a:prstGeom prst="rect">
            <a:avLst/>
          </a:prstGeom>
        </p:spPr>
        <p:txBody>
          <a:bodyPr wrap="square">
            <a:spAutoFit/>
          </a:bodyPr>
          <a:lstStyle/>
          <a:p>
            <a:r>
              <a:rPr lang="en-US" b="1" dirty="0" smtClean="0"/>
              <a:t>Principal Components Analysis: </a:t>
            </a:r>
            <a:r>
              <a:rPr lang="en-US" dirty="0" smtClean="0"/>
              <a:t>calculates </a:t>
            </a:r>
            <a:r>
              <a:rPr lang="en-US" dirty="0" err="1" smtClean="0"/>
              <a:t>eigenvalues</a:t>
            </a:r>
            <a:r>
              <a:rPr lang="en-US" dirty="0" smtClean="0"/>
              <a:t> and eigenvectors from the covariance matrix or the correlation matrix of input variables. </a:t>
            </a:r>
            <a:r>
              <a:rPr lang="en-US" dirty="0" smtClean="0">
                <a:solidFill>
                  <a:srgbClr val="C00000"/>
                </a:solidFill>
              </a:rPr>
              <a:t>Principal components are calculated from the eigenvectors</a:t>
            </a:r>
            <a:r>
              <a:rPr lang="en-US" dirty="0" smtClean="0"/>
              <a:t> and are treated as the new set of input variables for successor modeling tools. </a:t>
            </a:r>
          </a:p>
          <a:p>
            <a:endParaRPr lang="en-US" dirty="0" smtClean="0"/>
          </a:p>
          <a:p>
            <a:r>
              <a:rPr lang="en-US" dirty="0" smtClean="0"/>
              <a:t>PCA </a:t>
            </a:r>
            <a:r>
              <a:rPr lang="en-US" dirty="0" smtClean="0">
                <a:sym typeface="Wingdings" pitchFamily="2" charset="2"/>
              </a:rPr>
              <a:t> </a:t>
            </a:r>
            <a:r>
              <a:rPr lang="en-US" dirty="0" smtClean="0"/>
              <a:t>data </a:t>
            </a:r>
            <a:r>
              <a:rPr lang="en-US" dirty="0" smtClean="0">
                <a:solidFill>
                  <a:srgbClr val="C00000"/>
                </a:solidFill>
              </a:rPr>
              <a:t>dimension reduction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017173" cy="646331"/>
          </a:xfrm>
          <a:prstGeom prst="rect">
            <a:avLst/>
          </a:prstGeom>
        </p:spPr>
        <p:txBody>
          <a:bodyPr wrap="none">
            <a:spAutoFit/>
          </a:bodyPr>
          <a:lstStyle/>
          <a:p>
            <a:pPr>
              <a:defRPr/>
            </a:pPr>
            <a:r>
              <a:rPr lang="en-US" sz="3600" b="1" kern="0" dirty="0" smtClean="0">
                <a:solidFill>
                  <a:srgbClr val="C00000"/>
                </a:solidFill>
              </a:rPr>
              <a:t>Eigenvectors</a:t>
            </a:r>
            <a:endParaRPr lang="en-US" sz="3600" b="1" kern="0" dirty="0">
              <a:solidFill>
                <a:srgbClr val="C00000"/>
              </a:solidFill>
            </a:endParaRPr>
          </a:p>
        </p:txBody>
      </p:sp>
      <p:grpSp>
        <p:nvGrpSpPr>
          <p:cNvPr id="10" name="组合 9"/>
          <p:cNvGrpSpPr/>
          <p:nvPr/>
        </p:nvGrpSpPr>
        <p:grpSpPr>
          <a:xfrm>
            <a:off x="838200" y="990600"/>
            <a:ext cx="4495800" cy="1371600"/>
            <a:chOff x="2362200" y="990600"/>
            <a:chExt cx="4495800" cy="1371600"/>
          </a:xfrm>
        </p:grpSpPr>
        <p:grpSp>
          <p:nvGrpSpPr>
            <p:cNvPr id="9" name="组合 8"/>
            <p:cNvGrpSpPr/>
            <p:nvPr/>
          </p:nvGrpSpPr>
          <p:grpSpPr>
            <a:xfrm>
              <a:off x="2362200" y="990600"/>
              <a:ext cx="4495800" cy="1371600"/>
              <a:chOff x="2362200" y="990600"/>
              <a:chExt cx="3962400" cy="1038225"/>
            </a:xfrm>
          </p:grpSpPr>
          <p:pic>
            <p:nvPicPr>
              <p:cNvPr id="116738" name="Picture 2" descr="\begin{bmatrix} x_1 \\ x_2 \\ \vdots \\ x_n \end{bmatrix} \mapsto&#10; \begin{bmatrix} A_{1,1} &amp; A_{1,2} &amp; \ldots &amp; A_{1,n} \\ &#10;A_{2,1} &amp; A_{2,2} &amp; \ldots &amp; A_{2,n} \\&#10;\vdots &amp;  \vdots &amp;  \ddots &amp;  \vdots \\&#10;A_{n,1} &amp; A_{n,2} &amp; \ldots &amp; a_{n,n} \\&#10;\end{bmatrix} &#10;\begin{bmatrix} x_1 \\ x_2 \\ \vdots \\ x_n \end{bmatrix} \;=\;&#10;\begin{bmatrix} y_1 \\ y_2 \\ \vdots \\ y_n \end{bmatrix}&#10;"/>
              <p:cNvPicPr>
                <a:picLocks noChangeAspect="1" noChangeArrowheads="1"/>
              </p:cNvPicPr>
              <p:nvPr/>
            </p:nvPicPr>
            <p:blipFill>
              <a:blip r:embed="rId3" cstate="print"/>
              <a:srcRect r="10000"/>
              <a:stretch>
                <a:fillRect/>
              </a:stretch>
            </p:blipFill>
            <p:spPr bwMode="auto">
              <a:xfrm>
                <a:off x="2362200" y="990600"/>
                <a:ext cx="3429000" cy="1038225"/>
              </a:xfrm>
              <a:prstGeom prst="rect">
                <a:avLst/>
              </a:prstGeom>
              <a:noFill/>
            </p:spPr>
          </p:pic>
          <p:pic>
            <p:nvPicPr>
              <p:cNvPr id="8" name="Picture 2" descr="\begin{bmatrix} x_1 \\ x_2 \\ \vdots \\ x_n \end{bmatrix} \mapsto&#10; \begin{bmatrix} A_{1,1} &amp; A_{1,2} &amp; \ldots &amp; A_{1,n} \\ &#10;A_{2,1} &amp; A_{2,2} &amp; \ldots &amp; A_{2,n} \\&#10;\vdots &amp;  \vdots &amp;  \ddots &amp;  \vdots \\&#10;A_{n,1} &amp; A_{n,2} &amp; \ldots &amp; a_{n,n} \\&#10;\end{bmatrix} &#10;\begin{bmatrix} x_1 \\ x_2 \\ \vdots \\ x_n \end{bmatrix} \;=\;&#10;\begin{bmatrix} y_1 \\ y_2 \\ \vdots \\ y_n \end{bmatrix}&#10;"/>
              <p:cNvPicPr>
                <a:picLocks noChangeAspect="1" noChangeArrowheads="1"/>
              </p:cNvPicPr>
              <p:nvPr/>
            </p:nvPicPr>
            <p:blipFill>
              <a:blip r:embed="rId3" cstate="print"/>
              <a:srcRect r="90000"/>
              <a:stretch>
                <a:fillRect/>
              </a:stretch>
            </p:blipFill>
            <p:spPr bwMode="auto">
              <a:xfrm>
                <a:off x="5943600" y="990600"/>
                <a:ext cx="381000" cy="1038225"/>
              </a:xfrm>
              <a:prstGeom prst="rect">
                <a:avLst/>
              </a:prstGeom>
              <a:noFill/>
            </p:spPr>
          </p:pic>
        </p:grpSp>
        <p:pic>
          <p:nvPicPr>
            <p:cNvPr id="116740" name="Picture 4" descr="\sum\limits_{i=1}^{N_{\lambda}}{m_i} =N_{\mathbf{x}}."/>
            <p:cNvPicPr>
              <a:picLocks noChangeAspect="1" noChangeArrowheads="1"/>
            </p:cNvPicPr>
            <p:nvPr/>
          </p:nvPicPr>
          <p:blipFill>
            <a:blip r:embed="rId4" cstate="print"/>
            <a:srcRect l="73394" t="13559" r="11927" b="18644"/>
            <a:stretch>
              <a:fillRect/>
            </a:stretch>
          </p:blipFill>
          <p:spPr bwMode="auto">
            <a:xfrm>
              <a:off x="6203732" y="1447800"/>
              <a:ext cx="152400" cy="381000"/>
            </a:xfrm>
            <a:prstGeom prst="rect">
              <a:avLst/>
            </a:prstGeom>
            <a:noFill/>
          </p:spPr>
        </p:pic>
      </p:grpSp>
      <p:pic>
        <p:nvPicPr>
          <p:cNvPr id="116747" name="Picture 11"/>
          <p:cNvPicPr>
            <a:picLocks noChangeAspect="1" noChangeArrowheads="1"/>
          </p:cNvPicPr>
          <p:nvPr/>
        </p:nvPicPr>
        <p:blipFill>
          <a:blip r:embed="rId5" cstate="print"/>
          <a:srcRect l="74378" t="38932" r="4758" b="25000"/>
          <a:stretch>
            <a:fillRect/>
          </a:stretch>
        </p:blipFill>
        <p:spPr bwMode="auto">
          <a:xfrm>
            <a:off x="4724400" y="3050139"/>
            <a:ext cx="3505200" cy="3406807"/>
          </a:xfrm>
          <a:prstGeom prst="rect">
            <a:avLst/>
          </a:prstGeom>
          <a:noFill/>
          <a:ln w="9525">
            <a:noFill/>
            <a:miter lim="800000"/>
            <a:headEnd/>
            <a:tailEnd/>
          </a:ln>
        </p:spPr>
      </p:pic>
      <p:pic>
        <p:nvPicPr>
          <p:cNvPr id="116748" name="Picture 12"/>
          <p:cNvPicPr>
            <a:picLocks noChangeAspect="1" noChangeArrowheads="1"/>
          </p:cNvPicPr>
          <p:nvPr/>
        </p:nvPicPr>
        <p:blipFill>
          <a:blip r:embed="rId6" cstate="print"/>
          <a:srcRect l="74597" t="41667" r="7248" b="25000"/>
          <a:stretch>
            <a:fillRect/>
          </a:stretch>
        </p:blipFill>
        <p:spPr bwMode="auto">
          <a:xfrm>
            <a:off x="762000" y="3052915"/>
            <a:ext cx="3352800" cy="3460955"/>
          </a:xfrm>
          <a:prstGeom prst="rect">
            <a:avLst/>
          </a:prstGeom>
          <a:noFill/>
          <a:ln w="9525">
            <a:noFill/>
            <a:miter lim="800000"/>
            <a:headEnd/>
            <a:tailEnd/>
          </a:ln>
        </p:spPr>
      </p:pic>
      <p:sp>
        <p:nvSpPr>
          <p:cNvPr id="17" name="椭圆 16"/>
          <p:cNvSpPr/>
          <p:nvPr/>
        </p:nvSpPr>
        <p:spPr>
          <a:xfrm>
            <a:off x="6172200" y="3886200"/>
            <a:ext cx="457200" cy="1981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椭圆 17"/>
          <p:cNvSpPr/>
          <p:nvPr/>
        </p:nvSpPr>
        <p:spPr>
          <a:xfrm rot="2647971">
            <a:off x="6186117" y="3365745"/>
            <a:ext cx="457200" cy="219508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矩形 18"/>
          <p:cNvSpPr/>
          <p:nvPr/>
        </p:nvSpPr>
        <p:spPr>
          <a:xfrm>
            <a:off x="5638800" y="1371600"/>
            <a:ext cx="3134191" cy="369332"/>
          </a:xfrm>
          <a:prstGeom prst="rect">
            <a:avLst/>
          </a:prstGeom>
        </p:spPr>
        <p:txBody>
          <a:bodyPr wrap="none">
            <a:spAutoFit/>
          </a:bodyPr>
          <a:lstStyle/>
          <a:p>
            <a:r>
              <a:rPr lang="en-US" b="1" kern="0" dirty="0" smtClean="0">
                <a:solidFill>
                  <a:srgbClr val="C00000"/>
                </a:solidFill>
                <a:sym typeface="Wingdings" pitchFamily="2" charset="2"/>
              </a:rPr>
              <a:t> </a:t>
            </a:r>
            <a:r>
              <a:rPr lang="en-US" b="1" kern="0" dirty="0" smtClean="0">
                <a:solidFill>
                  <a:srgbClr val="C00000"/>
                </a:solidFill>
              </a:rPr>
              <a:t>Characterize the matrix</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674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674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017173" cy="646331"/>
          </a:xfrm>
          <a:prstGeom prst="rect">
            <a:avLst/>
          </a:prstGeom>
        </p:spPr>
        <p:txBody>
          <a:bodyPr wrap="none">
            <a:spAutoFit/>
          </a:bodyPr>
          <a:lstStyle/>
          <a:p>
            <a:pPr>
              <a:defRPr/>
            </a:pPr>
            <a:r>
              <a:rPr lang="en-US" sz="3600" b="1" kern="0" dirty="0" smtClean="0">
                <a:solidFill>
                  <a:srgbClr val="C00000"/>
                </a:solidFill>
              </a:rPr>
              <a:t>Eigenvectors</a:t>
            </a:r>
            <a:endParaRPr lang="en-US" sz="3600" b="1" kern="0" dirty="0">
              <a:solidFill>
                <a:srgbClr val="C00000"/>
              </a:solidFill>
            </a:endParaRPr>
          </a:p>
        </p:txBody>
      </p:sp>
      <p:pic>
        <p:nvPicPr>
          <p:cNvPr id="7170" name="Picture 2" descr="File:Mona Lisa eigenvector grid.png"/>
          <p:cNvPicPr>
            <a:picLocks noChangeAspect="1" noChangeArrowheads="1"/>
          </p:cNvPicPr>
          <p:nvPr/>
        </p:nvPicPr>
        <p:blipFill>
          <a:blip r:embed="rId3" cstate="print"/>
          <a:srcRect/>
          <a:stretch>
            <a:fillRect/>
          </a:stretch>
        </p:blipFill>
        <p:spPr bwMode="auto">
          <a:xfrm>
            <a:off x="762000" y="2673286"/>
            <a:ext cx="5562600" cy="3879914"/>
          </a:xfrm>
          <a:prstGeom prst="rect">
            <a:avLst/>
          </a:prstGeom>
          <a:noFill/>
        </p:spPr>
      </p:pic>
      <p:grpSp>
        <p:nvGrpSpPr>
          <p:cNvPr id="2" name="组合 9"/>
          <p:cNvGrpSpPr/>
          <p:nvPr/>
        </p:nvGrpSpPr>
        <p:grpSpPr>
          <a:xfrm>
            <a:off x="838200" y="990600"/>
            <a:ext cx="4495800" cy="1371600"/>
            <a:chOff x="2362200" y="990600"/>
            <a:chExt cx="4495800" cy="1371600"/>
          </a:xfrm>
        </p:grpSpPr>
        <p:grpSp>
          <p:nvGrpSpPr>
            <p:cNvPr id="3" name="组合 8"/>
            <p:cNvGrpSpPr/>
            <p:nvPr/>
          </p:nvGrpSpPr>
          <p:grpSpPr>
            <a:xfrm>
              <a:off x="2362200" y="990600"/>
              <a:ext cx="4495800" cy="1371600"/>
              <a:chOff x="2362200" y="990600"/>
              <a:chExt cx="3962400" cy="1038225"/>
            </a:xfrm>
          </p:grpSpPr>
          <p:pic>
            <p:nvPicPr>
              <p:cNvPr id="116738" name="Picture 2" descr="\begin{bmatrix} x_1 \\ x_2 \\ \vdots \\ x_n \end{bmatrix} \mapsto&#10; \begin{bmatrix} A_{1,1} &amp; A_{1,2} &amp; \ldots &amp; A_{1,n} \\ &#10;A_{2,1} &amp; A_{2,2} &amp; \ldots &amp; A_{2,n} \\&#10;\vdots &amp;  \vdots &amp;  \ddots &amp;  \vdots \\&#10;A_{n,1} &amp; A_{n,2} &amp; \ldots &amp; a_{n,n} \\&#10;\end{bmatrix} &#10;\begin{bmatrix} x_1 \\ x_2 \\ \vdots \\ x_n \end{bmatrix} \;=\;&#10;\begin{bmatrix} y_1 \\ y_2 \\ \vdots \\ y_n \end{bmatrix}&#10;"/>
              <p:cNvPicPr>
                <a:picLocks noChangeAspect="1" noChangeArrowheads="1"/>
              </p:cNvPicPr>
              <p:nvPr/>
            </p:nvPicPr>
            <p:blipFill>
              <a:blip r:embed="rId4" cstate="print"/>
              <a:srcRect r="10000"/>
              <a:stretch>
                <a:fillRect/>
              </a:stretch>
            </p:blipFill>
            <p:spPr bwMode="auto">
              <a:xfrm>
                <a:off x="2362200" y="990600"/>
                <a:ext cx="3429000" cy="1038225"/>
              </a:xfrm>
              <a:prstGeom prst="rect">
                <a:avLst/>
              </a:prstGeom>
              <a:noFill/>
            </p:spPr>
          </p:pic>
          <p:pic>
            <p:nvPicPr>
              <p:cNvPr id="8" name="Picture 2" descr="\begin{bmatrix} x_1 \\ x_2 \\ \vdots \\ x_n \end{bmatrix} \mapsto&#10; \begin{bmatrix} A_{1,1} &amp; A_{1,2} &amp; \ldots &amp; A_{1,n} \\ &#10;A_{2,1} &amp; A_{2,2} &amp; \ldots &amp; A_{2,n} \\&#10;\vdots &amp;  \vdots &amp;  \ddots &amp;  \vdots \\&#10;A_{n,1} &amp; A_{n,2} &amp; \ldots &amp; a_{n,n} \\&#10;\end{bmatrix} &#10;\begin{bmatrix} x_1 \\ x_2 \\ \vdots \\ x_n \end{bmatrix} \;=\;&#10;\begin{bmatrix} y_1 \\ y_2 \\ \vdots \\ y_n \end{bmatrix}&#10;"/>
              <p:cNvPicPr>
                <a:picLocks noChangeAspect="1" noChangeArrowheads="1"/>
              </p:cNvPicPr>
              <p:nvPr/>
            </p:nvPicPr>
            <p:blipFill>
              <a:blip r:embed="rId4" cstate="print"/>
              <a:srcRect r="90000"/>
              <a:stretch>
                <a:fillRect/>
              </a:stretch>
            </p:blipFill>
            <p:spPr bwMode="auto">
              <a:xfrm>
                <a:off x="5943600" y="990600"/>
                <a:ext cx="381000" cy="1038225"/>
              </a:xfrm>
              <a:prstGeom prst="rect">
                <a:avLst/>
              </a:prstGeom>
              <a:noFill/>
            </p:spPr>
          </p:pic>
        </p:grpSp>
        <p:pic>
          <p:nvPicPr>
            <p:cNvPr id="116740" name="Picture 4" descr="\sum\limits_{i=1}^{N_{\lambda}}{m_i} =N_{\mathbf{x}}."/>
            <p:cNvPicPr>
              <a:picLocks noChangeAspect="1" noChangeArrowheads="1"/>
            </p:cNvPicPr>
            <p:nvPr/>
          </p:nvPicPr>
          <p:blipFill>
            <a:blip r:embed="rId5" cstate="print"/>
            <a:srcRect l="73394" t="13559" r="11927" b="18644"/>
            <a:stretch>
              <a:fillRect/>
            </a:stretch>
          </p:blipFill>
          <p:spPr bwMode="auto">
            <a:xfrm>
              <a:off x="6203732" y="1447800"/>
              <a:ext cx="152400" cy="381000"/>
            </a:xfrm>
            <a:prstGeom prst="rect">
              <a:avLst/>
            </a:prstGeom>
            <a:noFill/>
          </p:spPr>
        </p:pic>
      </p:grpSp>
      <p:sp>
        <p:nvSpPr>
          <p:cNvPr id="11" name="矩形 10"/>
          <p:cNvSpPr/>
          <p:nvPr/>
        </p:nvSpPr>
        <p:spPr>
          <a:xfrm>
            <a:off x="5638800" y="1371600"/>
            <a:ext cx="3134191" cy="369332"/>
          </a:xfrm>
          <a:prstGeom prst="rect">
            <a:avLst/>
          </a:prstGeom>
        </p:spPr>
        <p:txBody>
          <a:bodyPr wrap="none">
            <a:spAutoFit/>
          </a:bodyPr>
          <a:lstStyle/>
          <a:p>
            <a:r>
              <a:rPr lang="en-US" b="1" kern="0" dirty="0" smtClean="0">
                <a:solidFill>
                  <a:srgbClr val="C00000"/>
                </a:solidFill>
                <a:sym typeface="Wingdings" pitchFamily="2" charset="2"/>
              </a:rPr>
              <a:t> </a:t>
            </a:r>
            <a:r>
              <a:rPr lang="en-US" b="1" kern="0" dirty="0" smtClean="0">
                <a:solidFill>
                  <a:srgbClr val="C00000"/>
                </a:solidFill>
              </a:rPr>
              <a:t>Characterize the matrix</a:t>
            </a:r>
            <a:endParaRPr lang="en-US" dirty="0"/>
          </a:p>
        </p:txBody>
      </p:sp>
      <p:sp>
        <p:nvSpPr>
          <p:cNvPr id="12" name="矩形 11"/>
          <p:cNvSpPr/>
          <p:nvPr/>
        </p:nvSpPr>
        <p:spPr>
          <a:xfrm>
            <a:off x="6629400" y="3276600"/>
            <a:ext cx="2521844" cy="1200329"/>
          </a:xfrm>
          <a:prstGeom prst="rect">
            <a:avLst/>
          </a:prstGeom>
        </p:spPr>
        <p:txBody>
          <a:bodyPr wrap="none">
            <a:spAutoFit/>
          </a:bodyPr>
          <a:lstStyle/>
          <a:p>
            <a:r>
              <a:rPr lang="en-US" dirty="0" err="1" smtClean="0"/>
              <a:t>eg</a:t>
            </a:r>
            <a:r>
              <a:rPr lang="en-US" dirty="0" smtClean="0"/>
              <a:t>. </a:t>
            </a:r>
          </a:p>
          <a:p>
            <a:r>
              <a:rPr lang="en-US" dirty="0" smtClean="0"/>
              <a:t>Image Analysis</a:t>
            </a:r>
          </a:p>
          <a:p>
            <a:r>
              <a:rPr lang="en-US" dirty="0" smtClean="0"/>
              <a:t>shear-mapping,</a:t>
            </a:r>
          </a:p>
          <a:p>
            <a:r>
              <a:rPr lang="en-US" dirty="0" smtClean="0"/>
              <a:t>Face Reorganization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420469"/>
            <a:ext cx="8417689" cy="646331"/>
          </a:xfrm>
          <a:prstGeom prst="rect">
            <a:avLst/>
          </a:prstGeom>
        </p:spPr>
        <p:txBody>
          <a:bodyPr wrap="none">
            <a:spAutoFit/>
          </a:bodyPr>
          <a:lstStyle/>
          <a:p>
            <a:pPr>
              <a:defRPr/>
            </a:pPr>
            <a:r>
              <a:rPr lang="en-US" sz="3600" b="1" kern="0" dirty="0" smtClean="0">
                <a:solidFill>
                  <a:srgbClr val="C00000"/>
                </a:solidFill>
              </a:rPr>
              <a:t>Principal Components Analysis (PCA)</a:t>
            </a:r>
            <a:endParaRPr lang="en-US" sz="3600" b="1" kern="0" dirty="0">
              <a:solidFill>
                <a:srgbClr val="C00000"/>
              </a:solidFill>
            </a:endParaRPr>
          </a:p>
        </p:txBody>
      </p:sp>
      <p:pic>
        <p:nvPicPr>
          <p:cNvPr id="137218" name="Picture 2" descr="http://www.wpi.edu/News/Transformations/2002Spring/Images/recognition1.jpg"/>
          <p:cNvPicPr>
            <a:picLocks noChangeAspect="1" noChangeArrowheads="1"/>
          </p:cNvPicPr>
          <p:nvPr/>
        </p:nvPicPr>
        <p:blipFill>
          <a:blip r:embed="rId3" cstate="print"/>
          <a:srcRect/>
          <a:stretch>
            <a:fillRect/>
          </a:stretch>
        </p:blipFill>
        <p:spPr bwMode="auto">
          <a:xfrm>
            <a:off x="609600" y="1905000"/>
            <a:ext cx="3533860" cy="3851909"/>
          </a:xfrm>
          <a:prstGeom prst="rect">
            <a:avLst/>
          </a:prstGeom>
          <a:noFill/>
        </p:spPr>
      </p:pic>
      <p:pic>
        <p:nvPicPr>
          <p:cNvPr id="137220" name="Picture 4" descr="http://4.bp.blogspot.com/-5NLDHUdPPyk/TV5M87nJYLI/AAAAAAAAACI/pj9yLkCGJoA/s320/image27.jpg"/>
          <p:cNvPicPr>
            <a:picLocks noChangeAspect="1" noChangeArrowheads="1"/>
          </p:cNvPicPr>
          <p:nvPr/>
        </p:nvPicPr>
        <p:blipFill>
          <a:blip r:embed="rId4" cstate="print"/>
          <a:srcRect/>
          <a:stretch>
            <a:fillRect/>
          </a:stretch>
        </p:blipFill>
        <p:spPr bwMode="auto">
          <a:xfrm>
            <a:off x="5334000" y="1919832"/>
            <a:ext cx="3291318" cy="3989477"/>
          </a:xfrm>
          <a:prstGeom prst="rect">
            <a:avLst/>
          </a:prstGeom>
          <a:noFill/>
        </p:spPr>
      </p:pic>
      <p:sp>
        <p:nvSpPr>
          <p:cNvPr id="9" name="矩形 8"/>
          <p:cNvSpPr/>
          <p:nvPr/>
        </p:nvSpPr>
        <p:spPr>
          <a:xfrm>
            <a:off x="914400" y="6096000"/>
            <a:ext cx="3469219" cy="461665"/>
          </a:xfrm>
          <a:prstGeom prst="rect">
            <a:avLst/>
          </a:prstGeom>
        </p:spPr>
        <p:txBody>
          <a:bodyPr wrap="none">
            <a:spAutoFit/>
          </a:bodyPr>
          <a:lstStyle/>
          <a:p>
            <a:r>
              <a:rPr lang="en-US" sz="2400" dirty="0" smtClean="0">
                <a:solidFill>
                  <a:srgbClr val="C00000"/>
                </a:solidFill>
              </a:rPr>
              <a:t>Dimension Reduction!</a:t>
            </a:r>
            <a:endParaRPr lang="en-US" sz="2400" dirty="0"/>
          </a:p>
        </p:txBody>
      </p:sp>
      <p:sp>
        <p:nvSpPr>
          <p:cNvPr id="7" name="矩形 6"/>
          <p:cNvSpPr/>
          <p:nvPr/>
        </p:nvSpPr>
        <p:spPr>
          <a:xfrm>
            <a:off x="838200" y="1230868"/>
            <a:ext cx="7391400" cy="369332"/>
          </a:xfrm>
          <a:prstGeom prst="rect">
            <a:avLst/>
          </a:prstGeom>
          <a:ln>
            <a:solidFill>
              <a:schemeClr val="accent1">
                <a:shade val="50000"/>
              </a:schemeClr>
            </a:solidFill>
          </a:ln>
        </p:spPr>
        <p:txBody>
          <a:bodyPr wrap="square">
            <a:spAutoFit/>
          </a:bodyPr>
          <a:lstStyle/>
          <a:p>
            <a:r>
              <a:rPr lang="en-US" dirty="0" smtClean="0"/>
              <a:t>Raw data </a:t>
            </a:r>
            <a:r>
              <a:rPr lang="en-US" dirty="0" smtClean="0">
                <a:sym typeface="Wingdings" pitchFamily="2" charset="2"/>
              </a:rPr>
              <a:t> Eigenvectors  </a:t>
            </a:r>
            <a:r>
              <a:rPr lang="en-US" dirty="0" smtClean="0"/>
              <a:t>Principal Components </a:t>
            </a:r>
            <a:r>
              <a:rPr lang="en-US" dirty="0" smtClean="0">
                <a:sym typeface="Wingdings" pitchFamily="2" charset="2"/>
              </a:rPr>
              <a:t> N</a:t>
            </a:r>
            <a:r>
              <a:rPr lang="en-US" dirty="0" smtClean="0"/>
              <a:t>ew Inputs</a:t>
            </a:r>
            <a:endParaRPr lang="en-US" dirty="0"/>
          </a:p>
        </p:txBody>
      </p:sp>
      <p:sp>
        <p:nvSpPr>
          <p:cNvPr id="10" name="矩形 9"/>
          <p:cNvSpPr/>
          <p:nvPr/>
        </p:nvSpPr>
        <p:spPr>
          <a:xfrm>
            <a:off x="5410200" y="6091535"/>
            <a:ext cx="2967479" cy="461665"/>
          </a:xfrm>
          <a:prstGeom prst="rect">
            <a:avLst/>
          </a:prstGeom>
        </p:spPr>
        <p:txBody>
          <a:bodyPr wrap="none">
            <a:spAutoFit/>
          </a:bodyPr>
          <a:lstStyle/>
          <a:p>
            <a:r>
              <a:rPr lang="en-US" sz="2400" dirty="0" smtClean="0">
                <a:solidFill>
                  <a:srgbClr val="C00000"/>
                </a:solidFill>
              </a:rPr>
              <a:t>Privacy Preserving!</a:t>
            </a:r>
            <a:endParaRPr lang="en-US" sz="2400" dirty="0"/>
          </a:p>
        </p:txBody>
      </p:sp>
      <p:sp>
        <p:nvSpPr>
          <p:cNvPr id="11" name="矩形 10"/>
          <p:cNvSpPr/>
          <p:nvPr/>
        </p:nvSpPr>
        <p:spPr>
          <a:xfrm>
            <a:off x="3657600" y="4953000"/>
            <a:ext cx="1890261" cy="461665"/>
          </a:xfrm>
          <a:prstGeom prst="rect">
            <a:avLst/>
          </a:prstGeom>
        </p:spPr>
        <p:txBody>
          <a:bodyPr wrap="none">
            <a:spAutoFit/>
          </a:bodyPr>
          <a:lstStyle/>
          <a:p>
            <a:r>
              <a:rPr lang="en-US" sz="2400" b="1" kern="0" dirty="0" smtClean="0">
                <a:solidFill>
                  <a:srgbClr val="C00000"/>
                </a:solidFill>
              </a:rPr>
              <a:t>Advantage?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fade">
                                      <p:cBhvr>
                                        <p:cTn id="7" dur="500"/>
                                        <p:tgtEl>
                                          <p:spTgt spid="1372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37220"/>
                                        </p:tgtEl>
                                        <p:attrNameLst>
                                          <p:attrName>style.visibility</p:attrName>
                                        </p:attrNameLst>
                                      </p:cBhvr>
                                      <p:to>
                                        <p:strVal val="visible"/>
                                      </p:to>
                                    </p:set>
                                    <p:anim calcmode="lin" valueType="num">
                                      <p:cBhvr>
                                        <p:cTn id="12" dur="500" fill="hold"/>
                                        <p:tgtEl>
                                          <p:spTgt spid="137220"/>
                                        </p:tgtEl>
                                        <p:attrNameLst>
                                          <p:attrName>ppt_w</p:attrName>
                                        </p:attrNameLst>
                                      </p:cBhvr>
                                      <p:tavLst>
                                        <p:tav tm="0">
                                          <p:val>
                                            <p:fltVal val="0"/>
                                          </p:val>
                                        </p:tav>
                                        <p:tav tm="100000">
                                          <p:val>
                                            <p:strVal val="#ppt_w"/>
                                          </p:val>
                                        </p:tav>
                                      </p:tavLst>
                                    </p:anim>
                                    <p:anim calcmode="lin" valueType="num">
                                      <p:cBhvr>
                                        <p:cTn id="13" dur="500" fill="hold"/>
                                        <p:tgtEl>
                                          <p:spTgt spid="137220"/>
                                        </p:tgtEl>
                                        <p:attrNameLst>
                                          <p:attrName>ppt_h</p:attrName>
                                        </p:attrNameLst>
                                      </p:cBhvr>
                                      <p:tavLst>
                                        <p:tav tm="0">
                                          <p:val>
                                            <p:fltVal val="0"/>
                                          </p:val>
                                        </p:tav>
                                        <p:tav tm="100000">
                                          <p:val>
                                            <p:strVal val="#ppt_h"/>
                                          </p:val>
                                        </p:tav>
                                      </p:tavLst>
                                    </p:anim>
                                    <p:animEffect transition="in" filter="fade">
                                      <p:cBhvr>
                                        <p:cTn id="14" dur="500"/>
                                        <p:tgtEl>
                                          <p:spTgt spid="13722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18948" cy="646331"/>
          </a:xfrm>
          <a:prstGeom prst="rect">
            <a:avLst/>
          </a:prstGeom>
        </p:spPr>
        <p:txBody>
          <a:bodyPr wrap="none">
            <a:spAutoFit/>
          </a:bodyPr>
          <a:lstStyle/>
          <a:p>
            <a:pPr>
              <a:defRPr/>
            </a:pPr>
            <a:r>
              <a:rPr lang="en-US" sz="3600" b="1" kern="0" dirty="0" smtClean="0">
                <a:solidFill>
                  <a:srgbClr val="C00000"/>
                </a:solidFill>
              </a:rPr>
              <a:t>SEMMA – Modify Tab</a:t>
            </a:r>
            <a:endParaRPr lang="en-US" sz="3600" b="1" kern="0" dirty="0">
              <a:solidFill>
                <a:srgbClr val="C00000"/>
              </a:solidFill>
            </a:endParaRPr>
          </a:p>
        </p:txBody>
      </p:sp>
      <p:pic>
        <p:nvPicPr>
          <p:cNvPr id="13314" name="Picture 2"/>
          <p:cNvPicPr>
            <a:picLocks noChangeAspect="1" noChangeArrowheads="1"/>
          </p:cNvPicPr>
          <p:nvPr/>
        </p:nvPicPr>
        <p:blipFill>
          <a:blip r:embed="rId3" cstate="print"/>
          <a:srcRect t="13408"/>
          <a:stretch>
            <a:fillRect/>
          </a:stretch>
        </p:blipFill>
        <p:spPr bwMode="auto">
          <a:xfrm>
            <a:off x="1905000" y="838200"/>
            <a:ext cx="5257800" cy="3353741"/>
          </a:xfrm>
          <a:prstGeom prst="rect">
            <a:avLst/>
          </a:prstGeom>
          <a:noFill/>
          <a:ln w="9525">
            <a:noFill/>
            <a:miter lim="800000"/>
            <a:headEnd/>
            <a:tailEnd/>
          </a:ln>
        </p:spPr>
      </p:pic>
      <p:sp>
        <p:nvSpPr>
          <p:cNvPr id="8" name="矩形 7"/>
          <p:cNvSpPr/>
          <p:nvPr/>
        </p:nvSpPr>
        <p:spPr>
          <a:xfrm>
            <a:off x="304800" y="4382869"/>
            <a:ext cx="8458200" cy="646331"/>
          </a:xfrm>
          <a:prstGeom prst="rect">
            <a:avLst/>
          </a:prstGeom>
        </p:spPr>
        <p:txBody>
          <a:bodyPr wrap="square">
            <a:spAutoFit/>
          </a:bodyPr>
          <a:lstStyle/>
          <a:p>
            <a:r>
              <a:rPr lang="en-US" b="1" dirty="0" smtClean="0"/>
              <a:t>Replacement: </a:t>
            </a:r>
            <a:r>
              <a:rPr lang="en-US" dirty="0" smtClean="0"/>
              <a:t>reassign and consolidate levels of categorical inputs to improve the performance of predictive models.</a:t>
            </a:r>
          </a:p>
        </p:txBody>
      </p:sp>
      <p:sp>
        <p:nvSpPr>
          <p:cNvPr id="9" name="矩形 8"/>
          <p:cNvSpPr/>
          <p:nvPr/>
        </p:nvSpPr>
        <p:spPr>
          <a:xfrm>
            <a:off x="304800" y="5172670"/>
            <a:ext cx="8839200" cy="923330"/>
          </a:xfrm>
          <a:prstGeom prst="rect">
            <a:avLst/>
          </a:prstGeom>
        </p:spPr>
        <p:txBody>
          <a:bodyPr wrap="square">
            <a:spAutoFit/>
          </a:bodyPr>
          <a:lstStyle/>
          <a:p>
            <a:r>
              <a:rPr lang="en-US" b="1" dirty="0" smtClean="0"/>
              <a:t>Transform Variables: </a:t>
            </a:r>
            <a:r>
              <a:rPr lang="en-US" dirty="0" smtClean="0"/>
              <a:t>create new variables from </a:t>
            </a:r>
            <a:r>
              <a:rPr lang="en-US" dirty="0" smtClean="0">
                <a:solidFill>
                  <a:srgbClr val="C00000"/>
                </a:solidFill>
              </a:rPr>
              <a:t>transformations</a:t>
            </a:r>
            <a:r>
              <a:rPr lang="en-US" dirty="0" smtClean="0"/>
              <a:t> of existing</a:t>
            </a:r>
          </a:p>
          <a:p>
            <a:r>
              <a:rPr lang="en-US" dirty="0" smtClean="0"/>
              <a:t>Variables to improve model fit. </a:t>
            </a:r>
            <a:r>
              <a:rPr lang="en-US" dirty="0" err="1" smtClean="0"/>
              <a:t>eg</a:t>
            </a:r>
            <a:r>
              <a:rPr lang="en-US" dirty="0" smtClean="0"/>
              <a:t>, </a:t>
            </a:r>
            <a:r>
              <a:rPr lang="en-US" dirty="0" smtClean="0">
                <a:solidFill>
                  <a:srgbClr val="C00000"/>
                </a:solidFill>
              </a:rPr>
              <a:t>log()</a:t>
            </a:r>
            <a:r>
              <a:rPr lang="en-US" dirty="0" smtClean="0"/>
              <a:t>, stabilize variances, remove nonlinearity in variables.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4" name="矩形 3"/>
          <p:cNvSpPr/>
          <p:nvPr/>
        </p:nvSpPr>
        <p:spPr>
          <a:xfrm>
            <a:off x="304800" y="4230469"/>
            <a:ext cx="8610600" cy="369332"/>
          </a:xfrm>
          <a:prstGeom prst="rect">
            <a:avLst/>
          </a:prstGeom>
        </p:spPr>
        <p:txBody>
          <a:bodyPr wrap="square">
            <a:spAutoFit/>
          </a:bodyPr>
          <a:lstStyle/>
          <a:p>
            <a:r>
              <a:rPr lang="en-US" b="1" dirty="0" err="1" smtClean="0"/>
              <a:t>AutoNeural</a:t>
            </a:r>
            <a:r>
              <a:rPr lang="en-US" b="1" dirty="0" smtClean="0"/>
              <a:t>: </a:t>
            </a:r>
            <a:r>
              <a:rPr lang="en-US" dirty="0" smtClean="0"/>
              <a:t>automatically configure a neural network. </a:t>
            </a:r>
          </a:p>
        </p:txBody>
      </p:sp>
      <p:sp>
        <p:nvSpPr>
          <p:cNvPr id="5" name="矩形 4"/>
          <p:cNvSpPr/>
          <p:nvPr/>
        </p:nvSpPr>
        <p:spPr>
          <a:xfrm>
            <a:off x="304800" y="4646474"/>
            <a:ext cx="8763000" cy="1754326"/>
          </a:xfrm>
          <a:prstGeom prst="rect">
            <a:avLst/>
          </a:prstGeom>
        </p:spPr>
        <p:txBody>
          <a:bodyPr wrap="square">
            <a:spAutoFit/>
          </a:bodyPr>
          <a:lstStyle/>
          <a:p>
            <a:r>
              <a:rPr lang="en-US" b="1" dirty="0" smtClean="0"/>
              <a:t>Decision Tree : </a:t>
            </a:r>
            <a:r>
              <a:rPr lang="en-US" dirty="0" err="1" smtClean="0"/>
              <a:t>multiway</a:t>
            </a:r>
            <a:r>
              <a:rPr lang="en-US" dirty="0" smtClean="0"/>
              <a:t> splitting of data based on different variables. </a:t>
            </a:r>
          </a:p>
          <a:p>
            <a:pPr>
              <a:buFont typeface="Wingdings" pitchFamily="2" charset="2"/>
              <a:buChar char="q"/>
            </a:pPr>
            <a:r>
              <a:rPr lang="en-US" dirty="0" smtClean="0"/>
              <a:t>  </a:t>
            </a:r>
            <a:r>
              <a:rPr lang="en-US" dirty="0" smtClean="0">
                <a:solidFill>
                  <a:srgbClr val="C00000"/>
                </a:solidFill>
              </a:rPr>
              <a:t>Automatic</a:t>
            </a:r>
            <a:r>
              <a:rPr lang="en-US" dirty="0" smtClean="0"/>
              <a:t> </a:t>
            </a:r>
            <a:r>
              <a:rPr lang="en-US" dirty="0" smtClean="0">
                <a:solidFill>
                  <a:srgbClr val="C00000"/>
                </a:solidFill>
              </a:rPr>
              <a:t>training</a:t>
            </a:r>
            <a:r>
              <a:rPr lang="en-US" dirty="0" smtClean="0"/>
              <a:t> - automatically ranks the input variables based on the strength of their contribution to the tree. This ranking can be used to select variables for use in subsequent modeling. </a:t>
            </a:r>
          </a:p>
          <a:p>
            <a:pPr>
              <a:buFont typeface="Wingdings" pitchFamily="2" charset="2"/>
              <a:buChar char="q"/>
            </a:pPr>
            <a:r>
              <a:rPr lang="en-US" dirty="0" smtClean="0"/>
              <a:t>  </a:t>
            </a:r>
            <a:r>
              <a:rPr lang="en-US" dirty="0" smtClean="0">
                <a:solidFill>
                  <a:srgbClr val="C00000"/>
                </a:solidFill>
              </a:rPr>
              <a:t>Interactive training </a:t>
            </a:r>
            <a:r>
              <a:rPr lang="en-US" dirty="0" smtClean="0"/>
              <a:t>- explore and evaluate a large set of trees as you develop them.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533400"/>
            <a:ext cx="6005170" cy="646331"/>
          </a:xfrm>
          <a:prstGeom prst="rect">
            <a:avLst/>
          </a:prstGeom>
        </p:spPr>
        <p:txBody>
          <a:bodyPr wrap="none">
            <a:spAutoFit/>
          </a:bodyPr>
          <a:lstStyle/>
          <a:p>
            <a:pPr>
              <a:defRPr/>
            </a:pPr>
            <a:r>
              <a:rPr lang="en-US" sz="3600" b="1" kern="0" dirty="0" smtClean="0">
                <a:solidFill>
                  <a:srgbClr val="C00000"/>
                </a:solidFill>
              </a:rPr>
              <a:t>SAS EM Analytic Strengths</a:t>
            </a:r>
            <a:endParaRPr lang="en-US" sz="3600" b="1" kern="0" dirty="0">
              <a:solidFill>
                <a:srgbClr val="C00000"/>
              </a:solidFill>
            </a:endParaRPr>
          </a:p>
        </p:txBody>
      </p:sp>
      <p:pic>
        <p:nvPicPr>
          <p:cNvPr id="15363" name="Picture 3"/>
          <p:cNvPicPr>
            <a:picLocks noChangeAspect="1" noChangeArrowheads="1"/>
          </p:cNvPicPr>
          <p:nvPr/>
        </p:nvPicPr>
        <p:blipFill>
          <a:blip r:embed="rId3" cstate="print"/>
          <a:srcRect/>
          <a:stretch>
            <a:fillRect/>
          </a:stretch>
        </p:blipFill>
        <p:spPr bwMode="auto">
          <a:xfrm>
            <a:off x="1447800" y="1676400"/>
            <a:ext cx="6373210" cy="3733800"/>
          </a:xfrm>
          <a:prstGeom prst="rect">
            <a:avLst/>
          </a:prstGeom>
          <a:noFill/>
          <a:ln w="9525">
            <a:noFill/>
            <a:miter lim="800000"/>
            <a:headEnd/>
            <a:tailEnd/>
          </a:ln>
        </p:spPr>
      </p:pic>
      <p:sp>
        <p:nvSpPr>
          <p:cNvPr id="4" name="矩形 3"/>
          <p:cNvSpPr/>
          <p:nvPr/>
        </p:nvSpPr>
        <p:spPr>
          <a:xfrm>
            <a:off x="5261147" y="1828800"/>
            <a:ext cx="2739853" cy="369332"/>
          </a:xfrm>
          <a:prstGeom prst="rect">
            <a:avLst/>
          </a:prstGeom>
        </p:spPr>
        <p:txBody>
          <a:bodyPr wrap="none">
            <a:spAutoFit/>
          </a:bodyPr>
          <a:lstStyle/>
          <a:p>
            <a:r>
              <a:rPr lang="en-US" b="1" kern="0" dirty="0" smtClean="0">
                <a:solidFill>
                  <a:srgbClr val="C00000"/>
                </a:solidFill>
              </a:rPr>
              <a:t>Unsupervised Learning</a:t>
            </a:r>
            <a:endParaRPr lang="en-US" dirty="0"/>
          </a:p>
        </p:txBody>
      </p:sp>
      <p:sp>
        <p:nvSpPr>
          <p:cNvPr id="5" name="矩形 4"/>
          <p:cNvSpPr/>
          <p:nvPr/>
        </p:nvSpPr>
        <p:spPr>
          <a:xfrm>
            <a:off x="5251300" y="4191000"/>
            <a:ext cx="2444900" cy="369332"/>
          </a:xfrm>
          <a:prstGeom prst="rect">
            <a:avLst/>
          </a:prstGeom>
        </p:spPr>
        <p:txBody>
          <a:bodyPr wrap="none">
            <a:spAutoFit/>
          </a:bodyPr>
          <a:lstStyle/>
          <a:p>
            <a:r>
              <a:rPr lang="en-US" b="1" kern="0" dirty="0" smtClean="0">
                <a:solidFill>
                  <a:srgbClr val="C00000"/>
                </a:solidFill>
              </a:rPr>
              <a:t>Supervised Learning</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241593" cy="646331"/>
          </a:xfrm>
          <a:prstGeom prst="rect">
            <a:avLst/>
          </a:prstGeom>
        </p:spPr>
        <p:txBody>
          <a:bodyPr wrap="none">
            <a:spAutoFit/>
          </a:bodyPr>
          <a:lstStyle/>
          <a:p>
            <a:pPr>
              <a:defRPr/>
            </a:pPr>
            <a:r>
              <a:rPr lang="en-US" sz="3600" b="1" kern="0" dirty="0" smtClean="0">
                <a:solidFill>
                  <a:srgbClr val="C00000"/>
                </a:solidFill>
              </a:rPr>
              <a:t>Decision Tree</a:t>
            </a:r>
            <a:endParaRPr lang="en-US" sz="3600" b="1" kern="0" dirty="0">
              <a:solidFill>
                <a:srgbClr val="C00000"/>
              </a:solidFill>
            </a:endParaRPr>
          </a:p>
        </p:txBody>
      </p:sp>
      <p:pic>
        <p:nvPicPr>
          <p:cNvPr id="22531" name="Picture 3" descr="C:\EM_Projects\ELearn\docs\m143_6a.gif"/>
          <p:cNvPicPr>
            <a:picLocks noChangeAspect="1" noChangeArrowheads="1"/>
          </p:cNvPicPr>
          <p:nvPr/>
        </p:nvPicPr>
        <p:blipFill>
          <a:blip r:embed="rId3" cstate="print"/>
          <a:srcRect l="6351" t="7692" r="52351"/>
          <a:stretch>
            <a:fillRect/>
          </a:stretch>
        </p:blipFill>
        <p:spPr bwMode="auto">
          <a:xfrm>
            <a:off x="1981200" y="914400"/>
            <a:ext cx="5181600" cy="546411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8" name="矩形 7"/>
          <p:cNvSpPr/>
          <p:nvPr/>
        </p:nvSpPr>
        <p:spPr>
          <a:xfrm>
            <a:off x="228600" y="4191000"/>
            <a:ext cx="8610600" cy="646331"/>
          </a:xfrm>
          <a:prstGeom prst="rect">
            <a:avLst/>
          </a:prstGeom>
        </p:spPr>
        <p:txBody>
          <a:bodyPr wrap="square">
            <a:spAutoFit/>
          </a:bodyPr>
          <a:lstStyle/>
          <a:p>
            <a:r>
              <a:rPr lang="en-US" b="1" dirty="0" err="1" smtClean="0"/>
              <a:t>Dmine</a:t>
            </a:r>
            <a:r>
              <a:rPr lang="en-US" b="1" dirty="0" smtClean="0"/>
              <a:t> Regression: </a:t>
            </a:r>
            <a:r>
              <a:rPr lang="en-US" dirty="0" smtClean="0"/>
              <a:t>regression analysis with a </a:t>
            </a:r>
            <a:r>
              <a:rPr lang="en-US" dirty="0" smtClean="0">
                <a:solidFill>
                  <a:srgbClr val="C00000"/>
                </a:solidFill>
              </a:rPr>
              <a:t>binary or interval level </a:t>
            </a:r>
            <a:r>
              <a:rPr lang="en-US" dirty="0" smtClean="0"/>
              <a:t>target variable. </a:t>
            </a:r>
          </a:p>
        </p:txBody>
      </p:sp>
      <p:sp>
        <p:nvSpPr>
          <p:cNvPr id="9" name="矩形 8"/>
          <p:cNvSpPr/>
          <p:nvPr/>
        </p:nvSpPr>
        <p:spPr>
          <a:xfrm>
            <a:off x="228600" y="5029200"/>
            <a:ext cx="8458200" cy="1200329"/>
          </a:xfrm>
          <a:prstGeom prst="rect">
            <a:avLst/>
          </a:prstGeom>
        </p:spPr>
        <p:txBody>
          <a:bodyPr wrap="square">
            <a:spAutoFit/>
          </a:bodyPr>
          <a:lstStyle/>
          <a:p>
            <a:r>
              <a:rPr lang="en-US" b="1" dirty="0" smtClean="0"/>
              <a:t>Regression: </a:t>
            </a:r>
            <a:r>
              <a:rPr lang="en-US" dirty="0" smtClean="0"/>
              <a:t>fit both </a:t>
            </a:r>
            <a:r>
              <a:rPr lang="en-US" dirty="0" smtClean="0">
                <a:solidFill>
                  <a:srgbClr val="C00000"/>
                </a:solidFill>
              </a:rPr>
              <a:t>linear and logistic regression </a:t>
            </a:r>
            <a:r>
              <a:rPr lang="en-US" dirty="0" smtClean="0"/>
              <a:t>models, for </a:t>
            </a:r>
            <a:r>
              <a:rPr lang="en-US" dirty="0" smtClean="0">
                <a:solidFill>
                  <a:srgbClr val="C00000"/>
                </a:solidFill>
              </a:rPr>
              <a:t>continuous, ordinal, and binary </a:t>
            </a:r>
            <a:r>
              <a:rPr lang="en-US" dirty="0" smtClean="0"/>
              <a:t>target variables. You can use both continuous and discrete variables as inputs. The tool supports the stepwise, forward, and backward selection methods.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2645276" cy="646331"/>
          </a:xfrm>
          <a:prstGeom prst="rect">
            <a:avLst/>
          </a:prstGeom>
        </p:spPr>
        <p:txBody>
          <a:bodyPr wrap="none">
            <a:spAutoFit/>
          </a:bodyPr>
          <a:lstStyle/>
          <a:p>
            <a:pPr>
              <a:defRPr/>
            </a:pPr>
            <a:r>
              <a:rPr lang="en-US" sz="3600" b="1" kern="0" dirty="0" smtClean="0">
                <a:solidFill>
                  <a:srgbClr val="C00000"/>
                </a:solidFill>
              </a:rPr>
              <a:t>Regression</a:t>
            </a:r>
            <a:endParaRPr lang="en-US" sz="3600" b="1" kern="0" dirty="0">
              <a:solidFill>
                <a:srgbClr val="C00000"/>
              </a:solidFill>
            </a:endParaRPr>
          </a:p>
        </p:txBody>
      </p:sp>
      <p:pic>
        <p:nvPicPr>
          <p:cNvPr id="23554" name="Picture 2" descr="C:\EM_Projects\ELearn\docs\linregplot.gif"/>
          <p:cNvPicPr>
            <a:picLocks noChangeAspect="1" noChangeArrowheads="1"/>
          </p:cNvPicPr>
          <p:nvPr/>
        </p:nvPicPr>
        <p:blipFill>
          <a:blip r:embed="rId3" cstate="print"/>
          <a:srcRect/>
          <a:stretch>
            <a:fillRect/>
          </a:stretch>
        </p:blipFill>
        <p:spPr bwMode="auto">
          <a:xfrm>
            <a:off x="533400" y="1524000"/>
            <a:ext cx="3581400" cy="3393803"/>
          </a:xfrm>
          <a:prstGeom prst="rect">
            <a:avLst/>
          </a:prstGeom>
          <a:noFill/>
        </p:spPr>
      </p:pic>
      <p:pic>
        <p:nvPicPr>
          <p:cNvPr id="23555" name="Picture 3" descr="C:\EM_Projects\ELearn\docs\logregplot.gif"/>
          <p:cNvPicPr>
            <a:picLocks noChangeAspect="1" noChangeArrowheads="1"/>
          </p:cNvPicPr>
          <p:nvPr/>
        </p:nvPicPr>
        <p:blipFill>
          <a:blip r:embed="rId4" cstate="print"/>
          <a:srcRect/>
          <a:stretch>
            <a:fillRect/>
          </a:stretch>
        </p:blipFill>
        <p:spPr bwMode="auto">
          <a:xfrm>
            <a:off x="4950738" y="1447800"/>
            <a:ext cx="3609314"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dissolve">
                                      <p:cBhvr>
                                        <p:cTn id="7"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7" name="矩形 6"/>
          <p:cNvSpPr/>
          <p:nvPr/>
        </p:nvSpPr>
        <p:spPr>
          <a:xfrm>
            <a:off x="304800" y="4343400"/>
            <a:ext cx="8534400" cy="923330"/>
          </a:xfrm>
          <a:prstGeom prst="rect">
            <a:avLst/>
          </a:prstGeom>
        </p:spPr>
        <p:txBody>
          <a:bodyPr wrap="square">
            <a:spAutoFit/>
          </a:bodyPr>
          <a:lstStyle/>
          <a:p>
            <a:r>
              <a:rPr lang="en-US" b="1" dirty="0" err="1" smtClean="0"/>
              <a:t>DMNeural</a:t>
            </a:r>
            <a:r>
              <a:rPr lang="en-US" b="1" dirty="0" smtClean="0"/>
              <a:t>: </a:t>
            </a:r>
            <a:r>
              <a:rPr lang="en-US" dirty="0" smtClean="0"/>
              <a:t>another modeling tool to fit a </a:t>
            </a:r>
            <a:r>
              <a:rPr lang="en-US" dirty="0" smtClean="0">
                <a:solidFill>
                  <a:srgbClr val="C00000"/>
                </a:solidFill>
              </a:rPr>
              <a:t>nonlinear</a:t>
            </a:r>
            <a:r>
              <a:rPr lang="en-US" dirty="0" smtClean="0"/>
              <a:t> model. The nonlinear model uses </a:t>
            </a:r>
            <a:r>
              <a:rPr lang="en-US" dirty="0" smtClean="0">
                <a:solidFill>
                  <a:srgbClr val="C00000"/>
                </a:solidFill>
              </a:rPr>
              <a:t>transformed principal components </a:t>
            </a:r>
            <a:r>
              <a:rPr lang="en-US" dirty="0" smtClean="0"/>
              <a:t>as inputs to predict a binary or an interval target variable.</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5" name="矩形 4"/>
          <p:cNvSpPr/>
          <p:nvPr/>
        </p:nvSpPr>
        <p:spPr>
          <a:xfrm>
            <a:off x="304800" y="4445675"/>
            <a:ext cx="8839200" cy="2031325"/>
          </a:xfrm>
          <a:prstGeom prst="rect">
            <a:avLst/>
          </a:prstGeom>
        </p:spPr>
        <p:txBody>
          <a:bodyPr wrap="square">
            <a:spAutoFit/>
          </a:bodyPr>
          <a:lstStyle/>
          <a:p>
            <a:r>
              <a:rPr lang="en-US" b="1" dirty="0" smtClean="0"/>
              <a:t>Ensemble: </a:t>
            </a:r>
            <a:r>
              <a:rPr lang="en-US" dirty="0" smtClean="0"/>
              <a:t>creates new models by </a:t>
            </a:r>
            <a:r>
              <a:rPr lang="en-US" dirty="0" smtClean="0">
                <a:solidFill>
                  <a:srgbClr val="C00000"/>
                </a:solidFill>
              </a:rPr>
              <a:t>combining multiple models</a:t>
            </a:r>
            <a:r>
              <a:rPr lang="en-US" dirty="0" smtClean="0"/>
              <a:t>, such as a neural network and a decision tree. </a:t>
            </a:r>
          </a:p>
          <a:p>
            <a:endParaRPr lang="en-US" dirty="0" smtClean="0"/>
          </a:p>
          <a:p>
            <a:pPr>
              <a:buFont typeface="Wingdings" pitchFamily="2" charset="2"/>
              <a:buChar char="q"/>
            </a:pPr>
            <a:r>
              <a:rPr lang="en-US" dirty="0" smtClean="0"/>
              <a:t>  Note that the ensemble model can only be more accurate than the individual models if the </a:t>
            </a:r>
            <a:r>
              <a:rPr lang="en-US" dirty="0" smtClean="0">
                <a:solidFill>
                  <a:srgbClr val="C00000"/>
                </a:solidFill>
              </a:rPr>
              <a:t>individual models disagree with one another</a:t>
            </a:r>
            <a:r>
              <a:rPr lang="en-US" dirty="0" smtClean="0"/>
              <a:t>. </a:t>
            </a:r>
          </a:p>
          <a:p>
            <a:pPr>
              <a:buFont typeface="Wingdings" pitchFamily="2" charset="2"/>
              <a:buChar char="q"/>
            </a:pPr>
            <a:r>
              <a:rPr lang="en-US" dirty="0" smtClean="0"/>
              <a:t>  Compare the performance of the ensemble model with the individual models using the </a:t>
            </a:r>
            <a:r>
              <a:rPr lang="en-US" dirty="0" smtClean="0">
                <a:solidFill>
                  <a:srgbClr val="C00000"/>
                </a:solidFill>
              </a:rPr>
              <a:t>Model Comparison </a:t>
            </a:r>
            <a:r>
              <a:rPr lang="en-US" dirty="0" smtClean="0"/>
              <a:t>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矩形 5"/>
          <p:cNvSpPr/>
          <p:nvPr/>
        </p:nvSpPr>
        <p:spPr>
          <a:xfrm>
            <a:off x="391218" y="228600"/>
            <a:ext cx="4400564" cy="646331"/>
          </a:xfrm>
          <a:prstGeom prst="rect">
            <a:avLst/>
          </a:prstGeom>
        </p:spPr>
        <p:txBody>
          <a:bodyPr wrap="none">
            <a:spAutoFit/>
          </a:bodyPr>
          <a:lstStyle/>
          <a:p>
            <a:pPr>
              <a:defRPr/>
            </a:pPr>
            <a:r>
              <a:rPr lang="en-US" sz="3600" b="1" kern="0" dirty="0" smtClean="0">
                <a:solidFill>
                  <a:srgbClr val="C00000"/>
                </a:solidFill>
              </a:rPr>
              <a:t>Model Comparison</a:t>
            </a:r>
            <a:endParaRPr lang="en-US" sz="3600" b="1" kern="0" dirty="0">
              <a:solidFill>
                <a:srgbClr val="C00000"/>
              </a:solidFill>
            </a:endParaRPr>
          </a:p>
        </p:txBody>
      </p:sp>
      <p:pic>
        <p:nvPicPr>
          <p:cNvPr id="24580" name="Picture 4" descr="C:\EM_Projects\ELearn\docs\m147_3a.jpg"/>
          <p:cNvPicPr>
            <a:picLocks noChangeAspect="1" noChangeArrowheads="1"/>
          </p:cNvPicPr>
          <p:nvPr/>
        </p:nvPicPr>
        <p:blipFill>
          <a:blip r:embed="rId3" cstate="print"/>
          <a:srcRect l="47627" t="10145" r="489" b="4348"/>
          <a:stretch>
            <a:fillRect/>
          </a:stretch>
        </p:blipFill>
        <p:spPr bwMode="auto">
          <a:xfrm>
            <a:off x="76200" y="762000"/>
            <a:ext cx="8915400" cy="5888462"/>
          </a:xfrm>
          <a:prstGeom prst="rect">
            <a:avLst/>
          </a:prstGeom>
          <a:noFill/>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7" name="矩形 6"/>
          <p:cNvSpPr/>
          <p:nvPr/>
        </p:nvSpPr>
        <p:spPr>
          <a:xfrm>
            <a:off x="304800" y="4293275"/>
            <a:ext cx="8763000" cy="1477328"/>
          </a:xfrm>
          <a:prstGeom prst="rect">
            <a:avLst/>
          </a:prstGeom>
        </p:spPr>
        <p:txBody>
          <a:bodyPr wrap="square">
            <a:spAutoFit/>
          </a:bodyPr>
          <a:lstStyle/>
          <a:p>
            <a:r>
              <a:rPr lang="en-US" b="1" dirty="0" smtClean="0"/>
              <a:t>Memory-Based Reasoning (MBR): </a:t>
            </a:r>
            <a:r>
              <a:rPr lang="en-US" dirty="0" smtClean="0"/>
              <a:t>uses a </a:t>
            </a:r>
            <a:r>
              <a:rPr lang="en-US" dirty="0" smtClean="0">
                <a:solidFill>
                  <a:srgbClr val="C00000"/>
                </a:solidFill>
              </a:rPr>
              <a:t>k-nearest neighbor (k-NN) </a:t>
            </a:r>
            <a:r>
              <a:rPr lang="en-US" dirty="0" smtClean="0"/>
              <a:t>algorithm for classification or prediction (easiest, “</a:t>
            </a:r>
            <a:r>
              <a:rPr lang="en-US" dirty="0" smtClean="0">
                <a:solidFill>
                  <a:srgbClr val="C00000"/>
                </a:solidFill>
              </a:rPr>
              <a:t>lazy-learning</a:t>
            </a:r>
            <a:r>
              <a:rPr lang="en-US" dirty="0" smtClean="0"/>
              <a:t>”). </a:t>
            </a:r>
          </a:p>
          <a:p>
            <a:endParaRPr lang="en-US" dirty="0" smtClean="0"/>
          </a:p>
          <a:p>
            <a:pPr>
              <a:buFont typeface="Wingdings" pitchFamily="2" charset="2"/>
              <a:buChar char="q"/>
            </a:pPr>
            <a:r>
              <a:rPr lang="en-US" dirty="0" smtClean="0"/>
              <a:t>  K-NN:  </a:t>
            </a:r>
            <a:r>
              <a:rPr lang="en-US" dirty="0" smtClean="0">
                <a:solidFill>
                  <a:srgbClr val="C00000"/>
                </a:solidFill>
              </a:rPr>
              <a:t>Majority vote of its neighbors</a:t>
            </a:r>
            <a:r>
              <a:rPr lang="en-US" dirty="0" smtClean="0"/>
              <a:t>, with the object being assigned to the class most common amongst its </a:t>
            </a:r>
            <a:r>
              <a:rPr lang="en-US" i="1" dirty="0" smtClean="0"/>
              <a:t>k</a:t>
            </a:r>
            <a:r>
              <a:rPr lang="en-US" dirty="0" smtClean="0"/>
              <a:t> nearest neighbors.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5" name="矩形 4"/>
          <p:cNvSpPr/>
          <p:nvPr/>
        </p:nvSpPr>
        <p:spPr>
          <a:xfrm>
            <a:off x="228600" y="4237672"/>
            <a:ext cx="8763000" cy="1200329"/>
          </a:xfrm>
          <a:prstGeom prst="rect">
            <a:avLst/>
          </a:prstGeom>
        </p:spPr>
        <p:txBody>
          <a:bodyPr wrap="square">
            <a:spAutoFit/>
          </a:bodyPr>
          <a:lstStyle/>
          <a:p>
            <a:r>
              <a:rPr lang="en-US" b="1" dirty="0" smtClean="0"/>
              <a:t>Neural Network: </a:t>
            </a:r>
            <a:r>
              <a:rPr lang="en-US" dirty="0" smtClean="0"/>
              <a:t>construct, train, and validate multilayer feed-forward neural networks. In general, each input is fully connected to the first hidden layer, each hidden layer is fully connected to the next hidden layer, and the last hidden layer is fully connected to the output. </a:t>
            </a:r>
          </a:p>
        </p:txBody>
      </p:sp>
      <p:sp>
        <p:nvSpPr>
          <p:cNvPr id="8" name="矩形 7"/>
          <p:cNvSpPr/>
          <p:nvPr/>
        </p:nvSpPr>
        <p:spPr>
          <a:xfrm>
            <a:off x="228600" y="5421868"/>
            <a:ext cx="9144000" cy="369332"/>
          </a:xfrm>
          <a:prstGeom prst="rect">
            <a:avLst/>
          </a:prstGeom>
        </p:spPr>
        <p:txBody>
          <a:bodyPr wrap="square">
            <a:spAutoFit/>
          </a:bodyPr>
          <a:lstStyle/>
          <a:p>
            <a:r>
              <a:rPr lang="en-US" b="1" dirty="0" smtClean="0"/>
              <a:t>Rule Induction: </a:t>
            </a:r>
            <a:r>
              <a:rPr lang="en-US" dirty="0" smtClean="0"/>
              <a:t>improve the classification of rare events in your data.</a:t>
            </a:r>
          </a:p>
        </p:txBody>
      </p:sp>
      <p:sp>
        <p:nvSpPr>
          <p:cNvPr id="9" name="矩形 8"/>
          <p:cNvSpPr/>
          <p:nvPr/>
        </p:nvSpPr>
        <p:spPr>
          <a:xfrm>
            <a:off x="228600" y="5906869"/>
            <a:ext cx="8534400" cy="646331"/>
          </a:xfrm>
          <a:prstGeom prst="rect">
            <a:avLst/>
          </a:prstGeom>
        </p:spPr>
        <p:txBody>
          <a:bodyPr wrap="square">
            <a:spAutoFit/>
          </a:bodyPr>
          <a:lstStyle/>
          <a:p>
            <a:r>
              <a:rPr lang="en-US" b="1" dirty="0" smtClean="0"/>
              <a:t>Support vector machine (SVM): </a:t>
            </a:r>
            <a:r>
              <a:rPr lang="en-US" dirty="0" smtClean="0">
                <a:solidFill>
                  <a:srgbClr val="C00000"/>
                </a:solidFill>
              </a:rPr>
              <a:t>supervised</a:t>
            </a:r>
            <a:r>
              <a:rPr lang="en-US" dirty="0" smtClean="0"/>
              <a:t> </a:t>
            </a:r>
            <a:r>
              <a:rPr lang="en-US" dirty="0" smtClean="0">
                <a:solidFill>
                  <a:srgbClr val="C00000"/>
                </a:solidFill>
              </a:rPr>
              <a:t>learning</a:t>
            </a:r>
            <a:r>
              <a:rPr lang="en-US" dirty="0" smtClean="0"/>
              <a:t> for classification and regression analysis. </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664786" cy="646331"/>
          </a:xfrm>
          <a:prstGeom prst="rect">
            <a:avLst/>
          </a:prstGeom>
        </p:spPr>
        <p:txBody>
          <a:bodyPr wrap="none">
            <a:spAutoFit/>
          </a:bodyPr>
          <a:lstStyle/>
          <a:p>
            <a:pPr>
              <a:defRPr/>
            </a:pPr>
            <a:r>
              <a:rPr lang="en-US" sz="3600" b="1" kern="0" dirty="0" smtClean="0">
                <a:solidFill>
                  <a:srgbClr val="C00000"/>
                </a:solidFill>
              </a:rPr>
              <a:t>Neural Network</a:t>
            </a:r>
            <a:endParaRPr lang="en-US" sz="3600" b="1" kern="0" dirty="0">
              <a:solidFill>
                <a:srgbClr val="C00000"/>
              </a:solidFill>
            </a:endParaRPr>
          </a:p>
        </p:txBody>
      </p:sp>
      <p:pic>
        <p:nvPicPr>
          <p:cNvPr id="24578" name="Picture 2" descr="C:\EM_Projects\ELearn\docs\m145_2a.gif"/>
          <p:cNvPicPr>
            <a:picLocks noChangeAspect="1" noChangeArrowheads="1"/>
          </p:cNvPicPr>
          <p:nvPr/>
        </p:nvPicPr>
        <p:blipFill>
          <a:blip r:embed="rId3" cstate="print"/>
          <a:srcRect t="8158" b="4827"/>
          <a:stretch>
            <a:fillRect/>
          </a:stretch>
        </p:blipFill>
        <p:spPr bwMode="auto">
          <a:xfrm>
            <a:off x="2286000" y="914400"/>
            <a:ext cx="4876800" cy="2438400"/>
          </a:xfrm>
          <a:prstGeom prst="rect">
            <a:avLst/>
          </a:prstGeom>
          <a:noFill/>
        </p:spPr>
      </p:pic>
      <p:pic>
        <p:nvPicPr>
          <p:cNvPr id="30722" name="Picture 2" descr="http://www.optimaltrader.net/images/neuralt_naetverk.png"/>
          <p:cNvPicPr>
            <a:picLocks noChangeAspect="1" noChangeArrowheads="1"/>
          </p:cNvPicPr>
          <p:nvPr/>
        </p:nvPicPr>
        <p:blipFill>
          <a:blip r:embed="rId4" cstate="print"/>
          <a:srcRect/>
          <a:stretch>
            <a:fillRect/>
          </a:stretch>
        </p:blipFill>
        <p:spPr bwMode="auto">
          <a:xfrm>
            <a:off x="3276600" y="3375159"/>
            <a:ext cx="3048000" cy="3330441"/>
          </a:xfrm>
          <a:prstGeom prst="rect">
            <a:avLst/>
          </a:prstGeom>
          <a:noFill/>
        </p:spPr>
      </p:pic>
      <p:pic>
        <p:nvPicPr>
          <p:cNvPr id="30724" name="Picture 4" descr="http://www.fractal.org/Life-Science-Technology/Publications/Fractal-Neural-Networks_bestanden/unbena%7E1.jpg"/>
          <p:cNvPicPr>
            <a:picLocks noChangeAspect="1" noChangeArrowheads="1"/>
          </p:cNvPicPr>
          <p:nvPr/>
        </p:nvPicPr>
        <p:blipFill>
          <a:blip r:embed="rId5" cstate="print"/>
          <a:srcRect r="17500" b="7500"/>
          <a:stretch>
            <a:fillRect/>
          </a:stretch>
        </p:blipFill>
        <p:spPr bwMode="auto">
          <a:xfrm>
            <a:off x="1143000" y="810491"/>
            <a:ext cx="7010400" cy="589510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500"/>
                                        <p:tgtEl>
                                          <p:spTgt spid="3072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0724"/>
                                        </p:tgtEl>
                                        <p:attrNameLst>
                                          <p:attrName>style.visibility</p:attrName>
                                        </p:attrNameLst>
                                      </p:cBhvr>
                                      <p:to>
                                        <p:strVal val="visible"/>
                                      </p:to>
                                    </p:set>
                                    <p:animEffect transition="in" filter="dissolve">
                                      <p:cBhvr>
                                        <p:cTn id="12" dur="5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901248" cy="646331"/>
          </a:xfrm>
          <a:prstGeom prst="rect">
            <a:avLst/>
          </a:prstGeom>
        </p:spPr>
        <p:txBody>
          <a:bodyPr wrap="none">
            <a:spAutoFit/>
          </a:bodyPr>
          <a:lstStyle/>
          <a:p>
            <a:pPr>
              <a:defRPr/>
            </a:pPr>
            <a:r>
              <a:rPr lang="en-US" sz="3600" b="1" dirty="0" smtClean="0">
                <a:solidFill>
                  <a:srgbClr val="C00000"/>
                </a:solidFill>
              </a:rPr>
              <a:t>Support vector machine (</a:t>
            </a:r>
            <a:r>
              <a:rPr lang="en-US" sz="3600" b="1" kern="0" dirty="0" smtClean="0">
                <a:solidFill>
                  <a:srgbClr val="C00000"/>
                </a:solidFill>
              </a:rPr>
              <a:t>SVM)</a:t>
            </a:r>
            <a:endParaRPr lang="en-US" sz="3600" b="1" kern="0" dirty="0">
              <a:solidFill>
                <a:srgbClr val="C00000"/>
              </a:solidFill>
            </a:endParaRPr>
          </a:p>
        </p:txBody>
      </p:sp>
      <p:pic>
        <p:nvPicPr>
          <p:cNvPr id="28674" name="Picture 2" descr="http://www.imtech.res.in/raghava/rbpred/svm.jpg"/>
          <p:cNvPicPr>
            <a:picLocks noChangeAspect="1" noChangeArrowheads="1"/>
          </p:cNvPicPr>
          <p:nvPr/>
        </p:nvPicPr>
        <p:blipFill>
          <a:blip r:embed="rId3" cstate="print"/>
          <a:srcRect/>
          <a:stretch>
            <a:fillRect/>
          </a:stretch>
        </p:blipFill>
        <p:spPr bwMode="auto">
          <a:xfrm>
            <a:off x="1524000" y="1447800"/>
            <a:ext cx="6096000" cy="4572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3" cstate="print"/>
          <a:srcRect/>
          <a:stretch>
            <a:fillRect/>
          </a:stretch>
        </p:blipFill>
        <p:spPr bwMode="auto">
          <a:xfrm>
            <a:off x="46494" y="1066800"/>
            <a:ext cx="9067800" cy="5021999"/>
          </a:xfrm>
          <a:prstGeom prst="rect">
            <a:avLst/>
          </a:prstGeom>
          <a:noFill/>
          <a:ln w="9525">
            <a:noFill/>
            <a:miter lim="800000"/>
            <a:headEnd/>
            <a:tailEnd/>
          </a:ln>
        </p:spPr>
      </p:pic>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665060" cy="646331"/>
          </a:xfrm>
          <a:prstGeom prst="rect">
            <a:avLst/>
          </a:prstGeom>
        </p:spPr>
        <p:txBody>
          <a:bodyPr wrap="none">
            <a:spAutoFit/>
          </a:bodyPr>
          <a:lstStyle/>
          <a:p>
            <a:pPr>
              <a:defRPr/>
            </a:pPr>
            <a:r>
              <a:rPr lang="en-US" sz="3600" b="1" kern="0" dirty="0" smtClean="0">
                <a:solidFill>
                  <a:srgbClr val="C00000"/>
                </a:solidFill>
              </a:rPr>
              <a:t>SEMMA – Model Tab</a:t>
            </a:r>
            <a:endParaRPr lang="en-US" sz="3600" b="1" kern="0" dirty="0">
              <a:solidFill>
                <a:srgbClr val="C00000"/>
              </a:solidFill>
            </a:endParaRPr>
          </a:p>
        </p:txBody>
      </p:sp>
      <p:pic>
        <p:nvPicPr>
          <p:cNvPr id="14338" name="Picture 2"/>
          <p:cNvPicPr>
            <a:picLocks noChangeAspect="1" noChangeArrowheads="1"/>
          </p:cNvPicPr>
          <p:nvPr/>
        </p:nvPicPr>
        <p:blipFill>
          <a:blip r:embed="rId3" cstate="print"/>
          <a:srcRect t="13260"/>
          <a:stretch>
            <a:fillRect/>
          </a:stretch>
        </p:blipFill>
        <p:spPr bwMode="auto">
          <a:xfrm>
            <a:off x="2133600" y="838200"/>
            <a:ext cx="4953000" cy="3219962"/>
          </a:xfrm>
          <a:prstGeom prst="rect">
            <a:avLst/>
          </a:prstGeom>
          <a:noFill/>
          <a:ln w="9525">
            <a:noFill/>
            <a:miter lim="800000"/>
            <a:headEnd/>
            <a:tailEnd/>
          </a:ln>
        </p:spPr>
      </p:pic>
      <p:sp>
        <p:nvSpPr>
          <p:cNvPr id="7" name="矩形 6"/>
          <p:cNvSpPr/>
          <p:nvPr/>
        </p:nvSpPr>
        <p:spPr>
          <a:xfrm>
            <a:off x="228600" y="4189274"/>
            <a:ext cx="8915400" cy="1754326"/>
          </a:xfrm>
          <a:prstGeom prst="rect">
            <a:avLst/>
          </a:prstGeom>
        </p:spPr>
        <p:txBody>
          <a:bodyPr wrap="square">
            <a:spAutoFit/>
          </a:bodyPr>
          <a:lstStyle/>
          <a:p>
            <a:r>
              <a:rPr lang="en-US" b="1" dirty="0" err="1" smtClean="0"/>
              <a:t>TwoStage</a:t>
            </a:r>
            <a:r>
              <a:rPr lang="en-US" b="1" dirty="0" smtClean="0"/>
              <a:t>: model a class target and an interval target. The interval target variable </a:t>
            </a:r>
            <a:r>
              <a:rPr lang="en-US" dirty="0" smtClean="0"/>
              <a:t>is usually the value that is associated with a level of the class target. </a:t>
            </a:r>
          </a:p>
          <a:p>
            <a:endParaRPr lang="en-US" dirty="0" smtClean="0"/>
          </a:p>
          <a:p>
            <a:r>
              <a:rPr lang="en-US" dirty="0" err="1" smtClean="0"/>
              <a:t>eg</a:t>
            </a:r>
            <a:r>
              <a:rPr lang="en-US" dirty="0" smtClean="0"/>
              <a:t>,  </a:t>
            </a:r>
            <a:r>
              <a:rPr lang="en-US" dirty="0" smtClean="0">
                <a:solidFill>
                  <a:srgbClr val="C00000"/>
                </a:solidFill>
              </a:rPr>
              <a:t>PURCHASE</a:t>
            </a:r>
            <a:r>
              <a:rPr lang="en-US" dirty="0" smtClean="0"/>
              <a:t> is a class target that has two levels, Yes and No, and the interval variable </a:t>
            </a:r>
            <a:r>
              <a:rPr lang="en-US" dirty="0" smtClean="0">
                <a:solidFill>
                  <a:srgbClr val="C00000"/>
                </a:solidFill>
              </a:rPr>
              <a:t>AMOUNT</a:t>
            </a:r>
            <a:r>
              <a:rPr lang="en-US" dirty="0" smtClean="0"/>
              <a:t> can be the value target that represents the amount of money that a customer spends on the purchase.</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22154" cy="646331"/>
          </a:xfrm>
          <a:prstGeom prst="rect">
            <a:avLst/>
          </a:prstGeom>
        </p:spPr>
        <p:txBody>
          <a:bodyPr wrap="none">
            <a:spAutoFit/>
          </a:bodyPr>
          <a:lstStyle/>
          <a:p>
            <a:pPr>
              <a:defRPr/>
            </a:pPr>
            <a:r>
              <a:rPr lang="en-US" sz="3600" b="1" kern="0" dirty="0" smtClean="0">
                <a:solidFill>
                  <a:srgbClr val="C00000"/>
                </a:solidFill>
              </a:rPr>
              <a:t>SEMMA – Assess Tab</a:t>
            </a:r>
            <a:endParaRPr lang="en-US" sz="3600" b="1" kern="0" dirty="0">
              <a:solidFill>
                <a:srgbClr val="C00000"/>
              </a:solidFill>
            </a:endParaRPr>
          </a:p>
        </p:txBody>
      </p:sp>
      <p:pic>
        <p:nvPicPr>
          <p:cNvPr id="16386" name="Picture 2"/>
          <p:cNvPicPr>
            <a:picLocks noChangeAspect="1" noChangeArrowheads="1"/>
          </p:cNvPicPr>
          <p:nvPr/>
        </p:nvPicPr>
        <p:blipFill>
          <a:blip r:embed="rId3" cstate="print"/>
          <a:srcRect t="13370"/>
          <a:stretch>
            <a:fillRect/>
          </a:stretch>
        </p:blipFill>
        <p:spPr bwMode="auto">
          <a:xfrm>
            <a:off x="2133600" y="847725"/>
            <a:ext cx="4953000" cy="3195815"/>
          </a:xfrm>
          <a:prstGeom prst="rect">
            <a:avLst/>
          </a:prstGeom>
          <a:noFill/>
          <a:ln w="9525">
            <a:noFill/>
            <a:miter lim="800000"/>
            <a:headEnd/>
            <a:tailEnd/>
          </a:ln>
        </p:spPr>
      </p:pic>
      <p:sp>
        <p:nvSpPr>
          <p:cNvPr id="4" name="矩形 3"/>
          <p:cNvSpPr/>
          <p:nvPr/>
        </p:nvSpPr>
        <p:spPr>
          <a:xfrm>
            <a:off x="304800" y="4114800"/>
            <a:ext cx="8610600" cy="2308324"/>
          </a:xfrm>
          <a:prstGeom prst="rect">
            <a:avLst/>
          </a:prstGeom>
        </p:spPr>
        <p:txBody>
          <a:bodyPr wrap="square">
            <a:spAutoFit/>
          </a:bodyPr>
          <a:lstStyle/>
          <a:p>
            <a:r>
              <a:rPr lang="en-US" b="1" dirty="0" smtClean="0"/>
              <a:t>Decisions: </a:t>
            </a:r>
            <a:r>
              <a:rPr lang="en-US" dirty="0" smtClean="0"/>
              <a:t>define target profiles for a target that produces optimal decisions, using a user-specified decision matrix and output from a subsequent modeling procedure.</a:t>
            </a:r>
          </a:p>
          <a:p>
            <a:endParaRPr lang="en-US" dirty="0" smtClean="0"/>
          </a:p>
          <a:p>
            <a:r>
              <a:rPr lang="en-US" b="1" dirty="0" smtClean="0"/>
              <a:t>Model Comparison:  </a:t>
            </a:r>
            <a:r>
              <a:rPr lang="en-US" dirty="0" smtClean="0"/>
              <a:t>comparing models and predictions. The comparison is based on the </a:t>
            </a:r>
            <a:r>
              <a:rPr lang="en-US" dirty="0" smtClean="0">
                <a:solidFill>
                  <a:srgbClr val="C00000"/>
                </a:solidFill>
              </a:rPr>
              <a:t>expected and actual profits or losses</a:t>
            </a:r>
            <a:r>
              <a:rPr lang="en-US" dirty="0" smtClean="0"/>
              <a:t> from different models. The tool produces several charts that help to describe the usefulness of the model, such as </a:t>
            </a:r>
            <a:r>
              <a:rPr lang="en-US" dirty="0" smtClean="0">
                <a:solidFill>
                  <a:srgbClr val="C00000"/>
                </a:solidFill>
              </a:rPr>
              <a:t>lift charts </a:t>
            </a:r>
            <a:r>
              <a:rPr lang="en-US" dirty="0" smtClean="0"/>
              <a:t>and </a:t>
            </a:r>
            <a:r>
              <a:rPr lang="en-US" dirty="0" smtClean="0">
                <a:solidFill>
                  <a:srgbClr val="C00000"/>
                </a:solidFill>
              </a:rPr>
              <a:t>profit/loss charts</a:t>
            </a:r>
            <a:r>
              <a:rPr lang="en-US" dirty="0" smtClean="0"/>
              <a:t>.</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822154" cy="646331"/>
          </a:xfrm>
          <a:prstGeom prst="rect">
            <a:avLst/>
          </a:prstGeom>
        </p:spPr>
        <p:txBody>
          <a:bodyPr wrap="none">
            <a:spAutoFit/>
          </a:bodyPr>
          <a:lstStyle/>
          <a:p>
            <a:pPr>
              <a:defRPr/>
            </a:pPr>
            <a:r>
              <a:rPr lang="en-US" sz="3600" b="1" kern="0" dirty="0" smtClean="0">
                <a:solidFill>
                  <a:srgbClr val="C00000"/>
                </a:solidFill>
              </a:rPr>
              <a:t>SEMMA – Assess Tab</a:t>
            </a:r>
            <a:endParaRPr lang="en-US" sz="3600" b="1" kern="0" dirty="0">
              <a:solidFill>
                <a:srgbClr val="C00000"/>
              </a:solidFill>
            </a:endParaRPr>
          </a:p>
        </p:txBody>
      </p:sp>
      <p:pic>
        <p:nvPicPr>
          <p:cNvPr id="16386" name="Picture 2"/>
          <p:cNvPicPr>
            <a:picLocks noChangeAspect="1" noChangeArrowheads="1"/>
          </p:cNvPicPr>
          <p:nvPr/>
        </p:nvPicPr>
        <p:blipFill>
          <a:blip r:embed="rId3" cstate="print"/>
          <a:srcRect t="13370"/>
          <a:stretch>
            <a:fillRect/>
          </a:stretch>
        </p:blipFill>
        <p:spPr bwMode="auto">
          <a:xfrm>
            <a:off x="2133600" y="847725"/>
            <a:ext cx="4953000" cy="3195815"/>
          </a:xfrm>
          <a:prstGeom prst="rect">
            <a:avLst/>
          </a:prstGeom>
          <a:noFill/>
          <a:ln w="9525">
            <a:noFill/>
            <a:miter lim="800000"/>
            <a:headEnd/>
            <a:tailEnd/>
          </a:ln>
        </p:spPr>
      </p:pic>
      <p:sp>
        <p:nvSpPr>
          <p:cNvPr id="5" name="矩形 4"/>
          <p:cNvSpPr/>
          <p:nvPr/>
        </p:nvSpPr>
        <p:spPr>
          <a:xfrm>
            <a:off x="152400" y="4244876"/>
            <a:ext cx="8839200" cy="2031325"/>
          </a:xfrm>
          <a:prstGeom prst="rect">
            <a:avLst/>
          </a:prstGeom>
        </p:spPr>
        <p:txBody>
          <a:bodyPr wrap="square">
            <a:spAutoFit/>
          </a:bodyPr>
          <a:lstStyle/>
          <a:p>
            <a:r>
              <a:rPr lang="en-US" b="1" dirty="0" smtClean="0"/>
              <a:t>Segment Profile: </a:t>
            </a:r>
            <a:r>
              <a:rPr lang="en-US" dirty="0" smtClean="0"/>
              <a:t>examine segmented or clustered data and identify factors that differentiate data segments from the population. </a:t>
            </a:r>
          </a:p>
          <a:p>
            <a:endParaRPr lang="en-US" dirty="0" smtClean="0"/>
          </a:p>
          <a:p>
            <a:r>
              <a:rPr lang="en-US" b="1" dirty="0" smtClean="0"/>
              <a:t>Score:  </a:t>
            </a:r>
            <a:r>
              <a:rPr lang="en-US" dirty="0" smtClean="0"/>
              <a:t>manage, edit, export, and execute scoring code that is generated from a trained model. </a:t>
            </a:r>
            <a:r>
              <a:rPr lang="en-US" dirty="0" smtClean="0">
                <a:solidFill>
                  <a:srgbClr val="C00000"/>
                </a:solidFill>
              </a:rPr>
              <a:t>Generates predicted values for a data set </a:t>
            </a:r>
            <a:r>
              <a:rPr lang="en-US" dirty="0" smtClean="0"/>
              <a:t>with no target variable. It </a:t>
            </a:r>
            <a:r>
              <a:rPr lang="en-US" dirty="0" smtClean="0">
                <a:solidFill>
                  <a:srgbClr val="C00000"/>
                </a:solidFill>
              </a:rPr>
              <a:t>generates and manages scoring formulas</a:t>
            </a:r>
            <a:r>
              <a:rPr lang="en-US" dirty="0" smtClean="0"/>
              <a:t>, which can be used in most </a:t>
            </a:r>
            <a:r>
              <a:rPr lang="en-US" dirty="0" smtClean="0">
                <a:solidFill>
                  <a:srgbClr val="C00000"/>
                </a:solidFill>
              </a:rPr>
              <a:t>SAS environments </a:t>
            </a:r>
            <a:r>
              <a:rPr lang="en-US" dirty="0" smtClean="0"/>
              <a:t>without SAS EM + </a:t>
            </a:r>
            <a:r>
              <a:rPr lang="en-US" dirty="0" smtClean="0">
                <a:solidFill>
                  <a:srgbClr val="C00000"/>
                </a:solidFill>
              </a:rPr>
              <a:t>C/Java score code</a:t>
            </a:r>
            <a:r>
              <a:rPr lang="en-US" dirty="0" smtClean="0"/>
              <a:t>.</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649069"/>
            <a:ext cx="1851789" cy="646331"/>
          </a:xfrm>
          <a:prstGeom prst="rect">
            <a:avLst/>
          </a:prstGeom>
        </p:spPr>
        <p:txBody>
          <a:bodyPr wrap="none">
            <a:spAutoFit/>
          </a:bodyPr>
          <a:lstStyle/>
          <a:p>
            <a:pPr>
              <a:defRPr/>
            </a:pPr>
            <a:r>
              <a:rPr lang="en-US" sz="3600" b="1" kern="0" dirty="0" smtClean="0">
                <a:solidFill>
                  <a:srgbClr val="C00000"/>
                </a:solidFill>
              </a:rPr>
              <a:t>Scoring</a:t>
            </a:r>
            <a:endParaRPr lang="en-US" sz="3600" b="1" kern="0" dirty="0">
              <a:solidFill>
                <a:srgbClr val="C00000"/>
              </a:solidFill>
            </a:endParaRPr>
          </a:p>
        </p:txBody>
      </p:sp>
      <p:pic>
        <p:nvPicPr>
          <p:cNvPr id="21506" name="Picture 2" descr="C:\EM_Projects\ELearn\docs\m147_2a.gif"/>
          <p:cNvPicPr>
            <a:picLocks noChangeAspect="1" noChangeArrowheads="1"/>
          </p:cNvPicPr>
          <p:nvPr/>
        </p:nvPicPr>
        <p:blipFill>
          <a:blip r:embed="rId3" cstate="print"/>
          <a:srcRect t="11111"/>
          <a:stretch>
            <a:fillRect/>
          </a:stretch>
        </p:blipFill>
        <p:spPr bwMode="auto">
          <a:xfrm>
            <a:off x="260151" y="2057400"/>
            <a:ext cx="8655249" cy="23622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矩形 5"/>
          <p:cNvSpPr/>
          <p:nvPr/>
        </p:nvSpPr>
        <p:spPr>
          <a:xfrm>
            <a:off x="391218" y="228600"/>
            <a:ext cx="1851789" cy="646331"/>
          </a:xfrm>
          <a:prstGeom prst="rect">
            <a:avLst/>
          </a:prstGeom>
        </p:spPr>
        <p:txBody>
          <a:bodyPr wrap="none">
            <a:spAutoFit/>
          </a:bodyPr>
          <a:lstStyle/>
          <a:p>
            <a:pPr>
              <a:defRPr/>
            </a:pPr>
            <a:r>
              <a:rPr lang="en-US" sz="3600" b="1" kern="0" dirty="0" smtClean="0">
                <a:solidFill>
                  <a:srgbClr val="C00000"/>
                </a:solidFill>
              </a:rPr>
              <a:t>Scoring</a:t>
            </a:r>
            <a:endParaRPr lang="en-US" sz="3600" b="1" kern="0" dirty="0">
              <a:solidFill>
                <a:srgbClr val="C00000"/>
              </a:solidFill>
            </a:endParaRPr>
          </a:p>
        </p:txBody>
      </p:sp>
      <p:pic>
        <p:nvPicPr>
          <p:cNvPr id="20482" name="Picture 2" descr="C:\EM_Projects\ELearn\docs\m147_1.gif"/>
          <p:cNvPicPr>
            <a:picLocks noChangeAspect="1" noChangeArrowheads="1"/>
          </p:cNvPicPr>
          <p:nvPr/>
        </p:nvPicPr>
        <p:blipFill>
          <a:blip r:embed="rId3" cstate="print"/>
          <a:srcRect b="8571"/>
          <a:stretch>
            <a:fillRect/>
          </a:stretch>
        </p:blipFill>
        <p:spPr bwMode="auto">
          <a:xfrm>
            <a:off x="1752600" y="1143000"/>
            <a:ext cx="5181600" cy="2590800"/>
          </a:xfrm>
          <a:prstGeom prst="rect">
            <a:avLst/>
          </a:prstGeom>
          <a:noFill/>
        </p:spPr>
      </p:pic>
      <p:pic>
        <p:nvPicPr>
          <p:cNvPr id="21506" name="Picture 2" descr="C:\EM_Projects\ELearn\docs\m147_2a.gif"/>
          <p:cNvPicPr>
            <a:picLocks noChangeAspect="1" noChangeArrowheads="1"/>
          </p:cNvPicPr>
          <p:nvPr/>
        </p:nvPicPr>
        <p:blipFill>
          <a:blip r:embed="rId4" cstate="print"/>
          <a:srcRect t="11111"/>
          <a:stretch>
            <a:fillRect/>
          </a:stretch>
        </p:blipFill>
        <p:spPr bwMode="auto">
          <a:xfrm>
            <a:off x="1143000" y="4495800"/>
            <a:ext cx="7259241" cy="1981200"/>
          </a:xfrm>
          <a:prstGeom prst="rect">
            <a:avLst/>
          </a:prstGeom>
          <a:noFill/>
        </p:spPr>
      </p:pic>
      <p:pic>
        <p:nvPicPr>
          <p:cNvPr id="21507" name="Picture 3" descr="C:\EM_Projects\ELearn\docs\m147_5a.gif"/>
          <p:cNvPicPr>
            <a:picLocks noChangeAspect="1" noChangeArrowheads="1"/>
          </p:cNvPicPr>
          <p:nvPr/>
        </p:nvPicPr>
        <p:blipFill>
          <a:blip r:embed="rId5" cstate="print"/>
          <a:srcRect r="8052" b="5263"/>
          <a:stretch>
            <a:fillRect/>
          </a:stretch>
        </p:blipFill>
        <p:spPr bwMode="auto">
          <a:xfrm>
            <a:off x="3733800" y="685800"/>
            <a:ext cx="4419600" cy="3657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fade">
                                      <p:cBhvr>
                                        <p:cTn id="7" dur="500"/>
                                        <p:tgtEl>
                                          <p:spTgt spid="2150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fade">
                                      <p:cBhvr>
                                        <p:cTn id="12"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496669"/>
            <a:ext cx="4362092" cy="646331"/>
          </a:xfrm>
          <a:prstGeom prst="rect">
            <a:avLst/>
          </a:prstGeom>
        </p:spPr>
        <p:txBody>
          <a:bodyPr wrap="none">
            <a:spAutoFit/>
          </a:bodyPr>
          <a:lstStyle/>
          <a:p>
            <a:pPr>
              <a:defRPr/>
            </a:pPr>
            <a:r>
              <a:rPr lang="en-US" sz="3600" b="1" kern="0" dirty="0" smtClean="0">
                <a:solidFill>
                  <a:srgbClr val="C00000"/>
                </a:solidFill>
              </a:rPr>
              <a:t>Model Assessment</a:t>
            </a:r>
            <a:endParaRPr lang="en-US" sz="3600" b="1" kern="0" dirty="0">
              <a:solidFill>
                <a:srgbClr val="C00000"/>
              </a:solidFill>
            </a:endParaRPr>
          </a:p>
        </p:txBody>
      </p:sp>
      <p:pic>
        <p:nvPicPr>
          <p:cNvPr id="21508" name="Picture 4" descr="C:\EM_Projects\ELearn\docs\m148_2a.gif"/>
          <p:cNvPicPr>
            <a:picLocks noChangeAspect="1" noChangeArrowheads="1"/>
          </p:cNvPicPr>
          <p:nvPr/>
        </p:nvPicPr>
        <p:blipFill>
          <a:blip r:embed="rId3" cstate="print"/>
          <a:srcRect l="62481" t="50794"/>
          <a:stretch>
            <a:fillRect/>
          </a:stretch>
        </p:blipFill>
        <p:spPr bwMode="auto">
          <a:xfrm>
            <a:off x="228600" y="2057400"/>
            <a:ext cx="8650675" cy="3200400"/>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383479" cy="646331"/>
          </a:xfrm>
          <a:prstGeom prst="rect">
            <a:avLst/>
          </a:prstGeom>
        </p:spPr>
        <p:txBody>
          <a:bodyPr wrap="none">
            <a:spAutoFit/>
          </a:bodyPr>
          <a:lstStyle/>
          <a:p>
            <a:pPr>
              <a:defRPr/>
            </a:pPr>
            <a:r>
              <a:rPr lang="en-US" sz="3600" b="1" kern="0" dirty="0" smtClean="0">
                <a:solidFill>
                  <a:srgbClr val="C00000"/>
                </a:solidFill>
              </a:rPr>
              <a:t>Beyond SEMMA – Utility Tab</a:t>
            </a:r>
            <a:endParaRPr lang="en-US" sz="3600" b="1" kern="0" dirty="0">
              <a:solidFill>
                <a:srgbClr val="C00000"/>
              </a:solidFill>
            </a:endParaRPr>
          </a:p>
        </p:txBody>
      </p:sp>
      <p:pic>
        <p:nvPicPr>
          <p:cNvPr id="17410" name="Picture 2"/>
          <p:cNvPicPr>
            <a:picLocks noChangeAspect="1" noChangeArrowheads="1"/>
          </p:cNvPicPr>
          <p:nvPr/>
        </p:nvPicPr>
        <p:blipFill>
          <a:blip r:embed="rId3" cstate="print"/>
          <a:srcRect t="13333"/>
          <a:stretch>
            <a:fillRect/>
          </a:stretch>
        </p:blipFill>
        <p:spPr bwMode="auto">
          <a:xfrm>
            <a:off x="1981200" y="838200"/>
            <a:ext cx="5257800" cy="3417570"/>
          </a:xfrm>
          <a:prstGeom prst="rect">
            <a:avLst/>
          </a:prstGeom>
          <a:noFill/>
          <a:ln w="9525">
            <a:noFill/>
            <a:miter lim="800000"/>
            <a:headEnd/>
            <a:tailEnd/>
          </a:ln>
        </p:spPr>
      </p:pic>
      <p:sp>
        <p:nvSpPr>
          <p:cNvPr id="4" name="矩形 3"/>
          <p:cNvSpPr/>
          <p:nvPr/>
        </p:nvSpPr>
        <p:spPr>
          <a:xfrm>
            <a:off x="304800" y="4382869"/>
            <a:ext cx="8458200" cy="646331"/>
          </a:xfrm>
          <a:prstGeom prst="rect">
            <a:avLst/>
          </a:prstGeom>
        </p:spPr>
        <p:txBody>
          <a:bodyPr wrap="square">
            <a:spAutoFit/>
          </a:bodyPr>
          <a:lstStyle/>
          <a:p>
            <a:r>
              <a:rPr lang="en-US" b="1" dirty="0" smtClean="0"/>
              <a:t>Control Point:  </a:t>
            </a:r>
            <a:r>
              <a:rPr lang="en-US" dirty="0" smtClean="0"/>
              <a:t>establish a control point to reduce the number of connections that are made in process flow diagrams.  “</a:t>
            </a:r>
            <a:r>
              <a:rPr lang="en-US" dirty="0" smtClean="0">
                <a:solidFill>
                  <a:srgbClr val="C00000"/>
                </a:solidFill>
              </a:rPr>
              <a:t>major intersection</a:t>
            </a:r>
            <a:r>
              <a:rPr lang="en-US" dirty="0" smtClean="0"/>
              <a:t>”</a:t>
            </a:r>
          </a:p>
        </p:txBody>
      </p:sp>
      <p:sp>
        <p:nvSpPr>
          <p:cNvPr id="5" name="矩形 4"/>
          <p:cNvSpPr/>
          <p:nvPr/>
        </p:nvSpPr>
        <p:spPr>
          <a:xfrm>
            <a:off x="304800" y="5083076"/>
            <a:ext cx="8458200" cy="1200329"/>
          </a:xfrm>
          <a:prstGeom prst="rect">
            <a:avLst/>
          </a:prstGeom>
        </p:spPr>
        <p:txBody>
          <a:bodyPr wrap="square">
            <a:spAutoFit/>
          </a:bodyPr>
          <a:lstStyle/>
          <a:p>
            <a:r>
              <a:rPr lang="en-US" b="1" dirty="0" smtClean="0"/>
              <a:t>Merge:  </a:t>
            </a:r>
            <a:r>
              <a:rPr lang="en-US" dirty="0" smtClean="0"/>
              <a:t>merge observations from two or more data sets into a single observation in a new data set. </a:t>
            </a:r>
          </a:p>
          <a:p>
            <a:r>
              <a:rPr lang="en-US" b="1" dirty="0" smtClean="0"/>
              <a:t>Metadata:  </a:t>
            </a:r>
            <a:r>
              <a:rPr lang="en-US" dirty="0" smtClean="0"/>
              <a:t>modify the columns metadata information at some point in your process flow diagram.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383479" cy="646331"/>
          </a:xfrm>
          <a:prstGeom prst="rect">
            <a:avLst/>
          </a:prstGeom>
        </p:spPr>
        <p:txBody>
          <a:bodyPr wrap="none">
            <a:spAutoFit/>
          </a:bodyPr>
          <a:lstStyle/>
          <a:p>
            <a:pPr>
              <a:defRPr/>
            </a:pPr>
            <a:r>
              <a:rPr lang="en-US" sz="3600" b="1" kern="0" dirty="0" smtClean="0">
                <a:solidFill>
                  <a:srgbClr val="C00000"/>
                </a:solidFill>
              </a:rPr>
              <a:t>Beyond SEMMA – Utility Tab</a:t>
            </a:r>
            <a:endParaRPr lang="en-US" sz="3600" b="1" kern="0" dirty="0">
              <a:solidFill>
                <a:srgbClr val="C00000"/>
              </a:solidFill>
            </a:endParaRPr>
          </a:p>
        </p:txBody>
      </p:sp>
      <p:pic>
        <p:nvPicPr>
          <p:cNvPr id="17410" name="Picture 2"/>
          <p:cNvPicPr>
            <a:picLocks noChangeAspect="1" noChangeArrowheads="1"/>
          </p:cNvPicPr>
          <p:nvPr/>
        </p:nvPicPr>
        <p:blipFill>
          <a:blip r:embed="rId3" cstate="print"/>
          <a:srcRect t="13333"/>
          <a:stretch>
            <a:fillRect/>
          </a:stretch>
        </p:blipFill>
        <p:spPr bwMode="auto">
          <a:xfrm>
            <a:off x="1981200" y="838200"/>
            <a:ext cx="5257800" cy="3417570"/>
          </a:xfrm>
          <a:prstGeom prst="rect">
            <a:avLst/>
          </a:prstGeom>
          <a:noFill/>
          <a:ln w="9525">
            <a:noFill/>
            <a:miter lim="800000"/>
            <a:headEnd/>
            <a:tailEnd/>
          </a:ln>
        </p:spPr>
      </p:pic>
      <p:sp>
        <p:nvSpPr>
          <p:cNvPr id="7" name="矩形 6"/>
          <p:cNvSpPr/>
          <p:nvPr/>
        </p:nvSpPr>
        <p:spPr>
          <a:xfrm>
            <a:off x="304800" y="4542472"/>
            <a:ext cx="8534400" cy="1477328"/>
          </a:xfrm>
          <a:prstGeom prst="rect">
            <a:avLst/>
          </a:prstGeom>
        </p:spPr>
        <p:txBody>
          <a:bodyPr wrap="square">
            <a:spAutoFit/>
          </a:bodyPr>
          <a:lstStyle/>
          <a:p>
            <a:r>
              <a:rPr lang="en-US" b="1" dirty="0" smtClean="0"/>
              <a:t>SAS Code:  </a:t>
            </a:r>
            <a:r>
              <a:rPr lang="en-US" dirty="0" smtClean="0"/>
              <a:t>incorporate new or existing SAS code into process flow diagrams - include </a:t>
            </a:r>
            <a:r>
              <a:rPr lang="en-US" dirty="0" smtClean="0">
                <a:solidFill>
                  <a:srgbClr val="C00000"/>
                </a:solidFill>
              </a:rPr>
              <a:t>additional SAS System procedures </a:t>
            </a:r>
            <a:r>
              <a:rPr lang="en-US" dirty="0" smtClean="0"/>
              <a:t>into your data mining analysis. You can also use a SAS DATA step to </a:t>
            </a:r>
            <a:r>
              <a:rPr lang="en-US" dirty="0" smtClean="0">
                <a:solidFill>
                  <a:srgbClr val="C00000"/>
                </a:solidFill>
              </a:rPr>
              <a:t>create</a:t>
            </a:r>
            <a:r>
              <a:rPr lang="en-US" dirty="0" smtClean="0"/>
              <a:t> </a:t>
            </a:r>
            <a:r>
              <a:rPr lang="en-US" dirty="0" smtClean="0">
                <a:solidFill>
                  <a:srgbClr val="C00000"/>
                </a:solidFill>
              </a:rPr>
              <a:t>customized</a:t>
            </a:r>
            <a:r>
              <a:rPr lang="en-US" dirty="0" smtClean="0"/>
              <a:t> </a:t>
            </a:r>
            <a:r>
              <a:rPr lang="en-US" dirty="0" smtClean="0">
                <a:solidFill>
                  <a:srgbClr val="C00000"/>
                </a:solidFill>
              </a:rPr>
              <a:t>scoring code</a:t>
            </a:r>
            <a:r>
              <a:rPr lang="en-US" dirty="0" smtClean="0"/>
              <a:t>, to conditionally process data, and to concatenate or merge existing data sets. </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564618" cy="646331"/>
          </a:xfrm>
          <a:prstGeom prst="rect">
            <a:avLst/>
          </a:prstGeom>
        </p:spPr>
        <p:txBody>
          <a:bodyPr wrap="none">
            <a:spAutoFit/>
          </a:bodyPr>
          <a:lstStyle/>
          <a:p>
            <a:pPr>
              <a:defRPr/>
            </a:pPr>
            <a:r>
              <a:rPr lang="en-US" sz="3600" b="1" kern="0" dirty="0" smtClean="0">
                <a:solidFill>
                  <a:srgbClr val="C00000"/>
                </a:solidFill>
              </a:rPr>
              <a:t>Credit Scoring Tab (Optimal)</a:t>
            </a:r>
            <a:endParaRPr lang="en-US" sz="3600" b="1" kern="0" dirty="0">
              <a:solidFill>
                <a:srgbClr val="C00000"/>
              </a:solidFill>
            </a:endParaRPr>
          </a:p>
        </p:txBody>
      </p:sp>
      <p:pic>
        <p:nvPicPr>
          <p:cNvPr id="18434" name="Picture 2"/>
          <p:cNvPicPr>
            <a:picLocks noChangeAspect="1" noChangeArrowheads="1"/>
          </p:cNvPicPr>
          <p:nvPr/>
        </p:nvPicPr>
        <p:blipFill>
          <a:blip r:embed="rId3" cstate="print"/>
          <a:srcRect t="13370"/>
          <a:stretch>
            <a:fillRect/>
          </a:stretch>
        </p:blipFill>
        <p:spPr bwMode="auto">
          <a:xfrm>
            <a:off x="1828800" y="838200"/>
            <a:ext cx="5334000" cy="3427425"/>
          </a:xfrm>
          <a:prstGeom prst="rect">
            <a:avLst/>
          </a:prstGeom>
          <a:noFill/>
          <a:ln w="9525">
            <a:noFill/>
            <a:miter lim="800000"/>
            <a:headEnd/>
            <a:tailEnd/>
          </a:ln>
        </p:spPr>
      </p:pic>
      <p:sp>
        <p:nvSpPr>
          <p:cNvPr id="4" name="矩形 3"/>
          <p:cNvSpPr/>
          <p:nvPr/>
        </p:nvSpPr>
        <p:spPr>
          <a:xfrm>
            <a:off x="304800" y="4542472"/>
            <a:ext cx="8686800" cy="1754326"/>
          </a:xfrm>
          <a:prstGeom prst="rect">
            <a:avLst/>
          </a:prstGeom>
        </p:spPr>
        <p:txBody>
          <a:bodyPr wrap="square">
            <a:spAutoFit/>
          </a:bodyPr>
          <a:lstStyle/>
          <a:p>
            <a:r>
              <a:rPr lang="en-US" b="1" dirty="0" smtClean="0"/>
              <a:t>Credit Exchange:  </a:t>
            </a:r>
            <a:r>
              <a:rPr lang="en-US" dirty="0" smtClean="0"/>
              <a:t>exchange the data created in SAS EM with the SAS Credit Risk Management solution.</a:t>
            </a:r>
          </a:p>
          <a:p>
            <a:endParaRPr lang="en-US" dirty="0" smtClean="0"/>
          </a:p>
          <a:p>
            <a:r>
              <a:rPr lang="en-US" b="1" dirty="0" smtClean="0"/>
              <a:t>Interactive Grouping:  </a:t>
            </a:r>
            <a:r>
              <a:rPr lang="en-US" dirty="0" smtClean="0"/>
              <a:t>creates groupings, or classes, of all input variables. </a:t>
            </a:r>
          </a:p>
          <a:p>
            <a:pPr>
              <a:buFont typeface="Wingdings" pitchFamily="2" charset="2"/>
              <a:buChar char="q"/>
            </a:pPr>
            <a:r>
              <a:rPr lang="en-US" dirty="0" smtClean="0"/>
              <a:t>  reduce the number of unique levels</a:t>
            </a:r>
          </a:p>
          <a:p>
            <a:pPr>
              <a:buFont typeface="Wingdings" pitchFamily="2" charset="2"/>
              <a:buChar char="q"/>
            </a:pPr>
            <a:r>
              <a:rPr lang="en-US" dirty="0" smtClean="0"/>
              <a:t>  improve the predictive power of each input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564618" cy="646331"/>
          </a:xfrm>
          <a:prstGeom prst="rect">
            <a:avLst/>
          </a:prstGeom>
        </p:spPr>
        <p:txBody>
          <a:bodyPr wrap="none">
            <a:spAutoFit/>
          </a:bodyPr>
          <a:lstStyle/>
          <a:p>
            <a:pPr>
              <a:defRPr/>
            </a:pPr>
            <a:r>
              <a:rPr lang="en-US" sz="3600" b="1" kern="0" dirty="0" smtClean="0">
                <a:solidFill>
                  <a:srgbClr val="C00000"/>
                </a:solidFill>
              </a:rPr>
              <a:t>Credit Scoring Tab (Optimal)</a:t>
            </a:r>
            <a:endParaRPr lang="en-US" sz="3600" b="1" kern="0" dirty="0">
              <a:solidFill>
                <a:srgbClr val="C00000"/>
              </a:solidFill>
            </a:endParaRPr>
          </a:p>
        </p:txBody>
      </p:sp>
      <p:pic>
        <p:nvPicPr>
          <p:cNvPr id="18434" name="Picture 2"/>
          <p:cNvPicPr>
            <a:picLocks noChangeAspect="1" noChangeArrowheads="1"/>
          </p:cNvPicPr>
          <p:nvPr/>
        </p:nvPicPr>
        <p:blipFill>
          <a:blip r:embed="rId3" cstate="print"/>
          <a:srcRect t="13370"/>
          <a:stretch>
            <a:fillRect/>
          </a:stretch>
        </p:blipFill>
        <p:spPr bwMode="auto">
          <a:xfrm>
            <a:off x="1828800" y="838200"/>
            <a:ext cx="5334000" cy="3427425"/>
          </a:xfrm>
          <a:prstGeom prst="rect">
            <a:avLst/>
          </a:prstGeom>
          <a:noFill/>
          <a:ln w="9525">
            <a:noFill/>
            <a:miter lim="800000"/>
            <a:headEnd/>
            <a:tailEnd/>
          </a:ln>
        </p:spPr>
      </p:pic>
      <p:sp>
        <p:nvSpPr>
          <p:cNvPr id="5" name="矩形 4"/>
          <p:cNvSpPr/>
          <p:nvPr/>
        </p:nvSpPr>
        <p:spPr>
          <a:xfrm>
            <a:off x="381000" y="4572000"/>
            <a:ext cx="8458200" cy="1754326"/>
          </a:xfrm>
          <a:prstGeom prst="rect">
            <a:avLst/>
          </a:prstGeom>
        </p:spPr>
        <p:txBody>
          <a:bodyPr wrap="square">
            <a:spAutoFit/>
          </a:bodyPr>
          <a:lstStyle/>
          <a:p>
            <a:r>
              <a:rPr lang="en-US" b="1" dirty="0" smtClean="0"/>
              <a:t>Reject Inference: </a:t>
            </a:r>
            <a:r>
              <a:rPr lang="en-US" dirty="0" smtClean="0"/>
              <a:t>uses the model that was built to </a:t>
            </a:r>
            <a:r>
              <a:rPr lang="en-US" dirty="0" smtClean="0">
                <a:solidFill>
                  <a:srgbClr val="C00000"/>
                </a:solidFill>
              </a:rPr>
              <a:t>score the rejected applications in the retained data</a:t>
            </a:r>
            <a:r>
              <a:rPr lang="en-US" dirty="0" smtClean="0"/>
              <a:t>. The observations in the rejected data set are classified as inferred "goods" and inferred "</a:t>
            </a:r>
            <a:r>
              <a:rPr lang="en-US" dirty="0" err="1" smtClean="0"/>
              <a:t>bads</a:t>
            </a:r>
            <a:r>
              <a:rPr lang="en-US" dirty="0" smtClean="0"/>
              <a:t>." </a:t>
            </a:r>
          </a:p>
          <a:p>
            <a:endParaRPr lang="en-US" dirty="0" smtClean="0"/>
          </a:p>
          <a:p>
            <a:r>
              <a:rPr lang="en-US" b="1" dirty="0" smtClean="0"/>
              <a:t>Scorecard:  </a:t>
            </a:r>
            <a:r>
              <a:rPr lang="en-US" dirty="0" smtClean="0">
                <a:solidFill>
                  <a:srgbClr val="C00000"/>
                </a:solidFill>
              </a:rPr>
              <a:t>rescale</a:t>
            </a:r>
            <a:r>
              <a:rPr lang="en-US" dirty="0" smtClean="0"/>
              <a:t> the </a:t>
            </a:r>
            <a:r>
              <a:rPr lang="en-US" dirty="0" err="1" smtClean="0"/>
              <a:t>logit</a:t>
            </a:r>
            <a:r>
              <a:rPr lang="en-US" dirty="0" smtClean="0"/>
              <a:t> scores of binary prediction models to fall within a specified range.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420469"/>
            <a:ext cx="6072496" cy="646331"/>
          </a:xfrm>
          <a:prstGeom prst="rect">
            <a:avLst/>
          </a:prstGeom>
        </p:spPr>
        <p:txBody>
          <a:bodyPr wrap="none">
            <a:spAutoFit/>
          </a:bodyPr>
          <a:lstStyle/>
          <a:p>
            <a:pPr>
              <a:defRPr/>
            </a:pPr>
            <a:r>
              <a:rPr lang="en-US" sz="3600" b="1" kern="0" dirty="0" smtClean="0">
                <a:solidFill>
                  <a:srgbClr val="C00000"/>
                </a:solidFill>
              </a:rPr>
              <a:t>SAS EM Interface - SEMMA</a:t>
            </a:r>
            <a:endParaRPr lang="en-US" sz="3600" b="1" kern="0" dirty="0">
              <a:solidFill>
                <a:srgbClr val="C00000"/>
              </a:solidFill>
            </a:endParaRPr>
          </a:p>
        </p:txBody>
      </p:sp>
      <p:sp>
        <p:nvSpPr>
          <p:cNvPr id="4" name="矩形 3"/>
          <p:cNvSpPr/>
          <p:nvPr/>
        </p:nvSpPr>
        <p:spPr>
          <a:xfrm>
            <a:off x="381000" y="1219200"/>
            <a:ext cx="8534400" cy="4801314"/>
          </a:xfrm>
          <a:prstGeom prst="rect">
            <a:avLst/>
          </a:prstGeom>
        </p:spPr>
        <p:txBody>
          <a:bodyPr wrap="square">
            <a:spAutoFit/>
          </a:bodyPr>
          <a:lstStyle/>
          <a:p>
            <a:r>
              <a:rPr lang="en-US" b="1" u="sng" dirty="0" smtClean="0">
                <a:solidFill>
                  <a:srgbClr val="C00000"/>
                </a:solidFill>
              </a:rPr>
              <a:t>Sample</a:t>
            </a:r>
            <a:r>
              <a:rPr lang="en-US" dirty="0" smtClean="0"/>
              <a:t> – You sample the data by creating one or more data tables.</a:t>
            </a:r>
            <a:endParaRPr lang="en-US" dirty="0" smtClean="0">
              <a:solidFill>
                <a:srgbClr val="C00000"/>
              </a:solidFill>
            </a:endParaRPr>
          </a:p>
          <a:p>
            <a:r>
              <a:rPr lang="en-US" dirty="0" smtClean="0"/>
              <a:t>The samples should be </a:t>
            </a:r>
            <a:r>
              <a:rPr lang="en-US" dirty="0" smtClean="0">
                <a:solidFill>
                  <a:srgbClr val="0070C0"/>
                </a:solidFill>
              </a:rPr>
              <a:t>large enough </a:t>
            </a:r>
            <a:r>
              <a:rPr lang="en-US" dirty="0" smtClean="0"/>
              <a:t>to contain the significant information, </a:t>
            </a:r>
            <a:r>
              <a:rPr lang="en-US" dirty="0" smtClean="0">
                <a:solidFill>
                  <a:srgbClr val="0070C0"/>
                </a:solidFill>
              </a:rPr>
              <a:t>yet small enough </a:t>
            </a:r>
            <a:r>
              <a:rPr lang="en-US" dirty="0" smtClean="0"/>
              <a:t>to process. </a:t>
            </a:r>
          </a:p>
          <a:p>
            <a:endParaRPr lang="en-US" dirty="0" smtClean="0"/>
          </a:p>
          <a:p>
            <a:r>
              <a:rPr lang="en-US" b="1" u="sng" dirty="0" smtClean="0">
                <a:solidFill>
                  <a:srgbClr val="C00000"/>
                </a:solidFill>
              </a:rPr>
              <a:t>Explore</a:t>
            </a:r>
            <a:r>
              <a:rPr lang="en-US" dirty="0" smtClean="0"/>
              <a:t> – You explore the data by searching for </a:t>
            </a:r>
            <a:r>
              <a:rPr lang="en-US" dirty="0" smtClean="0">
                <a:solidFill>
                  <a:srgbClr val="0070C0"/>
                </a:solidFill>
              </a:rPr>
              <a:t>anticipated relationships, unanticipated trends, and anomalies</a:t>
            </a:r>
            <a:r>
              <a:rPr lang="en-US" dirty="0" smtClean="0"/>
              <a:t> in order to gain understanding and ideas.</a:t>
            </a:r>
          </a:p>
          <a:p>
            <a:endParaRPr lang="en-US" dirty="0" smtClean="0"/>
          </a:p>
          <a:p>
            <a:r>
              <a:rPr lang="en-US" b="1" u="sng" dirty="0" smtClean="0">
                <a:solidFill>
                  <a:srgbClr val="C00000"/>
                </a:solidFill>
              </a:rPr>
              <a:t>Modify</a:t>
            </a:r>
            <a:r>
              <a:rPr lang="en-US" dirty="0" smtClean="0"/>
              <a:t> – You modify the data by </a:t>
            </a:r>
            <a:r>
              <a:rPr lang="en-US" dirty="0" smtClean="0">
                <a:solidFill>
                  <a:srgbClr val="0070C0"/>
                </a:solidFill>
              </a:rPr>
              <a:t>creating, selecting, and transforming </a:t>
            </a:r>
            <a:r>
              <a:rPr lang="en-US" dirty="0" smtClean="0"/>
              <a:t>the variables for the modeling process.</a:t>
            </a:r>
          </a:p>
          <a:p>
            <a:endParaRPr lang="en-US" dirty="0" smtClean="0"/>
          </a:p>
          <a:p>
            <a:r>
              <a:rPr lang="en-US" b="1" u="sng" dirty="0" smtClean="0">
                <a:solidFill>
                  <a:srgbClr val="C00000"/>
                </a:solidFill>
              </a:rPr>
              <a:t>Model</a:t>
            </a:r>
            <a:r>
              <a:rPr lang="en-US" dirty="0" smtClean="0"/>
              <a:t> – You model the data by using the </a:t>
            </a:r>
            <a:r>
              <a:rPr lang="en-US" dirty="0" smtClean="0">
                <a:solidFill>
                  <a:srgbClr val="0070C0"/>
                </a:solidFill>
              </a:rPr>
              <a:t>analytical tools </a:t>
            </a:r>
            <a:r>
              <a:rPr lang="en-US" dirty="0" smtClean="0"/>
              <a:t>to search for a combination of the data that reliably predicts a desired outcome.</a:t>
            </a:r>
          </a:p>
          <a:p>
            <a:endParaRPr lang="en-US" dirty="0" smtClean="0"/>
          </a:p>
          <a:p>
            <a:r>
              <a:rPr lang="en-US" b="1" u="sng" dirty="0" smtClean="0">
                <a:solidFill>
                  <a:srgbClr val="C00000"/>
                </a:solidFill>
              </a:rPr>
              <a:t>Assess</a:t>
            </a:r>
            <a:r>
              <a:rPr lang="en-US" dirty="0" smtClean="0"/>
              <a:t> – You assess competing predictive models (build charts to </a:t>
            </a:r>
            <a:r>
              <a:rPr lang="en-US" dirty="0" smtClean="0">
                <a:solidFill>
                  <a:srgbClr val="0070C0"/>
                </a:solidFill>
              </a:rPr>
              <a:t>evaluate the usefulness and reliability </a:t>
            </a:r>
            <a:r>
              <a:rPr lang="en-US" dirty="0" smtClean="0"/>
              <a:t>of the findings from the data mining process).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5945858" cy="646331"/>
          </a:xfrm>
          <a:prstGeom prst="rect">
            <a:avLst/>
          </a:prstGeom>
        </p:spPr>
        <p:txBody>
          <a:bodyPr wrap="none">
            <a:spAutoFit/>
          </a:bodyPr>
          <a:lstStyle/>
          <a:p>
            <a:pPr>
              <a:defRPr/>
            </a:pPr>
            <a:r>
              <a:rPr lang="en-US" sz="3600" b="1" kern="0" dirty="0" smtClean="0">
                <a:solidFill>
                  <a:srgbClr val="C00000"/>
                </a:solidFill>
              </a:rPr>
              <a:t>SAS EM Analytic Workflow</a:t>
            </a:r>
            <a:endParaRPr lang="en-US" sz="3600" b="1" kern="0" dirty="0">
              <a:solidFill>
                <a:srgbClr val="C00000"/>
              </a:solidFill>
            </a:endParaRPr>
          </a:p>
        </p:txBody>
      </p:sp>
      <p:pic>
        <p:nvPicPr>
          <p:cNvPr id="19458" name="Picture 2"/>
          <p:cNvPicPr>
            <a:picLocks noChangeAspect="1" noChangeArrowheads="1"/>
          </p:cNvPicPr>
          <p:nvPr/>
        </p:nvPicPr>
        <p:blipFill>
          <a:blip r:embed="rId3" cstate="print"/>
          <a:srcRect/>
          <a:stretch>
            <a:fillRect/>
          </a:stretch>
        </p:blipFill>
        <p:spPr bwMode="auto">
          <a:xfrm rot="5400000">
            <a:off x="1793537" y="1178263"/>
            <a:ext cx="5715000" cy="51872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1371600"/>
          </a:xfrm>
        </p:spPr>
        <p:txBody>
          <a:bodyPr>
            <a:normAutofit/>
          </a:bodyPr>
          <a:lstStyle/>
          <a:p>
            <a:r>
              <a:rPr lang="en-US" sz="3600" dirty="0" smtClean="0">
                <a:solidFill>
                  <a:srgbClr val="C00000"/>
                </a:solidFill>
              </a:rPr>
              <a:t>Next Class:</a:t>
            </a:r>
            <a:br>
              <a:rPr lang="en-US" sz="3600" dirty="0" smtClean="0">
                <a:solidFill>
                  <a:srgbClr val="C00000"/>
                </a:solidFill>
              </a:rPr>
            </a:br>
            <a:r>
              <a:rPr lang="en-US" sz="3600" dirty="0" smtClean="0">
                <a:solidFill>
                  <a:srgbClr val="C00000"/>
                </a:solidFill>
              </a:rPr>
              <a:t>Pattern Discovery</a:t>
            </a:r>
            <a:endParaRPr lang="en-US" sz="3600" dirty="0">
              <a:solidFill>
                <a:srgbClr val="C00000"/>
              </a:solidFill>
            </a:endParaRPr>
          </a:p>
        </p:txBody>
      </p:sp>
      <p:pic>
        <p:nvPicPr>
          <p:cNvPr id="23554" name="Picture 2" descr="NeXT logo by Paul Rand"/>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0" y="3581400"/>
            <a:ext cx="2092256" cy="223606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Content Placeholder 2"/>
          <p:cNvSpPr txBox="1">
            <a:spLocks/>
          </p:cNvSpPr>
          <p:nvPr/>
        </p:nvSpPr>
        <p:spPr>
          <a:xfrm>
            <a:off x="457200" y="1752600"/>
            <a:ext cx="8229600" cy="4343400"/>
          </a:xfrm>
          <a:prstGeom prst="rect">
            <a:avLst/>
          </a:prstGeom>
        </p:spPr>
        <p:txBody>
          <a:bodyPr vert="horz">
            <a:noAutofit/>
          </a:bodyPr>
          <a:lstStyle/>
          <a:p>
            <a:pPr marL="342900" indent="-342900">
              <a:spcBef>
                <a:spcPts val="0"/>
              </a:spcBef>
              <a:buFont typeface="Wingdings" pitchFamily="2" charset="2"/>
              <a:buChar char="Ø"/>
            </a:pPr>
            <a:r>
              <a:rPr lang="en-US" sz="2400" dirty="0" smtClean="0"/>
              <a:t>Get familiar with SAS EM SEMMA</a:t>
            </a:r>
          </a:p>
          <a:p>
            <a:pPr marL="342900" indent="-342900">
              <a:spcBef>
                <a:spcPts val="0"/>
              </a:spcBef>
              <a:buFont typeface="Wingdings" pitchFamily="2" charset="2"/>
              <a:buChar char="Ø"/>
            </a:pPr>
            <a:endParaRPr lang="en-US" sz="2400" dirty="0" smtClean="0"/>
          </a:p>
          <a:p>
            <a:pPr marL="342900" indent="-342900">
              <a:spcBef>
                <a:spcPts val="0"/>
              </a:spcBef>
              <a:buFont typeface="Wingdings" pitchFamily="2" charset="2"/>
              <a:buChar char="Ø"/>
            </a:pPr>
            <a:r>
              <a:rPr lang="en-US" sz="2400" dirty="0" smtClean="0"/>
              <a:t>TA Recitation: Friday 1:30-2:30pm HBH 2503</a:t>
            </a:r>
          </a:p>
          <a:p>
            <a:pPr marL="342900" indent="-342900">
              <a:spcBef>
                <a:spcPts val="0"/>
              </a:spcBef>
              <a:buFont typeface="Wingdings" pitchFamily="2" charset="2"/>
              <a:buChar char="Ø"/>
            </a:pPr>
            <a:endParaRPr lang="en-US" sz="2400" dirty="0" smtClean="0"/>
          </a:p>
          <a:p>
            <a:pPr marL="342900" indent="-342900">
              <a:spcBef>
                <a:spcPts val="0"/>
              </a:spcBef>
              <a:buFont typeface="Wingdings" pitchFamily="2" charset="2"/>
              <a:buChar char="Ø"/>
            </a:pPr>
            <a:r>
              <a:rPr lang="en-US" sz="2400" dirty="0" smtClean="0"/>
              <a:t>Reading: </a:t>
            </a:r>
          </a:p>
          <a:p>
            <a:pPr marL="342900" indent="-342900">
              <a:spcBef>
                <a:spcPts val="0"/>
              </a:spcBef>
            </a:pPr>
            <a:r>
              <a:rPr lang="en-US" sz="2400" dirty="0" smtClean="0"/>
              <a:t>           LB : Ch12, Ch13 (page 459-475)</a:t>
            </a:r>
          </a:p>
        </p:txBody>
      </p:sp>
    </p:spTree>
    <p:extLst>
      <p:ext uri="{BB962C8B-B14F-4D97-AF65-F5344CB8AC3E}">
        <p14:creationId xmlns:p14="http://schemas.microsoft.com/office/powerpoint/2010/main" xmlns="" val="355607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18334" cy="646331"/>
          </a:xfrm>
          <a:prstGeom prst="rect">
            <a:avLst/>
          </a:prstGeom>
        </p:spPr>
        <p:txBody>
          <a:bodyPr wrap="none">
            <a:spAutoFit/>
          </a:bodyPr>
          <a:lstStyle/>
          <a:p>
            <a:pPr>
              <a:defRPr/>
            </a:pPr>
            <a:r>
              <a:rPr lang="en-US" sz="3600" b="1" kern="0" dirty="0" smtClean="0">
                <a:solidFill>
                  <a:srgbClr val="C00000"/>
                </a:solidFill>
              </a:rPr>
              <a:t>SEMMA – Sample Tab</a:t>
            </a:r>
            <a:endParaRPr lang="en-US" sz="3600" b="1" kern="0" dirty="0">
              <a:solidFill>
                <a:srgbClr val="C00000"/>
              </a:solidFill>
            </a:endParaRPr>
          </a:p>
        </p:txBody>
      </p:sp>
      <p:pic>
        <p:nvPicPr>
          <p:cNvPr id="11266" name="Picture 2"/>
          <p:cNvPicPr>
            <a:picLocks noChangeAspect="1" noChangeArrowheads="1"/>
          </p:cNvPicPr>
          <p:nvPr/>
        </p:nvPicPr>
        <p:blipFill>
          <a:blip r:embed="rId3" cstate="print"/>
          <a:srcRect t="13680"/>
          <a:stretch>
            <a:fillRect/>
          </a:stretch>
        </p:blipFill>
        <p:spPr bwMode="auto">
          <a:xfrm>
            <a:off x="1905000" y="942239"/>
            <a:ext cx="5181600" cy="3324961"/>
          </a:xfrm>
          <a:prstGeom prst="rect">
            <a:avLst/>
          </a:prstGeom>
          <a:noFill/>
          <a:ln w="9525">
            <a:noFill/>
            <a:miter lim="800000"/>
            <a:headEnd/>
            <a:tailEnd/>
          </a:ln>
        </p:spPr>
      </p:pic>
      <p:sp>
        <p:nvSpPr>
          <p:cNvPr id="5" name="矩形 4"/>
          <p:cNvSpPr/>
          <p:nvPr/>
        </p:nvSpPr>
        <p:spPr>
          <a:xfrm>
            <a:off x="304800" y="4445675"/>
            <a:ext cx="8686800" cy="1754326"/>
          </a:xfrm>
          <a:prstGeom prst="rect">
            <a:avLst/>
          </a:prstGeom>
        </p:spPr>
        <p:txBody>
          <a:bodyPr wrap="square">
            <a:spAutoFit/>
          </a:bodyPr>
          <a:lstStyle/>
          <a:p>
            <a:r>
              <a:rPr lang="en-US" b="1" dirty="0" smtClean="0"/>
              <a:t>Input Data: </a:t>
            </a:r>
            <a:r>
              <a:rPr lang="en-US" dirty="0" smtClean="0"/>
              <a:t>data source, and details (metadata) about variables in the data.</a:t>
            </a:r>
          </a:p>
          <a:p>
            <a:r>
              <a:rPr lang="en-US" b="1" dirty="0" smtClean="0"/>
              <a:t>Data Partition: </a:t>
            </a:r>
            <a:r>
              <a:rPr lang="en-US" dirty="0" smtClean="0"/>
              <a:t>partition data sets into training, validation and test data sets. </a:t>
            </a:r>
          </a:p>
          <a:p>
            <a:pPr>
              <a:buFont typeface="Wingdings" pitchFamily="2" charset="2"/>
              <a:buChar char="q"/>
            </a:pPr>
            <a:r>
              <a:rPr lang="en-US" dirty="0" smtClean="0">
                <a:solidFill>
                  <a:srgbClr val="C00000"/>
                </a:solidFill>
              </a:rPr>
              <a:t> Training set </a:t>
            </a:r>
            <a:r>
              <a:rPr lang="en-US" dirty="0" smtClean="0"/>
              <a:t>- preliminary model fitting. </a:t>
            </a:r>
          </a:p>
          <a:p>
            <a:pPr>
              <a:buFont typeface="Wingdings" pitchFamily="2" charset="2"/>
              <a:buChar char="q"/>
            </a:pPr>
            <a:r>
              <a:rPr lang="en-US" dirty="0" smtClean="0">
                <a:solidFill>
                  <a:srgbClr val="C00000"/>
                </a:solidFill>
              </a:rPr>
              <a:t> Validation set </a:t>
            </a:r>
            <a:r>
              <a:rPr lang="en-US" dirty="0" smtClean="0"/>
              <a:t>- monitor and tune model during estimation + assessment. </a:t>
            </a:r>
          </a:p>
          <a:p>
            <a:pPr>
              <a:buFont typeface="Wingdings" pitchFamily="2" charset="2"/>
              <a:buChar char="q"/>
            </a:pPr>
            <a:r>
              <a:rPr lang="en-US" dirty="0" smtClean="0">
                <a:solidFill>
                  <a:srgbClr val="C00000"/>
                </a:solidFill>
              </a:rPr>
              <a:t> Test set </a:t>
            </a:r>
            <a:r>
              <a:rPr lang="en-US" dirty="0" smtClean="0"/>
              <a:t>- additional holdout data set for model assessment. (e.g., random sampling, stratified random sampling, or cluster sampling…)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573688" cy="646331"/>
          </a:xfrm>
          <a:prstGeom prst="rect">
            <a:avLst/>
          </a:prstGeom>
        </p:spPr>
        <p:txBody>
          <a:bodyPr wrap="none">
            <a:spAutoFit/>
          </a:bodyPr>
          <a:lstStyle/>
          <a:p>
            <a:pPr>
              <a:defRPr/>
            </a:pPr>
            <a:r>
              <a:rPr lang="en-US" sz="3600" b="1" kern="0" dirty="0" err="1" smtClean="0">
                <a:solidFill>
                  <a:srgbClr val="C00000"/>
                </a:solidFill>
              </a:rPr>
              <a:t>Overfitting</a:t>
            </a:r>
            <a:r>
              <a:rPr lang="en-US" sz="3600" b="1" kern="0" dirty="0" smtClean="0">
                <a:solidFill>
                  <a:srgbClr val="C00000"/>
                </a:solidFill>
              </a:rPr>
              <a:t> Problem</a:t>
            </a:r>
            <a:endParaRPr lang="en-US" sz="3600" b="1" kern="0" dirty="0">
              <a:solidFill>
                <a:srgbClr val="C00000"/>
              </a:solidFill>
            </a:endParaRPr>
          </a:p>
        </p:txBody>
      </p:sp>
      <p:pic>
        <p:nvPicPr>
          <p:cNvPr id="2052" name="Picture 4" descr="File:Overfitting.svg"/>
          <p:cNvPicPr>
            <a:picLocks noChangeAspect="1" noChangeArrowheads="1"/>
          </p:cNvPicPr>
          <p:nvPr/>
        </p:nvPicPr>
        <p:blipFill>
          <a:blip r:embed="rId3" cstate="print"/>
          <a:srcRect/>
          <a:stretch>
            <a:fillRect/>
          </a:stretch>
        </p:blipFill>
        <p:spPr bwMode="auto">
          <a:xfrm>
            <a:off x="1981200" y="1143000"/>
            <a:ext cx="5029200" cy="5029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90469" cy="646331"/>
          </a:xfrm>
          <a:prstGeom prst="rect">
            <a:avLst/>
          </a:prstGeom>
        </p:spPr>
        <p:txBody>
          <a:bodyPr wrap="none">
            <a:spAutoFit/>
          </a:bodyPr>
          <a:lstStyle/>
          <a:p>
            <a:pPr>
              <a:defRPr/>
            </a:pPr>
            <a:r>
              <a:rPr lang="en-US" sz="3600" b="1" kern="0" dirty="0" smtClean="0">
                <a:solidFill>
                  <a:srgbClr val="C00000"/>
                </a:solidFill>
              </a:rPr>
              <a:t>SEMMA – Explore Tab</a:t>
            </a:r>
            <a:endParaRPr lang="en-US" sz="3600" b="1" kern="0" dirty="0">
              <a:solidFill>
                <a:srgbClr val="C00000"/>
              </a:solidFill>
            </a:endParaRPr>
          </a:p>
        </p:txBody>
      </p:sp>
      <p:pic>
        <p:nvPicPr>
          <p:cNvPr id="12290" name="Picture 2"/>
          <p:cNvPicPr>
            <a:picLocks noChangeAspect="1" noChangeArrowheads="1"/>
          </p:cNvPicPr>
          <p:nvPr/>
        </p:nvPicPr>
        <p:blipFill>
          <a:blip r:embed="rId3" cstate="print"/>
          <a:srcRect t="13333"/>
          <a:stretch>
            <a:fillRect/>
          </a:stretch>
        </p:blipFill>
        <p:spPr bwMode="auto">
          <a:xfrm>
            <a:off x="2057400" y="905985"/>
            <a:ext cx="5029200" cy="3208815"/>
          </a:xfrm>
          <a:prstGeom prst="rect">
            <a:avLst/>
          </a:prstGeom>
          <a:noFill/>
          <a:ln w="9525">
            <a:noFill/>
            <a:miter lim="800000"/>
            <a:headEnd/>
            <a:tailEnd/>
          </a:ln>
        </p:spPr>
      </p:pic>
      <p:sp>
        <p:nvSpPr>
          <p:cNvPr id="4" name="矩形 3"/>
          <p:cNvSpPr/>
          <p:nvPr/>
        </p:nvSpPr>
        <p:spPr>
          <a:xfrm>
            <a:off x="228600" y="4514671"/>
            <a:ext cx="8915400" cy="1200329"/>
          </a:xfrm>
          <a:prstGeom prst="rect">
            <a:avLst/>
          </a:prstGeom>
        </p:spPr>
        <p:txBody>
          <a:bodyPr wrap="square">
            <a:spAutoFit/>
          </a:bodyPr>
          <a:lstStyle/>
          <a:p>
            <a:r>
              <a:rPr lang="en-US" b="1" dirty="0" smtClean="0"/>
              <a:t>Association: </a:t>
            </a:r>
            <a:r>
              <a:rPr lang="en-US" dirty="0" smtClean="0"/>
              <a:t>association discovery to identify items that </a:t>
            </a:r>
            <a:r>
              <a:rPr lang="en-US" dirty="0" smtClean="0">
                <a:solidFill>
                  <a:srgbClr val="C00000"/>
                </a:solidFill>
              </a:rPr>
              <a:t>occur together</a:t>
            </a:r>
            <a:r>
              <a:rPr lang="en-US" dirty="0" smtClean="0"/>
              <a:t>. </a:t>
            </a:r>
          </a:p>
          <a:p>
            <a:pPr>
              <a:buFont typeface="Wingdings" pitchFamily="2" charset="2"/>
              <a:buChar char="q"/>
            </a:pPr>
            <a:r>
              <a:rPr lang="en-US" dirty="0" smtClean="0">
                <a:solidFill>
                  <a:srgbClr val="C00000"/>
                </a:solidFill>
              </a:rPr>
              <a:t> Market basket analysis - </a:t>
            </a:r>
            <a:r>
              <a:rPr lang="en-US" dirty="0" err="1" smtClean="0"/>
              <a:t>eg</a:t>
            </a:r>
            <a:r>
              <a:rPr lang="en-US" dirty="0" smtClean="0"/>
              <a:t>, if a customer buys a loaf of bread, how likely is the customer to also buy a gallon of milk?  </a:t>
            </a:r>
          </a:p>
          <a:p>
            <a:pPr>
              <a:buFont typeface="Wingdings" pitchFamily="2" charset="2"/>
              <a:buChar char="q"/>
            </a:pPr>
            <a:r>
              <a:rPr lang="en-US" dirty="0" smtClean="0">
                <a:solidFill>
                  <a:srgbClr val="C00000"/>
                </a:solidFill>
              </a:rPr>
              <a:t> Sequence discovery -</a:t>
            </a:r>
            <a:r>
              <a:rPr lang="en-US" dirty="0" smtClean="0"/>
              <a:t> timestamp is available (ordering of the relationships).</a:t>
            </a:r>
          </a:p>
        </p:txBody>
      </p:sp>
      <p:sp>
        <p:nvSpPr>
          <p:cNvPr id="5" name="矩形 4"/>
          <p:cNvSpPr/>
          <p:nvPr/>
        </p:nvSpPr>
        <p:spPr>
          <a:xfrm>
            <a:off x="228600" y="5726668"/>
            <a:ext cx="8991600" cy="369332"/>
          </a:xfrm>
          <a:prstGeom prst="rect">
            <a:avLst/>
          </a:prstGeom>
        </p:spPr>
        <p:txBody>
          <a:bodyPr wrap="square">
            <a:spAutoFit/>
          </a:bodyPr>
          <a:lstStyle/>
          <a:p>
            <a:r>
              <a:rPr lang="en-US" b="1" dirty="0" smtClean="0"/>
              <a:t>Cluster: </a:t>
            </a:r>
            <a:r>
              <a:rPr lang="en-US" dirty="0" smtClean="0">
                <a:solidFill>
                  <a:srgbClr val="C00000"/>
                </a:solidFill>
              </a:rPr>
              <a:t>segment</a:t>
            </a:r>
            <a:r>
              <a:rPr lang="en-US" dirty="0" smtClean="0"/>
              <a:t>  data - identify data observations that are </a:t>
            </a:r>
            <a:r>
              <a:rPr lang="en-US" dirty="0" smtClean="0">
                <a:solidFill>
                  <a:srgbClr val="C00000"/>
                </a:solidFill>
              </a:rPr>
              <a:t>similar</a:t>
            </a:r>
            <a:r>
              <a:rPr lang="en-US"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13084</TotalTime>
  <Words>7501</Words>
  <Application>Microsoft Office PowerPoint</Application>
  <PresentationFormat>全屏显示(4:3)</PresentationFormat>
  <Paragraphs>572</Paragraphs>
  <Slides>61</Slides>
  <Notes>50</Notes>
  <HiddenSlides>2</HiddenSlides>
  <MMClips>0</MMClips>
  <ScaleCrop>false</ScaleCrop>
  <HeadingPairs>
    <vt:vector size="4" baseType="variant">
      <vt:variant>
        <vt:lpstr>主题</vt:lpstr>
      </vt:variant>
      <vt:variant>
        <vt:i4>1</vt:i4>
      </vt:variant>
      <vt:variant>
        <vt:lpstr>幻灯片标题</vt:lpstr>
      </vt:variant>
      <vt:variant>
        <vt:i4>61</vt:i4>
      </vt:variant>
    </vt:vector>
  </HeadingPairs>
  <TitlesOfParts>
    <vt:vector size="62" baseType="lpstr">
      <vt:lpstr>聚合</vt:lpstr>
      <vt:lpstr>Business Intelligence &amp; Data Mining  with SAS Suite</vt:lpstr>
      <vt:lpstr>幻灯片 2</vt:lpstr>
      <vt:lpstr>幻灯片 3</vt:lpstr>
      <vt:lpstr>幻灯片 4</vt:lpstr>
      <vt:lpstr>幻灯片 5</vt:lpstr>
      <vt:lpstr>幻灯片 6</vt:lpstr>
      <vt:lpstr>幻灯片 7</vt:lpstr>
      <vt:lpstr>幻灯片 8</vt:lpstr>
      <vt:lpstr>幻灯片 9</vt:lpstr>
      <vt:lpstr>幻灯片 10</vt:lpstr>
      <vt:lpstr>Plot - Why Data Visualization?</vt:lpstr>
      <vt:lpstr>Anscombe’s Quartet</vt:lpstr>
      <vt:lpstr>Exploratory Data Analysis (EDA)</vt:lpstr>
      <vt:lpstr>幻灯片 14</vt:lpstr>
      <vt:lpstr>Rule #1: NO PIE Charts!</vt:lpstr>
      <vt:lpstr>Rule #2: NO 3D PIE Charts!</vt:lpstr>
      <vt:lpstr>Histograms</vt:lpstr>
      <vt:lpstr>Density PLots</vt:lpstr>
      <vt:lpstr>Box Plots</vt:lpstr>
      <vt:lpstr>Scatter PLots</vt:lpstr>
      <vt:lpstr>Pareto Charts</vt:lpstr>
      <vt:lpstr>Run Chart</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Next Class: Pattern Discovery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in Business and Society</dc:title>
  <dc:creator>Sean J. Taylor</dc:creator>
  <cp:lastModifiedBy>Beibei</cp:lastModifiedBy>
  <cp:revision>802</cp:revision>
  <dcterms:created xsi:type="dcterms:W3CDTF">2012-01-22T18:08:14Z</dcterms:created>
  <dcterms:modified xsi:type="dcterms:W3CDTF">2012-09-06T18:48:18Z</dcterms:modified>
</cp:coreProperties>
</file>