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Default Extension="xlsx" ContentType="application/vnd.openxmlformats-officedocument.spreadsheetml.sheet"/>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8" r:id="rId1"/>
  </p:sldMasterIdLst>
  <p:notesMasterIdLst>
    <p:notesMasterId r:id="rId53"/>
  </p:notesMasterIdLst>
  <p:sldIdLst>
    <p:sldId id="256" r:id="rId2"/>
    <p:sldId id="324" r:id="rId3"/>
    <p:sldId id="362" r:id="rId4"/>
    <p:sldId id="363" r:id="rId5"/>
    <p:sldId id="326" r:id="rId6"/>
    <p:sldId id="325" r:id="rId7"/>
    <p:sldId id="327" r:id="rId8"/>
    <p:sldId id="359" r:id="rId9"/>
    <p:sldId id="328" r:id="rId10"/>
    <p:sldId id="343" r:id="rId11"/>
    <p:sldId id="364" r:id="rId12"/>
    <p:sldId id="360" r:id="rId13"/>
    <p:sldId id="361" r:id="rId14"/>
    <p:sldId id="329" r:id="rId15"/>
    <p:sldId id="330" r:id="rId16"/>
    <p:sldId id="331" r:id="rId17"/>
    <p:sldId id="332" r:id="rId18"/>
    <p:sldId id="334" r:id="rId19"/>
    <p:sldId id="272" r:id="rId20"/>
    <p:sldId id="335" r:id="rId21"/>
    <p:sldId id="290" r:id="rId22"/>
    <p:sldId id="289" r:id="rId23"/>
    <p:sldId id="284" r:id="rId24"/>
    <p:sldId id="285" r:id="rId25"/>
    <p:sldId id="287" r:id="rId26"/>
    <p:sldId id="291" r:id="rId27"/>
    <p:sldId id="292" r:id="rId28"/>
    <p:sldId id="293" r:id="rId29"/>
    <p:sldId id="294" r:id="rId30"/>
    <p:sldId id="295" r:id="rId31"/>
    <p:sldId id="296" r:id="rId32"/>
    <p:sldId id="297" r:id="rId33"/>
    <p:sldId id="298" r:id="rId34"/>
    <p:sldId id="317" r:id="rId35"/>
    <p:sldId id="356" r:id="rId36"/>
    <p:sldId id="300" r:id="rId37"/>
    <p:sldId id="337" r:id="rId38"/>
    <p:sldId id="319" r:id="rId39"/>
    <p:sldId id="357" r:id="rId40"/>
    <p:sldId id="358" r:id="rId41"/>
    <p:sldId id="333" r:id="rId42"/>
    <p:sldId id="265" r:id="rId43"/>
    <p:sldId id="270" r:id="rId44"/>
    <p:sldId id="271" r:id="rId45"/>
    <p:sldId id="320" r:id="rId46"/>
    <p:sldId id="268" r:id="rId47"/>
    <p:sldId id="269" r:id="rId48"/>
    <p:sldId id="281" r:id="rId49"/>
    <p:sldId id="340" r:id="rId50"/>
    <p:sldId id="282" r:id="rId51"/>
    <p:sldId id="342" r:id="rId5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0663"/>
    <a:srgbClr val="E6A72A"/>
    <a:srgbClr val="66003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6827" autoAdjust="0"/>
  </p:normalViewPr>
  <p:slideViewPr>
    <p:cSldViewPr>
      <p:cViewPr varScale="1">
        <p:scale>
          <a:sx n="61" d="100"/>
          <a:sy n="61" d="100"/>
        </p:scale>
        <p:origin x="-1614" y="-72"/>
      </p:cViewPr>
      <p:guideLst>
        <p:guide orient="horz" pos="2160"/>
        <p:guide pos="2880"/>
      </p:guideLst>
    </p:cSldViewPr>
  </p:slideViewPr>
  <p:notesTextViewPr>
    <p:cViewPr>
      <p:scale>
        <a:sx n="1" d="1"/>
        <a:sy n="1" d="1"/>
      </p:scale>
      <p:origin x="0" y="0"/>
    </p:cViewPr>
  </p:notesTextViewPr>
  <p:sorterViewPr>
    <p:cViewPr>
      <p:scale>
        <a:sx n="66" d="100"/>
        <a:sy n="66" d="100"/>
      </p:scale>
      <p:origin x="0" y="5244"/>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pieChart>
        <c:varyColors val="1"/>
        <c:ser>
          <c:idx val="0"/>
          <c:order val="0"/>
          <c:tx>
            <c:strRef>
              <c:f>Sheet1!$B$1</c:f>
              <c:strCache>
                <c:ptCount val="1"/>
                <c:pt idx="0">
                  <c:v>Grade</c:v>
                </c:pt>
              </c:strCache>
            </c:strRef>
          </c:tx>
          <c:explosion val="2"/>
          <c:dLbls>
            <c:dLbl>
              <c:idx val="0"/>
              <c:spPr/>
              <c:txPr>
                <a:bodyPr/>
                <a:lstStyle/>
                <a:p>
                  <a:pPr>
                    <a:defRPr sz="3600">
                      <a:solidFill>
                        <a:srgbClr val="C00000"/>
                      </a:solidFill>
                    </a:defRPr>
                  </a:pPr>
                  <a:endParaRPr lang="en-US"/>
                </a:p>
              </c:txPr>
            </c:dLbl>
            <c:txPr>
              <a:bodyPr/>
              <a:lstStyle/>
              <a:p>
                <a:pPr>
                  <a:defRPr sz="3600">
                    <a:solidFill>
                      <a:schemeClr val="bg1"/>
                    </a:solidFill>
                  </a:defRPr>
                </a:pPr>
                <a:endParaRPr lang="en-US"/>
              </a:p>
            </c:txPr>
            <c:showPercent val="1"/>
            <c:showLeaderLines val="1"/>
          </c:dLbls>
          <c:cat>
            <c:strRef>
              <c:f>Sheet1!$A$2:$A$6</c:f>
              <c:strCache>
                <c:ptCount val="5"/>
                <c:pt idx="0">
                  <c:v>Participation</c:v>
                </c:pt>
                <c:pt idx="1">
                  <c:v>Assignment 1</c:v>
                </c:pt>
                <c:pt idx="2">
                  <c:v>Assignment 2</c:v>
                </c:pt>
                <c:pt idx="3">
                  <c:v>Assignment 3</c:v>
                </c:pt>
                <c:pt idx="4">
                  <c:v>Final Group Project</c:v>
                </c:pt>
              </c:strCache>
            </c:strRef>
          </c:cat>
          <c:val>
            <c:numRef>
              <c:f>Sheet1!$B$2:$B$6</c:f>
              <c:numCache>
                <c:formatCode>0%</c:formatCode>
                <c:ptCount val="5"/>
                <c:pt idx="0">
                  <c:v>0.1</c:v>
                </c:pt>
                <c:pt idx="1">
                  <c:v>0.2</c:v>
                </c:pt>
                <c:pt idx="2">
                  <c:v>0.2</c:v>
                </c:pt>
                <c:pt idx="3">
                  <c:v>0.2</c:v>
                </c:pt>
                <c:pt idx="4">
                  <c:v>0.30000000000000032</c:v>
                </c:pt>
              </c:numCache>
            </c:numRef>
          </c:val>
        </c:ser>
        <c:dLbls>
          <c:showPercent val="1"/>
        </c:dLbls>
        <c:firstSliceAng val="0"/>
      </c:pieChart>
    </c:plotArea>
    <c:legend>
      <c:legendPos val="r"/>
      <c:layout/>
      <c:txPr>
        <a:bodyPr/>
        <a:lstStyle/>
        <a:p>
          <a:pPr>
            <a:defRPr sz="2000"/>
          </a:pPr>
          <a:endParaRPr lang="en-US"/>
        </a:p>
      </c:txPr>
    </c:legend>
    <c:plotVisOnly val="1"/>
    <c:dispBlanksAs val="zero"/>
  </c:chart>
  <c:txPr>
    <a:bodyPr/>
    <a:lstStyle/>
    <a:p>
      <a:pPr>
        <a:defRPr sz="1800"/>
      </a:pPr>
      <a:endParaRPr lang="en-US"/>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9347EA-F70B-467E-A0A3-AC8393392CA0}" type="datetimeFigureOut">
              <a:rPr lang="en-US" smtClean="0"/>
              <a:pPr/>
              <a:t>8/28/2012</a:t>
            </a:fld>
            <a:endParaRPr 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31156F8-1953-4739-B45C-7CD3D7D1EF33}" type="slidenum">
              <a:rPr lang="en-US" smtClean="0"/>
              <a:pPr/>
              <a:t>‹#›</a:t>
            </a:fld>
            <a:endParaRPr lang="en-US"/>
          </a:p>
        </p:txBody>
      </p:sp>
    </p:spTree>
    <p:extLst>
      <p:ext uri="{BB962C8B-B14F-4D97-AF65-F5344CB8AC3E}">
        <p14:creationId xmlns:p14="http://schemas.microsoft.com/office/powerpoint/2010/main" xmlns="" val="1337427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en.wikipedia.org/wiki/Wikipedia:IPA_for_English"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i="1" dirty="0" smtClean="0"/>
              <a:t>Crayon Shin-</a:t>
            </a:r>
            <a:r>
              <a:rPr lang="en-US" b="1" i="1" dirty="0" err="1" smtClean="0"/>
              <a:t>chan</a:t>
            </a:r>
            <a:endParaRPr lang="en-US" b="1" dirty="0" smtClean="0"/>
          </a:p>
        </p:txBody>
      </p:sp>
      <p:sp>
        <p:nvSpPr>
          <p:cNvPr id="4" name="灯片编号占位符 3"/>
          <p:cNvSpPr>
            <a:spLocks noGrp="1"/>
          </p:cNvSpPr>
          <p:nvPr>
            <p:ph type="sldNum" sz="quarter" idx="10"/>
          </p:nvPr>
        </p:nvSpPr>
        <p:spPr/>
        <p:txBody>
          <a:bodyPr/>
          <a:lstStyle/>
          <a:p>
            <a:fld id="{631156F8-1953-4739-B45C-7CD3D7D1EF33}" type="slidenum">
              <a:rPr lang="en-US" smtClean="0"/>
              <a:pPr/>
              <a:t>9</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dirty="0" smtClean="0"/>
              <a:t>printing</a:t>
            </a:r>
            <a:endParaRPr lang="en-US" dirty="0"/>
          </a:p>
        </p:txBody>
      </p:sp>
      <p:sp>
        <p:nvSpPr>
          <p:cNvPr id="4" name="灯片编号占位符 3"/>
          <p:cNvSpPr>
            <a:spLocks noGrp="1"/>
          </p:cNvSpPr>
          <p:nvPr>
            <p:ph type="sldNum" sz="quarter" idx="10"/>
          </p:nvPr>
        </p:nvSpPr>
        <p:spPr/>
        <p:txBody>
          <a:bodyPr/>
          <a:lstStyle/>
          <a:p>
            <a:fld id="{631156F8-1953-4739-B45C-7CD3D7D1EF33}" type="slidenum">
              <a:rPr lang="en-US" smtClean="0"/>
              <a:pPr/>
              <a:t>24</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dirty="0" smtClean="0"/>
              <a:t>Telephone, information via</a:t>
            </a:r>
            <a:r>
              <a:rPr lang="en-US" baseline="0" dirty="0" smtClean="0"/>
              <a:t> </a:t>
            </a:r>
            <a:r>
              <a:rPr lang="en-US" dirty="0" smtClean="0"/>
              <a:t>sound wave</a:t>
            </a:r>
            <a:endParaRPr lang="en-US" dirty="0"/>
          </a:p>
        </p:txBody>
      </p:sp>
      <p:sp>
        <p:nvSpPr>
          <p:cNvPr id="4" name="灯片编号占位符 3"/>
          <p:cNvSpPr>
            <a:spLocks noGrp="1"/>
          </p:cNvSpPr>
          <p:nvPr>
            <p:ph type="sldNum" sz="quarter" idx="10"/>
          </p:nvPr>
        </p:nvSpPr>
        <p:spPr/>
        <p:txBody>
          <a:bodyPr/>
          <a:lstStyle/>
          <a:p>
            <a:fld id="{631156F8-1953-4739-B45C-7CD3D7D1EF33}" type="slidenum">
              <a:rPr lang="en-US" smtClean="0"/>
              <a:pPr/>
              <a:t>25</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radio</a:t>
            </a:r>
            <a:endParaRPr lang="en-US" dirty="0"/>
          </a:p>
        </p:txBody>
      </p:sp>
      <p:sp>
        <p:nvSpPr>
          <p:cNvPr id="4" name="Slide Number Placeholder 3"/>
          <p:cNvSpPr>
            <a:spLocks noGrp="1"/>
          </p:cNvSpPr>
          <p:nvPr>
            <p:ph type="sldNum" sz="quarter" idx="10"/>
          </p:nvPr>
        </p:nvSpPr>
        <p:spPr/>
        <p:txBody>
          <a:bodyPr/>
          <a:lstStyle/>
          <a:p>
            <a:fld id="{631156F8-1953-4739-B45C-7CD3D7D1EF33}" type="slidenum">
              <a:rPr lang="en-US" smtClean="0"/>
              <a:pPr/>
              <a:t>26</a:t>
            </a:fld>
            <a:endParaRPr lang="en-US"/>
          </a:p>
        </p:txBody>
      </p:sp>
    </p:spTree>
    <p:extLst>
      <p:ext uri="{BB962C8B-B14F-4D97-AF65-F5344CB8AC3E}">
        <p14:creationId xmlns:p14="http://schemas.microsoft.com/office/powerpoint/2010/main" xmlns="" val="26136429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Transmission of shadowgraph by wireless</a:t>
            </a:r>
            <a:endParaRPr lang="en-US" dirty="0"/>
          </a:p>
        </p:txBody>
      </p:sp>
      <p:sp>
        <p:nvSpPr>
          <p:cNvPr id="4" name="Slide Number Placeholder 3"/>
          <p:cNvSpPr>
            <a:spLocks noGrp="1"/>
          </p:cNvSpPr>
          <p:nvPr>
            <p:ph type="sldNum" sz="quarter" idx="10"/>
          </p:nvPr>
        </p:nvSpPr>
        <p:spPr/>
        <p:txBody>
          <a:bodyPr/>
          <a:lstStyle/>
          <a:p>
            <a:fld id="{631156F8-1953-4739-B45C-7CD3D7D1EF33}" type="slidenum">
              <a:rPr lang="en-US" smtClean="0"/>
              <a:pPr/>
              <a:t>27</a:t>
            </a:fld>
            <a:endParaRPr lang="en-US"/>
          </a:p>
        </p:txBody>
      </p:sp>
    </p:spTree>
    <p:extLst>
      <p:ext uri="{BB962C8B-B14F-4D97-AF65-F5344CB8AC3E}">
        <p14:creationId xmlns:p14="http://schemas.microsoft.com/office/powerpoint/2010/main" xmlns="" val="28035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ENIAC</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ENIAC</a:t>
            </a:r>
          </a:p>
          <a:p>
            <a:r>
              <a:rPr lang="en-US" b="1" dirty="0" smtClean="0"/>
              <a:t>ENIAC</a:t>
            </a:r>
            <a:r>
              <a:rPr lang="en-US" dirty="0" smtClean="0"/>
              <a:t> ( </a:t>
            </a:r>
            <a:r>
              <a:rPr lang="en-US" dirty="0" smtClean="0">
                <a:hlinkClick r:id="rId3" tooltip="Wikipedia:IPA for English"/>
              </a:rPr>
              <a:t>/ˈ</a:t>
            </a:r>
            <a:r>
              <a:rPr lang="en-US" dirty="0" err="1" smtClean="0">
                <a:hlinkClick r:id="rId3" tooltip="Wikipedia:IPA for English"/>
              </a:rPr>
              <a:t>ɛni.æk</a:t>
            </a:r>
            <a:r>
              <a:rPr lang="en-US" dirty="0" smtClean="0">
                <a:hlinkClick r:id="rId3" tooltip="Wikipedia:IPA for English"/>
              </a:rPr>
              <a:t>/</a:t>
            </a:r>
            <a:r>
              <a:rPr lang="en-US" dirty="0" smtClean="0"/>
              <a:t>; </a:t>
            </a:r>
            <a:r>
              <a:rPr lang="en-US" b="1" dirty="0" smtClean="0"/>
              <a:t>Electronic Numerical Integrator And Computer)</a:t>
            </a:r>
            <a:endParaRPr lang="en-US" dirty="0"/>
          </a:p>
        </p:txBody>
      </p:sp>
      <p:sp>
        <p:nvSpPr>
          <p:cNvPr id="4" name="灯片编号占位符 3"/>
          <p:cNvSpPr>
            <a:spLocks noGrp="1"/>
          </p:cNvSpPr>
          <p:nvPr>
            <p:ph type="sldNum" sz="quarter" idx="10"/>
          </p:nvPr>
        </p:nvSpPr>
        <p:spPr/>
        <p:txBody>
          <a:bodyPr/>
          <a:lstStyle/>
          <a:p>
            <a:fld id="{631156F8-1953-4739-B45C-7CD3D7D1EF33}" type="slidenum">
              <a:rPr lang="en-US" smtClean="0"/>
              <a:pPr/>
              <a:t>29</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dirty="0"/>
          </a:p>
        </p:txBody>
      </p:sp>
      <p:sp>
        <p:nvSpPr>
          <p:cNvPr id="4" name="灯片编号占位符 3"/>
          <p:cNvSpPr>
            <a:spLocks noGrp="1"/>
          </p:cNvSpPr>
          <p:nvPr>
            <p:ph type="sldNum" sz="quarter" idx="10"/>
          </p:nvPr>
        </p:nvSpPr>
        <p:spPr/>
        <p:txBody>
          <a:bodyPr/>
          <a:lstStyle/>
          <a:p>
            <a:fld id="{631156F8-1953-4739-B45C-7CD3D7D1EF33}" type="slidenum">
              <a:rPr lang="en-US" smtClean="0"/>
              <a:pPr/>
              <a:t>34</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dirty="0" smtClean="0"/>
              <a:t>Business Intelligence … what is it? Why is it important nowadays? And why is our class valuable?</a:t>
            </a:r>
            <a:endParaRPr lang="en-US" dirty="0"/>
          </a:p>
        </p:txBody>
      </p:sp>
      <p:sp>
        <p:nvSpPr>
          <p:cNvPr id="4" name="灯片编号占位符 3"/>
          <p:cNvSpPr>
            <a:spLocks noGrp="1"/>
          </p:cNvSpPr>
          <p:nvPr>
            <p:ph type="sldNum" sz="quarter" idx="10"/>
          </p:nvPr>
        </p:nvSpPr>
        <p:spPr/>
        <p:txBody>
          <a:bodyPr/>
          <a:lstStyle/>
          <a:p>
            <a:fld id="{631156F8-1953-4739-B45C-7CD3D7D1EF33}" type="slidenum">
              <a:rPr lang="en-US" smtClean="0"/>
              <a:pPr/>
              <a:t>38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dirty="0"/>
          </a:p>
        </p:txBody>
      </p:sp>
      <p:sp>
        <p:nvSpPr>
          <p:cNvPr id="4" name="灯片编号占位符 3"/>
          <p:cNvSpPr>
            <a:spLocks noGrp="1"/>
          </p:cNvSpPr>
          <p:nvPr>
            <p:ph type="sldNum" sz="quarter" idx="10"/>
          </p:nvPr>
        </p:nvSpPr>
        <p:spPr/>
        <p:txBody>
          <a:bodyPr/>
          <a:lstStyle/>
          <a:p>
            <a:fld id="{631156F8-1953-4739-B45C-7CD3D7D1EF33}" type="slidenum">
              <a:rPr lang="en-US" smtClean="0"/>
              <a:pPr/>
              <a:t>39</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b="1" dirty="0" smtClean="0"/>
              <a:t>Business intelligence</a:t>
            </a:r>
            <a:r>
              <a:rPr lang="en-US" dirty="0" smtClean="0"/>
              <a:t> (</a:t>
            </a:r>
            <a:r>
              <a:rPr lang="en-US" b="1" dirty="0" smtClean="0"/>
              <a:t>BI</a:t>
            </a:r>
            <a:r>
              <a:rPr lang="en-US" dirty="0" smtClean="0"/>
              <a:t>) is defined as the ability for an organization to take all its capabilities and convert them into knowledge. This produces large amounts of information which can lead to the development of new opportunities for the organization. When these opportunities have been identified and a strategy has been effectively implemented, they can provide an organization with a competitive advantage in the market, and stability in the long run (within its industry).</a:t>
            </a:r>
            <a:endParaRPr lang="en-US" dirty="0"/>
          </a:p>
        </p:txBody>
      </p:sp>
      <p:sp>
        <p:nvSpPr>
          <p:cNvPr id="4" name="灯片编号占位符 3"/>
          <p:cNvSpPr>
            <a:spLocks noGrp="1"/>
          </p:cNvSpPr>
          <p:nvPr>
            <p:ph type="sldNum" sz="quarter" idx="10"/>
          </p:nvPr>
        </p:nvSpPr>
        <p:spPr/>
        <p:txBody>
          <a:bodyPr/>
          <a:lstStyle/>
          <a:p>
            <a:fld id="{631156F8-1953-4739-B45C-7CD3D7D1EF33}" type="slidenum">
              <a:rPr lang="en-US" smtClean="0"/>
              <a:pPr/>
              <a:t>40</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31156F8-1953-4739-B45C-7CD3D7D1EF33}" type="slidenum">
              <a:rPr lang="en-US" smtClean="0"/>
              <a:pPr/>
              <a:t>41</a:t>
            </a:fld>
            <a:endParaRPr lang="en-US" dirty="0"/>
          </a:p>
        </p:txBody>
      </p:sp>
    </p:spTree>
    <p:extLst>
      <p:ext uri="{BB962C8B-B14F-4D97-AF65-F5344CB8AC3E}">
        <p14:creationId xmlns:p14="http://schemas.microsoft.com/office/powerpoint/2010/main" xmlns="" val="25788418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i="1" dirty="0" smtClean="0"/>
              <a:t>Crayon Shin-</a:t>
            </a:r>
            <a:r>
              <a:rPr lang="en-US" b="1" i="1" dirty="0" err="1" smtClean="0"/>
              <a:t>chan</a:t>
            </a:r>
            <a:endParaRPr lang="en-US" b="1" dirty="0" smtClean="0"/>
          </a:p>
        </p:txBody>
      </p:sp>
      <p:sp>
        <p:nvSpPr>
          <p:cNvPr id="4" name="灯片编号占位符 3"/>
          <p:cNvSpPr>
            <a:spLocks noGrp="1"/>
          </p:cNvSpPr>
          <p:nvPr>
            <p:ph type="sldNum" sz="quarter" idx="10"/>
          </p:nvPr>
        </p:nvSpPr>
        <p:spPr/>
        <p:txBody>
          <a:bodyPr/>
          <a:lstStyle/>
          <a:p>
            <a:fld id="{631156F8-1953-4739-B45C-7CD3D7D1EF33}" type="slidenum">
              <a:rPr lang="en-US" smtClean="0"/>
              <a:pPr/>
              <a:t>10</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31156F8-1953-4739-B45C-7CD3D7D1EF33}" type="slidenum">
              <a:rPr lang="en-US" smtClean="0"/>
              <a:pPr/>
              <a:t>48</a:t>
            </a:fld>
            <a:endParaRPr lang="en-US"/>
          </a:p>
        </p:txBody>
      </p:sp>
    </p:spTree>
    <p:extLst>
      <p:ext uri="{BB962C8B-B14F-4D97-AF65-F5344CB8AC3E}">
        <p14:creationId xmlns:p14="http://schemas.microsoft.com/office/powerpoint/2010/main" xmlns="" val="35014864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dirty="0"/>
          </a:p>
        </p:txBody>
      </p:sp>
      <p:sp>
        <p:nvSpPr>
          <p:cNvPr id="4" name="灯片编号占位符 3"/>
          <p:cNvSpPr>
            <a:spLocks noGrp="1"/>
          </p:cNvSpPr>
          <p:nvPr>
            <p:ph type="sldNum" sz="quarter" idx="10"/>
          </p:nvPr>
        </p:nvSpPr>
        <p:spPr/>
        <p:txBody>
          <a:bodyPr/>
          <a:lstStyle/>
          <a:p>
            <a:fld id="{631156F8-1953-4739-B45C-7CD3D7D1EF33}" type="slidenum">
              <a:rPr lang="en-US" smtClean="0"/>
              <a:pPr/>
              <a:t>50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i="1" dirty="0" smtClean="0"/>
              <a:t>Crayon Shin-</a:t>
            </a:r>
            <a:r>
              <a:rPr lang="en-US" b="1" i="1" dirty="0" err="1" smtClean="0"/>
              <a:t>chan</a:t>
            </a:r>
            <a:endParaRPr lang="en-US" b="1" dirty="0" smtClean="0"/>
          </a:p>
        </p:txBody>
      </p:sp>
      <p:sp>
        <p:nvSpPr>
          <p:cNvPr id="4" name="灯片编号占位符 3"/>
          <p:cNvSpPr>
            <a:spLocks noGrp="1"/>
          </p:cNvSpPr>
          <p:nvPr>
            <p:ph type="sldNum" sz="quarter" idx="10"/>
          </p:nvPr>
        </p:nvSpPr>
        <p:spPr/>
        <p:txBody>
          <a:bodyPr/>
          <a:lstStyle/>
          <a:p>
            <a:fld id="{631156F8-1953-4739-B45C-7CD3D7D1EF33}" type="slidenum">
              <a:rPr lang="en-US" smtClean="0"/>
              <a:pPr/>
              <a:t>11</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dirty="0" smtClean="0"/>
              <a:t>An</a:t>
            </a:r>
            <a:r>
              <a:rPr lang="en-US" baseline="0" dirty="0" smtClean="0"/>
              <a:t> ongoing project with Wharton Customer Analytics center….</a:t>
            </a:r>
          </a:p>
        </p:txBody>
      </p:sp>
      <p:sp>
        <p:nvSpPr>
          <p:cNvPr id="4" name="灯片编号占位符 3"/>
          <p:cNvSpPr>
            <a:spLocks noGrp="1"/>
          </p:cNvSpPr>
          <p:nvPr>
            <p:ph type="sldNum" sz="quarter" idx="10"/>
          </p:nvPr>
        </p:nvSpPr>
        <p:spPr/>
        <p:txBody>
          <a:bodyPr/>
          <a:lstStyle/>
          <a:p>
            <a:fld id="{631156F8-1953-4739-B45C-7CD3D7D1EF33}" type="slidenum">
              <a:rPr lang="en-US" smtClean="0"/>
              <a:pPr/>
              <a:t>14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31156F8-1953-4739-B45C-7CD3D7D1EF33}" type="slidenum">
              <a:rPr lang="en-US" smtClean="0"/>
              <a:pPr/>
              <a:t>15</a:t>
            </a:fld>
            <a:endParaRPr lang="en-US"/>
          </a:p>
        </p:txBody>
      </p:sp>
    </p:spTree>
    <p:extLst>
      <p:ext uri="{BB962C8B-B14F-4D97-AF65-F5344CB8AC3E}">
        <p14:creationId xmlns:p14="http://schemas.microsoft.com/office/powerpoint/2010/main" xmlns="" val="25788418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Due to the size and complexity</a:t>
            </a:r>
            <a:endParaRPr lang="en-US" dirty="0"/>
          </a:p>
        </p:txBody>
      </p:sp>
      <p:sp>
        <p:nvSpPr>
          <p:cNvPr id="4" name="Slide Number Placeholder 3"/>
          <p:cNvSpPr>
            <a:spLocks noGrp="1"/>
          </p:cNvSpPr>
          <p:nvPr>
            <p:ph type="sldNum" sz="quarter" idx="10"/>
          </p:nvPr>
        </p:nvSpPr>
        <p:spPr/>
        <p:txBody>
          <a:bodyPr/>
          <a:lstStyle/>
          <a:p>
            <a:fld id="{631156F8-1953-4739-B45C-7CD3D7D1EF33}" type="slidenum">
              <a:rPr lang="en-US" smtClean="0"/>
              <a:pPr/>
              <a:t>16</a:t>
            </a:fld>
            <a:endParaRPr lang="en-US"/>
          </a:p>
        </p:txBody>
      </p:sp>
    </p:spTree>
    <p:extLst>
      <p:ext uri="{BB962C8B-B14F-4D97-AF65-F5344CB8AC3E}">
        <p14:creationId xmlns:p14="http://schemas.microsoft.com/office/powerpoint/2010/main" xmlns="" val="25788418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of our recent paper has won best paper award in the WWW conference, it’s the top conference in e-commerce. Another paper has been published in Marketing Science journal, one of the top marketing journal.  </a:t>
            </a:r>
            <a:endParaRPr lang="en-US" dirty="0"/>
          </a:p>
        </p:txBody>
      </p:sp>
      <p:sp>
        <p:nvSpPr>
          <p:cNvPr id="4" name="Slide Number Placeholder 3"/>
          <p:cNvSpPr>
            <a:spLocks noGrp="1"/>
          </p:cNvSpPr>
          <p:nvPr>
            <p:ph type="sldNum" sz="quarter" idx="10"/>
          </p:nvPr>
        </p:nvSpPr>
        <p:spPr/>
        <p:txBody>
          <a:bodyPr/>
          <a:lstStyle/>
          <a:p>
            <a:fld id="{631156F8-1953-4739-B45C-7CD3D7D1EF33}" type="slidenum">
              <a:rPr lang="en-US" smtClean="0"/>
              <a:pPr/>
              <a:t>17</a:t>
            </a:fld>
            <a:endParaRPr lang="en-US"/>
          </a:p>
        </p:txBody>
      </p:sp>
    </p:spTree>
    <p:extLst>
      <p:ext uri="{BB962C8B-B14F-4D97-AF65-F5344CB8AC3E}">
        <p14:creationId xmlns:p14="http://schemas.microsoft.com/office/powerpoint/2010/main" xmlns="" val="25788418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a:t>
            </a:r>
            <a:r>
              <a:rPr lang="en-US" baseline="0" dirty="0" smtClean="0"/>
              <a:t> typical example of how we apply BI and DM technologies into real world applications. </a:t>
            </a:r>
            <a:endParaRPr lang="en-US" dirty="0"/>
          </a:p>
        </p:txBody>
      </p:sp>
      <p:sp>
        <p:nvSpPr>
          <p:cNvPr id="4" name="Slide Number Placeholder 3"/>
          <p:cNvSpPr>
            <a:spLocks noGrp="1"/>
          </p:cNvSpPr>
          <p:nvPr>
            <p:ph type="sldNum" sz="quarter" idx="10"/>
          </p:nvPr>
        </p:nvSpPr>
        <p:spPr/>
        <p:txBody>
          <a:bodyPr/>
          <a:lstStyle/>
          <a:p>
            <a:fld id="{631156F8-1953-4739-B45C-7CD3D7D1EF33}" type="slidenum">
              <a:rPr lang="en-US" smtClean="0"/>
              <a:pPr/>
              <a:t>18</a:t>
            </a:fld>
            <a:endParaRPr lang="en-US"/>
          </a:p>
        </p:txBody>
      </p:sp>
    </p:spTree>
    <p:extLst>
      <p:ext uri="{BB962C8B-B14F-4D97-AF65-F5344CB8AC3E}">
        <p14:creationId xmlns:p14="http://schemas.microsoft.com/office/powerpoint/2010/main" xmlns="" val="25788418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dirty="0" smtClean="0"/>
              <a:t>papyrus</a:t>
            </a:r>
            <a:endParaRPr lang="en-US" dirty="0"/>
          </a:p>
        </p:txBody>
      </p:sp>
      <p:sp>
        <p:nvSpPr>
          <p:cNvPr id="4" name="灯片编号占位符 3"/>
          <p:cNvSpPr>
            <a:spLocks noGrp="1"/>
          </p:cNvSpPr>
          <p:nvPr>
            <p:ph type="sldNum" sz="quarter" idx="10"/>
          </p:nvPr>
        </p:nvSpPr>
        <p:spPr/>
        <p:txBody>
          <a:bodyPr/>
          <a:lstStyle/>
          <a:p>
            <a:fld id="{631156F8-1953-4739-B45C-7CD3D7D1EF33}" type="slidenum">
              <a:rPr lang="en-US" smtClean="0"/>
              <a:pPr/>
              <a:t>23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463FD679-AE3D-4EFC-94CF-CCC43532F071}" type="datetimeFigureOut">
              <a:rPr lang="en-US" smtClean="0"/>
              <a:pPr/>
              <a:t>8/28/2012</a:t>
            </a:fld>
            <a:endParaRPr 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5D3B2732-B845-4923-A0DC-061AE1540D3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463FD679-AE3D-4EFC-94CF-CCC43532F071}" type="datetimeFigureOut">
              <a:rPr lang="en-US" smtClean="0"/>
              <a:pPr/>
              <a:t>8/28/2012</a:t>
            </a:fld>
            <a:endParaRPr lang="en-US"/>
          </a:p>
        </p:txBody>
      </p:sp>
      <p:sp>
        <p:nvSpPr>
          <p:cNvPr id="5" name="页脚占位符 4"/>
          <p:cNvSpPr>
            <a:spLocks noGrp="1"/>
          </p:cNvSpPr>
          <p:nvPr>
            <p:ph type="ftr" sz="quarter" idx="11"/>
          </p:nvPr>
        </p:nvSpPr>
        <p:spPr/>
        <p:txBody>
          <a:bodyPr/>
          <a:lstStyle>
            <a:extLst/>
          </a:lstStyle>
          <a:p>
            <a:endParaRPr lang="en-US"/>
          </a:p>
        </p:txBody>
      </p:sp>
      <p:sp>
        <p:nvSpPr>
          <p:cNvPr id="6" name="灯片编号占位符 5"/>
          <p:cNvSpPr>
            <a:spLocks noGrp="1"/>
          </p:cNvSpPr>
          <p:nvPr>
            <p:ph type="sldNum" sz="quarter" idx="12"/>
          </p:nvPr>
        </p:nvSpPr>
        <p:spPr/>
        <p:txBody>
          <a:bodyPr/>
          <a:lstStyle>
            <a:extLst/>
          </a:lstStyle>
          <a:p>
            <a:fld id="{5D3B2732-B845-4923-A0DC-061AE1540D3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463FD679-AE3D-4EFC-94CF-CCC43532F071}" type="datetimeFigureOut">
              <a:rPr lang="en-US" smtClean="0"/>
              <a:pPr/>
              <a:t>8/28/2012</a:t>
            </a:fld>
            <a:endParaRPr lang="en-US"/>
          </a:p>
        </p:txBody>
      </p:sp>
      <p:sp>
        <p:nvSpPr>
          <p:cNvPr id="5" name="页脚占位符 4"/>
          <p:cNvSpPr>
            <a:spLocks noGrp="1"/>
          </p:cNvSpPr>
          <p:nvPr>
            <p:ph type="ftr" sz="quarter" idx="11"/>
          </p:nvPr>
        </p:nvSpPr>
        <p:spPr/>
        <p:txBody>
          <a:bodyPr/>
          <a:lstStyle>
            <a:extLst/>
          </a:lstStyle>
          <a:p>
            <a:endParaRPr lang="en-US"/>
          </a:p>
        </p:txBody>
      </p:sp>
      <p:sp>
        <p:nvSpPr>
          <p:cNvPr id="6" name="灯片编号占位符 5"/>
          <p:cNvSpPr>
            <a:spLocks noGrp="1"/>
          </p:cNvSpPr>
          <p:nvPr>
            <p:ph type="sldNum" sz="quarter" idx="12"/>
          </p:nvPr>
        </p:nvSpPr>
        <p:spPr/>
        <p:txBody>
          <a:bodyPr/>
          <a:lstStyle>
            <a:extLst/>
          </a:lstStyle>
          <a:p>
            <a:fld id="{5D3B2732-B845-4923-A0DC-061AE1540D3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463FD679-AE3D-4EFC-94CF-CCC43532F071}" type="datetimeFigureOut">
              <a:rPr lang="en-US" smtClean="0"/>
              <a:pPr/>
              <a:t>8/28/2012</a:t>
            </a:fld>
            <a:endParaRPr lang="en-US"/>
          </a:p>
        </p:txBody>
      </p:sp>
      <p:sp>
        <p:nvSpPr>
          <p:cNvPr id="5" name="页脚占位符 4"/>
          <p:cNvSpPr>
            <a:spLocks noGrp="1"/>
          </p:cNvSpPr>
          <p:nvPr>
            <p:ph type="ftr" sz="quarter" idx="11"/>
          </p:nvPr>
        </p:nvSpPr>
        <p:spPr/>
        <p:txBody>
          <a:bodyPr/>
          <a:lstStyle>
            <a:extLst/>
          </a:lstStyle>
          <a:p>
            <a:endParaRPr lang="en-US"/>
          </a:p>
        </p:txBody>
      </p:sp>
      <p:sp>
        <p:nvSpPr>
          <p:cNvPr id="6" name="灯片编号占位符 5"/>
          <p:cNvSpPr>
            <a:spLocks noGrp="1"/>
          </p:cNvSpPr>
          <p:nvPr>
            <p:ph type="sldNum" sz="quarter" idx="12"/>
          </p:nvPr>
        </p:nvSpPr>
        <p:spPr/>
        <p:txBody>
          <a:bodyPr/>
          <a:lstStyle>
            <a:extLst/>
          </a:lstStyle>
          <a:p>
            <a:fld id="{5D3B2732-B845-4923-A0DC-061AE1540D34}" type="slidenum">
              <a:rPr lang="en-US" smtClean="0"/>
              <a:pPr/>
              <a:t>‹#›</a:t>
            </a:fld>
            <a:endParaRPr 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463FD679-AE3D-4EFC-94CF-CCC43532F071}" type="datetimeFigureOut">
              <a:rPr lang="en-US" smtClean="0"/>
              <a:pPr/>
              <a:t>8/28/2012</a:t>
            </a:fld>
            <a:endParaRPr lang="en-US"/>
          </a:p>
        </p:txBody>
      </p:sp>
      <p:sp>
        <p:nvSpPr>
          <p:cNvPr id="5" name="页脚占位符 4"/>
          <p:cNvSpPr>
            <a:spLocks noGrp="1"/>
          </p:cNvSpPr>
          <p:nvPr>
            <p:ph type="ftr" sz="quarter" idx="11"/>
          </p:nvPr>
        </p:nvSpPr>
        <p:spPr/>
        <p:txBody>
          <a:bodyPr/>
          <a:lstStyle>
            <a:extLst/>
          </a:lstStyle>
          <a:p>
            <a:endParaRPr lang="en-US"/>
          </a:p>
        </p:txBody>
      </p:sp>
      <p:sp>
        <p:nvSpPr>
          <p:cNvPr id="6" name="灯片编号占位符 5"/>
          <p:cNvSpPr>
            <a:spLocks noGrp="1"/>
          </p:cNvSpPr>
          <p:nvPr>
            <p:ph type="sldNum" sz="quarter" idx="12"/>
          </p:nvPr>
        </p:nvSpPr>
        <p:spPr/>
        <p:txBody>
          <a:bodyPr/>
          <a:lstStyle>
            <a:extLst/>
          </a:lstStyle>
          <a:p>
            <a:fld id="{5D3B2732-B845-4923-A0DC-061AE1540D34}" type="slidenum">
              <a:rPr lang="en-US" smtClean="0"/>
              <a:pPr/>
              <a:t>‹#›</a:t>
            </a:fld>
            <a:endParaRPr 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463FD679-AE3D-4EFC-94CF-CCC43532F071}" type="datetimeFigureOut">
              <a:rPr lang="en-US" smtClean="0"/>
              <a:pPr/>
              <a:t>8/28/2012</a:t>
            </a:fld>
            <a:endParaRPr lang="en-US"/>
          </a:p>
        </p:txBody>
      </p:sp>
      <p:sp>
        <p:nvSpPr>
          <p:cNvPr id="6" name="页脚占位符 5"/>
          <p:cNvSpPr>
            <a:spLocks noGrp="1"/>
          </p:cNvSpPr>
          <p:nvPr>
            <p:ph type="ftr" sz="quarter" idx="11"/>
          </p:nvPr>
        </p:nvSpPr>
        <p:spPr/>
        <p:txBody>
          <a:bodyPr/>
          <a:lstStyle>
            <a:extLst/>
          </a:lstStyle>
          <a:p>
            <a:endParaRPr lang="en-US"/>
          </a:p>
        </p:txBody>
      </p:sp>
      <p:sp>
        <p:nvSpPr>
          <p:cNvPr id="7" name="灯片编号占位符 6"/>
          <p:cNvSpPr>
            <a:spLocks noGrp="1"/>
          </p:cNvSpPr>
          <p:nvPr>
            <p:ph type="sldNum" sz="quarter" idx="12"/>
          </p:nvPr>
        </p:nvSpPr>
        <p:spPr/>
        <p:txBody>
          <a:bodyPr/>
          <a:lstStyle>
            <a:extLst/>
          </a:lstStyle>
          <a:p>
            <a:fld id="{5D3B2732-B845-4923-A0DC-061AE1540D34}" type="slidenum">
              <a:rPr lang="en-US" smtClean="0"/>
              <a:pPr/>
              <a:t>‹#›</a:t>
            </a:fld>
            <a:endParaRPr 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463FD679-AE3D-4EFC-94CF-CCC43532F071}" type="datetimeFigureOut">
              <a:rPr lang="en-US" smtClean="0"/>
              <a:pPr/>
              <a:t>8/28/2012</a:t>
            </a:fld>
            <a:endParaRPr lang="en-US"/>
          </a:p>
        </p:txBody>
      </p:sp>
      <p:sp>
        <p:nvSpPr>
          <p:cNvPr id="8" name="页脚占位符 7"/>
          <p:cNvSpPr>
            <a:spLocks noGrp="1"/>
          </p:cNvSpPr>
          <p:nvPr>
            <p:ph type="ftr" sz="quarter" idx="11"/>
          </p:nvPr>
        </p:nvSpPr>
        <p:spPr/>
        <p:txBody>
          <a:bodyPr/>
          <a:lstStyle>
            <a:extLst/>
          </a:lstStyle>
          <a:p>
            <a:endParaRPr lang="en-US"/>
          </a:p>
        </p:txBody>
      </p:sp>
      <p:sp>
        <p:nvSpPr>
          <p:cNvPr id="9" name="灯片编号占位符 8"/>
          <p:cNvSpPr>
            <a:spLocks noGrp="1"/>
          </p:cNvSpPr>
          <p:nvPr>
            <p:ph type="sldNum" sz="quarter" idx="12"/>
          </p:nvPr>
        </p:nvSpPr>
        <p:spPr/>
        <p:txBody>
          <a:bodyPr/>
          <a:lstStyle>
            <a:extLst/>
          </a:lstStyle>
          <a:p>
            <a:fld id="{5D3B2732-B845-4923-A0DC-061AE1540D3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463FD679-AE3D-4EFC-94CF-CCC43532F071}" type="datetimeFigureOut">
              <a:rPr lang="en-US" smtClean="0"/>
              <a:pPr/>
              <a:t>8/28/2012</a:t>
            </a:fld>
            <a:endParaRPr lang="en-US"/>
          </a:p>
        </p:txBody>
      </p:sp>
      <p:sp>
        <p:nvSpPr>
          <p:cNvPr id="4" name="页脚占位符 3"/>
          <p:cNvSpPr>
            <a:spLocks noGrp="1"/>
          </p:cNvSpPr>
          <p:nvPr>
            <p:ph type="ftr" sz="quarter" idx="11"/>
          </p:nvPr>
        </p:nvSpPr>
        <p:spPr/>
        <p:txBody>
          <a:bodyPr/>
          <a:lstStyle>
            <a:extLst/>
          </a:lstStyle>
          <a:p>
            <a:endParaRPr lang="en-US"/>
          </a:p>
        </p:txBody>
      </p:sp>
      <p:sp>
        <p:nvSpPr>
          <p:cNvPr id="5" name="灯片编号占位符 4"/>
          <p:cNvSpPr>
            <a:spLocks noGrp="1"/>
          </p:cNvSpPr>
          <p:nvPr>
            <p:ph type="sldNum" sz="quarter" idx="12"/>
          </p:nvPr>
        </p:nvSpPr>
        <p:spPr/>
        <p:txBody>
          <a:bodyPr/>
          <a:lstStyle>
            <a:extLst/>
          </a:lstStyle>
          <a:p>
            <a:fld id="{5D3B2732-B845-4923-A0DC-061AE1540D34}" type="slidenum">
              <a:rPr lang="en-US" smtClean="0"/>
              <a:pPr/>
              <a:t>‹#›</a:t>
            </a:fld>
            <a:endParaRPr 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463FD679-AE3D-4EFC-94CF-CCC43532F071}" type="datetimeFigureOut">
              <a:rPr lang="en-US" smtClean="0"/>
              <a:pPr/>
              <a:t>8/28/2012</a:t>
            </a:fld>
            <a:endParaRPr lang="en-US"/>
          </a:p>
        </p:txBody>
      </p:sp>
      <p:sp>
        <p:nvSpPr>
          <p:cNvPr id="3" name="页脚占位符 2"/>
          <p:cNvSpPr>
            <a:spLocks noGrp="1"/>
          </p:cNvSpPr>
          <p:nvPr>
            <p:ph type="ftr" sz="quarter" idx="11"/>
          </p:nvPr>
        </p:nvSpPr>
        <p:spPr/>
        <p:txBody>
          <a:bodyPr/>
          <a:lstStyle>
            <a:extLst/>
          </a:lstStyle>
          <a:p>
            <a:endParaRPr lang="en-US"/>
          </a:p>
        </p:txBody>
      </p:sp>
      <p:sp>
        <p:nvSpPr>
          <p:cNvPr id="4" name="灯片编号占位符 3"/>
          <p:cNvSpPr>
            <a:spLocks noGrp="1"/>
          </p:cNvSpPr>
          <p:nvPr>
            <p:ph type="sldNum" sz="quarter" idx="12"/>
          </p:nvPr>
        </p:nvSpPr>
        <p:spPr/>
        <p:txBody>
          <a:bodyPr/>
          <a:lstStyle>
            <a:extLst/>
          </a:lstStyle>
          <a:p>
            <a:fld id="{5D3B2732-B845-4923-A0DC-061AE1540D3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463FD679-AE3D-4EFC-94CF-CCC43532F071}" type="datetimeFigureOut">
              <a:rPr lang="en-US" smtClean="0"/>
              <a:pPr/>
              <a:t>8/28/2012</a:t>
            </a:fld>
            <a:endParaRPr lang="en-US"/>
          </a:p>
        </p:txBody>
      </p:sp>
      <p:sp>
        <p:nvSpPr>
          <p:cNvPr id="6" name="页脚占位符 5"/>
          <p:cNvSpPr>
            <a:spLocks noGrp="1"/>
          </p:cNvSpPr>
          <p:nvPr>
            <p:ph type="ftr" sz="quarter" idx="11"/>
          </p:nvPr>
        </p:nvSpPr>
        <p:spPr/>
        <p:txBody>
          <a:bodyPr/>
          <a:lstStyle>
            <a:extLst/>
          </a:lstStyle>
          <a:p>
            <a:endParaRPr lang="en-US"/>
          </a:p>
        </p:txBody>
      </p:sp>
      <p:sp>
        <p:nvSpPr>
          <p:cNvPr id="7" name="灯片编号占位符 6"/>
          <p:cNvSpPr>
            <a:spLocks noGrp="1"/>
          </p:cNvSpPr>
          <p:nvPr>
            <p:ph type="sldNum" sz="quarter" idx="12"/>
          </p:nvPr>
        </p:nvSpPr>
        <p:spPr/>
        <p:txBody>
          <a:bodyPr/>
          <a:lstStyle>
            <a:extLst/>
          </a:lstStyle>
          <a:p>
            <a:fld id="{5D3B2732-B845-4923-A0DC-061AE1540D3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463FD679-AE3D-4EFC-94CF-CCC43532F071}" type="datetimeFigureOut">
              <a:rPr lang="en-US" smtClean="0"/>
              <a:pPr/>
              <a:t>8/28/2012</a:t>
            </a:fld>
            <a:endParaRPr 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5D3B2732-B845-4923-A0DC-061AE1540D34}" type="slidenum">
              <a:rPr lang="en-US" smtClean="0"/>
              <a:pPr/>
              <a:t>‹#›</a:t>
            </a:fld>
            <a:endParaRPr 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3" name="任意多边形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463FD679-AE3D-4EFC-94CF-CCC43532F071}" type="datetimeFigureOut">
              <a:rPr lang="en-US" smtClean="0"/>
              <a:pPr/>
              <a:t>8/28/2012</a:t>
            </a:fld>
            <a:endParaRPr 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5D3B2732-B845-4923-A0DC-061AE1540D3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0" Type="http://schemas.openxmlformats.org/officeDocument/2006/relationships/image" Target="../media/image12.jpeg"/><Relationship Id="rId4" Type="http://schemas.openxmlformats.org/officeDocument/2006/relationships/image" Target="../media/image6.png"/><Relationship Id="rId9"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 Id="rId9" Type="http://schemas.openxmlformats.org/officeDocument/2006/relationships/image" Target="../media/image41.png"/></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3.jpeg"/><Relationship Id="rId7" Type="http://schemas.openxmlformats.org/officeDocument/2006/relationships/image" Target="../media/image4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6.gif"/><Relationship Id="rId5" Type="http://schemas.openxmlformats.org/officeDocument/2006/relationships/image" Target="../media/image45.png"/><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48.gif"/><Relationship Id="rId5" Type="http://schemas.openxmlformats.org/officeDocument/2006/relationships/image" Target="../media/image47.png"/><Relationship Id="rId4" Type="http://schemas.openxmlformats.org/officeDocument/2006/relationships/image" Target="../media/image46.gi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50.gif"/><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5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0" Type="http://schemas.openxmlformats.org/officeDocument/2006/relationships/image" Target="../media/image12.jpeg"/><Relationship Id="rId4" Type="http://schemas.openxmlformats.org/officeDocument/2006/relationships/image" Target="../media/image6.png"/><Relationship Id="rId9" Type="http://schemas.openxmlformats.org/officeDocument/2006/relationships/image" Target="../media/image11.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66868" y="304800"/>
            <a:ext cx="5105400" cy="2057400"/>
          </a:xfrm>
        </p:spPr>
        <p:txBody>
          <a:bodyPr>
            <a:normAutofit/>
          </a:bodyPr>
          <a:lstStyle/>
          <a:p>
            <a:r>
              <a:rPr lang="en-US" sz="3600" dirty="0" smtClean="0"/>
              <a:t>Business Intelligence &amp; Data Mining </a:t>
            </a:r>
            <a:br>
              <a:rPr lang="en-US" sz="3600" dirty="0" smtClean="0"/>
            </a:br>
            <a:r>
              <a:rPr lang="en-US" sz="3600" dirty="0" smtClean="0"/>
              <a:t>with SAS Suite</a:t>
            </a:r>
            <a:endParaRPr lang="en-US" sz="3600" dirty="0"/>
          </a:p>
        </p:txBody>
      </p:sp>
      <p:sp>
        <p:nvSpPr>
          <p:cNvPr id="3" name="Subtitle 2"/>
          <p:cNvSpPr>
            <a:spLocks noGrp="1"/>
          </p:cNvSpPr>
          <p:nvPr>
            <p:ph type="subTitle" idx="1"/>
          </p:nvPr>
        </p:nvSpPr>
        <p:spPr>
          <a:xfrm>
            <a:off x="3354442" y="2895600"/>
            <a:ext cx="5114778" cy="1870336"/>
          </a:xfrm>
        </p:spPr>
        <p:txBody>
          <a:bodyPr>
            <a:noAutofit/>
          </a:bodyPr>
          <a:lstStyle/>
          <a:p>
            <a:r>
              <a:rPr lang="en-US" sz="2400" b="1" dirty="0" smtClean="0"/>
              <a:t>Week 1: Intro (I)</a:t>
            </a:r>
          </a:p>
          <a:p>
            <a:endParaRPr lang="en-US" sz="1200" b="1" dirty="0" smtClean="0"/>
          </a:p>
          <a:p>
            <a:r>
              <a:rPr lang="en-US" sz="2400" b="1" dirty="0" smtClean="0"/>
              <a:t>94832/Mini1</a:t>
            </a:r>
          </a:p>
          <a:p>
            <a:r>
              <a:rPr lang="en-US" sz="2400" b="1" dirty="0" smtClean="0"/>
              <a:t>Fall 2012</a:t>
            </a:r>
          </a:p>
          <a:p>
            <a:r>
              <a:rPr lang="en-US" sz="2400" b="1" dirty="0" err="1" smtClean="0"/>
              <a:t>Beibei</a:t>
            </a:r>
            <a:r>
              <a:rPr lang="en-US" sz="2400" b="1" dirty="0" smtClean="0"/>
              <a:t> Li</a:t>
            </a:r>
            <a:endParaRPr lang="en-US" sz="2400" b="1" dirty="0"/>
          </a:p>
        </p:txBody>
      </p:sp>
      <p:pic>
        <p:nvPicPr>
          <p:cNvPr id="4" name="Picture 6"/>
          <p:cNvPicPr>
            <a:picLocks noChangeAspect="1" noChangeArrowheads="1"/>
          </p:cNvPicPr>
          <p:nvPr/>
        </p:nvPicPr>
        <p:blipFill>
          <a:blip r:embed="rId2" cstate="print"/>
          <a:srcRect/>
          <a:stretch>
            <a:fillRect/>
          </a:stretch>
        </p:blipFill>
        <p:spPr bwMode="auto">
          <a:xfrm>
            <a:off x="1447800" y="3200400"/>
            <a:ext cx="2057400" cy="1383848"/>
          </a:xfrm>
          <a:prstGeom prst="rect">
            <a:avLst/>
          </a:prstGeom>
          <a:noFill/>
          <a:ln w="9525">
            <a:noFill/>
            <a:miter lim="800000"/>
            <a:headEnd/>
            <a:tailEnd/>
          </a:ln>
        </p:spPr>
      </p:pic>
    </p:spTree>
    <p:extLst>
      <p:ext uri="{BB962C8B-B14F-4D97-AF65-F5344CB8AC3E}">
        <p14:creationId xmlns:p14="http://schemas.microsoft.com/office/powerpoint/2010/main" xmlns="" val="5628471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5791200" cy="838200"/>
          </a:xfrm>
        </p:spPr>
        <p:txBody>
          <a:bodyPr/>
          <a:lstStyle/>
          <a:p>
            <a:r>
              <a:rPr lang="en-US" dirty="0" smtClean="0">
                <a:solidFill>
                  <a:srgbClr val="C00000"/>
                </a:solidFill>
              </a:rPr>
              <a:t>@CMU</a:t>
            </a:r>
            <a:endParaRPr lang="en-US" dirty="0">
              <a:solidFill>
                <a:srgbClr val="C00000"/>
              </a:solidFill>
            </a:endParaRPr>
          </a:p>
        </p:txBody>
      </p:sp>
      <p:sp>
        <p:nvSpPr>
          <p:cNvPr id="8" name="Content Placeholder 2"/>
          <p:cNvSpPr txBox="1">
            <a:spLocks/>
          </p:cNvSpPr>
          <p:nvPr/>
        </p:nvSpPr>
        <p:spPr>
          <a:xfrm>
            <a:off x="457200" y="1600200"/>
            <a:ext cx="7848600" cy="4495800"/>
          </a:xfrm>
          <a:prstGeom prst="rect">
            <a:avLst/>
          </a:prstGeom>
        </p:spPr>
        <p:txBody>
          <a:bodyPr vert="horz" lIns="91440" tIns="45720" rIns="91440" bIns="45720" rtlCol="0">
            <a:normAutofit/>
          </a:bodyPr>
          <a:lst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a:lstStyle>
          <a:p>
            <a:pPr marL="457200" indent="-457200">
              <a:buFont typeface="Wingdings" pitchFamily="2" charset="2"/>
              <a:buChar char="Ø"/>
            </a:pPr>
            <a:r>
              <a:rPr lang="en-US" sz="2400" b="0" dirty="0" smtClean="0"/>
              <a:t>Office Location: </a:t>
            </a:r>
            <a:r>
              <a:rPr lang="en-US" sz="2400" b="0" dirty="0" err="1" smtClean="0"/>
              <a:t>HbH</a:t>
            </a:r>
            <a:r>
              <a:rPr lang="en-US" sz="2400" b="0" dirty="0" smtClean="0"/>
              <a:t> 3026</a:t>
            </a:r>
          </a:p>
          <a:p>
            <a:pPr marL="457200" indent="-457200">
              <a:buFont typeface="Wingdings" pitchFamily="2" charset="2"/>
              <a:buChar char="Ø"/>
            </a:pPr>
            <a:r>
              <a:rPr lang="en-US" sz="2400" b="0" dirty="0" smtClean="0"/>
              <a:t>Email: </a:t>
            </a:r>
            <a:r>
              <a:rPr lang="en-US" sz="2400" b="0" u="sng" dirty="0" smtClean="0">
                <a:solidFill>
                  <a:srgbClr val="C00000"/>
                </a:solidFill>
              </a:rPr>
              <a:t>beibeili@andrew.cmu.edu</a:t>
            </a:r>
          </a:p>
          <a:p>
            <a:pPr marL="457200" indent="-457200">
              <a:buFont typeface="Wingdings" pitchFamily="2" charset="2"/>
              <a:buChar char="Ø"/>
            </a:pPr>
            <a:r>
              <a:rPr lang="en-US" sz="2400" b="0" dirty="0" smtClean="0"/>
              <a:t>Office Hour: Tuesdays 5pm-6pm, </a:t>
            </a:r>
          </a:p>
          <a:p>
            <a:pPr marL="457200" indent="-457200"/>
            <a:r>
              <a:rPr lang="en-US" sz="2400" b="0" dirty="0" smtClean="0"/>
              <a:t>                         (or by appointment)</a:t>
            </a:r>
          </a:p>
          <a:p>
            <a:pPr marL="457200" indent="-457200"/>
            <a:endParaRPr lang="en-US" sz="2400" b="0" dirty="0" smtClean="0"/>
          </a:p>
          <a:p>
            <a:pPr marL="457200" indent="-457200">
              <a:buFont typeface="Wingdings" pitchFamily="2" charset="2"/>
              <a:buChar char="Ø"/>
            </a:pPr>
            <a:r>
              <a:rPr lang="en-US" sz="2400" b="0" dirty="0" smtClean="0"/>
              <a:t>Twitter: </a:t>
            </a:r>
            <a:r>
              <a:rPr lang="en-US" sz="2400" b="0" dirty="0" smtClean="0">
                <a:solidFill>
                  <a:srgbClr val="C00000"/>
                </a:solidFill>
              </a:rPr>
              <a:t>@</a:t>
            </a:r>
            <a:r>
              <a:rPr lang="en-US" sz="2400" b="0" dirty="0" err="1" smtClean="0">
                <a:solidFill>
                  <a:srgbClr val="C00000"/>
                </a:solidFill>
              </a:rPr>
              <a:t>SunnyfaceBeibei</a:t>
            </a:r>
            <a:endParaRPr lang="en-US" sz="2400" b="0" dirty="0" smtClean="0">
              <a:solidFill>
                <a:srgbClr val="C00000"/>
              </a:solidFill>
            </a:endParaRPr>
          </a:p>
          <a:p>
            <a:pPr marL="457200" indent="-457200">
              <a:buFont typeface="Wingdings" pitchFamily="2" charset="2"/>
              <a:buChar char="Ø"/>
            </a:pPr>
            <a:r>
              <a:rPr lang="en-US" sz="2400" b="0" dirty="0" err="1" smtClean="0"/>
              <a:t>Weibo</a:t>
            </a:r>
            <a:r>
              <a:rPr lang="en-US" sz="2400" b="0" dirty="0" smtClean="0"/>
              <a:t>:  </a:t>
            </a:r>
            <a:r>
              <a:rPr lang="en-US" sz="2400" b="0" dirty="0" smtClean="0">
                <a:solidFill>
                  <a:srgbClr val="C00000"/>
                </a:solidFill>
              </a:rPr>
              <a:t>http://weibo.com/sunnyfacebeibei</a:t>
            </a:r>
          </a:p>
          <a:p>
            <a:pPr marL="457200" indent="-457200">
              <a:buFont typeface="Wingdings" pitchFamily="2" charset="2"/>
              <a:buChar char="Ø"/>
            </a:pPr>
            <a:r>
              <a:rPr lang="en-US" sz="2400" b="0" dirty="0" smtClean="0"/>
              <a:t>More:    </a:t>
            </a:r>
            <a:r>
              <a:rPr lang="en-US" sz="2400" b="0" dirty="0" smtClean="0">
                <a:solidFill>
                  <a:srgbClr val="C00000"/>
                </a:solidFill>
              </a:rPr>
              <a:t>http</a:t>
            </a:r>
            <a:r>
              <a:rPr lang="en-US" sz="2400" b="0" dirty="0">
                <a:solidFill>
                  <a:srgbClr val="C00000"/>
                </a:solidFill>
              </a:rPr>
              <a:t>://pages.stern.nyu.edu/~</a:t>
            </a:r>
            <a:r>
              <a:rPr lang="en-US" sz="2400" b="0" dirty="0" smtClean="0">
                <a:solidFill>
                  <a:srgbClr val="C00000"/>
                </a:solidFill>
              </a:rPr>
              <a:t>bli </a:t>
            </a:r>
          </a:p>
        </p:txBody>
      </p:sp>
      <p:pic>
        <p:nvPicPr>
          <p:cNvPr id="68610" name="Picture 2" descr="CMU贝贝教授"/>
          <p:cNvPicPr>
            <a:picLocks noChangeAspect="1" noChangeArrowheads="1"/>
          </p:cNvPicPr>
          <p:nvPr/>
        </p:nvPicPr>
        <p:blipFill>
          <a:blip r:embed="rId3" cstate="print"/>
          <a:srcRect/>
          <a:stretch>
            <a:fillRect/>
          </a:stretch>
        </p:blipFill>
        <p:spPr bwMode="auto">
          <a:xfrm>
            <a:off x="6477000" y="914400"/>
            <a:ext cx="2133600" cy="2133600"/>
          </a:xfrm>
          <a:prstGeom prst="rect">
            <a:avLst/>
          </a:prstGeom>
          <a:noFill/>
        </p:spPr>
      </p:pic>
    </p:spTree>
    <p:extLst>
      <p:ext uri="{BB962C8B-B14F-4D97-AF65-F5344CB8AC3E}">
        <p14:creationId xmlns:p14="http://schemas.microsoft.com/office/powerpoint/2010/main" xmlns="" val="20800640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85800"/>
            <a:ext cx="5791200" cy="838200"/>
          </a:xfrm>
        </p:spPr>
        <p:txBody>
          <a:bodyPr/>
          <a:lstStyle/>
          <a:p>
            <a:r>
              <a:rPr lang="en-US" dirty="0" smtClean="0">
                <a:solidFill>
                  <a:srgbClr val="C00000"/>
                </a:solidFill>
              </a:rPr>
              <a:t>Teaching Assistant</a:t>
            </a:r>
            <a:endParaRPr lang="en-US" dirty="0">
              <a:solidFill>
                <a:srgbClr val="C00000"/>
              </a:solidFill>
            </a:endParaRPr>
          </a:p>
        </p:txBody>
      </p:sp>
      <p:sp>
        <p:nvSpPr>
          <p:cNvPr id="8" name="Content Placeholder 2"/>
          <p:cNvSpPr txBox="1">
            <a:spLocks/>
          </p:cNvSpPr>
          <p:nvPr/>
        </p:nvSpPr>
        <p:spPr>
          <a:xfrm>
            <a:off x="457200" y="2133600"/>
            <a:ext cx="7848600" cy="3962400"/>
          </a:xfrm>
          <a:prstGeom prst="rect">
            <a:avLst/>
          </a:prstGeom>
        </p:spPr>
        <p:txBody>
          <a:bodyPr vert="horz" lIns="91440" tIns="45720" rIns="91440" bIns="45720" rtlCol="0">
            <a:normAutofit/>
          </a:bodyPr>
          <a:lst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a:lstStyle>
          <a:p>
            <a:pPr marL="457200" indent="-457200">
              <a:buFont typeface="Wingdings" pitchFamily="2" charset="2"/>
              <a:buChar char="Ø"/>
            </a:pPr>
            <a:r>
              <a:rPr lang="en-US" sz="2400" b="0" dirty="0" err="1" smtClean="0"/>
              <a:t>Nikhaar</a:t>
            </a:r>
            <a:r>
              <a:rPr lang="en-US" sz="2400" b="0" dirty="0" smtClean="0"/>
              <a:t> "Nick" Shah</a:t>
            </a:r>
          </a:p>
          <a:p>
            <a:pPr marL="457200" indent="-457200">
              <a:buFont typeface="Wingdings" pitchFamily="2" charset="2"/>
              <a:buChar char="Ø"/>
            </a:pPr>
            <a:r>
              <a:rPr lang="en-US" sz="2400" b="0" dirty="0" smtClean="0"/>
              <a:t>Email: </a:t>
            </a:r>
            <a:r>
              <a:rPr lang="en-US" sz="2400" b="0" u="sng" dirty="0" smtClean="0">
                <a:solidFill>
                  <a:srgbClr val="C00000"/>
                </a:solidFill>
              </a:rPr>
              <a:t>nikhaars@andrew.cmu.edu</a:t>
            </a:r>
          </a:p>
          <a:p>
            <a:pPr marL="457200" indent="-457200">
              <a:buFont typeface="Wingdings" pitchFamily="2" charset="2"/>
              <a:buChar char="Ø"/>
            </a:pPr>
            <a:r>
              <a:rPr lang="en-US" sz="2400" b="0" dirty="0" smtClean="0"/>
              <a:t>Office Hour: Thursdays 1pm-3pm</a:t>
            </a:r>
          </a:p>
          <a:p>
            <a:pPr marL="457200" indent="-457200">
              <a:buFont typeface="Wingdings" pitchFamily="2" charset="2"/>
              <a:buChar char="Ø"/>
            </a:pPr>
            <a:r>
              <a:rPr lang="en-US" sz="2400" b="0" dirty="0" smtClean="0"/>
              <a:t>Nick is passionate about databases and business intelligence. He interned in a financial firm this summer where he ‘played’ around with a  lot of financial data. </a:t>
            </a:r>
          </a:p>
          <a:p>
            <a:pPr marL="457200" indent="-457200">
              <a:buFont typeface="Wingdings" pitchFamily="2" charset="2"/>
              <a:buChar char="Ø"/>
            </a:pPr>
            <a:r>
              <a:rPr lang="en-US" sz="2400" b="0" dirty="0" smtClean="0"/>
              <a:t>TA Hours : 1PM – 3PM Thursdays</a:t>
            </a:r>
          </a:p>
          <a:p>
            <a:pPr marL="457200" indent="-457200"/>
            <a:endParaRPr lang="en-US" sz="2400" b="0" dirty="0" smtClean="0"/>
          </a:p>
        </p:txBody>
      </p:sp>
      <p:pic>
        <p:nvPicPr>
          <p:cNvPr id="62466" name="Picture 2" descr="Nikhaar &quot;Nick&quot; Shah"/>
          <p:cNvPicPr>
            <a:picLocks noChangeAspect="1" noChangeArrowheads="1"/>
          </p:cNvPicPr>
          <p:nvPr/>
        </p:nvPicPr>
        <p:blipFill>
          <a:blip r:embed="rId3" cstate="print"/>
          <a:srcRect/>
          <a:stretch>
            <a:fillRect/>
          </a:stretch>
        </p:blipFill>
        <p:spPr bwMode="auto">
          <a:xfrm>
            <a:off x="6400800" y="914400"/>
            <a:ext cx="1981200" cy="1981200"/>
          </a:xfrm>
          <a:prstGeom prst="rect">
            <a:avLst/>
          </a:prstGeom>
          <a:noFill/>
        </p:spPr>
      </p:pic>
    </p:spTree>
    <p:extLst>
      <p:ext uri="{BB962C8B-B14F-4D97-AF65-F5344CB8AC3E}">
        <p14:creationId xmlns:p14="http://schemas.microsoft.com/office/powerpoint/2010/main" xmlns="" val="20800640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295400"/>
            <a:ext cx="8534400" cy="3611563"/>
          </a:xfrm>
        </p:spPr>
        <p:txBody>
          <a:bodyPr>
            <a:normAutofit lnSpcReduction="10000"/>
          </a:bodyPr>
          <a:lstStyle/>
          <a:p>
            <a:pPr marL="457200" indent="-457200">
              <a:buFont typeface="Wingdings" pitchFamily="2" charset="2"/>
              <a:buChar char="v"/>
            </a:pPr>
            <a:r>
              <a:rPr lang="en-US" sz="2400" b="0" dirty="0" smtClean="0"/>
              <a:t>Year? Major?</a:t>
            </a:r>
          </a:p>
          <a:p>
            <a:pPr marL="457200" indent="-457200">
              <a:buFont typeface="Wingdings" pitchFamily="2" charset="2"/>
              <a:buChar char="v"/>
            </a:pPr>
            <a:r>
              <a:rPr lang="en-US" sz="2400" b="0" dirty="0" smtClean="0"/>
              <a:t>Heinz? MISM? MSIT? MSPPM? BIDA? …</a:t>
            </a:r>
          </a:p>
          <a:p>
            <a:pPr marL="457200" indent="-457200">
              <a:buFont typeface="Wingdings" pitchFamily="2" charset="2"/>
              <a:buChar char="v"/>
            </a:pPr>
            <a:r>
              <a:rPr lang="en-US" sz="2400" b="0" dirty="0" smtClean="0"/>
              <a:t>International students? </a:t>
            </a:r>
            <a:r>
              <a:rPr lang="en-US" sz="2400" dirty="0" err="1" smtClean="0"/>
              <a:t>PA</a:t>
            </a:r>
            <a:r>
              <a:rPr lang="en-US" sz="2400" b="0" dirty="0" err="1" smtClean="0"/>
              <a:t>’ers</a:t>
            </a:r>
            <a:r>
              <a:rPr lang="en-US" sz="2400" b="0" dirty="0" smtClean="0"/>
              <a:t>?</a:t>
            </a:r>
          </a:p>
          <a:p>
            <a:pPr marL="457200" indent="-457200">
              <a:buFont typeface="Wingdings" pitchFamily="2" charset="2"/>
              <a:buChar char="v"/>
            </a:pPr>
            <a:r>
              <a:rPr lang="en-US" sz="2400" b="0" dirty="0" smtClean="0"/>
              <a:t>Mac or Windows? iPhone users?</a:t>
            </a:r>
          </a:p>
          <a:p>
            <a:pPr marL="457200" indent="-457200">
              <a:buFont typeface="Wingdings" pitchFamily="2" charset="2"/>
              <a:buChar char="v"/>
            </a:pPr>
            <a:r>
              <a:rPr lang="en-US" sz="2400" b="0" dirty="0" smtClean="0"/>
              <a:t>Do you have a blog? </a:t>
            </a:r>
            <a:r>
              <a:rPr lang="en-US" sz="2400" b="0" dirty="0"/>
              <a:t>H</a:t>
            </a:r>
            <a:r>
              <a:rPr lang="en-US" sz="2400" b="0" dirty="0" smtClean="0"/>
              <a:t>ome page? Twitter? Facebook?</a:t>
            </a:r>
          </a:p>
          <a:p>
            <a:pPr marL="457200" indent="-457200">
              <a:buFont typeface="Wingdings" pitchFamily="2" charset="2"/>
              <a:buChar char="v"/>
            </a:pPr>
            <a:r>
              <a:rPr lang="en-US" sz="2400" b="0" dirty="0" smtClean="0"/>
              <a:t>Online shopping? Order food online? Share photos?</a:t>
            </a:r>
          </a:p>
          <a:p>
            <a:pPr marL="457200" indent="-457200">
              <a:buFont typeface="Wingdings" pitchFamily="2" charset="2"/>
              <a:buChar char="v"/>
            </a:pPr>
            <a:r>
              <a:rPr lang="en-US" sz="2400" b="0" dirty="0" smtClean="0"/>
              <a:t>Have you used SAS/STATA before?  BI/DA class?</a:t>
            </a:r>
          </a:p>
          <a:p>
            <a:pPr marL="457200" indent="-457200">
              <a:buFont typeface="Wingdings" pitchFamily="2" charset="2"/>
              <a:buChar char="v"/>
            </a:pPr>
            <a:r>
              <a:rPr lang="en-US" sz="2400" b="0" dirty="0" smtClean="0"/>
              <a:t>What is your favorite movie? </a:t>
            </a:r>
          </a:p>
          <a:p>
            <a:pPr marL="457200" indent="-457200">
              <a:buFont typeface="Wingdings" pitchFamily="2" charset="2"/>
              <a:buChar char="v"/>
            </a:pPr>
            <a:r>
              <a:rPr lang="en-US" sz="2400" dirty="0" smtClean="0"/>
              <a:t>What is the best thing you like about Pittsburgh?</a:t>
            </a:r>
            <a:endParaRPr lang="en-US" sz="2400" b="0" dirty="0" smtClean="0"/>
          </a:p>
        </p:txBody>
      </p:sp>
      <p:sp>
        <p:nvSpPr>
          <p:cNvPr id="2" name="Title 1"/>
          <p:cNvSpPr>
            <a:spLocks noGrp="1"/>
          </p:cNvSpPr>
          <p:nvPr>
            <p:ph type="title"/>
          </p:nvPr>
        </p:nvSpPr>
        <p:spPr>
          <a:xfrm>
            <a:off x="457200" y="304800"/>
            <a:ext cx="5791200" cy="838200"/>
          </a:xfrm>
        </p:spPr>
        <p:txBody>
          <a:bodyPr/>
          <a:lstStyle/>
          <a:p>
            <a:r>
              <a:rPr lang="en-US" dirty="0" smtClean="0">
                <a:solidFill>
                  <a:srgbClr val="C00000"/>
                </a:solidFill>
              </a:rPr>
              <a:t>What about you?</a:t>
            </a:r>
            <a:endParaRPr lang="en-US" dirty="0">
              <a:solidFill>
                <a:srgbClr val="C00000"/>
              </a:solidFill>
            </a:endParaRPr>
          </a:p>
        </p:txBody>
      </p:sp>
      <p:grpSp>
        <p:nvGrpSpPr>
          <p:cNvPr id="4" name="组合 18"/>
          <p:cNvGrpSpPr/>
          <p:nvPr/>
        </p:nvGrpSpPr>
        <p:grpSpPr>
          <a:xfrm>
            <a:off x="6781800" y="152400"/>
            <a:ext cx="1947060" cy="2442369"/>
            <a:chOff x="6934199" y="371555"/>
            <a:chExt cx="1947060" cy="2442369"/>
          </a:xfrm>
        </p:grpSpPr>
        <p:pic>
          <p:nvPicPr>
            <p:cNvPr id="5" name="Picture 4" descr="http://www.manuel-padilla.com/wp-content/uploads/2010/08/android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892077" y="1019190"/>
              <a:ext cx="437069" cy="391541"/>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6" descr="iPhone icon.png (256×25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494693" y="1000962"/>
              <a:ext cx="546065" cy="546065"/>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7" descr="https://si0.twimg.com/a/1327079991/images/logos/logo_twitter_withbird_1000_allblue.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555089" y="2584260"/>
              <a:ext cx="1234751" cy="229664"/>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8" descr="http://www.rtgonlinecasinos.com/wp-content/uploads/2012/01/Apple-mac-logo.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555089" y="1716414"/>
              <a:ext cx="522111" cy="365293"/>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9" descr="http://desktopthemes.co/wp-content/uploads/2011/05/windows-7-Themes.jpg?9d7bd4"/>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163111" y="1505687"/>
              <a:ext cx="318381" cy="318381"/>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10" descr="http://trickstory.info/wp-content/uploads/2011/03/ubuntu-logo.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934199" y="1037570"/>
              <a:ext cx="343250" cy="354780"/>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Picture 11" descr="http://hotline.ccsinsight.com/_images-article/Windows_Phone_logo.pn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844510" y="2163682"/>
              <a:ext cx="528097" cy="396073"/>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12" descr="http://diggadget.info/wp-content/uploads/2011/10/blackberry_logo.jp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8433269" y="1281692"/>
              <a:ext cx="447990" cy="447990"/>
            </a:xfrm>
            <a:prstGeom prst="rect">
              <a:avLst/>
            </a:prstGeom>
            <a:noFill/>
            <a:extLst>
              <a:ext uri="{909E8E84-426E-40DD-AFC4-6F175D3DCCD1}">
                <a14:hiddenFill xmlns:a14="http://schemas.microsoft.com/office/drawing/2010/main" xmlns="">
                  <a:solidFill>
                    <a:srgbClr val="FFFFFF"/>
                  </a:solidFill>
                </a14:hiddenFill>
              </a:ext>
            </a:extLst>
          </p:spPr>
        </p:pic>
        <p:pic>
          <p:nvPicPr>
            <p:cNvPr id="14" name="Picture 13" descr="http://www.webdesign.org/img_articles/19290/results/326.jp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8135508" y="1729682"/>
              <a:ext cx="354031" cy="354031"/>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14" descr="http://www.choosewhat.com/starticles/wp-content/uploads/2011/12/Google-Plus-Logo.png"/>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7277449" y="502090"/>
              <a:ext cx="362936" cy="357247"/>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15" descr="http://upload.wikimedia.org/wikipedia/commons/d/d5/Blogger_logo.png"/>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8433269" y="677556"/>
              <a:ext cx="323917" cy="323917"/>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16" descr="http://i414.photobucket.com/albums/pp226/ergalmgp/tumblr-logo.png"/>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7817802" y="371555"/>
              <a:ext cx="467959" cy="467959"/>
            </a:xfrm>
            <a:prstGeom prst="rect">
              <a:avLst/>
            </a:prstGeom>
            <a:noFill/>
            <a:extLst>
              <a:ext uri="{909E8E84-426E-40DD-AFC4-6F175D3DCCD1}">
                <a14:hiddenFill xmlns:a14="http://schemas.microsoft.com/office/drawing/2010/main" xmlns="">
                  <a:solidFill>
                    <a:srgbClr val="FFFFFF"/>
                  </a:solidFill>
                </a14:hiddenFill>
              </a:ext>
            </a:extLst>
          </p:spPr>
        </p:pic>
      </p:grpSp>
      <p:grpSp>
        <p:nvGrpSpPr>
          <p:cNvPr id="19" name="组合 19"/>
          <p:cNvGrpSpPr/>
          <p:nvPr/>
        </p:nvGrpSpPr>
        <p:grpSpPr>
          <a:xfrm>
            <a:off x="411480" y="4953000"/>
            <a:ext cx="8427720" cy="1544710"/>
            <a:chOff x="411480" y="4953000"/>
            <a:chExt cx="8427720" cy="1544710"/>
          </a:xfrm>
        </p:grpSpPr>
        <p:sp>
          <p:nvSpPr>
            <p:cNvPr id="3" name="Rectangle 2"/>
            <p:cNvSpPr/>
            <p:nvPr/>
          </p:nvSpPr>
          <p:spPr>
            <a:xfrm>
              <a:off x="468489" y="4953000"/>
              <a:ext cx="6465710" cy="461665"/>
            </a:xfrm>
            <a:prstGeom prst="rect">
              <a:avLst/>
            </a:prstGeom>
          </p:spPr>
          <p:txBody>
            <a:bodyPr wrap="square">
              <a:spAutoFit/>
            </a:bodyPr>
            <a:lstStyle/>
            <a:p>
              <a:r>
                <a:rPr lang="en-US" sz="2400" b="1" i="1" dirty="0" smtClean="0">
                  <a:solidFill>
                    <a:srgbClr val="C00000"/>
                  </a:solidFill>
                </a:rPr>
                <a:t>First “freebie” Assignment</a:t>
              </a:r>
              <a:endParaRPr lang="en-US" sz="2400" b="1" i="1" dirty="0">
                <a:solidFill>
                  <a:srgbClr val="C00000"/>
                </a:solidFill>
              </a:endParaRPr>
            </a:p>
          </p:txBody>
        </p:sp>
        <p:sp>
          <p:nvSpPr>
            <p:cNvPr id="18" name="Content Placeholder 2"/>
            <p:cNvSpPr txBox="1">
              <a:spLocks/>
            </p:cNvSpPr>
            <p:nvPr/>
          </p:nvSpPr>
          <p:spPr>
            <a:xfrm>
              <a:off x="411480" y="5410200"/>
              <a:ext cx="8427720" cy="1087510"/>
            </a:xfrm>
            <a:prstGeom prst="rect">
              <a:avLst/>
            </a:prstGeom>
          </p:spPr>
          <p:txBody>
            <a:bodyPr vert="horz" lIns="91440" tIns="45720" rIns="91440" bIns="45720" rtlCol="0">
              <a:normAutofit lnSpcReduction="10000"/>
            </a:bodyPr>
            <a:lst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a:lstStyle>
            <a:p>
              <a:pPr marL="457200" indent="-457200">
                <a:buFont typeface="Wingdings" pitchFamily="2" charset="2"/>
                <a:buChar char="v"/>
              </a:pPr>
              <a:r>
                <a:rPr lang="en-US" sz="2400" b="0" dirty="0" smtClean="0">
                  <a:solidFill>
                    <a:srgbClr val="7030A0"/>
                  </a:solidFill>
                </a:rPr>
                <a:t>Write a paragraph about yourself (website, blog…), why did you choose this course and what do you expect from it.</a:t>
              </a:r>
            </a:p>
          </p:txBody>
        </p:sp>
      </p:grpSp>
    </p:spTree>
    <p:extLst>
      <p:ext uri="{BB962C8B-B14F-4D97-AF65-F5344CB8AC3E}">
        <p14:creationId xmlns:p14="http://schemas.microsoft.com/office/powerpoint/2010/main" xmlns="" val="1031724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4724400" cy="838200"/>
          </a:xfrm>
        </p:spPr>
        <p:txBody>
          <a:bodyPr/>
          <a:lstStyle/>
          <a:p>
            <a:r>
              <a:rPr lang="en-US" dirty="0" smtClean="0">
                <a:solidFill>
                  <a:srgbClr val="C00000"/>
                </a:solidFill>
              </a:rPr>
              <a:t>Hyderabad, India</a:t>
            </a:r>
            <a:endParaRPr lang="en-US" dirty="0">
              <a:solidFill>
                <a:srgbClr val="C00000"/>
              </a:solidFill>
            </a:endParaRPr>
          </a:p>
        </p:txBody>
      </p:sp>
      <p:pic>
        <p:nvPicPr>
          <p:cNvPr id="91138" name="Picture 2" descr="C:\Users\Beibei\Pictures\9893040_612282550_rotate.jpg"/>
          <p:cNvPicPr>
            <a:picLocks noChangeAspect="1" noChangeArrowheads="1"/>
          </p:cNvPicPr>
          <p:nvPr/>
        </p:nvPicPr>
        <p:blipFill>
          <a:blip r:embed="rId2" cstate="print"/>
          <a:srcRect/>
          <a:stretch>
            <a:fillRect/>
          </a:stretch>
        </p:blipFill>
        <p:spPr bwMode="auto">
          <a:xfrm>
            <a:off x="5867400" y="533400"/>
            <a:ext cx="3124200" cy="4165600"/>
          </a:xfrm>
          <a:prstGeom prst="rect">
            <a:avLst/>
          </a:prstGeom>
          <a:noFill/>
        </p:spPr>
      </p:pic>
      <p:pic>
        <p:nvPicPr>
          <p:cNvPr id="91139" name="Picture 3" descr="C:\Users\Beibei\Pictures\9893040_612280245_rotate.jpg"/>
          <p:cNvPicPr>
            <a:picLocks noChangeAspect="1" noChangeArrowheads="1"/>
          </p:cNvPicPr>
          <p:nvPr/>
        </p:nvPicPr>
        <p:blipFill>
          <a:blip r:embed="rId3" cstate="print"/>
          <a:srcRect/>
          <a:stretch>
            <a:fillRect/>
          </a:stretch>
        </p:blipFill>
        <p:spPr bwMode="auto">
          <a:xfrm>
            <a:off x="304800" y="1828800"/>
            <a:ext cx="5283200" cy="3962400"/>
          </a:xfrm>
          <a:prstGeom prst="rect">
            <a:avLst/>
          </a:prstGeom>
          <a:noFill/>
        </p:spPr>
      </p:pic>
    </p:spTree>
    <p:extLst>
      <p:ext uri="{BB962C8B-B14F-4D97-AF65-F5344CB8AC3E}">
        <p14:creationId xmlns:p14="http://schemas.microsoft.com/office/powerpoint/2010/main" xmlns="" val="10317241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219200"/>
            <a:ext cx="8534400" cy="5334000"/>
          </a:xfrm>
        </p:spPr>
        <p:txBody>
          <a:bodyPr>
            <a:normAutofit fontScale="92500" lnSpcReduction="10000"/>
          </a:bodyPr>
          <a:lstStyle/>
          <a:p>
            <a:pPr marL="457200" indent="-457200">
              <a:buFont typeface="Wingdings" pitchFamily="2" charset="2"/>
              <a:buChar char="v"/>
            </a:pPr>
            <a:r>
              <a:rPr lang="en-US" sz="2400" b="0" dirty="0" smtClean="0"/>
              <a:t>Economics of Information Technology</a:t>
            </a:r>
          </a:p>
          <a:p>
            <a:pPr marL="457200" indent="-457200">
              <a:buFont typeface="Wingdings" pitchFamily="2" charset="2"/>
              <a:buChar char="v"/>
            </a:pPr>
            <a:r>
              <a:rPr lang="en-US" sz="2400" dirty="0" smtClean="0"/>
              <a:t>Combining economic modeling with machine learning</a:t>
            </a:r>
            <a:endParaRPr lang="en-US" sz="2400" b="0" dirty="0" smtClean="0"/>
          </a:p>
          <a:p>
            <a:pPr marL="457200" indent="-457200">
              <a:buFont typeface="Wingdings" pitchFamily="2" charset="2"/>
              <a:buChar char="v"/>
            </a:pPr>
            <a:r>
              <a:rPr lang="en-US" sz="2400" b="0" dirty="0" smtClean="0"/>
              <a:t>How does IT change business and society?</a:t>
            </a:r>
          </a:p>
          <a:p>
            <a:pPr marL="457200" indent="-457200">
              <a:buFont typeface="Wingdings" pitchFamily="2" charset="2"/>
              <a:buChar char="v"/>
            </a:pPr>
            <a:r>
              <a:rPr lang="en-US" sz="2400" dirty="0" smtClean="0"/>
              <a:t>How does IT change human behavior? </a:t>
            </a:r>
            <a:r>
              <a:rPr lang="en-US" sz="2400" b="0" dirty="0" smtClean="0"/>
              <a:t>How does IT change the way we search, evaluate and buy products?  (Movies, books, hotels, flights, restaurants, housing, …</a:t>
            </a:r>
            <a:r>
              <a:rPr lang="en-US" sz="2400" b="0" dirty="0"/>
              <a:t>O</a:t>
            </a:r>
            <a:r>
              <a:rPr lang="en-US" sz="2400" b="0" dirty="0" smtClean="0"/>
              <a:t>nline reviews, images, videos, maps…)</a:t>
            </a:r>
          </a:p>
          <a:p>
            <a:pPr marL="457200" indent="-457200">
              <a:buFont typeface="Wingdings" pitchFamily="2" charset="2"/>
              <a:buChar char="v"/>
            </a:pPr>
            <a:endParaRPr lang="en-US" sz="2400" b="0" dirty="0" smtClean="0"/>
          </a:p>
          <a:p>
            <a:pPr marL="457200" indent="-457200">
              <a:buFont typeface="Wingdings" pitchFamily="2" charset="2"/>
              <a:buChar char="v"/>
            </a:pPr>
            <a:r>
              <a:rPr lang="en-US" sz="2400" b="0" dirty="0"/>
              <a:t>Social Media and Search Engine </a:t>
            </a:r>
            <a:r>
              <a:rPr lang="en-US" sz="2400" b="0" dirty="0" smtClean="0"/>
              <a:t>Marketing (e.g., online advertising)</a:t>
            </a:r>
            <a:endParaRPr lang="en-US" sz="2400" b="0" dirty="0"/>
          </a:p>
          <a:p>
            <a:pPr marL="457200" indent="-457200">
              <a:buFont typeface="Wingdings" pitchFamily="2" charset="2"/>
              <a:buChar char="v"/>
            </a:pPr>
            <a:r>
              <a:rPr lang="en-US" sz="2400" b="0" dirty="0" smtClean="0"/>
              <a:t>How do social media and social network affect online market</a:t>
            </a:r>
            <a:r>
              <a:rPr lang="en-US" sz="2400" dirty="0" smtClean="0"/>
              <a:t>? (e.g., value of FB “LIKE”?)</a:t>
            </a:r>
            <a:endParaRPr lang="en-US" sz="2400" b="0" dirty="0" smtClean="0"/>
          </a:p>
          <a:p>
            <a:pPr marL="457200" indent="-457200">
              <a:buFont typeface="Wingdings" pitchFamily="2" charset="2"/>
              <a:buChar char="v"/>
            </a:pPr>
            <a:endParaRPr lang="en-US" sz="1200" b="0" dirty="0"/>
          </a:p>
          <a:p>
            <a:pPr marL="457200" indent="-457200">
              <a:buFont typeface="Wingdings" pitchFamily="2" charset="2"/>
              <a:buChar char="v"/>
            </a:pPr>
            <a:r>
              <a:rPr lang="en-US" sz="2400" b="0" dirty="0" smtClean="0"/>
              <a:t>Text Mining, NLP, Sentiment Analysis</a:t>
            </a:r>
          </a:p>
          <a:p>
            <a:pPr marL="457200" indent="-457200">
              <a:buFont typeface="Wingdings" pitchFamily="2" charset="2"/>
              <a:buChar char="v"/>
            </a:pPr>
            <a:r>
              <a:rPr lang="en-US" sz="2400" b="0" dirty="0" smtClean="0"/>
              <a:t>Image Classification</a:t>
            </a:r>
          </a:p>
        </p:txBody>
      </p:sp>
      <p:pic>
        <p:nvPicPr>
          <p:cNvPr id="11" name="Picture 1"/>
          <p:cNvPicPr>
            <a:picLocks noChangeAspect="1" noChangeArrowheads="1"/>
          </p:cNvPicPr>
          <p:nvPr/>
        </p:nvPicPr>
        <p:blipFill>
          <a:blip r:embed="rId3" cstate="print"/>
          <a:srcRect/>
          <a:stretch>
            <a:fillRect/>
          </a:stretch>
        </p:blipFill>
        <p:spPr bwMode="auto">
          <a:xfrm>
            <a:off x="6553200" y="5181600"/>
            <a:ext cx="2323023" cy="1447800"/>
          </a:xfrm>
          <a:prstGeom prst="rect">
            <a:avLst/>
          </a:prstGeom>
          <a:noFill/>
          <a:ln w="9525">
            <a:noFill/>
            <a:miter lim="800000"/>
            <a:headEnd/>
            <a:tailEnd/>
          </a:ln>
        </p:spPr>
      </p:pic>
      <p:sp>
        <p:nvSpPr>
          <p:cNvPr id="2" name="Title 1"/>
          <p:cNvSpPr>
            <a:spLocks noGrp="1"/>
          </p:cNvSpPr>
          <p:nvPr>
            <p:ph type="title"/>
          </p:nvPr>
        </p:nvSpPr>
        <p:spPr>
          <a:xfrm>
            <a:off x="457200" y="304800"/>
            <a:ext cx="5791200" cy="838200"/>
          </a:xfrm>
        </p:spPr>
        <p:txBody>
          <a:bodyPr>
            <a:normAutofit/>
          </a:bodyPr>
          <a:lstStyle/>
          <a:p>
            <a:r>
              <a:rPr lang="en-US" sz="3400" dirty="0" smtClean="0">
                <a:solidFill>
                  <a:srgbClr val="C00000"/>
                </a:solidFill>
              </a:rPr>
              <a:t>A bit about My Research</a:t>
            </a:r>
            <a:endParaRPr lang="en-US" sz="3400" dirty="0">
              <a:solidFill>
                <a:srgbClr val="C00000"/>
              </a:solidFill>
            </a:endParaRPr>
          </a:p>
        </p:txBody>
      </p:sp>
      <p:pic>
        <p:nvPicPr>
          <p:cNvPr id="10" name="Picture 4"/>
          <p:cNvPicPr>
            <a:picLocks noChangeAspect="1" noChangeArrowheads="1"/>
          </p:cNvPicPr>
          <p:nvPr/>
        </p:nvPicPr>
        <p:blipFill>
          <a:blip r:embed="rId4" cstate="print"/>
          <a:srcRect t="13122" r="6777" b="10818"/>
          <a:stretch>
            <a:fillRect/>
          </a:stretch>
        </p:blipFill>
        <p:spPr bwMode="auto">
          <a:xfrm>
            <a:off x="7086600" y="107752"/>
            <a:ext cx="1752600" cy="1340048"/>
          </a:xfrm>
          <a:prstGeom prst="rect">
            <a:avLst/>
          </a:prstGeom>
          <a:noFill/>
          <a:ln w="9525">
            <a:noFill/>
            <a:miter lim="800000"/>
            <a:headEnd/>
            <a:tailEnd/>
          </a:ln>
        </p:spPr>
      </p:pic>
    </p:spTree>
    <p:extLst>
      <p:ext uri="{BB962C8B-B14F-4D97-AF65-F5344CB8AC3E}">
        <p14:creationId xmlns:p14="http://schemas.microsoft.com/office/powerpoint/2010/main" xmlns="" val="3415292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7847" t="18418" r="25187" b="17047"/>
          <a:stretch/>
        </p:blipFill>
        <p:spPr bwMode="auto">
          <a:xfrm>
            <a:off x="284492" y="152401"/>
            <a:ext cx="8402308" cy="630544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12" name="组合 12"/>
          <p:cNvGrpSpPr/>
          <p:nvPr/>
        </p:nvGrpSpPr>
        <p:grpSpPr>
          <a:xfrm>
            <a:off x="2209801" y="5486400"/>
            <a:ext cx="3886200" cy="1066800"/>
            <a:chOff x="1757861" y="4653136"/>
            <a:chExt cx="6153866" cy="1787104"/>
          </a:xfrm>
        </p:grpSpPr>
        <p:pic>
          <p:nvPicPr>
            <p:cNvPr id="13" name="Picture 2"/>
            <p:cNvPicPr>
              <a:picLocks noChangeAspect="1" noChangeArrowheads="1"/>
            </p:cNvPicPr>
            <p:nvPr/>
          </p:nvPicPr>
          <p:blipFill>
            <a:blip r:embed="rId4" cstate="print"/>
            <a:srcRect t="30560" b="30560"/>
            <a:stretch>
              <a:fillRect/>
            </a:stretch>
          </p:blipFill>
          <p:spPr bwMode="auto">
            <a:xfrm>
              <a:off x="1757861" y="4728558"/>
              <a:ext cx="1950043" cy="428634"/>
            </a:xfrm>
            <a:prstGeom prst="rect">
              <a:avLst/>
            </a:prstGeom>
            <a:noFill/>
            <a:ln w="9525">
              <a:noFill/>
              <a:miter lim="800000"/>
              <a:headEnd/>
              <a:tailEnd/>
            </a:ln>
          </p:spPr>
        </p:pic>
        <p:pic>
          <p:nvPicPr>
            <p:cNvPr id="14" name="Picture 3"/>
            <p:cNvPicPr>
              <a:picLocks noChangeAspect="1" noChangeArrowheads="1"/>
            </p:cNvPicPr>
            <p:nvPr/>
          </p:nvPicPr>
          <p:blipFill>
            <a:blip r:embed="rId5" cstate="print"/>
            <a:srcRect/>
            <a:stretch>
              <a:fillRect/>
            </a:stretch>
          </p:blipFill>
          <p:spPr bwMode="auto">
            <a:xfrm>
              <a:off x="3739920" y="5028054"/>
              <a:ext cx="2344248" cy="900401"/>
            </a:xfrm>
            <a:prstGeom prst="rect">
              <a:avLst/>
            </a:prstGeom>
            <a:noFill/>
            <a:ln w="9525">
              <a:noFill/>
              <a:miter lim="800000"/>
              <a:headEnd/>
              <a:tailEnd/>
            </a:ln>
          </p:spPr>
        </p:pic>
        <p:pic>
          <p:nvPicPr>
            <p:cNvPr id="15" name="Picture 1"/>
            <p:cNvPicPr>
              <a:picLocks noChangeAspect="1" noChangeArrowheads="1"/>
            </p:cNvPicPr>
            <p:nvPr/>
          </p:nvPicPr>
          <p:blipFill>
            <a:blip r:embed="rId6" cstate="print"/>
            <a:srcRect t="12876" b="43250"/>
            <a:stretch>
              <a:fillRect/>
            </a:stretch>
          </p:blipFill>
          <p:spPr bwMode="auto">
            <a:xfrm>
              <a:off x="6948264" y="4653136"/>
              <a:ext cx="963463" cy="409686"/>
            </a:xfrm>
            <a:prstGeom prst="rect">
              <a:avLst/>
            </a:prstGeom>
            <a:noFill/>
            <a:ln w="9525">
              <a:noFill/>
              <a:miter lim="800000"/>
              <a:headEnd/>
              <a:tailEnd/>
            </a:ln>
          </p:spPr>
        </p:pic>
        <p:pic>
          <p:nvPicPr>
            <p:cNvPr id="16" name="Picture 2"/>
            <p:cNvPicPr>
              <a:picLocks noChangeAspect="1" noChangeArrowheads="1"/>
            </p:cNvPicPr>
            <p:nvPr/>
          </p:nvPicPr>
          <p:blipFill>
            <a:blip r:embed="rId7" cstate="print"/>
            <a:srcRect l="16589" r="24164" b="71292"/>
            <a:stretch>
              <a:fillRect/>
            </a:stretch>
          </p:blipFill>
          <p:spPr bwMode="auto">
            <a:xfrm>
              <a:off x="6444208" y="5373216"/>
              <a:ext cx="1366223" cy="317788"/>
            </a:xfrm>
            <a:prstGeom prst="rect">
              <a:avLst/>
            </a:prstGeom>
            <a:noFill/>
            <a:ln w="9525">
              <a:noFill/>
              <a:miter lim="800000"/>
              <a:headEnd/>
              <a:tailEnd/>
            </a:ln>
          </p:spPr>
        </p:pic>
        <p:pic>
          <p:nvPicPr>
            <p:cNvPr id="17" name="Picture 5"/>
            <p:cNvPicPr>
              <a:picLocks noChangeAspect="1" noChangeArrowheads="1"/>
            </p:cNvPicPr>
            <p:nvPr/>
          </p:nvPicPr>
          <p:blipFill>
            <a:blip r:embed="rId8" cstate="print"/>
            <a:srcRect/>
            <a:stretch>
              <a:fillRect/>
            </a:stretch>
          </p:blipFill>
          <p:spPr bwMode="auto">
            <a:xfrm>
              <a:off x="6012160" y="6093296"/>
              <a:ext cx="898194" cy="346944"/>
            </a:xfrm>
            <a:prstGeom prst="rect">
              <a:avLst/>
            </a:prstGeom>
            <a:noFill/>
            <a:ln w="9525">
              <a:noFill/>
              <a:miter lim="800000"/>
              <a:headEnd/>
              <a:tailEnd/>
            </a:ln>
          </p:spPr>
        </p:pic>
        <p:pic>
          <p:nvPicPr>
            <p:cNvPr id="18" name="Picture 6"/>
            <p:cNvPicPr>
              <a:picLocks noChangeAspect="1" noChangeArrowheads="1"/>
            </p:cNvPicPr>
            <p:nvPr/>
          </p:nvPicPr>
          <p:blipFill>
            <a:blip r:embed="rId9" cstate="print"/>
            <a:srcRect/>
            <a:stretch>
              <a:fillRect/>
            </a:stretch>
          </p:blipFill>
          <p:spPr bwMode="auto">
            <a:xfrm>
              <a:off x="2195736" y="6093296"/>
              <a:ext cx="1843343" cy="287247"/>
            </a:xfrm>
            <a:prstGeom prst="rect">
              <a:avLst/>
            </a:prstGeom>
            <a:noFill/>
            <a:ln w="9525">
              <a:noFill/>
              <a:miter lim="800000"/>
              <a:headEnd/>
              <a:tailEnd/>
            </a:ln>
          </p:spPr>
        </p:pic>
      </p:grpSp>
    </p:spTree>
    <p:extLst>
      <p:ext uri="{BB962C8B-B14F-4D97-AF65-F5344CB8AC3E}">
        <p14:creationId xmlns:p14="http://schemas.microsoft.com/office/powerpoint/2010/main" xmlns="" val="3057809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7930" t="19787" r="25021" b="14307"/>
          <a:stretch/>
        </p:blipFill>
        <p:spPr bwMode="auto">
          <a:xfrm>
            <a:off x="380999" y="228600"/>
            <a:ext cx="8466471" cy="6477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153765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wheel(1)">
                                      <p:cBhvr>
                                        <p:cTn id="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13"/>
          <p:cNvGrpSpPr/>
          <p:nvPr/>
        </p:nvGrpSpPr>
        <p:grpSpPr>
          <a:xfrm>
            <a:off x="2438400" y="2590800"/>
            <a:ext cx="4191000" cy="1905000"/>
            <a:chOff x="2293663" y="1568640"/>
            <a:chExt cx="4489608" cy="3909893"/>
          </a:xfrm>
        </p:grpSpPr>
        <p:pic>
          <p:nvPicPr>
            <p:cNvPr id="6" name="Picture 37" descr="070705scale.jpg"/>
            <p:cNvPicPr>
              <a:picLocks noChangeAspect="1"/>
            </p:cNvPicPr>
            <p:nvPr/>
          </p:nvPicPr>
          <p:blipFill>
            <a:blip r:embed="rId3" cstate="print"/>
            <a:srcRect l="3468" r="5756" b="16974"/>
            <a:stretch>
              <a:fillRect/>
            </a:stretch>
          </p:blipFill>
          <p:spPr bwMode="auto">
            <a:xfrm>
              <a:off x="2293663" y="1568640"/>
              <a:ext cx="4489608" cy="3909893"/>
            </a:xfrm>
            <a:prstGeom prst="rect">
              <a:avLst/>
            </a:prstGeom>
            <a:noFill/>
            <a:ln w="9525">
              <a:noFill/>
              <a:miter lim="800000"/>
              <a:headEnd/>
              <a:tailEnd/>
            </a:ln>
          </p:spPr>
        </p:pic>
        <p:sp>
          <p:nvSpPr>
            <p:cNvPr id="7" name="Rectangle 11"/>
            <p:cNvSpPr>
              <a:spLocks noChangeArrowheads="1"/>
            </p:cNvSpPr>
            <p:nvPr/>
          </p:nvSpPr>
          <p:spPr bwMode="auto">
            <a:xfrm>
              <a:off x="4906794" y="2965030"/>
              <a:ext cx="1876477" cy="676813"/>
            </a:xfrm>
            <a:prstGeom prst="rect">
              <a:avLst/>
            </a:prstGeom>
            <a:noFill/>
            <a:ln w="9525">
              <a:noFill/>
              <a:miter lim="800000"/>
              <a:headEnd/>
              <a:tailEnd/>
            </a:ln>
          </p:spPr>
          <p:txBody>
            <a:bodyPr wrap="square">
              <a:spAutoFit/>
            </a:bodyPr>
            <a:lstStyle/>
            <a:p>
              <a:pPr algn="ctr" defTabSz="731838"/>
              <a:r>
                <a:rPr lang="en-US" altLang="zh-CN" sz="1800" b="1" i="1" dirty="0" smtClean="0">
                  <a:solidFill>
                    <a:srgbClr val="800080"/>
                  </a:solidFill>
                  <a:latin typeface="Palatino Linotype" pitchFamily="18" charset="0"/>
                  <a:ea typeface="宋体" charset="-122"/>
                </a:rPr>
                <a:t>Near a Beach</a:t>
              </a:r>
              <a:endParaRPr lang="en-US" sz="1800" b="1" dirty="0">
                <a:solidFill>
                  <a:srgbClr val="800080"/>
                </a:solidFill>
                <a:latin typeface="Garamond" pitchFamily="18" charset="0"/>
              </a:endParaRPr>
            </a:p>
          </p:txBody>
        </p:sp>
        <p:sp>
          <p:nvSpPr>
            <p:cNvPr id="8" name="Rectangle 38"/>
            <p:cNvSpPr>
              <a:spLocks noChangeArrowheads="1"/>
            </p:cNvSpPr>
            <p:nvPr/>
          </p:nvSpPr>
          <p:spPr bwMode="auto">
            <a:xfrm>
              <a:off x="2529189" y="3138841"/>
              <a:ext cx="850816" cy="676813"/>
            </a:xfrm>
            <a:prstGeom prst="rect">
              <a:avLst/>
            </a:prstGeom>
            <a:noFill/>
            <a:ln w="9525">
              <a:noFill/>
              <a:miter lim="800000"/>
              <a:headEnd/>
              <a:tailEnd/>
            </a:ln>
          </p:spPr>
          <p:txBody>
            <a:bodyPr wrap="square">
              <a:spAutoFit/>
            </a:bodyPr>
            <a:lstStyle/>
            <a:p>
              <a:pPr algn="ctr"/>
              <a:r>
                <a:rPr lang="en-US" sz="1800" b="1" i="1" dirty="0" smtClean="0">
                  <a:solidFill>
                    <a:srgbClr val="800080"/>
                  </a:solidFill>
                  <a:latin typeface="Palatino Linotype" pitchFamily="18" charset="0"/>
                  <a:ea typeface="宋体" charset="-122"/>
                </a:rPr>
                <a:t>$50</a:t>
              </a:r>
              <a:endParaRPr lang="en-US" sz="1800" b="1" dirty="0">
                <a:solidFill>
                  <a:srgbClr val="800080"/>
                </a:solidFill>
              </a:endParaRPr>
            </a:p>
          </p:txBody>
        </p:sp>
        <p:pic>
          <p:nvPicPr>
            <p:cNvPr id="9" name="Picture 59" descr="question"/>
            <p:cNvPicPr>
              <a:picLocks noChangeAspect="1" noChangeArrowheads="1"/>
            </p:cNvPicPr>
            <p:nvPr/>
          </p:nvPicPr>
          <p:blipFill>
            <a:blip r:embed="rId4" cstate="print"/>
            <a:srcRect/>
            <a:stretch>
              <a:fillRect/>
            </a:stretch>
          </p:blipFill>
          <p:spPr bwMode="auto">
            <a:xfrm rot="1878754">
              <a:off x="4131839" y="2689251"/>
              <a:ext cx="813259" cy="1216491"/>
            </a:xfrm>
            <a:prstGeom prst="rect">
              <a:avLst/>
            </a:prstGeom>
            <a:noFill/>
            <a:ln w="9525">
              <a:noFill/>
              <a:miter lim="800000"/>
              <a:headEnd/>
              <a:tailEnd/>
            </a:ln>
          </p:spPr>
        </p:pic>
      </p:grpSp>
      <p:sp>
        <p:nvSpPr>
          <p:cNvPr id="10" name="Content Placeholder 2"/>
          <p:cNvSpPr txBox="1">
            <a:spLocks/>
          </p:cNvSpPr>
          <p:nvPr/>
        </p:nvSpPr>
        <p:spPr>
          <a:xfrm>
            <a:off x="228600" y="990600"/>
            <a:ext cx="8686800" cy="533400"/>
          </a:xfrm>
          <a:prstGeom prst="rect">
            <a:avLst/>
          </a:prstGeom>
        </p:spPr>
        <p:txBody>
          <a:bodyPr vert="horz" lIns="91440" tIns="45720" rIns="91440" bIns="45720" rtlCol="0">
            <a:noAutofit/>
          </a:bodyPr>
          <a:lst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a:lstStyle>
          <a:p>
            <a:pPr marL="457200" indent="-457200">
              <a:buFont typeface="Wingdings" pitchFamily="2" charset="2"/>
              <a:buChar char="Ø"/>
            </a:pPr>
            <a:r>
              <a:rPr lang="en-US" sz="2400" b="0" dirty="0" smtClean="0"/>
              <a:t>Extract consumer preferences from unstructured data: </a:t>
            </a:r>
            <a:r>
              <a:rPr lang="en-US" b="0" i="1" dirty="0" smtClean="0"/>
              <a:t>Text Mining, Image Classification, Geo-social Mapping</a:t>
            </a:r>
            <a:r>
              <a:rPr lang="en-US" b="0" dirty="0" smtClean="0"/>
              <a:t>… </a:t>
            </a:r>
          </a:p>
          <a:p>
            <a:pPr marL="457200" indent="-457200">
              <a:buFont typeface="Wingdings" pitchFamily="2" charset="2"/>
              <a:buChar char="Ø"/>
            </a:pPr>
            <a:r>
              <a:rPr lang="en-US" sz="2400" b="0" dirty="0" smtClean="0"/>
              <a:t>Build economic models to analyze the economic value of product features.</a:t>
            </a:r>
          </a:p>
        </p:txBody>
      </p:sp>
      <p:sp>
        <p:nvSpPr>
          <p:cNvPr id="11" name="Title 1"/>
          <p:cNvSpPr>
            <a:spLocks noGrp="1"/>
          </p:cNvSpPr>
          <p:nvPr>
            <p:ph type="title"/>
          </p:nvPr>
        </p:nvSpPr>
        <p:spPr>
          <a:xfrm>
            <a:off x="457200" y="228600"/>
            <a:ext cx="7696200" cy="838200"/>
          </a:xfrm>
        </p:spPr>
        <p:txBody>
          <a:bodyPr>
            <a:normAutofit/>
          </a:bodyPr>
          <a:lstStyle/>
          <a:p>
            <a:r>
              <a:rPr lang="en-US" sz="3600" dirty="0" smtClean="0">
                <a:solidFill>
                  <a:srgbClr val="C00000"/>
                </a:solidFill>
              </a:rPr>
              <a:t>A bit about My Research</a:t>
            </a:r>
            <a:endParaRPr lang="en-US" sz="3600" dirty="0">
              <a:solidFill>
                <a:srgbClr val="C00000"/>
              </a:solidFill>
            </a:endParaRPr>
          </a:p>
        </p:txBody>
      </p:sp>
      <p:sp>
        <p:nvSpPr>
          <p:cNvPr id="12" name="Content Placeholder 2"/>
          <p:cNvSpPr txBox="1">
            <a:spLocks/>
          </p:cNvSpPr>
          <p:nvPr/>
        </p:nvSpPr>
        <p:spPr>
          <a:xfrm>
            <a:off x="228600" y="4495800"/>
            <a:ext cx="8763000" cy="533400"/>
          </a:xfrm>
          <a:prstGeom prst="rect">
            <a:avLst/>
          </a:prstGeom>
        </p:spPr>
        <p:txBody>
          <a:bodyPr vert="horz" lIns="91440" tIns="45720" rIns="91440" bIns="45720" rtlCol="0">
            <a:noAutofit/>
          </a:bodyPr>
          <a:lst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a:lstStyle>
          <a:p>
            <a:pPr marL="457200" indent="-457200">
              <a:buFont typeface="Wingdings" pitchFamily="2" charset="2"/>
              <a:buChar char="Ø"/>
            </a:pPr>
            <a:r>
              <a:rPr lang="en-US" sz="2400" b="0" dirty="0" smtClean="0"/>
              <a:t>Recommend product to consumers with “best value for money” !</a:t>
            </a:r>
          </a:p>
        </p:txBody>
      </p:sp>
      <p:pic>
        <p:nvPicPr>
          <p:cNvPr id="13" name="Picture 4"/>
          <p:cNvPicPr>
            <a:picLocks noChangeAspect="1" noChangeArrowheads="1"/>
          </p:cNvPicPr>
          <p:nvPr/>
        </p:nvPicPr>
        <p:blipFill>
          <a:blip r:embed="rId5" cstate="print"/>
          <a:srcRect/>
          <a:stretch>
            <a:fillRect/>
          </a:stretch>
        </p:blipFill>
        <p:spPr bwMode="auto">
          <a:xfrm>
            <a:off x="5139226" y="5137973"/>
            <a:ext cx="1515453" cy="1390849"/>
          </a:xfrm>
          <a:prstGeom prst="rect">
            <a:avLst/>
          </a:prstGeom>
          <a:noFill/>
          <a:ln w="9525">
            <a:noFill/>
            <a:miter lim="800000"/>
            <a:headEnd/>
            <a:tailEnd/>
          </a:ln>
        </p:spPr>
      </p:pic>
      <p:grpSp>
        <p:nvGrpSpPr>
          <p:cNvPr id="14" name="组合 12"/>
          <p:cNvGrpSpPr/>
          <p:nvPr/>
        </p:nvGrpSpPr>
        <p:grpSpPr>
          <a:xfrm>
            <a:off x="2514600" y="4972296"/>
            <a:ext cx="1981200" cy="1683612"/>
            <a:chOff x="6429388" y="3147649"/>
            <a:chExt cx="2383365" cy="2924557"/>
          </a:xfrm>
        </p:grpSpPr>
        <p:pic>
          <p:nvPicPr>
            <p:cNvPr id="15" name="图片 5" descr="money.gif"/>
            <p:cNvPicPr>
              <a:picLocks noChangeAspect="1"/>
            </p:cNvPicPr>
            <p:nvPr/>
          </p:nvPicPr>
          <p:blipFill>
            <a:blip r:embed="rId6" cstate="print"/>
            <a:stretch>
              <a:fillRect/>
            </a:stretch>
          </p:blipFill>
          <p:spPr>
            <a:xfrm>
              <a:off x="6429388" y="4643446"/>
              <a:ext cx="1964142" cy="1428760"/>
            </a:xfrm>
            <a:prstGeom prst="rect">
              <a:avLst/>
            </a:prstGeom>
          </p:spPr>
        </p:pic>
        <p:pic>
          <p:nvPicPr>
            <p:cNvPr id="16" name="图片 6" descr="best-value-for-money_image.png"/>
            <p:cNvPicPr>
              <a:picLocks noChangeAspect="1"/>
            </p:cNvPicPr>
            <p:nvPr/>
          </p:nvPicPr>
          <p:blipFill>
            <a:blip r:embed="rId7" cstate="print"/>
            <a:stretch>
              <a:fillRect/>
            </a:stretch>
          </p:blipFill>
          <p:spPr>
            <a:xfrm>
              <a:off x="6500826" y="3147649"/>
              <a:ext cx="2311927" cy="1638673"/>
            </a:xfrm>
            <a:prstGeom prst="rect">
              <a:avLst/>
            </a:prstGeom>
          </p:spPr>
        </p:pic>
      </p:grpSp>
    </p:spTree>
    <p:extLst>
      <p:ext uri="{BB962C8B-B14F-4D97-AF65-F5344CB8AC3E}">
        <p14:creationId xmlns:p14="http://schemas.microsoft.com/office/powerpoint/2010/main" xmlns="" val="370631861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itle 1"/>
          <p:cNvSpPr>
            <a:spLocks noGrp="1"/>
          </p:cNvSpPr>
          <p:nvPr>
            <p:ph type="title"/>
          </p:nvPr>
        </p:nvSpPr>
        <p:spPr>
          <a:xfrm>
            <a:off x="457200" y="304800"/>
            <a:ext cx="7696200" cy="838200"/>
          </a:xfrm>
        </p:spPr>
        <p:txBody>
          <a:bodyPr>
            <a:normAutofit/>
          </a:bodyPr>
          <a:lstStyle/>
          <a:p>
            <a:r>
              <a:rPr lang="en-US" sz="3600" dirty="0" smtClean="0">
                <a:solidFill>
                  <a:srgbClr val="C00000"/>
                </a:solidFill>
              </a:rPr>
              <a:t>A bit about My Research</a:t>
            </a:r>
            <a:endParaRPr lang="en-US" sz="3600" dirty="0">
              <a:solidFill>
                <a:srgbClr val="C00000"/>
              </a:solidFill>
            </a:endParaRPr>
          </a:p>
        </p:txBody>
      </p:sp>
      <p:sp>
        <p:nvSpPr>
          <p:cNvPr id="12" name="Content Placeholder 2"/>
          <p:cNvSpPr txBox="1">
            <a:spLocks/>
          </p:cNvSpPr>
          <p:nvPr/>
        </p:nvSpPr>
        <p:spPr>
          <a:xfrm>
            <a:off x="228600" y="1371600"/>
            <a:ext cx="8763000" cy="1143000"/>
          </a:xfrm>
          <a:prstGeom prst="rect">
            <a:avLst/>
          </a:prstGeom>
        </p:spPr>
        <p:txBody>
          <a:bodyPr vert="horz" lIns="91440" tIns="45720" rIns="91440" bIns="45720" rtlCol="0">
            <a:normAutofit/>
          </a:bodyPr>
          <a:lst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a:lstStyle>
          <a:p>
            <a:pPr marL="457200" indent="-457200">
              <a:buFont typeface="Wingdings" pitchFamily="2" charset="2"/>
              <a:buChar char="Ø"/>
            </a:pPr>
            <a:r>
              <a:rPr lang="en-US" sz="2400" b="0" dirty="0" smtClean="0"/>
              <a:t>Apply to many other business scenarios:</a:t>
            </a:r>
          </a:p>
        </p:txBody>
      </p:sp>
      <p:pic>
        <p:nvPicPr>
          <p:cNvPr id="13" name="Picture 4"/>
          <p:cNvPicPr>
            <a:picLocks noChangeAspect="1" noChangeArrowheads="1"/>
          </p:cNvPicPr>
          <p:nvPr/>
        </p:nvPicPr>
        <p:blipFill>
          <a:blip r:embed="rId3" cstate="print"/>
          <a:srcRect/>
          <a:stretch>
            <a:fillRect/>
          </a:stretch>
        </p:blipFill>
        <p:spPr bwMode="auto">
          <a:xfrm>
            <a:off x="5139226" y="5137973"/>
            <a:ext cx="1515453" cy="1390849"/>
          </a:xfrm>
          <a:prstGeom prst="rect">
            <a:avLst/>
          </a:prstGeom>
          <a:noFill/>
          <a:ln w="9525">
            <a:noFill/>
            <a:miter lim="800000"/>
            <a:headEnd/>
            <a:tailEnd/>
          </a:ln>
        </p:spPr>
      </p:pic>
      <p:grpSp>
        <p:nvGrpSpPr>
          <p:cNvPr id="14" name="组合 12"/>
          <p:cNvGrpSpPr/>
          <p:nvPr/>
        </p:nvGrpSpPr>
        <p:grpSpPr>
          <a:xfrm>
            <a:off x="2438400" y="4972296"/>
            <a:ext cx="1981200" cy="1683612"/>
            <a:chOff x="6429388" y="3147649"/>
            <a:chExt cx="2383365" cy="2924557"/>
          </a:xfrm>
        </p:grpSpPr>
        <p:pic>
          <p:nvPicPr>
            <p:cNvPr id="15" name="图片 5" descr="money.gif"/>
            <p:cNvPicPr>
              <a:picLocks noChangeAspect="1"/>
            </p:cNvPicPr>
            <p:nvPr/>
          </p:nvPicPr>
          <p:blipFill>
            <a:blip r:embed="rId4" cstate="print"/>
            <a:stretch>
              <a:fillRect/>
            </a:stretch>
          </p:blipFill>
          <p:spPr>
            <a:xfrm>
              <a:off x="6429388" y="4643446"/>
              <a:ext cx="1964142" cy="1428760"/>
            </a:xfrm>
            <a:prstGeom prst="rect">
              <a:avLst/>
            </a:prstGeom>
          </p:spPr>
        </p:pic>
        <p:pic>
          <p:nvPicPr>
            <p:cNvPr id="16" name="图片 6" descr="best-value-for-money_image.png"/>
            <p:cNvPicPr>
              <a:picLocks noChangeAspect="1"/>
            </p:cNvPicPr>
            <p:nvPr/>
          </p:nvPicPr>
          <p:blipFill>
            <a:blip r:embed="rId5" cstate="print"/>
            <a:stretch>
              <a:fillRect/>
            </a:stretch>
          </p:blipFill>
          <p:spPr>
            <a:xfrm>
              <a:off x="6500826" y="3147649"/>
              <a:ext cx="2311927" cy="1638673"/>
            </a:xfrm>
            <a:prstGeom prst="rect">
              <a:avLst/>
            </a:prstGeom>
          </p:spPr>
        </p:pic>
      </p:grpSp>
      <p:sp>
        <p:nvSpPr>
          <p:cNvPr id="2" name="Rectangle 1"/>
          <p:cNvSpPr/>
          <p:nvPr/>
        </p:nvSpPr>
        <p:spPr>
          <a:xfrm>
            <a:off x="719726" y="2145268"/>
            <a:ext cx="7967074" cy="2308324"/>
          </a:xfrm>
          <a:prstGeom prst="rect">
            <a:avLst/>
          </a:prstGeom>
        </p:spPr>
        <p:txBody>
          <a:bodyPr wrap="square">
            <a:spAutoFit/>
          </a:bodyPr>
          <a:lstStyle/>
          <a:p>
            <a:pPr marL="457200" indent="-457200">
              <a:buFont typeface="Wingdings" pitchFamily="2" charset="2"/>
              <a:buChar char="Ø"/>
            </a:pPr>
            <a:r>
              <a:rPr lang="en-US" sz="2400" dirty="0"/>
              <a:t>Online </a:t>
            </a:r>
            <a:r>
              <a:rPr lang="en-US" sz="2400" dirty="0" smtClean="0"/>
              <a:t>Dating – Best matched “soul mate”</a:t>
            </a:r>
          </a:p>
          <a:p>
            <a:pPr marL="457200" indent="-457200">
              <a:buFont typeface="Wingdings" pitchFamily="2" charset="2"/>
              <a:buChar char="Ø"/>
            </a:pPr>
            <a:r>
              <a:rPr lang="en-US" sz="2400" dirty="0" smtClean="0"/>
              <a:t>Job Searching – Best fit job (job candidate)</a:t>
            </a:r>
          </a:p>
          <a:p>
            <a:pPr marL="457200" indent="-457200">
              <a:buFont typeface="Wingdings" pitchFamily="2" charset="2"/>
              <a:buChar char="Ø"/>
            </a:pPr>
            <a:r>
              <a:rPr lang="en-US" sz="2400" dirty="0" smtClean="0"/>
              <a:t>Recommender systems for Doctors &amp; Patients</a:t>
            </a:r>
          </a:p>
          <a:p>
            <a:pPr marL="457200" indent="-457200">
              <a:buFont typeface="Wingdings" pitchFamily="2" charset="2"/>
              <a:buChar char="Ø"/>
            </a:pPr>
            <a:r>
              <a:rPr lang="en-US" sz="2400" dirty="0" smtClean="0"/>
              <a:t>Ranking online ads</a:t>
            </a:r>
          </a:p>
          <a:p>
            <a:pPr marL="457200" indent="-457200">
              <a:buFont typeface="Wingdings" pitchFamily="2" charset="2"/>
              <a:buChar char="Ø"/>
            </a:pPr>
            <a:r>
              <a:rPr lang="en-US" sz="2400" dirty="0" smtClean="0"/>
              <a:t>Stock options: </a:t>
            </a:r>
            <a:r>
              <a:rPr lang="en-US" sz="2400" dirty="0" err="1" smtClean="0"/>
              <a:t>Facebook</a:t>
            </a:r>
            <a:r>
              <a:rPr lang="en-US" sz="2400" dirty="0" smtClean="0"/>
              <a:t> ? $38? </a:t>
            </a:r>
          </a:p>
          <a:p>
            <a:pPr marL="457200" indent="-457200">
              <a:buFont typeface="Wingdings" pitchFamily="2" charset="2"/>
              <a:buChar char="Ø"/>
            </a:pPr>
            <a:r>
              <a:rPr lang="en-US" sz="2400" dirty="0" smtClean="0"/>
              <a:t>Housing market…</a:t>
            </a:r>
            <a:endParaRPr lang="en-US" sz="2400" dirty="0"/>
          </a:p>
        </p:txBody>
      </p:sp>
      <p:sp>
        <p:nvSpPr>
          <p:cNvPr id="3" name="Rectangle 2"/>
          <p:cNvSpPr/>
          <p:nvPr/>
        </p:nvSpPr>
        <p:spPr>
          <a:xfrm>
            <a:off x="6490135" y="4569023"/>
            <a:ext cx="1896673" cy="307777"/>
          </a:xfrm>
          <a:prstGeom prst="rect">
            <a:avLst/>
          </a:prstGeom>
        </p:spPr>
        <p:txBody>
          <a:bodyPr wrap="none">
            <a:spAutoFit/>
          </a:bodyPr>
          <a:lstStyle/>
          <a:p>
            <a:r>
              <a:rPr lang="en-US" sz="1400" b="1" dirty="0" smtClean="0">
                <a:solidFill>
                  <a:srgbClr val="7030A0"/>
                </a:solidFill>
              </a:rPr>
              <a:t>$19 (Aug 28, 2012)</a:t>
            </a:r>
            <a:endParaRPr lang="en-US" sz="1400" b="1" dirty="0">
              <a:solidFill>
                <a:srgbClr val="7030A0"/>
              </a:solidFill>
            </a:endParaRPr>
          </a:p>
        </p:txBody>
      </p:sp>
      <p:pic>
        <p:nvPicPr>
          <p:cNvPr id="50178" name="Picture 2" descr="https://www.google.com/finance/chart?q=NASDAQ:FB&amp;tlf=12"/>
          <p:cNvPicPr>
            <a:picLocks noChangeAspect="1" noChangeArrowheads="1"/>
          </p:cNvPicPr>
          <p:nvPr/>
        </p:nvPicPr>
        <p:blipFill>
          <a:blip r:embed="rId6" cstate="print"/>
          <a:srcRect/>
          <a:stretch>
            <a:fillRect/>
          </a:stretch>
        </p:blipFill>
        <p:spPr bwMode="auto">
          <a:xfrm>
            <a:off x="6438900" y="3352800"/>
            <a:ext cx="2019300" cy="1104901"/>
          </a:xfrm>
          <a:prstGeom prst="rect">
            <a:avLst/>
          </a:prstGeom>
          <a:noFill/>
        </p:spPr>
      </p:pic>
    </p:spTree>
    <p:extLst>
      <p:ext uri="{BB962C8B-B14F-4D97-AF65-F5344CB8AC3E}">
        <p14:creationId xmlns:p14="http://schemas.microsoft.com/office/powerpoint/2010/main" xmlns="" val="3647490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178"/>
                                        </p:tgtEl>
                                        <p:attrNameLst>
                                          <p:attrName>style.visibility</p:attrName>
                                        </p:attrNameLst>
                                      </p:cBhvr>
                                      <p:to>
                                        <p:strVal val="visible"/>
                                      </p:to>
                                    </p:set>
                                    <p:animEffect transition="in" filter="fade">
                                      <p:cBhvr>
                                        <p:cTn id="7" dur="500"/>
                                        <p:tgtEl>
                                          <p:spTgt spid="5017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Information</a:t>
            </a:r>
            <a:br>
              <a:rPr lang="en-US" dirty="0" smtClean="0">
                <a:solidFill>
                  <a:srgbClr val="C00000"/>
                </a:solidFill>
              </a:rPr>
            </a:br>
            <a:r>
              <a:rPr lang="en-US" dirty="0" smtClean="0">
                <a:solidFill>
                  <a:srgbClr val="C00000"/>
                </a:solidFill>
              </a:rPr>
              <a:t>Technology</a:t>
            </a:r>
            <a:endParaRPr lang="en-US" dirty="0">
              <a:solidFill>
                <a:srgbClr val="C00000"/>
              </a:solidFill>
            </a:endParaRPr>
          </a:p>
        </p:txBody>
      </p:sp>
    </p:spTree>
    <p:extLst>
      <p:ext uri="{BB962C8B-B14F-4D97-AF65-F5344CB8AC3E}">
        <p14:creationId xmlns:p14="http://schemas.microsoft.com/office/powerpoint/2010/main" xmlns="" val="32040664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4753" name="Picture 1" descr="C:\Users\Beibei\Pictures\fun\475b3d56jw1dw84v4v03xj.jpg"/>
          <p:cNvPicPr>
            <a:picLocks noChangeAspect="1" noChangeArrowheads="1"/>
          </p:cNvPicPr>
          <p:nvPr/>
        </p:nvPicPr>
        <p:blipFill>
          <a:blip r:embed="rId2" cstate="print"/>
          <a:srcRect b="51111"/>
          <a:stretch>
            <a:fillRect/>
          </a:stretch>
        </p:blipFill>
        <p:spPr bwMode="auto">
          <a:xfrm>
            <a:off x="152400" y="76200"/>
            <a:ext cx="4483685" cy="3352800"/>
          </a:xfrm>
          <a:prstGeom prst="rect">
            <a:avLst/>
          </a:prstGeom>
          <a:noFill/>
        </p:spPr>
      </p:pic>
      <p:pic>
        <p:nvPicPr>
          <p:cNvPr id="23" name="Picture 1" descr="C:\Users\Beibei\Pictures\fun\475b3d56jw1dw84v4v03xj.jpg"/>
          <p:cNvPicPr>
            <a:picLocks noChangeAspect="1" noChangeArrowheads="1"/>
          </p:cNvPicPr>
          <p:nvPr/>
        </p:nvPicPr>
        <p:blipFill>
          <a:blip r:embed="rId2" cstate="print"/>
          <a:srcRect t="48889" b="3333"/>
          <a:stretch>
            <a:fillRect/>
          </a:stretch>
        </p:blipFill>
        <p:spPr bwMode="auto">
          <a:xfrm>
            <a:off x="4572000" y="3505200"/>
            <a:ext cx="4483685" cy="3276600"/>
          </a:xfrm>
          <a:prstGeom prst="rect">
            <a:avLst/>
          </a:prstGeom>
          <a:noFill/>
        </p:spPr>
      </p:pic>
    </p:spTree>
    <p:extLst>
      <p:ext uri="{BB962C8B-B14F-4D97-AF65-F5344CB8AC3E}">
        <p14:creationId xmlns:p14="http://schemas.microsoft.com/office/powerpoint/2010/main" xmlns="" val="1031724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4753"/>
                                        </p:tgtEl>
                                        <p:attrNameLst>
                                          <p:attrName>style.visibility</p:attrName>
                                        </p:attrNameLst>
                                      </p:cBhvr>
                                      <p:to>
                                        <p:strVal val="visible"/>
                                      </p:to>
                                    </p:set>
                                    <p:animEffect transition="in" filter="fade">
                                      <p:cBhvr>
                                        <p:cTn id="7" dur="500"/>
                                        <p:tgtEl>
                                          <p:spTgt spid="7475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3400" y="304800"/>
            <a:ext cx="8153400" cy="609144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1418156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solidFill>
                  <a:srgbClr val="C00000"/>
                </a:solidFill>
              </a:rPr>
              <a:t>Technology</a:t>
            </a:r>
            <a:br>
              <a:rPr lang="en-US" dirty="0" smtClean="0">
                <a:solidFill>
                  <a:srgbClr val="C00000"/>
                </a:solidFill>
              </a:rPr>
            </a:br>
            <a:r>
              <a:rPr lang="el-GR" cap="none" dirty="0" smtClean="0">
                <a:solidFill>
                  <a:srgbClr val="C00000"/>
                </a:solidFill>
              </a:rPr>
              <a:t>Τεχνολογία</a:t>
            </a:r>
            <a:endParaRPr lang="en-US" dirty="0">
              <a:solidFill>
                <a:srgbClr val="C00000"/>
              </a:solidFill>
            </a:endParaRPr>
          </a:p>
        </p:txBody>
      </p:sp>
      <p:sp>
        <p:nvSpPr>
          <p:cNvPr id="5" name="Subtitle 4"/>
          <p:cNvSpPr>
            <a:spLocks noGrp="1"/>
          </p:cNvSpPr>
          <p:nvPr>
            <p:ph type="subTitle" idx="1"/>
          </p:nvPr>
        </p:nvSpPr>
        <p:spPr>
          <a:xfrm>
            <a:off x="457200" y="4800600"/>
            <a:ext cx="6858000" cy="1295400"/>
          </a:xfrm>
        </p:spPr>
        <p:txBody>
          <a:bodyPr>
            <a:normAutofit/>
          </a:bodyPr>
          <a:lstStyle/>
          <a:p>
            <a:r>
              <a:rPr lang="en-US" sz="3200" dirty="0" smtClean="0">
                <a:solidFill>
                  <a:srgbClr val="C00000"/>
                </a:solidFill>
              </a:rPr>
              <a:t>The Study of </a:t>
            </a:r>
          </a:p>
          <a:p>
            <a:r>
              <a:rPr lang="en-US" sz="3200" dirty="0" smtClean="0">
                <a:solidFill>
                  <a:srgbClr val="C00000"/>
                </a:solidFill>
              </a:rPr>
              <a:t>art, skill, or craft</a:t>
            </a:r>
            <a:endParaRPr lang="en-US" sz="3200" dirty="0">
              <a:solidFill>
                <a:srgbClr val="C00000"/>
              </a:solidFill>
            </a:endParaRPr>
          </a:p>
        </p:txBody>
      </p:sp>
    </p:spTree>
    <p:extLst>
      <p:ext uri="{BB962C8B-B14F-4D97-AF65-F5344CB8AC3E}">
        <p14:creationId xmlns:p14="http://schemas.microsoft.com/office/powerpoint/2010/main" xmlns="" val="314745598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31825"/>
            <a:ext cx="7772400" cy="5159375"/>
          </a:xfrm>
        </p:spPr>
        <p:txBody>
          <a:bodyPr>
            <a:normAutofit/>
          </a:bodyPr>
          <a:lstStyle/>
          <a:p>
            <a:r>
              <a:rPr lang="en-US" sz="4000" cap="none" dirty="0" smtClean="0">
                <a:solidFill>
                  <a:srgbClr val="C00000"/>
                </a:solidFill>
              </a:rPr>
              <a:t>“The new technology does not yet have a single established name. We shall call it information technology (IT).”</a:t>
            </a:r>
            <a:br>
              <a:rPr lang="en-US" sz="4000" cap="none" dirty="0" smtClean="0">
                <a:solidFill>
                  <a:srgbClr val="C00000"/>
                </a:solidFill>
              </a:rPr>
            </a:br>
            <a:r>
              <a:rPr lang="en-US" sz="4000" cap="none" dirty="0" smtClean="0">
                <a:solidFill>
                  <a:srgbClr val="C00000"/>
                </a:solidFill>
              </a:rPr>
              <a:t/>
            </a:r>
            <a:br>
              <a:rPr lang="en-US" sz="4000" cap="none" dirty="0" smtClean="0">
                <a:solidFill>
                  <a:srgbClr val="C00000"/>
                </a:solidFill>
              </a:rPr>
            </a:br>
            <a:r>
              <a:rPr lang="en-US" sz="4000" cap="none" dirty="0" smtClean="0">
                <a:solidFill>
                  <a:srgbClr val="C00000"/>
                </a:solidFill>
              </a:rPr>
              <a:t>Leavitt and </a:t>
            </a:r>
            <a:r>
              <a:rPr lang="en-US" sz="4000" cap="none" dirty="0" err="1" smtClean="0">
                <a:solidFill>
                  <a:srgbClr val="C00000"/>
                </a:solidFill>
              </a:rPr>
              <a:t>Whisler</a:t>
            </a:r>
            <a:r>
              <a:rPr lang="en-US" sz="4000" cap="none" dirty="0" smtClean="0">
                <a:solidFill>
                  <a:srgbClr val="C00000"/>
                </a:solidFill>
              </a:rPr>
              <a:t> </a:t>
            </a:r>
            <a:br>
              <a:rPr lang="en-US" sz="4000" cap="none" dirty="0" smtClean="0">
                <a:solidFill>
                  <a:srgbClr val="C00000"/>
                </a:solidFill>
              </a:rPr>
            </a:br>
            <a:r>
              <a:rPr lang="en-US" sz="4000" cap="none" dirty="0" smtClean="0">
                <a:solidFill>
                  <a:srgbClr val="C00000"/>
                </a:solidFill>
              </a:rPr>
              <a:t>(HBR, 1958)</a:t>
            </a:r>
            <a:endParaRPr lang="en-US" sz="4000" cap="none" dirty="0">
              <a:solidFill>
                <a:srgbClr val="C00000"/>
              </a:solidFill>
            </a:endParaRPr>
          </a:p>
        </p:txBody>
      </p:sp>
    </p:spTree>
    <p:extLst>
      <p:ext uri="{BB962C8B-B14F-4D97-AF65-F5344CB8AC3E}">
        <p14:creationId xmlns:p14="http://schemas.microsoft.com/office/powerpoint/2010/main" xmlns="" val="400375553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580" name="Picture 4" descr="http://www.kchanson.com/letter.gi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04850" y="857250"/>
            <a:ext cx="7600950" cy="5143501"/>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itle 1"/>
          <p:cNvSpPr txBox="1">
            <a:spLocks/>
          </p:cNvSpPr>
          <p:nvPr/>
        </p:nvSpPr>
        <p:spPr>
          <a:xfrm>
            <a:off x="457200" y="5791200"/>
            <a:ext cx="8229600" cy="914400"/>
          </a:xfrm>
          <a:prstGeom prst="rect">
            <a:avLst/>
          </a:prstGeom>
        </p:spPr>
        <p:txBody>
          <a:bodyPr/>
          <a:lstStyle>
            <a:lvl1pPr algn="l" defTabSz="914400" rtl="0" eaLnBrk="1" latinLnBrk="0" hangingPunct="1">
              <a:spcBef>
                <a:spcPct val="0"/>
              </a:spcBef>
              <a:buNone/>
              <a:defRPr sz="3600" kern="1200" cap="all" spc="-60" baseline="0">
                <a:solidFill>
                  <a:schemeClr val="tx2"/>
                </a:solidFill>
                <a:latin typeface="+mj-lt"/>
                <a:ea typeface="+mj-ea"/>
                <a:cs typeface="+mj-cs"/>
              </a:defRPr>
            </a:lvl1pPr>
          </a:lstStyle>
          <a:p>
            <a:r>
              <a:rPr lang="en-US" sz="4400" b="1" dirty="0" smtClean="0">
                <a:solidFill>
                  <a:srgbClr val="C00000"/>
                </a:solidFill>
              </a:rPr>
              <a:t>3000 </a:t>
            </a:r>
            <a:r>
              <a:rPr lang="en-US" sz="4400" b="1" dirty="0" err="1" smtClean="0">
                <a:solidFill>
                  <a:srgbClr val="C00000"/>
                </a:solidFill>
              </a:rPr>
              <a:t>bc</a:t>
            </a:r>
            <a:endParaRPr lang="en-US" sz="4400" b="1" dirty="0">
              <a:solidFill>
                <a:srgbClr val="C00000"/>
              </a:solidFill>
            </a:endParaRPr>
          </a:p>
        </p:txBody>
      </p:sp>
    </p:spTree>
    <p:extLst>
      <p:ext uri="{BB962C8B-B14F-4D97-AF65-F5344CB8AC3E}">
        <p14:creationId xmlns:p14="http://schemas.microsoft.com/office/powerpoint/2010/main" xmlns="" val="29499349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602" name="Picture 2" descr="File:Printer in 1568-ce.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357438" y="576262"/>
            <a:ext cx="4429125" cy="5705476"/>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itle 1"/>
          <p:cNvSpPr txBox="1">
            <a:spLocks/>
          </p:cNvSpPr>
          <p:nvPr/>
        </p:nvSpPr>
        <p:spPr>
          <a:xfrm>
            <a:off x="457200" y="5791200"/>
            <a:ext cx="8229600" cy="914400"/>
          </a:xfrm>
          <a:prstGeom prst="rect">
            <a:avLst/>
          </a:prstGeom>
        </p:spPr>
        <p:txBody>
          <a:bodyPr/>
          <a:lstStyle>
            <a:lvl1pPr algn="l" defTabSz="914400" rtl="0" eaLnBrk="1" latinLnBrk="0" hangingPunct="1">
              <a:spcBef>
                <a:spcPct val="0"/>
              </a:spcBef>
              <a:buNone/>
              <a:defRPr sz="3600" kern="1200" cap="all" spc="-60" baseline="0">
                <a:solidFill>
                  <a:schemeClr val="tx2"/>
                </a:solidFill>
                <a:latin typeface="+mj-lt"/>
                <a:ea typeface="+mj-ea"/>
                <a:cs typeface="+mj-cs"/>
              </a:defRPr>
            </a:lvl1pPr>
          </a:lstStyle>
          <a:p>
            <a:r>
              <a:rPr lang="en-US" sz="4400" b="1" dirty="0" smtClean="0">
                <a:solidFill>
                  <a:srgbClr val="C00000"/>
                </a:solidFill>
              </a:rPr>
              <a:t>1440</a:t>
            </a:r>
            <a:endParaRPr lang="en-US" sz="4400" b="1" dirty="0">
              <a:solidFill>
                <a:srgbClr val="C00000"/>
              </a:solidFill>
            </a:endParaRPr>
          </a:p>
        </p:txBody>
      </p:sp>
    </p:spTree>
    <p:extLst>
      <p:ext uri="{BB962C8B-B14F-4D97-AF65-F5344CB8AC3E}">
        <p14:creationId xmlns:p14="http://schemas.microsoft.com/office/powerpoint/2010/main" xmlns="" val="358793426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50" name="Picture 2" descr="http://wac.450f.edgecastcdn.net/80450F/wjez.com/files/2011/06/bell2.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43075" y="1095375"/>
            <a:ext cx="5657850" cy="466725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itle 1"/>
          <p:cNvSpPr txBox="1">
            <a:spLocks/>
          </p:cNvSpPr>
          <p:nvPr/>
        </p:nvSpPr>
        <p:spPr>
          <a:xfrm>
            <a:off x="457200" y="5791200"/>
            <a:ext cx="8229600" cy="914400"/>
          </a:xfrm>
          <a:prstGeom prst="rect">
            <a:avLst/>
          </a:prstGeom>
        </p:spPr>
        <p:txBody>
          <a:bodyPr/>
          <a:lstStyle>
            <a:lvl1pPr algn="l" defTabSz="914400" rtl="0" eaLnBrk="1" latinLnBrk="0" hangingPunct="1">
              <a:spcBef>
                <a:spcPct val="0"/>
              </a:spcBef>
              <a:buNone/>
              <a:defRPr sz="3600" kern="1200" cap="all" spc="-60" baseline="0">
                <a:solidFill>
                  <a:schemeClr val="tx2"/>
                </a:solidFill>
                <a:latin typeface="+mj-lt"/>
                <a:ea typeface="+mj-ea"/>
                <a:cs typeface="+mj-cs"/>
              </a:defRPr>
            </a:lvl1pPr>
          </a:lstStyle>
          <a:p>
            <a:r>
              <a:rPr lang="en-US" sz="4400" b="1" dirty="0" smtClean="0">
                <a:solidFill>
                  <a:srgbClr val="C00000"/>
                </a:solidFill>
              </a:rPr>
              <a:t>1870</a:t>
            </a:r>
            <a:endParaRPr lang="en-US" sz="4400" b="1" dirty="0">
              <a:solidFill>
                <a:srgbClr val="C00000"/>
              </a:solidFill>
            </a:endParaRPr>
          </a:p>
        </p:txBody>
      </p:sp>
    </p:spTree>
    <p:extLst>
      <p:ext uri="{BB962C8B-B14F-4D97-AF65-F5344CB8AC3E}">
        <p14:creationId xmlns:p14="http://schemas.microsoft.com/office/powerpoint/2010/main" xmlns="" val="37155223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674" name="Picture 2" descr="File:TeslaWirelessPower189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52500" y="914400"/>
            <a:ext cx="7239000" cy="4813028"/>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itle 1"/>
          <p:cNvSpPr txBox="1">
            <a:spLocks/>
          </p:cNvSpPr>
          <p:nvPr/>
        </p:nvSpPr>
        <p:spPr>
          <a:xfrm>
            <a:off x="457200" y="5791200"/>
            <a:ext cx="8229600" cy="914400"/>
          </a:xfrm>
          <a:prstGeom prst="rect">
            <a:avLst/>
          </a:prstGeom>
        </p:spPr>
        <p:txBody>
          <a:bodyPr/>
          <a:lstStyle>
            <a:lvl1pPr algn="l" defTabSz="914400" rtl="0" eaLnBrk="1" latinLnBrk="0" hangingPunct="1">
              <a:spcBef>
                <a:spcPct val="0"/>
              </a:spcBef>
              <a:buNone/>
              <a:defRPr sz="3600" kern="1200" cap="all" spc="-60" baseline="0">
                <a:solidFill>
                  <a:schemeClr val="tx2"/>
                </a:solidFill>
                <a:latin typeface="+mj-lt"/>
                <a:ea typeface="+mj-ea"/>
                <a:cs typeface="+mj-cs"/>
              </a:defRPr>
            </a:lvl1pPr>
          </a:lstStyle>
          <a:p>
            <a:r>
              <a:rPr lang="en-US" sz="4400" b="1" cap="none" dirty="0" smtClean="0">
                <a:solidFill>
                  <a:srgbClr val="C00000"/>
                </a:solidFill>
              </a:rPr>
              <a:t>1890s</a:t>
            </a:r>
            <a:endParaRPr lang="en-US" sz="4400" b="1" cap="none" dirty="0">
              <a:solidFill>
                <a:srgbClr val="C00000"/>
              </a:solidFill>
            </a:endParaRPr>
          </a:p>
        </p:txBody>
      </p:sp>
    </p:spTree>
    <p:extLst>
      <p:ext uri="{BB962C8B-B14F-4D97-AF65-F5344CB8AC3E}">
        <p14:creationId xmlns:p14="http://schemas.microsoft.com/office/powerpoint/2010/main" xmlns="" val="7724076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698" name="Picture 2" descr="http://www.tvhistory.tv/1925-Feb-28-Baird-TV-GRAPHIC-small.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981200" y="152400"/>
            <a:ext cx="5588182" cy="64008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itle 1"/>
          <p:cNvSpPr txBox="1">
            <a:spLocks/>
          </p:cNvSpPr>
          <p:nvPr/>
        </p:nvSpPr>
        <p:spPr>
          <a:xfrm>
            <a:off x="228600" y="5791200"/>
            <a:ext cx="8229600" cy="914400"/>
          </a:xfrm>
          <a:prstGeom prst="rect">
            <a:avLst/>
          </a:prstGeom>
        </p:spPr>
        <p:txBody>
          <a:bodyPr/>
          <a:lstStyle>
            <a:lvl1pPr algn="l" defTabSz="914400" rtl="0" eaLnBrk="1" latinLnBrk="0" hangingPunct="1">
              <a:spcBef>
                <a:spcPct val="0"/>
              </a:spcBef>
              <a:buNone/>
              <a:defRPr sz="3600" kern="1200" cap="all" spc="-60" baseline="0">
                <a:solidFill>
                  <a:schemeClr val="tx2"/>
                </a:solidFill>
                <a:latin typeface="+mj-lt"/>
                <a:ea typeface="+mj-ea"/>
                <a:cs typeface="+mj-cs"/>
              </a:defRPr>
            </a:lvl1pPr>
          </a:lstStyle>
          <a:p>
            <a:r>
              <a:rPr lang="en-US" sz="4400" b="1" cap="none" dirty="0" smtClean="0">
                <a:solidFill>
                  <a:srgbClr val="C00000"/>
                </a:solidFill>
              </a:rPr>
              <a:t>1925</a:t>
            </a:r>
            <a:endParaRPr lang="en-US" sz="4400" b="1" cap="none" dirty="0">
              <a:solidFill>
                <a:srgbClr val="C00000"/>
              </a:solidFill>
            </a:endParaRPr>
          </a:p>
        </p:txBody>
      </p:sp>
    </p:spTree>
    <p:extLst>
      <p:ext uri="{BB962C8B-B14F-4D97-AF65-F5344CB8AC3E}">
        <p14:creationId xmlns:p14="http://schemas.microsoft.com/office/powerpoint/2010/main" xmlns="" val="78106359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22" name="Picture 2" descr="http://www.visualwalkthroughs.com/tron/traininggrids/3.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itle 1"/>
          <p:cNvSpPr txBox="1">
            <a:spLocks/>
          </p:cNvSpPr>
          <p:nvPr/>
        </p:nvSpPr>
        <p:spPr>
          <a:xfrm>
            <a:off x="453788" y="1981200"/>
            <a:ext cx="7772400" cy="4321175"/>
          </a:xfrm>
          <a:prstGeom prst="rect">
            <a:avLst/>
          </a:prstGeom>
        </p:spPr>
        <p:txBody>
          <a:bodyPr/>
          <a:lstStyle>
            <a:lvl1pPr algn="l" defTabSz="914400" rtl="0" eaLnBrk="1" latinLnBrk="0" hangingPunct="1">
              <a:spcBef>
                <a:spcPct val="0"/>
              </a:spcBef>
              <a:buNone/>
              <a:defRPr sz="3600" kern="1200" cap="all" spc="-60" baseline="0">
                <a:solidFill>
                  <a:schemeClr val="tx2"/>
                </a:solidFill>
                <a:latin typeface="+mj-lt"/>
                <a:ea typeface="+mj-ea"/>
                <a:cs typeface="+mj-cs"/>
              </a:defRPr>
            </a:lvl1pPr>
          </a:lstStyle>
          <a:p>
            <a:r>
              <a:rPr lang="en-US" sz="8800" dirty="0" smtClean="0">
                <a:solidFill>
                  <a:schemeClr val="bg1"/>
                </a:solidFill>
              </a:rPr>
              <a:t>Let’s get digital</a:t>
            </a:r>
            <a:endParaRPr lang="en-US" sz="8800" dirty="0">
              <a:solidFill>
                <a:schemeClr val="bg1"/>
              </a:solidFill>
            </a:endParaRPr>
          </a:p>
        </p:txBody>
      </p:sp>
    </p:spTree>
    <p:extLst>
      <p:ext uri="{BB962C8B-B14F-4D97-AF65-F5344CB8AC3E}">
        <p14:creationId xmlns:p14="http://schemas.microsoft.com/office/powerpoint/2010/main" xmlns="" val="289151614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1746" name="Picture 2" descr="File:Eniac.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989045"/>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itle 1"/>
          <p:cNvSpPr txBox="1">
            <a:spLocks/>
          </p:cNvSpPr>
          <p:nvPr/>
        </p:nvSpPr>
        <p:spPr>
          <a:xfrm>
            <a:off x="457200" y="5791200"/>
            <a:ext cx="8229600" cy="914400"/>
          </a:xfrm>
          <a:prstGeom prst="rect">
            <a:avLst/>
          </a:prstGeom>
        </p:spPr>
        <p:txBody>
          <a:bodyPr/>
          <a:lstStyle>
            <a:lvl1pPr algn="l" defTabSz="914400" rtl="0" eaLnBrk="1" latinLnBrk="0" hangingPunct="1">
              <a:spcBef>
                <a:spcPct val="0"/>
              </a:spcBef>
              <a:buNone/>
              <a:defRPr sz="3600" kern="1200" cap="all" spc="-60" baseline="0">
                <a:solidFill>
                  <a:schemeClr val="tx2"/>
                </a:solidFill>
                <a:latin typeface="+mj-lt"/>
                <a:ea typeface="+mj-ea"/>
                <a:cs typeface="+mj-cs"/>
              </a:defRPr>
            </a:lvl1pPr>
          </a:lstStyle>
          <a:p>
            <a:r>
              <a:rPr lang="en-US" sz="4400" b="1" cap="none" dirty="0" smtClean="0">
                <a:solidFill>
                  <a:srgbClr val="C00000"/>
                </a:solidFill>
              </a:rPr>
              <a:t>1946</a:t>
            </a:r>
            <a:endParaRPr lang="en-US" sz="4400" b="1" cap="none" dirty="0">
              <a:solidFill>
                <a:srgbClr val="C00000"/>
              </a:solidFill>
            </a:endParaRPr>
          </a:p>
        </p:txBody>
      </p:sp>
      <p:sp>
        <p:nvSpPr>
          <p:cNvPr id="45057" name="Rectangle 1"/>
          <p:cNvSpPr>
            <a:spLocks noChangeArrowheads="1"/>
          </p:cNvSpPr>
          <p:nvPr/>
        </p:nvSpPr>
        <p:spPr bwMode="auto">
          <a:xfrm>
            <a:off x="2863691" y="609600"/>
            <a:ext cx="6280309"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charset="0"/>
                <a:cs typeface="Arial" charset="0"/>
              </a:rPr>
              <a:t>ENIAC</a:t>
            </a:r>
            <a:r>
              <a:rPr kumimoji="0" lang="en-US" sz="1800" b="0" i="0" u="none" strike="noStrike" cap="none" normalizeH="0" baseline="0" dirty="0" smtClean="0">
                <a:ln>
                  <a:noFill/>
                </a:ln>
                <a:solidFill>
                  <a:schemeClr val="tx1"/>
                </a:solidFill>
                <a:effectLst/>
                <a:latin typeface="Arial" charset="0"/>
                <a:cs typeface="Arial" charset="0"/>
              </a:rPr>
              <a:t> (</a:t>
            </a:r>
            <a:r>
              <a:rPr kumimoji="0" lang="en-US" sz="1800" b="1" i="0" u="none" strike="noStrike" cap="none" normalizeH="0" baseline="0" dirty="0" smtClean="0">
                <a:ln>
                  <a:noFill/>
                </a:ln>
                <a:solidFill>
                  <a:schemeClr val="tx1"/>
                </a:solidFill>
                <a:effectLst/>
                <a:latin typeface="Arial" charset="0"/>
                <a:cs typeface="Arial" charset="0"/>
              </a:rPr>
              <a:t>Electronic Numerical Integrator And Computer)</a:t>
            </a:r>
            <a:r>
              <a:rPr kumimoji="0" lang="en-US" sz="1800" b="0" i="0" u="none" strike="noStrike" cap="none" normalizeH="0" baseline="0" dirty="0" smtClean="0">
                <a:ln>
                  <a:noFill/>
                </a:ln>
                <a:solidFill>
                  <a:schemeClr val="tx1"/>
                </a:solidFill>
                <a:effectLst/>
                <a:latin typeface="Arial" charset="0"/>
                <a:cs typeface="Arial" charset="0"/>
              </a:rPr>
              <a:t> </a:t>
            </a:r>
          </a:p>
        </p:txBody>
      </p:sp>
      <p:pic>
        <p:nvPicPr>
          <p:cNvPr id="45058" name="Picture 2" descr="play"/>
          <p:cNvPicPr>
            <a:picLocks noChangeAspect="1" noChangeArrowheads="1"/>
          </p:cNvPicPr>
          <p:nvPr/>
        </p:nvPicPr>
        <p:blipFill>
          <a:blip r:embed="rId4" cstate="print"/>
          <a:srcRect/>
          <a:stretch>
            <a:fillRect/>
          </a:stretch>
        </p:blipFill>
        <p:spPr bwMode="auto">
          <a:xfrm>
            <a:off x="1006475" y="90488"/>
            <a:ext cx="104775" cy="104775"/>
          </a:xfrm>
          <a:prstGeom prst="rect">
            <a:avLst/>
          </a:prstGeom>
          <a:noFill/>
        </p:spPr>
      </p:pic>
    </p:spTree>
    <p:extLst>
      <p:ext uri="{BB962C8B-B14F-4D97-AF65-F5344CB8AC3E}">
        <p14:creationId xmlns:p14="http://schemas.microsoft.com/office/powerpoint/2010/main" xmlns="" val="4145115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5057"/>
                                        </p:tgtEl>
                                        <p:attrNameLst>
                                          <p:attrName>style.visibility</p:attrName>
                                        </p:attrNameLst>
                                      </p:cBhvr>
                                      <p:to>
                                        <p:strVal val="visible"/>
                                      </p:to>
                                    </p:set>
                                    <p:anim calcmode="lin" valueType="num">
                                      <p:cBhvr additive="base">
                                        <p:cTn id="7" dur="500" fill="hold"/>
                                        <p:tgtEl>
                                          <p:spTgt spid="45057"/>
                                        </p:tgtEl>
                                        <p:attrNameLst>
                                          <p:attrName>ppt_x</p:attrName>
                                        </p:attrNameLst>
                                      </p:cBhvr>
                                      <p:tavLst>
                                        <p:tav tm="0">
                                          <p:val>
                                            <p:strVal val="1+#ppt_w/2"/>
                                          </p:val>
                                        </p:tav>
                                        <p:tav tm="100000">
                                          <p:val>
                                            <p:strVal val="#ppt_x"/>
                                          </p:val>
                                        </p:tav>
                                      </p:tavLst>
                                    </p:anim>
                                    <p:anim calcmode="lin" valueType="num">
                                      <p:cBhvr additive="base">
                                        <p:cTn id="8" dur="500" fill="hold"/>
                                        <p:tgtEl>
                                          <p:spTgt spid="450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813302" y="2438400"/>
            <a:ext cx="5791200" cy="838200"/>
          </a:xfrm>
        </p:spPr>
        <p:txBody>
          <a:bodyPr>
            <a:normAutofit/>
          </a:bodyPr>
          <a:lstStyle/>
          <a:p>
            <a:r>
              <a:rPr lang="en-US" sz="4800" dirty="0" smtClean="0">
                <a:solidFill>
                  <a:srgbClr val="C00000"/>
                </a:solidFill>
              </a:rPr>
              <a:t>Let’s get familiar!</a:t>
            </a:r>
            <a:endParaRPr lang="en-US" sz="4800" dirty="0">
              <a:solidFill>
                <a:srgbClr val="C00000"/>
              </a:solidFill>
            </a:endParaRPr>
          </a:p>
        </p:txBody>
      </p:sp>
    </p:spTree>
    <p:extLst>
      <p:ext uri="{BB962C8B-B14F-4D97-AF65-F5344CB8AC3E}">
        <p14:creationId xmlns:p14="http://schemas.microsoft.com/office/powerpoint/2010/main" xmlns="" val="103172416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2770" name="Picture 2" descr="http://upload.wikimedia.org/wikipedia/commons/thumb/8/8b/Xerox_Alto.jpg/576px-Xerox_Alto.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52600" y="-228600"/>
            <a:ext cx="5486400" cy="73152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itle 1"/>
          <p:cNvSpPr txBox="1">
            <a:spLocks/>
          </p:cNvSpPr>
          <p:nvPr/>
        </p:nvSpPr>
        <p:spPr>
          <a:xfrm>
            <a:off x="152400" y="5791200"/>
            <a:ext cx="8229600" cy="914400"/>
          </a:xfrm>
          <a:prstGeom prst="rect">
            <a:avLst/>
          </a:prstGeom>
        </p:spPr>
        <p:txBody>
          <a:bodyPr/>
          <a:lstStyle>
            <a:lvl1pPr algn="l" defTabSz="914400" rtl="0" eaLnBrk="1" latinLnBrk="0" hangingPunct="1">
              <a:spcBef>
                <a:spcPct val="0"/>
              </a:spcBef>
              <a:buNone/>
              <a:defRPr sz="3600" kern="1200" cap="all" spc="-60" baseline="0">
                <a:solidFill>
                  <a:schemeClr val="tx2"/>
                </a:solidFill>
                <a:latin typeface="+mj-lt"/>
                <a:ea typeface="+mj-ea"/>
                <a:cs typeface="+mj-cs"/>
              </a:defRPr>
            </a:lvl1pPr>
          </a:lstStyle>
          <a:p>
            <a:r>
              <a:rPr lang="en-US" sz="4400" b="1" cap="none" dirty="0" smtClean="0">
                <a:solidFill>
                  <a:srgbClr val="C00000"/>
                </a:solidFill>
              </a:rPr>
              <a:t>1973</a:t>
            </a:r>
            <a:endParaRPr lang="en-US" sz="4400" b="1" cap="none" dirty="0">
              <a:solidFill>
                <a:srgbClr val="C00000"/>
              </a:solidFill>
            </a:endParaRPr>
          </a:p>
        </p:txBody>
      </p:sp>
    </p:spTree>
    <p:extLst>
      <p:ext uri="{BB962C8B-B14F-4D97-AF65-F5344CB8AC3E}">
        <p14:creationId xmlns:p14="http://schemas.microsoft.com/office/powerpoint/2010/main" xmlns="" val="314266001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4" name="Picture 2" descr="File:Arpanet logical map, march 1977.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2000" y="152400"/>
            <a:ext cx="7620000" cy="545782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152400" y="5997714"/>
            <a:ext cx="8915400" cy="707886"/>
          </a:xfrm>
          <a:prstGeom prst="rect">
            <a:avLst/>
          </a:prstGeom>
          <a:noFill/>
        </p:spPr>
        <p:txBody>
          <a:bodyPr wrap="square" rtlCol="0">
            <a:spAutoFit/>
          </a:bodyPr>
          <a:lstStyle/>
          <a:p>
            <a:r>
              <a:rPr lang="en-US" sz="2000" dirty="0" smtClean="0"/>
              <a:t>“ARPANET </a:t>
            </a:r>
            <a:r>
              <a:rPr lang="en-US" sz="2000" dirty="0"/>
              <a:t>came out of our frustration that there were only a limited number of large, powerful research computers in the </a:t>
            </a:r>
            <a:r>
              <a:rPr lang="en-US" sz="2000" dirty="0" smtClean="0"/>
              <a:t>country.”</a:t>
            </a:r>
            <a:endParaRPr lang="en-US" sz="2000" dirty="0"/>
          </a:p>
        </p:txBody>
      </p:sp>
      <p:sp>
        <p:nvSpPr>
          <p:cNvPr id="4" name="矩形 3"/>
          <p:cNvSpPr/>
          <p:nvPr/>
        </p:nvSpPr>
        <p:spPr>
          <a:xfrm>
            <a:off x="228600" y="5726668"/>
            <a:ext cx="8153400" cy="369332"/>
          </a:xfrm>
          <a:prstGeom prst="rect">
            <a:avLst/>
          </a:prstGeom>
        </p:spPr>
        <p:txBody>
          <a:bodyPr wrap="square">
            <a:spAutoFit/>
          </a:bodyPr>
          <a:lstStyle/>
          <a:p>
            <a:r>
              <a:rPr lang="en-US" b="1" dirty="0" smtClean="0">
                <a:solidFill>
                  <a:srgbClr val="C00000"/>
                </a:solidFill>
              </a:rPr>
              <a:t>Advanced Research Projects Agency Network</a:t>
            </a:r>
            <a:r>
              <a:rPr lang="en-US" dirty="0" smtClean="0">
                <a:solidFill>
                  <a:srgbClr val="C00000"/>
                </a:solidFill>
              </a:rPr>
              <a:t> (</a:t>
            </a:r>
            <a:r>
              <a:rPr lang="en-US" b="1" dirty="0" smtClean="0">
                <a:solidFill>
                  <a:srgbClr val="C00000"/>
                </a:solidFill>
              </a:rPr>
              <a:t>ARPANET</a:t>
            </a:r>
            <a:r>
              <a:rPr lang="en-US" dirty="0" smtClean="0">
                <a:solidFill>
                  <a:srgbClr val="C00000"/>
                </a:solidFill>
              </a:rPr>
              <a:t>)</a:t>
            </a:r>
            <a:endParaRPr lang="en-US" dirty="0">
              <a:solidFill>
                <a:srgbClr val="C00000"/>
              </a:solidFill>
            </a:endParaRPr>
          </a:p>
        </p:txBody>
      </p:sp>
    </p:spTree>
    <p:extLst>
      <p:ext uri="{BB962C8B-B14F-4D97-AF65-F5344CB8AC3E}">
        <p14:creationId xmlns:p14="http://schemas.microsoft.com/office/powerpoint/2010/main" xmlns="" val="142615918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4818" name="Picture 2" descr="File:NSFNET-backbone-T3.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5800" y="914400"/>
            <a:ext cx="7620000" cy="460057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61557926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842" name="Picture 2" descr="File:Mobile phone evolution.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16200000">
            <a:off x="2190749" y="-400051"/>
            <a:ext cx="4953000" cy="7429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7472802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http://24.media.tumblr.com/tumblr_l2zzwfVRue1qc46e7o1_500.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0967397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752600"/>
            <a:ext cx="7772400" cy="1828800"/>
          </a:xfrm>
        </p:spPr>
        <p:txBody>
          <a:bodyPr/>
          <a:lstStyle/>
          <a:p>
            <a:r>
              <a:rPr lang="en-US" dirty="0" smtClean="0">
                <a:solidFill>
                  <a:srgbClr val="C00000"/>
                </a:solidFill>
              </a:rPr>
              <a:t>Information  </a:t>
            </a:r>
            <a:br>
              <a:rPr lang="en-US" dirty="0" smtClean="0">
                <a:solidFill>
                  <a:srgbClr val="C00000"/>
                </a:solidFill>
              </a:rPr>
            </a:br>
            <a:r>
              <a:rPr lang="en-US" dirty="0" smtClean="0">
                <a:solidFill>
                  <a:srgbClr val="C00000"/>
                </a:solidFill>
              </a:rPr>
              <a:t>?  Intelligence</a:t>
            </a:r>
            <a:endParaRPr lang="en-US" dirty="0">
              <a:solidFill>
                <a:srgbClr val="C00000"/>
              </a:solidFill>
            </a:endParaRPr>
          </a:p>
        </p:txBody>
      </p:sp>
    </p:spTree>
    <p:extLst>
      <p:ext uri="{BB962C8B-B14F-4D97-AF65-F5344CB8AC3E}">
        <p14:creationId xmlns:p14="http://schemas.microsoft.com/office/powerpoint/2010/main" xmlns="" val="320406640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404" y="440997"/>
            <a:ext cx="8287196" cy="61122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5186701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b="1626"/>
          <a:stretch/>
        </p:blipFill>
        <p:spPr bwMode="auto">
          <a:xfrm>
            <a:off x="304800" y="381000"/>
            <a:ext cx="8261415" cy="6146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69001940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295400"/>
            <a:ext cx="7772400" cy="4321175"/>
          </a:xfrm>
        </p:spPr>
        <p:txBody>
          <a:bodyPr>
            <a:normAutofit/>
          </a:bodyPr>
          <a:lstStyle/>
          <a:p>
            <a:r>
              <a:rPr lang="en-US" dirty="0" smtClean="0">
                <a:solidFill>
                  <a:srgbClr val="C00000"/>
                </a:solidFill>
              </a:rPr>
              <a:t>Business Intelligence</a:t>
            </a:r>
            <a:endParaRPr lang="en-US" dirty="0">
              <a:solidFill>
                <a:srgbClr val="C00000"/>
              </a:solidFill>
            </a:endParaRPr>
          </a:p>
        </p:txBody>
      </p:sp>
    </p:spTree>
    <p:extLst>
      <p:ext uri="{BB962C8B-B14F-4D97-AF65-F5344CB8AC3E}">
        <p14:creationId xmlns:p14="http://schemas.microsoft.com/office/powerpoint/2010/main" xmlns="" val="372071742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5"/>
          <p:cNvSpPr>
            <a:spLocks noGrp="1"/>
          </p:cNvSpPr>
          <p:nvPr>
            <p:ph type="sldNum" sz="quarter" idx="12"/>
          </p:nvPr>
        </p:nvSpPr>
        <p:spPr>
          <a:noFill/>
        </p:spPr>
        <p:txBody>
          <a:bodyPr/>
          <a:lstStyle/>
          <a:p>
            <a:fld id="{D889B222-CD94-4D5A-B2A9-99AAEFEBB3B3}" type="slidenum">
              <a:rPr lang="en-US" smtClean="0"/>
              <a:pPr/>
              <a:t>39</a:t>
            </a:fld>
            <a:endParaRPr lang="en-US" smtClean="0"/>
          </a:p>
        </p:txBody>
      </p:sp>
      <p:sp>
        <p:nvSpPr>
          <p:cNvPr id="10243" name="Rectangle 2"/>
          <p:cNvSpPr>
            <a:spLocks noGrp="1" noChangeArrowheads="1"/>
          </p:cNvSpPr>
          <p:nvPr>
            <p:ph type="title"/>
          </p:nvPr>
        </p:nvSpPr>
        <p:spPr/>
        <p:txBody>
          <a:bodyPr>
            <a:normAutofit/>
          </a:bodyPr>
          <a:lstStyle/>
          <a:p>
            <a:r>
              <a:rPr lang="en-US" sz="3600" dirty="0" smtClean="0">
                <a:solidFill>
                  <a:srgbClr val="C00000"/>
                </a:solidFill>
              </a:rPr>
              <a:t>What is BI?</a:t>
            </a:r>
            <a:r>
              <a:rPr lang="en-US" sz="2800" dirty="0" smtClean="0">
                <a:solidFill>
                  <a:srgbClr val="C00000"/>
                </a:solidFill>
              </a:rPr>
              <a:t> (</a:t>
            </a:r>
            <a:r>
              <a:rPr lang="en-US" sz="2800" i="1" dirty="0" smtClean="0">
                <a:solidFill>
                  <a:srgbClr val="C00000"/>
                </a:solidFill>
              </a:rPr>
              <a:t>Wikipedia</a:t>
            </a:r>
            <a:r>
              <a:rPr lang="en-US" sz="2800" dirty="0" smtClean="0">
                <a:solidFill>
                  <a:srgbClr val="C00000"/>
                </a:solidFill>
              </a:rPr>
              <a:t>)</a:t>
            </a:r>
          </a:p>
        </p:txBody>
      </p:sp>
      <p:sp>
        <p:nvSpPr>
          <p:cNvPr id="10244" name="Rectangle 3"/>
          <p:cNvSpPr>
            <a:spLocks noGrp="1" noChangeArrowheads="1"/>
          </p:cNvSpPr>
          <p:nvPr>
            <p:ph type="body" idx="1"/>
          </p:nvPr>
        </p:nvSpPr>
        <p:spPr>
          <a:xfrm>
            <a:off x="457200" y="1493837"/>
            <a:ext cx="8229600" cy="5059363"/>
          </a:xfrm>
        </p:spPr>
        <p:txBody>
          <a:bodyPr>
            <a:normAutofit/>
          </a:bodyPr>
          <a:lstStyle/>
          <a:p>
            <a:pPr>
              <a:lnSpc>
                <a:spcPct val="90000"/>
              </a:lnSpc>
            </a:pPr>
            <a:r>
              <a:rPr lang="en-US" sz="2400" dirty="0" smtClean="0">
                <a:solidFill>
                  <a:srgbClr val="C00000"/>
                </a:solidFill>
              </a:rPr>
              <a:t>Business intelligence (BI) </a:t>
            </a:r>
            <a:r>
              <a:rPr lang="en-US" sz="2400" dirty="0" smtClean="0"/>
              <a:t>is defined as the ability for an organization to take all its capabilities and convert them into </a:t>
            </a:r>
            <a:r>
              <a:rPr lang="en-US" sz="2400" dirty="0" smtClean="0">
                <a:solidFill>
                  <a:srgbClr val="C00000"/>
                </a:solidFill>
              </a:rPr>
              <a:t>knowledge</a:t>
            </a:r>
            <a:r>
              <a:rPr lang="en-US" sz="2400" dirty="0" smtClean="0"/>
              <a:t>. This produces large amounts of </a:t>
            </a:r>
            <a:r>
              <a:rPr lang="en-US" sz="2400" dirty="0" smtClean="0">
                <a:solidFill>
                  <a:srgbClr val="C00000"/>
                </a:solidFill>
              </a:rPr>
              <a:t>information</a:t>
            </a:r>
            <a:r>
              <a:rPr lang="en-US" sz="2400" dirty="0" smtClean="0"/>
              <a:t> which can lead to the development of new opportunities for the organization.  </a:t>
            </a:r>
          </a:p>
          <a:p>
            <a:pPr>
              <a:lnSpc>
                <a:spcPct val="90000"/>
              </a:lnSpc>
              <a:buNone/>
            </a:pPr>
            <a:endParaRPr lang="en-US" sz="2400" dirty="0" smtClean="0"/>
          </a:p>
          <a:p>
            <a:pPr>
              <a:lnSpc>
                <a:spcPct val="90000"/>
              </a:lnSpc>
              <a:buNone/>
            </a:pPr>
            <a:r>
              <a:rPr lang="en-US" sz="2400" dirty="0" smtClean="0"/>
              <a:t>   When these opportunities have been identified and a strategy has been effectively implemented, they can provide an organization with a competitive advantage in the market, and stability in the long run (within its industry).</a:t>
            </a:r>
          </a:p>
          <a:p>
            <a:pPr lvl="1">
              <a:lnSpc>
                <a:spcPct val="90000"/>
              </a:lnSpc>
            </a:pPr>
            <a:endParaRPr lang="en-US" sz="24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295400"/>
            <a:ext cx="8534400" cy="4572000"/>
          </a:xfrm>
        </p:spPr>
        <p:txBody>
          <a:bodyPr>
            <a:normAutofit lnSpcReduction="10000"/>
          </a:bodyPr>
          <a:lstStyle/>
          <a:p>
            <a:pPr marL="457200" indent="-457200">
              <a:buFont typeface="Wingdings" pitchFamily="2" charset="2"/>
              <a:buChar char="v"/>
            </a:pPr>
            <a:r>
              <a:rPr lang="en-US" sz="2400" b="0" dirty="0" smtClean="0"/>
              <a:t>Year? Major?</a:t>
            </a:r>
          </a:p>
          <a:p>
            <a:pPr marL="457200" indent="-457200">
              <a:buFont typeface="Wingdings" pitchFamily="2" charset="2"/>
              <a:buChar char="v"/>
            </a:pPr>
            <a:r>
              <a:rPr lang="en-US" sz="2400" b="0" dirty="0" smtClean="0"/>
              <a:t>Heinz? MISM? MSIT? MSPPM? BIDA? …</a:t>
            </a:r>
          </a:p>
          <a:p>
            <a:pPr marL="457200" indent="-457200">
              <a:buFont typeface="Wingdings" pitchFamily="2" charset="2"/>
              <a:buChar char="v"/>
            </a:pPr>
            <a:r>
              <a:rPr lang="en-US" sz="2400" b="0" dirty="0" smtClean="0"/>
              <a:t>International students? </a:t>
            </a:r>
            <a:r>
              <a:rPr lang="en-US" sz="2400" dirty="0" err="1" smtClean="0"/>
              <a:t>PA</a:t>
            </a:r>
            <a:r>
              <a:rPr lang="en-US" sz="2400" b="0" dirty="0" err="1" smtClean="0"/>
              <a:t>’ers</a:t>
            </a:r>
            <a:r>
              <a:rPr lang="en-US" sz="2400" b="0" dirty="0" smtClean="0"/>
              <a:t>?</a:t>
            </a:r>
          </a:p>
          <a:p>
            <a:pPr marL="457200" indent="-457200">
              <a:buFont typeface="Wingdings" pitchFamily="2" charset="2"/>
              <a:buChar char="v"/>
            </a:pPr>
            <a:r>
              <a:rPr lang="en-US" sz="2400" b="0" dirty="0" smtClean="0"/>
              <a:t>Mac or Windows? iPhone users?</a:t>
            </a:r>
          </a:p>
          <a:p>
            <a:pPr marL="457200" indent="-457200">
              <a:buFont typeface="Wingdings" pitchFamily="2" charset="2"/>
              <a:buChar char="v"/>
            </a:pPr>
            <a:r>
              <a:rPr lang="en-US" sz="2400" b="0" dirty="0" smtClean="0"/>
              <a:t>Do you have a blog? </a:t>
            </a:r>
            <a:r>
              <a:rPr lang="en-US" sz="2400" b="0" dirty="0"/>
              <a:t>H</a:t>
            </a:r>
            <a:r>
              <a:rPr lang="en-US" sz="2400" b="0" dirty="0" smtClean="0"/>
              <a:t>ome page? Twitter? Facebook?</a:t>
            </a:r>
          </a:p>
          <a:p>
            <a:pPr marL="457200" indent="-457200">
              <a:buFont typeface="Wingdings" pitchFamily="2" charset="2"/>
              <a:buChar char="v"/>
            </a:pPr>
            <a:r>
              <a:rPr lang="en-US" sz="2400" b="0" dirty="0" smtClean="0"/>
              <a:t>Online shopping? Order food online? Share photos?</a:t>
            </a:r>
          </a:p>
          <a:p>
            <a:pPr marL="457200" indent="-457200">
              <a:buFont typeface="Wingdings" pitchFamily="2" charset="2"/>
              <a:buChar char="v"/>
            </a:pPr>
            <a:r>
              <a:rPr lang="en-US" sz="2400" b="0" dirty="0" smtClean="0"/>
              <a:t>Have you used SAS/STATA before?  BI/DA class?</a:t>
            </a:r>
          </a:p>
          <a:p>
            <a:pPr marL="457200" indent="-457200">
              <a:buFont typeface="Wingdings" pitchFamily="2" charset="2"/>
              <a:buChar char="v"/>
            </a:pPr>
            <a:r>
              <a:rPr lang="en-US" sz="2400" b="0" dirty="0" smtClean="0"/>
              <a:t>What is your favorite movie? </a:t>
            </a:r>
          </a:p>
          <a:p>
            <a:pPr marL="457200" indent="-457200">
              <a:buFont typeface="Wingdings" pitchFamily="2" charset="2"/>
              <a:buChar char="v"/>
            </a:pPr>
            <a:r>
              <a:rPr lang="en-US" sz="2400" dirty="0" smtClean="0"/>
              <a:t>What is the best thing you like about Pittsburgh?</a:t>
            </a:r>
          </a:p>
          <a:p>
            <a:pPr marL="457200" indent="-457200">
              <a:buFont typeface="Wingdings" pitchFamily="2" charset="2"/>
              <a:buChar char="v"/>
            </a:pPr>
            <a:endParaRPr lang="en-US" sz="2400" dirty="0" smtClean="0"/>
          </a:p>
          <a:p>
            <a:pPr marL="457200" indent="-457200">
              <a:buFont typeface="Wingdings" pitchFamily="2" charset="2"/>
              <a:buChar char="v"/>
            </a:pPr>
            <a:r>
              <a:rPr lang="en-US" sz="2400" b="0" dirty="0" smtClean="0"/>
              <a:t>Anything interesting you like us to know…</a:t>
            </a:r>
          </a:p>
        </p:txBody>
      </p:sp>
      <p:sp>
        <p:nvSpPr>
          <p:cNvPr id="2" name="Title 1"/>
          <p:cNvSpPr>
            <a:spLocks noGrp="1"/>
          </p:cNvSpPr>
          <p:nvPr>
            <p:ph type="title"/>
          </p:nvPr>
        </p:nvSpPr>
        <p:spPr>
          <a:xfrm>
            <a:off x="457200" y="304800"/>
            <a:ext cx="5791200" cy="838200"/>
          </a:xfrm>
        </p:spPr>
        <p:txBody>
          <a:bodyPr>
            <a:normAutofit/>
          </a:bodyPr>
          <a:lstStyle/>
          <a:p>
            <a:r>
              <a:rPr lang="en-US" dirty="0" smtClean="0">
                <a:solidFill>
                  <a:srgbClr val="C00000"/>
                </a:solidFill>
              </a:rPr>
              <a:t>Tell us about yourself</a:t>
            </a:r>
            <a:endParaRPr lang="en-US" dirty="0">
              <a:solidFill>
                <a:srgbClr val="C00000"/>
              </a:solidFill>
            </a:endParaRPr>
          </a:p>
        </p:txBody>
      </p:sp>
      <p:grpSp>
        <p:nvGrpSpPr>
          <p:cNvPr id="4" name="组合 18"/>
          <p:cNvGrpSpPr/>
          <p:nvPr/>
        </p:nvGrpSpPr>
        <p:grpSpPr>
          <a:xfrm>
            <a:off x="6781800" y="152400"/>
            <a:ext cx="1947060" cy="2442369"/>
            <a:chOff x="6934199" y="371555"/>
            <a:chExt cx="1947060" cy="2442369"/>
          </a:xfrm>
        </p:grpSpPr>
        <p:pic>
          <p:nvPicPr>
            <p:cNvPr id="5" name="Picture 4" descr="http://www.manuel-padilla.com/wp-content/uploads/2010/08/android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892077" y="1019190"/>
              <a:ext cx="437069" cy="391541"/>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6" descr="iPhone icon.png (256×25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494693" y="1000962"/>
              <a:ext cx="546065" cy="546065"/>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7" descr="https://si0.twimg.com/a/1327079991/images/logos/logo_twitter_withbird_1000_allblue.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555089" y="2584260"/>
              <a:ext cx="1234751" cy="229664"/>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8" descr="http://www.rtgonlinecasinos.com/wp-content/uploads/2012/01/Apple-mac-logo.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555089" y="1716414"/>
              <a:ext cx="522111" cy="365293"/>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9" descr="http://desktopthemes.co/wp-content/uploads/2011/05/windows-7-Themes.jpg?9d7bd4"/>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163111" y="1505687"/>
              <a:ext cx="318381" cy="318381"/>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10" descr="http://trickstory.info/wp-content/uploads/2011/03/ubuntu-logo.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934199" y="1037570"/>
              <a:ext cx="343250" cy="354780"/>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Picture 11" descr="http://hotline.ccsinsight.com/_images-article/Windows_Phone_logo.pn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844510" y="2163682"/>
              <a:ext cx="528097" cy="396073"/>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12" descr="http://diggadget.info/wp-content/uploads/2011/10/blackberry_logo.jp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8433269" y="1281692"/>
              <a:ext cx="447990" cy="447990"/>
            </a:xfrm>
            <a:prstGeom prst="rect">
              <a:avLst/>
            </a:prstGeom>
            <a:noFill/>
            <a:extLst>
              <a:ext uri="{909E8E84-426E-40DD-AFC4-6F175D3DCCD1}">
                <a14:hiddenFill xmlns:a14="http://schemas.microsoft.com/office/drawing/2010/main" xmlns="">
                  <a:solidFill>
                    <a:srgbClr val="FFFFFF"/>
                  </a:solidFill>
                </a14:hiddenFill>
              </a:ext>
            </a:extLst>
          </p:spPr>
        </p:pic>
        <p:pic>
          <p:nvPicPr>
            <p:cNvPr id="14" name="Picture 13" descr="http://www.webdesign.org/img_articles/19290/results/326.jp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8135508" y="1729682"/>
              <a:ext cx="354031" cy="354031"/>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14" descr="http://www.choosewhat.com/starticles/wp-content/uploads/2011/12/Google-Plus-Logo.png"/>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7277449" y="502090"/>
              <a:ext cx="362936" cy="357247"/>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15" descr="http://upload.wikimedia.org/wikipedia/commons/d/d5/Blogger_logo.png"/>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8433269" y="677556"/>
              <a:ext cx="323917" cy="323917"/>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16" descr="http://i414.photobucket.com/albums/pp226/ergalmgp/tumblr-logo.png"/>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7817802" y="371555"/>
              <a:ext cx="467959" cy="467959"/>
            </a:xfrm>
            <a:prstGeom prst="rect">
              <a:avLst/>
            </a:prstGeom>
            <a:noFill/>
            <a:extLst>
              <a:ext uri="{909E8E84-426E-40DD-AFC4-6F175D3DCCD1}">
                <a14:hiddenFill xmlns:a14="http://schemas.microsoft.com/office/drawing/2010/main" xmlns="">
                  <a:solidFill>
                    <a:srgbClr val="FFFFFF"/>
                  </a:solidFill>
                </a14:hiddenFill>
              </a:ext>
            </a:extLst>
          </p:spPr>
        </p:pic>
      </p:grpSp>
    </p:spTree>
    <p:extLst>
      <p:ext uri="{BB962C8B-B14F-4D97-AF65-F5344CB8AC3E}">
        <p14:creationId xmlns:p14="http://schemas.microsoft.com/office/powerpoint/2010/main" xmlns="" val="103172416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5"/>
          <p:cNvSpPr>
            <a:spLocks noGrp="1"/>
          </p:cNvSpPr>
          <p:nvPr>
            <p:ph type="sldNum" sz="quarter" idx="12"/>
          </p:nvPr>
        </p:nvSpPr>
        <p:spPr>
          <a:noFill/>
        </p:spPr>
        <p:txBody>
          <a:bodyPr/>
          <a:lstStyle/>
          <a:p>
            <a:fld id="{D889B222-CD94-4D5A-B2A9-99AAEFEBB3B3}" type="slidenum">
              <a:rPr lang="en-US" smtClean="0"/>
              <a:pPr/>
              <a:t>40</a:t>
            </a:fld>
            <a:endParaRPr lang="en-US" smtClean="0"/>
          </a:p>
        </p:txBody>
      </p:sp>
      <p:sp>
        <p:nvSpPr>
          <p:cNvPr id="10243" name="Rectangle 2"/>
          <p:cNvSpPr>
            <a:spLocks noGrp="1" noChangeArrowheads="1"/>
          </p:cNvSpPr>
          <p:nvPr>
            <p:ph type="title"/>
          </p:nvPr>
        </p:nvSpPr>
        <p:spPr/>
        <p:txBody>
          <a:bodyPr>
            <a:normAutofit/>
          </a:bodyPr>
          <a:lstStyle/>
          <a:p>
            <a:r>
              <a:rPr lang="en-US" sz="3200" dirty="0" smtClean="0">
                <a:solidFill>
                  <a:srgbClr val="C00000"/>
                </a:solidFill>
              </a:rPr>
              <a:t>A Brief History about BI</a:t>
            </a:r>
          </a:p>
        </p:txBody>
      </p:sp>
      <p:sp>
        <p:nvSpPr>
          <p:cNvPr id="10244" name="Rectangle 3"/>
          <p:cNvSpPr>
            <a:spLocks noGrp="1" noChangeArrowheads="1"/>
          </p:cNvSpPr>
          <p:nvPr>
            <p:ph type="body" idx="1"/>
          </p:nvPr>
        </p:nvSpPr>
        <p:spPr>
          <a:xfrm>
            <a:off x="304800" y="2362200"/>
            <a:ext cx="8229600" cy="1020763"/>
          </a:xfrm>
        </p:spPr>
        <p:txBody>
          <a:bodyPr>
            <a:normAutofit/>
          </a:bodyPr>
          <a:lstStyle/>
          <a:p>
            <a:pPr>
              <a:lnSpc>
                <a:spcPct val="90000"/>
              </a:lnSpc>
            </a:pPr>
            <a:r>
              <a:rPr lang="en-US" sz="2600" dirty="0" smtClean="0"/>
              <a:t>What is the most important thing about BI today?</a:t>
            </a:r>
          </a:p>
        </p:txBody>
      </p:sp>
      <p:sp>
        <p:nvSpPr>
          <p:cNvPr id="5" name="矩形 4"/>
          <p:cNvSpPr/>
          <p:nvPr/>
        </p:nvSpPr>
        <p:spPr>
          <a:xfrm>
            <a:off x="685800" y="1524000"/>
            <a:ext cx="6629400" cy="369332"/>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smtClean="0"/>
              <a:t>Video: </a:t>
            </a:r>
            <a:r>
              <a:rPr lang="en-US" u="sng" dirty="0" smtClean="0">
                <a:solidFill>
                  <a:srgbClr val="C00000"/>
                </a:solidFill>
              </a:rPr>
              <a:t>http://www.youtube.com/watch?v=_1y5jBESLPE</a:t>
            </a:r>
            <a:endParaRPr lang="en-US" u="sng" dirty="0">
              <a:solidFill>
                <a:srgbClr val="C00000"/>
              </a:solidFill>
            </a:endParaRPr>
          </a:p>
        </p:txBody>
      </p:sp>
      <p:sp>
        <p:nvSpPr>
          <p:cNvPr id="7" name="Rectangle 3"/>
          <p:cNvSpPr txBox="1">
            <a:spLocks noChangeArrowheads="1"/>
          </p:cNvSpPr>
          <p:nvPr/>
        </p:nvSpPr>
        <p:spPr>
          <a:xfrm>
            <a:off x="609600" y="3352800"/>
            <a:ext cx="8153400" cy="2286000"/>
          </a:xfrm>
          <a:prstGeom prst="rect">
            <a:avLst/>
          </a:prstGeom>
        </p:spPr>
        <p:txBody>
          <a:bodyPr vert="horz">
            <a:normAutofit/>
          </a:bodyPr>
          <a:lstStyle/>
          <a:p>
            <a:pPr marL="365760" marR="0" lvl="0" indent="-256032" algn="l" defTabSz="914400" rtl="0" eaLnBrk="1" fontAlgn="auto" latinLnBrk="0" hangingPunct="1">
              <a:lnSpc>
                <a:spcPct val="90000"/>
              </a:lnSpc>
              <a:spcBef>
                <a:spcPts val="400"/>
              </a:spcBef>
              <a:spcAft>
                <a:spcPts val="0"/>
              </a:spcAft>
              <a:buClr>
                <a:schemeClr val="accent1"/>
              </a:buClr>
              <a:buSzPct val="68000"/>
              <a:tabLst/>
              <a:defRPr/>
            </a:pPr>
            <a:r>
              <a:rPr kumimoji="0" lang="en-US" sz="2000" b="0" i="0" u="none" strike="noStrike" kern="1200" cap="none" spc="0" normalizeH="0" baseline="0" noProof="0" dirty="0" smtClean="0">
                <a:ln>
                  <a:noFill/>
                </a:ln>
                <a:solidFill>
                  <a:srgbClr val="C00000"/>
                </a:solidFill>
                <a:effectLst/>
                <a:uLnTx/>
                <a:uFillTx/>
                <a:latin typeface="+mn-lt"/>
                <a:ea typeface="+mn-ea"/>
                <a:cs typeface="+mn-cs"/>
              </a:rPr>
              <a:t>Intuitive</a:t>
            </a:r>
            <a:r>
              <a:rPr kumimoji="0" lang="en-US" sz="2000" b="0" i="0" u="none" strike="noStrike" kern="1200" cap="none" spc="0" normalizeH="0" baseline="0" noProof="0" dirty="0" smtClean="0">
                <a:ln>
                  <a:noFill/>
                </a:ln>
                <a:solidFill>
                  <a:schemeClr val="tx1"/>
                </a:solidFill>
                <a:effectLst/>
                <a:uLnTx/>
                <a:uFillTx/>
                <a:latin typeface="+mn-lt"/>
                <a:ea typeface="+mn-ea"/>
                <a:cs typeface="+mn-cs"/>
              </a:rPr>
              <a:t> Access + </a:t>
            </a:r>
            <a:r>
              <a:rPr kumimoji="0" lang="en-US" sz="2000" b="0" i="0" u="none" strike="noStrike" kern="1200" cap="none" spc="0" normalizeH="0" baseline="0" noProof="0" dirty="0" smtClean="0">
                <a:ln>
                  <a:noFill/>
                </a:ln>
                <a:solidFill>
                  <a:srgbClr val="C00000"/>
                </a:solidFill>
                <a:effectLst/>
                <a:uLnTx/>
                <a:uFillTx/>
                <a:latin typeface="+mn-lt"/>
                <a:ea typeface="+mn-ea"/>
                <a:cs typeface="+mn-cs"/>
              </a:rPr>
              <a:t>Timeliness</a:t>
            </a:r>
            <a:r>
              <a:rPr kumimoji="0" lang="en-US" sz="2000" b="0" i="0" u="none" strike="noStrike" kern="1200" cap="none" spc="0" normalizeH="0" baseline="0" noProof="0" dirty="0" smtClean="0">
                <a:ln>
                  <a:noFill/>
                </a:ln>
                <a:solidFill>
                  <a:schemeClr val="tx1"/>
                </a:solidFill>
                <a:effectLst/>
                <a:uLnTx/>
                <a:uFillTx/>
                <a:latin typeface="+mn-lt"/>
                <a:ea typeface="+mn-ea"/>
                <a:cs typeface="+mn-cs"/>
              </a:rPr>
              <a:t> of Data </a:t>
            </a:r>
          </a:p>
          <a:p>
            <a:pPr marL="365760" marR="0" lvl="0" indent="-256032" algn="l" defTabSz="914400" rtl="0" eaLnBrk="1" fontAlgn="auto" latinLnBrk="0" hangingPunct="1">
              <a:lnSpc>
                <a:spcPct val="90000"/>
              </a:lnSpc>
              <a:spcBef>
                <a:spcPts val="400"/>
              </a:spcBef>
              <a:spcAft>
                <a:spcPts val="0"/>
              </a:spcAft>
              <a:buClr>
                <a:schemeClr val="accent1"/>
              </a:buClr>
              <a:buSzPct val="68000"/>
              <a:tabLst/>
              <a:defRPr/>
            </a:pPr>
            <a:endParaRPr kumimoji="0" lang="en-US" sz="20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l" defTabSz="914400" rtl="0" eaLnBrk="1" fontAlgn="auto" latinLnBrk="0" hangingPunct="1">
              <a:lnSpc>
                <a:spcPct val="90000"/>
              </a:lnSpc>
              <a:spcBef>
                <a:spcPts val="400"/>
              </a:spcBef>
              <a:spcAft>
                <a:spcPts val="0"/>
              </a:spcAft>
              <a:buClr>
                <a:schemeClr val="accent1"/>
              </a:buClr>
              <a:buSzPct val="68000"/>
              <a:tabLst/>
              <a:defRPr/>
            </a:pPr>
            <a:r>
              <a:rPr lang="en-US" sz="2000" dirty="0" smtClean="0"/>
              <a:t>BI - Turning data into the right format so that they can be easily consumed by </a:t>
            </a:r>
            <a:r>
              <a:rPr lang="en-US" sz="2000" dirty="0" smtClean="0">
                <a:solidFill>
                  <a:srgbClr val="C00000"/>
                </a:solidFill>
              </a:rPr>
              <a:t>more people (not systems) </a:t>
            </a:r>
            <a:r>
              <a:rPr lang="en-US" sz="2000" dirty="0" smtClean="0"/>
              <a:t>to </a:t>
            </a:r>
            <a:r>
              <a:rPr lang="en-US" sz="2000" dirty="0" smtClean="0">
                <a:solidFill>
                  <a:srgbClr val="C00000"/>
                </a:solidFill>
              </a:rPr>
              <a:t>make decisions</a:t>
            </a:r>
            <a:r>
              <a:rPr kumimoji="0" lang="en-US" sz="2000" b="0" i="0" u="none" strike="noStrike" kern="1200" cap="none" spc="0" normalizeH="0" baseline="0" noProof="0" dirty="0" smtClean="0">
                <a:ln>
                  <a:noFill/>
                </a:ln>
                <a:solidFill>
                  <a:schemeClr val="tx1"/>
                </a:solidFill>
                <a:effectLst/>
                <a:uLnTx/>
                <a:uFillTx/>
                <a:latin typeface="+mn-lt"/>
                <a:ea typeface="+mn-ea"/>
                <a:cs typeface="+mn-cs"/>
              </a:rPr>
              <a:t>,</a:t>
            </a:r>
            <a:r>
              <a:rPr kumimoji="0" lang="en-US" sz="2000" b="0" i="0" u="none" strike="noStrike" kern="1200" cap="none" spc="0" normalizeH="0" noProof="0" dirty="0" smtClean="0">
                <a:ln>
                  <a:noFill/>
                </a:ln>
                <a:solidFill>
                  <a:schemeClr val="tx1"/>
                </a:solidFill>
                <a:effectLst/>
                <a:uLnTx/>
                <a:uFillTx/>
                <a:latin typeface="+mn-lt"/>
                <a:ea typeface="+mn-ea"/>
                <a:cs typeface="+mn-cs"/>
              </a:rPr>
              <a:t> and easily managed by IT. </a:t>
            </a:r>
          </a:p>
          <a:p>
            <a:pPr marL="365760" marR="0" lvl="0" indent="-256032" algn="l" defTabSz="914400" rtl="0" eaLnBrk="1" fontAlgn="auto" latinLnBrk="0" hangingPunct="1">
              <a:lnSpc>
                <a:spcPct val="90000"/>
              </a:lnSpc>
              <a:spcBef>
                <a:spcPts val="400"/>
              </a:spcBef>
              <a:spcAft>
                <a:spcPts val="0"/>
              </a:spcAft>
              <a:buClr>
                <a:schemeClr val="accent1"/>
              </a:buClr>
              <a:buSzPct val="68000"/>
              <a:tabLst/>
              <a:defRPr/>
            </a:pPr>
            <a:endParaRPr kumimoji="0" lang="en-US" sz="2000" b="0" i="0" u="none" strike="noStrike" kern="1200" cap="none" spc="0" normalizeH="0" noProof="0" dirty="0" smtClean="0">
              <a:ln>
                <a:noFill/>
              </a:ln>
              <a:solidFill>
                <a:schemeClr val="tx1"/>
              </a:solidFill>
              <a:effectLst/>
              <a:uLnTx/>
              <a:uFillTx/>
              <a:latin typeface="+mn-lt"/>
              <a:ea typeface="+mn-ea"/>
              <a:cs typeface="+mn-cs"/>
            </a:endParaRPr>
          </a:p>
          <a:p>
            <a:pPr marL="365760" marR="0" lvl="0" indent="-256032" algn="l" defTabSz="914400" rtl="0" eaLnBrk="1" fontAlgn="auto" latinLnBrk="0" hangingPunct="1">
              <a:lnSpc>
                <a:spcPct val="90000"/>
              </a:lnSpc>
              <a:spcBef>
                <a:spcPts val="400"/>
              </a:spcBef>
              <a:spcAft>
                <a:spcPts val="0"/>
              </a:spcAft>
              <a:buClr>
                <a:schemeClr val="accent1"/>
              </a:buClr>
              <a:buSzPct val="68000"/>
              <a:tabLst/>
              <a:defRPr/>
            </a:pPr>
            <a:r>
              <a:rPr lang="en-US" sz="2000" dirty="0" smtClean="0"/>
              <a:t>Challenge - </a:t>
            </a:r>
            <a:r>
              <a:rPr lang="en-US" sz="2000" dirty="0" smtClean="0">
                <a:solidFill>
                  <a:srgbClr val="C00000"/>
                </a:solidFill>
              </a:rPr>
              <a:t>Unstructured</a:t>
            </a:r>
            <a:r>
              <a:rPr lang="en-US" sz="2000" dirty="0" smtClean="0"/>
              <a:t> data!</a:t>
            </a:r>
            <a:endParaRPr kumimoji="0" lang="en-US" sz="2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533400" y="152400"/>
            <a:ext cx="7772400" cy="774700"/>
          </a:xfrm>
        </p:spPr>
        <p:txBody>
          <a:bodyPr>
            <a:normAutofit/>
          </a:bodyPr>
          <a:lstStyle/>
          <a:p>
            <a:r>
              <a:rPr lang="en-US" sz="3200" dirty="0" smtClean="0">
                <a:solidFill>
                  <a:srgbClr val="C00000"/>
                </a:solidFill>
              </a:rPr>
              <a:t>Why is this class valuable?</a:t>
            </a:r>
          </a:p>
        </p:txBody>
      </p:sp>
      <p:sp>
        <p:nvSpPr>
          <p:cNvPr id="4" name="Rectangle 3"/>
          <p:cNvSpPr txBox="1">
            <a:spLocks noChangeArrowheads="1"/>
          </p:cNvSpPr>
          <p:nvPr/>
        </p:nvSpPr>
        <p:spPr>
          <a:xfrm>
            <a:off x="533400" y="914400"/>
            <a:ext cx="8382000" cy="3856038"/>
          </a:xfrm>
          <a:prstGeom prst="rect">
            <a:avLst/>
          </a:prstGeom>
        </p:spPr>
        <p:txBody>
          <a:bodyPr vert="horz">
            <a:noAutofit/>
          </a:bodyPr>
          <a:lstStyle/>
          <a:p>
            <a:pPr marL="365760" marR="0" lvl="0" indent="-256032" algn="l" defTabSz="914400" rtl="0" eaLnBrk="1" fontAlgn="auto" latinLnBrk="0" hangingPunct="1">
              <a:lnSpc>
                <a:spcPct val="80000"/>
              </a:lnSpc>
              <a:spcBef>
                <a:spcPts val="400"/>
              </a:spcBef>
              <a:spcAft>
                <a:spcPts val="0"/>
              </a:spcAft>
              <a:buClr>
                <a:schemeClr val="accent1"/>
              </a:buClr>
              <a:buSzPct val="68000"/>
              <a:buFont typeface="Wingdings 3"/>
              <a:buChar char=""/>
              <a:tabLst/>
              <a:defRPr/>
            </a:pPr>
            <a:r>
              <a:rPr kumimoji="0" lang="en-US" sz="2200" b="0" i="0" u="none" strike="noStrike" kern="1200" cap="none" spc="0" normalizeH="0" baseline="0" noProof="0" dirty="0" smtClean="0">
                <a:ln>
                  <a:noFill/>
                </a:ln>
                <a:solidFill>
                  <a:schemeClr val="tx1"/>
                </a:solidFill>
                <a:effectLst/>
                <a:uLnTx/>
                <a:uFillTx/>
                <a:latin typeface="+mn-lt"/>
                <a:ea typeface="+mn-ea"/>
                <a:cs typeface="+mn-cs"/>
              </a:rPr>
              <a:t>Interesting</a:t>
            </a:r>
          </a:p>
          <a:p>
            <a:pPr marL="621792" marR="0" lvl="1" indent="-228600" algn="l" defTabSz="914400" rtl="0" eaLnBrk="1" fontAlgn="auto" latinLnBrk="0" hangingPunct="1">
              <a:lnSpc>
                <a:spcPct val="80000"/>
              </a:lnSpc>
              <a:spcBef>
                <a:spcPts val="324"/>
              </a:spcBef>
              <a:spcAft>
                <a:spcPts val="0"/>
              </a:spcAft>
              <a:buClr>
                <a:schemeClr val="accent1"/>
              </a:buClr>
              <a:buSzTx/>
              <a:buFont typeface="Verdana"/>
              <a:buChar char="◦"/>
              <a:tabLst/>
              <a:defRPr/>
            </a:pPr>
            <a:r>
              <a:rPr kumimoji="0" lang="en-US" sz="1600" b="0" i="0" u="none" strike="noStrike" kern="1200" cap="none" spc="0" normalizeH="0" baseline="0" noProof="0" dirty="0" smtClean="0">
                <a:ln>
                  <a:noFill/>
                </a:ln>
                <a:solidFill>
                  <a:schemeClr val="tx1"/>
                </a:solidFill>
                <a:effectLst/>
                <a:uLnTx/>
                <a:uFillTx/>
                <a:latin typeface="+mn-lt"/>
                <a:ea typeface="+mn-ea"/>
                <a:cs typeface="+mn-cs"/>
              </a:rPr>
              <a:t>A whole New area, Started in mid-90’s and still in early stage</a:t>
            </a:r>
          </a:p>
          <a:p>
            <a:pPr marL="621792" marR="0" lvl="1" indent="-228600" algn="l" defTabSz="914400" rtl="0" eaLnBrk="1" fontAlgn="auto" latinLnBrk="0" hangingPunct="1">
              <a:lnSpc>
                <a:spcPct val="80000"/>
              </a:lnSpc>
              <a:spcBef>
                <a:spcPts val="324"/>
              </a:spcBef>
              <a:spcAft>
                <a:spcPts val="0"/>
              </a:spcAft>
              <a:buClr>
                <a:schemeClr val="accent1"/>
              </a:buClr>
              <a:buSzTx/>
              <a:buFont typeface="Verdana"/>
              <a:buChar char="◦"/>
              <a:tabLst/>
              <a:defRPr/>
            </a:pPr>
            <a:r>
              <a:rPr kumimoji="0" lang="en-US" sz="1600" b="0" i="0" u="none" strike="noStrike" kern="1200" cap="none" spc="0" normalizeH="0" baseline="0" noProof="0" dirty="0" smtClean="0">
                <a:ln>
                  <a:noFill/>
                </a:ln>
                <a:solidFill>
                  <a:schemeClr val="tx1"/>
                </a:solidFill>
                <a:effectLst/>
                <a:uLnTx/>
                <a:uFillTx/>
                <a:latin typeface="+mn-lt"/>
                <a:ea typeface="+mn-ea"/>
                <a:cs typeface="+mn-cs"/>
              </a:rPr>
              <a:t>Cutting-edge – perhaps the hottest area in IS/IT, yet to peak</a:t>
            </a:r>
          </a:p>
          <a:p>
            <a:pPr marL="621792" marR="0" lvl="1" indent="-228600" algn="l" defTabSz="914400" rtl="0" eaLnBrk="1" fontAlgn="auto" latinLnBrk="0" hangingPunct="1">
              <a:lnSpc>
                <a:spcPct val="80000"/>
              </a:lnSpc>
              <a:spcBef>
                <a:spcPts val="324"/>
              </a:spcBef>
              <a:spcAft>
                <a:spcPts val="0"/>
              </a:spcAft>
              <a:buClr>
                <a:schemeClr val="accent1"/>
              </a:buClr>
              <a:buSzTx/>
              <a:buFont typeface="Verdana"/>
              <a:buChar char="◦"/>
              <a:tabLst/>
              <a:defRPr/>
            </a:pPr>
            <a:r>
              <a:rPr kumimoji="0" lang="en-US" sz="1600" b="0" i="0" u="none" strike="noStrike" kern="1200" cap="none" spc="0" normalizeH="0" baseline="0" noProof="0" dirty="0" smtClean="0">
                <a:ln>
                  <a:noFill/>
                </a:ln>
                <a:solidFill>
                  <a:srgbClr val="C00000"/>
                </a:solidFill>
                <a:effectLst/>
                <a:uLnTx/>
                <a:uFillTx/>
                <a:latin typeface="+mn-lt"/>
                <a:ea typeface="+mn-ea"/>
                <a:cs typeface="+mn-cs"/>
              </a:rPr>
              <a:t>Business aspects</a:t>
            </a:r>
          </a:p>
          <a:p>
            <a:pPr marL="365760" marR="0" lvl="0" indent="-256032" algn="l" defTabSz="914400" rtl="0" eaLnBrk="1" fontAlgn="auto" latinLnBrk="0" hangingPunct="1">
              <a:lnSpc>
                <a:spcPct val="80000"/>
              </a:lnSpc>
              <a:spcBef>
                <a:spcPts val="400"/>
              </a:spcBef>
              <a:spcAft>
                <a:spcPts val="0"/>
              </a:spcAft>
              <a:buClr>
                <a:schemeClr val="accent1"/>
              </a:buClr>
              <a:buSzPct val="68000"/>
              <a:buFont typeface="Wingdings 3"/>
              <a:buChar char=""/>
              <a:tabLst/>
              <a:defRPr/>
            </a:pPr>
            <a:r>
              <a:rPr kumimoji="0" lang="en-US" sz="2200" b="0" i="0" u="none" strike="noStrike" kern="1200" cap="none" spc="0" normalizeH="0" baseline="0" noProof="0" dirty="0" smtClean="0">
                <a:ln>
                  <a:noFill/>
                </a:ln>
                <a:solidFill>
                  <a:schemeClr val="tx1"/>
                </a:solidFill>
                <a:effectLst/>
                <a:uLnTx/>
                <a:uFillTx/>
                <a:latin typeface="+mn-lt"/>
                <a:ea typeface="+mn-ea"/>
                <a:cs typeface="+mn-cs"/>
              </a:rPr>
              <a:t>Applied </a:t>
            </a:r>
          </a:p>
          <a:p>
            <a:pPr marL="621792" marR="0" lvl="1" indent="-228600" algn="l" defTabSz="914400" rtl="0" eaLnBrk="1" fontAlgn="auto" latinLnBrk="0" hangingPunct="1">
              <a:lnSpc>
                <a:spcPct val="80000"/>
              </a:lnSpc>
              <a:spcBef>
                <a:spcPts val="324"/>
              </a:spcBef>
              <a:spcAft>
                <a:spcPts val="0"/>
              </a:spcAft>
              <a:buClr>
                <a:schemeClr val="accent1"/>
              </a:buClr>
              <a:buSzTx/>
              <a:buFont typeface="Verdana"/>
              <a:buChar char="◦"/>
              <a:tabLst/>
              <a:defRPr/>
            </a:pPr>
            <a:r>
              <a:rPr kumimoji="0" lang="en-US" sz="1600" b="0" i="0" u="none" strike="noStrike" kern="1200" cap="none" spc="0" normalizeH="0" baseline="0" noProof="0" dirty="0" smtClean="0">
                <a:ln>
                  <a:noFill/>
                </a:ln>
                <a:solidFill>
                  <a:schemeClr val="tx1"/>
                </a:solidFill>
                <a:effectLst/>
                <a:uLnTx/>
                <a:uFillTx/>
                <a:latin typeface="+mn-lt"/>
                <a:ea typeface="+mn-ea"/>
                <a:cs typeface="+mn-cs"/>
              </a:rPr>
              <a:t>Learn techniques/skills (Data analysis, BI, Software etc.)</a:t>
            </a:r>
          </a:p>
          <a:p>
            <a:pPr marL="621792" marR="0" lvl="1" indent="-228600" algn="l" defTabSz="914400" rtl="0" eaLnBrk="1" fontAlgn="auto" latinLnBrk="0" hangingPunct="1">
              <a:lnSpc>
                <a:spcPct val="80000"/>
              </a:lnSpc>
              <a:spcBef>
                <a:spcPts val="324"/>
              </a:spcBef>
              <a:spcAft>
                <a:spcPts val="0"/>
              </a:spcAft>
              <a:buClr>
                <a:schemeClr val="accent1"/>
              </a:buClr>
              <a:buSzTx/>
              <a:buFont typeface="Verdana"/>
              <a:buChar char="◦"/>
              <a:tabLst/>
              <a:defRPr/>
            </a:pPr>
            <a:r>
              <a:rPr kumimoji="0" lang="en-US" sz="1600" b="0" i="0" u="none" strike="noStrike" kern="1200" cap="none" spc="0" normalizeH="0" baseline="0" noProof="0" dirty="0" smtClean="0">
                <a:ln>
                  <a:noFill/>
                </a:ln>
                <a:solidFill>
                  <a:schemeClr val="tx1"/>
                </a:solidFill>
                <a:effectLst/>
                <a:uLnTx/>
                <a:uFillTx/>
                <a:latin typeface="+mn-lt"/>
                <a:ea typeface="+mn-ea"/>
                <a:cs typeface="+mn-cs"/>
              </a:rPr>
              <a:t>Hands-on, problem-solving skills</a:t>
            </a:r>
          </a:p>
          <a:p>
            <a:pPr marL="365760" marR="0" lvl="0" indent="-256032" algn="l" defTabSz="914400" rtl="0" eaLnBrk="1" fontAlgn="auto" latinLnBrk="0" hangingPunct="1">
              <a:lnSpc>
                <a:spcPct val="80000"/>
              </a:lnSpc>
              <a:spcBef>
                <a:spcPts val="400"/>
              </a:spcBef>
              <a:spcAft>
                <a:spcPts val="0"/>
              </a:spcAft>
              <a:buClr>
                <a:schemeClr val="accent1"/>
              </a:buClr>
              <a:buSzPct val="68000"/>
              <a:buFont typeface="Wingdings 3"/>
              <a:buChar char=""/>
              <a:tabLst/>
              <a:defRPr/>
            </a:pPr>
            <a:r>
              <a:rPr kumimoji="0" lang="en-US" sz="2200" b="0" i="0" u="none" strike="noStrike" kern="1200" cap="none" spc="0" normalizeH="0" baseline="0" noProof="0" dirty="0" smtClean="0">
                <a:ln>
                  <a:noFill/>
                </a:ln>
                <a:solidFill>
                  <a:schemeClr val="tx1"/>
                </a:solidFill>
                <a:effectLst/>
                <a:uLnTx/>
                <a:uFillTx/>
                <a:latin typeface="+mn-lt"/>
                <a:ea typeface="+mn-ea"/>
                <a:cs typeface="+mn-cs"/>
              </a:rPr>
              <a:t>Very useful (a know-how class)</a:t>
            </a:r>
          </a:p>
          <a:p>
            <a:pPr marL="621792" marR="0" lvl="1" indent="-228600" algn="l" defTabSz="914400" rtl="0" eaLnBrk="1" fontAlgn="auto" latinLnBrk="0" hangingPunct="1">
              <a:lnSpc>
                <a:spcPct val="80000"/>
              </a:lnSpc>
              <a:spcBef>
                <a:spcPts val="324"/>
              </a:spcBef>
              <a:spcAft>
                <a:spcPts val="0"/>
              </a:spcAft>
              <a:buClr>
                <a:schemeClr val="accent1"/>
              </a:buClr>
              <a:buSzTx/>
              <a:buFont typeface="Verdana"/>
              <a:buChar char="◦"/>
              <a:tabLst/>
              <a:defRPr/>
            </a:pPr>
            <a:r>
              <a:rPr kumimoji="0" lang="en-US" sz="1600" b="0" i="0" u="none" strike="noStrike" kern="1200" cap="none" spc="0" normalizeH="0" baseline="0" noProof="0" dirty="0" smtClean="0">
                <a:ln>
                  <a:noFill/>
                </a:ln>
                <a:solidFill>
                  <a:schemeClr val="tx1"/>
                </a:solidFill>
                <a:effectLst/>
                <a:uLnTx/>
                <a:uFillTx/>
                <a:latin typeface="+mn-lt"/>
                <a:ea typeface="+mn-ea"/>
                <a:cs typeface="+mn-cs"/>
              </a:rPr>
              <a:t>Many schools see it as their future, including Heinz </a:t>
            </a:r>
          </a:p>
          <a:p>
            <a:pPr marL="365760" marR="0" lvl="0" indent="-256032" algn="l" defTabSz="914400" rtl="0" eaLnBrk="1" fontAlgn="auto" latinLnBrk="0" hangingPunct="1">
              <a:lnSpc>
                <a:spcPct val="80000"/>
              </a:lnSpc>
              <a:spcBef>
                <a:spcPts val="400"/>
              </a:spcBef>
              <a:spcAft>
                <a:spcPts val="0"/>
              </a:spcAft>
              <a:buClr>
                <a:schemeClr val="accent1"/>
              </a:buClr>
              <a:buSzPct val="68000"/>
              <a:buFont typeface="Wingdings 3"/>
              <a:buChar char=""/>
              <a:tabLst/>
              <a:defRPr/>
            </a:pPr>
            <a:r>
              <a:rPr kumimoji="0" lang="en-US" sz="2200" b="0" i="0" u="none" strike="noStrike" kern="1200" cap="none" spc="0" normalizeH="0" baseline="0" noProof="0" dirty="0" smtClean="0">
                <a:ln>
                  <a:noFill/>
                </a:ln>
                <a:solidFill>
                  <a:schemeClr val="tx1"/>
                </a:solidFill>
                <a:effectLst/>
                <a:uLnTx/>
                <a:uFillTx/>
                <a:latin typeface="+mn-lt"/>
                <a:ea typeface="+mn-ea"/>
                <a:cs typeface="+mn-cs"/>
              </a:rPr>
              <a:t>Lots of job opportunities</a:t>
            </a:r>
          </a:p>
          <a:p>
            <a:pPr marL="859536" marR="0" lvl="2" indent="-228600" algn="l" defTabSz="914400" rtl="0" eaLnBrk="1" fontAlgn="auto" latinLnBrk="0" hangingPunct="1">
              <a:lnSpc>
                <a:spcPct val="80000"/>
              </a:lnSpc>
              <a:spcBef>
                <a:spcPts val="350"/>
              </a:spcBef>
              <a:spcAft>
                <a:spcPts val="0"/>
              </a:spcAft>
              <a:buClr>
                <a:schemeClr val="accent2"/>
              </a:buClr>
              <a:buSzPct val="100000"/>
              <a:buFont typeface="Wingdings 2"/>
              <a:buChar char=""/>
              <a:tabLst/>
              <a:defRPr/>
            </a:pPr>
            <a:r>
              <a:rPr kumimoji="0" lang="en-US" sz="1600" b="0" i="0" u="none" strike="noStrike" kern="1200" cap="none" spc="0" normalizeH="0" baseline="0" noProof="0" dirty="0" smtClean="0">
                <a:ln>
                  <a:noFill/>
                </a:ln>
                <a:solidFill>
                  <a:schemeClr val="tx1"/>
                </a:solidFill>
                <a:effectLst/>
                <a:uLnTx/>
                <a:uFillTx/>
                <a:latin typeface="+mn-lt"/>
                <a:ea typeface="+mn-ea"/>
                <a:cs typeface="+mn-cs"/>
              </a:rPr>
              <a:t>Check </a:t>
            </a:r>
            <a:r>
              <a:rPr kumimoji="0" lang="en-US" sz="1600" b="0" i="0" u="none" strike="noStrike" kern="1200" cap="none" spc="0" normalizeH="0" baseline="0" noProof="0" dirty="0" smtClean="0">
                <a:ln>
                  <a:noFill/>
                </a:ln>
                <a:solidFill>
                  <a:srgbClr val="C00000"/>
                </a:solidFill>
                <a:effectLst/>
                <a:uLnTx/>
                <a:uFillTx/>
                <a:latin typeface="+mn-lt"/>
                <a:ea typeface="+mn-ea"/>
                <a:cs typeface="+mn-cs"/>
              </a:rPr>
              <a:t>monster.com</a:t>
            </a:r>
            <a:r>
              <a:rPr kumimoji="0" lang="en-US" sz="1600" b="0" i="0" u="none" strike="noStrike" kern="1200" cap="none" spc="0" normalizeH="0" baseline="0" noProof="0" dirty="0" smtClean="0">
                <a:ln>
                  <a:noFill/>
                </a:ln>
                <a:solidFill>
                  <a:schemeClr val="tx1"/>
                </a:solidFill>
                <a:effectLst/>
                <a:uLnTx/>
                <a:uFillTx/>
                <a:latin typeface="+mn-lt"/>
                <a:ea typeface="+mn-ea"/>
                <a:cs typeface="+mn-cs"/>
              </a:rPr>
              <a:t> and </a:t>
            </a:r>
            <a:r>
              <a:rPr kumimoji="0" lang="en-US" sz="1600" b="0" i="0" u="none" strike="noStrike" kern="1200" cap="none" spc="0" normalizeH="0" baseline="0" noProof="0" dirty="0" smtClean="0">
                <a:ln>
                  <a:noFill/>
                </a:ln>
                <a:solidFill>
                  <a:srgbClr val="C00000"/>
                </a:solidFill>
                <a:effectLst/>
                <a:uLnTx/>
                <a:uFillTx/>
                <a:latin typeface="+mn-lt"/>
                <a:ea typeface="+mn-ea"/>
                <a:cs typeface="+mn-cs"/>
              </a:rPr>
              <a:t>hotjobs.com</a:t>
            </a:r>
            <a:r>
              <a:rPr kumimoji="0" lang="en-US" sz="1600" b="0" i="0" u="none" strike="noStrike" kern="1200" cap="none" spc="0" normalizeH="0" baseline="0" noProof="0" dirty="0" smtClean="0">
                <a:ln>
                  <a:noFill/>
                </a:ln>
                <a:solidFill>
                  <a:schemeClr val="tx1"/>
                </a:solidFill>
                <a:effectLst/>
                <a:uLnTx/>
                <a:uFillTx/>
                <a:latin typeface="+mn-lt"/>
                <a:ea typeface="+mn-ea"/>
                <a:cs typeface="+mn-cs"/>
              </a:rPr>
              <a:t> (a variety of industries)</a:t>
            </a:r>
          </a:p>
          <a:p>
            <a:pPr marL="859536" marR="0" lvl="2" indent="-228600" algn="l" defTabSz="914400" rtl="0" eaLnBrk="1" fontAlgn="auto" latinLnBrk="0" hangingPunct="1">
              <a:lnSpc>
                <a:spcPct val="80000"/>
              </a:lnSpc>
              <a:spcBef>
                <a:spcPts val="350"/>
              </a:spcBef>
              <a:spcAft>
                <a:spcPts val="0"/>
              </a:spcAft>
              <a:buClr>
                <a:schemeClr val="accent2"/>
              </a:buClr>
              <a:buSzPct val="100000"/>
              <a:buFont typeface="Wingdings 2"/>
              <a:buChar char=""/>
              <a:tabLst/>
              <a:defRPr/>
            </a:pPr>
            <a:r>
              <a:rPr kumimoji="0" lang="en-US" sz="1600" b="0" i="0" u="none" strike="noStrike" kern="1200" cap="none" spc="0" normalizeH="0" baseline="0" noProof="0" dirty="0" smtClean="0">
                <a:ln>
                  <a:noFill/>
                </a:ln>
                <a:solidFill>
                  <a:schemeClr val="tx1"/>
                </a:solidFill>
                <a:effectLst/>
                <a:uLnTx/>
                <a:uFillTx/>
                <a:latin typeface="+mn-lt"/>
                <a:ea typeface="+mn-ea"/>
                <a:cs typeface="+mn-cs"/>
              </a:rPr>
              <a:t>Salary level  (</a:t>
            </a:r>
            <a:r>
              <a:rPr kumimoji="0" lang="en-US" sz="1600" b="0" i="0" u="none" strike="noStrike" kern="1200" cap="none" spc="0" normalizeH="0" baseline="0" noProof="0" dirty="0" smtClean="0">
                <a:ln>
                  <a:noFill/>
                </a:ln>
                <a:solidFill>
                  <a:srgbClr val="C00000"/>
                </a:solidFill>
                <a:effectLst/>
                <a:uLnTx/>
                <a:uFillTx/>
                <a:latin typeface="+mn-lt"/>
                <a:ea typeface="+mn-ea"/>
                <a:cs typeface="+mn-cs"/>
              </a:rPr>
              <a:t>http://swz.salary.com</a:t>
            </a:r>
            <a:r>
              <a:rPr kumimoji="0" lang="en-US" sz="1600" b="0" i="0" u="none" strike="noStrike" kern="1200" cap="none" spc="0" normalizeH="0" baseline="0" noProof="0" dirty="0" smtClean="0">
                <a:ln>
                  <a:noFill/>
                </a:ln>
                <a:solidFill>
                  <a:schemeClr val="tx1"/>
                </a:solidFill>
                <a:effectLst/>
                <a:uLnTx/>
                <a:uFillTx/>
                <a:latin typeface="+mn-lt"/>
                <a:ea typeface="+mn-ea"/>
                <a:cs typeface="+mn-cs"/>
              </a:rPr>
              <a:t>)</a:t>
            </a:r>
          </a:p>
          <a:p>
            <a:pPr marL="365760" marR="0" lvl="0" indent="-256032" algn="l" defTabSz="914400" rtl="0" eaLnBrk="1" fontAlgn="auto" latinLnBrk="0" hangingPunct="1">
              <a:lnSpc>
                <a:spcPct val="80000"/>
              </a:lnSpc>
              <a:spcBef>
                <a:spcPts val="400"/>
              </a:spcBef>
              <a:spcAft>
                <a:spcPts val="0"/>
              </a:spcAft>
              <a:buClr>
                <a:schemeClr val="accent1"/>
              </a:buClr>
              <a:buSzPct val="68000"/>
              <a:buFont typeface="Wingdings" pitchFamily="2" charset="2"/>
              <a:buNone/>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91137" name="Picture 1"/>
          <p:cNvPicPr>
            <a:picLocks noChangeAspect="1" noChangeArrowheads="1"/>
          </p:cNvPicPr>
          <p:nvPr/>
        </p:nvPicPr>
        <p:blipFill>
          <a:blip r:embed="rId3" cstate="print"/>
          <a:srcRect l="24597" t="32292" r="37921" b="36458"/>
          <a:stretch>
            <a:fillRect/>
          </a:stretch>
        </p:blipFill>
        <p:spPr bwMode="auto">
          <a:xfrm>
            <a:off x="1524000" y="4190999"/>
            <a:ext cx="5562600" cy="2607469"/>
          </a:xfrm>
          <a:prstGeom prst="rect">
            <a:avLst/>
          </a:prstGeom>
          <a:noFill/>
          <a:ln w="9525">
            <a:noFill/>
            <a:miter lim="800000"/>
            <a:headEnd/>
            <a:tailEnd/>
          </a:ln>
        </p:spPr>
      </p:pic>
    </p:spTree>
    <p:extLst>
      <p:ext uri="{BB962C8B-B14F-4D97-AF65-F5344CB8AC3E}">
        <p14:creationId xmlns:p14="http://schemas.microsoft.com/office/powerpoint/2010/main" xmlns="" val="2924280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91137"/>
                                        </p:tgtEl>
                                        <p:attrNameLst>
                                          <p:attrName>style.visibility</p:attrName>
                                        </p:attrNameLst>
                                      </p:cBhvr>
                                      <p:to>
                                        <p:strVal val="visible"/>
                                      </p:to>
                                    </p:set>
                                    <p:anim calcmode="lin" valueType="num">
                                      <p:cBhvr>
                                        <p:cTn id="7" dur="500" fill="hold"/>
                                        <p:tgtEl>
                                          <p:spTgt spid="91137"/>
                                        </p:tgtEl>
                                        <p:attrNameLst>
                                          <p:attrName>ppt_w</p:attrName>
                                        </p:attrNameLst>
                                      </p:cBhvr>
                                      <p:tavLst>
                                        <p:tav tm="0">
                                          <p:val>
                                            <p:fltVal val="0"/>
                                          </p:val>
                                        </p:tav>
                                        <p:tav tm="100000">
                                          <p:val>
                                            <p:strVal val="#ppt_w"/>
                                          </p:val>
                                        </p:tav>
                                      </p:tavLst>
                                    </p:anim>
                                    <p:anim calcmode="lin" valueType="num">
                                      <p:cBhvr>
                                        <p:cTn id="8" dur="500" fill="hold"/>
                                        <p:tgtEl>
                                          <p:spTgt spid="91137"/>
                                        </p:tgtEl>
                                        <p:attrNameLst>
                                          <p:attrName>ppt_h</p:attrName>
                                        </p:attrNameLst>
                                      </p:cBhvr>
                                      <p:tavLst>
                                        <p:tav tm="0">
                                          <p:val>
                                            <p:fltVal val="0"/>
                                          </p:val>
                                        </p:tav>
                                        <p:tav tm="100000">
                                          <p:val>
                                            <p:strVal val="#ppt_h"/>
                                          </p:val>
                                        </p:tav>
                                      </p:tavLst>
                                    </p:anim>
                                    <p:animEffect transition="in" filter="fade">
                                      <p:cBhvr>
                                        <p:cTn id="9" dur="500"/>
                                        <p:tgtEl>
                                          <p:spTgt spid="91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43328"/>
            <a:ext cx="8229600" cy="1719072"/>
          </a:xfrm>
        </p:spPr>
        <p:txBody>
          <a:bodyPr>
            <a:normAutofit/>
          </a:bodyPr>
          <a:lstStyle/>
          <a:p>
            <a:r>
              <a:rPr lang="en-US" sz="2800" b="0" dirty="0" smtClean="0"/>
              <a:t> 7 weeks of class (Aug 27 – Oct 11)</a:t>
            </a:r>
          </a:p>
          <a:p>
            <a:r>
              <a:rPr lang="en-US" sz="2800" b="0" dirty="0" smtClean="0"/>
              <a:t>+ 3 Assignments/Projects</a:t>
            </a:r>
          </a:p>
          <a:p>
            <a:r>
              <a:rPr lang="en-US" sz="2800" b="0" dirty="0" smtClean="0"/>
              <a:t>+ 1 Final group project + class presentation</a:t>
            </a:r>
          </a:p>
        </p:txBody>
      </p:sp>
      <p:sp>
        <p:nvSpPr>
          <p:cNvPr id="2" name="Title 1"/>
          <p:cNvSpPr>
            <a:spLocks noGrp="1"/>
          </p:cNvSpPr>
          <p:nvPr>
            <p:ph type="title"/>
          </p:nvPr>
        </p:nvSpPr>
        <p:spPr>
          <a:xfrm>
            <a:off x="457200" y="731838"/>
            <a:ext cx="8229600" cy="1143000"/>
          </a:xfrm>
        </p:spPr>
        <p:txBody>
          <a:bodyPr/>
          <a:lstStyle/>
          <a:p>
            <a:r>
              <a:rPr lang="en-US" dirty="0" smtClean="0">
                <a:solidFill>
                  <a:srgbClr val="C00000"/>
                </a:solidFill>
              </a:rPr>
              <a:t>Course Agenda</a:t>
            </a:r>
            <a:endParaRPr lang="en-US" dirty="0">
              <a:solidFill>
                <a:srgbClr val="C00000"/>
              </a:solidFill>
            </a:endParaRPr>
          </a:p>
        </p:txBody>
      </p:sp>
    </p:spTree>
    <p:extLst>
      <p:ext uri="{BB962C8B-B14F-4D97-AF65-F5344CB8AC3E}">
        <p14:creationId xmlns:p14="http://schemas.microsoft.com/office/powerpoint/2010/main" xmlns="" val="294559171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xmlns="" val="261722863"/>
              </p:ext>
            </p:extLst>
          </p:nvPr>
        </p:nvGraphicFramePr>
        <p:xfrm>
          <a:off x="0" y="1295400"/>
          <a:ext cx="8915400" cy="5257800"/>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title"/>
          </p:nvPr>
        </p:nvSpPr>
        <p:spPr/>
        <p:txBody>
          <a:bodyPr/>
          <a:lstStyle/>
          <a:p>
            <a:r>
              <a:rPr lang="en-US" dirty="0" smtClean="0">
                <a:solidFill>
                  <a:srgbClr val="C00000"/>
                </a:solidFill>
              </a:rPr>
              <a:t>Grading</a:t>
            </a:r>
            <a:endParaRPr lang="en-US" dirty="0">
              <a:solidFill>
                <a:srgbClr val="C00000"/>
              </a:solidFill>
            </a:endParaRPr>
          </a:p>
        </p:txBody>
      </p:sp>
    </p:spTree>
    <p:extLst>
      <p:ext uri="{BB962C8B-B14F-4D97-AF65-F5344CB8AC3E}">
        <p14:creationId xmlns:p14="http://schemas.microsoft.com/office/powerpoint/2010/main" xmlns="" val="388697188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0" y="1752601"/>
            <a:ext cx="6705600" cy="3352800"/>
          </a:xfrm>
        </p:spPr>
        <p:txBody>
          <a:bodyPr>
            <a:normAutofit/>
          </a:bodyPr>
          <a:lstStyle/>
          <a:p>
            <a:pPr marL="342900" indent="-342900">
              <a:buFont typeface="Arial" pitchFamily="34" charset="0"/>
              <a:buChar char="•"/>
            </a:pPr>
            <a:r>
              <a:rPr lang="en-US" sz="2200" dirty="0" smtClean="0"/>
              <a:t>Demonstrate that you read and understand the material.</a:t>
            </a:r>
          </a:p>
          <a:p>
            <a:pPr marL="342900" indent="-342900">
              <a:buFont typeface="Arial" pitchFamily="34" charset="0"/>
              <a:buChar char="•"/>
            </a:pPr>
            <a:r>
              <a:rPr lang="en-US" sz="2200" dirty="0" smtClean="0"/>
              <a:t>Ask interesting questions that stimulate discussion.</a:t>
            </a:r>
          </a:p>
          <a:p>
            <a:pPr marL="342900" indent="-342900">
              <a:buFont typeface="Arial" pitchFamily="34" charset="0"/>
              <a:buChar char="•"/>
            </a:pPr>
            <a:r>
              <a:rPr lang="en-US" sz="2200" dirty="0" smtClean="0"/>
              <a:t>Listen attentively to your classmates.</a:t>
            </a:r>
          </a:p>
          <a:p>
            <a:pPr marL="342900" indent="-342900">
              <a:buFont typeface="Arial" pitchFamily="34" charset="0"/>
              <a:buChar char="•"/>
            </a:pPr>
            <a:r>
              <a:rPr lang="en-US" sz="2200" dirty="0" smtClean="0"/>
              <a:t>Support your arguments with evidence or sound logic.</a:t>
            </a:r>
          </a:p>
          <a:p>
            <a:pPr marL="342900" indent="-342900">
              <a:buFont typeface="Arial" pitchFamily="34" charset="0"/>
              <a:buChar char="•"/>
            </a:pPr>
            <a:r>
              <a:rPr lang="en-US" sz="2200" dirty="0" smtClean="0"/>
              <a:t>Be polite and respectful at all times.</a:t>
            </a:r>
            <a:endParaRPr lang="en-US" sz="2200" dirty="0"/>
          </a:p>
        </p:txBody>
      </p:sp>
      <p:pic>
        <p:nvPicPr>
          <p:cNvPr id="13314" name="Picture 2" descr="http://www.awanacanadastore.ca/media/3/a20791d127d49c9f664687_m.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21333" r="21711"/>
          <a:stretch/>
        </p:blipFill>
        <p:spPr bwMode="auto">
          <a:xfrm>
            <a:off x="457200" y="1790700"/>
            <a:ext cx="1627496" cy="2857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6967829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762000" y="1447800"/>
            <a:ext cx="7467600" cy="4724400"/>
          </a:xfrm>
        </p:spPr>
        <p:txBody>
          <a:bodyPr>
            <a:noAutofit/>
          </a:bodyPr>
          <a:lstStyle/>
          <a:p>
            <a:pPr>
              <a:buFont typeface="Arial" pitchFamily="34" charset="0"/>
              <a:buChar char="•"/>
            </a:pPr>
            <a:r>
              <a:rPr lang="en-US" sz="2200" b="0" dirty="0" smtClean="0"/>
              <a:t>Assignment is due before class.</a:t>
            </a:r>
          </a:p>
          <a:p>
            <a:pPr>
              <a:buFont typeface="Arial" pitchFamily="34" charset="0"/>
              <a:buChar char="•"/>
            </a:pPr>
            <a:endParaRPr lang="en-US" sz="800" b="0" dirty="0" smtClean="0"/>
          </a:p>
          <a:p>
            <a:pPr>
              <a:buFont typeface="Arial" pitchFamily="34" charset="0"/>
              <a:buChar char="•"/>
            </a:pPr>
            <a:r>
              <a:rPr lang="en-US" sz="2200" b="0" dirty="0" smtClean="0"/>
              <a:t>Late assignment is accepted, but will be discounted (50%). No later than 2 days.</a:t>
            </a:r>
          </a:p>
          <a:p>
            <a:pPr>
              <a:buFont typeface="Arial" pitchFamily="34" charset="0"/>
              <a:buChar char="•"/>
            </a:pPr>
            <a:endParaRPr lang="en-US" sz="800" b="0" dirty="0" smtClean="0"/>
          </a:p>
          <a:p>
            <a:pPr>
              <a:buFont typeface="Arial" pitchFamily="34" charset="0"/>
              <a:buChar char="•"/>
            </a:pPr>
            <a:r>
              <a:rPr lang="en-US" sz="2200" b="0" dirty="0" smtClean="0"/>
              <a:t>Grade for group project and class presentation will be based on peer review (between and within group). </a:t>
            </a:r>
          </a:p>
          <a:p>
            <a:pPr>
              <a:buFont typeface="Arial" pitchFamily="34" charset="0"/>
              <a:buChar char="•"/>
            </a:pPr>
            <a:endParaRPr lang="en-US" sz="2200" b="0" dirty="0" smtClean="0"/>
          </a:p>
          <a:p>
            <a:pPr>
              <a:buFont typeface="Arial" pitchFamily="34" charset="0"/>
              <a:buChar char="•"/>
            </a:pPr>
            <a:r>
              <a:rPr lang="en-US" sz="2200" b="0" dirty="0" smtClean="0"/>
              <a:t>Re-grade: You can appeal your grade with a one-page explanation. A re-grade may cause your grade to either go up or go down.</a:t>
            </a:r>
          </a:p>
          <a:p>
            <a:pPr>
              <a:buFont typeface="Arial" pitchFamily="34" charset="0"/>
              <a:buChar char="•"/>
            </a:pPr>
            <a:endParaRPr lang="en-US" sz="2200" b="0" dirty="0" smtClean="0"/>
          </a:p>
          <a:p>
            <a:pPr>
              <a:buFont typeface="Arial" pitchFamily="34" charset="0"/>
              <a:buChar char="•"/>
            </a:pPr>
            <a:r>
              <a:rPr lang="en-US" sz="2200" b="0" dirty="0" smtClean="0"/>
              <a:t>Academic Honor Code: No plagiarism</a:t>
            </a:r>
            <a:r>
              <a:rPr lang="en-US" sz="2200" dirty="0" smtClean="0"/>
              <a:t>.</a:t>
            </a:r>
            <a:endParaRPr lang="en-US" sz="2200" b="0" dirty="0" smtClean="0"/>
          </a:p>
        </p:txBody>
      </p:sp>
      <p:sp>
        <p:nvSpPr>
          <p:cNvPr id="2" name="Title 1"/>
          <p:cNvSpPr>
            <a:spLocks noGrp="1"/>
          </p:cNvSpPr>
          <p:nvPr>
            <p:ph type="title"/>
          </p:nvPr>
        </p:nvSpPr>
        <p:spPr/>
        <p:txBody>
          <a:bodyPr/>
          <a:lstStyle/>
          <a:p>
            <a:r>
              <a:rPr lang="en-US" dirty="0" smtClean="0">
                <a:solidFill>
                  <a:srgbClr val="C00000"/>
                </a:solidFill>
              </a:rPr>
              <a:t>Grading</a:t>
            </a:r>
            <a:endParaRPr lang="en-US" dirty="0">
              <a:solidFill>
                <a:srgbClr val="C00000"/>
              </a:solidFill>
            </a:endParaRPr>
          </a:p>
        </p:txBody>
      </p:sp>
    </p:spTree>
    <p:extLst>
      <p:ext uri="{BB962C8B-B14F-4D97-AF65-F5344CB8AC3E}">
        <p14:creationId xmlns:p14="http://schemas.microsoft.com/office/powerpoint/2010/main" xmlns="" val="388697188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2"/>
          <p:cNvSpPr txBox="1">
            <a:spLocks noChangeArrowheads="1"/>
          </p:cNvSpPr>
          <p:nvPr/>
        </p:nvSpPr>
        <p:spPr>
          <a:xfrm>
            <a:off x="381000" y="266700"/>
            <a:ext cx="7772400" cy="723900"/>
          </a:xfrm>
          <a:prstGeom prst="rect">
            <a:avLst/>
          </a:prstGeom>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100" b="1" i="0" u="none" strike="noStrike" kern="1200" cap="none" spc="0" normalizeH="0" baseline="0" noProof="0" dirty="0" smtClean="0">
                <a:ln>
                  <a:noFill/>
                </a:ln>
                <a:solidFill>
                  <a:srgbClr val="C00000"/>
                </a:solidFill>
                <a:effectLst>
                  <a:outerShdw blurRad="31750" dist="25400" dir="5400000" algn="tl" rotWithShape="0">
                    <a:srgbClr val="000000">
                      <a:alpha val="25000"/>
                    </a:srgbClr>
                  </a:outerShdw>
                </a:effectLst>
                <a:uLnTx/>
                <a:uFillTx/>
                <a:latin typeface="+mj-lt"/>
                <a:ea typeface="+mj-ea"/>
                <a:cs typeface="+mj-cs"/>
              </a:rPr>
              <a:t>Suggested Text Books</a:t>
            </a:r>
          </a:p>
        </p:txBody>
      </p:sp>
      <p:sp>
        <p:nvSpPr>
          <p:cNvPr id="7" name="Text Box 3"/>
          <p:cNvSpPr txBox="1">
            <a:spLocks noChangeArrowheads="1"/>
          </p:cNvSpPr>
          <p:nvPr/>
        </p:nvSpPr>
        <p:spPr bwMode="auto">
          <a:xfrm>
            <a:off x="949325" y="1268413"/>
            <a:ext cx="5076825" cy="2770187"/>
          </a:xfrm>
          <a:prstGeom prst="rect">
            <a:avLst/>
          </a:prstGeom>
          <a:noFill/>
          <a:ln w="12700">
            <a:noFill/>
            <a:miter lim="800000"/>
            <a:headEnd type="none" w="sm" len="sm"/>
            <a:tailEnd type="none" w="sm" len="sm"/>
          </a:ln>
        </p:spPr>
        <p:txBody>
          <a:bodyPr>
            <a:spAutoFit/>
          </a:bodyPr>
          <a:lstStyle/>
          <a:p>
            <a:r>
              <a:rPr lang="en-US" sz="2000" b="1" dirty="0"/>
              <a:t>Data Mining Techniques: For Marketing, Sales, and Customer  Relationship Management, Third Edition</a:t>
            </a:r>
          </a:p>
          <a:p>
            <a:endParaRPr lang="en-US" sz="2000" b="1" dirty="0"/>
          </a:p>
          <a:p>
            <a:r>
              <a:rPr lang="en-US" sz="2000" b="1" dirty="0"/>
              <a:t>Gordon </a:t>
            </a:r>
            <a:r>
              <a:rPr lang="en-US" sz="2000" b="1" dirty="0" err="1"/>
              <a:t>Linoff</a:t>
            </a:r>
            <a:r>
              <a:rPr lang="en-US" sz="2000" b="1" dirty="0"/>
              <a:t> and Michael Berry, 2011,  Wiley</a:t>
            </a:r>
          </a:p>
          <a:p>
            <a:endParaRPr lang="en-US" sz="2000" b="1" dirty="0"/>
          </a:p>
          <a:p>
            <a:r>
              <a:rPr lang="en-US" sz="2000" b="1" dirty="0"/>
              <a:t>ISBN: 0470650931</a:t>
            </a:r>
            <a:endParaRPr lang="en-US" sz="1400" b="1" dirty="0">
              <a:solidFill>
                <a:schemeClr val="tx1"/>
              </a:solidFill>
            </a:endParaRPr>
          </a:p>
          <a:p>
            <a:endParaRPr lang="en-US" sz="1400" b="1" dirty="0">
              <a:solidFill>
                <a:schemeClr val="tx1"/>
              </a:solidFill>
            </a:endParaRPr>
          </a:p>
        </p:txBody>
      </p:sp>
      <p:sp>
        <p:nvSpPr>
          <p:cNvPr id="8" name="TextBox 8"/>
          <p:cNvSpPr txBox="1">
            <a:spLocks noChangeArrowheads="1"/>
          </p:cNvSpPr>
          <p:nvPr/>
        </p:nvSpPr>
        <p:spPr bwMode="auto">
          <a:xfrm>
            <a:off x="1752600" y="6096000"/>
            <a:ext cx="2895600" cy="381000"/>
          </a:xfrm>
          <a:prstGeom prst="rect">
            <a:avLst/>
          </a:prstGeom>
          <a:noFill/>
          <a:ln w="9525">
            <a:noFill/>
            <a:miter lim="800000"/>
            <a:headEnd/>
            <a:tailEnd/>
          </a:ln>
        </p:spPr>
        <p:txBody>
          <a:bodyPr wrap="square">
            <a:spAutoFit/>
          </a:bodyPr>
          <a:lstStyle/>
          <a:p>
            <a:r>
              <a:rPr lang="en-US" dirty="0">
                <a:solidFill>
                  <a:srgbClr val="C00000"/>
                </a:solidFill>
              </a:rPr>
              <a:t>Mainly use as reference</a:t>
            </a:r>
          </a:p>
        </p:txBody>
      </p:sp>
      <p:pic>
        <p:nvPicPr>
          <p:cNvPr id="9" name="Picture 10"/>
          <p:cNvPicPr>
            <a:picLocks noChangeAspect="1" noChangeArrowheads="1"/>
          </p:cNvPicPr>
          <p:nvPr/>
        </p:nvPicPr>
        <p:blipFill>
          <a:blip r:embed="rId2" cstate="print"/>
          <a:srcRect/>
          <a:stretch>
            <a:fillRect/>
          </a:stretch>
        </p:blipFill>
        <p:spPr bwMode="auto">
          <a:xfrm>
            <a:off x="5715000" y="1143000"/>
            <a:ext cx="2697163" cy="2698750"/>
          </a:xfrm>
          <a:prstGeom prst="rect">
            <a:avLst/>
          </a:prstGeom>
          <a:noFill/>
          <a:ln w="9525">
            <a:noFill/>
            <a:miter lim="800000"/>
            <a:headEnd/>
            <a:tailEnd/>
          </a:ln>
        </p:spPr>
      </p:pic>
      <p:sp>
        <p:nvSpPr>
          <p:cNvPr id="10" name="Rectangle 11"/>
          <p:cNvSpPr>
            <a:spLocks noChangeArrowheads="1"/>
          </p:cNvSpPr>
          <p:nvPr/>
        </p:nvSpPr>
        <p:spPr bwMode="auto">
          <a:xfrm>
            <a:off x="1517650" y="4000500"/>
            <a:ext cx="6357938" cy="2114425"/>
          </a:xfrm>
          <a:prstGeom prst="rect">
            <a:avLst/>
          </a:prstGeom>
          <a:noFill/>
          <a:ln w="9525">
            <a:noFill/>
            <a:miter lim="800000"/>
            <a:headEnd/>
            <a:tailEnd/>
          </a:ln>
        </p:spPr>
        <p:txBody>
          <a:bodyPr>
            <a:spAutoFit/>
          </a:bodyPr>
          <a:lstStyle/>
          <a:p>
            <a:pPr lvl="1">
              <a:lnSpc>
                <a:spcPct val="90000"/>
              </a:lnSpc>
            </a:pPr>
            <a:endParaRPr lang="en-US" sz="1800" dirty="0"/>
          </a:p>
          <a:p>
            <a:pPr>
              <a:lnSpc>
                <a:spcPct val="90000"/>
              </a:lnSpc>
            </a:pPr>
            <a:r>
              <a:rPr lang="en-US" sz="2000" b="1" dirty="0" err="1"/>
              <a:t>Linoff</a:t>
            </a:r>
            <a:r>
              <a:rPr lang="en-US" sz="2000" b="1" dirty="0"/>
              <a:t> and Berry (2011) – LB in syllabus</a:t>
            </a:r>
          </a:p>
          <a:p>
            <a:pPr>
              <a:lnSpc>
                <a:spcPct val="90000"/>
              </a:lnSpc>
              <a:buFont typeface="Arial" pitchFamily="34" charset="0"/>
              <a:buChar char="•"/>
            </a:pPr>
            <a:r>
              <a:rPr lang="en-US" dirty="0" smtClean="0"/>
              <a:t>  No </a:t>
            </a:r>
            <a:r>
              <a:rPr lang="en-US" dirty="0"/>
              <a:t>standard textbook in the BI </a:t>
            </a:r>
            <a:r>
              <a:rPr lang="en-US" dirty="0" smtClean="0"/>
              <a:t>area</a:t>
            </a:r>
          </a:p>
          <a:p>
            <a:pPr>
              <a:lnSpc>
                <a:spcPct val="90000"/>
              </a:lnSpc>
              <a:buFont typeface="Arial" pitchFamily="34" charset="0"/>
              <a:buChar char="•"/>
            </a:pPr>
            <a:r>
              <a:rPr lang="en-US" dirty="0" smtClean="0"/>
              <a:t>  Most </a:t>
            </a:r>
            <a:r>
              <a:rPr lang="en-US" dirty="0"/>
              <a:t>books are manuals tied to a </a:t>
            </a:r>
            <a:r>
              <a:rPr lang="en-US" dirty="0" smtClean="0"/>
              <a:t>specific </a:t>
            </a:r>
            <a:r>
              <a:rPr lang="en-US" dirty="0"/>
              <a:t>software</a:t>
            </a:r>
          </a:p>
          <a:p>
            <a:pPr>
              <a:lnSpc>
                <a:spcPct val="90000"/>
              </a:lnSpc>
              <a:buFont typeface="Arial" pitchFamily="34" charset="0"/>
              <a:buChar char="•"/>
            </a:pPr>
            <a:r>
              <a:rPr lang="en-US" dirty="0" smtClean="0"/>
              <a:t>  The </a:t>
            </a:r>
            <a:r>
              <a:rPr lang="en-US" dirty="0"/>
              <a:t>most lauded introductory level book </a:t>
            </a:r>
          </a:p>
          <a:p>
            <a:pPr>
              <a:lnSpc>
                <a:spcPct val="90000"/>
              </a:lnSpc>
              <a:buFont typeface="Arial" pitchFamily="34" charset="0"/>
              <a:buChar char="•"/>
            </a:pPr>
            <a:r>
              <a:rPr lang="en-US" dirty="0" smtClean="0"/>
              <a:t>  Business-oriented</a:t>
            </a:r>
          </a:p>
          <a:p>
            <a:pPr>
              <a:lnSpc>
                <a:spcPct val="90000"/>
              </a:lnSpc>
              <a:buFont typeface="Arial" pitchFamily="34" charset="0"/>
              <a:buChar char="•"/>
            </a:pPr>
            <a:r>
              <a:rPr lang="en-US" dirty="0" smtClean="0"/>
              <a:t>  Both </a:t>
            </a:r>
            <a:r>
              <a:rPr lang="en-US" dirty="0"/>
              <a:t>authors are pioneers in analytical BI</a:t>
            </a:r>
          </a:p>
          <a:p>
            <a:pPr>
              <a:lnSpc>
                <a:spcPct val="90000"/>
              </a:lnSpc>
              <a:buFont typeface="Arial" pitchFamily="34" charset="0"/>
              <a:buChar char="•"/>
            </a:pPr>
            <a:r>
              <a:rPr lang="en-US" dirty="0" smtClean="0"/>
              <a:t>  Less </a:t>
            </a:r>
            <a:r>
              <a:rPr lang="en-US" dirty="0"/>
              <a:t>expensive, by the way</a:t>
            </a:r>
          </a:p>
        </p:txBody>
      </p:sp>
    </p:spTree>
    <p:extLst>
      <p:ext uri="{BB962C8B-B14F-4D97-AF65-F5344CB8AC3E}">
        <p14:creationId xmlns:p14="http://schemas.microsoft.com/office/powerpoint/2010/main" xmlns="" val="348902738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290" name="Picture 2" descr="http://blog-cache.extensis.com/wp-content/uploads/2009/02/law-book.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r="7847"/>
          <a:stretch/>
        </p:blipFill>
        <p:spPr bwMode="auto">
          <a:xfrm>
            <a:off x="5486400" y="1524000"/>
            <a:ext cx="3432510" cy="4114801"/>
          </a:xfrm>
          <a:prstGeom prst="rect">
            <a:avLst/>
          </a:prstGeom>
          <a:noFill/>
          <a:extLst>
            <a:ext uri="{909E8E84-426E-40DD-AFC4-6F175D3DCCD1}">
              <a14:hiddenFill xmlns:a14="http://schemas.microsoft.com/office/drawing/2010/main" xmlns="">
                <a:solidFill>
                  <a:srgbClr val="FFFFFF"/>
                </a:solidFill>
              </a14:hiddenFill>
            </a:ext>
          </a:extLst>
        </p:spPr>
      </p:pic>
      <p:sp>
        <p:nvSpPr>
          <p:cNvPr id="3" name="Content Placeholder 2"/>
          <p:cNvSpPr>
            <a:spLocks noGrp="1"/>
          </p:cNvSpPr>
          <p:nvPr>
            <p:ph idx="1"/>
          </p:nvPr>
        </p:nvSpPr>
        <p:spPr>
          <a:xfrm>
            <a:off x="457200" y="1752600"/>
            <a:ext cx="5029200" cy="4373563"/>
          </a:xfrm>
        </p:spPr>
        <p:txBody>
          <a:bodyPr>
            <a:normAutofit fontScale="85000" lnSpcReduction="10000"/>
          </a:bodyPr>
          <a:lstStyle/>
          <a:p>
            <a:pPr marL="457200" indent="-457200">
              <a:buAutoNum type="arabicPeriod"/>
            </a:pPr>
            <a:r>
              <a:rPr lang="en-US" dirty="0" smtClean="0"/>
              <a:t>Attend class. Be on time and stay until the end.</a:t>
            </a:r>
          </a:p>
          <a:p>
            <a:pPr marL="457200" indent="-457200">
              <a:buAutoNum type="arabicPeriod"/>
            </a:pPr>
            <a:r>
              <a:rPr lang="en-US" dirty="0" smtClean="0"/>
              <a:t>Be prepared. Read/watch the assigned readings/videos.</a:t>
            </a:r>
          </a:p>
          <a:p>
            <a:pPr marL="457200" indent="-457200">
              <a:buAutoNum type="arabicPeriod"/>
            </a:pPr>
            <a:r>
              <a:rPr lang="en-US" dirty="0" smtClean="0"/>
              <a:t>Participate in class.</a:t>
            </a:r>
          </a:p>
          <a:p>
            <a:pPr marL="457200" indent="-457200">
              <a:buAutoNum type="arabicPeriod"/>
            </a:pPr>
            <a:r>
              <a:rPr lang="en-US" dirty="0" smtClean="0"/>
              <a:t>No electronic devices please.*</a:t>
            </a:r>
          </a:p>
          <a:p>
            <a:pPr marL="457200" indent="-457200">
              <a:buAutoNum type="arabicPeriod"/>
            </a:pPr>
            <a:r>
              <a:rPr lang="en-US" dirty="0" smtClean="0"/>
              <a:t>Turn in assignments/projects on time.</a:t>
            </a:r>
          </a:p>
          <a:p>
            <a:pPr marL="457200" indent="-457200">
              <a:buAutoNum type="arabicPeriod"/>
            </a:pPr>
            <a:r>
              <a:rPr lang="en-US" dirty="0" smtClean="0"/>
              <a:t>No cheating. I will catch you and it will be awkward.</a:t>
            </a:r>
          </a:p>
          <a:p>
            <a:pPr marL="457200" indent="-457200">
              <a:buAutoNum type="arabicPeriod"/>
            </a:pPr>
            <a:r>
              <a:rPr lang="en-US" dirty="0" smtClean="0"/>
              <a:t>Be respectful to your classmates.</a:t>
            </a:r>
          </a:p>
          <a:p>
            <a:pPr marL="457200" indent="-457200">
              <a:buAutoNum type="arabicPeriod"/>
            </a:pPr>
            <a:endParaRPr lang="en-US" dirty="0" smtClean="0"/>
          </a:p>
          <a:p>
            <a:endParaRPr lang="en-US" dirty="0"/>
          </a:p>
        </p:txBody>
      </p:sp>
      <p:sp>
        <p:nvSpPr>
          <p:cNvPr id="2" name="Title 1"/>
          <p:cNvSpPr>
            <a:spLocks noGrp="1"/>
          </p:cNvSpPr>
          <p:nvPr>
            <p:ph type="title"/>
          </p:nvPr>
        </p:nvSpPr>
        <p:spPr/>
        <p:txBody>
          <a:bodyPr/>
          <a:lstStyle/>
          <a:p>
            <a:r>
              <a:rPr lang="en-US" dirty="0" smtClean="0">
                <a:solidFill>
                  <a:srgbClr val="C00000"/>
                </a:solidFill>
              </a:rPr>
              <a:t>The Rules</a:t>
            </a:r>
            <a:endParaRPr lang="en-US" dirty="0">
              <a:solidFill>
                <a:srgbClr val="C00000"/>
              </a:solidFill>
            </a:endParaRPr>
          </a:p>
        </p:txBody>
      </p:sp>
    </p:spTree>
    <p:extLst>
      <p:ext uri="{BB962C8B-B14F-4D97-AF65-F5344CB8AC3E}">
        <p14:creationId xmlns:p14="http://schemas.microsoft.com/office/powerpoint/2010/main" xmlns="" val="25257528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530" name="Picture 2" descr="http://blogs.e-rockford.com/willpfeifer/files/2011/08/starshiptroopers2.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457200"/>
            <a:ext cx="9208135" cy="5867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7310381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1"/>
          <p:cNvSpPr txBox="1">
            <a:spLocks/>
          </p:cNvSpPr>
          <p:nvPr/>
        </p:nvSpPr>
        <p:spPr>
          <a:xfrm>
            <a:off x="152400" y="0"/>
            <a:ext cx="5791200" cy="609282"/>
          </a:xfrm>
          <a:prstGeom prst="rect">
            <a:avLst/>
          </a:prstGeom>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3200" b="1" dirty="0" smtClean="0">
                <a:solidFill>
                  <a:srgbClr val="C00000"/>
                </a:solidFill>
                <a:effectLst>
                  <a:outerShdw blurRad="31750" dist="25400" dir="5400000" algn="tl" rotWithShape="0">
                    <a:srgbClr val="000000">
                      <a:alpha val="25000"/>
                    </a:srgbClr>
                  </a:outerShdw>
                </a:effectLst>
                <a:latin typeface="+mj-lt"/>
                <a:ea typeface="+mj-ea"/>
                <a:cs typeface="+mj-cs"/>
              </a:rPr>
              <a:t>Course outline</a:t>
            </a:r>
            <a:endParaRPr lang="en-US" sz="3200" b="1" dirty="0">
              <a:solidFill>
                <a:srgbClr val="C00000"/>
              </a:solidFill>
              <a:effectLst>
                <a:outerShdw blurRad="31750" dist="25400" dir="5400000" algn="tl" rotWithShape="0">
                  <a:srgbClr val="000000">
                    <a:alpha val="25000"/>
                  </a:srgbClr>
                </a:outerShdw>
              </a:effectLst>
              <a:latin typeface="+mj-lt"/>
              <a:ea typeface="+mj-ea"/>
              <a:cs typeface="+mj-cs"/>
            </a:endParaRPr>
          </a:p>
        </p:txBody>
      </p:sp>
      <p:pic>
        <p:nvPicPr>
          <p:cNvPr id="1026" name="Picture 2"/>
          <p:cNvPicPr>
            <a:picLocks noChangeAspect="1" noChangeArrowheads="1"/>
          </p:cNvPicPr>
          <p:nvPr/>
        </p:nvPicPr>
        <p:blipFill>
          <a:blip r:embed="rId2" cstate="print"/>
          <a:srcRect/>
          <a:stretch>
            <a:fillRect/>
          </a:stretch>
        </p:blipFill>
        <p:spPr bwMode="auto">
          <a:xfrm>
            <a:off x="685800" y="457200"/>
            <a:ext cx="8001000" cy="6480149"/>
          </a:xfrm>
          <a:prstGeom prst="rect">
            <a:avLst/>
          </a:prstGeom>
          <a:noFill/>
          <a:ln w="9525">
            <a:noFill/>
            <a:miter lim="800000"/>
            <a:headEnd/>
            <a:tailEnd/>
          </a:ln>
        </p:spPr>
      </p:pic>
    </p:spTree>
    <p:extLst>
      <p:ext uri="{BB962C8B-B14F-4D97-AF65-F5344CB8AC3E}">
        <p14:creationId xmlns:p14="http://schemas.microsoft.com/office/powerpoint/2010/main" xmlns="" val="40032870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295400"/>
            <a:ext cx="8534400" cy="3611563"/>
          </a:xfrm>
        </p:spPr>
        <p:txBody>
          <a:bodyPr>
            <a:normAutofit/>
          </a:bodyPr>
          <a:lstStyle/>
          <a:p>
            <a:pPr marL="457200" indent="-457200">
              <a:buFont typeface="Wingdings" pitchFamily="2" charset="2"/>
              <a:buChar char="v"/>
            </a:pPr>
            <a:r>
              <a:rPr lang="en-US" sz="2400" b="0" dirty="0" smtClean="0"/>
              <a:t>Qingdao</a:t>
            </a:r>
          </a:p>
        </p:txBody>
      </p:sp>
      <p:sp>
        <p:nvSpPr>
          <p:cNvPr id="2" name="Title 1"/>
          <p:cNvSpPr>
            <a:spLocks noGrp="1"/>
          </p:cNvSpPr>
          <p:nvPr>
            <p:ph type="title"/>
          </p:nvPr>
        </p:nvSpPr>
        <p:spPr>
          <a:xfrm>
            <a:off x="457200" y="304800"/>
            <a:ext cx="5791200" cy="838200"/>
          </a:xfrm>
        </p:spPr>
        <p:txBody>
          <a:bodyPr/>
          <a:lstStyle/>
          <a:p>
            <a:r>
              <a:rPr lang="en-US" dirty="0" smtClean="0">
                <a:solidFill>
                  <a:srgbClr val="C00000"/>
                </a:solidFill>
              </a:rPr>
              <a:t>A bit about me</a:t>
            </a:r>
            <a:endParaRPr lang="en-US" dirty="0">
              <a:solidFill>
                <a:srgbClr val="C00000"/>
              </a:solidFill>
            </a:endParaRPr>
          </a:p>
        </p:txBody>
      </p:sp>
      <p:pic>
        <p:nvPicPr>
          <p:cNvPr id="2050"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40980" t="36673" r="1562" b="16741"/>
          <a:stretch/>
        </p:blipFill>
        <p:spPr bwMode="auto">
          <a:xfrm>
            <a:off x="2679700" y="1142999"/>
            <a:ext cx="6235700" cy="54615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696103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52601"/>
            <a:ext cx="8229600" cy="3810000"/>
          </a:xfrm>
        </p:spPr>
        <p:txBody>
          <a:bodyPr>
            <a:noAutofit/>
          </a:bodyPr>
          <a:lstStyle/>
          <a:p>
            <a:pPr marL="342900" indent="-342900">
              <a:spcBef>
                <a:spcPts val="0"/>
              </a:spcBef>
              <a:buFont typeface="Wingdings" pitchFamily="2" charset="2"/>
              <a:buChar char="Ø"/>
            </a:pPr>
            <a:r>
              <a:rPr lang="en-US" sz="2400" b="0" dirty="0" smtClean="0"/>
              <a:t> Explore Blackboard</a:t>
            </a:r>
          </a:p>
          <a:p>
            <a:pPr marL="342900" indent="-342900">
              <a:spcBef>
                <a:spcPts val="0"/>
              </a:spcBef>
              <a:buFont typeface="Wingdings" pitchFamily="2" charset="2"/>
              <a:buChar char="Ø"/>
            </a:pPr>
            <a:r>
              <a:rPr lang="en-US" sz="2400" b="0" dirty="0" smtClean="0"/>
              <a:t> (Check Blackboard: Announcement, Course Documents,  Assignments…)</a:t>
            </a:r>
          </a:p>
          <a:p>
            <a:pPr marL="342900" indent="-342900">
              <a:spcBef>
                <a:spcPts val="0"/>
              </a:spcBef>
              <a:buFont typeface="Wingdings" pitchFamily="2" charset="2"/>
              <a:buChar char="Ø"/>
            </a:pPr>
            <a:r>
              <a:rPr lang="en-US" sz="2400" b="0" dirty="0" smtClean="0"/>
              <a:t> </a:t>
            </a:r>
            <a:r>
              <a:rPr lang="en-US" sz="2400" dirty="0" smtClean="0"/>
              <a:t>Make sure you are able to a</a:t>
            </a:r>
            <a:r>
              <a:rPr lang="en-US" sz="2400" b="0" dirty="0" smtClean="0"/>
              <a:t>ccess </a:t>
            </a:r>
          </a:p>
          <a:p>
            <a:pPr marL="342900" indent="-342900">
              <a:spcBef>
                <a:spcPts val="0"/>
              </a:spcBef>
              <a:buNone/>
            </a:pPr>
            <a:r>
              <a:rPr lang="en-US" sz="2000" dirty="0" smtClean="0">
                <a:solidFill>
                  <a:srgbClr val="C00000"/>
                </a:solidFill>
              </a:rPr>
              <a:t>          “SAS </a:t>
            </a:r>
            <a:r>
              <a:rPr lang="en-US" sz="2000" dirty="0" err="1" smtClean="0">
                <a:solidFill>
                  <a:srgbClr val="C00000"/>
                </a:solidFill>
              </a:rPr>
              <a:t>OnDemand</a:t>
            </a:r>
            <a:r>
              <a:rPr lang="en-US" sz="2000" dirty="0" smtClean="0">
                <a:solidFill>
                  <a:srgbClr val="C00000"/>
                </a:solidFill>
              </a:rPr>
              <a:t> for Academics: Enterprise Miner™</a:t>
            </a:r>
            <a:r>
              <a:rPr lang="en-US" sz="2000" b="0" dirty="0" smtClean="0">
                <a:solidFill>
                  <a:srgbClr val="C00000"/>
                </a:solidFill>
              </a:rPr>
              <a:t>”</a:t>
            </a:r>
          </a:p>
          <a:p>
            <a:pPr marL="342900" indent="-342900">
              <a:spcBef>
                <a:spcPts val="0"/>
              </a:spcBef>
              <a:buNone/>
            </a:pPr>
            <a:r>
              <a:rPr lang="en-US" sz="2000" i="1" dirty="0" smtClean="0">
                <a:solidFill>
                  <a:srgbClr val="C00000"/>
                </a:solidFill>
              </a:rPr>
              <a:t>          </a:t>
            </a:r>
            <a:r>
              <a:rPr lang="en-US" sz="2000" u="sng" dirty="0" smtClean="0">
                <a:solidFill>
                  <a:srgbClr val="C00000"/>
                </a:solidFill>
              </a:rPr>
              <a:t>http://support.sas.com/ondemand/steps.html</a:t>
            </a:r>
            <a:endParaRPr lang="en-US" sz="2000" b="0" u="sng" dirty="0">
              <a:solidFill>
                <a:srgbClr val="C00000"/>
              </a:solidFill>
            </a:endParaRPr>
          </a:p>
          <a:p>
            <a:pPr marL="342900" indent="-342900">
              <a:spcBef>
                <a:spcPts val="0"/>
              </a:spcBef>
              <a:buFont typeface="Wingdings" pitchFamily="2" charset="2"/>
              <a:buChar char="Ø"/>
            </a:pPr>
            <a:endParaRPr lang="en-US" sz="2800" b="0" i="1" dirty="0" smtClean="0"/>
          </a:p>
          <a:p>
            <a:r>
              <a:rPr lang="en-US" sz="2400" dirty="0" smtClean="0"/>
              <a:t>Assignment 0:  </a:t>
            </a:r>
          </a:p>
          <a:p>
            <a:pPr>
              <a:buNone/>
            </a:pPr>
            <a:r>
              <a:rPr lang="en-US" sz="2400" dirty="0" smtClean="0"/>
              <a:t>   Send me one paragraph self-intro! </a:t>
            </a:r>
          </a:p>
          <a:p>
            <a:pPr>
              <a:buNone/>
            </a:pPr>
            <a:r>
              <a:rPr lang="en-US" sz="2400" dirty="0" smtClean="0"/>
              <a:t>   (Due Aug. 29)</a:t>
            </a:r>
          </a:p>
        </p:txBody>
      </p:sp>
      <p:sp>
        <p:nvSpPr>
          <p:cNvPr id="2" name="Title 1"/>
          <p:cNvSpPr>
            <a:spLocks noGrp="1"/>
          </p:cNvSpPr>
          <p:nvPr>
            <p:ph type="title"/>
          </p:nvPr>
        </p:nvSpPr>
        <p:spPr>
          <a:xfrm>
            <a:off x="457200" y="152718"/>
            <a:ext cx="7696200" cy="1371600"/>
          </a:xfrm>
        </p:spPr>
        <p:txBody>
          <a:bodyPr>
            <a:normAutofit/>
          </a:bodyPr>
          <a:lstStyle/>
          <a:p>
            <a:r>
              <a:rPr lang="en-US" sz="3200" dirty="0" smtClean="0">
                <a:solidFill>
                  <a:srgbClr val="C00000"/>
                </a:solidFill>
              </a:rPr>
              <a:t>Next Class:</a:t>
            </a:r>
            <a:br>
              <a:rPr lang="en-US" sz="3200" dirty="0" smtClean="0">
                <a:solidFill>
                  <a:srgbClr val="C00000"/>
                </a:solidFill>
              </a:rPr>
            </a:br>
            <a:r>
              <a:rPr lang="en-US" sz="3200" dirty="0" smtClean="0">
                <a:solidFill>
                  <a:srgbClr val="C00000"/>
                </a:solidFill>
              </a:rPr>
              <a:t>BI Cases and SAS Enterprise Miner</a:t>
            </a:r>
            <a:endParaRPr lang="en-US" sz="3200" dirty="0">
              <a:solidFill>
                <a:srgbClr val="C00000"/>
              </a:solidFill>
            </a:endParaRPr>
          </a:p>
        </p:txBody>
      </p:sp>
      <p:pic>
        <p:nvPicPr>
          <p:cNvPr id="23554" name="Picture 2" descr="NeXT logo by Paul Rand"/>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223897" y="3886200"/>
            <a:ext cx="2520052" cy="269326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5560798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3400" y="482600"/>
            <a:ext cx="7620000" cy="576855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6834669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295400"/>
            <a:ext cx="8534400" cy="3611563"/>
          </a:xfrm>
        </p:spPr>
        <p:txBody>
          <a:bodyPr>
            <a:normAutofit/>
          </a:bodyPr>
          <a:lstStyle/>
          <a:p>
            <a:pPr marL="457200" indent="-457200">
              <a:buFont typeface="Wingdings" pitchFamily="2" charset="2"/>
              <a:buChar char="v"/>
            </a:pPr>
            <a:r>
              <a:rPr lang="en-US" sz="2400" b="0" dirty="0" smtClean="0"/>
              <a:t>Qingdao</a:t>
            </a:r>
          </a:p>
        </p:txBody>
      </p:sp>
      <p:sp>
        <p:nvSpPr>
          <p:cNvPr id="2" name="Title 1"/>
          <p:cNvSpPr>
            <a:spLocks noGrp="1"/>
          </p:cNvSpPr>
          <p:nvPr>
            <p:ph type="title"/>
          </p:nvPr>
        </p:nvSpPr>
        <p:spPr>
          <a:xfrm>
            <a:off x="457200" y="304800"/>
            <a:ext cx="5791200" cy="838200"/>
          </a:xfrm>
        </p:spPr>
        <p:txBody>
          <a:bodyPr/>
          <a:lstStyle/>
          <a:p>
            <a:r>
              <a:rPr lang="en-US" dirty="0" smtClean="0">
                <a:solidFill>
                  <a:srgbClr val="C00000"/>
                </a:solidFill>
              </a:rPr>
              <a:t>A bit about me</a:t>
            </a:r>
            <a:endParaRPr lang="en-US" dirty="0">
              <a:solidFill>
                <a:srgbClr val="C00000"/>
              </a:solidFill>
            </a:endParaRPr>
          </a:p>
        </p:txBody>
      </p:sp>
      <p:pic>
        <p:nvPicPr>
          <p:cNvPr id="19" name="Picture 1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710622" y="3750473"/>
            <a:ext cx="5171993" cy="2905720"/>
          </a:xfrm>
          <a:prstGeom prst="rect">
            <a:avLst/>
          </a:prstGeom>
        </p:spPr>
      </p:pic>
      <p:pic>
        <p:nvPicPr>
          <p:cNvPr id="20" name="Picture 1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533899" y="220777"/>
            <a:ext cx="4137001" cy="2903423"/>
          </a:xfrm>
          <a:prstGeom prst="rect">
            <a:avLst/>
          </a:prstGeom>
        </p:spPr>
      </p:pic>
      <p:pic>
        <p:nvPicPr>
          <p:cNvPr id="21" name="Picture 20"/>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57200" y="1752600"/>
            <a:ext cx="3053219" cy="2286000"/>
          </a:xfrm>
          <a:prstGeom prst="rect">
            <a:avLst/>
          </a:prstGeom>
        </p:spPr>
      </p:pic>
      <p:pic>
        <p:nvPicPr>
          <p:cNvPr id="23" name="Picture 2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74109" y="4191000"/>
            <a:ext cx="2819400" cy="2262569"/>
          </a:xfrm>
          <a:prstGeom prst="rect">
            <a:avLst/>
          </a:prstGeom>
        </p:spPr>
      </p:pic>
    </p:spTree>
    <p:extLst>
      <p:ext uri="{BB962C8B-B14F-4D97-AF65-F5344CB8AC3E}">
        <p14:creationId xmlns:p14="http://schemas.microsoft.com/office/powerpoint/2010/main" xmlns="" val="241259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295400"/>
            <a:ext cx="8534400" cy="3611563"/>
          </a:xfrm>
        </p:spPr>
        <p:txBody>
          <a:bodyPr>
            <a:normAutofit/>
          </a:bodyPr>
          <a:lstStyle/>
          <a:p>
            <a:pPr marL="457200" indent="-457200">
              <a:buFont typeface="Wingdings" pitchFamily="2" charset="2"/>
              <a:buChar char="v"/>
            </a:pPr>
            <a:r>
              <a:rPr lang="en-US" sz="2400" b="0" dirty="0" smtClean="0"/>
              <a:t>Qingdao</a:t>
            </a:r>
          </a:p>
          <a:p>
            <a:pPr marL="457200" indent="-457200">
              <a:buFont typeface="Wingdings" pitchFamily="2" charset="2"/>
              <a:buChar char="v"/>
            </a:pPr>
            <a:r>
              <a:rPr lang="en-US" sz="2400" b="0" dirty="0" smtClean="0"/>
              <a:t>Shanghai</a:t>
            </a:r>
          </a:p>
        </p:txBody>
      </p:sp>
      <p:sp>
        <p:nvSpPr>
          <p:cNvPr id="2" name="Title 1"/>
          <p:cNvSpPr>
            <a:spLocks noGrp="1"/>
          </p:cNvSpPr>
          <p:nvPr>
            <p:ph type="title"/>
          </p:nvPr>
        </p:nvSpPr>
        <p:spPr>
          <a:xfrm>
            <a:off x="457200" y="304800"/>
            <a:ext cx="5791200" cy="838200"/>
          </a:xfrm>
        </p:spPr>
        <p:txBody>
          <a:bodyPr/>
          <a:lstStyle/>
          <a:p>
            <a:r>
              <a:rPr lang="en-US" dirty="0" smtClean="0">
                <a:solidFill>
                  <a:srgbClr val="C00000"/>
                </a:solidFill>
              </a:rPr>
              <a:t>A bit about me</a:t>
            </a:r>
            <a:endParaRPr lang="en-US" dirty="0">
              <a:solidFill>
                <a:srgbClr val="C00000"/>
              </a:solidFil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334000" y="4259217"/>
            <a:ext cx="2981325" cy="2446383"/>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55410" y="2311400"/>
            <a:ext cx="4708917" cy="3251200"/>
          </a:xfrm>
          <a:prstGeom prst="rect">
            <a:avLst/>
          </a:prstGeom>
        </p:spPr>
      </p:pic>
      <p:pic>
        <p:nvPicPr>
          <p:cNvPr id="71681" name="Picture 1" descr="C:\Users\Beibei\Pictures\9893040_768267885_rotate.jpg"/>
          <p:cNvPicPr>
            <a:picLocks noChangeAspect="1" noChangeArrowheads="1"/>
          </p:cNvPicPr>
          <p:nvPr/>
        </p:nvPicPr>
        <p:blipFill>
          <a:blip r:embed="rId4" cstate="print"/>
          <a:srcRect/>
          <a:stretch>
            <a:fillRect/>
          </a:stretch>
        </p:blipFill>
        <p:spPr bwMode="auto">
          <a:xfrm>
            <a:off x="5638800" y="114300"/>
            <a:ext cx="3171825" cy="4229100"/>
          </a:xfrm>
          <a:prstGeom prst="rect">
            <a:avLst/>
          </a:prstGeom>
          <a:noFill/>
        </p:spPr>
      </p:pic>
    </p:spTree>
    <p:extLst>
      <p:ext uri="{BB962C8B-B14F-4D97-AF65-F5344CB8AC3E}">
        <p14:creationId xmlns:p14="http://schemas.microsoft.com/office/powerpoint/2010/main" xmlns="" val="24714345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5791200" cy="838200"/>
          </a:xfrm>
        </p:spPr>
        <p:txBody>
          <a:bodyPr/>
          <a:lstStyle/>
          <a:p>
            <a:r>
              <a:rPr lang="en-US" dirty="0" smtClean="0">
                <a:solidFill>
                  <a:srgbClr val="C00000"/>
                </a:solidFill>
              </a:rPr>
              <a:t>A bit about me</a:t>
            </a:r>
            <a:endParaRPr lang="en-US" dirty="0">
              <a:solidFill>
                <a:srgbClr val="C00000"/>
              </a:solidFill>
            </a:endParaRPr>
          </a:p>
        </p:txBody>
      </p:sp>
      <p:sp>
        <p:nvSpPr>
          <p:cNvPr id="8" name="Content Placeholder 2"/>
          <p:cNvSpPr txBox="1">
            <a:spLocks/>
          </p:cNvSpPr>
          <p:nvPr/>
        </p:nvSpPr>
        <p:spPr>
          <a:xfrm>
            <a:off x="457200" y="1295401"/>
            <a:ext cx="8534400" cy="1752599"/>
          </a:xfrm>
          <a:prstGeom prst="rect">
            <a:avLst/>
          </a:prstGeom>
        </p:spPr>
        <p:txBody>
          <a:bodyPr vert="horz">
            <a:normAutofit/>
          </a:bodyPr>
          <a:lstStyle/>
          <a:p>
            <a:pPr marL="457200" marR="0" lvl="0" indent="-457200" algn="l" defTabSz="914400" rtl="0" eaLnBrk="1" fontAlgn="auto" latinLnBrk="0" hangingPunct="1">
              <a:lnSpc>
                <a:spcPct val="100000"/>
              </a:lnSpc>
              <a:spcBef>
                <a:spcPts val="400"/>
              </a:spcBef>
              <a:spcAft>
                <a:spcPts val="0"/>
              </a:spcAft>
              <a:buClr>
                <a:schemeClr val="accent1"/>
              </a:buClr>
              <a:buSzPct val="68000"/>
              <a:buFont typeface="Wingdings" pitchFamily="2" charset="2"/>
              <a:buChar char="v"/>
              <a:tabLst/>
              <a:defRPr/>
            </a:pPr>
            <a:r>
              <a:rPr kumimoji="0" lang="en-US" sz="2200" b="0" i="0" u="none" strike="noStrike" kern="1200" cap="none" spc="0" normalizeH="0" baseline="0" noProof="0" dirty="0" smtClean="0">
                <a:ln>
                  <a:noFill/>
                </a:ln>
                <a:solidFill>
                  <a:schemeClr val="tx1"/>
                </a:solidFill>
                <a:effectLst/>
                <a:uLnTx/>
                <a:uFillTx/>
                <a:latin typeface="+mn-lt"/>
                <a:ea typeface="+mn-ea"/>
                <a:cs typeface="+mn-cs"/>
              </a:rPr>
              <a:t>Qingdao</a:t>
            </a:r>
          </a:p>
          <a:p>
            <a:pPr marL="457200" marR="0" lvl="0" indent="-457200" algn="l" defTabSz="914400" rtl="0" eaLnBrk="1" fontAlgn="auto" latinLnBrk="0" hangingPunct="1">
              <a:lnSpc>
                <a:spcPct val="100000"/>
              </a:lnSpc>
              <a:spcBef>
                <a:spcPts val="400"/>
              </a:spcBef>
              <a:spcAft>
                <a:spcPts val="0"/>
              </a:spcAft>
              <a:buClr>
                <a:schemeClr val="accent1"/>
              </a:buClr>
              <a:buSzPct val="68000"/>
              <a:buFont typeface="Wingdings" pitchFamily="2" charset="2"/>
              <a:buChar char="v"/>
              <a:tabLst/>
              <a:defRPr/>
            </a:pPr>
            <a:r>
              <a:rPr kumimoji="0" lang="en-US" sz="2200" b="0" i="0" u="none" strike="noStrike" kern="1200" cap="none" spc="0" normalizeH="0" baseline="0" noProof="0" dirty="0" smtClean="0">
                <a:ln>
                  <a:noFill/>
                </a:ln>
                <a:solidFill>
                  <a:schemeClr val="tx1"/>
                </a:solidFill>
                <a:effectLst/>
                <a:uLnTx/>
                <a:uFillTx/>
                <a:latin typeface="+mn-lt"/>
                <a:ea typeface="+mn-ea"/>
                <a:cs typeface="+mn-cs"/>
              </a:rPr>
              <a:t>Shanghai</a:t>
            </a:r>
          </a:p>
          <a:p>
            <a:pPr marL="457200" marR="0" lvl="0" indent="-457200" algn="l" defTabSz="914400" rtl="0" eaLnBrk="1" fontAlgn="auto" latinLnBrk="0" hangingPunct="1">
              <a:lnSpc>
                <a:spcPct val="100000"/>
              </a:lnSpc>
              <a:spcBef>
                <a:spcPts val="400"/>
              </a:spcBef>
              <a:spcAft>
                <a:spcPts val="0"/>
              </a:spcAft>
              <a:buClr>
                <a:schemeClr val="accent1"/>
              </a:buClr>
              <a:buSzPct val="68000"/>
              <a:buFont typeface="Wingdings" pitchFamily="2" charset="2"/>
              <a:buChar char="v"/>
              <a:tabLst/>
              <a:defRPr/>
            </a:pPr>
            <a:r>
              <a:rPr kumimoji="0" lang="en-US" sz="2200" b="0" i="0" u="none" strike="noStrike" kern="1200" cap="none" spc="0" normalizeH="0" baseline="0" noProof="0" dirty="0" smtClean="0">
                <a:ln>
                  <a:noFill/>
                </a:ln>
                <a:solidFill>
                  <a:schemeClr val="tx1"/>
                </a:solidFill>
                <a:effectLst/>
                <a:uLnTx/>
                <a:uFillTx/>
                <a:latin typeface="+mn-lt"/>
                <a:ea typeface="+mn-ea"/>
                <a:cs typeface="+mn-cs"/>
              </a:rPr>
              <a:t>New York City </a:t>
            </a:r>
          </a:p>
          <a:p>
            <a:pPr marL="457200" marR="0" lvl="0" indent="-457200" algn="l"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en-US" sz="2200" b="0" i="0" u="none" strike="noStrike" kern="1200" cap="none" spc="0" normalizeH="0" baseline="0" noProof="0" dirty="0" smtClean="0">
                <a:ln>
                  <a:noFill/>
                </a:ln>
                <a:solidFill>
                  <a:schemeClr val="tx1"/>
                </a:solidFill>
                <a:effectLst/>
                <a:uLnTx/>
                <a:uFillTx/>
                <a:latin typeface="+mn-lt"/>
                <a:ea typeface="+mn-ea"/>
                <a:cs typeface="+mn-cs"/>
              </a:rPr>
              <a:t>             PhD, NYU Stern School of Business</a:t>
            </a:r>
          </a:p>
        </p:txBody>
      </p:sp>
      <p:pic>
        <p:nvPicPr>
          <p:cNvPr id="1026" name="Picture 2" descr="C:\Users\Beibei\Pictures\2012爸爸妈妈来美国\纽约电影节\2012-07-07 15.28.18.jpg"/>
          <p:cNvPicPr>
            <a:picLocks noChangeAspect="1" noChangeArrowheads="1"/>
          </p:cNvPicPr>
          <p:nvPr/>
        </p:nvPicPr>
        <p:blipFill>
          <a:blip r:embed="rId2" cstate="print"/>
          <a:srcRect/>
          <a:stretch>
            <a:fillRect/>
          </a:stretch>
        </p:blipFill>
        <p:spPr bwMode="auto">
          <a:xfrm>
            <a:off x="457200" y="3200400"/>
            <a:ext cx="4572000" cy="3429000"/>
          </a:xfrm>
          <a:prstGeom prst="rect">
            <a:avLst/>
          </a:prstGeom>
          <a:noFill/>
        </p:spPr>
      </p:pic>
      <p:pic>
        <p:nvPicPr>
          <p:cNvPr id="1031" name="Picture 7" descr="C:\Users\Beibei\Pictures\9893040_770498953_rotate1.jpg"/>
          <p:cNvPicPr>
            <a:picLocks noChangeAspect="1" noChangeArrowheads="1"/>
          </p:cNvPicPr>
          <p:nvPr/>
        </p:nvPicPr>
        <p:blipFill>
          <a:blip r:embed="rId3" cstate="print"/>
          <a:srcRect/>
          <a:stretch>
            <a:fillRect/>
          </a:stretch>
        </p:blipFill>
        <p:spPr bwMode="auto">
          <a:xfrm>
            <a:off x="6553200" y="3124200"/>
            <a:ext cx="2286000" cy="3048000"/>
          </a:xfrm>
          <a:prstGeom prst="rect">
            <a:avLst/>
          </a:prstGeom>
          <a:noFill/>
        </p:spPr>
      </p:pic>
      <p:pic>
        <p:nvPicPr>
          <p:cNvPr id="1033" name="Picture 9" descr="https://encrypted-tbn1.google.com/images?q=tbn:ANd9GcTrBSfYFEAnOgJBOM_g_L2y1E4yLztfI-E5_Hu3OEPGu5SGm_ZI"/>
          <p:cNvPicPr>
            <a:picLocks noChangeAspect="1" noChangeArrowheads="1"/>
          </p:cNvPicPr>
          <p:nvPr/>
        </p:nvPicPr>
        <p:blipFill>
          <a:blip r:embed="rId4" cstate="print"/>
          <a:srcRect/>
          <a:stretch>
            <a:fillRect/>
          </a:stretch>
        </p:blipFill>
        <p:spPr bwMode="auto">
          <a:xfrm>
            <a:off x="4572000" y="228600"/>
            <a:ext cx="4095983" cy="2133600"/>
          </a:xfrm>
          <a:prstGeom prst="rect">
            <a:avLst/>
          </a:prstGeom>
          <a:noFill/>
        </p:spPr>
      </p:pic>
      <p:pic>
        <p:nvPicPr>
          <p:cNvPr id="1036" name="Picture 12" descr="C:\Users\Beibei\Pictures\9893040_287533014_rotate.jpg"/>
          <p:cNvPicPr>
            <a:picLocks noChangeAspect="1" noChangeArrowheads="1"/>
          </p:cNvPicPr>
          <p:nvPr/>
        </p:nvPicPr>
        <p:blipFill>
          <a:blip r:embed="rId5" cstate="print"/>
          <a:srcRect/>
          <a:stretch>
            <a:fillRect/>
          </a:stretch>
        </p:blipFill>
        <p:spPr bwMode="auto">
          <a:xfrm>
            <a:off x="3048000" y="1371600"/>
            <a:ext cx="3962400" cy="2971800"/>
          </a:xfrm>
          <a:prstGeom prst="rect">
            <a:avLst/>
          </a:prstGeom>
          <a:noFill/>
        </p:spPr>
      </p:pic>
    </p:spTree>
    <p:extLst>
      <p:ext uri="{BB962C8B-B14F-4D97-AF65-F5344CB8AC3E}">
        <p14:creationId xmlns:p14="http://schemas.microsoft.com/office/powerpoint/2010/main" xmlns="" val="2471434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33"/>
                                        </p:tgtEl>
                                        <p:attrNameLst>
                                          <p:attrName>style.visibility</p:attrName>
                                        </p:attrNameLst>
                                      </p:cBhvr>
                                      <p:to>
                                        <p:strVal val="visible"/>
                                      </p:to>
                                    </p:set>
                                    <p:animEffect transition="in" filter="fade">
                                      <p:cBhvr>
                                        <p:cTn id="7" dur="500"/>
                                        <p:tgtEl>
                                          <p:spTgt spid="103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31"/>
                                        </p:tgtEl>
                                        <p:attrNameLst>
                                          <p:attrName>style.visibility</p:attrName>
                                        </p:attrNameLst>
                                      </p:cBhvr>
                                      <p:to>
                                        <p:strVal val="visible"/>
                                      </p:to>
                                    </p:set>
                                    <p:animEffect transition="in" filter="fade">
                                      <p:cBhvr>
                                        <p:cTn id="12" dur="500"/>
                                        <p:tgtEl>
                                          <p:spTgt spid="1031"/>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0"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 calcmode="lin" valueType="num">
                                      <p:cBhvr>
                                        <p:cTn id="17" dur="500" fill="hold"/>
                                        <p:tgtEl>
                                          <p:spTgt spid="1026"/>
                                        </p:tgtEl>
                                        <p:attrNameLst>
                                          <p:attrName>ppt_w</p:attrName>
                                        </p:attrNameLst>
                                      </p:cBhvr>
                                      <p:tavLst>
                                        <p:tav tm="0">
                                          <p:val>
                                            <p:fltVal val="0"/>
                                          </p:val>
                                        </p:tav>
                                        <p:tav tm="100000">
                                          <p:val>
                                            <p:strVal val="#ppt_w"/>
                                          </p:val>
                                        </p:tav>
                                      </p:tavLst>
                                    </p:anim>
                                    <p:anim calcmode="lin" valueType="num">
                                      <p:cBhvr>
                                        <p:cTn id="18" dur="500" fill="hold"/>
                                        <p:tgtEl>
                                          <p:spTgt spid="1026"/>
                                        </p:tgtEl>
                                        <p:attrNameLst>
                                          <p:attrName>ppt_h</p:attrName>
                                        </p:attrNameLst>
                                      </p:cBhvr>
                                      <p:tavLst>
                                        <p:tav tm="0">
                                          <p:val>
                                            <p:fltVal val="0"/>
                                          </p:val>
                                        </p:tav>
                                        <p:tav tm="100000">
                                          <p:val>
                                            <p:strVal val="#ppt_h"/>
                                          </p:val>
                                        </p:tav>
                                      </p:tavLst>
                                    </p:anim>
                                    <p:animEffect transition="in" filter="fade">
                                      <p:cBhvr>
                                        <p:cTn id="19" dur="500"/>
                                        <p:tgtEl>
                                          <p:spTgt spid="1026"/>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0" fill="hold" nodeType="clickEffect">
                                  <p:stCondLst>
                                    <p:cond delay="0"/>
                                  </p:stCondLst>
                                  <p:childTnLst>
                                    <p:set>
                                      <p:cBhvr>
                                        <p:cTn id="23" dur="1" fill="hold">
                                          <p:stCondLst>
                                            <p:cond delay="0"/>
                                          </p:stCondLst>
                                        </p:cTn>
                                        <p:tgtEl>
                                          <p:spTgt spid="1036"/>
                                        </p:tgtEl>
                                        <p:attrNameLst>
                                          <p:attrName>style.visibility</p:attrName>
                                        </p:attrNameLst>
                                      </p:cBhvr>
                                      <p:to>
                                        <p:strVal val="visible"/>
                                      </p:to>
                                    </p:set>
                                    <p:anim calcmode="lin" valueType="num">
                                      <p:cBhvr>
                                        <p:cTn id="24" dur="500" fill="hold"/>
                                        <p:tgtEl>
                                          <p:spTgt spid="1036"/>
                                        </p:tgtEl>
                                        <p:attrNameLst>
                                          <p:attrName>ppt_w</p:attrName>
                                        </p:attrNameLst>
                                      </p:cBhvr>
                                      <p:tavLst>
                                        <p:tav tm="0">
                                          <p:val>
                                            <p:fltVal val="0"/>
                                          </p:val>
                                        </p:tav>
                                        <p:tav tm="100000">
                                          <p:val>
                                            <p:strVal val="#ppt_w"/>
                                          </p:val>
                                        </p:tav>
                                      </p:tavLst>
                                    </p:anim>
                                    <p:anim calcmode="lin" valueType="num">
                                      <p:cBhvr>
                                        <p:cTn id="25" dur="500" fill="hold"/>
                                        <p:tgtEl>
                                          <p:spTgt spid="1036"/>
                                        </p:tgtEl>
                                        <p:attrNameLst>
                                          <p:attrName>ppt_h</p:attrName>
                                        </p:attrNameLst>
                                      </p:cBhvr>
                                      <p:tavLst>
                                        <p:tav tm="0">
                                          <p:val>
                                            <p:fltVal val="0"/>
                                          </p:val>
                                        </p:tav>
                                        <p:tav tm="100000">
                                          <p:val>
                                            <p:strVal val="#ppt_h"/>
                                          </p:val>
                                        </p:tav>
                                      </p:tavLst>
                                    </p:anim>
                                    <p:animEffect transition="in" filter="fade">
                                      <p:cBhvr>
                                        <p:cTn id="26" dur="500"/>
                                        <p:tgtEl>
                                          <p:spTgt spid="1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295401"/>
            <a:ext cx="8534400" cy="2362200"/>
          </a:xfrm>
        </p:spPr>
        <p:txBody>
          <a:bodyPr>
            <a:normAutofit/>
          </a:bodyPr>
          <a:lstStyle/>
          <a:p>
            <a:pPr marL="457200" indent="-457200">
              <a:buFont typeface="Wingdings" pitchFamily="2" charset="2"/>
              <a:buChar char="v"/>
            </a:pPr>
            <a:r>
              <a:rPr lang="en-US" sz="2200" b="0" dirty="0" smtClean="0"/>
              <a:t>Qingdao</a:t>
            </a:r>
          </a:p>
          <a:p>
            <a:pPr marL="457200" indent="-457200">
              <a:buFont typeface="Wingdings" pitchFamily="2" charset="2"/>
              <a:buChar char="v"/>
            </a:pPr>
            <a:r>
              <a:rPr lang="en-US" sz="2200" b="0" dirty="0" smtClean="0"/>
              <a:t>Shanghai</a:t>
            </a:r>
          </a:p>
          <a:p>
            <a:pPr marL="457200" indent="-457200">
              <a:buFont typeface="Wingdings" pitchFamily="2" charset="2"/>
              <a:buChar char="v"/>
            </a:pPr>
            <a:r>
              <a:rPr lang="en-US" sz="2200" b="0" dirty="0" smtClean="0"/>
              <a:t>New York City </a:t>
            </a:r>
          </a:p>
          <a:p>
            <a:pPr marL="457200" indent="-457200">
              <a:buNone/>
            </a:pPr>
            <a:r>
              <a:rPr lang="en-US" sz="2200" dirty="0" smtClean="0"/>
              <a:t>             PhD, </a:t>
            </a:r>
            <a:r>
              <a:rPr lang="en-US" sz="2200" b="0" dirty="0" smtClean="0"/>
              <a:t>NYU Stern School of Business</a:t>
            </a:r>
          </a:p>
          <a:p>
            <a:pPr marL="457200" indent="-457200">
              <a:buFont typeface="Wingdings" pitchFamily="2" charset="2"/>
              <a:buChar char="v"/>
            </a:pPr>
            <a:r>
              <a:rPr lang="en-US" sz="2200" b="0" dirty="0" smtClean="0"/>
              <a:t>Pittsburgh </a:t>
            </a:r>
          </a:p>
          <a:p>
            <a:pPr marL="457200" indent="-457200">
              <a:buNone/>
            </a:pPr>
            <a:r>
              <a:rPr lang="en-US" sz="2200" dirty="0" smtClean="0"/>
              <a:t>             </a:t>
            </a:r>
            <a:r>
              <a:rPr lang="en-US" sz="2200" b="0" dirty="0" smtClean="0"/>
              <a:t>CMU, Assistant Professor, 2012</a:t>
            </a:r>
          </a:p>
        </p:txBody>
      </p:sp>
      <p:sp>
        <p:nvSpPr>
          <p:cNvPr id="2" name="Title 1"/>
          <p:cNvSpPr>
            <a:spLocks noGrp="1"/>
          </p:cNvSpPr>
          <p:nvPr>
            <p:ph type="title"/>
          </p:nvPr>
        </p:nvSpPr>
        <p:spPr>
          <a:xfrm>
            <a:off x="457200" y="304800"/>
            <a:ext cx="5791200" cy="838200"/>
          </a:xfrm>
        </p:spPr>
        <p:txBody>
          <a:bodyPr/>
          <a:lstStyle/>
          <a:p>
            <a:r>
              <a:rPr lang="en-US" dirty="0" smtClean="0">
                <a:solidFill>
                  <a:srgbClr val="C00000"/>
                </a:solidFill>
              </a:rPr>
              <a:t>A bit about me</a:t>
            </a:r>
            <a:endParaRPr lang="en-US" dirty="0">
              <a:solidFill>
                <a:srgbClr val="C00000"/>
              </a:solidFill>
            </a:endParaRPr>
          </a:p>
        </p:txBody>
      </p:sp>
      <p:sp>
        <p:nvSpPr>
          <p:cNvPr id="7" name="Content Placeholder 2"/>
          <p:cNvSpPr txBox="1">
            <a:spLocks/>
          </p:cNvSpPr>
          <p:nvPr/>
        </p:nvSpPr>
        <p:spPr>
          <a:xfrm>
            <a:off x="457200" y="4114800"/>
            <a:ext cx="8686800" cy="1905000"/>
          </a:xfrm>
          <a:prstGeom prst="rect">
            <a:avLst/>
          </a:prstGeom>
        </p:spPr>
        <p:txBody>
          <a:bodyPr vert="horz" lIns="91440" tIns="45720" rIns="91440" bIns="45720" rtlCol="0">
            <a:noAutofit/>
          </a:bodyPr>
          <a:lst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a:lstStyle>
          <a:p>
            <a:pPr marL="457200" indent="-457200">
              <a:buFont typeface="Wingdings" pitchFamily="2" charset="2"/>
              <a:buChar char="Ø"/>
            </a:pPr>
            <a:r>
              <a:rPr lang="en-US" sz="2200" b="0" dirty="0" smtClean="0"/>
              <a:t>Favorite Movies:  Twilight, Harry Potter, Titanic, All kinds of romantic comedies!  Cartoons! </a:t>
            </a:r>
            <a:r>
              <a:rPr lang="en-US" sz="2200" b="0" i="1" dirty="0" smtClean="0"/>
              <a:t>Batman dark knight rises</a:t>
            </a:r>
            <a:r>
              <a:rPr lang="en-US" sz="2200" b="0" dirty="0" smtClean="0"/>
              <a:t>!!!</a:t>
            </a:r>
          </a:p>
          <a:p>
            <a:pPr marL="457200" indent="-457200">
              <a:buFont typeface="Wingdings" pitchFamily="2" charset="2"/>
              <a:buChar char="Ø"/>
            </a:pPr>
            <a:r>
              <a:rPr lang="en-US" sz="2200" b="0" dirty="0" smtClean="0"/>
              <a:t>Big fashion fan! (minor fashion design, part-time fashion model)</a:t>
            </a:r>
          </a:p>
          <a:p>
            <a:pPr marL="457200" indent="-457200">
              <a:buFont typeface="Wingdings" pitchFamily="2" charset="2"/>
              <a:buChar char="Ø"/>
            </a:pPr>
            <a:r>
              <a:rPr lang="en-US" sz="2200" b="0" dirty="0" smtClean="0"/>
              <a:t>Love to cook, eat, read, travel, play beach volleyball…</a:t>
            </a:r>
            <a:endParaRPr lang="en-US" sz="2200" b="0" dirty="0" smtClean="0">
              <a:sym typeface="Wingdings" pitchFamily="2" charset="2"/>
            </a:endParaRPr>
          </a:p>
          <a:p>
            <a:pPr marL="457200" indent="-457200">
              <a:buFont typeface="Wingdings" pitchFamily="2" charset="2"/>
              <a:buChar char="Ø"/>
            </a:pPr>
            <a:endParaRPr lang="en-US" sz="2200" b="0" dirty="0" smtClean="0"/>
          </a:p>
        </p:txBody>
      </p:sp>
      <p:pic>
        <p:nvPicPr>
          <p:cNvPr id="9" name="Picture 8"/>
          <p:cNvPicPr>
            <a:picLocks noChangeAspect="1"/>
          </p:cNvPicPr>
          <p:nvPr/>
        </p:nvPicPr>
        <p:blipFill rotWithShape="1">
          <a:blip r:embed="rId3" cstate="print">
            <a:extLst>
              <a:ext uri="{28A0092B-C50C-407E-A947-70E740481C1C}">
                <a14:useLocalDpi xmlns:a14="http://schemas.microsoft.com/office/drawing/2010/main" xmlns="" val="0"/>
              </a:ext>
            </a:extLst>
          </a:blip>
          <a:srcRect l="20209" t="21111" r="39791" b="6945"/>
          <a:stretch/>
        </p:blipFill>
        <p:spPr>
          <a:xfrm>
            <a:off x="6629400" y="192881"/>
            <a:ext cx="2286000" cy="3083719"/>
          </a:xfrm>
          <a:prstGeom prst="rect">
            <a:avLst/>
          </a:prstGeom>
        </p:spPr>
      </p:pic>
    </p:spTree>
    <p:extLst>
      <p:ext uri="{BB962C8B-B14F-4D97-AF65-F5344CB8AC3E}">
        <p14:creationId xmlns:p14="http://schemas.microsoft.com/office/powerpoint/2010/main" xmlns="" val="2080064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华丽">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6602</TotalTime>
  <Words>1524</Words>
  <Application>Microsoft Office PowerPoint</Application>
  <PresentationFormat>全屏显示(4:3)</PresentationFormat>
  <Paragraphs>232</Paragraphs>
  <Slides>51</Slides>
  <Notes>21</Notes>
  <HiddenSlides>0</HiddenSlides>
  <MMClips>0</MMClips>
  <ScaleCrop>false</ScaleCrop>
  <HeadingPairs>
    <vt:vector size="4" baseType="variant">
      <vt:variant>
        <vt:lpstr>主题</vt:lpstr>
      </vt:variant>
      <vt:variant>
        <vt:i4>1</vt:i4>
      </vt:variant>
      <vt:variant>
        <vt:lpstr>幻灯片标题</vt:lpstr>
      </vt:variant>
      <vt:variant>
        <vt:i4>51</vt:i4>
      </vt:variant>
    </vt:vector>
  </HeadingPairs>
  <TitlesOfParts>
    <vt:vector size="52" baseType="lpstr">
      <vt:lpstr>聚合</vt:lpstr>
      <vt:lpstr>Business Intelligence &amp; Data Mining  with SAS Suite</vt:lpstr>
      <vt:lpstr>幻灯片 2</vt:lpstr>
      <vt:lpstr>Let’s get familiar!</vt:lpstr>
      <vt:lpstr>Tell us about yourself</vt:lpstr>
      <vt:lpstr>A bit about me</vt:lpstr>
      <vt:lpstr>A bit about me</vt:lpstr>
      <vt:lpstr>A bit about me</vt:lpstr>
      <vt:lpstr>A bit about me</vt:lpstr>
      <vt:lpstr>A bit about me</vt:lpstr>
      <vt:lpstr>@CMU</vt:lpstr>
      <vt:lpstr>Teaching Assistant</vt:lpstr>
      <vt:lpstr>What about you?</vt:lpstr>
      <vt:lpstr>Hyderabad, India</vt:lpstr>
      <vt:lpstr>A bit about My Research</vt:lpstr>
      <vt:lpstr>幻灯片 15</vt:lpstr>
      <vt:lpstr>幻灯片 16</vt:lpstr>
      <vt:lpstr>A bit about My Research</vt:lpstr>
      <vt:lpstr>A bit about My Research</vt:lpstr>
      <vt:lpstr>Information Technology</vt:lpstr>
      <vt:lpstr>幻灯片 20</vt:lpstr>
      <vt:lpstr>Technology Τεχνολογία</vt:lpstr>
      <vt:lpstr>“The new technology does not yet have a single established name. We shall call it information technology (IT).”  Leavitt and Whisler  (HBR, 1958)</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Information   ?  Intelligence</vt:lpstr>
      <vt:lpstr>幻灯片 36</vt:lpstr>
      <vt:lpstr>幻灯片 37</vt:lpstr>
      <vt:lpstr>Business Intelligence</vt:lpstr>
      <vt:lpstr>What is BI? (Wikipedia)</vt:lpstr>
      <vt:lpstr>A Brief History about BI</vt:lpstr>
      <vt:lpstr>Why is this class valuable?</vt:lpstr>
      <vt:lpstr>Course Agenda</vt:lpstr>
      <vt:lpstr>Grading</vt:lpstr>
      <vt:lpstr>幻灯片 44</vt:lpstr>
      <vt:lpstr>Grading</vt:lpstr>
      <vt:lpstr>幻灯片 46</vt:lpstr>
      <vt:lpstr>The Rules</vt:lpstr>
      <vt:lpstr>幻灯片 48</vt:lpstr>
      <vt:lpstr>幻灯片 49</vt:lpstr>
      <vt:lpstr>Next Class: BI Cases and SAS Enterprise Miner</vt:lpstr>
      <vt:lpstr>幻灯片 51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Information Technology in Business and Society</dc:title>
  <dc:creator>Sean J. Taylor</dc:creator>
  <cp:lastModifiedBy>Beibei</cp:lastModifiedBy>
  <cp:revision>320</cp:revision>
  <dcterms:created xsi:type="dcterms:W3CDTF">2012-01-22T18:08:14Z</dcterms:created>
  <dcterms:modified xsi:type="dcterms:W3CDTF">2012-08-28T21:18:42Z</dcterms:modified>
</cp:coreProperties>
</file>