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47"/>
  </p:notesMasterIdLst>
  <p:sldIdLst>
    <p:sldId id="256" r:id="rId2"/>
    <p:sldId id="501" r:id="rId3"/>
    <p:sldId id="502" r:id="rId4"/>
    <p:sldId id="503" r:id="rId5"/>
    <p:sldId id="504" r:id="rId6"/>
    <p:sldId id="385" r:id="rId7"/>
    <p:sldId id="391" r:id="rId8"/>
    <p:sldId id="392" r:id="rId9"/>
    <p:sldId id="411" r:id="rId10"/>
    <p:sldId id="410" r:id="rId11"/>
    <p:sldId id="412" r:id="rId12"/>
    <p:sldId id="413" r:id="rId13"/>
    <p:sldId id="414" r:id="rId14"/>
    <p:sldId id="444" r:id="rId15"/>
    <p:sldId id="443" r:id="rId16"/>
    <p:sldId id="415" r:id="rId17"/>
    <p:sldId id="416" r:id="rId18"/>
    <p:sldId id="417" r:id="rId19"/>
    <p:sldId id="418" r:id="rId20"/>
    <p:sldId id="419" r:id="rId21"/>
    <p:sldId id="487" r:id="rId22"/>
    <p:sldId id="422" r:id="rId23"/>
    <p:sldId id="423" r:id="rId24"/>
    <p:sldId id="424" r:id="rId25"/>
    <p:sldId id="425" r:id="rId26"/>
    <p:sldId id="426" r:id="rId27"/>
    <p:sldId id="427" r:id="rId28"/>
    <p:sldId id="428" r:id="rId29"/>
    <p:sldId id="489" r:id="rId30"/>
    <p:sldId id="491" r:id="rId31"/>
    <p:sldId id="490" r:id="rId32"/>
    <p:sldId id="492" r:id="rId33"/>
    <p:sldId id="493" r:id="rId34"/>
    <p:sldId id="494" r:id="rId35"/>
    <p:sldId id="499" r:id="rId36"/>
    <p:sldId id="495" r:id="rId37"/>
    <p:sldId id="496" r:id="rId38"/>
    <p:sldId id="497" r:id="rId39"/>
    <p:sldId id="500" r:id="rId40"/>
    <p:sldId id="498" r:id="rId41"/>
    <p:sldId id="441" r:id="rId42"/>
    <p:sldId id="442" r:id="rId43"/>
    <p:sldId id="505" r:id="rId44"/>
    <p:sldId id="506" r:id="rId45"/>
    <p:sldId id="282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663"/>
    <a:srgbClr val="E6A72A"/>
    <a:srgbClr val="66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68" autoAdjust="0"/>
  </p:normalViewPr>
  <p:slideViewPr>
    <p:cSldViewPr>
      <p:cViewPr varScale="1">
        <p:scale>
          <a:sx n="62" d="100"/>
          <a:sy n="62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2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347EA-F70B-467E-A0A3-AC8393392CA0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156F8-1953-4739-B45C-7CD3D7D1EF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742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alytictech.com/networks/weakties.htm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alytictech.com/networks/weakties.htm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alytictech.com/networks/weakties.ht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1/3    3/4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 of A ⇒ B is the probability that a customer has both A and B.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confidence of A ⇒ B is the probability that a customer has B given that the customer has A.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confidence of A ⇒ B is the probability that a customer has B.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lift of A ⇒ B is a measure of strength of the association. If Lift=2 for the rule A=&gt;B, then a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customer having A is twice as likely to have B than a customer chosen at random. Lift is the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confidence divided by the expected confidence.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 of A ⇒ B is the probability that a customer has both A and B.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confidence of A ⇒ B is the probability that a customer has B given that the customer has A.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confidence of A ⇒ B is the probability that a customer has B.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lift of A ⇒ B is a measure of strength of the association. If Lift=2 for the rule A=&gt;B, then a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customer having A is twice as likely to have B than a customer chosen at random. Lift is the</a:t>
            </a:r>
          </a:p>
          <a:p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confidence divided by the expected confidence.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 of A ⇒ B is the probability that a customer has both A and B.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confidence of A ⇒ B is the probability that a customer has B given that the customer has A.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confidence of A ⇒ B is the probability that a customer has B.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lift of A ⇒ B is a measure of strength of the association. If Lift=2 for the rule A=&gt;B, then a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customer having A is twice as likely to have B than a customer chosen at random. Lift is the</a:t>
            </a:r>
          </a:p>
          <a:p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confidence divided by the expected confidence.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 of A ⇒ B is the probability that a customer has both A and B.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confidence of A ⇒ B is the probability that a customer has B given that the customer has A.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confidence of A ⇒ B is the probability that a customer has B.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lift of A ⇒ B is a measure of strength of the association. If Lift=2 for the rule A=&gt;B, then a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customer having A is twice as likely to have B than a customer chosen at random. Lift is the</a:t>
            </a:r>
          </a:p>
          <a:p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confidence divided by the expected confidence.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Individuals with more weak ties have greater opportunities for mobility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Coser’s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theory of autonomy (built on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Simmel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 lots of weak ties provide "seedbed of individual autonomy". People with many weak ties [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Toennies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Gesellschaft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live up to the expectations of several others in different places and at different times, which makes it possible to preserve an inner core — to withhold inner attitudes while conforming to various expectations. People with </a:t>
            </a:r>
            <a:r>
              <a:rPr lang="en-US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strong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ties [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Gemeinschaft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share norms so thoroughly that little effort is needed to gauge intentions of others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Relates difference to Basil Bernstein’s distinction between restricted and elaborated codes of communication. Elaborated are complex and universal. More reflection is needed in organizing ones communication to very different people. [weak ties]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elaborated speech there is high level of individualism, as it results from the ability to put oneself in imagination in the position of each role partner.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structure of poor is strong tie based, which does not encourage complex role set that in turn develops intellectual flexibility and self-direction.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Weak ties --&gt; complex role sets --&gt; cognitive flexibility --&gt; ability of communities to organize. Complex voluntary orgs may depend on a habit of mind permits one to assess the needs, motives actions of a variety of people simultaneously.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Adoption of innovation: made difficult by strong ties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Mobilizing for change in response to environmental jolts: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Italian community of the west end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boston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1962 were unable to fight "urban renewal" process which destroyed it.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attributes to working class culture (but other working class neighborhoods have succeeded).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Divided into kinship and lifelong friendship cliques that were relatively closed. Unable to connect across cliques. People’s </a:t>
            </a:r>
            <a:r>
              <a:rPr lang="en-US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work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was outside the community, so no sources of informal ties.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weak ties, more capable of acting in concert. Strong ties breed local cohesion and macro fragmentation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Level of hierarchy? 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Individuals with more weak ties have greater opportunities for mobility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Coser’s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theory of autonomy (built on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Simmel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 lots of weak ties provide "seedbed of individual autonomy". People with many weak ties [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Toennies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Gesellschaft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live up to the expectations of several others in different places and at different times, which makes it possible to preserve an inner core — to withhold inner attitudes while conforming to various expectations. People with </a:t>
            </a:r>
            <a:r>
              <a:rPr lang="en-US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strong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ties [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Gemeinschaft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share norms so thoroughly that little effort is needed to gauge intentions of others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Relates difference to Basil Bernstein’s distinction between restricted and elaborated codes of communication. Elaborated are complex and universal. More reflection is needed in organizing ones communication to very different people. [weak ties]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elaborated speech there is high level of individualism, as it results from the ability to put oneself in imagination in the position of each role partner.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structure of poor is strong tie based, which does not encourage complex role set that in turn develops intellectual flexibility and self-direction.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Weak ties --&gt; complex role sets --&gt; cognitive flexibility --&gt; ability of communities to organize. Complex voluntary orgs may depend on a habit of mind permits one to assess the needs, motives actions of a variety of people simultaneously.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Adoption of innovation: made difficult by strong ties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Mobilizing for change in response to environmental jolts: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Italian community of the west end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boston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1962 were unable to fight "urban renewal" process which destroyed it.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attributes to working class culture (but other working class neighborhoods have succeeded).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Divided into kinship and lifelong friendship cliques that were relatively closed. Unable to connect across cliques. People’s </a:t>
            </a:r>
            <a:r>
              <a:rPr lang="en-US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work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was outside the community, so no sources of informal ties.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weak ties, more capable of acting in concert. Strong ties breed local cohesion and macro fragmentation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Individuals with more weak ties have greater opportunities for mobility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Coser’s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theory of autonomy (built on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Simmel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 lots of weak ties provide "seedbed of individual autonomy". People with many weak ties [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Toennies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Gesellschaft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live up to the expectations of several others in different places and at different times, which makes it possible to preserve an inner core — to withhold inner attitudes while conforming to various expectations. People with </a:t>
            </a:r>
            <a:r>
              <a:rPr lang="en-US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strong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ties [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Gemeinschaft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share norms so thoroughly that little effort is needed to gauge intentions of others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Relates difference to Basil Bernstein’s distinction between restricted and elaborated codes of communication. Elaborated are complex and universal. More reflection is needed in organizing ones communication to very different people. [weak ties]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elaborated speech there is high level of individualism, as it results from the ability to put oneself in imagination in the position of each role partner.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structure of poor is strong tie based, which does not encourage complex role set that in turn develops intellectual flexibility and self-direction.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Weak ties --&gt; complex role sets --&gt; cognitive flexibility --&gt; ability of communities to organize. Complex voluntary orgs may depend on a habit of mind permits one to assess the needs, motives actions of a variety of people simultaneously.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Adoption of innovation: made difficult by strong ties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Mobilizing for change in response to environmental jolts: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Italian community of the west end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boston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1962 were unable to fight "urban renewal" process which destroyed it.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attributes to working class culture (but other working class neighborhoods have succeeded).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Divided into kinship and lifelong friendship cliques that were relatively closed. Unable to connect across cliques. People’s </a:t>
            </a:r>
            <a:r>
              <a:rPr lang="en-US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work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was outside the community, so no sources of informal ties.</a:t>
            </a:r>
          </a:p>
          <a:p>
            <a:pPr lvl="1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weak ties, more capable of acting in concert. Strong ties breed local cohesion and macro fragmentation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SAS Enterprise Miner 5.2 interface simplifies many common tasks associated with applied analysis.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offers secure analysis management and provides a wide variety of tools with a consistent graphical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interface. You can even </a:t>
            </a:r>
            <a:r>
              <a:rPr lang="en-US" sz="1200" b="1" kern="1200" baseline="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customize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 by incorporating your own analysis methods and tools.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we do use the data summary statistics, what should we do??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Because packs of diapers are very large, the wife, who in most cases made the household purchases, left the diaper purchase to her husband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 Being the end of the working week, the husband and father also wanted to get some beer in for the weekend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r>
              <a:rPr lang="en-US" dirty="0" smtClean="0"/>
              <a:t>They put the premium beer display next to the diapers</a:t>
            </a:r>
          </a:p>
          <a:p>
            <a:r>
              <a:rPr lang="en-US" dirty="0" smtClean="0"/>
              <a:t>The result was that the fathers buying diapers and who also usually bought beer now bought the premium beer (the up-sell) as it was so conveniently placed next to the diapers</a:t>
            </a:r>
          </a:p>
          <a:p>
            <a:r>
              <a:rPr lang="en-US" dirty="0" smtClean="0"/>
              <a:t>Significantly, the men that did not buy beer before began to purchase it because it was so visible and handy - just next to the nappies (the cross-sell)</a:t>
            </a:r>
          </a:p>
          <a:p>
            <a:r>
              <a:rPr lang="en-US" dirty="0" smtClean="0"/>
              <a:t>Beer sales skyrocketed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1/5    3/5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2476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3208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3208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E934E-8C5B-4782-A5B0-0BE40CD34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304800"/>
            <a:ext cx="5105400" cy="2057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Business Intelligence &amp; Data Mining </a:t>
            </a:r>
            <a:br>
              <a:rPr lang="en-US" sz="3600" dirty="0" smtClean="0"/>
            </a:br>
            <a:r>
              <a:rPr lang="en-US" sz="3600" dirty="0" smtClean="0"/>
              <a:t>with SAS Suite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2895600"/>
            <a:ext cx="5114778" cy="1870336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Week 3: Pattern Discovery (1)</a:t>
            </a:r>
            <a:endParaRPr lang="en-US" sz="1200" b="1" dirty="0" smtClean="0"/>
          </a:p>
          <a:p>
            <a:r>
              <a:rPr lang="en-US" sz="2400" b="1" dirty="0" smtClean="0"/>
              <a:t>94832/Mini1</a:t>
            </a:r>
          </a:p>
          <a:p>
            <a:r>
              <a:rPr lang="en-US" sz="2400" b="1" dirty="0" smtClean="0"/>
              <a:t>Fall 2012</a:t>
            </a:r>
          </a:p>
          <a:p>
            <a:r>
              <a:rPr lang="en-US" sz="2400" b="1" dirty="0" err="1" smtClean="0"/>
              <a:t>Beibei</a:t>
            </a:r>
            <a:r>
              <a:rPr lang="en-US" sz="2400" b="1" dirty="0" smtClean="0"/>
              <a:t> Li</a:t>
            </a:r>
            <a:endParaRPr lang="en-US" sz="24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200400"/>
            <a:ext cx="2057400" cy="138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6284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304800" y="247650"/>
            <a:ext cx="8361363" cy="79216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 You must be familiar with these …</a:t>
            </a:r>
          </a:p>
        </p:txBody>
      </p:sp>
      <p:sp>
        <p:nvSpPr>
          <p:cNvPr id="512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FB099E-0DBB-43C9-B841-EC81D751F31E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413" y="1098550"/>
            <a:ext cx="7686675" cy="1476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7425" y="2536825"/>
            <a:ext cx="6696075" cy="2162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550" y="4630738"/>
            <a:ext cx="8553450" cy="1695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Picture 6" descr="https://encrypted-tbn2.google.com/images?q=tbn:ANd9GcT7sr9CwRbz2XJagNFaxAS4SG9pTZXeV6AH_O8evJxG8YfGLv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9672" y="2081389"/>
            <a:ext cx="1376084" cy="433212"/>
          </a:xfrm>
          <a:prstGeom prst="rect">
            <a:avLst/>
          </a:prstGeom>
          <a:noFill/>
        </p:spPr>
      </p:pic>
      <p:pic>
        <p:nvPicPr>
          <p:cNvPr id="49160" name="Picture 8" descr="https://encrypted-tbn0.google.com/images?q=tbn:ANd9GcQNy6wo6cTSICKhQJcqzApn_T7YS1O_lgvm3JhEoSfwscadIwGz5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895600"/>
            <a:ext cx="1049866" cy="381000"/>
          </a:xfrm>
          <a:prstGeom prst="rect">
            <a:avLst/>
          </a:prstGeom>
          <a:noFill/>
        </p:spPr>
      </p:pic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449EB8-52DA-4010-A648-6C69DB44C7E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354012"/>
            <a:ext cx="8839200" cy="788988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Market Basket Analysis (MBA)</a:t>
            </a:r>
          </a:p>
        </p:txBody>
      </p:sp>
      <p:sp>
        <p:nvSpPr>
          <p:cNvPr id="717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838200" y="1336675"/>
            <a:ext cx="7772400" cy="5064125"/>
          </a:xfrm>
        </p:spPr>
        <p:txBody>
          <a:bodyPr/>
          <a:lstStyle/>
          <a:p>
            <a:r>
              <a:rPr lang="en-US" sz="2000" dirty="0" smtClean="0"/>
              <a:t>Product Bundling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Why </a:t>
            </a:r>
            <a:r>
              <a:rPr lang="en-US" sz="1800" dirty="0" err="1" smtClean="0"/>
              <a:t>expedia</a:t>
            </a:r>
            <a:r>
              <a:rPr lang="en-US" sz="1800" dirty="0" smtClean="0"/>
              <a:t> bundles flight, car rental, hotel?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Why satellite TV starts offering Internet connection?</a:t>
            </a:r>
          </a:p>
          <a:p>
            <a:pPr lvl="2">
              <a:buNone/>
            </a:pPr>
            <a:r>
              <a:rPr lang="en-US" sz="1600" dirty="0" err="1" smtClean="0"/>
              <a:t>Xfinity</a:t>
            </a:r>
            <a:r>
              <a:rPr lang="en-US" sz="1600" dirty="0" smtClean="0"/>
              <a:t>, DSL, Cable TV, Phone service, wireless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Why Microsoft contains word, excel, </a:t>
            </a:r>
            <a:r>
              <a:rPr lang="en-US" sz="1800" dirty="0" err="1" smtClean="0"/>
              <a:t>powerpoint</a:t>
            </a:r>
            <a:r>
              <a:rPr lang="en-US" sz="1800" dirty="0" smtClean="0"/>
              <a:t> and access?</a:t>
            </a:r>
          </a:p>
          <a:p>
            <a:pPr lvl="1">
              <a:buFont typeface="Wingdings" pitchFamily="2" charset="2"/>
              <a:buChar char="q"/>
            </a:pPr>
            <a:endParaRPr lang="en-US" sz="1800" dirty="0" smtClean="0"/>
          </a:p>
          <a:p>
            <a:r>
              <a:rPr lang="en-US" sz="2000" dirty="0" smtClean="0"/>
              <a:t>Wal-Mart customers who purchase Barbie dolls have a 60% likelihood of also purchasing one of three types of candy bars [</a:t>
            </a:r>
            <a:r>
              <a:rPr lang="en-US" sz="2000" i="1" dirty="0" smtClean="0"/>
              <a:t>Forbes</a:t>
            </a:r>
            <a:r>
              <a:rPr lang="en-US" sz="2000" dirty="0" smtClean="0"/>
              <a:t>, Sept 8, 1997]</a:t>
            </a:r>
          </a:p>
          <a:p>
            <a:r>
              <a:rPr lang="en-US" sz="2000" dirty="0" smtClean="0"/>
              <a:t>Customers who purchase maintenance agreements are very likely to purchase large appliances (Berry and </a:t>
            </a:r>
            <a:r>
              <a:rPr lang="en-US" sz="2000" dirty="0" err="1" smtClean="0"/>
              <a:t>Linoff</a:t>
            </a:r>
            <a:r>
              <a:rPr lang="en-US" sz="2000" dirty="0" smtClean="0"/>
              <a:t> experience)</a:t>
            </a:r>
          </a:p>
          <a:p>
            <a:r>
              <a:rPr lang="en-US" sz="2000" dirty="0" smtClean="0"/>
              <a:t>Hospital visitors ask for more shopping outlets (HBR Review, May 2009, p.21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5" name="Picture 2" descr="https://encrypted-tbn2.google.com/images?q=tbn:ANd9GcR4rinMvC-CigEIlEnI_C9ORqdKdbAd6eONP8Lg_Cj0xRx3zMUA8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8599"/>
            <a:ext cx="1088807" cy="1164070"/>
          </a:xfrm>
          <a:prstGeom prst="rect">
            <a:avLst/>
          </a:prstGeom>
          <a:noFill/>
        </p:spPr>
      </p:pic>
      <p:pic>
        <p:nvPicPr>
          <p:cNvPr id="49156" name="Picture 4" descr="http://www.underconsideration.com/brandnew/archives/expedia_logo.gif"/>
          <p:cNvPicPr>
            <a:picLocks noChangeAspect="1" noChangeArrowheads="1"/>
          </p:cNvPicPr>
          <p:nvPr/>
        </p:nvPicPr>
        <p:blipFill>
          <a:blip r:embed="rId5" cstate="print"/>
          <a:srcRect l="52962" t="21538" r="3833" b="23077"/>
          <a:stretch>
            <a:fillRect/>
          </a:stretch>
        </p:blipFill>
        <p:spPr bwMode="auto">
          <a:xfrm>
            <a:off x="7620001" y="1371600"/>
            <a:ext cx="137160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EE3B35-8AE8-477C-9C7D-3F9054B940E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47650"/>
            <a:ext cx="7772400" cy="7747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Market Basket Analysis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8197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l="22680" t="20474" r="42268" b="21255"/>
          <a:stretch>
            <a:fillRect/>
          </a:stretch>
        </p:blipFill>
        <p:spPr bwMode="auto">
          <a:xfrm>
            <a:off x="2819400" y="2057400"/>
            <a:ext cx="2590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447800" y="5867400"/>
            <a:ext cx="615315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C00000"/>
                </a:solidFill>
              </a:rPr>
              <a:t>Customers tend to buy things </a:t>
            </a:r>
            <a:r>
              <a:rPr lang="en-US" sz="2400" dirty="0" smtClean="0">
                <a:solidFill>
                  <a:srgbClr val="C00000"/>
                </a:solidFill>
              </a:rPr>
              <a:t>together – What can we learn from the basket?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9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r="76289"/>
          <a:stretch>
            <a:fillRect/>
          </a:stretch>
        </p:blipFill>
        <p:spPr bwMode="auto">
          <a:xfrm>
            <a:off x="1133300" y="1066800"/>
            <a:ext cx="1752600" cy="483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t="78744" r="22680"/>
          <a:stretch>
            <a:fillRect/>
          </a:stretch>
        </p:blipFill>
        <p:spPr bwMode="auto">
          <a:xfrm>
            <a:off x="1143000" y="4862950"/>
            <a:ext cx="5715000" cy="102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l="57278" t="15625" b="14062"/>
          <a:stretch>
            <a:fillRect/>
          </a:stretch>
        </p:blipFill>
        <p:spPr bwMode="auto">
          <a:xfrm>
            <a:off x="5410200" y="1813034"/>
            <a:ext cx="31828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The image “file:///C:/Documents%20and%20Settings/eric/Desktop/Fall04/BSAD177/berry/ch9-470643%20Fg0901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 b="77952"/>
          <a:stretch>
            <a:fillRect/>
          </a:stretch>
        </p:blipFill>
        <p:spPr bwMode="auto">
          <a:xfrm>
            <a:off x="1185950" y="1022991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7F7F7F-07E4-4A6A-8901-0FF3B26A0B19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70825" cy="6858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Example:  Learn from Transaction data 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1981200" y="3048000"/>
            <a:ext cx="1752600" cy="642934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 b="1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Buy diapers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3886200" y="3520966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5181600" y="3048000"/>
            <a:ext cx="1676400" cy="642934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 b="1">
                <a:solidFill>
                  <a:schemeClr val="tx1"/>
                </a:solidFill>
                <a:latin typeface="Tahoma" pitchFamily="34" charset="0"/>
                <a:cs typeface="Arial" charset="0"/>
              </a:rPr>
              <a:t>Buy beer</a:t>
            </a:r>
          </a:p>
        </p:txBody>
      </p:sp>
      <p:sp>
        <p:nvSpPr>
          <p:cNvPr id="9224" name="Text Box 7"/>
          <p:cNvSpPr txBox="1">
            <a:spLocks noChangeArrowheads="1"/>
          </p:cNvSpPr>
          <p:nvPr/>
        </p:nvSpPr>
        <p:spPr bwMode="auto">
          <a:xfrm>
            <a:off x="4038600" y="3019316"/>
            <a:ext cx="7585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 dirty="0" smtClean="0">
                <a:solidFill>
                  <a:schemeClr val="tx1"/>
                </a:solidFill>
                <a:latin typeface="Tahoma" pitchFamily="34" charset="0"/>
                <a:cs typeface="Arial" charset="0"/>
              </a:rPr>
              <a:t>Then</a:t>
            </a:r>
            <a:endParaRPr lang="en-US" sz="1800" b="1" dirty="0">
              <a:solidFill>
                <a:schemeClr val="tx1"/>
              </a:solidFill>
              <a:latin typeface="Tahoma" pitchFamily="34" charset="0"/>
              <a:cs typeface="Arial" charset="0"/>
            </a:endParaRPr>
          </a:p>
        </p:txBody>
      </p:sp>
      <p:graphicFrame>
        <p:nvGraphicFramePr>
          <p:cNvPr id="869384" name="Group 8"/>
          <p:cNvGraphicFramePr>
            <a:graphicFrameLocks noGrp="1"/>
          </p:cNvGraphicFramePr>
          <p:nvPr/>
        </p:nvGraphicFramePr>
        <p:xfrm>
          <a:off x="820738" y="3938584"/>
          <a:ext cx="7361237" cy="2767016"/>
        </p:xfrm>
        <a:graphic>
          <a:graphicData uri="http://schemas.openxmlformats.org/drawingml/2006/table">
            <a:tbl>
              <a:tblPr/>
              <a:tblGrid>
                <a:gridCol w="1949450"/>
                <a:gridCol w="1449387"/>
                <a:gridCol w="1393825"/>
                <a:gridCol w="1414463"/>
                <a:gridCol w="1154112"/>
              </a:tblGrid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Transaction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…Item 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746" name="Picture 2" descr="Beer and Nappies ~ classic example of data mi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971549"/>
            <a:ext cx="1905000" cy="1771651"/>
          </a:xfrm>
          <a:prstGeom prst="rect">
            <a:avLst/>
          </a:prstGeom>
          <a:noFill/>
        </p:spPr>
      </p:pic>
      <p:pic>
        <p:nvPicPr>
          <p:cNvPr id="31748" name="Picture 4" descr="https://encrypted-tbn0.google.com/images?q=tbn:ANd9GcSm3_xDNcwQXUdvNZQab-1Au2pFmQJnkhtfmDr_BV4w6_fRSFw9"/>
          <p:cNvPicPr>
            <a:picLocks noChangeAspect="1" noChangeArrowheads="1"/>
          </p:cNvPicPr>
          <p:nvPr/>
        </p:nvPicPr>
        <p:blipFill>
          <a:blip r:embed="rId3" cstate="print"/>
          <a:srcRect t="28866" b="25773"/>
          <a:stretch>
            <a:fillRect/>
          </a:stretch>
        </p:blipFill>
        <p:spPr bwMode="auto">
          <a:xfrm>
            <a:off x="1981200" y="1295400"/>
            <a:ext cx="2466975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9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7F7F7F-07E4-4A6A-8901-0FF3B26A0B1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70825" cy="6858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What Exactly Happened?</a:t>
            </a:r>
          </a:p>
        </p:txBody>
      </p:sp>
      <p:graphicFrame>
        <p:nvGraphicFramePr>
          <p:cNvPr id="869384" name="Group 8"/>
          <p:cNvGraphicFramePr>
            <a:graphicFrameLocks noGrp="1"/>
          </p:cNvGraphicFramePr>
          <p:nvPr/>
        </p:nvGraphicFramePr>
        <p:xfrm>
          <a:off x="304800" y="3113720"/>
          <a:ext cx="8610600" cy="3134680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tblPr>
              <a:tblGrid>
                <a:gridCol w="1033727"/>
                <a:gridCol w="805734"/>
                <a:gridCol w="1132339"/>
                <a:gridCol w="1219200"/>
                <a:gridCol w="609600"/>
                <a:gridCol w="685800"/>
                <a:gridCol w="1143000"/>
                <a:gridCol w="1981200"/>
              </a:tblGrid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Info.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Fri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6:15pm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Male, 30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10:10am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Female, 25,…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5:30pm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Male, 24,…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Fri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6:30pm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Male, 32,…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Fri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7:00pm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Male, 35,…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Picture 2" descr="http://img0.etsystatic.com/000/0/6053489/il_170x135.323846196.jpg"/>
          <p:cNvPicPr>
            <a:picLocks noChangeAspect="1" noChangeArrowheads="1"/>
          </p:cNvPicPr>
          <p:nvPr/>
        </p:nvPicPr>
        <p:blipFill>
          <a:blip r:embed="rId2" cstate="print"/>
          <a:srcRect b="25231"/>
          <a:stretch>
            <a:fillRect/>
          </a:stretch>
        </p:blipFill>
        <p:spPr bwMode="auto">
          <a:xfrm>
            <a:off x="1066800" y="1066800"/>
            <a:ext cx="2438400" cy="1447800"/>
          </a:xfrm>
          <a:prstGeom prst="rect">
            <a:avLst/>
          </a:prstGeom>
          <a:noFill/>
        </p:spPr>
      </p:pic>
      <p:pic>
        <p:nvPicPr>
          <p:cNvPr id="50178" name="Picture 2" descr="https://encrypted-tbn0.google.com/images?q=tbn:ANd9GcTAuzL5WWgjegG091v2EePDUbLVRuw3gaj-FsnIQpQlj_Atj2cBh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533400"/>
            <a:ext cx="2028825" cy="2257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7F7F7F-07E4-4A6A-8901-0FF3B26A0B1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870825" cy="6858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What Exactly Happened? </a:t>
            </a:r>
          </a:p>
        </p:txBody>
      </p:sp>
      <p:sp>
        <p:nvSpPr>
          <p:cNvPr id="10" name="矩形 9"/>
          <p:cNvSpPr/>
          <p:nvPr/>
        </p:nvSpPr>
        <p:spPr>
          <a:xfrm>
            <a:off x="152401" y="4900136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Purchases mainly made by </a:t>
            </a:r>
            <a:r>
              <a:rPr lang="en-US" sz="2000" dirty="0" smtClean="0">
                <a:solidFill>
                  <a:srgbClr val="C00000"/>
                </a:solidFill>
              </a:rPr>
              <a:t>men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C00000"/>
                </a:solidFill>
              </a:rPr>
              <a:t>Friday evenings, 6pm ~7pm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pic>
        <p:nvPicPr>
          <p:cNvPr id="1026" name="Picture 2" descr="http://img0.etsystatic.com/000/0/6053489/il_170x135.323846196.jpg"/>
          <p:cNvPicPr>
            <a:picLocks noChangeAspect="1" noChangeArrowheads="1"/>
          </p:cNvPicPr>
          <p:nvPr/>
        </p:nvPicPr>
        <p:blipFill>
          <a:blip r:embed="rId3" cstate="print"/>
          <a:srcRect b="25231"/>
          <a:stretch>
            <a:fillRect/>
          </a:stretch>
        </p:blipFill>
        <p:spPr bwMode="auto">
          <a:xfrm>
            <a:off x="1524000" y="1295400"/>
            <a:ext cx="1981200" cy="1176338"/>
          </a:xfrm>
          <a:prstGeom prst="rect">
            <a:avLst/>
          </a:prstGeom>
          <a:noFill/>
        </p:spPr>
      </p:pic>
      <p:pic>
        <p:nvPicPr>
          <p:cNvPr id="1028" name="Picture 4" descr="http://babyonthefly.com/wp-content/uploads/2009/03/exhausted-d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990600"/>
            <a:ext cx="2743200" cy="3657602"/>
          </a:xfrm>
          <a:prstGeom prst="rect">
            <a:avLst/>
          </a:prstGeom>
          <a:noFill/>
        </p:spPr>
      </p:pic>
      <p:sp>
        <p:nvSpPr>
          <p:cNvPr id="15" name="矩形 14"/>
          <p:cNvSpPr/>
          <p:nvPr/>
        </p:nvSpPr>
        <p:spPr>
          <a:xfrm>
            <a:off x="152400" y="5410200"/>
            <a:ext cx="8899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Put the premium beer display next to the diapers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up-sell/cross-sell</a:t>
            </a:r>
          </a:p>
        </p:txBody>
      </p:sp>
      <p:sp>
        <p:nvSpPr>
          <p:cNvPr id="16" name="矩形 15"/>
          <p:cNvSpPr/>
          <p:nvPr/>
        </p:nvSpPr>
        <p:spPr>
          <a:xfrm>
            <a:off x="2734296" y="5943600"/>
            <a:ext cx="35141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Beer sale skyrocketed!</a:t>
            </a:r>
            <a:endParaRPr lang="en-US" sz="2400" dirty="0"/>
          </a:p>
        </p:txBody>
      </p:sp>
      <p:pic>
        <p:nvPicPr>
          <p:cNvPr id="9" name="Picture 2" descr="https://encrypted-tbn0.google.com/images?q=tbn:ANd9GcTAuzL5WWgjegG091v2EePDUbLVRuw3gaj-FsnIQpQlj_Atj2cBh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2619374"/>
            <a:ext cx="1549440" cy="1724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F6C7EA-8F46-4296-9785-CBD63901074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84187"/>
            <a:ext cx="8343900" cy="811213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From Market basket analysis to Association Rules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229600" cy="444976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Basket data</a:t>
            </a:r>
            <a:r>
              <a:rPr lang="en-US" sz="2400" dirty="0" smtClean="0"/>
              <a:t>: collection of transactions, each consisting of a set of items bought in that transaction.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Association rules </a:t>
            </a:r>
            <a:r>
              <a:rPr lang="en-US" sz="2400" dirty="0" smtClean="0"/>
              <a:t>with basket data: Learn which items are frequently bought together.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Purpose?  </a:t>
            </a: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dirty="0" smtClean="0"/>
              <a:t>Product assortment for super market “</a:t>
            </a:r>
            <a:r>
              <a:rPr lang="en-US" sz="2000" dirty="0" smtClean="0">
                <a:solidFill>
                  <a:srgbClr val="C00000"/>
                </a:solidFill>
              </a:rPr>
              <a:t>Bundling</a:t>
            </a:r>
            <a:r>
              <a:rPr lang="en-US" sz="2000" dirty="0" smtClean="0"/>
              <a:t>”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C00000"/>
                </a:solidFill>
              </a:rPr>
              <a:t>customer segmentation </a:t>
            </a:r>
            <a:r>
              <a:rPr lang="en-US" sz="2000" dirty="0" smtClean="0"/>
              <a:t>based on buying behavior,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C00000"/>
                </a:solidFill>
              </a:rPr>
              <a:t>cross-selling</a:t>
            </a:r>
            <a:r>
              <a:rPr lang="en-US" sz="2000" dirty="0" smtClean="0"/>
              <a:t>/</a:t>
            </a:r>
            <a:r>
              <a:rPr lang="en-US" sz="2000" dirty="0" smtClean="0">
                <a:solidFill>
                  <a:srgbClr val="C00000"/>
                </a:solidFill>
              </a:rPr>
              <a:t>Recommendation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dirty="0" smtClean="0"/>
              <a:t>catalog design, web site design etc.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Mostly used for </a:t>
            </a:r>
            <a:r>
              <a:rPr lang="en-US" sz="2400" dirty="0" smtClean="0">
                <a:solidFill>
                  <a:srgbClr val="C00000"/>
                </a:solidFill>
              </a:rPr>
              <a:t>descriptive</a:t>
            </a:r>
            <a:r>
              <a:rPr lang="en-US" sz="2400" dirty="0" smtClean="0"/>
              <a:t> purposes.</a:t>
            </a:r>
          </a:p>
        </p:txBody>
      </p:sp>
      <p:pic>
        <p:nvPicPr>
          <p:cNvPr id="30722" name="Picture 2" descr="https://encrypted-tbn2.google.com/images?q=tbn:ANd9GcR4rinMvC-CigEIlEnI_C9ORqdKdbAd6eONP8Lg_Cj0xRx3zMUA8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2461" y="685799"/>
            <a:ext cx="1496739" cy="1600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D5C666-8F45-42F0-8771-107F0BBE74F1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228600" y="45720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Learning Association Rules from Data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308100"/>
            <a:ext cx="8229600" cy="4953000"/>
          </a:xfrm>
          <a:noFill/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400" dirty="0" smtClean="0"/>
              <a:t>Descriptive approach for discovering interesting associations between items in a data set. </a:t>
            </a:r>
          </a:p>
          <a:p>
            <a:pPr>
              <a:buFont typeface="Wingdings" pitchFamily="2" charset="2"/>
              <a:buNone/>
            </a:pPr>
            <a:endParaRPr lang="en-US" sz="2400" dirty="0" smtClean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423988" y="2346325"/>
            <a:ext cx="5638800" cy="2667000"/>
            <a:chOff x="768" y="2208"/>
            <a:chExt cx="3552" cy="1680"/>
          </a:xfrm>
        </p:grpSpPr>
        <p:sp>
          <p:nvSpPr>
            <p:cNvPr id="11271" name="Rectangle 4"/>
            <p:cNvSpPr>
              <a:spLocks noChangeArrowheads="1"/>
            </p:cNvSpPr>
            <p:nvPr/>
          </p:nvSpPr>
          <p:spPr bwMode="auto">
            <a:xfrm>
              <a:off x="1248" y="2208"/>
              <a:ext cx="1104" cy="72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Buy diapers</a:t>
              </a:r>
            </a:p>
          </p:txBody>
        </p:sp>
        <p:sp>
          <p:nvSpPr>
            <p:cNvPr id="11272" name="Line 5"/>
            <p:cNvSpPr>
              <a:spLocks noChangeShapeType="1"/>
            </p:cNvSpPr>
            <p:nvPr/>
          </p:nvSpPr>
          <p:spPr bwMode="auto">
            <a:xfrm>
              <a:off x="2448" y="2544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6"/>
            <p:cNvSpPr>
              <a:spLocks noChangeArrowheads="1"/>
            </p:cNvSpPr>
            <p:nvPr/>
          </p:nvSpPr>
          <p:spPr bwMode="auto">
            <a:xfrm>
              <a:off x="3264" y="2208"/>
              <a:ext cx="1056" cy="72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Buy beer</a:t>
              </a:r>
            </a:p>
          </p:txBody>
        </p:sp>
        <p:sp>
          <p:nvSpPr>
            <p:cNvPr id="11274" name="Text Box 7"/>
            <p:cNvSpPr txBox="1">
              <a:spLocks noChangeArrowheads="1"/>
            </p:cNvSpPr>
            <p:nvPr/>
          </p:nvSpPr>
          <p:spPr bwMode="auto">
            <a:xfrm>
              <a:off x="2630" y="2228"/>
              <a:ext cx="47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  <p:sp>
          <p:nvSpPr>
            <p:cNvPr id="11275" name="Rectangle 8"/>
            <p:cNvSpPr>
              <a:spLocks noChangeArrowheads="1"/>
            </p:cNvSpPr>
            <p:nvPr/>
          </p:nvSpPr>
          <p:spPr bwMode="auto">
            <a:xfrm>
              <a:off x="768" y="3168"/>
              <a:ext cx="1584" cy="672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Made order last year</a:t>
              </a:r>
            </a:p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&amp;</a:t>
              </a:r>
            </a:p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 &gt;25</a:t>
              </a:r>
            </a:p>
          </p:txBody>
        </p:sp>
        <p:sp>
          <p:nvSpPr>
            <p:cNvPr id="11276" name="Line 9"/>
            <p:cNvSpPr>
              <a:spLocks noChangeShapeType="1"/>
            </p:cNvSpPr>
            <p:nvPr/>
          </p:nvSpPr>
          <p:spPr bwMode="auto">
            <a:xfrm>
              <a:off x="2448" y="3504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7" name="Rectangle 10"/>
            <p:cNvSpPr>
              <a:spLocks noChangeArrowheads="1"/>
            </p:cNvSpPr>
            <p:nvPr/>
          </p:nvSpPr>
          <p:spPr bwMode="auto">
            <a:xfrm>
              <a:off x="3264" y="3168"/>
              <a:ext cx="1056" cy="72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1800" b="1">
                <a:solidFill>
                  <a:schemeClr val="tx1"/>
                </a:solidFill>
                <a:latin typeface="Tahoma" pitchFamily="34" charset="0"/>
                <a:cs typeface="Arial" charset="0"/>
              </a:endParaRPr>
            </a:p>
          </p:txBody>
        </p:sp>
        <p:sp>
          <p:nvSpPr>
            <p:cNvPr id="11278" name="Text Box 11"/>
            <p:cNvSpPr txBox="1">
              <a:spLocks noChangeArrowheads="1"/>
            </p:cNvSpPr>
            <p:nvPr/>
          </p:nvSpPr>
          <p:spPr bwMode="auto">
            <a:xfrm>
              <a:off x="2630" y="3188"/>
              <a:ext cx="47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  <p:sp>
          <p:nvSpPr>
            <p:cNvPr id="11279" name="Text Box 12"/>
            <p:cNvSpPr txBox="1">
              <a:spLocks noChangeArrowheads="1"/>
            </p:cNvSpPr>
            <p:nvPr/>
          </p:nvSpPr>
          <p:spPr bwMode="auto">
            <a:xfrm>
              <a:off x="3360" y="3360"/>
              <a:ext cx="81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Apply for </a:t>
              </a:r>
            </a:p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Card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08812E-45A9-43E1-953E-479F0AFFE0F0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893763" y="247650"/>
            <a:ext cx="7772400" cy="6667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Association Rules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563" y="1066800"/>
            <a:ext cx="82296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Rule format: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If {set of items} </a:t>
            </a:r>
            <a:r>
              <a:rPr lang="en-US" dirty="0" smtClean="0">
                <a:sym typeface="Wingdings" pitchFamily="2" charset="2"/>
              </a:rPr>
              <a:t> Then {set of items}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Body </a:t>
            </a:r>
            <a:r>
              <a:rPr lang="en-US" sz="2800" dirty="0" smtClean="0"/>
              <a:t>implies </a:t>
            </a:r>
            <a:r>
              <a:rPr lang="en-US" sz="2800" dirty="0" smtClean="0">
                <a:solidFill>
                  <a:srgbClr val="C00000"/>
                </a:solidFill>
              </a:rPr>
              <a:t>Head</a:t>
            </a:r>
          </a:p>
          <a:p>
            <a:pPr lvl="2">
              <a:buFont typeface="Wingdings" pitchFamily="2" charset="2"/>
              <a:buNone/>
            </a:pPr>
            <a:r>
              <a:rPr lang="en-US" dirty="0" smtClean="0"/>
              <a:t>Where body and head are conjunctions items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2057400" y="2819400"/>
            <a:ext cx="1752600" cy="1143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 b="1">
                <a:solidFill>
                  <a:schemeClr val="tx1"/>
                </a:solidFill>
                <a:latin typeface="Tahoma" pitchFamily="34" charset="0"/>
                <a:cs typeface="Arial" charset="0"/>
              </a:rPr>
              <a:t>If {Diapers}</a:t>
            </a:r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>
            <a:off x="3962400" y="3352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5257800" y="2819400"/>
            <a:ext cx="1676400" cy="1143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 b="1">
                <a:solidFill>
                  <a:schemeClr val="tx1"/>
                </a:solidFill>
                <a:latin typeface="Tahoma" pitchFamily="34" charset="0"/>
                <a:cs typeface="Arial" charset="0"/>
              </a:rPr>
              <a:t>{Beer}</a:t>
            </a:r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4251325" y="2851150"/>
            <a:ext cx="75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solidFill>
                  <a:schemeClr val="tx1"/>
                </a:solidFill>
                <a:latin typeface="Tahoma" pitchFamily="34" charset="0"/>
                <a:cs typeface="Arial" charset="0"/>
              </a:rPr>
              <a:t>Then</a:t>
            </a:r>
          </a:p>
        </p:txBody>
      </p:sp>
      <p:sp>
        <p:nvSpPr>
          <p:cNvPr id="12297" name="Text Box 8"/>
          <p:cNvSpPr txBox="1">
            <a:spLocks noChangeArrowheads="1"/>
          </p:cNvSpPr>
          <p:nvPr/>
        </p:nvSpPr>
        <p:spPr bwMode="auto">
          <a:xfrm>
            <a:off x="2514600" y="2362200"/>
            <a:ext cx="1309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Body/ LHS </a:t>
            </a:r>
          </a:p>
        </p:txBody>
      </p:sp>
      <p:sp>
        <p:nvSpPr>
          <p:cNvPr id="12298" name="Text Box 9"/>
          <p:cNvSpPr txBox="1">
            <a:spLocks noChangeArrowheads="1"/>
          </p:cNvSpPr>
          <p:nvPr/>
        </p:nvSpPr>
        <p:spPr bwMode="auto">
          <a:xfrm>
            <a:off x="5791200" y="2362200"/>
            <a:ext cx="1358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Head/ RHS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4A5229-81CF-4AA9-A991-FA835FB7861E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Evaluation of Association Rules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1"/>
            <a:ext cx="8229600" cy="3200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400" dirty="0" smtClean="0"/>
              <a:t>What rules should be considered valid?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352800" y="4038600"/>
            <a:ext cx="4724400" cy="685800"/>
            <a:chOff x="1447800" y="4114800"/>
            <a:chExt cx="4724400" cy="685800"/>
          </a:xfrm>
        </p:grpSpPr>
        <p:sp>
          <p:nvSpPr>
            <p:cNvPr id="13317" name="Rectangle 4"/>
            <p:cNvSpPr>
              <a:spLocks noChangeArrowheads="1"/>
            </p:cNvSpPr>
            <p:nvPr/>
          </p:nvSpPr>
          <p:spPr bwMode="auto">
            <a:xfrm>
              <a:off x="1447800" y="4267200"/>
              <a:ext cx="1752600" cy="53340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If {Diapers}</a:t>
              </a:r>
            </a:p>
          </p:txBody>
        </p:sp>
        <p:sp>
          <p:nvSpPr>
            <p:cNvPr id="13318" name="Line 5"/>
            <p:cNvSpPr>
              <a:spLocks noChangeShapeType="1"/>
            </p:cNvSpPr>
            <p:nvPr/>
          </p:nvSpPr>
          <p:spPr bwMode="auto">
            <a:xfrm>
              <a:off x="3276600" y="461645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Rectangle 6"/>
            <p:cNvSpPr>
              <a:spLocks noChangeArrowheads="1"/>
            </p:cNvSpPr>
            <p:nvPr/>
          </p:nvSpPr>
          <p:spPr bwMode="auto">
            <a:xfrm>
              <a:off x="4495800" y="4267200"/>
              <a:ext cx="1676400" cy="53340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{Beer}</a:t>
              </a:r>
            </a:p>
          </p:txBody>
        </p:sp>
        <p:sp>
          <p:nvSpPr>
            <p:cNvPr id="13320" name="Text Box 7"/>
            <p:cNvSpPr txBox="1">
              <a:spLocks noChangeArrowheads="1"/>
            </p:cNvSpPr>
            <p:nvPr/>
          </p:nvSpPr>
          <p:spPr bwMode="auto">
            <a:xfrm>
              <a:off x="3489325" y="4114800"/>
              <a:ext cx="75247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</p:grpSp>
      <p:sp>
        <p:nvSpPr>
          <p:cNvPr id="11" name="矩形 10"/>
          <p:cNvSpPr/>
          <p:nvPr/>
        </p:nvSpPr>
        <p:spPr>
          <a:xfrm>
            <a:off x="685800" y="5722203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buFont typeface="Wingdings" pitchFamily="2" charset="2"/>
              <a:buChar char="Ø"/>
            </a:pPr>
            <a:r>
              <a:rPr lang="en-US" sz="2400" dirty="0" smtClean="0">
                <a:sym typeface="Wingdings" pitchFamily="2" charset="2"/>
              </a:rPr>
              <a:t>Two evaluation measures:</a:t>
            </a:r>
          </a:p>
          <a:p>
            <a:pPr marL="533400" indent="-533400"/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     Relevance</a:t>
            </a:r>
            <a:r>
              <a:rPr lang="en-US" sz="2400" dirty="0" smtClean="0">
                <a:sym typeface="Wingdings" pitchFamily="2" charset="2"/>
              </a:rPr>
              <a:t> and </a:t>
            </a:r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Strength</a:t>
            </a:r>
            <a:r>
              <a:rPr lang="en-US" sz="2400" dirty="0" smtClean="0">
                <a:sym typeface="Wingdings" pitchFamily="2" charset="2"/>
              </a:rPr>
              <a:t> of the rule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524001" y="1524000"/>
          <a:ext cx="5714999" cy="2406653"/>
        </p:xfrm>
        <a:graphic>
          <a:graphicData uri="http://schemas.openxmlformats.org/drawingml/2006/table">
            <a:tbl>
              <a:tblPr/>
              <a:tblGrid>
                <a:gridCol w="1600199"/>
                <a:gridCol w="1089333"/>
                <a:gridCol w="1233827"/>
                <a:gridCol w="1296035"/>
                <a:gridCol w="49560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Transaction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4" name="组合 13"/>
          <p:cNvGrpSpPr/>
          <p:nvPr/>
        </p:nvGrpSpPr>
        <p:grpSpPr>
          <a:xfrm>
            <a:off x="3352800" y="4724400"/>
            <a:ext cx="4724400" cy="685800"/>
            <a:chOff x="1447800" y="4114800"/>
            <a:chExt cx="4724400" cy="685800"/>
          </a:xfrm>
        </p:grpSpPr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1447800" y="4267200"/>
              <a:ext cx="1752600" cy="53340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If {Diapers}</a:t>
              </a:r>
            </a:p>
          </p:txBody>
        </p:sp>
        <p:sp>
          <p:nvSpPr>
            <p:cNvPr id="16" name="Line 5"/>
            <p:cNvSpPr>
              <a:spLocks noChangeShapeType="1"/>
            </p:cNvSpPr>
            <p:nvPr/>
          </p:nvSpPr>
          <p:spPr bwMode="auto">
            <a:xfrm>
              <a:off x="3276600" y="461645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4495800" y="4267200"/>
              <a:ext cx="1676400" cy="5334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 dirty="0" smtClean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{Ice Cream}</a:t>
              </a:r>
              <a:endParaRPr lang="en-US" sz="1800" b="1" dirty="0">
                <a:solidFill>
                  <a:schemeClr val="tx1"/>
                </a:solidFill>
                <a:latin typeface="Tahoma" pitchFamily="34" charset="0"/>
                <a:cs typeface="Arial" charset="0"/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3489325" y="4114800"/>
              <a:ext cx="75247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</p:grpSp>
      <p:pic>
        <p:nvPicPr>
          <p:cNvPr id="27650" name="Picture 2" descr="https://encrypted-tbn2.google.com/images?q=tbn:ANd9GcS9ZrZ1DM5eepmsEcxCP7lRsMXf411Dx6x6CpSb6kdJzXkEyV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038600"/>
            <a:ext cx="1219200" cy="1536193"/>
          </a:xfrm>
          <a:prstGeom prst="rect">
            <a:avLst/>
          </a:prstGeom>
          <a:noFill/>
        </p:spPr>
      </p:pic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1516812" y="1524000"/>
          <a:ext cx="5714999" cy="2406653"/>
        </p:xfrm>
        <a:graphic>
          <a:graphicData uri="http://schemas.openxmlformats.org/drawingml/2006/table">
            <a:tbl>
              <a:tblPr/>
              <a:tblGrid>
                <a:gridCol w="1600199"/>
                <a:gridCol w="1089333"/>
                <a:gridCol w="1233827"/>
                <a:gridCol w="1296035"/>
                <a:gridCol w="49560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Transaction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 descr="https://encrypted-tbn2.google.com/images?q=tbn:ANd9GcS9ZrZ1DM5eepmsEcxCP7lRsMXf411Dx6x6CpSb6kdJzXkEyV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559807"/>
            <a:ext cx="916819" cy="1155193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391218" y="328880"/>
            <a:ext cx="3379451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7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Getting a Job?</a:t>
            </a:r>
            <a:endParaRPr lang="en-US" sz="3700" b="1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9200" y="4495800"/>
            <a:ext cx="510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Wingdings" pitchFamily="2" charset="2"/>
              <a:buChar char="q"/>
            </a:pPr>
            <a:r>
              <a:rPr lang="en-US" dirty="0" smtClean="0">
                <a:latin typeface="Verdana" pitchFamily="34" charset="0"/>
              </a:rPr>
              <a:t>  </a:t>
            </a:r>
            <a:r>
              <a:rPr lang="en-US" dirty="0" smtClean="0">
                <a:latin typeface="Verdana" pitchFamily="34" charset="0"/>
              </a:rPr>
              <a:t>frequency</a:t>
            </a:r>
            <a:endParaRPr lang="en-US" dirty="0" smtClean="0">
              <a:latin typeface="Verdana" pitchFamily="34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</a:rPr>
              <a:t>amount </a:t>
            </a:r>
            <a:r>
              <a:rPr lang="en-US" dirty="0" smtClean="0">
                <a:latin typeface="Verdana" pitchFamily="34" charset="0"/>
              </a:rPr>
              <a:t>of </a:t>
            </a:r>
            <a:r>
              <a:rPr lang="en-US" dirty="0" smtClean="0">
                <a:latin typeface="Verdana" pitchFamily="34" charset="0"/>
              </a:rPr>
              <a:t>time</a:t>
            </a:r>
            <a:endParaRPr lang="en-US" dirty="0" smtClean="0">
              <a:latin typeface="Verdana" pitchFamily="34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dirty="0" smtClean="0">
                <a:latin typeface="Verdana" pitchFamily="34" charset="0"/>
              </a:rPr>
              <a:t>  emotional </a:t>
            </a:r>
            <a:r>
              <a:rPr lang="en-US" dirty="0" smtClean="0">
                <a:latin typeface="Verdana" pitchFamily="34" charset="0"/>
              </a:rPr>
              <a:t>intensity</a:t>
            </a:r>
            <a:endParaRPr lang="en-US" dirty="0" smtClean="0">
              <a:latin typeface="Verdana" pitchFamily="34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dirty="0" smtClean="0">
                <a:latin typeface="Verdana" pitchFamily="34" charset="0"/>
              </a:rPr>
              <a:t>  intimacy (mutual confiding)…</a:t>
            </a:r>
          </a:p>
        </p:txBody>
      </p:sp>
      <p:sp>
        <p:nvSpPr>
          <p:cNvPr id="9" name="矩形 8"/>
          <p:cNvSpPr/>
          <p:nvPr/>
        </p:nvSpPr>
        <p:spPr>
          <a:xfrm>
            <a:off x="-381000" y="4038600"/>
            <a:ext cx="8783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700663"/>
                </a:solidFill>
              </a:rPr>
              <a:t> How </a:t>
            </a:r>
            <a:r>
              <a:rPr lang="en-US" sz="2400" dirty="0" smtClean="0">
                <a:solidFill>
                  <a:srgbClr val="700663"/>
                </a:solidFill>
              </a:rPr>
              <a:t>strong/weak is your social network contact?</a:t>
            </a:r>
          </a:p>
        </p:txBody>
      </p:sp>
      <p:grpSp>
        <p:nvGrpSpPr>
          <p:cNvPr id="10" name="Group 64"/>
          <p:cNvGrpSpPr>
            <a:grpSpLocks/>
          </p:cNvGrpSpPr>
          <p:nvPr/>
        </p:nvGrpSpPr>
        <p:grpSpPr bwMode="auto">
          <a:xfrm>
            <a:off x="2743200" y="1908175"/>
            <a:ext cx="3887788" cy="1368425"/>
            <a:chOff x="1610" y="3022"/>
            <a:chExt cx="2449" cy="862"/>
          </a:xfrm>
        </p:grpSpPr>
        <p:sp>
          <p:nvSpPr>
            <p:cNvPr id="11" name="Line 29"/>
            <p:cNvSpPr>
              <a:spLocks noChangeShapeType="1"/>
            </p:cNvSpPr>
            <p:nvPr/>
          </p:nvSpPr>
          <p:spPr bwMode="auto">
            <a:xfrm>
              <a:off x="2393" y="3231"/>
              <a:ext cx="623" cy="18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32"/>
            <p:cNvSpPr>
              <a:spLocks noChangeArrowheads="1"/>
            </p:cNvSpPr>
            <p:nvPr/>
          </p:nvSpPr>
          <p:spPr bwMode="auto">
            <a:xfrm>
              <a:off x="1836" y="338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33"/>
            <p:cNvSpPr>
              <a:spLocks noChangeArrowheads="1"/>
            </p:cNvSpPr>
            <p:nvPr/>
          </p:nvSpPr>
          <p:spPr bwMode="auto">
            <a:xfrm>
              <a:off x="1610" y="3748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34"/>
            <p:cNvSpPr>
              <a:spLocks noChangeArrowheads="1"/>
            </p:cNvSpPr>
            <p:nvPr/>
          </p:nvSpPr>
          <p:spPr bwMode="auto">
            <a:xfrm>
              <a:off x="2063" y="3748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35"/>
            <p:cNvSpPr>
              <a:spLocks noChangeShapeType="1"/>
            </p:cNvSpPr>
            <p:nvPr/>
          </p:nvSpPr>
          <p:spPr bwMode="auto">
            <a:xfrm flipH="1">
              <a:off x="1706" y="3517"/>
              <a:ext cx="166" cy="24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36"/>
            <p:cNvSpPr>
              <a:spLocks noChangeShapeType="1"/>
            </p:cNvSpPr>
            <p:nvPr/>
          </p:nvSpPr>
          <p:spPr bwMode="auto">
            <a:xfrm flipH="1">
              <a:off x="1746" y="3817"/>
              <a:ext cx="317" cy="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37"/>
            <p:cNvSpPr>
              <a:spLocks noChangeShapeType="1"/>
            </p:cNvSpPr>
            <p:nvPr/>
          </p:nvSpPr>
          <p:spPr bwMode="auto">
            <a:xfrm>
              <a:off x="1939" y="3500"/>
              <a:ext cx="177" cy="25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40"/>
            <p:cNvSpPr>
              <a:spLocks noChangeArrowheads="1"/>
            </p:cNvSpPr>
            <p:nvPr/>
          </p:nvSpPr>
          <p:spPr bwMode="auto">
            <a:xfrm>
              <a:off x="3027" y="3182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41"/>
            <p:cNvSpPr>
              <a:spLocks noChangeArrowheads="1"/>
            </p:cNvSpPr>
            <p:nvPr/>
          </p:nvSpPr>
          <p:spPr bwMode="auto">
            <a:xfrm>
              <a:off x="2801" y="354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42"/>
            <p:cNvSpPr>
              <a:spLocks noChangeArrowheads="1"/>
            </p:cNvSpPr>
            <p:nvPr/>
          </p:nvSpPr>
          <p:spPr bwMode="auto">
            <a:xfrm>
              <a:off x="3254" y="354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43"/>
            <p:cNvSpPr>
              <a:spLocks noChangeShapeType="1"/>
            </p:cNvSpPr>
            <p:nvPr/>
          </p:nvSpPr>
          <p:spPr bwMode="auto">
            <a:xfrm flipH="1">
              <a:off x="2897" y="3314"/>
              <a:ext cx="166" cy="24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44"/>
            <p:cNvSpPr>
              <a:spLocks noChangeShapeType="1"/>
            </p:cNvSpPr>
            <p:nvPr/>
          </p:nvSpPr>
          <p:spPr bwMode="auto">
            <a:xfrm flipH="1">
              <a:off x="2937" y="3614"/>
              <a:ext cx="317" cy="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>
              <a:off x="3130" y="3297"/>
              <a:ext cx="177" cy="25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46"/>
            <p:cNvSpPr>
              <a:spLocks noChangeArrowheads="1"/>
            </p:cNvSpPr>
            <p:nvPr/>
          </p:nvSpPr>
          <p:spPr bwMode="auto">
            <a:xfrm>
              <a:off x="2245" y="3158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47"/>
            <p:cNvSpPr>
              <a:spLocks noChangeShapeType="1"/>
            </p:cNvSpPr>
            <p:nvPr/>
          </p:nvSpPr>
          <p:spPr bwMode="auto">
            <a:xfrm flipV="1">
              <a:off x="1981" y="3273"/>
              <a:ext cx="249" cy="136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2149" y="3294"/>
              <a:ext cx="141" cy="44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49"/>
            <p:cNvSpPr>
              <a:spLocks noChangeArrowheads="1"/>
            </p:cNvSpPr>
            <p:nvPr/>
          </p:nvSpPr>
          <p:spPr bwMode="auto">
            <a:xfrm>
              <a:off x="1725" y="3022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50"/>
            <p:cNvSpPr>
              <a:spLocks noChangeShapeType="1"/>
            </p:cNvSpPr>
            <p:nvPr/>
          </p:nvSpPr>
          <p:spPr bwMode="auto">
            <a:xfrm>
              <a:off x="1791" y="3158"/>
              <a:ext cx="91" cy="227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51"/>
            <p:cNvSpPr>
              <a:spLocks noChangeShapeType="1"/>
            </p:cNvSpPr>
            <p:nvPr/>
          </p:nvSpPr>
          <p:spPr bwMode="auto">
            <a:xfrm>
              <a:off x="1858" y="3119"/>
              <a:ext cx="396" cy="66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52"/>
            <p:cNvSpPr>
              <a:spLocks noChangeShapeType="1"/>
            </p:cNvSpPr>
            <p:nvPr/>
          </p:nvSpPr>
          <p:spPr bwMode="auto">
            <a:xfrm flipV="1">
              <a:off x="1689" y="3152"/>
              <a:ext cx="67" cy="59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Oval 53"/>
            <p:cNvSpPr>
              <a:spLocks noChangeArrowheads="1"/>
            </p:cNvSpPr>
            <p:nvPr/>
          </p:nvSpPr>
          <p:spPr bwMode="auto">
            <a:xfrm>
              <a:off x="3923" y="347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54"/>
            <p:cNvSpPr>
              <a:spLocks noChangeArrowheads="1"/>
            </p:cNvSpPr>
            <p:nvPr/>
          </p:nvSpPr>
          <p:spPr bwMode="auto">
            <a:xfrm>
              <a:off x="3497" y="3279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55"/>
            <p:cNvSpPr>
              <a:spLocks noChangeArrowheads="1"/>
            </p:cNvSpPr>
            <p:nvPr/>
          </p:nvSpPr>
          <p:spPr bwMode="auto">
            <a:xfrm>
              <a:off x="3606" y="3612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>
              <a:off x="3370" y="3385"/>
              <a:ext cx="145" cy="17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57"/>
            <p:cNvSpPr>
              <a:spLocks noChangeShapeType="1"/>
            </p:cNvSpPr>
            <p:nvPr/>
          </p:nvSpPr>
          <p:spPr bwMode="auto">
            <a:xfrm flipH="1" flipV="1">
              <a:off x="3379" y="3657"/>
              <a:ext cx="227" cy="45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58"/>
            <p:cNvSpPr>
              <a:spLocks noChangeShapeType="1"/>
            </p:cNvSpPr>
            <p:nvPr/>
          </p:nvSpPr>
          <p:spPr bwMode="auto">
            <a:xfrm flipH="1">
              <a:off x="3742" y="3566"/>
              <a:ext cx="181" cy="9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>
              <a:off x="3639" y="3375"/>
              <a:ext cx="284" cy="136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60"/>
            <p:cNvSpPr>
              <a:spLocks noChangeShapeType="1"/>
            </p:cNvSpPr>
            <p:nvPr/>
          </p:nvSpPr>
          <p:spPr bwMode="auto">
            <a:xfrm flipV="1">
              <a:off x="3378" y="3533"/>
              <a:ext cx="545" cy="9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61"/>
            <p:cNvSpPr>
              <a:spLocks noChangeShapeType="1"/>
            </p:cNvSpPr>
            <p:nvPr/>
          </p:nvSpPr>
          <p:spPr bwMode="auto">
            <a:xfrm>
              <a:off x="3584" y="3430"/>
              <a:ext cx="91" cy="18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63"/>
            <p:cNvSpPr>
              <a:spLocks noChangeShapeType="1"/>
            </p:cNvSpPr>
            <p:nvPr/>
          </p:nvSpPr>
          <p:spPr bwMode="auto">
            <a:xfrm>
              <a:off x="3164" y="3249"/>
              <a:ext cx="318" cy="9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228600" y="1276290"/>
            <a:ext cx="63738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2000" dirty="0" smtClean="0"/>
              <a:t>“not </a:t>
            </a:r>
            <a:r>
              <a:rPr lang="en-US" sz="2000" i="1" dirty="0" smtClean="0">
                <a:solidFill>
                  <a:srgbClr val="C00000"/>
                </a:solidFill>
              </a:rPr>
              <a:t>what</a:t>
            </a:r>
            <a:r>
              <a:rPr lang="en-US" sz="2000" dirty="0" smtClean="0"/>
              <a:t> </a:t>
            </a:r>
            <a:r>
              <a:rPr lang="en-US" sz="2000" dirty="0" smtClean="0"/>
              <a:t>you know, but </a:t>
            </a:r>
            <a:r>
              <a:rPr lang="en-US" sz="2000" i="1" dirty="0" smtClean="0">
                <a:solidFill>
                  <a:srgbClr val="C00000"/>
                </a:solidFill>
              </a:rPr>
              <a:t>who</a:t>
            </a:r>
            <a:r>
              <a:rPr lang="en-US" sz="2000" dirty="0" smtClean="0"/>
              <a:t> </a:t>
            </a:r>
            <a:r>
              <a:rPr lang="en-US" sz="2000" dirty="0" smtClean="0"/>
              <a:t>you know…”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7086600" y="1143000"/>
            <a:ext cx="1905000" cy="1066800"/>
            <a:chOff x="7086600" y="1066800"/>
            <a:chExt cx="1905000" cy="1066800"/>
          </a:xfrm>
        </p:grpSpPr>
        <p:pic>
          <p:nvPicPr>
            <p:cNvPr id="43" name="Picture 4" descr="https://encrypted-tbn0.google.com/images?q=tbn:ANd9GcTaqLb6GqjX8C93ZzJTSsnRM_zkCJUgsAacQr7fNZOrt-l0uTG_a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848600" y="1066800"/>
              <a:ext cx="457200" cy="457200"/>
            </a:xfrm>
            <a:prstGeom prst="rect">
              <a:avLst/>
            </a:prstGeom>
            <a:noFill/>
          </p:spPr>
        </p:pic>
        <p:pic>
          <p:nvPicPr>
            <p:cNvPr id="44" name="Picture 6" descr="https://encrypted-tbn0.google.com/images?q=tbn:ANd9GcTux66Yam5rvWpjJQmO_xwJ52HepEIls6-X-BWXqaIFDQ8lu67vrw"/>
            <p:cNvPicPr>
              <a:picLocks noChangeAspect="1" noChangeArrowheads="1"/>
            </p:cNvPicPr>
            <p:nvPr/>
          </p:nvPicPr>
          <p:blipFill>
            <a:blip r:embed="rId5" cstate="print"/>
            <a:srcRect l="12355" t="28866" r="10425" b="42268"/>
            <a:stretch>
              <a:fillRect/>
            </a:stretch>
          </p:blipFill>
          <p:spPr bwMode="auto">
            <a:xfrm>
              <a:off x="7086600" y="1600200"/>
              <a:ext cx="1905000" cy="533400"/>
            </a:xfrm>
            <a:prstGeom prst="rect">
              <a:avLst/>
            </a:prstGeom>
            <a:noFill/>
          </p:spPr>
        </p:pic>
      </p:grpSp>
      <p:sp>
        <p:nvSpPr>
          <p:cNvPr id="46" name="矩形 45"/>
          <p:cNvSpPr/>
          <p:nvPr/>
        </p:nvSpPr>
        <p:spPr>
          <a:xfrm>
            <a:off x="-363071" y="5939135"/>
            <a:ext cx="944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700663"/>
                </a:solidFill>
              </a:rPr>
              <a:t> Who (</a:t>
            </a:r>
            <a:r>
              <a:rPr lang="en-US" sz="2400" dirty="0" smtClean="0">
                <a:solidFill>
                  <a:srgbClr val="700663"/>
                </a:solidFill>
              </a:rPr>
              <a:t>best friend vs. acquaintance) </a:t>
            </a:r>
            <a:r>
              <a:rPr lang="en-US" sz="2400" dirty="0" smtClean="0">
                <a:solidFill>
                  <a:srgbClr val="700663"/>
                </a:solidFill>
              </a:rPr>
              <a:t>are more helpful?</a:t>
            </a:r>
          </a:p>
        </p:txBody>
      </p:sp>
      <p:sp>
        <p:nvSpPr>
          <p:cNvPr id="42" name="矩形 41"/>
          <p:cNvSpPr/>
          <p:nvPr/>
        </p:nvSpPr>
        <p:spPr>
          <a:xfrm>
            <a:off x="-381000" y="3429000"/>
            <a:ext cx="9256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700663"/>
                </a:solidFill>
              </a:rPr>
              <a:t> What exactly matters? Size? Quality (strength of tie)?</a:t>
            </a:r>
            <a:endParaRPr lang="en-US" sz="2400" dirty="0" smtClean="0">
              <a:solidFill>
                <a:srgbClr val="70066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1" grpId="0"/>
      <p:bldP spid="46" grpId="0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C83184-83D8-48D3-BCE2-40EB81E2B5A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066800"/>
            <a:ext cx="8374062" cy="4114800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Char char="Ø"/>
            </a:pPr>
            <a:r>
              <a:rPr lang="en-US" sz="2000" b="1" u="sng" dirty="0" smtClean="0">
                <a:solidFill>
                  <a:srgbClr val="C00000"/>
                </a:solidFill>
                <a:sym typeface="Wingdings" pitchFamily="2" charset="2"/>
              </a:rPr>
              <a:t>Relevance</a:t>
            </a:r>
            <a:r>
              <a:rPr lang="en-US" sz="2000" dirty="0" smtClean="0">
                <a:sym typeface="Wingdings" pitchFamily="2" charset="2"/>
              </a:rPr>
              <a:t> is measured by </a:t>
            </a:r>
            <a:r>
              <a:rPr lang="en-US" sz="2000" b="1" u="sng" dirty="0" smtClean="0">
                <a:solidFill>
                  <a:srgbClr val="C00000"/>
                </a:solidFill>
                <a:sym typeface="Wingdings" pitchFamily="2" charset="2"/>
              </a:rPr>
              <a:t>Support</a:t>
            </a:r>
            <a:r>
              <a:rPr lang="en-US" sz="2000" dirty="0" smtClean="0">
                <a:sym typeface="Wingdings" pitchFamily="2" charset="2"/>
              </a:rPr>
              <a:t>: </a:t>
            </a:r>
          </a:p>
          <a:p>
            <a:pPr marL="533400" indent="-533400">
              <a:buNone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Support: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Frequency of transactions where body and head co-occur.  </a:t>
            </a:r>
          </a:p>
          <a:p>
            <a:pPr marL="533400" indent="-533400">
              <a:buFont typeface="Wingdings" pitchFamily="2" charset="2"/>
              <a:buNone/>
            </a:pPr>
            <a:endParaRPr lang="en-US" sz="2000" i="1" dirty="0" smtClean="0">
              <a:solidFill>
                <a:srgbClr val="FFFF66"/>
              </a:solidFill>
              <a:sym typeface="Wingdings" pitchFamily="2" charset="2"/>
            </a:endParaRPr>
          </a:p>
          <a:p>
            <a:pPr marL="533400" indent="-533400">
              <a:buFont typeface="Wingdings" pitchFamily="2" charset="2"/>
              <a:buNone/>
            </a:pPr>
            <a:r>
              <a:rPr lang="en-US" sz="2000" i="1" dirty="0" smtClean="0">
                <a:solidFill>
                  <a:srgbClr val="FFFF66"/>
                </a:solidFill>
                <a:sym typeface="Wingdings" pitchFamily="2" charset="2"/>
              </a:rPr>
              <a:t>	         </a:t>
            </a:r>
            <a:r>
              <a:rPr lang="en-US" sz="2000" i="1" dirty="0" smtClean="0">
                <a:sym typeface="Wingdings" pitchFamily="2" charset="2"/>
              </a:rPr>
              <a:t>No. of transactions containing items in body and head</a:t>
            </a:r>
          </a:p>
          <a:p>
            <a:pPr marL="1714500" lvl="3" indent="-342900">
              <a:buFont typeface="Wingdings" pitchFamily="2" charset="2"/>
              <a:buNone/>
            </a:pPr>
            <a:r>
              <a:rPr lang="en-US" sz="2000" i="1" dirty="0" smtClean="0">
                <a:sym typeface="Wingdings" pitchFamily="2" charset="2"/>
              </a:rPr>
              <a:t>			Total no. of transactions in data set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44525" y="2362200"/>
            <a:ext cx="7951788" cy="366713"/>
            <a:chOff x="644525" y="2757487"/>
            <a:chExt cx="7951788" cy="366713"/>
          </a:xfrm>
        </p:grpSpPr>
        <p:sp>
          <p:nvSpPr>
            <p:cNvPr id="14340" name="Line 3"/>
            <p:cNvSpPr>
              <a:spLocks noChangeShapeType="1"/>
            </p:cNvSpPr>
            <p:nvPr/>
          </p:nvSpPr>
          <p:spPr bwMode="auto">
            <a:xfrm>
              <a:off x="2119313" y="2832100"/>
              <a:ext cx="647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1" name="Text Box 4"/>
            <p:cNvSpPr txBox="1">
              <a:spLocks noChangeArrowheads="1"/>
            </p:cNvSpPr>
            <p:nvPr/>
          </p:nvSpPr>
          <p:spPr bwMode="auto">
            <a:xfrm>
              <a:off x="644525" y="2757487"/>
              <a:ext cx="133667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Support</a:t>
              </a:r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 =</a:t>
              </a:r>
            </a:p>
          </p:txBody>
        </p:sp>
      </p:grpSp>
      <p:graphicFrame>
        <p:nvGraphicFramePr>
          <p:cNvPr id="873542" name="Group 70"/>
          <p:cNvGraphicFramePr>
            <a:graphicFrameLocks noGrp="1"/>
          </p:cNvGraphicFramePr>
          <p:nvPr>
            <p:ph sz="half" idx="2"/>
          </p:nvPr>
        </p:nvGraphicFramePr>
        <p:xfrm>
          <a:off x="381000" y="2971800"/>
          <a:ext cx="4375150" cy="2519429"/>
        </p:xfrm>
        <a:graphic>
          <a:graphicData uri="http://schemas.openxmlformats.org/drawingml/2006/table">
            <a:tbl>
              <a:tblPr/>
              <a:tblGrid>
                <a:gridCol w="1085850"/>
                <a:gridCol w="973137"/>
                <a:gridCol w="944563"/>
                <a:gridCol w="992187"/>
                <a:gridCol w="379413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Transaction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5141417" y="3276600"/>
            <a:ext cx="3621584" cy="1143000"/>
            <a:chOff x="1290" y="2832"/>
            <a:chExt cx="3174" cy="1008"/>
          </a:xfrm>
        </p:grpSpPr>
        <p:sp>
          <p:nvSpPr>
            <p:cNvPr id="14394" name="Rectangle 56"/>
            <p:cNvSpPr>
              <a:spLocks noChangeArrowheads="1"/>
            </p:cNvSpPr>
            <p:nvPr/>
          </p:nvSpPr>
          <p:spPr bwMode="auto">
            <a:xfrm>
              <a:off x="1290" y="3120"/>
              <a:ext cx="1304" cy="72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If {Diapers}</a:t>
              </a:r>
            </a:p>
          </p:txBody>
        </p:sp>
        <p:sp>
          <p:nvSpPr>
            <p:cNvPr id="14395" name="Line 57"/>
            <p:cNvSpPr>
              <a:spLocks noChangeShapeType="1"/>
            </p:cNvSpPr>
            <p:nvPr/>
          </p:nvSpPr>
          <p:spPr bwMode="auto">
            <a:xfrm>
              <a:off x="2592" y="345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6" name="Rectangle 58"/>
            <p:cNvSpPr>
              <a:spLocks noChangeArrowheads="1"/>
            </p:cNvSpPr>
            <p:nvPr/>
          </p:nvSpPr>
          <p:spPr bwMode="auto">
            <a:xfrm>
              <a:off x="3408" y="3120"/>
              <a:ext cx="1056" cy="72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{Beer}</a:t>
              </a:r>
            </a:p>
          </p:txBody>
        </p:sp>
        <p:sp>
          <p:nvSpPr>
            <p:cNvPr id="14397" name="Text Box 59"/>
            <p:cNvSpPr txBox="1">
              <a:spLocks noChangeArrowheads="1"/>
            </p:cNvSpPr>
            <p:nvPr/>
          </p:nvSpPr>
          <p:spPr bwMode="auto">
            <a:xfrm>
              <a:off x="2633" y="3140"/>
              <a:ext cx="660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  <p:sp>
          <p:nvSpPr>
            <p:cNvPr id="14398" name="Text Box 60"/>
            <p:cNvSpPr txBox="1">
              <a:spLocks noChangeArrowheads="1"/>
            </p:cNvSpPr>
            <p:nvPr/>
          </p:nvSpPr>
          <p:spPr bwMode="auto">
            <a:xfrm>
              <a:off x="1681" y="2832"/>
              <a:ext cx="71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body </a:t>
              </a:r>
            </a:p>
          </p:txBody>
        </p:sp>
        <p:sp>
          <p:nvSpPr>
            <p:cNvPr id="14399" name="Text Box 61"/>
            <p:cNvSpPr txBox="1">
              <a:spLocks noChangeArrowheads="1"/>
            </p:cNvSpPr>
            <p:nvPr/>
          </p:nvSpPr>
          <p:spPr bwMode="auto">
            <a:xfrm>
              <a:off x="3746" y="2832"/>
              <a:ext cx="65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head </a:t>
              </a:r>
            </a:p>
          </p:txBody>
        </p:sp>
      </p:grpSp>
      <p:sp>
        <p:nvSpPr>
          <p:cNvPr id="14393" name="Rectangle 62"/>
          <p:cNvSpPr>
            <a:spLocks noChangeArrowheads="1"/>
          </p:cNvSpPr>
          <p:nvPr/>
        </p:nvSpPr>
        <p:spPr bwMode="auto">
          <a:xfrm>
            <a:off x="228600" y="2286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Relevance</a:t>
            </a:r>
            <a:endParaRPr lang="en-US" sz="3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8200" y="55626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e.g., for the diapers &amp; beer rule, support is 3/5: 60% of the transactions include these items.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       Diapers  Ice Cream ?   Beer  Diapers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C83184-83D8-48D3-BCE2-40EB81E2B5A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066800"/>
            <a:ext cx="8374062" cy="4114800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Char char="Ø"/>
            </a:pPr>
            <a:r>
              <a:rPr lang="en-US" sz="2000" b="1" u="sng" dirty="0" smtClean="0">
                <a:solidFill>
                  <a:srgbClr val="C00000"/>
                </a:solidFill>
                <a:sym typeface="Wingdings" pitchFamily="2" charset="2"/>
              </a:rPr>
              <a:t>Strength</a:t>
            </a:r>
            <a:r>
              <a:rPr lang="en-US" sz="2000" dirty="0" smtClean="0">
                <a:sym typeface="Wingdings" pitchFamily="2" charset="2"/>
              </a:rPr>
              <a:t> is measured by </a:t>
            </a:r>
            <a:r>
              <a:rPr lang="en-US" sz="2000" b="1" u="sng" dirty="0" smtClean="0">
                <a:solidFill>
                  <a:srgbClr val="C00000"/>
                </a:solidFill>
                <a:sym typeface="Wingdings" pitchFamily="2" charset="2"/>
              </a:rPr>
              <a:t>Confidence</a:t>
            </a:r>
            <a:r>
              <a:rPr lang="en-US" sz="2000" dirty="0" smtClean="0">
                <a:sym typeface="Wingdings" pitchFamily="2" charset="2"/>
              </a:rPr>
              <a:t>: </a:t>
            </a:r>
          </a:p>
          <a:p>
            <a:pPr marL="533400" indent="-533400">
              <a:buNone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Confidence:</a:t>
            </a:r>
            <a:r>
              <a:rPr lang="en-US" sz="2000" dirty="0" smtClean="0">
                <a:sym typeface="Wingdings" pitchFamily="2" charset="2"/>
              </a:rPr>
              <a:t> The proportion of transactions containing the </a:t>
            </a:r>
            <a:r>
              <a:rPr lang="en-US" sz="2000" dirty="0" smtClean="0">
                <a:sym typeface="Wingdings" pitchFamily="2" charset="2"/>
              </a:rPr>
              <a:t>head conditional on containing </a:t>
            </a:r>
            <a:r>
              <a:rPr lang="en-US" sz="2000" dirty="0" smtClean="0">
                <a:sym typeface="Wingdings" pitchFamily="2" charset="2"/>
              </a:rPr>
              <a:t>the </a:t>
            </a:r>
            <a:r>
              <a:rPr lang="en-US" sz="2000" dirty="0" smtClean="0">
                <a:sym typeface="Wingdings" pitchFamily="2" charset="2"/>
              </a:rPr>
              <a:t>body. </a:t>
            </a:r>
            <a:endParaRPr lang="en-US" sz="2000" dirty="0" smtClean="0">
              <a:sym typeface="Wingdings" pitchFamily="2" charset="2"/>
            </a:endParaRP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ym typeface="Wingdings" pitchFamily="2" charset="2"/>
              </a:rPr>
              <a:t>	</a:t>
            </a:r>
          </a:p>
          <a:p>
            <a:pPr marL="381000" indent="-381000">
              <a:buFont typeface="Wingdings" pitchFamily="2" charset="2"/>
              <a:buNone/>
            </a:pPr>
            <a:r>
              <a:rPr lang="en-US" sz="1800" dirty="0" smtClean="0">
                <a:sym typeface="Wingdings" pitchFamily="2" charset="2"/>
              </a:rPr>
              <a:t>            </a:t>
            </a:r>
            <a:r>
              <a:rPr lang="en-US" sz="1600" dirty="0" smtClean="0">
                <a:sym typeface="Wingdings" pitchFamily="2" charset="2"/>
              </a:rPr>
              <a:t>	          </a:t>
            </a:r>
            <a:r>
              <a:rPr lang="en-US" sz="2000" i="1" dirty="0" smtClean="0">
                <a:sym typeface="Wingdings" pitchFamily="2" charset="2"/>
              </a:rPr>
              <a:t>No. of transactions containing both body and head</a:t>
            </a:r>
          </a:p>
          <a:p>
            <a:pPr marL="800100" lvl="1" indent="-342900">
              <a:buFont typeface="Wingdings" pitchFamily="2" charset="2"/>
              <a:buNone/>
            </a:pPr>
            <a:r>
              <a:rPr lang="en-US" sz="1800" i="1" dirty="0" smtClean="0">
                <a:sym typeface="Wingdings" pitchFamily="2" charset="2"/>
              </a:rPr>
              <a:t>			            No. of transactions containing body</a:t>
            </a:r>
            <a:endParaRPr lang="en-US" sz="1800" dirty="0" smtClean="0"/>
          </a:p>
        </p:txBody>
      </p:sp>
      <p:grpSp>
        <p:nvGrpSpPr>
          <p:cNvPr id="2" name="组合 15"/>
          <p:cNvGrpSpPr/>
          <p:nvPr/>
        </p:nvGrpSpPr>
        <p:grpSpPr>
          <a:xfrm>
            <a:off x="353946" y="2450068"/>
            <a:ext cx="8242367" cy="369332"/>
            <a:chOff x="353946" y="2633380"/>
            <a:chExt cx="8242367" cy="369332"/>
          </a:xfrm>
        </p:grpSpPr>
        <p:sp>
          <p:nvSpPr>
            <p:cNvPr id="14340" name="Line 3"/>
            <p:cNvSpPr>
              <a:spLocks noChangeShapeType="1"/>
            </p:cNvSpPr>
            <p:nvPr/>
          </p:nvSpPr>
          <p:spPr bwMode="auto">
            <a:xfrm>
              <a:off x="2119313" y="2832100"/>
              <a:ext cx="647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1" name="Text Box 4"/>
            <p:cNvSpPr txBox="1">
              <a:spLocks noChangeArrowheads="1"/>
            </p:cNvSpPr>
            <p:nvPr/>
          </p:nvSpPr>
          <p:spPr bwMode="auto">
            <a:xfrm>
              <a:off x="353946" y="2633380"/>
              <a:ext cx="17796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dirty="0" smtClean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Confidence  </a:t>
              </a:r>
              <a:r>
                <a:rPr lang="en-US" sz="1800" dirty="0" smtClean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=</a:t>
              </a:r>
              <a:endPara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endParaRPr>
            </a:p>
          </p:txBody>
        </p:sp>
      </p:grpSp>
      <p:graphicFrame>
        <p:nvGraphicFramePr>
          <p:cNvPr id="873542" name="Group 70"/>
          <p:cNvGraphicFramePr>
            <a:graphicFrameLocks noGrp="1"/>
          </p:cNvGraphicFramePr>
          <p:nvPr>
            <p:ph sz="half" idx="2"/>
          </p:nvPr>
        </p:nvGraphicFramePr>
        <p:xfrm>
          <a:off x="381000" y="3124200"/>
          <a:ext cx="4375150" cy="2519429"/>
        </p:xfrm>
        <a:graphic>
          <a:graphicData uri="http://schemas.openxmlformats.org/drawingml/2006/table">
            <a:tbl>
              <a:tblPr/>
              <a:tblGrid>
                <a:gridCol w="1085850"/>
                <a:gridCol w="973137"/>
                <a:gridCol w="944563"/>
                <a:gridCol w="992187"/>
                <a:gridCol w="379413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Transaction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5181353" y="3429000"/>
            <a:ext cx="3581649" cy="1143000"/>
            <a:chOff x="1325" y="2832"/>
            <a:chExt cx="3139" cy="1008"/>
          </a:xfrm>
        </p:grpSpPr>
        <p:sp>
          <p:nvSpPr>
            <p:cNvPr id="14394" name="Rectangle 56"/>
            <p:cNvSpPr>
              <a:spLocks noChangeArrowheads="1"/>
            </p:cNvSpPr>
            <p:nvPr/>
          </p:nvSpPr>
          <p:spPr bwMode="auto">
            <a:xfrm>
              <a:off x="1325" y="3120"/>
              <a:ext cx="1269" cy="72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If {Diapers}</a:t>
              </a:r>
            </a:p>
          </p:txBody>
        </p:sp>
        <p:sp>
          <p:nvSpPr>
            <p:cNvPr id="14395" name="Line 57"/>
            <p:cNvSpPr>
              <a:spLocks noChangeShapeType="1"/>
            </p:cNvSpPr>
            <p:nvPr/>
          </p:nvSpPr>
          <p:spPr bwMode="auto">
            <a:xfrm>
              <a:off x="2592" y="345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6" name="Rectangle 58"/>
            <p:cNvSpPr>
              <a:spLocks noChangeArrowheads="1"/>
            </p:cNvSpPr>
            <p:nvPr/>
          </p:nvSpPr>
          <p:spPr bwMode="auto">
            <a:xfrm>
              <a:off x="3408" y="3120"/>
              <a:ext cx="1056" cy="72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{Beer}</a:t>
              </a:r>
            </a:p>
          </p:txBody>
        </p:sp>
        <p:sp>
          <p:nvSpPr>
            <p:cNvPr id="14397" name="Text Box 59"/>
            <p:cNvSpPr txBox="1">
              <a:spLocks noChangeArrowheads="1"/>
            </p:cNvSpPr>
            <p:nvPr/>
          </p:nvSpPr>
          <p:spPr bwMode="auto">
            <a:xfrm>
              <a:off x="2633" y="3140"/>
              <a:ext cx="660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  <p:sp>
          <p:nvSpPr>
            <p:cNvPr id="14398" name="Text Box 60"/>
            <p:cNvSpPr txBox="1">
              <a:spLocks noChangeArrowheads="1"/>
            </p:cNvSpPr>
            <p:nvPr/>
          </p:nvSpPr>
          <p:spPr bwMode="auto">
            <a:xfrm>
              <a:off x="1681" y="2832"/>
              <a:ext cx="71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body </a:t>
              </a:r>
            </a:p>
          </p:txBody>
        </p:sp>
        <p:sp>
          <p:nvSpPr>
            <p:cNvPr id="14399" name="Text Box 61"/>
            <p:cNvSpPr txBox="1">
              <a:spLocks noChangeArrowheads="1"/>
            </p:cNvSpPr>
            <p:nvPr/>
          </p:nvSpPr>
          <p:spPr bwMode="auto">
            <a:xfrm>
              <a:off x="3746" y="2832"/>
              <a:ext cx="65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head </a:t>
              </a:r>
            </a:p>
          </p:txBody>
        </p:sp>
      </p:grpSp>
      <p:sp>
        <p:nvSpPr>
          <p:cNvPr id="14393" name="Rectangle 62"/>
          <p:cNvSpPr>
            <a:spLocks noChangeArrowheads="1"/>
          </p:cNvSpPr>
          <p:nvPr/>
        </p:nvSpPr>
        <p:spPr bwMode="auto">
          <a:xfrm>
            <a:off x="228600" y="2286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Confidence</a:t>
            </a:r>
            <a:endParaRPr lang="en-US" sz="3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8200" y="57912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e.g., the confidence of our rule is 3/3, i.e., in 100% of the transactions in which diapers are bought beer is also bought. 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       Diapers  Ice Cream ?    Beer  Diapers?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C98E99-71EB-4AD7-8CC6-0936A855EC4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87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229600" cy="8382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Both Criteria are Important!</a:t>
            </a:r>
          </a:p>
        </p:txBody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239125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ym typeface="Wingdings" pitchFamily="2" charset="2"/>
              </a:rPr>
              <a:t>A rule has to satisfy a minimum support and confidence.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1800" dirty="0" smtClean="0">
                <a:sym typeface="Wingdings" pitchFamily="2" charset="2"/>
              </a:rPr>
              <a:t>Both lower bound parameters are determined by the decision maker. 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endParaRPr lang="en-US" sz="2000" dirty="0" smtClean="0">
              <a:solidFill>
                <a:srgbClr val="C00000"/>
              </a:solidFill>
              <a:sym typeface="Wingdings" pitchFamily="2" charset="2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Shampoo  </a:t>
            </a:r>
            <a:r>
              <a:rPr lang="en-US" sz="1800" dirty="0" smtClean="0">
                <a:solidFill>
                  <a:srgbClr val="C00000"/>
                </a:solidFill>
              </a:rPr>
              <a:t>Chocolate</a:t>
            </a:r>
            <a:r>
              <a:rPr lang="en-US" sz="1800" dirty="0" smtClean="0">
                <a:sym typeface="Wingdings" pitchFamily="2" charset="2"/>
              </a:rPr>
              <a:t>: confidence=100%! support=1/5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 Beer  Diapers</a:t>
            </a:r>
            <a:r>
              <a:rPr lang="en-US" sz="1800" dirty="0" smtClean="0">
                <a:sym typeface="Wingdings" pitchFamily="2" charset="2"/>
              </a:rPr>
              <a:t>:  support=3/5, confidence=3/5</a:t>
            </a:r>
          </a:p>
        </p:txBody>
      </p:sp>
      <p:graphicFrame>
        <p:nvGraphicFramePr>
          <p:cNvPr id="5" name="Group 70"/>
          <p:cNvGraphicFramePr>
            <a:graphicFrameLocks/>
          </p:cNvGraphicFramePr>
          <p:nvPr/>
        </p:nvGraphicFramePr>
        <p:xfrm>
          <a:off x="2590800" y="2662171"/>
          <a:ext cx="4375150" cy="2519429"/>
        </p:xfrm>
        <a:graphic>
          <a:graphicData uri="http://schemas.openxmlformats.org/drawingml/2006/table">
            <a:tbl>
              <a:tblPr/>
              <a:tblGrid>
                <a:gridCol w="1085850"/>
                <a:gridCol w="973137"/>
                <a:gridCol w="944563"/>
                <a:gridCol w="992187"/>
                <a:gridCol w="379413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Transaction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6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765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765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765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765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65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65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6546" grpId="0" autoUpdateAnimBg="0"/>
      <p:bldP spid="876547" grpId="0" uiExpand="1" build="allAtOnce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7C6ED0-F9A2-48C3-AE40-5FCCD4F92651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7693025" cy="4495800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Support</a:t>
            </a:r>
            <a:r>
              <a:rPr lang="en-US" sz="2400" b="1" dirty="0" smtClean="0"/>
              <a:t> :</a:t>
            </a:r>
            <a:r>
              <a:rPr lang="en-US" sz="2400" dirty="0" smtClean="0"/>
              <a:t> measure of how often the collection of items in an association occur together as a percentage of all the transactions</a:t>
            </a:r>
          </a:p>
          <a:p>
            <a:endParaRPr lang="en-US" sz="24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In 2% of the purchases at hardware store, both pick and shovel were bought</a:t>
            </a:r>
          </a:p>
          <a:p>
            <a:pPr lvl="1"/>
            <a:endParaRPr lang="en-US" dirty="0" smtClean="0"/>
          </a:p>
          <a:p>
            <a:r>
              <a:rPr lang="en-US" sz="2400" b="1" dirty="0" smtClean="0">
                <a:solidFill>
                  <a:srgbClr val="C00000"/>
                </a:solidFill>
              </a:rPr>
              <a:t>Confidence</a:t>
            </a:r>
            <a:r>
              <a:rPr lang="en-US" sz="2400" b="1" dirty="0" smtClean="0"/>
              <a:t> :</a:t>
            </a:r>
            <a:r>
              <a:rPr lang="en-US" sz="2400" dirty="0" smtClean="0"/>
              <a:t> confidence of rule “B given A” is a measure of how much more likely it is that B occurs when A has occurred </a:t>
            </a:r>
          </a:p>
          <a:p>
            <a:endParaRPr lang="en-US" sz="24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100% meaning that B always occurs if A has occurred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153400" cy="1295400"/>
          </a:xfrm>
          <a:noFill/>
        </p:spPr>
        <p:txBody>
          <a:bodyPr lIns="91440" tIns="45720" rIns="91440" bIns="45720" anchor="b"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Recap: Two Standard E</a:t>
            </a:r>
            <a:r>
              <a:rPr lang="en-US" sz="3600" b="1" dirty="0" smtClean="0">
                <a:solidFill>
                  <a:srgbClr val="C00000"/>
                </a:solidFill>
              </a:rPr>
              <a:t>valuation</a:t>
            </a:r>
            <a:r>
              <a:rPr lang="en-US" sz="3600" dirty="0" smtClean="0">
                <a:solidFill>
                  <a:srgbClr val="C00000"/>
                </a:solidFill>
              </a:rPr>
              <a:t> Method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94E148-A2BA-4CBD-AF96-9CC6A62B14B0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3914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Other Evaluation Criteria: Lift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7877175" cy="5029200"/>
          </a:xfrm>
        </p:spPr>
        <p:txBody>
          <a:bodyPr/>
          <a:lstStyle/>
          <a:p>
            <a:r>
              <a:rPr lang="en-US" sz="2000" dirty="0" smtClean="0"/>
              <a:t>Measures how much more likely is the </a:t>
            </a:r>
            <a:r>
              <a:rPr lang="en-US" sz="2000" dirty="0" smtClean="0"/>
              <a:t>outcome </a:t>
            </a:r>
            <a:r>
              <a:rPr lang="en-US" sz="2000" dirty="0" smtClean="0"/>
              <a:t>(head) given the antecedent (body): </a:t>
            </a:r>
          </a:p>
          <a:p>
            <a:pPr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               confidence/frequency of head</a:t>
            </a:r>
          </a:p>
          <a:p>
            <a:pPr>
              <a:buFont typeface="Wingdings" pitchFamily="2" charset="2"/>
              <a:buNone/>
            </a:pPr>
            <a:r>
              <a:rPr lang="en-US" sz="2000" dirty="0" smtClean="0"/>
              <a:t>Example:</a:t>
            </a:r>
          </a:p>
          <a:p>
            <a:pPr lvl="2"/>
            <a:r>
              <a:rPr lang="en-US" sz="1600" dirty="0" smtClean="0"/>
              <a:t>Total number of customer in database: 1000</a:t>
            </a:r>
          </a:p>
          <a:p>
            <a:pPr lvl="2"/>
            <a:r>
              <a:rPr lang="en-US" sz="1600" dirty="0" smtClean="0"/>
              <a:t>No. of customers buying </a:t>
            </a:r>
            <a:r>
              <a:rPr lang="en-US" sz="1600" b="1" dirty="0" smtClean="0">
                <a:solidFill>
                  <a:srgbClr val="C00000"/>
                </a:solidFill>
              </a:rPr>
              <a:t>diapers</a:t>
            </a:r>
            <a:r>
              <a:rPr lang="en-US" sz="1600" dirty="0" smtClean="0"/>
              <a:t>: 200</a:t>
            </a:r>
          </a:p>
          <a:p>
            <a:pPr lvl="2"/>
            <a:r>
              <a:rPr lang="en-US" sz="1600" dirty="0" smtClean="0"/>
              <a:t>No. of customers buying </a:t>
            </a:r>
            <a:r>
              <a:rPr lang="en-US" sz="1600" b="1" dirty="0" smtClean="0">
                <a:solidFill>
                  <a:srgbClr val="00B050"/>
                </a:solidFill>
              </a:rPr>
              <a:t>beer</a:t>
            </a:r>
            <a:r>
              <a:rPr lang="en-US" sz="1600" dirty="0" smtClean="0"/>
              <a:t>: 50</a:t>
            </a:r>
          </a:p>
          <a:p>
            <a:pPr lvl="2"/>
            <a:r>
              <a:rPr lang="en-US" sz="1600" dirty="0" smtClean="0"/>
              <a:t>No. of customers buying </a:t>
            </a:r>
            <a:r>
              <a:rPr lang="en-US" sz="1600" b="1" dirty="0" smtClean="0">
                <a:solidFill>
                  <a:srgbClr val="C00000"/>
                </a:solidFill>
              </a:rPr>
              <a:t>diapers</a:t>
            </a:r>
            <a:r>
              <a:rPr lang="en-US" sz="1600" dirty="0" smtClean="0"/>
              <a:t> &amp; </a:t>
            </a:r>
            <a:r>
              <a:rPr lang="en-US" sz="1600" b="1" dirty="0" smtClean="0">
                <a:solidFill>
                  <a:srgbClr val="00B050"/>
                </a:solidFill>
              </a:rPr>
              <a:t>beer</a:t>
            </a:r>
            <a:r>
              <a:rPr lang="en-US" sz="1600" dirty="0" smtClean="0"/>
              <a:t>: 20</a:t>
            </a:r>
          </a:p>
          <a:p>
            <a:r>
              <a:rPr lang="en-US" sz="2000" dirty="0" smtClean="0"/>
              <a:t>Confidence: </a:t>
            </a:r>
          </a:p>
          <a:p>
            <a:pPr lvl="1"/>
            <a:r>
              <a:rPr lang="en-US" sz="1800" dirty="0" smtClean="0"/>
              <a:t>20/200 (10%)</a:t>
            </a:r>
          </a:p>
          <a:p>
            <a:r>
              <a:rPr lang="en-US" sz="2000" dirty="0" smtClean="0"/>
              <a:t>Frequency of head:</a:t>
            </a:r>
          </a:p>
          <a:p>
            <a:pPr lvl="1"/>
            <a:r>
              <a:rPr lang="en-US" sz="1800" dirty="0" smtClean="0"/>
              <a:t>50/1000 (5%)</a:t>
            </a:r>
          </a:p>
          <a:p>
            <a:r>
              <a:rPr lang="en-US" sz="2000" dirty="0" smtClean="0"/>
              <a:t>Lift:  </a:t>
            </a:r>
          </a:p>
          <a:p>
            <a:pPr lvl="1"/>
            <a:r>
              <a:rPr lang="en-US" sz="1800" dirty="0" smtClean="0"/>
              <a:t>10%/5%=2</a:t>
            </a:r>
          </a:p>
          <a:p>
            <a:pPr>
              <a:buFont typeface="Wingdings" pitchFamily="2" charset="2"/>
              <a:buNone/>
            </a:pPr>
            <a:endParaRPr lang="en-US" sz="2000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419600" y="3962400"/>
            <a:ext cx="4038600" cy="1524000"/>
            <a:chOff x="1392" y="2832"/>
            <a:chExt cx="3072" cy="1008"/>
          </a:xfrm>
        </p:grpSpPr>
        <p:sp>
          <p:nvSpPr>
            <p:cNvPr id="19463" name="Rectangle 5"/>
            <p:cNvSpPr>
              <a:spLocks noChangeArrowheads="1"/>
            </p:cNvSpPr>
            <p:nvPr/>
          </p:nvSpPr>
          <p:spPr bwMode="auto">
            <a:xfrm>
              <a:off x="1392" y="3120"/>
              <a:ext cx="1104" cy="72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If {Diapers}</a:t>
              </a:r>
            </a:p>
          </p:txBody>
        </p:sp>
        <p:sp>
          <p:nvSpPr>
            <p:cNvPr id="19464" name="Line 6"/>
            <p:cNvSpPr>
              <a:spLocks noChangeShapeType="1"/>
            </p:cNvSpPr>
            <p:nvPr/>
          </p:nvSpPr>
          <p:spPr bwMode="auto">
            <a:xfrm>
              <a:off x="2592" y="345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5" name="Rectangle 7"/>
            <p:cNvSpPr>
              <a:spLocks noChangeArrowheads="1"/>
            </p:cNvSpPr>
            <p:nvPr/>
          </p:nvSpPr>
          <p:spPr bwMode="auto">
            <a:xfrm>
              <a:off x="3408" y="3120"/>
              <a:ext cx="1056" cy="72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{Beer}</a:t>
              </a:r>
            </a:p>
          </p:txBody>
        </p:sp>
        <p:sp>
          <p:nvSpPr>
            <p:cNvPr id="19466" name="Text Box 8"/>
            <p:cNvSpPr txBox="1">
              <a:spLocks noChangeArrowheads="1"/>
            </p:cNvSpPr>
            <p:nvPr/>
          </p:nvSpPr>
          <p:spPr bwMode="auto">
            <a:xfrm>
              <a:off x="2773" y="3140"/>
              <a:ext cx="57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Then</a:t>
              </a:r>
            </a:p>
          </p:txBody>
        </p:sp>
        <p:sp>
          <p:nvSpPr>
            <p:cNvPr id="19467" name="Text Box 9"/>
            <p:cNvSpPr txBox="1">
              <a:spLocks noChangeArrowheads="1"/>
            </p:cNvSpPr>
            <p:nvPr/>
          </p:nvSpPr>
          <p:spPr bwMode="auto">
            <a:xfrm>
              <a:off x="1681" y="2832"/>
              <a:ext cx="568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body </a:t>
              </a:r>
            </a:p>
          </p:txBody>
        </p:sp>
        <p:sp>
          <p:nvSpPr>
            <p:cNvPr id="19468" name="Text Box 10"/>
            <p:cNvSpPr txBox="1">
              <a:spLocks noChangeArrowheads="1"/>
            </p:cNvSpPr>
            <p:nvPr/>
          </p:nvSpPr>
          <p:spPr bwMode="auto">
            <a:xfrm>
              <a:off x="3746" y="2832"/>
              <a:ext cx="571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head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C8BA74-6479-4190-99B5-BE635A82E2E9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Practical Impact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524000"/>
            <a:ext cx="7880350" cy="4953000"/>
          </a:xfrm>
        </p:spPr>
        <p:txBody>
          <a:bodyPr/>
          <a:lstStyle/>
          <a:p>
            <a:r>
              <a:rPr lang="en-US" sz="2000" dirty="0" smtClean="0"/>
              <a:t>Most methods for extracting association rules find too many trivial rules. Most are either obvious and uninteresting.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 Example: If Maternity Ward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 then patient is a woman. Confidence 100%, support 100%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Need to screen for rules that are of </a:t>
            </a:r>
            <a:r>
              <a:rPr lang="en-US" sz="2000" dirty="0" smtClean="0">
                <a:solidFill>
                  <a:srgbClr val="C00000"/>
                </a:solidFill>
              </a:rPr>
              <a:t>particular interest and significance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Use domain specific conditions to filter out rules. Examples: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 “Interestingness”: Various measures for how surprising or unexpected a rule is. </a:t>
            </a:r>
          </a:p>
          <a:p>
            <a:pPr lvl="2">
              <a:buFont typeface="Wingdings" pitchFamily="2" charset="2"/>
              <a:buNone/>
            </a:pPr>
            <a:r>
              <a:rPr lang="en-US" sz="1600" dirty="0" smtClean="0"/>
              <a:t>Example: A rule is interesting if it contradicts what is currently known (e.g., it contradicts a rule that was previously discovered).</a:t>
            </a:r>
          </a:p>
          <a:p>
            <a:pPr lvl="2"/>
            <a:endParaRPr lang="en-US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DDA8D7-23D2-43B8-B7C3-950EF4E063F5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9144000" cy="990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Comparison to Traditional Database Queries 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8229600" cy="1905000"/>
          </a:xfrm>
        </p:spPr>
        <p:txBody>
          <a:bodyPr>
            <a:noAutofit/>
          </a:bodyPr>
          <a:lstStyle/>
          <a:p>
            <a:pPr lvl="1">
              <a:buFont typeface="Wingdings" pitchFamily="2" charset="2"/>
              <a:buNone/>
            </a:pPr>
            <a:r>
              <a:rPr lang="en-US" sz="2400" b="1" dirty="0" smtClean="0"/>
              <a:t>Traditional methods</a:t>
            </a:r>
          </a:p>
          <a:p>
            <a:pPr lvl="1">
              <a:buFont typeface="Wingdings" pitchFamily="2" charset="2"/>
              <a:buNone/>
            </a:pPr>
            <a:r>
              <a:rPr lang="en-US" sz="2400" dirty="0" smtClean="0"/>
              <a:t>Traditional methods such as database queries: support </a:t>
            </a:r>
            <a:r>
              <a:rPr lang="en-US" sz="2400" u="sng" dirty="0" smtClean="0">
                <a:solidFill>
                  <a:srgbClr val="C00000"/>
                </a:solidFill>
              </a:rPr>
              <a:t>hypothesis verification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about a relationship such as the co-occurrence of  diapers &amp; </a:t>
            </a:r>
            <a:r>
              <a:rPr lang="en-US" sz="2400" dirty="0" smtClean="0">
                <a:sym typeface="Wingdings" pitchFamily="2" charset="2"/>
              </a:rPr>
              <a:t>beer. </a:t>
            </a:r>
          </a:p>
          <a:p>
            <a:pPr lvl="1"/>
            <a:endParaRPr lang="en-US" sz="2400" dirty="0" smtClean="0"/>
          </a:p>
        </p:txBody>
      </p:sp>
      <p:graphicFrame>
        <p:nvGraphicFramePr>
          <p:cNvPr id="879620" name="Group 4"/>
          <p:cNvGraphicFramePr>
            <a:graphicFrameLocks noGrp="1"/>
          </p:cNvGraphicFramePr>
          <p:nvPr>
            <p:ph sz="half" idx="2"/>
          </p:nvPr>
        </p:nvGraphicFramePr>
        <p:xfrm>
          <a:off x="1143000" y="3424235"/>
          <a:ext cx="6934200" cy="2519365"/>
        </p:xfrm>
        <a:graphic>
          <a:graphicData uri="http://schemas.openxmlformats.org/drawingml/2006/table">
            <a:tbl>
              <a:tblPr/>
              <a:tblGrid>
                <a:gridCol w="2125663"/>
                <a:gridCol w="1470025"/>
                <a:gridCol w="1417637"/>
                <a:gridCol w="1414463"/>
                <a:gridCol w="506412"/>
              </a:tblGrid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Transaction 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Chocolate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Shampoo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Vodka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Cream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59" name="Text Box 54"/>
          <p:cNvSpPr txBox="1">
            <a:spLocks noChangeArrowheads="1"/>
          </p:cNvSpPr>
          <p:nvPr/>
        </p:nvSpPr>
        <p:spPr bwMode="auto">
          <a:xfrm>
            <a:off x="3124200" y="6029980"/>
            <a:ext cx="2803525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C00000"/>
                </a:solidFill>
              </a:rPr>
              <a:t>Confirmatory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31EE10-66E7-493B-8BFB-D01B22D211CF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8077200" cy="3810000"/>
          </a:xfrm>
        </p:spPr>
        <p:txBody>
          <a:bodyPr/>
          <a:lstStyle/>
          <a:p>
            <a:r>
              <a:rPr lang="en-US" sz="2400" dirty="0" smtClean="0">
                <a:sym typeface="Wingdings" pitchFamily="2" charset="2"/>
              </a:rPr>
              <a:t>Data Mining: Explore the data for patterns: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sym typeface="Wingdings" pitchFamily="2" charset="2"/>
              </a:rPr>
              <a:t>	Data Mining methods </a:t>
            </a:r>
            <a:r>
              <a:rPr lang="en-US" sz="2400" u="sng" dirty="0" smtClean="0">
                <a:solidFill>
                  <a:srgbClr val="C00000"/>
                </a:solidFill>
                <a:sym typeface="Wingdings" pitchFamily="2" charset="2"/>
              </a:rPr>
              <a:t>automatically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u="sng" dirty="0" smtClean="0">
                <a:solidFill>
                  <a:srgbClr val="C00000"/>
                </a:solidFill>
                <a:sym typeface="Wingdings" pitchFamily="2" charset="2"/>
              </a:rPr>
              <a:t>discover</a:t>
            </a:r>
            <a:r>
              <a:rPr lang="en-US" sz="2400" dirty="0" smtClean="0">
                <a:sym typeface="Wingdings" pitchFamily="2" charset="2"/>
              </a:rPr>
              <a:t> significant/interesting associations rules from data.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ym typeface="Wingdings" pitchFamily="2" charset="2"/>
              </a:rPr>
              <a:t> Find whatever patterns exist in the database, without the user having to </a:t>
            </a:r>
            <a:r>
              <a:rPr lang="en-US" sz="2400" u="sng" dirty="0" smtClean="0">
                <a:sym typeface="Wingdings" pitchFamily="2" charset="2"/>
              </a:rPr>
              <a:t>specify in advance</a:t>
            </a:r>
            <a:r>
              <a:rPr lang="en-US" sz="2400" dirty="0" smtClean="0">
                <a:sym typeface="Wingdings" pitchFamily="2" charset="2"/>
              </a:rPr>
              <a:t> what to look for. 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/>
              <a:t> Therefore allow finding </a:t>
            </a:r>
            <a:r>
              <a:rPr lang="en-US" sz="2400" u="sng" dirty="0" smtClean="0"/>
              <a:t>unexpected</a:t>
            </a:r>
            <a:r>
              <a:rPr lang="en-US" sz="2400" dirty="0" smtClean="0"/>
              <a:t> correlations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276600" y="5486400"/>
            <a:ext cx="32004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C00000"/>
                </a:solidFill>
              </a:rPr>
              <a:t>Exploratory</a:t>
            </a:r>
          </a:p>
        </p:txBody>
      </p:sp>
      <p:sp>
        <p:nvSpPr>
          <p:cNvPr id="8" name="Rectangle 2"/>
          <p:cNvSpPr>
            <a:spLocks noGrp="1" noChangeArrowheads="1"/>
          </p:cNvSpPr>
          <p:nvPr/>
        </p:nvSpPr>
        <p:spPr>
          <a:xfrm>
            <a:off x="304800" y="228600"/>
            <a:ext cx="9144000" cy="9906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800" dirty="0" smtClean="0">
                <a:solidFill>
                  <a:srgbClr val="C00000"/>
                </a:solidFill>
              </a:rPr>
              <a:t>Comparison to Traditional Database Queries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AEAE86-EF61-4B26-B40E-AFBE4AE14678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772400" cy="762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Algorithms to Extract Association Rules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077200" cy="4648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The standard methods was developed by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   </a:t>
            </a:r>
            <a:r>
              <a:rPr lang="en-US" dirty="0" err="1" smtClean="0"/>
              <a:t>Agrawal</a:t>
            </a:r>
            <a:r>
              <a:rPr lang="en-US" dirty="0" smtClean="0"/>
              <a:t> et. al. (1994).</a:t>
            </a:r>
          </a:p>
          <a:p>
            <a:pPr lvl="1">
              <a:lnSpc>
                <a:spcPct val="90000"/>
              </a:lnSpc>
            </a:pPr>
            <a:r>
              <a:rPr lang="en-US" u="sng" dirty="0" smtClean="0"/>
              <a:t>http://citeseer.ist.psu.edu/mostcited.html</a:t>
            </a:r>
          </a:p>
          <a:p>
            <a:pPr lvl="1">
              <a:lnSpc>
                <a:spcPct val="90000"/>
              </a:lnSpc>
            </a:pPr>
            <a:r>
              <a:rPr lang="en-US" u="sng" dirty="0" smtClean="0"/>
              <a:t>http://rakesh.agrawal-family.com/ 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 Association Rules problem was defined as: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Generate all association rules that have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	support greater than the user-specified </a:t>
            </a:r>
            <a:r>
              <a:rPr lang="en-US" i="1" dirty="0" err="1" smtClean="0"/>
              <a:t>minsup</a:t>
            </a:r>
            <a:r>
              <a:rPr lang="en-US" dirty="0" smtClean="0"/>
              <a:t>  (minimum support)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	and confidence greater than the user-specified </a:t>
            </a:r>
            <a:r>
              <a:rPr lang="en-US" i="1" dirty="0" err="1" smtClean="0"/>
              <a:t>minconf</a:t>
            </a:r>
            <a:r>
              <a:rPr lang="en-US" i="1" dirty="0" smtClean="0"/>
              <a:t> </a:t>
            </a:r>
            <a:r>
              <a:rPr lang="en-US" dirty="0" smtClean="0"/>
              <a:t>(minimum confidence)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 algorithm performs an efficient search over the data to find all such rules.</a:t>
            </a:r>
          </a:p>
        </p:txBody>
      </p:sp>
      <p:pic>
        <p:nvPicPr>
          <p:cNvPr id="23557" name="Picture 4" descr="rakes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4400" y="847725"/>
            <a:ext cx="15240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4800" y="457200"/>
            <a:ext cx="6593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 Association Rules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5800" y="1600200"/>
            <a:ext cx="8153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One of the largest retailer corporation in the world, Transaction Data set:</a:t>
            </a:r>
          </a:p>
          <a:p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 Transaction ID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 Store ID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 Product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 Quantity</a:t>
            </a:r>
            <a:endParaRPr 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304800" y="5334000"/>
            <a:ext cx="8677375" cy="83099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products are more likely to be purchased together?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What are the association patterns in the sales?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109572" name="Picture 4" descr="https://encrypted-tbn2.google.com/images?q=tbn:ANd9GcS3yDl8yS3EzLzCOqimdp3lSc1DAC_Skxb81Xu-cBYGLBEvI3kIq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533400"/>
            <a:ext cx="1480534" cy="590550"/>
          </a:xfrm>
          <a:prstGeom prst="rect">
            <a:avLst/>
          </a:prstGeom>
          <a:noFill/>
        </p:spPr>
      </p:pic>
      <p:pic>
        <p:nvPicPr>
          <p:cNvPr id="8" name="Picture 2" descr="https://encrypted-tbn2.google.com/images?q=tbn:ANd9GcS9ZrZ1DM5eepmsEcxCP7lRsMXf411Dx6x6CpSb6kdJzXkEyV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3797807"/>
            <a:ext cx="1219200" cy="15361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05000" y="228600"/>
            <a:ext cx="5214889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7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Strength of Weak Ties</a:t>
            </a:r>
            <a:endParaRPr lang="en-US" sz="3700" b="1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://www.analytictech.com/networks/granov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447800"/>
            <a:ext cx="4572000" cy="5143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椭圆 3"/>
          <p:cNvSpPr/>
          <p:nvPr/>
        </p:nvSpPr>
        <p:spPr>
          <a:xfrm>
            <a:off x="5943600" y="4876800"/>
            <a:ext cx="3048000" cy="1905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57200" y="228600"/>
            <a:ext cx="8207375" cy="792162"/>
            <a:chOff x="295" y="1661"/>
            <a:chExt cx="5170" cy="499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902" y="2099"/>
              <a:ext cx="3992" cy="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95" y="1661"/>
              <a:ext cx="589" cy="499"/>
              <a:chOff x="295" y="1661"/>
              <a:chExt cx="589" cy="499"/>
            </a:xfrm>
          </p:grpSpPr>
          <p:grpSp>
            <p:nvGrpSpPr>
              <p:cNvPr id="17" name="Group 7"/>
              <p:cNvGrpSpPr>
                <a:grpSpLocks/>
              </p:cNvGrpSpPr>
              <p:nvPr/>
            </p:nvGrpSpPr>
            <p:grpSpPr bwMode="auto">
              <a:xfrm>
                <a:off x="295" y="1661"/>
                <a:ext cx="589" cy="499"/>
                <a:chOff x="431" y="3430"/>
                <a:chExt cx="589" cy="499"/>
              </a:xfrm>
            </p:grpSpPr>
            <p:sp>
              <p:nvSpPr>
                <p:cNvPr id="19" name="Oval 8"/>
                <p:cNvSpPr>
                  <a:spLocks noChangeArrowheads="1"/>
                </p:cNvSpPr>
                <p:nvPr/>
              </p:nvSpPr>
              <p:spPr bwMode="auto">
                <a:xfrm>
                  <a:off x="657" y="3430"/>
                  <a:ext cx="136" cy="136"/>
                </a:xfrm>
                <a:prstGeom prst="ellipse">
                  <a:avLst/>
                </a:prstGeom>
                <a:solidFill>
                  <a:srgbClr val="800080">
                    <a:alpha val="50000"/>
                  </a:srgbClr>
                </a:solidFill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Oval 9"/>
                <p:cNvSpPr>
                  <a:spLocks noChangeArrowheads="1"/>
                </p:cNvSpPr>
                <p:nvPr/>
              </p:nvSpPr>
              <p:spPr bwMode="auto">
                <a:xfrm>
                  <a:off x="431" y="3793"/>
                  <a:ext cx="136" cy="136"/>
                </a:xfrm>
                <a:prstGeom prst="ellipse">
                  <a:avLst/>
                </a:prstGeom>
                <a:solidFill>
                  <a:srgbClr val="800080">
                    <a:alpha val="50000"/>
                  </a:srgbClr>
                </a:solidFill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Oval 10"/>
                <p:cNvSpPr>
                  <a:spLocks noChangeArrowheads="1"/>
                </p:cNvSpPr>
                <p:nvPr/>
              </p:nvSpPr>
              <p:spPr bwMode="auto">
                <a:xfrm>
                  <a:off x="884" y="3793"/>
                  <a:ext cx="136" cy="136"/>
                </a:xfrm>
                <a:prstGeom prst="ellipse">
                  <a:avLst/>
                </a:prstGeom>
                <a:solidFill>
                  <a:srgbClr val="800080">
                    <a:alpha val="50000"/>
                  </a:srgbClr>
                </a:solidFill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527" y="3562"/>
                  <a:ext cx="166" cy="241"/>
                </a:xfrm>
                <a:prstGeom prst="line">
                  <a:avLst/>
                </a:prstGeom>
                <a:noFill/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567" y="3862"/>
                  <a:ext cx="317" cy="0"/>
                </a:xfrm>
                <a:prstGeom prst="line">
                  <a:avLst/>
                </a:prstGeom>
                <a:noFill/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>
                <a:off x="624" y="1776"/>
                <a:ext cx="177" cy="252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14"/>
            <p:cNvGrpSpPr>
              <a:grpSpLocks/>
            </p:cNvGrpSpPr>
            <p:nvPr/>
          </p:nvGrpSpPr>
          <p:grpSpPr bwMode="auto">
            <a:xfrm>
              <a:off x="4876" y="1661"/>
              <a:ext cx="589" cy="499"/>
              <a:chOff x="295" y="1661"/>
              <a:chExt cx="589" cy="499"/>
            </a:xfrm>
          </p:grpSpPr>
          <p:grpSp>
            <p:nvGrpSpPr>
              <p:cNvPr id="10" name="Group 15"/>
              <p:cNvGrpSpPr>
                <a:grpSpLocks/>
              </p:cNvGrpSpPr>
              <p:nvPr/>
            </p:nvGrpSpPr>
            <p:grpSpPr bwMode="auto">
              <a:xfrm>
                <a:off x="295" y="1661"/>
                <a:ext cx="589" cy="499"/>
                <a:chOff x="431" y="3430"/>
                <a:chExt cx="589" cy="499"/>
              </a:xfrm>
            </p:grpSpPr>
            <p:sp>
              <p:nvSpPr>
                <p:cNvPr id="12" name="Oval 16"/>
                <p:cNvSpPr>
                  <a:spLocks noChangeArrowheads="1"/>
                </p:cNvSpPr>
                <p:nvPr/>
              </p:nvSpPr>
              <p:spPr bwMode="auto">
                <a:xfrm>
                  <a:off x="657" y="3430"/>
                  <a:ext cx="136" cy="136"/>
                </a:xfrm>
                <a:prstGeom prst="ellipse">
                  <a:avLst/>
                </a:prstGeom>
                <a:solidFill>
                  <a:srgbClr val="800080">
                    <a:alpha val="50000"/>
                  </a:srgbClr>
                </a:solidFill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" name="Oval 17"/>
                <p:cNvSpPr>
                  <a:spLocks noChangeArrowheads="1"/>
                </p:cNvSpPr>
                <p:nvPr/>
              </p:nvSpPr>
              <p:spPr bwMode="auto">
                <a:xfrm>
                  <a:off x="431" y="3793"/>
                  <a:ext cx="136" cy="136"/>
                </a:xfrm>
                <a:prstGeom prst="ellipse">
                  <a:avLst/>
                </a:prstGeom>
                <a:solidFill>
                  <a:srgbClr val="800080">
                    <a:alpha val="50000"/>
                  </a:srgbClr>
                </a:solidFill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" name="Oval 18"/>
                <p:cNvSpPr>
                  <a:spLocks noChangeArrowheads="1"/>
                </p:cNvSpPr>
                <p:nvPr/>
              </p:nvSpPr>
              <p:spPr bwMode="auto">
                <a:xfrm>
                  <a:off x="884" y="3793"/>
                  <a:ext cx="136" cy="136"/>
                </a:xfrm>
                <a:prstGeom prst="ellipse">
                  <a:avLst/>
                </a:prstGeom>
                <a:solidFill>
                  <a:srgbClr val="800080">
                    <a:alpha val="50000"/>
                  </a:srgbClr>
                </a:solidFill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527" y="3562"/>
                  <a:ext cx="166" cy="241"/>
                </a:xfrm>
                <a:prstGeom prst="line">
                  <a:avLst/>
                </a:prstGeom>
                <a:noFill/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567" y="3862"/>
                  <a:ext cx="317" cy="0"/>
                </a:xfrm>
                <a:prstGeom prst="line">
                  <a:avLst/>
                </a:prstGeom>
                <a:noFill/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" name="Line 21"/>
              <p:cNvSpPr>
                <a:spLocks noChangeShapeType="1"/>
              </p:cNvSpPr>
              <p:nvPr/>
            </p:nvSpPr>
            <p:spPr bwMode="auto">
              <a:xfrm>
                <a:off x="624" y="1776"/>
                <a:ext cx="177" cy="252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4" cstate="print"/>
          <a:srcRect l="32796" t="45834" r="22694" b="21875"/>
          <a:stretch>
            <a:fillRect/>
          </a:stretch>
        </p:blipFill>
        <p:spPr bwMode="auto">
          <a:xfrm>
            <a:off x="22845" y="2362200"/>
            <a:ext cx="3805084" cy="155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 l="25769" t="29167" r="39092" b="53125"/>
          <a:stretch>
            <a:fillRect/>
          </a:stretch>
        </p:blipFill>
        <p:spPr bwMode="auto">
          <a:xfrm>
            <a:off x="17929" y="3914274"/>
            <a:ext cx="3733800" cy="90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200" y="152400"/>
            <a:ext cx="50353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Raw Transaction Data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3" cstate="print"/>
          <a:srcRect r="40849" b="22917"/>
          <a:stretch>
            <a:fillRect/>
          </a:stretch>
        </p:blipFill>
        <p:spPr bwMode="auto">
          <a:xfrm>
            <a:off x="609600" y="914400"/>
            <a:ext cx="7696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200" y="304800"/>
            <a:ext cx="29883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Plot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3" cstate="print"/>
          <a:srcRect r="39163"/>
          <a:stretch>
            <a:fillRect/>
          </a:stretch>
        </p:blipFill>
        <p:spPr bwMode="auto">
          <a:xfrm>
            <a:off x="1447800" y="1143000"/>
            <a:ext cx="62738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200" y="304800"/>
            <a:ext cx="29883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Plot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3" cstate="print"/>
          <a:srcRect r="39049"/>
          <a:stretch>
            <a:fillRect/>
          </a:stretch>
        </p:blipFill>
        <p:spPr bwMode="auto">
          <a:xfrm>
            <a:off x="1524000" y="1246914"/>
            <a:ext cx="6172200" cy="462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200" y="304800"/>
            <a:ext cx="29883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Plot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3" cstate="print"/>
          <a:srcRect r="39049"/>
          <a:stretch>
            <a:fillRect/>
          </a:stretch>
        </p:blipFill>
        <p:spPr bwMode="auto">
          <a:xfrm>
            <a:off x="1295400" y="1103403"/>
            <a:ext cx="6567488" cy="491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200" y="304800"/>
            <a:ext cx="29883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Plot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3" cstate="print"/>
          <a:srcRect r="39049"/>
          <a:stretch>
            <a:fillRect/>
          </a:stretch>
        </p:blipFill>
        <p:spPr bwMode="auto">
          <a:xfrm>
            <a:off x="1509712" y="1274104"/>
            <a:ext cx="6034088" cy="4517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200" y="76200"/>
            <a:ext cx="41056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Setting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3" cstate="print"/>
          <a:srcRect r="24451" b="19792"/>
          <a:stretch>
            <a:fillRect/>
          </a:stretch>
        </p:blipFill>
        <p:spPr bwMode="auto">
          <a:xfrm>
            <a:off x="0" y="7620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 4"/>
          <p:cNvSpPr/>
          <p:nvPr/>
        </p:nvSpPr>
        <p:spPr>
          <a:xfrm>
            <a:off x="0" y="4572000"/>
            <a:ext cx="2438400" cy="228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椭圆 5"/>
          <p:cNvSpPr/>
          <p:nvPr/>
        </p:nvSpPr>
        <p:spPr>
          <a:xfrm>
            <a:off x="2514600" y="3048000"/>
            <a:ext cx="2438400" cy="228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椭圆 6"/>
          <p:cNvSpPr/>
          <p:nvPr/>
        </p:nvSpPr>
        <p:spPr>
          <a:xfrm>
            <a:off x="2514600" y="3581400"/>
            <a:ext cx="2438400" cy="228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2400" y="0"/>
            <a:ext cx="53495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 Association Rule…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2099" name="Picture 3"/>
          <p:cNvPicPr>
            <a:picLocks noChangeAspect="1" noChangeArrowheads="1"/>
          </p:cNvPicPr>
          <p:nvPr/>
        </p:nvPicPr>
        <p:blipFill>
          <a:blip r:embed="rId3" cstate="print"/>
          <a:srcRect b="6250"/>
          <a:stretch>
            <a:fillRect/>
          </a:stretch>
        </p:blipFill>
        <p:spPr bwMode="auto">
          <a:xfrm>
            <a:off x="1" y="6096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33333" t="21991" r="11667" b="67592"/>
          <a:stretch>
            <a:fillRect/>
          </a:stretch>
        </p:blipFill>
        <p:spPr bwMode="auto">
          <a:xfrm>
            <a:off x="2209800" y="2209800"/>
            <a:ext cx="3429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椭圆 6"/>
          <p:cNvSpPr/>
          <p:nvPr/>
        </p:nvSpPr>
        <p:spPr>
          <a:xfrm>
            <a:off x="0" y="4191000"/>
            <a:ext cx="1371600" cy="1371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4800" y="76200"/>
            <a:ext cx="36904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Window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3" cstate="print"/>
          <a:srcRect b="6250"/>
          <a:stretch>
            <a:fillRect/>
          </a:stretch>
        </p:blipFill>
        <p:spPr bwMode="auto">
          <a:xfrm>
            <a:off x="0" y="6858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3" cstate="print"/>
          <a:srcRect r="43192" b="24226"/>
          <a:stretch>
            <a:fillRect/>
          </a:stretch>
        </p:blipFill>
        <p:spPr bwMode="auto">
          <a:xfrm>
            <a:off x="381000" y="990600"/>
            <a:ext cx="8279475" cy="548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304800" y="191869"/>
            <a:ext cx="33858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 Report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椭圆 5"/>
          <p:cNvSpPr/>
          <p:nvPr/>
        </p:nvSpPr>
        <p:spPr>
          <a:xfrm>
            <a:off x="1447800" y="2133600"/>
            <a:ext cx="3429000" cy="762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0" y="496669"/>
            <a:ext cx="21515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Recall…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3" cstate="print"/>
          <a:srcRect l="19327" t="44792" r="18594" b="14583"/>
          <a:stretch>
            <a:fillRect/>
          </a:stretch>
        </p:blipFill>
        <p:spPr bwMode="auto">
          <a:xfrm>
            <a:off x="31262" y="1447800"/>
            <a:ext cx="911273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4780" y="786080"/>
            <a:ext cx="1334020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7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Why?</a:t>
            </a:r>
            <a:endParaRPr lang="en-US" sz="3700" b="1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64"/>
          <p:cNvGrpSpPr>
            <a:grpSpLocks/>
          </p:cNvGrpSpPr>
          <p:nvPr/>
        </p:nvGrpSpPr>
        <p:grpSpPr bwMode="auto">
          <a:xfrm>
            <a:off x="2743200" y="1219200"/>
            <a:ext cx="3887788" cy="1368425"/>
            <a:chOff x="1610" y="3022"/>
            <a:chExt cx="2449" cy="862"/>
          </a:xfrm>
        </p:grpSpPr>
        <p:sp>
          <p:nvSpPr>
            <p:cNvPr id="7" name="Line 29"/>
            <p:cNvSpPr>
              <a:spLocks noChangeShapeType="1"/>
            </p:cNvSpPr>
            <p:nvPr/>
          </p:nvSpPr>
          <p:spPr bwMode="auto">
            <a:xfrm>
              <a:off x="2393" y="3231"/>
              <a:ext cx="623" cy="18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Oval 32"/>
            <p:cNvSpPr>
              <a:spLocks noChangeArrowheads="1"/>
            </p:cNvSpPr>
            <p:nvPr/>
          </p:nvSpPr>
          <p:spPr bwMode="auto">
            <a:xfrm>
              <a:off x="1836" y="338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33"/>
            <p:cNvSpPr>
              <a:spLocks noChangeArrowheads="1"/>
            </p:cNvSpPr>
            <p:nvPr/>
          </p:nvSpPr>
          <p:spPr bwMode="auto">
            <a:xfrm>
              <a:off x="1610" y="3748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2063" y="3748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5"/>
            <p:cNvSpPr>
              <a:spLocks noChangeShapeType="1"/>
            </p:cNvSpPr>
            <p:nvPr/>
          </p:nvSpPr>
          <p:spPr bwMode="auto">
            <a:xfrm flipH="1">
              <a:off x="1706" y="3517"/>
              <a:ext cx="166" cy="24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36"/>
            <p:cNvSpPr>
              <a:spLocks noChangeShapeType="1"/>
            </p:cNvSpPr>
            <p:nvPr/>
          </p:nvSpPr>
          <p:spPr bwMode="auto">
            <a:xfrm flipH="1">
              <a:off x="1746" y="3817"/>
              <a:ext cx="317" cy="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37"/>
            <p:cNvSpPr>
              <a:spLocks noChangeShapeType="1"/>
            </p:cNvSpPr>
            <p:nvPr/>
          </p:nvSpPr>
          <p:spPr bwMode="auto">
            <a:xfrm>
              <a:off x="1939" y="3500"/>
              <a:ext cx="177" cy="25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40"/>
            <p:cNvSpPr>
              <a:spLocks noChangeArrowheads="1"/>
            </p:cNvSpPr>
            <p:nvPr/>
          </p:nvSpPr>
          <p:spPr bwMode="auto">
            <a:xfrm>
              <a:off x="3027" y="3182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41"/>
            <p:cNvSpPr>
              <a:spLocks noChangeArrowheads="1"/>
            </p:cNvSpPr>
            <p:nvPr/>
          </p:nvSpPr>
          <p:spPr bwMode="auto">
            <a:xfrm>
              <a:off x="2801" y="354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42"/>
            <p:cNvSpPr>
              <a:spLocks noChangeArrowheads="1"/>
            </p:cNvSpPr>
            <p:nvPr/>
          </p:nvSpPr>
          <p:spPr bwMode="auto">
            <a:xfrm>
              <a:off x="3254" y="354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43"/>
            <p:cNvSpPr>
              <a:spLocks noChangeShapeType="1"/>
            </p:cNvSpPr>
            <p:nvPr/>
          </p:nvSpPr>
          <p:spPr bwMode="auto">
            <a:xfrm flipH="1">
              <a:off x="2897" y="3314"/>
              <a:ext cx="166" cy="24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44"/>
            <p:cNvSpPr>
              <a:spLocks noChangeShapeType="1"/>
            </p:cNvSpPr>
            <p:nvPr/>
          </p:nvSpPr>
          <p:spPr bwMode="auto">
            <a:xfrm flipH="1">
              <a:off x="2937" y="3614"/>
              <a:ext cx="317" cy="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45"/>
            <p:cNvSpPr>
              <a:spLocks noChangeShapeType="1"/>
            </p:cNvSpPr>
            <p:nvPr/>
          </p:nvSpPr>
          <p:spPr bwMode="auto">
            <a:xfrm>
              <a:off x="3130" y="3297"/>
              <a:ext cx="177" cy="25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46"/>
            <p:cNvSpPr>
              <a:spLocks noChangeArrowheads="1"/>
            </p:cNvSpPr>
            <p:nvPr/>
          </p:nvSpPr>
          <p:spPr bwMode="auto">
            <a:xfrm>
              <a:off x="2245" y="3158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47"/>
            <p:cNvSpPr>
              <a:spLocks noChangeShapeType="1"/>
            </p:cNvSpPr>
            <p:nvPr/>
          </p:nvSpPr>
          <p:spPr bwMode="auto">
            <a:xfrm flipV="1">
              <a:off x="1981" y="3273"/>
              <a:ext cx="249" cy="136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48"/>
            <p:cNvSpPr>
              <a:spLocks noChangeShapeType="1"/>
            </p:cNvSpPr>
            <p:nvPr/>
          </p:nvSpPr>
          <p:spPr bwMode="auto">
            <a:xfrm flipV="1">
              <a:off x="2149" y="3294"/>
              <a:ext cx="141" cy="44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49"/>
            <p:cNvSpPr>
              <a:spLocks noChangeArrowheads="1"/>
            </p:cNvSpPr>
            <p:nvPr/>
          </p:nvSpPr>
          <p:spPr bwMode="auto">
            <a:xfrm>
              <a:off x="1725" y="3022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50"/>
            <p:cNvSpPr>
              <a:spLocks noChangeShapeType="1"/>
            </p:cNvSpPr>
            <p:nvPr/>
          </p:nvSpPr>
          <p:spPr bwMode="auto">
            <a:xfrm>
              <a:off x="1791" y="3158"/>
              <a:ext cx="91" cy="227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51"/>
            <p:cNvSpPr>
              <a:spLocks noChangeShapeType="1"/>
            </p:cNvSpPr>
            <p:nvPr/>
          </p:nvSpPr>
          <p:spPr bwMode="auto">
            <a:xfrm>
              <a:off x="1858" y="3119"/>
              <a:ext cx="396" cy="66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52"/>
            <p:cNvSpPr>
              <a:spLocks noChangeShapeType="1"/>
            </p:cNvSpPr>
            <p:nvPr/>
          </p:nvSpPr>
          <p:spPr bwMode="auto">
            <a:xfrm flipV="1">
              <a:off x="1689" y="3152"/>
              <a:ext cx="67" cy="59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53"/>
            <p:cNvSpPr>
              <a:spLocks noChangeArrowheads="1"/>
            </p:cNvSpPr>
            <p:nvPr/>
          </p:nvSpPr>
          <p:spPr bwMode="auto">
            <a:xfrm>
              <a:off x="3923" y="347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54"/>
            <p:cNvSpPr>
              <a:spLocks noChangeArrowheads="1"/>
            </p:cNvSpPr>
            <p:nvPr/>
          </p:nvSpPr>
          <p:spPr bwMode="auto">
            <a:xfrm>
              <a:off x="3497" y="3279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55"/>
            <p:cNvSpPr>
              <a:spLocks noChangeArrowheads="1"/>
            </p:cNvSpPr>
            <p:nvPr/>
          </p:nvSpPr>
          <p:spPr bwMode="auto">
            <a:xfrm>
              <a:off x="3606" y="3612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56"/>
            <p:cNvSpPr>
              <a:spLocks noChangeShapeType="1"/>
            </p:cNvSpPr>
            <p:nvPr/>
          </p:nvSpPr>
          <p:spPr bwMode="auto">
            <a:xfrm flipH="1">
              <a:off x="3370" y="3385"/>
              <a:ext cx="145" cy="17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57"/>
            <p:cNvSpPr>
              <a:spLocks noChangeShapeType="1"/>
            </p:cNvSpPr>
            <p:nvPr/>
          </p:nvSpPr>
          <p:spPr bwMode="auto">
            <a:xfrm flipH="1" flipV="1">
              <a:off x="3379" y="3657"/>
              <a:ext cx="227" cy="45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58"/>
            <p:cNvSpPr>
              <a:spLocks noChangeShapeType="1"/>
            </p:cNvSpPr>
            <p:nvPr/>
          </p:nvSpPr>
          <p:spPr bwMode="auto">
            <a:xfrm flipH="1">
              <a:off x="3742" y="3566"/>
              <a:ext cx="181" cy="9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59"/>
            <p:cNvSpPr>
              <a:spLocks noChangeShapeType="1"/>
            </p:cNvSpPr>
            <p:nvPr/>
          </p:nvSpPr>
          <p:spPr bwMode="auto">
            <a:xfrm>
              <a:off x="3639" y="3375"/>
              <a:ext cx="284" cy="136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60"/>
            <p:cNvSpPr>
              <a:spLocks noChangeShapeType="1"/>
            </p:cNvSpPr>
            <p:nvPr/>
          </p:nvSpPr>
          <p:spPr bwMode="auto">
            <a:xfrm flipV="1">
              <a:off x="3378" y="3533"/>
              <a:ext cx="545" cy="9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61"/>
            <p:cNvSpPr>
              <a:spLocks noChangeShapeType="1"/>
            </p:cNvSpPr>
            <p:nvPr/>
          </p:nvSpPr>
          <p:spPr bwMode="auto">
            <a:xfrm>
              <a:off x="3584" y="3430"/>
              <a:ext cx="91" cy="18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63"/>
            <p:cNvSpPr>
              <a:spLocks noChangeShapeType="1"/>
            </p:cNvSpPr>
            <p:nvPr/>
          </p:nvSpPr>
          <p:spPr bwMode="auto">
            <a:xfrm>
              <a:off x="3164" y="3249"/>
              <a:ext cx="318" cy="9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Rectangle 3"/>
          <p:cNvSpPr txBox="1">
            <a:spLocks noChangeArrowheads="1"/>
          </p:cNvSpPr>
          <p:nvPr/>
        </p:nvSpPr>
        <p:spPr>
          <a:xfrm>
            <a:off x="632013" y="4074458"/>
            <a:ext cx="8229600" cy="1371600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Weak ties usually are “bridges” - lines in a network which provides the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only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path between two points.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cxnSp>
        <p:nvCxnSpPr>
          <p:cNvPr id="41" name="曲线连接符 40"/>
          <p:cNvCxnSpPr/>
          <p:nvPr/>
        </p:nvCxnSpPr>
        <p:spPr>
          <a:xfrm rot="5400000">
            <a:off x="4114800" y="685800"/>
            <a:ext cx="1219200" cy="609600"/>
          </a:xfrm>
          <a:prstGeom prst="curved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609600" y="2895600"/>
            <a:ext cx="8229600" cy="1371600"/>
          </a:xfrm>
          <a:prstGeom prst="rect">
            <a:avLst/>
          </a:prstGeom>
        </p:spPr>
        <p:txBody>
          <a:bodyPr/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latin typeface="Verdana" pitchFamily="34" charset="0"/>
              </a:rPr>
              <a:t>The stronger the tie between two individuals, the larger the proportion of people to which they are </a:t>
            </a:r>
            <a:r>
              <a:rPr lang="en-US" sz="2000" i="1" dirty="0" smtClean="0">
                <a:latin typeface="Verdana" pitchFamily="34" charset="0"/>
              </a:rPr>
              <a:t>both</a:t>
            </a:r>
            <a:r>
              <a:rPr lang="en-US" sz="2000" dirty="0" smtClean="0">
                <a:latin typeface="Verdana" pitchFamily="34" charset="0"/>
              </a:rPr>
              <a:t> tied: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000" dirty="0" smtClean="0">
                <a:latin typeface="Verdana" pitchFamily="34" charset="0"/>
              </a:rPr>
              <a:t>        </a:t>
            </a:r>
            <a:r>
              <a:rPr lang="en-US" dirty="0" err="1" smtClean="0">
                <a:latin typeface="Verdana" pitchFamily="34" charset="0"/>
              </a:rPr>
              <a:t>eg</a:t>
            </a:r>
            <a:r>
              <a:rPr lang="en-US" dirty="0" smtClean="0">
                <a:latin typeface="Verdana" pitchFamily="34" charset="0"/>
              </a:rPr>
              <a:t>, less </a:t>
            </a:r>
            <a:r>
              <a:rPr lang="en-US" dirty="0" smtClean="0">
                <a:latin typeface="Verdana" pitchFamily="34" charset="0"/>
              </a:rPr>
              <a:t>likely expend your view of new information…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779929" y="5029200"/>
            <a:ext cx="7830671" cy="54684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Weak ties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fill the structural holes in the network!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28600" y="5791200"/>
            <a:ext cx="9052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Verdana" pitchFamily="34" charset="0"/>
              </a:rPr>
              <a:t>Job hunting, innovation (new product adopting), rumor spreading,…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2" grpId="0"/>
      <p:bldP spid="44" grpId="0" animBg="1"/>
      <p:bldP spid="4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3" cstate="print"/>
          <a:srcRect l="16398" t="9375" r="21523" b="6250"/>
          <a:stretch>
            <a:fillRect/>
          </a:stretch>
        </p:blipFill>
        <p:spPr bwMode="auto">
          <a:xfrm>
            <a:off x="457200" y="609600"/>
            <a:ext cx="8077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52400" y="0"/>
            <a:ext cx="410240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 Descriptions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1828800" y="1371600"/>
            <a:ext cx="0" cy="3962400"/>
          </a:xfrm>
          <a:prstGeom prst="straightConnector1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905000" y="3048000"/>
            <a:ext cx="667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Lift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B28092-98FF-4AFA-A16C-6A204036CD99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Applications Beyond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1875" y="1219200"/>
            <a:ext cx="7673975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Store planning: 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Placing associated items together (Milk &amp; Bread)? </a:t>
            </a:r>
          </a:p>
          <a:p>
            <a:pPr lvl="2"/>
            <a:r>
              <a:rPr lang="en-US" sz="1800" dirty="0" smtClean="0"/>
              <a:t>May reduce basket total value (buy less unplanned merchandise) </a:t>
            </a:r>
          </a:p>
          <a:p>
            <a:r>
              <a:rPr lang="en-US" dirty="0" smtClean="0"/>
              <a:t>Fraud detection: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Finding in insurance data that a certain doctor often works with a certain lawyer may indicate potential fraudulent activity.</a:t>
            </a:r>
          </a:p>
          <a:p>
            <a:r>
              <a:rPr lang="en-US" dirty="0" smtClean="0"/>
              <a:t>Is it useful for web site design?</a:t>
            </a:r>
          </a:p>
          <a:p>
            <a:r>
              <a:rPr lang="en-US" dirty="0" smtClean="0"/>
              <a:t>Is dissociation important?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If A and NOT B </a:t>
            </a:r>
            <a:r>
              <a:rPr lang="en-US" dirty="0" smtClean="0">
                <a:sym typeface="Wingdings" pitchFamily="2" charset="2"/>
              </a:rPr>
              <a:t> C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“Database” and Not “Systems Analysis”  “Business Intelligence”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3204D7-1399-4F77-B0B1-500D552D2D05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82600"/>
            <a:ext cx="7772400" cy="508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Sequential Patterns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9938" y="1143000"/>
            <a:ext cx="7916862" cy="1600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 dirty="0" smtClean="0"/>
              <a:t>Instead of finding association between items in a single transactions, find association between items across related transactions over time.</a:t>
            </a:r>
          </a:p>
        </p:txBody>
      </p:sp>
      <p:graphicFrame>
        <p:nvGraphicFramePr>
          <p:cNvPr id="891908" name="Group 4"/>
          <p:cNvGraphicFramePr>
            <a:graphicFrameLocks noGrp="1"/>
          </p:cNvGraphicFramePr>
          <p:nvPr>
            <p:ph sz="half" idx="2"/>
          </p:nvPr>
        </p:nvGraphicFramePr>
        <p:xfrm>
          <a:off x="1350963" y="2472690"/>
          <a:ext cx="6831012" cy="1870710"/>
        </p:xfrm>
        <a:graphic>
          <a:graphicData uri="http://schemas.openxmlformats.org/drawingml/2006/table">
            <a:tbl>
              <a:tblPr/>
              <a:tblGrid>
                <a:gridCol w="1670050"/>
                <a:gridCol w="1670050"/>
                <a:gridCol w="2101850"/>
                <a:gridCol w="1041400"/>
                <a:gridCol w="347662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Customer 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Transaction Data.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2/2/2001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Laptop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1/13/2002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Wireless network card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Router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4/5/2002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laptop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iPaq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8/10/2002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Wireless network card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Router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37" name="Rectangle 48"/>
          <p:cNvSpPr>
            <a:spLocks noChangeArrowheads="1"/>
          </p:cNvSpPr>
          <p:nvPr/>
        </p:nvSpPr>
        <p:spPr bwMode="auto">
          <a:xfrm>
            <a:off x="381000" y="4953000"/>
            <a:ext cx="8305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2000" dirty="0">
                <a:solidFill>
                  <a:schemeClr val="tx1"/>
                </a:solidFill>
              </a:rPr>
              <a:t>Sequence : {Laptop}, {Wireless Card, Router}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2000" dirty="0">
                <a:solidFill>
                  <a:schemeClr val="tx1"/>
                </a:solidFill>
              </a:rPr>
              <a:t>A sequences has to satisfy some predetermined minimum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7C6ED0-F9A2-48C3-AE40-5FCCD4F92651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2775" y="2133600"/>
            <a:ext cx="7693025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restaurant menu with 100 items 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  </a:t>
            </a:r>
            <a:r>
              <a:rPr lang="en-US" sz="2400" dirty="0" smtClean="0">
                <a:sym typeface="Wingdings" pitchFamily="2" charset="2"/>
              </a:rPr>
              <a:t> 161,700 combination of three items.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 supermarket has &gt;10,000 items in stock 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  </a:t>
            </a:r>
            <a:r>
              <a:rPr lang="en-US" sz="2400" dirty="0" smtClean="0">
                <a:sym typeface="Wingdings" pitchFamily="2" charset="2"/>
              </a:rPr>
              <a:t>50 million combination of two items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    100 billion combination of three items</a:t>
            </a: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Moreover, hundreds of millions of transactions…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153400" cy="838200"/>
          </a:xfrm>
          <a:noFill/>
        </p:spPr>
        <p:txBody>
          <a:bodyPr lIns="91440" tIns="45720" rIns="91440" bIns="45720" anchor="b"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The Problem of Big Data</a:t>
            </a:r>
            <a:endParaRPr lang="en-US" sz="3600" dirty="0" smtClean="0">
              <a:solidFill>
                <a:srgbClr val="C00000"/>
              </a:solidFill>
            </a:endParaRPr>
          </a:p>
        </p:txBody>
      </p:sp>
      <p:pic>
        <p:nvPicPr>
          <p:cNvPr id="84996" name="Picture 4" descr="https://encrypted-tbn0.google.com/images?q=tbn:ANd9GcQGg77J58cpV_2GFMfhfGhCztAe7V4sWvCxXQOBsi57x-5ZW8d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4390" y="381000"/>
            <a:ext cx="1753809" cy="2209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7C6ED0-F9A2-48C3-AE40-5FCCD4F92651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153400" cy="838200"/>
          </a:xfrm>
          <a:noFill/>
        </p:spPr>
        <p:txBody>
          <a:bodyPr lIns="91440" tIns="45720" rIns="91440" bIns="45720" anchor="b"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Product Hierarchies</a:t>
            </a:r>
            <a:endParaRPr lang="en-US" sz="3600" dirty="0" smtClean="0">
              <a:solidFill>
                <a:srgbClr val="C00000"/>
              </a:solidFill>
            </a:endParaRPr>
          </a:p>
        </p:txBody>
      </p:sp>
      <p:pic>
        <p:nvPicPr>
          <p:cNvPr id="82946" name="Picture 2" descr="http://ars.els-cdn.com/content/image/1-s2.0-S0957417412002205-gr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13974"/>
            <a:ext cx="8001000" cy="3134226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219200" y="5181600"/>
            <a:ext cx="697819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  Are large fries and small fries the same product?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Is the brand of </a:t>
            </a:r>
            <a:r>
              <a:rPr lang="en-US" sz="2000" dirty="0" smtClean="0">
                <a:solidFill>
                  <a:srgbClr val="C00000"/>
                </a:solidFill>
              </a:rPr>
              <a:t>i</a:t>
            </a:r>
            <a:r>
              <a:rPr lang="en-US" sz="2000" dirty="0" smtClean="0">
                <a:solidFill>
                  <a:srgbClr val="C00000"/>
                </a:solidFill>
              </a:rPr>
              <a:t>ce cream more relevant than flavor?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size, style, pattern, designer of clothing?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  Level (definition) </a:t>
            </a:r>
            <a:r>
              <a:rPr lang="en-US" sz="2000" dirty="0" smtClean="0">
                <a:solidFill>
                  <a:srgbClr val="C00000"/>
                </a:solidFill>
              </a:rPr>
              <a:t>of </a:t>
            </a:r>
            <a:r>
              <a:rPr lang="en-US" sz="2000" dirty="0" smtClean="0">
                <a:solidFill>
                  <a:srgbClr val="C00000"/>
                </a:solidFill>
              </a:rPr>
              <a:t>hierarchy! 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371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Next Class:</a:t>
            </a:r>
            <a:br>
              <a:rPr lang="en-US" sz="3600" dirty="0" smtClean="0">
                <a:solidFill>
                  <a:srgbClr val="C00000"/>
                </a:solidFill>
              </a:rPr>
            </a:br>
            <a:r>
              <a:rPr lang="en-US" sz="3600" dirty="0" smtClean="0">
                <a:solidFill>
                  <a:srgbClr val="C00000"/>
                </a:solidFill>
              </a:rPr>
              <a:t>Pattern Discovery - Clustering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23554" name="Picture 2" descr="NeXT logo by Paul Ra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544" y="4012335"/>
            <a:ext cx="2092256" cy="22360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05000"/>
            <a:ext cx="8229600" cy="1752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 SEMMA </a:t>
            </a:r>
            <a:r>
              <a:rPr lang="en-US" sz="2800" dirty="0" smtClean="0"/>
              <a:t>– Sample, Explore, Association Rule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800" dirty="0" smtClean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 Assignment </a:t>
            </a:r>
            <a:r>
              <a:rPr lang="en-US" sz="2800" dirty="0" smtClean="0"/>
              <a:t>1, Due Sept 18th</a:t>
            </a:r>
          </a:p>
        </p:txBody>
      </p:sp>
    </p:spTree>
    <p:extLst>
      <p:ext uri="{BB962C8B-B14F-4D97-AF65-F5344CB8AC3E}">
        <p14:creationId xmlns="" xmlns:p14="http://schemas.microsoft.com/office/powerpoint/2010/main" val="35560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990600" y="304801"/>
            <a:ext cx="3124200" cy="914400"/>
            <a:chOff x="1610" y="3022"/>
            <a:chExt cx="2449" cy="862"/>
          </a:xfrm>
        </p:grpSpPr>
        <p:sp>
          <p:nvSpPr>
            <p:cNvPr id="7" name="Line 29"/>
            <p:cNvSpPr>
              <a:spLocks noChangeShapeType="1"/>
            </p:cNvSpPr>
            <p:nvPr/>
          </p:nvSpPr>
          <p:spPr bwMode="auto">
            <a:xfrm>
              <a:off x="2393" y="3231"/>
              <a:ext cx="623" cy="18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Oval 32"/>
            <p:cNvSpPr>
              <a:spLocks noChangeArrowheads="1"/>
            </p:cNvSpPr>
            <p:nvPr/>
          </p:nvSpPr>
          <p:spPr bwMode="auto">
            <a:xfrm>
              <a:off x="1836" y="338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33"/>
            <p:cNvSpPr>
              <a:spLocks noChangeArrowheads="1"/>
            </p:cNvSpPr>
            <p:nvPr/>
          </p:nvSpPr>
          <p:spPr bwMode="auto">
            <a:xfrm>
              <a:off x="1610" y="3748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2063" y="3748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5"/>
            <p:cNvSpPr>
              <a:spLocks noChangeShapeType="1"/>
            </p:cNvSpPr>
            <p:nvPr/>
          </p:nvSpPr>
          <p:spPr bwMode="auto">
            <a:xfrm flipH="1">
              <a:off x="1706" y="3517"/>
              <a:ext cx="166" cy="24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36"/>
            <p:cNvSpPr>
              <a:spLocks noChangeShapeType="1"/>
            </p:cNvSpPr>
            <p:nvPr/>
          </p:nvSpPr>
          <p:spPr bwMode="auto">
            <a:xfrm flipH="1">
              <a:off x="1746" y="3817"/>
              <a:ext cx="317" cy="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37"/>
            <p:cNvSpPr>
              <a:spLocks noChangeShapeType="1"/>
            </p:cNvSpPr>
            <p:nvPr/>
          </p:nvSpPr>
          <p:spPr bwMode="auto">
            <a:xfrm>
              <a:off x="1939" y="3500"/>
              <a:ext cx="177" cy="25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40"/>
            <p:cNvSpPr>
              <a:spLocks noChangeArrowheads="1"/>
            </p:cNvSpPr>
            <p:nvPr/>
          </p:nvSpPr>
          <p:spPr bwMode="auto">
            <a:xfrm>
              <a:off x="3027" y="3182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41"/>
            <p:cNvSpPr>
              <a:spLocks noChangeArrowheads="1"/>
            </p:cNvSpPr>
            <p:nvPr/>
          </p:nvSpPr>
          <p:spPr bwMode="auto">
            <a:xfrm>
              <a:off x="2801" y="354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42"/>
            <p:cNvSpPr>
              <a:spLocks noChangeArrowheads="1"/>
            </p:cNvSpPr>
            <p:nvPr/>
          </p:nvSpPr>
          <p:spPr bwMode="auto">
            <a:xfrm>
              <a:off x="3254" y="354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43"/>
            <p:cNvSpPr>
              <a:spLocks noChangeShapeType="1"/>
            </p:cNvSpPr>
            <p:nvPr/>
          </p:nvSpPr>
          <p:spPr bwMode="auto">
            <a:xfrm flipH="1">
              <a:off x="2897" y="3314"/>
              <a:ext cx="166" cy="24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44"/>
            <p:cNvSpPr>
              <a:spLocks noChangeShapeType="1"/>
            </p:cNvSpPr>
            <p:nvPr/>
          </p:nvSpPr>
          <p:spPr bwMode="auto">
            <a:xfrm flipH="1">
              <a:off x="2937" y="3614"/>
              <a:ext cx="317" cy="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45"/>
            <p:cNvSpPr>
              <a:spLocks noChangeShapeType="1"/>
            </p:cNvSpPr>
            <p:nvPr/>
          </p:nvSpPr>
          <p:spPr bwMode="auto">
            <a:xfrm>
              <a:off x="3130" y="3297"/>
              <a:ext cx="177" cy="25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46"/>
            <p:cNvSpPr>
              <a:spLocks noChangeArrowheads="1"/>
            </p:cNvSpPr>
            <p:nvPr/>
          </p:nvSpPr>
          <p:spPr bwMode="auto">
            <a:xfrm>
              <a:off x="2245" y="3158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47"/>
            <p:cNvSpPr>
              <a:spLocks noChangeShapeType="1"/>
            </p:cNvSpPr>
            <p:nvPr/>
          </p:nvSpPr>
          <p:spPr bwMode="auto">
            <a:xfrm flipV="1">
              <a:off x="1981" y="3273"/>
              <a:ext cx="249" cy="136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48"/>
            <p:cNvSpPr>
              <a:spLocks noChangeShapeType="1"/>
            </p:cNvSpPr>
            <p:nvPr/>
          </p:nvSpPr>
          <p:spPr bwMode="auto">
            <a:xfrm flipV="1">
              <a:off x="2149" y="3294"/>
              <a:ext cx="141" cy="44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49"/>
            <p:cNvSpPr>
              <a:spLocks noChangeArrowheads="1"/>
            </p:cNvSpPr>
            <p:nvPr/>
          </p:nvSpPr>
          <p:spPr bwMode="auto">
            <a:xfrm>
              <a:off x="1725" y="3022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50"/>
            <p:cNvSpPr>
              <a:spLocks noChangeShapeType="1"/>
            </p:cNvSpPr>
            <p:nvPr/>
          </p:nvSpPr>
          <p:spPr bwMode="auto">
            <a:xfrm>
              <a:off x="1791" y="3158"/>
              <a:ext cx="91" cy="227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51"/>
            <p:cNvSpPr>
              <a:spLocks noChangeShapeType="1"/>
            </p:cNvSpPr>
            <p:nvPr/>
          </p:nvSpPr>
          <p:spPr bwMode="auto">
            <a:xfrm>
              <a:off x="1858" y="3119"/>
              <a:ext cx="396" cy="66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52"/>
            <p:cNvSpPr>
              <a:spLocks noChangeShapeType="1"/>
            </p:cNvSpPr>
            <p:nvPr/>
          </p:nvSpPr>
          <p:spPr bwMode="auto">
            <a:xfrm flipV="1">
              <a:off x="1689" y="3152"/>
              <a:ext cx="67" cy="59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53"/>
            <p:cNvSpPr>
              <a:spLocks noChangeArrowheads="1"/>
            </p:cNvSpPr>
            <p:nvPr/>
          </p:nvSpPr>
          <p:spPr bwMode="auto">
            <a:xfrm>
              <a:off x="3923" y="3475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54"/>
            <p:cNvSpPr>
              <a:spLocks noChangeArrowheads="1"/>
            </p:cNvSpPr>
            <p:nvPr/>
          </p:nvSpPr>
          <p:spPr bwMode="auto">
            <a:xfrm>
              <a:off x="3497" y="3279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55"/>
            <p:cNvSpPr>
              <a:spLocks noChangeArrowheads="1"/>
            </p:cNvSpPr>
            <p:nvPr/>
          </p:nvSpPr>
          <p:spPr bwMode="auto">
            <a:xfrm>
              <a:off x="3606" y="3612"/>
              <a:ext cx="136" cy="136"/>
            </a:xfrm>
            <a:prstGeom prst="ellipse">
              <a:avLst/>
            </a:prstGeom>
            <a:solidFill>
              <a:srgbClr val="800080">
                <a:alpha val="50000"/>
              </a:srgbClr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56"/>
            <p:cNvSpPr>
              <a:spLocks noChangeShapeType="1"/>
            </p:cNvSpPr>
            <p:nvPr/>
          </p:nvSpPr>
          <p:spPr bwMode="auto">
            <a:xfrm flipH="1">
              <a:off x="3370" y="3385"/>
              <a:ext cx="145" cy="17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57"/>
            <p:cNvSpPr>
              <a:spLocks noChangeShapeType="1"/>
            </p:cNvSpPr>
            <p:nvPr/>
          </p:nvSpPr>
          <p:spPr bwMode="auto">
            <a:xfrm flipH="1" flipV="1">
              <a:off x="3379" y="3657"/>
              <a:ext cx="227" cy="45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58"/>
            <p:cNvSpPr>
              <a:spLocks noChangeShapeType="1"/>
            </p:cNvSpPr>
            <p:nvPr/>
          </p:nvSpPr>
          <p:spPr bwMode="auto">
            <a:xfrm flipH="1">
              <a:off x="3742" y="3566"/>
              <a:ext cx="181" cy="9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59"/>
            <p:cNvSpPr>
              <a:spLocks noChangeShapeType="1"/>
            </p:cNvSpPr>
            <p:nvPr/>
          </p:nvSpPr>
          <p:spPr bwMode="auto">
            <a:xfrm>
              <a:off x="3639" y="3375"/>
              <a:ext cx="284" cy="136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60"/>
            <p:cNvSpPr>
              <a:spLocks noChangeShapeType="1"/>
            </p:cNvSpPr>
            <p:nvPr/>
          </p:nvSpPr>
          <p:spPr bwMode="auto">
            <a:xfrm flipV="1">
              <a:off x="3378" y="3533"/>
              <a:ext cx="545" cy="91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61"/>
            <p:cNvSpPr>
              <a:spLocks noChangeShapeType="1"/>
            </p:cNvSpPr>
            <p:nvPr/>
          </p:nvSpPr>
          <p:spPr bwMode="auto">
            <a:xfrm>
              <a:off x="3584" y="3430"/>
              <a:ext cx="91" cy="182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63"/>
            <p:cNvSpPr>
              <a:spLocks noChangeShapeType="1"/>
            </p:cNvSpPr>
            <p:nvPr/>
          </p:nvSpPr>
          <p:spPr bwMode="auto">
            <a:xfrm>
              <a:off x="3164" y="3249"/>
              <a:ext cx="318" cy="90"/>
            </a:xfrm>
            <a:prstGeom prst="line">
              <a:avLst/>
            </a:prstGeom>
            <a:noFill/>
            <a:ln w="25400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514" t="31250" r="80673" b="29167"/>
          <a:stretch>
            <a:fillRect/>
          </a:stretch>
        </p:blipFill>
        <p:spPr bwMode="auto">
          <a:xfrm>
            <a:off x="3276600" y="1143000"/>
            <a:ext cx="2895600" cy="407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矩形 39"/>
          <p:cNvSpPr/>
          <p:nvPr/>
        </p:nvSpPr>
        <p:spPr>
          <a:xfrm>
            <a:off x="-76200" y="5467290"/>
            <a:ext cx="8860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2400" dirty="0" smtClean="0"/>
              <a:t>“not </a:t>
            </a:r>
            <a:r>
              <a:rPr lang="en-US" sz="2400" dirty="0" smtClean="0">
                <a:solidFill>
                  <a:srgbClr val="C00000"/>
                </a:solidFill>
              </a:rPr>
              <a:t>only</a:t>
            </a:r>
            <a:r>
              <a:rPr lang="en-US" sz="2400" dirty="0" smtClean="0"/>
              <a:t> </a:t>
            </a:r>
            <a:r>
              <a:rPr lang="en-US" sz="2400" dirty="0" smtClean="0"/>
              <a:t>what</a:t>
            </a:r>
            <a:r>
              <a:rPr lang="en-US" sz="2400" dirty="0" smtClean="0"/>
              <a:t> </a:t>
            </a:r>
            <a:r>
              <a:rPr lang="en-US" sz="2400" dirty="0" smtClean="0"/>
              <a:t>you know, but </a:t>
            </a:r>
            <a:r>
              <a:rPr lang="en-US" sz="2400" dirty="0" smtClean="0">
                <a:solidFill>
                  <a:srgbClr val="C00000"/>
                </a:solidFill>
              </a:rPr>
              <a:t>also</a:t>
            </a:r>
            <a:r>
              <a:rPr lang="en-US" sz="2400" dirty="0" smtClean="0"/>
              <a:t> </a:t>
            </a:r>
            <a:r>
              <a:rPr lang="en-US" sz="2400" dirty="0" smtClean="0"/>
              <a:t>who</a:t>
            </a:r>
            <a:r>
              <a:rPr lang="en-US" sz="2400" dirty="0" smtClean="0"/>
              <a:t> </a:t>
            </a:r>
            <a:r>
              <a:rPr lang="en-US" sz="2400" dirty="0" smtClean="0"/>
              <a:t>you know…”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94" y="1066800"/>
            <a:ext cx="9067800" cy="502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391218" y="228600"/>
            <a:ext cx="4006225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7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SAS EM Interface</a:t>
            </a:r>
            <a:endParaRPr lang="en-US" sz="3700" b="1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Why Visualize Data?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Same average for X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Same variance for X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Same average for 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Same variance for Y (</a:t>
            </a:r>
            <a:r>
              <a:rPr lang="en-US" sz="2000" dirty="0" err="1" smtClean="0"/>
              <a:t>approx</a:t>
            </a:r>
            <a:r>
              <a:rPr lang="en-US" sz="2000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Same correlation between X and 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Same linear regression: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95400"/>
            <a:ext cx="38735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y=3.00 + 0.500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962400"/>
            <a:ext cx="3835400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751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700" dirty="0" err="1" smtClean="0">
                <a:solidFill>
                  <a:srgbClr val="C00000"/>
                </a:solidFill>
              </a:rPr>
              <a:t>Anscombe’s</a:t>
            </a:r>
            <a:r>
              <a:rPr lang="en-US" sz="3700" dirty="0" smtClean="0">
                <a:solidFill>
                  <a:srgbClr val="C00000"/>
                </a:solidFill>
              </a:rPr>
              <a:t> Quartet</a:t>
            </a:r>
            <a:endParaRPr lang="en-US" sz="37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28030"/>
            <a:ext cx="7620000" cy="4873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Your brain can efficiently process properly visualized data.</a:t>
            </a:r>
            <a:endParaRPr lang="en-US" dirty="0"/>
          </a:p>
        </p:txBody>
      </p:sp>
      <p:pic>
        <p:nvPicPr>
          <p:cNvPr id="3074" name="Picture 2" descr="http://upload.wikimedia.org/wikipedia/commons/thumb/e/ec/Anscombe%27s_quartet_3.svg/425px-Anscombe%27s_quartet_3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19200"/>
            <a:ext cx="6476999" cy="47091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397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77200" cy="9652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Outline (Week </a:t>
            </a:r>
            <a:r>
              <a:rPr lang="en-US" sz="4000" dirty="0" smtClean="0">
                <a:solidFill>
                  <a:srgbClr val="C00000"/>
                </a:solidFill>
              </a:rPr>
              <a:t>3 Pattern Discovery)</a:t>
            </a:r>
            <a:endParaRPr lang="en-US" sz="4000" dirty="0" smtClean="0">
              <a:solidFill>
                <a:srgbClr val="C00000"/>
              </a:solidFill>
            </a:endParaRP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055688" y="1600200"/>
            <a:ext cx="7859712" cy="456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Market basket Analysis</a:t>
            </a:r>
          </a:p>
          <a:p>
            <a:pPr marL="687388" lvl="1" indent="-230188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/>
              <a:t>Most important part of a business: what merchandise customers are buying and when? 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Association Rules</a:t>
            </a:r>
          </a:p>
          <a:p>
            <a:pPr marL="687388" lvl="1" indent="-225425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Building association rules</a:t>
            </a:r>
          </a:p>
          <a:p>
            <a:pPr marL="687388" lvl="1" indent="-225425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How good are association rules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/>
              <a:t>Clustering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/>
              <a:t>Group similar items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400" dirty="0" smtClean="0"/>
              <a:t>Consumer Segmentation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230188" indent="-230188" eaLnBrk="1" hangingPunct="1">
              <a:lnSpc>
                <a:spcPct val="11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    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华丽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8570</TotalTime>
  <Words>2712</Words>
  <Application>Microsoft Office PowerPoint</Application>
  <PresentationFormat>全屏显示(4:3)</PresentationFormat>
  <Paragraphs>646</Paragraphs>
  <Slides>45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46" baseType="lpstr">
      <vt:lpstr>聚合</vt:lpstr>
      <vt:lpstr>Business Intelligence &amp; Data Mining  with SAS Suite</vt:lpstr>
      <vt:lpstr>幻灯片 2</vt:lpstr>
      <vt:lpstr>幻灯片 3</vt:lpstr>
      <vt:lpstr>幻灯片 4</vt:lpstr>
      <vt:lpstr>幻灯片 5</vt:lpstr>
      <vt:lpstr>幻灯片 6</vt:lpstr>
      <vt:lpstr>Why Visualize Data?</vt:lpstr>
      <vt:lpstr>Anscombe’s Quartet</vt:lpstr>
      <vt:lpstr>Outline (Week 3 Pattern Discovery)</vt:lpstr>
      <vt:lpstr> You must be familiar with these …</vt:lpstr>
      <vt:lpstr>Market Basket Analysis (MBA)</vt:lpstr>
      <vt:lpstr>Market Basket Analysis</vt:lpstr>
      <vt:lpstr>Example:  Learn from Transaction data </vt:lpstr>
      <vt:lpstr>What Exactly Happened?</vt:lpstr>
      <vt:lpstr>What Exactly Happened? </vt:lpstr>
      <vt:lpstr>From Market basket analysis to Association Rules</vt:lpstr>
      <vt:lpstr>幻灯片 17</vt:lpstr>
      <vt:lpstr>Association Rules</vt:lpstr>
      <vt:lpstr>Evaluation of Association Rules</vt:lpstr>
      <vt:lpstr>幻灯片 20</vt:lpstr>
      <vt:lpstr>幻灯片 21</vt:lpstr>
      <vt:lpstr>Both Criteria are Important!</vt:lpstr>
      <vt:lpstr>Recap: Two Standard Evaluation Method</vt:lpstr>
      <vt:lpstr>Other Evaluation Criteria: Lift</vt:lpstr>
      <vt:lpstr>Practical Impact</vt:lpstr>
      <vt:lpstr>Comparison to Traditional Database Queries </vt:lpstr>
      <vt:lpstr>幻灯片 27</vt:lpstr>
      <vt:lpstr>Algorithms to Extract Association Rules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Applications Beyond</vt:lpstr>
      <vt:lpstr>Sequential Patterns</vt:lpstr>
      <vt:lpstr>The Problem of Big Data</vt:lpstr>
      <vt:lpstr>Product Hierarchies</vt:lpstr>
      <vt:lpstr>Next Class: Pattern Discovery - Clustering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Technology in Business and Society</dc:title>
  <dc:creator>Sean J. Taylor</dc:creator>
  <cp:lastModifiedBy>Beibei</cp:lastModifiedBy>
  <cp:revision>553</cp:revision>
  <dcterms:created xsi:type="dcterms:W3CDTF">2012-01-22T18:08:14Z</dcterms:created>
  <dcterms:modified xsi:type="dcterms:W3CDTF">2012-09-11T18:17:52Z</dcterms:modified>
</cp:coreProperties>
</file>