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6"/>
    <p:sldMasterId id="2147483648" r:id="rId7"/>
    <p:sldMasterId id="2147483677" r:id="rId8"/>
  </p:sldMasterIdLst>
  <p:notesMasterIdLst>
    <p:notesMasterId r:id="rId19"/>
  </p:notesMasterIdLst>
  <p:handoutMasterIdLst>
    <p:handoutMasterId r:id="rId20"/>
  </p:handoutMasterIdLst>
  <p:sldIdLst>
    <p:sldId id="402" r:id="rId9"/>
    <p:sldId id="2147375583" r:id="rId10"/>
    <p:sldId id="2147375589" r:id="rId11"/>
    <p:sldId id="2147375585" r:id="rId12"/>
    <p:sldId id="2147375586" r:id="rId13"/>
    <p:sldId id="388" r:id="rId14"/>
    <p:sldId id="393" r:id="rId15"/>
    <p:sldId id="2147375588" r:id="rId16"/>
    <p:sldId id="2147375587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CC524-60CA-450A-9106-577E144CCB9E}" name="Schroeder, Nancy A                            Collins" initials="SC" userId="S::e10656689@adxuser.com::a39546d3-50b7-4369-86b3-1895d645d969" providerId="AD"/>
  <p188:author id="{69F94068-C432-31B7-1E43-1CDC6AC2C9CE}" name="Hardin, David S                            Collins" initials="HC" userId="S::e10651102@adxuser.com::7e3f18e0-ab1f-4a56-be60-0d28eb526709" providerId="AD"/>
  <p188:author id="{3D6D7573-CEC4-F0F8-86E3-8EFF75A18164}" name="Schroeder, Nancy A                            Collins" initials="NS" userId="S::E10656689@adxuser.com::a39546d3-50b7-4369-86b3-1895d645d969" providerId="AD"/>
  <p188:author id="{F53C7E9F-9375-0ED0-69F7-D42FB8FC68AC}" name="Tahat, Amer                            Collins" initials="AT" userId="S::E40035421@adxuser.com::3f1f8133-06f5-43b0-97c8-b66c148b5a6e" providerId="AD"/>
  <p188:author id="{27E605F5-24A2-6B8F-229D-2A3E07457F47}" name="Avitabile, Amy      RTX" initials="AAR" userId="S::E21161113@adxuser.com::50035740-67fe-4f30-8d66-cf523957c7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Avitabile" initials="AA" lastIdx="1" clrIdx="0">
    <p:extLst>
      <p:ext uri="{19B8F6BF-5375-455C-9EA6-DF929625EA0E}">
        <p15:presenceInfo xmlns:p15="http://schemas.microsoft.com/office/powerpoint/2012/main" userId="S-1-5-21-1214440339-861567501-682003330-136594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C5"/>
    <a:srgbClr val="908CC2"/>
    <a:srgbClr val="D9D9D6"/>
    <a:srgbClr val="EFB661"/>
    <a:srgbClr val="9ABEAA"/>
    <a:srgbClr val="E6E6E6"/>
    <a:srgbClr val="B1B3B3"/>
    <a:srgbClr val="DFE0E0"/>
    <a:srgbClr val="F2F2F2"/>
    <a:srgbClr val="BFC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054" autoAdjust="0"/>
  </p:normalViewPr>
  <p:slideViewPr>
    <p:cSldViewPr snapToGrid="0">
      <p:cViewPr varScale="1">
        <p:scale>
          <a:sx n="69" d="100"/>
          <a:sy n="69" d="100"/>
        </p:scale>
        <p:origin x="77" y="4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3886200" y="0"/>
            <a:ext cx="251460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138C58B0-FFE9-437E-B2CB-216DAFA8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6732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288" userDrawn="1">
          <p15:clr>
            <a:srgbClr val="F26B43"/>
          </p15:clr>
        </p15:guide>
        <p15:guide id="3" pos="40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24" y="692622"/>
            <a:ext cx="5517676" cy="310369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012556"/>
            <a:ext cx="5524500" cy="409421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5"/>
          </p:nvPr>
        </p:nvSpPr>
        <p:spPr>
          <a:xfrm>
            <a:off x="3886200" y="9183"/>
            <a:ext cx="232410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56AF3A09-0EB5-429E-B7D0-FB28A772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9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5888" indent="-115888" algn="l" defTabSz="914400" rtl="0" eaLnBrk="1" latinLnBrk="0" hangingPunct="1">
      <a:spcBef>
        <a:spcPts val="2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7338" indent="-117475" algn="l" defTabSz="914400" rtl="0" eaLnBrk="1" latinLnBrk="0" hangingPunct="1">
      <a:spcBef>
        <a:spcPts val="2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57200" indent="-115888" algn="l" defTabSz="914400" rtl="0" eaLnBrk="1" latinLnBrk="0" hangingPunct="1">
      <a:spcBef>
        <a:spcPts val="2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7063" indent="-115888" algn="l" defTabSz="914400" rtl="0" eaLnBrk="1" latinLnBrk="0" hangingPunct="1">
      <a:spcBef>
        <a:spcPts val="2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60425" indent="-171450" algn="l" defTabSz="914400" rtl="0" eaLnBrk="1" latinLnBrk="0" hangingPunct="1">
      <a:spcBef>
        <a:spcPts val="2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432" userDrawn="1">
          <p15:clr>
            <a:srgbClr val="F26B43"/>
          </p15:clr>
        </p15:guide>
        <p15:guide id="2" pos="39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577F-6036-4BCD-9021-A736CBC28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9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F3A09-0EB5-429E-B7D0-FB28A7726D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2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GPT-4o multi-modal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2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12686cf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12686cf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8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92150"/>
            <a:ext cx="5518150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94944" y="126143"/>
            <a:ext cx="10820399" cy="0"/>
          </a:xfrm>
          <a:prstGeom prst="line">
            <a:avLst/>
          </a:prstGeom>
          <a:ln w="254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DDADEC-F953-6BF3-4FE2-117E6F26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978" y="2288554"/>
            <a:ext cx="10152447" cy="17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31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1227C6EA-CADE-4772-BF2C-DF04CBDCF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</p:spPr>
        <p:txBody>
          <a:bodyPr/>
          <a:lstStyle/>
          <a:p>
            <a:r>
              <a:rPr lang="en-US"/>
              <a:t>Title. 32 pt. black. Bold. Sentence case. Two lines max.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79596A4-F56F-4ABC-8E75-4BE60F7ED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5802" y="1358207"/>
            <a:ext cx="3409912" cy="1940443"/>
          </a:xfrm>
          <a:solidFill>
            <a:schemeClr val="accent2">
              <a:lumMod val="20000"/>
              <a:lumOff val="80000"/>
            </a:schemeClr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82A4F2F-B507-4076-99BD-50A0D640D83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72358" y="1358206"/>
            <a:ext cx="3429000" cy="1940444"/>
          </a:xfrm>
          <a:solidFill>
            <a:schemeClr val="accent2">
              <a:lumMod val="20000"/>
              <a:lumOff val="80000"/>
            </a:schemeClr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CCE81E-2A1A-4C37-8FB9-A87A38D46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68057" y="1358207"/>
            <a:ext cx="3438143" cy="1940443"/>
          </a:xfrm>
          <a:solidFill>
            <a:schemeClr val="accent2">
              <a:lumMod val="20000"/>
              <a:lumOff val="80000"/>
            </a:schemeClr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8" name="Body 1">
            <a:extLst>
              <a:ext uri="{FF2B5EF4-FFF2-40B4-BE49-F238E27FC236}">
                <a16:creationId xmlns:a16="http://schemas.microsoft.com/office/drawing/2014/main" id="{06DFA2EB-3972-43A4-8F2F-1FA925C49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88" y="4103771"/>
            <a:ext cx="3409912" cy="1655644"/>
          </a:xfrm>
          <a:noFill/>
        </p:spPr>
        <p:txBody>
          <a:bodyPr rIns="182880"/>
          <a:lstStyle>
            <a:lvl1pPr marL="182880" marR="0" indent="-18288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20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08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542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6998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9456" lvl="0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Main bullet. 15 pt. black.</a:t>
            </a:r>
          </a:p>
          <a:p>
            <a:pPr marL="438912" lvl="1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621792" lvl="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841248" lvl="3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060704" lvl="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13B8C43-B217-4065-899D-965ABB835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888" y="3513856"/>
            <a:ext cx="3411017" cy="5632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700" b="1" baseline="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17 pt. black. Bold. Sentence case.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0241EE5-BE3E-4ACB-AA02-55AD1071CF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1270" y="3513856"/>
            <a:ext cx="3449084" cy="5632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700" b="1" baseline="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17 pt. black. Bold. Sentence case.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C421A00-BD57-46F3-A96E-EBA27534BF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9811" y="3513856"/>
            <a:ext cx="3410355" cy="5632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700" b="1" baseline="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17 pt. black. Bold. Sentence case.</a:t>
            </a:r>
          </a:p>
        </p:txBody>
      </p:sp>
      <p:sp>
        <p:nvSpPr>
          <p:cNvPr id="2" name="Body 1">
            <a:extLst>
              <a:ext uri="{FF2B5EF4-FFF2-40B4-BE49-F238E27FC236}">
                <a16:creationId xmlns:a16="http://schemas.microsoft.com/office/drawing/2014/main" id="{D8C205A4-A491-3354-D436-AF9BF1F62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81500" y="4103771"/>
            <a:ext cx="3409912" cy="1655644"/>
          </a:xfrm>
          <a:noFill/>
        </p:spPr>
        <p:txBody>
          <a:bodyPr rIns="182880"/>
          <a:lstStyle>
            <a:lvl1pPr marL="182880" marR="0" indent="-18288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20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08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542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6998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9456" lvl="0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Main bullet. 15 pt. black.</a:t>
            </a:r>
          </a:p>
          <a:p>
            <a:pPr marL="438912" lvl="1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621792" lvl="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841248" lvl="3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060704" lvl="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3" name="Body 1">
            <a:extLst>
              <a:ext uri="{FF2B5EF4-FFF2-40B4-BE49-F238E27FC236}">
                <a16:creationId xmlns:a16="http://schemas.microsoft.com/office/drawing/2014/main" id="{FB9FA8DA-D277-339F-4985-9623F740A8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5949" y="4103771"/>
            <a:ext cx="3409912" cy="1655644"/>
          </a:xfrm>
          <a:noFill/>
        </p:spPr>
        <p:txBody>
          <a:bodyPr rIns="182880"/>
          <a:lstStyle>
            <a:lvl1pPr marL="182880" marR="0" indent="-18288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20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08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542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6998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9456" lvl="0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Main bullet. 15 pt. black.</a:t>
            </a:r>
          </a:p>
          <a:p>
            <a:pPr marL="438912" lvl="1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621792" lvl="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841248" lvl="3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060704" lvl="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Takeaway bar">
            <a:extLst>
              <a:ext uri="{FF2B5EF4-FFF2-40B4-BE49-F238E27FC236}">
                <a16:creationId xmlns:a16="http://schemas.microsoft.com/office/drawing/2014/main" id="{F1C626FD-9651-7619-B6B8-C33DB71F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865760"/>
            <a:ext cx="10820399" cy="320088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Black. Bold. 16 pt. Centered. Sentence case.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A8EF709-B2B3-FDC4-BEA0-3E79EE4F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7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02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mo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6E24B-68F1-82CB-29C1-EB08DE755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6"/>
          <a:stretch/>
        </p:blipFill>
        <p:spPr>
          <a:xfrm>
            <a:off x="-1" y="0"/>
            <a:ext cx="12191999" cy="4968088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660A336-5AA6-E438-7401-5DD262AE8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974061"/>
            <a:ext cx="7162800" cy="1329595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 48 pt. white. Bold. Sentence case.</a:t>
            </a:r>
          </a:p>
        </p:txBody>
      </p:sp>
      <p:sp>
        <p:nvSpPr>
          <p:cNvPr id="6" name="Presenters">
            <a:extLst>
              <a:ext uri="{FF2B5EF4-FFF2-40B4-BE49-F238E27FC236}">
                <a16:creationId xmlns:a16="http://schemas.microsoft.com/office/drawing/2014/main" id="{C5DE7E96-B510-A634-133B-11FCBB2C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776" y="4492807"/>
            <a:ext cx="5257799" cy="307829"/>
          </a:xfr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white. Sentence case.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B58BFE7C-D752-FE5A-5F65-483EC83FE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300" y="6032700"/>
            <a:ext cx="1866900" cy="166199"/>
          </a:xfrm>
          <a:noFill/>
        </p:spPr>
        <p:txBody>
          <a:bodyPr>
            <a:spAutoFit/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Presenters">
            <a:extLst>
              <a:ext uri="{FF2B5EF4-FFF2-40B4-BE49-F238E27FC236}">
                <a16:creationId xmlns:a16="http://schemas.microsoft.com/office/drawing/2014/main" id="{7B42B0BC-BD4F-6368-6F29-30E915528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5410507"/>
            <a:ext cx="5257799" cy="443198"/>
          </a:xfrm>
          <a:noFill/>
        </p:spPr>
        <p:txBody>
          <a:bodyPr vert="horz" wrap="square" lIns="0" tIns="0" rIns="0" bIns="0" rtlCol="0">
            <a:spAutoFit/>
          </a:bodyPr>
          <a:lstStyle>
            <a:lvl1pPr>
              <a:defRPr lang="en-US" sz="1600" baseline="0" dirty="0"/>
            </a:lvl1pPr>
          </a:lstStyle>
          <a:p>
            <a:pPr marR="0" lvl="0" fontAlgn="auto">
              <a:spcAft>
                <a:spcPts val="0"/>
              </a:spcAft>
              <a:buClrTx/>
              <a:tabLst/>
            </a:pPr>
            <a:r>
              <a:rPr lang="en-US"/>
              <a:t>Name, Title, Function. 16 pt. black.</a:t>
            </a:r>
          </a:p>
          <a:p>
            <a:pPr marR="0" lvl="0" fontAlgn="auto">
              <a:spcAft>
                <a:spcPts val="0"/>
              </a:spcAft>
              <a:buClrTx/>
              <a:tabLst/>
            </a:pPr>
            <a:r>
              <a:rPr lang="en-US"/>
              <a:t>Name, Title, Function. 16 pt. black.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FE2E1C-BC98-A30A-66EE-6A34A6C04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77" y="5304097"/>
            <a:ext cx="3695701" cy="6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60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title"/>
          <p:cNvSpPr>
            <a:spLocks noGrp="1"/>
          </p:cNvSpPr>
          <p:nvPr userDrawn="1">
            <p:ph type="title" hasCustomPrompt="1"/>
          </p:nvPr>
        </p:nvSpPr>
        <p:spPr>
          <a:xfrm>
            <a:off x="685800" y="2057399"/>
            <a:ext cx="7139619" cy="276978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 dirty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SzPct val="115000"/>
              <a:buFont typeface="Arial" panose="020B0604020202020204" pitchFamily="34" charset="0"/>
            </a:pPr>
            <a:r>
              <a:rPr lang="en-US"/>
              <a:t>Section title. 55 pt. black. Bold. Sentence case. </a:t>
            </a:r>
          </a:p>
        </p:txBody>
      </p:sp>
      <p:sp>
        <p:nvSpPr>
          <p:cNvPr id="15" name="Presenters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0881" y="1451343"/>
            <a:ext cx="7139619" cy="356191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1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Gray. Sentence case.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F658D7A-B710-3A1F-85B6-EA22382CE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7004211" y="1671980"/>
            <a:ext cx="5747158" cy="325328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51878CD8-EB03-3BE4-466C-CAB36D3B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lins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475700"/>
            <a:ext cx="10829543" cy="3782798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2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22 pt. black. Regular. Sentence case.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514473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0"/>
            </a:lvl1pPr>
          </a:lstStyle>
          <a:p>
            <a:r>
              <a:rPr lang="en-US"/>
              <a:t>TITLE. 32 PT. BLACK. REGULAR. UPPERCASE. TWO LINES MAX.</a:t>
            </a:r>
          </a:p>
        </p:txBody>
      </p:sp>
      <p:sp>
        <p:nvSpPr>
          <p:cNvPr id="8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EDAC1-8055-B14A-90F8-71A97F17FF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5755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TX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2"/>
          <p:cNvSpPr>
            <a:spLocks noGrp="1"/>
          </p:cNvSpPr>
          <p:nvPr>
            <p:ph type="body" sz="quarter" idx="17" hasCustomPrompt="1"/>
          </p:nvPr>
        </p:nvSpPr>
        <p:spPr>
          <a:xfrm>
            <a:off x="6258629" y="2068033"/>
            <a:ext cx="5247571" cy="3723167"/>
          </a:xfrm>
          <a:noFill/>
        </p:spPr>
        <p:txBody>
          <a:bodyPr rIns="182880"/>
          <a:lstStyle>
            <a:lvl1pPr marL="219456" indent="-21945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068032"/>
            <a:ext cx="5247167" cy="3723167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9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17569"/>
            <a:ext cx="10820399" cy="268279"/>
          </a:xfrm>
          <a:solidFill>
            <a:schemeClr val="accent1"/>
          </a:solidFill>
        </p:spPr>
        <p:txBody>
          <a:bodyPr vert="horz" wrap="square" lIns="621792" tIns="64008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16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191347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1" cy="6172200"/>
          </a:xfrm>
          <a:solidFill>
            <a:schemeClr val="accent2">
              <a:lumMod val="20000"/>
              <a:lumOff val="80000"/>
            </a:schemeClr>
          </a:solidFill>
        </p:spPr>
        <p:txBody>
          <a:bodyPr tIns="548640"/>
          <a:lstStyle>
            <a:lvl1pPr algn="ctr">
              <a:defRPr b="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Section title"/>
          <p:cNvSpPr>
            <a:spLocks noGrp="1"/>
          </p:cNvSpPr>
          <p:nvPr>
            <p:ph type="title" hasCustomPrompt="1"/>
          </p:nvPr>
        </p:nvSpPr>
        <p:spPr>
          <a:xfrm>
            <a:off x="694944" y="2057400"/>
            <a:ext cx="8944356" cy="2057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baseline="0" dirty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SzPct val="115000"/>
              <a:buFont typeface="Arial" panose="020B0604020202020204" pitchFamily="34" charset="0"/>
            </a:pPr>
            <a:r>
              <a:rPr lang="en-US"/>
              <a:t>Section title. 55 pt. black. Bold. Sentence case. 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3233DA6-3194-CB55-7993-3414CBEB3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2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title"/>
          <p:cNvSpPr>
            <a:spLocks noGrp="1"/>
          </p:cNvSpPr>
          <p:nvPr userDrawn="1">
            <p:ph type="title" hasCustomPrompt="1"/>
          </p:nvPr>
        </p:nvSpPr>
        <p:spPr>
          <a:xfrm>
            <a:off x="685800" y="2057399"/>
            <a:ext cx="7139619" cy="276978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 dirty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ts val="1000"/>
              </a:spcBef>
              <a:buSzPct val="115000"/>
              <a:buFont typeface="Arial" panose="020B0604020202020204" pitchFamily="34" charset="0"/>
            </a:pPr>
            <a:r>
              <a:rPr lang="en-US"/>
              <a:t>Section title. 55 pt. black. Bold. Sentence case. </a:t>
            </a:r>
          </a:p>
        </p:txBody>
      </p:sp>
      <p:sp>
        <p:nvSpPr>
          <p:cNvPr id="15" name="Presenters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0881" y="1451343"/>
            <a:ext cx="7139619" cy="356191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1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Gray. Sentence case.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F658D7A-B710-3A1F-85B6-EA22382CE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7004211" y="1671980"/>
            <a:ext cx="5747158" cy="325328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51878CD8-EB03-3BE4-466C-CAB36D3B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1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879264" y="4964901"/>
            <a:ext cx="1642897" cy="193899"/>
          </a:xfrm>
          <a:noFill/>
        </p:spPr>
        <p:txBody>
          <a:bodyPr wrap="square">
            <a:spAutoFit/>
          </a:bodyPr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6880362" y="3944669"/>
            <a:ext cx="4634981" cy="249299"/>
          </a:xfr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8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18 pt. black.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879264" y="2264747"/>
            <a:ext cx="4626935" cy="914096"/>
          </a:xfrm>
          <a:noFill/>
        </p:spPr>
        <p:txBody>
          <a:bodyPr wrap="square" anchor="t" anchorCtr="0">
            <a:spAutoFit/>
          </a:bodyPr>
          <a:lstStyle>
            <a:lvl1pPr defTabSz="914400">
              <a:spcBef>
                <a:spcPct val="0"/>
              </a:spcBef>
              <a:defRPr sz="33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 dirty="0"/>
              <a:t>Title 33 pt. black. Bold. Sentence case.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94944" y="126143"/>
            <a:ext cx="10820399" cy="0"/>
          </a:xfrm>
          <a:prstGeom prst="line">
            <a:avLst/>
          </a:prstGeom>
          <a:ln w="254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CF925C-C27B-AD26-5B39-B24D4A3A7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99" y="2105191"/>
            <a:ext cx="5562601" cy="9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4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019454" y="6045344"/>
            <a:ext cx="1866900" cy="166199"/>
          </a:xfrm>
          <a:noFill/>
        </p:spPr>
        <p:txBody>
          <a:bodyPr>
            <a:spAutoFit/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5019455" y="5470819"/>
            <a:ext cx="6486746" cy="443198"/>
          </a:xfr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16 pt. black.</a:t>
            </a:r>
          </a:p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16 pt. black.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19455" y="4591892"/>
            <a:ext cx="6486746" cy="692497"/>
          </a:xfrm>
          <a:noFill/>
        </p:spPr>
        <p:txBody>
          <a:bodyPr wrap="square" anchor="b" anchorCtr="0">
            <a:spAutoFit/>
          </a:bodyPr>
          <a:lstStyle>
            <a:lvl1pPr defTabSz="914400">
              <a:spcBef>
                <a:spcPct val="0"/>
              </a:spcBef>
              <a:defRPr sz="25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 dirty="0"/>
              <a:t>Title 25 pt. black. Bold. Sentence case. Bold. Sentence case.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8B8448F-3584-2840-364D-F45971383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99" y="4492398"/>
            <a:ext cx="3695701" cy="6284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03868A-D213-728E-67AB-E6FF7581827E}"/>
              </a:ext>
            </a:extLst>
          </p:cNvPr>
          <p:cNvGrpSpPr/>
          <p:nvPr userDrawn="1"/>
        </p:nvGrpSpPr>
        <p:grpSpPr>
          <a:xfrm>
            <a:off x="-1" y="-662"/>
            <a:ext cx="12192001" cy="4000501"/>
            <a:chOff x="-1" y="-662"/>
            <a:chExt cx="12192001" cy="40005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6278FB-91A5-DC82-E0CB-78C2D6096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1"/>
              <a:ext cx="4026399" cy="3999837"/>
            </a:xfrm>
            <a:prstGeom prst="rect">
              <a:avLst/>
            </a:prstGeom>
          </p:spPr>
        </p:pic>
        <p:pic>
          <p:nvPicPr>
            <p:cNvPr id="9" name="Picture 8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15A7AD19-BF0D-4549-6EAC-5E15A6D465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5599" y="1"/>
              <a:ext cx="4026401" cy="3999838"/>
            </a:xfrm>
            <a:prstGeom prst="rect">
              <a:avLst/>
            </a:prstGeom>
          </p:spPr>
        </p:pic>
        <p:pic>
          <p:nvPicPr>
            <p:cNvPr id="13" name="Picture 12" descr="A picture containing outdoor, tree, grass, lush&#10;&#10;Description automatically generated">
              <a:extLst>
                <a:ext uri="{FF2B5EF4-FFF2-40B4-BE49-F238E27FC236}">
                  <a16:creationId xmlns:a16="http://schemas.microsoft.com/office/drawing/2014/main" id="{F23F96C0-F162-C4D3-8B0A-FAEEB545A3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2799" y="-662"/>
              <a:ext cx="4026400" cy="400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321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mo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6E24B-68F1-82CB-29C1-EB08DE755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6"/>
          <a:stretch/>
        </p:blipFill>
        <p:spPr>
          <a:xfrm>
            <a:off x="-1" y="0"/>
            <a:ext cx="12191999" cy="4968088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660A336-5AA6-E438-7401-5DD262AE8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974061"/>
            <a:ext cx="7162800" cy="1329595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 48 pt. white. Bold. Sentence case.</a:t>
            </a:r>
          </a:p>
        </p:txBody>
      </p:sp>
      <p:sp>
        <p:nvSpPr>
          <p:cNvPr id="6" name="Presenters">
            <a:extLst>
              <a:ext uri="{FF2B5EF4-FFF2-40B4-BE49-F238E27FC236}">
                <a16:creationId xmlns:a16="http://schemas.microsoft.com/office/drawing/2014/main" id="{C5DE7E96-B510-A634-133B-11FCBB2C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776" y="4492807"/>
            <a:ext cx="5257799" cy="307829"/>
          </a:xfr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16 pt. white. Sentence case.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B58BFE7C-D752-FE5A-5F65-483EC83FE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300" y="6032700"/>
            <a:ext cx="1866900" cy="166199"/>
          </a:xfrm>
          <a:noFill/>
        </p:spPr>
        <p:txBody>
          <a:bodyPr>
            <a:spAutoFit/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Presenters">
            <a:extLst>
              <a:ext uri="{FF2B5EF4-FFF2-40B4-BE49-F238E27FC236}">
                <a16:creationId xmlns:a16="http://schemas.microsoft.com/office/drawing/2014/main" id="{7B42B0BC-BD4F-6368-6F29-30E915528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5410507"/>
            <a:ext cx="5257799" cy="443198"/>
          </a:xfrm>
          <a:noFill/>
        </p:spPr>
        <p:txBody>
          <a:bodyPr vert="horz" wrap="square" lIns="0" tIns="0" rIns="0" bIns="0" rtlCol="0">
            <a:spAutoFit/>
          </a:bodyPr>
          <a:lstStyle>
            <a:lvl1pPr>
              <a:defRPr lang="en-US" sz="1600" baseline="0" dirty="0"/>
            </a:lvl1pPr>
          </a:lstStyle>
          <a:p>
            <a:pPr marR="0" lvl="0" fontAlgn="auto">
              <a:spcAft>
                <a:spcPts val="0"/>
              </a:spcAft>
              <a:buClrTx/>
              <a:tabLst/>
            </a:pPr>
            <a:r>
              <a:rPr lang="en-US"/>
              <a:t>Name, Title, Function. 16 pt. black.</a:t>
            </a:r>
          </a:p>
          <a:p>
            <a:pPr marR="0" lvl="0" fontAlgn="auto">
              <a:spcAft>
                <a:spcPts val="0"/>
              </a:spcAft>
              <a:buClrTx/>
              <a:tabLst/>
            </a:pPr>
            <a:r>
              <a:rPr lang="en-US"/>
              <a:t>Name, Title, Function. 16 pt. black.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FE2E1C-BC98-A30A-66EE-6A34A6C04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77" y="5304097"/>
            <a:ext cx="3695701" cy="6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2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: RTX 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83E520A4-FAAE-1C23-A63D-FAE04B206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14E4D-FFCC-16F0-1F0B-8A1621EFC611}"/>
              </a:ext>
            </a:extLst>
          </p:cNvPr>
          <p:cNvSpPr txBox="1"/>
          <p:nvPr userDrawn="1"/>
        </p:nvSpPr>
        <p:spPr>
          <a:xfrm>
            <a:off x="662940" y="468598"/>
            <a:ext cx="10896600" cy="486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RTX 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41BBA-C64A-D926-1311-F092A2C6AC0E}"/>
              </a:ext>
            </a:extLst>
          </p:cNvPr>
          <p:cNvSpPr/>
          <p:nvPr userDrawn="1"/>
        </p:nvSpPr>
        <p:spPr>
          <a:xfrm>
            <a:off x="694270" y="1714500"/>
            <a:ext cx="340516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200" b="1" dirty="0"/>
              <a:t>RTX primary palette</a:t>
            </a:r>
          </a:p>
          <a:p>
            <a:pPr marL="0" lvl="1"/>
            <a:r>
              <a:rPr lang="en-US" sz="1200" dirty="0"/>
              <a:t>Our primary palette consists of black and white.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8EA49-0A02-0ED7-45A0-47A86C772A32}"/>
              </a:ext>
            </a:extLst>
          </p:cNvPr>
          <p:cNvSpPr/>
          <p:nvPr userDrawn="1"/>
        </p:nvSpPr>
        <p:spPr>
          <a:xfrm>
            <a:off x="685800" y="4252665"/>
            <a:ext cx="3754700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200" b="1" baseline="0" dirty="0"/>
              <a:t>PPT tertiary palette</a:t>
            </a:r>
            <a:endParaRPr lang="en-US" sz="1200" b="1" dirty="0"/>
          </a:p>
          <a:p>
            <a:pPr marL="0" lvl="1"/>
            <a:r>
              <a:rPr lang="en-US" sz="1200" dirty="0"/>
              <a:t>Accent colors </a:t>
            </a:r>
            <a:r>
              <a:rPr lang="en-US" sz="1200" b="1" dirty="0"/>
              <a:t>only</a:t>
            </a:r>
            <a:r>
              <a:rPr lang="en-US" sz="1200" baseline="0" dirty="0"/>
              <a:t> </a:t>
            </a:r>
            <a:r>
              <a:rPr lang="en-US" sz="1200" dirty="0"/>
              <a:t>for use in charts and graphs </a:t>
            </a:r>
            <a:br>
              <a:rPr lang="en-US" sz="1200" dirty="0"/>
            </a:br>
            <a:r>
              <a:rPr lang="en-US" sz="1200" dirty="0"/>
              <a:t>with many data points.</a:t>
            </a:r>
          </a:p>
          <a:p>
            <a:pPr marL="0" lvl="1"/>
            <a:endParaRPr lang="en-US" sz="1200" dirty="0"/>
          </a:p>
          <a:p>
            <a:pPr marL="0" lvl="1"/>
            <a:r>
              <a:rPr lang="en-US" sz="1200" dirty="0"/>
              <a:t>These additional</a:t>
            </a:r>
            <a:r>
              <a:rPr lang="en-US" sz="1200" baseline="0" dirty="0"/>
              <a:t> colors should only be used in PowerPoint presentations when needed to clearly communicate a message to your audience. 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5D63D-01CA-B54F-8233-A9EB59996BBD}"/>
              </a:ext>
            </a:extLst>
          </p:cNvPr>
          <p:cNvSpPr txBox="1"/>
          <p:nvPr userDrawn="1"/>
        </p:nvSpPr>
        <p:spPr>
          <a:xfrm>
            <a:off x="4376186" y="1714500"/>
            <a:ext cx="4428378" cy="114114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White</a:t>
            </a:r>
          </a:p>
          <a:p>
            <a:r>
              <a:rPr lang="en-US" sz="900"/>
              <a:t>RGB: 255, 255, 255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73916-2A5F-D430-9CFA-FDCB9C43D8E5}"/>
              </a:ext>
            </a:extLst>
          </p:cNvPr>
          <p:cNvSpPr txBox="1"/>
          <p:nvPr userDrawn="1"/>
        </p:nvSpPr>
        <p:spPr>
          <a:xfrm>
            <a:off x="7818008" y="4638088"/>
            <a:ext cx="1600200" cy="230832"/>
          </a:xfrm>
          <a:prstGeom prst="rect">
            <a:avLst/>
          </a:prstGeom>
          <a:solidFill>
            <a:srgbClr val="EFB661"/>
          </a:solidFill>
        </p:spPr>
        <p:txBody>
          <a:bodyPr wrap="square" rtlCol="0">
            <a:spAutoFit/>
          </a:bodyPr>
          <a:lstStyle/>
          <a:p>
            <a:r>
              <a:rPr lang="en-US" sz="900" b="0">
                <a:solidFill>
                  <a:schemeClr val="bg1"/>
                </a:solidFill>
              </a:rPr>
              <a:t>RGB: 239, 182, 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B463-8F9A-BFCE-DCD7-43E205C0A4EC}"/>
              </a:ext>
            </a:extLst>
          </p:cNvPr>
          <p:cNvSpPr txBox="1"/>
          <p:nvPr userDrawn="1"/>
        </p:nvSpPr>
        <p:spPr>
          <a:xfrm>
            <a:off x="4376778" y="4638088"/>
            <a:ext cx="1600200" cy="230832"/>
          </a:xfrm>
          <a:prstGeom prst="rect">
            <a:avLst/>
          </a:prstGeom>
          <a:solidFill>
            <a:srgbClr val="908CC2"/>
          </a:solidFill>
        </p:spPr>
        <p:txBody>
          <a:bodyPr wrap="square" rtlCol="0">
            <a:spAutoFit/>
          </a:bodyPr>
          <a:lstStyle/>
          <a:p>
            <a:r>
              <a:rPr lang="en-US" sz="900" b="0">
                <a:solidFill>
                  <a:schemeClr val="bg1"/>
                </a:solidFill>
              </a:rPr>
              <a:t>RGB: 144, 140, 194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7A2A9-B6B8-434C-9DCC-B03F85CE6C3B}"/>
              </a:ext>
            </a:extLst>
          </p:cNvPr>
          <p:cNvSpPr txBox="1"/>
          <p:nvPr userDrawn="1"/>
        </p:nvSpPr>
        <p:spPr>
          <a:xfrm>
            <a:off x="6097393" y="4638088"/>
            <a:ext cx="1600200" cy="230832"/>
          </a:xfrm>
          <a:prstGeom prst="rect">
            <a:avLst/>
          </a:prstGeom>
          <a:solidFill>
            <a:srgbClr val="9ABEAA"/>
          </a:solidFill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bg1"/>
                </a:solidFill>
              </a:rPr>
              <a:t>RGB: 154, 190, 170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6AA454-7A5B-66BC-D4A0-3D71A3A709F0}"/>
              </a:ext>
            </a:extLst>
          </p:cNvPr>
          <p:cNvSpPr/>
          <p:nvPr userDrawn="1"/>
        </p:nvSpPr>
        <p:spPr>
          <a:xfrm>
            <a:off x="685800" y="2975129"/>
            <a:ext cx="299997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200" b="1" dirty="0"/>
              <a:t>RTX secondary palette</a:t>
            </a:r>
          </a:p>
          <a:p>
            <a:pPr marL="0" lvl="1"/>
            <a:r>
              <a:rPr lang="en-US" sz="1200" dirty="0"/>
              <a:t>Our secondary color palette consists of the three grays and red specified. Be sure to use these formulas.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B09C7-834F-394E-A958-DF3E55FCE790}"/>
              </a:ext>
            </a:extLst>
          </p:cNvPr>
          <p:cNvSpPr txBox="1"/>
          <p:nvPr userDrawn="1"/>
        </p:nvSpPr>
        <p:spPr>
          <a:xfrm>
            <a:off x="694270" y="1107061"/>
            <a:ext cx="609713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/>
              <a:t>Predominant brand colors to be used for all presentations.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13F8C0-6D6A-5E83-58AF-5504B66B79EE}"/>
              </a:ext>
            </a:extLst>
          </p:cNvPr>
          <p:cNvCxnSpPr/>
          <p:nvPr userDrawn="1"/>
        </p:nvCxnSpPr>
        <p:spPr>
          <a:xfrm>
            <a:off x="694270" y="4023807"/>
            <a:ext cx="10813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6F29B8-5A4C-3DDE-1DDD-B84B5C085DA9}"/>
              </a:ext>
            </a:extLst>
          </p:cNvPr>
          <p:cNvSpPr txBox="1"/>
          <p:nvPr userDrawn="1"/>
        </p:nvSpPr>
        <p:spPr>
          <a:xfrm>
            <a:off x="7818008" y="2975129"/>
            <a:ext cx="1600200" cy="39528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Cool Gray 10</a:t>
            </a:r>
          </a:p>
          <a:p>
            <a:r>
              <a:rPr lang="en-US" sz="900">
                <a:solidFill>
                  <a:schemeClr val="bg1"/>
                </a:solidFill>
              </a:rPr>
              <a:t>RGB: 99, 102, 106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555A6-97AF-8ED4-EE9E-33F5D49CF7E1}"/>
              </a:ext>
            </a:extLst>
          </p:cNvPr>
          <p:cNvSpPr txBox="1"/>
          <p:nvPr userDrawn="1"/>
        </p:nvSpPr>
        <p:spPr>
          <a:xfrm>
            <a:off x="6097393" y="2975129"/>
            <a:ext cx="1600200" cy="39528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</a:rPr>
              <a:t>Cool Gray 5</a:t>
            </a:r>
          </a:p>
          <a:p>
            <a:r>
              <a:rPr lang="en-US" sz="900">
                <a:solidFill>
                  <a:schemeClr val="tx1"/>
                </a:solidFill>
              </a:rPr>
              <a:t>RGB: 177, 179, 179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986CA-9DEB-DC03-DBF1-6A24D2719E8E}"/>
              </a:ext>
            </a:extLst>
          </p:cNvPr>
          <p:cNvSpPr txBox="1"/>
          <p:nvPr userDrawn="1"/>
        </p:nvSpPr>
        <p:spPr>
          <a:xfrm>
            <a:off x="4376778" y="2975129"/>
            <a:ext cx="1600200" cy="3952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</a:rPr>
              <a:t>Cool Gray 1</a:t>
            </a:r>
          </a:p>
          <a:p>
            <a:r>
              <a:rPr lang="en-US" sz="900">
                <a:solidFill>
                  <a:schemeClr val="tx1"/>
                </a:solidFill>
              </a:rPr>
              <a:t>RGB: 217, 217, 214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4FAF87-9756-7369-920A-916A8ABEBE3A}"/>
              </a:ext>
            </a:extLst>
          </p:cNvPr>
          <p:cNvSpPr txBox="1"/>
          <p:nvPr userDrawn="1"/>
        </p:nvSpPr>
        <p:spPr>
          <a:xfrm>
            <a:off x="4376778" y="4252665"/>
            <a:ext cx="1600200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b="0">
                <a:solidFill>
                  <a:schemeClr val="bg1"/>
                </a:solidFill>
              </a:rPr>
              <a:t>RGB: 123, 167, 188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A9186-E29F-6230-342E-0C99C8F431C1}"/>
              </a:ext>
            </a:extLst>
          </p:cNvPr>
          <p:cNvSpPr txBox="1"/>
          <p:nvPr userDrawn="1"/>
        </p:nvSpPr>
        <p:spPr>
          <a:xfrm>
            <a:off x="9538623" y="2975129"/>
            <a:ext cx="1600200" cy="39528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Red 186</a:t>
            </a:r>
          </a:p>
          <a:p>
            <a:r>
              <a:rPr lang="en-US" sz="900">
                <a:solidFill>
                  <a:schemeClr val="bg1"/>
                </a:solidFill>
              </a:rPr>
              <a:t>RGB: 206, 17, 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F9550-0C58-B5DB-AC53-18760A42A073}"/>
              </a:ext>
            </a:extLst>
          </p:cNvPr>
          <p:cNvSpPr txBox="1"/>
          <p:nvPr userDrawn="1"/>
        </p:nvSpPr>
        <p:spPr>
          <a:xfrm>
            <a:off x="6097393" y="4252665"/>
            <a:ext cx="1600200" cy="2308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900" b="0">
                <a:solidFill>
                  <a:schemeClr val="bg1"/>
                </a:solidFill>
              </a:rPr>
              <a:t>RGB: 183, 169, 154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4DDDD-08AF-823A-E89F-47FD078CA228}"/>
              </a:ext>
            </a:extLst>
          </p:cNvPr>
          <p:cNvSpPr txBox="1"/>
          <p:nvPr userDrawn="1"/>
        </p:nvSpPr>
        <p:spPr>
          <a:xfrm>
            <a:off x="8947053" y="1714500"/>
            <a:ext cx="2191770" cy="1141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Black</a:t>
            </a:r>
          </a:p>
          <a:p>
            <a:r>
              <a:rPr lang="en-US" sz="900">
                <a:solidFill>
                  <a:schemeClr val="bg1"/>
                </a:solidFill>
              </a:rPr>
              <a:t>RGB: 0, 0, 0</a:t>
            </a:r>
          </a:p>
        </p:txBody>
      </p:sp>
    </p:spTree>
    <p:extLst>
      <p:ext uri="{BB962C8B-B14F-4D97-AF65-F5344CB8AC3E}">
        <p14:creationId xmlns:p14="http://schemas.microsoft.com/office/powerpoint/2010/main" val="428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CEB5585-C834-0985-6E75-F76DB3DE9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97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476000"/>
            <a:ext cx="10829543" cy="4315200"/>
          </a:xfrm>
          <a:noFill/>
        </p:spPr>
        <p:txBody>
          <a:bodyPr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Takeaway bar">
            <a:extLst>
              <a:ext uri="{FF2B5EF4-FFF2-40B4-BE49-F238E27FC236}">
                <a16:creationId xmlns:a16="http://schemas.microsoft.com/office/drawing/2014/main" id="{8F3A43FB-9FBA-E24C-1C15-E32F1866C8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865760"/>
            <a:ext cx="10820399" cy="320088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Black. Bold. 16 pt. Centered. Sentence case.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FA8D734-2FCE-8F54-C61F-7DDD193F1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4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81500" y="1572733"/>
            <a:ext cx="7124700" cy="3903034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3419475" cy="590931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Body 1">
            <a:extLst>
              <a:ext uri="{FF2B5EF4-FFF2-40B4-BE49-F238E27FC236}">
                <a16:creationId xmlns:a16="http://schemas.microsoft.com/office/drawing/2014/main" id="{82C03A76-7437-CCE5-AA77-D22BE8AE05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3" y="2247900"/>
            <a:ext cx="3423867" cy="3227867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akeaway bar">
            <a:extLst>
              <a:ext uri="{FF2B5EF4-FFF2-40B4-BE49-F238E27FC236}">
                <a16:creationId xmlns:a16="http://schemas.microsoft.com/office/drawing/2014/main" id="{67AD0891-A881-5DC1-1013-431917331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865760"/>
            <a:ext cx="10820399" cy="320088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Optional takeaway bar. Black. Bold. 16 pt. Centered. Sentence case.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052439E-9AF4-ACA4-C314-22E8A138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2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696433" y="2294021"/>
            <a:ext cx="5247167" cy="3497178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1" y="1572733"/>
            <a:ext cx="5248274" cy="341632"/>
          </a:xfrm>
          <a:noFill/>
        </p:spPr>
        <p:txBody>
          <a:bodyPr wrap="square" bIns="9144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800" b="1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 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Body 1">
            <a:extLst>
              <a:ext uri="{FF2B5EF4-FFF2-40B4-BE49-F238E27FC236}">
                <a16:creationId xmlns:a16="http://schemas.microsoft.com/office/drawing/2014/main" id="{CBE0B946-A5C4-9B05-3ADE-B4FE96232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8400" y="2294021"/>
            <a:ext cx="5247167" cy="3497178"/>
          </a:xfrm>
          <a:noFill/>
        </p:spPr>
        <p:txBody>
          <a:bodyPr rIns="182880"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akeaway bar">
            <a:extLst>
              <a:ext uri="{FF2B5EF4-FFF2-40B4-BE49-F238E27FC236}">
                <a16:creationId xmlns:a16="http://schemas.microsoft.com/office/drawing/2014/main" id="{5E9B1FFA-BD88-F9E9-59C9-C7AE0E13A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865760"/>
            <a:ext cx="10820399" cy="320088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Black. Bold. 16 pt. Centered. Sentence case.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757467A-1A0B-9CF2-835A-49199558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s"/>
          <p:cNvSpPr>
            <a:spLocks noGrp="1"/>
          </p:cNvSpPr>
          <p:nvPr>
            <p:ph type="body" idx="1"/>
          </p:nvPr>
        </p:nvSpPr>
        <p:spPr>
          <a:xfrm>
            <a:off x="647700" y="3811347"/>
            <a:ext cx="3581400" cy="333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7700" y="2743200"/>
            <a:ext cx="10896600" cy="7018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pyright"/>
          <p:cNvSpPr txBox="1">
            <a:spLocks noChangeArrowheads="1"/>
          </p:cNvSpPr>
          <p:nvPr userDrawn="1"/>
        </p:nvSpPr>
        <p:spPr bwMode="auto">
          <a:xfrm>
            <a:off x="183390" y="6579155"/>
            <a:ext cx="15230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/>
            <a:r>
              <a:rPr lang="en-US" sz="600" dirty="0">
                <a:latin typeface="Arial" pitchFamily="34" charset="0"/>
                <a:cs typeface="Arial" pitchFamily="34" charset="0"/>
              </a:rPr>
              <a:t>© 2024</a:t>
            </a:r>
            <a:r>
              <a:rPr lang="en-US" sz="600" baseline="0" dirty="0">
                <a:latin typeface="Arial" pitchFamily="34" charset="0"/>
                <a:cs typeface="Arial" pitchFamily="34" charset="0"/>
              </a:rPr>
              <a:t> Collins Aerospace</a:t>
            </a:r>
            <a:r>
              <a:rPr lang="en-US" sz="600" dirty="0"/>
              <a:t>.</a:t>
            </a:r>
            <a:br>
              <a:rPr lang="en-US" sz="600" dirty="0"/>
            </a:br>
            <a:r>
              <a:rPr lang="en-US" sz="600" dirty="0"/>
              <a:t>All rights reserved.</a:t>
            </a:r>
          </a:p>
        </p:txBody>
      </p:sp>
      <p:sp>
        <p:nvSpPr>
          <p:cNvPr id="9" name="Copyright"/>
          <p:cNvSpPr txBox="1">
            <a:spLocks noChangeArrowheads="1"/>
          </p:cNvSpPr>
          <p:nvPr userDrawn="1"/>
        </p:nvSpPr>
        <p:spPr bwMode="auto">
          <a:xfrm>
            <a:off x="4963949" y="6956980"/>
            <a:ext cx="2264102" cy="9233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702" r:id="rId3"/>
    <p:sldLayoutId id="214748370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0" rtl="0" eaLnBrk="1" latinLnBrk="0" hangingPunct="1">
        <a:lnSpc>
          <a:spcPct val="90000"/>
        </a:lnSpc>
        <a:spcBef>
          <a:spcPts val="0"/>
        </a:spcBef>
        <a:buSzPct val="115000"/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A4A3A4"/>
          </p15:clr>
        </p15:guide>
        <p15:guide id="3" pos="7248" userDrawn="1">
          <p15:clr>
            <a:srgbClr val="A4A3A4"/>
          </p15:clr>
        </p15:guide>
        <p15:guide id="5" pos="1416" userDrawn="1">
          <p15:clr>
            <a:srgbClr val="A4A3A4"/>
          </p15:clr>
        </p15:guide>
        <p15:guide id="6" pos="1608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2760" userDrawn="1">
          <p15:clr>
            <a:srgbClr val="A4A3A4"/>
          </p15:clr>
        </p15:guide>
        <p15:guide id="9" pos="3744" userDrawn="1">
          <p15:clr>
            <a:srgbClr val="A4A3A4"/>
          </p15:clr>
        </p15:guide>
        <p15:guide id="10" pos="3936" userDrawn="1">
          <p15:clr>
            <a:srgbClr val="A4A3A4"/>
          </p15:clr>
        </p15:guide>
        <p15:guide id="11" pos="4920" userDrawn="1">
          <p15:clr>
            <a:srgbClr val="A4A3A4"/>
          </p15:clr>
        </p15:guide>
        <p15:guide id="12" pos="5088" userDrawn="1">
          <p15:clr>
            <a:srgbClr val="A4A3A4"/>
          </p15:clr>
        </p15:guide>
        <p15:guide id="13" pos="6072" userDrawn="1">
          <p15:clr>
            <a:srgbClr val="A4A3A4"/>
          </p15:clr>
        </p15:guide>
        <p15:guide id="14" pos="6264" userDrawn="1">
          <p15:clr>
            <a:srgbClr val="A4A3A4"/>
          </p15:clr>
        </p15:guide>
        <p15:guide id="15" orient="horz" pos="3888" userDrawn="1">
          <p15:clr>
            <a:srgbClr val="547EBF"/>
          </p15:clr>
        </p15:guide>
        <p15:guide id="16" orient="horz" pos="1296" userDrawn="1">
          <p15:clr>
            <a:srgbClr val="547EBF"/>
          </p15:clr>
        </p15:guide>
        <p15:guide id="17" orient="horz" pos="2616" userDrawn="1">
          <p15:clr>
            <a:srgbClr val="547EBF"/>
          </p15:clr>
        </p15:guide>
        <p15:guide id="18" orient="horz" pos="2976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Body"/>
          <p:cNvSpPr>
            <a:spLocks noGrp="1"/>
          </p:cNvSpPr>
          <p:nvPr>
            <p:ph type="body" idx="1"/>
          </p:nvPr>
        </p:nvSpPr>
        <p:spPr>
          <a:xfrm>
            <a:off x="685800" y="1476001"/>
            <a:ext cx="10821419" cy="43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Main bullet. 24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94944" y="463255"/>
            <a:ext cx="10811256" cy="67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4944" y="126143"/>
            <a:ext cx="10820399" cy="0"/>
          </a:xfrm>
          <a:prstGeom prst="line">
            <a:avLst/>
          </a:prstGeom>
          <a:ln w="254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740FB1-FF82-7E7E-6F09-DE063ABD40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060" y="6328623"/>
            <a:ext cx="1935059" cy="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2" r:id="rId2"/>
    <p:sldLayoutId id="2147483695" r:id="rId3"/>
    <p:sldLayoutId id="2147483669" r:id="rId4"/>
    <p:sldLayoutId id="2147483664" r:id="rId5"/>
    <p:sldLayoutId id="2147483694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baseline="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19456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1792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8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indent="-21945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48" userDrawn="1">
          <p15:clr>
            <a:srgbClr val="547EBF"/>
          </p15:clr>
        </p15:guide>
        <p15:guide id="3" pos="432" userDrawn="1">
          <p15:clr>
            <a:srgbClr val="547EBF"/>
          </p15:clr>
        </p15:guide>
        <p15:guide id="4" orient="horz" pos="3888" userDrawn="1">
          <p15:clr>
            <a:srgbClr val="547EBF"/>
          </p15:clr>
        </p15:guide>
        <p15:guide id="5" orient="horz" pos="288" userDrawn="1">
          <p15:clr>
            <a:srgbClr val="547EBF"/>
          </p15:clr>
        </p15:guide>
        <p15:guide id="6" pos="1416" userDrawn="1">
          <p15:clr>
            <a:srgbClr val="A4A3A4"/>
          </p15:clr>
        </p15:guide>
        <p15:guide id="7" pos="1608" userDrawn="1">
          <p15:clr>
            <a:srgbClr val="A4A3A4"/>
          </p15:clr>
        </p15:guide>
        <p15:guide id="8" pos="3744" userDrawn="1">
          <p15:clr>
            <a:srgbClr val="A4A3A4"/>
          </p15:clr>
        </p15:guide>
        <p15:guide id="9" pos="3936" userDrawn="1">
          <p15:clr>
            <a:srgbClr val="A4A3A4"/>
          </p15:clr>
        </p15:guide>
        <p15:guide id="10" pos="4920" userDrawn="1">
          <p15:clr>
            <a:srgbClr val="A4A3A4"/>
          </p15:clr>
        </p15:guide>
        <p15:guide id="11" pos="5088" userDrawn="1">
          <p15:clr>
            <a:srgbClr val="A4A3A4"/>
          </p15:clr>
        </p15:guide>
        <p15:guide id="12" pos="6072" userDrawn="1">
          <p15:clr>
            <a:srgbClr val="A4A3A4"/>
          </p15:clr>
        </p15:guide>
        <p15:guide id="13" pos="6264" userDrawn="1">
          <p15:clr>
            <a:srgbClr val="A4A3A4"/>
          </p15:clr>
        </p15:guide>
        <p15:guide id="14" pos="2592" userDrawn="1">
          <p15:clr>
            <a:srgbClr val="A4A3A4"/>
          </p15:clr>
        </p15:guide>
        <p15:guide id="15" pos="2760" userDrawn="1">
          <p15:clr>
            <a:srgbClr val="A4A3A4"/>
          </p15:clr>
        </p15:guide>
        <p15:guide id="16" orient="horz" pos="720" userDrawn="1">
          <p15:clr>
            <a:srgbClr val="547EBF"/>
          </p15:clr>
        </p15:guide>
        <p15:guide id="17" orient="horz" pos="480" userDrawn="1">
          <p15:clr>
            <a:srgbClr val="547EBF"/>
          </p15:clr>
        </p15:guide>
        <p15:guide id="18" orient="horz" pos="984" userDrawn="1">
          <p15:clr>
            <a:srgbClr val="F26B43"/>
          </p15:clr>
        </p15:guide>
        <p15:guide id="19" orient="horz" pos="36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s"/>
          <p:cNvSpPr>
            <a:spLocks noGrp="1"/>
          </p:cNvSpPr>
          <p:nvPr>
            <p:ph type="body" idx="1"/>
          </p:nvPr>
        </p:nvSpPr>
        <p:spPr>
          <a:xfrm>
            <a:off x="685800" y="3900728"/>
            <a:ext cx="3581400" cy="333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85800" y="1874225"/>
            <a:ext cx="10820400" cy="1661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547A21D-2A8F-FEFE-660B-5ECF70D43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8A678A-2009-56F9-4950-24CA9C0222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60" y="6328623"/>
            <a:ext cx="1935059" cy="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0" rtl="0" eaLnBrk="1" latinLnBrk="0" hangingPunct="1">
        <a:lnSpc>
          <a:spcPct val="90000"/>
        </a:lnSpc>
        <a:spcBef>
          <a:spcPts val="0"/>
        </a:spcBef>
        <a:buSzPct val="115000"/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SzPct val="115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A4A3A4"/>
          </p15:clr>
        </p15:guide>
        <p15:guide id="3" pos="7248">
          <p15:clr>
            <a:srgbClr val="A4A3A4"/>
          </p15:clr>
        </p15:guide>
        <p15:guide id="5" pos="1416">
          <p15:clr>
            <a:srgbClr val="A4A3A4"/>
          </p15:clr>
        </p15:guide>
        <p15:guide id="6" pos="1608">
          <p15:clr>
            <a:srgbClr val="A4A3A4"/>
          </p15:clr>
        </p15:guide>
        <p15:guide id="7" pos="2592">
          <p15:clr>
            <a:srgbClr val="A4A3A4"/>
          </p15:clr>
        </p15:guide>
        <p15:guide id="8" pos="2760">
          <p15:clr>
            <a:srgbClr val="A4A3A4"/>
          </p15:clr>
        </p15:guide>
        <p15:guide id="9" pos="3744">
          <p15:clr>
            <a:srgbClr val="A4A3A4"/>
          </p15:clr>
        </p15:guide>
        <p15:guide id="10" pos="3936">
          <p15:clr>
            <a:srgbClr val="A4A3A4"/>
          </p15:clr>
        </p15:guide>
        <p15:guide id="11" pos="4920">
          <p15:clr>
            <a:srgbClr val="A4A3A4"/>
          </p15:clr>
        </p15:guide>
        <p15:guide id="12" pos="5088">
          <p15:clr>
            <a:srgbClr val="A4A3A4"/>
          </p15:clr>
        </p15:guide>
        <p15:guide id="13" pos="6072">
          <p15:clr>
            <a:srgbClr val="A4A3A4"/>
          </p15:clr>
        </p15:guide>
        <p15:guide id="14" pos="6264">
          <p15:clr>
            <a:srgbClr val="A4A3A4"/>
          </p15:clr>
        </p15:guide>
        <p15:guide id="15" orient="horz" pos="3888">
          <p15:clr>
            <a:srgbClr val="547EBF"/>
          </p15:clr>
        </p15:guide>
        <p15:guide id="16" orient="horz" pos="1296">
          <p15:clr>
            <a:srgbClr val="547EBF"/>
          </p15:clr>
        </p15:guide>
        <p15:guide id="17" orient="horz" pos="2592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oonwerks/AgreeDog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467">
            <a:extLst>
              <a:ext uri="{FF2B5EF4-FFF2-40B4-BE49-F238E27FC236}">
                <a16:creationId xmlns:a16="http://schemas.microsoft.com/office/drawing/2014/main" id="{5C315648-1776-8940-4C99-F029D2EA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01" y="1866123"/>
            <a:ext cx="4414343" cy="2468626"/>
          </a:xfrm>
          <a:solidFill>
            <a:schemeClr val="bg1">
              <a:alpha val="24000"/>
            </a:schemeClr>
          </a:solidFill>
        </p:spPr>
        <p:txBody>
          <a:bodyPr/>
          <a:lstStyle/>
          <a:p>
            <a:r>
              <a:rPr lang="en" sz="4800" dirty="0">
                <a:solidFill>
                  <a:schemeClr val="tx1"/>
                </a:solidFill>
              </a:rPr>
              <a:t>Towards Explainable Compositional Reasoning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9" name="Text Placeholder 468">
            <a:extLst>
              <a:ext uri="{FF2B5EF4-FFF2-40B4-BE49-F238E27FC236}">
                <a16:creationId xmlns:a16="http://schemas.microsoft.com/office/drawing/2014/main" id="{76B80342-10F0-6582-7718-DD14F0A9D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5467" y="5204509"/>
            <a:ext cx="6683510" cy="120032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Isaac Amundson</a:t>
            </a:r>
            <a:r>
              <a:rPr lang="en-US" sz="2000" dirty="0"/>
              <a:t>, Amer Tahat, David Hardin, Darren Cofer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International Workshop on Explainability of Real-time Systems and their Analysis</a:t>
            </a:r>
          </a:p>
          <a:p>
            <a:pPr marL="0" indent="0">
              <a:buNone/>
            </a:pPr>
            <a:r>
              <a:rPr lang="en-US" dirty="0"/>
              <a:t>December 10, 2024</a:t>
            </a:r>
          </a:p>
        </p:txBody>
      </p:sp>
      <p:sp>
        <p:nvSpPr>
          <p:cNvPr id="3" name="BJPseudoFooter">
            <a:extLst>
              <a:ext uri="{FF2B5EF4-FFF2-40B4-BE49-F238E27FC236}">
                <a16:creationId xmlns:a16="http://schemas.microsoft.com/office/drawing/2014/main" id="{002967F3-8183-28F8-74AA-B98F9D55308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24394" y="6642556"/>
            <a:ext cx="3571811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Distribution Statement “A” (Approved for Public Release, Distribution Unlimited).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721BD1-488A-D031-F908-C055698F0990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2E5DE-2EAD-A750-76E2-1BE3AABAAD0D}"/>
              </a:ext>
            </a:extLst>
          </p:cNvPr>
          <p:cNvSpPr/>
          <p:nvPr/>
        </p:nvSpPr>
        <p:spPr>
          <a:xfrm>
            <a:off x="148046" y="6200503"/>
            <a:ext cx="2865120" cy="47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447">
            <a:extLst>
              <a:ext uri="{FF2B5EF4-FFF2-40B4-BE49-F238E27FC236}">
                <a16:creationId xmlns:a16="http://schemas.microsoft.com/office/drawing/2014/main" id="{0FFBD24A-C60E-F1AF-F174-F96AB1D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2377"/>
            <a:ext cx="7139619" cy="3224803"/>
          </a:xfrm>
        </p:spPr>
        <p:txBody>
          <a:bodyPr/>
          <a:lstStyle/>
          <a:p>
            <a:r>
              <a:rPr lang="en-US" sz="6600" dirty="0"/>
              <a:t>Thank You!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449">
            <a:extLst>
              <a:ext uri="{FF2B5EF4-FFF2-40B4-BE49-F238E27FC236}">
                <a16:creationId xmlns:a16="http://schemas.microsoft.com/office/drawing/2014/main" id="{C5D2C497-7614-48F7-FFB0-1394DB0FA2DE}"/>
              </a:ext>
            </a:extLst>
          </p:cNvPr>
          <p:cNvSpPr txBox="1">
            <a:spLocks/>
          </p:cNvSpPr>
          <p:nvPr/>
        </p:nvSpPr>
        <p:spPr>
          <a:xfrm>
            <a:off x="685800" y="5339426"/>
            <a:ext cx="4124325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This work was funded by DARPA contract FA8750-24-9-1000.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The views, opinions and/or findings expressed are those of the authors and should not be interpreted as representing the official views or policies of the Department of Defense or the U.S. Government.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C62F7C-98E9-14DF-201E-64874663CABC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394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CDEA5C-6996-C507-FA7E-94A7571E4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12" y="1814807"/>
            <a:ext cx="6388148" cy="37827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Develop automated, scalable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formal methods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tools that are integrated into 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traditional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development pipelines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Enable 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traditional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product engineers to incrementally produce and maintain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high-assurance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national security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ACF5B9-C408-4419-B44B-7DF3DBBB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514473"/>
            <a:ext cx="10811256" cy="37134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b="1" dirty="0">
                <a:latin typeface="Arial"/>
                <a:cs typeface="Arial"/>
              </a:rPr>
              <a:t>DARPA PROVERS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1E8162-4D0D-ECA1-0BDD-8B728C42239E}"/>
              </a:ext>
            </a:extLst>
          </p:cNvPr>
          <p:cNvGrpSpPr/>
          <p:nvPr/>
        </p:nvGrpSpPr>
        <p:grpSpPr>
          <a:xfrm>
            <a:off x="1094847" y="2054828"/>
            <a:ext cx="2692532" cy="1454679"/>
            <a:chOff x="1532671" y="1273063"/>
            <a:chExt cx="2692532" cy="145467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37B933E-2092-2C4D-CA33-2F8E6D7FA097}"/>
                </a:ext>
              </a:extLst>
            </p:cNvPr>
            <p:cNvSpPr/>
            <p:nvPr/>
          </p:nvSpPr>
          <p:spPr>
            <a:xfrm>
              <a:off x="2661964" y="1273063"/>
              <a:ext cx="1148575" cy="35997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01BC39D-EAB6-610D-8866-CCD5C4B7E13D}"/>
                </a:ext>
              </a:extLst>
            </p:cNvPr>
            <p:cNvSpPr/>
            <p:nvPr/>
          </p:nvSpPr>
          <p:spPr>
            <a:xfrm>
              <a:off x="1854927" y="2367765"/>
              <a:ext cx="1148575" cy="35997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AD02ED-B168-CFE5-702D-BC554A68E339}"/>
                </a:ext>
              </a:extLst>
            </p:cNvPr>
            <p:cNvSpPr txBox="1"/>
            <p:nvPr/>
          </p:nvSpPr>
          <p:spPr>
            <a:xfrm>
              <a:off x="1532671" y="1856281"/>
              <a:ext cx="26925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AEROSPACE &amp; DEFENSE</a:t>
              </a: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4283F246-2A83-7389-A04B-3B74855D1019}"/>
                </a:ext>
              </a:extLst>
            </p:cNvPr>
            <p:cNvCxnSpPr>
              <a:cxnSpLocks/>
              <a:stCxn id="2" idx="2"/>
              <a:endCxn id="4" idx="0"/>
            </p:cNvCxnSpPr>
            <p:nvPr/>
          </p:nvCxnSpPr>
          <p:spPr bwMode="auto">
            <a:xfrm rot="5400000">
              <a:off x="2945975" y="1566003"/>
              <a:ext cx="223241" cy="3573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78F75BC9-1658-39B4-089B-808FE9556774}"/>
                </a:ext>
              </a:extLst>
            </p:cNvPr>
            <p:cNvCxnSpPr>
              <a:cxnSpLocks/>
              <a:stCxn id="3" idx="0"/>
              <a:endCxn id="4" idx="2"/>
            </p:cNvCxnSpPr>
            <p:nvPr/>
          </p:nvCxnSpPr>
          <p:spPr bwMode="auto">
            <a:xfrm rot="5400000" flipH="1" flipV="1">
              <a:off x="2567611" y="2056439"/>
              <a:ext cx="172930" cy="4497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346B16-075F-B75F-5AA3-D6D2F6DD6011}"/>
              </a:ext>
            </a:extLst>
          </p:cNvPr>
          <p:cNvSpPr txBox="1">
            <a:spLocks/>
          </p:cNvSpPr>
          <p:nvPr/>
        </p:nvSpPr>
        <p:spPr>
          <a:xfrm>
            <a:off x="694944" y="914199"/>
            <a:ext cx="8098536" cy="41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 sz="2400" b="1">
                <a:solidFill>
                  <a:schemeClr val="tx2"/>
                </a:solidFill>
              </a:defRPr>
            </a:lvl1pPr>
            <a:lvl2pPr marL="438912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/>
            </a:lvl2pPr>
            <a:lvl3pPr marL="621792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2000"/>
            </a:lvl3pPr>
            <a:lvl4pPr marL="841248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/>
            </a:lvl4pPr>
            <a:lvl5pPr marL="1060704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>
                <a:solidFill>
                  <a:srgbClr val="C00000"/>
                </a:solidFill>
              </a:rPr>
              <a:t>Pipelined Reasoning of Verifiers Enabling Robust Systems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B71DD6-D0A3-47AE-78BE-2924358063D1}"/>
              </a:ext>
            </a:extLst>
          </p:cNvPr>
          <p:cNvSpPr txBox="1">
            <a:spLocks/>
          </p:cNvSpPr>
          <p:nvPr/>
        </p:nvSpPr>
        <p:spPr>
          <a:xfrm>
            <a:off x="7520097" y="1731366"/>
            <a:ext cx="4373265" cy="309351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Barriers to formal methods adoption</a:t>
            </a:r>
          </a:p>
          <a:p>
            <a:r>
              <a:rPr lang="en-US" sz="1600" dirty="0"/>
              <a:t>Scalability to support real-world systems</a:t>
            </a:r>
          </a:p>
          <a:p>
            <a:r>
              <a:rPr lang="en-US" sz="1600" dirty="0"/>
              <a:t>Poorly designed UI and other usability factors</a:t>
            </a:r>
          </a:p>
          <a:p>
            <a:r>
              <a:rPr lang="en-US" sz="1600" dirty="0">
                <a:solidFill>
                  <a:prstClr val="black"/>
                </a:solidFill>
              </a:rPr>
              <a:t>Lack of commercially licensed / supported tools</a:t>
            </a:r>
          </a:p>
          <a:p>
            <a:r>
              <a:rPr lang="en-US" sz="1600" dirty="0"/>
              <a:t>Formal methods skillset required</a:t>
            </a:r>
            <a:endParaRPr lang="en-US" sz="1600" dirty="0">
              <a:solidFill>
                <a:prstClr val="black"/>
              </a:solidFill>
            </a:endParaRPr>
          </a:p>
          <a:p>
            <a:pPr lvl="1"/>
            <a:r>
              <a:rPr lang="en-US" sz="1600" dirty="0"/>
              <a:t>Property specification language</a:t>
            </a:r>
          </a:p>
          <a:p>
            <a:pPr lvl="1"/>
            <a:r>
              <a:rPr lang="en-US" sz="1600" dirty="0"/>
              <a:t>Explainable counterexamples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C94C9A-9694-CFC9-5882-54F025255608}"/>
              </a:ext>
            </a:extLst>
          </p:cNvPr>
          <p:cNvSpPr/>
          <p:nvPr/>
        </p:nvSpPr>
        <p:spPr>
          <a:xfrm>
            <a:off x="7978281" y="4314709"/>
            <a:ext cx="2976112" cy="3756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CC617F3-D809-267A-B3C5-6E6BF3A0B40D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FCB636CB-1479-314D-092E-5C544DDA9D3D}"/>
              </a:ext>
            </a:extLst>
          </p:cNvPr>
          <p:cNvSpPr txBox="1">
            <a:spLocks/>
          </p:cNvSpPr>
          <p:nvPr/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lang="en-US" sz="1200" smtClean="0">
                <a:solidFill>
                  <a:schemeClr val="accent3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65E6F-54ED-4977-A15E-D44BE7238A65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5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7CFFC-148C-4381-8C47-23869B79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INSPECTA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832D97C2-5E5D-0A12-7524-A5261077E9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56"/>
          <a:stretch/>
        </p:blipFill>
        <p:spPr>
          <a:xfrm>
            <a:off x="345286" y="1789755"/>
            <a:ext cx="7025573" cy="32147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38EB4D-9AD1-812F-9A8D-8F948D400AC2}"/>
              </a:ext>
            </a:extLst>
          </p:cNvPr>
          <p:cNvSpPr/>
          <p:nvPr/>
        </p:nvSpPr>
        <p:spPr>
          <a:xfrm>
            <a:off x="583630" y="4293219"/>
            <a:ext cx="688580" cy="2030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D3134-CCED-F13D-532E-5D913597E8B3}"/>
              </a:ext>
            </a:extLst>
          </p:cNvPr>
          <p:cNvSpPr/>
          <p:nvPr/>
        </p:nvSpPr>
        <p:spPr>
          <a:xfrm>
            <a:off x="5852166" y="1767415"/>
            <a:ext cx="707660" cy="20114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06B4C3-8A05-5D50-CDE6-93075ADAE36A}"/>
              </a:ext>
            </a:extLst>
          </p:cNvPr>
          <p:cNvSpPr txBox="1">
            <a:spLocks/>
          </p:cNvSpPr>
          <p:nvPr/>
        </p:nvSpPr>
        <p:spPr>
          <a:xfrm>
            <a:off x="694944" y="917668"/>
            <a:ext cx="8798079" cy="364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 sz="2400" b="1">
                <a:solidFill>
                  <a:schemeClr val="tx2"/>
                </a:solidFill>
              </a:defRPr>
            </a:lvl1pPr>
            <a:lvl2pPr marL="438912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/>
            </a:lvl2pPr>
            <a:lvl3pPr marL="621792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2000"/>
            </a:lvl3pPr>
            <a:lvl4pPr marL="841248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/>
            </a:lvl4pPr>
            <a:lvl5pPr marL="1060704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dirty="0">
                <a:solidFill>
                  <a:srgbClr val="C00000"/>
                </a:solidFill>
              </a:rPr>
              <a:t>Industrial-Scale Proof Engineering for Critical Trustworthy Applications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E9ECBC2-487B-5BEF-204B-FC048F6E0265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E1C47699-1905-0285-EAE3-91313CE28101}"/>
              </a:ext>
            </a:extLst>
          </p:cNvPr>
          <p:cNvSpPr txBox="1">
            <a:spLocks/>
          </p:cNvSpPr>
          <p:nvPr/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lang="en-US" sz="1200" smtClean="0">
                <a:solidFill>
                  <a:schemeClr val="accent3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65E6F-54ED-4977-A15E-D44BE7238A65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440272-B09D-376B-A788-54EB11F3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825" y="2326063"/>
            <a:ext cx="286243" cy="24481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9FA9593-37ED-1F0E-B54D-F541ACBBF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688" y="2731604"/>
            <a:ext cx="286243" cy="24481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9F16F66-3371-F67A-B74C-171A5D12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842" y="3108869"/>
            <a:ext cx="286243" cy="24481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88C3E02-3FA6-AC37-F9F9-FE36818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687" y="3441678"/>
            <a:ext cx="286243" cy="24481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170BF30-A26B-A207-B9AB-C9FCE37CF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464" y="3785083"/>
            <a:ext cx="286243" cy="24481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A1315C-395B-8D94-AFF2-AC4FDDB56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558" y="4254031"/>
            <a:ext cx="286243" cy="24481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8D52F3B-B678-0070-D266-2CC66580A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808" y="4702872"/>
            <a:ext cx="286243" cy="244813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21E0330-05D2-3F17-FED0-67F71873AEA1}"/>
              </a:ext>
            </a:extLst>
          </p:cNvPr>
          <p:cNvGrpSpPr/>
          <p:nvPr/>
        </p:nvGrpSpPr>
        <p:grpSpPr>
          <a:xfrm>
            <a:off x="8598691" y="1802995"/>
            <a:ext cx="2976733" cy="2495337"/>
            <a:chOff x="8598691" y="1802995"/>
            <a:chExt cx="2976733" cy="2495337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04FEACDD-650C-E0EE-EE8E-B34438B9F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048" t="12327" r="-1"/>
            <a:stretch/>
          </p:blipFill>
          <p:spPr bwMode="auto">
            <a:xfrm>
              <a:off x="8598691" y="2079993"/>
              <a:ext cx="2896494" cy="221833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5BF0FB5-CAA8-A007-F574-317BD9B37CD2}"/>
                </a:ext>
              </a:extLst>
            </p:cNvPr>
            <p:cNvSpPr txBox="1"/>
            <p:nvPr/>
          </p:nvSpPr>
          <p:spPr>
            <a:xfrm>
              <a:off x="9936683" y="1802995"/>
              <a:ext cx="1638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Cloud-based DevOps</a:t>
              </a:r>
            </a:p>
          </p:txBody>
        </p:sp>
      </p:grp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8CB1D99-D332-D1B2-72A6-1113F8C123A3}"/>
              </a:ext>
            </a:extLst>
          </p:cNvPr>
          <p:cNvSpPr/>
          <p:nvPr/>
        </p:nvSpPr>
        <p:spPr>
          <a:xfrm>
            <a:off x="9179084" y="2258044"/>
            <a:ext cx="407934" cy="3390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B174508-FF8A-3260-E37D-CC9EB2CA48BA}"/>
              </a:ext>
            </a:extLst>
          </p:cNvPr>
          <p:cNvSpPr/>
          <p:nvPr/>
        </p:nvSpPr>
        <p:spPr>
          <a:xfrm>
            <a:off x="9630296" y="2258044"/>
            <a:ext cx="407934" cy="3390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93ED637-B2FF-6036-EE90-6DBAD8541848}"/>
              </a:ext>
            </a:extLst>
          </p:cNvPr>
          <p:cNvSpPr/>
          <p:nvPr/>
        </p:nvSpPr>
        <p:spPr>
          <a:xfrm>
            <a:off x="8590435" y="3638772"/>
            <a:ext cx="2895588" cy="64613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A016816-9583-ED07-02D8-88755A38467F}"/>
              </a:ext>
            </a:extLst>
          </p:cNvPr>
          <p:cNvSpPr/>
          <p:nvPr/>
        </p:nvSpPr>
        <p:spPr>
          <a:xfrm>
            <a:off x="1793392" y="2249335"/>
            <a:ext cx="5447649" cy="3910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2213 0.2041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10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2123 0.1449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7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109 0.0900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44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2045 0.04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20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12149 -0.008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44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2448 -0.0773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38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12162 -0.1425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920AD1-8832-BDE9-4D07-9BFC1409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99" y="1384645"/>
            <a:ext cx="11314612" cy="4406555"/>
          </a:xfrm>
        </p:spPr>
        <p:txBody>
          <a:bodyPr/>
          <a:lstStyle/>
          <a:p>
            <a:r>
              <a:rPr lang="en-US" sz="2200" dirty="0"/>
              <a:t>Assume-Guarantee annex for AADL architecture models</a:t>
            </a:r>
          </a:p>
          <a:p>
            <a:pPr lvl="1"/>
            <a:r>
              <a:rPr lang="en-US" sz="1800" dirty="0"/>
              <a:t>Assumptions describe the expectations that a component has on the environment</a:t>
            </a:r>
          </a:p>
          <a:p>
            <a:pPr lvl="1"/>
            <a:r>
              <a:rPr lang="en-US" sz="1800" dirty="0"/>
              <a:t>Guarantees describe bounds on the behavior of the component when assumptions are valid</a:t>
            </a:r>
          </a:p>
          <a:p>
            <a:r>
              <a:rPr lang="en-US" sz="2200" dirty="0"/>
              <a:t>Compositional analysis to prove correctness of:</a:t>
            </a:r>
          </a:p>
          <a:p>
            <a:pPr lvl="1"/>
            <a:r>
              <a:rPr lang="en-US" sz="1800" dirty="0"/>
              <a:t>Component interfaces (component assumptions are satisfied by upstream guarantees)</a:t>
            </a:r>
          </a:p>
          <a:p>
            <a:pPr lvl="1"/>
            <a:r>
              <a:rPr lang="en-US" sz="1800" dirty="0"/>
              <a:t>Component implementations (component assumptions and subcomponent guarantees satisfy guarantees)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8C31F1-908B-07D5-EAF4-E55EF84E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Reasoning with AGREE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81D8F-C1BA-2B90-71C9-418B5F76C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4A5B53E-638F-9F2E-2900-A0FFBBCB5CA3}"/>
              </a:ext>
            </a:extLst>
          </p:cNvPr>
          <p:cNvSpPr txBox="1">
            <a:spLocks/>
          </p:cNvSpPr>
          <p:nvPr/>
        </p:nvSpPr>
        <p:spPr>
          <a:xfrm>
            <a:off x="694944" y="908959"/>
            <a:ext cx="8798079" cy="364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 sz="2400" b="1">
                <a:solidFill>
                  <a:schemeClr val="tx2"/>
                </a:solidFill>
              </a:defRPr>
            </a:lvl1pPr>
            <a:lvl2pPr marL="438912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/>
            </a:lvl2pPr>
            <a:lvl3pPr marL="621792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2000"/>
            </a:lvl3pPr>
            <a:lvl4pPr marL="841248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/>
            </a:lvl4pPr>
            <a:lvl5pPr marL="1060704" indent="-2194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dirty="0">
                <a:solidFill>
                  <a:srgbClr val="C00000"/>
                </a:solidFill>
              </a:rPr>
              <a:t>Assume Guarantee Reasoning Environment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712EC9-109B-2571-EC18-DD9BB2223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16" y="3716336"/>
            <a:ext cx="10026177" cy="257081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BD610A-8187-F66C-A2C0-F7CF0E2C060A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F7A72-7AB2-042D-5AC1-DD67437055EE}"/>
              </a:ext>
            </a:extLst>
          </p:cNvPr>
          <p:cNvSpPr/>
          <p:nvPr/>
        </p:nvSpPr>
        <p:spPr>
          <a:xfrm>
            <a:off x="4786685" y="4731026"/>
            <a:ext cx="787180" cy="31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7D6721-0567-AFF6-6BC5-37D1940E8F92}"/>
              </a:ext>
            </a:extLst>
          </p:cNvPr>
          <p:cNvSpPr/>
          <p:nvPr/>
        </p:nvSpPr>
        <p:spPr>
          <a:xfrm>
            <a:off x="3420386" y="4731026"/>
            <a:ext cx="1127760" cy="31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BC96C-03B2-794A-E173-381C0FC92E17}"/>
              </a:ext>
            </a:extLst>
          </p:cNvPr>
          <p:cNvSpPr/>
          <p:nvPr/>
        </p:nvSpPr>
        <p:spPr>
          <a:xfrm>
            <a:off x="2327000" y="4731026"/>
            <a:ext cx="787180" cy="31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20D8D-814F-9A89-59BB-1974710C9E8F}"/>
              </a:ext>
            </a:extLst>
          </p:cNvPr>
          <p:cNvSpPr/>
          <p:nvPr/>
        </p:nvSpPr>
        <p:spPr>
          <a:xfrm>
            <a:off x="1301281" y="4730276"/>
            <a:ext cx="787180" cy="31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48105D-A4A6-8F3F-EA07-19B0D51755A1}"/>
              </a:ext>
            </a:extLst>
          </p:cNvPr>
          <p:cNvGrpSpPr/>
          <p:nvPr/>
        </p:nvGrpSpPr>
        <p:grpSpPr>
          <a:xfrm>
            <a:off x="2448319" y="5529175"/>
            <a:ext cx="1960036" cy="429540"/>
            <a:chOff x="2267242" y="5576430"/>
            <a:chExt cx="1960036" cy="42954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48D62F7C-2CA7-11E7-FF0B-4729CDF0B4CE}"/>
                </a:ext>
              </a:extLst>
            </p:cNvPr>
            <p:cNvSpPr/>
            <p:nvPr/>
          </p:nvSpPr>
          <p:spPr>
            <a:xfrm>
              <a:off x="2267242" y="5576430"/>
              <a:ext cx="1960036" cy="429540"/>
            </a:xfrm>
            <a:prstGeom prst="wedgeRoundRectCallout">
              <a:avLst>
                <a:gd name="adj1" fmla="val 25368"/>
                <a:gd name="adj2" fmla="val -133029"/>
                <a:gd name="adj3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 &lt; 20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Output &lt; 38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CC705C-938F-B5B7-5E80-2E4BEC4A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5410" y="5673526"/>
              <a:ext cx="219570" cy="2250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5CF36B-6F1A-B47B-526A-755589EE778F}"/>
              </a:ext>
            </a:extLst>
          </p:cNvPr>
          <p:cNvGrpSpPr/>
          <p:nvPr/>
        </p:nvGrpSpPr>
        <p:grpSpPr>
          <a:xfrm>
            <a:off x="2445089" y="5529175"/>
            <a:ext cx="1960036" cy="429540"/>
            <a:chOff x="4059514" y="5708085"/>
            <a:chExt cx="1960036" cy="429540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D7BE0244-126F-8490-5A7F-011EACAD7BED}"/>
                </a:ext>
              </a:extLst>
            </p:cNvPr>
            <p:cNvSpPr/>
            <p:nvPr/>
          </p:nvSpPr>
          <p:spPr>
            <a:xfrm>
              <a:off x="4059514" y="5708085"/>
              <a:ext cx="1960036" cy="429540"/>
            </a:xfrm>
            <a:prstGeom prst="wedgeRoundRectCallout">
              <a:avLst>
                <a:gd name="adj1" fmla="val 25368"/>
                <a:gd name="adj2" fmla="val -133029"/>
                <a:gd name="adj3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 &lt; 10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Output &lt; 18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DF80B3-A041-2F12-803C-900C23F31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2772" y="5824377"/>
              <a:ext cx="178658" cy="2084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555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669B5-2289-504F-800B-892D4D49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Counterexamples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9C926-F24D-86AF-6EDA-9F4873DC3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03018-050B-2F72-6866-8BD67782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61" y="652053"/>
            <a:ext cx="4019440" cy="573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B7F44-4349-DE64-1D21-AB14F381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3" y="1143000"/>
            <a:ext cx="6671038" cy="314129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17325DD-F9DC-3378-51E1-AB22C96AED91}"/>
              </a:ext>
            </a:extLst>
          </p:cNvPr>
          <p:cNvSpPr/>
          <p:nvPr/>
        </p:nvSpPr>
        <p:spPr>
          <a:xfrm>
            <a:off x="6772355" y="1923613"/>
            <a:ext cx="895852" cy="30044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8EF7E2-C972-44E5-3085-634A2281A0EF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8B87B-8CC0-F00B-1C69-34504A457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1220" y="2782551"/>
            <a:ext cx="7320756" cy="1318741"/>
          </a:xfr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82880" rIns="182880" bIns="182880"/>
          <a:lstStyle/>
          <a:p>
            <a:pPr marL="0" indent="0">
              <a:buNone/>
            </a:pPr>
            <a:r>
              <a:rPr lang="en-US" dirty="0"/>
              <a:t>How can we improve AGREE usability by making counterexamples more </a:t>
            </a:r>
            <a:r>
              <a:rPr lang="en-US" i="1" dirty="0"/>
              <a:t>actionable</a:t>
            </a:r>
            <a:r>
              <a:rPr lang="en-US" dirty="0"/>
              <a:t>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3D98B87-37FC-92AB-6818-6533EA1C753C}"/>
              </a:ext>
            </a:extLst>
          </p:cNvPr>
          <p:cNvSpPr txBox="1">
            <a:spLocks/>
          </p:cNvSpPr>
          <p:nvPr/>
        </p:nvSpPr>
        <p:spPr>
          <a:xfrm>
            <a:off x="2511220" y="2782551"/>
            <a:ext cx="7320756" cy="26993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809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can we improve AGREE usability by making counterexamples more </a:t>
            </a:r>
            <a:r>
              <a:rPr lang="en-US" i="1" dirty="0"/>
              <a:t>actionable</a:t>
            </a:r>
            <a:r>
              <a:rPr lang="en-US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Actionable: Determine and address the root cause of the counterexample more quickly</a:t>
            </a:r>
          </a:p>
        </p:txBody>
      </p:sp>
    </p:spTree>
    <p:extLst>
      <p:ext uri="{BB962C8B-B14F-4D97-AF65-F5344CB8AC3E}">
        <p14:creationId xmlns:p14="http://schemas.microsoft.com/office/powerpoint/2010/main" val="11006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ADBF7-9301-4677-2768-5AEA86502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944" y="1072555"/>
            <a:ext cx="10488096" cy="2185656"/>
          </a:xfrm>
        </p:spPr>
        <p:txBody>
          <a:bodyPr/>
          <a:lstStyle/>
          <a:p>
            <a:pPr marL="596900" lvl="0" indent="-4572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2400" dirty="0"/>
              <a:t>We developed a novel conversational AGREE copilot (AGREE-Dog) to produce natural language explanations for AGREE counterexamples and assist with model repair</a:t>
            </a:r>
          </a:p>
          <a:p>
            <a:pPr marL="877888" lvl="1" indent="-457200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dirty="0"/>
              <a:t>Based on the GPT-4o multi-modal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47E39A-63BE-D392-FA07-AA7BB24A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66347"/>
            <a:ext cx="10811256" cy="474179"/>
          </a:xfrm>
        </p:spPr>
        <p:txBody>
          <a:bodyPr/>
          <a:lstStyle/>
          <a:p>
            <a:r>
              <a:rPr lang="en-US" sz="3200" b="1" dirty="0">
                <a:solidFill>
                  <a:schemeClr val="dk2"/>
                </a:solidFill>
              </a:rPr>
              <a:t>Towards Explainable Compositional Reasoning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AB9E-07EB-B254-CA9D-D777687DB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6A0A8BB1-A68E-E5F0-2DF2-BB1E076783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47966" y="6547444"/>
            <a:ext cx="3331361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dirty="0"/>
              <a:t>This document does not include any export-controlled technical data.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12FEB7-8B82-B3A2-C06B-84D14631BBCF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14E792-2A26-467F-4C34-22BC8DDE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01" y="2822787"/>
            <a:ext cx="10155304" cy="37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DB32DF-B295-00A7-9405-CAE92CDF5615}"/>
              </a:ext>
            </a:extLst>
          </p:cNvPr>
          <p:cNvGrpSpPr/>
          <p:nvPr/>
        </p:nvGrpSpPr>
        <p:grpSpPr>
          <a:xfrm>
            <a:off x="617533" y="1168269"/>
            <a:ext cx="11177302" cy="5037033"/>
            <a:chOff x="617533" y="1227600"/>
            <a:chExt cx="11177302" cy="5037033"/>
          </a:xfrm>
        </p:grpSpPr>
        <p:pic>
          <p:nvPicPr>
            <p:cNvPr id="112" name="Google Shape;112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533" y="1227600"/>
              <a:ext cx="11177302" cy="5037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7247E7-2CF9-F3A4-47D8-6C633F27EDC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8343" y="2116795"/>
              <a:ext cx="963262" cy="215866"/>
            </a:xfrm>
            <a:prstGeom prst="rect">
              <a:avLst/>
            </a:prstGeom>
          </p:spPr>
        </p:pic>
      </p:grpSp>
      <p:cxnSp>
        <p:nvCxnSpPr>
          <p:cNvPr id="113" name="Google Shape;113;p22"/>
          <p:cNvCxnSpPr>
            <a:stCxn id="114" idx="1"/>
          </p:cNvCxnSpPr>
          <p:nvPr/>
        </p:nvCxnSpPr>
        <p:spPr>
          <a:xfrm rot="10800000">
            <a:off x="9617667" y="2704219"/>
            <a:ext cx="618400" cy="37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22"/>
          <p:cNvCxnSpPr>
            <a:cxnSpLocks/>
            <a:stCxn id="116" idx="1"/>
          </p:cNvCxnSpPr>
          <p:nvPr/>
        </p:nvCxnSpPr>
        <p:spPr>
          <a:xfrm flipH="1" flipV="1">
            <a:off x="9617667" y="4752236"/>
            <a:ext cx="692400" cy="8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22"/>
          <p:cNvCxnSpPr>
            <a:cxnSpLocks/>
            <a:stCxn id="118" idx="1"/>
          </p:cNvCxnSpPr>
          <p:nvPr/>
        </p:nvCxnSpPr>
        <p:spPr>
          <a:xfrm flipH="1">
            <a:off x="8874667" y="5505369"/>
            <a:ext cx="803200" cy="110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22"/>
          <p:cNvSpPr txBox="1"/>
          <p:nvPr/>
        </p:nvSpPr>
        <p:spPr>
          <a:xfrm>
            <a:off x="10236067" y="2593819"/>
            <a:ext cx="1264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</a:rPr>
              <a:t>Analysis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10310067" y="4692236"/>
            <a:ext cx="1466332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</a:rPr>
              <a:t>Detection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9677867" y="5394569"/>
            <a:ext cx="1264400" cy="2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</a:rPr>
              <a:t>Repair</a:t>
            </a:r>
            <a:endParaRPr b="1" dirty="0">
              <a:solidFill>
                <a:srgbClr val="FF0000"/>
              </a:solidFill>
            </a:endParaRPr>
          </a:p>
        </p:txBody>
      </p:sp>
      <p:cxnSp>
        <p:nvCxnSpPr>
          <p:cNvPr id="119" name="Google Shape;119;p22"/>
          <p:cNvCxnSpPr>
            <a:cxnSpLocks/>
          </p:cNvCxnSpPr>
          <p:nvPr/>
        </p:nvCxnSpPr>
        <p:spPr>
          <a:xfrm>
            <a:off x="8691154" y="4752236"/>
            <a:ext cx="37895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2"/>
          <p:cNvCxnSpPr>
            <a:cxnSpLocks/>
          </p:cNvCxnSpPr>
          <p:nvPr/>
        </p:nvCxnSpPr>
        <p:spPr>
          <a:xfrm>
            <a:off x="2307771" y="2204525"/>
            <a:ext cx="47342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599096" y="360305"/>
            <a:ext cx="11177303" cy="65083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AGREE-Dog: Counterexample Analysis and Resolution</a:t>
            </a:r>
            <a:endParaRPr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ABAEE0-4C66-0233-8EB0-1E9A41BF36DF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4CDF20E-8335-B1D3-F7EE-D9AD4AE00E2E}"/>
              </a:ext>
            </a:extLst>
          </p:cNvPr>
          <p:cNvSpPr txBox="1">
            <a:spLocks/>
          </p:cNvSpPr>
          <p:nvPr/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lang="en-US" sz="1200" smtClean="0">
                <a:solidFill>
                  <a:schemeClr val="accent3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65E6F-54ED-4977-A15E-D44BE7238A65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3" name="Google Shape;127;p23">
            <a:extLst>
              <a:ext uri="{FF2B5EF4-FFF2-40B4-BE49-F238E27FC236}">
                <a16:creationId xmlns:a16="http://schemas.microsoft.com/office/drawing/2014/main" id="{08992730-9FDA-9908-CAA4-CE788B98A82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9118" y="2500717"/>
            <a:ext cx="7557104" cy="25798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2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74F3-3735-F1B5-0BC0-2DAF5745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98" y="453224"/>
            <a:ext cx="11172101" cy="652007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9E31E-6A3C-C9D7-A453-59019741D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736" y="1356967"/>
            <a:ext cx="10948947" cy="4734866"/>
          </a:xfrm>
        </p:spPr>
        <p:txBody>
          <a:bodyPr/>
          <a:lstStyle/>
          <a:p>
            <a:r>
              <a:rPr lang="en-US" dirty="0"/>
              <a:t>Contextual constraints</a:t>
            </a:r>
          </a:p>
          <a:p>
            <a:pPr lvl="1"/>
            <a:r>
              <a:rPr lang="en-US" dirty="0" err="1"/>
              <a:t>GenAI</a:t>
            </a:r>
            <a:r>
              <a:rPr lang="en-US" dirty="0"/>
              <a:t> struggles with accurate AGREE model explanations due to limited context, causing hallucinations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AGREE-Dog Retrieval-Augmented Generation (RAG) System adjusts context dynamically, reducing hallucinations and improving explanation accuracy</a:t>
            </a:r>
          </a:p>
          <a:p>
            <a:r>
              <a:rPr lang="en-US" dirty="0"/>
              <a:t>Model repair</a:t>
            </a:r>
          </a:p>
          <a:p>
            <a:pPr lvl="1"/>
            <a:r>
              <a:rPr lang="en-US" dirty="0"/>
              <a:t>Repairs can generate multiple solutions, some of which violate system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AGREE-Dog follows predefined requirements to ensure repairs respect system constraints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Manual evaluation limits scalability for large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Conversational Quality Assessment System (CQAS) automates performance tracking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C790-DF42-FE89-D572-249385C1DCB0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7FE7B1B-D25B-1C80-98DE-4F4E22E71B4A}"/>
              </a:ext>
            </a:extLst>
          </p:cNvPr>
          <p:cNvSpPr txBox="1">
            <a:spLocks/>
          </p:cNvSpPr>
          <p:nvPr/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lang="en-US" sz="1200" smtClean="0">
                <a:solidFill>
                  <a:schemeClr val="accent3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65E6F-54ED-4977-A15E-D44BE7238A65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8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A4F1-10C5-99A8-6D80-132C3A8C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14" y="447679"/>
            <a:ext cx="11062297" cy="7636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18DA5-B0A4-3280-F671-2A554EE6C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89" y="1211279"/>
            <a:ext cx="10627938" cy="48805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Summary</a:t>
            </a:r>
          </a:p>
          <a:p>
            <a:pPr lvl="1"/>
            <a:r>
              <a:rPr lang="en-US" sz="2400" dirty="0">
                <a:solidFill>
                  <a:schemeClr val="dk1"/>
                </a:solidFill>
              </a:rPr>
              <a:t>Conversational copilot to generate </a:t>
            </a:r>
            <a:r>
              <a:rPr lang="en-US" sz="2400" i="1" dirty="0">
                <a:solidFill>
                  <a:schemeClr val="dk1"/>
                </a:solidFill>
              </a:rPr>
              <a:t>actionable</a:t>
            </a:r>
            <a:r>
              <a:rPr lang="en-US" sz="2400" dirty="0">
                <a:solidFill>
                  <a:schemeClr val="dk1"/>
                </a:solidFill>
              </a:rPr>
              <a:t> counterexamples</a:t>
            </a:r>
          </a:p>
          <a:p>
            <a:endParaRPr lang="en-US" sz="2800" dirty="0">
              <a:solidFill>
                <a:schemeClr val="dk1"/>
              </a:solidFill>
            </a:endParaRPr>
          </a:p>
          <a:p>
            <a:r>
              <a:rPr lang="en-US" sz="2800" dirty="0">
                <a:solidFill>
                  <a:schemeClr val="dk1"/>
                </a:solidFill>
              </a:rPr>
              <a:t>Up Next:</a:t>
            </a:r>
          </a:p>
          <a:p>
            <a:pPr lvl="1"/>
            <a:r>
              <a:rPr lang="en-US" sz="2400" dirty="0">
                <a:solidFill>
                  <a:schemeClr val="dk1"/>
                </a:solidFill>
              </a:rPr>
              <a:t>Conversational Quality Assessment System</a:t>
            </a:r>
          </a:p>
          <a:p>
            <a:pPr lvl="1"/>
            <a:r>
              <a:rPr lang="en-US" sz="2400" dirty="0">
                <a:solidFill>
                  <a:schemeClr val="dk1"/>
                </a:solidFill>
              </a:rPr>
              <a:t>Evaluation metrics instrumentation</a:t>
            </a:r>
          </a:p>
          <a:p>
            <a:pPr lvl="1"/>
            <a:r>
              <a:rPr lang="en-US" sz="2400" dirty="0">
                <a:solidFill>
                  <a:schemeClr val="dk1"/>
                </a:solidFill>
              </a:rPr>
              <a:t>Assurance patterns and dashboard</a:t>
            </a:r>
          </a:p>
          <a:p>
            <a:endParaRPr lang="en-US" sz="2800" dirty="0">
              <a:solidFill>
                <a:schemeClr val="dk1"/>
              </a:solidFill>
            </a:endParaRPr>
          </a:p>
          <a:p>
            <a:r>
              <a:rPr lang="en-US" sz="2800" dirty="0">
                <a:solidFill>
                  <a:schemeClr val="dk1"/>
                </a:solidFill>
              </a:rPr>
              <a:t>Check it out: </a:t>
            </a:r>
            <a:r>
              <a:rPr lang="en-US" sz="2800" dirty="0">
                <a:solidFill>
                  <a:schemeClr val="dk1"/>
                </a:solidFill>
                <a:hlinkClick r:id="rId2"/>
              </a:rPr>
              <a:t>https://github.com/loonwerks/AgreeDog</a:t>
            </a:r>
            <a:endParaRPr lang="en-US" sz="2800" dirty="0">
              <a:solidFill>
                <a:schemeClr val="dk1"/>
              </a:solidFill>
            </a:endParaRPr>
          </a:p>
          <a:p>
            <a:pPr marL="152396" indent="0">
              <a:buNone/>
            </a:pP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0F03F4-AE23-4685-74CA-B8318BD72D4E}"/>
              </a:ext>
            </a:extLst>
          </p:cNvPr>
          <p:cNvSpPr txBox="1">
            <a:spLocks/>
          </p:cNvSpPr>
          <p:nvPr/>
        </p:nvSpPr>
        <p:spPr>
          <a:xfrm>
            <a:off x="85293" y="6679473"/>
            <a:ext cx="10072498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cs typeface="DIN-Light"/>
              </a:rPr>
              <a:t>© 2024 Collins Aerospace.  |  This document does not include any export controlled technical data.</a:t>
            </a:r>
            <a:endParaRPr lang="en-US" sz="6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C7F666-FBF3-D2D9-2348-56210935A090}"/>
              </a:ext>
            </a:extLst>
          </p:cNvPr>
          <p:cNvSpPr txBox="1">
            <a:spLocks/>
          </p:cNvSpPr>
          <p:nvPr/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lang="en-US" sz="1200" smtClean="0">
                <a:solidFill>
                  <a:schemeClr val="accent3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65E6F-54ED-4977-A15E-D44BE7238A65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71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Company Use"/>
  <p:tag name="BJHEADERFOOTERTEXTMARKING" val="RTX Corporation (Corporate) - Company U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Company Use"/>
  <p:tag name="BJHEADERFOOTERTEXTMARKING" val="RTX Corporation (Corporate) - Company Use"/>
</p:tagLst>
</file>

<file path=ppt/theme/theme1.xml><?xml version="1.0" encoding="utf-8"?>
<a:theme xmlns:a="http://schemas.openxmlformats.org/drawingml/2006/main" name="CA Masters: Covers">
  <a:themeElements>
    <a:clrScheme name="RT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9D9D6"/>
      </a:accent1>
      <a:accent2>
        <a:srgbClr val="B1B3B3"/>
      </a:accent2>
      <a:accent3>
        <a:srgbClr val="63666A"/>
      </a:accent3>
      <a:accent4>
        <a:srgbClr val="7BA7BC"/>
      </a:accent4>
      <a:accent5>
        <a:srgbClr val="B7A99A"/>
      </a:accent5>
      <a:accent6>
        <a:srgbClr val="CE1126"/>
      </a:accent6>
      <a:hlink>
        <a:srgbClr val="CE1126"/>
      </a:hlink>
      <a:folHlink>
        <a:srgbClr val="6163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_16x9_2024_v1.pptx" id="{DD3838CD-8A66-4D6D-8EE6-E0BB9BDEBF6C}" vid="{B9DC737D-5F6F-4102-A873-D596E0E38F00}"/>
    </a:ext>
  </a:extLst>
</a:theme>
</file>

<file path=ppt/theme/theme2.xml><?xml version="1.0" encoding="utf-8"?>
<a:theme xmlns:a="http://schemas.openxmlformats.org/drawingml/2006/main" name="CA Masters: Content">
  <a:themeElements>
    <a:clrScheme name="RT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9D9D6"/>
      </a:accent1>
      <a:accent2>
        <a:srgbClr val="B1B3B3"/>
      </a:accent2>
      <a:accent3>
        <a:srgbClr val="63666A"/>
      </a:accent3>
      <a:accent4>
        <a:srgbClr val="7BA7BC"/>
      </a:accent4>
      <a:accent5>
        <a:srgbClr val="B7A99A"/>
      </a:accent5>
      <a:accent6>
        <a:srgbClr val="CE1126"/>
      </a:accent6>
      <a:hlink>
        <a:srgbClr val="CE1126"/>
      </a:hlink>
      <a:folHlink>
        <a:srgbClr val="6163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_16x9_2024_v1.pptx" id="{DD3838CD-8A66-4D6D-8EE6-E0BB9BDEBF6C}" vid="{BEEC8602-26D4-4378-99A8-43ADDE106120}"/>
    </a:ext>
  </a:extLst>
</a:theme>
</file>

<file path=ppt/theme/theme3.xml><?xml version="1.0" encoding="utf-8"?>
<a:theme xmlns:a="http://schemas.openxmlformats.org/drawingml/2006/main" name="CA Masters: Section Breakers">
  <a:themeElements>
    <a:clrScheme name="RT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9D9D6"/>
      </a:accent1>
      <a:accent2>
        <a:srgbClr val="B1B3B3"/>
      </a:accent2>
      <a:accent3>
        <a:srgbClr val="63666A"/>
      </a:accent3>
      <a:accent4>
        <a:srgbClr val="7BA7BC"/>
      </a:accent4>
      <a:accent5>
        <a:srgbClr val="B7A99A"/>
      </a:accent5>
      <a:accent6>
        <a:srgbClr val="CE1126"/>
      </a:accent6>
      <a:hlink>
        <a:srgbClr val="CE1126"/>
      </a:hlink>
      <a:folHlink>
        <a:srgbClr val="616365"/>
      </a:folHlink>
    </a:clrScheme>
    <a:fontScheme name="R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_16x9_2024_v1.pptx" id="{DD3838CD-8A66-4D6D-8EE6-E0BB9BDEBF6C}" vid="{C67302E4-4BD2-43DE-83BD-9E6BF2108D01}"/>
    </a:ext>
  </a:extLst>
</a:theme>
</file>

<file path=ppt/theme/theme4.xml><?xml version="1.0" encoding="utf-8"?>
<a:theme xmlns:a="http://schemas.openxmlformats.org/drawingml/2006/main" name="Office Theme">
  <a:themeElements>
    <a:clrScheme name="RT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9D9D6"/>
      </a:accent1>
      <a:accent2>
        <a:srgbClr val="B1B3B3"/>
      </a:accent2>
      <a:accent3>
        <a:srgbClr val="63666A"/>
      </a:accent3>
      <a:accent4>
        <a:srgbClr val="7BA7BC"/>
      </a:accent4>
      <a:accent5>
        <a:srgbClr val="B7A99A"/>
      </a:accent5>
      <a:accent6>
        <a:srgbClr val="CE1126"/>
      </a:accent6>
      <a:hlink>
        <a:srgbClr val="CE1126"/>
      </a:hlink>
      <a:folHlink>
        <a:srgbClr val="6163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RT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9D9D6"/>
      </a:accent1>
      <a:accent2>
        <a:srgbClr val="B1B3B3"/>
      </a:accent2>
      <a:accent3>
        <a:srgbClr val="63666A"/>
      </a:accent3>
      <a:accent4>
        <a:srgbClr val="7BA7BC"/>
      </a:accent4>
      <a:accent5>
        <a:srgbClr val="B7A99A"/>
      </a:accent5>
      <a:accent6>
        <a:srgbClr val="CE1126"/>
      </a:accent6>
      <a:hlink>
        <a:srgbClr val="CE1126"/>
      </a:hlink>
      <a:folHlink>
        <a:srgbClr val="6163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bnJwMDI0MTU4MjwvVXNlck5hbWU+PERhdGVUaW1lPjIvMTIvMjAyMCAyOjQ5OjE3IFBNPC9EYXRlVGltZT48TGFiZWxTdHJpbmc+T3JpZ2luIEp1cmlzZGljdGlvbjogVVMg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+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+VVNcbnJwMDI0MTU4MjwvVXNlck5hbWU+PERhdGVUaW1lPjIvMTIvMjAyMCAzOjAzOjA5IFBNPC9EYXRlVGltZT48TGFiZWxTdHJpbmc+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+PGVsZW1lbnQgdWlkPSJjMjA2ZDVmYS1hZWUxLTRmNjQtODlkOS1mODFlNGQ3YjNhY2MiIHZhbHVlPSIiIHhtbG5zPSJodHRwOi8vd3d3LmJvbGRvbmphbWVzLmNvbS8yMDA4LzAxL3NpZS9pbnRlcm5hbC9sYWJlbCIgLz48L3Npc2w+PFVzZXJOYW1lPlVTXG5ycDAyNDE1ODI8L1VzZXJOYW1lPjxEYXRlVGltZT4yLzEyLzIwMjAgMzoyODo1NyBQTTwvRGF0ZVRpbWU+PExhYmVsU3RyaW5nPk9yaWdpbiBKdXJpc2RpY3Rpb246IFVTICB8IFJheXRoZW9uIFByb3ByaWV0YXJ5IHwgUGVyIEN1cnJlbnQgUmF5dGhlb24gUG9saWN5IChSUC1PR0MtMDM1KSB8IFVTLUlUQVIgQ29udHJvbGxlZCB8IFBlciBDdXJyZW50IFJheXRoZW9uIFBvbGljeSAoUEktT0dDLUdUQy01MDA0KT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G5ycDAyNDE1ODI8L1VzZXJOYW1lPjxEYXRlVGltZT4yLzE0LzIwMjAgNDo0Mjo0NCBQTTwvRGF0ZVRpbWU+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+PGVsZW1lbnQgdWlkPSJjMjA2ZDVmYS1hZWUxLTRmNjQtODlkOS1mODFlNGQ3YjNhY2MiIHZhbHVlPSIiIHhtbG5zPSJodHRwOi8vd3d3LmJvbGRvbmphbWVzLmNvbS8yMDA4LzAxL3NpZS9pbnRlcm5hbC9sYWJlbCIgLz48L3Npc2w+PFVzZXJOYW1lPlVTXG5ycDAyNDE1ODI8L1VzZXJOYW1lPjxEYXRlVGltZT4yLzE0LzIwMjAgNjoyOTozNCBQTTwvRGF0ZVRpbWU+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ucnAwMjQxNTgyPC9Vc2VyTmFtZT48RGF0ZVRpbWU+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+VVNcbnJwMDI0MTU4MjwvVXNlck5hbWU+PERhdGVUaW1lPjIvMTgvMjAyMCA0OjU4OjI4IFBNPC9EYXRlVGltZT48TGFiZWxTdHJpbmc+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ucnAwMjQxNTgyPC9Vc2VyTmFtZT48RGF0ZVRpbWU+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G5ycDAyNDE1ODI8L1VzZXJOYW1lPjxEYXRlVGltZT4zLzcvMjAyMCA4OjIzOjM2IFBNPC9EYXRlVGltZT48TGFiZWxTdHJpbmc+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ucnAwMjQxNTgyPC9Vc2VyTmFtZT48RGF0ZVRpbWU+My83LzIwMjAgODoyNDo0OSBQTTwvRGF0ZVRpbWU+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+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+PC9zaXNsPjxVc2VyTmFtZT5VU1wxMTAzMDg1PC9Vc2VyTmFtZT48RGF0ZVRpbWU+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+PGl0ZW0+PHNpc2wgc2lzbFZlcnNpb249IjAiIHBvbGljeT0iY2RlNTNhYzEtYmY1Zi00YWFlLTljZjEtMDc1MDllMjNhNGIwIiBvcmlnaW49InVzZXJTZWxlY3RlZCIgLz48VXNlck5hbWU+VVNcMTEwMzA4NTwvVXNlck5hbWU+PERhdGVUaW1lPjMvMTMvMjAyMCAxMDowMjo0NCBQTTwvRGF0ZVRpbWU+PExhYmVsU3RyaW5nPlRoaXMgYXJ0aWZhY3QgaGFzIG5vIGNsYXNzaWZpY2F0aW9uLjwvTGFiZWxTdHJpbmc+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+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xlbGVtZW50IHVpZD0iYWNmOWVjYzMtMGY0NS00MjM0LWE5MGQtZTQzNjhmYWNkOTgxIiB2YWx1ZT0iIiB4bWxucz0iaHR0cDovL3d3dy5ib2xkb25qYW1lcy5jb20vMjAwOC8wMS9zaWUvaW50ZXJuYWwvbGFiZWwiIC8+PGVsZW1lbnQgdWlkPSJhYWZjOWE5NS1lZTVkLTQ4N2MtOWM0ZS02N2E1MzgwZjI5OTEiIHZhbHVlPSIiIHhtbG5zPSJodHRwOi8vd3d3LmJvbGRvbmphbWVzLmNvbS8yMDA4LzAxL3NpZS9pbnRlcm5hbC9sYWJlbCIgLz48L3Npc2w+PFVzZXJOYW1lPlVTXG5ycDAyNDE1ODI8L1VzZXJOYW1lPjxEYXRlVGltZT4zLzIzLzIwMjAgNzo1ODoxOSBQTTwvRGF0ZVRpbWU+PExhYmVsU3RyaW5nPk9yaWdpbiBKdXJpc2RpY3Rpb246IFVTICB8IEludGVybmFsIFVzZSBPbmx5IHwgUGVyIEN1cnJlbnQgUmF5dGhlb24gUG9saWN5IChSUC1PR0MtMDM1KSB8IE90aGVyIEluZm9ybWF0aW9uIChOb3QgUmVxdWlyaW5nIGFuIEV4cG9ydCBDb250cm9sIE1hcmtpbmcpIHwgTm8gbWFya2luZyBhcHBsaWVkIGJ5IHRoZSB0b29s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+PGVsZW1lbnQgdWlkPSIxNWZlZmExYy1hZjY3LTRlYmYtYTcxZC1mMDE2MjExNjg5NjIiIHZhbHVlPSIiIHhtbG5zPSJodHRwOi8vd3d3LmJvbGRvbmphbWVzLmNvbS8yMDA4LzAxL3NpZS9pbnRlcm5hbC9sYWJlbCIgLz48ZWxlbWVudCB1aWQ9ImFhZmM5YTk1LWVlNWQtNDg3Yy05YzRlLTY3YTUzODBmMjk5MSIgdmFsdWU9IiIgeG1sbnM9Imh0dHA6Ly93d3cuYm9sZG9uamFtZXMuY29tLzIwMDgvMDEvc2llL2ludGVybmFsL2xhYmVsIiAvPjwvc2lzbD48VXNlck5hbWU+VVNcbnJwMDI0MTU4MjwvVXNlck5hbWU+PERhdGVUaW1lPjMvMjMvMjAyMCA4OjQ4OjA4IFBNPC9EYXRlVGltZT48TGFiZWxTdHJpbmc+T3JpZ2luIEp1cmlzZGljdGlvbjogVVMgIHwgVGhpcmQgUGFydHkgUHJvcHJpZXRhcnkgLSBOZWVkIHRvIEtub3c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iAvPjxVc2VyTmFtZT5VU1wxMTAzMDg1PC9Vc2VyTmFtZT48RGF0ZVRpbWU+My8yMy8yMDIwIDEwOjE1OjQwIFBNPC9EYXRlVGltZT48TGFiZWxTdHJpbmc+VGhpcyBhcnRpZmFjdCBoYXMgbm8gY2xhc3NpZmljYXRpb24uPC9MYWJlbFN0cmluZz48L2l0ZW0+PGl0ZW0+PHNpc2wgc2lzbFZlcnNpb249IjAiIHBvbGljeT0iY2RlNTNhYzEtYmY1Zi00YWFlLTljZjEtMDc1MDllMjNhNGIwIiBvcmlnaW49ImRlZmF1bHRWYWx1ZSI+PGVsZW1lbnQgdWlkPSJiYmE5NGM2NS1hYzNkLTRmMzQtYjJlMS04ZGUxMWVmNmYwMWMiIHZhbHVlPSIiIHhtbG5zPSJodHRwOi8vd3d3LmJvbGRvbmphbWVzLmNvbS8yMDA4LzAxL3NpZS9pbnRlcm5hbC9sYWJlbCIgLz48L3Npc2w+PFVzZXJOYW1lPlVTXG5ycDAyNDE1ODI8L1VzZXJOYW1lPjxEYXRlVGltZT40LzIwLzIwMjAgNDoyOToyMyBQTTwvRGF0ZVRpbWU+PExhYmVsU3RyaW5nPk9yaWdpbiBKdXJpc2RpY3Rpb246IFVTIDwvTGFiZWxTdHJpbmc+PC9pdGVtPjxpdGVtPjxzaXNsIHNpc2xWZXJzaW9uPSIwIiBwb2xpY3k9ImNkZTUzYWMxLWJmNWYtNGFhZS05Y2YxLTA3NTA5ZTIzYTRiMCIgb3JpZ2luPSJ1c2VyU2VsZWN0ZWQiIC8+PFVzZXJOYW1lPlVTXDExMDMwODU8L1VzZXJOYW1lPjxEYXRlVGltZT40LzIwLzIwMjAgNjozMjo1MCBQTTwvRGF0ZVRpbWU+PExhYmVsU3RyaW5nPlRoaXMgYXJ0aWZhY3QgaGFzIG5vIGNsYXNzaWZpY2F0aW9uLjwvTGFiZWxTdHJpbmc+PC9pdGVtPjxpdGVtPjxzaXNsIHNpc2xWZXJzaW9uPSIwIiBwb2xpY3k9ImNkZTUzYWMxLWJmNWYtNGFhZS05Y2YxLTA3NTA5ZTIzYTRiMCIgb3JpZ2luPSJkZWZhdWx0VmFsdWUiPjxlbGVtZW50IHVpZD0iYmJhOTRjNjUtYWMzZC00ZjM0LWIyZTEtOGRlMTFlZjZmMDFjIiB2YWx1ZT0iIiB4bWxucz0iaHR0cDovL3d3dy5ib2xkb25qYW1lcy5jb20vMjAwOC8wMS9zaWUvaW50ZXJuYWwvbGFiZWwiIC8+PC9zaXNsPjxVc2VyTmFtZT5VU1x2YWExMDUwPC9Vc2VyTmFtZT48RGF0ZVRpbWU+MTIvMTYvMjAyMCA1OjIyOjIzIFBNPC9EYXRlVGltZT48TGFiZWxTdHJpbmc+T3JpZ2luIEp1cmlzZGljdGlvbjogVVMg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mJiZjdiZjQtNGY0Zi00MTg5LTljNWUtNjUwMTVkZThhNmFkIiB2YWx1ZT0iIiB4bWxucz0iaHR0cDovL3d3dy5ib2xkb25qYW1lcy5jb20vMjAwOC8wMS9zaWUvaW50ZXJuYWwvbGFiZWwiIC8+PGVsZW1lbnQgdWlkPSJmYjk5MTMwOC1hM2RlLTQwYTgtOTY3Yi0wOTIyMzM0MjQxYmE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+VVNcdmFhMTA1MDwvVXNlck5hbWU+PERhdGVUaW1lPjEyLzE3LzIwMjAgMTo1NDo0NiBQTTwvRGF0ZVRpbWU+PExhYmVsU3RyaW5nPk9yaWdpbiBKdXJpc2RpY3Rpb246IFVTICB8IFVucmVzdHJpY3RlZCBDb250ZW50IHwgTm8gbWFya2luZyBhcHBsaWVkIGJ5IHRoaXMgdG9vbC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iAvPjxVc2VyTmFtZT5VU1wxMTYxMTEzPC9Vc2VyTmFtZT48RGF0ZVRpbWU+Ni8xLzIwMjMgMjo0OTo1NCBQTTwvRGF0ZVRpbWU+PExhYmVsU3RyaW5nPlRoaXMgYXJ0aWZhY3QgaGFzIG5vIGNsYXNzaWZpY2F0aW9uLjwvTGFiZWxTdHJpbmc+PC9pdGVtPjxpdGVtPjxzaXNsIHNpc2xWZXJzaW9uPSIwIiBwb2xpY3k9ImNkZTUzYWMxLWJmNWYtNGFhZS05Y2YxLTA3NTA5ZTIzYTRiMCIgb3JpZ2luPSJ1c2VyU2VsZWN0ZWQiPjxlbGVtZW50IHVpZD0iZGVjZWNiZDYtZGEzYi00NmZlLThmMDAtZjlkOWRlZWEyZWUxIiB2YWx1ZT0iIiB4bWxucz0iaHR0cDovL3d3dy5ib2xkb25qYW1lcy5jb20vMjAwOC8wMS9zaWUvaW50ZXJuYWwvbGFiZWwiIC8+PGVsZW1lbnQgdWlkPSJhNGE5ZjM4Mi04Y2VjLTQwYmItYTljMy1jMTg3NmRlZDlkZWU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ZDc1OWNkN2EtYjU3Yy00MmU0LTlhNDktOWI4MmEyMzM3NTc5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lVTXDExNjExMTM8L1VzZXJOYW1lPjxEYXRlVGltZT42LzYvMjAyMyA3OjEwOjE1IFBNPC9EYXRlVGltZT48TGFiZWxTdHJpbmc+T3JpZ2luIEp1cmlzZGljdGlvbjogVVMgfCBVbnJlc3RyaWN0ZWQgQ29udGVudCB8IFJheXRoZW9uIFRlY2hub2xvZ2llcyAoQ29ycG9yYXRlIE9ubHkpIHwgTm9uLUV4cG9ydCBDb250cm9sbGVkIFRlY2huaWNhbCBJbmZvcm1hdGlvbiAoRVhJTSBEZXRlcm1pbmVkIE9ubHkpIHwgTm8gbWFya2luZyBhcHBsaWVkIGJ5IHRoZSB0b29s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+PGVsZW1lbnQgdWlkPSJhY2Y5ZWNjMy0wZjQ1LTQyMzQtYTkwZC1lNDM2OGZhY2Q5ODEiIHZhbHVlPSIiIHhtbG5zPSJodHRwOi8vd3d3LmJvbGRvbmphbWVzLmNvbS8yMDA4LzAxL3NpZS9pbnRlcm5hbC9sYWJlbCIgLz48ZWxlbWVudCB1aWQ9ImE0YTlmMzgyLThjZWMtNDBiYi1hOWMzLWMxODc2ZGVkOWRlZSIgdmFsdWU9IiIgeG1sbnM9Imh0dHA6Ly93d3cuYm9sZG9uamFtZXMuY29tLzIwMDgvMDEvc2llL2ludGVybmFsL2xhYmVsIiAvPjwvc2lzbD48VXNlck5hbWU+VVNcMTE2MTExMzwvVXNlck5hbWU+PERhdGVUaW1lPjYvNi8yMDIzIDc6MTA6MzIgUE08L0RhdGVUaW1lPjxMYWJlbFN0cmluZz5PcmlnaW4gSnVyaXNkaWN0aW9uOiBVUyB8IENvbXBhbnkgVXNlL0ludGVybmFsIFVzZSBPbmx5IHwgUmF5dGhlb24gVGVjaG5vbG9naWVzIChDb3Jwb3JhdGUgT25seSkgfCBPdGhlciBJbmZvcm1hdGlvbiAoTm90IFJlcXVpcmluZyBhbiBFeHBvcnQgQ29udHJvbCBNYXJraW5nKSB8IE5vIG1hcmtpbmcgYXBwbGllZCBieSB0aGUgdG9vbDwvTGFiZWxTdHJpbmc+PC9pdGVtPjxpdGVtPjxzaXNsIHNpc2xWZXJzaW9uPSIwIiBwb2xpY3k9ImNkZTUzYWMxLWJmNWYtNGFhZS05Y2YxLTA3NTA5ZTIzYTRiMCIgb3JpZ2luPSJ1c2VyU2VsZWN0ZWQiIC8+PFVzZXJOYW1lPlVTXDExNjExMTM8L1VzZXJOYW1lPjxEYXRlVGltZT42LzYvMjAyMyA4OjE3OjQwIFBNPC9EYXRlVGltZT48TGFiZWxTdHJpbmc+VGhpcyBhcnRpZmFjdCBoYXMgbm8gY2xhc3NpZmljYXRpb24uPC9MYWJlbFN0cmluZz48L2l0ZW0+PGl0ZW0+PHNpc2wgc2lzbFZlcnNpb249IjAiIHBvbGljeT0iY2RlNTNhYzEtYmY1Zi00YWFlLTljZjEtMDc1MDllMjNhNGIwIiBvcmlnaW49ImRlZmF1bHRWYWx1ZSI+PGVsZW1lbnQgdWlkPSJiYmE5NGM2NS1hYzNkLTRmMzQtYjJlMS04ZGUxMWVmNmYwMWMiIHZhbHVlPSIiIHhtbG5zPSJodHRwOi8vd3d3LmJvbGRvbmphbWVzLmNvbS8yMDA4LzAxL3NpZS9pbnRlcm5hbC9sYWJlbCIgLz48L3Npc2w+PFVzZXJOYW1lPlVTXDExNjExMTM8L1VzZXJOYW1lPjxEYXRlVGltZT42LzIwLzIwMjMgNDoxNTozOCBQTTwvRGF0ZVRpbWU+PExhYmVsU3RyaW5nPk9yaWdpbiBKdXJpc2RpY3Rpb246IFVTPC9MYWJlbFN0cmluZz48L2l0ZW0+PGl0ZW0+PHNpc2wgc2lzbFZlcnNpb249IjAiIHBvbGljeT0iY2RlNTNhYzEtYmY1Zi00YWFlLTljZjEtMDc1MDllMjNhNGIwIiBvcmlnaW49InVzZXJTZWxlY3RlZCI+PGVsZW1lbnQgdWlkPSJhY2Y5ZWNjMy0wZjQ1LTQyMzQtYTkwZC1lNDM2OGZhY2Q5ODEiIHZhbHVlPSIiIHhtbG5zPSJodHRwOi8vd3d3LmJvbGRvbmphbWVzLmNvbS8yMDA4LzAxL3NpZS9pbnRlcm5hbC9sYWJlbCIgLz48ZWxlbWVudCB1aWQ9IjY5ZDAwYWNkLTg5YzQtNDRlMC04NGFlLWU1OGRhMTdmNDg1YyIgdmFsdWU9IiIgeG1sbnM9Imh0dHA6Ly93d3cuYm9sZG9uamFtZXMuY29tLzIwMDgvMDEvc2llL2ludGVybmFsL2xhYmVsIiAvPjxlbGVtZW50IHVpZD0iYmJhOTRjNjUtYWMzZC00ZjM0LWIyZTEtOGRlMTFlZjZmMDFj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xlbGVtZW50IHVpZD0iYTI3ZjY3MWYtMDQ1YS00OWQyLWIyMzgtNGYzY2EyZTBiMGJiIiB2YWx1ZT0iIiB4bWxucz0iaHR0cDovL3d3dy5ib2xkb25qYW1lcy5jb20vMjAwOC8wMS9zaWUvaW50ZXJuYWwvbGFiZWwiIC8+PC9zaXNsPjxVc2VyTmFtZT5BRFhVXEUyMTE2MTExMzwvVXNlck5hbWU+PERhdGVUaW1lPjgvMTQvMjAyMyAxOjQ4OjI3IFBNPC9EYXRlVGltZT48TGFiZWxTdHJpbmc+RXhwb3J0IENvbnRyb2wgQ291bnRyeTogVVMgIHwgQ29tcGFueSBVc2UgfCBSYXl0aGVvbiBUZWNobm9sb2dpZXMgfCBPdGhlciBJbmZvcm1hdGlvbiAoTm90IFJlcXVpcmluZyBhbiBFeHBvcnQgQ29udHJvbCBNYXJraW5nKSB8IE5vIHZpc3VhbCBtYXJraW5nIGFwcGxpZWQgYnkgdGhlIHRvb2wgfCBObyBUZWNoIERhdGE8L0xhYmVsU3RyaW5nPjwvaXRlbT48aXRlbT48c2lzbCBzaXNsVmVyc2lvbj0iMCIgcG9saWN5PSJjZGU1M2FjMS1iZjVmLTRhYWUtOWNmMS0wNzUwOWUyM2E0YjAiIG9yaWdpbj0idXNlclNlbGVjdGVkIj48ZWxlbWVudCB1aWQ9ImFjZjllY2MzLTBmNDUtNDIzNC1hOTBkLWU0MzY4ZmFjZDk4MSIgdmFsdWU9IiIgeG1sbnM9Imh0dHA6Ly93d3cuYm9sZG9uamFtZXMuY29tLzIwMDgvMDEvc2llL2ludGVybmFsL2xhYmVsIiAvPjxlbGVtZW50IHVpZD0iNjlkMDBhY2QtODljNC00NGUwLTg0YWUtZTU4ZGExN2Y0ODVjIiB2YWx1ZT0iIiB4bWxucz0iaHR0cDovL3d3dy5ib2xkb25qYW1lcy5jb20vMjAwOC8wMS9zaWUvaW50ZXJuYWwvbGFiZWwiIC8+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+PC9zaXNsPjxVc2VyTmFtZT5BRFhVXEUyMTE2MTExMzwvVXNlck5hbWU+PERhdGVUaW1lPjgvMTcvMjAyMyAyOjIyOjIxIFBNPC9EYXRlVGltZT48TGFiZWxTdHJpbmc+RXhwb3J0IENvbnRyb2wgQ291bnRyeTogVVMgIHwgQ29tcGFueSBVc2UvSW50ZXJuYWwgVXNlIE9ubHkgfCBSVFggQ29ycG9yYXRpb24gKENvcnBvcmF0ZSkgfCBPdGhlciBJbmZvcm1hdGlvbiAoTm90IFJlcXVpcmluZyBhbiBFeHBvcnQgQ29udHJvbCBNYXJraW5nKSB8IE5vIHZpc3VhbCBtYXJraW5nIGFwcGxpZWQgYnkgdGhlIHRvb2w8L0xhYmVsU3RyaW5nPjwvaXRlbT48L2xhYmVsSGlzdG9yeT4=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9450BF7B11147AA8C116BA14E6848" ma:contentTypeVersion="3" ma:contentTypeDescription="Create a new document." ma:contentTypeScope="" ma:versionID="2f526d967ba0e1a83719eb98f719f691">
  <xsd:schema xmlns:xsd="http://www.w3.org/2001/XMLSchema" xmlns:xs="http://www.w3.org/2001/XMLSchema" xmlns:p="http://schemas.microsoft.com/office/2006/metadata/properties" xmlns:ns2="1f014d26-b0c9-4719-9c4e-6e631f7a801d" targetNamespace="http://schemas.microsoft.com/office/2006/metadata/properties" ma:root="true" ma:fieldsID="ea5744fd6d356973943a54517c57327b" ns2:_="">
    <xsd:import namespace="1f014d26-b0c9-4719-9c4e-6e631f7a8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VIOL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14d26-b0c9-4719-9c4e-6e631f7a8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VIOLATION" ma:index="10" nillable="true" ma:displayName="VIOLATION" ma:internalName="VIOL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OLATION xmlns="1f014d26-b0c9-4719-9c4e-6e631f7a801d">FALSE</VIOLATION>
  </documentManagement>
</p:properties>
</file>

<file path=customXml/item5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acf9ecc3-0f45-4234-a90d-e4368facd981" value=""/>
  <element uid="69d00acd-89c4-44e0-84ae-e58da17f485c" value=""/>
  <element uid="bba94c65-ac3d-4f34-b2e1-8de11ef6f01c" value=""/>
  <element uid="bc2b7c01-6db1-4e7d-88d1-fc61674f86fd" value=""/>
  <element uid="92e993a3-af32-4afb-aa19-3a49cdb82c7a" value=""/>
</sisl>
</file>

<file path=customXml/itemProps1.xml><?xml version="1.0" encoding="utf-8"?>
<ds:datastoreItem xmlns:ds="http://schemas.openxmlformats.org/officeDocument/2006/customXml" ds:itemID="{F555A3F5-5996-4CD2-86E8-A52D0A24AEF9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4F85E5AD-1BCC-408B-B532-7B415316D2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8F78F-F636-41F0-9B4F-B3053C21A3B1}">
  <ds:schemaRefs>
    <ds:schemaRef ds:uri="1f014d26-b0c9-4719-9c4e-6e631f7a80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AE5F23F-329C-4DBF-9D60-45A5F54868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014d26-b0c9-4719-9c4e-6e631f7a801d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DAE8FC83-5E39-405F-9601-6237B2513110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  <clbl:label id="{95a9dce2-04f2-4043-995d-1ec3861911c6}" enabled="0" method="" siteId="{95a9dce2-04f2-4043-995d-1ec3861911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CA_16x9_2024_v1</Template>
  <TotalTime>7588</TotalTime>
  <Words>649</Words>
  <Application>Microsoft Office PowerPoint</Application>
  <PresentationFormat>Widescreen</PresentationFormat>
  <Paragraphs>94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DIN-Light</vt:lpstr>
      <vt:lpstr>Tahoma</vt:lpstr>
      <vt:lpstr>Wingdings</vt:lpstr>
      <vt:lpstr>CA Masters: Covers</vt:lpstr>
      <vt:lpstr>CA Masters: Content</vt:lpstr>
      <vt:lpstr>CA Masters: Section Breakers</vt:lpstr>
      <vt:lpstr>Towards Explainable Compositional Reasoning</vt:lpstr>
      <vt:lpstr>DARPA PROVERS</vt:lpstr>
      <vt:lpstr>INSPECTA</vt:lpstr>
      <vt:lpstr>Compositional Reasoning with AGREE</vt:lpstr>
      <vt:lpstr>AGREE Counterexamples</vt:lpstr>
      <vt:lpstr>Towards Explainable Compositional Reasoning</vt:lpstr>
      <vt:lpstr>AGREE-Dog: Counterexample Analysis and Resolution</vt:lpstr>
      <vt:lpstr>Challenges</vt:lpstr>
      <vt:lpstr>Conclusion</vt:lpstr>
      <vt:lpstr>Thank You! </vt:lpstr>
    </vt:vector>
  </TitlesOfParts>
  <Company>Collins Aerospace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rtnipcontrolcode:internaluseonly|rtnipcontrolcodevm:rtxpogc035|rtnexportcontrolcountry:usa|rtnexportcontrolcode:otherinfo|rtnexportcontrolcodevm:nousecvm</dc:subject>
  <dc:creator>Tahat, Amer                            Collins</dc:creator>
  <cp:keywords>https:/corpid.rtx.com</cp:keywords>
  <dc:description>Updated June 2023</dc:description>
  <cp:lastModifiedBy>Amundson, Isaac (USA)</cp:lastModifiedBy>
  <cp:revision>41</cp:revision>
  <dcterms:created xsi:type="dcterms:W3CDTF">2024-04-12T23:23:31Z</dcterms:created>
  <dcterms:modified xsi:type="dcterms:W3CDTF">2024-12-09T18:25:02Z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3795a40d-54be-4aba-9c89-73449e97543b</vt:lpwstr>
  </property>
  <property fmtid="{D5CDD505-2E9C-101B-9397-08002B2CF9AE}" pid="3" name="bjSaver">
    <vt:lpwstr>A2AB0OuaTTiL2YVHw3qxYann2Jd9uCN6</vt:lpwstr>
  </property>
  <property fmtid="{D5CDD505-2E9C-101B-9397-08002B2CF9AE}" pid="4" name="bjClsUserRVM">
    <vt:lpwstr>[]</vt:lpwstr>
  </property>
  <property fmtid="{D5CDD505-2E9C-101B-9397-08002B2CF9AE}" pid="5" name="MSIP_Label_4447dd6a-a4a1-440b-a6a3-9124ef1ee017_Enabled">
    <vt:lpwstr>true</vt:lpwstr>
  </property>
  <property fmtid="{D5CDD505-2E9C-101B-9397-08002B2CF9AE}" pid="6" name="MSIP_Label_4447dd6a-a4a1-440b-a6a3-9124ef1ee017_SetDate">
    <vt:lpwstr>2022-12-09T16:32:43Z</vt:lpwstr>
  </property>
  <property fmtid="{D5CDD505-2E9C-101B-9397-08002B2CF9AE}" pid="7" name="MSIP_Label_4447dd6a-a4a1-440b-a6a3-9124ef1ee017_Method">
    <vt:lpwstr>Privileged</vt:lpwstr>
  </property>
  <property fmtid="{D5CDD505-2E9C-101B-9397-08002B2CF9AE}" pid="8" name="MSIP_Label_4447dd6a-a4a1-440b-a6a3-9124ef1ee017_Name">
    <vt:lpwstr>NO TECH DATA</vt:lpwstr>
  </property>
  <property fmtid="{D5CDD505-2E9C-101B-9397-08002B2CF9AE}" pid="9" name="MSIP_Label_4447dd6a-a4a1-440b-a6a3-9124ef1ee017_SiteId">
    <vt:lpwstr>7a18110d-ef9b-4274-acef-e62ab0fe28ed</vt:lpwstr>
  </property>
  <property fmtid="{D5CDD505-2E9C-101B-9397-08002B2CF9AE}" pid="10" name="MSIP_Label_4447dd6a-a4a1-440b-a6a3-9124ef1ee017_ActionId">
    <vt:lpwstr>9a5bf9cd-cf11-4485-9abb-891aabd778e5</vt:lpwstr>
  </property>
  <property fmtid="{D5CDD505-2E9C-101B-9397-08002B2CF9AE}" pid="11" name="MSIP_Label_4447dd6a-a4a1-440b-a6a3-9124ef1ee017_ContentBits">
    <vt:lpwstr>0</vt:lpwstr>
  </property>
  <property fmtid="{D5CDD505-2E9C-101B-9397-08002B2CF9AE}" pid="12" name="ContentTypeId">
    <vt:lpwstr>0x010100FA49450BF7B11147AA8C116BA14E6848</vt:lpwstr>
  </property>
  <property fmtid="{D5CDD505-2E9C-101B-9397-08002B2CF9AE}" pid="13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4" name="bjDocumentLabelXML-0">
    <vt:lpwstr>ames.com/2008/01/sie/internal/label"&gt;&lt;element uid="acf9ecc3-0f45-4234-a90d-e4368facd981" value="" /&gt;&lt;element uid="69d00acd-89c4-44e0-84ae-e58da17f485c" value="" /&gt;&lt;element uid="bba94c65-ac3d-4f34-b2e1-8de11ef6f01c" value="" /&gt;&lt;element uid="bc2b7c01-6db1-4</vt:lpwstr>
  </property>
  <property fmtid="{D5CDD505-2E9C-101B-9397-08002B2CF9AE}" pid="15" name="bjDocumentLabelXML-1">
    <vt:lpwstr>e7d-88d1-fc61674f86fd" value="" /&gt;&lt;element uid="92e993a3-af32-4afb-aa19-3a49cdb82c7a" value="" /&gt;&lt;/sisl&gt;</vt:lpwstr>
  </property>
  <property fmtid="{D5CDD505-2E9C-101B-9397-08002B2CF9AE}" pid="16" name="bjDocumentSecurityLabel">
    <vt:lpwstr>Export Control Country: US  | Company Use/Internal Use Only | RTX Corporation (Corporate) | Other Information (Not Requiring an Export Control Marking) | No visual marking applied by the tool</vt:lpwstr>
  </property>
  <property fmtid="{D5CDD505-2E9C-101B-9397-08002B2CF9AE}" pid="17" name="rtnipcontrolcodevm">
    <vt:lpwstr>rtxpogc035</vt:lpwstr>
  </property>
  <property fmtid="{D5CDD505-2E9C-101B-9397-08002B2CF9AE}" pid="18" name="rtnipcontrolcode">
    <vt:lpwstr>internaluseonly</vt:lpwstr>
  </property>
  <property fmtid="{D5CDD505-2E9C-101B-9397-08002B2CF9AE}" pid="19" name="rtnexportcontrolcode">
    <vt:lpwstr>otherinfo</vt:lpwstr>
  </property>
  <property fmtid="{D5CDD505-2E9C-101B-9397-08002B2CF9AE}" pid="20" name="rtnexportcontrolcountry">
    <vt:lpwstr>usa</vt:lpwstr>
  </property>
  <property fmtid="{D5CDD505-2E9C-101B-9397-08002B2CF9AE}" pid="21" name="rtnexportcontrolcodevm">
    <vt:lpwstr>nousecvm</vt:lpwstr>
  </property>
  <property fmtid="{D5CDD505-2E9C-101B-9397-08002B2CF9AE}" pid="22" name="bjSlideMasterFooterText">
    <vt:lpwstr>RTX Corporation (Corporate) - Company Use</vt:lpwstr>
  </property>
  <property fmtid="{D5CDD505-2E9C-101B-9397-08002B2CF9AE}" pid="23" name="bjLabelHistoryID">
    <vt:lpwstr>{F555A3F5-5996-4CD2-86E8-A52D0A24AEF9}</vt:lpwstr>
  </property>
</Properties>
</file>