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handoutMasterIdLst>
    <p:handoutMasterId r:id="rId87"/>
  </p:handoutMasterIdLst>
  <p:sldIdLst>
    <p:sldId id="256" r:id="rId2"/>
    <p:sldId id="303" r:id="rId3"/>
    <p:sldId id="778" r:id="rId4"/>
    <p:sldId id="798" r:id="rId5"/>
    <p:sldId id="799" r:id="rId6"/>
    <p:sldId id="800" r:id="rId7"/>
    <p:sldId id="801" r:id="rId8"/>
    <p:sldId id="802" r:id="rId9"/>
    <p:sldId id="803" r:id="rId10"/>
    <p:sldId id="804" r:id="rId11"/>
    <p:sldId id="805" r:id="rId12"/>
    <p:sldId id="806" r:id="rId13"/>
    <p:sldId id="530" r:id="rId14"/>
    <p:sldId id="850" r:id="rId15"/>
    <p:sldId id="851" r:id="rId16"/>
    <p:sldId id="733" r:id="rId17"/>
    <p:sldId id="717" r:id="rId18"/>
    <p:sldId id="748" r:id="rId19"/>
    <p:sldId id="719" r:id="rId20"/>
    <p:sldId id="720" r:id="rId21"/>
    <p:sldId id="747" r:id="rId22"/>
    <p:sldId id="722" r:id="rId23"/>
    <p:sldId id="808" r:id="rId24"/>
    <p:sldId id="724" r:id="rId25"/>
    <p:sldId id="749" r:id="rId26"/>
    <p:sldId id="737" r:id="rId27"/>
    <p:sldId id="762" r:id="rId28"/>
    <p:sldId id="763" r:id="rId29"/>
    <p:sldId id="764" r:id="rId30"/>
    <p:sldId id="765" r:id="rId31"/>
    <p:sldId id="771" r:id="rId32"/>
    <p:sldId id="770" r:id="rId33"/>
    <p:sldId id="769" r:id="rId34"/>
    <p:sldId id="725" r:id="rId35"/>
    <p:sldId id="726" r:id="rId36"/>
    <p:sldId id="810" r:id="rId37"/>
    <p:sldId id="727" r:id="rId38"/>
    <p:sldId id="811" r:id="rId39"/>
    <p:sldId id="738" r:id="rId40"/>
    <p:sldId id="812" r:id="rId41"/>
    <p:sldId id="813" r:id="rId42"/>
    <p:sldId id="814" r:id="rId43"/>
    <p:sldId id="815" r:id="rId44"/>
    <p:sldId id="820" r:id="rId45"/>
    <p:sldId id="857" r:id="rId46"/>
    <p:sldId id="861" r:id="rId47"/>
    <p:sldId id="860" r:id="rId48"/>
    <p:sldId id="862" r:id="rId49"/>
    <p:sldId id="863" r:id="rId50"/>
    <p:sldId id="864" r:id="rId51"/>
    <p:sldId id="865" r:id="rId52"/>
    <p:sldId id="849" r:id="rId53"/>
    <p:sldId id="823" r:id="rId54"/>
    <p:sldId id="822" r:id="rId55"/>
    <p:sldId id="824" r:id="rId56"/>
    <p:sldId id="825" r:id="rId57"/>
    <p:sldId id="826" r:id="rId58"/>
    <p:sldId id="830" r:id="rId59"/>
    <p:sldId id="829" r:id="rId60"/>
    <p:sldId id="827" r:id="rId61"/>
    <p:sldId id="886" r:id="rId62"/>
    <p:sldId id="885" r:id="rId63"/>
    <p:sldId id="884" r:id="rId64"/>
    <p:sldId id="883" r:id="rId65"/>
    <p:sldId id="882" r:id="rId66"/>
    <p:sldId id="881" r:id="rId67"/>
    <p:sldId id="880" r:id="rId68"/>
    <p:sldId id="879" r:id="rId69"/>
    <p:sldId id="878" r:id="rId70"/>
    <p:sldId id="877" r:id="rId71"/>
    <p:sldId id="876" r:id="rId72"/>
    <p:sldId id="875" r:id="rId73"/>
    <p:sldId id="874" r:id="rId74"/>
    <p:sldId id="873" r:id="rId75"/>
    <p:sldId id="872" r:id="rId76"/>
    <p:sldId id="871" r:id="rId77"/>
    <p:sldId id="870" r:id="rId78"/>
    <p:sldId id="868" r:id="rId79"/>
    <p:sldId id="867" r:id="rId80"/>
    <p:sldId id="866" r:id="rId81"/>
    <p:sldId id="855" r:id="rId82"/>
    <p:sldId id="856" r:id="rId83"/>
    <p:sldId id="887" r:id="rId84"/>
    <p:sldId id="848" r:id="rId85"/>
  </p:sldIdLst>
  <p:sldSz cx="9144000" cy="5143500" type="screen16x9"/>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880">
          <p15:clr>
            <a:srgbClr val="A4A3A4"/>
          </p15:clr>
        </p15:guide>
        <p15:guide id="7" orient="horz" pos="162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howGuides="1">
      <p:cViewPr varScale="1">
        <p:scale>
          <a:sx n="130" d="100"/>
          <a:sy n="130" d="100"/>
        </p:scale>
        <p:origin x="672" y="114"/>
      </p:cViewPr>
      <p:guideLst>
        <p:guide pos="2880"/>
        <p:guide orient="horz" pos="1620"/>
      </p:guideLst>
    </p:cSldViewPr>
  </p:slideViewPr>
  <p:outlineViewPr>
    <p:cViewPr>
      <p:scale>
        <a:sx n="33" d="100"/>
        <a:sy n="33" d="100"/>
      </p:scale>
      <p:origin x="0" y="-3360"/>
    </p:cViewPr>
  </p:outlineViewPr>
  <p:notesTextViewPr>
    <p:cViewPr>
      <p:scale>
        <a:sx n="1" d="1"/>
        <a:sy n="1" d="1"/>
      </p:scale>
      <p:origin x="0" y="0"/>
    </p:cViewPr>
  </p:notesTextViewPr>
  <p:sorterViewPr>
    <p:cViewPr>
      <p:scale>
        <a:sx n="100" d="100"/>
        <a:sy n="100" d="100"/>
      </p:scale>
      <p:origin x="0" y="-4044"/>
    </p:cViewPr>
  </p:sorterViewPr>
  <p:notesViewPr>
    <p:cSldViewPr snapToGrid="0" showGuides="1">
      <p:cViewPr>
        <p:scale>
          <a:sx n="148" d="100"/>
          <a:sy n="148" d="100"/>
        </p:scale>
        <p:origin x="1440" y="-116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483773" y="8757590"/>
            <a:ext cx="463127" cy="462610"/>
          </a:xfrm>
          <a:prstGeom prst="rect">
            <a:avLst/>
          </a:prstGeom>
        </p:spPr>
        <p:txBody>
          <a:bodyPr vert="horz" lIns="92379" tIns="46190" rIns="92379" bIns="46190" rtlCol="0" anchor="ctr"/>
          <a:lstStyle>
            <a:lvl1pPr algn="r">
              <a:defRPr sz="12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60970" y="103883"/>
            <a:ext cx="5803095" cy="462611"/>
          </a:xfrm>
          <a:prstGeom prst="rect">
            <a:avLst/>
          </a:prstGeom>
        </p:spPr>
        <p:txBody>
          <a:bodyPr vert="horz" lIns="0" tIns="92379" rIns="0" bIns="92379" rtlCol="0"/>
          <a:lstStyle>
            <a:lvl1pPr algn="l">
              <a:defRPr sz="1200"/>
            </a:lvl1pPr>
          </a:lstStyle>
          <a:p>
            <a:endParaRPr lang="en-US" dirty="0">
              <a:latin typeface="Arial"/>
              <a:cs typeface="Arial"/>
            </a:endParaRPr>
          </a:p>
        </p:txBody>
      </p:sp>
      <p:cxnSp>
        <p:nvCxnSpPr>
          <p:cNvPr id="10" name="Straight Connector 9"/>
          <p:cNvCxnSpPr/>
          <p:nvPr/>
        </p:nvCxnSpPr>
        <p:spPr>
          <a:xfrm>
            <a:off x="560972" y="8757590"/>
            <a:ext cx="58380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AE0F038-4C1D-CD4E-9C9E-0FB982274A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969" y="8862694"/>
            <a:ext cx="1363329" cy="234109"/>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3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08025" y="1152525"/>
            <a:ext cx="5530850" cy="3111500"/>
          </a:xfrm>
          <a:prstGeom prst="rect">
            <a:avLst/>
          </a:prstGeom>
          <a:noFill/>
          <a:ln w="12700">
            <a:solidFill>
              <a:prstClr val="black"/>
            </a:solidFill>
          </a:ln>
        </p:spPr>
        <p:txBody>
          <a:bodyPr vert="horz" lIns="92379" tIns="46190" rIns="92379" bIns="46190" rtlCol="0" anchor="ctr"/>
          <a:lstStyle/>
          <a:p>
            <a:endParaRPr lang="en-US"/>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79" tIns="46190" rIns="92379" bIns="461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484301" y="8757590"/>
            <a:ext cx="463127" cy="462610"/>
          </a:xfrm>
          <a:prstGeom prst="rect">
            <a:avLst/>
          </a:prstGeom>
        </p:spPr>
        <p:txBody>
          <a:bodyPr vert="horz" lIns="92379" tIns="46190" rIns="92379" bIns="46190" rtlCol="0" anchor="ctr"/>
          <a:lstStyle>
            <a:lvl1pPr algn="l">
              <a:defRPr sz="1200" b="1"/>
            </a:lvl1pPr>
          </a:lstStyle>
          <a:p>
            <a:fld id="{30F18498-1159-498D-8DC7-E1A69C582DF5}" type="slidenum">
              <a:rPr lang="en-US" smtClean="0"/>
              <a:pPr/>
              <a:t>‹#›</a:t>
            </a:fld>
            <a:endParaRPr lang="en-US" dirty="0"/>
          </a:p>
        </p:txBody>
      </p:sp>
      <p:cxnSp>
        <p:nvCxnSpPr>
          <p:cNvPr id="13" name="Straight Connector 12"/>
          <p:cNvCxnSpPr/>
          <p:nvPr/>
        </p:nvCxnSpPr>
        <p:spPr>
          <a:xfrm>
            <a:off x="560972" y="8757590"/>
            <a:ext cx="58380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40313" y="97390"/>
            <a:ext cx="4769335" cy="462611"/>
          </a:xfrm>
          <a:prstGeom prst="rect">
            <a:avLst/>
          </a:prstGeom>
        </p:spPr>
        <p:txBody>
          <a:bodyPr vert="horz" lIns="0" tIns="92379" rIns="0" bIns="92379" rtlCol="0"/>
          <a:lstStyle>
            <a:lvl1pPr algn="l">
              <a:defRPr sz="1200">
                <a:latin typeface="Arial"/>
                <a:cs typeface="Arial"/>
              </a:defRPr>
            </a:lvl1pPr>
          </a:lstStyle>
          <a:p>
            <a:endParaRPr lang="en-US" dirty="0"/>
          </a:p>
        </p:txBody>
      </p:sp>
      <p:pic>
        <p:nvPicPr>
          <p:cNvPr id="8" name="Picture 7">
            <a:extLst>
              <a:ext uri="{FF2B5EF4-FFF2-40B4-BE49-F238E27FC236}">
                <a16:creationId xmlns:a16="http://schemas.microsoft.com/office/drawing/2014/main" id="{ECEA3029-8E47-AC42-9782-585AAF5DE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69" y="8862694"/>
            <a:ext cx="1363329" cy="234109"/>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52525"/>
            <a:ext cx="5530850" cy="3111500"/>
          </a:xfrm>
        </p:spPr>
      </p:sp>
      <p:sp>
        <p:nvSpPr>
          <p:cNvPr id="3" name="Notes Placeholder 2"/>
          <p:cNvSpPr>
            <a:spLocks noGrp="1"/>
          </p:cNvSpPr>
          <p:nvPr>
            <p:ph type="body" idx="1"/>
          </p:nvPr>
        </p:nvSpPr>
        <p:spPr/>
        <p:txBody>
          <a:bodyPr/>
          <a:lstStyle/>
          <a:p>
            <a:r>
              <a:rPr lang="en-US" dirty="0"/>
              <a:t>Presenter: Bjorn Andersson</a:t>
            </a:r>
          </a:p>
          <a:p>
            <a:r>
              <a:rPr lang="en-US" dirty="0"/>
              <a:t>Date: Monday, December 5, 2022</a:t>
            </a:r>
          </a:p>
          <a:p>
            <a:r>
              <a:rPr lang="en-US" dirty="0"/>
              <a:t>Time: 8:50am</a:t>
            </a:r>
          </a:p>
          <a:p>
            <a:r>
              <a:rPr lang="en-US" dirty="0"/>
              <a:t>Location: Room Sam Rayburn in DoubleTree by Hilton Hotel Houston – Greenway Plaza</a:t>
            </a:r>
          </a:p>
          <a:p>
            <a:endParaRPr lang="en-US" dirty="0"/>
          </a:p>
          <a:p>
            <a:r>
              <a:rPr lang="en-US" dirty="0"/>
              <a:t>------------</a:t>
            </a:r>
          </a:p>
          <a:p>
            <a:r>
              <a:rPr lang="en-US" dirty="0"/>
              <a:t>Program</a:t>
            </a:r>
          </a:p>
          <a:p>
            <a:endParaRPr lang="en-US" dirty="0"/>
          </a:p>
          <a:p>
            <a:r>
              <a:rPr lang="en-US" dirty="0"/>
              <a:t>Location: Room Sam Rayburn in DoubleTree by Hilton Hotel Houston – Greenway Plaza</a:t>
            </a:r>
          </a:p>
          <a:p>
            <a:endParaRPr lang="en-US" dirty="0"/>
          </a:p>
          <a:p>
            <a:r>
              <a:rPr lang="en-US" dirty="0"/>
              <a:t>Workshop proceeding here</a:t>
            </a:r>
          </a:p>
          <a:p>
            <a:endParaRPr lang="en-US" dirty="0"/>
          </a:p>
          <a:p>
            <a:r>
              <a:rPr lang="en-US" dirty="0"/>
              <a:t>08:40am	Welcome</a:t>
            </a:r>
          </a:p>
          <a:p>
            <a:r>
              <a:rPr lang="en-US" dirty="0"/>
              <a:t>			Bjorn Andersson</a:t>
            </a:r>
          </a:p>
          <a:p>
            <a:r>
              <a:rPr lang="en-US" dirty="0"/>
              <a:t>08:50am	Kick-off / introduction</a:t>
            </a:r>
          </a:p>
          <a:p>
            <a:r>
              <a:rPr lang="en-US" dirty="0"/>
              <a:t>			Bjorn Andersson, "The case for </a:t>
            </a:r>
            <a:r>
              <a:rPr lang="en-US" dirty="0" err="1"/>
              <a:t>explainability</a:t>
            </a:r>
            <a:r>
              <a:rPr lang="en-US" dirty="0"/>
              <a:t> of real-time systems"</a:t>
            </a:r>
          </a:p>
          <a:p>
            <a:r>
              <a:rPr lang="en-US" dirty="0"/>
              <a:t>09:20am	Session 1: Certificate as explanation</a:t>
            </a:r>
          </a:p>
          <a:p>
            <a:r>
              <a:rPr lang="en-US" dirty="0"/>
              <a:t>			Sanjoy Baruah and Pontus Ekberg, "Certificates of Real-Time </a:t>
            </a:r>
            <a:r>
              <a:rPr lang="en-US" dirty="0" err="1"/>
              <a:t>Schedulability</a:t>
            </a:r>
            <a:r>
              <a:rPr lang="en-US" dirty="0"/>
              <a:t>"</a:t>
            </a:r>
          </a:p>
          <a:p>
            <a:r>
              <a:rPr lang="en-US" dirty="0"/>
              <a:t>			Raffaele Romagnoli, "Understanding Safety of Linear Real-Time Systems from Lyapunov Theory and Quadratic Boundedness"</a:t>
            </a:r>
          </a:p>
          <a:p>
            <a:r>
              <a:rPr lang="en-US" dirty="0"/>
              <a:t>10:00am	Coffee break</a:t>
            </a:r>
          </a:p>
          <a:p>
            <a:r>
              <a:rPr lang="en-US" dirty="0"/>
              <a:t>10:30am	Session 2: Formal methods with explanation</a:t>
            </a:r>
          </a:p>
          <a:p>
            <a:r>
              <a:rPr lang="en-US" dirty="0"/>
              <a:t>			Stefan Mitsch, "Formal Artifacts as Explanations for System Correctness in Cyber-Physical Systems"</a:t>
            </a:r>
          </a:p>
          <a:p>
            <a:r>
              <a:rPr lang="en-US" dirty="0"/>
              <a:t>			Ruben Martins, "Towards Explainable Formal Verification"</a:t>
            </a:r>
          </a:p>
          <a:p>
            <a:r>
              <a:rPr lang="en-US" dirty="0"/>
              <a:t>11:10am	Invited paper</a:t>
            </a:r>
          </a:p>
          <a:p>
            <a:r>
              <a:rPr lang="en-US" dirty="0"/>
              <a:t>			</a:t>
            </a:r>
            <a:r>
              <a:rPr lang="en-US" dirty="0" err="1"/>
              <a:t>Hongrui</a:t>
            </a:r>
            <a:r>
              <a:rPr lang="en-US" dirty="0"/>
              <a:t> Zheng, </a:t>
            </a:r>
            <a:r>
              <a:rPr lang="en-US" dirty="0" err="1"/>
              <a:t>Zirui</a:t>
            </a:r>
            <a:r>
              <a:rPr lang="en-US" dirty="0"/>
              <a:t> Zang, Shuo Yang, Rahul Mangharam, "Towards </a:t>
            </a:r>
            <a:r>
              <a:rPr lang="en-US" dirty="0" err="1"/>
              <a:t>Explainability</a:t>
            </a:r>
            <a:r>
              <a:rPr lang="en-US" dirty="0"/>
              <a:t> in Modular Autonomous Vehicle Software"</a:t>
            </a:r>
          </a:p>
          <a:p>
            <a:r>
              <a:rPr lang="en-US" dirty="0"/>
              <a:t>11:30am	Panel</a:t>
            </a:r>
          </a:p>
          <a:p>
            <a:r>
              <a:rPr lang="en-US" dirty="0"/>
              <a:t>			Björn Brandenburg, Wang Yi, Renato Mancuso.</a:t>
            </a:r>
          </a:p>
          <a:p>
            <a:r>
              <a:rPr lang="en-US" dirty="0"/>
              <a:t>			What are the challenges in </a:t>
            </a:r>
            <a:r>
              <a:rPr lang="en-US" dirty="0" err="1"/>
              <a:t>explainability</a:t>
            </a:r>
            <a:r>
              <a:rPr lang="en-US" dirty="0"/>
              <a:t>? What is your position on </a:t>
            </a:r>
            <a:r>
              <a:rPr lang="en-US" dirty="0" err="1"/>
              <a:t>explainability</a:t>
            </a:r>
            <a:r>
              <a:rPr lang="en-US" dirty="0"/>
              <a:t>? What role should </a:t>
            </a:r>
            <a:r>
              <a:rPr lang="en-US" dirty="0" err="1"/>
              <a:t>explainability</a:t>
            </a:r>
            <a:r>
              <a:rPr lang="en-US" dirty="0"/>
              <a:t> play? Where in the software development life-cycle (and for whom) does </a:t>
            </a:r>
            <a:r>
              <a:rPr lang="en-US" dirty="0" err="1"/>
              <a:t>explainability</a:t>
            </a:r>
            <a:r>
              <a:rPr lang="en-US" dirty="0"/>
              <a:t> add most value?</a:t>
            </a:r>
          </a:p>
          <a:p>
            <a:endParaRPr lang="en-US" dirty="0"/>
          </a:p>
          <a:p>
            <a:r>
              <a:rPr lang="en-US" dirty="0"/>
              <a:t>11:59am	Lunch</a:t>
            </a:r>
          </a:p>
          <a:p>
            <a:r>
              <a:rPr lang="en-US" dirty="0"/>
              <a:t>01:00pm	Section 3: Security, real-time, and </a:t>
            </a:r>
            <a:r>
              <a:rPr lang="en-US" dirty="0" err="1"/>
              <a:t>explainability</a:t>
            </a:r>
            <a:endParaRPr lang="en-US" dirty="0"/>
          </a:p>
          <a:p>
            <a:r>
              <a:rPr lang="en-US" dirty="0"/>
              <a:t>			</a:t>
            </a:r>
            <a:r>
              <a:rPr lang="en-US" dirty="0" err="1"/>
              <a:t>Giann</a:t>
            </a:r>
            <a:r>
              <a:rPr lang="en-US" dirty="0"/>
              <a:t> Nandi, David Pereira, José </a:t>
            </a:r>
            <a:r>
              <a:rPr lang="en-US" dirty="0" err="1"/>
              <a:t>Proença</a:t>
            </a:r>
            <a:r>
              <a:rPr lang="en-US" dirty="0"/>
              <a:t>, José Santos, </a:t>
            </a:r>
            <a:r>
              <a:rPr lang="en-US" dirty="0" err="1"/>
              <a:t>Lourenço</a:t>
            </a:r>
            <a:r>
              <a:rPr lang="en-US" dirty="0"/>
              <a:t> Rodrigues, André </a:t>
            </a:r>
            <a:r>
              <a:rPr lang="en-US" dirty="0" err="1"/>
              <a:t>Lourenço</a:t>
            </a:r>
            <a:r>
              <a:rPr lang="en-US" dirty="0"/>
              <a:t> and Eduardo Tovar, "MARS: a toolset for the safe and secure deployment of heterogeneous distributed systems"</a:t>
            </a:r>
          </a:p>
          <a:p>
            <a:r>
              <a:rPr lang="en-US" dirty="0"/>
              <a:t>			Elena </a:t>
            </a:r>
            <a:r>
              <a:rPr lang="en-US" dirty="0" err="1"/>
              <a:t>Troubitsyna</a:t>
            </a:r>
            <a:r>
              <a:rPr lang="en-US" dirty="0"/>
              <a:t>, "Towards a Systematic Analysis of Timing Aspect of Safety-Security Interactions"</a:t>
            </a:r>
          </a:p>
          <a:p>
            <a:r>
              <a:rPr lang="en-US" dirty="0"/>
              <a:t>			Sahiti Bommareddy, Maher Khan, David J Sebastian Cardenas, Carl Miller, Christopher </a:t>
            </a:r>
            <a:r>
              <a:rPr lang="en-US" dirty="0" err="1"/>
              <a:t>Bonebrake</a:t>
            </a:r>
            <a:r>
              <a:rPr lang="en-US" dirty="0"/>
              <a:t>, Yair Amir and Amy Babay, "Real-Time Byzantine Resilient Power Grid Infrastructure: Evaluation and Trade-offs"</a:t>
            </a:r>
          </a:p>
          <a:p>
            <a:r>
              <a:rPr lang="en-US" dirty="0"/>
              <a:t>02:00pm	Related efforts</a:t>
            </a:r>
          </a:p>
          <a:p>
            <a:r>
              <a:rPr lang="en-US" dirty="0"/>
              <a:t>02:05pm	What is next?</a:t>
            </a:r>
          </a:p>
          <a:p>
            <a:r>
              <a:rPr lang="en-US" dirty="0"/>
              <a:t>03:00pm	Closing</a:t>
            </a:r>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a:p>
        </p:txBody>
      </p:sp>
    </p:spTree>
    <p:extLst>
      <p:ext uri="{BB962C8B-B14F-4D97-AF65-F5344CB8AC3E}">
        <p14:creationId xmlns:p14="http://schemas.microsoft.com/office/powerpoint/2010/main" val="61873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19</a:t>
            </a:fld>
            <a:endParaRPr lang="en-US" dirty="0"/>
          </a:p>
        </p:txBody>
      </p:sp>
    </p:spTree>
    <p:extLst>
      <p:ext uri="{BB962C8B-B14F-4D97-AF65-F5344CB8AC3E}">
        <p14:creationId xmlns:p14="http://schemas.microsoft.com/office/powerpoint/2010/main" val="136699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20</a:t>
            </a:fld>
            <a:endParaRPr lang="en-US" dirty="0"/>
          </a:p>
        </p:txBody>
      </p:sp>
    </p:spTree>
    <p:extLst>
      <p:ext uri="{BB962C8B-B14F-4D97-AF65-F5344CB8AC3E}">
        <p14:creationId xmlns:p14="http://schemas.microsoft.com/office/powerpoint/2010/main" val="254974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21</a:t>
            </a:fld>
            <a:endParaRPr lang="en-US" dirty="0"/>
          </a:p>
        </p:txBody>
      </p:sp>
    </p:spTree>
    <p:extLst>
      <p:ext uri="{BB962C8B-B14F-4D97-AF65-F5344CB8AC3E}">
        <p14:creationId xmlns:p14="http://schemas.microsoft.com/office/powerpoint/2010/main" val="196334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22</a:t>
            </a:fld>
            <a:endParaRPr lang="en-US" dirty="0"/>
          </a:p>
        </p:txBody>
      </p:sp>
    </p:spTree>
    <p:extLst>
      <p:ext uri="{BB962C8B-B14F-4D97-AF65-F5344CB8AC3E}">
        <p14:creationId xmlns:p14="http://schemas.microsoft.com/office/powerpoint/2010/main" val="311607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23</a:t>
            </a:fld>
            <a:endParaRPr lang="en-US" dirty="0"/>
          </a:p>
        </p:txBody>
      </p:sp>
    </p:spTree>
    <p:extLst>
      <p:ext uri="{BB962C8B-B14F-4D97-AF65-F5344CB8AC3E}">
        <p14:creationId xmlns:p14="http://schemas.microsoft.com/office/powerpoint/2010/main" val="332523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24</a:t>
            </a:fld>
            <a:endParaRPr lang="en-US" dirty="0"/>
          </a:p>
        </p:txBody>
      </p:sp>
    </p:spTree>
    <p:extLst>
      <p:ext uri="{BB962C8B-B14F-4D97-AF65-F5344CB8AC3E}">
        <p14:creationId xmlns:p14="http://schemas.microsoft.com/office/powerpoint/2010/main" val="264878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25</a:t>
            </a:fld>
            <a:endParaRPr lang="en-US" dirty="0"/>
          </a:p>
        </p:txBody>
      </p:sp>
    </p:spTree>
    <p:extLst>
      <p:ext uri="{BB962C8B-B14F-4D97-AF65-F5344CB8AC3E}">
        <p14:creationId xmlns:p14="http://schemas.microsoft.com/office/powerpoint/2010/main" val="772212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26</a:t>
            </a:fld>
            <a:endParaRPr lang="en-US" dirty="0"/>
          </a:p>
        </p:txBody>
      </p:sp>
    </p:spTree>
    <p:extLst>
      <p:ext uri="{BB962C8B-B14F-4D97-AF65-F5344CB8AC3E}">
        <p14:creationId xmlns:p14="http://schemas.microsoft.com/office/powerpoint/2010/main" val="424963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27</a:t>
            </a:fld>
            <a:endParaRPr lang="en-US" dirty="0"/>
          </a:p>
        </p:txBody>
      </p:sp>
    </p:spTree>
    <p:extLst>
      <p:ext uri="{BB962C8B-B14F-4D97-AF65-F5344CB8AC3E}">
        <p14:creationId xmlns:p14="http://schemas.microsoft.com/office/powerpoint/2010/main" val="227982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28</a:t>
            </a:fld>
            <a:endParaRPr lang="en-US" dirty="0"/>
          </a:p>
        </p:txBody>
      </p:sp>
    </p:spTree>
    <p:extLst>
      <p:ext uri="{BB962C8B-B14F-4D97-AF65-F5344CB8AC3E}">
        <p14:creationId xmlns:p14="http://schemas.microsoft.com/office/powerpoint/2010/main" val="339862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a:t>
            </a:fld>
            <a:endParaRPr lang="en-US" dirty="0"/>
          </a:p>
        </p:txBody>
      </p:sp>
    </p:spTree>
    <p:extLst>
      <p:ext uri="{BB962C8B-B14F-4D97-AF65-F5344CB8AC3E}">
        <p14:creationId xmlns:p14="http://schemas.microsoft.com/office/powerpoint/2010/main" val="337860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29</a:t>
            </a:fld>
            <a:endParaRPr lang="en-US" dirty="0"/>
          </a:p>
        </p:txBody>
      </p:sp>
    </p:spTree>
    <p:extLst>
      <p:ext uri="{BB962C8B-B14F-4D97-AF65-F5344CB8AC3E}">
        <p14:creationId xmlns:p14="http://schemas.microsoft.com/office/powerpoint/2010/main" val="129997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30</a:t>
            </a:fld>
            <a:endParaRPr lang="en-US" dirty="0"/>
          </a:p>
        </p:txBody>
      </p:sp>
    </p:spTree>
    <p:extLst>
      <p:ext uri="{BB962C8B-B14F-4D97-AF65-F5344CB8AC3E}">
        <p14:creationId xmlns:p14="http://schemas.microsoft.com/office/powerpoint/2010/main" val="2579076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31</a:t>
            </a:fld>
            <a:endParaRPr lang="en-US" dirty="0"/>
          </a:p>
        </p:txBody>
      </p:sp>
    </p:spTree>
    <p:extLst>
      <p:ext uri="{BB962C8B-B14F-4D97-AF65-F5344CB8AC3E}">
        <p14:creationId xmlns:p14="http://schemas.microsoft.com/office/powerpoint/2010/main" val="458402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32</a:t>
            </a:fld>
            <a:endParaRPr lang="en-US" dirty="0"/>
          </a:p>
        </p:txBody>
      </p:sp>
    </p:spTree>
    <p:extLst>
      <p:ext uri="{BB962C8B-B14F-4D97-AF65-F5344CB8AC3E}">
        <p14:creationId xmlns:p14="http://schemas.microsoft.com/office/powerpoint/2010/main" val="402444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33</a:t>
            </a:fld>
            <a:endParaRPr lang="en-US" dirty="0"/>
          </a:p>
        </p:txBody>
      </p:sp>
    </p:spTree>
    <p:extLst>
      <p:ext uri="{BB962C8B-B14F-4D97-AF65-F5344CB8AC3E}">
        <p14:creationId xmlns:p14="http://schemas.microsoft.com/office/powerpoint/2010/main" val="3425338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34</a:t>
            </a:fld>
            <a:endParaRPr lang="en-US" dirty="0"/>
          </a:p>
        </p:txBody>
      </p:sp>
    </p:spTree>
    <p:extLst>
      <p:ext uri="{BB962C8B-B14F-4D97-AF65-F5344CB8AC3E}">
        <p14:creationId xmlns:p14="http://schemas.microsoft.com/office/powerpoint/2010/main" val="2152283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35</a:t>
            </a:fld>
            <a:endParaRPr lang="en-US" dirty="0"/>
          </a:p>
        </p:txBody>
      </p:sp>
    </p:spTree>
    <p:extLst>
      <p:ext uri="{BB962C8B-B14F-4D97-AF65-F5344CB8AC3E}">
        <p14:creationId xmlns:p14="http://schemas.microsoft.com/office/powerpoint/2010/main" val="365840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36</a:t>
            </a:fld>
            <a:endParaRPr lang="en-US" dirty="0"/>
          </a:p>
        </p:txBody>
      </p:sp>
    </p:spTree>
    <p:extLst>
      <p:ext uri="{BB962C8B-B14F-4D97-AF65-F5344CB8AC3E}">
        <p14:creationId xmlns:p14="http://schemas.microsoft.com/office/powerpoint/2010/main" val="3148808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37</a:t>
            </a:fld>
            <a:endParaRPr lang="en-US" dirty="0"/>
          </a:p>
        </p:txBody>
      </p:sp>
    </p:spTree>
    <p:extLst>
      <p:ext uri="{BB962C8B-B14F-4D97-AF65-F5344CB8AC3E}">
        <p14:creationId xmlns:p14="http://schemas.microsoft.com/office/powerpoint/2010/main" val="2699639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38</a:t>
            </a:fld>
            <a:endParaRPr lang="en-US" dirty="0"/>
          </a:p>
        </p:txBody>
      </p:sp>
    </p:spTree>
    <p:extLst>
      <p:ext uri="{BB962C8B-B14F-4D97-AF65-F5344CB8AC3E}">
        <p14:creationId xmlns:p14="http://schemas.microsoft.com/office/powerpoint/2010/main" val="40450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a:t>
            </a:fld>
            <a:endParaRPr lang="en-US" dirty="0"/>
          </a:p>
        </p:txBody>
      </p:sp>
    </p:spTree>
    <p:extLst>
      <p:ext uri="{BB962C8B-B14F-4D97-AF65-F5344CB8AC3E}">
        <p14:creationId xmlns:p14="http://schemas.microsoft.com/office/powerpoint/2010/main" val="2716341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39</a:t>
            </a:fld>
            <a:endParaRPr lang="en-US" dirty="0"/>
          </a:p>
        </p:txBody>
      </p:sp>
    </p:spTree>
    <p:extLst>
      <p:ext uri="{BB962C8B-B14F-4D97-AF65-F5344CB8AC3E}">
        <p14:creationId xmlns:p14="http://schemas.microsoft.com/office/powerpoint/2010/main" val="1292009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40</a:t>
            </a:fld>
            <a:endParaRPr lang="en-US" dirty="0"/>
          </a:p>
        </p:txBody>
      </p:sp>
    </p:spTree>
    <p:extLst>
      <p:ext uri="{BB962C8B-B14F-4D97-AF65-F5344CB8AC3E}">
        <p14:creationId xmlns:p14="http://schemas.microsoft.com/office/powerpoint/2010/main" val="4204722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41</a:t>
            </a:fld>
            <a:endParaRPr lang="en-US" dirty="0"/>
          </a:p>
        </p:txBody>
      </p:sp>
    </p:spTree>
    <p:extLst>
      <p:ext uri="{BB962C8B-B14F-4D97-AF65-F5344CB8AC3E}">
        <p14:creationId xmlns:p14="http://schemas.microsoft.com/office/powerpoint/2010/main" val="122284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42</a:t>
            </a:fld>
            <a:endParaRPr lang="en-US" dirty="0"/>
          </a:p>
        </p:txBody>
      </p:sp>
    </p:spTree>
    <p:extLst>
      <p:ext uri="{BB962C8B-B14F-4D97-AF65-F5344CB8AC3E}">
        <p14:creationId xmlns:p14="http://schemas.microsoft.com/office/powerpoint/2010/main" val="1851026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43</a:t>
            </a:fld>
            <a:endParaRPr lang="en-US" dirty="0"/>
          </a:p>
        </p:txBody>
      </p:sp>
    </p:spTree>
    <p:extLst>
      <p:ext uri="{BB962C8B-B14F-4D97-AF65-F5344CB8AC3E}">
        <p14:creationId xmlns:p14="http://schemas.microsoft.com/office/powerpoint/2010/main" val="3119095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44</a:t>
            </a:fld>
            <a:endParaRPr lang="en-US" dirty="0"/>
          </a:p>
        </p:txBody>
      </p:sp>
    </p:spTree>
    <p:extLst>
      <p:ext uri="{BB962C8B-B14F-4D97-AF65-F5344CB8AC3E}">
        <p14:creationId xmlns:p14="http://schemas.microsoft.com/office/powerpoint/2010/main" val="2249340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45</a:t>
            </a:fld>
            <a:endParaRPr lang="en-US" dirty="0"/>
          </a:p>
        </p:txBody>
      </p:sp>
    </p:spTree>
    <p:extLst>
      <p:ext uri="{BB962C8B-B14F-4D97-AF65-F5344CB8AC3E}">
        <p14:creationId xmlns:p14="http://schemas.microsoft.com/office/powerpoint/2010/main" val="1260545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46</a:t>
            </a:fld>
            <a:endParaRPr lang="en-US" dirty="0"/>
          </a:p>
        </p:txBody>
      </p:sp>
    </p:spTree>
    <p:extLst>
      <p:ext uri="{BB962C8B-B14F-4D97-AF65-F5344CB8AC3E}">
        <p14:creationId xmlns:p14="http://schemas.microsoft.com/office/powerpoint/2010/main" val="2191933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47</a:t>
            </a:fld>
            <a:endParaRPr lang="en-US" dirty="0"/>
          </a:p>
        </p:txBody>
      </p:sp>
    </p:spTree>
    <p:extLst>
      <p:ext uri="{BB962C8B-B14F-4D97-AF65-F5344CB8AC3E}">
        <p14:creationId xmlns:p14="http://schemas.microsoft.com/office/powerpoint/2010/main" val="3540107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48</a:t>
            </a:fld>
            <a:endParaRPr lang="en-US" dirty="0"/>
          </a:p>
        </p:txBody>
      </p:sp>
    </p:spTree>
    <p:extLst>
      <p:ext uri="{BB962C8B-B14F-4D97-AF65-F5344CB8AC3E}">
        <p14:creationId xmlns:p14="http://schemas.microsoft.com/office/powerpoint/2010/main" val="416696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3909884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49</a:t>
            </a:fld>
            <a:endParaRPr lang="en-US" dirty="0"/>
          </a:p>
        </p:txBody>
      </p:sp>
    </p:spTree>
    <p:extLst>
      <p:ext uri="{BB962C8B-B14F-4D97-AF65-F5344CB8AC3E}">
        <p14:creationId xmlns:p14="http://schemas.microsoft.com/office/powerpoint/2010/main" val="2371562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50</a:t>
            </a:fld>
            <a:endParaRPr lang="en-US" dirty="0"/>
          </a:p>
        </p:txBody>
      </p:sp>
    </p:spTree>
    <p:extLst>
      <p:ext uri="{BB962C8B-B14F-4D97-AF65-F5344CB8AC3E}">
        <p14:creationId xmlns:p14="http://schemas.microsoft.com/office/powerpoint/2010/main" val="45245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51</a:t>
            </a:fld>
            <a:endParaRPr lang="en-US" dirty="0"/>
          </a:p>
        </p:txBody>
      </p:sp>
    </p:spTree>
    <p:extLst>
      <p:ext uri="{BB962C8B-B14F-4D97-AF65-F5344CB8AC3E}">
        <p14:creationId xmlns:p14="http://schemas.microsoft.com/office/powerpoint/2010/main" val="2346664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52</a:t>
            </a:fld>
            <a:endParaRPr lang="en-US" dirty="0"/>
          </a:p>
        </p:txBody>
      </p:sp>
    </p:spTree>
    <p:extLst>
      <p:ext uri="{BB962C8B-B14F-4D97-AF65-F5344CB8AC3E}">
        <p14:creationId xmlns:p14="http://schemas.microsoft.com/office/powerpoint/2010/main" val="910337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53</a:t>
            </a:fld>
            <a:endParaRPr lang="en-US" dirty="0"/>
          </a:p>
        </p:txBody>
      </p:sp>
    </p:spTree>
    <p:extLst>
      <p:ext uri="{BB962C8B-B14F-4D97-AF65-F5344CB8AC3E}">
        <p14:creationId xmlns:p14="http://schemas.microsoft.com/office/powerpoint/2010/main" val="2550324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54</a:t>
            </a:fld>
            <a:endParaRPr lang="en-US" dirty="0"/>
          </a:p>
        </p:txBody>
      </p:sp>
    </p:spTree>
    <p:extLst>
      <p:ext uri="{BB962C8B-B14F-4D97-AF65-F5344CB8AC3E}">
        <p14:creationId xmlns:p14="http://schemas.microsoft.com/office/powerpoint/2010/main" val="3498601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55</a:t>
            </a:fld>
            <a:endParaRPr lang="en-US" dirty="0"/>
          </a:p>
        </p:txBody>
      </p:sp>
    </p:spTree>
    <p:extLst>
      <p:ext uri="{BB962C8B-B14F-4D97-AF65-F5344CB8AC3E}">
        <p14:creationId xmlns:p14="http://schemas.microsoft.com/office/powerpoint/2010/main" val="293571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56</a:t>
            </a:fld>
            <a:endParaRPr lang="en-US" dirty="0"/>
          </a:p>
        </p:txBody>
      </p:sp>
    </p:spTree>
    <p:extLst>
      <p:ext uri="{BB962C8B-B14F-4D97-AF65-F5344CB8AC3E}">
        <p14:creationId xmlns:p14="http://schemas.microsoft.com/office/powerpoint/2010/main" val="1274725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57</a:t>
            </a:fld>
            <a:endParaRPr lang="en-US" dirty="0"/>
          </a:p>
        </p:txBody>
      </p:sp>
    </p:spTree>
    <p:extLst>
      <p:ext uri="{BB962C8B-B14F-4D97-AF65-F5344CB8AC3E}">
        <p14:creationId xmlns:p14="http://schemas.microsoft.com/office/powerpoint/2010/main" val="4215869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58</a:t>
            </a:fld>
            <a:endParaRPr lang="en-US" dirty="0"/>
          </a:p>
        </p:txBody>
      </p:sp>
    </p:spTree>
    <p:extLst>
      <p:ext uri="{BB962C8B-B14F-4D97-AF65-F5344CB8AC3E}">
        <p14:creationId xmlns:p14="http://schemas.microsoft.com/office/powerpoint/2010/main" val="379627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2980045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59</a:t>
            </a:fld>
            <a:endParaRPr lang="en-US" dirty="0"/>
          </a:p>
        </p:txBody>
      </p:sp>
    </p:spTree>
    <p:extLst>
      <p:ext uri="{BB962C8B-B14F-4D97-AF65-F5344CB8AC3E}">
        <p14:creationId xmlns:p14="http://schemas.microsoft.com/office/powerpoint/2010/main" val="21435663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60</a:t>
            </a:fld>
            <a:endParaRPr lang="en-US" dirty="0"/>
          </a:p>
        </p:txBody>
      </p:sp>
    </p:spTree>
    <p:extLst>
      <p:ext uri="{BB962C8B-B14F-4D97-AF65-F5344CB8AC3E}">
        <p14:creationId xmlns:p14="http://schemas.microsoft.com/office/powerpoint/2010/main" val="2766088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61</a:t>
            </a:fld>
            <a:endParaRPr lang="en-US" dirty="0"/>
          </a:p>
        </p:txBody>
      </p:sp>
    </p:spTree>
    <p:extLst>
      <p:ext uri="{BB962C8B-B14F-4D97-AF65-F5344CB8AC3E}">
        <p14:creationId xmlns:p14="http://schemas.microsoft.com/office/powerpoint/2010/main" val="3642453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62</a:t>
            </a:fld>
            <a:endParaRPr lang="en-US" dirty="0"/>
          </a:p>
        </p:txBody>
      </p:sp>
    </p:spTree>
    <p:extLst>
      <p:ext uri="{BB962C8B-B14F-4D97-AF65-F5344CB8AC3E}">
        <p14:creationId xmlns:p14="http://schemas.microsoft.com/office/powerpoint/2010/main" val="22010466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63</a:t>
            </a:fld>
            <a:endParaRPr lang="en-US" dirty="0"/>
          </a:p>
        </p:txBody>
      </p:sp>
    </p:spTree>
    <p:extLst>
      <p:ext uri="{BB962C8B-B14F-4D97-AF65-F5344CB8AC3E}">
        <p14:creationId xmlns:p14="http://schemas.microsoft.com/office/powerpoint/2010/main" val="3859048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64</a:t>
            </a:fld>
            <a:endParaRPr lang="en-US" dirty="0"/>
          </a:p>
        </p:txBody>
      </p:sp>
    </p:spTree>
    <p:extLst>
      <p:ext uri="{BB962C8B-B14F-4D97-AF65-F5344CB8AC3E}">
        <p14:creationId xmlns:p14="http://schemas.microsoft.com/office/powerpoint/2010/main" val="560488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65</a:t>
            </a:fld>
            <a:endParaRPr lang="en-US" dirty="0"/>
          </a:p>
        </p:txBody>
      </p:sp>
    </p:spTree>
    <p:extLst>
      <p:ext uri="{BB962C8B-B14F-4D97-AF65-F5344CB8AC3E}">
        <p14:creationId xmlns:p14="http://schemas.microsoft.com/office/powerpoint/2010/main" val="39141043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66</a:t>
            </a:fld>
            <a:endParaRPr lang="en-US" dirty="0"/>
          </a:p>
        </p:txBody>
      </p:sp>
    </p:spTree>
    <p:extLst>
      <p:ext uri="{BB962C8B-B14F-4D97-AF65-F5344CB8AC3E}">
        <p14:creationId xmlns:p14="http://schemas.microsoft.com/office/powerpoint/2010/main" val="26244688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67</a:t>
            </a:fld>
            <a:endParaRPr lang="en-US" dirty="0"/>
          </a:p>
        </p:txBody>
      </p:sp>
    </p:spTree>
    <p:extLst>
      <p:ext uri="{BB962C8B-B14F-4D97-AF65-F5344CB8AC3E}">
        <p14:creationId xmlns:p14="http://schemas.microsoft.com/office/powerpoint/2010/main" val="36821502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68</a:t>
            </a:fld>
            <a:endParaRPr lang="en-US" dirty="0"/>
          </a:p>
        </p:txBody>
      </p:sp>
    </p:spTree>
    <p:extLst>
      <p:ext uri="{BB962C8B-B14F-4D97-AF65-F5344CB8AC3E}">
        <p14:creationId xmlns:p14="http://schemas.microsoft.com/office/powerpoint/2010/main" val="243040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40907756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69</a:t>
            </a:fld>
            <a:endParaRPr lang="en-US" dirty="0"/>
          </a:p>
        </p:txBody>
      </p:sp>
    </p:spTree>
    <p:extLst>
      <p:ext uri="{BB962C8B-B14F-4D97-AF65-F5344CB8AC3E}">
        <p14:creationId xmlns:p14="http://schemas.microsoft.com/office/powerpoint/2010/main" val="4274566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70</a:t>
            </a:fld>
            <a:endParaRPr lang="en-US" dirty="0"/>
          </a:p>
        </p:txBody>
      </p:sp>
    </p:spTree>
    <p:extLst>
      <p:ext uri="{BB962C8B-B14F-4D97-AF65-F5344CB8AC3E}">
        <p14:creationId xmlns:p14="http://schemas.microsoft.com/office/powerpoint/2010/main" val="3400807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71</a:t>
            </a:fld>
            <a:endParaRPr lang="en-US" dirty="0"/>
          </a:p>
        </p:txBody>
      </p:sp>
    </p:spTree>
    <p:extLst>
      <p:ext uri="{BB962C8B-B14F-4D97-AF65-F5344CB8AC3E}">
        <p14:creationId xmlns:p14="http://schemas.microsoft.com/office/powerpoint/2010/main" val="3412572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72</a:t>
            </a:fld>
            <a:endParaRPr lang="en-US" dirty="0"/>
          </a:p>
        </p:txBody>
      </p:sp>
    </p:spTree>
    <p:extLst>
      <p:ext uri="{BB962C8B-B14F-4D97-AF65-F5344CB8AC3E}">
        <p14:creationId xmlns:p14="http://schemas.microsoft.com/office/powerpoint/2010/main" val="1464986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73</a:t>
            </a:fld>
            <a:endParaRPr lang="en-US" dirty="0"/>
          </a:p>
        </p:txBody>
      </p:sp>
    </p:spTree>
    <p:extLst>
      <p:ext uri="{BB962C8B-B14F-4D97-AF65-F5344CB8AC3E}">
        <p14:creationId xmlns:p14="http://schemas.microsoft.com/office/powerpoint/2010/main" val="6348355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74</a:t>
            </a:fld>
            <a:endParaRPr lang="en-US" dirty="0"/>
          </a:p>
        </p:txBody>
      </p:sp>
    </p:spTree>
    <p:extLst>
      <p:ext uri="{BB962C8B-B14F-4D97-AF65-F5344CB8AC3E}">
        <p14:creationId xmlns:p14="http://schemas.microsoft.com/office/powerpoint/2010/main" val="996847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75</a:t>
            </a:fld>
            <a:endParaRPr lang="en-US" dirty="0"/>
          </a:p>
        </p:txBody>
      </p:sp>
    </p:spTree>
    <p:extLst>
      <p:ext uri="{BB962C8B-B14F-4D97-AF65-F5344CB8AC3E}">
        <p14:creationId xmlns:p14="http://schemas.microsoft.com/office/powerpoint/2010/main" val="37243249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76</a:t>
            </a:fld>
            <a:endParaRPr lang="en-US" dirty="0"/>
          </a:p>
        </p:txBody>
      </p:sp>
    </p:spTree>
    <p:extLst>
      <p:ext uri="{BB962C8B-B14F-4D97-AF65-F5344CB8AC3E}">
        <p14:creationId xmlns:p14="http://schemas.microsoft.com/office/powerpoint/2010/main" val="1786326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77</a:t>
            </a:fld>
            <a:endParaRPr lang="en-US" dirty="0"/>
          </a:p>
        </p:txBody>
      </p:sp>
    </p:spTree>
    <p:extLst>
      <p:ext uri="{BB962C8B-B14F-4D97-AF65-F5344CB8AC3E}">
        <p14:creationId xmlns:p14="http://schemas.microsoft.com/office/powerpoint/2010/main" val="20669508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78</a:t>
            </a:fld>
            <a:endParaRPr lang="en-US" dirty="0"/>
          </a:p>
        </p:txBody>
      </p:sp>
    </p:spTree>
    <p:extLst>
      <p:ext uri="{BB962C8B-B14F-4D97-AF65-F5344CB8AC3E}">
        <p14:creationId xmlns:p14="http://schemas.microsoft.com/office/powerpoint/2010/main" val="70529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16</a:t>
            </a:fld>
            <a:endParaRPr lang="en-US" dirty="0"/>
          </a:p>
        </p:txBody>
      </p:sp>
    </p:spTree>
    <p:extLst>
      <p:ext uri="{BB962C8B-B14F-4D97-AF65-F5344CB8AC3E}">
        <p14:creationId xmlns:p14="http://schemas.microsoft.com/office/powerpoint/2010/main" val="34044277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79</a:t>
            </a:fld>
            <a:endParaRPr lang="en-US" dirty="0"/>
          </a:p>
        </p:txBody>
      </p:sp>
    </p:spTree>
    <p:extLst>
      <p:ext uri="{BB962C8B-B14F-4D97-AF65-F5344CB8AC3E}">
        <p14:creationId xmlns:p14="http://schemas.microsoft.com/office/powerpoint/2010/main" val="37656039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80</a:t>
            </a:fld>
            <a:endParaRPr lang="en-US" dirty="0"/>
          </a:p>
        </p:txBody>
      </p:sp>
    </p:spTree>
    <p:extLst>
      <p:ext uri="{BB962C8B-B14F-4D97-AF65-F5344CB8AC3E}">
        <p14:creationId xmlns:p14="http://schemas.microsoft.com/office/powerpoint/2010/main" val="17924186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81</a:t>
            </a:fld>
            <a:endParaRPr lang="en-US" dirty="0"/>
          </a:p>
        </p:txBody>
      </p:sp>
    </p:spTree>
    <p:extLst>
      <p:ext uri="{BB962C8B-B14F-4D97-AF65-F5344CB8AC3E}">
        <p14:creationId xmlns:p14="http://schemas.microsoft.com/office/powerpoint/2010/main" val="1450178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82</a:t>
            </a:fld>
            <a:endParaRPr lang="en-US" dirty="0"/>
          </a:p>
        </p:txBody>
      </p:sp>
    </p:spTree>
    <p:extLst>
      <p:ext uri="{BB962C8B-B14F-4D97-AF65-F5344CB8AC3E}">
        <p14:creationId xmlns:p14="http://schemas.microsoft.com/office/powerpoint/2010/main" val="1283691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83</a:t>
            </a:fld>
            <a:endParaRPr lang="en-US" dirty="0"/>
          </a:p>
        </p:txBody>
      </p:sp>
    </p:spTree>
    <p:extLst>
      <p:ext uri="{BB962C8B-B14F-4D97-AF65-F5344CB8AC3E}">
        <p14:creationId xmlns:p14="http://schemas.microsoft.com/office/powerpoint/2010/main" val="797204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84</a:t>
            </a:fld>
            <a:endParaRPr lang="en-US" dirty="0"/>
          </a:p>
        </p:txBody>
      </p:sp>
    </p:spTree>
    <p:extLst>
      <p:ext uri="{BB962C8B-B14F-4D97-AF65-F5344CB8AC3E}">
        <p14:creationId xmlns:p14="http://schemas.microsoft.com/office/powerpoint/2010/main" val="80140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17</a:t>
            </a:fld>
            <a:endParaRPr lang="en-US" dirty="0"/>
          </a:p>
        </p:txBody>
      </p:sp>
    </p:spTree>
    <p:extLst>
      <p:ext uri="{BB962C8B-B14F-4D97-AF65-F5344CB8AC3E}">
        <p14:creationId xmlns:p14="http://schemas.microsoft.com/office/powerpoint/2010/main" val="268084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18</a:t>
            </a:fld>
            <a:endParaRPr lang="en-US" dirty="0"/>
          </a:p>
        </p:txBody>
      </p:sp>
    </p:spTree>
    <p:extLst>
      <p:ext uri="{BB962C8B-B14F-4D97-AF65-F5344CB8AC3E}">
        <p14:creationId xmlns:p14="http://schemas.microsoft.com/office/powerpoint/2010/main" val="1897141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No Seal">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910" t="8385" r="4573" b="2804"/>
          <a:stretch/>
        </p:blipFill>
        <p:spPr>
          <a:xfrm>
            <a:off x="0" y="11338"/>
            <a:ext cx="9144000" cy="4727734"/>
          </a:xfrm>
          <a:prstGeom prst="rect">
            <a:avLst/>
          </a:prstGeom>
        </p:spPr>
      </p:pic>
      <p:sp>
        <p:nvSpPr>
          <p:cNvPr id="2" name="Rectangle 1"/>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381000" y="1538380"/>
            <a:ext cx="4800601" cy="162139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9" name="TextBox 8"/>
          <p:cNvSpPr txBox="1"/>
          <p:nvPr userDrawn="1"/>
        </p:nvSpPr>
        <p:spPr>
          <a:xfrm>
            <a:off x="381001" y="400281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sp>
        <p:nvSpPr>
          <p:cNvPr id="10"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TextBox 6"/>
          <p:cNvSpPr txBox="1"/>
          <p:nvPr userDrawn="1"/>
        </p:nvSpPr>
        <p:spPr>
          <a:xfrm>
            <a:off x="6057900" y="4833649"/>
            <a:ext cx="2095500" cy="69250"/>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8" name="Rectangle 7"/>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4836583"/>
            <a:ext cx="1435608" cy="243783"/>
          </a:xfrm>
          <a:prstGeom prst="rect">
            <a:avLst/>
          </a:prstGeom>
        </p:spPr>
      </p:pic>
    </p:spTree>
    <p:extLst>
      <p:ext uri="{BB962C8B-B14F-4D97-AF65-F5344CB8AC3E}">
        <p14:creationId xmlns:p14="http://schemas.microsoft.com/office/powerpoint/2010/main" val="198569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238501" y="914401"/>
            <a:ext cx="5486399" cy="3657600"/>
          </a:xfrm>
        </p:spPr>
        <p:txBody>
          <a:bodyPr/>
          <a:lstStyle>
            <a:lvl1pPr>
              <a:defRPr b="1">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35532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924503"/>
            <a:ext cx="8340968" cy="366265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6"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86351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 2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4114800" cy="36992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1" y="918186"/>
            <a:ext cx="4076699" cy="36992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36702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 3 Cols">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0"/>
            <a:ext cx="7620000" cy="6855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2705100"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3238501" y="918186"/>
            <a:ext cx="2666999"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4"/>
          </p:nvPr>
        </p:nvSpPr>
        <p:spPr>
          <a:xfrm>
            <a:off x="6057900" y="918186"/>
            <a:ext cx="2667000"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3"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4871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 4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5"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17" name="Content Placeholder 2"/>
          <p:cNvSpPr>
            <a:spLocks noGrp="1"/>
          </p:cNvSpPr>
          <p:nvPr>
            <p:ph sz="half" idx="12"/>
          </p:nvPr>
        </p:nvSpPr>
        <p:spPr>
          <a:xfrm>
            <a:off x="25146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sz="half" idx="13"/>
          </p:nvPr>
        </p:nvSpPr>
        <p:spPr>
          <a:xfrm>
            <a:off x="46482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sz="half" idx="14"/>
          </p:nvPr>
        </p:nvSpPr>
        <p:spPr>
          <a:xfrm>
            <a:off x="6781800" y="915259"/>
            <a:ext cx="19431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7509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 2 Cols - Wid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971550"/>
            <a:ext cx="2705100" cy="3543300"/>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918187"/>
            <a:ext cx="5486399" cy="3689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1"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0246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 2 Cols - Wid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1001" y="967763"/>
            <a:ext cx="5524499" cy="3547087"/>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1" y="918187"/>
            <a:ext cx="2666999" cy="369422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31268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934" y="171742"/>
            <a:ext cx="7599066" cy="50239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1935" y="811320"/>
            <a:ext cx="8320035" cy="3735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4687492"/>
            <a:ext cx="1905000" cy="341709"/>
          </a:xfrm>
          <a:prstGeom prst="rect">
            <a:avLst/>
          </a:prstGeom>
        </p:spPr>
        <p:txBody>
          <a:bodyPr/>
          <a:lstStyle>
            <a:lvl1pPr>
              <a:defRPr/>
            </a:lvl1pPr>
          </a:lstStyle>
          <a:p>
            <a:endParaRPr lang="en-US" dirty="0">
              <a:solidFill>
                <a:prstClr val="black"/>
              </a:solidFill>
            </a:endParaRPr>
          </a:p>
        </p:txBody>
      </p:sp>
    </p:spTree>
    <p:extLst>
      <p:ext uri="{BB962C8B-B14F-4D97-AF65-F5344CB8AC3E}">
        <p14:creationId xmlns:p14="http://schemas.microsoft.com/office/powerpoint/2010/main" val="6138259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EI S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48D38-2ABB-FC4D-8080-E631958601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385" r="3663" b="2804"/>
          <a:stretch/>
        </p:blipFill>
        <p:spPr>
          <a:xfrm>
            <a:off x="0" y="505097"/>
            <a:ext cx="9144000" cy="4638403"/>
          </a:xfrm>
          <a:prstGeom prst="rect">
            <a:avLst/>
          </a:prstGeom>
        </p:spPr>
      </p:pic>
      <p:sp>
        <p:nvSpPr>
          <p:cNvPr id="7" name="TextBox 6">
            <a:extLst>
              <a:ext uri="{FF2B5EF4-FFF2-40B4-BE49-F238E27FC236}">
                <a16:creationId xmlns:a16="http://schemas.microsoft.com/office/drawing/2014/main" id="{F2137CFC-5E77-CA4F-8CA6-E068941F9F9A}"/>
              </a:ext>
            </a:extLst>
          </p:cNvPr>
          <p:cNvSpPr txBox="1"/>
          <p:nvPr userDrawn="1"/>
        </p:nvSpPr>
        <p:spPr>
          <a:xfrm>
            <a:off x="6057900" y="141626"/>
            <a:ext cx="2095500" cy="126958"/>
          </a:xfrm>
          <a:prstGeom prst="rect">
            <a:avLst/>
          </a:prstGeom>
          <a:noFill/>
        </p:spPr>
        <p:txBody>
          <a:bodyPr wrap="square" lIns="0" tIns="0" rIns="0" bIns="0" rtlCol="0">
            <a:spAutoFit/>
          </a:bodyPr>
          <a:lstStyle/>
          <a:p>
            <a:r>
              <a:rPr lang="en-US" sz="450" dirty="0">
                <a:solidFill>
                  <a:srgbClr val="000000"/>
                </a:solidFill>
                <a:latin typeface="Arial"/>
                <a:cs typeface="Arial"/>
              </a:rPr>
              <a:t>[</a:t>
            </a:r>
            <a:r>
              <a:rPr lang="en-US" sz="375" dirty="0">
                <a:solidFill>
                  <a:srgbClr val="000000"/>
                </a:solidFill>
                <a:latin typeface="Arial"/>
                <a:cs typeface="Arial"/>
              </a:rPr>
              <a:t>DISTRIBUTION STATEMENT Please copy and paste the appropriate distribution statement into this space.]</a:t>
            </a:r>
          </a:p>
        </p:txBody>
      </p:sp>
      <p:sp>
        <p:nvSpPr>
          <p:cNvPr id="11" name="Rectangle 10">
            <a:extLst>
              <a:ext uri="{FF2B5EF4-FFF2-40B4-BE49-F238E27FC236}">
                <a16:creationId xmlns:a16="http://schemas.microsoft.com/office/drawing/2014/main" id="{EB1C11B9-3EFF-1F4D-BF45-10D774766DB9}"/>
              </a:ext>
            </a:extLst>
          </p:cNvPr>
          <p:cNvSpPr/>
          <p:nvPr userDrawn="1"/>
        </p:nvSpPr>
        <p:spPr>
          <a:xfrm>
            <a:off x="0" y="492397"/>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CCDE3EDC-EBA3-3C42-8017-AC4860FA9D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144560"/>
            <a:ext cx="1435608" cy="243783"/>
          </a:xfrm>
          <a:prstGeom prst="rect">
            <a:avLst/>
          </a:prstGeom>
        </p:spPr>
      </p:pic>
      <p:pic>
        <p:nvPicPr>
          <p:cNvPr id="9" name="Picture 8"/>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81002" y="848868"/>
            <a:ext cx="859536" cy="857471"/>
          </a:xfrm>
          <a:prstGeom prst="rect">
            <a:avLst/>
          </a:prstGeom>
        </p:spPr>
      </p:pic>
      <p:sp>
        <p:nvSpPr>
          <p:cNvPr id="8" name="Title 1"/>
          <p:cNvSpPr>
            <a:spLocks noGrp="1"/>
          </p:cNvSpPr>
          <p:nvPr>
            <p:ph type="ctrTitle" hasCustomPrompt="1"/>
          </p:nvPr>
        </p:nvSpPr>
        <p:spPr>
          <a:xfrm>
            <a:off x="381000" y="2040255"/>
            <a:ext cx="4800601" cy="1589912"/>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10" name="Subtitle 2"/>
          <p:cNvSpPr>
            <a:spLocks noGrp="1"/>
          </p:cNvSpPr>
          <p:nvPr>
            <p:ph type="subTitle" idx="1"/>
          </p:nvPr>
        </p:nvSpPr>
        <p:spPr>
          <a:xfrm>
            <a:off x="381001" y="371157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Box 12"/>
          <p:cNvSpPr txBox="1"/>
          <p:nvPr userDrawn="1"/>
        </p:nvSpPr>
        <p:spPr>
          <a:xfrm>
            <a:off x="381001" y="447082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174949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ERT S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24A2B-6C1D-054B-A777-D2250132AA7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385" r="3663" b="2804"/>
          <a:stretch/>
        </p:blipFill>
        <p:spPr>
          <a:xfrm>
            <a:off x="0" y="505097"/>
            <a:ext cx="9144000" cy="4638403"/>
          </a:xfrm>
          <a:prstGeom prst="rect">
            <a:avLst/>
          </a:prstGeom>
        </p:spPr>
      </p:pic>
      <p:sp>
        <p:nvSpPr>
          <p:cNvPr id="8" name="TextBox 7">
            <a:extLst>
              <a:ext uri="{FF2B5EF4-FFF2-40B4-BE49-F238E27FC236}">
                <a16:creationId xmlns:a16="http://schemas.microsoft.com/office/drawing/2014/main" id="{F59E9332-C992-674C-848F-3F93F3BB1A31}"/>
              </a:ext>
            </a:extLst>
          </p:cNvPr>
          <p:cNvSpPr txBox="1"/>
          <p:nvPr userDrawn="1"/>
        </p:nvSpPr>
        <p:spPr>
          <a:xfrm>
            <a:off x="6057900" y="141626"/>
            <a:ext cx="2095500" cy="126958"/>
          </a:xfrm>
          <a:prstGeom prst="rect">
            <a:avLst/>
          </a:prstGeom>
          <a:noFill/>
        </p:spPr>
        <p:txBody>
          <a:bodyPr wrap="square" lIns="0" tIns="0" rIns="0" bIns="0" rtlCol="0">
            <a:spAutoFit/>
          </a:bodyPr>
          <a:lstStyle/>
          <a:p>
            <a:r>
              <a:rPr lang="en-US" sz="450" dirty="0">
                <a:solidFill>
                  <a:srgbClr val="000000"/>
                </a:solidFill>
                <a:latin typeface="Arial"/>
                <a:cs typeface="Arial"/>
              </a:rPr>
              <a:t>[</a:t>
            </a:r>
            <a:r>
              <a:rPr lang="en-US" sz="375" dirty="0">
                <a:solidFill>
                  <a:srgbClr val="000000"/>
                </a:solidFill>
                <a:latin typeface="Arial"/>
                <a:cs typeface="Arial"/>
              </a:rPr>
              <a:t>DISTRIBUTION STATEMENT Please copy and paste the appropriate distribution statement into this space.]</a:t>
            </a:r>
          </a:p>
        </p:txBody>
      </p:sp>
      <p:sp>
        <p:nvSpPr>
          <p:cNvPr id="9" name="Rectangle 8">
            <a:extLst>
              <a:ext uri="{FF2B5EF4-FFF2-40B4-BE49-F238E27FC236}">
                <a16:creationId xmlns:a16="http://schemas.microsoft.com/office/drawing/2014/main" id="{9EFEE6ED-EBE6-EE40-947F-D236B12209ED}"/>
              </a:ext>
            </a:extLst>
          </p:cNvPr>
          <p:cNvSpPr/>
          <p:nvPr userDrawn="1"/>
        </p:nvSpPr>
        <p:spPr>
          <a:xfrm>
            <a:off x="0" y="492397"/>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33F02E52-1F4C-CD43-99A7-050681507A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144560"/>
            <a:ext cx="1435608" cy="243783"/>
          </a:xfrm>
          <a:prstGeom prst="rect">
            <a:avLst/>
          </a:prstGeom>
        </p:spPr>
      </p:pic>
      <p:sp>
        <p:nvSpPr>
          <p:cNvPr id="2" name="Title 1"/>
          <p:cNvSpPr>
            <a:spLocks noGrp="1"/>
          </p:cNvSpPr>
          <p:nvPr>
            <p:ph type="ctrTitle" hasCustomPrompt="1"/>
          </p:nvPr>
        </p:nvSpPr>
        <p:spPr>
          <a:xfrm>
            <a:off x="381000" y="2040255"/>
            <a:ext cx="4800601" cy="158471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11" name="TextBox 10"/>
          <p:cNvSpPr txBox="1"/>
          <p:nvPr userDrawn="1"/>
        </p:nvSpPr>
        <p:spPr>
          <a:xfrm>
            <a:off x="381001" y="447082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81163" y="848868"/>
            <a:ext cx="859536" cy="857250"/>
          </a:xfrm>
          <a:prstGeom prst="rect">
            <a:avLst/>
          </a:prstGeom>
        </p:spPr>
      </p:pic>
      <p:sp>
        <p:nvSpPr>
          <p:cNvPr id="7" name="Subtitle 2"/>
          <p:cNvSpPr>
            <a:spLocks noGrp="1"/>
          </p:cNvSpPr>
          <p:nvPr>
            <p:ph type="subTitle" idx="1"/>
          </p:nvPr>
        </p:nvSpPr>
        <p:spPr>
          <a:xfrm>
            <a:off x="381001" y="371157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2125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ustom Background">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0"/>
            <a:ext cx="9144000" cy="4739072"/>
          </a:xfrm>
          <a:prstGeom prst="rect">
            <a:avLst/>
          </a:prstGeom>
          <a:solidFill>
            <a:schemeClr val="bg1">
              <a:lumMod val="95000"/>
            </a:schemeClr>
          </a:solidFill>
        </p:spPr>
        <p:txBody>
          <a:bodyPr/>
          <a:lstStyle/>
          <a:p>
            <a:r>
              <a:rPr lang="en-US"/>
              <a:t>Click icon to add picture</a:t>
            </a:r>
          </a:p>
        </p:txBody>
      </p:sp>
      <p:sp>
        <p:nvSpPr>
          <p:cNvPr id="4" name="Rectangle 3"/>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381000" y="1538380"/>
            <a:ext cx="4800601" cy="162139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8"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Box 8"/>
          <p:cNvSpPr txBox="1"/>
          <p:nvPr userDrawn="1"/>
        </p:nvSpPr>
        <p:spPr>
          <a:xfrm>
            <a:off x="6057900" y="4833649"/>
            <a:ext cx="2095500" cy="69250"/>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10" name="Rectangle 9"/>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4836583"/>
            <a:ext cx="1435608" cy="243783"/>
          </a:xfrm>
          <a:prstGeom prst="rect">
            <a:avLst/>
          </a:prstGeom>
        </p:spPr>
      </p:pic>
    </p:spTree>
    <p:extLst>
      <p:ext uri="{BB962C8B-B14F-4D97-AF65-F5344CB8AC3E}">
        <p14:creationId xmlns:p14="http://schemas.microsoft.com/office/powerpoint/2010/main" val="390618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Sectio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7625" r="3587" b="1704"/>
          <a:stretch/>
        </p:blipFill>
        <p:spPr>
          <a:xfrm>
            <a:off x="0" y="0"/>
            <a:ext cx="9144000" cy="4738279"/>
          </a:xfrm>
          <a:prstGeom prst="rect">
            <a:avLst/>
          </a:prstGeom>
        </p:spPr>
      </p:pic>
      <p:sp>
        <p:nvSpPr>
          <p:cNvPr id="12"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70388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Subsectio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7625" r="3587" b="1704"/>
          <a:stretch/>
        </p:blipFill>
        <p:spPr>
          <a:xfrm>
            <a:off x="0" y="0"/>
            <a:ext cx="9144000" cy="4738279"/>
          </a:xfrm>
          <a:prstGeom prst="rect">
            <a:avLst/>
          </a:prstGeom>
        </p:spPr>
      </p:pic>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5328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Tree>
    <p:extLst>
      <p:ext uri="{BB962C8B-B14F-4D97-AF65-F5344CB8AC3E}">
        <p14:creationId xmlns:p14="http://schemas.microsoft.com/office/powerpoint/2010/main" val="200593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Section w/ Photo">
    <p:bg>
      <p:bgPr>
        <a:solidFill>
          <a:schemeClr val="bg1"/>
        </a:solidFill>
        <a:effectLst/>
      </p:bgPr>
    </p:bg>
    <p:spTree>
      <p:nvGrpSpPr>
        <p:cNvPr id="1" name=""/>
        <p:cNvGrpSpPr/>
        <p:nvPr/>
      </p:nvGrpSpPr>
      <p:grpSpPr>
        <a:xfrm>
          <a:off x="0" y="0"/>
          <a:ext cx="0" cy="0"/>
          <a:chOff x="0" y="0"/>
          <a:chExt cx="0" cy="0"/>
        </a:xfrm>
      </p:grpSpPr>
      <p:sp>
        <p:nvSpPr>
          <p:cNvPr id="14" name="Picture Placeholder 7"/>
          <p:cNvSpPr>
            <a:spLocks noGrp="1"/>
          </p:cNvSpPr>
          <p:nvPr>
            <p:ph type="pic" sz="quarter" idx="11"/>
          </p:nvPr>
        </p:nvSpPr>
        <p:spPr>
          <a:xfrm>
            <a:off x="6057900" y="-1"/>
            <a:ext cx="2667000" cy="4735513"/>
          </a:xfrm>
          <a:prstGeom prst="rect">
            <a:avLst/>
          </a:prstGeom>
          <a:solidFill>
            <a:schemeClr val="bg1">
              <a:lumMod val="95000"/>
            </a:schemeClr>
          </a:solidFill>
        </p:spPr>
        <p:txBody>
          <a:bodyPr/>
          <a:lstStyle>
            <a:lvl1pPr>
              <a:defRPr sz="1050"/>
            </a:lvl1pPr>
          </a:lstStyle>
          <a:p>
            <a:r>
              <a:rPr lang="en-US"/>
              <a:t>Click icon to add picture</a:t>
            </a:r>
            <a:endParaRPr lang="en-US" dirty="0"/>
          </a:p>
        </p:txBody>
      </p:sp>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6779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Subsection w/ Photo">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4350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
        <p:nvSpPr>
          <p:cNvPr id="6" name="Picture Placeholder 7">
            <a:extLst>
              <a:ext uri="{FF2B5EF4-FFF2-40B4-BE49-F238E27FC236}">
                <a16:creationId xmlns:a16="http://schemas.microsoft.com/office/drawing/2014/main" id="{64C8ADCA-C730-1D4A-B968-0175C1F02B8E}"/>
              </a:ext>
            </a:extLst>
          </p:cNvPr>
          <p:cNvSpPr>
            <a:spLocks noGrp="1"/>
          </p:cNvSpPr>
          <p:nvPr>
            <p:ph type="pic" sz="quarter" idx="12"/>
          </p:nvPr>
        </p:nvSpPr>
        <p:spPr>
          <a:xfrm>
            <a:off x="6057900" y="0"/>
            <a:ext cx="2667000" cy="4738687"/>
          </a:xfrm>
          <a:prstGeom prst="rect">
            <a:avLst/>
          </a:prstGeom>
          <a:solidFill>
            <a:schemeClr val="bg1">
              <a:lumMod val="95000"/>
            </a:schemeClr>
          </a:solidFill>
        </p:spPr>
        <p:txBody>
          <a:bodyPr/>
          <a:lstStyle>
            <a:lvl1pPr>
              <a:defRPr sz="1050"/>
            </a:lvl1pPr>
          </a:lstStyle>
          <a:p>
            <a:r>
              <a:rPr lang="en-US"/>
              <a:t>Click icon to add picture</a:t>
            </a:r>
            <a:endParaRPr lang="en-US" dirty="0"/>
          </a:p>
        </p:txBody>
      </p:sp>
    </p:spTree>
    <p:extLst>
      <p:ext uri="{BB962C8B-B14F-4D97-AF65-F5344CB8AC3E}">
        <p14:creationId xmlns:p14="http://schemas.microsoft.com/office/powerpoint/2010/main" val="270154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Section w/ Background">
    <p:bg>
      <p:bgPr>
        <a:solidFill>
          <a:schemeClr val="bg1"/>
        </a:solidFill>
        <a:effectLst/>
      </p:bgPr>
    </p:bg>
    <p:spTree>
      <p:nvGrpSpPr>
        <p:cNvPr id="1" name=""/>
        <p:cNvGrpSpPr/>
        <p:nvPr/>
      </p:nvGrpSpPr>
      <p:grpSpPr>
        <a:xfrm>
          <a:off x="0" y="0"/>
          <a:ext cx="0" cy="0"/>
          <a:chOff x="0" y="0"/>
          <a:chExt cx="0" cy="0"/>
        </a:xfrm>
      </p:grpSpPr>
      <p:sp>
        <p:nvSpPr>
          <p:cNvPr id="16" name="Picture Placeholder 7"/>
          <p:cNvSpPr>
            <a:spLocks noGrp="1"/>
          </p:cNvSpPr>
          <p:nvPr>
            <p:ph type="pic" sz="quarter" idx="11"/>
          </p:nvPr>
        </p:nvSpPr>
        <p:spPr>
          <a:xfrm>
            <a:off x="0" y="0"/>
            <a:ext cx="9144000" cy="4752594"/>
          </a:xfrm>
          <a:prstGeom prst="rect">
            <a:avLst/>
          </a:prstGeom>
          <a:solidFill>
            <a:schemeClr val="bg1">
              <a:lumMod val="95000"/>
            </a:schemeClr>
          </a:solidFill>
        </p:spPr>
        <p:txBody>
          <a:bodyPr/>
          <a:lstStyle/>
          <a:p>
            <a:r>
              <a:rPr lang="en-US"/>
              <a:t>Click icon to add picture</a:t>
            </a:r>
          </a:p>
        </p:txBody>
      </p:sp>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77106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740"/>
            <a:ext cx="7772400" cy="63957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1001" y="933450"/>
            <a:ext cx="8340968" cy="36385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5" y="4802983"/>
            <a:ext cx="401455" cy="273844"/>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050" smtClean="0">
                <a:solidFill>
                  <a:schemeClr val="bg1">
                    <a:lumMod val="50000"/>
                  </a:schemeClr>
                </a:solidFill>
              </a:rPr>
              <a:pPr/>
              <a:t>‹#›</a:t>
            </a:fld>
            <a:endParaRPr lang="en-US" sz="1050" dirty="0">
              <a:solidFill>
                <a:schemeClr val="bg1">
                  <a:lumMod val="50000"/>
                </a:schemeClr>
              </a:solidFill>
            </a:endParaRPr>
          </a:p>
        </p:txBody>
      </p:sp>
      <p:sp>
        <p:nvSpPr>
          <p:cNvPr id="16" name="Rectangle 73"/>
          <p:cNvSpPr>
            <a:spLocks noChangeArrowheads="1"/>
          </p:cNvSpPr>
          <p:nvPr userDrawn="1"/>
        </p:nvSpPr>
        <p:spPr bwMode="white">
          <a:xfrm>
            <a:off x="3238501" y="4833649"/>
            <a:ext cx="2667000"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a:solidFill>
                  <a:schemeClr val="tx1">
                    <a:lumMod val="50000"/>
                    <a:lumOff val="50000"/>
                  </a:schemeClr>
                </a:solidFill>
                <a:latin typeface="Arial" panose="020B0604020202020204" pitchFamily="34" charset="0"/>
                <a:cs typeface="Arial" panose="020B0604020202020204" pitchFamily="34" charset="0"/>
              </a:rPr>
              <a:t>The Case for </a:t>
            </a:r>
            <a:r>
              <a:rPr lang="en-US" sz="525" b="1" dirty="0" err="1">
                <a:solidFill>
                  <a:schemeClr val="tx1">
                    <a:lumMod val="50000"/>
                    <a:lumOff val="50000"/>
                  </a:schemeClr>
                </a:solidFill>
                <a:latin typeface="Arial" panose="020B0604020202020204" pitchFamily="34" charset="0"/>
                <a:cs typeface="Arial" panose="020B0604020202020204" pitchFamily="34" charset="0"/>
              </a:rPr>
              <a:t>Explainability</a:t>
            </a:r>
            <a:r>
              <a:rPr lang="en-US" sz="525" b="1" dirty="0">
                <a:solidFill>
                  <a:schemeClr val="tx1">
                    <a:lumMod val="50000"/>
                    <a:lumOff val="50000"/>
                  </a:schemeClr>
                </a:solidFill>
                <a:latin typeface="Arial" panose="020B0604020202020204" pitchFamily="34" charset="0"/>
                <a:cs typeface="Arial" panose="020B0604020202020204" pitchFamily="34" charset="0"/>
              </a:rPr>
              <a:t> of Real-Time Systems and their Analyses</a:t>
            </a:r>
          </a:p>
          <a:p>
            <a:pPr eaLnBrk="0" hangingPunct="0">
              <a:spcBef>
                <a:spcPct val="0"/>
              </a:spcBef>
            </a:pPr>
            <a:r>
              <a:rPr lang="en-US" sz="450" dirty="0">
                <a:solidFill>
                  <a:schemeClr val="tx1">
                    <a:lumMod val="50000"/>
                    <a:lumOff val="50000"/>
                  </a:schemeClr>
                </a:solidFill>
                <a:latin typeface="Arial" panose="020B0604020202020204" pitchFamily="34" charset="0"/>
                <a:cs typeface="Arial" panose="020B0604020202020204" pitchFamily="34" charset="0"/>
              </a:rPr>
              <a:t>© 2022 Carnegie Mellon University</a:t>
            </a:r>
          </a:p>
        </p:txBody>
      </p:sp>
      <p:sp>
        <p:nvSpPr>
          <p:cNvPr id="17" name="TextBox 16"/>
          <p:cNvSpPr txBox="1"/>
          <p:nvPr userDrawn="1"/>
        </p:nvSpPr>
        <p:spPr>
          <a:xfrm>
            <a:off x="6057900" y="4833649"/>
            <a:ext cx="2095500" cy="69250"/>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18" name="Rectangle 17"/>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81001" y="4836583"/>
            <a:ext cx="1435608" cy="243783"/>
          </a:xfrm>
          <a:prstGeom prst="rect">
            <a:avLst/>
          </a:prstGeom>
        </p:spPr>
      </p:pic>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4" r:id="rId6"/>
    <p:sldLayoutId id="2147483722" r:id="rId7"/>
    <p:sldLayoutId id="2147483725" r:id="rId8"/>
    <p:sldLayoutId id="2147483723" r:id="rId9"/>
    <p:sldLayoutId id="2147483676" r:id="rId10"/>
    <p:sldLayoutId id="2147483662" r:id="rId11"/>
    <p:sldLayoutId id="2147483664" r:id="rId12"/>
    <p:sldLayoutId id="2147483672" r:id="rId13"/>
    <p:sldLayoutId id="2147483673" r:id="rId14"/>
    <p:sldLayoutId id="2147483674" r:id="rId15"/>
    <p:sldLayoutId id="2147483675" r:id="rId16"/>
    <p:sldLayoutId id="2147483726" r:id="rId17"/>
  </p:sldLayoutIdLst>
  <p:txStyles>
    <p:title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516" userDrawn="1">
          <p15:clr>
            <a:srgbClr val="A4A3A4"/>
          </p15:clr>
        </p15:guide>
        <p15:guide id="27" orient="horz" pos="612" userDrawn="1">
          <p15:clr>
            <a:srgbClr val="A4A3A4"/>
          </p15:clr>
        </p15:guide>
        <p15:guide id="28" orient="horz" pos="924" userDrawn="1">
          <p15:clr>
            <a:srgbClr val="A4A3A4"/>
          </p15:clr>
        </p15:guide>
        <p15:guide id="29" orient="horz" pos="996" userDrawn="1">
          <p15:clr>
            <a:srgbClr val="A4A3A4"/>
          </p15:clr>
        </p15:guide>
        <p15:guide id="31" orient="horz" pos="1308" userDrawn="1">
          <p15:clr>
            <a:srgbClr val="A4A3A4"/>
          </p15:clr>
        </p15:guide>
        <p15:guide id="33" orient="horz" pos="1380" userDrawn="1">
          <p15:clr>
            <a:srgbClr val="A4A3A4"/>
          </p15:clr>
        </p15:guide>
        <p15:guide id="34" orient="horz" pos="1692" userDrawn="1">
          <p15:clr>
            <a:srgbClr val="A4A3A4"/>
          </p15:clr>
        </p15:guide>
        <p15:guide id="35" orient="horz" pos="1764" userDrawn="1">
          <p15:clr>
            <a:srgbClr val="A4A3A4"/>
          </p15:clr>
        </p15:guide>
        <p15:guide id="36" orient="horz" pos="2076" userDrawn="1">
          <p15:clr>
            <a:srgbClr val="A4A3A4"/>
          </p15:clr>
        </p15:guide>
        <p15:guide id="37" orient="horz" pos="2148" userDrawn="1">
          <p15:clr>
            <a:srgbClr val="A4A3A4"/>
          </p15:clr>
        </p15:guide>
        <p15:guide id="38" orient="horz" pos="2460" userDrawn="1">
          <p15:clr>
            <a:srgbClr val="A4A3A4"/>
          </p15:clr>
        </p15:guide>
        <p15:guide id="39" orient="horz" pos="2532" userDrawn="1">
          <p15:clr>
            <a:srgbClr val="A4A3A4"/>
          </p15:clr>
        </p15:guide>
        <p15:guide id="40" orient="horz" pos="2844" userDrawn="1">
          <p15:clr>
            <a:srgbClr val="A4A3A4"/>
          </p15:clr>
        </p15:guide>
        <p15:guide id="41" pos="2880" userDrawn="1">
          <p15:clr>
            <a:srgbClr val="F26B43"/>
          </p15:clr>
        </p15:guide>
        <p15:guide id="42" orient="horz" pos="16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lIns="0" tIns="0" rIns="0" bIns="0" anchor="t" anchorCtr="0">
            <a:normAutofit/>
          </a:bodyPr>
          <a:lstStyle/>
          <a:p>
            <a:r>
              <a:rPr lang="en-US" dirty="0"/>
              <a:t>The Case for </a:t>
            </a:r>
            <a:r>
              <a:rPr lang="en-US" dirty="0" err="1"/>
              <a:t>Explainability</a:t>
            </a:r>
            <a:r>
              <a:rPr lang="en-US" dirty="0"/>
              <a:t> of Real-Time Systems and their Analyses</a:t>
            </a:r>
          </a:p>
        </p:txBody>
      </p:sp>
      <p:sp>
        <p:nvSpPr>
          <p:cNvPr id="4" name="Subtitle 3"/>
          <p:cNvSpPr>
            <a:spLocks noGrp="1"/>
          </p:cNvSpPr>
          <p:nvPr>
            <p:ph type="subTitle" idx="1"/>
          </p:nvPr>
        </p:nvSpPr>
        <p:spPr>
          <a:prstGeom prst="rect">
            <a:avLst/>
          </a:prstGeom>
        </p:spPr>
        <p:txBody>
          <a:bodyPr lIns="0" tIns="0" rIns="0" bIns="0">
            <a:normAutofit/>
          </a:bodyPr>
          <a:lstStyle/>
          <a:p>
            <a:r>
              <a:rPr lang="en-US" dirty="0"/>
              <a:t>Bjorn Andersson</a:t>
            </a:r>
          </a:p>
        </p:txBody>
      </p:sp>
    </p:spTree>
    <p:extLst>
      <p:ext uri="{BB962C8B-B14F-4D97-AF65-F5344CB8AC3E}">
        <p14:creationId xmlns:p14="http://schemas.microsoft.com/office/powerpoint/2010/main" val="400889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28408E64-CD4A-99E8-8F87-C22267D81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02E64C1C-7DE7-6236-568F-ADC042FAD064}"/>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C5529B3C-5C2A-5F9C-3F3D-21767A27E6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91C109CD-D05C-D5EB-6191-D220B123605F}"/>
              </a:ext>
            </a:extLst>
          </p:cNvPr>
          <p:cNvSpPr/>
          <p:nvPr/>
        </p:nvSpPr>
        <p:spPr>
          <a:xfrm>
            <a:off x="1743075" y="582872"/>
            <a:ext cx="3147505" cy="1072633"/>
          </a:xfrm>
          <a:prstGeom prst="wedgeRoundRectCallout">
            <a:avLst>
              <a:gd name="adj1" fmla="val 67179"/>
              <a:gd name="adj2" fmla="val 26623"/>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91440" numCol="1" spcCol="38100" rtlCol="0" anchor="ctr">
            <a:spAutoFit/>
          </a:bodyPr>
          <a:lstStyle/>
          <a:p>
            <a:r>
              <a:rPr lang="en-US" sz="1800" dirty="0"/>
              <a:t>The black box uses the method </a:t>
            </a:r>
            <a:r>
              <a:rPr lang="en-US" sz="1800" dirty="0">
                <a:sym typeface="Symbol" panose="05050102010706020507" pitchFamily="18" charset="2"/>
              </a:rPr>
              <a:t></a:t>
            </a:r>
            <a:r>
              <a:rPr lang="en-US" sz="1800" dirty="0"/>
              <a:t>. It relies on mathematics and computers.</a:t>
            </a:r>
          </a:p>
        </p:txBody>
      </p:sp>
      <p:sp>
        <p:nvSpPr>
          <p:cNvPr id="7" name="Rounded Rectangular Callout 3">
            <a:extLst>
              <a:ext uri="{FF2B5EF4-FFF2-40B4-BE49-F238E27FC236}">
                <a16:creationId xmlns:a16="http://schemas.microsoft.com/office/drawing/2014/main" id="{DEF2D08C-C222-7A0D-24FC-07016540F4C9}"/>
              </a:ext>
            </a:extLst>
          </p:cNvPr>
          <p:cNvSpPr/>
          <p:nvPr/>
        </p:nvSpPr>
        <p:spPr>
          <a:xfrm>
            <a:off x="7097227" y="26354"/>
            <a:ext cx="1785982" cy="1634488"/>
          </a:xfrm>
          <a:prstGeom prst="wedgeRoundRectCallout">
            <a:avLst>
              <a:gd name="adj1" fmla="val -56883"/>
              <a:gd name="adj2" fmla="val 46792"/>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dirty="0">
                <a:latin typeface="Arial" panose="020B0604020202020204" pitchFamily="34" charset="0"/>
                <a:cs typeface="Arial" panose="020B0604020202020204" pitchFamily="34" charset="0"/>
              </a:rPr>
              <a:t>But how does the black box work? I am putting my life at stake.</a:t>
            </a:r>
          </a:p>
        </p:txBody>
      </p:sp>
      <p:sp>
        <p:nvSpPr>
          <p:cNvPr id="8" name="Cube 7">
            <a:extLst>
              <a:ext uri="{FF2B5EF4-FFF2-40B4-BE49-F238E27FC236}">
                <a16:creationId xmlns:a16="http://schemas.microsoft.com/office/drawing/2014/main" id="{C1DEB219-E94D-6D5A-863A-26EBAC67D232}"/>
              </a:ext>
            </a:extLst>
          </p:cNvPr>
          <p:cNvSpPr/>
          <p:nvPr/>
        </p:nvSpPr>
        <p:spPr>
          <a:xfrm>
            <a:off x="1933575" y="1544704"/>
            <a:ext cx="1021977" cy="520765"/>
          </a:xfrm>
          <a:prstGeom prst="cube">
            <a:avLst>
              <a:gd name="adj" fmla="val 46478"/>
            </a:avLst>
          </a:prstGeom>
          <a:solidFill>
            <a:schemeClr val="bg1">
              <a:lumMod val="65000"/>
            </a:schemeClr>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168879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96612BB9-F24B-5140-7211-227E290CA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71982A26-F848-80CC-4943-3A5C4F659C98}"/>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7B94BB43-6A18-28C4-95C2-B33C9F714C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6">
            <a:extLst>
              <a:ext uri="{FF2B5EF4-FFF2-40B4-BE49-F238E27FC236}">
                <a16:creationId xmlns:a16="http://schemas.microsoft.com/office/drawing/2014/main" id="{9F1747DF-7BE3-EF2F-77C0-80FF99BC4DD1}"/>
              </a:ext>
            </a:extLst>
          </p:cNvPr>
          <p:cNvSpPr/>
          <p:nvPr/>
        </p:nvSpPr>
        <p:spPr>
          <a:xfrm>
            <a:off x="1303321" y="167597"/>
            <a:ext cx="4926114" cy="1379100"/>
          </a:xfrm>
          <a:prstGeom prst="wedgeRoundRectCallout">
            <a:avLst>
              <a:gd name="adj1" fmla="val 60944"/>
              <a:gd name="adj2" fmla="val 36368"/>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91440" numCol="1" spcCol="38100" rtlCol="0" anchor="ctr">
            <a:spAutoFit/>
          </a:bodyPr>
          <a:lstStyle/>
          <a:p>
            <a:r>
              <a:rPr lang="en-US" sz="1800" dirty="0">
                <a:latin typeface="Arial" panose="020B0604020202020204" pitchFamily="34" charset="0"/>
                <a:cs typeface="Arial" panose="020B0604020202020204" pitchFamily="34" charset="0"/>
              </a:rPr>
              <a:t>I don’t know the method </a:t>
            </a:r>
            <a:r>
              <a:rPr lang="en-US" sz="1800" dirty="0">
                <a:sym typeface="Symbol" panose="05050102010706020507" pitchFamily="18" charset="2"/>
              </a:rPr>
              <a:t></a:t>
            </a:r>
            <a:r>
              <a:rPr lang="en-US" sz="1800" dirty="0">
                <a:latin typeface="Arial" panose="020B0604020202020204" pitchFamily="34" charset="0"/>
                <a:cs typeface="Arial" panose="020B0604020202020204" pitchFamily="34" charset="0"/>
              </a:rPr>
              <a:t> and it would take years for me to learn about it. Can’t you just give me a high-level explanation for why the black box says it is safe to fly?</a:t>
            </a:r>
          </a:p>
        </p:txBody>
      </p:sp>
      <p:sp>
        <p:nvSpPr>
          <p:cNvPr id="7" name="Cube 6">
            <a:extLst>
              <a:ext uri="{FF2B5EF4-FFF2-40B4-BE49-F238E27FC236}">
                <a16:creationId xmlns:a16="http://schemas.microsoft.com/office/drawing/2014/main" id="{9865159A-8465-6DCD-137B-5CA16F7B80BA}"/>
              </a:ext>
            </a:extLst>
          </p:cNvPr>
          <p:cNvSpPr/>
          <p:nvPr/>
        </p:nvSpPr>
        <p:spPr>
          <a:xfrm>
            <a:off x="1923628" y="1449066"/>
            <a:ext cx="1021977" cy="520765"/>
          </a:xfrm>
          <a:prstGeom prst="cube">
            <a:avLst>
              <a:gd name="adj" fmla="val 46478"/>
            </a:avLst>
          </a:prstGeom>
          <a:solidFill>
            <a:schemeClr val="bg1">
              <a:lumMod val="65000"/>
            </a:schemeClr>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5605963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1228F128-7E0A-1C98-41DC-44C384D29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155A1624-9C17-7EC0-07FA-5BC7273F11CD}"/>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4D23E880-2232-1FB6-82B1-340F321C5B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6">
            <a:extLst>
              <a:ext uri="{FF2B5EF4-FFF2-40B4-BE49-F238E27FC236}">
                <a16:creationId xmlns:a16="http://schemas.microsoft.com/office/drawing/2014/main" id="{76AF718D-6017-BF56-94F5-E62E040405E3}"/>
              </a:ext>
            </a:extLst>
          </p:cNvPr>
          <p:cNvSpPr/>
          <p:nvPr/>
        </p:nvSpPr>
        <p:spPr>
          <a:xfrm>
            <a:off x="430306" y="253614"/>
            <a:ext cx="4905487" cy="1957982"/>
          </a:xfrm>
          <a:prstGeom prst="wedgeRoundRectCallout">
            <a:avLst>
              <a:gd name="adj1" fmla="val 77074"/>
              <a:gd name="adj2" fmla="val 15062"/>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91440" numCol="1" spcCol="38100" rtlCol="0" anchor="ctr">
            <a:spAutoFit/>
          </a:bodyPr>
          <a:lstStyle/>
          <a:p>
            <a:pPr>
              <a:spcAft>
                <a:spcPts val="600"/>
              </a:spcAft>
            </a:pPr>
            <a:r>
              <a:rPr lang="en-US" sz="1600" dirty="0">
                <a:latin typeface="Arial" panose="020B0604020202020204" pitchFamily="34" charset="0"/>
                <a:cs typeface="Arial" panose="020B0604020202020204" pitchFamily="34" charset="0"/>
              </a:rPr>
              <a:t>I have heard that there is real-time software in airplanes these days to ensure safe flights. I would feel safer boarding the airplane if the air hostess could explain how that works.  </a:t>
            </a:r>
          </a:p>
          <a:p>
            <a:pPr>
              <a:spcAft>
                <a:spcPts val="600"/>
              </a:spcAft>
            </a:pPr>
            <a:r>
              <a:rPr lang="en-US" sz="1600" dirty="0">
                <a:latin typeface="Arial" panose="020B0604020202020204" pitchFamily="34" charset="0"/>
                <a:cs typeface="Arial" panose="020B0604020202020204" pitchFamily="34" charset="0"/>
              </a:rPr>
              <a:t>I wish that the academic community had developed explainable verification.</a:t>
            </a:r>
          </a:p>
        </p:txBody>
      </p:sp>
      <p:sp>
        <p:nvSpPr>
          <p:cNvPr id="7" name="Cube 6">
            <a:extLst>
              <a:ext uri="{FF2B5EF4-FFF2-40B4-BE49-F238E27FC236}">
                <a16:creationId xmlns:a16="http://schemas.microsoft.com/office/drawing/2014/main" id="{DCEB0637-655A-86C4-2549-428ED3B0D20E}"/>
              </a:ext>
            </a:extLst>
          </p:cNvPr>
          <p:cNvSpPr/>
          <p:nvPr/>
        </p:nvSpPr>
        <p:spPr>
          <a:xfrm>
            <a:off x="784830" y="2071992"/>
            <a:ext cx="1021977" cy="520765"/>
          </a:xfrm>
          <a:prstGeom prst="cube">
            <a:avLst>
              <a:gd name="adj" fmla="val 46478"/>
            </a:avLst>
          </a:prstGeom>
          <a:solidFill>
            <a:schemeClr val="bg1">
              <a:lumMod val="65000"/>
            </a:schemeClr>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903110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a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8638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a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hought Bubble: Cloud 2">
            <a:extLst>
              <a:ext uri="{FF2B5EF4-FFF2-40B4-BE49-F238E27FC236}">
                <a16:creationId xmlns:a16="http://schemas.microsoft.com/office/drawing/2014/main" id="{11FAECE1-09AD-A619-C711-745E33C2B4F7}"/>
              </a:ext>
            </a:extLst>
          </p:cNvPr>
          <p:cNvSpPr/>
          <p:nvPr/>
        </p:nvSpPr>
        <p:spPr>
          <a:xfrm>
            <a:off x="4372897" y="536185"/>
            <a:ext cx="4653487" cy="2682501"/>
          </a:xfrm>
          <a:prstGeom prst="cloudCallout">
            <a:avLst>
              <a:gd name="adj1" fmla="val -4416"/>
              <a:gd name="adj2" fmla="val 62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should I trust this? Some tool that I have never heard of and it is based on some theory that I have never heard of. There are 100s of theories and 1000s of tools, I can’t learn all of them.</a:t>
            </a:r>
          </a:p>
        </p:txBody>
      </p:sp>
    </p:spTree>
    <p:extLst>
      <p:ext uri="{BB962C8B-B14F-4D97-AF65-F5344CB8AC3E}">
        <p14:creationId xmlns:p14="http://schemas.microsoft.com/office/powerpoint/2010/main" val="4360259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a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hought Bubble: Cloud 2">
            <a:extLst>
              <a:ext uri="{FF2B5EF4-FFF2-40B4-BE49-F238E27FC236}">
                <a16:creationId xmlns:a16="http://schemas.microsoft.com/office/drawing/2014/main" id="{11FAECE1-09AD-A619-C711-745E33C2B4F7}"/>
              </a:ext>
            </a:extLst>
          </p:cNvPr>
          <p:cNvSpPr/>
          <p:nvPr/>
        </p:nvSpPr>
        <p:spPr>
          <a:xfrm>
            <a:off x="4372897" y="536185"/>
            <a:ext cx="4653487" cy="2682501"/>
          </a:xfrm>
          <a:prstGeom prst="cloudCallout">
            <a:avLst>
              <a:gd name="adj1" fmla="val -4099"/>
              <a:gd name="adj2"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maybe the model that is taken as input is unfaithful to reality and maybe the model that is taken as input does not represent the developer’s mental model of the real system.</a:t>
            </a:r>
          </a:p>
        </p:txBody>
      </p:sp>
    </p:spTree>
    <p:extLst>
      <p:ext uri="{BB962C8B-B14F-4D97-AF65-F5344CB8AC3E}">
        <p14:creationId xmlns:p14="http://schemas.microsoft.com/office/powerpoint/2010/main" val="40510239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0" y="2150435"/>
            <a:ext cx="9144000"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pPr algn="ctr"/>
            <a:r>
              <a:rPr lang="en-US" sz="2398" b="0" kern="0" dirty="0"/>
              <a:t>Explanation of Analysis</a:t>
            </a:r>
            <a:endParaRPr lang="en-US" sz="2398" b="0" dirty="0"/>
          </a:p>
        </p:txBody>
      </p:sp>
    </p:spTree>
    <p:extLst>
      <p:ext uri="{BB962C8B-B14F-4D97-AF65-F5344CB8AC3E}">
        <p14:creationId xmlns:p14="http://schemas.microsoft.com/office/powerpoint/2010/main" val="14093580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FM tool</a:t>
            </a: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5442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FM tool</a:t>
            </a:r>
          </a:p>
        </p:txBody>
      </p:sp>
      <p:sp>
        <p:nvSpPr>
          <p:cNvPr id="22" name="TextBox 21">
            <a:extLst>
              <a:ext uri="{FF2B5EF4-FFF2-40B4-BE49-F238E27FC236}">
                <a16:creationId xmlns:a16="http://schemas.microsoft.com/office/drawing/2014/main" id="{2A3D7A01-4F5E-4780-266C-1295EDEC5B1C}"/>
              </a:ext>
            </a:extLst>
          </p:cNvPr>
          <p:cNvSpPr txBox="1"/>
          <p:nvPr/>
        </p:nvSpPr>
        <p:spPr>
          <a:xfrm>
            <a:off x="2087283" y="2308451"/>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2021305" y="2672425"/>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4874003" y="2119854"/>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27745554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spTree>
    <p:extLst>
      <p:ext uri="{BB962C8B-B14F-4D97-AF65-F5344CB8AC3E}">
        <p14:creationId xmlns:p14="http://schemas.microsoft.com/office/powerpoint/2010/main" val="18384724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7259" y="563168"/>
            <a:ext cx="8340968" cy="3662653"/>
          </a:xfrm>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Copyright 2022 Carnegie Mellon University.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material is based upon work funded and supported by the Department of Defense under Contract No. FA8702-15-D-0002 with Carnegie Mellon University for the operation of the Software Engineering Institute, a federally funded research and development center.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view, opinions, and/or findings contained in this material are those of the author(s) and should not be construed as an official Government position, policy, or decision, unless designated by other documentation.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[DISTRIBUTION STATEMENT A] This material has been approved for public release and unlimited distribution.  Please see Copyright notice for non-US Government use and distribution.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DM22-0896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3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5465393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a:t>
            </a:r>
            <a:r>
              <a:rPr lang="en-US" dirty="0" err="1"/>
              <a:t>unschedulable</a:t>
            </a:r>
            <a:r>
              <a:rPr lang="en-US" dirty="0"/>
              <a:t>?</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No</a:t>
            </a:r>
          </a:p>
        </p:txBody>
      </p:sp>
    </p:spTree>
    <p:extLst>
      <p:ext uri="{BB962C8B-B14F-4D97-AF65-F5344CB8AC3E}">
        <p14:creationId xmlns:p14="http://schemas.microsoft.com/office/powerpoint/2010/main" val="25166656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200329"/>
          </a:xfrm>
          <a:prstGeom prst="rect">
            <a:avLst/>
          </a:prstGeom>
          <a:noFill/>
        </p:spPr>
        <p:txBody>
          <a:bodyPr wrap="square" rtlCol="0">
            <a:spAutoFit/>
          </a:bodyPr>
          <a:lstStyle/>
          <a:p>
            <a:r>
              <a:rPr lang="en-US" b="1" dirty="0"/>
              <a:t>Question: </a:t>
            </a:r>
            <a:r>
              <a:rPr lang="en-US" dirty="0"/>
              <a:t>Given program P and restriction R on inputs, what is its worst-case execution time?</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646331"/>
          </a:xfrm>
          <a:prstGeom prst="rect">
            <a:avLst/>
          </a:prstGeom>
          <a:noFill/>
        </p:spPr>
        <p:txBody>
          <a:bodyPr wrap="square" rtlCol="0">
            <a:spAutoFit/>
          </a:bodyPr>
          <a:lstStyle/>
          <a:p>
            <a:r>
              <a:rPr lang="en-US" b="1" dirty="0"/>
              <a:t>Answer: </a:t>
            </a:r>
            <a:r>
              <a:rPr lang="en-US" dirty="0"/>
              <a:t>42 milliseconds</a:t>
            </a:r>
          </a:p>
        </p:txBody>
      </p:sp>
    </p:spTree>
    <p:extLst>
      <p:ext uri="{BB962C8B-B14F-4D97-AF65-F5344CB8AC3E}">
        <p14:creationId xmlns:p14="http://schemas.microsoft.com/office/powerpoint/2010/main" val="35151706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program P and restriction R on inputs, does it hold for all executions that the execution time is less than or equal to TARGET_WCET_BOUND?</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26031403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923330"/>
          </a:xfrm>
          <a:prstGeom prst="rect">
            <a:avLst/>
          </a:prstGeom>
          <a:noFill/>
        </p:spPr>
        <p:txBody>
          <a:bodyPr wrap="square" rtlCol="0">
            <a:spAutoFit/>
          </a:bodyPr>
          <a:lstStyle/>
          <a:p>
            <a:r>
              <a:rPr lang="en-US" b="1" dirty="0"/>
              <a:t>Question: </a:t>
            </a:r>
            <a:r>
              <a:rPr lang="en-US" dirty="0"/>
              <a:t>Given program P, is assertion </a:t>
            </a:r>
            <a:r>
              <a:rPr lang="en-US" dirty="0">
                <a:sym typeface="Symbol" panose="05050102010706020507" pitchFamily="18" charset="2"/>
              </a:rPr>
              <a:t></a:t>
            </a:r>
            <a:r>
              <a:rPr lang="en-US" dirty="0"/>
              <a:t> true for all executions?</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No</a:t>
            </a:r>
          </a:p>
        </p:txBody>
      </p:sp>
    </p:spTree>
    <p:extLst>
      <p:ext uri="{BB962C8B-B14F-4D97-AF65-F5344CB8AC3E}">
        <p14:creationId xmlns:p14="http://schemas.microsoft.com/office/powerpoint/2010/main" val="37354885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923330"/>
          </a:xfrm>
          <a:prstGeom prst="rect">
            <a:avLst/>
          </a:prstGeom>
          <a:noFill/>
        </p:spPr>
        <p:txBody>
          <a:bodyPr wrap="square" rtlCol="0">
            <a:spAutoFit/>
          </a:bodyPr>
          <a:lstStyle/>
          <a:p>
            <a:r>
              <a:rPr lang="en-US" b="1" dirty="0"/>
              <a:t>Question: </a:t>
            </a:r>
            <a:r>
              <a:rPr lang="en-US" dirty="0"/>
              <a:t>Given program P, is assertion </a:t>
            </a:r>
            <a:r>
              <a:rPr lang="en-US" dirty="0">
                <a:sym typeface="Symbol" panose="05050102010706020507" pitchFamily="18" charset="2"/>
              </a:rPr>
              <a:t></a:t>
            </a:r>
            <a:r>
              <a:rPr lang="en-US" dirty="0"/>
              <a:t> false for some execution?</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28807925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the following executable code, is the assumption “no-task-suspension-can-occur-at-runtime” true?</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24399387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plant and controller “</a:t>
            </a:r>
            <a:r>
              <a:rPr lang="en-US" dirty="0" err="1"/>
              <a:t>x</a:t>
            </a:r>
            <a:r>
              <a:rPr lang="en-US" baseline="30000" dirty="0" err="1"/>
              <a:t>new</a:t>
            </a:r>
            <a:r>
              <a:rPr lang="en-US" dirty="0"/>
              <a:t> = A*</a:t>
            </a:r>
            <a:r>
              <a:rPr lang="en-US" dirty="0" err="1"/>
              <a:t>x+B</a:t>
            </a:r>
            <a:r>
              <a:rPr lang="en-US" dirty="0"/>
              <a:t>*u, u=K*x” does the schedule S of the task that executes the controller yield control performance J?</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38044610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308324"/>
          </a:xfrm>
          <a:prstGeom prst="rect">
            <a:avLst/>
          </a:prstGeom>
          <a:noFill/>
        </p:spPr>
        <p:txBody>
          <a:bodyPr wrap="square" rtlCol="0">
            <a:spAutoFit/>
          </a:bodyPr>
          <a:lstStyle/>
          <a:p>
            <a:r>
              <a:rPr lang="en-US" b="1" dirty="0"/>
              <a:t>Question: </a:t>
            </a:r>
            <a:r>
              <a:rPr lang="en-US" dirty="0"/>
              <a:t>Given the following plant and controller “</a:t>
            </a:r>
            <a:r>
              <a:rPr lang="en-US" dirty="0" err="1"/>
              <a:t>x</a:t>
            </a:r>
            <a:r>
              <a:rPr lang="en-US" baseline="30000" dirty="0" err="1"/>
              <a:t>new</a:t>
            </a:r>
            <a:r>
              <a:rPr lang="en-US" dirty="0"/>
              <a:t> = A*</a:t>
            </a:r>
            <a:r>
              <a:rPr lang="en-US" dirty="0" err="1"/>
              <a:t>x+B</a:t>
            </a:r>
            <a:r>
              <a:rPr lang="en-US" dirty="0"/>
              <a:t>*u, u=K*x” does the set of schedules S of the task that executes the controller yield control performance J or better?</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3663417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human operator H, plant P, and control software C, does it hold that the mode perceived by H, P, and C differ by at most J?</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30441221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0" y="2150435"/>
            <a:ext cx="9144000"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pPr algn="ctr"/>
            <a:r>
              <a:rPr lang="en-US" sz="2398" b="0" kern="0" dirty="0"/>
              <a:t>Motivation</a:t>
            </a:r>
            <a:endParaRPr lang="en-US" sz="2398" b="0" dirty="0"/>
          </a:p>
        </p:txBody>
      </p:sp>
    </p:spTree>
    <p:extLst>
      <p:ext uri="{BB962C8B-B14F-4D97-AF65-F5344CB8AC3E}">
        <p14:creationId xmlns:p14="http://schemas.microsoft.com/office/powerpoint/2010/main" val="21077808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922998" cy="1754326"/>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9639664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922998" cy="1754326"/>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
        <p:nvSpPr>
          <p:cNvPr id="2" name="TextBox 1">
            <a:extLst>
              <a:ext uri="{FF2B5EF4-FFF2-40B4-BE49-F238E27FC236}">
                <a16:creationId xmlns:a16="http://schemas.microsoft.com/office/drawing/2014/main" id="{F5287136-B97B-AAEF-7761-67F825190C00}"/>
              </a:ext>
            </a:extLst>
          </p:cNvPr>
          <p:cNvSpPr txBox="1"/>
          <p:nvPr/>
        </p:nvSpPr>
        <p:spPr>
          <a:xfrm>
            <a:off x="343924" y="3598055"/>
            <a:ext cx="8456152" cy="276999"/>
          </a:xfrm>
          <a:prstGeom prst="rect">
            <a:avLst/>
          </a:prstGeom>
          <a:noFill/>
        </p:spPr>
        <p:txBody>
          <a:bodyPr wrap="square" lIns="0" tIns="0" rIns="0" bIns="0" rtlCol="0">
            <a:spAutoFit/>
          </a:bodyPr>
          <a:lstStyle/>
          <a:p>
            <a:r>
              <a:rPr lang="en-US" dirty="0">
                <a:latin typeface="Arial"/>
                <a:cs typeface="Arial"/>
              </a:rPr>
              <a:t>How much should one trust the FM tool that outputs answers?</a:t>
            </a:r>
          </a:p>
        </p:txBody>
      </p:sp>
    </p:spTree>
    <p:extLst>
      <p:ext uri="{BB962C8B-B14F-4D97-AF65-F5344CB8AC3E}">
        <p14:creationId xmlns:p14="http://schemas.microsoft.com/office/powerpoint/2010/main" val="29011077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922998" cy="1754326"/>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
        <p:nvSpPr>
          <p:cNvPr id="2" name="TextBox 1">
            <a:extLst>
              <a:ext uri="{FF2B5EF4-FFF2-40B4-BE49-F238E27FC236}">
                <a16:creationId xmlns:a16="http://schemas.microsoft.com/office/drawing/2014/main" id="{F5287136-B97B-AAEF-7761-67F825190C00}"/>
              </a:ext>
            </a:extLst>
          </p:cNvPr>
          <p:cNvSpPr txBox="1"/>
          <p:nvPr/>
        </p:nvSpPr>
        <p:spPr>
          <a:xfrm>
            <a:off x="343924" y="3598055"/>
            <a:ext cx="8456152" cy="276999"/>
          </a:xfrm>
          <a:prstGeom prst="rect">
            <a:avLst/>
          </a:prstGeom>
          <a:noFill/>
        </p:spPr>
        <p:txBody>
          <a:bodyPr wrap="square" lIns="0" tIns="0" rIns="0" bIns="0" rtlCol="0">
            <a:spAutoFit/>
          </a:bodyPr>
          <a:lstStyle/>
          <a:p>
            <a:r>
              <a:rPr lang="en-US" dirty="0">
                <a:latin typeface="Arial"/>
                <a:cs typeface="Arial"/>
              </a:rPr>
              <a:t>How much should one trust the FM tool that outputs answers?</a:t>
            </a:r>
          </a:p>
        </p:txBody>
      </p:sp>
      <p:sp>
        <p:nvSpPr>
          <p:cNvPr id="3" name="TextBox 2">
            <a:extLst>
              <a:ext uri="{FF2B5EF4-FFF2-40B4-BE49-F238E27FC236}">
                <a16:creationId xmlns:a16="http://schemas.microsoft.com/office/drawing/2014/main" id="{7FECD76E-F995-C432-5E82-43674703EA1B}"/>
              </a:ext>
            </a:extLst>
          </p:cNvPr>
          <p:cNvSpPr txBox="1"/>
          <p:nvPr/>
        </p:nvSpPr>
        <p:spPr>
          <a:xfrm>
            <a:off x="343924" y="3862055"/>
            <a:ext cx="8456152" cy="276999"/>
          </a:xfrm>
          <a:prstGeom prst="rect">
            <a:avLst/>
          </a:prstGeom>
          <a:noFill/>
        </p:spPr>
        <p:txBody>
          <a:bodyPr wrap="square" lIns="0" tIns="0" rIns="0" bIns="0" rtlCol="0">
            <a:spAutoFit/>
          </a:bodyPr>
          <a:lstStyle/>
          <a:p>
            <a:r>
              <a:rPr lang="en-US" dirty="0">
                <a:latin typeface="Arial"/>
                <a:cs typeface="Arial"/>
              </a:rPr>
              <a:t>If one does not know how the FM tool works, why should one trust it?</a:t>
            </a:r>
          </a:p>
        </p:txBody>
      </p:sp>
    </p:spTree>
    <p:extLst>
      <p:ext uri="{BB962C8B-B14F-4D97-AF65-F5344CB8AC3E}">
        <p14:creationId xmlns:p14="http://schemas.microsoft.com/office/powerpoint/2010/main" val="27956049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922998" cy="1754326"/>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
        <p:nvSpPr>
          <p:cNvPr id="2" name="TextBox 1">
            <a:extLst>
              <a:ext uri="{FF2B5EF4-FFF2-40B4-BE49-F238E27FC236}">
                <a16:creationId xmlns:a16="http://schemas.microsoft.com/office/drawing/2014/main" id="{F5287136-B97B-AAEF-7761-67F825190C00}"/>
              </a:ext>
            </a:extLst>
          </p:cNvPr>
          <p:cNvSpPr txBox="1"/>
          <p:nvPr/>
        </p:nvSpPr>
        <p:spPr>
          <a:xfrm>
            <a:off x="343924" y="3598055"/>
            <a:ext cx="8456152" cy="276999"/>
          </a:xfrm>
          <a:prstGeom prst="rect">
            <a:avLst/>
          </a:prstGeom>
          <a:noFill/>
        </p:spPr>
        <p:txBody>
          <a:bodyPr wrap="square" lIns="0" tIns="0" rIns="0" bIns="0" rtlCol="0">
            <a:spAutoFit/>
          </a:bodyPr>
          <a:lstStyle/>
          <a:p>
            <a:r>
              <a:rPr lang="en-US" dirty="0">
                <a:latin typeface="Arial"/>
                <a:cs typeface="Arial"/>
              </a:rPr>
              <a:t>How much should one trust the FM tool that outputs answers?</a:t>
            </a:r>
          </a:p>
        </p:txBody>
      </p:sp>
      <p:sp>
        <p:nvSpPr>
          <p:cNvPr id="3" name="TextBox 2">
            <a:extLst>
              <a:ext uri="{FF2B5EF4-FFF2-40B4-BE49-F238E27FC236}">
                <a16:creationId xmlns:a16="http://schemas.microsoft.com/office/drawing/2014/main" id="{7FECD76E-F995-C432-5E82-43674703EA1B}"/>
              </a:ext>
            </a:extLst>
          </p:cNvPr>
          <p:cNvSpPr txBox="1"/>
          <p:nvPr/>
        </p:nvSpPr>
        <p:spPr>
          <a:xfrm>
            <a:off x="343924" y="3862055"/>
            <a:ext cx="8456152" cy="276999"/>
          </a:xfrm>
          <a:prstGeom prst="rect">
            <a:avLst/>
          </a:prstGeom>
          <a:noFill/>
        </p:spPr>
        <p:txBody>
          <a:bodyPr wrap="square" lIns="0" tIns="0" rIns="0" bIns="0" rtlCol="0">
            <a:spAutoFit/>
          </a:bodyPr>
          <a:lstStyle/>
          <a:p>
            <a:r>
              <a:rPr lang="en-US" dirty="0">
                <a:latin typeface="Arial"/>
                <a:cs typeface="Arial"/>
              </a:rPr>
              <a:t>If one does not know how the FM tool works, why should one trust it?</a:t>
            </a:r>
          </a:p>
        </p:txBody>
      </p:sp>
      <p:sp>
        <p:nvSpPr>
          <p:cNvPr id="4" name="TextBox 3">
            <a:extLst>
              <a:ext uri="{FF2B5EF4-FFF2-40B4-BE49-F238E27FC236}">
                <a16:creationId xmlns:a16="http://schemas.microsoft.com/office/drawing/2014/main" id="{E08E060D-4E5E-396B-FEC0-A0EE68C320CC}"/>
              </a:ext>
            </a:extLst>
          </p:cNvPr>
          <p:cNvSpPr txBox="1"/>
          <p:nvPr/>
        </p:nvSpPr>
        <p:spPr>
          <a:xfrm>
            <a:off x="343924" y="4139054"/>
            <a:ext cx="8456152" cy="553998"/>
          </a:xfrm>
          <a:prstGeom prst="rect">
            <a:avLst/>
          </a:prstGeom>
          <a:noFill/>
        </p:spPr>
        <p:txBody>
          <a:bodyPr wrap="square" lIns="0" tIns="0" rIns="0" bIns="0" rtlCol="0">
            <a:spAutoFit/>
          </a:bodyPr>
          <a:lstStyle/>
          <a:p>
            <a:r>
              <a:rPr lang="en-US" dirty="0">
                <a:latin typeface="Arial"/>
                <a:cs typeface="Arial"/>
              </a:rPr>
              <a:t>If practitioners do not trust the FM tools that researchers produce, how much value is there in the research?</a:t>
            </a:r>
          </a:p>
        </p:txBody>
      </p:sp>
    </p:spTree>
    <p:extLst>
      <p:ext uri="{BB962C8B-B14F-4D97-AF65-F5344CB8AC3E}">
        <p14:creationId xmlns:p14="http://schemas.microsoft.com/office/powerpoint/2010/main" val="2764844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21C7DECD-4BB8-8F0A-B544-E5E1FC0C6D31}"/>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7E6B8C3-3FF7-8199-258C-2255B3BB4840}"/>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31737520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200329"/>
          </a:xfrm>
          <a:prstGeom prst="rect">
            <a:avLst/>
          </a:prstGeom>
          <a:noFill/>
        </p:spPr>
        <p:txBody>
          <a:bodyPr wrap="square" rtlCol="0">
            <a:spAutoFit/>
          </a:bodyPr>
          <a:lstStyle/>
          <a:p>
            <a:r>
              <a:rPr lang="en-US" b="1" dirty="0"/>
              <a:t>Question: </a:t>
            </a:r>
            <a:r>
              <a:rPr lang="en-US" dirty="0"/>
              <a:t>Given program P and restriction R on inputs, what is its worst-case execution time?</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646331"/>
          </a:xfrm>
          <a:prstGeom prst="rect">
            <a:avLst/>
          </a:prstGeom>
          <a:noFill/>
        </p:spPr>
        <p:txBody>
          <a:bodyPr wrap="square" rtlCol="0">
            <a:spAutoFit/>
          </a:bodyPr>
          <a:lstStyle/>
          <a:p>
            <a:r>
              <a:rPr lang="en-US" b="1" dirty="0"/>
              <a:t>Answer: </a:t>
            </a:r>
            <a:r>
              <a:rPr lang="en-US" dirty="0"/>
              <a:t>42 milliseconds</a:t>
            </a:r>
          </a:p>
        </p:txBody>
      </p:sp>
      <p:cxnSp>
        <p:nvCxnSpPr>
          <p:cNvPr id="10" name="Straight Arrow Connector 9">
            <a:extLst>
              <a:ext uri="{FF2B5EF4-FFF2-40B4-BE49-F238E27FC236}">
                <a16:creationId xmlns:a16="http://schemas.microsoft.com/office/drawing/2014/main" id="{D357B7F2-E128-E591-A275-C143C1C45477}"/>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254BC5-5C4B-18A6-F176-77CBDB1F1256}"/>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404075704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program P and restriction R on inputs, does it hold for all executions that the execution time is less than or equal to TARGET_WCET_BOUND?</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D357B7F2-E128-E591-A275-C143C1C45477}"/>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254BC5-5C4B-18A6-F176-77CBDB1F1256}"/>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143267714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923330"/>
          </a:xfrm>
          <a:prstGeom prst="rect">
            <a:avLst/>
          </a:prstGeom>
          <a:noFill/>
        </p:spPr>
        <p:txBody>
          <a:bodyPr wrap="square" rtlCol="0">
            <a:spAutoFit/>
          </a:bodyPr>
          <a:lstStyle/>
          <a:p>
            <a:r>
              <a:rPr lang="en-US" b="1" dirty="0"/>
              <a:t>Question: </a:t>
            </a:r>
            <a:r>
              <a:rPr lang="en-US" dirty="0"/>
              <a:t>Given program P, is assertion </a:t>
            </a:r>
            <a:r>
              <a:rPr lang="en-US" dirty="0">
                <a:sym typeface="Symbol" panose="05050102010706020507" pitchFamily="18" charset="2"/>
              </a:rPr>
              <a:t></a:t>
            </a:r>
            <a:r>
              <a:rPr lang="en-US" dirty="0"/>
              <a:t> true for all executions?</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28FEC3F9-72F1-725D-4F62-3D9BD350ECEA}"/>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17463-21AA-B337-1B23-128DD2902C91}"/>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33749823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923330"/>
          </a:xfrm>
          <a:prstGeom prst="rect">
            <a:avLst/>
          </a:prstGeom>
          <a:noFill/>
        </p:spPr>
        <p:txBody>
          <a:bodyPr wrap="square" rtlCol="0">
            <a:spAutoFit/>
          </a:bodyPr>
          <a:lstStyle/>
          <a:p>
            <a:r>
              <a:rPr lang="en-US" b="1" dirty="0"/>
              <a:t>Question: </a:t>
            </a:r>
            <a:r>
              <a:rPr lang="en-US" dirty="0"/>
              <a:t>Given program P, is assertion </a:t>
            </a:r>
            <a:r>
              <a:rPr lang="en-US" dirty="0">
                <a:sym typeface="Symbol" panose="05050102010706020507" pitchFamily="18" charset="2"/>
              </a:rPr>
              <a:t></a:t>
            </a:r>
            <a:r>
              <a:rPr lang="en-US" dirty="0"/>
              <a:t> false for some execution?</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No</a:t>
            </a:r>
          </a:p>
        </p:txBody>
      </p:sp>
      <p:cxnSp>
        <p:nvCxnSpPr>
          <p:cNvPr id="10" name="Straight Arrow Connector 9">
            <a:extLst>
              <a:ext uri="{FF2B5EF4-FFF2-40B4-BE49-F238E27FC236}">
                <a16:creationId xmlns:a16="http://schemas.microsoft.com/office/drawing/2014/main" id="{28FEC3F9-72F1-725D-4F62-3D9BD350ECEA}"/>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17463-21AA-B337-1B23-128DD2902C91}"/>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33810546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the following taskset, is the assumption “no-task-suspension-can-occur-at-runtime” true?</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11822205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sp>
        <p:nvSpPr>
          <p:cNvPr id="5" name="Title 4">
            <a:extLst>
              <a:ext uri="{FF2B5EF4-FFF2-40B4-BE49-F238E27FC236}">
                <a16:creationId xmlns:a16="http://schemas.microsoft.com/office/drawing/2014/main" id="{0C476510-F6DE-A22E-35AC-35C4242D5D46}"/>
              </a:ext>
            </a:extLst>
          </p:cNvPr>
          <p:cNvSpPr>
            <a:spLocks noGrp="1"/>
          </p:cNvSpPr>
          <p:nvPr>
            <p:ph type="title"/>
          </p:nvPr>
        </p:nvSpPr>
        <p:spPr>
          <a:xfrm>
            <a:off x="337132" y="298075"/>
            <a:ext cx="8606843" cy="754076"/>
          </a:xfrm>
        </p:spPr>
        <p:txBody>
          <a:bodyPr/>
          <a:lstStyle/>
          <a:p>
            <a:r>
              <a:rPr lang="en-US" dirty="0"/>
              <a:t> </a:t>
            </a:r>
          </a:p>
        </p:txBody>
      </p:sp>
      <p:pic>
        <p:nvPicPr>
          <p:cNvPr id="6" name="Picture 5">
            <a:extLst>
              <a:ext uri="{FF2B5EF4-FFF2-40B4-BE49-F238E27FC236}">
                <a16:creationId xmlns:a16="http://schemas.microsoft.com/office/drawing/2014/main" id="{429A785E-EDBD-3142-043F-EB0595A0E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pic>
        <p:nvPicPr>
          <p:cNvPr id="7" name="Picture 6">
            <a:extLst>
              <a:ext uri="{FF2B5EF4-FFF2-40B4-BE49-F238E27FC236}">
                <a16:creationId xmlns:a16="http://schemas.microsoft.com/office/drawing/2014/main" id="{5DF6B6B7-805B-0617-1443-830AFDE001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0904" y="1861070"/>
            <a:ext cx="3704225" cy="1028951"/>
          </a:xfrm>
          <a:prstGeom prst="rect">
            <a:avLst/>
          </a:prstGeom>
        </p:spPr>
      </p:pic>
    </p:spTree>
    <p:extLst>
      <p:ext uri="{BB962C8B-B14F-4D97-AF65-F5344CB8AC3E}">
        <p14:creationId xmlns:p14="http://schemas.microsoft.com/office/powerpoint/2010/main" val="3277231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9" presetClass="entr" presetSubtype="0"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plant and controller “</a:t>
            </a:r>
            <a:r>
              <a:rPr lang="en-US" dirty="0" err="1"/>
              <a:t>x</a:t>
            </a:r>
            <a:r>
              <a:rPr lang="en-US" baseline="30000" dirty="0" err="1"/>
              <a:t>new</a:t>
            </a:r>
            <a:r>
              <a:rPr lang="en-US" dirty="0"/>
              <a:t> = A*</a:t>
            </a:r>
            <a:r>
              <a:rPr lang="en-US" dirty="0" err="1"/>
              <a:t>x+B</a:t>
            </a:r>
            <a:r>
              <a:rPr lang="en-US" dirty="0"/>
              <a:t>*u, u=K*x” does the schedule S of the task that executes the controller yield control performance J?</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42189325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308324"/>
          </a:xfrm>
          <a:prstGeom prst="rect">
            <a:avLst/>
          </a:prstGeom>
          <a:noFill/>
        </p:spPr>
        <p:txBody>
          <a:bodyPr wrap="square" rtlCol="0">
            <a:spAutoFit/>
          </a:bodyPr>
          <a:lstStyle/>
          <a:p>
            <a:r>
              <a:rPr lang="en-US" b="1" dirty="0"/>
              <a:t>Question: </a:t>
            </a:r>
            <a:r>
              <a:rPr lang="en-US" dirty="0"/>
              <a:t>Given the following plant and controller “</a:t>
            </a:r>
            <a:r>
              <a:rPr lang="en-US" dirty="0" err="1"/>
              <a:t>x</a:t>
            </a:r>
            <a:r>
              <a:rPr lang="en-US" baseline="30000" dirty="0" err="1"/>
              <a:t>new</a:t>
            </a:r>
            <a:r>
              <a:rPr lang="en-US" dirty="0"/>
              <a:t> = A*</a:t>
            </a:r>
            <a:r>
              <a:rPr lang="en-US" dirty="0" err="1"/>
              <a:t>x+B</a:t>
            </a:r>
            <a:r>
              <a:rPr lang="en-US" dirty="0"/>
              <a:t>*u, u=K*x” does the set of schedules S of the task that executes the controller yield control performance J or better?</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37085554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human operator H, plant P, and control software C, does it hold that the mode perceived by H, P, and C differ by at most J?</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45178832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286842039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2" name="TextBox 1">
            <a:extLst>
              <a:ext uri="{FF2B5EF4-FFF2-40B4-BE49-F238E27FC236}">
                <a16:creationId xmlns:a16="http://schemas.microsoft.com/office/drawing/2014/main" id="{369AC299-A8E6-1A53-C24D-ACE9AD0458D5}"/>
              </a:ext>
            </a:extLst>
          </p:cNvPr>
          <p:cNvSpPr txBox="1"/>
          <p:nvPr/>
        </p:nvSpPr>
        <p:spPr>
          <a:xfrm>
            <a:off x="282268" y="3822945"/>
            <a:ext cx="8456152" cy="276999"/>
          </a:xfrm>
          <a:prstGeom prst="rect">
            <a:avLst/>
          </a:prstGeom>
          <a:noFill/>
        </p:spPr>
        <p:txBody>
          <a:bodyPr wrap="square" lIns="0" tIns="0" rIns="0" bIns="0" rtlCol="0">
            <a:spAutoFit/>
          </a:bodyPr>
          <a:lstStyle/>
          <a:p>
            <a:r>
              <a:rPr lang="en-US" dirty="0" err="1">
                <a:latin typeface="Arial"/>
                <a:cs typeface="Arial"/>
              </a:rPr>
              <a:t>Explanability</a:t>
            </a:r>
            <a:r>
              <a:rPr lang="en-US" dirty="0">
                <a:latin typeface="Arial"/>
                <a:cs typeface="Arial"/>
              </a:rPr>
              <a:t> has the potential to make practitioners trust FM tools</a:t>
            </a:r>
          </a:p>
        </p:txBody>
      </p:sp>
      <p:sp>
        <p:nvSpPr>
          <p:cNvPr id="3" name="TextBox 2">
            <a:extLst>
              <a:ext uri="{FF2B5EF4-FFF2-40B4-BE49-F238E27FC236}">
                <a16:creationId xmlns:a16="http://schemas.microsoft.com/office/drawing/2014/main" id="{F97BC916-4E75-86D4-1DE6-775109089251}"/>
              </a:ext>
            </a:extLst>
          </p:cNvPr>
          <p:cNvSpPr txBox="1"/>
          <p:nvPr/>
        </p:nvSpPr>
        <p:spPr>
          <a:xfrm>
            <a:off x="282268" y="4148331"/>
            <a:ext cx="8456152" cy="553998"/>
          </a:xfrm>
          <a:prstGeom prst="rect">
            <a:avLst/>
          </a:prstGeom>
          <a:noFill/>
        </p:spPr>
        <p:txBody>
          <a:bodyPr wrap="square" lIns="0" tIns="0" rIns="0" bIns="0" rtlCol="0">
            <a:spAutoFit/>
          </a:bodyPr>
          <a:lstStyle/>
          <a:p>
            <a:r>
              <a:rPr lang="en-US" dirty="0" err="1">
                <a:latin typeface="Arial"/>
                <a:cs typeface="Arial"/>
              </a:rPr>
              <a:t>Explanability</a:t>
            </a:r>
            <a:r>
              <a:rPr lang="en-US" dirty="0">
                <a:latin typeface="Arial"/>
                <a:cs typeface="Arial"/>
              </a:rPr>
              <a:t> has the potential to make sure our research becomes more valuable to practitioners</a:t>
            </a:r>
          </a:p>
        </p:txBody>
      </p:sp>
    </p:spTree>
    <p:extLst>
      <p:ext uri="{BB962C8B-B14F-4D97-AF65-F5344CB8AC3E}">
        <p14:creationId xmlns:p14="http://schemas.microsoft.com/office/powerpoint/2010/main" val="41587307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0" y="2150435"/>
            <a:ext cx="9144000"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pPr algn="ctr"/>
            <a:r>
              <a:rPr lang="en-US" sz="2398" b="0" kern="0" dirty="0"/>
              <a:t>What Could an Explanation Look Like?</a:t>
            </a:r>
            <a:endParaRPr lang="en-US" sz="2398" b="0" dirty="0"/>
          </a:p>
        </p:txBody>
      </p:sp>
    </p:spTree>
    <p:extLst>
      <p:ext uri="{BB962C8B-B14F-4D97-AF65-F5344CB8AC3E}">
        <p14:creationId xmlns:p14="http://schemas.microsoft.com/office/powerpoint/2010/main" val="41419140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28" name="TextBox 27">
            <a:extLst>
              <a:ext uri="{FF2B5EF4-FFF2-40B4-BE49-F238E27FC236}">
                <a16:creationId xmlns:a16="http://schemas.microsoft.com/office/drawing/2014/main" id="{006A2050-C41D-6232-F694-CF502CE242DA}"/>
              </a:ext>
            </a:extLst>
          </p:cNvPr>
          <p:cNvSpPr txBox="1"/>
          <p:nvPr/>
        </p:nvSpPr>
        <p:spPr>
          <a:xfrm>
            <a:off x="5139366" y="2016010"/>
            <a:ext cx="554543" cy="369332"/>
          </a:xfrm>
          <a:prstGeom prst="rect">
            <a:avLst/>
          </a:prstGeom>
          <a:noFill/>
        </p:spPr>
        <p:txBody>
          <a:bodyPr wrap="square" rtlCol="0">
            <a:spAutoFit/>
          </a:bodyPr>
          <a:lstStyle/>
          <a:p>
            <a:r>
              <a:rPr lang="en-US" dirty="0"/>
              <a:t>No</a:t>
            </a:r>
          </a:p>
        </p:txBody>
      </p:sp>
      <p:sp>
        <p:nvSpPr>
          <p:cNvPr id="4" name="Scroll: Vertical 3">
            <a:extLst>
              <a:ext uri="{FF2B5EF4-FFF2-40B4-BE49-F238E27FC236}">
                <a16:creationId xmlns:a16="http://schemas.microsoft.com/office/drawing/2014/main" id="{E3197D27-1D7E-AA2D-951E-FDC4361B50DD}"/>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29" name="Straight Arrow Connector 28">
            <a:extLst>
              <a:ext uri="{FF2B5EF4-FFF2-40B4-BE49-F238E27FC236}">
                <a16:creationId xmlns:a16="http://schemas.microsoft.com/office/drawing/2014/main" id="{C324C6B1-9AC3-3218-2F1C-681AFC6A661F}"/>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405B41B-71E1-BE7C-3E43-A95362E92677}"/>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E70180F-E670-5CB7-1AC9-059681BAEABC}"/>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32" name="TextBox 31">
            <a:extLst>
              <a:ext uri="{FF2B5EF4-FFF2-40B4-BE49-F238E27FC236}">
                <a16:creationId xmlns:a16="http://schemas.microsoft.com/office/drawing/2014/main" id="{A24696BB-0A44-1220-B145-7BD1FB36A122}"/>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33" name="Rectangle 32">
            <a:extLst>
              <a:ext uri="{FF2B5EF4-FFF2-40B4-BE49-F238E27FC236}">
                <a16:creationId xmlns:a16="http://schemas.microsoft.com/office/drawing/2014/main" id="{48A1F97B-A83A-C6F5-B966-C2758F466E66}"/>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16E209F3-A51C-704F-FC91-79A00EA8B982}"/>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38CE39C-7A0A-4C9A-35B0-7EC5947785AF}"/>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CE3338A-3800-F914-98CD-0A5E91EE17C4}"/>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15DAD9-4CA4-E74E-0C87-4DE28956641F}"/>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EC698C7-E6F8-6DCF-B183-B87A88047DBF}"/>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9E63692-652F-1CF2-E530-D084206467BA}"/>
              </a:ext>
            </a:extLst>
          </p:cNvPr>
          <p:cNvSpPr/>
          <p:nvPr/>
        </p:nvSpPr>
        <p:spPr>
          <a:xfrm>
            <a:off x="7696507"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E664AA8-F2A8-CFAD-3147-716B034C7EE2}"/>
              </a:ext>
            </a:extLst>
          </p:cNvPr>
          <p:cNvSpPr/>
          <p:nvPr/>
        </p:nvSpPr>
        <p:spPr>
          <a:xfrm>
            <a:off x="788346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5A5B2AE-DA15-4E5D-13E7-72C817BDCB2E}"/>
              </a:ext>
            </a:extLst>
          </p:cNvPr>
          <p:cNvSpPr/>
          <p:nvPr/>
        </p:nvSpPr>
        <p:spPr>
          <a:xfrm>
            <a:off x="807890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8645EEF-6D6A-425A-7EEE-C75E095B9BF8}"/>
              </a:ext>
            </a:extLst>
          </p:cNvPr>
          <p:cNvSpPr/>
          <p:nvPr/>
        </p:nvSpPr>
        <p:spPr>
          <a:xfrm>
            <a:off x="8604369" y="2711998"/>
            <a:ext cx="182880" cy="137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841BDFC-D663-6B53-EF13-A2D5552C51B6}"/>
              </a:ext>
            </a:extLst>
          </p:cNvPr>
          <p:cNvSpPr txBox="1"/>
          <p:nvPr/>
        </p:nvSpPr>
        <p:spPr>
          <a:xfrm>
            <a:off x="8326423" y="2912018"/>
            <a:ext cx="602729" cy="369332"/>
          </a:xfrm>
          <a:prstGeom prst="rect">
            <a:avLst/>
          </a:prstGeom>
          <a:noFill/>
        </p:spPr>
        <p:txBody>
          <a:bodyPr wrap="none" lIns="0" tIns="0" rIns="0" bIns="0" rtlCol="0">
            <a:spAutoFit/>
          </a:bodyPr>
          <a:lstStyle/>
          <a:p>
            <a:r>
              <a:rPr lang="en-US" sz="1200" dirty="0">
                <a:solidFill>
                  <a:srgbClr val="C00000"/>
                </a:solidFill>
                <a:latin typeface="Arial"/>
                <a:cs typeface="Arial"/>
              </a:rPr>
              <a:t>Deadline</a:t>
            </a:r>
            <a:br>
              <a:rPr lang="en-US" sz="1200" dirty="0">
                <a:solidFill>
                  <a:srgbClr val="C00000"/>
                </a:solidFill>
                <a:latin typeface="Arial"/>
                <a:cs typeface="Arial"/>
              </a:rPr>
            </a:br>
            <a:r>
              <a:rPr lang="en-US" sz="1200" dirty="0">
                <a:solidFill>
                  <a:srgbClr val="C00000"/>
                </a:solidFill>
                <a:latin typeface="Arial"/>
                <a:cs typeface="Arial"/>
              </a:rPr>
              <a:t>miss</a:t>
            </a:r>
          </a:p>
        </p:txBody>
      </p:sp>
    </p:spTree>
    <p:extLst>
      <p:ext uri="{BB962C8B-B14F-4D97-AF65-F5344CB8AC3E}">
        <p14:creationId xmlns:p14="http://schemas.microsoft.com/office/powerpoint/2010/main" val="270639774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28" name="Scroll: Vertical 27">
            <a:extLst>
              <a:ext uri="{FF2B5EF4-FFF2-40B4-BE49-F238E27FC236}">
                <a16:creationId xmlns:a16="http://schemas.microsoft.com/office/drawing/2014/main" id="{80CC27AD-5E83-14AE-3292-E29EDE9F96E6}"/>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29" name="Straight Arrow Connector 28">
            <a:extLst>
              <a:ext uri="{FF2B5EF4-FFF2-40B4-BE49-F238E27FC236}">
                <a16:creationId xmlns:a16="http://schemas.microsoft.com/office/drawing/2014/main" id="{800CE8A4-4B2C-6EE2-ED58-E872469B3576}"/>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5337F59-B724-7696-7BE4-3479229C97B1}"/>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EF18FE-28CC-C35A-8E2E-E96CCEFE491F}"/>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32" name="TextBox 31">
            <a:extLst>
              <a:ext uri="{FF2B5EF4-FFF2-40B4-BE49-F238E27FC236}">
                <a16:creationId xmlns:a16="http://schemas.microsoft.com/office/drawing/2014/main" id="{E8860257-525B-8537-DC59-2BDAC93B74A5}"/>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33" name="Rectangle 32">
            <a:extLst>
              <a:ext uri="{FF2B5EF4-FFF2-40B4-BE49-F238E27FC236}">
                <a16:creationId xmlns:a16="http://schemas.microsoft.com/office/drawing/2014/main" id="{4777C97A-9F9F-D81F-F4C7-43BB5F33EF39}"/>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0741D547-38DE-D969-3E20-C80F2E0C147B}"/>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55E9CE6-AA45-ED2B-AE93-BB9C75BF7054}"/>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F206F1F-82EC-CCC8-1460-3D84670E0D42}"/>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B061681-1B9E-F8E0-BCD2-629B699C535F}"/>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345FEC-6BF5-4ABE-836B-FDCC69829BCD}"/>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440B3DD-00D1-96C9-C9AE-29EBF054B507}"/>
              </a:ext>
            </a:extLst>
          </p:cNvPr>
          <p:cNvSpPr/>
          <p:nvPr/>
        </p:nvSpPr>
        <p:spPr>
          <a:xfrm>
            <a:off x="7696507"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EEAE07-2C6C-91CC-1F27-89A9E1CD2D1D}"/>
              </a:ext>
            </a:extLst>
          </p:cNvPr>
          <p:cNvSpPr/>
          <p:nvPr/>
        </p:nvSpPr>
        <p:spPr>
          <a:xfrm>
            <a:off x="788346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E2330F6-E121-21E3-4182-231CA6FA9CDD}"/>
              </a:ext>
            </a:extLst>
          </p:cNvPr>
          <p:cNvSpPr txBox="1"/>
          <p:nvPr/>
        </p:nvSpPr>
        <p:spPr>
          <a:xfrm>
            <a:off x="6581290" y="2914619"/>
            <a:ext cx="2276714"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meets its deadline for</a:t>
            </a:r>
            <a:br>
              <a:rPr lang="en-US" sz="1200" dirty="0">
                <a:solidFill>
                  <a:srgbClr val="C00000"/>
                </a:solidFill>
                <a:latin typeface="Arial"/>
                <a:cs typeface="Arial"/>
              </a:rPr>
            </a:br>
            <a:r>
              <a:rPr lang="en-US" sz="1200" dirty="0">
                <a:solidFill>
                  <a:srgbClr val="C00000"/>
                </a:solidFill>
                <a:latin typeface="Arial"/>
                <a:cs typeface="Arial"/>
              </a:rPr>
              <a:t>this situation. This is the</a:t>
            </a:r>
            <a:br>
              <a:rPr lang="en-US" sz="1200" dirty="0">
                <a:solidFill>
                  <a:srgbClr val="C00000"/>
                </a:solidFill>
                <a:latin typeface="Arial"/>
                <a:cs typeface="Arial"/>
              </a:rPr>
            </a:br>
            <a:r>
              <a:rPr lang="en-US" sz="1200" dirty="0">
                <a:solidFill>
                  <a:srgbClr val="C00000"/>
                </a:solidFill>
                <a:latin typeface="Arial"/>
                <a:cs typeface="Arial"/>
              </a:rPr>
              <a:t>worst-case situation for Thread 2.</a:t>
            </a:r>
          </a:p>
        </p:txBody>
      </p:sp>
      <p:sp>
        <p:nvSpPr>
          <p:cNvPr id="42" name="Rectangle 41">
            <a:extLst>
              <a:ext uri="{FF2B5EF4-FFF2-40B4-BE49-F238E27FC236}">
                <a16:creationId xmlns:a16="http://schemas.microsoft.com/office/drawing/2014/main" id="{44A5D25E-9DB1-5A3E-B59E-D49171872F92}"/>
              </a:ext>
            </a:extLst>
          </p:cNvPr>
          <p:cNvSpPr/>
          <p:nvPr/>
        </p:nvSpPr>
        <p:spPr>
          <a:xfrm>
            <a:off x="6458989" y="3624850"/>
            <a:ext cx="2399015" cy="1010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understand why this is the worst-case situation</a:t>
            </a:r>
          </a:p>
        </p:txBody>
      </p:sp>
    </p:spTree>
    <p:extLst>
      <p:ext uri="{BB962C8B-B14F-4D97-AF65-F5344CB8AC3E}">
        <p14:creationId xmlns:p14="http://schemas.microsoft.com/office/powerpoint/2010/main" val="291092662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5" name="Scroll: Vertical 4">
            <a:extLst>
              <a:ext uri="{FF2B5EF4-FFF2-40B4-BE49-F238E27FC236}">
                <a16:creationId xmlns:a16="http://schemas.microsoft.com/office/drawing/2014/main" id="{28CC62C6-DFEE-A3B7-1DBA-3B10E676ED10}"/>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6" name="Straight Arrow Connector 5">
            <a:extLst>
              <a:ext uri="{FF2B5EF4-FFF2-40B4-BE49-F238E27FC236}">
                <a16:creationId xmlns:a16="http://schemas.microsoft.com/office/drawing/2014/main" id="{784F90EF-ED05-B4EF-968D-A7BC62A7B32B}"/>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C900FD-BCC5-4884-9A83-78A18A81A38F}"/>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9" name="TextBox 8">
            <a:extLst>
              <a:ext uri="{FF2B5EF4-FFF2-40B4-BE49-F238E27FC236}">
                <a16:creationId xmlns:a16="http://schemas.microsoft.com/office/drawing/2014/main" id="{E8D50C8C-09C9-A3A7-196A-5168BE6D694B}"/>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10" name="Rectangle 9">
            <a:extLst>
              <a:ext uri="{FF2B5EF4-FFF2-40B4-BE49-F238E27FC236}">
                <a16:creationId xmlns:a16="http://schemas.microsoft.com/office/drawing/2014/main" id="{A7C17D0F-7B2C-F186-272B-86D15E01205D}"/>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D3CB8CB-1AA1-CCAE-FC8F-2967E9116E28}"/>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2C1F17C-15C6-5A34-F3C0-F2E4642FC4AE}"/>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AEF52-4E40-91EE-458F-9795016AE1C6}"/>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19C921-5FC0-A5AE-96C7-0056188CC80F}"/>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AD9A463-0B97-F256-243E-44391C5ED79C}"/>
              </a:ext>
            </a:extLst>
          </p:cNvPr>
          <p:cNvGrpSpPr/>
          <p:nvPr/>
        </p:nvGrpSpPr>
        <p:grpSpPr>
          <a:xfrm>
            <a:off x="7388352" y="2586368"/>
            <a:ext cx="1460505" cy="278629"/>
            <a:chOff x="7337857" y="2586368"/>
            <a:chExt cx="1460505" cy="278629"/>
          </a:xfrm>
        </p:grpSpPr>
        <p:cxnSp>
          <p:nvCxnSpPr>
            <p:cNvPr id="17" name="Straight Arrow Connector 16">
              <a:extLst>
                <a:ext uri="{FF2B5EF4-FFF2-40B4-BE49-F238E27FC236}">
                  <a16:creationId xmlns:a16="http://schemas.microsoft.com/office/drawing/2014/main" id="{0F38BC59-042A-AF85-8A77-DFCA7F9748CF}"/>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EC4CA4-E110-CBCD-99FE-BC6261CA73DC}"/>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F355C97-DFCC-94FB-1FC7-1F6A0F556D61}"/>
                </a:ext>
              </a:extLst>
            </p:cNvPr>
            <p:cNvSpPr/>
            <p:nvPr/>
          </p:nvSpPr>
          <p:spPr>
            <a:xfrm>
              <a:off x="7666295"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D3D24C0-420C-9244-88C9-FE1FF7CD63D5}"/>
                </a:ext>
              </a:extLst>
            </p:cNvPr>
            <p:cNvSpPr/>
            <p:nvPr/>
          </p:nvSpPr>
          <p:spPr>
            <a:xfrm>
              <a:off x="7850279" y="2717613"/>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0279A2F6-5826-F5C7-4128-623F4B212865}"/>
              </a:ext>
            </a:extLst>
          </p:cNvPr>
          <p:cNvSpPr txBox="1"/>
          <p:nvPr/>
        </p:nvSpPr>
        <p:spPr>
          <a:xfrm>
            <a:off x="6581290" y="2914619"/>
            <a:ext cx="2206181"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gets shorter response</a:t>
            </a:r>
            <a:br>
              <a:rPr lang="en-US" sz="1200" dirty="0">
                <a:solidFill>
                  <a:srgbClr val="C00000"/>
                </a:solidFill>
                <a:latin typeface="Arial"/>
                <a:cs typeface="Arial"/>
              </a:rPr>
            </a:br>
            <a:r>
              <a:rPr lang="en-US" sz="1200" dirty="0">
                <a:solidFill>
                  <a:srgbClr val="C00000"/>
                </a:solidFill>
                <a:latin typeface="Arial"/>
                <a:cs typeface="Arial"/>
              </a:rPr>
              <a:t>time here when Thread 2 arrives</a:t>
            </a:r>
            <a:br>
              <a:rPr lang="en-US" sz="1200" dirty="0">
                <a:solidFill>
                  <a:srgbClr val="C00000"/>
                </a:solidFill>
                <a:latin typeface="Arial"/>
                <a:cs typeface="Arial"/>
              </a:rPr>
            </a:br>
            <a:r>
              <a:rPr lang="en-US" sz="1200" dirty="0">
                <a:solidFill>
                  <a:srgbClr val="C00000"/>
                </a:solidFill>
                <a:latin typeface="Arial"/>
                <a:cs typeface="Arial"/>
              </a:rPr>
              <a:t>a bit later.</a:t>
            </a:r>
          </a:p>
        </p:txBody>
      </p:sp>
    </p:spTree>
    <p:extLst>
      <p:ext uri="{BB962C8B-B14F-4D97-AF65-F5344CB8AC3E}">
        <p14:creationId xmlns:p14="http://schemas.microsoft.com/office/powerpoint/2010/main" val="416642297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26" name="Scroll: Vertical 25">
            <a:extLst>
              <a:ext uri="{FF2B5EF4-FFF2-40B4-BE49-F238E27FC236}">
                <a16:creationId xmlns:a16="http://schemas.microsoft.com/office/drawing/2014/main" id="{B9AA7C52-BD7D-20A2-FBD1-97C6AF023967}"/>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28" name="Straight Arrow Connector 27">
            <a:extLst>
              <a:ext uri="{FF2B5EF4-FFF2-40B4-BE49-F238E27FC236}">
                <a16:creationId xmlns:a16="http://schemas.microsoft.com/office/drawing/2014/main" id="{0FFCCF94-F191-5F01-5328-3315EFA06319}"/>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B199E5D-EB74-39D5-A407-70D7269550F2}"/>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8B9A07D-799B-133B-7CEF-B217364AE006}"/>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31" name="TextBox 30">
            <a:extLst>
              <a:ext uri="{FF2B5EF4-FFF2-40B4-BE49-F238E27FC236}">
                <a16:creationId xmlns:a16="http://schemas.microsoft.com/office/drawing/2014/main" id="{BB2ABFC8-1887-8D92-1AD4-034A8B2DE0E2}"/>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32" name="Rectangle 31">
            <a:extLst>
              <a:ext uri="{FF2B5EF4-FFF2-40B4-BE49-F238E27FC236}">
                <a16:creationId xmlns:a16="http://schemas.microsoft.com/office/drawing/2014/main" id="{E4D45697-BE3D-D0F3-5346-4678A1F2EE8F}"/>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371C332C-4E4A-7E12-BC60-CC668571228C}"/>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DDCB5AA-120D-0FD2-AAB5-CE9D1E93D254}"/>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98249B5-9F5C-7A3D-6D7B-302F288FFE20}"/>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EF2980F-05FF-8F2E-4EBB-4752CEAB7C7F}"/>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D4353C5-5B9B-8667-1586-660581712437}"/>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9772E42-76FC-8BDC-3DF6-7051B8EAD3B7}"/>
              </a:ext>
            </a:extLst>
          </p:cNvPr>
          <p:cNvSpPr/>
          <p:nvPr/>
        </p:nvSpPr>
        <p:spPr>
          <a:xfrm>
            <a:off x="7696507"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253AB22-02F8-E341-73D2-B55FF4D17912}"/>
              </a:ext>
            </a:extLst>
          </p:cNvPr>
          <p:cNvSpPr/>
          <p:nvPr/>
        </p:nvSpPr>
        <p:spPr>
          <a:xfrm>
            <a:off x="788346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56DCD94-FF76-28CB-0EB5-D6B5D4EC3E60}"/>
              </a:ext>
            </a:extLst>
          </p:cNvPr>
          <p:cNvSpPr txBox="1"/>
          <p:nvPr/>
        </p:nvSpPr>
        <p:spPr>
          <a:xfrm>
            <a:off x="6581290" y="2914619"/>
            <a:ext cx="2276714"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meets its deadline for</a:t>
            </a:r>
            <a:br>
              <a:rPr lang="en-US" sz="1200" dirty="0">
                <a:solidFill>
                  <a:srgbClr val="C00000"/>
                </a:solidFill>
                <a:latin typeface="Arial"/>
                <a:cs typeface="Arial"/>
              </a:rPr>
            </a:br>
            <a:r>
              <a:rPr lang="en-US" sz="1200" dirty="0">
                <a:solidFill>
                  <a:srgbClr val="C00000"/>
                </a:solidFill>
                <a:latin typeface="Arial"/>
                <a:cs typeface="Arial"/>
              </a:rPr>
              <a:t>this situation. This is the</a:t>
            </a:r>
            <a:br>
              <a:rPr lang="en-US" sz="1200" dirty="0">
                <a:solidFill>
                  <a:srgbClr val="C00000"/>
                </a:solidFill>
                <a:latin typeface="Arial"/>
                <a:cs typeface="Arial"/>
              </a:rPr>
            </a:br>
            <a:r>
              <a:rPr lang="en-US" sz="1200" dirty="0">
                <a:solidFill>
                  <a:srgbClr val="C00000"/>
                </a:solidFill>
                <a:latin typeface="Arial"/>
                <a:cs typeface="Arial"/>
              </a:rPr>
              <a:t>worst-case situation for Thread 2.</a:t>
            </a:r>
          </a:p>
        </p:txBody>
      </p:sp>
    </p:spTree>
    <p:extLst>
      <p:ext uri="{BB962C8B-B14F-4D97-AF65-F5344CB8AC3E}">
        <p14:creationId xmlns:p14="http://schemas.microsoft.com/office/powerpoint/2010/main" val="5208127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AD518C60-A1D9-391B-C2DD-5D01F64AB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4C71982E-C18A-6C50-D790-066B16E10097}"/>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9681B6E7-7B7D-A4C6-C87D-4D5E94E0A3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37" t="2038" r="686" b="4646"/>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0">
            <a:extLst>
              <a:ext uri="{FF2B5EF4-FFF2-40B4-BE49-F238E27FC236}">
                <a16:creationId xmlns:a16="http://schemas.microsoft.com/office/drawing/2014/main" id="{3D446369-6D76-37A6-AFBE-5232867B911D}"/>
              </a:ext>
            </a:extLst>
          </p:cNvPr>
          <p:cNvSpPr/>
          <p:nvPr/>
        </p:nvSpPr>
        <p:spPr>
          <a:xfrm>
            <a:off x="2127660" y="761644"/>
            <a:ext cx="2431229" cy="715087"/>
          </a:xfrm>
          <a:prstGeom prst="wedgeRoundRectCallout">
            <a:avLst>
              <a:gd name="adj1" fmla="val 81930"/>
              <a:gd name="adj2" fmla="val 36362"/>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800" dirty="0">
                <a:latin typeface="Arial" panose="020B0604020202020204" pitchFamily="34" charset="0"/>
                <a:cs typeface="Arial" panose="020B0604020202020204" pitchFamily="34" charset="0"/>
              </a:rPr>
              <a:t>Welcome aboard! This is a safe flight.</a:t>
            </a:r>
          </a:p>
        </p:txBody>
      </p:sp>
      <p:sp>
        <p:nvSpPr>
          <p:cNvPr id="7" name="Rectangle 6">
            <a:extLst>
              <a:ext uri="{FF2B5EF4-FFF2-40B4-BE49-F238E27FC236}">
                <a16:creationId xmlns:a16="http://schemas.microsoft.com/office/drawing/2014/main" id="{775A5270-93FF-8A38-52DD-A170D890D720}"/>
              </a:ext>
            </a:extLst>
          </p:cNvPr>
          <p:cNvSpPr/>
          <p:nvPr/>
        </p:nvSpPr>
        <p:spPr>
          <a:xfrm>
            <a:off x="6803136" y="1371717"/>
            <a:ext cx="2212848" cy="1477325"/>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i="1" dirty="0">
                <a:solidFill>
                  <a:schemeClr val="accent1"/>
                </a:solidFill>
                <a:latin typeface="Arial" panose="020B0604020202020204" pitchFamily="34" charset="0"/>
                <a:cs typeface="Arial" panose="020B0604020202020204" pitchFamily="34" charset="0"/>
              </a:rPr>
              <a:t>I have flown many times, so I trust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that this flight will be safe. I board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the airplane.</a:t>
            </a:r>
          </a:p>
        </p:txBody>
      </p:sp>
    </p:spTree>
    <p:extLst>
      <p:ext uri="{BB962C8B-B14F-4D97-AF65-F5344CB8AC3E}">
        <p14:creationId xmlns:p14="http://schemas.microsoft.com/office/powerpoint/2010/main" val="956639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5" name="Scroll: Vertical 4">
            <a:extLst>
              <a:ext uri="{FF2B5EF4-FFF2-40B4-BE49-F238E27FC236}">
                <a16:creationId xmlns:a16="http://schemas.microsoft.com/office/drawing/2014/main" id="{E0A4F51B-7473-C760-3B3D-84B989207170}"/>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6" name="Straight Arrow Connector 5">
            <a:extLst>
              <a:ext uri="{FF2B5EF4-FFF2-40B4-BE49-F238E27FC236}">
                <a16:creationId xmlns:a16="http://schemas.microsoft.com/office/drawing/2014/main" id="{96D937C6-00E4-0667-F4D1-728AE3556E9F}"/>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F270D6-2B99-EF74-EA82-B3823660C3AB}"/>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9" name="TextBox 8">
            <a:extLst>
              <a:ext uri="{FF2B5EF4-FFF2-40B4-BE49-F238E27FC236}">
                <a16:creationId xmlns:a16="http://schemas.microsoft.com/office/drawing/2014/main" id="{F78723A2-F085-3472-F61E-7FF9D3647414}"/>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10" name="Rectangle 9">
            <a:extLst>
              <a:ext uri="{FF2B5EF4-FFF2-40B4-BE49-F238E27FC236}">
                <a16:creationId xmlns:a16="http://schemas.microsoft.com/office/drawing/2014/main" id="{FD120F04-DAF2-4A94-5D54-483C88E68CD4}"/>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03BE0FC-209E-5573-975E-579743ACB6DA}"/>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BE56029-A4B3-9D86-EB75-ABCEB09092EF}"/>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D02F4C-4115-2C4F-5140-8C5416A04245}"/>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3A6C68-49AA-5949-4782-B8990801C48E}"/>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BB9C45-50C7-027D-F668-F53FDCA808EE}"/>
              </a:ext>
            </a:extLst>
          </p:cNvPr>
          <p:cNvCxnSpPr/>
          <p:nvPr/>
        </p:nvCxnSpPr>
        <p:spPr>
          <a:xfrm flipV="1">
            <a:off x="7280769" y="2593380"/>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935DCF1-FB65-512B-E134-157BD958272B}"/>
              </a:ext>
            </a:extLst>
          </p:cNvPr>
          <p:cNvCxnSpPr/>
          <p:nvPr/>
        </p:nvCxnSpPr>
        <p:spPr>
          <a:xfrm flipV="1">
            <a:off x="8741274" y="2597689"/>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3DD856A-D6AE-A034-A344-96A6C9725570}"/>
              </a:ext>
            </a:extLst>
          </p:cNvPr>
          <p:cNvSpPr/>
          <p:nvPr/>
        </p:nvSpPr>
        <p:spPr>
          <a:xfrm>
            <a:off x="7700647" y="2724625"/>
            <a:ext cx="91440" cy="140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B9DF8B-8DCD-F111-8138-3B3EE2C35174}"/>
              </a:ext>
            </a:extLst>
          </p:cNvPr>
          <p:cNvSpPr/>
          <p:nvPr/>
        </p:nvSpPr>
        <p:spPr>
          <a:xfrm>
            <a:off x="7793191" y="2724625"/>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2D77EA9-7B6D-002F-97AD-3E352133ABE9}"/>
              </a:ext>
            </a:extLst>
          </p:cNvPr>
          <p:cNvSpPr txBox="1"/>
          <p:nvPr/>
        </p:nvSpPr>
        <p:spPr>
          <a:xfrm>
            <a:off x="6581290" y="2914619"/>
            <a:ext cx="2206181"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gets same response</a:t>
            </a:r>
            <a:br>
              <a:rPr lang="en-US" sz="1200" dirty="0">
                <a:solidFill>
                  <a:srgbClr val="C00000"/>
                </a:solidFill>
                <a:latin typeface="Arial"/>
                <a:cs typeface="Arial"/>
              </a:rPr>
            </a:br>
            <a:r>
              <a:rPr lang="en-US" sz="1200" dirty="0">
                <a:solidFill>
                  <a:srgbClr val="C00000"/>
                </a:solidFill>
                <a:latin typeface="Arial"/>
                <a:cs typeface="Arial"/>
              </a:rPr>
              <a:t>time here when Thread 2 arrives</a:t>
            </a:r>
            <a:br>
              <a:rPr lang="en-US" sz="1200" dirty="0">
                <a:solidFill>
                  <a:srgbClr val="C00000"/>
                </a:solidFill>
                <a:latin typeface="Arial"/>
                <a:cs typeface="Arial"/>
              </a:rPr>
            </a:br>
            <a:r>
              <a:rPr lang="en-US" sz="1200" dirty="0">
                <a:solidFill>
                  <a:srgbClr val="C00000"/>
                </a:solidFill>
                <a:latin typeface="Arial"/>
                <a:cs typeface="Arial"/>
              </a:rPr>
              <a:t>a bit earlier.</a:t>
            </a:r>
          </a:p>
        </p:txBody>
      </p:sp>
      <p:sp>
        <p:nvSpPr>
          <p:cNvPr id="23" name="Rectangle 22">
            <a:extLst>
              <a:ext uri="{FF2B5EF4-FFF2-40B4-BE49-F238E27FC236}">
                <a16:creationId xmlns:a16="http://schemas.microsoft.com/office/drawing/2014/main" id="{5CB0421B-1FF1-D004-F6C5-C191D5EAA297}"/>
              </a:ext>
            </a:extLst>
          </p:cNvPr>
          <p:cNvSpPr/>
          <p:nvPr/>
        </p:nvSpPr>
        <p:spPr>
          <a:xfrm>
            <a:off x="7287768" y="2722822"/>
            <a:ext cx="45719" cy="144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67270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26" name="Scroll: Vertical 25">
            <a:extLst>
              <a:ext uri="{FF2B5EF4-FFF2-40B4-BE49-F238E27FC236}">
                <a16:creationId xmlns:a16="http://schemas.microsoft.com/office/drawing/2014/main" id="{ACB5FDA3-6286-8886-C1A4-9CFCCAD5614C}"/>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28" name="Straight Arrow Connector 27">
            <a:extLst>
              <a:ext uri="{FF2B5EF4-FFF2-40B4-BE49-F238E27FC236}">
                <a16:creationId xmlns:a16="http://schemas.microsoft.com/office/drawing/2014/main" id="{B47E8D4F-E936-606D-8BD8-14DC567391CE}"/>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257284-9A9C-D547-613E-2CD80F59108C}"/>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E1EE47A-C32F-C8F8-CAF6-3E8832CA5F49}"/>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31" name="TextBox 30">
            <a:extLst>
              <a:ext uri="{FF2B5EF4-FFF2-40B4-BE49-F238E27FC236}">
                <a16:creationId xmlns:a16="http://schemas.microsoft.com/office/drawing/2014/main" id="{D24973B7-CCBB-D1F6-8B5D-F1165B8C1CC9}"/>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32" name="Rectangle 31">
            <a:extLst>
              <a:ext uri="{FF2B5EF4-FFF2-40B4-BE49-F238E27FC236}">
                <a16:creationId xmlns:a16="http://schemas.microsoft.com/office/drawing/2014/main" id="{FF0066B0-C632-C0AA-495E-E1FC492705BF}"/>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F66348B3-8ADF-82EE-7A68-56FD31F1CC7C}"/>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F27C43F-7844-A8AB-8C4D-043C300143A0}"/>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EFB4A07-F6A9-BB0D-1551-CE3C6324A7FF}"/>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E6DCE38-EA41-1D37-65D7-8B817F32DB63}"/>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A168CEC-166C-190C-06E5-D4E23E93D7B5}"/>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BA59AEB-492F-BA89-9695-54145D04BAC0}"/>
              </a:ext>
            </a:extLst>
          </p:cNvPr>
          <p:cNvSpPr/>
          <p:nvPr/>
        </p:nvSpPr>
        <p:spPr>
          <a:xfrm>
            <a:off x="7696507"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61BA3E9-7F7B-6DEC-D70C-EC55229146AE}"/>
              </a:ext>
            </a:extLst>
          </p:cNvPr>
          <p:cNvSpPr/>
          <p:nvPr/>
        </p:nvSpPr>
        <p:spPr>
          <a:xfrm>
            <a:off x="788346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71928D2-6841-A8F3-D4E9-34CF4DD6AE87}"/>
              </a:ext>
            </a:extLst>
          </p:cNvPr>
          <p:cNvSpPr txBox="1"/>
          <p:nvPr/>
        </p:nvSpPr>
        <p:spPr>
          <a:xfrm>
            <a:off x="6581290" y="2914619"/>
            <a:ext cx="2276714"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meets its deadline for</a:t>
            </a:r>
            <a:br>
              <a:rPr lang="en-US" sz="1200" dirty="0">
                <a:solidFill>
                  <a:srgbClr val="C00000"/>
                </a:solidFill>
                <a:latin typeface="Arial"/>
                <a:cs typeface="Arial"/>
              </a:rPr>
            </a:br>
            <a:r>
              <a:rPr lang="en-US" sz="1200" dirty="0">
                <a:solidFill>
                  <a:srgbClr val="C00000"/>
                </a:solidFill>
                <a:latin typeface="Arial"/>
                <a:cs typeface="Arial"/>
              </a:rPr>
              <a:t>this situation. This is the</a:t>
            </a:r>
            <a:br>
              <a:rPr lang="en-US" sz="1200" dirty="0">
                <a:solidFill>
                  <a:srgbClr val="C00000"/>
                </a:solidFill>
                <a:latin typeface="Arial"/>
                <a:cs typeface="Arial"/>
              </a:rPr>
            </a:br>
            <a:r>
              <a:rPr lang="en-US" sz="1200" dirty="0">
                <a:solidFill>
                  <a:srgbClr val="C00000"/>
                </a:solidFill>
                <a:latin typeface="Arial"/>
                <a:cs typeface="Arial"/>
              </a:rPr>
              <a:t>worst-case situation for Thread 2.</a:t>
            </a:r>
          </a:p>
        </p:txBody>
      </p:sp>
    </p:spTree>
    <p:extLst>
      <p:ext uri="{BB962C8B-B14F-4D97-AF65-F5344CB8AC3E}">
        <p14:creationId xmlns:p14="http://schemas.microsoft.com/office/powerpoint/2010/main" val="17560562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0" y="2150435"/>
            <a:ext cx="9144000"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pPr algn="ctr"/>
            <a:r>
              <a:rPr lang="en-US" sz="2398" b="0" kern="0" dirty="0"/>
              <a:t>Explanation of Input</a:t>
            </a:r>
            <a:endParaRPr lang="en-US" sz="2398" b="0" dirty="0"/>
          </a:p>
        </p:txBody>
      </p:sp>
    </p:spTree>
    <p:extLst>
      <p:ext uri="{BB962C8B-B14F-4D97-AF65-F5344CB8AC3E}">
        <p14:creationId xmlns:p14="http://schemas.microsoft.com/office/powerpoint/2010/main" val="342685847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1401515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hought Bubble: Cloud 3">
            <a:extLst>
              <a:ext uri="{FF2B5EF4-FFF2-40B4-BE49-F238E27FC236}">
                <a16:creationId xmlns:a16="http://schemas.microsoft.com/office/drawing/2014/main" id="{E1169969-38C5-3E2B-22EA-CA256400E11D}"/>
              </a:ext>
            </a:extLst>
          </p:cNvPr>
          <p:cNvSpPr/>
          <p:nvPr/>
        </p:nvSpPr>
        <p:spPr>
          <a:xfrm>
            <a:off x="4772526" y="2424415"/>
            <a:ext cx="4227095" cy="1764785"/>
          </a:xfrm>
          <a:prstGeom prst="cloudCallout">
            <a:avLst>
              <a:gd name="adj1" fmla="val -59497"/>
              <a:gd name="adj2" fmla="val 35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a mental model M’ of the system to be verified but I don’t know how to express it as input to the formal methods tool</a:t>
            </a:r>
          </a:p>
        </p:txBody>
      </p:sp>
      <p:sp>
        <p:nvSpPr>
          <p:cNvPr id="5" name="TextBox 4">
            <a:extLst>
              <a:ext uri="{FF2B5EF4-FFF2-40B4-BE49-F238E27FC236}">
                <a16:creationId xmlns:a16="http://schemas.microsoft.com/office/drawing/2014/main" id="{548E7149-2B1D-A0C6-0D38-FB99F8477D30}"/>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61369379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hought Bubble: Cloud 3">
            <a:extLst>
              <a:ext uri="{FF2B5EF4-FFF2-40B4-BE49-F238E27FC236}">
                <a16:creationId xmlns:a16="http://schemas.microsoft.com/office/drawing/2014/main" id="{E1169969-38C5-3E2B-22EA-CA256400E11D}"/>
              </a:ext>
            </a:extLst>
          </p:cNvPr>
          <p:cNvSpPr/>
          <p:nvPr/>
        </p:nvSpPr>
        <p:spPr>
          <a:xfrm>
            <a:off x="4772526" y="2424415"/>
            <a:ext cx="4227095" cy="1764785"/>
          </a:xfrm>
          <a:prstGeom prst="cloudCallout">
            <a:avLst>
              <a:gd name="adj1" fmla="val -59497"/>
              <a:gd name="adj2" fmla="val 35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like to ensure that M approximates my mental model M’</a:t>
            </a:r>
          </a:p>
        </p:txBody>
      </p:sp>
      <p:sp>
        <p:nvSpPr>
          <p:cNvPr id="5" name="TextBox 4">
            <a:extLst>
              <a:ext uri="{FF2B5EF4-FFF2-40B4-BE49-F238E27FC236}">
                <a16:creationId xmlns:a16="http://schemas.microsoft.com/office/drawing/2014/main" id="{1D1676AF-B8AF-DA94-D913-52CEE85A0ED7}"/>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92642449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hought Bubble: Cloud 3">
            <a:extLst>
              <a:ext uri="{FF2B5EF4-FFF2-40B4-BE49-F238E27FC236}">
                <a16:creationId xmlns:a16="http://schemas.microsoft.com/office/drawing/2014/main" id="{E1169969-38C5-3E2B-22EA-CA256400E11D}"/>
              </a:ext>
            </a:extLst>
          </p:cNvPr>
          <p:cNvSpPr/>
          <p:nvPr/>
        </p:nvSpPr>
        <p:spPr>
          <a:xfrm>
            <a:off x="4772526" y="2424415"/>
            <a:ext cx="4227095" cy="1764785"/>
          </a:xfrm>
          <a:prstGeom prst="cloudCallout">
            <a:avLst>
              <a:gd name="adj1" fmla="val -59497"/>
              <a:gd name="adj2" fmla="val 35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like to ensure that </a:t>
            </a:r>
            <a:r>
              <a:rPr lang="en-US" dirty="0">
                <a:sym typeface="Symbol" panose="05050102010706020507" pitchFamily="18" charset="2"/>
              </a:rPr>
              <a:t></a:t>
            </a:r>
            <a:r>
              <a:rPr lang="en-US" dirty="0"/>
              <a:t> approximates my mental model </a:t>
            </a:r>
            <a:r>
              <a:rPr lang="en-US" dirty="0">
                <a:sym typeface="Symbol" panose="05050102010706020507" pitchFamily="18" charset="2"/>
              </a:rPr>
              <a:t></a:t>
            </a:r>
            <a:r>
              <a:rPr lang="en-US" dirty="0"/>
              <a:t>’</a:t>
            </a:r>
          </a:p>
        </p:txBody>
      </p:sp>
      <p:sp>
        <p:nvSpPr>
          <p:cNvPr id="5" name="TextBox 4">
            <a:extLst>
              <a:ext uri="{FF2B5EF4-FFF2-40B4-BE49-F238E27FC236}">
                <a16:creationId xmlns:a16="http://schemas.microsoft.com/office/drawing/2014/main" id="{757CBE9D-9253-B96F-33E2-7E90624E14CD}"/>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208939022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hought Bubble: Cloud 3">
            <a:extLst>
              <a:ext uri="{FF2B5EF4-FFF2-40B4-BE49-F238E27FC236}">
                <a16:creationId xmlns:a16="http://schemas.microsoft.com/office/drawing/2014/main" id="{E1169969-38C5-3E2B-22EA-CA256400E11D}"/>
              </a:ext>
            </a:extLst>
          </p:cNvPr>
          <p:cNvSpPr/>
          <p:nvPr/>
        </p:nvSpPr>
        <p:spPr>
          <a:xfrm>
            <a:off x="4772526" y="2424415"/>
            <a:ext cx="4227095" cy="1764785"/>
          </a:xfrm>
          <a:prstGeom prst="cloudCallout">
            <a:avLst>
              <a:gd name="adj1" fmla="val -59497"/>
              <a:gd name="adj2" fmla="val 35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like the tool to provide a default M and </a:t>
            </a:r>
            <a:r>
              <a:rPr lang="en-US" dirty="0">
                <a:sym typeface="Symbol" panose="05050102010706020507" pitchFamily="18" charset="2"/>
              </a:rPr>
              <a:t></a:t>
            </a:r>
            <a:r>
              <a:rPr lang="en-US" dirty="0"/>
              <a:t> and then translate these to me.</a:t>
            </a:r>
          </a:p>
        </p:txBody>
      </p:sp>
      <p:sp>
        <p:nvSpPr>
          <p:cNvPr id="5" name="TextBox 4">
            <a:extLst>
              <a:ext uri="{FF2B5EF4-FFF2-40B4-BE49-F238E27FC236}">
                <a16:creationId xmlns:a16="http://schemas.microsoft.com/office/drawing/2014/main" id="{1969910F-1039-F44D-B2E7-64D5AE90E267}"/>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53179961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=_, C</a:t>
            </a:r>
            <a:r>
              <a:rPr lang="en-US" baseline="-25000" dirty="0"/>
              <a:t>1</a:t>
            </a:r>
            <a:r>
              <a:rPr lang="en-US" dirty="0"/>
              <a:t>=_</a:t>
            </a:r>
          </a:p>
          <a:p>
            <a:r>
              <a:rPr lang="en-US" dirty="0"/>
              <a:t>  T</a:t>
            </a:r>
            <a:r>
              <a:rPr lang="en-US" baseline="-25000" dirty="0"/>
              <a:t>2</a:t>
            </a:r>
            <a:r>
              <a:rPr lang="en-US" dirty="0"/>
              <a:t>=_, C</a:t>
            </a:r>
            <a:r>
              <a:rPr lang="en-US" baseline="-25000" dirty="0"/>
              <a:t>2</a:t>
            </a:r>
            <a:r>
              <a:rPr lang="en-US" dirty="0"/>
              <a:t>=_</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extBox 3">
            <a:extLst>
              <a:ext uri="{FF2B5EF4-FFF2-40B4-BE49-F238E27FC236}">
                <a16:creationId xmlns:a16="http://schemas.microsoft.com/office/drawing/2014/main" id="{341A1B6F-C2BE-FFD4-800A-38C5998E5A3F}"/>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371822601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=_, C</a:t>
            </a:r>
            <a:r>
              <a:rPr lang="en-US" baseline="-25000" dirty="0"/>
              <a:t>1</a:t>
            </a:r>
            <a:r>
              <a:rPr lang="en-US" dirty="0"/>
              <a:t>=_</a:t>
            </a:r>
          </a:p>
          <a:p>
            <a:r>
              <a:rPr lang="en-US" dirty="0"/>
              <a:t>  T</a:t>
            </a:r>
            <a:r>
              <a:rPr lang="en-US" baseline="-25000" dirty="0"/>
              <a:t>2</a:t>
            </a:r>
            <a:r>
              <a:rPr lang="en-US" dirty="0"/>
              <a:t>=_, C</a:t>
            </a:r>
            <a:r>
              <a:rPr lang="en-US" baseline="-25000" dirty="0"/>
              <a:t>2</a:t>
            </a:r>
            <a:r>
              <a:rPr lang="en-US" dirty="0"/>
              <a:t>=_</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cxnSp>
        <p:nvCxnSpPr>
          <p:cNvPr id="6" name="Straight Arrow Connector 5">
            <a:extLst>
              <a:ext uri="{FF2B5EF4-FFF2-40B4-BE49-F238E27FC236}">
                <a16:creationId xmlns:a16="http://schemas.microsoft.com/office/drawing/2014/main" id="{A15CA68C-C02D-510C-F7D6-71DE665DED80}"/>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0DD02C-E241-6C86-6EA3-01A9CC9BAEC0}"/>
              </a:ext>
            </a:extLst>
          </p:cNvPr>
          <p:cNvSpPr txBox="1"/>
          <p:nvPr/>
        </p:nvSpPr>
        <p:spPr>
          <a:xfrm>
            <a:off x="4896838" y="2785117"/>
            <a:ext cx="847989" cy="1015663"/>
          </a:xfrm>
          <a:prstGeom prst="rect">
            <a:avLst/>
          </a:prstGeom>
          <a:noFill/>
        </p:spPr>
        <p:txBody>
          <a:bodyPr wrap="none" lIns="0" tIns="0" rIns="0" bIns="0" rtlCol="0">
            <a:spAutoFit/>
          </a:bodyPr>
          <a:lstStyle/>
          <a:p>
            <a:r>
              <a:rPr lang="en-US" sz="2200" dirty="0">
                <a:latin typeface="Arial"/>
                <a:cs typeface="Arial"/>
              </a:rPr>
              <a:t>Set</a:t>
            </a:r>
            <a:br>
              <a:rPr lang="en-US" sz="2200" dirty="0">
                <a:latin typeface="Arial"/>
                <a:cs typeface="Arial"/>
              </a:rPr>
            </a:br>
            <a:r>
              <a:rPr lang="en-US" sz="2200" dirty="0">
                <a:latin typeface="Arial"/>
                <a:cs typeface="Arial"/>
              </a:rPr>
              <a:t>default</a:t>
            </a:r>
            <a:br>
              <a:rPr lang="en-US" sz="2200" dirty="0">
                <a:latin typeface="Arial"/>
                <a:cs typeface="Arial"/>
              </a:rPr>
            </a:br>
            <a:r>
              <a:rPr lang="en-US" sz="2200" dirty="0">
                <a:latin typeface="Arial"/>
                <a:cs typeface="Arial"/>
              </a:rPr>
              <a:t>input</a:t>
            </a:r>
          </a:p>
        </p:txBody>
      </p:sp>
      <p:sp>
        <p:nvSpPr>
          <p:cNvPr id="4" name="TextBox 3">
            <a:extLst>
              <a:ext uri="{FF2B5EF4-FFF2-40B4-BE49-F238E27FC236}">
                <a16:creationId xmlns:a16="http://schemas.microsoft.com/office/drawing/2014/main" id="{7C680363-F8EC-29E0-D062-CA231EF2F69A}"/>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6662310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DCA10258-81C3-AFAF-72F0-5CB6F5D34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B42FBEC1-5B23-76B1-1712-17DDAF3BB29A}"/>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630A76DE-49BF-0BEB-EA4E-BF80224DB4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31" t="1465" r="1848" b="451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F86A8FB0-D1EE-54BC-3E13-9039C38F957D}"/>
              </a:ext>
            </a:extLst>
          </p:cNvPr>
          <p:cNvSpPr/>
          <p:nvPr/>
        </p:nvSpPr>
        <p:spPr>
          <a:xfrm>
            <a:off x="2127660" y="761644"/>
            <a:ext cx="2431229" cy="715087"/>
          </a:xfrm>
          <a:prstGeom prst="wedgeRoundRectCallout">
            <a:avLst>
              <a:gd name="adj1" fmla="val 84143"/>
              <a:gd name="adj2" fmla="val 40875"/>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800" dirty="0">
                <a:latin typeface="Arial" panose="020B0604020202020204" pitchFamily="34" charset="0"/>
                <a:cs typeface="Arial" panose="020B0604020202020204" pitchFamily="34" charset="0"/>
              </a:rPr>
              <a:t>Welcome aboard! This is a safe flight.</a:t>
            </a:r>
          </a:p>
        </p:txBody>
      </p:sp>
      <p:sp>
        <p:nvSpPr>
          <p:cNvPr id="7" name="Rectangle 6">
            <a:extLst>
              <a:ext uri="{FF2B5EF4-FFF2-40B4-BE49-F238E27FC236}">
                <a16:creationId xmlns:a16="http://schemas.microsoft.com/office/drawing/2014/main" id="{D6BC34E2-2A9D-57C4-952D-B424BC3B0256}"/>
              </a:ext>
            </a:extLst>
          </p:cNvPr>
          <p:cNvSpPr/>
          <p:nvPr/>
        </p:nvSpPr>
        <p:spPr>
          <a:xfrm>
            <a:off x="6803136" y="815065"/>
            <a:ext cx="2209801" cy="2031323"/>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i="1" dirty="0">
                <a:solidFill>
                  <a:schemeClr val="accent1"/>
                </a:solidFill>
                <a:latin typeface="Arial" panose="020B0604020202020204" pitchFamily="34" charset="0"/>
                <a:cs typeface="Arial" panose="020B0604020202020204" pitchFamily="34" charset="0"/>
              </a:rPr>
              <a:t>I have never flown before, but I know people who have, and they say it is safe. I trust the people I know, so I board the airplane.</a:t>
            </a:r>
          </a:p>
        </p:txBody>
      </p:sp>
    </p:spTree>
    <p:extLst>
      <p:ext uri="{BB962C8B-B14F-4D97-AF65-F5344CB8AC3E}">
        <p14:creationId xmlns:p14="http://schemas.microsoft.com/office/powerpoint/2010/main" val="3224737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cxnSp>
        <p:nvCxnSpPr>
          <p:cNvPr id="6" name="Straight Arrow Connector 5">
            <a:extLst>
              <a:ext uri="{FF2B5EF4-FFF2-40B4-BE49-F238E27FC236}">
                <a16:creationId xmlns:a16="http://schemas.microsoft.com/office/drawing/2014/main" id="{A15CA68C-C02D-510C-F7D6-71DE665DED80}"/>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0DD02C-E241-6C86-6EA3-01A9CC9BAEC0}"/>
              </a:ext>
            </a:extLst>
          </p:cNvPr>
          <p:cNvSpPr txBox="1"/>
          <p:nvPr/>
        </p:nvSpPr>
        <p:spPr>
          <a:xfrm>
            <a:off x="4896838" y="2785117"/>
            <a:ext cx="847989" cy="1015663"/>
          </a:xfrm>
          <a:prstGeom prst="rect">
            <a:avLst/>
          </a:prstGeom>
          <a:noFill/>
        </p:spPr>
        <p:txBody>
          <a:bodyPr wrap="none" lIns="0" tIns="0" rIns="0" bIns="0" rtlCol="0">
            <a:spAutoFit/>
          </a:bodyPr>
          <a:lstStyle/>
          <a:p>
            <a:r>
              <a:rPr lang="en-US" sz="2200" dirty="0">
                <a:latin typeface="Arial"/>
                <a:cs typeface="Arial"/>
              </a:rPr>
              <a:t>Set</a:t>
            </a:r>
            <a:br>
              <a:rPr lang="en-US" sz="2200" dirty="0">
                <a:latin typeface="Arial"/>
                <a:cs typeface="Arial"/>
              </a:rPr>
            </a:br>
            <a:r>
              <a:rPr lang="en-US" sz="2200" dirty="0">
                <a:latin typeface="Arial"/>
                <a:cs typeface="Arial"/>
              </a:rPr>
              <a:t>default</a:t>
            </a:r>
            <a:br>
              <a:rPr lang="en-US" sz="2200" dirty="0">
                <a:latin typeface="Arial"/>
                <a:cs typeface="Arial"/>
              </a:rPr>
            </a:br>
            <a:r>
              <a:rPr lang="en-US" sz="2200" dirty="0">
                <a:latin typeface="Arial"/>
                <a:cs typeface="Arial"/>
              </a:rPr>
              <a:t>input</a:t>
            </a:r>
          </a:p>
        </p:txBody>
      </p:sp>
      <p:sp>
        <p:nvSpPr>
          <p:cNvPr id="4" name="TextBox 3">
            <a:extLst>
              <a:ext uri="{FF2B5EF4-FFF2-40B4-BE49-F238E27FC236}">
                <a16:creationId xmlns:a16="http://schemas.microsoft.com/office/drawing/2014/main" id="{58C6E07D-2641-2148-D806-6D4E7433E3C5}"/>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251074319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
        <p:nvSpPr>
          <p:cNvPr id="2" name="TextBox 1">
            <a:extLst>
              <a:ext uri="{FF2B5EF4-FFF2-40B4-BE49-F238E27FC236}">
                <a16:creationId xmlns:a16="http://schemas.microsoft.com/office/drawing/2014/main" id="{6A2AA12F-5042-C09B-DCBA-1AB26707D868}"/>
              </a:ext>
            </a:extLst>
          </p:cNvPr>
          <p:cNvSpPr txBox="1"/>
          <p:nvPr/>
        </p:nvSpPr>
        <p:spPr>
          <a:xfrm>
            <a:off x="4572000" y="2946951"/>
            <a:ext cx="4483510" cy="1354217"/>
          </a:xfrm>
          <a:prstGeom prst="rect">
            <a:avLst/>
          </a:prstGeom>
          <a:noFill/>
        </p:spPr>
        <p:txBody>
          <a:bodyPr wrap="square" lIns="0" tIns="0" rIns="0" bIns="0" rtlCol="0">
            <a:spAutoFit/>
          </a:bodyPr>
          <a:lstStyle/>
          <a:p>
            <a:r>
              <a:rPr lang="en-US" sz="2200" dirty="0">
                <a:latin typeface="Arial"/>
                <a:cs typeface="Arial"/>
              </a:rPr>
              <a:t>Explain what input means</a:t>
            </a:r>
            <a:br>
              <a:rPr lang="en-US" sz="2200" dirty="0">
                <a:latin typeface="Arial"/>
                <a:cs typeface="Arial"/>
              </a:rPr>
            </a:br>
            <a:r>
              <a:rPr lang="en-US" sz="2200" dirty="0">
                <a:latin typeface="Arial"/>
                <a:cs typeface="Arial"/>
              </a:rPr>
              <a:t>(give a simple, potentially incorrect,</a:t>
            </a:r>
            <a:br>
              <a:rPr lang="en-US" sz="2200" dirty="0">
                <a:latin typeface="Arial"/>
                <a:cs typeface="Arial"/>
              </a:rPr>
            </a:br>
            <a:r>
              <a:rPr lang="en-US" sz="2200" dirty="0">
                <a:latin typeface="Arial"/>
                <a:cs typeface="Arial"/>
              </a:rPr>
              <a:t> explanation)</a:t>
            </a:r>
          </a:p>
          <a:p>
            <a:endParaRPr lang="en-US" sz="2200" dirty="0">
              <a:latin typeface="Arial"/>
              <a:cs typeface="Arial"/>
            </a:endParaRPr>
          </a:p>
        </p:txBody>
      </p:sp>
      <p:cxnSp>
        <p:nvCxnSpPr>
          <p:cNvPr id="7" name="Straight Arrow Connector 6">
            <a:extLst>
              <a:ext uri="{FF2B5EF4-FFF2-40B4-BE49-F238E27FC236}">
                <a16:creationId xmlns:a16="http://schemas.microsoft.com/office/drawing/2014/main" id="{F6A03212-B65C-70E5-0182-18C24FACBD0F}"/>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321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21782382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
        <p:nvSpPr>
          <p:cNvPr id="2" name="TextBox 1">
            <a:extLst>
              <a:ext uri="{FF2B5EF4-FFF2-40B4-BE49-F238E27FC236}">
                <a16:creationId xmlns:a16="http://schemas.microsoft.com/office/drawing/2014/main" id="{6A2AA12F-5042-C09B-DCBA-1AB26707D868}"/>
              </a:ext>
            </a:extLst>
          </p:cNvPr>
          <p:cNvSpPr txBox="1"/>
          <p:nvPr/>
        </p:nvSpPr>
        <p:spPr>
          <a:xfrm>
            <a:off x="4572000" y="2946951"/>
            <a:ext cx="4483510" cy="1015663"/>
          </a:xfrm>
          <a:prstGeom prst="rect">
            <a:avLst/>
          </a:prstGeom>
          <a:noFill/>
        </p:spPr>
        <p:txBody>
          <a:bodyPr wrap="square" lIns="0" tIns="0" rIns="0" bIns="0" rtlCol="0">
            <a:spAutoFit/>
          </a:bodyPr>
          <a:lstStyle/>
          <a:p>
            <a:r>
              <a:rPr lang="en-US" sz="2200" dirty="0">
                <a:latin typeface="Arial"/>
                <a:cs typeface="Arial"/>
              </a:rPr>
              <a:t>Explain what input means</a:t>
            </a:r>
            <a:br>
              <a:rPr lang="en-US" sz="2200" dirty="0">
                <a:latin typeface="Arial"/>
                <a:cs typeface="Arial"/>
              </a:rPr>
            </a:br>
            <a:r>
              <a:rPr lang="en-US" sz="2200" dirty="0">
                <a:latin typeface="Arial"/>
                <a:cs typeface="Arial"/>
              </a:rPr>
              <a:t>(give a more accurate explanation)</a:t>
            </a:r>
          </a:p>
          <a:p>
            <a:endParaRPr lang="en-US" sz="2200" dirty="0">
              <a:latin typeface="Arial"/>
              <a:cs typeface="Arial"/>
            </a:endParaRPr>
          </a:p>
        </p:txBody>
      </p:sp>
      <p:cxnSp>
        <p:nvCxnSpPr>
          <p:cNvPr id="7" name="Straight Arrow Connector 6">
            <a:extLst>
              <a:ext uri="{FF2B5EF4-FFF2-40B4-BE49-F238E27FC236}">
                <a16:creationId xmlns:a16="http://schemas.microsoft.com/office/drawing/2014/main" id="{F6A03212-B65C-70E5-0182-18C24FACBD0F}"/>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90600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12691229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
        <p:nvSpPr>
          <p:cNvPr id="2" name="TextBox 1">
            <a:extLst>
              <a:ext uri="{FF2B5EF4-FFF2-40B4-BE49-F238E27FC236}">
                <a16:creationId xmlns:a16="http://schemas.microsoft.com/office/drawing/2014/main" id="{6A2AA12F-5042-C09B-DCBA-1AB26707D868}"/>
              </a:ext>
            </a:extLst>
          </p:cNvPr>
          <p:cNvSpPr txBox="1"/>
          <p:nvPr/>
        </p:nvSpPr>
        <p:spPr>
          <a:xfrm>
            <a:off x="4572000" y="2946951"/>
            <a:ext cx="3738716" cy="1354217"/>
          </a:xfrm>
          <a:prstGeom prst="rect">
            <a:avLst/>
          </a:prstGeom>
          <a:noFill/>
        </p:spPr>
        <p:txBody>
          <a:bodyPr wrap="square" lIns="0" tIns="0" rIns="0" bIns="0" rtlCol="0">
            <a:spAutoFit/>
          </a:bodyPr>
          <a:lstStyle/>
          <a:p>
            <a:r>
              <a:rPr lang="en-US" sz="2200" dirty="0">
                <a:latin typeface="Arial"/>
                <a:cs typeface="Arial"/>
              </a:rPr>
              <a:t>Explain what input means</a:t>
            </a:r>
            <a:br>
              <a:rPr lang="en-US" sz="2200" dirty="0">
                <a:latin typeface="Arial"/>
                <a:cs typeface="Arial"/>
              </a:rPr>
            </a:br>
            <a:r>
              <a:rPr lang="en-US" sz="2200" dirty="0">
                <a:latin typeface="Arial"/>
                <a:cs typeface="Arial"/>
              </a:rPr>
              <a:t>(give an even more accurate</a:t>
            </a:r>
            <a:br>
              <a:rPr lang="en-US" sz="2200" dirty="0">
                <a:latin typeface="Arial"/>
                <a:cs typeface="Arial"/>
              </a:rPr>
            </a:br>
            <a:r>
              <a:rPr lang="en-US" sz="2200" dirty="0">
                <a:latin typeface="Arial"/>
                <a:cs typeface="Arial"/>
              </a:rPr>
              <a:t> explanation)</a:t>
            </a:r>
          </a:p>
          <a:p>
            <a:endParaRPr lang="en-US" sz="2200" dirty="0">
              <a:latin typeface="Arial"/>
              <a:cs typeface="Arial"/>
            </a:endParaRPr>
          </a:p>
        </p:txBody>
      </p:sp>
      <p:cxnSp>
        <p:nvCxnSpPr>
          <p:cNvPr id="7" name="Straight Arrow Connector 6">
            <a:extLst>
              <a:ext uri="{FF2B5EF4-FFF2-40B4-BE49-F238E27FC236}">
                <a16:creationId xmlns:a16="http://schemas.microsoft.com/office/drawing/2014/main" id="{F6A03212-B65C-70E5-0182-18C24FACBD0F}"/>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44044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361419926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
        <p:nvSpPr>
          <p:cNvPr id="2" name="Thought Bubble: Cloud 1">
            <a:extLst>
              <a:ext uri="{FF2B5EF4-FFF2-40B4-BE49-F238E27FC236}">
                <a16:creationId xmlns:a16="http://schemas.microsoft.com/office/drawing/2014/main" id="{B279F7A4-B6CE-F2B4-DFBD-5E7C61658E5B}"/>
              </a:ext>
            </a:extLst>
          </p:cNvPr>
          <p:cNvSpPr/>
          <p:nvPr/>
        </p:nvSpPr>
        <p:spPr>
          <a:xfrm>
            <a:off x="4780547" y="2551614"/>
            <a:ext cx="4227095" cy="1764785"/>
          </a:xfrm>
          <a:prstGeom prst="cloudCallout">
            <a:avLst>
              <a:gd name="adj1" fmla="val -61015"/>
              <a:gd name="adj2" fmla="val 28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I understand what these parameters mean.</a:t>
            </a:r>
          </a:p>
        </p:txBody>
      </p:sp>
    </p:spTree>
    <p:extLst>
      <p:ext uri="{BB962C8B-B14F-4D97-AF65-F5344CB8AC3E}">
        <p14:creationId xmlns:p14="http://schemas.microsoft.com/office/powerpoint/2010/main" val="396981711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
        <p:nvSpPr>
          <p:cNvPr id="8" name="Thought Bubble: Cloud 7">
            <a:extLst>
              <a:ext uri="{FF2B5EF4-FFF2-40B4-BE49-F238E27FC236}">
                <a16:creationId xmlns:a16="http://schemas.microsoft.com/office/drawing/2014/main" id="{BC233EF7-AA90-8B86-F9D9-48CB88CD3E07}"/>
              </a:ext>
            </a:extLst>
          </p:cNvPr>
          <p:cNvSpPr/>
          <p:nvPr/>
        </p:nvSpPr>
        <p:spPr>
          <a:xfrm>
            <a:off x="4780547" y="2551614"/>
            <a:ext cx="4227095" cy="1764785"/>
          </a:xfrm>
          <a:prstGeom prst="cloudCallout">
            <a:avLst>
              <a:gd name="adj1" fmla="val -61015"/>
              <a:gd name="adj2" fmla="val 28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want to change these parameters so that they reflect the system I want to analyze</a:t>
            </a:r>
          </a:p>
        </p:txBody>
      </p:sp>
    </p:spTree>
    <p:extLst>
      <p:ext uri="{BB962C8B-B14F-4D97-AF65-F5344CB8AC3E}">
        <p14:creationId xmlns:p14="http://schemas.microsoft.com/office/powerpoint/2010/main" val="175466448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cxnSp>
        <p:nvCxnSpPr>
          <p:cNvPr id="2" name="Straight Arrow Connector 1">
            <a:extLst>
              <a:ext uri="{FF2B5EF4-FFF2-40B4-BE49-F238E27FC236}">
                <a16:creationId xmlns:a16="http://schemas.microsoft.com/office/drawing/2014/main" id="{39F53624-75CD-3215-712A-0CE60C736536}"/>
              </a:ext>
            </a:extLst>
          </p:cNvPr>
          <p:cNvCxnSpPr>
            <a:cxnSpLocks/>
          </p:cNvCxnSpPr>
          <p:nvPr/>
        </p:nvCxnSpPr>
        <p:spPr>
          <a:xfrm flipV="1">
            <a:off x="4275221" y="2878688"/>
            <a:ext cx="112295" cy="851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19AC43A-9913-B02C-2E94-77BFA985F6DD}"/>
              </a:ext>
            </a:extLst>
          </p:cNvPr>
          <p:cNvSpPr txBox="1"/>
          <p:nvPr/>
        </p:nvSpPr>
        <p:spPr>
          <a:xfrm>
            <a:off x="4510344" y="3152837"/>
            <a:ext cx="4166420" cy="338554"/>
          </a:xfrm>
          <a:prstGeom prst="rect">
            <a:avLst/>
          </a:prstGeom>
          <a:noFill/>
        </p:spPr>
        <p:txBody>
          <a:bodyPr wrap="square" lIns="0" tIns="0" rIns="0" bIns="0" rtlCol="0">
            <a:spAutoFit/>
          </a:bodyPr>
          <a:lstStyle/>
          <a:p>
            <a:r>
              <a:rPr lang="en-US" sz="2200" dirty="0">
                <a:latin typeface="Arial"/>
                <a:cs typeface="Arial"/>
              </a:rPr>
              <a:t>Change parameters to 11,13,4,3</a:t>
            </a:r>
          </a:p>
        </p:txBody>
      </p:sp>
    </p:spTree>
    <p:extLst>
      <p:ext uri="{BB962C8B-B14F-4D97-AF65-F5344CB8AC3E}">
        <p14:creationId xmlns:p14="http://schemas.microsoft.com/office/powerpoint/2010/main" val="26887394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185D9EEB-1BEB-B16B-5A96-137F2239B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6BB51343-DFE8-4FB3-7241-9AC2BF0C1897}"/>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E7646C86-CF79-BE21-1391-6C68DC2678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82" t="2376" r="2770" b="3858"/>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DA7960BE-1149-EEFB-C802-FADF5773BFF4}"/>
              </a:ext>
            </a:extLst>
          </p:cNvPr>
          <p:cNvSpPr/>
          <p:nvPr/>
        </p:nvSpPr>
        <p:spPr>
          <a:xfrm>
            <a:off x="2127660" y="761644"/>
            <a:ext cx="2431229" cy="715087"/>
          </a:xfrm>
          <a:prstGeom prst="wedgeRoundRectCallout">
            <a:avLst>
              <a:gd name="adj1" fmla="val 82373"/>
              <a:gd name="adj2" fmla="val 40875"/>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800" dirty="0">
                <a:latin typeface="Arial" panose="020B0604020202020204" pitchFamily="34" charset="0"/>
                <a:cs typeface="Arial" panose="020B0604020202020204" pitchFamily="34" charset="0"/>
              </a:rPr>
              <a:t>Welcome aboard! This is a safe flight.</a:t>
            </a:r>
          </a:p>
        </p:txBody>
      </p:sp>
      <p:sp>
        <p:nvSpPr>
          <p:cNvPr id="7" name="Rectangle 6">
            <a:extLst>
              <a:ext uri="{FF2B5EF4-FFF2-40B4-BE49-F238E27FC236}">
                <a16:creationId xmlns:a16="http://schemas.microsoft.com/office/drawing/2014/main" id="{C27B8F94-A354-97D6-9A39-892666D49BA7}"/>
              </a:ext>
            </a:extLst>
          </p:cNvPr>
          <p:cNvSpPr/>
          <p:nvPr/>
        </p:nvSpPr>
        <p:spPr>
          <a:xfrm>
            <a:off x="6803136" y="381400"/>
            <a:ext cx="2209800" cy="2862320"/>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i="1" dirty="0">
                <a:solidFill>
                  <a:schemeClr val="accent1"/>
                </a:solidFill>
                <a:latin typeface="Arial" panose="020B0604020202020204" pitchFamily="34" charset="0"/>
                <a:cs typeface="Arial" panose="020B0604020202020204" pitchFamily="34" charset="0"/>
              </a:rPr>
              <a:t>I have never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flown before and I don’t personally know any anyone who has. However,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I have heard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about people who have flown safely, so I trust that I will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be safe.</a:t>
            </a:r>
          </a:p>
        </p:txBody>
      </p:sp>
    </p:spTree>
    <p:extLst>
      <p:ext uri="{BB962C8B-B14F-4D97-AF65-F5344CB8AC3E}">
        <p14:creationId xmlns:p14="http://schemas.microsoft.com/office/powerpoint/2010/main" val="2946313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131017240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cxnSp>
        <p:nvCxnSpPr>
          <p:cNvPr id="2" name="Straight Arrow Connector 1">
            <a:extLst>
              <a:ext uri="{FF2B5EF4-FFF2-40B4-BE49-F238E27FC236}">
                <a16:creationId xmlns:a16="http://schemas.microsoft.com/office/drawing/2014/main" id="{2D7D3862-BB93-1A79-F89E-974ECBDB8BF3}"/>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DCD333-CF20-B13E-6A8E-0DA997AC5A19}"/>
              </a:ext>
            </a:extLst>
          </p:cNvPr>
          <p:cNvSpPr txBox="1"/>
          <p:nvPr/>
        </p:nvSpPr>
        <p:spPr>
          <a:xfrm>
            <a:off x="4572000" y="2946950"/>
            <a:ext cx="1599797" cy="677108"/>
          </a:xfrm>
          <a:prstGeom prst="rect">
            <a:avLst/>
          </a:prstGeom>
          <a:noFill/>
        </p:spPr>
        <p:txBody>
          <a:bodyPr wrap="none" lIns="0" tIns="0" rIns="0" bIns="0" rtlCol="0">
            <a:spAutoFit/>
          </a:bodyPr>
          <a:lstStyle/>
          <a:p>
            <a:r>
              <a:rPr lang="en-US" sz="2200" dirty="0">
                <a:latin typeface="Arial"/>
                <a:cs typeface="Arial"/>
              </a:rPr>
              <a:t>Explain what</a:t>
            </a:r>
            <a:br>
              <a:rPr lang="en-US" sz="2200" dirty="0">
                <a:latin typeface="Arial"/>
                <a:cs typeface="Arial"/>
              </a:rPr>
            </a:br>
            <a:r>
              <a:rPr lang="en-US" sz="2200" dirty="0">
                <a:latin typeface="Arial"/>
                <a:cs typeface="Arial"/>
              </a:rPr>
              <a:t>input means</a:t>
            </a:r>
          </a:p>
        </p:txBody>
      </p:sp>
    </p:spTree>
    <p:extLst>
      <p:ext uri="{BB962C8B-B14F-4D97-AF65-F5344CB8AC3E}">
        <p14:creationId xmlns:p14="http://schemas.microsoft.com/office/powerpoint/2010/main" val="151025582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t=now()+11+rand(0,inf)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t=now()+13+rand(0,inf)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199518819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t=now()+11+rand(0,inf)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t=now()+13+rand(0,inf)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
        <p:nvSpPr>
          <p:cNvPr id="8" name="Thought Bubble: Cloud 7">
            <a:extLst>
              <a:ext uri="{FF2B5EF4-FFF2-40B4-BE49-F238E27FC236}">
                <a16:creationId xmlns:a16="http://schemas.microsoft.com/office/drawing/2014/main" id="{AD6624EF-2ADB-96F7-C4C5-2F445FEF9D69}"/>
              </a:ext>
            </a:extLst>
          </p:cNvPr>
          <p:cNvSpPr/>
          <p:nvPr/>
        </p:nvSpPr>
        <p:spPr>
          <a:xfrm>
            <a:off x="4802670" y="2567128"/>
            <a:ext cx="4227095" cy="1764785"/>
          </a:xfrm>
          <a:prstGeom prst="cloudCallout">
            <a:avLst>
              <a:gd name="adj1" fmla="val -57220"/>
              <a:gd name="adj2" fmla="val 29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don’t know the meaning of the word “schedulable”</a:t>
            </a:r>
          </a:p>
        </p:txBody>
      </p:sp>
    </p:spTree>
    <p:extLst>
      <p:ext uri="{BB962C8B-B14F-4D97-AF65-F5344CB8AC3E}">
        <p14:creationId xmlns:p14="http://schemas.microsoft.com/office/powerpoint/2010/main" val="206408709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t=now()+11+rand(0,inf)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t=now()+13+rand(0,inf)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cxnSp>
        <p:nvCxnSpPr>
          <p:cNvPr id="2" name="Straight Arrow Connector 1">
            <a:extLst>
              <a:ext uri="{FF2B5EF4-FFF2-40B4-BE49-F238E27FC236}">
                <a16:creationId xmlns:a16="http://schemas.microsoft.com/office/drawing/2014/main" id="{A25875D7-2D70-3D0D-B909-5B12117657E8}"/>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B5EBD01-EF4E-16E3-4AAC-B3A834233EDB}"/>
              </a:ext>
            </a:extLst>
          </p:cNvPr>
          <p:cNvSpPr txBox="1"/>
          <p:nvPr/>
        </p:nvSpPr>
        <p:spPr>
          <a:xfrm>
            <a:off x="4572000" y="2946950"/>
            <a:ext cx="4206280" cy="677108"/>
          </a:xfrm>
          <a:prstGeom prst="rect">
            <a:avLst/>
          </a:prstGeom>
          <a:noFill/>
        </p:spPr>
        <p:txBody>
          <a:bodyPr wrap="none" lIns="0" tIns="0" rIns="0" bIns="0" rtlCol="0">
            <a:spAutoFit/>
          </a:bodyPr>
          <a:lstStyle/>
          <a:p>
            <a:r>
              <a:rPr lang="en-US" sz="2200" dirty="0">
                <a:latin typeface="Arial"/>
                <a:cs typeface="Arial"/>
              </a:rPr>
              <a:t>Explain “schedulable” in a simple,</a:t>
            </a:r>
          </a:p>
          <a:p>
            <a:r>
              <a:rPr lang="en-US" sz="2200" dirty="0">
                <a:latin typeface="Arial"/>
                <a:cs typeface="Arial"/>
              </a:rPr>
              <a:t>potentially inaccurate way</a:t>
            </a:r>
          </a:p>
        </p:txBody>
      </p:sp>
    </p:spTree>
    <p:extLst>
      <p:ext uri="{BB962C8B-B14F-4D97-AF65-F5344CB8AC3E}">
        <p14:creationId xmlns:p14="http://schemas.microsoft.com/office/powerpoint/2010/main" val="173217877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t=now()+11+rand(0,inf)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t=now()+13+rand(0,inf)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265913563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t=now()+11+rand(0,inf)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t=now()+13+rand(0,inf)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cxnSp>
        <p:nvCxnSpPr>
          <p:cNvPr id="7" name="Straight Arrow Connector 6">
            <a:extLst>
              <a:ext uri="{FF2B5EF4-FFF2-40B4-BE49-F238E27FC236}">
                <a16:creationId xmlns:a16="http://schemas.microsoft.com/office/drawing/2014/main" id="{51398B10-6F10-CB31-A40E-6F2A3963E416}"/>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F20CEB6-2C15-A925-B984-B2199AD73535}"/>
              </a:ext>
            </a:extLst>
          </p:cNvPr>
          <p:cNvSpPr txBox="1"/>
          <p:nvPr/>
        </p:nvSpPr>
        <p:spPr>
          <a:xfrm>
            <a:off x="4572000" y="2946950"/>
            <a:ext cx="3422412" cy="677108"/>
          </a:xfrm>
          <a:prstGeom prst="rect">
            <a:avLst/>
          </a:prstGeom>
          <a:noFill/>
        </p:spPr>
        <p:txBody>
          <a:bodyPr wrap="none" lIns="0" tIns="0" rIns="0" bIns="0" rtlCol="0">
            <a:spAutoFit/>
          </a:bodyPr>
          <a:lstStyle/>
          <a:p>
            <a:r>
              <a:rPr lang="en-US" sz="2200" dirty="0">
                <a:latin typeface="Arial"/>
                <a:cs typeface="Arial"/>
              </a:rPr>
              <a:t>Explain “schedulable” more</a:t>
            </a:r>
            <a:br>
              <a:rPr lang="en-US" sz="2200" dirty="0">
                <a:latin typeface="Arial"/>
                <a:cs typeface="Arial"/>
              </a:rPr>
            </a:br>
            <a:r>
              <a:rPr lang="en-US" sz="2200" dirty="0">
                <a:latin typeface="Arial"/>
                <a:cs typeface="Arial"/>
              </a:rPr>
              <a:t>accurately</a:t>
            </a:r>
          </a:p>
        </p:txBody>
      </p:sp>
    </p:spTree>
    <p:extLst>
      <p:ext uri="{BB962C8B-B14F-4D97-AF65-F5344CB8AC3E}">
        <p14:creationId xmlns:p14="http://schemas.microsoft.com/office/powerpoint/2010/main" val="358085980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extBox 5">
            <a:extLst>
              <a:ext uri="{FF2B5EF4-FFF2-40B4-BE49-F238E27FC236}">
                <a16:creationId xmlns:a16="http://schemas.microsoft.com/office/drawing/2014/main" id="{A08C3F50-8D13-E171-E0AE-59119F7375C3}"/>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282976688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8" name="Thought Bubble: Cloud 7">
            <a:extLst>
              <a:ext uri="{FF2B5EF4-FFF2-40B4-BE49-F238E27FC236}">
                <a16:creationId xmlns:a16="http://schemas.microsoft.com/office/drawing/2014/main" id="{0619838D-CC2C-B9B5-3078-6D98B799425E}"/>
              </a:ext>
            </a:extLst>
          </p:cNvPr>
          <p:cNvSpPr/>
          <p:nvPr/>
        </p:nvSpPr>
        <p:spPr>
          <a:xfrm>
            <a:off x="4489243" y="2651671"/>
            <a:ext cx="4654757" cy="1764785"/>
          </a:xfrm>
          <a:prstGeom prst="cloudCallout">
            <a:avLst>
              <a:gd name="adj1" fmla="val -52747"/>
              <a:gd name="adj2" fmla="val 24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I know the meaning of the taskset parameters and the word “schedulable.” And the taskset parameters reflect the system I want to analyze</a:t>
            </a:r>
          </a:p>
        </p:txBody>
      </p:sp>
      <p:sp>
        <p:nvSpPr>
          <p:cNvPr id="9" name="TextBox 8">
            <a:extLst>
              <a:ext uri="{FF2B5EF4-FFF2-40B4-BE49-F238E27FC236}">
                <a16:creationId xmlns:a16="http://schemas.microsoft.com/office/drawing/2014/main" id="{8B82B687-F051-DAC1-0DF4-3267D98A1FAA}"/>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275167944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cxnSp>
        <p:nvCxnSpPr>
          <p:cNvPr id="6" name="Straight Arrow Connector 5">
            <a:extLst>
              <a:ext uri="{FF2B5EF4-FFF2-40B4-BE49-F238E27FC236}">
                <a16:creationId xmlns:a16="http://schemas.microsoft.com/office/drawing/2014/main" id="{5652FC99-2B8B-F81A-E548-5761E5AA0747}"/>
              </a:ext>
            </a:extLst>
          </p:cNvPr>
          <p:cNvCxnSpPr>
            <a:cxnSpLocks/>
          </p:cNvCxnSpPr>
          <p:nvPr/>
        </p:nvCxnSpPr>
        <p:spPr>
          <a:xfrm flipV="1">
            <a:off x="4501470" y="2378159"/>
            <a:ext cx="1634362" cy="1459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55A6E4-1C5F-8FD3-9250-897206036C3A}"/>
              </a:ext>
            </a:extLst>
          </p:cNvPr>
          <p:cNvSpPr txBox="1"/>
          <p:nvPr/>
        </p:nvSpPr>
        <p:spPr>
          <a:xfrm>
            <a:off x="5311382" y="3093464"/>
            <a:ext cx="2726984" cy="369332"/>
          </a:xfrm>
          <a:prstGeom prst="rect">
            <a:avLst/>
          </a:prstGeom>
          <a:noFill/>
        </p:spPr>
        <p:txBody>
          <a:bodyPr wrap="square" rtlCol="0">
            <a:spAutoFit/>
          </a:bodyPr>
          <a:lstStyle/>
          <a:p>
            <a:pPr algn="ctr"/>
            <a:r>
              <a:rPr lang="en-US" dirty="0"/>
              <a:t>Run </a:t>
            </a:r>
            <a:r>
              <a:rPr lang="en-US" dirty="0" err="1"/>
              <a:t>schedulability</a:t>
            </a:r>
            <a:r>
              <a:rPr lang="en-US" dirty="0"/>
              <a:t> analysis</a:t>
            </a:r>
          </a:p>
        </p:txBody>
      </p:sp>
      <p:sp>
        <p:nvSpPr>
          <p:cNvPr id="8" name="TextBox 7">
            <a:extLst>
              <a:ext uri="{FF2B5EF4-FFF2-40B4-BE49-F238E27FC236}">
                <a16:creationId xmlns:a16="http://schemas.microsoft.com/office/drawing/2014/main" id="{C7FD73A3-CA05-3B4B-CBB5-C51401B83430}"/>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13287674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EF814A67-7423-3892-A242-C455AB4DD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F4CFF58A-1906-14CB-B9B0-CB2E2D4D383E}"/>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369B3969-EA92-3E3A-B664-466F421D56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F32E9365-3CF4-B5E9-BFFF-CCB574D0F8F3}"/>
              </a:ext>
            </a:extLst>
          </p:cNvPr>
          <p:cNvSpPr/>
          <p:nvPr/>
        </p:nvSpPr>
        <p:spPr>
          <a:xfrm>
            <a:off x="2127660" y="761644"/>
            <a:ext cx="2431229" cy="715087"/>
          </a:xfrm>
          <a:prstGeom prst="wedgeRoundRectCallout">
            <a:avLst>
              <a:gd name="adj1" fmla="val 89010"/>
              <a:gd name="adj2" fmla="val 39371"/>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800" dirty="0">
                <a:latin typeface="Arial" panose="020B0604020202020204" pitchFamily="34" charset="0"/>
                <a:cs typeface="Arial" panose="020B0604020202020204" pitchFamily="34" charset="0"/>
              </a:rPr>
              <a:t>Welcome aboard! This is a safe flight.</a:t>
            </a:r>
          </a:p>
        </p:txBody>
      </p:sp>
      <p:sp>
        <p:nvSpPr>
          <p:cNvPr id="7" name="Rectangle 6">
            <a:extLst>
              <a:ext uri="{FF2B5EF4-FFF2-40B4-BE49-F238E27FC236}">
                <a16:creationId xmlns:a16="http://schemas.microsoft.com/office/drawing/2014/main" id="{F6EC9938-4750-EFF4-36BE-347513809799}"/>
              </a:ext>
            </a:extLst>
          </p:cNvPr>
          <p:cNvSpPr/>
          <p:nvPr/>
        </p:nvSpPr>
        <p:spPr>
          <a:xfrm>
            <a:off x="6803136" y="658612"/>
            <a:ext cx="2209800" cy="2031323"/>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i="1" dirty="0">
                <a:solidFill>
                  <a:schemeClr val="accent1"/>
                </a:solidFill>
                <a:latin typeface="Arial" panose="020B0604020202020204" pitchFamily="34" charset="0"/>
                <a:cs typeface="Arial" panose="020B0604020202020204" pitchFamily="34" charset="0"/>
              </a:rPr>
              <a:t>I have never flown before, I don’t know anyone who has flown before, and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I’ve never heard of anyone who has flown safely</a:t>
            </a:r>
          </a:p>
        </p:txBody>
      </p:sp>
    </p:spTree>
    <p:extLst>
      <p:ext uri="{BB962C8B-B14F-4D97-AF65-F5344CB8AC3E}">
        <p14:creationId xmlns:p14="http://schemas.microsoft.com/office/powerpoint/2010/main" val="1010938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956369" y="939696"/>
            <a:ext cx="879916" cy="369332"/>
          </a:xfrm>
          <a:prstGeom prst="rect">
            <a:avLst/>
          </a:prstGeom>
          <a:noFill/>
        </p:spPr>
        <p:txBody>
          <a:bodyPr wrap="square" rtlCol="0">
            <a:spAutoFit/>
          </a:bodyPr>
          <a:lstStyle/>
          <a:p>
            <a:pPr algn="ctr"/>
            <a:r>
              <a:rPr lang="en-US" dirty="0"/>
              <a:t>Yes</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16621394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FM tool</a:t>
            </a:r>
            <a:endParaRPr lang="en-US" sz="1800" dirty="0">
              <a:solidFill>
                <a:schemeClr val="tx1"/>
              </a:solidFill>
            </a:endParaRPr>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956369" y="939696"/>
            <a:ext cx="879916" cy="369332"/>
          </a:xfrm>
          <a:prstGeom prst="rect">
            <a:avLst/>
          </a:prstGeom>
          <a:noFill/>
        </p:spPr>
        <p:txBody>
          <a:bodyPr wrap="square" rtlCol="0">
            <a:spAutoFit/>
          </a:bodyPr>
          <a:lstStyle/>
          <a:p>
            <a:pPr algn="ctr"/>
            <a:r>
              <a:rPr lang="en-US" dirty="0"/>
              <a:t>Yes</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2572290"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hought Bubble: Cloud 5">
            <a:extLst>
              <a:ext uri="{FF2B5EF4-FFF2-40B4-BE49-F238E27FC236}">
                <a16:creationId xmlns:a16="http://schemas.microsoft.com/office/drawing/2014/main" id="{91B394A4-182D-E7AA-51F1-5F58F966E1CE}"/>
              </a:ext>
            </a:extLst>
          </p:cNvPr>
          <p:cNvSpPr/>
          <p:nvPr/>
        </p:nvSpPr>
        <p:spPr>
          <a:xfrm>
            <a:off x="4489243" y="2651671"/>
            <a:ext cx="4654757" cy="1764785"/>
          </a:xfrm>
          <a:prstGeom prst="cloudCallout">
            <a:avLst>
              <a:gd name="adj1" fmla="val -52747"/>
              <a:gd name="adj2" fmla="val 24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I trust this result “Yes.”</a:t>
            </a:r>
          </a:p>
        </p:txBody>
      </p:sp>
    </p:spTree>
    <p:extLst>
      <p:ext uri="{BB962C8B-B14F-4D97-AF65-F5344CB8AC3E}">
        <p14:creationId xmlns:p14="http://schemas.microsoft.com/office/powerpoint/2010/main" val="127972163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a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hought Bubble: Cloud 2">
            <a:extLst>
              <a:ext uri="{FF2B5EF4-FFF2-40B4-BE49-F238E27FC236}">
                <a16:creationId xmlns:a16="http://schemas.microsoft.com/office/drawing/2014/main" id="{11FAECE1-09AD-A619-C711-745E33C2B4F7}"/>
              </a:ext>
            </a:extLst>
          </p:cNvPr>
          <p:cNvSpPr/>
          <p:nvPr/>
        </p:nvSpPr>
        <p:spPr>
          <a:xfrm>
            <a:off x="4412872" y="511130"/>
            <a:ext cx="4653487" cy="2682501"/>
          </a:xfrm>
          <a:prstGeom prst="cloudCallout">
            <a:avLst>
              <a:gd name="adj1" fmla="val -4099"/>
              <a:gd name="adj2"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 </a:t>
            </a:r>
            <a:r>
              <a:rPr lang="en-US" dirty="0"/>
              <a:t>I see that you have used a FM tool that uses explanations and how you used the explanations. So I trust that it is SAFE.</a:t>
            </a:r>
          </a:p>
        </p:txBody>
      </p:sp>
      <p:sp>
        <p:nvSpPr>
          <p:cNvPr id="4" name="Title 1">
            <a:extLst>
              <a:ext uri="{FF2B5EF4-FFF2-40B4-BE49-F238E27FC236}">
                <a16:creationId xmlns:a16="http://schemas.microsoft.com/office/drawing/2014/main" id="{A339DAC3-EBC3-342B-38BA-09577FF3A875}"/>
              </a:ext>
            </a:extLst>
          </p:cNvPr>
          <p:cNvSpPr txBox="1">
            <a:spLocks/>
          </p:cNvSpPr>
          <p:nvPr/>
        </p:nvSpPr>
        <p:spPr>
          <a:xfrm>
            <a:off x="401934" y="511130"/>
            <a:ext cx="8021876" cy="50239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Solution: Use Explanations</a:t>
            </a:r>
          </a:p>
        </p:txBody>
      </p:sp>
      <p:sp>
        <p:nvSpPr>
          <p:cNvPr id="5" name="Rectangle 4">
            <a:extLst>
              <a:ext uri="{FF2B5EF4-FFF2-40B4-BE49-F238E27FC236}">
                <a16:creationId xmlns:a16="http://schemas.microsoft.com/office/drawing/2014/main" id="{EAED686A-F836-8FC0-9C11-B2053F8B6DD4}"/>
              </a:ext>
            </a:extLst>
          </p:cNvPr>
          <p:cNvSpPr/>
          <p:nvPr/>
        </p:nvSpPr>
        <p:spPr>
          <a:xfrm>
            <a:off x="3261090" y="3323251"/>
            <a:ext cx="2489824" cy="3283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Explanations</a:t>
            </a:r>
          </a:p>
        </p:txBody>
      </p:sp>
      <p:cxnSp>
        <p:nvCxnSpPr>
          <p:cNvPr id="6" name="Straight Arrow Connector 5">
            <a:extLst>
              <a:ext uri="{FF2B5EF4-FFF2-40B4-BE49-F238E27FC236}">
                <a16:creationId xmlns:a16="http://schemas.microsoft.com/office/drawing/2014/main" id="{5EEB1031-C915-61F0-E6C3-53C3DFF6DAB8}"/>
              </a:ext>
            </a:extLst>
          </p:cNvPr>
          <p:cNvCxnSpPr>
            <a:cxnSpLocks/>
            <a:endCxn id="5" idx="1"/>
          </p:cNvCxnSpPr>
          <p:nvPr/>
        </p:nvCxnSpPr>
        <p:spPr>
          <a:xfrm flipV="1">
            <a:off x="2897138" y="3487409"/>
            <a:ext cx="363952" cy="325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A5A45F-A474-53D4-D483-0C544BCBCB18}"/>
              </a:ext>
            </a:extLst>
          </p:cNvPr>
          <p:cNvCxnSpPr>
            <a:cxnSpLocks/>
          </p:cNvCxnSpPr>
          <p:nvPr/>
        </p:nvCxnSpPr>
        <p:spPr>
          <a:xfrm>
            <a:off x="5750914" y="3500114"/>
            <a:ext cx="363952" cy="325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31957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a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hought Bubble: Cloud 2">
            <a:extLst>
              <a:ext uri="{FF2B5EF4-FFF2-40B4-BE49-F238E27FC236}">
                <a16:creationId xmlns:a16="http://schemas.microsoft.com/office/drawing/2014/main" id="{11FAECE1-09AD-A619-C711-745E33C2B4F7}"/>
              </a:ext>
            </a:extLst>
          </p:cNvPr>
          <p:cNvSpPr/>
          <p:nvPr/>
        </p:nvSpPr>
        <p:spPr>
          <a:xfrm>
            <a:off x="272113" y="1820248"/>
            <a:ext cx="4631726" cy="1253987"/>
          </a:xfrm>
          <a:prstGeom prst="cloudCallout">
            <a:avLst>
              <a:gd name="adj1" fmla="val -39439"/>
              <a:gd name="adj2" fmla="val 729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developed explanations.</a:t>
            </a:r>
          </a:p>
          <a:p>
            <a:pPr algn="ctr"/>
            <a:endParaRPr lang="en-US" dirty="0"/>
          </a:p>
          <a:p>
            <a:pPr algn="ctr"/>
            <a:r>
              <a:rPr lang="en-US" dirty="0"/>
              <a:t>My research is creating value.</a:t>
            </a:r>
          </a:p>
        </p:txBody>
      </p:sp>
      <p:sp>
        <p:nvSpPr>
          <p:cNvPr id="4" name="Title 1">
            <a:extLst>
              <a:ext uri="{FF2B5EF4-FFF2-40B4-BE49-F238E27FC236}">
                <a16:creationId xmlns:a16="http://schemas.microsoft.com/office/drawing/2014/main" id="{A339DAC3-EBC3-342B-38BA-09577FF3A875}"/>
              </a:ext>
            </a:extLst>
          </p:cNvPr>
          <p:cNvSpPr txBox="1">
            <a:spLocks/>
          </p:cNvSpPr>
          <p:nvPr/>
        </p:nvSpPr>
        <p:spPr>
          <a:xfrm>
            <a:off x="401934" y="511130"/>
            <a:ext cx="8021876" cy="50239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Solution: Use Explanations</a:t>
            </a:r>
          </a:p>
        </p:txBody>
      </p:sp>
      <p:sp>
        <p:nvSpPr>
          <p:cNvPr id="5" name="Rectangle 4">
            <a:extLst>
              <a:ext uri="{FF2B5EF4-FFF2-40B4-BE49-F238E27FC236}">
                <a16:creationId xmlns:a16="http://schemas.microsoft.com/office/drawing/2014/main" id="{EAED686A-F836-8FC0-9C11-B2053F8B6DD4}"/>
              </a:ext>
            </a:extLst>
          </p:cNvPr>
          <p:cNvSpPr/>
          <p:nvPr/>
        </p:nvSpPr>
        <p:spPr>
          <a:xfrm>
            <a:off x="3261090" y="3323251"/>
            <a:ext cx="2489824" cy="3283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Explanations</a:t>
            </a:r>
          </a:p>
        </p:txBody>
      </p:sp>
      <p:cxnSp>
        <p:nvCxnSpPr>
          <p:cNvPr id="6" name="Straight Arrow Connector 5">
            <a:extLst>
              <a:ext uri="{FF2B5EF4-FFF2-40B4-BE49-F238E27FC236}">
                <a16:creationId xmlns:a16="http://schemas.microsoft.com/office/drawing/2014/main" id="{5EEB1031-C915-61F0-E6C3-53C3DFF6DAB8}"/>
              </a:ext>
            </a:extLst>
          </p:cNvPr>
          <p:cNvCxnSpPr>
            <a:cxnSpLocks/>
            <a:endCxn id="5" idx="1"/>
          </p:cNvCxnSpPr>
          <p:nvPr/>
        </p:nvCxnSpPr>
        <p:spPr>
          <a:xfrm flipV="1">
            <a:off x="2897138" y="3487409"/>
            <a:ext cx="363952" cy="325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A5A45F-A474-53D4-D483-0C544BCBCB18}"/>
              </a:ext>
            </a:extLst>
          </p:cNvPr>
          <p:cNvCxnSpPr>
            <a:cxnSpLocks/>
          </p:cNvCxnSpPr>
          <p:nvPr/>
        </p:nvCxnSpPr>
        <p:spPr>
          <a:xfrm>
            <a:off x="5750914" y="3500114"/>
            <a:ext cx="363952" cy="325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E7749CA1-9F47-DAE1-D98B-A73DE174D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21" y="3582034"/>
            <a:ext cx="519977" cy="876300"/>
          </a:xfrm>
          <a:prstGeom prst="rect">
            <a:avLst/>
          </a:prstGeom>
        </p:spPr>
      </p:pic>
      <p:sp>
        <p:nvSpPr>
          <p:cNvPr id="8" name="TextBox 7">
            <a:extLst>
              <a:ext uri="{FF2B5EF4-FFF2-40B4-BE49-F238E27FC236}">
                <a16:creationId xmlns:a16="http://schemas.microsoft.com/office/drawing/2014/main" id="{56703C4F-FD20-214E-9593-5CCF983ACC17}"/>
              </a:ext>
            </a:extLst>
          </p:cNvPr>
          <p:cNvSpPr txBox="1"/>
          <p:nvPr/>
        </p:nvSpPr>
        <p:spPr>
          <a:xfrm>
            <a:off x="110018" y="4493007"/>
            <a:ext cx="716225" cy="153888"/>
          </a:xfrm>
          <a:prstGeom prst="rect">
            <a:avLst/>
          </a:prstGeom>
          <a:noFill/>
        </p:spPr>
        <p:txBody>
          <a:bodyPr wrap="square" lIns="0" tIns="0" rIns="0" bIns="0" rtlCol="0">
            <a:spAutoFit/>
          </a:bodyPr>
          <a:lstStyle/>
          <a:p>
            <a:pPr algn="ctr"/>
            <a:r>
              <a:rPr lang="en-US" sz="1000" dirty="0">
                <a:latin typeface="Arial"/>
                <a:cs typeface="Arial"/>
              </a:rPr>
              <a:t>Researcher</a:t>
            </a:r>
          </a:p>
        </p:txBody>
      </p:sp>
    </p:spTree>
    <p:extLst>
      <p:ext uri="{BB962C8B-B14F-4D97-AF65-F5344CB8AC3E}">
        <p14:creationId xmlns:p14="http://schemas.microsoft.com/office/powerpoint/2010/main" val="358339345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Conclusion</a:t>
            </a:r>
            <a:endParaRPr lang="en-US" sz="2398" b="0" dirty="0"/>
          </a:p>
        </p:txBody>
      </p:sp>
      <p:sp>
        <p:nvSpPr>
          <p:cNvPr id="3" name="TextBox 2">
            <a:extLst>
              <a:ext uri="{FF2B5EF4-FFF2-40B4-BE49-F238E27FC236}">
                <a16:creationId xmlns:a16="http://schemas.microsoft.com/office/drawing/2014/main" id="{0D4253AD-B333-5FA0-B898-BEC947A247E6}"/>
              </a:ext>
            </a:extLst>
          </p:cNvPr>
          <p:cNvSpPr txBox="1"/>
          <p:nvPr/>
        </p:nvSpPr>
        <p:spPr>
          <a:xfrm>
            <a:off x="671806" y="668001"/>
            <a:ext cx="7333205" cy="1661993"/>
          </a:xfrm>
          <a:prstGeom prst="rect">
            <a:avLst/>
          </a:prstGeom>
          <a:noFill/>
        </p:spPr>
        <p:txBody>
          <a:bodyPr wrap="square" lIns="0" tIns="0" rIns="0" bIns="0" rtlCol="0">
            <a:spAutoFit/>
          </a:bodyPr>
          <a:lstStyle/>
          <a:p>
            <a:endParaRPr lang="en-US" dirty="0">
              <a:latin typeface="Arial"/>
              <a:cs typeface="Arial"/>
            </a:endParaRPr>
          </a:p>
          <a:p>
            <a:r>
              <a:rPr lang="en-US" dirty="0" err="1">
                <a:latin typeface="Arial"/>
                <a:cs typeface="Arial"/>
              </a:rPr>
              <a:t>Explainability</a:t>
            </a:r>
            <a:r>
              <a:rPr lang="en-US" dirty="0">
                <a:latin typeface="Arial"/>
                <a:cs typeface="Arial"/>
              </a:rPr>
              <a:t> of real-time systems and their analysis:</a:t>
            </a:r>
            <a:br>
              <a:rPr lang="en-US" dirty="0">
                <a:latin typeface="Arial"/>
                <a:cs typeface="Arial"/>
              </a:rPr>
            </a:br>
            <a:endParaRPr lang="en-US" dirty="0">
              <a:latin typeface="Arial"/>
              <a:cs typeface="Arial"/>
            </a:endParaRPr>
          </a:p>
          <a:p>
            <a:r>
              <a:rPr lang="en-US" dirty="0">
                <a:latin typeface="Arial"/>
                <a:cs typeface="Arial"/>
              </a:rPr>
              <a:t>   has the potential to make research results valuable to practitioners</a:t>
            </a:r>
            <a:br>
              <a:rPr lang="en-US" dirty="0">
                <a:latin typeface="Arial"/>
                <a:cs typeface="Arial"/>
              </a:rPr>
            </a:br>
            <a:br>
              <a:rPr lang="en-US" dirty="0">
                <a:latin typeface="Arial"/>
                <a:cs typeface="Arial"/>
              </a:rPr>
            </a:br>
            <a:r>
              <a:rPr lang="en-US" dirty="0">
                <a:latin typeface="Arial"/>
                <a:cs typeface="Arial"/>
              </a:rPr>
              <a:t>   is a new, rich, area of research</a:t>
            </a:r>
          </a:p>
        </p:txBody>
      </p:sp>
    </p:spTree>
    <p:extLst>
      <p:ext uri="{BB962C8B-B14F-4D97-AF65-F5344CB8AC3E}">
        <p14:creationId xmlns:p14="http://schemas.microsoft.com/office/powerpoint/2010/main" val="33857775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4A0CB013-D383-D918-8881-D4A216FD0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27001B44-72FD-52FB-1561-FFD49A8E3648}"/>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8670C8F3-5922-C424-FF37-D2E9569AD4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7EA74A79-8B85-DAF0-8EC8-511B5C70CEFC}"/>
              </a:ext>
            </a:extLst>
          </p:cNvPr>
          <p:cNvSpPr/>
          <p:nvPr/>
        </p:nvSpPr>
        <p:spPr>
          <a:xfrm>
            <a:off x="337132" y="219990"/>
            <a:ext cx="4434778" cy="1992034"/>
          </a:xfrm>
          <a:prstGeom prst="wedgeRoundRectCallout">
            <a:avLst>
              <a:gd name="adj1" fmla="val 67179"/>
              <a:gd name="adj2" fmla="val 17983"/>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91440" numCol="1" spcCol="38100" rtlCol="0" anchor="ctr">
            <a:spAutoFit/>
          </a:bodyPr>
          <a:lstStyle/>
          <a:p>
            <a:r>
              <a:rPr lang="en-US" sz="1800" dirty="0">
                <a:latin typeface="Arial" panose="020B0604020202020204" pitchFamily="34" charset="0"/>
                <a:cs typeface="Arial" panose="020B0604020202020204" pitchFamily="34" charset="0"/>
              </a:rPr>
              <a:t>We have a safety method implemented using a black box where we enter information about the aircraft, the pilot, and the route. The black box tells us before takeoff if it is safe or unsafe to fly. Now, it says that it is safe.</a:t>
            </a:r>
          </a:p>
        </p:txBody>
      </p:sp>
      <p:sp>
        <p:nvSpPr>
          <p:cNvPr id="7" name="Rounded Rectangular Callout 3">
            <a:extLst>
              <a:ext uri="{FF2B5EF4-FFF2-40B4-BE49-F238E27FC236}">
                <a16:creationId xmlns:a16="http://schemas.microsoft.com/office/drawing/2014/main" id="{0B333BF7-C711-346D-C84D-66E972D4AF77}"/>
              </a:ext>
            </a:extLst>
          </p:cNvPr>
          <p:cNvSpPr/>
          <p:nvPr/>
        </p:nvSpPr>
        <p:spPr>
          <a:xfrm>
            <a:off x="7115262" y="328672"/>
            <a:ext cx="1721436" cy="1021554"/>
          </a:xfrm>
          <a:prstGeom prst="wedgeRoundRectCallout">
            <a:avLst>
              <a:gd name="adj1" fmla="val -54005"/>
              <a:gd name="adj2" fmla="val 70161"/>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dirty="0">
                <a:latin typeface="Arial" panose="020B0604020202020204" pitchFamily="34" charset="0"/>
                <a:cs typeface="Arial" panose="020B0604020202020204" pitchFamily="34" charset="0"/>
              </a:rPr>
              <a:t>Why should I trust that this flight is safe?</a:t>
            </a:r>
          </a:p>
        </p:txBody>
      </p:sp>
      <p:sp>
        <p:nvSpPr>
          <p:cNvPr id="8" name="Cube 7">
            <a:extLst>
              <a:ext uri="{FF2B5EF4-FFF2-40B4-BE49-F238E27FC236}">
                <a16:creationId xmlns:a16="http://schemas.microsoft.com/office/drawing/2014/main" id="{2B8AA1EE-87C3-BCE6-FDC8-598CC5EEF073}"/>
              </a:ext>
            </a:extLst>
          </p:cNvPr>
          <p:cNvSpPr/>
          <p:nvPr/>
        </p:nvSpPr>
        <p:spPr>
          <a:xfrm>
            <a:off x="784830" y="2071991"/>
            <a:ext cx="1021977" cy="520765"/>
          </a:xfrm>
          <a:prstGeom prst="cube">
            <a:avLst>
              <a:gd name="adj" fmla="val 46478"/>
            </a:avLst>
          </a:prstGeom>
          <a:solidFill>
            <a:schemeClr val="bg1">
              <a:lumMod val="65000"/>
            </a:schemeClr>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179688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2. Content Slides">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SEI_Template_16x9.potx" id="{C80839BD-BEC9-4FE6-9347-A04199D78BB9}" vid="{74416AE3-D0A0-4496-B729-1F2087C31D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OLD_asert_workshop_interference-channels_analyzing_interference_bjorn_andersson</Template>
  <TotalTime>833</TotalTime>
  <Words>6170</Words>
  <Application>Microsoft Office PowerPoint</Application>
  <PresentationFormat>On-screen Show (16:9)</PresentationFormat>
  <Paragraphs>916</Paragraphs>
  <Slides>84</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Courier New</vt:lpstr>
      <vt:lpstr>Symbol</vt:lpstr>
      <vt:lpstr>Times New Roman</vt:lpstr>
      <vt:lpstr>2. Content Slides</vt:lpstr>
      <vt:lpstr>The Case for Explainability of Real-Time Systems and their Analyses</vt:lpstr>
      <vt:lpstr>PowerPoint Presentation</vt:lpstr>
      <vt:lpstr>PowerPoint Presentation</vt:lpstr>
      <vt:lpstr> </vt:lpstr>
      <vt:lpstr> </vt:lpstr>
      <vt:lpstr> </vt:lpstr>
      <vt:lpstr> </vt:lpstr>
      <vt:lpstr> </vt:lpstr>
      <vt:lpstr> </vt:lpstr>
      <vt:lpstr> </vt:lpstr>
      <vt:lpstr> </vt:lpstr>
      <vt:lpstr> </vt:lpstr>
      <vt:lpstr>Problem: How to get developers and certifiers to trust FMs</vt:lpstr>
      <vt:lpstr>Problem: How to get developers and certifiers to trust FMs</vt:lpstr>
      <vt:lpstr>Problem: How to get developers and certifiers to trust FMs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How to get developers and certifiers to trust FMs</vt:lpstr>
      <vt:lpstr>Problem: How to get developers and certifiers to trust FMs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PowerPoint  Title Slide</dc:title>
  <dc:creator>Bjorn Andersson</dc:creator>
  <cp:lastModifiedBy>Bjorn Andersson</cp:lastModifiedBy>
  <cp:revision>74</cp:revision>
  <cp:lastPrinted>2022-11-28T18:33:21Z</cp:lastPrinted>
  <dcterms:created xsi:type="dcterms:W3CDTF">2022-08-10T16:05:33Z</dcterms:created>
  <dcterms:modified xsi:type="dcterms:W3CDTF">2022-11-28T23:29:47Z</dcterms:modified>
</cp:coreProperties>
</file>