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handoutMasterIdLst>
    <p:handoutMasterId r:id="rId86"/>
  </p:handoutMasterIdLst>
  <p:sldIdLst>
    <p:sldId id="256" r:id="rId2"/>
    <p:sldId id="303" r:id="rId3"/>
    <p:sldId id="778" r:id="rId4"/>
    <p:sldId id="798" r:id="rId5"/>
    <p:sldId id="799" r:id="rId6"/>
    <p:sldId id="800" r:id="rId7"/>
    <p:sldId id="801" r:id="rId8"/>
    <p:sldId id="802" r:id="rId9"/>
    <p:sldId id="803" r:id="rId10"/>
    <p:sldId id="804" r:id="rId11"/>
    <p:sldId id="805" r:id="rId12"/>
    <p:sldId id="806" r:id="rId13"/>
    <p:sldId id="530" r:id="rId14"/>
    <p:sldId id="850" r:id="rId15"/>
    <p:sldId id="851" r:id="rId16"/>
    <p:sldId id="733" r:id="rId17"/>
    <p:sldId id="717" r:id="rId18"/>
    <p:sldId id="748" r:id="rId19"/>
    <p:sldId id="719" r:id="rId20"/>
    <p:sldId id="720" r:id="rId21"/>
    <p:sldId id="747" r:id="rId22"/>
    <p:sldId id="722" r:id="rId23"/>
    <p:sldId id="808" r:id="rId24"/>
    <p:sldId id="724" r:id="rId25"/>
    <p:sldId id="749" r:id="rId26"/>
    <p:sldId id="737" r:id="rId27"/>
    <p:sldId id="762" r:id="rId28"/>
    <p:sldId id="763" r:id="rId29"/>
    <p:sldId id="764" r:id="rId30"/>
    <p:sldId id="765" r:id="rId31"/>
    <p:sldId id="771" r:id="rId32"/>
    <p:sldId id="770" r:id="rId33"/>
    <p:sldId id="769" r:id="rId34"/>
    <p:sldId id="725" r:id="rId35"/>
    <p:sldId id="726" r:id="rId36"/>
    <p:sldId id="810" r:id="rId37"/>
    <p:sldId id="727" r:id="rId38"/>
    <p:sldId id="811" r:id="rId39"/>
    <p:sldId id="738" r:id="rId40"/>
    <p:sldId id="812" r:id="rId41"/>
    <p:sldId id="813" r:id="rId42"/>
    <p:sldId id="814" r:id="rId43"/>
    <p:sldId id="815" r:id="rId44"/>
    <p:sldId id="820" r:id="rId45"/>
    <p:sldId id="857" r:id="rId46"/>
    <p:sldId id="861" r:id="rId47"/>
    <p:sldId id="860" r:id="rId48"/>
    <p:sldId id="862" r:id="rId49"/>
    <p:sldId id="863" r:id="rId50"/>
    <p:sldId id="864" r:id="rId51"/>
    <p:sldId id="865" r:id="rId52"/>
    <p:sldId id="849" r:id="rId53"/>
    <p:sldId id="823" r:id="rId54"/>
    <p:sldId id="822" r:id="rId55"/>
    <p:sldId id="824" r:id="rId56"/>
    <p:sldId id="825" r:id="rId57"/>
    <p:sldId id="826" r:id="rId58"/>
    <p:sldId id="830" r:id="rId59"/>
    <p:sldId id="829" r:id="rId60"/>
    <p:sldId id="827" r:id="rId61"/>
    <p:sldId id="828" r:id="rId62"/>
    <p:sldId id="831" r:id="rId63"/>
    <p:sldId id="840" r:id="rId64"/>
    <p:sldId id="841" r:id="rId65"/>
    <p:sldId id="842" r:id="rId66"/>
    <p:sldId id="843" r:id="rId67"/>
    <p:sldId id="832" r:id="rId68"/>
    <p:sldId id="834" r:id="rId69"/>
    <p:sldId id="835" r:id="rId70"/>
    <p:sldId id="836" r:id="rId71"/>
    <p:sldId id="838" r:id="rId72"/>
    <p:sldId id="833" r:id="rId73"/>
    <p:sldId id="837" r:id="rId74"/>
    <p:sldId id="839" r:id="rId75"/>
    <p:sldId id="846" r:id="rId76"/>
    <p:sldId id="847" r:id="rId77"/>
    <p:sldId id="845" r:id="rId78"/>
    <p:sldId id="853" r:id="rId79"/>
    <p:sldId id="852" r:id="rId80"/>
    <p:sldId id="854" r:id="rId81"/>
    <p:sldId id="855" r:id="rId82"/>
    <p:sldId id="856" r:id="rId83"/>
    <p:sldId id="848" r:id="rId84"/>
  </p:sldIdLst>
  <p:sldSz cx="9144000" cy="5143500" type="screen16x9"/>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2880">
          <p15:clr>
            <a:srgbClr val="A4A3A4"/>
          </p15:clr>
        </p15:guide>
        <p15:guide id="7" orient="horz" pos="1620">
          <p15:clr>
            <a:srgbClr val="A4A3A4"/>
          </p15:clr>
        </p15:guide>
      </p15:sldGuideLst>
    </p:ext>
    <p:ext uri="{2D200454-40CA-4A62-9FC3-DE9A4176ACB9}">
      <p15:notesGuideLst xmlns:p15="http://schemas.microsoft.com/office/powerpoint/2012/main">
        <p15:guide id="1" orient="horz" pos="2904" userDrawn="1">
          <p15:clr>
            <a:srgbClr val="A4A3A4"/>
          </p15:clr>
        </p15:guide>
        <p15:guide id="2" pos="218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howGuides="1">
      <p:cViewPr varScale="1">
        <p:scale>
          <a:sx n="130" d="100"/>
          <a:sy n="130" d="100"/>
        </p:scale>
        <p:origin x="672" y="114"/>
      </p:cViewPr>
      <p:guideLst>
        <p:guide pos="2880"/>
        <p:guide orient="horz" pos="1620"/>
      </p:guideLst>
    </p:cSldViewPr>
  </p:slideViewPr>
  <p:outlineViewPr>
    <p:cViewPr>
      <p:scale>
        <a:sx n="33" d="100"/>
        <a:sy n="33" d="100"/>
      </p:scale>
      <p:origin x="0" y="-3360"/>
    </p:cViewPr>
  </p:outlineViewPr>
  <p:notesTextViewPr>
    <p:cViewPr>
      <p:scale>
        <a:sx n="1" d="1"/>
        <a:sy n="1" d="1"/>
      </p:scale>
      <p:origin x="0" y="0"/>
    </p:cViewPr>
  </p:notesTextViewPr>
  <p:sorterViewPr>
    <p:cViewPr>
      <p:scale>
        <a:sx n="100" d="100"/>
        <a:sy n="100" d="100"/>
      </p:scale>
      <p:origin x="0" y="-4044"/>
    </p:cViewPr>
  </p:sorterViewPr>
  <p:notesViewPr>
    <p:cSldViewPr snapToGrid="0" showGuides="1">
      <p:cViewPr>
        <p:scale>
          <a:sx n="148" d="100"/>
          <a:sy n="148" d="100"/>
        </p:scale>
        <p:origin x="1440" y="-1160"/>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483773" y="8757590"/>
            <a:ext cx="463127" cy="462610"/>
          </a:xfrm>
          <a:prstGeom prst="rect">
            <a:avLst/>
          </a:prstGeom>
        </p:spPr>
        <p:txBody>
          <a:bodyPr vert="horz" lIns="92379" tIns="46190" rIns="92379" bIns="46190" rtlCol="0" anchor="ctr"/>
          <a:lstStyle>
            <a:lvl1pPr algn="r">
              <a:defRPr sz="1200"/>
            </a:lvl1pPr>
          </a:lstStyle>
          <a:p>
            <a:pPr algn="l"/>
            <a:fld id="{697B12D4-4E44-48C5-B3AA-ECDAF4D2CE64}" type="slidenum">
              <a:rPr lang="en-US" b="1" smtClean="0"/>
              <a:pPr algn="l"/>
              <a:t>‹#›</a:t>
            </a:fld>
            <a:endParaRPr lang="en-US" b="1" dirty="0"/>
          </a:p>
        </p:txBody>
      </p:sp>
      <p:sp>
        <p:nvSpPr>
          <p:cNvPr id="7" name="Header Placeholder 6"/>
          <p:cNvSpPr>
            <a:spLocks noGrp="1"/>
          </p:cNvSpPr>
          <p:nvPr>
            <p:ph type="hdr" sz="quarter"/>
          </p:nvPr>
        </p:nvSpPr>
        <p:spPr>
          <a:xfrm>
            <a:off x="560970" y="103883"/>
            <a:ext cx="5803095" cy="462611"/>
          </a:xfrm>
          <a:prstGeom prst="rect">
            <a:avLst/>
          </a:prstGeom>
        </p:spPr>
        <p:txBody>
          <a:bodyPr vert="horz" lIns="0" tIns="92379" rIns="0" bIns="92379" rtlCol="0"/>
          <a:lstStyle>
            <a:lvl1pPr algn="l">
              <a:defRPr sz="1200"/>
            </a:lvl1pPr>
          </a:lstStyle>
          <a:p>
            <a:endParaRPr lang="en-US" dirty="0">
              <a:latin typeface="Arial"/>
              <a:cs typeface="Arial"/>
            </a:endParaRPr>
          </a:p>
        </p:txBody>
      </p:sp>
      <p:cxnSp>
        <p:nvCxnSpPr>
          <p:cNvPr id="10" name="Straight Connector 9"/>
          <p:cNvCxnSpPr/>
          <p:nvPr/>
        </p:nvCxnSpPr>
        <p:spPr>
          <a:xfrm>
            <a:off x="560972" y="8757590"/>
            <a:ext cx="583800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AE0F038-4C1D-CD4E-9C9E-0FB982274A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969" y="8862694"/>
            <a:ext cx="1363329" cy="234109"/>
          </a:xfrm>
          <a:prstGeom prst="rect">
            <a:avLst/>
          </a:prstGeom>
        </p:spPr>
      </p:pic>
    </p:spTree>
    <p:extLst>
      <p:ext uri="{BB962C8B-B14F-4D97-AF65-F5344CB8AC3E}">
        <p14:creationId xmlns:p14="http://schemas.microsoft.com/office/powerpoint/2010/main" val="185921843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pos="3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08025" y="1152525"/>
            <a:ext cx="5530850" cy="3111500"/>
          </a:xfrm>
          <a:prstGeom prst="rect">
            <a:avLst/>
          </a:prstGeom>
          <a:noFill/>
          <a:ln w="12700">
            <a:solidFill>
              <a:prstClr val="black"/>
            </a:solidFill>
          </a:ln>
        </p:spPr>
        <p:txBody>
          <a:bodyPr vert="horz" lIns="92379" tIns="46190" rIns="92379" bIns="46190" rtlCol="0" anchor="ctr"/>
          <a:lstStyle/>
          <a:p>
            <a:endParaRPr lang="en-US"/>
          </a:p>
        </p:txBody>
      </p:sp>
      <p:sp>
        <p:nvSpPr>
          <p:cNvPr id="5" name="Notes Placeholder 4"/>
          <p:cNvSpPr>
            <a:spLocks noGrp="1"/>
          </p:cNvSpPr>
          <p:nvPr>
            <p:ph type="body" sz="quarter" idx="3"/>
          </p:nvPr>
        </p:nvSpPr>
        <p:spPr>
          <a:xfrm>
            <a:off x="694690" y="4437221"/>
            <a:ext cx="5557520" cy="3630454"/>
          </a:xfrm>
          <a:prstGeom prst="rect">
            <a:avLst/>
          </a:prstGeom>
        </p:spPr>
        <p:txBody>
          <a:bodyPr vert="horz" lIns="92379" tIns="46190" rIns="92379" bIns="4619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6484301" y="8757590"/>
            <a:ext cx="463127" cy="462610"/>
          </a:xfrm>
          <a:prstGeom prst="rect">
            <a:avLst/>
          </a:prstGeom>
        </p:spPr>
        <p:txBody>
          <a:bodyPr vert="horz" lIns="92379" tIns="46190" rIns="92379" bIns="46190" rtlCol="0" anchor="ctr"/>
          <a:lstStyle>
            <a:lvl1pPr algn="l">
              <a:defRPr sz="1200" b="1"/>
            </a:lvl1pPr>
          </a:lstStyle>
          <a:p>
            <a:fld id="{30F18498-1159-498D-8DC7-E1A69C582DF5}" type="slidenum">
              <a:rPr lang="en-US" smtClean="0"/>
              <a:pPr/>
              <a:t>‹#›</a:t>
            </a:fld>
            <a:endParaRPr lang="en-US" dirty="0"/>
          </a:p>
        </p:txBody>
      </p:sp>
      <p:cxnSp>
        <p:nvCxnSpPr>
          <p:cNvPr id="13" name="Straight Connector 12"/>
          <p:cNvCxnSpPr/>
          <p:nvPr/>
        </p:nvCxnSpPr>
        <p:spPr>
          <a:xfrm>
            <a:off x="560972" y="8757590"/>
            <a:ext cx="583800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Header Placeholder 13"/>
          <p:cNvSpPr>
            <a:spLocks noGrp="1"/>
          </p:cNvSpPr>
          <p:nvPr>
            <p:ph type="hdr" sz="quarter"/>
          </p:nvPr>
        </p:nvSpPr>
        <p:spPr>
          <a:xfrm>
            <a:off x="540313" y="97390"/>
            <a:ext cx="4769335" cy="462611"/>
          </a:xfrm>
          <a:prstGeom prst="rect">
            <a:avLst/>
          </a:prstGeom>
        </p:spPr>
        <p:txBody>
          <a:bodyPr vert="horz" lIns="0" tIns="92379" rIns="0" bIns="92379" rtlCol="0"/>
          <a:lstStyle>
            <a:lvl1pPr algn="l">
              <a:defRPr sz="1200">
                <a:latin typeface="Arial"/>
                <a:cs typeface="Arial"/>
              </a:defRPr>
            </a:lvl1pPr>
          </a:lstStyle>
          <a:p>
            <a:endParaRPr lang="en-US" dirty="0"/>
          </a:p>
        </p:txBody>
      </p:sp>
      <p:pic>
        <p:nvPicPr>
          <p:cNvPr id="8" name="Picture 7">
            <a:extLst>
              <a:ext uri="{FF2B5EF4-FFF2-40B4-BE49-F238E27FC236}">
                <a16:creationId xmlns:a16="http://schemas.microsoft.com/office/drawing/2014/main" id="{ECEA3029-8E47-AC42-9782-585AAF5DE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969" y="8862694"/>
            <a:ext cx="1363329" cy="234109"/>
          </a:xfrm>
          <a:prstGeom prst="rect">
            <a:avLst/>
          </a:prstGeom>
        </p:spPr>
      </p:pic>
    </p:spTree>
    <p:extLst>
      <p:ext uri="{BB962C8B-B14F-4D97-AF65-F5344CB8AC3E}">
        <p14:creationId xmlns:p14="http://schemas.microsoft.com/office/powerpoint/2010/main" val="395029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34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8025" y="1152525"/>
            <a:ext cx="5530850" cy="3111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F18498-1159-498D-8DC7-E1A69C582DF5}" type="slidenum">
              <a:rPr lang="en-US" smtClean="0"/>
              <a:t>1</a:t>
            </a:fld>
            <a:endParaRPr lang="en-US"/>
          </a:p>
        </p:txBody>
      </p:sp>
    </p:spTree>
    <p:extLst>
      <p:ext uri="{BB962C8B-B14F-4D97-AF65-F5344CB8AC3E}">
        <p14:creationId xmlns:p14="http://schemas.microsoft.com/office/powerpoint/2010/main" val="618738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19</a:t>
            </a:fld>
            <a:endParaRPr lang="en-US" dirty="0"/>
          </a:p>
        </p:txBody>
      </p:sp>
    </p:spTree>
    <p:extLst>
      <p:ext uri="{BB962C8B-B14F-4D97-AF65-F5344CB8AC3E}">
        <p14:creationId xmlns:p14="http://schemas.microsoft.com/office/powerpoint/2010/main" val="1366993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20</a:t>
            </a:fld>
            <a:endParaRPr lang="en-US" dirty="0"/>
          </a:p>
        </p:txBody>
      </p:sp>
    </p:spTree>
    <p:extLst>
      <p:ext uri="{BB962C8B-B14F-4D97-AF65-F5344CB8AC3E}">
        <p14:creationId xmlns:p14="http://schemas.microsoft.com/office/powerpoint/2010/main" val="2549745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21</a:t>
            </a:fld>
            <a:endParaRPr lang="en-US" dirty="0"/>
          </a:p>
        </p:txBody>
      </p:sp>
    </p:spTree>
    <p:extLst>
      <p:ext uri="{BB962C8B-B14F-4D97-AF65-F5344CB8AC3E}">
        <p14:creationId xmlns:p14="http://schemas.microsoft.com/office/powerpoint/2010/main" val="1963347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22</a:t>
            </a:fld>
            <a:endParaRPr lang="en-US" dirty="0"/>
          </a:p>
        </p:txBody>
      </p:sp>
    </p:spTree>
    <p:extLst>
      <p:ext uri="{BB962C8B-B14F-4D97-AF65-F5344CB8AC3E}">
        <p14:creationId xmlns:p14="http://schemas.microsoft.com/office/powerpoint/2010/main" val="3116078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23</a:t>
            </a:fld>
            <a:endParaRPr lang="en-US" dirty="0"/>
          </a:p>
        </p:txBody>
      </p:sp>
    </p:spTree>
    <p:extLst>
      <p:ext uri="{BB962C8B-B14F-4D97-AF65-F5344CB8AC3E}">
        <p14:creationId xmlns:p14="http://schemas.microsoft.com/office/powerpoint/2010/main" val="3325234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24</a:t>
            </a:fld>
            <a:endParaRPr lang="en-US" dirty="0"/>
          </a:p>
        </p:txBody>
      </p:sp>
    </p:spTree>
    <p:extLst>
      <p:ext uri="{BB962C8B-B14F-4D97-AF65-F5344CB8AC3E}">
        <p14:creationId xmlns:p14="http://schemas.microsoft.com/office/powerpoint/2010/main" val="2648789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25</a:t>
            </a:fld>
            <a:endParaRPr lang="en-US" dirty="0"/>
          </a:p>
        </p:txBody>
      </p:sp>
    </p:spTree>
    <p:extLst>
      <p:ext uri="{BB962C8B-B14F-4D97-AF65-F5344CB8AC3E}">
        <p14:creationId xmlns:p14="http://schemas.microsoft.com/office/powerpoint/2010/main" val="772212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26</a:t>
            </a:fld>
            <a:endParaRPr lang="en-US" dirty="0"/>
          </a:p>
        </p:txBody>
      </p:sp>
    </p:spTree>
    <p:extLst>
      <p:ext uri="{BB962C8B-B14F-4D97-AF65-F5344CB8AC3E}">
        <p14:creationId xmlns:p14="http://schemas.microsoft.com/office/powerpoint/2010/main" val="4249632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27</a:t>
            </a:fld>
            <a:endParaRPr lang="en-US" dirty="0"/>
          </a:p>
        </p:txBody>
      </p:sp>
    </p:spTree>
    <p:extLst>
      <p:ext uri="{BB962C8B-B14F-4D97-AF65-F5344CB8AC3E}">
        <p14:creationId xmlns:p14="http://schemas.microsoft.com/office/powerpoint/2010/main" val="22798206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28</a:t>
            </a:fld>
            <a:endParaRPr lang="en-US" dirty="0"/>
          </a:p>
        </p:txBody>
      </p:sp>
    </p:spTree>
    <p:extLst>
      <p:ext uri="{BB962C8B-B14F-4D97-AF65-F5344CB8AC3E}">
        <p14:creationId xmlns:p14="http://schemas.microsoft.com/office/powerpoint/2010/main" val="3398621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F18498-1159-498D-8DC7-E1A69C582DF5}" type="slidenum">
              <a:rPr lang="en-US" smtClean="0"/>
              <a:pPr/>
              <a:t>2</a:t>
            </a:fld>
            <a:endParaRPr lang="en-US" dirty="0"/>
          </a:p>
        </p:txBody>
      </p:sp>
    </p:spTree>
    <p:extLst>
      <p:ext uri="{BB962C8B-B14F-4D97-AF65-F5344CB8AC3E}">
        <p14:creationId xmlns:p14="http://schemas.microsoft.com/office/powerpoint/2010/main" val="3378603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29</a:t>
            </a:fld>
            <a:endParaRPr lang="en-US" dirty="0"/>
          </a:p>
        </p:txBody>
      </p:sp>
    </p:spTree>
    <p:extLst>
      <p:ext uri="{BB962C8B-B14F-4D97-AF65-F5344CB8AC3E}">
        <p14:creationId xmlns:p14="http://schemas.microsoft.com/office/powerpoint/2010/main" val="1299978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30</a:t>
            </a:fld>
            <a:endParaRPr lang="en-US" dirty="0"/>
          </a:p>
        </p:txBody>
      </p:sp>
    </p:spTree>
    <p:extLst>
      <p:ext uri="{BB962C8B-B14F-4D97-AF65-F5344CB8AC3E}">
        <p14:creationId xmlns:p14="http://schemas.microsoft.com/office/powerpoint/2010/main" val="2579076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31</a:t>
            </a:fld>
            <a:endParaRPr lang="en-US" dirty="0"/>
          </a:p>
        </p:txBody>
      </p:sp>
    </p:spTree>
    <p:extLst>
      <p:ext uri="{BB962C8B-B14F-4D97-AF65-F5344CB8AC3E}">
        <p14:creationId xmlns:p14="http://schemas.microsoft.com/office/powerpoint/2010/main" val="458402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32</a:t>
            </a:fld>
            <a:endParaRPr lang="en-US" dirty="0"/>
          </a:p>
        </p:txBody>
      </p:sp>
    </p:spTree>
    <p:extLst>
      <p:ext uri="{BB962C8B-B14F-4D97-AF65-F5344CB8AC3E}">
        <p14:creationId xmlns:p14="http://schemas.microsoft.com/office/powerpoint/2010/main" val="4024443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33</a:t>
            </a:fld>
            <a:endParaRPr lang="en-US" dirty="0"/>
          </a:p>
        </p:txBody>
      </p:sp>
    </p:spTree>
    <p:extLst>
      <p:ext uri="{BB962C8B-B14F-4D97-AF65-F5344CB8AC3E}">
        <p14:creationId xmlns:p14="http://schemas.microsoft.com/office/powerpoint/2010/main" val="3425338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34</a:t>
            </a:fld>
            <a:endParaRPr lang="en-US" dirty="0"/>
          </a:p>
        </p:txBody>
      </p:sp>
    </p:spTree>
    <p:extLst>
      <p:ext uri="{BB962C8B-B14F-4D97-AF65-F5344CB8AC3E}">
        <p14:creationId xmlns:p14="http://schemas.microsoft.com/office/powerpoint/2010/main" val="2152283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35</a:t>
            </a:fld>
            <a:endParaRPr lang="en-US" dirty="0"/>
          </a:p>
        </p:txBody>
      </p:sp>
    </p:spTree>
    <p:extLst>
      <p:ext uri="{BB962C8B-B14F-4D97-AF65-F5344CB8AC3E}">
        <p14:creationId xmlns:p14="http://schemas.microsoft.com/office/powerpoint/2010/main" val="365840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36</a:t>
            </a:fld>
            <a:endParaRPr lang="en-US" dirty="0"/>
          </a:p>
        </p:txBody>
      </p:sp>
    </p:spTree>
    <p:extLst>
      <p:ext uri="{BB962C8B-B14F-4D97-AF65-F5344CB8AC3E}">
        <p14:creationId xmlns:p14="http://schemas.microsoft.com/office/powerpoint/2010/main" val="3148808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37</a:t>
            </a:fld>
            <a:endParaRPr lang="en-US" dirty="0"/>
          </a:p>
        </p:txBody>
      </p:sp>
    </p:spTree>
    <p:extLst>
      <p:ext uri="{BB962C8B-B14F-4D97-AF65-F5344CB8AC3E}">
        <p14:creationId xmlns:p14="http://schemas.microsoft.com/office/powerpoint/2010/main" val="26996398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38</a:t>
            </a:fld>
            <a:endParaRPr lang="en-US" dirty="0"/>
          </a:p>
        </p:txBody>
      </p:sp>
    </p:spTree>
    <p:extLst>
      <p:ext uri="{BB962C8B-B14F-4D97-AF65-F5344CB8AC3E}">
        <p14:creationId xmlns:p14="http://schemas.microsoft.com/office/powerpoint/2010/main" val="404500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3</a:t>
            </a:fld>
            <a:endParaRPr lang="en-US" dirty="0"/>
          </a:p>
        </p:txBody>
      </p:sp>
    </p:spTree>
    <p:extLst>
      <p:ext uri="{BB962C8B-B14F-4D97-AF65-F5344CB8AC3E}">
        <p14:creationId xmlns:p14="http://schemas.microsoft.com/office/powerpoint/2010/main" val="2716341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39</a:t>
            </a:fld>
            <a:endParaRPr lang="en-US" dirty="0"/>
          </a:p>
        </p:txBody>
      </p:sp>
    </p:spTree>
    <p:extLst>
      <p:ext uri="{BB962C8B-B14F-4D97-AF65-F5344CB8AC3E}">
        <p14:creationId xmlns:p14="http://schemas.microsoft.com/office/powerpoint/2010/main" val="1292009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40</a:t>
            </a:fld>
            <a:endParaRPr lang="en-US" dirty="0"/>
          </a:p>
        </p:txBody>
      </p:sp>
    </p:spTree>
    <p:extLst>
      <p:ext uri="{BB962C8B-B14F-4D97-AF65-F5344CB8AC3E}">
        <p14:creationId xmlns:p14="http://schemas.microsoft.com/office/powerpoint/2010/main" val="4204722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41</a:t>
            </a:fld>
            <a:endParaRPr lang="en-US" dirty="0"/>
          </a:p>
        </p:txBody>
      </p:sp>
    </p:spTree>
    <p:extLst>
      <p:ext uri="{BB962C8B-B14F-4D97-AF65-F5344CB8AC3E}">
        <p14:creationId xmlns:p14="http://schemas.microsoft.com/office/powerpoint/2010/main" val="1222845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42</a:t>
            </a:fld>
            <a:endParaRPr lang="en-US" dirty="0"/>
          </a:p>
        </p:txBody>
      </p:sp>
    </p:spTree>
    <p:extLst>
      <p:ext uri="{BB962C8B-B14F-4D97-AF65-F5344CB8AC3E}">
        <p14:creationId xmlns:p14="http://schemas.microsoft.com/office/powerpoint/2010/main" val="1851026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43</a:t>
            </a:fld>
            <a:endParaRPr lang="en-US" dirty="0"/>
          </a:p>
        </p:txBody>
      </p:sp>
    </p:spTree>
    <p:extLst>
      <p:ext uri="{BB962C8B-B14F-4D97-AF65-F5344CB8AC3E}">
        <p14:creationId xmlns:p14="http://schemas.microsoft.com/office/powerpoint/2010/main" val="3119095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44</a:t>
            </a:fld>
            <a:endParaRPr lang="en-US" dirty="0"/>
          </a:p>
        </p:txBody>
      </p:sp>
    </p:spTree>
    <p:extLst>
      <p:ext uri="{BB962C8B-B14F-4D97-AF65-F5344CB8AC3E}">
        <p14:creationId xmlns:p14="http://schemas.microsoft.com/office/powerpoint/2010/main" val="22493405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45</a:t>
            </a:fld>
            <a:endParaRPr lang="en-US" dirty="0"/>
          </a:p>
        </p:txBody>
      </p:sp>
    </p:spTree>
    <p:extLst>
      <p:ext uri="{BB962C8B-B14F-4D97-AF65-F5344CB8AC3E}">
        <p14:creationId xmlns:p14="http://schemas.microsoft.com/office/powerpoint/2010/main" val="12605450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46</a:t>
            </a:fld>
            <a:endParaRPr lang="en-US" dirty="0"/>
          </a:p>
        </p:txBody>
      </p:sp>
    </p:spTree>
    <p:extLst>
      <p:ext uri="{BB962C8B-B14F-4D97-AF65-F5344CB8AC3E}">
        <p14:creationId xmlns:p14="http://schemas.microsoft.com/office/powerpoint/2010/main" val="21919330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47</a:t>
            </a:fld>
            <a:endParaRPr lang="en-US" dirty="0"/>
          </a:p>
        </p:txBody>
      </p:sp>
    </p:spTree>
    <p:extLst>
      <p:ext uri="{BB962C8B-B14F-4D97-AF65-F5344CB8AC3E}">
        <p14:creationId xmlns:p14="http://schemas.microsoft.com/office/powerpoint/2010/main" val="35401076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48</a:t>
            </a:fld>
            <a:endParaRPr lang="en-US" dirty="0"/>
          </a:p>
        </p:txBody>
      </p:sp>
    </p:spTree>
    <p:extLst>
      <p:ext uri="{BB962C8B-B14F-4D97-AF65-F5344CB8AC3E}">
        <p14:creationId xmlns:p14="http://schemas.microsoft.com/office/powerpoint/2010/main" val="4166968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13</a:t>
            </a:fld>
            <a:endParaRPr lang="en-US" dirty="0"/>
          </a:p>
        </p:txBody>
      </p:sp>
    </p:spTree>
    <p:extLst>
      <p:ext uri="{BB962C8B-B14F-4D97-AF65-F5344CB8AC3E}">
        <p14:creationId xmlns:p14="http://schemas.microsoft.com/office/powerpoint/2010/main" val="39098849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49</a:t>
            </a:fld>
            <a:endParaRPr lang="en-US" dirty="0"/>
          </a:p>
        </p:txBody>
      </p:sp>
    </p:spTree>
    <p:extLst>
      <p:ext uri="{BB962C8B-B14F-4D97-AF65-F5344CB8AC3E}">
        <p14:creationId xmlns:p14="http://schemas.microsoft.com/office/powerpoint/2010/main" val="23715620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50</a:t>
            </a:fld>
            <a:endParaRPr lang="en-US" dirty="0"/>
          </a:p>
        </p:txBody>
      </p:sp>
    </p:spTree>
    <p:extLst>
      <p:ext uri="{BB962C8B-B14F-4D97-AF65-F5344CB8AC3E}">
        <p14:creationId xmlns:p14="http://schemas.microsoft.com/office/powerpoint/2010/main" val="452459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51</a:t>
            </a:fld>
            <a:endParaRPr lang="en-US" dirty="0"/>
          </a:p>
        </p:txBody>
      </p:sp>
    </p:spTree>
    <p:extLst>
      <p:ext uri="{BB962C8B-B14F-4D97-AF65-F5344CB8AC3E}">
        <p14:creationId xmlns:p14="http://schemas.microsoft.com/office/powerpoint/2010/main" val="23466645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52</a:t>
            </a:fld>
            <a:endParaRPr lang="en-US" dirty="0"/>
          </a:p>
        </p:txBody>
      </p:sp>
    </p:spTree>
    <p:extLst>
      <p:ext uri="{BB962C8B-B14F-4D97-AF65-F5344CB8AC3E}">
        <p14:creationId xmlns:p14="http://schemas.microsoft.com/office/powerpoint/2010/main" val="9103371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53</a:t>
            </a:fld>
            <a:endParaRPr lang="en-US" dirty="0"/>
          </a:p>
        </p:txBody>
      </p:sp>
    </p:spTree>
    <p:extLst>
      <p:ext uri="{BB962C8B-B14F-4D97-AF65-F5344CB8AC3E}">
        <p14:creationId xmlns:p14="http://schemas.microsoft.com/office/powerpoint/2010/main" val="25503241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54</a:t>
            </a:fld>
            <a:endParaRPr lang="en-US" dirty="0"/>
          </a:p>
        </p:txBody>
      </p:sp>
    </p:spTree>
    <p:extLst>
      <p:ext uri="{BB962C8B-B14F-4D97-AF65-F5344CB8AC3E}">
        <p14:creationId xmlns:p14="http://schemas.microsoft.com/office/powerpoint/2010/main" val="34986018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55</a:t>
            </a:fld>
            <a:endParaRPr lang="en-US" dirty="0"/>
          </a:p>
        </p:txBody>
      </p:sp>
    </p:spTree>
    <p:extLst>
      <p:ext uri="{BB962C8B-B14F-4D97-AF65-F5344CB8AC3E}">
        <p14:creationId xmlns:p14="http://schemas.microsoft.com/office/powerpoint/2010/main" val="2935713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56</a:t>
            </a:fld>
            <a:endParaRPr lang="en-US" dirty="0"/>
          </a:p>
        </p:txBody>
      </p:sp>
    </p:spTree>
    <p:extLst>
      <p:ext uri="{BB962C8B-B14F-4D97-AF65-F5344CB8AC3E}">
        <p14:creationId xmlns:p14="http://schemas.microsoft.com/office/powerpoint/2010/main" val="12747256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57</a:t>
            </a:fld>
            <a:endParaRPr lang="en-US" dirty="0"/>
          </a:p>
        </p:txBody>
      </p:sp>
    </p:spTree>
    <p:extLst>
      <p:ext uri="{BB962C8B-B14F-4D97-AF65-F5344CB8AC3E}">
        <p14:creationId xmlns:p14="http://schemas.microsoft.com/office/powerpoint/2010/main" val="42158690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58</a:t>
            </a:fld>
            <a:endParaRPr lang="en-US" dirty="0"/>
          </a:p>
        </p:txBody>
      </p:sp>
    </p:spTree>
    <p:extLst>
      <p:ext uri="{BB962C8B-B14F-4D97-AF65-F5344CB8AC3E}">
        <p14:creationId xmlns:p14="http://schemas.microsoft.com/office/powerpoint/2010/main" val="3796276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14</a:t>
            </a:fld>
            <a:endParaRPr lang="en-US" dirty="0"/>
          </a:p>
        </p:txBody>
      </p:sp>
    </p:spTree>
    <p:extLst>
      <p:ext uri="{BB962C8B-B14F-4D97-AF65-F5344CB8AC3E}">
        <p14:creationId xmlns:p14="http://schemas.microsoft.com/office/powerpoint/2010/main" val="29800458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59</a:t>
            </a:fld>
            <a:endParaRPr lang="en-US" dirty="0"/>
          </a:p>
        </p:txBody>
      </p:sp>
    </p:spTree>
    <p:extLst>
      <p:ext uri="{BB962C8B-B14F-4D97-AF65-F5344CB8AC3E}">
        <p14:creationId xmlns:p14="http://schemas.microsoft.com/office/powerpoint/2010/main" val="21435663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60</a:t>
            </a:fld>
            <a:endParaRPr lang="en-US" dirty="0"/>
          </a:p>
        </p:txBody>
      </p:sp>
    </p:spTree>
    <p:extLst>
      <p:ext uri="{BB962C8B-B14F-4D97-AF65-F5344CB8AC3E}">
        <p14:creationId xmlns:p14="http://schemas.microsoft.com/office/powerpoint/2010/main" val="27660881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61</a:t>
            </a:fld>
            <a:endParaRPr lang="en-US" dirty="0"/>
          </a:p>
        </p:txBody>
      </p:sp>
    </p:spTree>
    <p:extLst>
      <p:ext uri="{BB962C8B-B14F-4D97-AF65-F5344CB8AC3E}">
        <p14:creationId xmlns:p14="http://schemas.microsoft.com/office/powerpoint/2010/main" val="21027559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62</a:t>
            </a:fld>
            <a:endParaRPr lang="en-US" dirty="0"/>
          </a:p>
        </p:txBody>
      </p:sp>
    </p:spTree>
    <p:extLst>
      <p:ext uri="{BB962C8B-B14F-4D97-AF65-F5344CB8AC3E}">
        <p14:creationId xmlns:p14="http://schemas.microsoft.com/office/powerpoint/2010/main" val="36409886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63</a:t>
            </a:fld>
            <a:endParaRPr lang="en-US" dirty="0"/>
          </a:p>
        </p:txBody>
      </p:sp>
    </p:spTree>
    <p:extLst>
      <p:ext uri="{BB962C8B-B14F-4D97-AF65-F5344CB8AC3E}">
        <p14:creationId xmlns:p14="http://schemas.microsoft.com/office/powerpoint/2010/main" val="204034329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64</a:t>
            </a:fld>
            <a:endParaRPr lang="en-US" dirty="0"/>
          </a:p>
        </p:txBody>
      </p:sp>
    </p:spTree>
    <p:extLst>
      <p:ext uri="{BB962C8B-B14F-4D97-AF65-F5344CB8AC3E}">
        <p14:creationId xmlns:p14="http://schemas.microsoft.com/office/powerpoint/2010/main" val="33988280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65</a:t>
            </a:fld>
            <a:endParaRPr lang="en-US" dirty="0"/>
          </a:p>
        </p:txBody>
      </p:sp>
    </p:spTree>
    <p:extLst>
      <p:ext uri="{BB962C8B-B14F-4D97-AF65-F5344CB8AC3E}">
        <p14:creationId xmlns:p14="http://schemas.microsoft.com/office/powerpoint/2010/main" val="34071388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66</a:t>
            </a:fld>
            <a:endParaRPr lang="en-US" dirty="0"/>
          </a:p>
        </p:txBody>
      </p:sp>
    </p:spTree>
    <p:extLst>
      <p:ext uri="{BB962C8B-B14F-4D97-AF65-F5344CB8AC3E}">
        <p14:creationId xmlns:p14="http://schemas.microsoft.com/office/powerpoint/2010/main" val="7359426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67</a:t>
            </a:fld>
            <a:endParaRPr lang="en-US" dirty="0"/>
          </a:p>
        </p:txBody>
      </p:sp>
    </p:spTree>
    <p:extLst>
      <p:ext uri="{BB962C8B-B14F-4D97-AF65-F5344CB8AC3E}">
        <p14:creationId xmlns:p14="http://schemas.microsoft.com/office/powerpoint/2010/main" val="42613931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68</a:t>
            </a:fld>
            <a:endParaRPr lang="en-US" dirty="0"/>
          </a:p>
        </p:txBody>
      </p:sp>
    </p:spTree>
    <p:extLst>
      <p:ext uri="{BB962C8B-B14F-4D97-AF65-F5344CB8AC3E}">
        <p14:creationId xmlns:p14="http://schemas.microsoft.com/office/powerpoint/2010/main" val="3346303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15</a:t>
            </a:fld>
            <a:endParaRPr lang="en-US" dirty="0"/>
          </a:p>
        </p:txBody>
      </p:sp>
    </p:spTree>
    <p:extLst>
      <p:ext uri="{BB962C8B-B14F-4D97-AF65-F5344CB8AC3E}">
        <p14:creationId xmlns:p14="http://schemas.microsoft.com/office/powerpoint/2010/main" val="40907756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69</a:t>
            </a:fld>
            <a:endParaRPr lang="en-US" dirty="0"/>
          </a:p>
        </p:txBody>
      </p:sp>
    </p:spTree>
    <p:extLst>
      <p:ext uri="{BB962C8B-B14F-4D97-AF65-F5344CB8AC3E}">
        <p14:creationId xmlns:p14="http://schemas.microsoft.com/office/powerpoint/2010/main" val="21882135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70</a:t>
            </a:fld>
            <a:endParaRPr lang="en-US" dirty="0"/>
          </a:p>
        </p:txBody>
      </p:sp>
    </p:spTree>
    <p:extLst>
      <p:ext uri="{BB962C8B-B14F-4D97-AF65-F5344CB8AC3E}">
        <p14:creationId xmlns:p14="http://schemas.microsoft.com/office/powerpoint/2010/main" val="23006187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71</a:t>
            </a:fld>
            <a:endParaRPr lang="en-US" dirty="0"/>
          </a:p>
        </p:txBody>
      </p:sp>
    </p:spTree>
    <p:extLst>
      <p:ext uri="{BB962C8B-B14F-4D97-AF65-F5344CB8AC3E}">
        <p14:creationId xmlns:p14="http://schemas.microsoft.com/office/powerpoint/2010/main" val="4083827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72</a:t>
            </a:fld>
            <a:endParaRPr lang="en-US" dirty="0"/>
          </a:p>
        </p:txBody>
      </p:sp>
    </p:spTree>
    <p:extLst>
      <p:ext uri="{BB962C8B-B14F-4D97-AF65-F5344CB8AC3E}">
        <p14:creationId xmlns:p14="http://schemas.microsoft.com/office/powerpoint/2010/main" val="26964353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73</a:t>
            </a:fld>
            <a:endParaRPr lang="en-US" dirty="0"/>
          </a:p>
        </p:txBody>
      </p:sp>
    </p:spTree>
    <p:extLst>
      <p:ext uri="{BB962C8B-B14F-4D97-AF65-F5344CB8AC3E}">
        <p14:creationId xmlns:p14="http://schemas.microsoft.com/office/powerpoint/2010/main" val="37177781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74</a:t>
            </a:fld>
            <a:endParaRPr lang="en-US" dirty="0"/>
          </a:p>
        </p:txBody>
      </p:sp>
    </p:spTree>
    <p:extLst>
      <p:ext uri="{BB962C8B-B14F-4D97-AF65-F5344CB8AC3E}">
        <p14:creationId xmlns:p14="http://schemas.microsoft.com/office/powerpoint/2010/main" val="34683606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75</a:t>
            </a:fld>
            <a:endParaRPr lang="en-US" dirty="0"/>
          </a:p>
        </p:txBody>
      </p:sp>
    </p:spTree>
    <p:extLst>
      <p:ext uri="{BB962C8B-B14F-4D97-AF65-F5344CB8AC3E}">
        <p14:creationId xmlns:p14="http://schemas.microsoft.com/office/powerpoint/2010/main" val="13991187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76</a:t>
            </a:fld>
            <a:endParaRPr lang="en-US" dirty="0"/>
          </a:p>
        </p:txBody>
      </p:sp>
    </p:spTree>
    <p:extLst>
      <p:ext uri="{BB962C8B-B14F-4D97-AF65-F5344CB8AC3E}">
        <p14:creationId xmlns:p14="http://schemas.microsoft.com/office/powerpoint/2010/main" val="11845597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77</a:t>
            </a:fld>
            <a:endParaRPr lang="en-US" dirty="0"/>
          </a:p>
        </p:txBody>
      </p:sp>
    </p:spTree>
    <p:extLst>
      <p:ext uri="{BB962C8B-B14F-4D97-AF65-F5344CB8AC3E}">
        <p14:creationId xmlns:p14="http://schemas.microsoft.com/office/powerpoint/2010/main" val="9736795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78</a:t>
            </a:fld>
            <a:endParaRPr lang="en-US" dirty="0"/>
          </a:p>
        </p:txBody>
      </p:sp>
    </p:spTree>
    <p:extLst>
      <p:ext uri="{BB962C8B-B14F-4D97-AF65-F5344CB8AC3E}">
        <p14:creationId xmlns:p14="http://schemas.microsoft.com/office/powerpoint/2010/main" val="964910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16</a:t>
            </a:fld>
            <a:endParaRPr lang="en-US" dirty="0"/>
          </a:p>
        </p:txBody>
      </p:sp>
    </p:spTree>
    <p:extLst>
      <p:ext uri="{BB962C8B-B14F-4D97-AF65-F5344CB8AC3E}">
        <p14:creationId xmlns:p14="http://schemas.microsoft.com/office/powerpoint/2010/main" val="340442772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79</a:t>
            </a:fld>
            <a:endParaRPr lang="en-US" dirty="0"/>
          </a:p>
        </p:txBody>
      </p:sp>
    </p:spTree>
    <p:extLst>
      <p:ext uri="{BB962C8B-B14F-4D97-AF65-F5344CB8AC3E}">
        <p14:creationId xmlns:p14="http://schemas.microsoft.com/office/powerpoint/2010/main" val="35868427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80</a:t>
            </a:fld>
            <a:endParaRPr lang="en-US" dirty="0"/>
          </a:p>
        </p:txBody>
      </p:sp>
    </p:spTree>
    <p:extLst>
      <p:ext uri="{BB962C8B-B14F-4D97-AF65-F5344CB8AC3E}">
        <p14:creationId xmlns:p14="http://schemas.microsoft.com/office/powerpoint/2010/main" val="12429414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81</a:t>
            </a:fld>
            <a:endParaRPr lang="en-US" dirty="0"/>
          </a:p>
        </p:txBody>
      </p:sp>
    </p:spTree>
    <p:extLst>
      <p:ext uri="{BB962C8B-B14F-4D97-AF65-F5344CB8AC3E}">
        <p14:creationId xmlns:p14="http://schemas.microsoft.com/office/powerpoint/2010/main" val="14501787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F18498-1159-498D-8DC7-E1A69C582DF5}" type="slidenum">
              <a:rPr lang="en-US" smtClean="0"/>
              <a:pPr/>
              <a:t>82</a:t>
            </a:fld>
            <a:endParaRPr lang="en-US" dirty="0"/>
          </a:p>
        </p:txBody>
      </p:sp>
    </p:spTree>
    <p:extLst>
      <p:ext uri="{BB962C8B-B14F-4D97-AF65-F5344CB8AC3E}">
        <p14:creationId xmlns:p14="http://schemas.microsoft.com/office/powerpoint/2010/main" val="12836915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83</a:t>
            </a:fld>
            <a:endParaRPr lang="en-US" dirty="0"/>
          </a:p>
        </p:txBody>
      </p:sp>
    </p:spTree>
    <p:extLst>
      <p:ext uri="{BB962C8B-B14F-4D97-AF65-F5344CB8AC3E}">
        <p14:creationId xmlns:p14="http://schemas.microsoft.com/office/powerpoint/2010/main" val="801405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17</a:t>
            </a:fld>
            <a:endParaRPr lang="en-US" dirty="0"/>
          </a:p>
        </p:txBody>
      </p:sp>
    </p:spTree>
    <p:extLst>
      <p:ext uri="{BB962C8B-B14F-4D97-AF65-F5344CB8AC3E}">
        <p14:creationId xmlns:p14="http://schemas.microsoft.com/office/powerpoint/2010/main" val="2680848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30825" cy="2998787"/>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562DB2D-F782-412D-9218-C80AADFE9818}" type="slidenum">
              <a:rPr lang="en-US" smtClean="0"/>
              <a:t>18</a:t>
            </a:fld>
            <a:endParaRPr lang="en-US" dirty="0"/>
          </a:p>
        </p:txBody>
      </p:sp>
    </p:spTree>
    <p:extLst>
      <p:ext uri="{BB962C8B-B14F-4D97-AF65-F5344CB8AC3E}">
        <p14:creationId xmlns:p14="http://schemas.microsoft.com/office/powerpoint/2010/main" val="1897141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No Seal">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910" t="8385" r="4573" b="2804"/>
          <a:stretch/>
        </p:blipFill>
        <p:spPr>
          <a:xfrm>
            <a:off x="0" y="11338"/>
            <a:ext cx="9144000" cy="4727734"/>
          </a:xfrm>
          <a:prstGeom prst="rect">
            <a:avLst/>
          </a:prstGeom>
        </p:spPr>
      </p:pic>
      <p:sp>
        <p:nvSpPr>
          <p:cNvPr id="2" name="Rectangle 1"/>
          <p:cNvSpPr/>
          <p:nvPr userDrawn="1"/>
        </p:nvSpPr>
        <p:spPr>
          <a:xfrm>
            <a:off x="0" y="4752788"/>
            <a:ext cx="9144000" cy="411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hasCustomPrompt="1"/>
          </p:nvPr>
        </p:nvSpPr>
        <p:spPr>
          <a:xfrm>
            <a:off x="381000" y="1538380"/>
            <a:ext cx="4800601" cy="1621390"/>
          </a:xfrm>
          <a:prstGeom prst="rect">
            <a:avLst/>
          </a:prstGeom>
        </p:spPr>
        <p:txBody>
          <a:bodyPr lIns="0" tIns="0" rIns="0" bIns="0" anchor="t" anchorCtr="0">
            <a:normAutofit/>
          </a:bodyPr>
          <a:lstStyle>
            <a:lvl1pPr marL="0" marR="0" indent="0" algn="l" defTabSz="685800" rtl="0" eaLnBrk="1" fontAlgn="auto" latinLnBrk="0" hangingPunct="1">
              <a:lnSpc>
                <a:spcPct val="90000"/>
              </a:lnSpc>
              <a:spcBef>
                <a:spcPct val="0"/>
              </a:spcBef>
              <a:spcAft>
                <a:spcPts val="0"/>
              </a:spcAft>
              <a:buClrTx/>
              <a:buSzTx/>
              <a:buFontTx/>
              <a:buNone/>
              <a:tabLst/>
              <a:defRPr sz="2600" b="0">
                <a:solidFill>
                  <a:schemeClr val="tx1"/>
                </a:solidFill>
              </a:defRPr>
            </a:lvl1pPr>
          </a:lstStyle>
          <a:p>
            <a:r>
              <a:rPr lang="en-US" dirty="0"/>
              <a:t>Click to edit Master </a:t>
            </a:r>
            <a:br>
              <a:rPr lang="en-US" dirty="0"/>
            </a:br>
            <a:r>
              <a:rPr lang="en-US" dirty="0"/>
              <a:t>title style</a:t>
            </a:r>
          </a:p>
        </p:txBody>
      </p:sp>
      <p:sp>
        <p:nvSpPr>
          <p:cNvPr id="9" name="TextBox 8"/>
          <p:cNvSpPr txBox="1"/>
          <p:nvPr userDrawn="1"/>
        </p:nvSpPr>
        <p:spPr>
          <a:xfrm>
            <a:off x="381001" y="4002817"/>
            <a:ext cx="1981199" cy="369332"/>
          </a:xfrm>
          <a:prstGeom prst="rect">
            <a:avLst/>
          </a:prstGeom>
          <a:noFill/>
        </p:spPr>
        <p:txBody>
          <a:bodyPr wrap="square" lIns="0" tIns="0" rIns="0" bIns="0" rtlCol="0">
            <a:spAutoFit/>
          </a:bodyPr>
          <a:lstStyle/>
          <a:p>
            <a:r>
              <a:rPr lang="en-US" sz="800" dirty="0">
                <a:solidFill>
                  <a:schemeClr val="bg2"/>
                </a:solidFill>
                <a:latin typeface="Arial" panose="020B0604020202020204" pitchFamily="34" charset="0"/>
                <a:cs typeface="Arial" panose="020B0604020202020204" pitchFamily="34" charset="0"/>
              </a:rPr>
              <a:t>Software Engineering Institute</a:t>
            </a:r>
          </a:p>
          <a:p>
            <a:r>
              <a:rPr lang="en-US" sz="800" dirty="0">
                <a:solidFill>
                  <a:schemeClr val="bg2"/>
                </a:solidFill>
                <a:latin typeface="Arial" panose="020B0604020202020204" pitchFamily="34" charset="0"/>
                <a:cs typeface="Arial" panose="020B0604020202020204" pitchFamily="34" charset="0"/>
              </a:rPr>
              <a:t>Carnegie Mellon University</a:t>
            </a:r>
          </a:p>
          <a:p>
            <a:r>
              <a:rPr lang="en-US" sz="800" dirty="0">
                <a:solidFill>
                  <a:schemeClr val="bg2"/>
                </a:solidFill>
                <a:latin typeface="Arial" panose="020B0604020202020204" pitchFamily="34" charset="0"/>
                <a:cs typeface="Arial" panose="020B0604020202020204" pitchFamily="34" charset="0"/>
              </a:rPr>
              <a:t>Pittsburgh, PA  15213</a:t>
            </a:r>
          </a:p>
        </p:txBody>
      </p:sp>
      <p:sp>
        <p:nvSpPr>
          <p:cNvPr id="10" name="Subtitle 2"/>
          <p:cNvSpPr>
            <a:spLocks noGrp="1"/>
          </p:cNvSpPr>
          <p:nvPr>
            <p:ph type="subTitle" idx="1"/>
          </p:nvPr>
        </p:nvSpPr>
        <p:spPr>
          <a:xfrm>
            <a:off x="381001" y="3243565"/>
            <a:ext cx="3390900" cy="615950"/>
          </a:xfrm>
          <a:prstGeom prst="rect">
            <a:avLst/>
          </a:prstGeom>
        </p:spPr>
        <p:txBody>
          <a:bodyPr lIns="0" tIns="0" rIns="0" bIns="0">
            <a:normAutofit/>
          </a:bodyPr>
          <a:lstStyle>
            <a:lvl1pPr marL="0" indent="0" algn="l">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TextBox 6"/>
          <p:cNvSpPr txBox="1"/>
          <p:nvPr userDrawn="1"/>
        </p:nvSpPr>
        <p:spPr>
          <a:xfrm>
            <a:off x="6057900" y="4833649"/>
            <a:ext cx="2095500" cy="69250"/>
          </a:xfrm>
          <a:prstGeom prst="rect">
            <a:avLst/>
          </a:prstGeom>
          <a:noFill/>
        </p:spPr>
        <p:txBody>
          <a:bodyPr wrap="square" lIns="0" tIns="0" rIns="0" bIns="0" rtlCol="0">
            <a:spAutoFit/>
          </a:bodyPr>
          <a:lstStyle/>
          <a:p>
            <a:r>
              <a:rPr lang="en-US" sz="450" dirty="0">
                <a:solidFill>
                  <a:srgbClr val="000000"/>
                </a:solidFill>
                <a:latin typeface="Arial"/>
                <a:cs typeface="Arial"/>
              </a:rPr>
              <a:t>[Distribution Statement A] Approved for public release and unlimited distribution.</a:t>
            </a:r>
            <a:endParaRPr lang="en-US" sz="375" dirty="0">
              <a:solidFill>
                <a:srgbClr val="000000"/>
              </a:solidFill>
              <a:latin typeface="Arial"/>
              <a:cs typeface="Arial"/>
            </a:endParaRPr>
          </a:p>
        </p:txBody>
      </p:sp>
      <p:sp>
        <p:nvSpPr>
          <p:cNvPr id="8" name="Rectangle 7"/>
          <p:cNvSpPr/>
          <p:nvPr userDrawn="1"/>
        </p:nvSpPr>
        <p:spPr>
          <a:xfrm>
            <a:off x="0" y="4739072"/>
            <a:ext cx="9144000" cy="137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4836583"/>
            <a:ext cx="1435608" cy="243783"/>
          </a:xfrm>
          <a:prstGeom prst="rect">
            <a:avLst/>
          </a:prstGeom>
        </p:spPr>
      </p:pic>
    </p:spTree>
    <p:extLst>
      <p:ext uri="{BB962C8B-B14F-4D97-AF65-F5344CB8AC3E}">
        <p14:creationId xmlns:p14="http://schemas.microsoft.com/office/powerpoint/2010/main" val="1985696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half" idx="2"/>
          </p:nvPr>
        </p:nvSpPr>
        <p:spPr>
          <a:xfrm>
            <a:off x="3238501" y="914401"/>
            <a:ext cx="5486399" cy="3657600"/>
          </a:xfrm>
        </p:spPr>
        <p:txBody>
          <a:bodyPr/>
          <a:lstStyle>
            <a:lvl1pPr>
              <a:defRPr b="1">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0"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335532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1001" y="924503"/>
            <a:ext cx="8340968" cy="366265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
        <p:nvSpPr>
          <p:cNvPr id="6"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Tree>
    <p:extLst>
      <p:ext uri="{BB962C8B-B14F-4D97-AF65-F5344CB8AC3E}">
        <p14:creationId xmlns:p14="http://schemas.microsoft.com/office/powerpoint/2010/main" val="86351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Content - 2 Co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918186"/>
            <a:ext cx="4114800" cy="369928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1" y="918186"/>
            <a:ext cx="4076699" cy="369928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0"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1367020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Content - 3 Cols">
    <p:spTree>
      <p:nvGrpSpPr>
        <p:cNvPr id="1" name=""/>
        <p:cNvGrpSpPr/>
        <p:nvPr/>
      </p:nvGrpSpPr>
      <p:grpSpPr>
        <a:xfrm>
          <a:off x="0" y="0"/>
          <a:ext cx="0" cy="0"/>
          <a:chOff x="0" y="0"/>
          <a:chExt cx="0" cy="0"/>
        </a:xfrm>
      </p:grpSpPr>
      <p:sp>
        <p:nvSpPr>
          <p:cNvPr id="2" name="Title 1"/>
          <p:cNvSpPr>
            <a:spLocks noGrp="1"/>
          </p:cNvSpPr>
          <p:nvPr>
            <p:ph type="title"/>
          </p:nvPr>
        </p:nvSpPr>
        <p:spPr>
          <a:xfrm>
            <a:off x="381000" y="171740"/>
            <a:ext cx="7620000" cy="68550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918186"/>
            <a:ext cx="2705100" cy="370433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sz="half" idx="13"/>
          </p:nvPr>
        </p:nvSpPr>
        <p:spPr>
          <a:xfrm>
            <a:off x="3238501" y="918186"/>
            <a:ext cx="2666999" cy="370433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sz="half" idx="14"/>
          </p:nvPr>
        </p:nvSpPr>
        <p:spPr>
          <a:xfrm>
            <a:off x="6057900" y="918186"/>
            <a:ext cx="2667000" cy="370433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3"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148712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ontent - 4 Co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1000" y="915259"/>
            <a:ext cx="1981200" cy="3717291"/>
          </a:xfrm>
        </p:spPr>
        <p:txBody>
          <a:bodyPr/>
          <a:lstStyle>
            <a:lvl1pPr>
              <a:defRPr sz="1400"/>
            </a:lvl1pPr>
            <a:lvl2pPr>
              <a:spcBef>
                <a:spcPts val="200"/>
              </a:spcBef>
              <a:defRPr sz="1400"/>
            </a:lvl2pPr>
            <a:lvl3pPr>
              <a:spcBef>
                <a:spcPts val="200"/>
              </a:spcBef>
              <a:defRPr sz="1200"/>
            </a:lvl3pPr>
            <a:lvl4pPr>
              <a:spcBef>
                <a:spcPts val="200"/>
              </a:spcBef>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5"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
        <p:nvSpPr>
          <p:cNvPr id="17" name="Content Placeholder 2"/>
          <p:cNvSpPr>
            <a:spLocks noGrp="1"/>
          </p:cNvSpPr>
          <p:nvPr>
            <p:ph sz="half" idx="12"/>
          </p:nvPr>
        </p:nvSpPr>
        <p:spPr>
          <a:xfrm>
            <a:off x="2514600" y="915259"/>
            <a:ext cx="1981200" cy="3717291"/>
          </a:xfrm>
        </p:spPr>
        <p:txBody>
          <a:bodyPr/>
          <a:lstStyle>
            <a:lvl1pPr>
              <a:defRPr sz="1400"/>
            </a:lvl1pPr>
            <a:lvl2pPr>
              <a:spcBef>
                <a:spcPts val="200"/>
              </a:spcBef>
              <a:defRPr sz="1400"/>
            </a:lvl2pPr>
            <a:lvl3pPr>
              <a:spcBef>
                <a:spcPts val="200"/>
              </a:spcBef>
              <a:defRPr sz="1200"/>
            </a:lvl3pPr>
            <a:lvl4pPr>
              <a:spcBef>
                <a:spcPts val="200"/>
              </a:spcBef>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2"/>
          <p:cNvSpPr>
            <a:spLocks noGrp="1"/>
          </p:cNvSpPr>
          <p:nvPr>
            <p:ph sz="half" idx="13"/>
          </p:nvPr>
        </p:nvSpPr>
        <p:spPr>
          <a:xfrm>
            <a:off x="4648200" y="915259"/>
            <a:ext cx="1981200" cy="3717291"/>
          </a:xfrm>
        </p:spPr>
        <p:txBody>
          <a:bodyPr/>
          <a:lstStyle>
            <a:lvl1pPr>
              <a:defRPr sz="1400"/>
            </a:lvl1pPr>
            <a:lvl2pPr>
              <a:spcBef>
                <a:spcPts val="200"/>
              </a:spcBef>
              <a:defRPr sz="1400"/>
            </a:lvl2pPr>
            <a:lvl3pPr>
              <a:spcBef>
                <a:spcPts val="200"/>
              </a:spcBef>
              <a:defRPr sz="1200"/>
            </a:lvl3pPr>
            <a:lvl4pPr>
              <a:spcBef>
                <a:spcPts val="200"/>
              </a:spcBef>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Content Placeholder 2"/>
          <p:cNvSpPr>
            <a:spLocks noGrp="1"/>
          </p:cNvSpPr>
          <p:nvPr>
            <p:ph sz="half" idx="14"/>
          </p:nvPr>
        </p:nvSpPr>
        <p:spPr>
          <a:xfrm>
            <a:off x="6781800" y="915259"/>
            <a:ext cx="1943100" cy="3717291"/>
          </a:xfrm>
        </p:spPr>
        <p:txBody>
          <a:bodyPr/>
          <a:lstStyle>
            <a:lvl1pPr>
              <a:defRPr sz="1400"/>
            </a:lvl1pPr>
            <a:lvl2pPr>
              <a:spcBef>
                <a:spcPts val="200"/>
              </a:spcBef>
              <a:defRPr sz="1400"/>
            </a:lvl2pPr>
            <a:lvl3pPr>
              <a:spcBef>
                <a:spcPts val="200"/>
              </a:spcBef>
              <a:defRPr sz="1200"/>
            </a:lvl3pPr>
            <a:lvl4pPr>
              <a:spcBef>
                <a:spcPts val="200"/>
              </a:spcBef>
              <a:defRPr sz="12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75094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 2 Cols - Wide Righ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81000" y="971550"/>
            <a:ext cx="2705100" cy="3543300"/>
          </a:xfrm>
          <a:solidFill>
            <a:schemeClr val="bg1">
              <a:lumMod val="95000"/>
            </a:schemeClr>
          </a:solidFill>
        </p:spPr>
        <p:txBody>
          <a:bodyPr/>
          <a:lstStyle>
            <a:lvl1pPr>
              <a:defRPr/>
            </a:lvl1pPr>
          </a:lstStyle>
          <a:p>
            <a:pPr lvl="0"/>
            <a:r>
              <a:rPr lang="en-US" dirty="0"/>
              <a:t>Click to insert Image or Table</a:t>
            </a:r>
          </a:p>
        </p:txBody>
      </p:sp>
      <p:sp>
        <p:nvSpPr>
          <p:cNvPr id="4" name="Content Placeholder 3"/>
          <p:cNvSpPr>
            <a:spLocks noGrp="1"/>
          </p:cNvSpPr>
          <p:nvPr>
            <p:ph sz="half" idx="2"/>
          </p:nvPr>
        </p:nvSpPr>
        <p:spPr>
          <a:xfrm>
            <a:off x="3238501" y="918187"/>
            <a:ext cx="5486399" cy="368917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7"/>
          <p:cNvSpPr>
            <a:spLocks noGrp="1"/>
          </p:cNvSpPr>
          <p:nvPr>
            <p:ph type="title"/>
          </p:nvPr>
        </p:nvSpPr>
        <p:spPr/>
        <p:txBody>
          <a:bodyPr/>
          <a:lstStyle/>
          <a:p>
            <a:r>
              <a:rPr lang="en-US"/>
              <a:t>Click to edit Master title style</a:t>
            </a:r>
          </a:p>
        </p:txBody>
      </p:sp>
      <p:sp>
        <p:nvSpPr>
          <p:cNvPr id="7"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1"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302465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Content - 2 Cols - Wide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381001" y="967763"/>
            <a:ext cx="5524499" cy="3547087"/>
          </a:xfrm>
          <a:solidFill>
            <a:schemeClr val="bg1">
              <a:lumMod val="95000"/>
            </a:schemeClr>
          </a:solidFill>
        </p:spPr>
        <p:txBody>
          <a:bodyPr/>
          <a:lstStyle>
            <a:lvl1pPr>
              <a:defRPr/>
            </a:lvl1pPr>
          </a:lstStyle>
          <a:p>
            <a:pPr lvl="0"/>
            <a:r>
              <a:rPr lang="en-US" dirty="0"/>
              <a:t>Click to insert Image or Table</a:t>
            </a:r>
          </a:p>
        </p:txBody>
      </p:sp>
      <p:sp>
        <p:nvSpPr>
          <p:cNvPr id="4" name="Content Placeholder 3"/>
          <p:cNvSpPr>
            <a:spLocks noGrp="1"/>
          </p:cNvSpPr>
          <p:nvPr>
            <p:ph sz="half" idx="2"/>
          </p:nvPr>
        </p:nvSpPr>
        <p:spPr>
          <a:xfrm>
            <a:off x="6057901" y="918187"/>
            <a:ext cx="2666999" cy="369422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7"/>
          <p:cNvSpPr>
            <a:spLocks noGrp="1"/>
          </p:cNvSpPr>
          <p:nvPr>
            <p:ph type="body" sz="quarter" idx="10" hasCustomPrompt="1"/>
          </p:nvPr>
        </p:nvSpPr>
        <p:spPr>
          <a:xfrm>
            <a:off x="381000" y="32031"/>
            <a:ext cx="5524500" cy="106859"/>
          </a:xfrm>
        </p:spPr>
        <p:txBody>
          <a:bodyPr anchor="t" anchorCtr="0">
            <a:noAutofit/>
          </a:bodyPr>
          <a:lstStyle>
            <a:lvl1pPr marL="0" indent="0" algn="l" defTabSz="685800" rtl="0" eaLnBrk="1" latinLnBrk="0" hangingPunct="1">
              <a:lnSpc>
                <a:spcPct val="100000"/>
              </a:lnSpc>
              <a:spcBef>
                <a:spcPts val="750"/>
              </a:spcBef>
              <a:buFont typeface="Arial" panose="020B0604020202020204" pitchFamily="34" charset="0"/>
              <a:buNone/>
              <a:defRPr lang="en-US" sz="675" kern="1200" dirty="0">
                <a:solidFill>
                  <a:schemeClr val="tx1"/>
                </a:solidFill>
                <a:latin typeface="Arial" panose="020B0604020202020204" pitchFamily="34" charset="0"/>
                <a:ea typeface="+mn-ea"/>
                <a:cs typeface="Arial" panose="020B0604020202020204" pitchFamily="34" charset="0"/>
              </a:defRPr>
            </a:lvl1pPr>
          </a:lstStyle>
          <a:p>
            <a:pPr lvl="0"/>
            <a:r>
              <a:rPr lang="en-US" dirty="0"/>
              <a:t>Section (optional)</a:t>
            </a:r>
          </a:p>
        </p:txBody>
      </p:sp>
      <p:sp>
        <p:nvSpPr>
          <p:cNvPr id="10" name="Picture Placeholder 9"/>
          <p:cNvSpPr>
            <a:spLocks noGrp="1"/>
          </p:cNvSpPr>
          <p:nvPr>
            <p:ph type="pic" sz="quarter" idx="11" hasCustomPrompt="1"/>
          </p:nvPr>
        </p:nvSpPr>
        <p:spPr>
          <a:xfrm>
            <a:off x="8657616" y="0"/>
            <a:ext cx="486383" cy="480060"/>
          </a:xfrm>
        </p:spPr>
        <p:txBody>
          <a:bodyPr anchor="ctr" anchorCtr="0">
            <a:normAutofit/>
          </a:bodyPr>
          <a:lstStyle>
            <a:lvl1pPr algn="ctr">
              <a:defRPr sz="600"/>
            </a:lvl1pPr>
          </a:lstStyle>
          <a:p>
            <a:r>
              <a:rPr lang="en-US" dirty="0"/>
              <a:t>Picture (Optional)</a:t>
            </a:r>
          </a:p>
        </p:txBody>
      </p:sp>
    </p:spTree>
    <p:extLst>
      <p:ext uri="{BB962C8B-B14F-4D97-AF65-F5344CB8AC3E}">
        <p14:creationId xmlns:p14="http://schemas.microsoft.com/office/powerpoint/2010/main" val="3312680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1934" y="171742"/>
            <a:ext cx="7599066" cy="50239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01935" y="811320"/>
            <a:ext cx="8320035" cy="373589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4687492"/>
            <a:ext cx="1905000" cy="341709"/>
          </a:xfrm>
          <a:prstGeom prst="rect">
            <a:avLst/>
          </a:prstGeom>
        </p:spPr>
        <p:txBody>
          <a:bodyPr/>
          <a:lstStyle>
            <a:lvl1pPr>
              <a:defRPr/>
            </a:lvl1pPr>
          </a:lstStyle>
          <a:p>
            <a:endParaRPr lang="en-US" dirty="0">
              <a:solidFill>
                <a:prstClr val="black"/>
              </a:solidFill>
            </a:endParaRPr>
          </a:p>
        </p:txBody>
      </p:sp>
    </p:spTree>
    <p:extLst>
      <p:ext uri="{BB962C8B-B14F-4D97-AF65-F5344CB8AC3E}">
        <p14:creationId xmlns:p14="http://schemas.microsoft.com/office/powerpoint/2010/main" val="61382599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SEI Sea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C48D38-2ABB-FC4D-8080-E631958601C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385" r="3663" b="2804"/>
          <a:stretch/>
        </p:blipFill>
        <p:spPr>
          <a:xfrm>
            <a:off x="0" y="505097"/>
            <a:ext cx="9144000" cy="4638403"/>
          </a:xfrm>
          <a:prstGeom prst="rect">
            <a:avLst/>
          </a:prstGeom>
        </p:spPr>
      </p:pic>
      <p:sp>
        <p:nvSpPr>
          <p:cNvPr id="7" name="TextBox 6">
            <a:extLst>
              <a:ext uri="{FF2B5EF4-FFF2-40B4-BE49-F238E27FC236}">
                <a16:creationId xmlns:a16="http://schemas.microsoft.com/office/drawing/2014/main" id="{F2137CFC-5E77-CA4F-8CA6-E068941F9F9A}"/>
              </a:ext>
            </a:extLst>
          </p:cNvPr>
          <p:cNvSpPr txBox="1"/>
          <p:nvPr userDrawn="1"/>
        </p:nvSpPr>
        <p:spPr>
          <a:xfrm>
            <a:off x="6057900" y="141626"/>
            <a:ext cx="2095500" cy="126958"/>
          </a:xfrm>
          <a:prstGeom prst="rect">
            <a:avLst/>
          </a:prstGeom>
          <a:noFill/>
        </p:spPr>
        <p:txBody>
          <a:bodyPr wrap="square" lIns="0" tIns="0" rIns="0" bIns="0" rtlCol="0">
            <a:spAutoFit/>
          </a:bodyPr>
          <a:lstStyle/>
          <a:p>
            <a:r>
              <a:rPr lang="en-US" sz="450" dirty="0">
                <a:solidFill>
                  <a:srgbClr val="000000"/>
                </a:solidFill>
                <a:latin typeface="Arial"/>
                <a:cs typeface="Arial"/>
              </a:rPr>
              <a:t>[</a:t>
            </a:r>
            <a:r>
              <a:rPr lang="en-US" sz="375" dirty="0">
                <a:solidFill>
                  <a:srgbClr val="000000"/>
                </a:solidFill>
                <a:latin typeface="Arial"/>
                <a:cs typeface="Arial"/>
              </a:rPr>
              <a:t>DISTRIBUTION STATEMENT Please copy and paste the appropriate distribution statement into this space.]</a:t>
            </a:r>
          </a:p>
        </p:txBody>
      </p:sp>
      <p:sp>
        <p:nvSpPr>
          <p:cNvPr id="11" name="Rectangle 10">
            <a:extLst>
              <a:ext uri="{FF2B5EF4-FFF2-40B4-BE49-F238E27FC236}">
                <a16:creationId xmlns:a16="http://schemas.microsoft.com/office/drawing/2014/main" id="{EB1C11B9-3EFF-1F4D-BF45-10D774766DB9}"/>
              </a:ext>
            </a:extLst>
          </p:cNvPr>
          <p:cNvSpPr/>
          <p:nvPr userDrawn="1"/>
        </p:nvSpPr>
        <p:spPr>
          <a:xfrm>
            <a:off x="0" y="492397"/>
            <a:ext cx="9144000" cy="137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CCDE3EDC-EBA3-3C42-8017-AC4860FA9D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144560"/>
            <a:ext cx="1435608" cy="243783"/>
          </a:xfrm>
          <a:prstGeom prst="rect">
            <a:avLst/>
          </a:prstGeom>
        </p:spPr>
      </p:pic>
      <p:pic>
        <p:nvPicPr>
          <p:cNvPr id="9" name="Picture 8"/>
          <p:cNvPicPr>
            <a:picLocks/>
          </p:cNvPicPr>
          <p:nvPr userDrawn="1"/>
        </p:nvPicPr>
        <p:blipFill>
          <a:blip r:embed="rId4" cstate="screen">
            <a:extLst>
              <a:ext uri="{28A0092B-C50C-407E-A947-70E740481C1C}">
                <a14:useLocalDpi xmlns:a14="http://schemas.microsoft.com/office/drawing/2010/main"/>
              </a:ext>
            </a:extLst>
          </a:blip>
          <a:stretch>
            <a:fillRect/>
          </a:stretch>
        </p:blipFill>
        <p:spPr>
          <a:xfrm>
            <a:off x="381002" y="848868"/>
            <a:ext cx="859536" cy="857471"/>
          </a:xfrm>
          <a:prstGeom prst="rect">
            <a:avLst/>
          </a:prstGeom>
        </p:spPr>
      </p:pic>
      <p:sp>
        <p:nvSpPr>
          <p:cNvPr id="8" name="Title 1"/>
          <p:cNvSpPr>
            <a:spLocks noGrp="1"/>
          </p:cNvSpPr>
          <p:nvPr>
            <p:ph type="ctrTitle" hasCustomPrompt="1"/>
          </p:nvPr>
        </p:nvSpPr>
        <p:spPr>
          <a:xfrm>
            <a:off x="381000" y="2040255"/>
            <a:ext cx="4800601" cy="1589912"/>
          </a:xfrm>
          <a:prstGeom prst="rect">
            <a:avLst/>
          </a:prstGeom>
        </p:spPr>
        <p:txBody>
          <a:bodyPr lIns="0" tIns="0" rIns="0" bIns="0" anchor="t" anchorCtr="0">
            <a:normAutofit/>
          </a:bodyPr>
          <a:lstStyle>
            <a:lvl1pPr marL="0" marR="0" indent="0" algn="l" defTabSz="685800" rtl="0" eaLnBrk="1" fontAlgn="auto" latinLnBrk="0" hangingPunct="1">
              <a:lnSpc>
                <a:spcPct val="90000"/>
              </a:lnSpc>
              <a:spcBef>
                <a:spcPct val="0"/>
              </a:spcBef>
              <a:spcAft>
                <a:spcPts val="0"/>
              </a:spcAft>
              <a:buClrTx/>
              <a:buSzTx/>
              <a:buFontTx/>
              <a:buNone/>
              <a:tabLst/>
              <a:defRPr sz="2600" b="0">
                <a:solidFill>
                  <a:schemeClr val="tx1"/>
                </a:solidFill>
              </a:defRPr>
            </a:lvl1pPr>
          </a:lstStyle>
          <a:p>
            <a:r>
              <a:rPr lang="en-US" dirty="0"/>
              <a:t>Click to edit Master </a:t>
            </a:r>
            <a:br>
              <a:rPr lang="en-US" dirty="0"/>
            </a:br>
            <a:r>
              <a:rPr lang="en-US" dirty="0"/>
              <a:t>title style</a:t>
            </a:r>
          </a:p>
        </p:txBody>
      </p:sp>
      <p:sp>
        <p:nvSpPr>
          <p:cNvPr id="10" name="Subtitle 2"/>
          <p:cNvSpPr>
            <a:spLocks noGrp="1"/>
          </p:cNvSpPr>
          <p:nvPr>
            <p:ph type="subTitle" idx="1"/>
          </p:nvPr>
        </p:nvSpPr>
        <p:spPr>
          <a:xfrm>
            <a:off x="381001" y="3711575"/>
            <a:ext cx="3390900" cy="615950"/>
          </a:xfrm>
          <a:prstGeom prst="rect">
            <a:avLst/>
          </a:prstGeom>
        </p:spPr>
        <p:txBody>
          <a:bodyPr lIns="0" tIns="0" rIns="0" bIns="0">
            <a:normAutofit/>
          </a:bodyPr>
          <a:lstStyle>
            <a:lvl1pPr marL="0" indent="0" algn="l">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3" name="TextBox 12"/>
          <p:cNvSpPr txBox="1"/>
          <p:nvPr userDrawn="1"/>
        </p:nvSpPr>
        <p:spPr>
          <a:xfrm>
            <a:off x="381001" y="4470827"/>
            <a:ext cx="1981199" cy="369332"/>
          </a:xfrm>
          <a:prstGeom prst="rect">
            <a:avLst/>
          </a:prstGeom>
          <a:noFill/>
        </p:spPr>
        <p:txBody>
          <a:bodyPr wrap="square" lIns="0" tIns="0" rIns="0" bIns="0" rtlCol="0">
            <a:spAutoFit/>
          </a:bodyPr>
          <a:lstStyle/>
          <a:p>
            <a:r>
              <a:rPr lang="en-US" sz="800" dirty="0">
                <a:solidFill>
                  <a:schemeClr val="bg2"/>
                </a:solidFill>
                <a:latin typeface="Arial" panose="020B0604020202020204" pitchFamily="34" charset="0"/>
                <a:cs typeface="Arial" panose="020B0604020202020204" pitchFamily="34" charset="0"/>
              </a:rPr>
              <a:t>Software Engineering Institute</a:t>
            </a:r>
          </a:p>
          <a:p>
            <a:r>
              <a:rPr lang="en-US" sz="800" dirty="0">
                <a:solidFill>
                  <a:schemeClr val="bg2"/>
                </a:solidFill>
                <a:latin typeface="Arial" panose="020B0604020202020204" pitchFamily="34" charset="0"/>
                <a:cs typeface="Arial" panose="020B0604020202020204" pitchFamily="34" charset="0"/>
              </a:rPr>
              <a:t>Carnegie Mellon University</a:t>
            </a:r>
          </a:p>
          <a:p>
            <a:r>
              <a:rPr lang="en-US" sz="800" dirty="0">
                <a:solidFill>
                  <a:schemeClr val="bg2"/>
                </a:solidFill>
                <a:latin typeface="Arial" panose="020B0604020202020204" pitchFamily="34" charset="0"/>
                <a:cs typeface="Arial" panose="020B0604020202020204" pitchFamily="34" charset="0"/>
              </a:rPr>
              <a:t>Pittsburgh, PA  15213</a:t>
            </a:r>
          </a:p>
        </p:txBody>
      </p:sp>
    </p:spTree>
    <p:extLst>
      <p:ext uri="{BB962C8B-B14F-4D97-AF65-F5344CB8AC3E}">
        <p14:creationId xmlns:p14="http://schemas.microsoft.com/office/powerpoint/2010/main" val="174949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ERT Seal">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E24A2B-6C1D-054B-A777-D2250132AA7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8385" r="3663" b="2804"/>
          <a:stretch/>
        </p:blipFill>
        <p:spPr>
          <a:xfrm>
            <a:off x="0" y="505097"/>
            <a:ext cx="9144000" cy="4638403"/>
          </a:xfrm>
          <a:prstGeom prst="rect">
            <a:avLst/>
          </a:prstGeom>
        </p:spPr>
      </p:pic>
      <p:sp>
        <p:nvSpPr>
          <p:cNvPr id="8" name="TextBox 7">
            <a:extLst>
              <a:ext uri="{FF2B5EF4-FFF2-40B4-BE49-F238E27FC236}">
                <a16:creationId xmlns:a16="http://schemas.microsoft.com/office/drawing/2014/main" id="{F59E9332-C992-674C-848F-3F93F3BB1A31}"/>
              </a:ext>
            </a:extLst>
          </p:cNvPr>
          <p:cNvSpPr txBox="1"/>
          <p:nvPr userDrawn="1"/>
        </p:nvSpPr>
        <p:spPr>
          <a:xfrm>
            <a:off x="6057900" y="141626"/>
            <a:ext cx="2095500" cy="126958"/>
          </a:xfrm>
          <a:prstGeom prst="rect">
            <a:avLst/>
          </a:prstGeom>
          <a:noFill/>
        </p:spPr>
        <p:txBody>
          <a:bodyPr wrap="square" lIns="0" tIns="0" rIns="0" bIns="0" rtlCol="0">
            <a:spAutoFit/>
          </a:bodyPr>
          <a:lstStyle/>
          <a:p>
            <a:r>
              <a:rPr lang="en-US" sz="450" dirty="0">
                <a:solidFill>
                  <a:srgbClr val="000000"/>
                </a:solidFill>
                <a:latin typeface="Arial"/>
                <a:cs typeface="Arial"/>
              </a:rPr>
              <a:t>[</a:t>
            </a:r>
            <a:r>
              <a:rPr lang="en-US" sz="375" dirty="0">
                <a:solidFill>
                  <a:srgbClr val="000000"/>
                </a:solidFill>
                <a:latin typeface="Arial"/>
                <a:cs typeface="Arial"/>
              </a:rPr>
              <a:t>DISTRIBUTION STATEMENT Please copy and paste the appropriate distribution statement into this space.]</a:t>
            </a:r>
          </a:p>
        </p:txBody>
      </p:sp>
      <p:sp>
        <p:nvSpPr>
          <p:cNvPr id="9" name="Rectangle 8">
            <a:extLst>
              <a:ext uri="{FF2B5EF4-FFF2-40B4-BE49-F238E27FC236}">
                <a16:creationId xmlns:a16="http://schemas.microsoft.com/office/drawing/2014/main" id="{9EFEE6ED-EBE6-EE40-947F-D236B12209ED}"/>
              </a:ext>
            </a:extLst>
          </p:cNvPr>
          <p:cNvSpPr/>
          <p:nvPr userDrawn="1"/>
        </p:nvSpPr>
        <p:spPr>
          <a:xfrm>
            <a:off x="0" y="492397"/>
            <a:ext cx="9144000" cy="137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33F02E52-1F4C-CD43-99A7-050681507A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144560"/>
            <a:ext cx="1435608" cy="243783"/>
          </a:xfrm>
          <a:prstGeom prst="rect">
            <a:avLst/>
          </a:prstGeom>
        </p:spPr>
      </p:pic>
      <p:sp>
        <p:nvSpPr>
          <p:cNvPr id="2" name="Title 1"/>
          <p:cNvSpPr>
            <a:spLocks noGrp="1"/>
          </p:cNvSpPr>
          <p:nvPr>
            <p:ph type="ctrTitle" hasCustomPrompt="1"/>
          </p:nvPr>
        </p:nvSpPr>
        <p:spPr>
          <a:xfrm>
            <a:off x="381000" y="2040255"/>
            <a:ext cx="4800601" cy="1584710"/>
          </a:xfrm>
          <a:prstGeom prst="rect">
            <a:avLst/>
          </a:prstGeom>
        </p:spPr>
        <p:txBody>
          <a:bodyPr lIns="0" tIns="0" rIns="0" bIns="0" anchor="t" anchorCtr="0">
            <a:normAutofit/>
          </a:bodyPr>
          <a:lstStyle>
            <a:lvl1pPr marL="0" marR="0" indent="0" algn="l" defTabSz="685800" rtl="0" eaLnBrk="1" fontAlgn="auto" latinLnBrk="0" hangingPunct="1">
              <a:lnSpc>
                <a:spcPct val="90000"/>
              </a:lnSpc>
              <a:spcBef>
                <a:spcPct val="0"/>
              </a:spcBef>
              <a:spcAft>
                <a:spcPts val="0"/>
              </a:spcAft>
              <a:buClrTx/>
              <a:buSzTx/>
              <a:buFontTx/>
              <a:buNone/>
              <a:tabLst/>
              <a:defRPr sz="2600" b="0">
                <a:solidFill>
                  <a:schemeClr val="tx1"/>
                </a:solidFill>
              </a:defRPr>
            </a:lvl1pPr>
          </a:lstStyle>
          <a:p>
            <a:r>
              <a:rPr lang="en-US" dirty="0"/>
              <a:t>Click to edit Master </a:t>
            </a:r>
            <a:br>
              <a:rPr lang="en-US" dirty="0"/>
            </a:br>
            <a:r>
              <a:rPr lang="en-US" dirty="0"/>
              <a:t>title style</a:t>
            </a:r>
          </a:p>
        </p:txBody>
      </p:sp>
      <p:sp>
        <p:nvSpPr>
          <p:cNvPr id="11" name="TextBox 10"/>
          <p:cNvSpPr txBox="1"/>
          <p:nvPr userDrawn="1"/>
        </p:nvSpPr>
        <p:spPr>
          <a:xfrm>
            <a:off x="381001" y="4470827"/>
            <a:ext cx="1981199" cy="369332"/>
          </a:xfrm>
          <a:prstGeom prst="rect">
            <a:avLst/>
          </a:prstGeom>
          <a:noFill/>
        </p:spPr>
        <p:txBody>
          <a:bodyPr wrap="square" lIns="0" tIns="0" rIns="0" bIns="0" rtlCol="0">
            <a:spAutoFit/>
          </a:bodyPr>
          <a:lstStyle/>
          <a:p>
            <a:r>
              <a:rPr lang="en-US" sz="800" dirty="0">
                <a:solidFill>
                  <a:schemeClr val="bg2"/>
                </a:solidFill>
                <a:latin typeface="Arial" panose="020B0604020202020204" pitchFamily="34" charset="0"/>
                <a:cs typeface="Arial" panose="020B0604020202020204" pitchFamily="34" charset="0"/>
              </a:rPr>
              <a:t>Software Engineering Institute</a:t>
            </a:r>
          </a:p>
          <a:p>
            <a:r>
              <a:rPr lang="en-US" sz="800" dirty="0">
                <a:solidFill>
                  <a:schemeClr val="bg2"/>
                </a:solidFill>
                <a:latin typeface="Arial" panose="020B0604020202020204" pitchFamily="34" charset="0"/>
                <a:cs typeface="Arial" panose="020B0604020202020204" pitchFamily="34" charset="0"/>
              </a:rPr>
              <a:t>Carnegie Mellon University</a:t>
            </a:r>
          </a:p>
          <a:p>
            <a:r>
              <a:rPr lang="en-US" sz="800" dirty="0">
                <a:solidFill>
                  <a:schemeClr val="bg2"/>
                </a:solidFill>
                <a:latin typeface="Arial" panose="020B0604020202020204" pitchFamily="34" charset="0"/>
                <a:cs typeface="Arial" panose="020B0604020202020204" pitchFamily="34" charset="0"/>
              </a:rPr>
              <a:t>Pittsburgh, PA  15213</a:t>
            </a:r>
          </a:p>
        </p:txBody>
      </p:sp>
      <p:pic>
        <p:nvPicPr>
          <p:cNvPr id="10" name="Picture 9"/>
          <p:cNvPicPr>
            <a:picLocks/>
          </p:cNvPicPr>
          <p:nvPr userDrawn="1"/>
        </p:nvPicPr>
        <p:blipFill>
          <a:blip r:embed="rId4" cstate="screen">
            <a:extLst>
              <a:ext uri="{28A0092B-C50C-407E-A947-70E740481C1C}">
                <a14:useLocalDpi xmlns:a14="http://schemas.microsoft.com/office/drawing/2010/main"/>
              </a:ext>
            </a:extLst>
          </a:blip>
          <a:stretch>
            <a:fillRect/>
          </a:stretch>
        </p:blipFill>
        <p:spPr>
          <a:xfrm>
            <a:off x="381163" y="848868"/>
            <a:ext cx="859536" cy="857250"/>
          </a:xfrm>
          <a:prstGeom prst="rect">
            <a:avLst/>
          </a:prstGeom>
        </p:spPr>
      </p:pic>
      <p:sp>
        <p:nvSpPr>
          <p:cNvPr id="7" name="Subtitle 2"/>
          <p:cNvSpPr>
            <a:spLocks noGrp="1"/>
          </p:cNvSpPr>
          <p:nvPr>
            <p:ph type="subTitle" idx="1"/>
          </p:nvPr>
        </p:nvSpPr>
        <p:spPr>
          <a:xfrm>
            <a:off x="381001" y="3711575"/>
            <a:ext cx="3390900" cy="615950"/>
          </a:xfrm>
          <a:prstGeom prst="rect">
            <a:avLst/>
          </a:prstGeom>
        </p:spPr>
        <p:txBody>
          <a:bodyPr lIns="0" tIns="0" rIns="0" bIns="0">
            <a:normAutofit/>
          </a:bodyPr>
          <a:lstStyle>
            <a:lvl1pPr marL="0" indent="0" algn="l">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121251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ustom Background">
    <p:spTree>
      <p:nvGrpSpPr>
        <p:cNvPr id="1" name=""/>
        <p:cNvGrpSpPr/>
        <p:nvPr/>
      </p:nvGrpSpPr>
      <p:grpSpPr>
        <a:xfrm>
          <a:off x="0" y="0"/>
          <a:ext cx="0" cy="0"/>
          <a:chOff x="0" y="0"/>
          <a:chExt cx="0" cy="0"/>
        </a:xfrm>
      </p:grpSpPr>
      <p:sp>
        <p:nvSpPr>
          <p:cNvPr id="5" name="Picture Placeholder 7"/>
          <p:cNvSpPr>
            <a:spLocks noGrp="1"/>
          </p:cNvSpPr>
          <p:nvPr>
            <p:ph type="pic" sz="quarter" idx="10"/>
          </p:nvPr>
        </p:nvSpPr>
        <p:spPr>
          <a:xfrm>
            <a:off x="0" y="0"/>
            <a:ext cx="9144000" cy="4739072"/>
          </a:xfrm>
          <a:prstGeom prst="rect">
            <a:avLst/>
          </a:prstGeom>
          <a:solidFill>
            <a:schemeClr val="bg1">
              <a:lumMod val="95000"/>
            </a:schemeClr>
          </a:solidFill>
        </p:spPr>
        <p:txBody>
          <a:bodyPr/>
          <a:lstStyle/>
          <a:p>
            <a:r>
              <a:rPr lang="en-US"/>
              <a:t>Click icon to add picture</a:t>
            </a:r>
          </a:p>
        </p:txBody>
      </p:sp>
      <p:sp>
        <p:nvSpPr>
          <p:cNvPr id="4" name="Rectangle 3"/>
          <p:cNvSpPr/>
          <p:nvPr userDrawn="1"/>
        </p:nvSpPr>
        <p:spPr>
          <a:xfrm>
            <a:off x="0" y="4752788"/>
            <a:ext cx="9144000" cy="411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381000" y="1538380"/>
            <a:ext cx="4800601" cy="1621390"/>
          </a:xfrm>
          <a:prstGeom prst="rect">
            <a:avLst/>
          </a:prstGeom>
        </p:spPr>
        <p:txBody>
          <a:bodyPr lIns="0" tIns="0" rIns="0" bIns="0" anchor="t" anchorCtr="0">
            <a:normAutofit/>
          </a:bodyPr>
          <a:lstStyle>
            <a:lvl1pPr marL="0" marR="0" indent="0" algn="l" defTabSz="685800" rtl="0" eaLnBrk="1" fontAlgn="auto" latinLnBrk="0" hangingPunct="1">
              <a:lnSpc>
                <a:spcPct val="90000"/>
              </a:lnSpc>
              <a:spcBef>
                <a:spcPct val="0"/>
              </a:spcBef>
              <a:spcAft>
                <a:spcPts val="0"/>
              </a:spcAft>
              <a:buClrTx/>
              <a:buSzTx/>
              <a:buFontTx/>
              <a:buNone/>
              <a:tabLst/>
              <a:defRPr sz="2600" b="0">
                <a:solidFill>
                  <a:schemeClr val="tx1"/>
                </a:solidFill>
              </a:defRPr>
            </a:lvl1pPr>
          </a:lstStyle>
          <a:p>
            <a:r>
              <a:rPr lang="en-US" dirty="0"/>
              <a:t>Click to edit Master </a:t>
            </a:r>
            <a:br>
              <a:rPr lang="en-US" dirty="0"/>
            </a:br>
            <a:r>
              <a:rPr lang="en-US" dirty="0"/>
              <a:t>title style</a:t>
            </a:r>
          </a:p>
        </p:txBody>
      </p:sp>
      <p:sp>
        <p:nvSpPr>
          <p:cNvPr id="8" name="Subtitle 2"/>
          <p:cNvSpPr>
            <a:spLocks noGrp="1"/>
          </p:cNvSpPr>
          <p:nvPr>
            <p:ph type="subTitle" idx="1"/>
          </p:nvPr>
        </p:nvSpPr>
        <p:spPr>
          <a:xfrm>
            <a:off x="381001" y="3243565"/>
            <a:ext cx="3390900" cy="615950"/>
          </a:xfrm>
          <a:prstGeom prst="rect">
            <a:avLst/>
          </a:prstGeom>
        </p:spPr>
        <p:txBody>
          <a:bodyPr lIns="0" tIns="0" rIns="0" bIns="0">
            <a:normAutofit/>
          </a:bodyPr>
          <a:lstStyle>
            <a:lvl1pPr marL="0" indent="0" algn="l">
              <a:buNone/>
              <a:defRPr sz="12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9" name="TextBox 8"/>
          <p:cNvSpPr txBox="1"/>
          <p:nvPr userDrawn="1"/>
        </p:nvSpPr>
        <p:spPr>
          <a:xfrm>
            <a:off x="6057900" y="4833649"/>
            <a:ext cx="2095500" cy="69250"/>
          </a:xfrm>
          <a:prstGeom prst="rect">
            <a:avLst/>
          </a:prstGeom>
          <a:noFill/>
        </p:spPr>
        <p:txBody>
          <a:bodyPr wrap="square" lIns="0" tIns="0" rIns="0" bIns="0" rtlCol="0">
            <a:spAutoFit/>
          </a:bodyPr>
          <a:lstStyle/>
          <a:p>
            <a:r>
              <a:rPr lang="en-US" sz="450" dirty="0">
                <a:solidFill>
                  <a:srgbClr val="000000"/>
                </a:solidFill>
                <a:latin typeface="Arial"/>
                <a:cs typeface="Arial"/>
              </a:rPr>
              <a:t>[Distribution Statement A] Approved for public release and unlimited distribution.</a:t>
            </a:r>
            <a:endParaRPr lang="en-US" sz="375" dirty="0">
              <a:solidFill>
                <a:srgbClr val="000000"/>
              </a:solidFill>
              <a:latin typeface="Arial"/>
              <a:cs typeface="Arial"/>
            </a:endParaRPr>
          </a:p>
        </p:txBody>
      </p:sp>
      <p:sp>
        <p:nvSpPr>
          <p:cNvPr id="10" name="Rectangle 9"/>
          <p:cNvSpPr/>
          <p:nvPr userDrawn="1"/>
        </p:nvSpPr>
        <p:spPr>
          <a:xfrm>
            <a:off x="0" y="4739072"/>
            <a:ext cx="9144000" cy="137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1000" y="4836583"/>
            <a:ext cx="1435608" cy="243783"/>
          </a:xfrm>
          <a:prstGeom prst="rect">
            <a:avLst/>
          </a:prstGeom>
        </p:spPr>
      </p:pic>
    </p:spTree>
    <p:extLst>
      <p:ext uri="{BB962C8B-B14F-4D97-AF65-F5344CB8AC3E}">
        <p14:creationId xmlns:p14="http://schemas.microsoft.com/office/powerpoint/2010/main" val="390618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Section">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7625" r="3587" b="1704"/>
          <a:stretch/>
        </p:blipFill>
        <p:spPr>
          <a:xfrm>
            <a:off x="0" y="0"/>
            <a:ext cx="9144000" cy="4738279"/>
          </a:xfrm>
          <a:prstGeom prst="rect">
            <a:avLst/>
          </a:prstGeom>
        </p:spPr>
      </p:pic>
      <p:sp>
        <p:nvSpPr>
          <p:cNvPr id="12" name="Title 1"/>
          <p:cNvSpPr>
            <a:spLocks noGrp="1"/>
          </p:cNvSpPr>
          <p:nvPr>
            <p:ph type="title" hasCustomPrompt="1"/>
          </p:nvPr>
        </p:nvSpPr>
        <p:spPr bwMode="white">
          <a:xfrm>
            <a:off x="381001" y="1898252"/>
            <a:ext cx="4800599" cy="211597"/>
          </a:xfrm>
          <a:prstGeom prst="rect">
            <a:avLst/>
          </a:prstGeom>
        </p:spPr>
        <p:txBody>
          <a:bodyPr lIns="0" tIns="0" rIns="0" bIns="0" anchor="b" anchorCtr="0"/>
          <a:lstStyle>
            <a:lvl1pPr algn="l">
              <a:defRPr sz="1200" b="0" cap="none">
                <a:solidFill>
                  <a:schemeClr val="tx1">
                    <a:lumMod val="50000"/>
                    <a:lumOff val="50000"/>
                  </a:schemeClr>
                </a:solidFill>
              </a:defRPr>
            </a:lvl1pPr>
          </a:lstStyle>
          <a:p>
            <a:r>
              <a:rPr lang="en-US" dirty="0"/>
              <a:t>Click To Edit Presentation Title</a:t>
            </a:r>
          </a:p>
        </p:txBody>
      </p:sp>
      <p:sp>
        <p:nvSpPr>
          <p:cNvPr id="13" name="Text Placeholder 3"/>
          <p:cNvSpPr>
            <a:spLocks noGrp="1"/>
          </p:cNvSpPr>
          <p:nvPr>
            <p:ph type="body" sz="quarter" idx="10" hasCustomPrompt="1"/>
          </p:nvPr>
        </p:nvSpPr>
        <p:spPr bwMode="white">
          <a:xfrm>
            <a:off x="381002" y="2131716"/>
            <a:ext cx="4800600" cy="352425"/>
          </a:xfrm>
          <a:prstGeom prst="rect">
            <a:avLst/>
          </a:prstGeom>
        </p:spPr>
        <p:txBody>
          <a:bodyPr lIns="0" tIns="0" rIns="0" bIns="0"/>
          <a:lstStyle>
            <a:lvl1pPr>
              <a:defRPr sz="2400" b="0">
                <a:solidFill>
                  <a:schemeClr val="tx1"/>
                </a:solidFill>
              </a:defRPr>
            </a:lvl1pPr>
          </a:lstStyle>
          <a:p>
            <a:pPr lvl="0"/>
            <a:r>
              <a:rPr lang="en-US" dirty="0"/>
              <a:t>Click to edit Section Title</a:t>
            </a:r>
          </a:p>
        </p:txBody>
      </p:sp>
    </p:spTree>
    <p:extLst>
      <p:ext uri="{BB962C8B-B14F-4D97-AF65-F5344CB8AC3E}">
        <p14:creationId xmlns:p14="http://schemas.microsoft.com/office/powerpoint/2010/main" val="1703880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 Subsection">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7625" r="3587" b="1704"/>
          <a:stretch/>
        </p:blipFill>
        <p:spPr>
          <a:xfrm>
            <a:off x="0" y="0"/>
            <a:ext cx="9144000" cy="4738279"/>
          </a:xfrm>
          <a:prstGeom prst="rect">
            <a:avLst/>
          </a:prstGeom>
        </p:spPr>
      </p:pic>
      <p:sp>
        <p:nvSpPr>
          <p:cNvPr id="12" name="Title 1"/>
          <p:cNvSpPr>
            <a:spLocks noGrp="1"/>
          </p:cNvSpPr>
          <p:nvPr>
            <p:ph type="title" hasCustomPrompt="1"/>
          </p:nvPr>
        </p:nvSpPr>
        <p:spPr bwMode="white">
          <a:xfrm>
            <a:off x="381001" y="1901043"/>
            <a:ext cx="4800599" cy="211597"/>
          </a:xfrm>
          <a:prstGeom prst="rect">
            <a:avLst/>
          </a:prstGeom>
        </p:spPr>
        <p:txBody>
          <a:bodyPr lIns="0" tIns="0" rIns="0" bIns="0" anchor="b" anchorCtr="0"/>
          <a:lstStyle>
            <a:lvl1pPr algn="l">
              <a:defRPr sz="1200" b="0" cap="none">
                <a:solidFill>
                  <a:schemeClr val="bg2"/>
                </a:solidFill>
              </a:defRPr>
            </a:lvl1pPr>
          </a:lstStyle>
          <a:p>
            <a:r>
              <a:rPr lang="en-US" dirty="0"/>
              <a:t>Click To Edit Presentation Title</a:t>
            </a:r>
          </a:p>
        </p:txBody>
      </p:sp>
      <p:sp>
        <p:nvSpPr>
          <p:cNvPr id="13" name="Text Placeholder 3"/>
          <p:cNvSpPr>
            <a:spLocks noGrp="1"/>
          </p:cNvSpPr>
          <p:nvPr>
            <p:ph type="body" sz="quarter" idx="10" hasCustomPrompt="1"/>
          </p:nvPr>
        </p:nvSpPr>
        <p:spPr bwMode="white">
          <a:xfrm>
            <a:off x="381002" y="2353289"/>
            <a:ext cx="4800600" cy="352425"/>
          </a:xfrm>
          <a:prstGeom prst="rect">
            <a:avLst/>
          </a:prstGeom>
        </p:spPr>
        <p:txBody>
          <a:bodyPr lIns="0" tIns="0" rIns="0" bIns="0"/>
          <a:lstStyle>
            <a:lvl1pPr>
              <a:defRPr sz="2400" b="0">
                <a:solidFill>
                  <a:schemeClr val="tx1"/>
                </a:solidFill>
              </a:defRPr>
            </a:lvl1pPr>
          </a:lstStyle>
          <a:p>
            <a:pPr lvl="0"/>
            <a:r>
              <a:rPr lang="en-US" dirty="0"/>
              <a:t>Click to edit Subsection Title</a:t>
            </a:r>
          </a:p>
        </p:txBody>
      </p:sp>
      <p:sp>
        <p:nvSpPr>
          <p:cNvPr id="3" name="Text Placeholder 2">
            <a:extLst>
              <a:ext uri="{FF2B5EF4-FFF2-40B4-BE49-F238E27FC236}">
                <a16:creationId xmlns:a16="http://schemas.microsoft.com/office/drawing/2014/main" id="{4190BC8F-04C7-224D-8AA8-C634AF08907C}"/>
              </a:ext>
            </a:extLst>
          </p:cNvPr>
          <p:cNvSpPr>
            <a:spLocks noGrp="1"/>
          </p:cNvSpPr>
          <p:nvPr>
            <p:ph type="body" sz="quarter" idx="11" hasCustomPrompt="1"/>
          </p:nvPr>
        </p:nvSpPr>
        <p:spPr>
          <a:xfrm>
            <a:off x="381000" y="2143369"/>
            <a:ext cx="4800600" cy="184150"/>
          </a:xfrm>
        </p:spPr>
        <p:txBody>
          <a:bodyPr/>
          <a:lstStyle>
            <a:lvl1pPr>
              <a:defRPr sz="1200" b="1"/>
            </a:lvl1pPr>
          </a:lstStyle>
          <a:p>
            <a:pPr lvl="0"/>
            <a:r>
              <a:rPr lang="en-US" dirty="0"/>
              <a:t>Click to Edit Section Title</a:t>
            </a:r>
          </a:p>
        </p:txBody>
      </p:sp>
    </p:spTree>
    <p:extLst>
      <p:ext uri="{BB962C8B-B14F-4D97-AF65-F5344CB8AC3E}">
        <p14:creationId xmlns:p14="http://schemas.microsoft.com/office/powerpoint/2010/main" val="2005932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 Section w/ Photo">
    <p:bg>
      <p:bgPr>
        <a:solidFill>
          <a:schemeClr val="bg1"/>
        </a:solidFill>
        <a:effectLst/>
      </p:bgPr>
    </p:bg>
    <p:spTree>
      <p:nvGrpSpPr>
        <p:cNvPr id="1" name=""/>
        <p:cNvGrpSpPr/>
        <p:nvPr/>
      </p:nvGrpSpPr>
      <p:grpSpPr>
        <a:xfrm>
          <a:off x="0" y="0"/>
          <a:ext cx="0" cy="0"/>
          <a:chOff x="0" y="0"/>
          <a:chExt cx="0" cy="0"/>
        </a:xfrm>
      </p:grpSpPr>
      <p:sp>
        <p:nvSpPr>
          <p:cNvPr id="14" name="Picture Placeholder 7"/>
          <p:cNvSpPr>
            <a:spLocks noGrp="1"/>
          </p:cNvSpPr>
          <p:nvPr>
            <p:ph type="pic" sz="quarter" idx="11"/>
          </p:nvPr>
        </p:nvSpPr>
        <p:spPr>
          <a:xfrm>
            <a:off x="6057900" y="-1"/>
            <a:ext cx="2667000" cy="4735513"/>
          </a:xfrm>
          <a:prstGeom prst="rect">
            <a:avLst/>
          </a:prstGeom>
          <a:solidFill>
            <a:schemeClr val="bg1">
              <a:lumMod val="95000"/>
            </a:schemeClr>
          </a:solidFill>
        </p:spPr>
        <p:txBody>
          <a:bodyPr/>
          <a:lstStyle>
            <a:lvl1pPr>
              <a:defRPr sz="1050"/>
            </a:lvl1pPr>
          </a:lstStyle>
          <a:p>
            <a:r>
              <a:rPr lang="en-US"/>
              <a:t>Click icon to add picture</a:t>
            </a:r>
            <a:endParaRPr lang="en-US" dirty="0"/>
          </a:p>
        </p:txBody>
      </p:sp>
      <p:sp>
        <p:nvSpPr>
          <p:cNvPr id="5" name="Title 1"/>
          <p:cNvSpPr>
            <a:spLocks noGrp="1"/>
          </p:cNvSpPr>
          <p:nvPr>
            <p:ph type="title" hasCustomPrompt="1"/>
          </p:nvPr>
        </p:nvSpPr>
        <p:spPr bwMode="white">
          <a:xfrm>
            <a:off x="381001" y="1898252"/>
            <a:ext cx="4800599" cy="211597"/>
          </a:xfrm>
          <a:prstGeom prst="rect">
            <a:avLst/>
          </a:prstGeom>
        </p:spPr>
        <p:txBody>
          <a:bodyPr lIns="0" tIns="0" rIns="0" bIns="0" anchor="b" anchorCtr="0"/>
          <a:lstStyle>
            <a:lvl1pPr algn="l">
              <a:defRPr sz="1200" b="0" cap="none">
                <a:solidFill>
                  <a:schemeClr val="tx1">
                    <a:lumMod val="50000"/>
                    <a:lumOff val="50000"/>
                  </a:schemeClr>
                </a:solidFill>
              </a:defRPr>
            </a:lvl1pPr>
          </a:lstStyle>
          <a:p>
            <a:r>
              <a:rPr lang="en-US" dirty="0"/>
              <a:t>Click To Edit Presentation Title</a:t>
            </a:r>
          </a:p>
        </p:txBody>
      </p:sp>
      <p:sp>
        <p:nvSpPr>
          <p:cNvPr id="6" name="Text Placeholder 3"/>
          <p:cNvSpPr>
            <a:spLocks noGrp="1"/>
          </p:cNvSpPr>
          <p:nvPr>
            <p:ph type="body" sz="quarter" idx="10" hasCustomPrompt="1"/>
          </p:nvPr>
        </p:nvSpPr>
        <p:spPr bwMode="white">
          <a:xfrm>
            <a:off x="381002" y="2131716"/>
            <a:ext cx="4800600" cy="352425"/>
          </a:xfrm>
          <a:prstGeom prst="rect">
            <a:avLst/>
          </a:prstGeom>
        </p:spPr>
        <p:txBody>
          <a:bodyPr lIns="0" tIns="0" rIns="0" bIns="0"/>
          <a:lstStyle>
            <a:lvl1pPr>
              <a:defRPr sz="2400" b="0">
                <a:solidFill>
                  <a:schemeClr val="tx1"/>
                </a:solidFill>
              </a:defRPr>
            </a:lvl1pPr>
          </a:lstStyle>
          <a:p>
            <a:pPr lvl="0"/>
            <a:r>
              <a:rPr lang="en-US" dirty="0"/>
              <a:t>Click to edit Section Title</a:t>
            </a:r>
          </a:p>
        </p:txBody>
      </p:sp>
    </p:spTree>
    <p:extLst>
      <p:ext uri="{BB962C8B-B14F-4D97-AF65-F5344CB8AC3E}">
        <p14:creationId xmlns:p14="http://schemas.microsoft.com/office/powerpoint/2010/main" val="167794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 Subsection w/ Photo">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white">
          <a:xfrm>
            <a:off x="381001" y="1901043"/>
            <a:ext cx="4800599" cy="211597"/>
          </a:xfrm>
          <a:prstGeom prst="rect">
            <a:avLst/>
          </a:prstGeom>
        </p:spPr>
        <p:txBody>
          <a:bodyPr lIns="0" tIns="0" rIns="0" bIns="0" anchor="b" anchorCtr="0"/>
          <a:lstStyle>
            <a:lvl1pPr algn="l">
              <a:defRPr sz="1200" b="0" cap="none">
                <a:solidFill>
                  <a:schemeClr val="bg2"/>
                </a:solidFill>
              </a:defRPr>
            </a:lvl1pPr>
          </a:lstStyle>
          <a:p>
            <a:r>
              <a:rPr lang="en-US" dirty="0"/>
              <a:t>Click To Edit Presentation Title</a:t>
            </a:r>
          </a:p>
        </p:txBody>
      </p:sp>
      <p:sp>
        <p:nvSpPr>
          <p:cNvPr id="13" name="Text Placeholder 3"/>
          <p:cNvSpPr>
            <a:spLocks noGrp="1"/>
          </p:cNvSpPr>
          <p:nvPr>
            <p:ph type="body" sz="quarter" idx="10" hasCustomPrompt="1"/>
          </p:nvPr>
        </p:nvSpPr>
        <p:spPr bwMode="white">
          <a:xfrm>
            <a:off x="381002" y="2343509"/>
            <a:ext cx="4800600" cy="352425"/>
          </a:xfrm>
          <a:prstGeom prst="rect">
            <a:avLst/>
          </a:prstGeom>
        </p:spPr>
        <p:txBody>
          <a:bodyPr lIns="0" tIns="0" rIns="0" bIns="0"/>
          <a:lstStyle>
            <a:lvl1pPr>
              <a:defRPr sz="2400" b="0">
                <a:solidFill>
                  <a:schemeClr val="tx1"/>
                </a:solidFill>
              </a:defRPr>
            </a:lvl1pPr>
          </a:lstStyle>
          <a:p>
            <a:pPr lvl="0"/>
            <a:r>
              <a:rPr lang="en-US" dirty="0"/>
              <a:t>Click to edit Subsection Title</a:t>
            </a:r>
          </a:p>
        </p:txBody>
      </p:sp>
      <p:sp>
        <p:nvSpPr>
          <p:cNvPr id="3" name="Text Placeholder 2">
            <a:extLst>
              <a:ext uri="{FF2B5EF4-FFF2-40B4-BE49-F238E27FC236}">
                <a16:creationId xmlns:a16="http://schemas.microsoft.com/office/drawing/2014/main" id="{4190BC8F-04C7-224D-8AA8-C634AF08907C}"/>
              </a:ext>
            </a:extLst>
          </p:cNvPr>
          <p:cNvSpPr>
            <a:spLocks noGrp="1"/>
          </p:cNvSpPr>
          <p:nvPr>
            <p:ph type="body" sz="quarter" idx="11" hasCustomPrompt="1"/>
          </p:nvPr>
        </p:nvSpPr>
        <p:spPr>
          <a:xfrm>
            <a:off x="381000" y="2143369"/>
            <a:ext cx="4800600" cy="184150"/>
          </a:xfrm>
        </p:spPr>
        <p:txBody>
          <a:bodyPr/>
          <a:lstStyle>
            <a:lvl1pPr>
              <a:defRPr sz="1200" b="1"/>
            </a:lvl1pPr>
          </a:lstStyle>
          <a:p>
            <a:pPr lvl="0"/>
            <a:r>
              <a:rPr lang="en-US" dirty="0"/>
              <a:t>Click to Edit Section Title</a:t>
            </a:r>
          </a:p>
        </p:txBody>
      </p:sp>
      <p:sp>
        <p:nvSpPr>
          <p:cNvPr id="6" name="Picture Placeholder 7">
            <a:extLst>
              <a:ext uri="{FF2B5EF4-FFF2-40B4-BE49-F238E27FC236}">
                <a16:creationId xmlns:a16="http://schemas.microsoft.com/office/drawing/2014/main" id="{64C8ADCA-C730-1D4A-B968-0175C1F02B8E}"/>
              </a:ext>
            </a:extLst>
          </p:cNvPr>
          <p:cNvSpPr>
            <a:spLocks noGrp="1"/>
          </p:cNvSpPr>
          <p:nvPr>
            <p:ph type="pic" sz="quarter" idx="12"/>
          </p:nvPr>
        </p:nvSpPr>
        <p:spPr>
          <a:xfrm>
            <a:off x="6057900" y="0"/>
            <a:ext cx="2667000" cy="4738687"/>
          </a:xfrm>
          <a:prstGeom prst="rect">
            <a:avLst/>
          </a:prstGeom>
          <a:solidFill>
            <a:schemeClr val="bg1">
              <a:lumMod val="95000"/>
            </a:schemeClr>
          </a:solidFill>
        </p:spPr>
        <p:txBody>
          <a:bodyPr/>
          <a:lstStyle>
            <a:lvl1pPr>
              <a:defRPr sz="1050"/>
            </a:lvl1pPr>
          </a:lstStyle>
          <a:p>
            <a:r>
              <a:rPr lang="en-US"/>
              <a:t>Click icon to add picture</a:t>
            </a:r>
            <a:endParaRPr lang="en-US" dirty="0"/>
          </a:p>
        </p:txBody>
      </p:sp>
    </p:spTree>
    <p:extLst>
      <p:ext uri="{BB962C8B-B14F-4D97-AF65-F5344CB8AC3E}">
        <p14:creationId xmlns:p14="http://schemas.microsoft.com/office/powerpoint/2010/main" val="270154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 Section w/ Background">
    <p:bg>
      <p:bgPr>
        <a:solidFill>
          <a:schemeClr val="bg1"/>
        </a:solidFill>
        <a:effectLst/>
      </p:bgPr>
    </p:bg>
    <p:spTree>
      <p:nvGrpSpPr>
        <p:cNvPr id="1" name=""/>
        <p:cNvGrpSpPr/>
        <p:nvPr/>
      </p:nvGrpSpPr>
      <p:grpSpPr>
        <a:xfrm>
          <a:off x="0" y="0"/>
          <a:ext cx="0" cy="0"/>
          <a:chOff x="0" y="0"/>
          <a:chExt cx="0" cy="0"/>
        </a:xfrm>
      </p:grpSpPr>
      <p:sp>
        <p:nvSpPr>
          <p:cNvPr id="16" name="Picture Placeholder 7"/>
          <p:cNvSpPr>
            <a:spLocks noGrp="1"/>
          </p:cNvSpPr>
          <p:nvPr>
            <p:ph type="pic" sz="quarter" idx="11"/>
          </p:nvPr>
        </p:nvSpPr>
        <p:spPr>
          <a:xfrm>
            <a:off x="0" y="0"/>
            <a:ext cx="9144000" cy="4752594"/>
          </a:xfrm>
          <a:prstGeom prst="rect">
            <a:avLst/>
          </a:prstGeom>
          <a:solidFill>
            <a:schemeClr val="bg1">
              <a:lumMod val="95000"/>
            </a:schemeClr>
          </a:solidFill>
        </p:spPr>
        <p:txBody>
          <a:bodyPr/>
          <a:lstStyle/>
          <a:p>
            <a:r>
              <a:rPr lang="en-US"/>
              <a:t>Click icon to add picture</a:t>
            </a:r>
          </a:p>
        </p:txBody>
      </p:sp>
      <p:sp>
        <p:nvSpPr>
          <p:cNvPr id="5" name="Title 1"/>
          <p:cNvSpPr>
            <a:spLocks noGrp="1"/>
          </p:cNvSpPr>
          <p:nvPr>
            <p:ph type="title" hasCustomPrompt="1"/>
          </p:nvPr>
        </p:nvSpPr>
        <p:spPr bwMode="white">
          <a:xfrm>
            <a:off x="381001" y="1898252"/>
            <a:ext cx="4800599" cy="211597"/>
          </a:xfrm>
          <a:prstGeom prst="rect">
            <a:avLst/>
          </a:prstGeom>
        </p:spPr>
        <p:txBody>
          <a:bodyPr lIns="0" tIns="0" rIns="0" bIns="0" anchor="b" anchorCtr="0"/>
          <a:lstStyle>
            <a:lvl1pPr algn="l">
              <a:defRPr sz="1200" b="0" cap="none">
                <a:solidFill>
                  <a:schemeClr val="tx1">
                    <a:lumMod val="50000"/>
                    <a:lumOff val="50000"/>
                  </a:schemeClr>
                </a:solidFill>
              </a:defRPr>
            </a:lvl1pPr>
          </a:lstStyle>
          <a:p>
            <a:r>
              <a:rPr lang="en-US" dirty="0"/>
              <a:t>Click To Edit Presentation Title</a:t>
            </a:r>
          </a:p>
        </p:txBody>
      </p:sp>
      <p:sp>
        <p:nvSpPr>
          <p:cNvPr id="6" name="Text Placeholder 3"/>
          <p:cNvSpPr>
            <a:spLocks noGrp="1"/>
          </p:cNvSpPr>
          <p:nvPr>
            <p:ph type="body" sz="quarter" idx="10" hasCustomPrompt="1"/>
          </p:nvPr>
        </p:nvSpPr>
        <p:spPr bwMode="white">
          <a:xfrm>
            <a:off x="381002" y="2131716"/>
            <a:ext cx="4800600" cy="352425"/>
          </a:xfrm>
          <a:prstGeom prst="rect">
            <a:avLst/>
          </a:prstGeom>
        </p:spPr>
        <p:txBody>
          <a:bodyPr lIns="0" tIns="0" rIns="0" bIns="0"/>
          <a:lstStyle>
            <a:lvl1pPr>
              <a:defRPr sz="2400" b="0">
                <a:solidFill>
                  <a:schemeClr val="tx1"/>
                </a:solidFill>
              </a:defRPr>
            </a:lvl1pPr>
          </a:lstStyle>
          <a:p>
            <a:pPr lvl="0"/>
            <a:r>
              <a:rPr lang="en-US" dirty="0"/>
              <a:t>Click to edit Section Title</a:t>
            </a:r>
          </a:p>
        </p:txBody>
      </p:sp>
    </p:spTree>
    <p:extLst>
      <p:ext uri="{BB962C8B-B14F-4D97-AF65-F5344CB8AC3E}">
        <p14:creationId xmlns:p14="http://schemas.microsoft.com/office/powerpoint/2010/main" val="1771065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71740"/>
            <a:ext cx="7772400" cy="63957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81001" y="933450"/>
            <a:ext cx="8340968" cy="36385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Slide Number Placeholder 5"/>
          <p:cNvSpPr txBox="1">
            <a:spLocks/>
          </p:cNvSpPr>
          <p:nvPr userDrawn="1"/>
        </p:nvSpPr>
        <p:spPr>
          <a:xfrm>
            <a:off x="8320515" y="4802983"/>
            <a:ext cx="401455" cy="273844"/>
          </a:xfrm>
          <a:prstGeom prst="rect">
            <a:avLst/>
          </a:prstGeom>
        </p:spPr>
        <p:txBody>
          <a:bodyPr vert="horz" lIns="0" tIns="0" rIns="0" bIns="0" rtlCol="0" anchor="ctr"/>
          <a:lstStyle>
            <a:defPPr>
              <a:defRPr lang="en-US"/>
            </a:defPPr>
            <a:lvl1pPr marL="0" algn="r" defTabSz="914400" rtl="0" eaLnBrk="1" latinLnBrk="0" hangingPunct="1">
              <a:defRPr sz="1600" b="1"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32F7E23-1C34-42C1-89D5-26D10EBDB3B3}" type="slidenum">
              <a:rPr lang="en-US" sz="1050" smtClean="0">
                <a:solidFill>
                  <a:schemeClr val="bg1">
                    <a:lumMod val="50000"/>
                  </a:schemeClr>
                </a:solidFill>
              </a:rPr>
              <a:pPr/>
              <a:t>‹#›</a:t>
            </a:fld>
            <a:endParaRPr lang="en-US" sz="1050" dirty="0">
              <a:solidFill>
                <a:schemeClr val="bg1">
                  <a:lumMod val="50000"/>
                </a:schemeClr>
              </a:solidFill>
            </a:endParaRPr>
          </a:p>
        </p:txBody>
      </p:sp>
      <p:sp>
        <p:nvSpPr>
          <p:cNvPr id="16" name="Rectangle 73"/>
          <p:cNvSpPr>
            <a:spLocks noChangeArrowheads="1"/>
          </p:cNvSpPr>
          <p:nvPr userDrawn="1"/>
        </p:nvSpPr>
        <p:spPr bwMode="white">
          <a:xfrm>
            <a:off x="3238501" y="4833649"/>
            <a:ext cx="2667000" cy="150041"/>
          </a:xfrm>
          <a:prstGeom prst="rect">
            <a:avLst/>
          </a:prstGeom>
          <a:noFill/>
          <a:ln w="9525">
            <a:noFill/>
            <a:miter lim="800000"/>
            <a:headEnd/>
            <a:tailEnd/>
          </a:ln>
          <a:effectLst/>
        </p:spPr>
        <p:txBody>
          <a:bodyPr wrap="square" lIns="0" tIns="0" rIns="34286" bIns="0" anchor="t" anchorCtr="0">
            <a:spAutoFit/>
          </a:bodyPr>
          <a:lstStyle/>
          <a:p>
            <a:pPr eaLnBrk="0" hangingPunct="0">
              <a:spcBef>
                <a:spcPct val="0"/>
              </a:spcBef>
            </a:pPr>
            <a:r>
              <a:rPr lang="en-US" sz="525" b="1" dirty="0">
                <a:solidFill>
                  <a:schemeClr val="tx1">
                    <a:lumMod val="50000"/>
                    <a:lumOff val="50000"/>
                  </a:schemeClr>
                </a:solidFill>
                <a:latin typeface="Arial" panose="020B0604020202020204" pitchFamily="34" charset="0"/>
                <a:cs typeface="Arial" panose="020B0604020202020204" pitchFamily="34" charset="0"/>
              </a:rPr>
              <a:t>The Case for </a:t>
            </a:r>
            <a:r>
              <a:rPr lang="en-US" sz="525" b="1" dirty="0" err="1">
                <a:solidFill>
                  <a:schemeClr val="tx1">
                    <a:lumMod val="50000"/>
                    <a:lumOff val="50000"/>
                  </a:schemeClr>
                </a:solidFill>
                <a:latin typeface="Arial" panose="020B0604020202020204" pitchFamily="34" charset="0"/>
                <a:cs typeface="Arial" panose="020B0604020202020204" pitchFamily="34" charset="0"/>
              </a:rPr>
              <a:t>Explainability</a:t>
            </a:r>
            <a:r>
              <a:rPr lang="en-US" sz="525" b="1" dirty="0">
                <a:solidFill>
                  <a:schemeClr val="tx1">
                    <a:lumMod val="50000"/>
                    <a:lumOff val="50000"/>
                  </a:schemeClr>
                </a:solidFill>
                <a:latin typeface="Arial" panose="020B0604020202020204" pitchFamily="34" charset="0"/>
                <a:cs typeface="Arial" panose="020B0604020202020204" pitchFamily="34" charset="0"/>
              </a:rPr>
              <a:t> of Real-Time Systems and their Analyses</a:t>
            </a:r>
          </a:p>
          <a:p>
            <a:pPr eaLnBrk="0" hangingPunct="0">
              <a:spcBef>
                <a:spcPct val="0"/>
              </a:spcBef>
            </a:pPr>
            <a:r>
              <a:rPr lang="en-US" sz="450" dirty="0">
                <a:solidFill>
                  <a:schemeClr val="tx1">
                    <a:lumMod val="50000"/>
                    <a:lumOff val="50000"/>
                  </a:schemeClr>
                </a:solidFill>
                <a:latin typeface="Arial" panose="020B0604020202020204" pitchFamily="34" charset="0"/>
                <a:cs typeface="Arial" panose="020B0604020202020204" pitchFamily="34" charset="0"/>
              </a:rPr>
              <a:t>© 2022 Carnegie Mellon University</a:t>
            </a:r>
          </a:p>
        </p:txBody>
      </p:sp>
      <p:sp>
        <p:nvSpPr>
          <p:cNvPr id="17" name="TextBox 16"/>
          <p:cNvSpPr txBox="1"/>
          <p:nvPr userDrawn="1"/>
        </p:nvSpPr>
        <p:spPr>
          <a:xfrm>
            <a:off x="6057900" y="4833649"/>
            <a:ext cx="2095500" cy="69250"/>
          </a:xfrm>
          <a:prstGeom prst="rect">
            <a:avLst/>
          </a:prstGeom>
          <a:noFill/>
        </p:spPr>
        <p:txBody>
          <a:bodyPr wrap="square" lIns="0" tIns="0" rIns="0" bIns="0" rtlCol="0">
            <a:spAutoFit/>
          </a:bodyPr>
          <a:lstStyle/>
          <a:p>
            <a:r>
              <a:rPr lang="en-US" sz="450" dirty="0">
                <a:solidFill>
                  <a:srgbClr val="000000"/>
                </a:solidFill>
                <a:latin typeface="Arial"/>
                <a:cs typeface="Arial"/>
              </a:rPr>
              <a:t>[Distribution Statement A] Approved for public release and unlimited distribution.</a:t>
            </a:r>
            <a:endParaRPr lang="en-US" sz="375" dirty="0">
              <a:solidFill>
                <a:srgbClr val="000000"/>
              </a:solidFill>
              <a:latin typeface="Arial"/>
              <a:cs typeface="Arial"/>
            </a:endParaRPr>
          </a:p>
        </p:txBody>
      </p:sp>
      <p:sp>
        <p:nvSpPr>
          <p:cNvPr id="18" name="Rectangle 17"/>
          <p:cNvSpPr/>
          <p:nvPr userDrawn="1"/>
        </p:nvSpPr>
        <p:spPr>
          <a:xfrm>
            <a:off x="0" y="4739072"/>
            <a:ext cx="9144000" cy="1371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81001" y="4836583"/>
            <a:ext cx="1435608" cy="243783"/>
          </a:xfrm>
          <a:prstGeom prst="rect">
            <a:avLst/>
          </a:prstGeom>
        </p:spPr>
      </p:pic>
    </p:spTree>
    <p:extLst>
      <p:ext uri="{BB962C8B-B14F-4D97-AF65-F5344CB8AC3E}">
        <p14:creationId xmlns:p14="http://schemas.microsoft.com/office/powerpoint/2010/main" val="215717350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4" r:id="rId6"/>
    <p:sldLayoutId id="2147483722" r:id="rId7"/>
    <p:sldLayoutId id="2147483725" r:id="rId8"/>
    <p:sldLayoutId id="2147483723" r:id="rId9"/>
    <p:sldLayoutId id="2147483676" r:id="rId10"/>
    <p:sldLayoutId id="2147483662" r:id="rId11"/>
    <p:sldLayoutId id="2147483664" r:id="rId12"/>
    <p:sldLayoutId id="2147483672" r:id="rId13"/>
    <p:sldLayoutId id="2147483673" r:id="rId14"/>
    <p:sldLayoutId id="2147483674" r:id="rId15"/>
    <p:sldLayoutId id="2147483675" r:id="rId16"/>
    <p:sldLayoutId id="2147483726" r:id="rId17"/>
  </p:sldLayoutIdLst>
  <p:txStyles>
    <p:titleStyle>
      <a:lvl1pPr algn="l" defTabSz="685800" rtl="0" eaLnBrk="1" latinLnBrk="0" hangingPunct="1">
        <a:lnSpc>
          <a:spcPct val="90000"/>
        </a:lnSpc>
        <a:spcBef>
          <a:spcPct val="0"/>
        </a:spcBef>
        <a:buNone/>
        <a:defRPr sz="2400" b="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100000"/>
        </a:lnSpc>
        <a:spcBef>
          <a:spcPts val="750"/>
        </a:spcBef>
        <a:buFont typeface="Arial" panose="020B0604020202020204" pitchFamily="34" charset="0"/>
        <a:buNone/>
        <a:defRPr sz="1650" kern="1200">
          <a:solidFill>
            <a:schemeClr val="tx1"/>
          </a:solidFill>
          <a:latin typeface="Arial" panose="020B0604020202020204" pitchFamily="34" charset="0"/>
          <a:ea typeface="+mn-ea"/>
          <a:cs typeface="Arial" panose="020B0604020202020204" pitchFamily="34" charset="0"/>
        </a:defRPr>
      </a:lvl1pPr>
      <a:lvl2pPr marL="255985" indent="-127397" algn="l" defTabSz="685800" rtl="0" eaLnBrk="1" latinLnBrk="0" hangingPunct="1">
        <a:lnSpc>
          <a:spcPct val="100000"/>
        </a:lnSpc>
        <a:spcBef>
          <a:spcPts val="375"/>
        </a:spcBef>
        <a:buFont typeface="Arial" panose="020B0604020202020204" pitchFamily="34" charset="0"/>
        <a:buChar char="•"/>
        <a:defRPr sz="1650" kern="1200">
          <a:solidFill>
            <a:schemeClr val="tx1"/>
          </a:solidFill>
          <a:latin typeface="Arial" panose="020B0604020202020204" pitchFamily="34" charset="0"/>
          <a:ea typeface="+mn-ea"/>
          <a:cs typeface="Arial" panose="020B0604020202020204" pitchFamily="34" charset="0"/>
        </a:defRPr>
      </a:lvl2pPr>
      <a:lvl3pPr marL="471488" indent="-128588"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685800" indent="-132160" algn="l" defTabSz="685800" rtl="0" eaLnBrk="1" latinLnBrk="0" hangingPunct="1">
        <a:lnSpc>
          <a:spcPct val="100000"/>
        </a:lnSpc>
        <a:spcBef>
          <a:spcPts val="375"/>
        </a:spcBef>
        <a:buClr>
          <a:schemeClr val="tx1">
            <a:lumMod val="50000"/>
            <a:lumOff val="50000"/>
          </a:schemeClr>
        </a:buClr>
        <a:buFont typeface="Arial" panose="020B0604020202020204" pitchFamily="34" charset="0"/>
        <a:buChar char="•"/>
        <a:defRPr sz="15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6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2" userDrawn="1">
          <p15:clr>
            <a:srgbClr val="A4A3A4"/>
          </p15:clr>
        </p15:guide>
        <p15:guide id="2" pos="240" userDrawn="1">
          <p15:clr>
            <a:srgbClr val="A4A3A4"/>
          </p15:clr>
        </p15:guide>
        <p15:guide id="3" pos="600" userDrawn="1">
          <p15:clr>
            <a:srgbClr val="A4A3A4"/>
          </p15:clr>
        </p15:guide>
        <p15:guide id="4" pos="696" userDrawn="1">
          <p15:clr>
            <a:srgbClr val="A4A3A4"/>
          </p15:clr>
        </p15:guide>
        <p15:guide id="5" pos="1056" userDrawn="1">
          <p15:clr>
            <a:srgbClr val="A4A3A4"/>
          </p15:clr>
        </p15:guide>
        <p15:guide id="6" pos="1152" userDrawn="1">
          <p15:clr>
            <a:srgbClr val="A4A3A4"/>
          </p15:clr>
        </p15:guide>
        <p15:guide id="7" pos="1488" userDrawn="1">
          <p15:clr>
            <a:srgbClr val="A4A3A4"/>
          </p15:clr>
        </p15:guide>
        <p15:guide id="8" pos="1584" userDrawn="1">
          <p15:clr>
            <a:srgbClr val="A4A3A4"/>
          </p15:clr>
        </p15:guide>
        <p15:guide id="9" pos="1944" userDrawn="1">
          <p15:clr>
            <a:srgbClr val="A4A3A4"/>
          </p15:clr>
        </p15:guide>
        <p15:guide id="10" pos="2040" userDrawn="1">
          <p15:clr>
            <a:srgbClr val="A4A3A4"/>
          </p15:clr>
        </p15:guide>
        <p15:guide id="11" pos="2376" userDrawn="1">
          <p15:clr>
            <a:srgbClr val="A4A3A4"/>
          </p15:clr>
        </p15:guide>
        <p15:guide id="12" pos="2472" userDrawn="1">
          <p15:clr>
            <a:srgbClr val="A4A3A4"/>
          </p15:clr>
        </p15:guide>
        <p15:guide id="13" pos="2832" userDrawn="1">
          <p15:clr>
            <a:srgbClr val="A4A3A4"/>
          </p15:clr>
        </p15:guide>
        <p15:guide id="14" pos="2928" userDrawn="1">
          <p15:clr>
            <a:srgbClr val="A4A3A4"/>
          </p15:clr>
        </p15:guide>
        <p15:guide id="15" pos="3264" userDrawn="1">
          <p15:clr>
            <a:srgbClr val="A4A3A4"/>
          </p15:clr>
        </p15:guide>
        <p15:guide id="16" pos="3360" userDrawn="1">
          <p15:clr>
            <a:srgbClr val="A4A3A4"/>
          </p15:clr>
        </p15:guide>
        <p15:guide id="17" pos="3720" userDrawn="1">
          <p15:clr>
            <a:srgbClr val="A4A3A4"/>
          </p15:clr>
        </p15:guide>
        <p15:guide id="18" pos="3816" userDrawn="1">
          <p15:clr>
            <a:srgbClr val="A4A3A4"/>
          </p15:clr>
        </p15:guide>
        <p15:guide id="19" pos="4176" userDrawn="1">
          <p15:clr>
            <a:srgbClr val="A4A3A4"/>
          </p15:clr>
        </p15:guide>
        <p15:guide id="20" pos="4272" userDrawn="1">
          <p15:clr>
            <a:srgbClr val="A4A3A4"/>
          </p15:clr>
        </p15:guide>
        <p15:guide id="21" pos="4608" userDrawn="1">
          <p15:clr>
            <a:srgbClr val="A4A3A4"/>
          </p15:clr>
        </p15:guide>
        <p15:guide id="22" pos="4704" userDrawn="1">
          <p15:clr>
            <a:srgbClr val="A4A3A4"/>
          </p15:clr>
        </p15:guide>
        <p15:guide id="23" pos="5040" userDrawn="1">
          <p15:clr>
            <a:srgbClr val="A4A3A4"/>
          </p15:clr>
        </p15:guide>
        <p15:guide id="24" pos="5136" userDrawn="1">
          <p15:clr>
            <a:srgbClr val="A4A3A4"/>
          </p15:clr>
        </p15:guide>
        <p15:guide id="25" pos="5496" userDrawn="1">
          <p15:clr>
            <a:srgbClr val="A4A3A4"/>
          </p15:clr>
        </p15:guide>
        <p15:guide id="26" orient="horz" pos="516" userDrawn="1">
          <p15:clr>
            <a:srgbClr val="A4A3A4"/>
          </p15:clr>
        </p15:guide>
        <p15:guide id="27" orient="horz" pos="612" userDrawn="1">
          <p15:clr>
            <a:srgbClr val="A4A3A4"/>
          </p15:clr>
        </p15:guide>
        <p15:guide id="28" orient="horz" pos="924" userDrawn="1">
          <p15:clr>
            <a:srgbClr val="A4A3A4"/>
          </p15:clr>
        </p15:guide>
        <p15:guide id="29" orient="horz" pos="996" userDrawn="1">
          <p15:clr>
            <a:srgbClr val="A4A3A4"/>
          </p15:clr>
        </p15:guide>
        <p15:guide id="31" orient="horz" pos="1308" userDrawn="1">
          <p15:clr>
            <a:srgbClr val="A4A3A4"/>
          </p15:clr>
        </p15:guide>
        <p15:guide id="33" orient="horz" pos="1380" userDrawn="1">
          <p15:clr>
            <a:srgbClr val="A4A3A4"/>
          </p15:clr>
        </p15:guide>
        <p15:guide id="34" orient="horz" pos="1692" userDrawn="1">
          <p15:clr>
            <a:srgbClr val="A4A3A4"/>
          </p15:clr>
        </p15:guide>
        <p15:guide id="35" orient="horz" pos="1764" userDrawn="1">
          <p15:clr>
            <a:srgbClr val="A4A3A4"/>
          </p15:clr>
        </p15:guide>
        <p15:guide id="36" orient="horz" pos="2076" userDrawn="1">
          <p15:clr>
            <a:srgbClr val="A4A3A4"/>
          </p15:clr>
        </p15:guide>
        <p15:guide id="37" orient="horz" pos="2148" userDrawn="1">
          <p15:clr>
            <a:srgbClr val="A4A3A4"/>
          </p15:clr>
        </p15:guide>
        <p15:guide id="38" orient="horz" pos="2460" userDrawn="1">
          <p15:clr>
            <a:srgbClr val="A4A3A4"/>
          </p15:clr>
        </p15:guide>
        <p15:guide id="39" orient="horz" pos="2532" userDrawn="1">
          <p15:clr>
            <a:srgbClr val="A4A3A4"/>
          </p15:clr>
        </p15:guide>
        <p15:guide id="40" orient="horz" pos="2844" userDrawn="1">
          <p15:clr>
            <a:srgbClr val="A4A3A4"/>
          </p15:clr>
        </p15:guide>
        <p15:guide id="41" pos="2880" userDrawn="1">
          <p15:clr>
            <a:srgbClr val="F26B43"/>
          </p15:clr>
        </p15:guide>
        <p15:guide id="42" orient="horz" pos="16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0.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1.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3.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4.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6.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3.xml"/><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prstGeom prst="rect">
            <a:avLst/>
          </a:prstGeom>
        </p:spPr>
        <p:txBody>
          <a:bodyPr lIns="0" tIns="0" rIns="0" bIns="0" anchor="t" anchorCtr="0">
            <a:normAutofit/>
          </a:bodyPr>
          <a:lstStyle/>
          <a:p>
            <a:r>
              <a:rPr lang="en-US" dirty="0"/>
              <a:t>The Case for </a:t>
            </a:r>
            <a:r>
              <a:rPr lang="en-US" dirty="0" err="1"/>
              <a:t>Explainability</a:t>
            </a:r>
            <a:r>
              <a:rPr lang="en-US" dirty="0"/>
              <a:t> of Real-Time Systems and their Analyses</a:t>
            </a:r>
          </a:p>
        </p:txBody>
      </p:sp>
      <p:sp>
        <p:nvSpPr>
          <p:cNvPr id="4" name="Subtitle 3"/>
          <p:cNvSpPr>
            <a:spLocks noGrp="1"/>
          </p:cNvSpPr>
          <p:nvPr>
            <p:ph type="subTitle" idx="1"/>
          </p:nvPr>
        </p:nvSpPr>
        <p:spPr>
          <a:prstGeom prst="rect">
            <a:avLst/>
          </a:prstGeom>
        </p:spPr>
        <p:txBody>
          <a:bodyPr lIns="0" tIns="0" rIns="0" bIns="0">
            <a:normAutofit/>
          </a:bodyPr>
          <a:lstStyle/>
          <a:p>
            <a:r>
              <a:rPr lang="en-US" dirty="0"/>
              <a:t>Bjorn Andersson</a:t>
            </a:r>
          </a:p>
        </p:txBody>
      </p:sp>
    </p:spTree>
    <p:extLst>
      <p:ext uri="{BB962C8B-B14F-4D97-AF65-F5344CB8AC3E}">
        <p14:creationId xmlns:p14="http://schemas.microsoft.com/office/powerpoint/2010/main" val="4008897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143B6F-F507-A1C5-0232-325C436987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351" t="17743" r="1674" b="1297"/>
          <a:stretch/>
        </p:blipFill>
        <p:spPr>
          <a:xfrm>
            <a:off x="0" y="0"/>
            <a:ext cx="10113963" cy="5286376"/>
          </a:xfrm>
          <a:prstGeom prst="rect">
            <a:avLst/>
          </a:prstGeom>
        </p:spPr>
      </p:pic>
      <p:pic>
        <p:nvPicPr>
          <p:cNvPr id="2" name="Picture 1">
            <a:extLst>
              <a:ext uri="{FF2B5EF4-FFF2-40B4-BE49-F238E27FC236}">
                <a16:creationId xmlns:a16="http://schemas.microsoft.com/office/drawing/2014/main" id="{28408E64-CD4A-99E8-8F87-C22267D813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717" y="1516825"/>
            <a:ext cx="5327771" cy="1523492"/>
          </a:xfrm>
          <a:prstGeom prst="rect">
            <a:avLst/>
          </a:prstGeom>
        </p:spPr>
      </p:pic>
      <p:sp>
        <p:nvSpPr>
          <p:cNvPr id="3" name="Title 4">
            <a:extLst>
              <a:ext uri="{FF2B5EF4-FFF2-40B4-BE49-F238E27FC236}">
                <a16:creationId xmlns:a16="http://schemas.microsoft.com/office/drawing/2014/main" id="{02E64C1C-7DE7-6236-568F-ADC042FAD064}"/>
              </a:ext>
            </a:extLst>
          </p:cNvPr>
          <p:cNvSpPr>
            <a:spLocks noGrp="1"/>
          </p:cNvSpPr>
          <p:nvPr>
            <p:ph type="title"/>
          </p:nvPr>
        </p:nvSpPr>
        <p:spPr>
          <a:xfrm>
            <a:off x="337132" y="298075"/>
            <a:ext cx="8606843" cy="754076"/>
          </a:xfrm>
        </p:spPr>
        <p:txBody>
          <a:bodyPr/>
          <a:lstStyle/>
          <a:p>
            <a:r>
              <a:rPr lang="en-US" dirty="0"/>
              <a:t> </a:t>
            </a:r>
          </a:p>
        </p:txBody>
      </p:sp>
      <p:pic>
        <p:nvPicPr>
          <p:cNvPr id="5" name="Picture 4">
            <a:extLst>
              <a:ext uri="{FF2B5EF4-FFF2-40B4-BE49-F238E27FC236}">
                <a16:creationId xmlns:a16="http://schemas.microsoft.com/office/drawing/2014/main" id="{C5529B3C-5C2A-5F9C-3F3D-21767A27E6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295" t="2331" r="778" b="2331"/>
          <a:stretch/>
        </p:blipFill>
        <p:spPr>
          <a:xfrm>
            <a:off x="4620002" y="62117"/>
            <a:ext cx="3987080" cy="3985188"/>
          </a:xfrm>
          <a:prstGeom prst="ellipse">
            <a:avLst/>
          </a:prstGeom>
          <a:solidFill>
            <a:schemeClr val="bg1">
              <a:lumMod val="95000"/>
            </a:schemeClr>
          </a:solidFill>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6" name="Rounded Rectangular Callout 1">
            <a:extLst>
              <a:ext uri="{FF2B5EF4-FFF2-40B4-BE49-F238E27FC236}">
                <a16:creationId xmlns:a16="http://schemas.microsoft.com/office/drawing/2014/main" id="{91C109CD-D05C-D5EB-6191-D220B123605F}"/>
              </a:ext>
            </a:extLst>
          </p:cNvPr>
          <p:cNvSpPr/>
          <p:nvPr/>
        </p:nvSpPr>
        <p:spPr>
          <a:xfrm>
            <a:off x="1743075" y="582872"/>
            <a:ext cx="3147505" cy="1072633"/>
          </a:xfrm>
          <a:prstGeom prst="wedgeRoundRectCallout">
            <a:avLst>
              <a:gd name="adj1" fmla="val 67179"/>
              <a:gd name="adj2" fmla="val 26623"/>
              <a:gd name="adj3" fmla="val 16667"/>
            </a:avLst>
          </a:prstGeom>
          <a:solidFill>
            <a:srgbClr val="FFFFFF"/>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19" rIns="91440" bIns="91440" numCol="1" spcCol="38100" rtlCol="0" anchor="ctr">
            <a:spAutoFit/>
          </a:bodyPr>
          <a:lstStyle/>
          <a:p>
            <a:r>
              <a:rPr lang="en-US" sz="1800" dirty="0"/>
              <a:t>The black box uses the method </a:t>
            </a:r>
            <a:r>
              <a:rPr lang="en-US" sz="1800" dirty="0">
                <a:sym typeface="Symbol" panose="05050102010706020507" pitchFamily="18" charset="2"/>
              </a:rPr>
              <a:t></a:t>
            </a:r>
            <a:r>
              <a:rPr lang="en-US" sz="1800" dirty="0"/>
              <a:t>. It relies on mathematics and computers.</a:t>
            </a:r>
          </a:p>
        </p:txBody>
      </p:sp>
      <p:sp>
        <p:nvSpPr>
          <p:cNvPr id="7" name="Rounded Rectangular Callout 3">
            <a:extLst>
              <a:ext uri="{FF2B5EF4-FFF2-40B4-BE49-F238E27FC236}">
                <a16:creationId xmlns:a16="http://schemas.microsoft.com/office/drawing/2014/main" id="{DEF2D08C-C222-7A0D-24FC-07016540F4C9}"/>
              </a:ext>
            </a:extLst>
          </p:cNvPr>
          <p:cNvSpPr/>
          <p:nvPr/>
        </p:nvSpPr>
        <p:spPr>
          <a:xfrm>
            <a:off x="7097227" y="26354"/>
            <a:ext cx="1785982" cy="1634488"/>
          </a:xfrm>
          <a:prstGeom prst="wedgeRoundRectCallout">
            <a:avLst>
              <a:gd name="adj1" fmla="val -56883"/>
              <a:gd name="adj2" fmla="val 46792"/>
              <a:gd name="adj3" fmla="val 16667"/>
            </a:avLst>
          </a:prstGeom>
          <a:solidFill>
            <a:srgbClr val="FFFFFF"/>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19" rIns="91440" bIns="45719" numCol="1" spcCol="38100" rtlCol="0" anchor="ctr">
            <a:spAutoFit/>
          </a:bodyPr>
          <a:lstStyle/>
          <a:p>
            <a:r>
              <a:rPr lang="en-US" sz="1800" dirty="0">
                <a:latin typeface="Arial" panose="020B0604020202020204" pitchFamily="34" charset="0"/>
                <a:cs typeface="Arial" panose="020B0604020202020204" pitchFamily="34" charset="0"/>
              </a:rPr>
              <a:t>But how does the black box work? I am putting my life at stake.</a:t>
            </a:r>
          </a:p>
        </p:txBody>
      </p:sp>
      <p:sp>
        <p:nvSpPr>
          <p:cNvPr id="8" name="Cube 7">
            <a:extLst>
              <a:ext uri="{FF2B5EF4-FFF2-40B4-BE49-F238E27FC236}">
                <a16:creationId xmlns:a16="http://schemas.microsoft.com/office/drawing/2014/main" id="{C1DEB219-E94D-6D5A-863A-26EBAC67D232}"/>
              </a:ext>
            </a:extLst>
          </p:cNvPr>
          <p:cNvSpPr/>
          <p:nvPr/>
        </p:nvSpPr>
        <p:spPr>
          <a:xfrm>
            <a:off x="1933575" y="1544704"/>
            <a:ext cx="1021977" cy="520765"/>
          </a:xfrm>
          <a:prstGeom prst="cube">
            <a:avLst>
              <a:gd name="adj" fmla="val 46478"/>
            </a:avLst>
          </a:prstGeom>
          <a:solidFill>
            <a:schemeClr val="bg1">
              <a:lumMod val="65000"/>
            </a:schemeClr>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41688792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2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143B6F-F507-A1C5-0232-325C436987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351" t="17743" r="1674" b="1297"/>
          <a:stretch/>
        </p:blipFill>
        <p:spPr>
          <a:xfrm>
            <a:off x="0" y="0"/>
            <a:ext cx="10113963" cy="5286376"/>
          </a:xfrm>
          <a:prstGeom prst="rect">
            <a:avLst/>
          </a:prstGeom>
        </p:spPr>
      </p:pic>
      <p:pic>
        <p:nvPicPr>
          <p:cNvPr id="2" name="Picture 1">
            <a:extLst>
              <a:ext uri="{FF2B5EF4-FFF2-40B4-BE49-F238E27FC236}">
                <a16:creationId xmlns:a16="http://schemas.microsoft.com/office/drawing/2014/main" id="{96612BB9-F24B-5140-7211-227E290CAE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717" y="1516825"/>
            <a:ext cx="5327771" cy="1523492"/>
          </a:xfrm>
          <a:prstGeom prst="rect">
            <a:avLst/>
          </a:prstGeom>
        </p:spPr>
      </p:pic>
      <p:sp>
        <p:nvSpPr>
          <p:cNvPr id="3" name="Title 4">
            <a:extLst>
              <a:ext uri="{FF2B5EF4-FFF2-40B4-BE49-F238E27FC236}">
                <a16:creationId xmlns:a16="http://schemas.microsoft.com/office/drawing/2014/main" id="{71982A26-F848-80CC-4943-3A5C4F659C98}"/>
              </a:ext>
            </a:extLst>
          </p:cNvPr>
          <p:cNvSpPr>
            <a:spLocks noGrp="1"/>
          </p:cNvSpPr>
          <p:nvPr>
            <p:ph type="title"/>
          </p:nvPr>
        </p:nvSpPr>
        <p:spPr>
          <a:xfrm>
            <a:off x="337132" y="298075"/>
            <a:ext cx="8606843" cy="754076"/>
          </a:xfrm>
        </p:spPr>
        <p:txBody>
          <a:bodyPr/>
          <a:lstStyle/>
          <a:p>
            <a:r>
              <a:rPr lang="en-US" dirty="0"/>
              <a:t> </a:t>
            </a:r>
          </a:p>
        </p:txBody>
      </p:sp>
      <p:pic>
        <p:nvPicPr>
          <p:cNvPr id="5" name="Picture 4">
            <a:extLst>
              <a:ext uri="{FF2B5EF4-FFF2-40B4-BE49-F238E27FC236}">
                <a16:creationId xmlns:a16="http://schemas.microsoft.com/office/drawing/2014/main" id="{7B94BB43-6A18-28C4-95C2-B33C9F714C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295" t="2331" r="778" b="2331"/>
          <a:stretch/>
        </p:blipFill>
        <p:spPr>
          <a:xfrm>
            <a:off x="4620002" y="62117"/>
            <a:ext cx="3987080" cy="3985188"/>
          </a:xfrm>
          <a:prstGeom prst="ellipse">
            <a:avLst/>
          </a:prstGeom>
          <a:solidFill>
            <a:schemeClr val="bg1">
              <a:lumMod val="95000"/>
            </a:schemeClr>
          </a:solidFill>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6" name="Rounded Rectangular Callout 6">
            <a:extLst>
              <a:ext uri="{FF2B5EF4-FFF2-40B4-BE49-F238E27FC236}">
                <a16:creationId xmlns:a16="http://schemas.microsoft.com/office/drawing/2014/main" id="{9F1747DF-7BE3-EF2F-77C0-80FF99BC4DD1}"/>
              </a:ext>
            </a:extLst>
          </p:cNvPr>
          <p:cNvSpPr/>
          <p:nvPr/>
        </p:nvSpPr>
        <p:spPr>
          <a:xfrm>
            <a:off x="1303321" y="167597"/>
            <a:ext cx="4926114" cy="1379100"/>
          </a:xfrm>
          <a:prstGeom prst="wedgeRoundRectCallout">
            <a:avLst>
              <a:gd name="adj1" fmla="val 60944"/>
              <a:gd name="adj2" fmla="val 36368"/>
              <a:gd name="adj3" fmla="val 16667"/>
            </a:avLst>
          </a:prstGeom>
          <a:solidFill>
            <a:srgbClr val="FFFFFF"/>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19" rIns="91440" bIns="91440" numCol="1" spcCol="38100" rtlCol="0" anchor="ctr">
            <a:spAutoFit/>
          </a:bodyPr>
          <a:lstStyle/>
          <a:p>
            <a:r>
              <a:rPr lang="en-US" sz="1800" dirty="0">
                <a:latin typeface="Arial" panose="020B0604020202020204" pitchFamily="34" charset="0"/>
                <a:cs typeface="Arial" panose="020B0604020202020204" pitchFamily="34" charset="0"/>
              </a:rPr>
              <a:t>I don’t know the method </a:t>
            </a:r>
            <a:r>
              <a:rPr lang="en-US" sz="1800" dirty="0">
                <a:sym typeface="Symbol" panose="05050102010706020507" pitchFamily="18" charset="2"/>
              </a:rPr>
              <a:t></a:t>
            </a:r>
            <a:r>
              <a:rPr lang="en-US" sz="1800" dirty="0">
                <a:latin typeface="Arial" panose="020B0604020202020204" pitchFamily="34" charset="0"/>
                <a:cs typeface="Arial" panose="020B0604020202020204" pitchFamily="34" charset="0"/>
              </a:rPr>
              <a:t> and it would take years for me to learn about it. Can’t you just give me a high-level explanation for why the black box says it is safe to fly?</a:t>
            </a:r>
          </a:p>
        </p:txBody>
      </p:sp>
      <p:sp>
        <p:nvSpPr>
          <p:cNvPr id="7" name="Cube 6">
            <a:extLst>
              <a:ext uri="{FF2B5EF4-FFF2-40B4-BE49-F238E27FC236}">
                <a16:creationId xmlns:a16="http://schemas.microsoft.com/office/drawing/2014/main" id="{9865159A-8465-6DCD-137B-5CA16F7B80BA}"/>
              </a:ext>
            </a:extLst>
          </p:cNvPr>
          <p:cNvSpPr/>
          <p:nvPr/>
        </p:nvSpPr>
        <p:spPr>
          <a:xfrm>
            <a:off x="1923628" y="1449066"/>
            <a:ext cx="1021977" cy="520765"/>
          </a:xfrm>
          <a:prstGeom prst="cube">
            <a:avLst>
              <a:gd name="adj" fmla="val 46478"/>
            </a:avLst>
          </a:prstGeom>
          <a:solidFill>
            <a:schemeClr val="bg1">
              <a:lumMod val="65000"/>
            </a:schemeClr>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356059633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143B6F-F507-A1C5-0232-325C436987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351" t="17743" r="1674" b="1297"/>
          <a:stretch/>
        </p:blipFill>
        <p:spPr>
          <a:xfrm>
            <a:off x="0" y="0"/>
            <a:ext cx="10113963" cy="5286376"/>
          </a:xfrm>
          <a:prstGeom prst="rect">
            <a:avLst/>
          </a:prstGeom>
        </p:spPr>
      </p:pic>
      <p:pic>
        <p:nvPicPr>
          <p:cNvPr id="2" name="Picture 1">
            <a:extLst>
              <a:ext uri="{FF2B5EF4-FFF2-40B4-BE49-F238E27FC236}">
                <a16:creationId xmlns:a16="http://schemas.microsoft.com/office/drawing/2014/main" id="{1228F128-7E0A-1C98-41DC-44C384D29B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717" y="1516825"/>
            <a:ext cx="5327771" cy="1523492"/>
          </a:xfrm>
          <a:prstGeom prst="rect">
            <a:avLst/>
          </a:prstGeom>
        </p:spPr>
      </p:pic>
      <p:sp>
        <p:nvSpPr>
          <p:cNvPr id="3" name="Title 4">
            <a:extLst>
              <a:ext uri="{FF2B5EF4-FFF2-40B4-BE49-F238E27FC236}">
                <a16:creationId xmlns:a16="http://schemas.microsoft.com/office/drawing/2014/main" id="{155A1624-9C17-7EC0-07FA-5BC7273F11CD}"/>
              </a:ext>
            </a:extLst>
          </p:cNvPr>
          <p:cNvSpPr>
            <a:spLocks noGrp="1"/>
          </p:cNvSpPr>
          <p:nvPr>
            <p:ph type="title"/>
          </p:nvPr>
        </p:nvSpPr>
        <p:spPr>
          <a:xfrm>
            <a:off x="337132" y="298075"/>
            <a:ext cx="8606843" cy="754076"/>
          </a:xfrm>
        </p:spPr>
        <p:txBody>
          <a:bodyPr/>
          <a:lstStyle/>
          <a:p>
            <a:r>
              <a:rPr lang="en-US" dirty="0"/>
              <a:t> </a:t>
            </a:r>
          </a:p>
        </p:txBody>
      </p:sp>
      <p:pic>
        <p:nvPicPr>
          <p:cNvPr id="5" name="Picture 4">
            <a:extLst>
              <a:ext uri="{FF2B5EF4-FFF2-40B4-BE49-F238E27FC236}">
                <a16:creationId xmlns:a16="http://schemas.microsoft.com/office/drawing/2014/main" id="{4D23E880-2232-1FB6-82B1-340F321C5BC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295" t="2331" r="778" b="2331"/>
          <a:stretch/>
        </p:blipFill>
        <p:spPr>
          <a:xfrm>
            <a:off x="4620002" y="62117"/>
            <a:ext cx="3987080" cy="3985188"/>
          </a:xfrm>
          <a:prstGeom prst="ellipse">
            <a:avLst/>
          </a:prstGeom>
          <a:solidFill>
            <a:schemeClr val="bg1">
              <a:lumMod val="95000"/>
            </a:schemeClr>
          </a:solidFill>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6" name="Rounded Rectangular Callout 6">
            <a:extLst>
              <a:ext uri="{FF2B5EF4-FFF2-40B4-BE49-F238E27FC236}">
                <a16:creationId xmlns:a16="http://schemas.microsoft.com/office/drawing/2014/main" id="{76AF718D-6017-BF56-94F5-E62E040405E3}"/>
              </a:ext>
            </a:extLst>
          </p:cNvPr>
          <p:cNvSpPr/>
          <p:nvPr/>
        </p:nvSpPr>
        <p:spPr>
          <a:xfrm>
            <a:off x="430306" y="253614"/>
            <a:ext cx="4905487" cy="1957982"/>
          </a:xfrm>
          <a:prstGeom prst="wedgeRoundRectCallout">
            <a:avLst>
              <a:gd name="adj1" fmla="val 77074"/>
              <a:gd name="adj2" fmla="val 15062"/>
              <a:gd name="adj3" fmla="val 16667"/>
            </a:avLst>
          </a:prstGeom>
          <a:solidFill>
            <a:srgbClr val="FFFFFF"/>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19" rIns="91440" bIns="91440" numCol="1" spcCol="38100" rtlCol="0" anchor="ctr">
            <a:spAutoFit/>
          </a:bodyPr>
          <a:lstStyle/>
          <a:p>
            <a:pPr>
              <a:spcAft>
                <a:spcPts val="600"/>
              </a:spcAft>
            </a:pPr>
            <a:r>
              <a:rPr lang="en-US" sz="1600" dirty="0">
                <a:latin typeface="Arial" panose="020B0604020202020204" pitchFamily="34" charset="0"/>
                <a:cs typeface="Arial" panose="020B0604020202020204" pitchFamily="34" charset="0"/>
              </a:rPr>
              <a:t>I have heard that there is real-time software in airplanes these days to ensure safe flights. I would feel safer boarding the airplane if the air hostess could explain how that works.  </a:t>
            </a:r>
          </a:p>
          <a:p>
            <a:pPr>
              <a:spcAft>
                <a:spcPts val="600"/>
              </a:spcAft>
            </a:pPr>
            <a:r>
              <a:rPr lang="en-US" sz="1600" dirty="0">
                <a:latin typeface="Arial" panose="020B0604020202020204" pitchFamily="34" charset="0"/>
                <a:cs typeface="Arial" panose="020B0604020202020204" pitchFamily="34" charset="0"/>
              </a:rPr>
              <a:t>I wish that the academic community had developed explainable verification.</a:t>
            </a:r>
          </a:p>
        </p:txBody>
      </p:sp>
      <p:sp>
        <p:nvSpPr>
          <p:cNvPr id="7" name="Cube 6">
            <a:extLst>
              <a:ext uri="{FF2B5EF4-FFF2-40B4-BE49-F238E27FC236}">
                <a16:creationId xmlns:a16="http://schemas.microsoft.com/office/drawing/2014/main" id="{DCEB0637-655A-86C4-2549-428ED3B0D20E}"/>
              </a:ext>
            </a:extLst>
          </p:cNvPr>
          <p:cNvSpPr/>
          <p:nvPr/>
        </p:nvSpPr>
        <p:spPr>
          <a:xfrm>
            <a:off x="784830" y="2071992"/>
            <a:ext cx="1021977" cy="520765"/>
          </a:xfrm>
          <a:prstGeom prst="cube">
            <a:avLst>
              <a:gd name="adj" fmla="val 46478"/>
            </a:avLst>
          </a:prstGeom>
          <a:solidFill>
            <a:schemeClr val="bg1">
              <a:lumMod val="65000"/>
            </a:schemeClr>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49031102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E6D63-B4DB-99FF-5807-0171DF076731}"/>
              </a:ext>
            </a:extLst>
          </p:cNvPr>
          <p:cNvSpPr>
            <a:spLocks noGrp="1"/>
          </p:cNvSpPr>
          <p:nvPr>
            <p:ph type="title"/>
          </p:nvPr>
        </p:nvSpPr>
        <p:spPr>
          <a:xfrm>
            <a:off x="401934" y="171742"/>
            <a:ext cx="8021876" cy="502391"/>
          </a:xfrm>
        </p:spPr>
        <p:txBody>
          <a:bodyPr/>
          <a:lstStyle/>
          <a:p>
            <a:r>
              <a:rPr lang="en-US" dirty="0"/>
              <a:t>Problem: How to get developers and certifiers to trust FMs</a:t>
            </a:r>
          </a:p>
        </p:txBody>
      </p:sp>
      <p:pic>
        <p:nvPicPr>
          <p:cNvPr id="37" name="Picture 36" descr="Icon&#10;&#10;Description automatically generated">
            <a:extLst>
              <a:ext uri="{FF2B5EF4-FFF2-40B4-BE49-F238E27FC236}">
                <a16:creationId xmlns:a16="http://schemas.microsoft.com/office/drawing/2014/main" id="{563F83A6-AEB8-546F-2F2F-93D88859F5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377161" y="3607010"/>
            <a:ext cx="519977" cy="876300"/>
          </a:xfrm>
          <a:prstGeom prst="rect">
            <a:avLst/>
          </a:prstGeom>
        </p:spPr>
      </p:pic>
      <p:sp>
        <p:nvSpPr>
          <p:cNvPr id="16" name="TextBox 15">
            <a:extLst>
              <a:ext uri="{FF2B5EF4-FFF2-40B4-BE49-F238E27FC236}">
                <a16:creationId xmlns:a16="http://schemas.microsoft.com/office/drawing/2014/main" id="{FBAD3B55-B9DC-809C-21EC-40F07CF1E624}"/>
              </a:ext>
            </a:extLst>
          </p:cNvPr>
          <p:cNvSpPr txBox="1"/>
          <p:nvPr/>
        </p:nvSpPr>
        <p:spPr>
          <a:xfrm>
            <a:off x="2237558" y="4517983"/>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pic>
        <p:nvPicPr>
          <p:cNvPr id="17" name="Picture 16" descr="Icon&#10;&#10;Description automatically generated">
            <a:extLst>
              <a:ext uri="{FF2B5EF4-FFF2-40B4-BE49-F238E27FC236}">
                <a16:creationId xmlns:a16="http://schemas.microsoft.com/office/drawing/2014/main" id="{24EC369B-655C-BA92-623D-B32F8716E0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76617" y="3607010"/>
            <a:ext cx="519977" cy="876300"/>
          </a:xfrm>
          <a:prstGeom prst="rect">
            <a:avLst/>
          </a:prstGeom>
        </p:spPr>
      </p:pic>
      <p:sp>
        <p:nvSpPr>
          <p:cNvPr id="18" name="TextBox 17">
            <a:extLst>
              <a:ext uri="{FF2B5EF4-FFF2-40B4-BE49-F238E27FC236}">
                <a16:creationId xmlns:a16="http://schemas.microsoft.com/office/drawing/2014/main" id="{B23A77EE-A0A5-FA2D-260C-9146F118E75D}"/>
              </a:ext>
            </a:extLst>
          </p:cNvPr>
          <p:cNvSpPr txBox="1"/>
          <p:nvPr/>
        </p:nvSpPr>
        <p:spPr>
          <a:xfrm>
            <a:off x="6137014" y="4517983"/>
            <a:ext cx="716225" cy="153888"/>
          </a:xfrm>
          <a:prstGeom prst="rect">
            <a:avLst/>
          </a:prstGeom>
          <a:noFill/>
        </p:spPr>
        <p:txBody>
          <a:bodyPr wrap="square" lIns="0" tIns="0" rIns="0" bIns="0" rtlCol="0">
            <a:spAutoFit/>
          </a:bodyPr>
          <a:lstStyle/>
          <a:p>
            <a:pPr algn="ctr"/>
            <a:r>
              <a:rPr lang="en-US" sz="1000" dirty="0">
                <a:latin typeface="Arial"/>
                <a:cs typeface="Arial"/>
              </a:rPr>
              <a:t>Certifier</a:t>
            </a:r>
          </a:p>
        </p:txBody>
      </p:sp>
      <p:sp>
        <p:nvSpPr>
          <p:cNvPr id="25" name="Rectangle 24">
            <a:extLst>
              <a:ext uri="{FF2B5EF4-FFF2-40B4-BE49-F238E27FC236}">
                <a16:creationId xmlns:a16="http://schemas.microsoft.com/office/drawing/2014/main" id="{82FE4F33-C731-D9CF-F79A-3F62CA3685ED}"/>
              </a:ext>
            </a:extLst>
          </p:cNvPr>
          <p:cNvSpPr/>
          <p:nvPr/>
        </p:nvSpPr>
        <p:spPr>
          <a:xfrm>
            <a:off x="3261090" y="3721098"/>
            <a:ext cx="2489824" cy="73723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have run Formal Methods (FM) tool and it outputs SAFE</a:t>
            </a:r>
          </a:p>
        </p:txBody>
      </p:sp>
      <p:cxnSp>
        <p:nvCxnSpPr>
          <p:cNvPr id="27" name="Straight Arrow Connector 26">
            <a:extLst>
              <a:ext uri="{FF2B5EF4-FFF2-40B4-BE49-F238E27FC236}">
                <a16:creationId xmlns:a16="http://schemas.microsoft.com/office/drawing/2014/main" id="{E982F625-19D2-CF7E-A125-21A20FCDEC94}"/>
              </a:ext>
            </a:extLst>
          </p:cNvPr>
          <p:cNvCxnSpPr>
            <a:cxnSpLocks/>
            <a:stCxn id="37" idx="1"/>
            <a:endCxn id="25" idx="1"/>
          </p:cNvCxnSpPr>
          <p:nvPr/>
        </p:nvCxnSpPr>
        <p:spPr>
          <a:xfrm>
            <a:off x="2897138" y="4045160"/>
            <a:ext cx="363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4D7E07F-EA38-DB96-C1F1-14FA5E7B9FC5}"/>
              </a:ext>
            </a:extLst>
          </p:cNvPr>
          <p:cNvCxnSpPr>
            <a:cxnSpLocks/>
          </p:cNvCxnSpPr>
          <p:nvPr/>
        </p:nvCxnSpPr>
        <p:spPr>
          <a:xfrm>
            <a:off x="5750914" y="4060486"/>
            <a:ext cx="363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86383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E6D63-B4DB-99FF-5807-0171DF076731}"/>
              </a:ext>
            </a:extLst>
          </p:cNvPr>
          <p:cNvSpPr>
            <a:spLocks noGrp="1"/>
          </p:cNvSpPr>
          <p:nvPr>
            <p:ph type="title"/>
          </p:nvPr>
        </p:nvSpPr>
        <p:spPr>
          <a:xfrm>
            <a:off x="401934" y="171742"/>
            <a:ext cx="8021876" cy="502391"/>
          </a:xfrm>
        </p:spPr>
        <p:txBody>
          <a:bodyPr/>
          <a:lstStyle/>
          <a:p>
            <a:r>
              <a:rPr lang="en-US" dirty="0"/>
              <a:t>Problem: How to get developers and certifiers to trust FMs</a:t>
            </a:r>
          </a:p>
        </p:txBody>
      </p:sp>
      <p:pic>
        <p:nvPicPr>
          <p:cNvPr id="37" name="Picture 36" descr="Icon&#10;&#10;Description automatically generated">
            <a:extLst>
              <a:ext uri="{FF2B5EF4-FFF2-40B4-BE49-F238E27FC236}">
                <a16:creationId xmlns:a16="http://schemas.microsoft.com/office/drawing/2014/main" id="{563F83A6-AEB8-546F-2F2F-93D88859F5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377161" y="3607010"/>
            <a:ext cx="519977" cy="876300"/>
          </a:xfrm>
          <a:prstGeom prst="rect">
            <a:avLst/>
          </a:prstGeom>
        </p:spPr>
      </p:pic>
      <p:sp>
        <p:nvSpPr>
          <p:cNvPr id="16" name="TextBox 15">
            <a:extLst>
              <a:ext uri="{FF2B5EF4-FFF2-40B4-BE49-F238E27FC236}">
                <a16:creationId xmlns:a16="http://schemas.microsoft.com/office/drawing/2014/main" id="{FBAD3B55-B9DC-809C-21EC-40F07CF1E624}"/>
              </a:ext>
            </a:extLst>
          </p:cNvPr>
          <p:cNvSpPr txBox="1"/>
          <p:nvPr/>
        </p:nvSpPr>
        <p:spPr>
          <a:xfrm>
            <a:off x="2237558" y="4517983"/>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pic>
        <p:nvPicPr>
          <p:cNvPr id="17" name="Picture 16" descr="Icon&#10;&#10;Description automatically generated">
            <a:extLst>
              <a:ext uri="{FF2B5EF4-FFF2-40B4-BE49-F238E27FC236}">
                <a16:creationId xmlns:a16="http://schemas.microsoft.com/office/drawing/2014/main" id="{24EC369B-655C-BA92-623D-B32F8716E0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76617" y="3607010"/>
            <a:ext cx="519977" cy="876300"/>
          </a:xfrm>
          <a:prstGeom prst="rect">
            <a:avLst/>
          </a:prstGeom>
        </p:spPr>
      </p:pic>
      <p:sp>
        <p:nvSpPr>
          <p:cNvPr id="18" name="TextBox 17">
            <a:extLst>
              <a:ext uri="{FF2B5EF4-FFF2-40B4-BE49-F238E27FC236}">
                <a16:creationId xmlns:a16="http://schemas.microsoft.com/office/drawing/2014/main" id="{B23A77EE-A0A5-FA2D-260C-9146F118E75D}"/>
              </a:ext>
            </a:extLst>
          </p:cNvPr>
          <p:cNvSpPr txBox="1"/>
          <p:nvPr/>
        </p:nvSpPr>
        <p:spPr>
          <a:xfrm>
            <a:off x="6137014" y="4517983"/>
            <a:ext cx="716225" cy="153888"/>
          </a:xfrm>
          <a:prstGeom prst="rect">
            <a:avLst/>
          </a:prstGeom>
          <a:noFill/>
        </p:spPr>
        <p:txBody>
          <a:bodyPr wrap="square" lIns="0" tIns="0" rIns="0" bIns="0" rtlCol="0">
            <a:spAutoFit/>
          </a:bodyPr>
          <a:lstStyle/>
          <a:p>
            <a:pPr algn="ctr"/>
            <a:r>
              <a:rPr lang="en-US" sz="1000" dirty="0">
                <a:latin typeface="Arial"/>
                <a:cs typeface="Arial"/>
              </a:rPr>
              <a:t>Certifier</a:t>
            </a:r>
          </a:p>
        </p:txBody>
      </p:sp>
      <p:sp>
        <p:nvSpPr>
          <p:cNvPr id="25" name="Rectangle 24">
            <a:extLst>
              <a:ext uri="{FF2B5EF4-FFF2-40B4-BE49-F238E27FC236}">
                <a16:creationId xmlns:a16="http://schemas.microsoft.com/office/drawing/2014/main" id="{82FE4F33-C731-D9CF-F79A-3F62CA3685ED}"/>
              </a:ext>
            </a:extLst>
          </p:cNvPr>
          <p:cNvSpPr/>
          <p:nvPr/>
        </p:nvSpPr>
        <p:spPr>
          <a:xfrm>
            <a:off x="3261090" y="3721098"/>
            <a:ext cx="2489824" cy="73723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have run Formal Methods (FM) tool and it outputs SAFE</a:t>
            </a:r>
          </a:p>
        </p:txBody>
      </p:sp>
      <p:cxnSp>
        <p:nvCxnSpPr>
          <p:cNvPr id="27" name="Straight Arrow Connector 26">
            <a:extLst>
              <a:ext uri="{FF2B5EF4-FFF2-40B4-BE49-F238E27FC236}">
                <a16:creationId xmlns:a16="http://schemas.microsoft.com/office/drawing/2014/main" id="{E982F625-19D2-CF7E-A125-21A20FCDEC94}"/>
              </a:ext>
            </a:extLst>
          </p:cNvPr>
          <p:cNvCxnSpPr>
            <a:cxnSpLocks/>
            <a:stCxn id="37" idx="1"/>
            <a:endCxn id="25" idx="1"/>
          </p:cNvCxnSpPr>
          <p:nvPr/>
        </p:nvCxnSpPr>
        <p:spPr>
          <a:xfrm>
            <a:off x="2897138" y="4045160"/>
            <a:ext cx="363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4D7E07F-EA38-DB96-C1F1-14FA5E7B9FC5}"/>
              </a:ext>
            </a:extLst>
          </p:cNvPr>
          <p:cNvCxnSpPr>
            <a:cxnSpLocks/>
          </p:cNvCxnSpPr>
          <p:nvPr/>
        </p:nvCxnSpPr>
        <p:spPr>
          <a:xfrm>
            <a:off x="5750914" y="4060486"/>
            <a:ext cx="363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hought Bubble: Cloud 2">
            <a:extLst>
              <a:ext uri="{FF2B5EF4-FFF2-40B4-BE49-F238E27FC236}">
                <a16:creationId xmlns:a16="http://schemas.microsoft.com/office/drawing/2014/main" id="{11FAECE1-09AD-A619-C711-745E33C2B4F7}"/>
              </a:ext>
            </a:extLst>
          </p:cNvPr>
          <p:cNvSpPr/>
          <p:nvPr/>
        </p:nvSpPr>
        <p:spPr>
          <a:xfrm>
            <a:off x="4372897" y="536185"/>
            <a:ext cx="4653487" cy="2682501"/>
          </a:xfrm>
          <a:prstGeom prst="cloudCallout">
            <a:avLst>
              <a:gd name="adj1" fmla="val -4416"/>
              <a:gd name="adj2" fmla="val 627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Why should I trust this? Some tool that I have never heard of and it is based on some theory that I have never heard of. There are 100s of theories and 1000s of tools, I can’t learn all of them.</a:t>
            </a:r>
          </a:p>
        </p:txBody>
      </p:sp>
    </p:spTree>
    <p:extLst>
      <p:ext uri="{BB962C8B-B14F-4D97-AF65-F5344CB8AC3E}">
        <p14:creationId xmlns:p14="http://schemas.microsoft.com/office/powerpoint/2010/main" val="43602598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E6D63-B4DB-99FF-5807-0171DF076731}"/>
              </a:ext>
            </a:extLst>
          </p:cNvPr>
          <p:cNvSpPr>
            <a:spLocks noGrp="1"/>
          </p:cNvSpPr>
          <p:nvPr>
            <p:ph type="title"/>
          </p:nvPr>
        </p:nvSpPr>
        <p:spPr>
          <a:xfrm>
            <a:off x="401934" y="171742"/>
            <a:ext cx="8021876" cy="502391"/>
          </a:xfrm>
        </p:spPr>
        <p:txBody>
          <a:bodyPr/>
          <a:lstStyle/>
          <a:p>
            <a:r>
              <a:rPr lang="en-US" dirty="0"/>
              <a:t>Problem: How to get developers and certifiers to trust FMs</a:t>
            </a:r>
          </a:p>
        </p:txBody>
      </p:sp>
      <p:pic>
        <p:nvPicPr>
          <p:cNvPr id="37" name="Picture 36" descr="Icon&#10;&#10;Description automatically generated">
            <a:extLst>
              <a:ext uri="{FF2B5EF4-FFF2-40B4-BE49-F238E27FC236}">
                <a16:creationId xmlns:a16="http://schemas.microsoft.com/office/drawing/2014/main" id="{563F83A6-AEB8-546F-2F2F-93D88859F5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377161" y="3607010"/>
            <a:ext cx="519977" cy="876300"/>
          </a:xfrm>
          <a:prstGeom prst="rect">
            <a:avLst/>
          </a:prstGeom>
        </p:spPr>
      </p:pic>
      <p:sp>
        <p:nvSpPr>
          <p:cNvPr id="16" name="TextBox 15">
            <a:extLst>
              <a:ext uri="{FF2B5EF4-FFF2-40B4-BE49-F238E27FC236}">
                <a16:creationId xmlns:a16="http://schemas.microsoft.com/office/drawing/2014/main" id="{FBAD3B55-B9DC-809C-21EC-40F07CF1E624}"/>
              </a:ext>
            </a:extLst>
          </p:cNvPr>
          <p:cNvSpPr txBox="1"/>
          <p:nvPr/>
        </p:nvSpPr>
        <p:spPr>
          <a:xfrm>
            <a:off x="2237558" y="4517983"/>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pic>
        <p:nvPicPr>
          <p:cNvPr id="17" name="Picture 16" descr="Icon&#10;&#10;Description automatically generated">
            <a:extLst>
              <a:ext uri="{FF2B5EF4-FFF2-40B4-BE49-F238E27FC236}">
                <a16:creationId xmlns:a16="http://schemas.microsoft.com/office/drawing/2014/main" id="{24EC369B-655C-BA92-623D-B32F8716E0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76617" y="3607010"/>
            <a:ext cx="519977" cy="876300"/>
          </a:xfrm>
          <a:prstGeom prst="rect">
            <a:avLst/>
          </a:prstGeom>
        </p:spPr>
      </p:pic>
      <p:sp>
        <p:nvSpPr>
          <p:cNvPr id="18" name="TextBox 17">
            <a:extLst>
              <a:ext uri="{FF2B5EF4-FFF2-40B4-BE49-F238E27FC236}">
                <a16:creationId xmlns:a16="http://schemas.microsoft.com/office/drawing/2014/main" id="{B23A77EE-A0A5-FA2D-260C-9146F118E75D}"/>
              </a:ext>
            </a:extLst>
          </p:cNvPr>
          <p:cNvSpPr txBox="1"/>
          <p:nvPr/>
        </p:nvSpPr>
        <p:spPr>
          <a:xfrm>
            <a:off x="6137014" y="4517983"/>
            <a:ext cx="716225" cy="153888"/>
          </a:xfrm>
          <a:prstGeom prst="rect">
            <a:avLst/>
          </a:prstGeom>
          <a:noFill/>
        </p:spPr>
        <p:txBody>
          <a:bodyPr wrap="square" lIns="0" tIns="0" rIns="0" bIns="0" rtlCol="0">
            <a:spAutoFit/>
          </a:bodyPr>
          <a:lstStyle/>
          <a:p>
            <a:pPr algn="ctr"/>
            <a:r>
              <a:rPr lang="en-US" sz="1000" dirty="0">
                <a:latin typeface="Arial"/>
                <a:cs typeface="Arial"/>
              </a:rPr>
              <a:t>Certifier</a:t>
            </a:r>
          </a:p>
        </p:txBody>
      </p:sp>
      <p:sp>
        <p:nvSpPr>
          <p:cNvPr id="25" name="Rectangle 24">
            <a:extLst>
              <a:ext uri="{FF2B5EF4-FFF2-40B4-BE49-F238E27FC236}">
                <a16:creationId xmlns:a16="http://schemas.microsoft.com/office/drawing/2014/main" id="{82FE4F33-C731-D9CF-F79A-3F62CA3685ED}"/>
              </a:ext>
            </a:extLst>
          </p:cNvPr>
          <p:cNvSpPr/>
          <p:nvPr/>
        </p:nvSpPr>
        <p:spPr>
          <a:xfrm>
            <a:off x="3261090" y="3721098"/>
            <a:ext cx="2489824" cy="73723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have run Formal Methods (FM) tool and it outputs SAFE</a:t>
            </a:r>
          </a:p>
        </p:txBody>
      </p:sp>
      <p:cxnSp>
        <p:nvCxnSpPr>
          <p:cNvPr id="27" name="Straight Arrow Connector 26">
            <a:extLst>
              <a:ext uri="{FF2B5EF4-FFF2-40B4-BE49-F238E27FC236}">
                <a16:creationId xmlns:a16="http://schemas.microsoft.com/office/drawing/2014/main" id="{E982F625-19D2-CF7E-A125-21A20FCDEC94}"/>
              </a:ext>
            </a:extLst>
          </p:cNvPr>
          <p:cNvCxnSpPr>
            <a:cxnSpLocks/>
            <a:stCxn id="37" idx="1"/>
            <a:endCxn id="25" idx="1"/>
          </p:cNvCxnSpPr>
          <p:nvPr/>
        </p:nvCxnSpPr>
        <p:spPr>
          <a:xfrm>
            <a:off x="2897138" y="4045160"/>
            <a:ext cx="363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4D7E07F-EA38-DB96-C1F1-14FA5E7B9FC5}"/>
              </a:ext>
            </a:extLst>
          </p:cNvPr>
          <p:cNvCxnSpPr>
            <a:cxnSpLocks/>
          </p:cNvCxnSpPr>
          <p:nvPr/>
        </p:nvCxnSpPr>
        <p:spPr>
          <a:xfrm>
            <a:off x="5750914" y="4060486"/>
            <a:ext cx="363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hought Bubble: Cloud 2">
            <a:extLst>
              <a:ext uri="{FF2B5EF4-FFF2-40B4-BE49-F238E27FC236}">
                <a16:creationId xmlns:a16="http://schemas.microsoft.com/office/drawing/2014/main" id="{11FAECE1-09AD-A619-C711-745E33C2B4F7}"/>
              </a:ext>
            </a:extLst>
          </p:cNvPr>
          <p:cNvSpPr/>
          <p:nvPr/>
        </p:nvSpPr>
        <p:spPr>
          <a:xfrm>
            <a:off x="4372897" y="536185"/>
            <a:ext cx="4653487" cy="2682501"/>
          </a:xfrm>
          <a:prstGeom prst="cloudCallout">
            <a:avLst>
              <a:gd name="adj1" fmla="val -4099"/>
              <a:gd name="adj2" fmla="val 6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 maybe the model that is taken as input is unfaithful to reality and maybe the model that is taken as input does not represent the developer’s mental model of the real system.</a:t>
            </a:r>
          </a:p>
        </p:txBody>
      </p:sp>
    </p:spTree>
    <p:extLst>
      <p:ext uri="{BB962C8B-B14F-4D97-AF65-F5344CB8AC3E}">
        <p14:creationId xmlns:p14="http://schemas.microsoft.com/office/powerpoint/2010/main" val="405102398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0" y="2150435"/>
            <a:ext cx="9144000"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pPr algn="ctr"/>
            <a:r>
              <a:rPr lang="en-US" sz="2398" b="0" kern="0" dirty="0"/>
              <a:t>Explanation of Analysis</a:t>
            </a:r>
            <a:endParaRPr lang="en-US" sz="2398" b="0" dirty="0"/>
          </a:p>
        </p:txBody>
      </p:sp>
    </p:spTree>
    <p:extLst>
      <p:ext uri="{BB962C8B-B14F-4D97-AF65-F5344CB8AC3E}">
        <p14:creationId xmlns:p14="http://schemas.microsoft.com/office/powerpoint/2010/main" val="140935800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FM tool</a:t>
            </a:r>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954426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087283" y="2308451"/>
            <a:ext cx="2111573" cy="1477328"/>
          </a:xfrm>
          <a:prstGeom prst="rect">
            <a:avLst/>
          </a:prstGeom>
          <a:noFill/>
        </p:spPr>
        <p:txBody>
          <a:bodyPr wrap="square" rtlCol="0">
            <a:spAutoFit/>
          </a:bodyPr>
          <a:lstStyle/>
          <a:p>
            <a:r>
              <a:rPr lang="en-US" dirty="0"/>
              <a:t>Question</a:t>
            </a:r>
          </a:p>
          <a:p>
            <a:r>
              <a:rPr lang="en-US" dirty="0"/>
              <a:t>Given model M, is correctness</a:t>
            </a:r>
            <a:r>
              <a:rPr lang="en-US" dirty="0">
                <a:sym typeface="Symbol" panose="05050102010706020507" pitchFamily="18" charset="2"/>
              </a:rPr>
              <a:t> </a:t>
            </a:r>
            <a:r>
              <a:rPr lang="en-US" dirty="0"/>
              <a:t>property </a:t>
            </a:r>
            <a:r>
              <a:rPr lang="en-US" dirty="0">
                <a:sym typeface="Symbol" panose="05050102010706020507" pitchFamily="18" charset="2"/>
              </a:rPr>
              <a:t> </a:t>
            </a:r>
            <a:r>
              <a:rPr lang="en-US" dirty="0"/>
              <a:t>true for all executions?</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2021305" y="2672425"/>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4874003" y="2119854"/>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spTree>
    <p:extLst>
      <p:ext uri="{BB962C8B-B14F-4D97-AF65-F5344CB8AC3E}">
        <p14:creationId xmlns:p14="http://schemas.microsoft.com/office/powerpoint/2010/main" val="277455541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1477328"/>
          </a:xfrm>
          <a:prstGeom prst="rect">
            <a:avLst/>
          </a:prstGeom>
          <a:noFill/>
        </p:spPr>
        <p:txBody>
          <a:bodyPr wrap="square" rtlCol="0">
            <a:spAutoFit/>
          </a:bodyPr>
          <a:lstStyle/>
          <a:p>
            <a:r>
              <a:rPr lang="en-US" b="1" dirty="0"/>
              <a:t>Question: </a:t>
            </a:r>
            <a:r>
              <a:rPr lang="en-US" dirty="0"/>
              <a:t>Given taskset </a:t>
            </a:r>
            <a:r>
              <a:rPr lang="en-US" dirty="0">
                <a:latin typeface="Symbol" panose="05050102010706020507" pitchFamily="18" charset="2"/>
              </a:rPr>
              <a:t>t</a:t>
            </a:r>
            <a:r>
              <a:rPr lang="en-US" dirty="0"/>
              <a:t>, the following run-time scheduler S, and assumptions A, is it schedulable?</a:t>
            </a:r>
          </a:p>
        </p:txBody>
      </p:sp>
    </p:spTree>
    <p:extLst>
      <p:ext uri="{BB962C8B-B14F-4D97-AF65-F5344CB8AC3E}">
        <p14:creationId xmlns:p14="http://schemas.microsoft.com/office/powerpoint/2010/main" val="183847240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7259" y="563168"/>
            <a:ext cx="8340968" cy="3662653"/>
          </a:xfrm>
        </p:spPr>
        <p:txBody>
          <a:bodyPr>
            <a:normAutofit fontScale="62500" lnSpcReduction="20000"/>
          </a:bodyPr>
          <a:lstStyle/>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Copyright 2022 Carnegie Mellon University.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This material is based upon work funded and supported by the Department of Defense under Contract No. FA8702-15-D-0002 with Carnegie Mellon University for the operation of the Software Engineering Institute, a federally funded research and development center.</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view, opinions, and/or findings contained in this material are those of the author(s) and should not be construed as an official Government position, policy, or decision, unless designated by other documentation.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[DISTRIBUTION STATEMENT A] This material has been approved for public release and unlimited distribution.  Please see Copyright notice for non-US Government use and distribution.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permission@sei.cmu.edu.</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DM22-0896</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231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1477328"/>
          </a:xfrm>
          <a:prstGeom prst="rect">
            <a:avLst/>
          </a:prstGeom>
          <a:noFill/>
        </p:spPr>
        <p:txBody>
          <a:bodyPr wrap="square" rtlCol="0">
            <a:spAutoFit/>
          </a:bodyPr>
          <a:lstStyle/>
          <a:p>
            <a:r>
              <a:rPr lang="en-US" b="1" dirty="0"/>
              <a:t>Question: </a:t>
            </a:r>
            <a:r>
              <a:rPr lang="en-US" dirty="0"/>
              <a:t>Given taskset </a:t>
            </a:r>
            <a:r>
              <a:rPr lang="en-US" dirty="0">
                <a:latin typeface="Symbol" panose="05050102010706020507" pitchFamily="18" charset="2"/>
              </a:rPr>
              <a:t>t</a:t>
            </a:r>
            <a:r>
              <a:rPr lang="en-US" dirty="0"/>
              <a:t>, the following run-time scheduler S, and assumptions A, is it schedulable?</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spTree>
    <p:extLst>
      <p:ext uri="{BB962C8B-B14F-4D97-AF65-F5344CB8AC3E}">
        <p14:creationId xmlns:p14="http://schemas.microsoft.com/office/powerpoint/2010/main" val="54653938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1477328"/>
          </a:xfrm>
          <a:prstGeom prst="rect">
            <a:avLst/>
          </a:prstGeom>
          <a:noFill/>
        </p:spPr>
        <p:txBody>
          <a:bodyPr wrap="square" rtlCol="0">
            <a:spAutoFit/>
          </a:bodyPr>
          <a:lstStyle/>
          <a:p>
            <a:r>
              <a:rPr lang="en-US" b="1" dirty="0"/>
              <a:t>Question: </a:t>
            </a:r>
            <a:r>
              <a:rPr lang="en-US" dirty="0"/>
              <a:t>Given taskset </a:t>
            </a:r>
            <a:r>
              <a:rPr lang="en-US" dirty="0">
                <a:latin typeface="Symbol" panose="05050102010706020507" pitchFamily="18" charset="2"/>
              </a:rPr>
              <a:t>t</a:t>
            </a:r>
            <a:r>
              <a:rPr lang="en-US" dirty="0"/>
              <a:t>, the following run-time scheduler S, and assumptions A, is it </a:t>
            </a:r>
            <a:r>
              <a:rPr lang="en-US" dirty="0" err="1"/>
              <a:t>unschedulable</a:t>
            </a:r>
            <a:r>
              <a:rPr lang="en-US" dirty="0"/>
              <a:t>?</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No</a:t>
            </a:r>
          </a:p>
        </p:txBody>
      </p:sp>
    </p:spTree>
    <p:extLst>
      <p:ext uri="{BB962C8B-B14F-4D97-AF65-F5344CB8AC3E}">
        <p14:creationId xmlns:p14="http://schemas.microsoft.com/office/powerpoint/2010/main" val="251666565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1200329"/>
          </a:xfrm>
          <a:prstGeom prst="rect">
            <a:avLst/>
          </a:prstGeom>
          <a:noFill/>
        </p:spPr>
        <p:txBody>
          <a:bodyPr wrap="square" rtlCol="0">
            <a:spAutoFit/>
          </a:bodyPr>
          <a:lstStyle/>
          <a:p>
            <a:r>
              <a:rPr lang="en-US" b="1" dirty="0"/>
              <a:t>Question: </a:t>
            </a:r>
            <a:r>
              <a:rPr lang="en-US" dirty="0"/>
              <a:t>Given program P and restriction R on inputs, what is its worst-case execution time?</a:t>
            </a:r>
          </a:p>
        </p:txBody>
      </p:sp>
      <p:sp>
        <p:nvSpPr>
          <p:cNvPr id="9" name="TextBox 8">
            <a:extLst>
              <a:ext uri="{FF2B5EF4-FFF2-40B4-BE49-F238E27FC236}">
                <a16:creationId xmlns:a16="http://schemas.microsoft.com/office/drawing/2014/main" id="{293694AB-43E6-7CED-412D-4E63AB45FB91}"/>
              </a:ext>
            </a:extLst>
          </p:cNvPr>
          <p:cNvSpPr txBox="1"/>
          <p:nvPr/>
        </p:nvSpPr>
        <p:spPr>
          <a:xfrm>
            <a:off x="6574536" y="1901136"/>
            <a:ext cx="2514600" cy="646331"/>
          </a:xfrm>
          <a:prstGeom prst="rect">
            <a:avLst/>
          </a:prstGeom>
          <a:noFill/>
        </p:spPr>
        <p:txBody>
          <a:bodyPr wrap="square" rtlCol="0">
            <a:spAutoFit/>
          </a:bodyPr>
          <a:lstStyle/>
          <a:p>
            <a:r>
              <a:rPr lang="en-US" b="1" dirty="0"/>
              <a:t>Answer: </a:t>
            </a:r>
            <a:r>
              <a:rPr lang="en-US" dirty="0"/>
              <a:t>42 milliseconds</a:t>
            </a:r>
          </a:p>
        </p:txBody>
      </p:sp>
    </p:spTree>
    <p:extLst>
      <p:ext uri="{BB962C8B-B14F-4D97-AF65-F5344CB8AC3E}">
        <p14:creationId xmlns:p14="http://schemas.microsoft.com/office/powerpoint/2010/main" val="351517066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2031325"/>
          </a:xfrm>
          <a:prstGeom prst="rect">
            <a:avLst/>
          </a:prstGeom>
          <a:noFill/>
        </p:spPr>
        <p:txBody>
          <a:bodyPr wrap="square" rtlCol="0">
            <a:spAutoFit/>
          </a:bodyPr>
          <a:lstStyle/>
          <a:p>
            <a:r>
              <a:rPr lang="en-US" b="1" dirty="0"/>
              <a:t>Question: </a:t>
            </a:r>
            <a:r>
              <a:rPr lang="en-US" dirty="0"/>
              <a:t>Given program P and restriction R on inputs, does it hold for all executions that the execution time is less than or equal to TARGET_WCET_BOUND?</a:t>
            </a:r>
          </a:p>
        </p:txBody>
      </p:sp>
      <p:sp>
        <p:nvSpPr>
          <p:cNvPr id="9" name="TextBox 8">
            <a:extLst>
              <a:ext uri="{FF2B5EF4-FFF2-40B4-BE49-F238E27FC236}">
                <a16:creationId xmlns:a16="http://schemas.microsoft.com/office/drawing/2014/main" id="{293694AB-43E6-7CED-412D-4E63AB45FB91}"/>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spTree>
    <p:extLst>
      <p:ext uri="{BB962C8B-B14F-4D97-AF65-F5344CB8AC3E}">
        <p14:creationId xmlns:p14="http://schemas.microsoft.com/office/powerpoint/2010/main" val="260314030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923330"/>
          </a:xfrm>
          <a:prstGeom prst="rect">
            <a:avLst/>
          </a:prstGeom>
          <a:noFill/>
        </p:spPr>
        <p:txBody>
          <a:bodyPr wrap="square" rtlCol="0">
            <a:spAutoFit/>
          </a:bodyPr>
          <a:lstStyle/>
          <a:p>
            <a:r>
              <a:rPr lang="en-US" b="1" dirty="0"/>
              <a:t>Question: </a:t>
            </a:r>
            <a:r>
              <a:rPr lang="en-US" dirty="0"/>
              <a:t>Given program P, is assertion </a:t>
            </a:r>
            <a:r>
              <a:rPr lang="en-US" dirty="0">
                <a:sym typeface="Symbol" panose="05050102010706020507" pitchFamily="18" charset="2"/>
              </a:rPr>
              <a:t></a:t>
            </a:r>
            <a:r>
              <a:rPr lang="en-US" dirty="0"/>
              <a:t> true for all executions?</a:t>
            </a:r>
          </a:p>
        </p:txBody>
      </p:sp>
      <p:sp>
        <p:nvSpPr>
          <p:cNvPr id="9" name="TextBox 8">
            <a:extLst>
              <a:ext uri="{FF2B5EF4-FFF2-40B4-BE49-F238E27FC236}">
                <a16:creationId xmlns:a16="http://schemas.microsoft.com/office/drawing/2014/main" id="{293694AB-43E6-7CED-412D-4E63AB45FB91}"/>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No</a:t>
            </a:r>
          </a:p>
        </p:txBody>
      </p:sp>
    </p:spTree>
    <p:extLst>
      <p:ext uri="{BB962C8B-B14F-4D97-AF65-F5344CB8AC3E}">
        <p14:creationId xmlns:p14="http://schemas.microsoft.com/office/powerpoint/2010/main" val="373548859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923330"/>
          </a:xfrm>
          <a:prstGeom prst="rect">
            <a:avLst/>
          </a:prstGeom>
          <a:noFill/>
        </p:spPr>
        <p:txBody>
          <a:bodyPr wrap="square" rtlCol="0">
            <a:spAutoFit/>
          </a:bodyPr>
          <a:lstStyle/>
          <a:p>
            <a:r>
              <a:rPr lang="en-US" b="1" dirty="0"/>
              <a:t>Question: </a:t>
            </a:r>
            <a:r>
              <a:rPr lang="en-US" dirty="0"/>
              <a:t>Given program P, is assertion </a:t>
            </a:r>
            <a:r>
              <a:rPr lang="en-US" dirty="0">
                <a:sym typeface="Symbol" panose="05050102010706020507" pitchFamily="18" charset="2"/>
              </a:rPr>
              <a:t></a:t>
            </a:r>
            <a:r>
              <a:rPr lang="en-US" dirty="0"/>
              <a:t> false for some execution?</a:t>
            </a:r>
          </a:p>
        </p:txBody>
      </p:sp>
      <p:sp>
        <p:nvSpPr>
          <p:cNvPr id="9" name="TextBox 8">
            <a:extLst>
              <a:ext uri="{FF2B5EF4-FFF2-40B4-BE49-F238E27FC236}">
                <a16:creationId xmlns:a16="http://schemas.microsoft.com/office/drawing/2014/main" id="{293694AB-43E6-7CED-412D-4E63AB45FB91}"/>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spTree>
    <p:extLst>
      <p:ext uri="{BB962C8B-B14F-4D97-AF65-F5344CB8AC3E}">
        <p14:creationId xmlns:p14="http://schemas.microsoft.com/office/powerpoint/2010/main" val="288079255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1477328"/>
          </a:xfrm>
          <a:prstGeom prst="rect">
            <a:avLst/>
          </a:prstGeom>
          <a:noFill/>
        </p:spPr>
        <p:txBody>
          <a:bodyPr wrap="square" rtlCol="0">
            <a:spAutoFit/>
          </a:bodyPr>
          <a:lstStyle/>
          <a:p>
            <a:r>
              <a:rPr lang="en-US" b="1" dirty="0"/>
              <a:t>Question: </a:t>
            </a:r>
            <a:r>
              <a:rPr lang="en-US" dirty="0"/>
              <a:t>Given the following executable code, is the assumption “no-task-suspension-can-occur-at-runtime” true?</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spTree>
    <p:extLst>
      <p:ext uri="{BB962C8B-B14F-4D97-AF65-F5344CB8AC3E}">
        <p14:creationId xmlns:p14="http://schemas.microsoft.com/office/powerpoint/2010/main" val="243993878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2031325"/>
          </a:xfrm>
          <a:prstGeom prst="rect">
            <a:avLst/>
          </a:prstGeom>
          <a:noFill/>
        </p:spPr>
        <p:txBody>
          <a:bodyPr wrap="square" rtlCol="0">
            <a:spAutoFit/>
          </a:bodyPr>
          <a:lstStyle/>
          <a:p>
            <a:r>
              <a:rPr lang="en-US" b="1" dirty="0"/>
              <a:t>Question: </a:t>
            </a:r>
            <a:r>
              <a:rPr lang="en-US" dirty="0"/>
              <a:t>Given the following plant and controller “</a:t>
            </a:r>
            <a:r>
              <a:rPr lang="en-US" dirty="0" err="1"/>
              <a:t>x</a:t>
            </a:r>
            <a:r>
              <a:rPr lang="en-US" baseline="30000" dirty="0" err="1"/>
              <a:t>new</a:t>
            </a:r>
            <a:r>
              <a:rPr lang="en-US" dirty="0"/>
              <a:t> = A*</a:t>
            </a:r>
            <a:r>
              <a:rPr lang="en-US" dirty="0" err="1"/>
              <a:t>x+B</a:t>
            </a:r>
            <a:r>
              <a:rPr lang="en-US" dirty="0"/>
              <a:t>*u, u=K*x” does the schedule S of the task that executes the controller yield control performance J?</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spTree>
    <p:extLst>
      <p:ext uri="{BB962C8B-B14F-4D97-AF65-F5344CB8AC3E}">
        <p14:creationId xmlns:p14="http://schemas.microsoft.com/office/powerpoint/2010/main" val="380446109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2308324"/>
          </a:xfrm>
          <a:prstGeom prst="rect">
            <a:avLst/>
          </a:prstGeom>
          <a:noFill/>
        </p:spPr>
        <p:txBody>
          <a:bodyPr wrap="square" rtlCol="0">
            <a:spAutoFit/>
          </a:bodyPr>
          <a:lstStyle/>
          <a:p>
            <a:r>
              <a:rPr lang="en-US" b="1" dirty="0"/>
              <a:t>Question: </a:t>
            </a:r>
            <a:r>
              <a:rPr lang="en-US" dirty="0"/>
              <a:t>Given the following plant and controller “</a:t>
            </a:r>
            <a:r>
              <a:rPr lang="en-US" dirty="0" err="1"/>
              <a:t>x</a:t>
            </a:r>
            <a:r>
              <a:rPr lang="en-US" baseline="30000" dirty="0" err="1"/>
              <a:t>new</a:t>
            </a:r>
            <a:r>
              <a:rPr lang="en-US" dirty="0"/>
              <a:t> = A*</a:t>
            </a:r>
            <a:r>
              <a:rPr lang="en-US" dirty="0" err="1"/>
              <a:t>x+B</a:t>
            </a:r>
            <a:r>
              <a:rPr lang="en-US" dirty="0"/>
              <a:t>*u, u=K*x” does the set of schedules S of the task that executes the controller yield control performance J or better?</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spTree>
    <p:extLst>
      <p:ext uri="{BB962C8B-B14F-4D97-AF65-F5344CB8AC3E}">
        <p14:creationId xmlns:p14="http://schemas.microsoft.com/office/powerpoint/2010/main" val="36634172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2031325"/>
          </a:xfrm>
          <a:prstGeom prst="rect">
            <a:avLst/>
          </a:prstGeom>
          <a:noFill/>
        </p:spPr>
        <p:txBody>
          <a:bodyPr wrap="square" rtlCol="0">
            <a:spAutoFit/>
          </a:bodyPr>
          <a:lstStyle/>
          <a:p>
            <a:r>
              <a:rPr lang="en-US" b="1" dirty="0"/>
              <a:t>Question: </a:t>
            </a:r>
            <a:r>
              <a:rPr lang="en-US" dirty="0"/>
              <a:t>Given the following human operator H, plant P, and control software C, does it hold that the mode perceived by H, P, and C differ by at most J?</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spTree>
    <p:extLst>
      <p:ext uri="{BB962C8B-B14F-4D97-AF65-F5344CB8AC3E}">
        <p14:creationId xmlns:p14="http://schemas.microsoft.com/office/powerpoint/2010/main" val="304412210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0" y="2150435"/>
            <a:ext cx="9144000"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pPr algn="ctr"/>
            <a:r>
              <a:rPr lang="en-US" sz="2398" b="0" kern="0" dirty="0"/>
              <a:t>A Motivating Story</a:t>
            </a:r>
            <a:endParaRPr lang="en-US" sz="2398" b="0" dirty="0"/>
          </a:p>
        </p:txBody>
      </p:sp>
    </p:spTree>
    <p:extLst>
      <p:ext uri="{BB962C8B-B14F-4D97-AF65-F5344CB8AC3E}">
        <p14:creationId xmlns:p14="http://schemas.microsoft.com/office/powerpoint/2010/main" val="210778080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922998" cy="1754326"/>
          </a:xfrm>
          <a:prstGeom prst="rect">
            <a:avLst/>
          </a:prstGeom>
          <a:noFill/>
        </p:spPr>
        <p:txBody>
          <a:bodyPr wrap="square" rtlCol="0">
            <a:spAutoFit/>
          </a:bodyPr>
          <a:lstStyle/>
          <a:p>
            <a:r>
              <a:rPr lang="en-US" b="1" dirty="0"/>
              <a:t>Question: </a:t>
            </a:r>
            <a:r>
              <a:rPr lang="en-US" dirty="0"/>
              <a:t>Given the following distributed computer system D with message flow models S, and buffers B, does it hold that buffer overrun never occurs?</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spTree>
    <p:extLst>
      <p:ext uri="{BB962C8B-B14F-4D97-AF65-F5344CB8AC3E}">
        <p14:creationId xmlns:p14="http://schemas.microsoft.com/office/powerpoint/2010/main" val="96396641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922998" cy="1754326"/>
          </a:xfrm>
          <a:prstGeom prst="rect">
            <a:avLst/>
          </a:prstGeom>
          <a:noFill/>
        </p:spPr>
        <p:txBody>
          <a:bodyPr wrap="square" rtlCol="0">
            <a:spAutoFit/>
          </a:bodyPr>
          <a:lstStyle/>
          <a:p>
            <a:r>
              <a:rPr lang="en-US" b="1" dirty="0"/>
              <a:t>Question: </a:t>
            </a:r>
            <a:r>
              <a:rPr lang="en-US" dirty="0"/>
              <a:t>Given the following distributed computer system D with message flow models S, and buffers B, does it hold that buffer overrun never occurs?</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sp>
        <p:nvSpPr>
          <p:cNvPr id="2" name="TextBox 1">
            <a:extLst>
              <a:ext uri="{FF2B5EF4-FFF2-40B4-BE49-F238E27FC236}">
                <a16:creationId xmlns:a16="http://schemas.microsoft.com/office/drawing/2014/main" id="{F5287136-B97B-AAEF-7761-67F825190C00}"/>
              </a:ext>
            </a:extLst>
          </p:cNvPr>
          <p:cNvSpPr txBox="1"/>
          <p:nvPr/>
        </p:nvSpPr>
        <p:spPr>
          <a:xfrm>
            <a:off x="343924" y="3598055"/>
            <a:ext cx="8456152" cy="276999"/>
          </a:xfrm>
          <a:prstGeom prst="rect">
            <a:avLst/>
          </a:prstGeom>
          <a:noFill/>
        </p:spPr>
        <p:txBody>
          <a:bodyPr wrap="square" lIns="0" tIns="0" rIns="0" bIns="0" rtlCol="0">
            <a:spAutoFit/>
          </a:bodyPr>
          <a:lstStyle/>
          <a:p>
            <a:r>
              <a:rPr lang="en-US" dirty="0">
                <a:latin typeface="Arial"/>
                <a:cs typeface="Arial"/>
              </a:rPr>
              <a:t>How much should one trust the FM tool that outputs answers?</a:t>
            </a:r>
          </a:p>
        </p:txBody>
      </p:sp>
    </p:spTree>
    <p:extLst>
      <p:ext uri="{BB962C8B-B14F-4D97-AF65-F5344CB8AC3E}">
        <p14:creationId xmlns:p14="http://schemas.microsoft.com/office/powerpoint/2010/main" val="290110778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922998" cy="1754326"/>
          </a:xfrm>
          <a:prstGeom prst="rect">
            <a:avLst/>
          </a:prstGeom>
          <a:noFill/>
        </p:spPr>
        <p:txBody>
          <a:bodyPr wrap="square" rtlCol="0">
            <a:spAutoFit/>
          </a:bodyPr>
          <a:lstStyle/>
          <a:p>
            <a:r>
              <a:rPr lang="en-US" b="1" dirty="0"/>
              <a:t>Question: </a:t>
            </a:r>
            <a:r>
              <a:rPr lang="en-US" dirty="0"/>
              <a:t>Given the following distributed computer system D with message flow models S, and buffers B, does it hold that buffer overrun never occurs?</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sp>
        <p:nvSpPr>
          <p:cNvPr id="2" name="TextBox 1">
            <a:extLst>
              <a:ext uri="{FF2B5EF4-FFF2-40B4-BE49-F238E27FC236}">
                <a16:creationId xmlns:a16="http://schemas.microsoft.com/office/drawing/2014/main" id="{F5287136-B97B-AAEF-7761-67F825190C00}"/>
              </a:ext>
            </a:extLst>
          </p:cNvPr>
          <p:cNvSpPr txBox="1"/>
          <p:nvPr/>
        </p:nvSpPr>
        <p:spPr>
          <a:xfrm>
            <a:off x="343924" y="3598055"/>
            <a:ext cx="8456152" cy="276999"/>
          </a:xfrm>
          <a:prstGeom prst="rect">
            <a:avLst/>
          </a:prstGeom>
          <a:noFill/>
        </p:spPr>
        <p:txBody>
          <a:bodyPr wrap="square" lIns="0" tIns="0" rIns="0" bIns="0" rtlCol="0">
            <a:spAutoFit/>
          </a:bodyPr>
          <a:lstStyle/>
          <a:p>
            <a:r>
              <a:rPr lang="en-US" dirty="0">
                <a:latin typeface="Arial"/>
                <a:cs typeface="Arial"/>
              </a:rPr>
              <a:t>How much should one trust the FM tool that outputs answers?</a:t>
            </a:r>
          </a:p>
        </p:txBody>
      </p:sp>
      <p:sp>
        <p:nvSpPr>
          <p:cNvPr id="3" name="TextBox 2">
            <a:extLst>
              <a:ext uri="{FF2B5EF4-FFF2-40B4-BE49-F238E27FC236}">
                <a16:creationId xmlns:a16="http://schemas.microsoft.com/office/drawing/2014/main" id="{7FECD76E-F995-C432-5E82-43674703EA1B}"/>
              </a:ext>
            </a:extLst>
          </p:cNvPr>
          <p:cNvSpPr txBox="1"/>
          <p:nvPr/>
        </p:nvSpPr>
        <p:spPr>
          <a:xfrm>
            <a:off x="343924" y="3862055"/>
            <a:ext cx="8456152" cy="276999"/>
          </a:xfrm>
          <a:prstGeom prst="rect">
            <a:avLst/>
          </a:prstGeom>
          <a:noFill/>
        </p:spPr>
        <p:txBody>
          <a:bodyPr wrap="square" lIns="0" tIns="0" rIns="0" bIns="0" rtlCol="0">
            <a:spAutoFit/>
          </a:bodyPr>
          <a:lstStyle/>
          <a:p>
            <a:r>
              <a:rPr lang="en-US" dirty="0">
                <a:latin typeface="Arial"/>
                <a:cs typeface="Arial"/>
              </a:rPr>
              <a:t>If one does not know how the FM tool works, why should one trust it?</a:t>
            </a:r>
          </a:p>
        </p:txBody>
      </p:sp>
    </p:spTree>
    <p:extLst>
      <p:ext uri="{BB962C8B-B14F-4D97-AF65-F5344CB8AC3E}">
        <p14:creationId xmlns:p14="http://schemas.microsoft.com/office/powerpoint/2010/main" val="279560491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922998" cy="1754326"/>
          </a:xfrm>
          <a:prstGeom prst="rect">
            <a:avLst/>
          </a:prstGeom>
          <a:noFill/>
        </p:spPr>
        <p:txBody>
          <a:bodyPr wrap="square" rtlCol="0">
            <a:spAutoFit/>
          </a:bodyPr>
          <a:lstStyle/>
          <a:p>
            <a:r>
              <a:rPr lang="en-US" b="1" dirty="0"/>
              <a:t>Question: </a:t>
            </a:r>
            <a:r>
              <a:rPr lang="en-US" dirty="0"/>
              <a:t>Given the following distributed computer system D with message flow models S, and buffers B, does it hold that buffer overrun never occurs?</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sp>
        <p:nvSpPr>
          <p:cNvPr id="2" name="TextBox 1">
            <a:extLst>
              <a:ext uri="{FF2B5EF4-FFF2-40B4-BE49-F238E27FC236}">
                <a16:creationId xmlns:a16="http://schemas.microsoft.com/office/drawing/2014/main" id="{F5287136-B97B-AAEF-7761-67F825190C00}"/>
              </a:ext>
            </a:extLst>
          </p:cNvPr>
          <p:cNvSpPr txBox="1"/>
          <p:nvPr/>
        </p:nvSpPr>
        <p:spPr>
          <a:xfrm>
            <a:off x="343924" y="3598055"/>
            <a:ext cx="8456152" cy="276999"/>
          </a:xfrm>
          <a:prstGeom prst="rect">
            <a:avLst/>
          </a:prstGeom>
          <a:noFill/>
        </p:spPr>
        <p:txBody>
          <a:bodyPr wrap="square" lIns="0" tIns="0" rIns="0" bIns="0" rtlCol="0">
            <a:spAutoFit/>
          </a:bodyPr>
          <a:lstStyle/>
          <a:p>
            <a:r>
              <a:rPr lang="en-US" dirty="0">
                <a:latin typeface="Arial"/>
                <a:cs typeface="Arial"/>
              </a:rPr>
              <a:t>How much should one trust the FM tool that outputs answers?</a:t>
            </a:r>
          </a:p>
        </p:txBody>
      </p:sp>
      <p:sp>
        <p:nvSpPr>
          <p:cNvPr id="3" name="TextBox 2">
            <a:extLst>
              <a:ext uri="{FF2B5EF4-FFF2-40B4-BE49-F238E27FC236}">
                <a16:creationId xmlns:a16="http://schemas.microsoft.com/office/drawing/2014/main" id="{7FECD76E-F995-C432-5E82-43674703EA1B}"/>
              </a:ext>
            </a:extLst>
          </p:cNvPr>
          <p:cNvSpPr txBox="1"/>
          <p:nvPr/>
        </p:nvSpPr>
        <p:spPr>
          <a:xfrm>
            <a:off x="343924" y="3862055"/>
            <a:ext cx="8456152" cy="276999"/>
          </a:xfrm>
          <a:prstGeom prst="rect">
            <a:avLst/>
          </a:prstGeom>
          <a:noFill/>
        </p:spPr>
        <p:txBody>
          <a:bodyPr wrap="square" lIns="0" tIns="0" rIns="0" bIns="0" rtlCol="0">
            <a:spAutoFit/>
          </a:bodyPr>
          <a:lstStyle/>
          <a:p>
            <a:r>
              <a:rPr lang="en-US" dirty="0">
                <a:latin typeface="Arial"/>
                <a:cs typeface="Arial"/>
              </a:rPr>
              <a:t>If one does not know how the FM tool works, why should one trust it?</a:t>
            </a:r>
          </a:p>
        </p:txBody>
      </p:sp>
      <p:sp>
        <p:nvSpPr>
          <p:cNvPr id="4" name="TextBox 3">
            <a:extLst>
              <a:ext uri="{FF2B5EF4-FFF2-40B4-BE49-F238E27FC236}">
                <a16:creationId xmlns:a16="http://schemas.microsoft.com/office/drawing/2014/main" id="{E08E060D-4E5E-396B-FEC0-A0EE68C320CC}"/>
              </a:ext>
            </a:extLst>
          </p:cNvPr>
          <p:cNvSpPr txBox="1"/>
          <p:nvPr/>
        </p:nvSpPr>
        <p:spPr>
          <a:xfrm>
            <a:off x="343924" y="4139054"/>
            <a:ext cx="8456152" cy="553998"/>
          </a:xfrm>
          <a:prstGeom prst="rect">
            <a:avLst/>
          </a:prstGeom>
          <a:noFill/>
        </p:spPr>
        <p:txBody>
          <a:bodyPr wrap="square" lIns="0" tIns="0" rIns="0" bIns="0" rtlCol="0">
            <a:spAutoFit/>
          </a:bodyPr>
          <a:lstStyle/>
          <a:p>
            <a:r>
              <a:rPr lang="en-US" dirty="0">
                <a:latin typeface="Arial"/>
                <a:cs typeface="Arial"/>
              </a:rPr>
              <a:t>If practitioners do not trust the FM tools that researchers produce, how much value is there in the research?</a:t>
            </a:r>
          </a:p>
        </p:txBody>
      </p:sp>
    </p:spTree>
    <p:extLst>
      <p:ext uri="{BB962C8B-B14F-4D97-AF65-F5344CB8AC3E}">
        <p14:creationId xmlns:p14="http://schemas.microsoft.com/office/powerpoint/2010/main" val="27648443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A Potential Future: A World With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1477328"/>
          </a:xfrm>
          <a:prstGeom prst="rect">
            <a:avLst/>
          </a:prstGeom>
          <a:noFill/>
        </p:spPr>
        <p:txBody>
          <a:bodyPr wrap="square" rtlCol="0">
            <a:spAutoFit/>
          </a:bodyPr>
          <a:lstStyle/>
          <a:p>
            <a:r>
              <a:rPr lang="en-US" b="1" dirty="0"/>
              <a:t>Question: </a:t>
            </a:r>
            <a:r>
              <a:rPr lang="en-US" dirty="0"/>
              <a:t>Given taskset </a:t>
            </a:r>
            <a:r>
              <a:rPr lang="en-US" dirty="0">
                <a:latin typeface="Symbol" panose="05050102010706020507" pitchFamily="18" charset="2"/>
              </a:rPr>
              <a:t>t</a:t>
            </a:r>
            <a:r>
              <a:rPr lang="en-US" dirty="0"/>
              <a:t>, the following run-time scheduler S, and assumptions A, is it schedulable?</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cxnSp>
        <p:nvCxnSpPr>
          <p:cNvPr id="10" name="Straight Arrow Connector 9">
            <a:extLst>
              <a:ext uri="{FF2B5EF4-FFF2-40B4-BE49-F238E27FC236}">
                <a16:creationId xmlns:a16="http://schemas.microsoft.com/office/drawing/2014/main" id="{21C7DECD-4BB8-8F0A-B544-E5E1FC0C6D31}"/>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7E6B8C3-3FF7-8199-258C-2255B3BB4840}"/>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Tree>
    <p:extLst>
      <p:ext uri="{BB962C8B-B14F-4D97-AF65-F5344CB8AC3E}">
        <p14:creationId xmlns:p14="http://schemas.microsoft.com/office/powerpoint/2010/main" val="317375204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A Potential Future: A World With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1200329"/>
          </a:xfrm>
          <a:prstGeom prst="rect">
            <a:avLst/>
          </a:prstGeom>
          <a:noFill/>
        </p:spPr>
        <p:txBody>
          <a:bodyPr wrap="square" rtlCol="0">
            <a:spAutoFit/>
          </a:bodyPr>
          <a:lstStyle/>
          <a:p>
            <a:r>
              <a:rPr lang="en-US" b="1" dirty="0"/>
              <a:t>Question: </a:t>
            </a:r>
            <a:r>
              <a:rPr lang="en-US" dirty="0"/>
              <a:t>Given program P and restriction R on inputs, what is its worst-case execution time?</a:t>
            </a:r>
          </a:p>
        </p:txBody>
      </p:sp>
      <p:sp>
        <p:nvSpPr>
          <p:cNvPr id="9" name="TextBox 8">
            <a:extLst>
              <a:ext uri="{FF2B5EF4-FFF2-40B4-BE49-F238E27FC236}">
                <a16:creationId xmlns:a16="http://schemas.microsoft.com/office/drawing/2014/main" id="{293694AB-43E6-7CED-412D-4E63AB45FB91}"/>
              </a:ext>
            </a:extLst>
          </p:cNvPr>
          <p:cNvSpPr txBox="1"/>
          <p:nvPr/>
        </p:nvSpPr>
        <p:spPr>
          <a:xfrm>
            <a:off x="6574536" y="1901136"/>
            <a:ext cx="2514600" cy="646331"/>
          </a:xfrm>
          <a:prstGeom prst="rect">
            <a:avLst/>
          </a:prstGeom>
          <a:noFill/>
        </p:spPr>
        <p:txBody>
          <a:bodyPr wrap="square" rtlCol="0">
            <a:spAutoFit/>
          </a:bodyPr>
          <a:lstStyle/>
          <a:p>
            <a:r>
              <a:rPr lang="en-US" b="1" dirty="0"/>
              <a:t>Answer: </a:t>
            </a:r>
            <a:r>
              <a:rPr lang="en-US" dirty="0"/>
              <a:t>42 milliseconds</a:t>
            </a:r>
          </a:p>
        </p:txBody>
      </p:sp>
      <p:cxnSp>
        <p:nvCxnSpPr>
          <p:cNvPr id="10" name="Straight Arrow Connector 9">
            <a:extLst>
              <a:ext uri="{FF2B5EF4-FFF2-40B4-BE49-F238E27FC236}">
                <a16:creationId xmlns:a16="http://schemas.microsoft.com/office/drawing/2014/main" id="{D357B7F2-E128-E591-A275-C143C1C45477}"/>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5254BC5-5C4B-18A6-F176-77CBDB1F1256}"/>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Tree>
    <p:extLst>
      <p:ext uri="{BB962C8B-B14F-4D97-AF65-F5344CB8AC3E}">
        <p14:creationId xmlns:p14="http://schemas.microsoft.com/office/powerpoint/2010/main" val="404075704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A Potential Future: A World With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2031325"/>
          </a:xfrm>
          <a:prstGeom prst="rect">
            <a:avLst/>
          </a:prstGeom>
          <a:noFill/>
        </p:spPr>
        <p:txBody>
          <a:bodyPr wrap="square" rtlCol="0">
            <a:spAutoFit/>
          </a:bodyPr>
          <a:lstStyle/>
          <a:p>
            <a:r>
              <a:rPr lang="en-US" b="1" dirty="0"/>
              <a:t>Question: </a:t>
            </a:r>
            <a:r>
              <a:rPr lang="en-US" dirty="0"/>
              <a:t>Given program P and restriction R on inputs, does it hold for all executions that the execution time is less than or equal to TARGET_WCET_BOUND?</a:t>
            </a:r>
          </a:p>
        </p:txBody>
      </p:sp>
      <p:sp>
        <p:nvSpPr>
          <p:cNvPr id="9" name="TextBox 8">
            <a:extLst>
              <a:ext uri="{FF2B5EF4-FFF2-40B4-BE49-F238E27FC236}">
                <a16:creationId xmlns:a16="http://schemas.microsoft.com/office/drawing/2014/main" id="{293694AB-43E6-7CED-412D-4E63AB45FB91}"/>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cxnSp>
        <p:nvCxnSpPr>
          <p:cNvPr id="10" name="Straight Arrow Connector 9">
            <a:extLst>
              <a:ext uri="{FF2B5EF4-FFF2-40B4-BE49-F238E27FC236}">
                <a16:creationId xmlns:a16="http://schemas.microsoft.com/office/drawing/2014/main" id="{D357B7F2-E128-E591-A275-C143C1C45477}"/>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5254BC5-5C4B-18A6-F176-77CBDB1F1256}"/>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Tree>
    <p:extLst>
      <p:ext uri="{BB962C8B-B14F-4D97-AF65-F5344CB8AC3E}">
        <p14:creationId xmlns:p14="http://schemas.microsoft.com/office/powerpoint/2010/main" val="143267714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A Potential Future: A World With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923330"/>
          </a:xfrm>
          <a:prstGeom prst="rect">
            <a:avLst/>
          </a:prstGeom>
          <a:noFill/>
        </p:spPr>
        <p:txBody>
          <a:bodyPr wrap="square" rtlCol="0">
            <a:spAutoFit/>
          </a:bodyPr>
          <a:lstStyle/>
          <a:p>
            <a:r>
              <a:rPr lang="en-US" b="1" dirty="0"/>
              <a:t>Question: </a:t>
            </a:r>
            <a:r>
              <a:rPr lang="en-US" dirty="0"/>
              <a:t>Given program P, is assertion </a:t>
            </a:r>
            <a:r>
              <a:rPr lang="en-US" dirty="0">
                <a:sym typeface="Symbol" panose="05050102010706020507" pitchFamily="18" charset="2"/>
              </a:rPr>
              <a:t></a:t>
            </a:r>
            <a:r>
              <a:rPr lang="en-US" dirty="0"/>
              <a:t> true for all executions?</a:t>
            </a:r>
          </a:p>
        </p:txBody>
      </p:sp>
      <p:sp>
        <p:nvSpPr>
          <p:cNvPr id="9" name="TextBox 8">
            <a:extLst>
              <a:ext uri="{FF2B5EF4-FFF2-40B4-BE49-F238E27FC236}">
                <a16:creationId xmlns:a16="http://schemas.microsoft.com/office/drawing/2014/main" id="{293694AB-43E6-7CED-412D-4E63AB45FB91}"/>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cxnSp>
        <p:nvCxnSpPr>
          <p:cNvPr id="10" name="Straight Arrow Connector 9">
            <a:extLst>
              <a:ext uri="{FF2B5EF4-FFF2-40B4-BE49-F238E27FC236}">
                <a16:creationId xmlns:a16="http://schemas.microsoft.com/office/drawing/2014/main" id="{28FEC3F9-72F1-725D-4F62-3D9BD350ECEA}"/>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4D17463-21AA-B337-1B23-128DD2902C91}"/>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Tree>
    <p:extLst>
      <p:ext uri="{BB962C8B-B14F-4D97-AF65-F5344CB8AC3E}">
        <p14:creationId xmlns:p14="http://schemas.microsoft.com/office/powerpoint/2010/main" val="337498239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A Potential Future: A World With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923330"/>
          </a:xfrm>
          <a:prstGeom prst="rect">
            <a:avLst/>
          </a:prstGeom>
          <a:noFill/>
        </p:spPr>
        <p:txBody>
          <a:bodyPr wrap="square" rtlCol="0">
            <a:spAutoFit/>
          </a:bodyPr>
          <a:lstStyle/>
          <a:p>
            <a:r>
              <a:rPr lang="en-US" b="1" dirty="0"/>
              <a:t>Question: </a:t>
            </a:r>
            <a:r>
              <a:rPr lang="en-US" dirty="0"/>
              <a:t>Given program P, is assertion </a:t>
            </a:r>
            <a:r>
              <a:rPr lang="en-US" dirty="0">
                <a:sym typeface="Symbol" panose="05050102010706020507" pitchFamily="18" charset="2"/>
              </a:rPr>
              <a:t></a:t>
            </a:r>
            <a:r>
              <a:rPr lang="en-US" dirty="0"/>
              <a:t> false for some execution?</a:t>
            </a:r>
          </a:p>
        </p:txBody>
      </p:sp>
      <p:sp>
        <p:nvSpPr>
          <p:cNvPr id="9" name="TextBox 8">
            <a:extLst>
              <a:ext uri="{FF2B5EF4-FFF2-40B4-BE49-F238E27FC236}">
                <a16:creationId xmlns:a16="http://schemas.microsoft.com/office/drawing/2014/main" id="{293694AB-43E6-7CED-412D-4E63AB45FB91}"/>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cxnSp>
        <p:nvCxnSpPr>
          <p:cNvPr id="10" name="Straight Arrow Connector 9">
            <a:extLst>
              <a:ext uri="{FF2B5EF4-FFF2-40B4-BE49-F238E27FC236}">
                <a16:creationId xmlns:a16="http://schemas.microsoft.com/office/drawing/2014/main" id="{28FEC3F9-72F1-725D-4F62-3D9BD350ECEA}"/>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4D17463-21AA-B337-1B23-128DD2902C91}"/>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Tree>
    <p:extLst>
      <p:ext uri="{BB962C8B-B14F-4D97-AF65-F5344CB8AC3E}">
        <p14:creationId xmlns:p14="http://schemas.microsoft.com/office/powerpoint/2010/main" val="338105461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A Potential Future: A World With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1477328"/>
          </a:xfrm>
          <a:prstGeom prst="rect">
            <a:avLst/>
          </a:prstGeom>
          <a:noFill/>
        </p:spPr>
        <p:txBody>
          <a:bodyPr wrap="square" rtlCol="0">
            <a:spAutoFit/>
          </a:bodyPr>
          <a:lstStyle/>
          <a:p>
            <a:r>
              <a:rPr lang="en-US" b="1" dirty="0"/>
              <a:t>Question: </a:t>
            </a:r>
            <a:r>
              <a:rPr lang="en-US" dirty="0"/>
              <a:t>Given the following taskset, is the assumption “no-task-suspension-can-occur-at-runtime” true?</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cxnSp>
        <p:nvCxnSpPr>
          <p:cNvPr id="10" name="Straight Arrow Connector 9">
            <a:extLst>
              <a:ext uri="{FF2B5EF4-FFF2-40B4-BE49-F238E27FC236}">
                <a16:creationId xmlns:a16="http://schemas.microsoft.com/office/drawing/2014/main" id="{4156F116-0C2D-C1E9-8A13-1EBB19C80E26}"/>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FC63880-D871-183C-A68A-3A698480C2EB}"/>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Tree>
    <p:extLst>
      <p:ext uri="{BB962C8B-B14F-4D97-AF65-F5344CB8AC3E}">
        <p14:creationId xmlns:p14="http://schemas.microsoft.com/office/powerpoint/2010/main" val="118222058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143B6F-F507-A1C5-0232-325C436987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351" t="17743" r="1674" b="1297"/>
          <a:stretch/>
        </p:blipFill>
        <p:spPr>
          <a:xfrm>
            <a:off x="0" y="0"/>
            <a:ext cx="10113963" cy="5286376"/>
          </a:xfrm>
          <a:prstGeom prst="rect">
            <a:avLst/>
          </a:prstGeom>
        </p:spPr>
      </p:pic>
      <p:sp>
        <p:nvSpPr>
          <p:cNvPr id="5" name="Title 4">
            <a:extLst>
              <a:ext uri="{FF2B5EF4-FFF2-40B4-BE49-F238E27FC236}">
                <a16:creationId xmlns:a16="http://schemas.microsoft.com/office/drawing/2014/main" id="{0C476510-F6DE-A22E-35AC-35C4242D5D46}"/>
              </a:ext>
            </a:extLst>
          </p:cNvPr>
          <p:cNvSpPr>
            <a:spLocks noGrp="1"/>
          </p:cNvSpPr>
          <p:nvPr>
            <p:ph type="title"/>
          </p:nvPr>
        </p:nvSpPr>
        <p:spPr>
          <a:xfrm>
            <a:off x="337132" y="298075"/>
            <a:ext cx="8606843" cy="754076"/>
          </a:xfrm>
        </p:spPr>
        <p:txBody>
          <a:bodyPr/>
          <a:lstStyle/>
          <a:p>
            <a:r>
              <a:rPr lang="en-US" dirty="0"/>
              <a:t> </a:t>
            </a:r>
          </a:p>
        </p:txBody>
      </p:sp>
      <p:pic>
        <p:nvPicPr>
          <p:cNvPr id="6" name="Picture 5">
            <a:extLst>
              <a:ext uri="{FF2B5EF4-FFF2-40B4-BE49-F238E27FC236}">
                <a16:creationId xmlns:a16="http://schemas.microsoft.com/office/drawing/2014/main" id="{429A785E-EDBD-3142-043F-EB0595A0EA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717" y="1516825"/>
            <a:ext cx="5327771" cy="1523492"/>
          </a:xfrm>
          <a:prstGeom prst="rect">
            <a:avLst/>
          </a:prstGeom>
        </p:spPr>
      </p:pic>
      <p:pic>
        <p:nvPicPr>
          <p:cNvPr id="7" name="Picture 6">
            <a:extLst>
              <a:ext uri="{FF2B5EF4-FFF2-40B4-BE49-F238E27FC236}">
                <a16:creationId xmlns:a16="http://schemas.microsoft.com/office/drawing/2014/main" id="{5DF6B6B7-805B-0617-1443-830AFDE001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0904" y="1861070"/>
            <a:ext cx="3704225" cy="1028951"/>
          </a:xfrm>
          <a:prstGeom prst="rect">
            <a:avLst/>
          </a:prstGeom>
        </p:spPr>
      </p:pic>
    </p:spTree>
    <p:extLst>
      <p:ext uri="{BB962C8B-B14F-4D97-AF65-F5344CB8AC3E}">
        <p14:creationId xmlns:p14="http://schemas.microsoft.com/office/powerpoint/2010/main" val="32772316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9" presetClass="entr" presetSubtype="0" fill="hold" nodeType="afterEffect">
                                  <p:stCondLst>
                                    <p:cond delay="100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A Potential Future: A World With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2031325"/>
          </a:xfrm>
          <a:prstGeom prst="rect">
            <a:avLst/>
          </a:prstGeom>
          <a:noFill/>
        </p:spPr>
        <p:txBody>
          <a:bodyPr wrap="square" rtlCol="0">
            <a:spAutoFit/>
          </a:bodyPr>
          <a:lstStyle/>
          <a:p>
            <a:r>
              <a:rPr lang="en-US" b="1" dirty="0"/>
              <a:t>Question: </a:t>
            </a:r>
            <a:r>
              <a:rPr lang="en-US" dirty="0"/>
              <a:t>Given the following plant and controller “</a:t>
            </a:r>
            <a:r>
              <a:rPr lang="en-US" dirty="0" err="1"/>
              <a:t>x</a:t>
            </a:r>
            <a:r>
              <a:rPr lang="en-US" baseline="30000" dirty="0" err="1"/>
              <a:t>new</a:t>
            </a:r>
            <a:r>
              <a:rPr lang="en-US" dirty="0"/>
              <a:t> = A*</a:t>
            </a:r>
            <a:r>
              <a:rPr lang="en-US" dirty="0" err="1"/>
              <a:t>x+B</a:t>
            </a:r>
            <a:r>
              <a:rPr lang="en-US" dirty="0"/>
              <a:t>*u, u=K*x” does the schedule S of the task that executes the controller yield control performance J?</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cxnSp>
        <p:nvCxnSpPr>
          <p:cNvPr id="10" name="Straight Arrow Connector 9">
            <a:extLst>
              <a:ext uri="{FF2B5EF4-FFF2-40B4-BE49-F238E27FC236}">
                <a16:creationId xmlns:a16="http://schemas.microsoft.com/office/drawing/2014/main" id="{4156F116-0C2D-C1E9-8A13-1EBB19C80E26}"/>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FC63880-D871-183C-A68A-3A698480C2EB}"/>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Tree>
    <p:extLst>
      <p:ext uri="{BB962C8B-B14F-4D97-AF65-F5344CB8AC3E}">
        <p14:creationId xmlns:p14="http://schemas.microsoft.com/office/powerpoint/2010/main" val="421893257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A Potential Future: A World With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2308324"/>
          </a:xfrm>
          <a:prstGeom prst="rect">
            <a:avLst/>
          </a:prstGeom>
          <a:noFill/>
        </p:spPr>
        <p:txBody>
          <a:bodyPr wrap="square" rtlCol="0">
            <a:spAutoFit/>
          </a:bodyPr>
          <a:lstStyle/>
          <a:p>
            <a:r>
              <a:rPr lang="en-US" b="1" dirty="0"/>
              <a:t>Question: </a:t>
            </a:r>
            <a:r>
              <a:rPr lang="en-US" dirty="0"/>
              <a:t>Given the following plant and controller “</a:t>
            </a:r>
            <a:r>
              <a:rPr lang="en-US" dirty="0" err="1"/>
              <a:t>x</a:t>
            </a:r>
            <a:r>
              <a:rPr lang="en-US" baseline="30000" dirty="0" err="1"/>
              <a:t>new</a:t>
            </a:r>
            <a:r>
              <a:rPr lang="en-US" dirty="0"/>
              <a:t> = A*</a:t>
            </a:r>
            <a:r>
              <a:rPr lang="en-US" dirty="0" err="1"/>
              <a:t>x+B</a:t>
            </a:r>
            <a:r>
              <a:rPr lang="en-US" dirty="0"/>
              <a:t>*u, u=K*x” does the set of schedules S of the task that executes the controller yield control performance J or better?</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cxnSp>
        <p:nvCxnSpPr>
          <p:cNvPr id="10" name="Straight Arrow Connector 9">
            <a:extLst>
              <a:ext uri="{FF2B5EF4-FFF2-40B4-BE49-F238E27FC236}">
                <a16:creationId xmlns:a16="http://schemas.microsoft.com/office/drawing/2014/main" id="{4156F116-0C2D-C1E9-8A13-1EBB19C80E26}"/>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FC63880-D871-183C-A68A-3A698480C2EB}"/>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Tree>
    <p:extLst>
      <p:ext uri="{BB962C8B-B14F-4D97-AF65-F5344CB8AC3E}">
        <p14:creationId xmlns:p14="http://schemas.microsoft.com/office/powerpoint/2010/main" val="370855545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A Potential Future: A World With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2031325"/>
          </a:xfrm>
          <a:prstGeom prst="rect">
            <a:avLst/>
          </a:prstGeom>
          <a:noFill/>
        </p:spPr>
        <p:txBody>
          <a:bodyPr wrap="square" rtlCol="0">
            <a:spAutoFit/>
          </a:bodyPr>
          <a:lstStyle/>
          <a:p>
            <a:r>
              <a:rPr lang="en-US" b="1" dirty="0"/>
              <a:t>Question: </a:t>
            </a:r>
            <a:r>
              <a:rPr lang="en-US" dirty="0"/>
              <a:t>Given the following human operator H, plant P, and control software C, does it hold that the mode perceived by H, P, and C differ by at most J?</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cxnSp>
        <p:nvCxnSpPr>
          <p:cNvPr id="10" name="Straight Arrow Connector 9">
            <a:extLst>
              <a:ext uri="{FF2B5EF4-FFF2-40B4-BE49-F238E27FC236}">
                <a16:creationId xmlns:a16="http://schemas.microsoft.com/office/drawing/2014/main" id="{4156F116-0C2D-C1E9-8A13-1EBB19C80E26}"/>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FC63880-D871-183C-A68A-3A698480C2EB}"/>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Tree>
    <p:extLst>
      <p:ext uri="{BB962C8B-B14F-4D97-AF65-F5344CB8AC3E}">
        <p14:creationId xmlns:p14="http://schemas.microsoft.com/office/powerpoint/2010/main" val="45178832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A Potential Future: A World With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2031325"/>
          </a:xfrm>
          <a:prstGeom prst="rect">
            <a:avLst/>
          </a:prstGeom>
          <a:noFill/>
        </p:spPr>
        <p:txBody>
          <a:bodyPr wrap="square" rtlCol="0">
            <a:spAutoFit/>
          </a:bodyPr>
          <a:lstStyle/>
          <a:p>
            <a:r>
              <a:rPr lang="en-US" b="1" dirty="0"/>
              <a:t>Question: </a:t>
            </a:r>
            <a:r>
              <a:rPr lang="en-US" dirty="0"/>
              <a:t>Given the following distributed computer system D with message flow models S, and buffers B, does it hold that buffer overrun never occurs?</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cxnSp>
        <p:nvCxnSpPr>
          <p:cNvPr id="10" name="Straight Arrow Connector 9">
            <a:extLst>
              <a:ext uri="{FF2B5EF4-FFF2-40B4-BE49-F238E27FC236}">
                <a16:creationId xmlns:a16="http://schemas.microsoft.com/office/drawing/2014/main" id="{4156F116-0C2D-C1E9-8A13-1EBB19C80E26}"/>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FC63880-D871-183C-A68A-3A698480C2EB}"/>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Tree>
    <p:extLst>
      <p:ext uri="{BB962C8B-B14F-4D97-AF65-F5344CB8AC3E}">
        <p14:creationId xmlns:p14="http://schemas.microsoft.com/office/powerpoint/2010/main" val="286842039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A Potential Future: A World With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2031325"/>
          </a:xfrm>
          <a:prstGeom prst="rect">
            <a:avLst/>
          </a:prstGeom>
          <a:noFill/>
        </p:spPr>
        <p:txBody>
          <a:bodyPr wrap="square" rtlCol="0">
            <a:spAutoFit/>
          </a:bodyPr>
          <a:lstStyle/>
          <a:p>
            <a:r>
              <a:rPr lang="en-US" b="1" dirty="0"/>
              <a:t>Question: </a:t>
            </a:r>
            <a:r>
              <a:rPr lang="en-US" dirty="0"/>
              <a:t>Given the following distributed computer system D with message flow models S, and buffers B, does it hold that buffer overrun never occurs?</a:t>
            </a:r>
          </a:p>
        </p:txBody>
      </p:sp>
      <p:sp>
        <p:nvSpPr>
          <p:cNvPr id="9" name="TextBox 8">
            <a:extLst>
              <a:ext uri="{FF2B5EF4-FFF2-40B4-BE49-F238E27FC236}">
                <a16:creationId xmlns:a16="http://schemas.microsoft.com/office/drawing/2014/main" id="{B2DA4470-AEEA-09FD-686D-4697B7A8980D}"/>
              </a:ext>
            </a:extLst>
          </p:cNvPr>
          <p:cNvSpPr txBox="1"/>
          <p:nvPr/>
        </p:nvSpPr>
        <p:spPr>
          <a:xfrm>
            <a:off x="6574536" y="1901136"/>
            <a:ext cx="2514600" cy="369332"/>
          </a:xfrm>
          <a:prstGeom prst="rect">
            <a:avLst/>
          </a:prstGeom>
          <a:noFill/>
        </p:spPr>
        <p:txBody>
          <a:bodyPr wrap="square" rtlCol="0">
            <a:spAutoFit/>
          </a:bodyPr>
          <a:lstStyle/>
          <a:p>
            <a:r>
              <a:rPr lang="en-US" b="1" dirty="0"/>
              <a:t>Answer: </a:t>
            </a:r>
            <a:r>
              <a:rPr lang="en-US" dirty="0"/>
              <a:t>Yes</a:t>
            </a:r>
          </a:p>
        </p:txBody>
      </p:sp>
      <p:cxnSp>
        <p:nvCxnSpPr>
          <p:cNvPr id="10" name="Straight Arrow Connector 9">
            <a:extLst>
              <a:ext uri="{FF2B5EF4-FFF2-40B4-BE49-F238E27FC236}">
                <a16:creationId xmlns:a16="http://schemas.microsoft.com/office/drawing/2014/main" id="{4156F116-0C2D-C1E9-8A13-1EBB19C80E26}"/>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FC63880-D871-183C-A68A-3A698480C2EB}"/>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
        <p:nvSpPr>
          <p:cNvPr id="2" name="TextBox 1">
            <a:extLst>
              <a:ext uri="{FF2B5EF4-FFF2-40B4-BE49-F238E27FC236}">
                <a16:creationId xmlns:a16="http://schemas.microsoft.com/office/drawing/2014/main" id="{369AC299-A8E6-1A53-C24D-ACE9AD0458D5}"/>
              </a:ext>
            </a:extLst>
          </p:cNvPr>
          <p:cNvSpPr txBox="1"/>
          <p:nvPr/>
        </p:nvSpPr>
        <p:spPr>
          <a:xfrm>
            <a:off x="282268" y="3822945"/>
            <a:ext cx="8456152" cy="276999"/>
          </a:xfrm>
          <a:prstGeom prst="rect">
            <a:avLst/>
          </a:prstGeom>
          <a:noFill/>
        </p:spPr>
        <p:txBody>
          <a:bodyPr wrap="square" lIns="0" tIns="0" rIns="0" bIns="0" rtlCol="0">
            <a:spAutoFit/>
          </a:bodyPr>
          <a:lstStyle/>
          <a:p>
            <a:r>
              <a:rPr lang="en-US" dirty="0" err="1">
                <a:latin typeface="Arial"/>
                <a:cs typeface="Arial"/>
              </a:rPr>
              <a:t>Explanability</a:t>
            </a:r>
            <a:r>
              <a:rPr lang="en-US" dirty="0">
                <a:latin typeface="Arial"/>
                <a:cs typeface="Arial"/>
              </a:rPr>
              <a:t> has the potential to make practitioners trust FM tools</a:t>
            </a:r>
          </a:p>
        </p:txBody>
      </p:sp>
      <p:sp>
        <p:nvSpPr>
          <p:cNvPr id="3" name="TextBox 2">
            <a:extLst>
              <a:ext uri="{FF2B5EF4-FFF2-40B4-BE49-F238E27FC236}">
                <a16:creationId xmlns:a16="http://schemas.microsoft.com/office/drawing/2014/main" id="{F97BC916-4E75-86D4-1DE6-775109089251}"/>
              </a:ext>
            </a:extLst>
          </p:cNvPr>
          <p:cNvSpPr txBox="1"/>
          <p:nvPr/>
        </p:nvSpPr>
        <p:spPr>
          <a:xfrm>
            <a:off x="282268" y="4148331"/>
            <a:ext cx="8456152" cy="553998"/>
          </a:xfrm>
          <a:prstGeom prst="rect">
            <a:avLst/>
          </a:prstGeom>
          <a:noFill/>
        </p:spPr>
        <p:txBody>
          <a:bodyPr wrap="square" lIns="0" tIns="0" rIns="0" bIns="0" rtlCol="0">
            <a:spAutoFit/>
          </a:bodyPr>
          <a:lstStyle/>
          <a:p>
            <a:r>
              <a:rPr lang="en-US" dirty="0" err="1">
                <a:latin typeface="Arial"/>
                <a:cs typeface="Arial"/>
              </a:rPr>
              <a:t>Explanability</a:t>
            </a:r>
            <a:r>
              <a:rPr lang="en-US" dirty="0">
                <a:latin typeface="Arial"/>
                <a:cs typeface="Arial"/>
              </a:rPr>
              <a:t> has the potential to make sure our research becomes more valuable to practitioners</a:t>
            </a:r>
          </a:p>
        </p:txBody>
      </p:sp>
    </p:spTree>
    <p:extLst>
      <p:ext uri="{BB962C8B-B14F-4D97-AF65-F5344CB8AC3E}">
        <p14:creationId xmlns:p14="http://schemas.microsoft.com/office/powerpoint/2010/main" val="415873073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0" y="2150435"/>
            <a:ext cx="9144000"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pPr algn="ctr"/>
            <a:r>
              <a:rPr lang="en-US" sz="2398" b="0" kern="0" dirty="0"/>
              <a:t>What could an explanation look like?</a:t>
            </a:r>
            <a:endParaRPr lang="en-US" sz="2398" b="0" dirty="0"/>
          </a:p>
        </p:txBody>
      </p:sp>
    </p:spTree>
    <p:extLst>
      <p:ext uri="{BB962C8B-B14F-4D97-AF65-F5344CB8AC3E}">
        <p14:creationId xmlns:p14="http://schemas.microsoft.com/office/powerpoint/2010/main" val="414191409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1477328"/>
          </a:xfrm>
          <a:prstGeom prst="rect">
            <a:avLst/>
          </a:prstGeom>
          <a:noFill/>
        </p:spPr>
        <p:txBody>
          <a:bodyPr wrap="square" rtlCol="0">
            <a:spAutoFit/>
          </a:bodyPr>
          <a:lstStyle/>
          <a:p>
            <a:r>
              <a:rPr lang="en-US" b="1" dirty="0"/>
              <a:t>Question: </a:t>
            </a:r>
            <a:r>
              <a:rPr lang="en-US" dirty="0"/>
              <a:t>Given taskset </a:t>
            </a:r>
            <a:r>
              <a:rPr lang="en-US" dirty="0">
                <a:latin typeface="Symbol" panose="05050102010706020507" pitchFamily="18" charset="2"/>
              </a:rPr>
              <a:t>t</a:t>
            </a:r>
            <a:r>
              <a:rPr lang="en-US" dirty="0"/>
              <a:t>, the following run-time scheduler S, and assumptions A, is it schedulable?</a:t>
            </a:r>
          </a:p>
        </p:txBody>
      </p:sp>
      <p:cxnSp>
        <p:nvCxnSpPr>
          <p:cNvPr id="2" name="Straight Arrow Connector 1">
            <a:extLst>
              <a:ext uri="{FF2B5EF4-FFF2-40B4-BE49-F238E27FC236}">
                <a16:creationId xmlns:a16="http://schemas.microsoft.com/office/drawing/2014/main" id="{9816C5DF-1A62-FDE6-8C72-14BF4196A66D}"/>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74960AE-CDE2-CB4C-2CC4-4A38CEEB9185}"/>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
        <p:nvSpPr>
          <p:cNvPr id="28" name="TextBox 27">
            <a:extLst>
              <a:ext uri="{FF2B5EF4-FFF2-40B4-BE49-F238E27FC236}">
                <a16:creationId xmlns:a16="http://schemas.microsoft.com/office/drawing/2014/main" id="{006A2050-C41D-6232-F694-CF502CE242DA}"/>
              </a:ext>
            </a:extLst>
          </p:cNvPr>
          <p:cNvSpPr txBox="1"/>
          <p:nvPr/>
        </p:nvSpPr>
        <p:spPr>
          <a:xfrm>
            <a:off x="5139366" y="2016010"/>
            <a:ext cx="554543" cy="369332"/>
          </a:xfrm>
          <a:prstGeom prst="rect">
            <a:avLst/>
          </a:prstGeom>
          <a:noFill/>
        </p:spPr>
        <p:txBody>
          <a:bodyPr wrap="square" rtlCol="0">
            <a:spAutoFit/>
          </a:bodyPr>
          <a:lstStyle/>
          <a:p>
            <a:r>
              <a:rPr lang="en-US" dirty="0"/>
              <a:t>No</a:t>
            </a:r>
          </a:p>
        </p:txBody>
      </p:sp>
      <p:sp>
        <p:nvSpPr>
          <p:cNvPr id="4" name="Scroll: Vertical 3">
            <a:extLst>
              <a:ext uri="{FF2B5EF4-FFF2-40B4-BE49-F238E27FC236}">
                <a16:creationId xmlns:a16="http://schemas.microsoft.com/office/drawing/2014/main" id="{E3197D27-1D7E-AA2D-951E-FDC4361B50DD}"/>
              </a:ext>
            </a:extLst>
          </p:cNvPr>
          <p:cNvSpPr/>
          <p:nvPr/>
        </p:nvSpPr>
        <p:spPr>
          <a:xfrm>
            <a:off x="6152122" y="929432"/>
            <a:ext cx="3064704" cy="2639177"/>
          </a:xfrm>
          <a:prstGeom prst="verticalScroll">
            <a:avLst/>
          </a:prstGeom>
          <a:solidFill>
            <a:srgbClr val="C5D8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C00000"/>
                </a:solidFill>
                <a:latin typeface="Courier New" panose="02070309020205020404" pitchFamily="49" charset="0"/>
                <a:cs typeface="Courier New" panose="02070309020205020404" pitchFamily="49" charset="0"/>
              </a:rPr>
              <a:t>Explanation</a:t>
            </a:r>
          </a:p>
          <a:p>
            <a:br>
              <a:rPr lang="en-US" sz="1200" dirty="0">
                <a:solidFill>
                  <a:schemeClr val="tx1"/>
                </a:solidFill>
                <a:latin typeface="Courier New" panose="02070309020205020404" pitchFamily="49" charset="0"/>
                <a:cs typeface="Courier New" panose="02070309020205020404" pitchFamily="49" charset="0"/>
              </a:rPr>
            </a:br>
            <a:br>
              <a:rPr lang="en-US" sz="1200" dirty="0">
                <a:solidFill>
                  <a:schemeClr val="tx1"/>
                </a:solidFill>
                <a:latin typeface="Courier New" panose="02070309020205020404" pitchFamily="49" charset="0"/>
                <a:cs typeface="Courier New" panose="02070309020205020404" pitchFamily="49" charset="0"/>
              </a:rPr>
            </a:br>
            <a:endParaRPr lang="en-US" sz="1200" dirty="0">
              <a:solidFill>
                <a:schemeClr val="tx1"/>
              </a:solidFill>
              <a:latin typeface="Courier New" panose="02070309020205020404" pitchFamily="49" charset="0"/>
              <a:cs typeface="Courier New" panose="02070309020205020404" pitchFamily="49" charset="0"/>
            </a:endParaRPr>
          </a:p>
        </p:txBody>
      </p:sp>
      <p:cxnSp>
        <p:nvCxnSpPr>
          <p:cNvPr id="29" name="Straight Arrow Connector 28">
            <a:extLst>
              <a:ext uri="{FF2B5EF4-FFF2-40B4-BE49-F238E27FC236}">
                <a16:creationId xmlns:a16="http://schemas.microsoft.com/office/drawing/2014/main" id="{C324C6B1-9AC3-3218-2F1C-681AFC6A661F}"/>
              </a:ext>
            </a:extLst>
          </p:cNvPr>
          <p:cNvCxnSpPr/>
          <p:nvPr/>
        </p:nvCxnSpPr>
        <p:spPr>
          <a:xfrm flipV="1">
            <a:off x="7339206" y="2206027"/>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405B41B-71E1-BE7C-3E43-A95362E92677}"/>
              </a:ext>
            </a:extLst>
          </p:cNvPr>
          <p:cNvCxnSpPr/>
          <p:nvPr/>
        </p:nvCxnSpPr>
        <p:spPr>
          <a:xfrm flipV="1">
            <a:off x="7337857" y="2586368"/>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E70180F-E670-5CB7-1AC9-059681BAEABC}"/>
              </a:ext>
            </a:extLst>
          </p:cNvPr>
          <p:cNvSpPr txBox="1"/>
          <p:nvPr/>
        </p:nvSpPr>
        <p:spPr>
          <a:xfrm>
            <a:off x="6623677" y="2276856"/>
            <a:ext cx="538609" cy="153888"/>
          </a:xfrm>
          <a:prstGeom prst="rect">
            <a:avLst/>
          </a:prstGeom>
          <a:noFill/>
        </p:spPr>
        <p:txBody>
          <a:bodyPr wrap="none" lIns="0" tIns="0" rIns="0" bIns="0" rtlCol="0">
            <a:spAutoFit/>
          </a:bodyPr>
          <a:lstStyle/>
          <a:p>
            <a:r>
              <a:rPr lang="en-US" sz="1000" dirty="0">
                <a:latin typeface="Courier New" panose="02070309020205020404" pitchFamily="49" charset="0"/>
                <a:cs typeface="Courier New" panose="02070309020205020404" pitchFamily="49" charset="0"/>
              </a:rPr>
              <a:t>Thread1</a:t>
            </a:r>
          </a:p>
        </p:txBody>
      </p:sp>
      <p:sp>
        <p:nvSpPr>
          <p:cNvPr id="32" name="TextBox 31">
            <a:extLst>
              <a:ext uri="{FF2B5EF4-FFF2-40B4-BE49-F238E27FC236}">
                <a16:creationId xmlns:a16="http://schemas.microsoft.com/office/drawing/2014/main" id="{A24696BB-0A44-1220-B145-7BD1FB36A122}"/>
              </a:ext>
            </a:extLst>
          </p:cNvPr>
          <p:cNvSpPr txBox="1"/>
          <p:nvPr/>
        </p:nvSpPr>
        <p:spPr>
          <a:xfrm>
            <a:off x="6623677" y="2670048"/>
            <a:ext cx="538609" cy="153888"/>
          </a:xfrm>
          <a:prstGeom prst="rect">
            <a:avLst/>
          </a:prstGeom>
          <a:noFill/>
        </p:spPr>
        <p:txBody>
          <a:bodyPr wrap="none" lIns="0" tIns="0" rIns="0" bIns="0" rtlCol="0">
            <a:spAutoFit/>
          </a:bodyPr>
          <a:lstStyle/>
          <a:p>
            <a:r>
              <a:rPr lang="en-US" sz="1000" dirty="0">
                <a:latin typeface="Courier New" panose="02070309020205020404" pitchFamily="49" charset="0"/>
                <a:cs typeface="Courier New" panose="02070309020205020404" pitchFamily="49" charset="0"/>
              </a:rPr>
              <a:t>Thread2</a:t>
            </a:r>
          </a:p>
        </p:txBody>
      </p:sp>
      <p:sp>
        <p:nvSpPr>
          <p:cNvPr id="33" name="Rectangle 32">
            <a:extLst>
              <a:ext uri="{FF2B5EF4-FFF2-40B4-BE49-F238E27FC236}">
                <a16:creationId xmlns:a16="http://schemas.microsoft.com/office/drawing/2014/main" id="{48A1F97B-A83A-C6F5-B966-C2758F466E66}"/>
              </a:ext>
            </a:extLst>
          </p:cNvPr>
          <p:cNvSpPr/>
          <p:nvPr/>
        </p:nvSpPr>
        <p:spPr>
          <a:xfrm>
            <a:off x="7345165"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16E209F3-A51C-704F-FC91-79A00EA8B982}"/>
              </a:ext>
            </a:extLst>
          </p:cNvPr>
          <p:cNvCxnSpPr/>
          <p:nvPr/>
        </p:nvCxnSpPr>
        <p:spPr>
          <a:xfrm flipV="1">
            <a:off x="8253699" y="2205994"/>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838CE39C-7A0A-4C9A-35B0-7EC5947785AF}"/>
              </a:ext>
            </a:extLst>
          </p:cNvPr>
          <p:cNvCxnSpPr/>
          <p:nvPr/>
        </p:nvCxnSpPr>
        <p:spPr>
          <a:xfrm flipV="1">
            <a:off x="8798362" y="2590677"/>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DCE3338A-3800-F914-98CD-0A5E91EE17C4}"/>
              </a:ext>
            </a:extLst>
          </p:cNvPr>
          <p:cNvSpPr/>
          <p:nvPr/>
        </p:nvSpPr>
        <p:spPr>
          <a:xfrm>
            <a:off x="7532120"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015DAD9-4CA4-E74E-0C87-4DE28956641F}"/>
              </a:ext>
            </a:extLst>
          </p:cNvPr>
          <p:cNvSpPr/>
          <p:nvPr/>
        </p:nvSpPr>
        <p:spPr>
          <a:xfrm>
            <a:off x="8257953"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EC698C7-E6F8-6DCF-B183-B87A88047DBF}"/>
              </a:ext>
            </a:extLst>
          </p:cNvPr>
          <p:cNvSpPr/>
          <p:nvPr/>
        </p:nvSpPr>
        <p:spPr>
          <a:xfrm>
            <a:off x="8444908"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9E63692-652F-1CF2-E530-D084206467BA}"/>
              </a:ext>
            </a:extLst>
          </p:cNvPr>
          <p:cNvSpPr/>
          <p:nvPr/>
        </p:nvSpPr>
        <p:spPr>
          <a:xfrm>
            <a:off x="7696507" y="2721218"/>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E664AA8-F2A8-CFAD-3147-716B034C7EE2}"/>
              </a:ext>
            </a:extLst>
          </p:cNvPr>
          <p:cNvSpPr/>
          <p:nvPr/>
        </p:nvSpPr>
        <p:spPr>
          <a:xfrm>
            <a:off x="7883462" y="2721218"/>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5A5B2AE-DA15-4E5D-13E7-72C817BDCB2E}"/>
              </a:ext>
            </a:extLst>
          </p:cNvPr>
          <p:cNvSpPr/>
          <p:nvPr/>
        </p:nvSpPr>
        <p:spPr>
          <a:xfrm>
            <a:off x="8078902" y="2721218"/>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8645EEF-6D6A-425A-7EEE-C75E095B9BF8}"/>
              </a:ext>
            </a:extLst>
          </p:cNvPr>
          <p:cNvSpPr/>
          <p:nvPr/>
        </p:nvSpPr>
        <p:spPr>
          <a:xfrm>
            <a:off x="8604369" y="2711998"/>
            <a:ext cx="182880" cy="13716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6841BDFC-D663-6B53-EF13-A2D5552C51B6}"/>
              </a:ext>
            </a:extLst>
          </p:cNvPr>
          <p:cNvSpPr txBox="1"/>
          <p:nvPr/>
        </p:nvSpPr>
        <p:spPr>
          <a:xfrm>
            <a:off x="8326423" y="2912018"/>
            <a:ext cx="602729" cy="369332"/>
          </a:xfrm>
          <a:prstGeom prst="rect">
            <a:avLst/>
          </a:prstGeom>
          <a:noFill/>
        </p:spPr>
        <p:txBody>
          <a:bodyPr wrap="none" lIns="0" tIns="0" rIns="0" bIns="0" rtlCol="0">
            <a:spAutoFit/>
          </a:bodyPr>
          <a:lstStyle/>
          <a:p>
            <a:r>
              <a:rPr lang="en-US" sz="1200" dirty="0">
                <a:solidFill>
                  <a:srgbClr val="C00000"/>
                </a:solidFill>
                <a:latin typeface="Arial"/>
                <a:cs typeface="Arial"/>
              </a:rPr>
              <a:t>Deadline</a:t>
            </a:r>
            <a:br>
              <a:rPr lang="en-US" sz="1200" dirty="0">
                <a:solidFill>
                  <a:srgbClr val="C00000"/>
                </a:solidFill>
                <a:latin typeface="Arial"/>
                <a:cs typeface="Arial"/>
              </a:rPr>
            </a:br>
            <a:r>
              <a:rPr lang="en-US" sz="1200" dirty="0">
                <a:solidFill>
                  <a:srgbClr val="C00000"/>
                </a:solidFill>
                <a:latin typeface="Arial"/>
                <a:cs typeface="Arial"/>
              </a:rPr>
              <a:t>miss</a:t>
            </a:r>
          </a:p>
        </p:txBody>
      </p:sp>
    </p:spTree>
    <p:extLst>
      <p:ext uri="{BB962C8B-B14F-4D97-AF65-F5344CB8AC3E}">
        <p14:creationId xmlns:p14="http://schemas.microsoft.com/office/powerpoint/2010/main" val="270639774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1477328"/>
          </a:xfrm>
          <a:prstGeom prst="rect">
            <a:avLst/>
          </a:prstGeom>
          <a:noFill/>
        </p:spPr>
        <p:txBody>
          <a:bodyPr wrap="square" rtlCol="0">
            <a:spAutoFit/>
          </a:bodyPr>
          <a:lstStyle/>
          <a:p>
            <a:r>
              <a:rPr lang="en-US" b="1" dirty="0"/>
              <a:t>Question: </a:t>
            </a:r>
            <a:r>
              <a:rPr lang="en-US" dirty="0"/>
              <a:t>Given taskset </a:t>
            </a:r>
            <a:r>
              <a:rPr lang="en-US" dirty="0">
                <a:latin typeface="Symbol" panose="05050102010706020507" pitchFamily="18" charset="2"/>
              </a:rPr>
              <a:t>t</a:t>
            </a:r>
            <a:r>
              <a:rPr lang="en-US" dirty="0"/>
              <a:t>‘, the following run-time scheduler S, and assumptions A, is it schedulable?</a:t>
            </a:r>
          </a:p>
        </p:txBody>
      </p:sp>
      <p:cxnSp>
        <p:nvCxnSpPr>
          <p:cNvPr id="2" name="Straight Arrow Connector 1">
            <a:extLst>
              <a:ext uri="{FF2B5EF4-FFF2-40B4-BE49-F238E27FC236}">
                <a16:creationId xmlns:a16="http://schemas.microsoft.com/office/drawing/2014/main" id="{9816C5DF-1A62-FDE6-8C72-14BF4196A66D}"/>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74960AE-CDE2-CB4C-2CC4-4A38CEEB9185}"/>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
        <p:nvSpPr>
          <p:cNvPr id="4" name="TextBox 3">
            <a:extLst>
              <a:ext uri="{FF2B5EF4-FFF2-40B4-BE49-F238E27FC236}">
                <a16:creationId xmlns:a16="http://schemas.microsoft.com/office/drawing/2014/main" id="{C4EBC842-811D-7DB5-EB69-5559C2093063}"/>
              </a:ext>
            </a:extLst>
          </p:cNvPr>
          <p:cNvSpPr txBox="1"/>
          <p:nvPr/>
        </p:nvSpPr>
        <p:spPr>
          <a:xfrm>
            <a:off x="5139366" y="2016010"/>
            <a:ext cx="554543" cy="369332"/>
          </a:xfrm>
          <a:prstGeom prst="rect">
            <a:avLst/>
          </a:prstGeom>
          <a:noFill/>
        </p:spPr>
        <p:txBody>
          <a:bodyPr wrap="square" rtlCol="0">
            <a:spAutoFit/>
          </a:bodyPr>
          <a:lstStyle/>
          <a:p>
            <a:r>
              <a:rPr lang="en-US" dirty="0"/>
              <a:t>Yes</a:t>
            </a:r>
          </a:p>
        </p:txBody>
      </p:sp>
      <p:sp>
        <p:nvSpPr>
          <p:cNvPr id="28" name="Scroll: Vertical 27">
            <a:extLst>
              <a:ext uri="{FF2B5EF4-FFF2-40B4-BE49-F238E27FC236}">
                <a16:creationId xmlns:a16="http://schemas.microsoft.com/office/drawing/2014/main" id="{80CC27AD-5E83-14AE-3292-E29EDE9F96E6}"/>
              </a:ext>
            </a:extLst>
          </p:cNvPr>
          <p:cNvSpPr/>
          <p:nvPr/>
        </p:nvSpPr>
        <p:spPr>
          <a:xfrm>
            <a:off x="6152122" y="929432"/>
            <a:ext cx="3064704" cy="2639177"/>
          </a:xfrm>
          <a:prstGeom prst="verticalScroll">
            <a:avLst/>
          </a:prstGeom>
          <a:solidFill>
            <a:srgbClr val="C5D8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C00000"/>
                </a:solidFill>
                <a:latin typeface="Courier New" panose="02070309020205020404" pitchFamily="49" charset="0"/>
                <a:cs typeface="Courier New" panose="02070309020205020404" pitchFamily="49" charset="0"/>
              </a:rPr>
              <a:t>Explanation</a:t>
            </a:r>
          </a:p>
          <a:p>
            <a:br>
              <a:rPr lang="en-US" sz="1200" dirty="0">
                <a:solidFill>
                  <a:schemeClr val="tx1"/>
                </a:solidFill>
                <a:latin typeface="Courier New" panose="02070309020205020404" pitchFamily="49" charset="0"/>
                <a:cs typeface="Courier New" panose="02070309020205020404" pitchFamily="49" charset="0"/>
              </a:rPr>
            </a:br>
            <a:br>
              <a:rPr lang="en-US" sz="1200" dirty="0">
                <a:solidFill>
                  <a:schemeClr val="tx1"/>
                </a:solidFill>
                <a:latin typeface="Courier New" panose="02070309020205020404" pitchFamily="49" charset="0"/>
                <a:cs typeface="Courier New" panose="02070309020205020404" pitchFamily="49" charset="0"/>
              </a:rPr>
            </a:br>
            <a:endParaRPr lang="en-US" sz="1200" dirty="0">
              <a:solidFill>
                <a:schemeClr val="tx1"/>
              </a:solidFill>
              <a:latin typeface="Courier New" panose="02070309020205020404" pitchFamily="49" charset="0"/>
              <a:cs typeface="Courier New" panose="02070309020205020404" pitchFamily="49" charset="0"/>
            </a:endParaRPr>
          </a:p>
        </p:txBody>
      </p:sp>
      <p:cxnSp>
        <p:nvCxnSpPr>
          <p:cNvPr id="29" name="Straight Arrow Connector 28">
            <a:extLst>
              <a:ext uri="{FF2B5EF4-FFF2-40B4-BE49-F238E27FC236}">
                <a16:creationId xmlns:a16="http://schemas.microsoft.com/office/drawing/2014/main" id="{800CE8A4-4B2C-6EE2-ED58-E872469B3576}"/>
              </a:ext>
            </a:extLst>
          </p:cNvPr>
          <p:cNvCxnSpPr/>
          <p:nvPr/>
        </p:nvCxnSpPr>
        <p:spPr>
          <a:xfrm flipV="1">
            <a:off x="7339206" y="2206027"/>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5337F59-B724-7696-7BE4-3479229C97B1}"/>
              </a:ext>
            </a:extLst>
          </p:cNvPr>
          <p:cNvCxnSpPr/>
          <p:nvPr/>
        </p:nvCxnSpPr>
        <p:spPr>
          <a:xfrm flipV="1">
            <a:off x="7337857" y="2586368"/>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9EF18FE-28CC-C35A-8E2E-E96CCEFE491F}"/>
              </a:ext>
            </a:extLst>
          </p:cNvPr>
          <p:cNvSpPr txBox="1"/>
          <p:nvPr/>
        </p:nvSpPr>
        <p:spPr>
          <a:xfrm>
            <a:off x="6623677" y="2276856"/>
            <a:ext cx="538609" cy="153888"/>
          </a:xfrm>
          <a:prstGeom prst="rect">
            <a:avLst/>
          </a:prstGeom>
          <a:noFill/>
        </p:spPr>
        <p:txBody>
          <a:bodyPr wrap="none" lIns="0" tIns="0" rIns="0" bIns="0" rtlCol="0">
            <a:spAutoFit/>
          </a:bodyPr>
          <a:lstStyle/>
          <a:p>
            <a:r>
              <a:rPr lang="en-US" sz="1000" dirty="0">
                <a:latin typeface="Courier New" panose="02070309020205020404" pitchFamily="49" charset="0"/>
                <a:cs typeface="Courier New" panose="02070309020205020404" pitchFamily="49" charset="0"/>
              </a:rPr>
              <a:t>Thread1</a:t>
            </a:r>
          </a:p>
        </p:txBody>
      </p:sp>
      <p:sp>
        <p:nvSpPr>
          <p:cNvPr id="32" name="TextBox 31">
            <a:extLst>
              <a:ext uri="{FF2B5EF4-FFF2-40B4-BE49-F238E27FC236}">
                <a16:creationId xmlns:a16="http://schemas.microsoft.com/office/drawing/2014/main" id="{E8860257-525B-8537-DC59-2BDAC93B74A5}"/>
              </a:ext>
            </a:extLst>
          </p:cNvPr>
          <p:cNvSpPr txBox="1"/>
          <p:nvPr/>
        </p:nvSpPr>
        <p:spPr>
          <a:xfrm>
            <a:off x="6623677" y="2670048"/>
            <a:ext cx="538609" cy="153888"/>
          </a:xfrm>
          <a:prstGeom prst="rect">
            <a:avLst/>
          </a:prstGeom>
          <a:noFill/>
        </p:spPr>
        <p:txBody>
          <a:bodyPr wrap="none" lIns="0" tIns="0" rIns="0" bIns="0" rtlCol="0">
            <a:spAutoFit/>
          </a:bodyPr>
          <a:lstStyle/>
          <a:p>
            <a:r>
              <a:rPr lang="en-US" sz="1000" dirty="0">
                <a:latin typeface="Courier New" panose="02070309020205020404" pitchFamily="49" charset="0"/>
                <a:cs typeface="Courier New" panose="02070309020205020404" pitchFamily="49" charset="0"/>
              </a:rPr>
              <a:t>Thread2</a:t>
            </a:r>
          </a:p>
        </p:txBody>
      </p:sp>
      <p:sp>
        <p:nvSpPr>
          <p:cNvPr id="33" name="Rectangle 32">
            <a:extLst>
              <a:ext uri="{FF2B5EF4-FFF2-40B4-BE49-F238E27FC236}">
                <a16:creationId xmlns:a16="http://schemas.microsoft.com/office/drawing/2014/main" id="{4777C97A-9F9F-D81F-F4C7-43BB5F33EF39}"/>
              </a:ext>
            </a:extLst>
          </p:cNvPr>
          <p:cNvSpPr/>
          <p:nvPr/>
        </p:nvSpPr>
        <p:spPr>
          <a:xfrm>
            <a:off x="7345165"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a:extLst>
              <a:ext uri="{FF2B5EF4-FFF2-40B4-BE49-F238E27FC236}">
                <a16:creationId xmlns:a16="http://schemas.microsoft.com/office/drawing/2014/main" id="{0741D547-38DE-D969-3E20-C80F2E0C147B}"/>
              </a:ext>
            </a:extLst>
          </p:cNvPr>
          <p:cNvCxnSpPr/>
          <p:nvPr/>
        </p:nvCxnSpPr>
        <p:spPr>
          <a:xfrm flipV="1">
            <a:off x="8253699" y="2205994"/>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55E9CE6-AA45-ED2B-AE93-BB9C75BF7054}"/>
              </a:ext>
            </a:extLst>
          </p:cNvPr>
          <p:cNvCxnSpPr/>
          <p:nvPr/>
        </p:nvCxnSpPr>
        <p:spPr>
          <a:xfrm flipV="1">
            <a:off x="8798362" y="2590677"/>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DF206F1F-82EC-CCC8-1460-3D84670E0D42}"/>
              </a:ext>
            </a:extLst>
          </p:cNvPr>
          <p:cNvSpPr/>
          <p:nvPr/>
        </p:nvSpPr>
        <p:spPr>
          <a:xfrm>
            <a:off x="7532120"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B061681-1B9E-F8E0-BCD2-629B699C535F}"/>
              </a:ext>
            </a:extLst>
          </p:cNvPr>
          <p:cNvSpPr/>
          <p:nvPr/>
        </p:nvSpPr>
        <p:spPr>
          <a:xfrm>
            <a:off x="8257953"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0345FEC-6BF5-4ABE-836B-FDCC69829BCD}"/>
              </a:ext>
            </a:extLst>
          </p:cNvPr>
          <p:cNvSpPr/>
          <p:nvPr/>
        </p:nvSpPr>
        <p:spPr>
          <a:xfrm>
            <a:off x="8444908"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440B3DD-00D1-96C9-C9AE-29EBF054B507}"/>
              </a:ext>
            </a:extLst>
          </p:cNvPr>
          <p:cNvSpPr/>
          <p:nvPr/>
        </p:nvSpPr>
        <p:spPr>
          <a:xfrm>
            <a:off x="7696507" y="2721218"/>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BEEAE07-2C6C-91CC-1F27-89A9E1CD2D1D}"/>
              </a:ext>
            </a:extLst>
          </p:cNvPr>
          <p:cNvSpPr/>
          <p:nvPr/>
        </p:nvSpPr>
        <p:spPr>
          <a:xfrm>
            <a:off x="7883462" y="2721218"/>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E2330F6-E121-21E3-4182-231CA6FA9CDD}"/>
              </a:ext>
            </a:extLst>
          </p:cNvPr>
          <p:cNvSpPr txBox="1"/>
          <p:nvPr/>
        </p:nvSpPr>
        <p:spPr>
          <a:xfrm>
            <a:off x="6581290" y="2914619"/>
            <a:ext cx="2276714" cy="553998"/>
          </a:xfrm>
          <a:prstGeom prst="rect">
            <a:avLst/>
          </a:prstGeom>
          <a:noFill/>
        </p:spPr>
        <p:txBody>
          <a:bodyPr wrap="none" lIns="0" tIns="0" rIns="0" bIns="0" rtlCol="0">
            <a:spAutoFit/>
          </a:bodyPr>
          <a:lstStyle/>
          <a:p>
            <a:r>
              <a:rPr lang="en-US" sz="1200" dirty="0">
                <a:solidFill>
                  <a:srgbClr val="C00000"/>
                </a:solidFill>
                <a:latin typeface="Arial"/>
                <a:cs typeface="Arial"/>
              </a:rPr>
              <a:t>Thread 2 meets its deadline for</a:t>
            </a:r>
            <a:br>
              <a:rPr lang="en-US" sz="1200" dirty="0">
                <a:solidFill>
                  <a:srgbClr val="C00000"/>
                </a:solidFill>
                <a:latin typeface="Arial"/>
                <a:cs typeface="Arial"/>
              </a:rPr>
            </a:br>
            <a:r>
              <a:rPr lang="en-US" sz="1200" dirty="0">
                <a:solidFill>
                  <a:srgbClr val="C00000"/>
                </a:solidFill>
                <a:latin typeface="Arial"/>
                <a:cs typeface="Arial"/>
              </a:rPr>
              <a:t>this situation. This is the</a:t>
            </a:r>
            <a:br>
              <a:rPr lang="en-US" sz="1200" dirty="0">
                <a:solidFill>
                  <a:srgbClr val="C00000"/>
                </a:solidFill>
                <a:latin typeface="Arial"/>
                <a:cs typeface="Arial"/>
              </a:rPr>
            </a:br>
            <a:r>
              <a:rPr lang="en-US" sz="1200" dirty="0">
                <a:solidFill>
                  <a:srgbClr val="C00000"/>
                </a:solidFill>
                <a:latin typeface="Arial"/>
                <a:cs typeface="Arial"/>
              </a:rPr>
              <a:t>worst-case situation for Thread 2.</a:t>
            </a:r>
          </a:p>
        </p:txBody>
      </p:sp>
      <p:sp>
        <p:nvSpPr>
          <p:cNvPr id="42" name="Rectangle 41">
            <a:extLst>
              <a:ext uri="{FF2B5EF4-FFF2-40B4-BE49-F238E27FC236}">
                <a16:creationId xmlns:a16="http://schemas.microsoft.com/office/drawing/2014/main" id="{44A5D25E-9DB1-5A3E-B59E-D49171872F92}"/>
              </a:ext>
            </a:extLst>
          </p:cNvPr>
          <p:cNvSpPr/>
          <p:nvPr/>
        </p:nvSpPr>
        <p:spPr>
          <a:xfrm>
            <a:off x="6458989" y="3624850"/>
            <a:ext cx="2399015" cy="10100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here to understand why this is the worst-case situation</a:t>
            </a:r>
          </a:p>
        </p:txBody>
      </p:sp>
    </p:spTree>
    <p:extLst>
      <p:ext uri="{BB962C8B-B14F-4D97-AF65-F5344CB8AC3E}">
        <p14:creationId xmlns:p14="http://schemas.microsoft.com/office/powerpoint/2010/main" val="291092662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1477328"/>
          </a:xfrm>
          <a:prstGeom prst="rect">
            <a:avLst/>
          </a:prstGeom>
          <a:noFill/>
        </p:spPr>
        <p:txBody>
          <a:bodyPr wrap="square" rtlCol="0">
            <a:spAutoFit/>
          </a:bodyPr>
          <a:lstStyle/>
          <a:p>
            <a:r>
              <a:rPr lang="en-US" b="1" dirty="0"/>
              <a:t>Question: </a:t>
            </a:r>
            <a:r>
              <a:rPr lang="en-US" dirty="0"/>
              <a:t>Given taskset </a:t>
            </a:r>
            <a:r>
              <a:rPr lang="en-US" dirty="0">
                <a:latin typeface="Symbol" panose="05050102010706020507" pitchFamily="18" charset="2"/>
              </a:rPr>
              <a:t>t</a:t>
            </a:r>
            <a:r>
              <a:rPr lang="en-US" dirty="0"/>
              <a:t>‘, the following run-time scheduler S, and assumptions A, is it schedulable?</a:t>
            </a:r>
          </a:p>
        </p:txBody>
      </p:sp>
      <p:cxnSp>
        <p:nvCxnSpPr>
          <p:cNvPr id="2" name="Straight Arrow Connector 1">
            <a:extLst>
              <a:ext uri="{FF2B5EF4-FFF2-40B4-BE49-F238E27FC236}">
                <a16:creationId xmlns:a16="http://schemas.microsoft.com/office/drawing/2014/main" id="{9816C5DF-1A62-FDE6-8C72-14BF4196A66D}"/>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74960AE-CDE2-CB4C-2CC4-4A38CEEB9185}"/>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
        <p:nvSpPr>
          <p:cNvPr id="4" name="TextBox 3">
            <a:extLst>
              <a:ext uri="{FF2B5EF4-FFF2-40B4-BE49-F238E27FC236}">
                <a16:creationId xmlns:a16="http://schemas.microsoft.com/office/drawing/2014/main" id="{C4EBC842-811D-7DB5-EB69-5559C2093063}"/>
              </a:ext>
            </a:extLst>
          </p:cNvPr>
          <p:cNvSpPr txBox="1"/>
          <p:nvPr/>
        </p:nvSpPr>
        <p:spPr>
          <a:xfrm>
            <a:off x="5139366" y="2016010"/>
            <a:ext cx="554543" cy="369332"/>
          </a:xfrm>
          <a:prstGeom prst="rect">
            <a:avLst/>
          </a:prstGeom>
          <a:noFill/>
        </p:spPr>
        <p:txBody>
          <a:bodyPr wrap="square" rtlCol="0">
            <a:spAutoFit/>
          </a:bodyPr>
          <a:lstStyle/>
          <a:p>
            <a:r>
              <a:rPr lang="en-US" dirty="0"/>
              <a:t>Yes</a:t>
            </a:r>
          </a:p>
        </p:txBody>
      </p:sp>
      <p:sp>
        <p:nvSpPr>
          <p:cNvPr id="5" name="Scroll: Vertical 4">
            <a:extLst>
              <a:ext uri="{FF2B5EF4-FFF2-40B4-BE49-F238E27FC236}">
                <a16:creationId xmlns:a16="http://schemas.microsoft.com/office/drawing/2014/main" id="{28CC62C6-DFEE-A3B7-1DBA-3B10E676ED10}"/>
              </a:ext>
            </a:extLst>
          </p:cNvPr>
          <p:cNvSpPr/>
          <p:nvPr/>
        </p:nvSpPr>
        <p:spPr>
          <a:xfrm>
            <a:off x="6152122" y="929432"/>
            <a:ext cx="3064704" cy="2639177"/>
          </a:xfrm>
          <a:prstGeom prst="verticalScroll">
            <a:avLst/>
          </a:prstGeom>
          <a:solidFill>
            <a:srgbClr val="C5D8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C00000"/>
                </a:solidFill>
                <a:latin typeface="Courier New" panose="02070309020205020404" pitchFamily="49" charset="0"/>
                <a:cs typeface="Courier New" panose="02070309020205020404" pitchFamily="49" charset="0"/>
              </a:rPr>
              <a:t>Explanation</a:t>
            </a:r>
          </a:p>
          <a:p>
            <a:br>
              <a:rPr lang="en-US" sz="1200" dirty="0">
                <a:solidFill>
                  <a:schemeClr val="tx1"/>
                </a:solidFill>
                <a:latin typeface="Courier New" panose="02070309020205020404" pitchFamily="49" charset="0"/>
                <a:cs typeface="Courier New" panose="02070309020205020404" pitchFamily="49" charset="0"/>
              </a:rPr>
            </a:br>
            <a:br>
              <a:rPr lang="en-US" sz="1200" dirty="0">
                <a:solidFill>
                  <a:schemeClr val="tx1"/>
                </a:solidFill>
                <a:latin typeface="Courier New" panose="02070309020205020404" pitchFamily="49" charset="0"/>
                <a:cs typeface="Courier New" panose="02070309020205020404" pitchFamily="49" charset="0"/>
              </a:rPr>
            </a:br>
            <a:endParaRPr lang="en-US" sz="1200" dirty="0">
              <a:solidFill>
                <a:schemeClr val="tx1"/>
              </a:solidFill>
              <a:latin typeface="Courier New" panose="02070309020205020404" pitchFamily="49" charset="0"/>
              <a:cs typeface="Courier New" panose="02070309020205020404" pitchFamily="49" charset="0"/>
            </a:endParaRPr>
          </a:p>
        </p:txBody>
      </p:sp>
      <p:cxnSp>
        <p:nvCxnSpPr>
          <p:cNvPr id="6" name="Straight Arrow Connector 5">
            <a:extLst>
              <a:ext uri="{FF2B5EF4-FFF2-40B4-BE49-F238E27FC236}">
                <a16:creationId xmlns:a16="http://schemas.microsoft.com/office/drawing/2014/main" id="{784F90EF-ED05-B4EF-968D-A7BC62A7B32B}"/>
              </a:ext>
            </a:extLst>
          </p:cNvPr>
          <p:cNvCxnSpPr/>
          <p:nvPr/>
        </p:nvCxnSpPr>
        <p:spPr>
          <a:xfrm flipV="1">
            <a:off x="7339206" y="2206027"/>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5C900FD-BCC5-4884-9A83-78A18A81A38F}"/>
              </a:ext>
            </a:extLst>
          </p:cNvPr>
          <p:cNvSpPr txBox="1"/>
          <p:nvPr/>
        </p:nvSpPr>
        <p:spPr>
          <a:xfrm>
            <a:off x="6623677" y="2276856"/>
            <a:ext cx="538609" cy="153888"/>
          </a:xfrm>
          <a:prstGeom prst="rect">
            <a:avLst/>
          </a:prstGeom>
          <a:noFill/>
        </p:spPr>
        <p:txBody>
          <a:bodyPr wrap="none" lIns="0" tIns="0" rIns="0" bIns="0" rtlCol="0">
            <a:spAutoFit/>
          </a:bodyPr>
          <a:lstStyle/>
          <a:p>
            <a:r>
              <a:rPr lang="en-US" sz="1000" dirty="0">
                <a:latin typeface="Courier New" panose="02070309020205020404" pitchFamily="49" charset="0"/>
                <a:cs typeface="Courier New" panose="02070309020205020404" pitchFamily="49" charset="0"/>
              </a:rPr>
              <a:t>Thread1</a:t>
            </a:r>
          </a:p>
        </p:txBody>
      </p:sp>
      <p:sp>
        <p:nvSpPr>
          <p:cNvPr id="9" name="TextBox 8">
            <a:extLst>
              <a:ext uri="{FF2B5EF4-FFF2-40B4-BE49-F238E27FC236}">
                <a16:creationId xmlns:a16="http://schemas.microsoft.com/office/drawing/2014/main" id="{E8D50C8C-09C9-A3A7-196A-5168BE6D694B}"/>
              </a:ext>
            </a:extLst>
          </p:cNvPr>
          <p:cNvSpPr txBox="1"/>
          <p:nvPr/>
        </p:nvSpPr>
        <p:spPr>
          <a:xfrm>
            <a:off x="6623677" y="2670048"/>
            <a:ext cx="538609" cy="153888"/>
          </a:xfrm>
          <a:prstGeom prst="rect">
            <a:avLst/>
          </a:prstGeom>
          <a:noFill/>
        </p:spPr>
        <p:txBody>
          <a:bodyPr wrap="none" lIns="0" tIns="0" rIns="0" bIns="0" rtlCol="0">
            <a:spAutoFit/>
          </a:bodyPr>
          <a:lstStyle/>
          <a:p>
            <a:r>
              <a:rPr lang="en-US" sz="1000" dirty="0">
                <a:latin typeface="Courier New" panose="02070309020205020404" pitchFamily="49" charset="0"/>
                <a:cs typeface="Courier New" panose="02070309020205020404" pitchFamily="49" charset="0"/>
              </a:rPr>
              <a:t>Thread2</a:t>
            </a:r>
          </a:p>
        </p:txBody>
      </p:sp>
      <p:sp>
        <p:nvSpPr>
          <p:cNvPr id="10" name="Rectangle 9">
            <a:extLst>
              <a:ext uri="{FF2B5EF4-FFF2-40B4-BE49-F238E27FC236}">
                <a16:creationId xmlns:a16="http://schemas.microsoft.com/office/drawing/2014/main" id="{A7C17D0F-7B2C-F186-272B-86D15E01205D}"/>
              </a:ext>
            </a:extLst>
          </p:cNvPr>
          <p:cNvSpPr/>
          <p:nvPr/>
        </p:nvSpPr>
        <p:spPr>
          <a:xfrm>
            <a:off x="7345165"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2D3CB8CB-1AA1-CCAE-FC8F-2967E9116E28}"/>
              </a:ext>
            </a:extLst>
          </p:cNvPr>
          <p:cNvCxnSpPr/>
          <p:nvPr/>
        </p:nvCxnSpPr>
        <p:spPr>
          <a:xfrm flipV="1">
            <a:off x="8253699" y="2205994"/>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2C1F17C-15C6-5A34-F3C0-F2E4642FC4AE}"/>
              </a:ext>
            </a:extLst>
          </p:cNvPr>
          <p:cNvSpPr/>
          <p:nvPr/>
        </p:nvSpPr>
        <p:spPr>
          <a:xfrm>
            <a:off x="7532120"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6AEF52-4E40-91EE-458F-9795016AE1C6}"/>
              </a:ext>
            </a:extLst>
          </p:cNvPr>
          <p:cNvSpPr/>
          <p:nvPr/>
        </p:nvSpPr>
        <p:spPr>
          <a:xfrm>
            <a:off x="8257953"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619C921-5FC0-A5AE-96C7-0056188CC80F}"/>
              </a:ext>
            </a:extLst>
          </p:cNvPr>
          <p:cNvSpPr/>
          <p:nvPr/>
        </p:nvSpPr>
        <p:spPr>
          <a:xfrm>
            <a:off x="8444908"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AD9A463-0B97-F256-243E-44391C5ED79C}"/>
              </a:ext>
            </a:extLst>
          </p:cNvPr>
          <p:cNvGrpSpPr/>
          <p:nvPr/>
        </p:nvGrpSpPr>
        <p:grpSpPr>
          <a:xfrm>
            <a:off x="7388352" y="2586368"/>
            <a:ext cx="1460505" cy="278629"/>
            <a:chOff x="7337857" y="2586368"/>
            <a:chExt cx="1460505" cy="278629"/>
          </a:xfrm>
        </p:grpSpPr>
        <p:cxnSp>
          <p:nvCxnSpPr>
            <p:cNvPr id="17" name="Straight Arrow Connector 16">
              <a:extLst>
                <a:ext uri="{FF2B5EF4-FFF2-40B4-BE49-F238E27FC236}">
                  <a16:creationId xmlns:a16="http://schemas.microsoft.com/office/drawing/2014/main" id="{0F38BC59-042A-AF85-8A77-DFCA7F9748CF}"/>
                </a:ext>
              </a:extLst>
            </p:cNvPr>
            <p:cNvCxnSpPr/>
            <p:nvPr/>
          </p:nvCxnSpPr>
          <p:spPr>
            <a:xfrm flipV="1">
              <a:off x="7337857" y="2586368"/>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DEC4CA4-E110-CBCD-99FE-BC6261CA73DC}"/>
                </a:ext>
              </a:extLst>
            </p:cNvPr>
            <p:cNvCxnSpPr/>
            <p:nvPr/>
          </p:nvCxnSpPr>
          <p:spPr>
            <a:xfrm flipV="1">
              <a:off x="8798362" y="2590677"/>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F355C97-DFCC-94FB-1FC7-1F6A0F556D61}"/>
                </a:ext>
              </a:extLst>
            </p:cNvPr>
            <p:cNvSpPr/>
            <p:nvPr/>
          </p:nvSpPr>
          <p:spPr>
            <a:xfrm>
              <a:off x="7666295" y="2721218"/>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D3D24C0-420C-9244-88C9-FE1FF7CD63D5}"/>
                </a:ext>
              </a:extLst>
            </p:cNvPr>
            <p:cNvSpPr/>
            <p:nvPr/>
          </p:nvSpPr>
          <p:spPr>
            <a:xfrm>
              <a:off x="7850279" y="2717613"/>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0279A2F6-5826-F5C7-4128-623F4B212865}"/>
              </a:ext>
            </a:extLst>
          </p:cNvPr>
          <p:cNvSpPr txBox="1"/>
          <p:nvPr/>
        </p:nvSpPr>
        <p:spPr>
          <a:xfrm>
            <a:off x="6581290" y="2914619"/>
            <a:ext cx="2206181" cy="553998"/>
          </a:xfrm>
          <a:prstGeom prst="rect">
            <a:avLst/>
          </a:prstGeom>
          <a:noFill/>
        </p:spPr>
        <p:txBody>
          <a:bodyPr wrap="none" lIns="0" tIns="0" rIns="0" bIns="0" rtlCol="0">
            <a:spAutoFit/>
          </a:bodyPr>
          <a:lstStyle/>
          <a:p>
            <a:r>
              <a:rPr lang="en-US" sz="1200" dirty="0">
                <a:solidFill>
                  <a:srgbClr val="C00000"/>
                </a:solidFill>
                <a:latin typeface="Arial"/>
                <a:cs typeface="Arial"/>
              </a:rPr>
              <a:t>Thread 2 gets shorter response</a:t>
            </a:r>
            <a:br>
              <a:rPr lang="en-US" sz="1200" dirty="0">
                <a:solidFill>
                  <a:srgbClr val="C00000"/>
                </a:solidFill>
                <a:latin typeface="Arial"/>
                <a:cs typeface="Arial"/>
              </a:rPr>
            </a:br>
            <a:r>
              <a:rPr lang="en-US" sz="1200" dirty="0">
                <a:solidFill>
                  <a:srgbClr val="C00000"/>
                </a:solidFill>
                <a:latin typeface="Arial"/>
                <a:cs typeface="Arial"/>
              </a:rPr>
              <a:t>time here when Thread 2 arrives</a:t>
            </a:r>
            <a:br>
              <a:rPr lang="en-US" sz="1200" dirty="0">
                <a:solidFill>
                  <a:srgbClr val="C00000"/>
                </a:solidFill>
                <a:latin typeface="Arial"/>
                <a:cs typeface="Arial"/>
              </a:rPr>
            </a:br>
            <a:r>
              <a:rPr lang="en-US" sz="1200" dirty="0">
                <a:solidFill>
                  <a:srgbClr val="C00000"/>
                </a:solidFill>
                <a:latin typeface="Arial"/>
                <a:cs typeface="Arial"/>
              </a:rPr>
              <a:t>a bit later.</a:t>
            </a:r>
          </a:p>
        </p:txBody>
      </p:sp>
    </p:spTree>
    <p:extLst>
      <p:ext uri="{BB962C8B-B14F-4D97-AF65-F5344CB8AC3E}">
        <p14:creationId xmlns:p14="http://schemas.microsoft.com/office/powerpoint/2010/main" val="416642297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1477328"/>
          </a:xfrm>
          <a:prstGeom prst="rect">
            <a:avLst/>
          </a:prstGeom>
          <a:noFill/>
        </p:spPr>
        <p:txBody>
          <a:bodyPr wrap="square" rtlCol="0">
            <a:spAutoFit/>
          </a:bodyPr>
          <a:lstStyle/>
          <a:p>
            <a:r>
              <a:rPr lang="en-US" b="1" dirty="0"/>
              <a:t>Question: </a:t>
            </a:r>
            <a:r>
              <a:rPr lang="en-US" dirty="0"/>
              <a:t>Given taskset </a:t>
            </a:r>
            <a:r>
              <a:rPr lang="en-US" dirty="0">
                <a:latin typeface="Symbol" panose="05050102010706020507" pitchFamily="18" charset="2"/>
              </a:rPr>
              <a:t>t</a:t>
            </a:r>
            <a:r>
              <a:rPr lang="en-US" dirty="0"/>
              <a:t>‘, the following run-time scheduler S, and assumptions A, is it schedulable?</a:t>
            </a:r>
          </a:p>
        </p:txBody>
      </p:sp>
      <p:cxnSp>
        <p:nvCxnSpPr>
          <p:cNvPr id="2" name="Straight Arrow Connector 1">
            <a:extLst>
              <a:ext uri="{FF2B5EF4-FFF2-40B4-BE49-F238E27FC236}">
                <a16:creationId xmlns:a16="http://schemas.microsoft.com/office/drawing/2014/main" id="{9816C5DF-1A62-FDE6-8C72-14BF4196A66D}"/>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74960AE-CDE2-CB4C-2CC4-4A38CEEB9185}"/>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
        <p:nvSpPr>
          <p:cNvPr id="4" name="TextBox 3">
            <a:extLst>
              <a:ext uri="{FF2B5EF4-FFF2-40B4-BE49-F238E27FC236}">
                <a16:creationId xmlns:a16="http://schemas.microsoft.com/office/drawing/2014/main" id="{C4EBC842-811D-7DB5-EB69-5559C2093063}"/>
              </a:ext>
            </a:extLst>
          </p:cNvPr>
          <p:cNvSpPr txBox="1"/>
          <p:nvPr/>
        </p:nvSpPr>
        <p:spPr>
          <a:xfrm>
            <a:off x="5139366" y="2016010"/>
            <a:ext cx="554543" cy="369332"/>
          </a:xfrm>
          <a:prstGeom prst="rect">
            <a:avLst/>
          </a:prstGeom>
          <a:noFill/>
        </p:spPr>
        <p:txBody>
          <a:bodyPr wrap="square" rtlCol="0">
            <a:spAutoFit/>
          </a:bodyPr>
          <a:lstStyle/>
          <a:p>
            <a:r>
              <a:rPr lang="en-US" dirty="0"/>
              <a:t>Yes</a:t>
            </a:r>
          </a:p>
        </p:txBody>
      </p:sp>
      <p:sp>
        <p:nvSpPr>
          <p:cNvPr id="26" name="Scroll: Vertical 25">
            <a:extLst>
              <a:ext uri="{FF2B5EF4-FFF2-40B4-BE49-F238E27FC236}">
                <a16:creationId xmlns:a16="http://schemas.microsoft.com/office/drawing/2014/main" id="{B9AA7C52-BD7D-20A2-FBD1-97C6AF023967}"/>
              </a:ext>
            </a:extLst>
          </p:cNvPr>
          <p:cNvSpPr/>
          <p:nvPr/>
        </p:nvSpPr>
        <p:spPr>
          <a:xfrm>
            <a:off x="6152122" y="929432"/>
            <a:ext cx="3064704" cy="2639177"/>
          </a:xfrm>
          <a:prstGeom prst="verticalScroll">
            <a:avLst/>
          </a:prstGeom>
          <a:solidFill>
            <a:srgbClr val="C5D8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C00000"/>
                </a:solidFill>
                <a:latin typeface="Courier New" panose="02070309020205020404" pitchFamily="49" charset="0"/>
                <a:cs typeface="Courier New" panose="02070309020205020404" pitchFamily="49" charset="0"/>
              </a:rPr>
              <a:t>Explanation</a:t>
            </a:r>
          </a:p>
          <a:p>
            <a:br>
              <a:rPr lang="en-US" sz="1200" dirty="0">
                <a:solidFill>
                  <a:schemeClr val="tx1"/>
                </a:solidFill>
                <a:latin typeface="Courier New" panose="02070309020205020404" pitchFamily="49" charset="0"/>
                <a:cs typeface="Courier New" panose="02070309020205020404" pitchFamily="49" charset="0"/>
              </a:rPr>
            </a:br>
            <a:br>
              <a:rPr lang="en-US" sz="1200" dirty="0">
                <a:solidFill>
                  <a:schemeClr val="tx1"/>
                </a:solidFill>
                <a:latin typeface="Courier New" panose="02070309020205020404" pitchFamily="49" charset="0"/>
                <a:cs typeface="Courier New" panose="02070309020205020404" pitchFamily="49" charset="0"/>
              </a:rPr>
            </a:br>
            <a:endParaRPr lang="en-US" sz="1200" dirty="0">
              <a:solidFill>
                <a:schemeClr val="tx1"/>
              </a:solidFill>
              <a:latin typeface="Courier New" panose="02070309020205020404" pitchFamily="49" charset="0"/>
              <a:cs typeface="Courier New" panose="02070309020205020404" pitchFamily="49" charset="0"/>
            </a:endParaRPr>
          </a:p>
        </p:txBody>
      </p:sp>
      <p:cxnSp>
        <p:nvCxnSpPr>
          <p:cNvPr id="28" name="Straight Arrow Connector 27">
            <a:extLst>
              <a:ext uri="{FF2B5EF4-FFF2-40B4-BE49-F238E27FC236}">
                <a16:creationId xmlns:a16="http://schemas.microsoft.com/office/drawing/2014/main" id="{0FFCCF94-F191-5F01-5328-3315EFA06319}"/>
              </a:ext>
            </a:extLst>
          </p:cNvPr>
          <p:cNvCxnSpPr/>
          <p:nvPr/>
        </p:nvCxnSpPr>
        <p:spPr>
          <a:xfrm flipV="1">
            <a:off x="7339206" y="2206027"/>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B199E5D-EB74-39D5-A407-70D7269550F2}"/>
              </a:ext>
            </a:extLst>
          </p:cNvPr>
          <p:cNvCxnSpPr/>
          <p:nvPr/>
        </p:nvCxnSpPr>
        <p:spPr>
          <a:xfrm flipV="1">
            <a:off x="7337857" y="2586368"/>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8B9A07D-799B-133B-7CEF-B217364AE006}"/>
              </a:ext>
            </a:extLst>
          </p:cNvPr>
          <p:cNvSpPr txBox="1"/>
          <p:nvPr/>
        </p:nvSpPr>
        <p:spPr>
          <a:xfrm>
            <a:off x="6623677" y="2276856"/>
            <a:ext cx="538609" cy="153888"/>
          </a:xfrm>
          <a:prstGeom prst="rect">
            <a:avLst/>
          </a:prstGeom>
          <a:noFill/>
        </p:spPr>
        <p:txBody>
          <a:bodyPr wrap="none" lIns="0" tIns="0" rIns="0" bIns="0" rtlCol="0">
            <a:spAutoFit/>
          </a:bodyPr>
          <a:lstStyle/>
          <a:p>
            <a:r>
              <a:rPr lang="en-US" sz="1000" dirty="0">
                <a:latin typeface="Courier New" panose="02070309020205020404" pitchFamily="49" charset="0"/>
                <a:cs typeface="Courier New" panose="02070309020205020404" pitchFamily="49" charset="0"/>
              </a:rPr>
              <a:t>Thread1</a:t>
            </a:r>
          </a:p>
        </p:txBody>
      </p:sp>
      <p:sp>
        <p:nvSpPr>
          <p:cNvPr id="31" name="TextBox 30">
            <a:extLst>
              <a:ext uri="{FF2B5EF4-FFF2-40B4-BE49-F238E27FC236}">
                <a16:creationId xmlns:a16="http://schemas.microsoft.com/office/drawing/2014/main" id="{BB2ABFC8-1887-8D92-1AD4-034A8B2DE0E2}"/>
              </a:ext>
            </a:extLst>
          </p:cNvPr>
          <p:cNvSpPr txBox="1"/>
          <p:nvPr/>
        </p:nvSpPr>
        <p:spPr>
          <a:xfrm>
            <a:off x="6623677" y="2670048"/>
            <a:ext cx="538609" cy="153888"/>
          </a:xfrm>
          <a:prstGeom prst="rect">
            <a:avLst/>
          </a:prstGeom>
          <a:noFill/>
        </p:spPr>
        <p:txBody>
          <a:bodyPr wrap="none" lIns="0" tIns="0" rIns="0" bIns="0" rtlCol="0">
            <a:spAutoFit/>
          </a:bodyPr>
          <a:lstStyle/>
          <a:p>
            <a:r>
              <a:rPr lang="en-US" sz="1000" dirty="0">
                <a:latin typeface="Courier New" panose="02070309020205020404" pitchFamily="49" charset="0"/>
                <a:cs typeface="Courier New" panose="02070309020205020404" pitchFamily="49" charset="0"/>
              </a:rPr>
              <a:t>Thread2</a:t>
            </a:r>
          </a:p>
        </p:txBody>
      </p:sp>
      <p:sp>
        <p:nvSpPr>
          <p:cNvPr id="32" name="Rectangle 31">
            <a:extLst>
              <a:ext uri="{FF2B5EF4-FFF2-40B4-BE49-F238E27FC236}">
                <a16:creationId xmlns:a16="http://schemas.microsoft.com/office/drawing/2014/main" id="{E4D45697-BE3D-D0F3-5346-4678A1F2EE8F}"/>
              </a:ext>
            </a:extLst>
          </p:cNvPr>
          <p:cNvSpPr/>
          <p:nvPr/>
        </p:nvSpPr>
        <p:spPr>
          <a:xfrm>
            <a:off x="7345165"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371C332C-4E4A-7E12-BC60-CC668571228C}"/>
              </a:ext>
            </a:extLst>
          </p:cNvPr>
          <p:cNvCxnSpPr/>
          <p:nvPr/>
        </p:nvCxnSpPr>
        <p:spPr>
          <a:xfrm flipV="1">
            <a:off x="8253699" y="2205994"/>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DDCB5AA-120D-0FD2-AAB5-CE9D1E93D254}"/>
              </a:ext>
            </a:extLst>
          </p:cNvPr>
          <p:cNvCxnSpPr/>
          <p:nvPr/>
        </p:nvCxnSpPr>
        <p:spPr>
          <a:xfrm flipV="1">
            <a:off x="8798362" y="2590677"/>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798249B5-9F5C-7A3D-6D7B-302F288FFE20}"/>
              </a:ext>
            </a:extLst>
          </p:cNvPr>
          <p:cNvSpPr/>
          <p:nvPr/>
        </p:nvSpPr>
        <p:spPr>
          <a:xfrm>
            <a:off x="7532120"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EF2980F-05FF-8F2E-4EBB-4752CEAB7C7F}"/>
              </a:ext>
            </a:extLst>
          </p:cNvPr>
          <p:cNvSpPr/>
          <p:nvPr/>
        </p:nvSpPr>
        <p:spPr>
          <a:xfrm>
            <a:off x="8257953"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D4353C5-5B9B-8667-1586-660581712437}"/>
              </a:ext>
            </a:extLst>
          </p:cNvPr>
          <p:cNvSpPr/>
          <p:nvPr/>
        </p:nvSpPr>
        <p:spPr>
          <a:xfrm>
            <a:off x="8444908"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9772E42-76FC-8BDC-3DF6-7051B8EAD3B7}"/>
              </a:ext>
            </a:extLst>
          </p:cNvPr>
          <p:cNvSpPr/>
          <p:nvPr/>
        </p:nvSpPr>
        <p:spPr>
          <a:xfrm>
            <a:off x="7696507" y="2721218"/>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253AB22-02F8-E341-73D2-B55FF4D17912}"/>
              </a:ext>
            </a:extLst>
          </p:cNvPr>
          <p:cNvSpPr/>
          <p:nvPr/>
        </p:nvSpPr>
        <p:spPr>
          <a:xfrm>
            <a:off x="7883462" y="2721218"/>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56DCD94-FF76-28CB-0EB5-D6B5D4EC3E60}"/>
              </a:ext>
            </a:extLst>
          </p:cNvPr>
          <p:cNvSpPr txBox="1"/>
          <p:nvPr/>
        </p:nvSpPr>
        <p:spPr>
          <a:xfrm>
            <a:off x="6581290" y="2914619"/>
            <a:ext cx="2276714" cy="553998"/>
          </a:xfrm>
          <a:prstGeom prst="rect">
            <a:avLst/>
          </a:prstGeom>
          <a:noFill/>
        </p:spPr>
        <p:txBody>
          <a:bodyPr wrap="none" lIns="0" tIns="0" rIns="0" bIns="0" rtlCol="0">
            <a:spAutoFit/>
          </a:bodyPr>
          <a:lstStyle/>
          <a:p>
            <a:r>
              <a:rPr lang="en-US" sz="1200" dirty="0">
                <a:solidFill>
                  <a:srgbClr val="C00000"/>
                </a:solidFill>
                <a:latin typeface="Arial"/>
                <a:cs typeface="Arial"/>
              </a:rPr>
              <a:t>Thread 2 meets its deadline for</a:t>
            </a:r>
            <a:br>
              <a:rPr lang="en-US" sz="1200" dirty="0">
                <a:solidFill>
                  <a:srgbClr val="C00000"/>
                </a:solidFill>
                <a:latin typeface="Arial"/>
                <a:cs typeface="Arial"/>
              </a:rPr>
            </a:br>
            <a:r>
              <a:rPr lang="en-US" sz="1200" dirty="0">
                <a:solidFill>
                  <a:srgbClr val="C00000"/>
                </a:solidFill>
                <a:latin typeface="Arial"/>
                <a:cs typeface="Arial"/>
              </a:rPr>
              <a:t>this situation. This is the</a:t>
            </a:r>
            <a:br>
              <a:rPr lang="en-US" sz="1200" dirty="0">
                <a:solidFill>
                  <a:srgbClr val="C00000"/>
                </a:solidFill>
                <a:latin typeface="Arial"/>
                <a:cs typeface="Arial"/>
              </a:rPr>
            </a:br>
            <a:r>
              <a:rPr lang="en-US" sz="1200" dirty="0">
                <a:solidFill>
                  <a:srgbClr val="C00000"/>
                </a:solidFill>
                <a:latin typeface="Arial"/>
                <a:cs typeface="Arial"/>
              </a:rPr>
              <a:t>worst-case situation for Thread 2.</a:t>
            </a:r>
          </a:p>
        </p:txBody>
      </p:sp>
    </p:spTree>
    <p:extLst>
      <p:ext uri="{BB962C8B-B14F-4D97-AF65-F5344CB8AC3E}">
        <p14:creationId xmlns:p14="http://schemas.microsoft.com/office/powerpoint/2010/main" val="52081274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143B6F-F507-A1C5-0232-325C436987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351" t="17743" r="1674" b="1297"/>
          <a:stretch/>
        </p:blipFill>
        <p:spPr>
          <a:xfrm>
            <a:off x="0" y="0"/>
            <a:ext cx="10113963" cy="5286376"/>
          </a:xfrm>
          <a:prstGeom prst="rect">
            <a:avLst/>
          </a:prstGeom>
        </p:spPr>
      </p:pic>
      <p:pic>
        <p:nvPicPr>
          <p:cNvPr id="2" name="Picture 1">
            <a:extLst>
              <a:ext uri="{FF2B5EF4-FFF2-40B4-BE49-F238E27FC236}">
                <a16:creationId xmlns:a16="http://schemas.microsoft.com/office/drawing/2014/main" id="{AD518C60-A1D9-391B-C2DD-5D01F64AB5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717" y="1516825"/>
            <a:ext cx="5327771" cy="1523492"/>
          </a:xfrm>
          <a:prstGeom prst="rect">
            <a:avLst/>
          </a:prstGeom>
        </p:spPr>
      </p:pic>
      <p:sp>
        <p:nvSpPr>
          <p:cNvPr id="3" name="Title 4">
            <a:extLst>
              <a:ext uri="{FF2B5EF4-FFF2-40B4-BE49-F238E27FC236}">
                <a16:creationId xmlns:a16="http://schemas.microsoft.com/office/drawing/2014/main" id="{4C71982E-C18A-6C50-D790-066B16E10097}"/>
              </a:ext>
            </a:extLst>
          </p:cNvPr>
          <p:cNvSpPr>
            <a:spLocks noGrp="1"/>
          </p:cNvSpPr>
          <p:nvPr>
            <p:ph type="title"/>
          </p:nvPr>
        </p:nvSpPr>
        <p:spPr>
          <a:xfrm>
            <a:off x="337132" y="298075"/>
            <a:ext cx="8606843" cy="754076"/>
          </a:xfrm>
        </p:spPr>
        <p:txBody>
          <a:bodyPr/>
          <a:lstStyle/>
          <a:p>
            <a:r>
              <a:rPr lang="en-US" dirty="0"/>
              <a:t> </a:t>
            </a:r>
          </a:p>
        </p:txBody>
      </p:sp>
      <p:pic>
        <p:nvPicPr>
          <p:cNvPr id="5" name="Picture 4">
            <a:extLst>
              <a:ext uri="{FF2B5EF4-FFF2-40B4-BE49-F238E27FC236}">
                <a16:creationId xmlns:a16="http://schemas.microsoft.com/office/drawing/2014/main" id="{9681B6E7-7B7D-A4C6-C87D-4D5E94E0A3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037" t="2038" r="686" b="4646"/>
          <a:stretch/>
        </p:blipFill>
        <p:spPr>
          <a:xfrm>
            <a:off x="4620002" y="62117"/>
            <a:ext cx="3987080" cy="3985188"/>
          </a:xfrm>
          <a:prstGeom prst="ellipse">
            <a:avLst/>
          </a:prstGeom>
          <a:solidFill>
            <a:schemeClr val="bg1">
              <a:lumMod val="95000"/>
            </a:schemeClr>
          </a:solidFill>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6" name="Rounded Rectangular Callout 10">
            <a:extLst>
              <a:ext uri="{FF2B5EF4-FFF2-40B4-BE49-F238E27FC236}">
                <a16:creationId xmlns:a16="http://schemas.microsoft.com/office/drawing/2014/main" id="{3D446369-6D76-37A6-AFBE-5232867B911D}"/>
              </a:ext>
            </a:extLst>
          </p:cNvPr>
          <p:cNvSpPr/>
          <p:nvPr/>
        </p:nvSpPr>
        <p:spPr>
          <a:xfrm>
            <a:off x="2127660" y="761644"/>
            <a:ext cx="2431229" cy="715087"/>
          </a:xfrm>
          <a:prstGeom prst="wedgeRoundRectCallout">
            <a:avLst>
              <a:gd name="adj1" fmla="val 81930"/>
              <a:gd name="adj2" fmla="val 36362"/>
              <a:gd name="adj3" fmla="val 16667"/>
            </a:avLst>
          </a:prstGeom>
          <a:solidFill>
            <a:srgbClr val="FFFFFF"/>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sz="1800" dirty="0">
                <a:latin typeface="Arial" panose="020B0604020202020204" pitchFamily="34" charset="0"/>
                <a:cs typeface="Arial" panose="020B0604020202020204" pitchFamily="34" charset="0"/>
              </a:rPr>
              <a:t>Welcome aboard! This is a safe flight.</a:t>
            </a:r>
          </a:p>
        </p:txBody>
      </p:sp>
      <p:sp>
        <p:nvSpPr>
          <p:cNvPr id="7" name="Rectangle 6">
            <a:extLst>
              <a:ext uri="{FF2B5EF4-FFF2-40B4-BE49-F238E27FC236}">
                <a16:creationId xmlns:a16="http://schemas.microsoft.com/office/drawing/2014/main" id="{775A5270-93FF-8A38-52DD-A170D890D720}"/>
              </a:ext>
            </a:extLst>
          </p:cNvPr>
          <p:cNvSpPr/>
          <p:nvPr/>
        </p:nvSpPr>
        <p:spPr>
          <a:xfrm>
            <a:off x="6803136" y="1371717"/>
            <a:ext cx="2212848" cy="1477325"/>
          </a:xfrm>
          <a:prstGeom prst="rect">
            <a:avLst/>
          </a:prstGeom>
          <a:solidFill>
            <a:srgbClr val="FFFFFF"/>
          </a:solid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19" rIns="91440" bIns="45719" numCol="1" spcCol="38100" rtlCol="0" anchor="ctr">
            <a:spAutoFit/>
          </a:bodyPr>
          <a:lstStyle/>
          <a:p>
            <a:r>
              <a:rPr lang="en-US" sz="1800" i="1" dirty="0">
                <a:solidFill>
                  <a:schemeClr val="accent1"/>
                </a:solidFill>
                <a:latin typeface="Arial" panose="020B0604020202020204" pitchFamily="34" charset="0"/>
                <a:cs typeface="Arial" panose="020B0604020202020204" pitchFamily="34" charset="0"/>
              </a:rPr>
              <a:t>I have flown many times, so I trust </a:t>
            </a:r>
            <a:br>
              <a:rPr lang="en-US" sz="1800" i="1" dirty="0">
                <a:solidFill>
                  <a:schemeClr val="accent1"/>
                </a:solidFill>
                <a:latin typeface="Arial" panose="020B0604020202020204" pitchFamily="34" charset="0"/>
                <a:cs typeface="Arial" panose="020B0604020202020204" pitchFamily="34" charset="0"/>
              </a:rPr>
            </a:br>
            <a:r>
              <a:rPr lang="en-US" sz="1800" i="1" dirty="0">
                <a:solidFill>
                  <a:schemeClr val="accent1"/>
                </a:solidFill>
                <a:latin typeface="Arial" panose="020B0604020202020204" pitchFamily="34" charset="0"/>
                <a:cs typeface="Arial" panose="020B0604020202020204" pitchFamily="34" charset="0"/>
              </a:rPr>
              <a:t>that this flight will be safe. I board </a:t>
            </a:r>
            <a:br>
              <a:rPr lang="en-US" sz="1800" i="1" dirty="0">
                <a:solidFill>
                  <a:schemeClr val="accent1"/>
                </a:solidFill>
                <a:latin typeface="Arial" panose="020B0604020202020204" pitchFamily="34" charset="0"/>
                <a:cs typeface="Arial" panose="020B0604020202020204" pitchFamily="34" charset="0"/>
              </a:rPr>
            </a:br>
            <a:r>
              <a:rPr lang="en-US" sz="1800" i="1" dirty="0">
                <a:solidFill>
                  <a:schemeClr val="accent1"/>
                </a:solidFill>
                <a:latin typeface="Arial" panose="020B0604020202020204" pitchFamily="34" charset="0"/>
                <a:cs typeface="Arial" panose="020B0604020202020204" pitchFamily="34" charset="0"/>
              </a:rPr>
              <a:t>the airplane.</a:t>
            </a:r>
          </a:p>
        </p:txBody>
      </p:sp>
    </p:spTree>
    <p:extLst>
      <p:ext uri="{BB962C8B-B14F-4D97-AF65-F5344CB8AC3E}">
        <p14:creationId xmlns:p14="http://schemas.microsoft.com/office/powerpoint/2010/main" val="9566397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1477328"/>
          </a:xfrm>
          <a:prstGeom prst="rect">
            <a:avLst/>
          </a:prstGeom>
          <a:noFill/>
        </p:spPr>
        <p:txBody>
          <a:bodyPr wrap="square" rtlCol="0">
            <a:spAutoFit/>
          </a:bodyPr>
          <a:lstStyle/>
          <a:p>
            <a:r>
              <a:rPr lang="en-US" b="1" dirty="0"/>
              <a:t>Question: </a:t>
            </a:r>
            <a:r>
              <a:rPr lang="en-US" dirty="0"/>
              <a:t>Given taskset </a:t>
            </a:r>
            <a:r>
              <a:rPr lang="en-US" dirty="0">
                <a:latin typeface="Symbol" panose="05050102010706020507" pitchFamily="18" charset="2"/>
              </a:rPr>
              <a:t>t</a:t>
            </a:r>
            <a:r>
              <a:rPr lang="en-US" dirty="0"/>
              <a:t>‘, the following run-time scheduler S, and assumptions A, is it schedulable?</a:t>
            </a:r>
          </a:p>
        </p:txBody>
      </p:sp>
      <p:cxnSp>
        <p:nvCxnSpPr>
          <p:cNvPr id="2" name="Straight Arrow Connector 1">
            <a:extLst>
              <a:ext uri="{FF2B5EF4-FFF2-40B4-BE49-F238E27FC236}">
                <a16:creationId xmlns:a16="http://schemas.microsoft.com/office/drawing/2014/main" id="{9816C5DF-1A62-FDE6-8C72-14BF4196A66D}"/>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74960AE-CDE2-CB4C-2CC4-4A38CEEB9185}"/>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
        <p:nvSpPr>
          <p:cNvPr id="4" name="TextBox 3">
            <a:extLst>
              <a:ext uri="{FF2B5EF4-FFF2-40B4-BE49-F238E27FC236}">
                <a16:creationId xmlns:a16="http://schemas.microsoft.com/office/drawing/2014/main" id="{C4EBC842-811D-7DB5-EB69-5559C2093063}"/>
              </a:ext>
            </a:extLst>
          </p:cNvPr>
          <p:cNvSpPr txBox="1"/>
          <p:nvPr/>
        </p:nvSpPr>
        <p:spPr>
          <a:xfrm>
            <a:off x="5139366" y="2016010"/>
            <a:ext cx="554543" cy="369332"/>
          </a:xfrm>
          <a:prstGeom prst="rect">
            <a:avLst/>
          </a:prstGeom>
          <a:noFill/>
        </p:spPr>
        <p:txBody>
          <a:bodyPr wrap="square" rtlCol="0">
            <a:spAutoFit/>
          </a:bodyPr>
          <a:lstStyle/>
          <a:p>
            <a:r>
              <a:rPr lang="en-US" dirty="0"/>
              <a:t>Yes</a:t>
            </a:r>
          </a:p>
        </p:txBody>
      </p:sp>
      <p:sp>
        <p:nvSpPr>
          <p:cNvPr id="5" name="Scroll: Vertical 4">
            <a:extLst>
              <a:ext uri="{FF2B5EF4-FFF2-40B4-BE49-F238E27FC236}">
                <a16:creationId xmlns:a16="http://schemas.microsoft.com/office/drawing/2014/main" id="{E0A4F51B-7473-C760-3B3D-84B989207170}"/>
              </a:ext>
            </a:extLst>
          </p:cNvPr>
          <p:cNvSpPr/>
          <p:nvPr/>
        </p:nvSpPr>
        <p:spPr>
          <a:xfrm>
            <a:off x="6152122" y="929432"/>
            <a:ext cx="3064704" cy="2639177"/>
          </a:xfrm>
          <a:prstGeom prst="verticalScroll">
            <a:avLst/>
          </a:prstGeom>
          <a:solidFill>
            <a:srgbClr val="C5D8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C00000"/>
                </a:solidFill>
                <a:latin typeface="Courier New" panose="02070309020205020404" pitchFamily="49" charset="0"/>
                <a:cs typeface="Courier New" panose="02070309020205020404" pitchFamily="49" charset="0"/>
              </a:rPr>
              <a:t>Explanation</a:t>
            </a:r>
          </a:p>
          <a:p>
            <a:br>
              <a:rPr lang="en-US" sz="1200" dirty="0">
                <a:solidFill>
                  <a:schemeClr val="tx1"/>
                </a:solidFill>
                <a:latin typeface="Courier New" panose="02070309020205020404" pitchFamily="49" charset="0"/>
                <a:cs typeface="Courier New" panose="02070309020205020404" pitchFamily="49" charset="0"/>
              </a:rPr>
            </a:br>
            <a:br>
              <a:rPr lang="en-US" sz="1200" dirty="0">
                <a:solidFill>
                  <a:schemeClr val="tx1"/>
                </a:solidFill>
                <a:latin typeface="Courier New" panose="02070309020205020404" pitchFamily="49" charset="0"/>
                <a:cs typeface="Courier New" panose="02070309020205020404" pitchFamily="49" charset="0"/>
              </a:rPr>
            </a:br>
            <a:endParaRPr lang="en-US" sz="1200" dirty="0">
              <a:solidFill>
                <a:schemeClr val="tx1"/>
              </a:solidFill>
              <a:latin typeface="Courier New" panose="02070309020205020404" pitchFamily="49" charset="0"/>
              <a:cs typeface="Courier New" panose="02070309020205020404" pitchFamily="49" charset="0"/>
            </a:endParaRPr>
          </a:p>
        </p:txBody>
      </p:sp>
      <p:cxnSp>
        <p:nvCxnSpPr>
          <p:cNvPr id="6" name="Straight Arrow Connector 5">
            <a:extLst>
              <a:ext uri="{FF2B5EF4-FFF2-40B4-BE49-F238E27FC236}">
                <a16:creationId xmlns:a16="http://schemas.microsoft.com/office/drawing/2014/main" id="{96D937C6-00E4-0667-F4D1-728AE3556E9F}"/>
              </a:ext>
            </a:extLst>
          </p:cNvPr>
          <p:cNvCxnSpPr/>
          <p:nvPr/>
        </p:nvCxnSpPr>
        <p:spPr>
          <a:xfrm flipV="1">
            <a:off x="7339206" y="2206027"/>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0F270D6-2B99-EF74-EA82-B3823660C3AB}"/>
              </a:ext>
            </a:extLst>
          </p:cNvPr>
          <p:cNvSpPr txBox="1"/>
          <p:nvPr/>
        </p:nvSpPr>
        <p:spPr>
          <a:xfrm>
            <a:off x="6623677" y="2276856"/>
            <a:ext cx="538609" cy="153888"/>
          </a:xfrm>
          <a:prstGeom prst="rect">
            <a:avLst/>
          </a:prstGeom>
          <a:noFill/>
        </p:spPr>
        <p:txBody>
          <a:bodyPr wrap="none" lIns="0" tIns="0" rIns="0" bIns="0" rtlCol="0">
            <a:spAutoFit/>
          </a:bodyPr>
          <a:lstStyle/>
          <a:p>
            <a:r>
              <a:rPr lang="en-US" sz="1000" dirty="0">
                <a:latin typeface="Courier New" panose="02070309020205020404" pitchFamily="49" charset="0"/>
                <a:cs typeface="Courier New" panose="02070309020205020404" pitchFamily="49" charset="0"/>
              </a:rPr>
              <a:t>Thread1</a:t>
            </a:r>
          </a:p>
        </p:txBody>
      </p:sp>
      <p:sp>
        <p:nvSpPr>
          <p:cNvPr id="9" name="TextBox 8">
            <a:extLst>
              <a:ext uri="{FF2B5EF4-FFF2-40B4-BE49-F238E27FC236}">
                <a16:creationId xmlns:a16="http://schemas.microsoft.com/office/drawing/2014/main" id="{F78723A2-F085-3472-F61E-7FF9D3647414}"/>
              </a:ext>
            </a:extLst>
          </p:cNvPr>
          <p:cNvSpPr txBox="1"/>
          <p:nvPr/>
        </p:nvSpPr>
        <p:spPr>
          <a:xfrm>
            <a:off x="6623677" y="2670048"/>
            <a:ext cx="538609" cy="153888"/>
          </a:xfrm>
          <a:prstGeom prst="rect">
            <a:avLst/>
          </a:prstGeom>
          <a:noFill/>
        </p:spPr>
        <p:txBody>
          <a:bodyPr wrap="none" lIns="0" tIns="0" rIns="0" bIns="0" rtlCol="0">
            <a:spAutoFit/>
          </a:bodyPr>
          <a:lstStyle/>
          <a:p>
            <a:r>
              <a:rPr lang="en-US" sz="1000" dirty="0">
                <a:latin typeface="Courier New" panose="02070309020205020404" pitchFamily="49" charset="0"/>
                <a:cs typeface="Courier New" panose="02070309020205020404" pitchFamily="49" charset="0"/>
              </a:rPr>
              <a:t>Thread2</a:t>
            </a:r>
          </a:p>
        </p:txBody>
      </p:sp>
      <p:sp>
        <p:nvSpPr>
          <p:cNvPr id="10" name="Rectangle 9">
            <a:extLst>
              <a:ext uri="{FF2B5EF4-FFF2-40B4-BE49-F238E27FC236}">
                <a16:creationId xmlns:a16="http://schemas.microsoft.com/office/drawing/2014/main" id="{FD120F04-DAF2-4A94-5D54-483C88E68CD4}"/>
              </a:ext>
            </a:extLst>
          </p:cNvPr>
          <p:cNvSpPr/>
          <p:nvPr/>
        </p:nvSpPr>
        <p:spPr>
          <a:xfrm>
            <a:off x="7345165"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03BE0FC-209E-5573-975E-579743ACB6DA}"/>
              </a:ext>
            </a:extLst>
          </p:cNvPr>
          <p:cNvCxnSpPr/>
          <p:nvPr/>
        </p:nvCxnSpPr>
        <p:spPr>
          <a:xfrm flipV="1">
            <a:off x="8253699" y="2205994"/>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BE56029-A4B3-9D86-EB75-ABCEB09092EF}"/>
              </a:ext>
            </a:extLst>
          </p:cNvPr>
          <p:cNvSpPr/>
          <p:nvPr/>
        </p:nvSpPr>
        <p:spPr>
          <a:xfrm>
            <a:off x="7532120"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ED02F4C-4115-2C4F-5140-8C5416A04245}"/>
              </a:ext>
            </a:extLst>
          </p:cNvPr>
          <p:cNvSpPr/>
          <p:nvPr/>
        </p:nvSpPr>
        <p:spPr>
          <a:xfrm>
            <a:off x="8257953"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3A6C68-49AA-5949-4782-B8990801C48E}"/>
              </a:ext>
            </a:extLst>
          </p:cNvPr>
          <p:cNvSpPr/>
          <p:nvPr/>
        </p:nvSpPr>
        <p:spPr>
          <a:xfrm>
            <a:off x="8444908"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C1BB9C45-50C7-027D-F668-F53FDCA808EE}"/>
              </a:ext>
            </a:extLst>
          </p:cNvPr>
          <p:cNvCxnSpPr/>
          <p:nvPr/>
        </p:nvCxnSpPr>
        <p:spPr>
          <a:xfrm flipV="1">
            <a:off x="7280769" y="2593380"/>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935DCF1-FB65-512B-E134-157BD958272B}"/>
              </a:ext>
            </a:extLst>
          </p:cNvPr>
          <p:cNvCxnSpPr/>
          <p:nvPr/>
        </p:nvCxnSpPr>
        <p:spPr>
          <a:xfrm flipV="1">
            <a:off x="8741274" y="2597689"/>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03DD856A-D6AE-A034-A344-96A6C9725570}"/>
              </a:ext>
            </a:extLst>
          </p:cNvPr>
          <p:cNvSpPr/>
          <p:nvPr/>
        </p:nvSpPr>
        <p:spPr>
          <a:xfrm>
            <a:off x="7700647" y="2724625"/>
            <a:ext cx="91440" cy="140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CB9DF8B-8DCD-F111-8138-3B3EE2C35174}"/>
              </a:ext>
            </a:extLst>
          </p:cNvPr>
          <p:cNvSpPr/>
          <p:nvPr/>
        </p:nvSpPr>
        <p:spPr>
          <a:xfrm>
            <a:off x="7793191" y="2724625"/>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2D77EA9-7B6D-002F-97AD-3E352133ABE9}"/>
              </a:ext>
            </a:extLst>
          </p:cNvPr>
          <p:cNvSpPr txBox="1"/>
          <p:nvPr/>
        </p:nvSpPr>
        <p:spPr>
          <a:xfrm>
            <a:off x="6581290" y="2914619"/>
            <a:ext cx="2206181" cy="553998"/>
          </a:xfrm>
          <a:prstGeom prst="rect">
            <a:avLst/>
          </a:prstGeom>
          <a:noFill/>
        </p:spPr>
        <p:txBody>
          <a:bodyPr wrap="none" lIns="0" tIns="0" rIns="0" bIns="0" rtlCol="0">
            <a:spAutoFit/>
          </a:bodyPr>
          <a:lstStyle/>
          <a:p>
            <a:r>
              <a:rPr lang="en-US" sz="1200" dirty="0">
                <a:solidFill>
                  <a:srgbClr val="C00000"/>
                </a:solidFill>
                <a:latin typeface="Arial"/>
                <a:cs typeface="Arial"/>
              </a:rPr>
              <a:t>Thread 2 gets same response</a:t>
            </a:r>
            <a:br>
              <a:rPr lang="en-US" sz="1200" dirty="0">
                <a:solidFill>
                  <a:srgbClr val="C00000"/>
                </a:solidFill>
                <a:latin typeface="Arial"/>
                <a:cs typeface="Arial"/>
              </a:rPr>
            </a:br>
            <a:r>
              <a:rPr lang="en-US" sz="1200" dirty="0">
                <a:solidFill>
                  <a:srgbClr val="C00000"/>
                </a:solidFill>
                <a:latin typeface="Arial"/>
                <a:cs typeface="Arial"/>
              </a:rPr>
              <a:t>time here when Thread 2 arrives</a:t>
            </a:r>
            <a:br>
              <a:rPr lang="en-US" sz="1200" dirty="0">
                <a:solidFill>
                  <a:srgbClr val="C00000"/>
                </a:solidFill>
                <a:latin typeface="Arial"/>
                <a:cs typeface="Arial"/>
              </a:rPr>
            </a:br>
            <a:r>
              <a:rPr lang="en-US" sz="1200" dirty="0">
                <a:solidFill>
                  <a:srgbClr val="C00000"/>
                </a:solidFill>
                <a:latin typeface="Arial"/>
                <a:cs typeface="Arial"/>
              </a:rPr>
              <a:t>a bit earlier.</a:t>
            </a:r>
          </a:p>
        </p:txBody>
      </p:sp>
      <p:sp>
        <p:nvSpPr>
          <p:cNvPr id="23" name="Rectangle 22">
            <a:extLst>
              <a:ext uri="{FF2B5EF4-FFF2-40B4-BE49-F238E27FC236}">
                <a16:creationId xmlns:a16="http://schemas.microsoft.com/office/drawing/2014/main" id="{5CB0421B-1FF1-D004-F6C5-C191D5EAA297}"/>
              </a:ext>
            </a:extLst>
          </p:cNvPr>
          <p:cNvSpPr/>
          <p:nvPr/>
        </p:nvSpPr>
        <p:spPr>
          <a:xfrm>
            <a:off x="7287768" y="2722822"/>
            <a:ext cx="45719" cy="144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467270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The Present: A World Without </a:t>
            </a:r>
            <a:r>
              <a:rPr lang="en-US" sz="2398" b="0" kern="0" dirty="0" err="1"/>
              <a:t>Explainability</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4269994" y="1797456"/>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2972493" y="2304520"/>
            <a:ext cx="1292342" cy="369332"/>
          </a:xfrm>
          <a:prstGeom prst="rect">
            <a:avLst/>
          </a:prstGeom>
          <a:noFill/>
        </p:spPr>
        <p:txBody>
          <a:bodyPr wrap="square" rtlCol="0">
            <a:spAutoFit/>
          </a:bodyPr>
          <a:lstStyle/>
          <a:p>
            <a:pPr algn="ctr"/>
            <a:r>
              <a:rPr lang="en-US" dirty="0"/>
              <a:t>Question</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4879162" y="2030085"/>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4879160" y="1660752"/>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flipV="1">
            <a:off x="2972494" y="2672425"/>
            <a:ext cx="1292341" cy="28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8637C1D-09F7-2CDB-3A31-BF97CCB78969}"/>
              </a:ext>
            </a:extLst>
          </p:cNvPr>
          <p:cNvSpPr txBox="1"/>
          <p:nvPr/>
        </p:nvSpPr>
        <p:spPr>
          <a:xfrm>
            <a:off x="44336" y="1901136"/>
            <a:ext cx="2796584" cy="1477328"/>
          </a:xfrm>
          <a:prstGeom prst="rect">
            <a:avLst/>
          </a:prstGeom>
          <a:noFill/>
        </p:spPr>
        <p:txBody>
          <a:bodyPr wrap="square" rtlCol="0">
            <a:spAutoFit/>
          </a:bodyPr>
          <a:lstStyle/>
          <a:p>
            <a:r>
              <a:rPr lang="en-US" b="1" dirty="0"/>
              <a:t>Question: </a:t>
            </a:r>
            <a:r>
              <a:rPr lang="en-US" dirty="0"/>
              <a:t>Given taskset </a:t>
            </a:r>
            <a:r>
              <a:rPr lang="en-US" dirty="0">
                <a:latin typeface="Symbol" panose="05050102010706020507" pitchFamily="18" charset="2"/>
              </a:rPr>
              <a:t>t</a:t>
            </a:r>
            <a:r>
              <a:rPr lang="en-US" dirty="0"/>
              <a:t>‘, the following run-time scheduler S, and assumptions A, is it schedulable?</a:t>
            </a:r>
          </a:p>
        </p:txBody>
      </p:sp>
      <p:cxnSp>
        <p:nvCxnSpPr>
          <p:cNvPr id="2" name="Straight Arrow Connector 1">
            <a:extLst>
              <a:ext uri="{FF2B5EF4-FFF2-40B4-BE49-F238E27FC236}">
                <a16:creationId xmlns:a16="http://schemas.microsoft.com/office/drawing/2014/main" id="{9816C5DF-1A62-FDE6-8C72-14BF4196A66D}"/>
              </a:ext>
            </a:extLst>
          </p:cNvPr>
          <p:cNvCxnSpPr>
            <a:cxnSpLocks/>
          </p:cNvCxnSpPr>
          <p:nvPr/>
        </p:nvCxnSpPr>
        <p:spPr>
          <a:xfrm>
            <a:off x="4879162" y="3315882"/>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74960AE-CDE2-CB4C-2CC4-4A38CEEB9185}"/>
              </a:ext>
            </a:extLst>
          </p:cNvPr>
          <p:cNvSpPr txBox="1"/>
          <p:nvPr/>
        </p:nvSpPr>
        <p:spPr>
          <a:xfrm>
            <a:off x="4879160" y="2946549"/>
            <a:ext cx="1292340" cy="369332"/>
          </a:xfrm>
          <a:prstGeom prst="rect">
            <a:avLst/>
          </a:prstGeom>
          <a:noFill/>
        </p:spPr>
        <p:txBody>
          <a:bodyPr wrap="square" rtlCol="0">
            <a:spAutoFit/>
          </a:bodyPr>
          <a:lstStyle/>
          <a:p>
            <a:pPr algn="ctr"/>
            <a:r>
              <a:rPr lang="en-US" dirty="0"/>
              <a:t>Explanation</a:t>
            </a:r>
          </a:p>
        </p:txBody>
      </p:sp>
      <p:sp>
        <p:nvSpPr>
          <p:cNvPr id="4" name="TextBox 3">
            <a:extLst>
              <a:ext uri="{FF2B5EF4-FFF2-40B4-BE49-F238E27FC236}">
                <a16:creationId xmlns:a16="http://schemas.microsoft.com/office/drawing/2014/main" id="{C4EBC842-811D-7DB5-EB69-5559C2093063}"/>
              </a:ext>
            </a:extLst>
          </p:cNvPr>
          <p:cNvSpPr txBox="1"/>
          <p:nvPr/>
        </p:nvSpPr>
        <p:spPr>
          <a:xfrm>
            <a:off x="5139366" y="2016010"/>
            <a:ext cx="554543" cy="369332"/>
          </a:xfrm>
          <a:prstGeom prst="rect">
            <a:avLst/>
          </a:prstGeom>
          <a:noFill/>
        </p:spPr>
        <p:txBody>
          <a:bodyPr wrap="square" rtlCol="0">
            <a:spAutoFit/>
          </a:bodyPr>
          <a:lstStyle/>
          <a:p>
            <a:r>
              <a:rPr lang="en-US" dirty="0"/>
              <a:t>Yes</a:t>
            </a:r>
          </a:p>
        </p:txBody>
      </p:sp>
      <p:sp>
        <p:nvSpPr>
          <p:cNvPr id="26" name="Scroll: Vertical 25">
            <a:extLst>
              <a:ext uri="{FF2B5EF4-FFF2-40B4-BE49-F238E27FC236}">
                <a16:creationId xmlns:a16="http://schemas.microsoft.com/office/drawing/2014/main" id="{ACB5FDA3-6286-8886-C1A4-9CFCCAD5614C}"/>
              </a:ext>
            </a:extLst>
          </p:cNvPr>
          <p:cNvSpPr/>
          <p:nvPr/>
        </p:nvSpPr>
        <p:spPr>
          <a:xfrm>
            <a:off x="6152122" y="929432"/>
            <a:ext cx="3064704" cy="2639177"/>
          </a:xfrm>
          <a:prstGeom prst="verticalScroll">
            <a:avLst/>
          </a:prstGeom>
          <a:solidFill>
            <a:srgbClr val="C5D8F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C00000"/>
                </a:solidFill>
                <a:latin typeface="Courier New" panose="02070309020205020404" pitchFamily="49" charset="0"/>
                <a:cs typeface="Courier New" panose="02070309020205020404" pitchFamily="49" charset="0"/>
              </a:rPr>
              <a:t>Explanation</a:t>
            </a:r>
          </a:p>
          <a:p>
            <a:br>
              <a:rPr lang="en-US" sz="1200" dirty="0">
                <a:solidFill>
                  <a:schemeClr val="tx1"/>
                </a:solidFill>
                <a:latin typeface="Courier New" panose="02070309020205020404" pitchFamily="49" charset="0"/>
                <a:cs typeface="Courier New" panose="02070309020205020404" pitchFamily="49" charset="0"/>
              </a:rPr>
            </a:br>
            <a:br>
              <a:rPr lang="en-US" sz="1200" dirty="0">
                <a:solidFill>
                  <a:schemeClr val="tx1"/>
                </a:solidFill>
                <a:latin typeface="Courier New" panose="02070309020205020404" pitchFamily="49" charset="0"/>
                <a:cs typeface="Courier New" panose="02070309020205020404" pitchFamily="49" charset="0"/>
              </a:rPr>
            </a:br>
            <a:endParaRPr lang="en-US" sz="1200" dirty="0">
              <a:solidFill>
                <a:schemeClr val="tx1"/>
              </a:solidFill>
              <a:latin typeface="Courier New" panose="02070309020205020404" pitchFamily="49" charset="0"/>
              <a:cs typeface="Courier New" panose="02070309020205020404" pitchFamily="49" charset="0"/>
            </a:endParaRPr>
          </a:p>
        </p:txBody>
      </p:sp>
      <p:cxnSp>
        <p:nvCxnSpPr>
          <p:cNvPr id="28" name="Straight Arrow Connector 27">
            <a:extLst>
              <a:ext uri="{FF2B5EF4-FFF2-40B4-BE49-F238E27FC236}">
                <a16:creationId xmlns:a16="http://schemas.microsoft.com/office/drawing/2014/main" id="{B47E8D4F-E936-606D-8BD8-14DC567391CE}"/>
              </a:ext>
            </a:extLst>
          </p:cNvPr>
          <p:cNvCxnSpPr/>
          <p:nvPr/>
        </p:nvCxnSpPr>
        <p:spPr>
          <a:xfrm flipV="1">
            <a:off x="7339206" y="2206027"/>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B257284-9A9C-D547-613E-2CD80F59108C}"/>
              </a:ext>
            </a:extLst>
          </p:cNvPr>
          <p:cNvCxnSpPr/>
          <p:nvPr/>
        </p:nvCxnSpPr>
        <p:spPr>
          <a:xfrm flipV="1">
            <a:off x="7337857" y="2586368"/>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E1EE47A-C32F-C8F8-CAF6-3E8832CA5F49}"/>
              </a:ext>
            </a:extLst>
          </p:cNvPr>
          <p:cNvSpPr txBox="1"/>
          <p:nvPr/>
        </p:nvSpPr>
        <p:spPr>
          <a:xfrm>
            <a:off x="6623677" y="2276856"/>
            <a:ext cx="538609" cy="153888"/>
          </a:xfrm>
          <a:prstGeom prst="rect">
            <a:avLst/>
          </a:prstGeom>
          <a:noFill/>
        </p:spPr>
        <p:txBody>
          <a:bodyPr wrap="none" lIns="0" tIns="0" rIns="0" bIns="0" rtlCol="0">
            <a:spAutoFit/>
          </a:bodyPr>
          <a:lstStyle/>
          <a:p>
            <a:r>
              <a:rPr lang="en-US" sz="1000" dirty="0">
                <a:latin typeface="Courier New" panose="02070309020205020404" pitchFamily="49" charset="0"/>
                <a:cs typeface="Courier New" panose="02070309020205020404" pitchFamily="49" charset="0"/>
              </a:rPr>
              <a:t>Thread1</a:t>
            </a:r>
          </a:p>
        </p:txBody>
      </p:sp>
      <p:sp>
        <p:nvSpPr>
          <p:cNvPr id="31" name="TextBox 30">
            <a:extLst>
              <a:ext uri="{FF2B5EF4-FFF2-40B4-BE49-F238E27FC236}">
                <a16:creationId xmlns:a16="http://schemas.microsoft.com/office/drawing/2014/main" id="{D24973B7-CCBB-D1F6-8B5D-F1165B8C1CC9}"/>
              </a:ext>
            </a:extLst>
          </p:cNvPr>
          <p:cNvSpPr txBox="1"/>
          <p:nvPr/>
        </p:nvSpPr>
        <p:spPr>
          <a:xfrm>
            <a:off x="6623677" y="2670048"/>
            <a:ext cx="538609" cy="153888"/>
          </a:xfrm>
          <a:prstGeom prst="rect">
            <a:avLst/>
          </a:prstGeom>
          <a:noFill/>
        </p:spPr>
        <p:txBody>
          <a:bodyPr wrap="none" lIns="0" tIns="0" rIns="0" bIns="0" rtlCol="0">
            <a:spAutoFit/>
          </a:bodyPr>
          <a:lstStyle/>
          <a:p>
            <a:r>
              <a:rPr lang="en-US" sz="1000" dirty="0">
                <a:latin typeface="Courier New" panose="02070309020205020404" pitchFamily="49" charset="0"/>
                <a:cs typeface="Courier New" panose="02070309020205020404" pitchFamily="49" charset="0"/>
              </a:rPr>
              <a:t>Thread2</a:t>
            </a:r>
          </a:p>
        </p:txBody>
      </p:sp>
      <p:sp>
        <p:nvSpPr>
          <p:cNvPr id="32" name="Rectangle 31">
            <a:extLst>
              <a:ext uri="{FF2B5EF4-FFF2-40B4-BE49-F238E27FC236}">
                <a16:creationId xmlns:a16="http://schemas.microsoft.com/office/drawing/2014/main" id="{FF0066B0-C632-C0AA-495E-E1FC492705BF}"/>
              </a:ext>
            </a:extLst>
          </p:cNvPr>
          <p:cNvSpPr/>
          <p:nvPr/>
        </p:nvSpPr>
        <p:spPr>
          <a:xfrm>
            <a:off x="7345165"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F66348B3-8ADF-82EE-7A68-56FD31F1CC7C}"/>
              </a:ext>
            </a:extLst>
          </p:cNvPr>
          <p:cNvCxnSpPr/>
          <p:nvPr/>
        </p:nvCxnSpPr>
        <p:spPr>
          <a:xfrm flipV="1">
            <a:off x="8253699" y="2205994"/>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F27C43F-7844-A8AB-8C4D-043C300143A0}"/>
              </a:ext>
            </a:extLst>
          </p:cNvPr>
          <p:cNvCxnSpPr/>
          <p:nvPr/>
        </p:nvCxnSpPr>
        <p:spPr>
          <a:xfrm flipV="1">
            <a:off x="8798362" y="2590677"/>
            <a:ext cx="0"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EFB4A07-F6A9-BB0D-1551-CE3C6324A7FF}"/>
              </a:ext>
            </a:extLst>
          </p:cNvPr>
          <p:cNvSpPr/>
          <p:nvPr/>
        </p:nvSpPr>
        <p:spPr>
          <a:xfrm>
            <a:off x="7532120"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E6DCE38-EA41-1D37-65D7-8B817F32DB63}"/>
              </a:ext>
            </a:extLst>
          </p:cNvPr>
          <p:cNvSpPr/>
          <p:nvPr/>
        </p:nvSpPr>
        <p:spPr>
          <a:xfrm>
            <a:off x="8257953"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A168CEC-166C-190C-06E5-D4E23E93D7B5}"/>
              </a:ext>
            </a:extLst>
          </p:cNvPr>
          <p:cNvSpPr/>
          <p:nvPr/>
        </p:nvSpPr>
        <p:spPr>
          <a:xfrm>
            <a:off x="8444908" y="2343151"/>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BA59AEB-492F-BA89-9695-54145D04BAC0}"/>
              </a:ext>
            </a:extLst>
          </p:cNvPr>
          <p:cNvSpPr/>
          <p:nvPr/>
        </p:nvSpPr>
        <p:spPr>
          <a:xfrm>
            <a:off x="7696507" y="2721218"/>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61BA3E9-7F7B-6DEC-D70C-EC55229146AE}"/>
              </a:ext>
            </a:extLst>
          </p:cNvPr>
          <p:cNvSpPr/>
          <p:nvPr/>
        </p:nvSpPr>
        <p:spPr>
          <a:xfrm>
            <a:off x="7883462" y="2721218"/>
            <a:ext cx="182880" cy="137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E71928D2-6841-A8F3-D4E9-34CF4DD6AE87}"/>
              </a:ext>
            </a:extLst>
          </p:cNvPr>
          <p:cNvSpPr txBox="1"/>
          <p:nvPr/>
        </p:nvSpPr>
        <p:spPr>
          <a:xfrm>
            <a:off x="6581290" y="2914619"/>
            <a:ext cx="2276714" cy="553998"/>
          </a:xfrm>
          <a:prstGeom prst="rect">
            <a:avLst/>
          </a:prstGeom>
          <a:noFill/>
        </p:spPr>
        <p:txBody>
          <a:bodyPr wrap="none" lIns="0" tIns="0" rIns="0" bIns="0" rtlCol="0">
            <a:spAutoFit/>
          </a:bodyPr>
          <a:lstStyle/>
          <a:p>
            <a:r>
              <a:rPr lang="en-US" sz="1200" dirty="0">
                <a:solidFill>
                  <a:srgbClr val="C00000"/>
                </a:solidFill>
                <a:latin typeface="Arial"/>
                <a:cs typeface="Arial"/>
              </a:rPr>
              <a:t>Thread 2 meets its deadline for</a:t>
            </a:r>
            <a:br>
              <a:rPr lang="en-US" sz="1200" dirty="0">
                <a:solidFill>
                  <a:srgbClr val="C00000"/>
                </a:solidFill>
                <a:latin typeface="Arial"/>
                <a:cs typeface="Arial"/>
              </a:rPr>
            </a:br>
            <a:r>
              <a:rPr lang="en-US" sz="1200" dirty="0">
                <a:solidFill>
                  <a:srgbClr val="C00000"/>
                </a:solidFill>
                <a:latin typeface="Arial"/>
                <a:cs typeface="Arial"/>
              </a:rPr>
              <a:t>this situation. This is the</a:t>
            </a:r>
            <a:br>
              <a:rPr lang="en-US" sz="1200" dirty="0">
                <a:solidFill>
                  <a:srgbClr val="C00000"/>
                </a:solidFill>
                <a:latin typeface="Arial"/>
                <a:cs typeface="Arial"/>
              </a:rPr>
            </a:br>
            <a:r>
              <a:rPr lang="en-US" sz="1200" dirty="0">
                <a:solidFill>
                  <a:srgbClr val="C00000"/>
                </a:solidFill>
                <a:latin typeface="Arial"/>
                <a:cs typeface="Arial"/>
              </a:rPr>
              <a:t>worst-case situation for Thread 2.</a:t>
            </a:r>
          </a:p>
        </p:txBody>
      </p:sp>
    </p:spTree>
    <p:extLst>
      <p:ext uri="{BB962C8B-B14F-4D97-AF65-F5344CB8AC3E}">
        <p14:creationId xmlns:p14="http://schemas.microsoft.com/office/powerpoint/2010/main" val="175605621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0" y="2150435"/>
            <a:ext cx="9144000"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pPr algn="ctr"/>
            <a:r>
              <a:rPr lang="en-US" sz="2398" b="0" kern="0" dirty="0"/>
              <a:t>Explanation of Input</a:t>
            </a:r>
            <a:endParaRPr lang="en-US" sz="2398" b="0" dirty="0"/>
          </a:p>
        </p:txBody>
      </p:sp>
    </p:spTree>
    <p:extLst>
      <p:ext uri="{BB962C8B-B14F-4D97-AF65-F5344CB8AC3E}">
        <p14:creationId xmlns:p14="http://schemas.microsoft.com/office/powerpoint/2010/main" val="342685847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477328"/>
          </a:xfrm>
          <a:prstGeom prst="rect">
            <a:avLst/>
          </a:prstGeom>
          <a:noFill/>
        </p:spPr>
        <p:txBody>
          <a:bodyPr wrap="square" rtlCol="0">
            <a:spAutoFit/>
          </a:bodyPr>
          <a:lstStyle/>
          <a:p>
            <a:r>
              <a:rPr lang="en-US" dirty="0"/>
              <a:t>Question</a:t>
            </a:r>
          </a:p>
          <a:p>
            <a:r>
              <a:rPr lang="en-US" dirty="0"/>
              <a:t>Given model M, is correctness</a:t>
            </a:r>
            <a:r>
              <a:rPr lang="en-US" dirty="0">
                <a:sym typeface="Symbol" panose="05050102010706020507" pitchFamily="18" charset="2"/>
              </a:rPr>
              <a:t> </a:t>
            </a:r>
            <a:r>
              <a:rPr lang="en-US" dirty="0"/>
              <a:t>property </a:t>
            </a:r>
            <a:r>
              <a:rPr lang="en-US" dirty="0">
                <a:sym typeface="Symbol" panose="05050102010706020507" pitchFamily="18" charset="2"/>
              </a:rPr>
              <a:t> </a:t>
            </a:r>
            <a:r>
              <a:rPr lang="en-US" dirty="0"/>
              <a:t>true for all executions?</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spTree>
    <p:extLst>
      <p:ext uri="{BB962C8B-B14F-4D97-AF65-F5344CB8AC3E}">
        <p14:creationId xmlns:p14="http://schemas.microsoft.com/office/powerpoint/2010/main" val="14015151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477328"/>
          </a:xfrm>
          <a:prstGeom prst="rect">
            <a:avLst/>
          </a:prstGeom>
          <a:noFill/>
        </p:spPr>
        <p:txBody>
          <a:bodyPr wrap="square" rtlCol="0">
            <a:spAutoFit/>
          </a:bodyPr>
          <a:lstStyle/>
          <a:p>
            <a:r>
              <a:rPr lang="en-US" dirty="0"/>
              <a:t>Question</a:t>
            </a:r>
          </a:p>
          <a:p>
            <a:r>
              <a:rPr lang="en-US" dirty="0"/>
              <a:t>Given model M, is correctness</a:t>
            </a:r>
            <a:r>
              <a:rPr lang="en-US" dirty="0">
                <a:sym typeface="Symbol" panose="05050102010706020507" pitchFamily="18" charset="2"/>
              </a:rPr>
              <a:t> </a:t>
            </a:r>
            <a:r>
              <a:rPr lang="en-US" dirty="0"/>
              <a:t>property </a:t>
            </a:r>
            <a:r>
              <a:rPr lang="en-US" dirty="0">
                <a:sym typeface="Symbol" panose="05050102010706020507" pitchFamily="18" charset="2"/>
              </a:rPr>
              <a:t> </a:t>
            </a:r>
            <a:r>
              <a:rPr lang="en-US" dirty="0"/>
              <a:t>true for all executions?</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4" name="Thought Bubble: Cloud 3">
            <a:extLst>
              <a:ext uri="{FF2B5EF4-FFF2-40B4-BE49-F238E27FC236}">
                <a16:creationId xmlns:a16="http://schemas.microsoft.com/office/drawing/2014/main" id="{E1169969-38C5-3E2B-22EA-CA256400E11D}"/>
              </a:ext>
            </a:extLst>
          </p:cNvPr>
          <p:cNvSpPr/>
          <p:nvPr/>
        </p:nvSpPr>
        <p:spPr>
          <a:xfrm>
            <a:off x="4772526" y="2424415"/>
            <a:ext cx="4227095" cy="1764785"/>
          </a:xfrm>
          <a:prstGeom prst="cloudCallout">
            <a:avLst>
              <a:gd name="adj1" fmla="val -59497"/>
              <a:gd name="adj2" fmla="val 357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have a mental model M’ of the system to be verified but I don’t know how to express it as input to the formal methods tool</a:t>
            </a:r>
          </a:p>
        </p:txBody>
      </p:sp>
      <p:sp>
        <p:nvSpPr>
          <p:cNvPr id="5" name="TextBox 4">
            <a:extLst>
              <a:ext uri="{FF2B5EF4-FFF2-40B4-BE49-F238E27FC236}">
                <a16:creationId xmlns:a16="http://schemas.microsoft.com/office/drawing/2014/main" id="{548E7149-2B1D-A0C6-0D38-FB99F8477D30}"/>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161369379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477328"/>
          </a:xfrm>
          <a:prstGeom prst="rect">
            <a:avLst/>
          </a:prstGeom>
          <a:noFill/>
        </p:spPr>
        <p:txBody>
          <a:bodyPr wrap="square" rtlCol="0">
            <a:spAutoFit/>
          </a:bodyPr>
          <a:lstStyle/>
          <a:p>
            <a:r>
              <a:rPr lang="en-US" dirty="0"/>
              <a:t>Question</a:t>
            </a:r>
          </a:p>
          <a:p>
            <a:r>
              <a:rPr lang="en-US" dirty="0"/>
              <a:t>Given model M, is correctness</a:t>
            </a:r>
            <a:r>
              <a:rPr lang="en-US" dirty="0">
                <a:sym typeface="Symbol" panose="05050102010706020507" pitchFamily="18" charset="2"/>
              </a:rPr>
              <a:t> </a:t>
            </a:r>
            <a:r>
              <a:rPr lang="en-US" dirty="0"/>
              <a:t>property </a:t>
            </a:r>
            <a:r>
              <a:rPr lang="en-US" dirty="0">
                <a:sym typeface="Symbol" panose="05050102010706020507" pitchFamily="18" charset="2"/>
              </a:rPr>
              <a:t> </a:t>
            </a:r>
            <a:r>
              <a:rPr lang="en-US" dirty="0"/>
              <a:t>true for all executions?</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4" name="Thought Bubble: Cloud 3">
            <a:extLst>
              <a:ext uri="{FF2B5EF4-FFF2-40B4-BE49-F238E27FC236}">
                <a16:creationId xmlns:a16="http://schemas.microsoft.com/office/drawing/2014/main" id="{E1169969-38C5-3E2B-22EA-CA256400E11D}"/>
              </a:ext>
            </a:extLst>
          </p:cNvPr>
          <p:cNvSpPr/>
          <p:nvPr/>
        </p:nvSpPr>
        <p:spPr>
          <a:xfrm>
            <a:off x="4772526" y="2424415"/>
            <a:ext cx="4227095" cy="1764785"/>
          </a:xfrm>
          <a:prstGeom prst="cloudCallout">
            <a:avLst>
              <a:gd name="adj1" fmla="val -59497"/>
              <a:gd name="adj2" fmla="val 357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would like to ensure that M approximates my mental model M’</a:t>
            </a:r>
          </a:p>
        </p:txBody>
      </p:sp>
      <p:sp>
        <p:nvSpPr>
          <p:cNvPr id="5" name="TextBox 4">
            <a:extLst>
              <a:ext uri="{FF2B5EF4-FFF2-40B4-BE49-F238E27FC236}">
                <a16:creationId xmlns:a16="http://schemas.microsoft.com/office/drawing/2014/main" id="{1D1676AF-B8AF-DA94-D913-52CEE85A0ED7}"/>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192642449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477328"/>
          </a:xfrm>
          <a:prstGeom prst="rect">
            <a:avLst/>
          </a:prstGeom>
          <a:noFill/>
        </p:spPr>
        <p:txBody>
          <a:bodyPr wrap="square" rtlCol="0">
            <a:spAutoFit/>
          </a:bodyPr>
          <a:lstStyle/>
          <a:p>
            <a:r>
              <a:rPr lang="en-US" dirty="0"/>
              <a:t>Question</a:t>
            </a:r>
          </a:p>
          <a:p>
            <a:r>
              <a:rPr lang="en-US" dirty="0"/>
              <a:t>Given model M, is correctness</a:t>
            </a:r>
            <a:r>
              <a:rPr lang="en-US" dirty="0">
                <a:sym typeface="Symbol" panose="05050102010706020507" pitchFamily="18" charset="2"/>
              </a:rPr>
              <a:t> </a:t>
            </a:r>
            <a:r>
              <a:rPr lang="en-US" dirty="0"/>
              <a:t>property </a:t>
            </a:r>
            <a:r>
              <a:rPr lang="en-US" dirty="0">
                <a:sym typeface="Symbol" panose="05050102010706020507" pitchFamily="18" charset="2"/>
              </a:rPr>
              <a:t> </a:t>
            </a:r>
            <a:r>
              <a:rPr lang="en-US" dirty="0"/>
              <a:t>true for all executions?</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4" name="Thought Bubble: Cloud 3">
            <a:extLst>
              <a:ext uri="{FF2B5EF4-FFF2-40B4-BE49-F238E27FC236}">
                <a16:creationId xmlns:a16="http://schemas.microsoft.com/office/drawing/2014/main" id="{E1169969-38C5-3E2B-22EA-CA256400E11D}"/>
              </a:ext>
            </a:extLst>
          </p:cNvPr>
          <p:cNvSpPr/>
          <p:nvPr/>
        </p:nvSpPr>
        <p:spPr>
          <a:xfrm>
            <a:off x="4772526" y="2424415"/>
            <a:ext cx="4227095" cy="1764785"/>
          </a:xfrm>
          <a:prstGeom prst="cloudCallout">
            <a:avLst>
              <a:gd name="adj1" fmla="val -59497"/>
              <a:gd name="adj2" fmla="val 357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would like to ensure that </a:t>
            </a:r>
            <a:r>
              <a:rPr lang="en-US" dirty="0">
                <a:sym typeface="Symbol" panose="05050102010706020507" pitchFamily="18" charset="2"/>
              </a:rPr>
              <a:t></a:t>
            </a:r>
            <a:r>
              <a:rPr lang="en-US" dirty="0"/>
              <a:t> approximates my mental model </a:t>
            </a:r>
            <a:r>
              <a:rPr lang="en-US" dirty="0">
                <a:sym typeface="Symbol" panose="05050102010706020507" pitchFamily="18" charset="2"/>
              </a:rPr>
              <a:t></a:t>
            </a:r>
            <a:r>
              <a:rPr lang="en-US" dirty="0"/>
              <a:t>’</a:t>
            </a:r>
          </a:p>
        </p:txBody>
      </p:sp>
      <p:sp>
        <p:nvSpPr>
          <p:cNvPr id="5" name="TextBox 4">
            <a:extLst>
              <a:ext uri="{FF2B5EF4-FFF2-40B4-BE49-F238E27FC236}">
                <a16:creationId xmlns:a16="http://schemas.microsoft.com/office/drawing/2014/main" id="{757CBE9D-9253-B96F-33E2-7E90624E14CD}"/>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208939022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477328"/>
          </a:xfrm>
          <a:prstGeom prst="rect">
            <a:avLst/>
          </a:prstGeom>
          <a:noFill/>
        </p:spPr>
        <p:txBody>
          <a:bodyPr wrap="square" rtlCol="0">
            <a:spAutoFit/>
          </a:bodyPr>
          <a:lstStyle/>
          <a:p>
            <a:r>
              <a:rPr lang="en-US" dirty="0"/>
              <a:t>Question</a:t>
            </a:r>
          </a:p>
          <a:p>
            <a:r>
              <a:rPr lang="en-US" dirty="0"/>
              <a:t>Given model M, is correctness</a:t>
            </a:r>
            <a:r>
              <a:rPr lang="en-US" dirty="0">
                <a:sym typeface="Symbol" panose="05050102010706020507" pitchFamily="18" charset="2"/>
              </a:rPr>
              <a:t> </a:t>
            </a:r>
            <a:r>
              <a:rPr lang="en-US" dirty="0"/>
              <a:t>property </a:t>
            </a:r>
            <a:r>
              <a:rPr lang="en-US" dirty="0">
                <a:sym typeface="Symbol" panose="05050102010706020507" pitchFamily="18" charset="2"/>
              </a:rPr>
              <a:t> </a:t>
            </a:r>
            <a:r>
              <a:rPr lang="en-US" dirty="0"/>
              <a:t>true for all executions?</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4" name="Thought Bubble: Cloud 3">
            <a:extLst>
              <a:ext uri="{FF2B5EF4-FFF2-40B4-BE49-F238E27FC236}">
                <a16:creationId xmlns:a16="http://schemas.microsoft.com/office/drawing/2014/main" id="{E1169969-38C5-3E2B-22EA-CA256400E11D}"/>
              </a:ext>
            </a:extLst>
          </p:cNvPr>
          <p:cNvSpPr/>
          <p:nvPr/>
        </p:nvSpPr>
        <p:spPr>
          <a:xfrm>
            <a:off x="4772526" y="2424415"/>
            <a:ext cx="4227095" cy="1764785"/>
          </a:xfrm>
          <a:prstGeom prst="cloudCallout">
            <a:avLst>
              <a:gd name="adj1" fmla="val -59497"/>
              <a:gd name="adj2" fmla="val 357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would like the tool to provide a default M and </a:t>
            </a:r>
            <a:r>
              <a:rPr lang="en-US" dirty="0">
                <a:sym typeface="Symbol" panose="05050102010706020507" pitchFamily="18" charset="2"/>
              </a:rPr>
              <a:t></a:t>
            </a:r>
            <a:r>
              <a:rPr lang="en-US" dirty="0"/>
              <a:t> and then translate these to me.</a:t>
            </a:r>
          </a:p>
        </p:txBody>
      </p:sp>
      <p:sp>
        <p:nvSpPr>
          <p:cNvPr id="5" name="TextBox 4">
            <a:extLst>
              <a:ext uri="{FF2B5EF4-FFF2-40B4-BE49-F238E27FC236}">
                <a16:creationId xmlns:a16="http://schemas.microsoft.com/office/drawing/2014/main" id="{1969910F-1039-F44D-B2E7-64D5AE90E267}"/>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153179961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=_, C</a:t>
            </a:r>
            <a:r>
              <a:rPr lang="en-US" baseline="-25000" dirty="0"/>
              <a:t>1</a:t>
            </a:r>
            <a:r>
              <a:rPr lang="en-US" dirty="0"/>
              <a:t>=_</a:t>
            </a:r>
          </a:p>
          <a:p>
            <a:r>
              <a:rPr lang="en-US" dirty="0"/>
              <a:t>  T</a:t>
            </a:r>
            <a:r>
              <a:rPr lang="en-US" baseline="-25000" dirty="0"/>
              <a:t>2</a:t>
            </a:r>
            <a:r>
              <a:rPr lang="en-US" dirty="0"/>
              <a:t>=_, C</a:t>
            </a:r>
            <a:r>
              <a:rPr lang="en-US" baseline="-25000" dirty="0"/>
              <a:t>2</a:t>
            </a:r>
            <a:r>
              <a:rPr lang="en-US" dirty="0"/>
              <a:t>=_</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4" name="TextBox 3">
            <a:extLst>
              <a:ext uri="{FF2B5EF4-FFF2-40B4-BE49-F238E27FC236}">
                <a16:creationId xmlns:a16="http://schemas.microsoft.com/office/drawing/2014/main" id="{341A1B6F-C2BE-FFD4-800A-38C5998E5A3F}"/>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371822601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=_, C</a:t>
            </a:r>
            <a:r>
              <a:rPr lang="en-US" baseline="-25000" dirty="0"/>
              <a:t>1</a:t>
            </a:r>
            <a:r>
              <a:rPr lang="en-US" dirty="0"/>
              <a:t>=_</a:t>
            </a:r>
          </a:p>
          <a:p>
            <a:r>
              <a:rPr lang="en-US" dirty="0"/>
              <a:t>  T</a:t>
            </a:r>
            <a:r>
              <a:rPr lang="en-US" baseline="-25000" dirty="0"/>
              <a:t>2</a:t>
            </a:r>
            <a:r>
              <a:rPr lang="en-US" dirty="0"/>
              <a:t>=_, C</a:t>
            </a:r>
            <a:r>
              <a:rPr lang="en-US" baseline="-25000" dirty="0"/>
              <a:t>2</a:t>
            </a:r>
            <a:r>
              <a:rPr lang="en-US" dirty="0"/>
              <a:t>=_</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cxnSp>
        <p:nvCxnSpPr>
          <p:cNvPr id="6" name="Straight Arrow Connector 5">
            <a:extLst>
              <a:ext uri="{FF2B5EF4-FFF2-40B4-BE49-F238E27FC236}">
                <a16:creationId xmlns:a16="http://schemas.microsoft.com/office/drawing/2014/main" id="{A15CA68C-C02D-510C-F7D6-71DE665DED80}"/>
              </a:ext>
            </a:extLst>
          </p:cNvPr>
          <p:cNvCxnSpPr/>
          <p:nvPr/>
        </p:nvCxnSpPr>
        <p:spPr>
          <a:xfrm flipV="1">
            <a:off x="4275221" y="2446421"/>
            <a:ext cx="1860611" cy="1283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00DD02C-E241-6C86-6EA3-01A9CC9BAEC0}"/>
              </a:ext>
            </a:extLst>
          </p:cNvPr>
          <p:cNvSpPr txBox="1"/>
          <p:nvPr/>
        </p:nvSpPr>
        <p:spPr>
          <a:xfrm>
            <a:off x="4896838" y="2785117"/>
            <a:ext cx="847989" cy="1015663"/>
          </a:xfrm>
          <a:prstGeom prst="rect">
            <a:avLst/>
          </a:prstGeom>
          <a:noFill/>
        </p:spPr>
        <p:txBody>
          <a:bodyPr wrap="none" lIns="0" tIns="0" rIns="0" bIns="0" rtlCol="0">
            <a:spAutoFit/>
          </a:bodyPr>
          <a:lstStyle/>
          <a:p>
            <a:r>
              <a:rPr lang="en-US" sz="2200" dirty="0">
                <a:latin typeface="Arial"/>
                <a:cs typeface="Arial"/>
              </a:rPr>
              <a:t>Set</a:t>
            </a:r>
            <a:br>
              <a:rPr lang="en-US" sz="2200" dirty="0">
                <a:latin typeface="Arial"/>
                <a:cs typeface="Arial"/>
              </a:rPr>
            </a:br>
            <a:r>
              <a:rPr lang="en-US" sz="2200" dirty="0">
                <a:latin typeface="Arial"/>
                <a:cs typeface="Arial"/>
              </a:rPr>
              <a:t>default</a:t>
            </a:r>
            <a:br>
              <a:rPr lang="en-US" sz="2200" dirty="0">
                <a:latin typeface="Arial"/>
                <a:cs typeface="Arial"/>
              </a:rPr>
            </a:br>
            <a:r>
              <a:rPr lang="en-US" sz="2200" dirty="0">
                <a:latin typeface="Arial"/>
                <a:cs typeface="Arial"/>
              </a:rPr>
              <a:t>input</a:t>
            </a:r>
          </a:p>
        </p:txBody>
      </p:sp>
      <p:sp>
        <p:nvSpPr>
          <p:cNvPr id="4" name="TextBox 3">
            <a:extLst>
              <a:ext uri="{FF2B5EF4-FFF2-40B4-BE49-F238E27FC236}">
                <a16:creationId xmlns:a16="http://schemas.microsoft.com/office/drawing/2014/main" id="{7C680363-F8EC-29E0-D062-CA231EF2F69A}"/>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166623103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143B6F-F507-A1C5-0232-325C436987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351" t="17743" r="1674" b="1297"/>
          <a:stretch/>
        </p:blipFill>
        <p:spPr>
          <a:xfrm>
            <a:off x="0" y="0"/>
            <a:ext cx="10113963" cy="5286376"/>
          </a:xfrm>
          <a:prstGeom prst="rect">
            <a:avLst/>
          </a:prstGeom>
        </p:spPr>
      </p:pic>
      <p:pic>
        <p:nvPicPr>
          <p:cNvPr id="2" name="Picture 1">
            <a:extLst>
              <a:ext uri="{FF2B5EF4-FFF2-40B4-BE49-F238E27FC236}">
                <a16:creationId xmlns:a16="http://schemas.microsoft.com/office/drawing/2014/main" id="{DCA10258-81C3-AFAF-72F0-5CB6F5D345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717" y="1516825"/>
            <a:ext cx="5327771" cy="1523492"/>
          </a:xfrm>
          <a:prstGeom prst="rect">
            <a:avLst/>
          </a:prstGeom>
        </p:spPr>
      </p:pic>
      <p:sp>
        <p:nvSpPr>
          <p:cNvPr id="3" name="Title 4">
            <a:extLst>
              <a:ext uri="{FF2B5EF4-FFF2-40B4-BE49-F238E27FC236}">
                <a16:creationId xmlns:a16="http://schemas.microsoft.com/office/drawing/2014/main" id="{B42FBEC1-5B23-76B1-1712-17DDAF3BB29A}"/>
              </a:ext>
            </a:extLst>
          </p:cNvPr>
          <p:cNvSpPr>
            <a:spLocks noGrp="1"/>
          </p:cNvSpPr>
          <p:nvPr>
            <p:ph type="title"/>
          </p:nvPr>
        </p:nvSpPr>
        <p:spPr>
          <a:xfrm>
            <a:off x="337132" y="298075"/>
            <a:ext cx="8606843" cy="754076"/>
          </a:xfrm>
        </p:spPr>
        <p:txBody>
          <a:bodyPr/>
          <a:lstStyle/>
          <a:p>
            <a:r>
              <a:rPr lang="en-US" dirty="0"/>
              <a:t> </a:t>
            </a:r>
          </a:p>
        </p:txBody>
      </p:sp>
      <p:pic>
        <p:nvPicPr>
          <p:cNvPr id="5" name="Picture 4">
            <a:extLst>
              <a:ext uri="{FF2B5EF4-FFF2-40B4-BE49-F238E27FC236}">
                <a16:creationId xmlns:a16="http://schemas.microsoft.com/office/drawing/2014/main" id="{630A76DE-49BF-0BEB-EA4E-BF80224DB4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231" t="1465" r="1848" b="4511"/>
          <a:stretch/>
        </p:blipFill>
        <p:spPr>
          <a:xfrm>
            <a:off x="4620002" y="62117"/>
            <a:ext cx="3987080" cy="3985188"/>
          </a:xfrm>
          <a:prstGeom prst="ellipse">
            <a:avLst/>
          </a:prstGeom>
          <a:solidFill>
            <a:schemeClr val="bg1">
              <a:lumMod val="95000"/>
            </a:schemeClr>
          </a:solidFill>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6" name="Rounded Rectangular Callout 1">
            <a:extLst>
              <a:ext uri="{FF2B5EF4-FFF2-40B4-BE49-F238E27FC236}">
                <a16:creationId xmlns:a16="http://schemas.microsoft.com/office/drawing/2014/main" id="{F86A8FB0-D1EE-54BC-3E13-9039C38F957D}"/>
              </a:ext>
            </a:extLst>
          </p:cNvPr>
          <p:cNvSpPr/>
          <p:nvPr/>
        </p:nvSpPr>
        <p:spPr>
          <a:xfrm>
            <a:off x="2127660" y="761644"/>
            <a:ext cx="2431229" cy="715087"/>
          </a:xfrm>
          <a:prstGeom prst="wedgeRoundRectCallout">
            <a:avLst>
              <a:gd name="adj1" fmla="val 84143"/>
              <a:gd name="adj2" fmla="val 40875"/>
              <a:gd name="adj3" fmla="val 16667"/>
            </a:avLst>
          </a:prstGeom>
          <a:solidFill>
            <a:srgbClr val="FFFFFF"/>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sz="1800" dirty="0">
                <a:latin typeface="Arial" panose="020B0604020202020204" pitchFamily="34" charset="0"/>
                <a:cs typeface="Arial" panose="020B0604020202020204" pitchFamily="34" charset="0"/>
              </a:rPr>
              <a:t>Welcome aboard! This is a safe flight.</a:t>
            </a:r>
          </a:p>
        </p:txBody>
      </p:sp>
      <p:sp>
        <p:nvSpPr>
          <p:cNvPr id="7" name="Rectangle 6">
            <a:extLst>
              <a:ext uri="{FF2B5EF4-FFF2-40B4-BE49-F238E27FC236}">
                <a16:creationId xmlns:a16="http://schemas.microsoft.com/office/drawing/2014/main" id="{D6BC34E2-2A9D-57C4-952D-B424BC3B0256}"/>
              </a:ext>
            </a:extLst>
          </p:cNvPr>
          <p:cNvSpPr/>
          <p:nvPr/>
        </p:nvSpPr>
        <p:spPr>
          <a:xfrm>
            <a:off x="6803136" y="815065"/>
            <a:ext cx="2209801" cy="2031323"/>
          </a:xfrm>
          <a:prstGeom prst="rect">
            <a:avLst/>
          </a:prstGeom>
          <a:solidFill>
            <a:srgbClr val="FFFFFF"/>
          </a:solid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19" rIns="91440" bIns="45719" numCol="1" spcCol="38100" rtlCol="0" anchor="ctr">
            <a:spAutoFit/>
          </a:bodyPr>
          <a:lstStyle/>
          <a:p>
            <a:r>
              <a:rPr lang="en-US" sz="1800" i="1" dirty="0">
                <a:solidFill>
                  <a:schemeClr val="accent1"/>
                </a:solidFill>
                <a:latin typeface="Arial" panose="020B0604020202020204" pitchFamily="34" charset="0"/>
                <a:cs typeface="Arial" panose="020B0604020202020204" pitchFamily="34" charset="0"/>
              </a:rPr>
              <a:t>I have never flown before, but I know people who have, and they say it is safe. I trust the people I know, so I board the airplane.</a:t>
            </a:r>
          </a:p>
        </p:txBody>
      </p:sp>
    </p:spTree>
    <p:extLst>
      <p:ext uri="{BB962C8B-B14F-4D97-AF65-F5344CB8AC3E}">
        <p14:creationId xmlns:p14="http://schemas.microsoft.com/office/powerpoint/2010/main" val="32247374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=5, C</a:t>
            </a:r>
            <a:r>
              <a:rPr lang="en-US" baseline="-25000" dirty="0"/>
              <a:t>1</a:t>
            </a:r>
            <a:r>
              <a:rPr lang="en-US" dirty="0"/>
              <a:t>=1</a:t>
            </a:r>
          </a:p>
          <a:p>
            <a:r>
              <a:rPr lang="en-US" dirty="0"/>
              <a:t>  T</a:t>
            </a:r>
            <a:r>
              <a:rPr lang="en-US" baseline="-25000" dirty="0"/>
              <a:t>2</a:t>
            </a:r>
            <a:r>
              <a:rPr lang="en-US" dirty="0"/>
              <a:t>=8, C</a:t>
            </a:r>
            <a:r>
              <a:rPr lang="en-US" baseline="-25000" dirty="0"/>
              <a:t>2</a:t>
            </a:r>
            <a:r>
              <a:rPr lang="en-US" dirty="0"/>
              <a:t>=4</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cxnSp>
        <p:nvCxnSpPr>
          <p:cNvPr id="6" name="Straight Arrow Connector 5">
            <a:extLst>
              <a:ext uri="{FF2B5EF4-FFF2-40B4-BE49-F238E27FC236}">
                <a16:creationId xmlns:a16="http://schemas.microsoft.com/office/drawing/2014/main" id="{A15CA68C-C02D-510C-F7D6-71DE665DED80}"/>
              </a:ext>
            </a:extLst>
          </p:cNvPr>
          <p:cNvCxnSpPr/>
          <p:nvPr/>
        </p:nvCxnSpPr>
        <p:spPr>
          <a:xfrm flipV="1">
            <a:off x="4275221" y="2446421"/>
            <a:ext cx="1860611" cy="1283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00DD02C-E241-6C86-6EA3-01A9CC9BAEC0}"/>
              </a:ext>
            </a:extLst>
          </p:cNvPr>
          <p:cNvSpPr txBox="1"/>
          <p:nvPr/>
        </p:nvSpPr>
        <p:spPr>
          <a:xfrm>
            <a:off x="4896838" y="2785117"/>
            <a:ext cx="847989" cy="1015663"/>
          </a:xfrm>
          <a:prstGeom prst="rect">
            <a:avLst/>
          </a:prstGeom>
          <a:noFill/>
        </p:spPr>
        <p:txBody>
          <a:bodyPr wrap="none" lIns="0" tIns="0" rIns="0" bIns="0" rtlCol="0">
            <a:spAutoFit/>
          </a:bodyPr>
          <a:lstStyle/>
          <a:p>
            <a:r>
              <a:rPr lang="en-US" sz="2200" dirty="0">
                <a:latin typeface="Arial"/>
                <a:cs typeface="Arial"/>
              </a:rPr>
              <a:t>Set</a:t>
            </a:r>
            <a:br>
              <a:rPr lang="en-US" sz="2200" dirty="0">
                <a:latin typeface="Arial"/>
                <a:cs typeface="Arial"/>
              </a:rPr>
            </a:br>
            <a:r>
              <a:rPr lang="en-US" sz="2200" dirty="0">
                <a:latin typeface="Arial"/>
                <a:cs typeface="Arial"/>
              </a:rPr>
              <a:t>default</a:t>
            </a:r>
            <a:br>
              <a:rPr lang="en-US" sz="2200" dirty="0">
                <a:latin typeface="Arial"/>
                <a:cs typeface="Arial"/>
              </a:rPr>
            </a:br>
            <a:r>
              <a:rPr lang="en-US" sz="2200" dirty="0">
                <a:latin typeface="Arial"/>
                <a:cs typeface="Arial"/>
              </a:rPr>
              <a:t>input</a:t>
            </a:r>
          </a:p>
        </p:txBody>
      </p:sp>
      <p:sp>
        <p:nvSpPr>
          <p:cNvPr id="4" name="TextBox 3">
            <a:extLst>
              <a:ext uri="{FF2B5EF4-FFF2-40B4-BE49-F238E27FC236}">
                <a16:creationId xmlns:a16="http://schemas.microsoft.com/office/drawing/2014/main" id="{58C6E07D-2641-2148-D806-6D4E7433E3C5}"/>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251074319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=5, C</a:t>
            </a:r>
            <a:r>
              <a:rPr lang="en-US" baseline="-25000" dirty="0"/>
              <a:t>1</a:t>
            </a:r>
            <a:r>
              <a:rPr lang="en-US" dirty="0"/>
              <a:t>=1</a:t>
            </a:r>
          </a:p>
          <a:p>
            <a:r>
              <a:rPr lang="en-US" dirty="0"/>
              <a:t>  T</a:t>
            </a:r>
            <a:r>
              <a:rPr lang="en-US" baseline="-25000" dirty="0"/>
              <a:t>2</a:t>
            </a:r>
            <a:r>
              <a:rPr lang="en-US" dirty="0"/>
              <a:t>=8, C</a:t>
            </a:r>
            <a:r>
              <a:rPr lang="en-US" baseline="-25000" dirty="0"/>
              <a:t>2</a:t>
            </a:r>
            <a:r>
              <a:rPr lang="en-US" dirty="0"/>
              <a:t>=4</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cxnSp>
        <p:nvCxnSpPr>
          <p:cNvPr id="6" name="Straight Arrow Connector 5">
            <a:extLst>
              <a:ext uri="{FF2B5EF4-FFF2-40B4-BE49-F238E27FC236}">
                <a16:creationId xmlns:a16="http://schemas.microsoft.com/office/drawing/2014/main" id="{A15CA68C-C02D-510C-F7D6-71DE665DED80}"/>
              </a:ext>
            </a:extLst>
          </p:cNvPr>
          <p:cNvCxnSpPr/>
          <p:nvPr/>
        </p:nvCxnSpPr>
        <p:spPr>
          <a:xfrm flipV="1">
            <a:off x="4275221" y="2446421"/>
            <a:ext cx="1860611" cy="1283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00DD02C-E241-6C86-6EA3-01A9CC9BAEC0}"/>
              </a:ext>
            </a:extLst>
          </p:cNvPr>
          <p:cNvSpPr txBox="1"/>
          <p:nvPr/>
        </p:nvSpPr>
        <p:spPr>
          <a:xfrm>
            <a:off x="4572000" y="2946950"/>
            <a:ext cx="4411464" cy="1692771"/>
          </a:xfrm>
          <a:prstGeom prst="rect">
            <a:avLst/>
          </a:prstGeom>
          <a:noFill/>
        </p:spPr>
        <p:txBody>
          <a:bodyPr wrap="none" lIns="0" tIns="0" rIns="0" bIns="0" rtlCol="0">
            <a:spAutoFit/>
          </a:bodyPr>
          <a:lstStyle/>
          <a:p>
            <a:r>
              <a:rPr lang="en-US" sz="2200" dirty="0">
                <a:latin typeface="Arial"/>
                <a:cs typeface="Arial"/>
              </a:rPr>
              <a:t>Explain what</a:t>
            </a:r>
            <a:br>
              <a:rPr lang="en-US" sz="2200" dirty="0">
                <a:latin typeface="Arial"/>
                <a:cs typeface="Arial"/>
              </a:rPr>
            </a:br>
            <a:r>
              <a:rPr lang="en-US" sz="2200" dirty="0">
                <a:latin typeface="Arial"/>
                <a:cs typeface="Arial"/>
              </a:rPr>
              <a:t>input means</a:t>
            </a:r>
            <a:br>
              <a:rPr lang="en-US" sz="2200" dirty="0">
                <a:latin typeface="Arial"/>
                <a:cs typeface="Arial"/>
              </a:rPr>
            </a:br>
            <a:r>
              <a:rPr lang="en-US" sz="2200" dirty="0">
                <a:latin typeface="Arial"/>
                <a:cs typeface="Arial"/>
              </a:rPr>
              <a:t>(give a simple, potentially incorrect,</a:t>
            </a:r>
            <a:br>
              <a:rPr lang="en-US" sz="2200" dirty="0">
                <a:latin typeface="Arial"/>
                <a:cs typeface="Arial"/>
              </a:rPr>
            </a:br>
            <a:r>
              <a:rPr lang="en-US" sz="2200" dirty="0">
                <a:latin typeface="Arial"/>
                <a:cs typeface="Arial"/>
              </a:rPr>
              <a:t> explanation)</a:t>
            </a:r>
          </a:p>
          <a:p>
            <a:endParaRPr lang="en-US" sz="2200" dirty="0">
              <a:latin typeface="Arial"/>
              <a:cs typeface="Arial"/>
            </a:endParaRPr>
          </a:p>
        </p:txBody>
      </p:sp>
      <p:sp>
        <p:nvSpPr>
          <p:cNvPr id="4" name="TextBox 3">
            <a:extLst>
              <a:ext uri="{FF2B5EF4-FFF2-40B4-BE49-F238E27FC236}">
                <a16:creationId xmlns:a16="http://schemas.microsoft.com/office/drawing/2014/main" id="{A88F09F1-9008-BADE-8BE0-2F3A3B4379D2}"/>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304540555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=5, C</a:t>
            </a:r>
            <a:r>
              <a:rPr lang="en-US" baseline="-25000" dirty="0"/>
              <a:t>1</a:t>
            </a:r>
            <a:r>
              <a:rPr lang="en-US" dirty="0"/>
              <a:t>=1</a:t>
            </a:r>
          </a:p>
          <a:p>
            <a:r>
              <a:rPr lang="en-US" dirty="0"/>
              <a:t>  T</a:t>
            </a:r>
            <a:r>
              <a:rPr lang="en-US" baseline="-25000" dirty="0"/>
              <a:t>2</a:t>
            </a:r>
            <a:r>
              <a:rPr lang="en-US" dirty="0"/>
              <a:t>=8, C</a:t>
            </a:r>
            <a:r>
              <a:rPr lang="en-US" baseline="-25000" dirty="0"/>
              <a:t>2</a:t>
            </a:r>
            <a:r>
              <a:rPr lang="en-US" dirty="0"/>
              <a:t>=4</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193032" y="476663"/>
            <a:ext cx="3386265" cy="413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ourier New" panose="02070309020205020404" pitchFamily="49" charset="0"/>
                <a:cs typeface="Courier New" panose="02070309020205020404" pitchFamily="49" charset="0"/>
              </a:rPr>
              <a:t>Thread 1</a:t>
            </a:r>
          </a:p>
          <a:p>
            <a:r>
              <a:rPr lang="en-US" sz="1200" dirty="0">
                <a:latin typeface="Courier New" panose="02070309020205020404" pitchFamily="49" charset="0"/>
                <a:cs typeface="Courier New" panose="02070309020205020404" pitchFamily="49" charset="0"/>
              </a:rPr>
              <a:t>  t=now()+5</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(1)</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t=t+5</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Thread 2</a:t>
            </a:r>
          </a:p>
          <a:p>
            <a:r>
              <a:rPr lang="en-US" sz="1200" dirty="0">
                <a:latin typeface="Courier New" panose="02070309020205020404" pitchFamily="49" charset="0"/>
                <a:cs typeface="Courier New" panose="02070309020205020404" pitchFamily="49" charset="0"/>
              </a:rPr>
              <a:t>  t=now()+8</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(4)</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t=t+8</a:t>
            </a:r>
          </a:p>
          <a:p>
            <a:r>
              <a:rPr lang="en-US" sz="12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EA62025F-0272-4F59-0BFB-2C274C51E16D}"/>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183200474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=5, C</a:t>
            </a:r>
            <a:r>
              <a:rPr lang="en-US" baseline="-25000" dirty="0"/>
              <a:t>1</a:t>
            </a:r>
            <a:r>
              <a:rPr lang="en-US" dirty="0"/>
              <a:t>=1</a:t>
            </a:r>
          </a:p>
          <a:p>
            <a:r>
              <a:rPr lang="en-US" dirty="0"/>
              <a:t>  T</a:t>
            </a:r>
            <a:r>
              <a:rPr lang="en-US" baseline="-25000" dirty="0"/>
              <a:t>2</a:t>
            </a:r>
            <a:r>
              <a:rPr lang="en-US" dirty="0"/>
              <a:t>=8, C</a:t>
            </a:r>
            <a:r>
              <a:rPr lang="en-US" baseline="-25000" dirty="0"/>
              <a:t>2</a:t>
            </a:r>
            <a:r>
              <a:rPr lang="en-US" dirty="0"/>
              <a:t>=4</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cxnSp>
        <p:nvCxnSpPr>
          <p:cNvPr id="6" name="Straight Arrow Connector 5">
            <a:extLst>
              <a:ext uri="{FF2B5EF4-FFF2-40B4-BE49-F238E27FC236}">
                <a16:creationId xmlns:a16="http://schemas.microsoft.com/office/drawing/2014/main" id="{A15CA68C-C02D-510C-F7D6-71DE665DED80}"/>
              </a:ext>
            </a:extLst>
          </p:cNvPr>
          <p:cNvCxnSpPr/>
          <p:nvPr/>
        </p:nvCxnSpPr>
        <p:spPr>
          <a:xfrm flipV="1">
            <a:off x="4275221" y="2446421"/>
            <a:ext cx="1860611" cy="1283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00DD02C-E241-6C86-6EA3-01A9CC9BAEC0}"/>
              </a:ext>
            </a:extLst>
          </p:cNvPr>
          <p:cNvSpPr txBox="1"/>
          <p:nvPr/>
        </p:nvSpPr>
        <p:spPr>
          <a:xfrm>
            <a:off x="4572000" y="2946950"/>
            <a:ext cx="2811667" cy="1692771"/>
          </a:xfrm>
          <a:prstGeom prst="rect">
            <a:avLst/>
          </a:prstGeom>
          <a:noFill/>
        </p:spPr>
        <p:txBody>
          <a:bodyPr wrap="none" lIns="0" tIns="0" rIns="0" bIns="0" rtlCol="0">
            <a:spAutoFit/>
          </a:bodyPr>
          <a:lstStyle/>
          <a:p>
            <a:r>
              <a:rPr lang="en-US" sz="2200" dirty="0">
                <a:latin typeface="Arial"/>
                <a:cs typeface="Arial"/>
              </a:rPr>
              <a:t>Explain what</a:t>
            </a:r>
            <a:br>
              <a:rPr lang="en-US" sz="2200" dirty="0">
                <a:latin typeface="Arial"/>
                <a:cs typeface="Arial"/>
              </a:rPr>
            </a:br>
            <a:r>
              <a:rPr lang="en-US" sz="2200" dirty="0">
                <a:latin typeface="Arial"/>
                <a:cs typeface="Arial"/>
              </a:rPr>
              <a:t>input means</a:t>
            </a:r>
            <a:br>
              <a:rPr lang="en-US" sz="2200" dirty="0">
                <a:latin typeface="Arial"/>
                <a:cs typeface="Arial"/>
              </a:rPr>
            </a:br>
            <a:r>
              <a:rPr lang="en-US" sz="2200" dirty="0">
                <a:latin typeface="Arial"/>
                <a:cs typeface="Arial"/>
              </a:rPr>
              <a:t>(give a more accurate,</a:t>
            </a:r>
            <a:br>
              <a:rPr lang="en-US" sz="2200" dirty="0">
                <a:latin typeface="Arial"/>
                <a:cs typeface="Arial"/>
              </a:rPr>
            </a:br>
            <a:r>
              <a:rPr lang="en-US" sz="2200" dirty="0">
                <a:latin typeface="Arial"/>
                <a:cs typeface="Arial"/>
              </a:rPr>
              <a:t> explanation)</a:t>
            </a:r>
          </a:p>
          <a:p>
            <a:endParaRPr lang="en-US" sz="2200" dirty="0">
              <a:latin typeface="Arial"/>
              <a:cs typeface="Arial"/>
            </a:endParaRPr>
          </a:p>
        </p:txBody>
      </p:sp>
      <p:sp>
        <p:nvSpPr>
          <p:cNvPr id="4" name="TextBox 3">
            <a:extLst>
              <a:ext uri="{FF2B5EF4-FFF2-40B4-BE49-F238E27FC236}">
                <a16:creationId xmlns:a16="http://schemas.microsoft.com/office/drawing/2014/main" id="{BE0CD031-AA49-164A-38F7-741009C03359}"/>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2617545926"/>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=5, C</a:t>
            </a:r>
            <a:r>
              <a:rPr lang="en-US" baseline="-25000" dirty="0"/>
              <a:t>1</a:t>
            </a:r>
            <a:r>
              <a:rPr lang="en-US" dirty="0"/>
              <a:t>=1</a:t>
            </a:r>
          </a:p>
          <a:p>
            <a:r>
              <a:rPr lang="en-US" dirty="0"/>
              <a:t>  T</a:t>
            </a:r>
            <a:r>
              <a:rPr lang="en-US" baseline="-25000" dirty="0"/>
              <a:t>2</a:t>
            </a:r>
            <a:r>
              <a:rPr lang="en-US" dirty="0"/>
              <a:t>=8, C</a:t>
            </a:r>
            <a:r>
              <a:rPr lang="en-US" baseline="-25000" dirty="0"/>
              <a:t>2</a:t>
            </a:r>
            <a:r>
              <a:rPr lang="en-US" dirty="0"/>
              <a:t>=4</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193032" y="476663"/>
            <a:ext cx="3386265" cy="413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ourier New" panose="02070309020205020404" pitchFamily="49" charset="0"/>
                <a:cs typeface="Courier New" panose="02070309020205020404" pitchFamily="49" charset="0"/>
              </a:rPr>
              <a:t>Thread 1</a:t>
            </a:r>
          </a:p>
          <a:p>
            <a:r>
              <a:rPr lang="en-US" sz="1200" dirty="0">
                <a:latin typeface="Courier New" panose="02070309020205020404" pitchFamily="49" charset="0"/>
                <a:cs typeface="Courier New" panose="02070309020205020404" pitchFamily="49" charset="0"/>
              </a:rPr>
              <a:t>  t=now()+5</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(rand(0,1))</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t=t+5</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Thread 2</a:t>
            </a:r>
          </a:p>
          <a:p>
            <a:r>
              <a:rPr lang="en-US" sz="1200" dirty="0">
                <a:latin typeface="Courier New" panose="02070309020205020404" pitchFamily="49" charset="0"/>
                <a:cs typeface="Courier New" panose="02070309020205020404" pitchFamily="49" charset="0"/>
              </a:rPr>
              <a:t>  t=now()+8</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(rand(0,4))</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t=t+8</a:t>
            </a:r>
          </a:p>
          <a:p>
            <a:r>
              <a:rPr lang="en-US" sz="12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B742BB1B-3F8D-E0F4-F998-41FD958B339C}"/>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401138710"/>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=5, C</a:t>
            </a:r>
            <a:r>
              <a:rPr lang="en-US" baseline="-25000" dirty="0"/>
              <a:t>1</a:t>
            </a:r>
            <a:r>
              <a:rPr lang="en-US" dirty="0"/>
              <a:t>=1</a:t>
            </a:r>
          </a:p>
          <a:p>
            <a:r>
              <a:rPr lang="en-US" dirty="0"/>
              <a:t>  T</a:t>
            </a:r>
            <a:r>
              <a:rPr lang="en-US" baseline="-25000" dirty="0"/>
              <a:t>2</a:t>
            </a:r>
            <a:r>
              <a:rPr lang="en-US" dirty="0"/>
              <a:t>=8, C</a:t>
            </a:r>
            <a:r>
              <a:rPr lang="en-US" baseline="-25000" dirty="0"/>
              <a:t>2</a:t>
            </a:r>
            <a:r>
              <a:rPr lang="en-US" dirty="0"/>
              <a:t>=4</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cxnSp>
        <p:nvCxnSpPr>
          <p:cNvPr id="6" name="Straight Arrow Connector 5">
            <a:extLst>
              <a:ext uri="{FF2B5EF4-FFF2-40B4-BE49-F238E27FC236}">
                <a16:creationId xmlns:a16="http://schemas.microsoft.com/office/drawing/2014/main" id="{A15CA68C-C02D-510C-F7D6-71DE665DED80}"/>
              </a:ext>
            </a:extLst>
          </p:cNvPr>
          <p:cNvCxnSpPr/>
          <p:nvPr/>
        </p:nvCxnSpPr>
        <p:spPr>
          <a:xfrm flipV="1">
            <a:off x="4275221" y="2446421"/>
            <a:ext cx="1860611" cy="1283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00DD02C-E241-6C86-6EA3-01A9CC9BAEC0}"/>
              </a:ext>
            </a:extLst>
          </p:cNvPr>
          <p:cNvSpPr txBox="1"/>
          <p:nvPr/>
        </p:nvSpPr>
        <p:spPr>
          <a:xfrm>
            <a:off x="4572000" y="2946950"/>
            <a:ext cx="3738203" cy="1692771"/>
          </a:xfrm>
          <a:prstGeom prst="rect">
            <a:avLst/>
          </a:prstGeom>
          <a:noFill/>
        </p:spPr>
        <p:txBody>
          <a:bodyPr wrap="none" lIns="0" tIns="0" rIns="0" bIns="0" rtlCol="0">
            <a:spAutoFit/>
          </a:bodyPr>
          <a:lstStyle/>
          <a:p>
            <a:r>
              <a:rPr lang="en-US" sz="2200" dirty="0">
                <a:latin typeface="Arial"/>
                <a:cs typeface="Arial"/>
              </a:rPr>
              <a:t>Explain what</a:t>
            </a:r>
            <a:br>
              <a:rPr lang="en-US" sz="2200" dirty="0">
                <a:latin typeface="Arial"/>
                <a:cs typeface="Arial"/>
              </a:rPr>
            </a:br>
            <a:r>
              <a:rPr lang="en-US" sz="2200" dirty="0">
                <a:latin typeface="Arial"/>
                <a:cs typeface="Arial"/>
              </a:rPr>
              <a:t>input means</a:t>
            </a:r>
            <a:br>
              <a:rPr lang="en-US" sz="2200" dirty="0">
                <a:latin typeface="Arial"/>
                <a:cs typeface="Arial"/>
              </a:rPr>
            </a:br>
            <a:r>
              <a:rPr lang="en-US" sz="2200" dirty="0">
                <a:latin typeface="Arial"/>
                <a:cs typeface="Arial"/>
              </a:rPr>
              <a:t>(give an even more accurate,</a:t>
            </a:r>
            <a:br>
              <a:rPr lang="en-US" sz="2200" dirty="0">
                <a:latin typeface="Arial"/>
                <a:cs typeface="Arial"/>
              </a:rPr>
            </a:br>
            <a:r>
              <a:rPr lang="en-US" sz="2200" dirty="0">
                <a:latin typeface="Arial"/>
                <a:cs typeface="Arial"/>
              </a:rPr>
              <a:t> explanation)</a:t>
            </a:r>
          </a:p>
          <a:p>
            <a:endParaRPr lang="en-US" sz="2200" dirty="0">
              <a:latin typeface="Arial"/>
              <a:cs typeface="Arial"/>
            </a:endParaRPr>
          </a:p>
        </p:txBody>
      </p:sp>
      <p:sp>
        <p:nvSpPr>
          <p:cNvPr id="4" name="TextBox 3">
            <a:extLst>
              <a:ext uri="{FF2B5EF4-FFF2-40B4-BE49-F238E27FC236}">
                <a16:creationId xmlns:a16="http://schemas.microsoft.com/office/drawing/2014/main" id="{25130CC8-2759-A8C3-42C6-C6E6867AA830}"/>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187699979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=5, C</a:t>
            </a:r>
            <a:r>
              <a:rPr lang="en-US" baseline="-25000" dirty="0"/>
              <a:t>1</a:t>
            </a:r>
            <a:r>
              <a:rPr lang="en-US" dirty="0"/>
              <a:t>=1</a:t>
            </a:r>
          </a:p>
          <a:p>
            <a:r>
              <a:rPr lang="en-US" dirty="0"/>
              <a:t>  T</a:t>
            </a:r>
            <a:r>
              <a:rPr lang="en-US" baseline="-25000" dirty="0"/>
              <a:t>2</a:t>
            </a:r>
            <a:r>
              <a:rPr lang="en-US" dirty="0"/>
              <a:t>=8, C</a:t>
            </a:r>
            <a:r>
              <a:rPr lang="en-US" baseline="-25000" dirty="0"/>
              <a:t>2</a:t>
            </a:r>
            <a:r>
              <a:rPr lang="en-US" dirty="0"/>
              <a:t>=4</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193032" y="476663"/>
            <a:ext cx="3386265" cy="413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ourier New" panose="02070309020205020404" pitchFamily="49" charset="0"/>
                <a:cs typeface="Courier New" panose="02070309020205020404" pitchFamily="49" charset="0"/>
              </a:rPr>
              <a:t>Thread 1</a:t>
            </a:r>
          </a:p>
          <a:p>
            <a:r>
              <a:rPr lang="en-US" sz="1200" dirty="0">
                <a:latin typeface="Courier New" panose="02070309020205020404" pitchFamily="49" charset="0"/>
                <a:cs typeface="Courier New" panose="02070309020205020404" pitchFamily="49" charset="0"/>
              </a:rPr>
              <a:t>  t=now()+5+rand(0,inf)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(rand(0,1))</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t=t+5+rand(0,inf)</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Thread 2</a:t>
            </a:r>
          </a:p>
          <a:p>
            <a:r>
              <a:rPr lang="en-US" sz="1200" dirty="0">
                <a:latin typeface="Courier New" panose="02070309020205020404" pitchFamily="49" charset="0"/>
                <a:cs typeface="Courier New" panose="02070309020205020404" pitchFamily="49" charset="0"/>
              </a:rPr>
              <a:t>  t=now()+8+rand(0,inf)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(rand(0,4))</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t=t+8+rand(0,inf)</a:t>
            </a:r>
          </a:p>
          <a:p>
            <a:r>
              <a:rPr lang="en-US" sz="12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7B7DCEFF-8DD9-6AA5-A8F3-AA5C6848F266}"/>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2602442477"/>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=5, C</a:t>
            </a:r>
            <a:r>
              <a:rPr lang="en-US" baseline="-25000" dirty="0"/>
              <a:t>1</a:t>
            </a:r>
            <a:r>
              <a:rPr lang="en-US" dirty="0"/>
              <a:t>=1</a:t>
            </a:r>
          </a:p>
          <a:p>
            <a:r>
              <a:rPr lang="en-US" dirty="0"/>
              <a:t>  T</a:t>
            </a:r>
            <a:r>
              <a:rPr lang="en-US" baseline="-25000" dirty="0"/>
              <a:t>2</a:t>
            </a:r>
            <a:r>
              <a:rPr lang="en-US" dirty="0"/>
              <a:t>=8, C</a:t>
            </a:r>
            <a:r>
              <a:rPr lang="en-US" baseline="-25000" dirty="0"/>
              <a:t>2</a:t>
            </a:r>
            <a:r>
              <a:rPr lang="en-US" dirty="0"/>
              <a:t>=4</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282268" y="692094"/>
            <a:ext cx="3297030" cy="3759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atin typeface="Courier New" panose="02070309020205020404" pitchFamily="49" charset="0"/>
                <a:cs typeface="Courier New" panose="02070309020205020404" pitchFamily="49" charset="0"/>
              </a:rPr>
              <a:t>Thread 1</a:t>
            </a:r>
          </a:p>
          <a:p>
            <a:r>
              <a:rPr lang="en-US" sz="1400" dirty="0">
                <a:latin typeface="Courier New" panose="02070309020205020404" pitchFamily="49" charset="0"/>
                <a:cs typeface="Courier New" panose="02070309020205020404" pitchFamily="49" charset="0"/>
              </a:rPr>
              <a:t>  t=now()+5+rand(0,inf)</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while (1)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delay_until</a:t>
            </a:r>
            <a:r>
              <a:rPr lang="en-US" sz="1400" dirty="0">
                <a:latin typeface="Courier New" panose="02070309020205020404" pitchFamily="49" charset="0"/>
                <a:cs typeface="Courier New" panose="02070309020205020404" pitchFamily="49" charset="0"/>
              </a:rPr>
              <a:t>(t)</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do_work</a:t>
            </a:r>
            <a:r>
              <a:rPr lang="en-US" sz="1400" dirty="0">
                <a:latin typeface="Courier New" panose="02070309020205020404" pitchFamily="49" charset="0"/>
                <a:cs typeface="Courier New" panose="02070309020205020404" pitchFamily="49" charset="0"/>
              </a:rPr>
              <a:t>(rand(0,1))</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t=t+5+rand(0,inf)</a:t>
            </a:r>
          </a:p>
          <a:p>
            <a:r>
              <a:rPr lang="en-US" sz="1400" dirty="0">
                <a:latin typeface="Courier New" panose="02070309020205020404" pitchFamily="49" charset="0"/>
                <a:cs typeface="Courier New" panose="02070309020205020404" pitchFamily="49" charset="0"/>
              </a:rPr>
              <a:t>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Thread 2</a:t>
            </a:r>
          </a:p>
          <a:p>
            <a:r>
              <a:rPr lang="en-US" sz="1400" dirty="0">
                <a:latin typeface="Courier New" panose="02070309020205020404" pitchFamily="49" charset="0"/>
                <a:cs typeface="Courier New" panose="02070309020205020404" pitchFamily="49" charset="0"/>
              </a:rPr>
              <a:t>  t=now()+8+rand(0,inf)</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while (1)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delay_until</a:t>
            </a:r>
            <a:r>
              <a:rPr lang="en-US" sz="1400" dirty="0">
                <a:latin typeface="Courier New" panose="02070309020205020404" pitchFamily="49" charset="0"/>
                <a:cs typeface="Courier New" panose="02070309020205020404" pitchFamily="49" charset="0"/>
              </a:rPr>
              <a:t>(t)</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do_work</a:t>
            </a:r>
            <a:r>
              <a:rPr lang="en-US" sz="1400" dirty="0">
                <a:latin typeface="Courier New" panose="02070309020205020404" pitchFamily="49" charset="0"/>
                <a:cs typeface="Courier New" panose="02070309020205020404" pitchFamily="49" charset="0"/>
              </a:rPr>
              <a:t>(rand(0,4))</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t=t+8+rand(0,inf)</a:t>
            </a:r>
          </a:p>
          <a:p>
            <a:r>
              <a:rPr lang="en-US" sz="1400" dirty="0">
                <a:latin typeface="Courier New" panose="02070309020205020404" pitchFamily="49" charset="0"/>
                <a:cs typeface="Courier New" panose="02070309020205020404" pitchFamily="49" charset="0"/>
              </a:rPr>
              <a:t>  }</a:t>
            </a:r>
          </a:p>
        </p:txBody>
      </p:sp>
      <p:sp>
        <p:nvSpPr>
          <p:cNvPr id="4" name="Thought Bubble: Cloud 3">
            <a:extLst>
              <a:ext uri="{FF2B5EF4-FFF2-40B4-BE49-F238E27FC236}">
                <a16:creationId xmlns:a16="http://schemas.microsoft.com/office/drawing/2014/main" id="{29B302C3-EC3B-0D05-7C09-6750AD528BC1}"/>
              </a:ext>
            </a:extLst>
          </p:cNvPr>
          <p:cNvSpPr/>
          <p:nvPr/>
        </p:nvSpPr>
        <p:spPr>
          <a:xfrm>
            <a:off x="4780547" y="2551614"/>
            <a:ext cx="4227095" cy="1764785"/>
          </a:xfrm>
          <a:prstGeom prst="cloudCallout">
            <a:avLst>
              <a:gd name="adj1" fmla="val -61015"/>
              <a:gd name="adj2" fmla="val 289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Now, I understand what these parameters mean.</a:t>
            </a:r>
          </a:p>
        </p:txBody>
      </p:sp>
      <p:sp>
        <p:nvSpPr>
          <p:cNvPr id="7" name="TextBox 6">
            <a:extLst>
              <a:ext uri="{FF2B5EF4-FFF2-40B4-BE49-F238E27FC236}">
                <a16:creationId xmlns:a16="http://schemas.microsoft.com/office/drawing/2014/main" id="{6AFF9FCE-FD66-F689-8FB8-00E0FA86A1E6}"/>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230355576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=5, C</a:t>
            </a:r>
            <a:r>
              <a:rPr lang="en-US" baseline="-25000" dirty="0"/>
              <a:t>1</a:t>
            </a:r>
            <a:r>
              <a:rPr lang="en-US" dirty="0"/>
              <a:t>=1</a:t>
            </a:r>
          </a:p>
          <a:p>
            <a:r>
              <a:rPr lang="en-US" dirty="0"/>
              <a:t>  T</a:t>
            </a:r>
            <a:r>
              <a:rPr lang="en-US" baseline="-25000" dirty="0"/>
              <a:t>2</a:t>
            </a:r>
            <a:r>
              <a:rPr lang="en-US" dirty="0"/>
              <a:t>=8, C</a:t>
            </a:r>
            <a:r>
              <a:rPr lang="en-US" baseline="-25000" dirty="0"/>
              <a:t>2</a:t>
            </a:r>
            <a:r>
              <a:rPr lang="en-US" dirty="0"/>
              <a:t>=4</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282268" y="692094"/>
            <a:ext cx="3297030" cy="3759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atin typeface="Courier New" panose="02070309020205020404" pitchFamily="49" charset="0"/>
                <a:cs typeface="Courier New" panose="02070309020205020404" pitchFamily="49" charset="0"/>
              </a:rPr>
              <a:t>Thread 1</a:t>
            </a:r>
          </a:p>
          <a:p>
            <a:r>
              <a:rPr lang="en-US" sz="1400" dirty="0">
                <a:latin typeface="Courier New" panose="02070309020205020404" pitchFamily="49" charset="0"/>
                <a:cs typeface="Courier New" panose="02070309020205020404" pitchFamily="49" charset="0"/>
              </a:rPr>
              <a:t>  t=now()+5+rand(0,inf)</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while (1)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delay_until</a:t>
            </a:r>
            <a:r>
              <a:rPr lang="en-US" sz="1400" dirty="0">
                <a:latin typeface="Courier New" panose="02070309020205020404" pitchFamily="49" charset="0"/>
                <a:cs typeface="Courier New" panose="02070309020205020404" pitchFamily="49" charset="0"/>
              </a:rPr>
              <a:t>(t)</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do_work</a:t>
            </a:r>
            <a:r>
              <a:rPr lang="en-US" sz="1400" dirty="0">
                <a:latin typeface="Courier New" panose="02070309020205020404" pitchFamily="49" charset="0"/>
                <a:cs typeface="Courier New" panose="02070309020205020404" pitchFamily="49" charset="0"/>
              </a:rPr>
              <a:t>(rand(0,1))</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t=t+5+rand(0,inf)</a:t>
            </a:r>
          </a:p>
          <a:p>
            <a:r>
              <a:rPr lang="en-US" sz="1400" dirty="0">
                <a:latin typeface="Courier New" panose="02070309020205020404" pitchFamily="49" charset="0"/>
                <a:cs typeface="Courier New" panose="02070309020205020404" pitchFamily="49" charset="0"/>
              </a:rPr>
              <a:t>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Thread 2</a:t>
            </a:r>
          </a:p>
          <a:p>
            <a:r>
              <a:rPr lang="en-US" sz="1400" dirty="0">
                <a:latin typeface="Courier New" panose="02070309020205020404" pitchFamily="49" charset="0"/>
                <a:cs typeface="Courier New" panose="02070309020205020404" pitchFamily="49" charset="0"/>
              </a:rPr>
              <a:t>  t=now()+8+rand(0,inf)</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while (1)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delay_until</a:t>
            </a:r>
            <a:r>
              <a:rPr lang="en-US" sz="1400" dirty="0">
                <a:latin typeface="Courier New" panose="02070309020205020404" pitchFamily="49" charset="0"/>
                <a:cs typeface="Courier New" panose="02070309020205020404" pitchFamily="49" charset="0"/>
              </a:rPr>
              <a:t>(t)</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do_work</a:t>
            </a:r>
            <a:r>
              <a:rPr lang="en-US" sz="1400" dirty="0">
                <a:latin typeface="Courier New" panose="02070309020205020404" pitchFamily="49" charset="0"/>
                <a:cs typeface="Courier New" panose="02070309020205020404" pitchFamily="49" charset="0"/>
              </a:rPr>
              <a:t>(rand(0,4))</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t=t+8+rand(0,inf)</a:t>
            </a:r>
          </a:p>
          <a:p>
            <a:r>
              <a:rPr lang="en-US" sz="1400" dirty="0">
                <a:latin typeface="Courier New" panose="02070309020205020404" pitchFamily="49" charset="0"/>
                <a:cs typeface="Courier New" panose="02070309020205020404" pitchFamily="49" charset="0"/>
              </a:rPr>
              <a:t>  }</a:t>
            </a:r>
          </a:p>
        </p:txBody>
      </p:sp>
      <p:sp>
        <p:nvSpPr>
          <p:cNvPr id="6" name="Thought Bubble: Cloud 5">
            <a:extLst>
              <a:ext uri="{FF2B5EF4-FFF2-40B4-BE49-F238E27FC236}">
                <a16:creationId xmlns:a16="http://schemas.microsoft.com/office/drawing/2014/main" id="{F776ED44-9E73-2202-6C1E-C1A5FE7050C6}"/>
              </a:ext>
            </a:extLst>
          </p:cNvPr>
          <p:cNvSpPr/>
          <p:nvPr/>
        </p:nvSpPr>
        <p:spPr>
          <a:xfrm>
            <a:off x="4780547" y="2551614"/>
            <a:ext cx="4227095" cy="1764785"/>
          </a:xfrm>
          <a:prstGeom prst="cloudCallout">
            <a:avLst>
              <a:gd name="adj1" fmla="val -61015"/>
              <a:gd name="adj2" fmla="val 289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want to change these parameters so that they reflect the system I want to analyze</a:t>
            </a:r>
          </a:p>
        </p:txBody>
      </p:sp>
      <p:sp>
        <p:nvSpPr>
          <p:cNvPr id="4" name="TextBox 3">
            <a:extLst>
              <a:ext uri="{FF2B5EF4-FFF2-40B4-BE49-F238E27FC236}">
                <a16:creationId xmlns:a16="http://schemas.microsoft.com/office/drawing/2014/main" id="{474348C5-83A2-8C84-5077-33853B876943}"/>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337123327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=5, C</a:t>
            </a:r>
            <a:r>
              <a:rPr lang="en-US" baseline="-25000" dirty="0"/>
              <a:t>1</a:t>
            </a:r>
            <a:r>
              <a:rPr lang="en-US" dirty="0"/>
              <a:t>=1</a:t>
            </a:r>
          </a:p>
          <a:p>
            <a:r>
              <a:rPr lang="en-US" dirty="0"/>
              <a:t>  T</a:t>
            </a:r>
            <a:r>
              <a:rPr lang="en-US" baseline="-25000" dirty="0"/>
              <a:t>2</a:t>
            </a:r>
            <a:r>
              <a:rPr lang="en-US" dirty="0"/>
              <a:t>=8, C</a:t>
            </a:r>
            <a:r>
              <a:rPr lang="en-US" baseline="-25000" dirty="0"/>
              <a:t>2</a:t>
            </a:r>
            <a:r>
              <a:rPr lang="en-US" dirty="0"/>
              <a:t>=4</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282268" y="692094"/>
            <a:ext cx="3297030" cy="3759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atin typeface="Courier New" panose="02070309020205020404" pitchFamily="49" charset="0"/>
                <a:cs typeface="Courier New" panose="02070309020205020404" pitchFamily="49" charset="0"/>
              </a:rPr>
              <a:t>Thread 1</a:t>
            </a:r>
          </a:p>
          <a:p>
            <a:r>
              <a:rPr lang="en-US" sz="1400" dirty="0">
                <a:latin typeface="Courier New" panose="02070309020205020404" pitchFamily="49" charset="0"/>
                <a:cs typeface="Courier New" panose="02070309020205020404" pitchFamily="49" charset="0"/>
              </a:rPr>
              <a:t>  t=now()+5+rand(0,inf)</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while (1)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delay_until</a:t>
            </a:r>
            <a:r>
              <a:rPr lang="en-US" sz="1400" dirty="0">
                <a:latin typeface="Courier New" panose="02070309020205020404" pitchFamily="49" charset="0"/>
                <a:cs typeface="Courier New" panose="02070309020205020404" pitchFamily="49" charset="0"/>
              </a:rPr>
              <a:t>(t)</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do_work</a:t>
            </a:r>
            <a:r>
              <a:rPr lang="en-US" sz="1400" dirty="0">
                <a:latin typeface="Courier New" panose="02070309020205020404" pitchFamily="49" charset="0"/>
                <a:cs typeface="Courier New" panose="02070309020205020404" pitchFamily="49" charset="0"/>
              </a:rPr>
              <a:t>(rand(0,1))</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t=t+5+rand(0,inf)</a:t>
            </a:r>
          </a:p>
          <a:p>
            <a:r>
              <a:rPr lang="en-US" sz="1400" dirty="0">
                <a:latin typeface="Courier New" panose="02070309020205020404" pitchFamily="49" charset="0"/>
                <a:cs typeface="Courier New" panose="02070309020205020404" pitchFamily="49" charset="0"/>
              </a:rPr>
              <a:t>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Thread 2</a:t>
            </a:r>
          </a:p>
          <a:p>
            <a:r>
              <a:rPr lang="en-US" sz="1400" dirty="0">
                <a:latin typeface="Courier New" panose="02070309020205020404" pitchFamily="49" charset="0"/>
                <a:cs typeface="Courier New" panose="02070309020205020404" pitchFamily="49" charset="0"/>
              </a:rPr>
              <a:t>  t=now()+8+rand(0,inf)</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while (1)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delay_until</a:t>
            </a:r>
            <a:r>
              <a:rPr lang="en-US" sz="1400" dirty="0">
                <a:latin typeface="Courier New" panose="02070309020205020404" pitchFamily="49" charset="0"/>
                <a:cs typeface="Courier New" panose="02070309020205020404" pitchFamily="49" charset="0"/>
              </a:rPr>
              <a:t>(t)</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do_work</a:t>
            </a:r>
            <a:r>
              <a:rPr lang="en-US" sz="1400" dirty="0">
                <a:latin typeface="Courier New" panose="02070309020205020404" pitchFamily="49" charset="0"/>
                <a:cs typeface="Courier New" panose="02070309020205020404" pitchFamily="49" charset="0"/>
              </a:rPr>
              <a:t>(rand(0,4))</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t=t+8+rand(0,inf)</a:t>
            </a:r>
          </a:p>
          <a:p>
            <a:r>
              <a:rPr lang="en-US" sz="1400" dirty="0">
                <a:latin typeface="Courier New" panose="02070309020205020404" pitchFamily="49" charset="0"/>
                <a:cs typeface="Courier New" panose="02070309020205020404" pitchFamily="49" charset="0"/>
              </a:rPr>
              <a:t>  }</a:t>
            </a:r>
          </a:p>
        </p:txBody>
      </p:sp>
      <p:cxnSp>
        <p:nvCxnSpPr>
          <p:cNvPr id="4" name="Straight Arrow Connector 3">
            <a:extLst>
              <a:ext uri="{FF2B5EF4-FFF2-40B4-BE49-F238E27FC236}">
                <a16:creationId xmlns:a16="http://schemas.microsoft.com/office/drawing/2014/main" id="{D49A12FF-438A-AC52-E2EF-EDDF4E13E85C}"/>
              </a:ext>
            </a:extLst>
          </p:cNvPr>
          <p:cNvCxnSpPr>
            <a:cxnSpLocks/>
          </p:cNvCxnSpPr>
          <p:nvPr/>
        </p:nvCxnSpPr>
        <p:spPr>
          <a:xfrm flipV="1">
            <a:off x="4275221" y="2878688"/>
            <a:ext cx="112295" cy="8511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A813EB0-7874-5729-AE68-29E95B6F075A}"/>
              </a:ext>
            </a:extLst>
          </p:cNvPr>
          <p:cNvSpPr txBox="1"/>
          <p:nvPr/>
        </p:nvSpPr>
        <p:spPr>
          <a:xfrm>
            <a:off x="4510344" y="3152837"/>
            <a:ext cx="4166420" cy="338554"/>
          </a:xfrm>
          <a:prstGeom prst="rect">
            <a:avLst/>
          </a:prstGeom>
          <a:noFill/>
        </p:spPr>
        <p:txBody>
          <a:bodyPr wrap="square" lIns="0" tIns="0" rIns="0" bIns="0" rtlCol="0">
            <a:spAutoFit/>
          </a:bodyPr>
          <a:lstStyle/>
          <a:p>
            <a:r>
              <a:rPr lang="en-US" sz="2200" dirty="0">
                <a:latin typeface="Arial"/>
                <a:cs typeface="Arial"/>
              </a:rPr>
              <a:t>Change parameters to 11,13,4,3</a:t>
            </a:r>
          </a:p>
        </p:txBody>
      </p:sp>
      <p:sp>
        <p:nvSpPr>
          <p:cNvPr id="6" name="TextBox 5">
            <a:extLst>
              <a:ext uri="{FF2B5EF4-FFF2-40B4-BE49-F238E27FC236}">
                <a16:creationId xmlns:a16="http://schemas.microsoft.com/office/drawing/2014/main" id="{108C755C-06BE-2C12-382D-686F21CF1430}"/>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10732393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143B6F-F507-A1C5-0232-325C436987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351" t="17743" r="1674" b="1297"/>
          <a:stretch/>
        </p:blipFill>
        <p:spPr>
          <a:xfrm>
            <a:off x="0" y="0"/>
            <a:ext cx="10113963" cy="5286376"/>
          </a:xfrm>
          <a:prstGeom prst="rect">
            <a:avLst/>
          </a:prstGeom>
        </p:spPr>
      </p:pic>
      <p:pic>
        <p:nvPicPr>
          <p:cNvPr id="2" name="Picture 1">
            <a:extLst>
              <a:ext uri="{FF2B5EF4-FFF2-40B4-BE49-F238E27FC236}">
                <a16:creationId xmlns:a16="http://schemas.microsoft.com/office/drawing/2014/main" id="{185D9EEB-1BEB-B16B-5A96-137F2239BE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717" y="1516825"/>
            <a:ext cx="5327771" cy="1523492"/>
          </a:xfrm>
          <a:prstGeom prst="rect">
            <a:avLst/>
          </a:prstGeom>
        </p:spPr>
      </p:pic>
      <p:sp>
        <p:nvSpPr>
          <p:cNvPr id="3" name="Title 4">
            <a:extLst>
              <a:ext uri="{FF2B5EF4-FFF2-40B4-BE49-F238E27FC236}">
                <a16:creationId xmlns:a16="http://schemas.microsoft.com/office/drawing/2014/main" id="{6BB51343-DFE8-4FB3-7241-9AC2BF0C1897}"/>
              </a:ext>
            </a:extLst>
          </p:cNvPr>
          <p:cNvSpPr>
            <a:spLocks noGrp="1"/>
          </p:cNvSpPr>
          <p:nvPr>
            <p:ph type="title"/>
          </p:nvPr>
        </p:nvSpPr>
        <p:spPr>
          <a:xfrm>
            <a:off x="337132" y="298075"/>
            <a:ext cx="8606843" cy="754076"/>
          </a:xfrm>
        </p:spPr>
        <p:txBody>
          <a:bodyPr/>
          <a:lstStyle/>
          <a:p>
            <a:r>
              <a:rPr lang="en-US" dirty="0"/>
              <a:t> </a:t>
            </a:r>
          </a:p>
        </p:txBody>
      </p:sp>
      <p:pic>
        <p:nvPicPr>
          <p:cNvPr id="5" name="Picture 4">
            <a:extLst>
              <a:ext uri="{FF2B5EF4-FFF2-40B4-BE49-F238E27FC236}">
                <a16:creationId xmlns:a16="http://schemas.microsoft.com/office/drawing/2014/main" id="{E7646C86-CF79-BE21-1391-6C68DC2678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382" t="2376" r="2770" b="3858"/>
          <a:stretch/>
        </p:blipFill>
        <p:spPr>
          <a:xfrm>
            <a:off x="4620002" y="62117"/>
            <a:ext cx="3987080" cy="3985188"/>
          </a:xfrm>
          <a:prstGeom prst="ellipse">
            <a:avLst/>
          </a:prstGeom>
          <a:solidFill>
            <a:schemeClr val="bg1">
              <a:lumMod val="95000"/>
            </a:schemeClr>
          </a:solidFill>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6" name="Rounded Rectangular Callout 1">
            <a:extLst>
              <a:ext uri="{FF2B5EF4-FFF2-40B4-BE49-F238E27FC236}">
                <a16:creationId xmlns:a16="http://schemas.microsoft.com/office/drawing/2014/main" id="{DA7960BE-1149-EEFB-C802-FADF5773BFF4}"/>
              </a:ext>
            </a:extLst>
          </p:cNvPr>
          <p:cNvSpPr/>
          <p:nvPr/>
        </p:nvSpPr>
        <p:spPr>
          <a:xfrm>
            <a:off x="2127660" y="761644"/>
            <a:ext cx="2431229" cy="715087"/>
          </a:xfrm>
          <a:prstGeom prst="wedgeRoundRectCallout">
            <a:avLst>
              <a:gd name="adj1" fmla="val 82373"/>
              <a:gd name="adj2" fmla="val 40875"/>
              <a:gd name="adj3" fmla="val 16667"/>
            </a:avLst>
          </a:prstGeom>
          <a:solidFill>
            <a:srgbClr val="FFFFFF"/>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sz="1800" dirty="0">
                <a:latin typeface="Arial" panose="020B0604020202020204" pitchFamily="34" charset="0"/>
                <a:cs typeface="Arial" panose="020B0604020202020204" pitchFamily="34" charset="0"/>
              </a:rPr>
              <a:t>Welcome aboard! This is a safe flight.</a:t>
            </a:r>
          </a:p>
        </p:txBody>
      </p:sp>
      <p:sp>
        <p:nvSpPr>
          <p:cNvPr id="7" name="Rectangle 6">
            <a:extLst>
              <a:ext uri="{FF2B5EF4-FFF2-40B4-BE49-F238E27FC236}">
                <a16:creationId xmlns:a16="http://schemas.microsoft.com/office/drawing/2014/main" id="{C27B8F94-A354-97D6-9A39-892666D49BA7}"/>
              </a:ext>
            </a:extLst>
          </p:cNvPr>
          <p:cNvSpPr/>
          <p:nvPr/>
        </p:nvSpPr>
        <p:spPr>
          <a:xfrm>
            <a:off x="6803136" y="381400"/>
            <a:ext cx="2209800" cy="2862320"/>
          </a:xfrm>
          <a:prstGeom prst="rect">
            <a:avLst/>
          </a:prstGeom>
          <a:solidFill>
            <a:srgbClr val="FFFFFF"/>
          </a:solid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19" rIns="91440" bIns="45719" numCol="1" spcCol="38100" rtlCol="0" anchor="ctr">
            <a:spAutoFit/>
          </a:bodyPr>
          <a:lstStyle/>
          <a:p>
            <a:r>
              <a:rPr lang="en-US" sz="1800" i="1" dirty="0">
                <a:solidFill>
                  <a:schemeClr val="accent1"/>
                </a:solidFill>
                <a:latin typeface="Arial" panose="020B0604020202020204" pitchFamily="34" charset="0"/>
                <a:cs typeface="Arial" panose="020B0604020202020204" pitchFamily="34" charset="0"/>
              </a:rPr>
              <a:t>I have never </a:t>
            </a:r>
            <a:br>
              <a:rPr lang="en-US" sz="1800" i="1" dirty="0">
                <a:solidFill>
                  <a:schemeClr val="accent1"/>
                </a:solidFill>
                <a:latin typeface="Arial" panose="020B0604020202020204" pitchFamily="34" charset="0"/>
                <a:cs typeface="Arial" panose="020B0604020202020204" pitchFamily="34" charset="0"/>
              </a:rPr>
            </a:br>
            <a:r>
              <a:rPr lang="en-US" sz="1800" i="1" dirty="0">
                <a:solidFill>
                  <a:schemeClr val="accent1"/>
                </a:solidFill>
                <a:latin typeface="Arial" panose="020B0604020202020204" pitchFamily="34" charset="0"/>
                <a:cs typeface="Arial" panose="020B0604020202020204" pitchFamily="34" charset="0"/>
              </a:rPr>
              <a:t>flown before and I don’t personally know any anyone who has. However, </a:t>
            </a:r>
            <a:br>
              <a:rPr lang="en-US" sz="1800" i="1" dirty="0">
                <a:solidFill>
                  <a:schemeClr val="accent1"/>
                </a:solidFill>
                <a:latin typeface="Arial" panose="020B0604020202020204" pitchFamily="34" charset="0"/>
                <a:cs typeface="Arial" panose="020B0604020202020204" pitchFamily="34" charset="0"/>
              </a:rPr>
            </a:br>
            <a:r>
              <a:rPr lang="en-US" sz="1800" i="1" dirty="0">
                <a:solidFill>
                  <a:schemeClr val="accent1"/>
                </a:solidFill>
                <a:latin typeface="Arial" panose="020B0604020202020204" pitchFamily="34" charset="0"/>
                <a:cs typeface="Arial" panose="020B0604020202020204" pitchFamily="34" charset="0"/>
              </a:rPr>
              <a:t>I have heard </a:t>
            </a:r>
            <a:br>
              <a:rPr lang="en-US" sz="1800" i="1" dirty="0">
                <a:solidFill>
                  <a:schemeClr val="accent1"/>
                </a:solidFill>
                <a:latin typeface="Arial" panose="020B0604020202020204" pitchFamily="34" charset="0"/>
                <a:cs typeface="Arial" panose="020B0604020202020204" pitchFamily="34" charset="0"/>
              </a:rPr>
            </a:br>
            <a:r>
              <a:rPr lang="en-US" sz="1800" i="1" dirty="0">
                <a:solidFill>
                  <a:schemeClr val="accent1"/>
                </a:solidFill>
                <a:latin typeface="Arial" panose="020B0604020202020204" pitchFamily="34" charset="0"/>
                <a:cs typeface="Arial" panose="020B0604020202020204" pitchFamily="34" charset="0"/>
              </a:rPr>
              <a:t>about people who have flown safely, so I trust that I will </a:t>
            </a:r>
            <a:br>
              <a:rPr lang="en-US" sz="1800" i="1" dirty="0">
                <a:solidFill>
                  <a:schemeClr val="accent1"/>
                </a:solidFill>
                <a:latin typeface="Arial" panose="020B0604020202020204" pitchFamily="34" charset="0"/>
                <a:cs typeface="Arial" panose="020B0604020202020204" pitchFamily="34" charset="0"/>
              </a:rPr>
            </a:br>
            <a:r>
              <a:rPr lang="en-US" sz="1800" i="1" dirty="0">
                <a:solidFill>
                  <a:schemeClr val="accent1"/>
                </a:solidFill>
                <a:latin typeface="Arial" panose="020B0604020202020204" pitchFamily="34" charset="0"/>
                <a:cs typeface="Arial" panose="020B0604020202020204" pitchFamily="34" charset="0"/>
              </a:rPr>
              <a:t>be safe.</a:t>
            </a:r>
          </a:p>
        </p:txBody>
      </p:sp>
    </p:spTree>
    <p:extLst>
      <p:ext uri="{BB962C8B-B14F-4D97-AF65-F5344CB8AC3E}">
        <p14:creationId xmlns:p14="http://schemas.microsoft.com/office/powerpoint/2010/main" val="29463130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=11, C</a:t>
            </a:r>
            <a:r>
              <a:rPr lang="en-US" baseline="-25000" dirty="0"/>
              <a:t>1</a:t>
            </a:r>
            <a:r>
              <a:rPr lang="en-US" dirty="0"/>
              <a:t>=4</a:t>
            </a:r>
          </a:p>
          <a:p>
            <a:r>
              <a:rPr lang="en-US" dirty="0"/>
              <a:t>  T</a:t>
            </a:r>
            <a:r>
              <a:rPr lang="en-US" baseline="-25000" dirty="0"/>
              <a:t>2</a:t>
            </a:r>
            <a:r>
              <a:rPr lang="en-US" dirty="0"/>
              <a:t>=13, C</a:t>
            </a:r>
            <a:r>
              <a:rPr lang="en-US" baseline="-25000" dirty="0"/>
              <a:t>2</a:t>
            </a:r>
            <a:r>
              <a:rPr lang="en-US" dirty="0"/>
              <a:t>=3</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282268" y="692094"/>
            <a:ext cx="3297030" cy="3759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atin typeface="Courier New" panose="02070309020205020404" pitchFamily="49" charset="0"/>
                <a:cs typeface="Courier New" panose="02070309020205020404" pitchFamily="49" charset="0"/>
              </a:rPr>
              <a:t>Thread 1</a:t>
            </a:r>
          </a:p>
          <a:p>
            <a:r>
              <a:rPr lang="en-US" sz="1400" dirty="0">
                <a:latin typeface="Courier New" panose="02070309020205020404" pitchFamily="49" charset="0"/>
                <a:cs typeface="Courier New" panose="02070309020205020404" pitchFamily="49" charset="0"/>
              </a:rPr>
              <a:t>  t=now()+5+rand(0,inf)</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while (1)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delay_until</a:t>
            </a:r>
            <a:r>
              <a:rPr lang="en-US" sz="1400" dirty="0">
                <a:latin typeface="Courier New" panose="02070309020205020404" pitchFamily="49" charset="0"/>
                <a:cs typeface="Courier New" panose="02070309020205020404" pitchFamily="49" charset="0"/>
              </a:rPr>
              <a:t>(t)</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do_work</a:t>
            </a:r>
            <a:r>
              <a:rPr lang="en-US" sz="1400" dirty="0">
                <a:latin typeface="Courier New" panose="02070309020205020404" pitchFamily="49" charset="0"/>
                <a:cs typeface="Courier New" panose="02070309020205020404" pitchFamily="49" charset="0"/>
              </a:rPr>
              <a:t>(rand(0,1))</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t=t+5+rand(0,inf)</a:t>
            </a:r>
          </a:p>
          <a:p>
            <a:r>
              <a:rPr lang="en-US" sz="1400" dirty="0">
                <a:latin typeface="Courier New" panose="02070309020205020404" pitchFamily="49" charset="0"/>
                <a:cs typeface="Courier New" panose="02070309020205020404" pitchFamily="49" charset="0"/>
              </a:rPr>
              <a:t>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Thread 2</a:t>
            </a:r>
          </a:p>
          <a:p>
            <a:r>
              <a:rPr lang="en-US" sz="1400" dirty="0">
                <a:latin typeface="Courier New" panose="02070309020205020404" pitchFamily="49" charset="0"/>
                <a:cs typeface="Courier New" panose="02070309020205020404" pitchFamily="49" charset="0"/>
              </a:rPr>
              <a:t>  t=now()+8+rand(0,inf)</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while (1)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delay_until</a:t>
            </a:r>
            <a:r>
              <a:rPr lang="en-US" sz="1400" dirty="0">
                <a:latin typeface="Courier New" panose="02070309020205020404" pitchFamily="49" charset="0"/>
                <a:cs typeface="Courier New" panose="02070309020205020404" pitchFamily="49" charset="0"/>
              </a:rPr>
              <a:t>(t)</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do_work</a:t>
            </a:r>
            <a:r>
              <a:rPr lang="en-US" sz="1400" dirty="0">
                <a:latin typeface="Courier New" panose="02070309020205020404" pitchFamily="49" charset="0"/>
                <a:cs typeface="Courier New" panose="02070309020205020404" pitchFamily="49" charset="0"/>
              </a:rPr>
              <a:t>(rand(0,4))</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t=t+8+rand(0,inf)</a:t>
            </a:r>
          </a:p>
          <a:p>
            <a:r>
              <a:rPr lang="en-US" sz="14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E36A2955-039D-DB83-D37B-BFEAFE57873B}"/>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1848893320"/>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=11, C</a:t>
            </a:r>
            <a:r>
              <a:rPr lang="en-US" baseline="-25000" dirty="0"/>
              <a:t>1</a:t>
            </a:r>
            <a:r>
              <a:rPr lang="en-US" dirty="0"/>
              <a:t>=4</a:t>
            </a:r>
          </a:p>
          <a:p>
            <a:r>
              <a:rPr lang="en-US" dirty="0"/>
              <a:t>  T</a:t>
            </a:r>
            <a:r>
              <a:rPr lang="en-US" baseline="-25000" dirty="0"/>
              <a:t>2</a:t>
            </a:r>
            <a:r>
              <a:rPr lang="en-US" dirty="0"/>
              <a:t>=13, C</a:t>
            </a:r>
            <a:r>
              <a:rPr lang="en-US" baseline="-25000" dirty="0"/>
              <a:t>2</a:t>
            </a:r>
            <a:r>
              <a:rPr lang="en-US" dirty="0"/>
              <a:t>=3</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282268" y="692094"/>
            <a:ext cx="3297030" cy="3759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atin typeface="Courier New" panose="02070309020205020404" pitchFamily="49" charset="0"/>
                <a:cs typeface="Courier New" panose="02070309020205020404" pitchFamily="49" charset="0"/>
              </a:rPr>
              <a:t>Thread 1</a:t>
            </a:r>
          </a:p>
          <a:p>
            <a:r>
              <a:rPr lang="en-US" sz="1400" dirty="0">
                <a:latin typeface="Courier New" panose="02070309020205020404" pitchFamily="49" charset="0"/>
                <a:cs typeface="Courier New" panose="02070309020205020404" pitchFamily="49" charset="0"/>
              </a:rPr>
              <a:t>  t=now()+5+rand(0,inf)</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while (1)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delay_until</a:t>
            </a:r>
            <a:r>
              <a:rPr lang="en-US" sz="1400" dirty="0">
                <a:latin typeface="Courier New" panose="02070309020205020404" pitchFamily="49" charset="0"/>
                <a:cs typeface="Courier New" panose="02070309020205020404" pitchFamily="49" charset="0"/>
              </a:rPr>
              <a:t>(t)</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do_work</a:t>
            </a:r>
            <a:r>
              <a:rPr lang="en-US" sz="1400" dirty="0">
                <a:latin typeface="Courier New" panose="02070309020205020404" pitchFamily="49" charset="0"/>
                <a:cs typeface="Courier New" panose="02070309020205020404" pitchFamily="49" charset="0"/>
              </a:rPr>
              <a:t>(rand(0,1))</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t=t+5+rand(0,inf)</a:t>
            </a:r>
          </a:p>
          <a:p>
            <a:r>
              <a:rPr lang="en-US" sz="1400" dirty="0">
                <a:latin typeface="Courier New" panose="02070309020205020404" pitchFamily="49" charset="0"/>
                <a:cs typeface="Courier New" panose="02070309020205020404" pitchFamily="49" charset="0"/>
              </a:rPr>
              <a:t>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Thread 2</a:t>
            </a:r>
          </a:p>
          <a:p>
            <a:r>
              <a:rPr lang="en-US" sz="1400" dirty="0">
                <a:latin typeface="Courier New" panose="02070309020205020404" pitchFamily="49" charset="0"/>
                <a:cs typeface="Courier New" panose="02070309020205020404" pitchFamily="49" charset="0"/>
              </a:rPr>
              <a:t>  t=now()+8+rand(0,inf)</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while (1)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delay_until</a:t>
            </a:r>
            <a:r>
              <a:rPr lang="en-US" sz="1400" dirty="0">
                <a:latin typeface="Courier New" panose="02070309020205020404" pitchFamily="49" charset="0"/>
                <a:cs typeface="Courier New" panose="02070309020205020404" pitchFamily="49" charset="0"/>
              </a:rPr>
              <a:t>(t)</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do_work</a:t>
            </a:r>
            <a:r>
              <a:rPr lang="en-US" sz="1400" dirty="0">
                <a:latin typeface="Courier New" panose="02070309020205020404" pitchFamily="49" charset="0"/>
                <a:cs typeface="Courier New" panose="02070309020205020404" pitchFamily="49" charset="0"/>
              </a:rPr>
              <a:t>(rand(0,4))</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t=t+8+rand(0,inf)</a:t>
            </a:r>
          </a:p>
          <a:p>
            <a:r>
              <a:rPr lang="en-US" sz="1400" dirty="0">
                <a:latin typeface="Courier New" panose="02070309020205020404" pitchFamily="49" charset="0"/>
                <a:cs typeface="Courier New" panose="02070309020205020404" pitchFamily="49" charset="0"/>
              </a:rPr>
              <a:t>  }</a:t>
            </a:r>
          </a:p>
        </p:txBody>
      </p:sp>
      <p:cxnSp>
        <p:nvCxnSpPr>
          <p:cNvPr id="4" name="Straight Arrow Connector 3">
            <a:extLst>
              <a:ext uri="{FF2B5EF4-FFF2-40B4-BE49-F238E27FC236}">
                <a16:creationId xmlns:a16="http://schemas.microsoft.com/office/drawing/2014/main" id="{D1AD809F-5B64-12B4-1853-BD27B4D911DF}"/>
              </a:ext>
            </a:extLst>
          </p:cNvPr>
          <p:cNvCxnSpPr/>
          <p:nvPr/>
        </p:nvCxnSpPr>
        <p:spPr>
          <a:xfrm flipV="1">
            <a:off x="4275221" y="2446421"/>
            <a:ext cx="1860611" cy="1283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2A8EADE-4985-98C9-6F5C-0806FDF66795}"/>
              </a:ext>
            </a:extLst>
          </p:cNvPr>
          <p:cNvSpPr txBox="1"/>
          <p:nvPr/>
        </p:nvSpPr>
        <p:spPr>
          <a:xfrm>
            <a:off x="4572000" y="2946950"/>
            <a:ext cx="1599797" cy="677108"/>
          </a:xfrm>
          <a:prstGeom prst="rect">
            <a:avLst/>
          </a:prstGeom>
          <a:noFill/>
        </p:spPr>
        <p:txBody>
          <a:bodyPr wrap="none" lIns="0" tIns="0" rIns="0" bIns="0" rtlCol="0">
            <a:spAutoFit/>
          </a:bodyPr>
          <a:lstStyle/>
          <a:p>
            <a:r>
              <a:rPr lang="en-US" sz="2200" dirty="0">
                <a:latin typeface="Arial"/>
                <a:cs typeface="Arial"/>
              </a:rPr>
              <a:t>Explain what</a:t>
            </a:r>
            <a:br>
              <a:rPr lang="en-US" sz="2200" dirty="0">
                <a:latin typeface="Arial"/>
                <a:cs typeface="Arial"/>
              </a:rPr>
            </a:br>
            <a:r>
              <a:rPr lang="en-US" sz="2200" dirty="0">
                <a:latin typeface="Arial"/>
                <a:cs typeface="Arial"/>
              </a:rPr>
              <a:t>input means</a:t>
            </a:r>
          </a:p>
        </p:txBody>
      </p:sp>
      <p:sp>
        <p:nvSpPr>
          <p:cNvPr id="7" name="TextBox 6">
            <a:extLst>
              <a:ext uri="{FF2B5EF4-FFF2-40B4-BE49-F238E27FC236}">
                <a16:creationId xmlns:a16="http://schemas.microsoft.com/office/drawing/2014/main" id="{EC70A1E7-C60C-5768-0AE3-3FCA0F3ED56A}"/>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1468394750"/>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=11, C</a:t>
            </a:r>
            <a:r>
              <a:rPr lang="en-US" baseline="-25000" dirty="0"/>
              <a:t>1</a:t>
            </a:r>
            <a:r>
              <a:rPr lang="en-US" dirty="0"/>
              <a:t>=4</a:t>
            </a:r>
          </a:p>
          <a:p>
            <a:r>
              <a:rPr lang="en-US" dirty="0"/>
              <a:t>  T</a:t>
            </a:r>
            <a:r>
              <a:rPr lang="en-US" baseline="-25000" dirty="0"/>
              <a:t>2</a:t>
            </a:r>
            <a:r>
              <a:rPr lang="en-US" dirty="0"/>
              <a:t>=13, C</a:t>
            </a:r>
            <a:r>
              <a:rPr lang="en-US" baseline="-25000" dirty="0"/>
              <a:t>2</a:t>
            </a:r>
            <a:r>
              <a:rPr lang="en-US" dirty="0"/>
              <a:t>=3</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282268" y="692094"/>
            <a:ext cx="3297030" cy="3759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atin typeface="Courier New" panose="02070309020205020404" pitchFamily="49" charset="0"/>
                <a:cs typeface="Courier New" panose="02070309020205020404" pitchFamily="49" charset="0"/>
              </a:rPr>
              <a:t>Thread 1</a:t>
            </a:r>
          </a:p>
          <a:p>
            <a:r>
              <a:rPr lang="en-US" sz="1400" dirty="0">
                <a:latin typeface="Courier New" panose="02070309020205020404" pitchFamily="49" charset="0"/>
                <a:cs typeface="Courier New" panose="02070309020205020404" pitchFamily="49" charset="0"/>
              </a:rPr>
              <a:t>  t=now()+11+rand(0,inf)</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while (1)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delay_until</a:t>
            </a:r>
            <a:r>
              <a:rPr lang="en-US" sz="1400" dirty="0">
                <a:latin typeface="Courier New" panose="02070309020205020404" pitchFamily="49" charset="0"/>
                <a:cs typeface="Courier New" panose="02070309020205020404" pitchFamily="49" charset="0"/>
              </a:rPr>
              <a:t>(t)</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do_work</a:t>
            </a:r>
            <a:r>
              <a:rPr lang="en-US" sz="1400" dirty="0">
                <a:latin typeface="Courier New" panose="02070309020205020404" pitchFamily="49" charset="0"/>
                <a:cs typeface="Courier New" panose="02070309020205020404" pitchFamily="49" charset="0"/>
              </a:rPr>
              <a:t>(rand(0,4))</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t=t+11+rand(0,inf)</a:t>
            </a:r>
          </a:p>
          <a:p>
            <a:r>
              <a:rPr lang="en-US" sz="1400" dirty="0">
                <a:latin typeface="Courier New" panose="02070309020205020404" pitchFamily="49" charset="0"/>
                <a:cs typeface="Courier New" panose="02070309020205020404" pitchFamily="49" charset="0"/>
              </a:rPr>
              <a:t>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Thread 2</a:t>
            </a:r>
          </a:p>
          <a:p>
            <a:r>
              <a:rPr lang="en-US" sz="1400" dirty="0">
                <a:latin typeface="Courier New" panose="02070309020205020404" pitchFamily="49" charset="0"/>
                <a:cs typeface="Courier New" panose="02070309020205020404" pitchFamily="49" charset="0"/>
              </a:rPr>
              <a:t>  t=now()+13+rand(0,inf)</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while (1)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delay_until</a:t>
            </a:r>
            <a:r>
              <a:rPr lang="en-US" sz="1400" dirty="0">
                <a:latin typeface="Courier New" panose="02070309020205020404" pitchFamily="49" charset="0"/>
                <a:cs typeface="Courier New" panose="02070309020205020404" pitchFamily="49" charset="0"/>
              </a:rPr>
              <a:t>(t)</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do_work</a:t>
            </a:r>
            <a:r>
              <a:rPr lang="en-US" sz="1400" dirty="0">
                <a:latin typeface="Courier New" panose="02070309020205020404" pitchFamily="49" charset="0"/>
                <a:cs typeface="Courier New" panose="02070309020205020404" pitchFamily="49" charset="0"/>
              </a:rPr>
              <a:t>(rand(0,3))</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t=t+13+rand(0,inf)</a:t>
            </a:r>
          </a:p>
          <a:p>
            <a:r>
              <a:rPr lang="en-US" sz="14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55693E7A-0B07-2CB1-95C6-59C6DA0E6742}"/>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407279497"/>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=11, C</a:t>
            </a:r>
            <a:r>
              <a:rPr lang="en-US" baseline="-25000" dirty="0"/>
              <a:t>1</a:t>
            </a:r>
            <a:r>
              <a:rPr lang="en-US" dirty="0"/>
              <a:t>=4</a:t>
            </a:r>
          </a:p>
          <a:p>
            <a:r>
              <a:rPr lang="en-US" dirty="0"/>
              <a:t>  T</a:t>
            </a:r>
            <a:r>
              <a:rPr lang="en-US" baseline="-25000" dirty="0"/>
              <a:t>2</a:t>
            </a:r>
            <a:r>
              <a:rPr lang="en-US" dirty="0"/>
              <a:t>=13, C</a:t>
            </a:r>
            <a:r>
              <a:rPr lang="en-US" baseline="-25000" dirty="0"/>
              <a:t>2</a:t>
            </a:r>
            <a:r>
              <a:rPr lang="en-US" dirty="0"/>
              <a:t>=3</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282268" y="692094"/>
            <a:ext cx="3297030" cy="37595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latin typeface="Courier New" panose="02070309020205020404" pitchFamily="49" charset="0"/>
                <a:cs typeface="Courier New" panose="02070309020205020404" pitchFamily="49" charset="0"/>
              </a:rPr>
              <a:t>Thread 1</a:t>
            </a:r>
          </a:p>
          <a:p>
            <a:r>
              <a:rPr lang="en-US" sz="1400" dirty="0">
                <a:latin typeface="Courier New" panose="02070309020205020404" pitchFamily="49" charset="0"/>
                <a:cs typeface="Courier New" panose="02070309020205020404" pitchFamily="49" charset="0"/>
              </a:rPr>
              <a:t>  t=now()+11+rand(0,inf)</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while (1)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delay_until</a:t>
            </a:r>
            <a:r>
              <a:rPr lang="en-US" sz="1400" dirty="0">
                <a:latin typeface="Courier New" panose="02070309020205020404" pitchFamily="49" charset="0"/>
                <a:cs typeface="Courier New" panose="02070309020205020404" pitchFamily="49" charset="0"/>
              </a:rPr>
              <a:t>(t)</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do_work</a:t>
            </a:r>
            <a:r>
              <a:rPr lang="en-US" sz="1400" dirty="0">
                <a:latin typeface="Courier New" panose="02070309020205020404" pitchFamily="49" charset="0"/>
                <a:cs typeface="Courier New" panose="02070309020205020404" pitchFamily="49" charset="0"/>
              </a:rPr>
              <a:t>(rand(0,4))</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t=t+11+rand(0,inf)</a:t>
            </a:r>
          </a:p>
          <a:p>
            <a:r>
              <a:rPr lang="en-US" sz="1400" dirty="0">
                <a:latin typeface="Courier New" panose="02070309020205020404" pitchFamily="49" charset="0"/>
                <a:cs typeface="Courier New" panose="02070309020205020404" pitchFamily="49" charset="0"/>
              </a:rPr>
              <a:t>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Thread 2</a:t>
            </a:r>
          </a:p>
          <a:p>
            <a:r>
              <a:rPr lang="en-US" sz="1400" dirty="0">
                <a:latin typeface="Courier New" panose="02070309020205020404" pitchFamily="49" charset="0"/>
                <a:cs typeface="Courier New" panose="02070309020205020404" pitchFamily="49" charset="0"/>
              </a:rPr>
              <a:t>  t=now()+13+rand(0,inf)</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while (1)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delay_until</a:t>
            </a:r>
            <a:r>
              <a:rPr lang="en-US" sz="1400" dirty="0">
                <a:latin typeface="Courier New" panose="02070309020205020404" pitchFamily="49" charset="0"/>
                <a:cs typeface="Courier New" panose="02070309020205020404" pitchFamily="49" charset="0"/>
              </a:rPr>
              <a:t>(t)</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do_work</a:t>
            </a:r>
            <a:r>
              <a:rPr lang="en-US" sz="1400" dirty="0">
                <a:latin typeface="Courier New" panose="02070309020205020404" pitchFamily="49" charset="0"/>
                <a:cs typeface="Courier New" panose="02070309020205020404" pitchFamily="49" charset="0"/>
              </a:rPr>
              <a:t>(rand(0,3))</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t=t+13+rand(0,inf)</a:t>
            </a:r>
          </a:p>
          <a:p>
            <a:r>
              <a:rPr lang="en-US" sz="1400" dirty="0">
                <a:latin typeface="Courier New" panose="02070309020205020404" pitchFamily="49" charset="0"/>
                <a:cs typeface="Courier New" panose="02070309020205020404" pitchFamily="49" charset="0"/>
              </a:rPr>
              <a:t>  }</a:t>
            </a:r>
          </a:p>
        </p:txBody>
      </p:sp>
      <p:sp>
        <p:nvSpPr>
          <p:cNvPr id="4" name="Thought Bubble: Cloud 3">
            <a:extLst>
              <a:ext uri="{FF2B5EF4-FFF2-40B4-BE49-F238E27FC236}">
                <a16:creationId xmlns:a16="http://schemas.microsoft.com/office/drawing/2014/main" id="{F495BE33-BFC0-920A-3711-B025748A2F7E}"/>
              </a:ext>
            </a:extLst>
          </p:cNvPr>
          <p:cNvSpPr/>
          <p:nvPr/>
        </p:nvSpPr>
        <p:spPr>
          <a:xfrm>
            <a:off x="4802670" y="2567128"/>
            <a:ext cx="4227095" cy="1764785"/>
          </a:xfrm>
          <a:prstGeom prst="cloudCallout">
            <a:avLst>
              <a:gd name="adj1" fmla="val -57220"/>
              <a:gd name="adj2" fmla="val 29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don’t know the meaning of the word “schedulable”</a:t>
            </a:r>
          </a:p>
        </p:txBody>
      </p:sp>
      <p:sp>
        <p:nvSpPr>
          <p:cNvPr id="6" name="TextBox 5">
            <a:extLst>
              <a:ext uri="{FF2B5EF4-FFF2-40B4-BE49-F238E27FC236}">
                <a16:creationId xmlns:a16="http://schemas.microsoft.com/office/drawing/2014/main" id="{C4BC28D9-7BB1-512D-1EB0-4B2DA4C6A307}"/>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1060335539"/>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=11, C</a:t>
            </a:r>
            <a:r>
              <a:rPr lang="en-US" baseline="-25000" dirty="0"/>
              <a:t>1</a:t>
            </a:r>
            <a:r>
              <a:rPr lang="en-US" dirty="0"/>
              <a:t>=4</a:t>
            </a:r>
          </a:p>
          <a:p>
            <a:r>
              <a:rPr lang="en-US" dirty="0"/>
              <a:t>  T</a:t>
            </a:r>
            <a:r>
              <a:rPr lang="en-US" baseline="-25000" dirty="0"/>
              <a:t>2</a:t>
            </a:r>
            <a:r>
              <a:rPr lang="en-US" dirty="0"/>
              <a:t>=13, C</a:t>
            </a:r>
            <a:r>
              <a:rPr lang="en-US" baseline="-25000" dirty="0"/>
              <a:t>2</a:t>
            </a:r>
            <a:r>
              <a:rPr lang="en-US" dirty="0"/>
              <a:t>=3</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cxnSp>
        <p:nvCxnSpPr>
          <p:cNvPr id="6" name="Straight Arrow Connector 5">
            <a:extLst>
              <a:ext uri="{FF2B5EF4-FFF2-40B4-BE49-F238E27FC236}">
                <a16:creationId xmlns:a16="http://schemas.microsoft.com/office/drawing/2014/main" id="{A15CA68C-C02D-510C-F7D6-71DE665DED80}"/>
              </a:ext>
            </a:extLst>
          </p:cNvPr>
          <p:cNvCxnSpPr/>
          <p:nvPr/>
        </p:nvCxnSpPr>
        <p:spPr>
          <a:xfrm flipV="1">
            <a:off x="4275221" y="2446421"/>
            <a:ext cx="1860611" cy="1283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00DD02C-E241-6C86-6EA3-01A9CC9BAEC0}"/>
              </a:ext>
            </a:extLst>
          </p:cNvPr>
          <p:cNvSpPr txBox="1"/>
          <p:nvPr/>
        </p:nvSpPr>
        <p:spPr>
          <a:xfrm>
            <a:off x="4572000" y="2946950"/>
            <a:ext cx="4206280" cy="677108"/>
          </a:xfrm>
          <a:prstGeom prst="rect">
            <a:avLst/>
          </a:prstGeom>
          <a:noFill/>
        </p:spPr>
        <p:txBody>
          <a:bodyPr wrap="none" lIns="0" tIns="0" rIns="0" bIns="0" rtlCol="0">
            <a:spAutoFit/>
          </a:bodyPr>
          <a:lstStyle/>
          <a:p>
            <a:r>
              <a:rPr lang="en-US" sz="2200" dirty="0">
                <a:latin typeface="Arial"/>
                <a:cs typeface="Arial"/>
              </a:rPr>
              <a:t>Explain “schedulable” in a simple,</a:t>
            </a:r>
          </a:p>
          <a:p>
            <a:r>
              <a:rPr lang="en-US" sz="2200" dirty="0">
                <a:latin typeface="Arial"/>
                <a:cs typeface="Arial"/>
              </a:rPr>
              <a:t>potentially inaccurate way</a:t>
            </a:r>
          </a:p>
        </p:txBody>
      </p:sp>
      <p:sp>
        <p:nvSpPr>
          <p:cNvPr id="5" name="Rectangle 4">
            <a:extLst>
              <a:ext uri="{FF2B5EF4-FFF2-40B4-BE49-F238E27FC236}">
                <a16:creationId xmlns:a16="http://schemas.microsoft.com/office/drawing/2014/main" id="{3E02CDA2-842C-C137-95A7-BD3FB9F716E2}"/>
              </a:ext>
            </a:extLst>
          </p:cNvPr>
          <p:cNvSpPr/>
          <p:nvPr/>
        </p:nvSpPr>
        <p:spPr>
          <a:xfrm>
            <a:off x="193032" y="476663"/>
            <a:ext cx="3386265" cy="413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ourier New" panose="02070309020205020404" pitchFamily="49" charset="0"/>
                <a:cs typeface="Courier New" panose="02070309020205020404" pitchFamily="49" charset="0"/>
              </a:rPr>
              <a:t>Thread 1</a:t>
            </a:r>
          </a:p>
          <a:p>
            <a:r>
              <a:rPr lang="en-US" sz="1200" dirty="0">
                <a:latin typeface="Courier New" panose="02070309020205020404" pitchFamily="49" charset="0"/>
                <a:cs typeface="Courier New" panose="02070309020205020404" pitchFamily="49" charset="0"/>
              </a:rPr>
              <a:t>  t=now()+11+rand(0,inf)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(rand(0,4))</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t=t+11+rand(0,inf)</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Thread 2</a:t>
            </a:r>
          </a:p>
          <a:p>
            <a:r>
              <a:rPr lang="en-US" sz="1200" dirty="0">
                <a:latin typeface="Courier New" panose="02070309020205020404" pitchFamily="49" charset="0"/>
                <a:cs typeface="Courier New" panose="02070309020205020404" pitchFamily="49" charset="0"/>
              </a:rPr>
              <a:t>  t=now()+13+rand(0,inf)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(rand(0,3))</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t=t+13+rand(0,inf)</a:t>
            </a:r>
          </a:p>
          <a:p>
            <a:r>
              <a:rPr lang="en-US" sz="12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70E6D9FA-F7AF-C651-F93D-3DC4A0549DFF}"/>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922703470"/>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=11, C</a:t>
            </a:r>
            <a:r>
              <a:rPr lang="en-US" baseline="-25000" dirty="0"/>
              <a:t>1</a:t>
            </a:r>
            <a:r>
              <a:rPr lang="en-US" dirty="0"/>
              <a:t>=4</a:t>
            </a:r>
          </a:p>
          <a:p>
            <a:r>
              <a:rPr lang="en-US" dirty="0"/>
              <a:t>  T</a:t>
            </a:r>
            <a:r>
              <a:rPr lang="en-US" baseline="-25000" dirty="0"/>
              <a:t>2</a:t>
            </a:r>
            <a:r>
              <a:rPr lang="en-US" dirty="0"/>
              <a:t>=13, C</a:t>
            </a:r>
            <a:r>
              <a:rPr lang="en-US" baseline="-25000" dirty="0"/>
              <a:t>2</a:t>
            </a:r>
            <a:r>
              <a:rPr lang="en-US" dirty="0"/>
              <a:t>=3</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193032" y="476663"/>
            <a:ext cx="3386265" cy="413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ourier New" panose="02070309020205020404" pitchFamily="49" charset="0"/>
                <a:cs typeface="Courier New" panose="02070309020205020404" pitchFamily="49" charset="0"/>
              </a:rPr>
              <a:t>Thread 1</a:t>
            </a:r>
          </a:p>
          <a:p>
            <a:r>
              <a:rPr lang="en-US" sz="1200" dirty="0">
                <a:latin typeface="Courier New" panose="02070309020205020404" pitchFamily="49" charset="0"/>
                <a:cs typeface="Courier New" panose="02070309020205020404" pitchFamily="49" charset="0"/>
              </a:rPr>
              <a:t>  t=now()+11+rand(0,inf)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assert(now()&lt;=t)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(rand(0,4))</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t=t+11+rand(0,inf)</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Thread 2</a:t>
            </a:r>
          </a:p>
          <a:p>
            <a:r>
              <a:rPr lang="en-US" sz="1200" dirty="0">
                <a:latin typeface="Courier New" panose="02070309020205020404" pitchFamily="49" charset="0"/>
                <a:cs typeface="Courier New" panose="02070309020205020404" pitchFamily="49" charset="0"/>
              </a:rPr>
              <a:t>  t=now()+13+rand(0,inf)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assert(now()&lt;=t)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(rand(0,3))</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t=t+13+rand(0,inf)</a:t>
            </a:r>
          </a:p>
          <a:p>
            <a:r>
              <a:rPr lang="en-US" sz="12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82CFC328-7AE9-6923-4870-A353EFB7AFB2}"/>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3896850016"/>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=11, C</a:t>
            </a:r>
            <a:r>
              <a:rPr lang="en-US" baseline="-25000" dirty="0"/>
              <a:t>1</a:t>
            </a:r>
            <a:r>
              <a:rPr lang="en-US" dirty="0"/>
              <a:t>=4</a:t>
            </a:r>
          </a:p>
          <a:p>
            <a:r>
              <a:rPr lang="en-US" dirty="0"/>
              <a:t>  T</a:t>
            </a:r>
            <a:r>
              <a:rPr lang="en-US" baseline="-25000" dirty="0"/>
              <a:t>2</a:t>
            </a:r>
            <a:r>
              <a:rPr lang="en-US" dirty="0"/>
              <a:t>=13, C</a:t>
            </a:r>
            <a:r>
              <a:rPr lang="en-US" baseline="-25000" dirty="0"/>
              <a:t>2</a:t>
            </a:r>
            <a:r>
              <a:rPr lang="en-US" dirty="0"/>
              <a:t>=3</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193033" y="476663"/>
            <a:ext cx="3386265" cy="413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ourier New" panose="02070309020205020404" pitchFamily="49" charset="0"/>
                <a:cs typeface="Courier New" panose="02070309020205020404" pitchFamily="49" charset="0"/>
              </a:rPr>
              <a:t>Thread 1</a:t>
            </a:r>
          </a:p>
          <a:p>
            <a:r>
              <a:rPr lang="en-US" sz="1200" dirty="0">
                <a:latin typeface="Courier New" panose="02070309020205020404" pitchFamily="49" charset="0"/>
                <a:cs typeface="Courier New" panose="02070309020205020404" pitchFamily="49" charset="0"/>
              </a:rPr>
              <a:t>  t=now()+11+rand(0,inf)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assert(now()&lt;=t)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(rand(0,4))</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t=t+11+rand(0,inf)</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Thread 2</a:t>
            </a:r>
          </a:p>
          <a:p>
            <a:r>
              <a:rPr lang="en-US" sz="1200" dirty="0">
                <a:latin typeface="Courier New" panose="02070309020205020404" pitchFamily="49" charset="0"/>
                <a:cs typeface="Courier New" panose="02070309020205020404" pitchFamily="49" charset="0"/>
              </a:rPr>
              <a:t>  t=now()+13+rand(0,inf)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assert(now()&lt;=t)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(rand(0,3))</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t=t+13+rand(0,inf)</a:t>
            </a:r>
          </a:p>
          <a:p>
            <a:r>
              <a:rPr lang="en-US" sz="1200" dirty="0">
                <a:latin typeface="Courier New" panose="02070309020205020404" pitchFamily="49" charset="0"/>
                <a:cs typeface="Courier New" panose="02070309020205020404" pitchFamily="49" charset="0"/>
              </a:rPr>
              <a:t>  }</a:t>
            </a:r>
          </a:p>
        </p:txBody>
      </p:sp>
      <p:cxnSp>
        <p:nvCxnSpPr>
          <p:cNvPr id="4" name="Straight Arrow Connector 3">
            <a:extLst>
              <a:ext uri="{FF2B5EF4-FFF2-40B4-BE49-F238E27FC236}">
                <a16:creationId xmlns:a16="http://schemas.microsoft.com/office/drawing/2014/main" id="{C4F591E3-3D1D-C5FC-B53A-52A40C7DA49A}"/>
              </a:ext>
            </a:extLst>
          </p:cNvPr>
          <p:cNvCxnSpPr/>
          <p:nvPr/>
        </p:nvCxnSpPr>
        <p:spPr>
          <a:xfrm flipV="1">
            <a:off x="4275221" y="2446421"/>
            <a:ext cx="1860611" cy="1283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8557C12-CCB8-61BA-9C4A-D85DE2606B95}"/>
              </a:ext>
            </a:extLst>
          </p:cNvPr>
          <p:cNvSpPr txBox="1"/>
          <p:nvPr/>
        </p:nvSpPr>
        <p:spPr>
          <a:xfrm>
            <a:off x="4572000" y="2946950"/>
            <a:ext cx="3422412" cy="677108"/>
          </a:xfrm>
          <a:prstGeom prst="rect">
            <a:avLst/>
          </a:prstGeom>
          <a:noFill/>
        </p:spPr>
        <p:txBody>
          <a:bodyPr wrap="none" lIns="0" tIns="0" rIns="0" bIns="0" rtlCol="0">
            <a:spAutoFit/>
          </a:bodyPr>
          <a:lstStyle/>
          <a:p>
            <a:r>
              <a:rPr lang="en-US" sz="2200" dirty="0">
                <a:latin typeface="Arial"/>
                <a:cs typeface="Arial"/>
              </a:rPr>
              <a:t>Explain “schedulable” more</a:t>
            </a:r>
            <a:br>
              <a:rPr lang="en-US" sz="2200" dirty="0">
                <a:latin typeface="Arial"/>
                <a:cs typeface="Arial"/>
              </a:rPr>
            </a:br>
            <a:r>
              <a:rPr lang="en-US" sz="2200" dirty="0">
                <a:latin typeface="Arial"/>
                <a:cs typeface="Arial"/>
              </a:rPr>
              <a:t>accurately</a:t>
            </a:r>
          </a:p>
        </p:txBody>
      </p:sp>
      <p:sp>
        <p:nvSpPr>
          <p:cNvPr id="7" name="TextBox 6">
            <a:extLst>
              <a:ext uri="{FF2B5EF4-FFF2-40B4-BE49-F238E27FC236}">
                <a16:creationId xmlns:a16="http://schemas.microsoft.com/office/drawing/2014/main" id="{1A46F7D2-00EC-8319-BD82-ACB1A923DFA7}"/>
              </a:ext>
            </a:extLst>
          </p:cNvPr>
          <p:cNvSpPr txBox="1"/>
          <p:nvPr/>
        </p:nvSpPr>
        <p:spPr>
          <a:xfrm>
            <a:off x="3892302" y="3676400"/>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3085188128"/>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=11, C</a:t>
            </a:r>
            <a:r>
              <a:rPr lang="en-US" baseline="-25000" dirty="0"/>
              <a:t>1</a:t>
            </a:r>
            <a:r>
              <a:rPr lang="en-US" dirty="0"/>
              <a:t>=4</a:t>
            </a:r>
          </a:p>
          <a:p>
            <a:r>
              <a:rPr lang="en-US" dirty="0"/>
              <a:t>  T</a:t>
            </a:r>
            <a:r>
              <a:rPr lang="en-US" baseline="-25000" dirty="0"/>
              <a:t>2</a:t>
            </a:r>
            <a:r>
              <a:rPr lang="en-US" dirty="0"/>
              <a:t>=13, C</a:t>
            </a:r>
            <a:r>
              <a:rPr lang="en-US" baseline="-25000" dirty="0"/>
              <a:t>2</a:t>
            </a:r>
            <a:r>
              <a:rPr lang="en-US" dirty="0"/>
              <a:t>=3</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193032" y="476663"/>
            <a:ext cx="3386265" cy="413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ourier New" panose="02070309020205020404" pitchFamily="49" charset="0"/>
                <a:cs typeface="Courier New" panose="02070309020205020404" pitchFamily="49" charset="0"/>
              </a:rPr>
              <a:t>Thread 1</a:t>
            </a:r>
          </a:p>
          <a:p>
            <a:r>
              <a:rPr lang="en-US" sz="1200" dirty="0">
                <a:latin typeface="Courier New" panose="02070309020205020404" pitchFamily="49" charset="0"/>
                <a:cs typeface="Courier New" panose="02070309020205020404" pitchFamily="49" charset="0"/>
              </a:rPr>
              <a:t>  gap=rand(0,inf)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t=now()+11+gap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assert(now()&lt;=t-gap)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(rand(0,4))</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gap=rand(0,inf)   </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t=t+11+gap</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Thread 2</a:t>
            </a:r>
          </a:p>
          <a:p>
            <a:r>
              <a:rPr lang="en-US" sz="1200" dirty="0">
                <a:latin typeface="Courier New" panose="02070309020205020404" pitchFamily="49" charset="0"/>
                <a:cs typeface="Courier New" panose="02070309020205020404" pitchFamily="49" charset="0"/>
              </a:rPr>
              <a:t>  gap=rand(0,inf)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t=now()+13+gap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assert(now()&lt;=t-gap)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(rand(0,3))</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gap=rand(0,inf) </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t=t+13+gap</a:t>
            </a:r>
          </a:p>
          <a:p>
            <a:r>
              <a:rPr lang="en-US" sz="12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20E13460-ED92-4454-472A-066503488C73}"/>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1542564862"/>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=11, C</a:t>
            </a:r>
            <a:r>
              <a:rPr lang="en-US" baseline="-25000" dirty="0"/>
              <a:t>1</a:t>
            </a:r>
            <a:r>
              <a:rPr lang="en-US" dirty="0"/>
              <a:t>=4</a:t>
            </a:r>
          </a:p>
          <a:p>
            <a:r>
              <a:rPr lang="en-US" dirty="0"/>
              <a:t>  T</a:t>
            </a:r>
            <a:r>
              <a:rPr lang="en-US" baseline="-25000" dirty="0"/>
              <a:t>2</a:t>
            </a:r>
            <a:r>
              <a:rPr lang="en-US" dirty="0"/>
              <a:t>=13, C</a:t>
            </a:r>
            <a:r>
              <a:rPr lang="en-US" baseline="-25000" dirty="0"/>
              <a:t>2</a:t>
            </a:r>
            <a:r>
              <a:rPr lang="en-US" dirty="0"/>
              <a:t>=3</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193032" y="476663"/>
            <a:ext cx="3386265" cy="413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ourier New" panose="02070309020205020404" pitchFamily="49" charset="0"/>
                <a:cs typeface="Courier New" panose="02070309020205020404" pitchFamily="49" charset="0"/>
              </a:rPr>
              <a:t>Thread 1</a:t>
            </a:r>
          </a:p>
          <a:p>
            <a:r>
              <a:rPr lang="en-US" sz="1200" dirty="0">
                <a:latin typeface="Courier New" panose="02070309020205020404" pitchFamily="49" charset="0"/>
                <a:cs typeface="Courier New" panose="02070309020205020404" pitchFamily="49" charset="0"/>
              </a:rPr>
              <a:t>  gap=rand(0,inf)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t=now()+11+gap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assert(now()&lt;=t-gap)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(rand(0,4))</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gap=rand(0,inf)   </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t=t+11+gap</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Thread 2</a:t>
            </a:r>
          </a:p>
          <a:p>
            <a:r>
              <a:rPr lang="en-US" sz="1200" dirty="0">
                <a:latin typeface="Courier New" panose="02070309020205020404" pitchFamily="49" charset="0"/>
                <a:cs typeface="Courier New" panose="02070309020205020404" pitchFamily="49" charset="0"/>
              </a:rPr>
              <a:t>  gap=rand(0,inf)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t=now()+13+gap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assert(now()&lt;=t-gap)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(rand(0,3))</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gap=rand(0,inf) </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t=t+13+gap</a:t>
            </a:r>
          </a:p>
          <a:p>
            <a:r>
              <a:rPr lang="en-US" sz="1200" dirty="0">
                <a:latin typeface="Courier New" panose="02070309020205020404" pitchFamily="49" charset="0"/>
                <a:cs typeface="Courier New" panose="02070309020205020404" pitchFamily="49" charset="0"/>
              </a:rPr>
              <a:t>  }</a:t>
            </a:r>
          </a:p>
        </p:txBody>
      </p:sp>
      <p:sp>
        <p:nvSpPr>
          <p:cNvPr id="6" name="Thought Bubble: Cloud 5">
            <a:extLst>
              <a:ext uri="{FF2B5EF4-FFF2-40B4-BE49-F238E27FC236}">
                <a16:creationId xmlns:a16="http://schemas.microsoft.com/office/drawing/2014/main" id="{FCFA7D6B-0F20-0979-8AE3-99363B166734}"/>
              </a:ext>
            </a:extLst>
          </p:cNvPr>
          <p:cNvSpPr/>
          <p:nvPr/>
        </p:nvSpPr>
        <p:spPr>
          <a:xfrm>
            <a:off x="4489243" y="2651671"/>
            <a:ext cx="4654757" cy="1764785"/>
          </a:xfrm>
          <a:prstGeom prst="cloudCallout">
            <a:avLst>
              <a:gd name="adj1" fmla="val -52747"/>
              <a:gd name="adj2" fmla="val 247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Now,  I know the meaning of the taskset parameters and the word “schedulable.” And the taskset parameters reflect the system I want to analyze</a:t>
            </a:r>
          </a:p>
        </p:txBody>
      </p:sp>
      <p:sp>
        <p:nvSpPr>
          <p:cNvPr id="4" name="TextBox 3">
            <a:extLst>
              <a:ext uri="{FF2B5EF4-FFF2-40B4-BE49-F238E27FC236}">
                <a16:creationId xmlns:a16="http://schemas.microsoft.com/office/drawing/2014/main" id="{2E3603B6-C2A0-E223-6A9F-07EAB817E3DA}"/>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909102012"/>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=11, C</a:t>
            </a:r>
            <a:r>
              <a:rPr lang="en-US" baseline="-25000" dirty="0"/>
              <a:t>1</a:t>
            </a:r>
            <a:r>
              <a:rPr lang="en-US" dirty="0"/>
              <a:t>=4</a:t>
            </a:r>
          </a:p>
          <a:p>
            <a:r>
              <a:rPr lang="en-US" dirty="0"/>
              <a:t>  T</a:t>
            </a:r>
            <a:r>
              <a:rPr lang="en-US" baseline="-25000" dirty="0"/>
              <a:t>2</a:t>
            </a:r>
            <a:r>
              <a:rPr lang="en-US" dirty="0"/>
              <a:t>=13, C</a:t>
            </a:r>
            <a:r>
              <a:rPr lang="en-US" baseline="-25000" dirty="0"/>
              <a:t>2</a:t>
            </a:r>
            <a:r>
              <a:rPr lang="en-US" dirty="0"/>
              <a:t>=3</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745000" y="935765"/>
            <a:ext cx="2116732" cy="369332"/>
          </a:xfrm>
          <a:prstGeom prst="rect">
            <a:avLst/>
          </a:prstGeom>
          <a:noFill/>
        </p:spPr>
        <p:txBody>
          <a:bodyPr wrap="square" rtlCol="0">
            <a:spAutoFit/>
          </a:bodyPr>
          <a:lstStyle/>
          <a:p>
            <a:pPr algn="ctr"/>
            <a:r>
              <a:rPr lang="en-US" dirty="0"/>
              <a:t>{</a:t>
            </a:r>
            <a:r>
              <a:rPr lang="en-US" dirty="0" err="1"/>
              <a:t>Yes,No,Undecided</a:t>
            </a:r>
            <a:r>
              <a:rPr lang="en-US" dirty="0"/>
              <a:t>}</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193032" y="476663"/>
            <a:ext cx="3386265" cy="413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ourier New" panose="02070309020205020404" pitchFamily="49" charset="0"/>
                <a:cs typeface="Courier New" panose="02070309020205020404" pitchFamily="49" charset="0"/>
              </a:rPr>
              <a:t>Thread 1</a:t>
            </a:r>
          </a:p>
          <a:p>
            <a:r>
              <a:rPr lang="en-US" sz="1200" dirty="0">
                <a:latin typeface="Courier New" panose="02070309020205020404" pitchFamily="49" charset="0"/>
                <a:cs typeface="Courier New" panose="02070309020205020404" pitchFamily="49" charset="0"/>
              </a:rPr>
              <a:t>  gap=rand(0,inf)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t=now()+11+gap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assert(now()&lt;=t-gap)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(rand(0,4))</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gap=rand(0,inf)   </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t=t+11+gap</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Thread 2</a:t>
            </a:r>
          </a:p>
          <a:p>
            <a:r>
              <a:rPr lang="en-US" sz="1200" dirty="0">
                <a:latin typeface="Courier New" panose="02070309020205020404" pitchFamily="49" charset="0"/>
                <a:cs typeface="Courier New" panose="02070309020205020404" pitchFamily="49" charset="0"/>
              </a:rPr>
              <a:t>  gap=rand(0,inf)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t=now()+13+gap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assert(now()&lt;=t-gap)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(rand(0,3))</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gap=rand(0,inf) </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t=t+13+gap</a:t>
            </a:r>
          </a:p>
          <a:p>
            <a:r>
              <a:rPr lang="en-US" sz="1200" dirty="0">
                <a:latin typeface="Courier New" panose="02070309020205020404" pitchFamily="49" charset="0"/>
                <a:cs typeface="Courier New" panose="02070309020205020404" pitchFamily="49" charset="0"/>
              </a:rPr>
              <a:t>  }</a:t>
            </a:r>
          </a:p>
        </p:txBody>
      </p:sp>
      <p:cxnSp>
        <p:nvCxnSpPr>
          <p:cNvPr id="7" name="Straight Arrow Connector 6">
            <a:extLst>
              <a:ext uri="{FF2B5EF4-FFF2-40B4-BE49-F238E27FC236}">
                <a16:creationId xmlns:a16="http://schemas.microsoft.com/office/drawing/2014/main" id="{ED1B7DB8-FB82-BFA2-D2C3-292CDAC3E24E}"/>
              </a:ext>
            </a:extLst>
          </p:cNvPr>
          <p:cNvCxnSpPr>
            <a:cxnSpLocks/>
          </p:cNvCxnSpPr>
          <p:nvPr/>
        </p:nvCxnSpPr>
        <p:spPr>
          <a:xfrm flipV="1">
            <a:off x="4501470" y="2378159"/>
            <a:ext cx="1634362" cy="14595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FBF68FB-EF6A-5035-38BB-9A0DE5CFE7BB}"/>
              </a:ext>
            </a:extLst>
          </p:cNvPr>
          <p:cNvSpPr txBox="1"/>
          <p:nvPr/>
        </p:nvSpPr>
        <p:spPr>
          <a:xfrm>
            <a:off x="5311382" y="3093464"/>
            <a:ext cx="2726984" cy="369332"/>
          </a:xfrm>
          <a:prstGeom prst="rect">
            <a:avLst/>
          </a:prstGeom>
          <a:noFill/>
        </p:spPr>
        <p:txBody>
          <a:bodyPr wrap="square" rtlCol="0">
            <a:spAutoFit/>
          </a:bodyPr>
          <a:lstStyle/>
          <a:p>
            <a:pPr algn="ctr"/>
            <a:r>
              <a:rPr lang="en-US" dirty="0"/>
              <a:t>Run </a:t>
            </a:r>
            <a:r>
              <a:rPr lang="en-US" dirty="0" err="1"/>
              <a:t>schedulability</a:t>
            </a:r>
            <a:r>
              <a:rPr lang="en-US" dirty="0"/>
              <a:t> analysis</a:t>
            </a:r>
          </a:p>
        </p:txBody>
      </p:sp>
      <p:sp>
        <p:nvSpPr>
          <p:cNvPr id="10" name="TextBox 9">
            <a:extLst>
              <a:ext uri="{FF2B5EF4-FFF2-40B4-BE49-F238E27FC236}">
                <a16:creationId xmlns:a16="http://schemas.microsoft.com/office/drawing/2014/main" id="{985406A0-5958-C781-5D30-4F4E22658358}"/>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125446022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143B6F-F507-A1C5-0232-325C436987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351" t="17743" r="1674" b="1297"/>
          <a:stretch/>
        </p:blipFill>
        <p:spPr>
          <a:xfrm>
            <a:off x="0" y="0"/>
            <a:ext cx="10113963" cy="5286376"/>
          </a:xfrm>
          <a:prstGeom prst="rect">
            <a:avLst/>
          </a:prstGeom>
        </p:spPr>
      </p:pic>
      <p:pic>
        <p:nvPicPr>
          <p:cNvPr id="2" name="Picture 1">
            <a:extLst>
              <a:ext uri="{FF2B5EF4-FFF2-40B4-BE49-F238E27FC236}">
                <a16:creationId xmlns:a16="http://schemas.microsoft.com/office/drawing/2014/main" id="{EF814A67-7423-3892-A242-C455AB4DD2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717" y="1516825"/>
            <a:ext cx="5327771" cy="1523492"/>
          </a:xfrm>
          <a:prstGeom prst="rect">
            <a:avLst/>
          </a:prstGeom>
        </p:spPr>
      </p:pic>
      <p:sp>
        <p:nvSpPr>
          <p:cNvPr id="3" name="Title 4">
            <a:extLst>
              <a:ext uri="{FF2B5EF4-FFF2-40B4-BE49-F238E27FC236}">
                <a16:creationId xmlns:a16="http://schemas.microsoft.com/office/drawing/2014/main" id="{F4CFF58A-1906-14CB-B9B0-CB2E2D4D383E}"/>
              </a:ext>
            </a:extLst>
          </p:cNvPr>
          <p:cNvSpPr>
            <a:spLocks noGrp="1"/>
          </p:cNvSpPr>
          <p:nvPr>
            <p:ph type="title"/>
          </p:nvPr>
        </p:nvSpPr>
        <p:spPr>
          <a:xfrm>
            <a:off x="337132" y="298075"/>
            <a:ext cx="8606843" cy="754076"/>
          </a:xfrm>
        </p:spPr>
        <p:txBody>
          <a:bodyPr/>
          <a:lstStyle/>
          <a:p>
            <a:r>
              <a:rPr lang="en-US" dirty="0"/>
              <a:t> </a:t>
            </a:r>
          </a:p>
        </p:txBody>
      </p:sp>
      <p:pic>
        <p:nvPicPr>
          <p:cNvPr id="5" name="Picture 4">
            <a:extLst>
              <a:ext uri="{FF2B5EF4-FFF2-40B4-BE49-F238E27FC236}">
                <a16:creationId xmlns:a16="http://schemas.microsoft.com/office/drawing/2014/main" id="{369B3969-EA92-3E3A-B664-466F421D56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295" t="2331" r="778" b="2331"/>
          <a:stretch/>
        </p:blipFill>
        <p:spPr>
          <a:xfrm>
            <a:off x="4620002" y="62117"/>
            <a:ext cx="3987080" cy="3985188"/>
          </a:xfrm>
          <a:prstGeom prst="ellipse">
            <a:avLst/>
          </a:prstGeom>
          <a:solidFill>
            <a:schemeClr val="bg1">
              <a:lumMod val="95000"/>
            </a:schemeClr>
          </a:solidFill>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6" name="Rounded Rectangular Callout 1">
            <a:extLst>
              <a:ext uri="{FF2B5EF4-FFF2-40B4-BE49-F238E27FC236}">
                <a16:creationId xmlns:a16="http://schemas.microsoft.com/office/drawing/2014/main" id="{F32E9365-3CF4-B5E9-BFFF-CCB574D0F8F3}"/>
              </a:ext>
            </a:extLst>
          </p:cNvPr>
          <p:cNvSpPr/>
          <p:nvPr/>
        </p:nvSpPr>
        <p:spPr>
          <a:xfrm>
            <a:off x="2127660" y="761644"/>
            <a:ext cx="2431229" cy="715087"/>
          </a:xfrm>
          <a:prstGeom prst="wedgeRoundRectCallout">
            <a:avLst>
              <a:gd name="adj1" fmla="val 89010"/>
              <a:gd name="adj2" fmla="val 39371"/>
              <a:gd name="adj3" fmla="val 16667"/>
            </a:avLst>
          </a:prstGeom>
          <a:solidFill>
            <a:srgbClr val="FFFFFF"/>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sz="1800" dirty="0">
                <a:latin typeface="Arial" panose="020B0604020202020204" pitchFamily="34" charset="0"/>
                <a:cs typeface="Arial" panose="020B0604020202020204" pitchFamily="34" charset="0"/>
              </a:rPr>
              <a:t>Welcome aboard! This is a safe flight.</a:t>
            </a:r>
          </a:p>
        </p:txBody>
      </p:sp>
      <p:sp>
        <p:nvSpPr>
          <p:cNvPr id="7" name="Rectangle 6">
            <a:extLst>
              <a:ext uri="{FF2B5EF4-FFF2-40B4-BE49-F238E27FC236}">
                <a16:creationId xmlns:a16="http://schemas.microsoft.com/office/drawing/2014/main" id="{F6EC9938-4750-EFF4-36BE-347513809799}"/>
              </a:ext>
            </a:extLst>
          </p:cNvPr>
          <p:cNvSpPr/>
          <p:nvPr/>
        </p:nvSpPr>
        <p:spPr>
          <a:xfrm>
            <a:off x="6803136" y="658612"/>
            <a:ext cx="2209800" cy="2031323"/>
          </a:xfrm>
          <a:prstGeom prst="rect">
            <a:avLst/>
          </a:prstGeom>
          <a:solidFill>
            <a:srgbClr val="FFFFFF"/>
          </a:solidFill>
          <a:ln w="2857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19" rIns="91440" bIns="45719" numCol="1" spcCol="38100" rtlCol="0" anchor="ctr">
            <a:spAutoFit/>
          </a:bodyPr>
          <a:lstStyle/>
          <a:p>
            <a:r>
              <a:rPr lang="en-US" sz="1800" i="1" dirty="0">
                <a:solidFill>
                  <a:schemeClr val="accent1"/>
                </a:solidFill>
                <a:latin typeface="Arial" panose="020B0604020202020204" pitchFamily="34" charset="0"/>
                <a:cs typeface="Arial" panose="020B0604020202020204" pitchFamily="34" charset="0"/>
              </a:rPr>
              <a:t>I have never flown before, I don’t know anyone who has flown before, and </a:t>
            </a:r>
            <a:br>
              <a:rPr lang="en-US" sz="1800" i="1" dirty="0">
                <a:solidFill>
                  <a:schemeClr val="accent1"/>
                </a:solidFill>
                <a:latin typeface="Arial" panose="020B0604020202020204" pitchFamily="34" charset="0"/>
                <a:cs typeface="Arial" panose="020B0604020202020204" pitchFamily="34" charset="0"/>
              </a:rPr>
            </a:br>
            <a:r>
              <a:rPr lang="en-US" sz="1800" i="1" dirty="0">
                <a:solidFill>
                  <a:schemeClr val="accent1"/>
                </a:solidFill>
                <a:latin typeface="Arial" panose="020B0604020202020204" pitchFamily="34" charset="0"/>
                <a:cs typeface="Arial" panose="020B0604020202020204" pitchFamily="34" charset="0"/>
              </a:rPr>
              <a:t>I’ve never heard of anyone who has flown safely</a:t>
            </a:r>
          </a:p>
        </p:txBody>
      </p:sp>
    </p:spTree>
    <p:extLst>
      <p:ext uri="{BB962C8B-B14F-4D97-AF65-F5344CB8AC3E}">
        <p14:creationId xmlns:p14="http://schemas.microsoft.com/office/powerpoint/2010/main" val="10109385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=11, C</a:t>
            </a:r>
            <a:r>
              <a:rPr lang="en-US" baseline="-25000" dirty="0"/>
              <a:t>1</a:t>
            </a:r>
            <a:r>
              <a:rPr lang="en-US" dirty="0"/>
              <a:t>=4</a:t>
            </a:r>
          </a:p>
          <a:p>
            <a:r>
              <a:rPr lang="en-US" dirty="0"/>
              <a:t>  T</a:t>
            </a:r>
            <a:r>
              <a:rPr lang="en-US" baseline="-25000" dirty="0"/>
              <a:t>2</a:t>
            </a:r>
            <a:r>
              <a:rPr lang="en-US" dirty="0"/>
              <a:t>=13, C</a:t>
            </a:r>
            <a:r>
              <a:rPr lang="en-US" baseline="-25000" dirty="0"/>
              <a:t>2</a:t>
            </a:r>
            <a:r>
              <a:rPr lang="en-US" dirty="0"/>
              <a:t>=3</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956369" y="939696"/>
            <a:ext cx="879916" cy="369332"/>
          </a:xfrm>
          <a:prstGeom prst="rect">
            <a:avLst/>
          </a:prstGeom>
          <a:noFill/>
        </p:spPr>
        <p:txBody>
          <a:bodyPr wrap="square" rtlCol="0">
            <a:spAutoFit/>
          </a:bodyPr>
          <a:lstStyle/>
          <a:p>
            <a:pPr algn="ctr"/>
            <a:r>
              <a:rPr lang="en-US" dirty="0"/>
              <a:t>Yes</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193032" y="476663"/>
            <a:ext cx="3386265" cy="413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ourier New" panose="02070309020205020404" pitchFamily="49" charset="0"/>
                <a:cs typeface="Courier New" panose="02070309020205020404" pitchFamily="49" charset="0"/>
              </a:rPr>
              <a:t>Thread 1</a:t>
            </a:r>
          </a:p>
          <a:p>
            <a:r>
              <a:rPr lang="en-US" sz="1200" dirty="0">
                <a:latin typeface="Courier New" panose="02070309020205020404" pitchFamily="49" charset="0"/>
                <a:cs typeface="Courier New" panose="02070309020205020404" pitchFamily="49" charset="0"/>
              </a:rPr>
              <a:t>  gap=rand(0,inf)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t=now()+11+gap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assert(now()&lt;=t-gap)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(rand(0,4))</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gap=rand(0,inf)   </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t=t+11+gap</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Thread 2</a:t>
            </a:r>
          </a:p>
          <a:p>
            <a:r>
              <a:rPr lang="en-US" sz="1200" dirty="0">
                <a:latin typeface="Courier New" panose="02070309020205020404" pitchFamily="49" charset="0"/>
                <a:cs typeface="Courier New" panose="02070309020205020404" pitchFamily="49" charset="0"/>
              </a:rPr>
              <a:t>  gap=rand(0,inf)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t=now()+13+gap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assert(now()&lt;=t-gap)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(rand(0,3))</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gap=rand(0,inf) </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t=t+13+gap</a:t>
            </a:r>
          </a:p>
          <a:p>
            <a:r>
              <a:rPr lang="en-US" sz="12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A54A7F25-85C4-A6D1-65E1-2D6D9A541CDB}"/>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Tree>
    <p:extLst>
      <p:ext uri="{BB962C8B-B14F-4D97-AF65-F5344CB8AC3E}">
        <p14:creationId xmlns:p14="http://schemas.microsoft.com/office/powerpoint/2010/main" val="406766452"/>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err="1"/>
              <a:t>Explainability</a:t>
            </a:r>
            <a:r>
              <a:rPr lang="en-US" sz="2398" b="0" kern="0" dirty="0"/>
              <a:t> of Input: Real-Time Scheduling</a:t>
            </a:r>
            <a:endParaRPr lang="en-US" sz="2398" b="0" dirty="0"/>
          </a:p>
        </p:txBody>
      </p:sp>
      <p:sp>
        <p:nvSpPr>
          <p:cNvPr id="21" name="Rectangle 20">
            <a:extLst>
              <a:ext uri="{FF2B5EF4-FFF2-40B4-BE49-F238E27FC236}">
                <a16:creationId xmlns:a16="http://schemas.microsoft.com/office/drawing/2014/main" id="{27790484-E0F8-A718-21CD-98226859B09E}"/>
              </a:ext>
            </a:extLst>
          </p:cNvPr>
          <p:cNvSpPr/>
          <p:nvPr/>
        </p:nvSpPr>
        <p:spPr>
          <a:xfrm>
            <a:off x="6140991" y="613367"/>
            <a:ext cx="604009" cy="1764792"/>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A3D7A01-4F5E-4780-266C-1295EDEC5B1C}"/>
              </a:ext>
            </a:extLst>
          </p:cNvPr>
          <p:cNvSpPr txBox="1"/>
          <p:nvPr/>
        </p:nvSpPr>
        <p:spPr>
          <a:xfrm>
            <a:off x="3958280" y="1124362"/>
            <a:ext cx="2111573" cy="1754326"/>
          </a:xfrm>
          <a:prstGeom prst="rect">
            <a:avLst/>
          </a:prstGeom>
          <a:noFill/>
        </p:spPr>
        <p:txBody>
          <a:bodyPr wrap="square" rtlCol="0">
            <a:spAutoFit/>
          </a:bodyPr>
          <a:lstStyle/>
          <a:p>
            <a:r>
              <a:rPr lang="en-US" dirty="0"/>
              <a:t>Question</a:t>
            </a:r>
          </a:p>
          <a:p>
            <a:r>
              <a:rPr lang="en-US" dirty="0"/>
              <a:t>Is the following</a:t>
            </a:r>
          </a:p>
          <a:p>
            <a:r>
              <a:rPr lang="en-US" dirty="0"/>
              <a:t>sporadic taskset</a:t>
            </a:r>
          </a:p>
          <a:p>
            <a:r>
              <a:rPr lang="en-US" dirty="0"/>
              <a:t>  T</a:t>
            </a:r>
            <a:r>
              <a:rPr lang="en-US" baseline="-25000" dirty="0"/>
              <a:t>1</a:t>
            </a:r>
            <a:r>
              <a:rPr lang="en-US" dirty="0"/>
              <a:t>=11, C</a:t>
            </a:r>
            <a:r>
              <a:rPr lang="en-US" baseline="-25000" dirty="0"/>
              <a:t>1</a:t>
            </a:r>
            <a:r>
              <a:rPr lang="en-US" dirty="0"/>
              <a:t>=4</a:t>
            </a:r>
          </a:p>
          <a:p>
            <a:r>
              <a:rPr lang="en-US" dirty="0"/>
              <a:t>  T</a:t>
            </a:r>
            <a:r>
              <a:rPr lang="en-US" baseline="-25000" dirty="0"/>
              <a:t>2</a:t>
            </a:r>
            <a:r>
              <a:rPr lang="en-US" dirty="0"/>
              <a:t>=13, C</a:t>
            </a:r>
            <a:r>
              <a:rPr lang="en-US" baseline="-25000" dirty="0"/>
              <a:t>2</a:t>
            </a:r>
            <a:r>
              <a:rPr lang="en-US" dirty="0"/>
              <a:t>=3</a:t>
            </a:r>
          </a:p>
          <a:p>
            <a:r>
              <a:rPr lang="en-US" dirty="0"/>
              <a:t>schedulable?</a:t>
            </a:r>
          </a:p>
        </p:txBody>
      </p:sp>
      <p:cxnSp>
        <p:nvCxnSpPr>
          <p:cNvPr id="24" name="Straight Arrow Connector 23">
            <a:extLst>
              <a:ext uri="{FF2B5EF4-FFF2-40B4-BE49-F238E27FC236}">
                <a16:creationId xmlns:a16="http://schemas.microsoft.com/office/drawing/2014/main" id="{2CAE31BB-125E-96B5-7969-AD9C0CF2474C}"/>
              </a:ext>
            </a:extLst>
          </p:cNvPr>
          <p:cNvCxnSpPr>
            <a:cxnSpLocks/>
          </p:cNvCxnSpPr>
          <p:nvPr/>
        </p:nvCxnSpPr>
        <p:spPr>
          <a:xfrm>
            <a:off x="6750159" y="845996"/>
            <a:ext cx="129233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47E1D9-777F-C18C-D818-6ECA55DE8ED8}"/>
              </a:ext>
            </a:extLst>
          </p:cNvPr>
          <p:cNvSpPr txBox="1"/>
          <p:nvPr/>
        </p:nvSpPr>
        <p:spPr>
          <a:xfrm>
            <a:off x="6750157" y="476663"/>
            <a:ext cx="1292340" cy="369332"/>
          </a:xfrm>
          <a:prstGeom prst="rect">
            <a:avLst/>
          </a:prstGeom>
          <a:noFill/>
        </p:spPr>
        <p:txBody>
          <a:bodyPr wrap="square" rtlCol="0">
            <a:spAutoFit/>
          </a:bodyPr>
          <a:lstStyle/>
          <a:p>
            <a:pPr algn="ctr"/>
            <a:r>
              <a:rPr lang="en-US" dirty="0"/>
              <a:t>Answer</a:t>
            </a:r>
          </a:p>
        </p:txBody>
      </p:sp>
      <p:cxnSp>
        <p:nvCxnSpPr>
          <p:cNvPr id="27" name="Straight Arrow Connector 26">
            <a:extLst>
              <a:ext uri="{FF2B5EF4-FFF2-40B4-BE49-F238E27FC236}">
                <a16:creationId xmlns:a16="http://schemas.microsoft.com/office/drawing/2014/main" id="{7488BDDB-BC66-B02E-F633-7593A34E6A2E}"/>
              </a:ext>
            </a:extLst>
          </p:cNvPr>
          <p:cNvCxnSpPr>
            <a:cxnSpLocks/>
          </p:cNvCxnSpPr>
          <p:nvPr/>
        </p:nvCxnSpPr>
        <p:spPr>
          <a:xfrm>
            <a:off x="3892302" y="1488336"/>
            <a:ext cx="224353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9213CA-A52A-3B6A-9988-15178713868C}"/>
              </a:ext>
            </a:extLst>
          </p:cNvPr>
          <p:cNvSpPr txBox="1"/>
          <p:nvPr/>
        </p:nvSpPr>
        <p:spPr>
          <a:xfrm>
            <a:off x="6956369" y="939696"/>
            <a:ext cx="879916" cy="369332"/>
          </a:xfrm>
          <a:prstGeom prst="rect">
            <a:avLst/>
          </a:prstGeom>
          <a:noFill/>
        </p:spPr>
        <p:txBody>
          <a:bodyPr wrap="square" rtlCol="0">
            <a:spAutoFit/>
          </a:bodyPr>
          <a:lstStyle/>
          <a:p>
            <a:pPr algn="ctr"/>
            <a:r>
              <a:rPr lang="en-US" dirty="0"/>
              <a:t>Yes</a:t>
            </a:r>
          </a:p>
        </p:txBody>
      </p:sp>
      <p:pic>
        <p:nvPicPr>
          <p:cNvPr id="3" name="Picture 2" descr="Icon&#10;&#10;Description automatically generated">
            <a:extLst>
              <a:ext uri="{FF2B5EF4-FFF2-40B4-BE49-F238E27FC236}">
                <a16:creationId xmlns:a16="http://schemas.microsoft.com/office/drawing/2014/main" id="{61368E4F-EABE-0FB6-585E-6F6CE37A68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038493" y="3837662"/>
            <a:ext cx="519977" cy="876300"/>
          </a:xfrm>
          <a:prstGeom prst="rect">
            <a:avLst/>
          </a:prstGeom>
        </p:spPr>
      </p:pic>
      <p:sp>
        <p:nvSpPr>
          <p:cNvPr id="5" name="Rectangle 4">
            <a:extLst>
              <a:ext uri="{FF2B5EF4-FFF2-40B4-BE49-F238E27FC236}">
                <a16:creationId xmlns:a16="http://schemas.microsoft.com/office/drawing/2014/main" id="{3E02CDA2-842C-C137-95A7-BD3FB9F716E2}"/>
              </a:ext>
            </a:extLst>
          </p:cNvPr>
          <p:cNvSpPr/>
          <p:nvPr/>
        </p:nvSpPr>
        <p:spPr>
          <a:xfrm>
            <a:off x="193032" y="476663"/>
            <a:ext cx="3386265" cy="4135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latin typeface="Courier New" panose="02070309020205020404" pitchFamily="49" charset="0"/>
                <a:cs typeface="Courier New" panose="02070309020205020404" pitchFamily="49" charset="0"/>
              </a:rPr>
              <a:t>Thread 1</a:t>
            </a:r>
          </a:p>
          <a:p>
            <a:r>
              <a:rPr lang="en-US" sz="1200" dirty="0">
                <a:latin typeface="Courier New" panose="02070309020205020404" pitchFamily="49" charset="0"/>
                <a:cs typeface="Courier New" panose="02070309020205020404" pitchFamily="49" charset="0"/>
              </a:rPr>
              <a:t>  gap=rand(0,inf)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t=now()+11+gap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assert(now()&lt;=t-gap)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(rand(0,4))</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gap=rand(0,inf)   </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t=t+11+gap</a:t>
            </a:r>
          </a:p>
          <a:p>
            <a:r>
              <a:rPr lang="en-US" sz="1200" dirty="0">
                <a:latin typeface="Courier New" panose="02070309020205020404" pitchFamily="49" charset="0"/>
                <a:cs typeface="Courier New" panose="02070309020205020404" pitchFamily="49" charset="0"/>
              </a:rPr>
              <a:t>  }</a:t>
            </a:r>
          </a:p>
          <a:p>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Thread 2</a:t>
            </a:r>
          </a:p>
          <a:p>
            <a:r>
              <a:rPr lang="en-US" sz="1200" dirty="0">
                <a:latin typeface="Courier New" panose="02070309020205020404" pitchFamily="49" charset="0"/>
                <a:cs typeface="Courier New" panose="02070309020205020404" pitchFamily="49" charset="0"/>
              </a:rPr>
              <a:t>  gap=rand(0,inf)</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t=now()+13+gap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while (1) {</a:t>
            </a:r>
          </a:p>
          <a:p>
            <a:r>
              <a:rPr lang="en-US" sz="1200" dirty="0">
                <a:latin typeface="Courier New" panose="02070309020205020404" pitchFamily="49" charset="0"/>
                <a:cs typeface="Courier New" panose="02070309020205020404" pitchFamily="49" charset="0"/>
              </a:rPr>
              <a:t>    assert(now()&lt;=t-gap)</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delay_until</a:t>
            </a:r>
            <a:r>
              <a:rPr lang="en-US" sz="1200" dirty="0">
                <a:latin typeface="Courier New" panose="02070309020205020404" pitchFamily="49" charset="0"/>
                <a:cs typeface="Courier New" panose="02070309020205020404" pitchFamily="49" charset="0"/>
              </a:rPr>
              <a:t>(t)</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do_work</a:t>
            </a:r>
            <a:r>
              <a:rPr lang="en-US" sz="1200" dirty="0">
                <a:latin typeface="Courier New" panose="02070309020205020404" pitchFamily="49" charset="0"/>
                <a:cs typeface="Courier New" panose="02070309020205020404" pitchFamily="49" charset="0"/>
              </a:rPr>
              <a:t>(rand(0,3))</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gap=rand(0,inf) </a:t>
            </a:r>
            <a:br>
              <a:rPr lang="en-US" sz="1200" dirty="0">
                <a:latin typeface="Courier New" panose="02070309020205020404" pitchFamily="49" charset="0"/>
                <a:cs typeface="Courier New" panose="02070309020205020404" pitchFamily="49" charset="0"/>
              </a:rPr>
            </a:br>
            <a:r>
              <a:rPr lang="en-US" sz="1200" dirty="0">
                <a:latin typeface="Courier New" panose="02070309020205020404" pitchFamily="49" charset="0"/>
                <a:cs typeface="Courier New" panose="02070309020205020404" pitchFamily="49" charset="0"/>
              </a:rPr>
              <a:t>    t=t+13+gap</a:t>
            </a:r>
          </a:p>
          <a:p>
            <a:r>
              <a:rPr lang="en-US" sz="1200" dirty="0">
                <a:latin typeface="Courier New" panose="02070309020205020404" pitchFamily="49" charset="0"/>
                <a:cs typeface="Courier New" panose="02070309020205020404" pitchFamily="49" charset="0"/>
              </a:rPr>
              <a:t>  }</a:t>
            </a:r>
          </a:p>
        </p:txBody>
      </p:sp>
      <p:sp>
        <p:nvSpPr>
          <p:cNvPr id="4" name="TextBox 3">
            <a:extLst>
              <a:ext uri="{FF2B5EF4-FFF2-40B4-BE49-F238E27FC236}">
                <a16:creationId xmlns:a16="http://schemas.microsoft.com/office/drawing/2014/main" id="{A54A7F25-85C4-A6D1-65E1-2D6D9A541CDB}"/>
              </a:ext>
            </a:extLst>
          </p:cNvPr>
          <p:cNvSpPr txBox="1"/>
          <p:nvPr/>
        </p:nvSpPr>
        <p:spPr>
          <a:xfrm>
            <a:off x="3892302" y="3683774"/>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sp>
        <p:nvSpPr>
          <p:cNvPr id="6" name="Thought Bubble: Cloud 5">
            <a:extLst>
              <a:ext uri="{FF2B5EF4-FFF2-40B4-BE49-F238E27FC236}">
                <a16:creationId xmlns:a16="http://schemas.microsoft.com/office/drawing/2014/main" id="{91B394A4-182D-E7AA-51F1-5F58F966E1CE}"/>
              </a:ext>
            </a:extLst>
          </p:cNvPr>
          <p:cNvSpPr/>
          <p:nvPr/>
        </p:nvSpPr>
        <p:spPr>
          <a:xfrm>
            <a:off x="4489243" y="2651671"/>
            <a:ext cx="4654757" cy="1764785"/>
          </a:xfrm>
          <a:prstGeom prst="cloudCallout">
            <a:avLst>
              <a:gd name="adj1" fmla="val -52747"/>
              <a:gd name="adj2" fmla="val 247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Now,  I trust this result “Yes.”</a:t>
            </a:r>
          </a:p>
        </p:txBody>
      </p:sp>
    </p:spTree>
    <p:extLst>
      <p:ext uri="{BB962C8B-B14F-4D97-AF65-F5344CB8AC3E}">
        <p14:creationId xmlns:p14="http://schemas.microsoft.com/office/powerpoint/2010/main" val="1279721631"/>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E6D63-B4DB-99FF-5807-0171DF076731}"/>
              </a:ext>
            </a:extLst>
          </p:cNvPr>
          <p:cNvSpPr>
            <a:spLocks noGrp="1"/>
          </p:cNvSpPr>
          <p:nvPr>
            <p:ph type="title"/>
          </p:nvPr>
        </p:nvSpPr>
        <p:spPr>
          <a:xfrm>
            <a:off x="401934" y="171742"/>
            <a:ext cx="8021876" cy="502391"/>
          </a:xfrm>
        </p:spPr>
        <p:txBody>
          <a:bodyPr/>
          <a:lstStyle/>
          <a:p>
            <a:r>
              <a:rPr lang="en-US" dirty="0"/>
              <a:t>Problem: How to get developers and certifiers to trust FMs</a:t>
            </a:r>
          </a:p>
        </p:txBody>
      </p:sp>
      <p:pic>
        <p:nvPicPr>
          <p:cNvPr id="37" name="Picture 36" descr="Icon&#10;&#10;Description automatically generated">
            <a:extLst>
              <a:ext uri="{FF2B5EF4-FFF2-40B4-BE49-F238E27FC236}">
                <a16:creationId xmlns:a16="http://schemas.microsoft.com/office/drawing/2014/main" id="{563F83A6-AEB8-546F-2F2F-93D88859F5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377161" y="3607010"/>
            <a:ext cx="519977" cy="876300"/>
          </a:xfrm>
          <a:prstGeom prst="rect">
            <a:avLst/>
          </a:prstGeom>
        </p:spPr>
      </p:pic>
      <p:sp>
        <p:nvSpPr>
          <p:cNvPr id="16" name="TextBox 15">
            <a:extLst>
              <a:ext uri="{FF2B5EF4-FFF2-40B4-BE49-F238E27FC236}">
                <a16:creationId xmlns:a16="http://schemas.microsoft.com/office/drawing/2014/main" id="{FBAD3B55-B9DC-809C-21EC-40F07CF1E624}"/>
              </a:ext>
            </a:extLst>
          </p:cNvPr>
          <p:cNvSpPr txBox="1"/>
          <p:nvPr/>
        </p:nvSpPr>
        <p:spPr>
          <a:xfrm>
            <a:off x="2237558" y="4517983"/>
            <a:ext cx="716225" cy="153888"/>
          </a:xfrm>
          <a:prstGeom prst="rect">
            <a:avLst/>
          </a:prstGeom>
          <a:noFill/>
        </p:spPr>
        <p:txBody>
          <a:bodyPr wrap="square" lIns="0" tIns="0" rIns="0" bIns="0" rtlCol="0">
            <a:spAutoFit/>
          </a:bodyPr>
          <a:lstStyle/>
          <a:p>
            <a:pPr algn="ctr"/>
            <a:r>
              <a:rPr lang="en-US" sz="1000" dirty="0">
                <a:latin typeface="Arial"/>
                <a:cs typeface="Arial"/>
              </a:rPr>
              <a:t>Developer</a:t>
            </a:r>
          </a:p>
        </p:txBody>
      </p:sp>
      <p:pic>
        <p:nvPicPr>
          <p:cNvPr id="17" name="Picture 16" descr="Icon&#10;&#10;Description automatically generated">
            <a:extLst>
              <a:ext uri="{FF2B5EF4-FFF2-40B4-BE49-F238E27FC236}">
                <a16:creationId xmlns:a16="http://schemas.microsoft.com/office/drawing/2014/main" id="{24EC369B-655C-BA92-623D-B32F8716E0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76617" y="3607010"/>
            <a:ext cx="519977" cy="876300"/>
          </a:xfrm>
          <a:prstGeom prst="rect">
            <a:avLst/>
          </a:prstGeom>
        </p:spPr>
      </p:pic>
      <p:sp>
        <p:nvSpPr>
          <p:cNvPr id="18" name="TextBox 17">
            <a:extLst>
              <a:ext uri="{FF2B5EF4-FFF2-40B4-BE49-F238E27FC236}">
                <a16:creationId xmlns:a16="http://schemas.microsoft.com/office/drawing/2014/main" id="{B23A77EE-A0A5-FA2D-260C-9146F118E75D}"/>
              </a:ext>
            </a:extLst>
          </p:cNvPr>
          <p:cNvSpPr txBox="1"/>
          <p:nvPr/>
        </p:nvSpPr>
        <p:spPr>
          <a:xfrm>
            <a:off x="6137014" y="4517983"/>
            <a:ext cx="716225" cy="153888"/>
          </a:xfrm>
          <a:prstGeom prst="rect">
            <a:avLst/>
          </a:prstGeom>
          <a:noFill/>
        </p:spPr>
        <p:txBody>
          <a:bodyPr wrap="square" lIns="0" tIns="0" rIns="0" bIns="0" rtlCol="0">
            <a:spAutoFit/>
          </a:bodyPr>
          <a:lstStyle/>
          <a:p>
            <a:pPr algn="ctr"/>
            <a:r>
              <a:rPr lang="en-US" sz="1000" dirty="0">
                <a:latin typeface="Arial"/>
                <a:cs typeface="Arial"/>
              </a:rPr>
              <a:t>Certifier</a:t>
            </a:r>
          </a:p>
        </p:txBody>
      </p:sp>
      <p:sp>
        <p:nvSpPr>
          <p:cNvPr id="25" name="Rectangle 24">
            <a:extLst>
              <a:ext uri="{FF2B5EF4-FFF2-40B4-BE49-F238E27FC236}">
                <a16:creationId xmlns:a16="http://schemas.microsoft.com/office/drawing/2014/main" id="{82FE4F33-C731-D9CF-F79A-3F62CA3685ED}"/>
              </a:ext>
            </a:extLst>
          </p:cNvPr>
          <p:cNvSpPr/>
          <p:nvPr/>
        </p:nvSpPr>
        <p:spPr>
          <a:xfrm>
            <a:off x="3261090" y="3721098"/>
            <a:ext cx="2489824" cy="73723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 have run Formal Methods (FM) tool and it outputs SAFE</a:t>
            </a:r>
          </a:p>
        </p:txBody>
      </p:sp>
      <p:cxnSp>
        <p:nvCxnSpPr>
          <p:cNvPr id="27" name="Straight Arrow Connector 26">
            <a:extLst>
              <a:ext uri="{FF2B5EF4-FFF2-40B4-BE49-F238E27FC236}">
                <a16:creationId xmlns:a16="http://schemas.microsoft.com/office/drawing/2014/main" id="{E982F625-19D2-CF7E-A125-21A20FCDEC94}"/>
              </a:ext>
            </a:extLst>
          </p:cNvPr>
          <p:cNvCxnSpPr>
            <a:cxnSpLocks/>
            <a:stCxn id="37" idx="1"/>
            <a:endCxn id="25" idx="1"/>
          </p:cNvCxnSpPr>
          <p:nvPr/>
        </p:nvCxnSpPr>
        <p:spPr>
          <a:xfrm>
            <a:off x="2897138" y="4045160"/>
            <a:ext cx="363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04D7E07F-EA38-DB96-C1F1-14FA5E7B9FC5}"/>
              </a:ext>
            </a:extLst>
          </p:cNvPr>
          <p:cNvCxnSpPr>
            <a:cxnSpLocks/>
          </p:cNvCxnSpPr>
          <p:nvPr/>
        </p:nvCxnSpPr>
        <p:spPr>
          <a:xfrm>
            <a:off x="5750914" y="4060486"/>
            <a:ext cx="36395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hought Bubble: Cloud 2">
            <a:extLst>
              <a:ext uri="{FF2B5EF4-FFF2-40B4-BE49-F238E27FC236}">
                <a16:creationId xmlns:a16="http://schemas.microsoft.com/office/drawing/2014/main" id="{11FAECE1-09AD-A619-C711-745E33C2B4F7}"/>
              </a:ext>
            </a:extLst>
          </p:cNvPr>
          <p:cNvSpPr/>
          <p:nvPr/>
        </p:nvSpPr>
        <p:spPr>
          <a:xfrm>
            <a:off x="4412872" y="511130"/>
            <a:ext cx="4653487" cy="2682501"/>
          </a:xfrm>
          <a:prstGeom prst="cloudCallout">
            <a:avLst>
              <a:gd name="adj1" fmla="val -4099"/>
              <a:gd name="adj2" fmla="val 6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 </a:t>
            </a:r>
            <a:r>
              <a:rPr lang="en-US" dirty="0"/>
              <a:t>I see that you have used a FM tool that uses explanations and how you used the explanations. So I trust that it is SAFE.</a:t>
            </a:r>
          </a:p>
        </p:txBody>
      </p:sp>
      <p:sp>
        <p:nvSpPr>
          <p:cNvPr id="4" name="Title 1">
            <a:extLst>
              <a:ext uri="{FF2B5EF4-FFF2-40B4-BE49-F238E27FC236}">
                <a16:creationId xmlns:a16="http://schemas.microsoft.com/office/drawing/2014/main" id="{A339DAC3-EBC3-342B-38BA-09577FF3A875}"/>
              </a:ext>
            </a:extLst>
          </p:cNvPr>
          <p:cNvSpPr txBox="1">
            <a:spLocks/>
          </p:cNvSpPr>
          <p:nvPr/>
        </p:nvSpPr>
        <p:spPr>
          <a:xfrm>
            <a:off x="401934" y="511130"/>
            <a:ext cx="8021876" cy="502391"/>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b="0" kern="1200">
                <a:solidFill>
                  <a:schemeClr val="tx1"/>
                </a:solidFill>
                <a:latin typeface="Arial" panose="020B0604020202020204" pitchFamily="34" charset="0"/>
                <a:ea typeface="+mj-ea"/>
                <a:cs typeface="Arial" panose="020B0604020202020204" pitchFamily="34" charset="0"/>
              </a:defRPr>
            </a:lvl1pPr>
          </a:lstStyle>
          <a:p>
            <a:r>
              <a:rPr lang="en-US" dirty="0"/>
              <a:t>Solution: Use Explanations</a:t>
            </a:r>
          </a:p>
        </p:txBody>
      </p:sp>
      <p:sp>
        <p:nvSpPr>
          <p:cNvPr id="5" name="Rectangle 4">
            <a:extLst>
              <a:ext uri="{FF2B5EF4-FFF2-40B4-BE49-F238E27FC236}">
                <a16:creationId xmlns:a16="http://schemas.microsoft.com/office/drawing/2014/main" id="{EAED686A-F836-8FC0-9C11-B2053F8B6DD4}"/>
              </a:ext>
            </a:extLst>
          </p:cNvPr>
          <p:cNvSpPr/>
          <p:nvPr/>
        </p:nvSpPr>
        <p:spPr>
          <a:xfrm>
            <a:off x="3261090" y="3323251"/>
            <a:ext cx="2489824" cy="32831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Explanations</a:t>
            </a:r>
          </a:p>
        </p:txBody>
      </p:sp>
    </p:spTree>
    <p:extLst>
      <p:ext uri="{BB962C8B-B14F-4D97-AF65-F5344CB8AC3E}">
        <p14:creationId xmlns:p14="http://schemas.microsoft.com/office/powerpoint/2010/main" val="3707319577"/>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41465C5D-A9B8-4835-82C1-2162F60096EB}"/>
              </a:ext>
            </a:extLst>
          </p:cNvPr>
          <p:cNvSpPr txBox="1">
            <a:spLocks noChangeArrowheads="1"/>
          </p:cNvSpPr>
          <p:nvPr/>
        </p:nvSpPr>
        <p:spPr>
          <a:xfrm>
            <a:off x="282268" y="90344"/>
            <a:ext cx="8456152" cy="421315"/>
          </a:xfrm>
          <a:prstGeom prst="rect">
            <a:avLst/>
          </a:prstGeom>
        </p:spPr>
        <p:txBody>
          <a:bodyPr/>
          <a:lstStyle>
            <a:lvl1pPr algn="l" defTabSz="685800" rtl="0" eaLnBrk="1" latinLnBrk="0" hangingPunct="1">
              <a:lnSpc>
                <a:spcPct val="90000"/>
              </a:lnSpc>
              <a:spcBef>
                <a:spcPct val="0"/>
              </a:spcBef>
              <a:buNone/>
              <a:defRPr sz="2100" b="1" kern="1200">
                <a:solidFill>
                  <a:schemeClr val="tx1"/>
                </a:solidFill>
                <a:latin typeface="Arial" panose="020B0604020202020204" pitchFamily="34" charset="0"/>
                <a:ea typeface="+mj-ea"/>
                <a:cs typeface="Arial" panose="020B0604020202020204" pitchFamily="34" charset="0"/>
              </a:defRPr>
            </a:lvl1pPr>
          </a:lstStyle>
          <a:p>
            <a:r>
              <a:rPr lang="en-US" sz="2398" b="0" kern="0" dirty="0"/>
              <a:t>Conclusion</a:t>
            </a:r>
            <a:endParaRPr lang="en-US" sz="2398" b="0" dirty="0"/>
          </a:p>
        </p:txBody>
      </p:sp>
      <p:sp>
        <p:nvSpPr>
          <p:cNvPr id="3" name="TextBox 2">
            <a:extLst>
              <a:ext uri="{FF2B5EF4-FFF2-40B4-BE49-F238E27FC236}">
                <a16:creationId xmlns:a16="http://schemas.microsoft.com/office/drawing/2014/main" id="{0D4253AD-B333-5FA0-B898-BEC947A247E6}"/>
              </a:ext>
            </a:extLst>
          </p:cNvPr>
          <p:cNvSpPr txBox="1"/>
          <p:nvPr/>
        </p:nvSpPr>
        <p:spPr>
          <a:xfrm>
            <a:off x="671806" y="668001"/>
            <a:ext cx="7333205" cy="1661993"/>
          </a:xfrm>
          <a:prstGeom prst="rect">
            <a:avLst/>
          </a:prstGeom>
          <a:noFill/>
        </p:spPr>
        <p:txBody>
          <a:bodyPr wrap="square" lIns="0" tIns="0" rIns="0" bIns="0" rtlCol="0">
            <a:spAutoFit/>
          </a:bodyPr>
          <a:lstStyle/>
          <a:p>
            <a:endParaRPr lang="en-US" dirty="0">
              <a:latin typeface="Arial"/>
              <a:cs typeface="Arial"/>
            </a:endParaRPr>
          </a:p>
          <a:p>
            <a:r>
              <a:rPr lang="en-US" dirty="0" err="1">
                <a:latin typeface="Arial"/>
                <a:cs typeface="Arial"/>
              </a:rPr>
              <a:t>Explainability</a:t>
            </a:r>
            <a:r>
              <a:rPr lang="en-US" dirty="0">
                <a:latin typeface="Arial"/>
                <a:cs typeface="Arial"/>
              </a:rPr>
              <a:t> of real-time systems and their analysis:</a:t>
            </a:r>
            <a:br>
              <a:rPr lang="en-US" dirty="0">
                <a:latin typeface="Arial"/>
                <a:cs typeface="Arial"/>
              </a:rPr>
            </a:br>
            <a:endParaRPr lang="en-US" dirty="0">
              <a:latin typeface="Arial"/>
              <a:cs typeface="Arial"/>
            </a:endParaRPr>
          </a:p>
          <a:p>
            <a:r>
              <a:rPr lang="en-US" dirty="0">
                <a:latin typeface="Arial"/>
                <a:cs typeface="Arial"/>
              </a:rPr>
              <a:t>   has the potential to make research results valuable to practitioners</a:t>
            </a:r>
            <a:br>
              <a:rPr lang="en-US" dirty="0">
                <a:latin typeface="Arial"/>
                <a:cs typeface="Arial"/>
              </a:rPr>
            </a:br>
            <a:br>
              <a:rPr lang="en-US" dirty="0">
                <a:latin typeface="Arial"/>
                <a:cs typeface="Arial"/>
              </a:rPr>
            </a:br>
            <a:r>
              <a:rPr lang="en-US" dirty="0">
                <a:latin typeface="Arial"/>
                <a:cs typeface="Arial"/>
              </a:rPr>
              <a:t>   is a new, rich, area of research</a:t>
            </a:r>
          </a:p>
        </p:txBody>
      </p:sp>
    </p:spTree>
    <p:extLst>
      <p:ext uri="{BB962C8B-B14F-4D97-AF65-F5344CB8AC3E}">
        <p14:creationId xmlns:p14="http://schemas.microsoft.com/office/powerpoint/2010/main" val="338577754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143B6F-F507-A1C5-0232-325C436987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351" t="17743" r="1674" b="1297"/>
          <a:stretch/>
        </p:blipFill>
        <p:spPr>
          <a:xfrm>
            <a:off x="0" y="0"/>
            <a:ext cx="10113963" cy="5286376"/>
          </a:xfrm>
          <a:prstGeom prst="rect">
            <a:avLst/>
          </a:prstGeom>
        </p:spPr>
      </p:pic>
      <p:pic>
        <p:nvPicPr>
          <p:cNvPr id="2" name="Picture 1">
            <a:extLst>
              <a:ext uri="{FF2B5EF4-FFF2-40B4-BE49-F238E27FC236}">
                <a16:creationId xmlns:a16="http://schemas.microsoft.com/office/drawing/2014/main" id="{4A0CB013-D383-D918-8881-D4A216FD05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717" y="1516825"/>
            <a:ext cx="5327771" cy="1523492"/>
          </a:xfrm>
          <a:prstGeom prst="rect">
            <a:avLst/>
          </a:prstGeom>
        </p:spPr>
      </p:pic>
      <p:sp>
        <p:nvSpPr>
          <p:cNvPr id="3" name="Title 4">
            <a:extLst>
              <a:ext uri="{FF2B5EF4-FFF2-40B4-BE49-F238E27FC236}">
                <a16:creationId xmlns:a16="http://schemas.microsoft.com/office/drawing/2014/main" id="{27001B44-72FD-52FB-1561-FFD49A8E3648}"/>
              </a:ext>
            </a:extLst>
          </p:cNvPr>
          <p:cNvSpPr>
            <a:spLocks noGrp="1"/>
          </p:cNvSpPr>
          <p:nvPr>
            <p:ph type="title"/>
          </p:nvPr>
        </p:nvSpPr>
        <p:spPr>
          <a:xfrm>
            <a:off x="337132" y="298075"/>
            <a:ext cx="8606843" cy="754076"/>
          </a:xfrm>
        </p:spPr>
        <p:txBody>
          <a:bodyPr/>
          <a:lstStyle/>
          <a:p>
            <a:r>
              <a:rPr lang="en-US" dirty="0"/>
              <a:t> </a:t>
            </a:r>
          </a:p>
        </p:txBody>
      </p:sp>
      <p:pic>
        <p:nvPicPr>
          <p:cNvPr id="5" name="Picture 4">
            <a:extLst>
              <a:ext uri="{FF2B5EF4-FFF2-40B4-BE49-F238E27FC236}">
                <a16:creationId xmlns:a16="http://schemas.microsoft.com/office/drawing/2014/main" id="{8670C8F3-5922-C424-FF37-D2E9569AD4D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295" t="2331" r="778" b="2331"/>
          <a:stretch/>
        </p:blipFill>
        <p:spPr>
          <a:xfrm>
            <a:off x="4620002" y="62117"/>
            <a:ext cx="3987080" cy="3985188"/>
          </a:xfrm>
          <a:prstGeom prst="ellipse">
            <a:avLst/>
          </a:prstGeom>
          <a:solidFill>
            <a:schemeClr val="bg1">
              <a:lumMod val="95000"/>
            </a:schemeClr>
          </a:solidFill>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6" name="Rounded Rectangular Callout 1">
            <a:extLst>
              <a:ext uri="{FF2B5EF4-FFF2-40B4-BE49-F238E27FC236}">
                <a16:creationId xmlns:a16="http://schemas.microsoft.com/office/drawing/2014/main" id="{7EA74A79-8B85-DAF0-8EC8-511B5C70CEFC}"/>
              </a:ext>
            </a:extLst>
          </p:cNvPr>
          <p:cNvSpPr/>
          <p:nvPr/>
        </p:nvSpPr>
        <p:spPr>
          <a:xfrm>
            <a:off x="337132" y="219990"/>
            <a:ext cx="4434778" cy="1992034"/>
          </a:xfrm>
          <a:prstGeom prst="wedgeRoundRectCallout">
            <a:avLst>
              <a:gd name="adj1" fmla="val 67179"/>
              <a:gd name="adj2" fmla="val 17983"/>
              <a:gd name="adj3" fmla="val 16667"/>
            </a:avLst>
          </a:prstGeom>
          <a:solidFill>
            <a:srgbClr val="FFFFFF"/>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19" rIns="91440" bIns="91440" numCol="1" spcCol="38100" rtlCol="0" anchor="ctr">
            <a:spAutoFit/>
          </a:bodyPr>
          <a:lstStyle/>
          <a:p>
            <a:r>
              <a:rPr lang="en-US" sz="1800" dirty="0">
                <a:latin typeface="Arial" panose="020B0604020202020204" pitchFamily="34" charset="0"/>
                <a:cs typeface="Arial" panose="020B0604020202020204" pitchFamily="34" charset="0"/>
              </a:rPr>
              <a:t>We have a safety method implemented using a black box where we enter information about the aircraft, the pilot, and the route. The black box tells us before takeoff if it is safe or unsafe to fly. Now, it says that it is safe.</a:t>
            </a:r>
          </a:p>
        </p:txBody>
      </p:sp>
      <p:sp>
        <p:nvSpPr>
          <p:cNvPr id="7" name="Rounded Rectangular Callout 3">
            <a:extLst>
              <a:ext uri="{FF2B5EF4-FFF2-40B4-BE49-F238E27FC236}">
                <a16:creationId xmlns:a16="http://schemas.microsoft.com/office/drawing/2014/main" id="{0B333BF7-C711-346D-C84D-66E972D4AF77}"/>
              </a:ext>
            </a:extLst>
          </p:cNvPr>
          <p:cNvSpPr/>
          <p:nvPr/>
        </p:nvSpPr>
        <p:spPr>
          <a:xfrm>
            <a:off x="7115262" y="328672"/>
            <a:ext cx="1721436" cy="1021554"/>
          </a:xfrm>
          <a:prstGeom prst="wedgeRoundRectCallout">
            <a:avLst>
              <a:gd name="adj1" fmla="val -54005"/>
              <a:gd name="adj2" fmla="val 70161"/>
              <a:gd name="adj3" fmla="val 16667"/>
            </a:avLst>
          </a:prstGeom>
          <a:solidFill>
            <a:srgbClr val="FFFFFF"/>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45719" rIns="91440" bIns="45719" numCol="1" spcCol="38100" rtlCol="0" anchor="ctr">
            <a:spAutoFit/>
          </a:bodyPr>
          <a:lstStyle/>
          <a:p>
            <a:r>
              <a:rPr lang="en-US" sz="1800" dirty="0">
                <a:latin typeface="Arial" panose="020B0604020202020204" pitchFamily="34" charset="0"/>
                <a:cs typeface="Arial" panose="020B0604020202020204" pitchFamily="34" charset="0"/>
              </a:rPr>
              <a:t>Why should I trust that this flight is safe?</a:t>
            </a:r>
          </a:p>
        </p:txBody>
      </p:sp>
      <p:sp>
        <p:nvSpPr>
          <p:cNvPr id="8" name="Cube 7">
            <a:extLst>
              <a:ext uri="{FF2B5EF4-FFF2-40B4-BE49-F238E27FC236}">
                <a16:creationId xmlns:a16="http://schemas.microsoft.com/office/drawing/2014/main" id="{2B8AA1EE-87C3-BCE6-FDC8-598CC5EEF073}"/>
              </a:ext>
            </a:extLst>
          </p:cNvPr>
          <p:cNvSpPr/>
          <p:nvPr/>
        </p:nvSpPr>
        <p:spPr>
          <a:xfrm>
            <a:off x="784830" y="2071991"/>
            <a:ext cx="1021977" cy="520765"/>
          </a:xfrm>
          <a:prstGeom prst="cube">
            <a:avLst>
              <a:gd name="adj" fmla="val 46478"/>
            </a:avLst>
          </a:prstGeom>
          <a:solidFill>
            <a:schemeClr val="bg1">
              <a:lumMod val="65000"/>
            </a:schemeClr>
          </a:solid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31796889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theme/theme1.xml><?xml version="1.0" encoding="utf-8"?>
<a:theme xmlns:a="http://schemas.openxmlformats.org/drawingml/2006/main" name="2. Content Slides">
  <a:themeElements>
    <a:clrScheme name="Custom 11">
      <a:dk1>
        <a:srgbClr val="000000"/>
      </a:dk1>
      <a:lt1>
        <a:srgbClr val="FFFFFF"/>
      </a:lt1>
      <a:dk2>
        <a:srgbClr val="1D4477"/>
      </a:dk2>
      <a:lt2>
        <a:srgbClr val="A4A4A4"/>
      </a:lt2>
      <a:accent1>
        <a:srgbClr val="1D4477"/>
      </a:accent1>
      <a:accent2>
        <a:srgbClr val="996729"/>
      </a:accent2>
      <a:accent3>
        <a:srgbClr val="28773C"/>
      </a:accent3>
      <a:accent4>
        <a:srgbClr val="E8A813"/>
      </a:accent4>
      <a:accent5>
        <a:srgbClr val="178AA0"/>
      </a:accent5>
      <a:accent6>
        <a:srgbClr val="B73529"/>
      </a:accent6>
      <a:hlink>
        <a:srgbClr val="0A50E1"/>
      </a:hlink>
      <a:folHlink>
        <a:srgbClr val="6EB2E6"/>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2200" dirty="0" smtClean="0">
            <a:latin typeface="Arial"/>
            <a:cs typeface="Arial"/>
          </a:defRPr>
        </a:defPPr>
      </a:lstStyle>
    </a:txDef>
  </a:objectDefaults>
  <a:extraClrSchemeLst/>
  <a:extLst>
    <a:ext uri="{05A4C25C-085E-4340-85A3-A5531E510DB2}">
      <thm15:themeFamily xmlns:thm15="http://schemas.microsoft.com/office/thememl/2012/main" name="SEI_Template_16x9.potx" id="{C80839BD-BEC9-4FE6-9347-A04199D78BB9}" vid="{74416AE3-D0A0-4496-B729-1F2087C31D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OLD_asert_workshop_interference-channels_analyzing_interference_bjorn_andersson</Template>
  <TotalTime>745</TotalTime>
  <Words>5681</Words>
  <Application>Microsoft Office PowerPoint</Application>
  <PresentationFormat>On-screen Show (16:9)</PresentationFormat>
  <Paragraphs>812</Paragraphs>
  <Slides>83</Slides>
  <Notes>74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83</vt:i4>
      </vt:variant>
    </vt:vector>
  </HeadingPairs>
  <TitlesOfParts>
    <vt:vector size="89" baseType="lpstr">
      <vt:lpstr>Arial</vt:lpstr>
      <vt:lpstr>Calibri</vt:lpstr>
      <vt:lpstr>Courier New</vt:lpstr>
      <vt:lpstr>Symbol</vt:lpstr>
      <vt:lpstr>Times New Roman</vt:lpstr>
      <vt:lpstr>2. Content Slides</vt:lpstr>
      <vt:lpstr>The Case for Explainability of Real-Time Systems and their Analyses</vt:lpstr>
      <vt:lpstr>PowerPoint Presentation</vt:lpstr>
      <vt:lpstr>PowerPoint Presentation</vt:lpstr>
      <vt:lpstr> </vt:lpstr>
      <vt:lpstr> </vt:lpstr>
      <vt:lpstr> </vt:lpstr>
      <vt:lpstr> </vt:lpstr>
      <vt:lpstr> </vt:lpstr>
      <vt:lpstr> </vt:lpstr>
      <vt:lpstr> </vt:lpstr>
      <vt:lpstr> </vt:lpstr>
      <vt:lpstr> </vt:lpstr>
      <vt:lpstr>Problem: How to get developers and certifiers to trust FMs</vt:lpstr>
      <vt:lpstr>Problem: How to get developers and certifiers to trust FMs</vt:lpstr>
      <vt:lpstr>Problem: How to get developers and certifiers to trust FMs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 How to get developers and certifiers to trust FMs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 PowerPoint  Title Slide</dc:title>
  <dc:creator>Bjorn Andersson</dc:creator>
  <cp:lastModifiedBy>Bjorn Andersson</cp:lastModifiedBy>
  <cp:revision>62</cp:revision>
  <cp:lastPrinted>2022-11-28T18:33:21Z</cp:lastPrinted>
  <dcterms:created xsi:type="dcterms:W3CDTF">2022-08-10T16:05:33Z</dcterms:created>
  <dcterms:modified xsi:type="dcterms:W3CDTF">2022-11-28T21:49:41Z</dcterms:modified>
</cp:coreProperties>
</file>