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367" r:id="rId3"/>
    <p:sldId id="389" r:id="rId4"/>
    <p:sldId id="381" r:id="rId5"/>
    <p:sldId id="358" r:id="rId6"/>
    <p:sldId id="368" r:id="rId7"/>
    <p:sldId id="382" r:id="rId8"/>
    <p:sldId id="390" r:id="rId9"/>
    <p:sldId id="391" r:id="rId10"/>
    <p:sldId id="392" r:id="rId11"/>
    <p:sldId id="393" r:id="rId12"/>
    <p:sldId id="394" r:id="rId13"/>
    <p:sldId id="395" r:id="rId14"/>
    <p:sldId id="397" r:id="rId15"/>
    <p:sldId id="398" r:id="rId16"/>
    <p:sldId id="399" r:id="rId17"/>
    <p:sldId id="400" r:id="rId18"/>
    <p:sldId id="365" r:id="rId19"/>
    <p:sldId id="380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1" d="100"/>
          <a:sy n="81" d="100"/>
        </p:scale>
        <p:origin x="48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334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012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13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02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120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14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520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847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141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399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416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94047-AACC-41CA-B6C3-6A41C8292485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72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help.github.com/articles/fork-a-repo/" TargetMode="External"/><Relationship Id="rId2" Type="http://schemas.openxmlformats.org/officeDocument/2006/relationships/hyperlink" Target="https://github.com/aperley/dino-stor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andrew.cmu.edu/course/98-174/f17/midterm/midterm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6588" y="348376"/>
            <a:ext cx="9144000" cy="16552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Lecture 5</a:t>
            </a:r>
            <a:endParaRPr lang="en-US" dirty="0"/>
          </a:p>
          <a:p>
            <a:r>
              <a:rPr lang="en-US" dirty="0"/>
              <a:t>Remotes</a:t>
            </a:r>
          </a:p>
        </p:txBody>
      </p:sp>
      <p:pic>
        <p:nvPicPr>
          <p:cNvPr id="2" name="Picture 2" descr="https://tse1.mm.bing.net/th?&amp;id=OIP.Mb7452cfd42ee69799f3e181990ce7a2ao0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88" y="1830648"/>
            <a:ext cx="7187443" cy="4791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i1.adis.ws/i/pcec/N2QAYB000820_ALT01?$PDP-Hero-Image-Desktop$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2213" y="349451"/>
            <a:ext cx="4476750" cy="3362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488852" y="-410690"/>
            <a:ext cx="224092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dirty="0">
                <a:solidFill>
                  <a:srgbClr val="FF00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316275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>
            <a:extLst>
              <a:ext uri="{FF2B5EF4-FFF2-40B4-BE49-F238E27FC236}">
                <a16:creationId xmlns:a16="http://schemas.microsoft.com/office/drawing/2014/main" id="{F64DA6A6-7F90-421A-8025-2DAFE885076A}"/>
              </a:ext>
            </a:extLst>
          </p:cNvPr>
          <p:cNvSpPr/>
          <p:nvPr/>
        </p:nvSpPr>
        <p:spPr>
          <a:xfrm>
            <a:off x="228600" y="2663687"/>
            <a:ext cx="5506174" cy="374705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45079D-C2DE-40A2-A4E0-E0CD5E32C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Committing and Pushing Back to </a:t>
            </a:r>
            <a:r>
              <a:rPr lang="en-US" dirty="0" err="1"/>
              <a:t>Github</a:t>
            </a:r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E9C5528-FEF4-40FF-A059-AF52E7072C70}"/>
              </a:ext>
            </a:extLst>
          </p:cNvPr>
          <p:cNvSpPr/>
          <p:nvPr/>
        </p:nvSpPr>
        <p:spPr>
          <a:xfrm>
            <a:off x="387522" y="4621717"/>
            <a:ext cx="3244164" cy="83659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aa2d5ac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“Add chapter 1 of </a:t>
            </a:r>
            <a:r>
              <a:rPr lang="en-US" dirty="0" err="1">
                <a:solidFill>
                  <a:sysClr val="windowText" lastClr="000000"/>
                </a:solidFill>
              </a:rPr>
              <a:t>dino</a:t>
            </a:r>
            <a:r>
              <a:rPr lang="en-US" dirty="0">
                <a:solidFill>
                  <a:sysClr val="windowText" lastClr="000000"/>
                </a:solidFill>
              </a:rPr>
              <a:t> story”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1A48857B-ADC6-4CD0-B3AA-0D65E9A90355}"/>
              </a:ext>
            </a:extLst>
          </p:cNvPr>
          <p:cNvSpPr/>
          <p:nvPr/>
        </p:nvSpPr>
        <p:spPr>
          <a:xfrm>
            <a:off x="3932160" y="3407454"/>
            <a:ext cx="1225485" cy="34879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master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C35700B3-C842-4D45-AB90-8F5973E0B5CC}"/>
              </a:ext>
            </a:extLst>
          </p:cNvPr>
          <p:cNvSpPr/>
          <p:nvPr/>
        </p:nvSpPr>
        <p:spPr>
          <a:xfrm>
            <a:off x="3924228" y="3834609"/>
            <a:ext cx="1225485" cy="34879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HEAD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E68A301-21A9-437A-BC97-ADD88A284E91}"/>
              </a:ext>
            </a:extLst>
          </p:cNvPr>
          <p:cNvCxnSpPr>
            <a:cxnSpLocks/>
            <a:stCxn id="20" idx="1"/>
            <a:endCxn id="28" idx="3"/>
          </p:cNvCxnSpPr>
          <p:nvPr/>
        </p:nvCxnSpPr>
        <p:spPr>
          <a:xfrm flipH="1">
            <a:off x="3635292" y="3581850"/>
            <a:ext cx="296868" cy="0"/>
          </a:xfrm>
          <a:prstGeom prst="straightConnector1">
            <a:avLst/>
          </a:prstGeom>
          <a:ln w="28575">
            <a:solidFill>
              <a:schemeClr val="accent6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548C0F27-AFC0-4701-A75F-C2C263B71FBE}"/>
              </a:ext>
            </a:extLst>
          </p:cNvPr>
          <p:cNvSpPr/>
          <p:nvPr/>
        </p:nvSpPr>
        <p:spPr>
          <a:xfrm>
            <a:off x="391128" y="3163552"/>
            <a:ext cx="3244164" cy="83659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93d2876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“Change Tyler -&gt; Teresa”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720F8748-C82D-4880-8A03-FEB62CAADFE9}"/>
              </a:ext>
            </a:extLst>
          </p:cNvPr>
          <p:cNvCxnSpPr>
            <a:cxnSpLocks/>
            <a:stCxn id="28" idx="2"/>
            <a:endCxn id="7" idx="0"/>
          </p:cNvCxnSpPr>
          <p:nvPr/>
        </p:nvCxnSpPr>
        <p:spPr>
          <a:xfrm flipH="1">
            <a:off x="2009604" y="4000148"/>
            <a:ext cx="3606" cy="6215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B2A2BE6B-1D77-46ED-9F03-1FF7541197F4}"/>
              </a:ext>
            </a:extLst>
          </p:cNvPr>
          <p:cNvCxnSpPr>
            <a:stCxn id="21" idx="3"/>
            <a:endCxn id="20" idx="3"/>
          </p:cNvCxnSpPr>
          <p:nvPr/>
        </p:nvCxnSpPr>
        <p:spPr>
          <a:xfrm flipV="1">
            <a:off x="5149713" y="3581850"/>
            <a:ext cx="7932" cy="427155"/>
          </a:xfrm>
          <a:prstGeom prst="bentConnector3">
            <a:avLst>
              <a:gd name="adj1" fmla="val 2981997"/>
            </a:avLst>
          </a:prstGeom>
          <a:ln w="28575">
            <a:solidFill>
              <a:schemeClr val="accent2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E6E31A78-CB26-4CB8-8CFE-DA2BD770CBC9}"/>
              </a:ext>
            </a:extLst>
          </p:cNvPr>
          <p:cNvSpPr txBox="1"/>
          <p:nvPr/>
        </p:nvSpPr>
        <p:spPr>
          <a:xfrm>
            <a:off x="228600" y="5814391"/>
            <a:ext cx="5347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Aaron’s Computer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87AD6B8-2C4C-4E1A-BBD4-FD0CBF1A7D65}"/>
              </a:ext>
            </a:extLst>
          </p:cNvPr>
          <p:cNvSpPr/>
          <p:nvPr/>
        </p:nvSpPr>
        <p:spPr>
          <a:xfrm>
            <a:off x="6672066" y="2663687"/>
            <a:ext cx="5347252" cy="374705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B2C41EED-0476-468E-81EE-D12A9285397E}"/>
              </a:ext>
            </a:extLst>
          </p:cNvPr>
          <p:cNvSpPr/>
          <p:nvPr/>
        </p:nvSpPr>
        <p:spPr>
          <a:xfrm>
            <a:off x="6830988" y="4621717"/>
            <a:ext cx="3244164" cy="83659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aa2d5ac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“Add chapter 1 of </a:t>
            </a:r>
            <a:r>
              <a:rPr lang="en-US" dirty="0" err="1">
                <a:solidFill>
                  <a:sysClr val="windowText" lastClr="000000"/>
                </a:solidFill>
              </a:rPr>
              <a:t>dino</a:t>
            </a:r>
            <a:r>
              <a:rPr lang="en-US" dirty="0">
                <a:solidFill>
                  <a:sysClr val="windowText" lastClr="000000"/>
                </a:solidFill>
              </a:rPr>
              <a:t> story”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09D7C250-3C93-4C6C-8592-BEB40371855D}"/>
              </a:ext>
            </a:extLst>
          </p:cNvPr>
          <p:cNvSpPr/>
          <p:nvPr/>
        </p:nvSpPr>
        <p:spPr>
          <a:xfrm>
            <a:off x="10375626" y="4868506"/>
            <a:ext cx="1225485" cy="34879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master</a:t>
            </a: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6A06F335-84A5-4C25-998D-200BA41FF53E}"/>
              </a:ext>
            </a:extLst>
          </p:cNvPr>
          <p:cNvSpPr/>
          <p:nvPr/>
        </p:nvSpPr>
        <p:spPr>
          <a:xfrm>
            <a:off x="10367694" y="5295661"/>
            <a:ext cx="1225485" cy="34879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HEAD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FAB235CD-5321-48F6-8247-2989FF4F0C25}"/>
              </a:ext>
            </a:extLst>
          </p:cNvPr>
          <p:cNvCxnSpPr>
            <a:cxnSpLocks/>
            <a:stCxn id="52" idx="1"/>
          </p:cNvCxnSpPr>
          <p:nvPr/>
        </p:nvCxnSpPr>
        <p:spPr>
          <a:xfrm flipH="1">
            <a:off x="10078758" y="5042902"/>
            <a:ext cx="296868" cy="0"/>
          </a:xfrm>
          <a:prstGeom prst="straightConnector1">
            <a:avLst/>
          </a:prstGeom>
          <a:ln w="28575">
            <a:solidFill>
              <a:schemeClr val="accent6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or: Elbow 56">
            <a:extLst>
              <a:ext uri="{FF2B5EF4-FFF2-40B4-BE49-F238E27FC236}">
                <a16:creationId xmlns:a16="http://schemas.microsoft.com/office/drawing/2014/main" id="{7E1D92B6-84FD-413B-8724-1E10CBE964D6}"/>
              </a:ext>
            </a:extLst>
          </p:cNvPr>
          <p:cNvCxnSpPr>
            <a:cxnSpLocks/>
            <a:stCxn id="53" idx="3"/>
            <a:endCxn id="52" idx="3"/>
          </p:cNvCxnSpPr>
          <p:nvPr/>
        </p:nvCxnSpPr>
        <p:spPr>
          <a:xfrm flipV="1">
            <a:off x="11593179" y="5042902"/>
            <a:ext cx="7932" cy="427155"/>
          </a:xfrm>
          <a:prstGeom prst="bentConnector3">
            <a:avLst>
              <a:gd name="adj1" fmla="val 2981997"/>
            </a:avLst>
          </a:prstGeom>
          <a:ln w="28575">
            <a:solidFill>
              <a:schemeClr val="accent2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CBC92DF9-759D-46E8-B299-A397C8EAF507}"/>
              </a:ext>
            </a:extLst>
          </p:cNvPr>
          <p:cNvSpPr txBox="1"/>
          <p:nvPr/>
        </p:nvSpPr>
        <p:spPr>
          <a:xfrm>
            <a:off x="6672066" y="5814391"/>
            <a:ext cx="5347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Github’s</a:t>
            </a:r>
            <a:r>
              <a:rPr lang="en-US" dirty="0"/>
              <a:t> Server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6B4DDFEA-18DF-422C-A423-C4D5567CCB8E}"/>
              </a:ext>
            </a:extLst>
          </p:cNvPr>
          <p:cNvSpPr/>
          <p:nvPr/>
        </p:nvSpPr>
        <p:spPr>
          <a:xfrm>
            <a:off x="3924228" y="4650104"/>
            <a:ext cx="1651624" cy="34879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origin/master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951731B9-1C1C-40F8-849A-345E82F00E46}"/>
              </a:ext>
            </a:extLst>
          </p:cNvPr>
          <p:cNvCxnSpPr>
            <a:cxnSpLocks/>
            <a:stCxn id="59" idx="1"/>
          </p:cNvCxnSpPr>
          <p:nvPr/>
        </p:nvCxnSpPr>
        <p:spPr>
          <a:xfrm flipH="1">
            <a:off x="3627360" y="4824500"/>
            <a:ext cx="296868" cy="0"/>
          </a:xfrm>
          <a:prstGeom prst="straightConnector1">
            <a:avLst/>
          </a:prstGeom>
          <a:ln w="28575">
            <a:solidFill>
              <a:schemeClr val="accent6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98B3AF3C-13F5-4764-A3CE-8CFB8991A581}"/>
              </a:ext>
            </a:extLst>
          </p:cNvPr>
          <p:cNvSpPr/>
          <p:nvPr/>
        </p:nvSpPr>
        <p:spPr>
          <a:xfrm>
            <a:off x="3924228" y="5077259"/>
            <a:ext cx="1651624" cy="34879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origin/HEAD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55EEA4CA-E932-4A58-9696-4DA3A0B84B23}"/>
              </a:ext>
            </a:extLst>
          </p:cNvPr>
          <p:cNvCxnSpPr>
            <a:cxnSpLocks/>
            <a:stCxn id="62" idx="1"/>
          </p:cNvCxnSpPr>
          <p:nvPr/>
        </p:nvCxnSpPr>
        <p:spPr>
          <a:xfrm flipH="1">
            <a:off x="3627360" y="5251655"/>
            <a:ext cx="296868" cy="0"/>
          </a:xfrm>
          <a:prstGeom prst="straightConnector1">
            <a:avLst/>
          </a:prstGeom>
          <a:ln w="28575">
            <a:solidFill>
              <a:schemeClr val="accent6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832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/>
      <p:bldP spid="50" grpId="0" animBg="1"/>
      <p:bldP spid="51" grpId="0" animBg="1"/>
      <p:bldP spid="52" grpId="0" animBg="1"/>
      <p:bldP spid="53" grpId="0" animBg="1"/>
      <p:bldP spid="58" grpId="0"/>
      <p:bldP spid="59" grpId="0" animBg="1"/>
      <p:bldP spid="6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1C709-F517-4A79-B6E3-D3106B7F1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Listing Remote Branches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2E305E6-8109-4A80-B3B0-DC4DFA9EBF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00150" y="3058319"/>
            <a:ext cx="9791700" cy="188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928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E22DF-C0F5-4F95-AD8A-CEC29C65E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Pushing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E98DD-7088-4F6E-B293-8E4801BE5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17375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$ git push origin master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Pushes the local branch called </a:t>
            </a:r>
            <a:r>
              <a:rPr lang="en-US" dirty="0">
                <a:latin typeface="Consolas" panose="020B0609020204030204" pitchFamily="49" charset="0"/>
              </a:rPr>
              <a:t>master</a:t>
            </a:r>
            <a:r>
              <a:rPr lang="en-US" dirty="0"/>
              <a:t> to the branch called </a:t>
            </a:r>
            <a:r>
              <a:rPr lang="en-US" dirty="0">
                <a:latin typeface="Consolas" panose="020B0609020204030204" pitchFamily="49" charset="0"/>
              </a:rPr>
              <a:t>master</a:t>
            </a:r>
            <a:r>
              <a:rPr lang="en-US" dirty="0"/>
              <a:t> on the remote named </a:t>
            </a:r>
            <a:r>
              <a:rPr lang="en-US" dirty="0">
                <a:latin typeface="Consolas" panose="020B0609020204030204" pitchFamily="49" charset="0"/>
              </a:rPr>
              <a:t>origin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/>
              <a:t>This is how we move where remote branches </a:t>
            </a:r>
            <a:r>
              <a:rPr lang="en-US" b="1" dirty="0"/>
              <a:t>point to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03A21A-E087-44AE-A7BA-5E84641464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" y="5143908"/>
            <a:ext cx="11353800" cy="1167992"/>
          </a:xfrm>
          <a:prstGeom prst="rect">
            <a:avLst/>
          </a:prstGeom>
        </p:spPr>
      </p:pic>
      <p:pic>
        <p:nvPicPr>
          <p:cNvPr id="5" name="Picture 4" descr="https://www.bodybuilding.com/fun/images/2015/arnold-blueprint-mass-training-4-graphics.jpg">
            <a:extLst>
              <a:ext uri="{FF2B5EF4-FFF2-40B4-BE49-F238E27FC236}">
                <a16:creationId xmlns:a16="http://schemas.microsoft.com/office/drawing/2014/main" id="{5363749D-8840-4266-B691-84C5EC747A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3574" y="79242"/>
            <a:ext cx="2875722" cy="2223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2738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>
            <a:extLst>
              <a:ext uri="{FF2B5EF4-FFF2-40B4-BE49-F238E27FC236}">
                <a16:creationId xmlns:a16="http://schemas.microsoft.com/office/drawing/2014/main" id="{F64DA6A6-7F90-421A-8025-2DAFE885076A}"/>
              </a:ext>
            </a:extLst>
          </p:cNvPr>
          <p:cNvSpPr/>
          <p:nvPr/>
        </p:nvSpPr>
        <p:spPr>
          <a:xfrm>
            <a:off x="228600" y="2663687"/>
            <a:ext cx="5506174" cy="374705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45079D-C2DE-40A2-A4E0-E0CD5E32C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Pushing Back to </a:t>
            </a:r>
            <a:r>
              <a:rPr lang="en-US" dirty="0" err="1"/>
              <a:t>Github</a:t>
            </a:r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E9C5528-FEF4-40FF-A059-AF52E7072C70}"/>
              </a:ext>
            </a:extLst>
          </p:cNvPr>
          <p:cNvSpPr/>
          <p:nvPr/>
        </p:nvSpPr>
        <p:spPr>
          <a:xfrm>
            <a:off x="387522" y="4621717"/>
            <a:ext cx="3244164" cy="83659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aa2d5ac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“Add chapter 1 of </a:t>
            </a:r>
            <a:r>
              <a:rPr lang="en-US" dirty="0" err="1">
                <a:solidFill>
                  <a:sysClr val="windowText" lastClr="000000"/>
                </a:solidFill>
              </a:rPr>
              <a:t>dino</a:t>
            </a:r>
            <a:r>
              <a:rPr lang="en-US" dirty="0">
                <a:solidFill>
                  <a:sysClr val="windowText" lastClr="000000"/>
                </a:solidFill>
              </a:rPr>
              <a:t> story”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1A48857B-ADC6-4CD0-B3AA-0D65E9A90355}"/>
              </a:ext>
            </a:extLst>
          </p:cNvPr>
          <p:cNvSpPr/>
          <p:nvPr/>
        </p:nvSpPr>
        <p:spPr>
          <a:xfrm>
            <a:off x="3932160" y="3407454"/>
            <a:ext cx="1225485" cy="34879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master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C35700B3-C842-4D45-AB90-8F5973E0B5CC}"/>
              </a:ext>
            </a:extLst>
          </p:cNvPr>
          <p:cNvSpPr/>
          <p:nvPr/>
        </p:nvSpPr>
        <p:spPr>
          <a:xfrm>
            <a:off x="3924228" y="3834609"/>
            <a:ext cx="1225485" cy="34879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HEAD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E68A301-21A9-437A-BC97-ADD88A284E91}"/>
              </a:ext>
            </a:extLst>
          </p:cNvPr>
          <p:cNvCxnSpPr>
            <a:cxnSpLocks/>
            <a:stCxn id="20" idx="1"/>
            <a:endCxn id="28" idx="3"/>
          </p:cNvCxnSpPr>
          <p:nvPr/>
        </p:nvCxnSpPr>
        <p:spPr>
          <a:xfrm flipH="1">
            <a:off x="3635292" y="3581850"/>
            <a:ext cx="296868" cy="0"/>
          </a:xfrm>
          <a:prstGeom prst="straightConnector1">
            <a:avLst/>
          </a:prstGeom>
          <a:ln w="28575">
            <a:solidFill>
              <a:schemeClr val="accent6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548C0F27-AFC0-4701-A75F-C2C263B71FBE}"/>
              </a:ext>
            </a:extLst>
          </p:cNvPr>
          <p:cNvSpPr/>
          <p:nvPr/>
        </p:nvSpPr>
        <p:spPr>
          <a:xfrm>
            <a:off x="391128" y="3163552"/>
            <a:ext cx="3244164" cy="83659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93d2876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“Change Tyler -&gt; Teresa”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720F8748-C82D-4880-8A03-FEB62CAADFE9}"/>
              </a:ext>
            </a:extLst>
          </p:cNvPr>
          <p:cNvCxnSpPr>
            <a:cxnSpLocks/>
            <a:stCxn id="28" idx="2"/>
            <a:endCxn id="7" idx="0"/>
          </p:cNvCxnSpPr>
          <p:nvPr/>
        </p:nvCxnSpPr>
        <p:spPr>
          <a:xfrm flipH="1">
            <a:off x="2009604" y="4000148"/>
            <a:ext cx="3606" cy="6215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B2A2BE6B-1D77-46ED-9F03-1FF7541197F4}"/>
              </a:ext>
            </a:extLst>
          </p:cNvPr>
          <p:cNvCxnSpPr>
            <a:stCxn id="21" idx="3"/>
            <a:endCxn id="20" idx="3"/>
          </p:cNvCxnSpPr>
          <p:nvPr/>
        </p:nvCxnSpPr>
        <p:spPr>
          <a:xfrm flipV="1">
            <a:off x="5149713" y="3581850"/>
            <a:ext cx="7932" cy="427155"/>
          </a:xfrm>
          <a:prstGeom prst="bentConnector3">
            <a:avLst>
              <a:gd name="adj1" fmla="val 2981997"/>
            </a:avLst>
          </a:prstGeom>
          <a:ln w="28575">
            <a:solidFill>
              <a:schemeClr val="accent2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E6E31A78-CB26-4CB8-8CFE-DA2BD770CBC9}"/>
              </a:ext>
            </a:extLst>
          </p:cNvPr>
          <p:cNvSpPr txBox="1"/>
          <p:nvPr/>
        </p:nvSpPr>
        <p:spPr>
          <a:xfrm>
            <a:off x="228600" y="5814391"/>
            <a:ext cx="5347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Aaron’s Computer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87AD6B8-2C4C-4E1A-BBD4-FD0CBF1A7D65}"/>
              </a:ext>
            </a:extLst>
          </p:cNvPr>
          <p:cNvSpPr/>
          <p:nvPr/>
        </p:nvSpPr>
        <p:spPr>
          <a:xfrm>
            <a:off x="6672066" y="2663687"/>
            <a:ext cx="5347252" cy="374705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B2C41EED-0476-468E-81EE-D12A9285397E}"/>
              </a:ext>
            </a:extLst>
          </p:cNvPr>
          <p:cNvSpPr/>
          <p:nvPr/>
        </p:nvSpPr>
        <p:spPr>
          <a:xfrm>
            <a:off x="6830988" y="4621717"/>
            <a:ext cx="3244164" cy="83659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aa2d5ac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“Add chapter 1 of </a:t>
            </a:r>
            <a:r>
              <a:rPr lang="en-US" dirty="0" err="1">
                <a:solidFill>
                  <a:sysClr val="windowText" lastClr="000000"/>
                </a:solidFill>
              </a:rPr>
              <a:t>dino</a:t>
            </a:r>
            <a:r>
              <a:rPr lang="en-US" dirty="0">
                <a:solidFill>
                  <a:sysClr val="windowText" lastClr="000000"/>
                </a:solidFill>
              </a:rPr>
              <a:t> story”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D1A4AF5-C2A5-487C-B54A-3B0C9F68E0BC}"/>
              </a:ext>
            </a:extLst>
          </p:cNvPr>
          <p:cNvGrpSpPr/>
          <p:nvPr/>
        </p:nvGrpSpPr>
        <p:grpSpPr>
          <a:xfrm>
            <a:off x="10078758" y="4868506"/>
            <a:ext cx="1522353" cy="775947"/>
            <a:chOff x="10078758" y="4868506"/>
            <a:chExt cx="1522353" cy="775947"/>
          </a:xfrm>
        </p:grpSpPr>
        <p:sp>
          <p:nvSpPr>
            <p:cNvPr id="52" name="Rectangle: Rounded Corners 51">
              <a:extLst>
                <a:ext uri="{FF2B5EF4-FFF2-40B4-BE49-F238E27FC236}">
                  <a16:creationId xmlns:a16="http://schemas.microsoft.com/office/drawing/2014/main" id="{09D7C250-3C93-4C6C-8592-BEB40371855D}"/>
                </a:ext>
              </a:extLst>
            </p:cNvPr>
            <p:cNvSpPr/>
            <p:nvPr/>
          </p:nvSpPr>
          <p:spPr>
            <a:xfrm>
              <a:off x="10375626" y="4868506"/>
              <a:ext cx="1225485" cy="348792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master</a:t>
              </a:r>
            </a:p>
          </p:txBody>
        </p:sp>
        <p:sp>
          <p:nvSpPr>
            <p:cNvPr id="53" name="Rectangle: Rounded Corners 52">
              <a:extLst>
                <a:ext uri="{FF2B5EF4-FFF2-40B4-BE49-F238E27FC236}">
                  <a16:creationId xmlns:a16="http://schemas.microsoft.com/office/drawing/2014/main" id="{6A06F335-84A5-4C25-998D-200BA41FF53E}"/>
                </a:ext>
              </a:extLst>
            </p:cNvPr>
            <p:cNvSpPr/>
            <p:nvPr/>
          </p:nvSpPr>
          <p:spPr>
            <a:xfrm>
              <a:off x="10367694" y="5295661"/>
              <a:ext cx="1225485" cy="348792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HEAD</a:t>
              </a:r>
            </a:p>
          </p:txBody>
        </p: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FAB235CD-5321-48F6-8247-2989FF4F0C25}"/>
                </a:ext>
              </a:extLst>
            </p:cNvPr>
            <p:cNvCxnSpPr>
              <a:cxnSpLocks/>
              <a:stCxn id="52" idx="1"/>
            </p:cNvCxnSpPr>
            <p:nvPr/>
          </p:nvCxnSpPr>
          <p:spPr>
            <a:xfrm flipH="1">
              <a:off x="10078758" y="5042902"/>
              <a:ext cx="296868" cy="0"/>
            </a:xfrm>
            <a:prstGeom prst="straightConnector1">
              <a:avLst/>
            </a:prstGeom>
            <a:ln w="28575">
              <a:solidFill>
                <a:schemeClr val="accent6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nector: Elbow 56">
              <a:extLst>
                <a:ext uri="{FF2B5EF4-FFF2-40B4-BE49-F238E27FC236}">
                  <a16:creationId xmlns:a16="http://schemas.microsoft.com/office/drawing/2014/main" id="{7E1D92B6-84FD-413B-8724-1E10CBE964D6}"/>
                </a:ext>
              </a:extLst>
            </p:cNvPr>
            <p:cNvCxnSpPr>
              <a:cxnSpLocks/>
              <a:stCxn id="53" idx="3"/>
              <a:endCxn id="52" idx="3"/>
            </p:cNvCxnSpPr>
            <p:nvPr/>
          </p:nvCxnSpPr>
          <p:spPr>
            <a:xfrm flipV="1">
              <a:off x="11593179" y="5042902"/>
              <a:ext cx="7932" cy="427155"/>
            </a:xfrm>
            <a:prstGeom prst="bentConnector3">
              <a:avLst>
                <a:gd name="adj1" fmla="val 2981997"/>
              </a:avLst>
            </a:prstGeom>
            <a:ln w="28575">
              <a:solidFill>
                <a:schemeClr val="accent2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id="{CBC92DF9-759D-46E8-B299-A397C8EAF507}"/>
              </a:ext>
            </a:extLst>
          </p:cNvPr>
          <p:cNvSpPr txBox="1"/>
          <p:nvPr/>
        </p:nvSpPr>
        <p:spPr>
          <a:xfrm>
            <a:off x="6672066" y="5814391"/>
            <a:ext cx="5347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Github’s</a:t>
            </a:r>
            <a:r>
              <a:rPr lang="en-US" dirty="0"/>
              <a:t> Server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6B4DDFEA-18DF-422C-A423-C4D5567CCB8E}"/>
              </a:ext>
            </a:extLst>
          </p:cNvPr>
          <p:cNvSpPr/>
          <p:nvPr/>
        </p:nvSpPr>
        <p:spPr>
          <a:xfrm>
            <a:off x="3924228" y="4650104"/>
            <a:ext cx="1651624" cy="34879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origin/master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951731B9-1C1C-40F8-849A-345E82F00E46}"/>
              </a:ext>
            </a:extLst>
          </p:cNvPr>
          <p:cNvCxnSpPr>
            <a:cxnSpLocks/>
            <a:stCxn id="59" idx="1"/>
          </p:cNvCxnSpPr>
          <p:nvPr/>
        </p:nvCxnSpPr>
        <p:spPr>
          <a:xfrm flipH="1">
            <a:off x="3627360" y="4824500"/>
            <a:ext cx="296868" cy="0"/>
          </a:xfrm>
          <a:prstGeom prst="straightConnector1">
            <a:avLst/>
          </a:prstGeom>
          <a:ln w="28575">
            <a:solidFill>
              <a:schemeClr val="accent6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98B3AF3C-13F5-4764-A3CE-8CFB8991A581}"/>
              </a:ext>
            </a:extLst>
          </p:cNvPr>
          <p:cNvSpPr/>
          <p:nvPr/>
        </p:nvSpPr>
        <p:spPr>
          <a:xfrm>
            <a:off x="3924228" y="5077259"/>
            <a:ext cx="1651624" cy="34879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origin/HEAD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55EEA4CA-E932-4A58-9696-4DA3A0B84B23}"/>
              </a:ext>
            </a:extLst>
          </p:cNvPr>
          <p:cNvCxnSpPr>
            <a:cxnSpLocks/>
            <a:stCxn id="62" idx="1"/>
          </p:cNvCxnSpPr>
          <p:nvPr/>
        </p:nvCxnSpPr>
        <p:spPr>
          <a:xfrm flipH="1">
            <a:off x="3627360" y="5251655"/>
            <a:ext cx="296868" cy="0"/>
          </a:xfrm>
          <a:prstGeom prst="straightConnector1">
            <a:avLst/>
          </a:prstGeom>
          <a:ln w="28575">
            <a:solidFill>
              <a:schemeClr val="accent6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01664305-840D-462F-AB51-E9D60D9EB9F0}"/>
              </a:ext>
            </a:extLst>
          </p:cNvPr>
          <p:cNvSpPr/>
          <p:nvPr/>
        </p:nvSpPr>
        <p:spPr>
          <a:xfrm>
            <a:off x="389017" y="3173302"/>
            <a:ext cx="3244164" cy="83659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93d2876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“Change Tyler -&gt; Teresa”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1584E25-5819-4103-B01A-7FC015CFFF9F}"/>
              </a:ext>
            </a:extLst>
          </p:cNvPr>
          <p:cNvCxnSpPr>
            <a:cxnSpLocks/>
          </p:cNvCxnSpPr>
          <p:nvPr/>
        </p:nvCxnSpPr>
        <p:spPr>
          <a:xfrm flipH="1">
            <a:off x="8491138" y="4000148"/>
            <a:ext cx="3606" cy="6215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E963AF80-023D-440C-BF5A-9B0F08192F82}"/>
              </a:ext>
            </a:extLst>
          </p:cNvPr>
          <p:cNvCxnSpPr>
            <a:cxnSpLocks/>
            <a:stCxn id="59" idx="1"/>
            <a:endCxn id="23" idx="3"/>
          </p:cNvCxnSpPr>
          <p:nvPr/>
        </p:nvCxnSpPr>
        <p:spPr>
          <a:xfrm rot="10800000">
            <a:off x="3633182" y="3591600"/>
            <a:ext cx="291047" cy="1232900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6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CEC5A2C7-B77F-4117-9F2A-E5AD2941A8DE}"/>
              </a:ext>
            </a:extLst>
          </p:cNvPr>
          <p:cNvCxnSpPr>
            <a:cxnSpLocks/>
            <a:stCxn id="62" idx="1"/>
            <a:endCxn id="23" idx="3"/>
          </p:cNvCxnSpPr>
          <p:nvPr/>
        </p:nvCxnSpPr>
        <p:spPr>
          <a:xfrm rot="10800000">
            <a:off x="3633182" y="3591601"/>
            <a:ext cx="291047" cy="1660055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6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5463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2.59259E-6 L 0.14193 -0.20972 C 0.17149 -0.25671 0.21589 -0.28287 0.2625 -0.28287 C 0.31537 -0.28287 0.35782 -0.25671 0.38737 -0.20972 L 0.52943 -2.59259E-6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471" y="-14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81481E-6 L -2.5E-6 -0.2071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0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>
            <a:extLst>
              <a:ext uri="{FF2B5EF4-FFF2-40B4-BE49-F238E27FC236}">
                <a16:creationId xmlns:a16="http://schemas.microsoft.com/office/drawing/2014/main" id="{F64DA6A6-7F90-421A-8025-2DAFE885076A}"/>
              </a:ext>
            </a:extLst>
          </p:cNvPr>
          <p:cNvSpPr/>
          <p:nvPr/>
        </p:nvSpPr>
        <p:spPr>
          <a:xfrm>
            <a:off x="228600" y="1366887"/>
            <a:ext cx="5506174" cy="504385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45079D-C2DE-40A2-A4E0-E0CD5E32C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Fetching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E9C5528-FEF4-40FF-A059-AF52E7072C70}"/>
              </a:ext>
            </a:extLst>
          </p:cNvPr>
          <p:cNvSpPr/>
          <p:nvPr/>
        </p:nvSpPr>
        <p:spPr>
          <a:xfrm>
            <a:off x="387522" y="4621717"/>
            <a:ext cx="3244164" cy="83659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aa2d5ac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“Add chapter 1 of </a:t>
            </a:r>
            <a:r>
              <a:rPr lang="en-US" dirty="0" err="1">
                <a:solidFill>
                  <a:sysClr val="windowText" lastClr="000000"/>
                </a:solidFill>
              </a:rPr>
              <a:t>dino</a:t>
            </a:r>
            <a:r>
              <a:rPr lang="en-US" dirty="0">
                <a:solidFill>
                  <a:sysClr val="windowText" lastClr="000000"/>
                </a:solidFill>
              </a:rPr>
              <a:t> story”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1A48857B-ADC6-4CD0-B3AA-0D65E9A90355}"/>
              </a:ext>
            </a:extLst>
          </p:cNvPr>
          <p:cNvSpPr/>
          <p:nvPr/>
        </p:nvSpPr>
        <p:spPr>
          <a:xfrm>
            <a:off x="3932160" y="3407454"/>
            <a:ext cx="1225485" cy="34879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master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C35700B3-C842-4D45-AB90-8F5973E0B5CC}"/>
              </a:ext>
            </a:extLst>
          </p:cNvPr>
          <p:cNvSpPr/>
          <p:nvPr/>
        </p:nvSpPr>
        <p:spPr>
          <a:xfrm>
            <a:off x="3924228" y="3834609"/>
            <a:ext cx="1225485" cy="34879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HEAD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E68A301-21A9-437A-BC97-ADD88A284E91}"/>
              </a:ext>
            </a:extLst>
          </p:cNvPr>
          <p:cNvCxnSpPr>
            <a:cxnSpLocks/>
            <a:stCxn id="20" idx="1"/>
            <a:endCxn id="28" idx="3"/>
          </p:cNvCxnSpPr>
          <p:nvPr/>
        </p:nvCxnSpPr>
        <p:spPr>
          <a:xfrm flipH="1">
            <a:off x="3635292" y="3581850"/>
            <a:ext cx="296868" cy="0"/>
          </a:xfrm>
          <a:prstGeom prst="straightConnector1">
            <a:avLst/>
          </a:prstGeom>
          <a:ln w="28575">
            <a:solidFill>
              <a:schemeClr val="accent6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548C0F27-AFC0-4701-A75F-C2C263B71FBE}"/>
              </a:ext>
            </a:extLst>
          </p:cNvPr>
          <p:cNvSpPr/>
          <p:nvPr/>
        </p:nvSpPr>
        <p:spPr>
          <a:xfrm>
            <a:off x="391128" y="3163552"/>
            <a:ext cx="3244164" cy="83659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93d2876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“Change Tyler -&gt; Teresa”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720F8748-C82D-4880-8A03-FEB62CAADFE9}"/>
              </a:ext>
            </a:extLst>
          </p:cNvPr>
          <p:cNvCxnSpPr>
            <a:cxnSpLocks/>
            <a:stCxn id="28" idx="2"/>
            <a:endCxn id="7" idx="0"/>
          </p:cNvCxnSpPr>
          <p:nvPr/>
        </p:nvCxnSpPr>
        <p:spPr>
          <a:xfrm flipH="1">
            <a:off x="2009604" y="4000148"/>
            <a:ext cx="3606" cy="6215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B2A2BE6B-1D77-46ED-9F03-1FF7541197F4}"/>
              </a:ext>
            </a:extLst>
          </p:cNvPr>
          <p:cNvCxnSpPr>
            <a:stCxn id="21" idx="3"/>
            <a:endCxn id="20" idx="3"/>
          </p:cNvCxnSpPr>
          <p:nvPr/>
        </p:nvCxnSpPr>
        <p:spPr>
          <a:xfrm flipV="1">
            <a:off x="5149713" y="3581850"/>
            <a:ext cx="7932" cy="427155"/>
          </a:xfrm>
          <a:prstGeom prst="bentConnector3">
            <a:avLst>
              <a:gd name="adj1" fmla="val 2981997"/>
            </a:avLst>
          </a:prstGeom>
          <a:ln w="28575">
            <a:solidFill>
              <a:schemeClr val="accent2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E6E31A78-CB26-4CB8-8CFE-DA2BD770CBC9}"/>
              </a:ext>
            </a:extLst>
          </p:cNvPr>
          <p:cNvSpPr txBox="1"/>
          <p:nvPr/>
        </p:nvSpPr>
        <p:spPr>
          <a:xfrm>
            <a:off x="228600" y="5814391"/>
            <a:ext cx="5347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Aaron’s Computer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87AD6B8-2C4C-4E1A-BBD4-FD0CBF1A7D65}"/>
              </a:ext>
            </a:extLst>
          </p:cNvPr>
          <p:cNvSpPr/>
          <p:nvPr/>
        </p:nvSpPr>
        <p:spPr>
          <a:xfrm>
            <a:off x="6672066" y="1366887"/>
            <a:ext cx="5347252" cy="504385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B2C41EED-0476-468E-81EE-D12A9285397E}"/>
              </a:ext>
            </a:extLst>
          </p:cNvPr>
          <p:cNvSpPr/>
          <p:nvPr/>
        </p:nvSpPr>
        <p:spPr>
          <a:xfrm>
            <a:off x="6830988" y="4621717"/>
            <a:ext cx="3244164" cy="83659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aa2d5ac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“Add chapter 1 of </a:t>
            </a:r>
            <a:r>
              <a:rPr lang="en-US" dirty="0" err="1">
                <a:solidFill>
                  <a:sysClr val="windowText" lastClr="000000"/>
                </a:solidFill>
              </a:rPr>
              <a:t>dino</a:t>
            </a:r>
            <a:r>
              <a:rPr lang="en-US" dirty="0">
                <a:solidFill>
                  <a:sysClr val="windowText" lastClr="000000"/>
                </a:solidFill>
              </a:rPr>
              <a:t> story”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CBC92DF9-759D-46E8-B299-A397C8EAF507}"/>
              </a:ext>
            </a:extLst>
          </p:cNvPr>
          <p:cNvSpPr txBox="1"/>
          <p:nvPr/>
        </p:nvSpPr>
        <p:spPr>
          <a:xfrm>
            <a:off x="6672066" y="5814391"/>
            <a:ext cx="5347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Github’s</a:t>
            </a:r>
            <a:r>
              <a:rPr lang="en-US" dirty="0"/>
              <a:t> Server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6B4DDFEA-18DF-422C-A423-C4D5567CCB8E}"/>
              </a:ext>
            </a:extLst>
          </p:cNvPr>
          <p:cNvSpPr/>
          <p:nvPr/>
        </p:nvSpPr>
        <p:spPr>
          <a:xfrm>
            <a:off x="3932160" y="4318981"/>
            <a:ext cx="1651624" cy="34879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origin/master</a:t>
            </a:r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98B3AF3C-13F5-4764-A3CE-8CFB8991A581}"/>
              </a:ext>
            </a:extLst>
          </p:cNvPr>
          <p:cNvSpPr/>
          <p:nvPr/>
        </p:nvSpPr>
        <p:spPr>
          <a:xfrm>
            <a:off x="3924228" y="4728467"/>
            <a:ext cx="1651624" cy="34879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origin/HEAD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EF6B853E-DCBF-40E0-9056-5F87F7D03855}"/>
              </a:ext>
            </a:extLst>
          </p:cNvPr>
          <p:cNvSpPr/>
          <p:nvPr/>
        </p:nvSpPr>
        <p:spPr>
          <a:xfrm>
            <a:off x="6826662" y="3160054"/>
            <a:ext cx="3244164" cy="83659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93d2876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“Change Tyler -&gt; Teresa”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500C7CD2-AFCD-4808-B21F-C23E37561EDE}"/>
              </a:ext>
            </a:extLst>
          </p:cNvPr>
          <p:cNvCxnSpPr>
            <a:cxnSpLocks/>
            <a:stCxn id="26" idx="2"/>
          </p:cNvCxnSpPr>
          <p:nvPr/>
        </p:nvCxnSpPr>
        <p:spPr>
          <a:xfrm flipH="1">
            <a:off x="8445138" y="3996650"/>
            <a:ext cx="3606" cy="6215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E02F1FF1-3CCF-404E-AADA-623DAC30C4E0}"/>
              </a:ext>
            </a:extLst>
          </p:cNvPr>
          <p:cNvGrpSpPr/>
          <p:nvPr/>
        </p:nvGrpSpPr>
        <p:grpSpPr>
          <a:xfrm>
            <a:off x="10070826" y="3403956"/>
            <a:ext cx="1522353" cy="775947"/>
            <a:chOff x="10070826" y="3403956"/>
            <a:chExt cx="1522353" cy="775947"/>
          </a:xfrm>
        </p:grpSpPr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CE852560-FE64-43FA-93E3-564FF890A373}"/>
                </a:ext>
              </a:extLst>
            </p:cNvPr>
            <p:cNvSpPr/>
            <p:nvPr/>
          </p:nvSpPr>
          <p:spPr>
            <a:xfrm>
              <a:off x="10367694" y="3403956"/>
              <a:ext cx="1225485" cy="348792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master</a:t>
              </a:r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A8E810FB-41DA-4B09-9A45-22551AEAD346}"/>
                </a:ext>
              </a:extLst>
            </p:cNvPr>
            <p:cNvSpPr/>
            <p:nvPr/>
          </p:nvSpPr>
          <p:spPr>
            <a:xfrm>
              <a:off x="10359762" y="3831111"/>
              <a:ext cx="1225485" cy="348792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HEAD</a:t>
              </a: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FEF0B91A-A07A-4D8A-9E99-E910D250962F}"/>
                </a:ext>
              </a:extLst>
            </p:cNvPr>
            <p:cNvCxnSpPr>
              <a:cxnSpLocks/>
              <a:stCxn id="23" idx="1"/>
              <a:endCxn id="26" idx="3"/>
            </p:cNvCxnSpPr>
            <p:nvPr/>
          </p:nvCxnSpPr>
          <p:spPr>
            <a:xfrm flipH="1">
              <a:off x="10070826" y="3578352"/>
              <a:ext cx="296868" cy="0"/>
            </a:xfrm>
            <a:prstGeom prst="straightConnector1">
              <a:avLst/>
            </a:prstGeom>
            <a:ln w="28575">
              <a:solidFill>
                <a:schemeClr val="accent6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or: Elbow 29">
              <a:extLst>
                <a:ext uri="{FF2B5EF4-FFF2-40B4-BE49-F238E27FC236}">
                  <a16:creationId xmlns:a16="http://schemas.microsoft.com/office/drawing/2014/main" id="{BDC5990F-7057-49BF-A2EF-761DD0667D83}"/>
                </a:ext>
              </a:extLst>
            </p:cNvPr>
            <p:cNvCxnSpPr>
              <a:stCxn id="24" idx="3"/>
              <a:endCxn id="23" idx="3"/>
            </p:cNvCxnSpPr>
            <p:nvPr/>
          </p:nvCxnSpPr>
          <p:spPr>
            <a:xfrm flipV="1">
              <a:off x="11585247" y="3578352"/>
              <a:ext cx="7932" cy="427155"/>
            </a:xfrm>
            <a:prstGeom prst="bentConnector3">
              <a:avLst>
                <a:gd name="adj1" fmla="val 2981997"/>
              </a:avLst>
            </a:prstGeom>
            <a:ln w="28575">
              <a:solidFill>
                <a:schemeClr val="accent2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E5537684-9D8B-4C3F-A82D-D7F54A5ADDA6}"/>
              </a:ext>
            </a:extLst>
          </p:cNvPr>
          <p:cNvCxnSpPr>
            <a:cxnSpLocks/>
            <a:stCxn id="62" idx="1"/>
            <a:endCxn id="28" idx="3"/>
          </p:cNvCxnSpPr>
          <p:nvPr/>
        </p:nvCxnSpPr>
        <p:spPr>
          <a:xfrm rot="10800000">
            <a:off x="3635292" y="3581851"/>
            <a:ext cx="288936" cy="1321013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6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5D47B2BC-1445-4DD1-8326-D075F93EFE5C}"/>
              </a:ext>
            </a:extLst>
          </p:cNvPr>
          <p:cNvCxnSpPr>
            <a:cxnSpLocks/>
            <a:stCxn id="59" idx="1"/>
            <a:endCxn id="28" idx="3"/>
          </p:cNvCxnSpPr>
          <p:nvPr/>
        </p:nvCxnSpPr>
        <p:spPr>
          <a:xfrm rot="10800000">
            <a:off x="3635292" y="3581851"/>
            <a:ext cx="296868" cy="911527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6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63F8855A-083D-4711-8912-89E12E09B783}"/>
              </a:ext>
            </a:extLst>
          </p:cNvPr>
          <p:cNvSpPr/>
          <p:nvPr/>
        </p:nvSpPr>
        <p:spPr>
          <a:xfrm>
            <a:off x="6826662" y="1700140"/>
            <a:ext cx="3244164" cy="83659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3cd86b0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“Add chapter 2 of </a:t>
            </a:r>
            <a:r>
              <a:rPr lang="en-US" dirty="0" err="1">
                <a:solidFill>
                  <a:sysClr val="windowText" lastClr="000000"/>
                </a:solidFill>
              </a:rPr>
              <a:t>dino</a:t>
            </a:r>
            <a:r>
              <a:rPr lang="en-US" dirty="0">
                <a:solidFill>
                  <a:sysClr val="windowText" lastClr="000000"/>
                </a:solidFill>
              </a:rPr>
              <a:t> story”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3FFA2D5F-2647-4FCD-95BB-D3E569385263}"/>
              </a:ext>
            </a:extLst>
          </p:cNvPr>
          <p:cNvCxnSpPr>
            <a:cxnSpLocks/>
            <a:stCxn id="35" idx="2"/>
          </p:cNvCxnSpPr>
          <p:nvPr/>
        </p:nvCxnSpPr>
        <p:spPr>
          <a:xfrm flipH="1">
            <a:off x="8445138" y="2536736"/>
            <a:ext cx="3606" cy="6215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593BD40B-95C7-492C-A968-F97740563E8F}"/>
              </a:ext>
            </a:extLst>
          </p:cNvPr>
          <p:cNvSpPr/>
          <p:nvPr/>
        </p:nvSpPr>
        <p:spPr>
          <a:xfrm>
            <a:off x="6826662" y="1709592"/>
            <a:ext cx="3244164" cy="83659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3cd86b0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“Add chapter 2 of </a:t>
            </a:r>
            <a:r>
              <a:rPr lang="en-US" dirty="0" err="1">
                <a:solidFill>
                  <a:sysClr val="windowText" lastClr="000000"/>
                </a:solidFill>
              </a:rPr>
              <a:t>dino</a:t>
            </a:r>
            <a:r>
              <a:rPr lang="en-US" dirty="0">
                <a:solidFill>
                  <a:sysClr val="windowText" lastClr="000000"/>
                </a:solidFill>
              </a:rPr>
              <a:t> story”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FCD8B61-1C14-4362-907C-32194806EF13}"/>
              </a:ext>
            </a:extLst>
          </p:cNvPr>
          <p:cNvCxnSpPr>
            <a:cxnSpLocks/>
            <a:stCxn id="39" idx="2"/>
          </p:cNvCxnSpPr>
          <p:nvPr/>
        </p:nvCxnSpPr>
        <p:spPr>
          <a:xfrm flipH="1">
            <a:off x="8445138" y="2546188"/>
            <a:ext cx="3606" cy="6215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CEA022EA-2AD7-4AF2-AC77-941F5AB424E0}"/>
              </a:ext>
            </a:extLst>
          </p:cNvPr>
          <p:cNvSpPr/>
          <p:nvPr/>
        </p:nvSpPr>
        <p:spPr>
          <a:xfrm>
            <a:off x="3895992" y="1704173"/>
            <a:ext cx="1651624" cy="34879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origin/master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A411FEF6-8887-4840-9B58-0A5072FB61E0}"/>
              </a:ext>
            </a:extLst>
          </p:cNvPr>
          <p:cNvSpPr/>
          <p:nvPr/>
        </p:nvSpPr>
        <p:spPr>
          <a:xfrm>
            <a:off x="3888060" y="2113659"/>
            <a:ext cx="1651624" cy="34879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origin/HEAD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3A3EDF5-361B-4D47-89A8-468F702EFC94}"/>
              </a:ext>
            </a:extLst>
          </p:cNvPr>
          <p:cNvCxnSpPr>
            <a:cxnSpLocks/>
          </p:cNvCxnSpPr>
          <p:nvPr/>
        </p:nvCxnSpPr>
        <p:spPr>
          <a:xfrm flipH="1">
            <a:off x="3591192" y="2292900"/>
            <a:ext cx="296868" cy="0"/>
          </a:xfrm>
          <a:prstGeom prst="straightConnector1">
            <a:avLst/>
          </a:prstGeom>
          <a:ln w="28575">
            <a:solidFill>
              <a:schemeClr val="accent6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B70822AD-4194-4266-8CE7-835256B59603}"/>
              </a:ext>
            </a:extLst>
          </p:cNvPr>
          <p:cNvCxnSpPr>
            <a:cxnSpLocks/>
          </p:cNvCxnSpPr>
          <p:nvPr/>
        </p:nvCxnSpPr>
        <p:spPr>
          <a:xfrm flipH="1">
            <a:off x="3591192" y="1886596"/>
            <a:ext cx="296868" cy="0"/>
          </a:xfrm>
          <a:prstGeom prst="straightConnector1">
            <a:avLst/>
          </a:prstGeom>
          <a:ln w="28575">
            <a:solidFill>
              <a:schemeClr val="accent6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0315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2.22222E-6 L -1.45833E-6 -0.2132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06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4.81481E-6 L -0.14167 -0.13496 C -0.17109 -0.16505 -0.2155 -0.18172 -0.26198 -0.18172 C -0.31471 -0.18172 -0.35716 -0.16505 -0.38659 -0.13496 L -0.52813 4.81481E-6 " pathEditMode="relative" rAng="0" ptsTypes="AAAAA">
                                      <p:cBhvr>
                                        <p:cTn id="2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406" y="-9097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4.81481E-6 L -0.14167 -0.13496 C -0.1711 -0.16505 -0.2155 -0.18172 -0.26198 -0.18172 C -0.31471 -0.18172 -0.35716 -0.16505 -0.38659 -0.13496 L -0.52813 4.81481E-6 " pathEditMode="relative" rAng="0" ptsTypes="AAAAA">
                                      <p:cBhvr>
                                        <p:cTn id="25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406" y="-90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2" grpId="0" animBg="1"/>
      <p:bldP spid="35" grpId="0" animBg="1"/>
      <p:bldP spid="39" grpId="0" animBg="1"/>
      <p:bldP spid="39" grpId="1" animBg="1"/>
      <p:bldP spid="41" grpId="0" animBg="1"/>
      <p:bldP spid="4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>
            <a:extLst>
              <a:ext uri="{FF2B5EF4-FFF2-40B4-BE49-F238E27FC236}">
                <a16:creationId xmlns:a16="http://schemas.microsoft.com/office/drawing/2014/main" id="{F64DA6A6-7F90-421A-8025-2DAFE885076A}"/>
              </a:ext>
            </a:extLst>
          </p:cNvPr>
          <p:cNvSpPr/>
          <p:nvPr/>
        </p:nvSpPr>
        <p:spPr>
          <a:xfrm>
            <a:off x="228600" y="1366887"/>
            <a:ext cx="5506174" cy="504385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45079D-C2DE-40A2-A4E0-E0CD5E32C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Keeping Local Branches Up To Date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E9C5528-FEF4-40FF-A059-AF52E7072C70}"/>
              </a:ext>
            </a:extLst>
          </p:cNvPr>
          <p:cNvSpPr/>
          <p:nvPr/>
        </p:nvSpPr>
        <p:spPr>
          <a:xfrm>
            <a:off x="387522" y="4621717"/>
            <a:ext cx="3244164" cy="83659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aa2d5ac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“Add chapter 1 of </a:t>
            </a:r>
            <a:r>
              <a:rPr lang="en-US" dirty="0" err="1">
                <a:solidFill>
                  <a:sysClr val="windowText" lastClr="000000"/>
                </a:solidFill>
              </a:rPr>
              <a:t>dino</a:t>
            </a:r>
            <a:r>
              <a:rPr lang="en-US" dirty="0">
                <a:solidFill>
                  <a:sysClr val="windowText" lastClr="000000"/>
                </a:solidFill>
              </a:rPr>
              <a:t> story”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1A48857B-ADC6-4CD0-B3AA-0D65E9A90355}"/>
              </a:ext>
            </a:extLst>
          </p:cNvPr>
          <p:cNvSpPr/>
          <p:nvPr/>
        </p:nvSpPr>
        <p:spPr>
          <a:xfrm>
            <a:off x="3932160" y="3407454"/>
            <a:ext cx="1225485" cy="34879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master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C35700B3-C842-4D45-AB90-8F5973E0B5CC}"/>
              </a:ext>
            </a:extLst>
          </p:cNvPr>
          <p:cNvSpPr/>
          <p:nvPr/>
        </p:nvSpPr>
        <p:spPr>
          <a:xfrm>
            <a:off x="3924228" y="3834609"/>
            <a:ext cx="1225485" cy="34879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HEAD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E68A301-21A9-437A-BC97-ADD88A284E91}"/>
              </a:ext>
            </a:extLst>
          </p:cNvPr>
          <p:cNvCxnSpPr>
            <a:cxnSpLocks/>
            <a:stCxn id="20" idx="1"/>
            <a:endCxn id="28" idx="3"/>
          </p:cNvCxnSpPr>
          <p:nvPr/>
        </p:nvCxnSpPr>
        <p:spPr>
          <a:xfrm flipH="1">
            <a:off x="3635292" y="3581850"/>
            <a:ext cx="296868" cy="0"/>
          </a:xfrm>
          <a:prstGeom prst="straightConnector1">
            <a:avLst/>
          </a:prstGeom>
          <a:ln w="28575">
            <a:solidFill>
              <a:schemeClr val="accent6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548C0F27-AFC0-4701-A75F-C2C263B71FBE}"/>
              </a:ext>
            </a:extLst>
          </p:cNvPr>
          <p:cNvSpPr/>
          <p:nvPr/>
        </p:nvSpPr>
        <p:spPr>
          <a:xfrm>
            <a:off x="391128" y="3163552"/>
            <a:ext cx="3244164" cy="83659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93d2876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“Change Tyler -&gt; Teresa”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720F8748-C82D-4880-8A03-FEB62CAADFE9}"/>
              </a:ext>
            </a:extLst>
          </p:cNvPr>
          <p:cNvCxnSpPr>
            <a:cxnSpLocks/>
            <a:stCxn id="28" idx="2"/>
            <a:endCxn id="7" idx="0"/>
          </p:cNvCxnSpPr>
          <p:nvPr/>
        </p:nvCxnSpPr>
        <p:spPr>
          <a:xfrm flipH="1">
            <a:off x="2009604" y="4000148"/>
            <a:ext cx="3606" cy="6215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B2A2BE6B-1D77-46ED-9F03-1FF7541197F4}"/>
              </a:ext>
            </a:extLst>
          </p:cNvPr>
          <p:cNvCxnSpPr>
            <a:stCxn id="21" idx="3"/>
            <a:endCxn id="20" idx="3"/>
          </p:cNvCxnSpPr>
          <p:nvPr/>
        </p:nvCxnSpPr>
        <p:spPr>
          <a:xfrm flipV="1">
            <a:off x="5149713" y="3581850"/>
            <a:ext cx="7932" cy="427155"/>
          </a:xfrm>
          <a:prstGeom prst="bentConnector3">
            <a:avLst>
              <a:gd name="adj1" fmla="val 2981997"/>
            </a:avLst>
          </a:prstGeom>
          <a:ln w="28575">
            <a:solidFill>
              <a:schemeClr val="accent2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E6E31A78-CB26-4CB8-8CFE-DA2BD770CBC9}"/>
              </a:ext>
            </a:extLst>
          </p:cNvPr>
          <p:cNvSpPr txBox="1"/>
          <p:nvPr/>
        </p:nvSpPr>
        <p:spPr>
          <a:xfrm>
            <a:off x="228600" y="5814391"/>
            <a:ext cx="5347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Aaron’s Computer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87AD6B8-2C4C-4E1A-BBD4-FD0CBF1A7D65}"/>
              </a:ext>
            </a:extLst>
          </p:cNvPr>
          <p:cNvSpPr/>
          <p:nvPr/>
        </p:nvSpPr>
        <p:spPr>
          <a:xfrm>
            <a:off x="6672066" y="1366887"/>
            <a:ext cx="5347252" cy="504385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B2C41EED-0476-468E-81EE-D12A9285397E}"/>
              </a:ext>
            </a:extLst>
          </p:cNvPr>
          <p:cNvSpPr/>
          <p:nvPr/>
        </p:nvSpPr>
        <p:spPr>
          <a:xfrm>
            <a:off x="6830988" y="4621717"/>
            <a:ext cx="3244164" cy="83659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aa2d5ac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“Add chapter 1 of </a:t>
            </a:r>
            <a:r>
              <a:rPr lang="en-US" dirty="0" err="1">
                <a:solidFill>
                  <a:sysClr val="windowText" lastClr="000000"/>
                </a:solidFill>
              </a:rPr>
              <a:t>dino</a:t>
            </a:r>
            <a:r>
              <a:rPr lang="en-US" dirty="0">
                <a:solidFill>
                  <a:sysClr val="windowText" lastClr="000000"/>
                </a:solidFill>
              </a:rPr>
              <a:t> story”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CBC92DF9-759D-46E8-B299-A397C8EAF507}"/>
              </a:ext>
            </a:extLst>
          </p:cNvPr>
          <p:cNvSpPr txBox="1"/>
          <p:nvPr/>
        </p:nvSpPr>
        <p:spPr>
          <a:xfrm>
            <a:off x="6672066" y="5814391"/>
            <a:ext cx="5347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Github’s</a:t>
            </a:r>
            <a:r>
              <a:rPr lang="en-US" dirty="0"/>
              <a:t> Server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EF6B853E-DCBF-40E0-9056-5F87F7D03855}"/>
              </a:ext>
            </a:extLst>
          </p:cNvPr>
          <p:cNvSpPr/>
          <p:nvPr/>
        </p:nvSpPr>
        <p:spPr>
          <a:xfrm>
            <a:off x="6826662" y="3160054"/>
            <a:ext cx="3244164" cy="83659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93d2876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“Change Tyler -&gt; Teresa”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500C7CD2-AFCD-4808-B21F-C23E37561EDE}"/>
              </a:ext>
            </a:extLst>
          </p:cNvPr>
          <p:cNvCxnSpPr>
            <a:cxnSpLocks/>
            <a:stCxn id="26" idx="2"/>
          </p:cNvCxnSpPr>
          <p:nvPr/>
        </p:nvCxnSpPr>
        <p:spPr>
          <a:xfrm flipH="1">
            <a:off x="8445138" y="3996650"/>
            <a:ext cx="3606" cy="6215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E02F1FF1-3CCF-404E-AADA-623DAC30C4E0}"/>
              </a:ext>
            </a:extLst>
          </p:cNvPr>
          <p:cNvGrpSpPr/>
          <p:nvPr/>
        </p:nvGrpSpPr>
        <p:grpSpPr>
          <a:xfrm>
            <a:off x="10067220" y="1948280"/>
            <a:ext cx="1522353" cy="775947"/>
            <a:chOff x="10070826" y="3403956"/>
            <a:chExt cx="1522353" cy="775947"/>
          </a:xfrm>
        </p:grpSpPr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CE852560-FE64-43FA-93E3-564FF890A373}"/>
                </a:ext>
              </a:extLst>
            </p:cNvPr>
            <p:cNvSpPr/>
            <p:nvPr/>
          </p:nvSpPr>
          <p:spPr>
            <a:xfrm>
              <a:off x="10367694" y="3403956"/>
              <a:ext cx="1225485" cy="348792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master</a:t>
              </a:r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A8E810FB-41DA-4B09-9A45-22551AEAD346}"/>
                </a:ext>
              </a:extLst>
            </p:cNvPr>
            <p:cNvSpPr/>
            <p:nvPr/>
          </p:nvSpPr>
          <p:spPr>
            <a:xfrm>
              <a:off x="10359762" y="3831111"/>
              <a:ext cx="1225485" cy="348792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HEAD</a:t>
              </a: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FEF0B91A-A07A-4D8A-9E99-E910D250962F}"/>
                </a:ext>
              </a:extLst>
            </p:cNvPr>
            <p:cNvCxnSpPr>
              <a:cxnSpLocks/>
              <a:stCxn id="23" idx="1"/>
              <a:endCxn id="26" idx="3"/>
            </p:cNvCxnSpPr>
            <p:nvPr/>
          </p:nvCxnSpPr>
          <p:spPr>
            <a:xfrm flipH="1">
              <a:off x="10070826" y="3578352"/>
              <a:ext cx="296868" cy="0"/>
            </a:xfrm>
            <a:prstGeom prst="straightConnector1">
              <a:avLst/>
            </a:prstGeom>
            <a:ln w="28575">
              <a:solidFill>
                <a:schemeClr val="accent6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or: Elbow 29">
              <a:extLst>
                <a:ext uri="{FF2B5EF4-FFF2-40B4-BE49-F238E27FC236}">
                  <a16:creationId xmlns:a16="http://schemas.microsoft.com/office/drawing/2014/main" id="{BDC5990F-7057-49BF-A2EF-761DD0667D83}"/>
                </a:ext>
              </a:extLst>
            </p:cNvPr>
            <p:cNvCxnSpPr>
              <a:stCxn id="24" idx="3"/>
              <a:endCxn id="23" idx="3"/>
            </p:cNvCxnSpPr>
            <p:nvPr/>
          </p:nvCxnSpPr>
          <p:spPr>
            <a:xfrm flipV="1">
              <a:off x="11585247" y="3578352"/>
              <a:ext cx="7932" cy="427155"/>
            </a:xfrm>
            <a:prstGeom prst="bentConnector3">
              <a:avLst>
                <a:gd name="adj1" fmla="val 2981997"/>
              </a:avLst>
            </a:prstGeom>
            <a:ln w="28575">
              <a:solidFill>
                <a:schemeClr val="accent2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63F8855A-083D-4711-8912-89E12E09B783}"/>
              </a:ext>
            </a:extLst>
          </p:cNvPr>
          <p:cNvSpPr/>
          <p:nvPr/>
        </p:nvSpPr>
        <p:spPr>
          <a:xfrm>
            <a:off x="6826662" y="1700140"/>
            <a:ext cx="3244164" cy="83659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3cd86b0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“Add chapter 2 of </a:t>
            </a:r>
            <a:r>
              <a:rPr lang="en-US" dirty="0" err="1">
                <a:solidFill>
                  <a:sysClr val="windowText" lastClr="000000"/>
                </a:solidFill>
              </a:rPr>
              <a:t>dino</a:t>
            </a:r>
            <a:r>
              <a:rPr lang="en-US" dirty="0">
                <a:solidFill>
                  <a:sysClr val="windowText" lastClr="000000"/>
                </a:solidFill>
              </a:rPr>
              <a:t> story”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3FFA2D5F-2647-4FCD-95BB-D3E569385263}"/>
              </a:ext>
            </a:extLst>
          </p:cNvPr>
          <p:cNvCxnSpPr>
            <a:cxnSpLocks/>
            <a:stCxn id="35" idx="2"/>
          </p:cNvCxnSpPr>
          <p:nvPr/>
        </p:nvCxnSpPr>
        <p:spPr>
          <a:xfrm flipH="1">
            <a:off x="8445138" y="2536736"/>
            <a:ext cx="3606" cy="6215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593BD40B-95C7-492C-A968-F97740563E8F}"/>
              </a:ext>
            </a:extLst>
          </p:cNvPr>
          <p:cNvSpPr/>
          <p:nvPr/>
        </p:nvSpPr>
        <p:spPr>
          <a:xfrm>
            <a:off x="6826662" y="1709592"/>
            <a:ext cx="3244164" cy="83659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3cd86b0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“Add chapter 2 of </a:t>
            </a:r>
            <a:r>
              <a:rPr lang="en-US" dirty="0" err="1">
                <a:solidFill>
                  <a:sysClr val="windowText" lastClr="000000"/>
                </a:solidFill>
              </a:rPr>
              <a:t>dino</a:t>
            </a:r>
            <a:r>
              <a:rPr lang="en-US" dirty="0">
                <a:solidFill>
                  <a:sysClr val="windowText" lastClr="000000"/>
                </a:solidFill>
              </a:rPr>
              <a:t> story”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FCD8B61-1C14-4362-907C-32194806EF13}"/>
              </a:ext>
            </a:extLst>
          </p:cNvPr>
          <p:cNvCxnSpPr>
            <a:cxnSpLocks/>
            <a:stCxn id="39" idx="2"/>
          </p:cNvCxnSpPr>
          <p:nvPr/>
        </p:nvCxnSpPr>
        <p:spPr>
          <a:xfrm flipH="1">
            <a:off x="8445138" y="2546188"/>
            <a:ext cx="3606" cy="6215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CEA022EA-2AD7-4AF2-AC77-941F5AB424E0}"/>
              </a:ext>
            </a:extLst>
          </p:cNvPr>
          <p:cNvSpPr/>
          <p:nvPr/>
        </p:nvSpPr>
        <p:spPr>
          <a:xfrm>
            <a:off x="3895992" y="1704173"/>
            <a:ext cx="1651624" cy="34879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origin/master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A411FEF6-8887-4840-9B58-0A5072FB61E0}"/>
              </a:ext>
            </a:extLst>
          </p:cNvPr>
          <p:cNvSpPr/>
          <p:nvPr/>
        </p:nvSpPr>
        <p:spPr>
          <a:xfrm>
            <a:off x="3888060" y="2113659"/>
            <a:ext cx="1651624" cy="34879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origin/HEAD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3A3EDF5-361B-4D47-89A8-468F702EFC94}"/>
              </a:ext>
            </a:extLst>
          </p:cNvPr>
          <p:cNvCxnSpPr>
            <a:cxnSpLocks/>
          </p:cNvCxnSpPr>
          <p:nvPr/>
        </p:nvCxnSpPr>
        <p:spPr>
          <a:xfrm flipH="1">
            <a:off x="3591192" y="2292900"/>
            <a:ext cx="296868" cy="0"/>
          </a:xfrm>
          <a:prstGeom prst="straightConnector1">
            <a:avLst/>
          </a:prstGeom>
          <a:ln w="28575">
            <a:solidFill>
              <a:schemeClr val="accent6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B70822AD-4194-4266-8CE7-835256B59603}"/>
              </a:ext>
            </a:extLst>
          </p:cNvPr>
          <p:cNvCxnSpPr>
            <a:cxnSpLocks/>
          </p:cNvCxnSpPr>
          <p:nvPr/>
        </p:nvCxnSpPr>
        <p:spPr>
          <a:xfrm flipH="1">
            <a:off x="3591192" y="1886596"/>
            <a:ext cx="296868" cy="0"/>
          </a:xfrm>
          <a:prstGeom prst="straightConnector1">
            <a:avLst/>
          </a:prstGeom>
          <a:ln w="28575">
            <a:solidFill>
              <a:schemeClr val="accent6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1FA5AF8E-614D-48E5-9B9A-0ECC61E6F61B}"/>
              </a:ext>
            </a:extLst>
          </p:cNvPr>
          <p:cNvSpPr/>
          <p:nvPr/>
        </p:nvSpPr>
        <p:spPr>
          <a:xfrm>
            <a:off x="387522" y="1700140"/>
            <a:ext cx="3244164" cy="83659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3cd86b0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“Add chapter 2 of </a:t>
            </a:r>
            <a:r>
              <a:rPr lang="en-US" dirty="0" err="1">
                <a:solidFill>
                  <a:sysClr val="windowText" lastClr="000000"/>
                </a:solidFill>
              </a:rPr>
              <a:t>dino</a:t>
            </a:r>
            <a:r>
              <a:rPr lang="en-US" dirty="0">
                <a:solidFill>
                  <a:sysClr val="windowText" lastClr="000000"/>
                </a:solidFill>
              </a:rPr>
              <a:t> story”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1BFDDC4D-50CE-4E5B-9A23-7151154EEFDB}"/>
              </a:ext>
            </a:extLst>
          </p:cNvPr>
          <p:cNvCxnSpPr>
            <a:cxnSpLocks/>
            <a:stCxn id="34" idx="2"/>
          </p:cNvCxnSpPr>
          <p:nvPr/>
        </p:nvCxnSpPr>
        <p:spPr>
          <a:xfrm flipH="1">
            <a:off x="2005998" y="2536736"/>
            <a:ext cx="3606" cy="6215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or: Elbow 42">
            <a:extLst>
              <a:ext uri="{FF2B5EF4-FFF2-40B4-BE49-F238E27FC236}">
                <a16:creationId xmlns:a16="http://schemas.microsoft.com/office/drawing/2014/main" id="{3DF382E8-321E-49C2-A5F6-D3AFD3C2DDF3}"/>
              </a:ext>
            </a:extLst>
          </p:cNvPr>
          <p:cNvCxnSpPr>
            <a:cxnSpLocks/>
          </p:cNvCxnSpPr>
          <p:nvPr/>
        </p:nvCxnSpPr>
        <p:spPr>
          <a:xfrm rot="10800000">
            <a:off x="3631686" y="2118438"/>
            <a:ext cx="300474" cy="1463412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6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8871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3F6A3-A8F3-47F7-9FBD-D9BAB5A19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Fetching and Merging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5D4A8-0697-4B16-9457-67A4D7388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$ git fetch origin</a:t>
            </a:r>
          </a:p>
          <a:p>
            <a:pPr marL="0" indent="0">
              <a:buNone/>
            </a:pPr>
            <a:r>
              <a:rPr lang="en-US" dirty="0"/>
              <a:t>	Fetch all updates from the remote named </a:t>
            </a:r>
            <a:r>
              <a:rPr lang="en-US" dirty="0">
                <a:latin typeface="Consolas" panose="020B0609020204030204" pitchFamily="49" charset="0"/>
              </a:rPr>
              <a:t>origin</a:t>
            </a:r>
          </a:p>
          <a:p>
            <a:pPr marL="0" indent="0">
              <a:buNone/>
            </a:pPr>
            <a:r>
              <a:rPr lang="en-US" dirty="0"/>
              <a:t>	Downloads new commits, moves </a:t>
            </a:r>
            <a:r>
              <a:rPr lang="en-US" dirty="0">
                <a:latin typeface="Consolas" panose="020B0609020204030204" pitchFamily="49" charset="0"/>
              </a:rPr>
              <a:t>origin/&lt;branch&gt;</a:t>
            </a:r>
            <a:r>
              <a:rPr lang="en-US" dirty="0"/>
              <a:t> pointers</a:t>
            </a:r>
          </a:p>
          <a:p>
            <a:pPr marL="0" indent="0">
              <a:buNone/>
            </a:pPr>
            <a:r>
              <a:rPr lang="en-US" dirty="0"/>
              <a:t>	Cannot move local branches!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$ git merge origin/master</a:t>
            </a:r>
          </a:p>
          <a:p>
            <a:pPr marL="0" indent="0">
              <a:buNone/>
            </a:pPr>
            <a:r>
              <a:rPr lang="en-US" dirty="0"/>
              <a:t>	Merges (fast-forwards, hopefully!) the local </a:t>
            </a:r>
            <a:r>
              <a:rPr lang="en-US" dirty="0">
                <a:latin typeface="Consolas" panose="020B0609020204030204" pitchFamily="49" charset="0"/>
              </a:rPr>
              <a:t>master</a:t>
            </a:r>
            <a:r>
              <a:rPr lang="en-US" dirty="0"/>
              <a:t> to the</a:t>
            </a:r>
            <a:br>
              <a:rPr lang="en-US" dirty="0"/>
            </a:br>
            <a:r>
              <a:rPr lang="en-US" dirty="0"/>
              <a:t>	commit pointed to by </a:t>
            </a:r>
            <a:r>
              <a:rPr lang="en-US" dirty="0">
                <a:latin typeface="Consolas" panose="020B0609020204030204" pitchFamily="49" charset="0"/>
              </a:rPr>
              <a:t>origin/master</a:t>
            </a:r>
          </a:p>
        </p:txBody>
      </p:sp>
    </p:spTree>
    <p:extLst>
      <p:ext uri="{BB962C8B-B14F-4D97-AF65-F5344CB8AC3E}">
        <p14:creationId xmlns:p14="http://schemas.microsoft.com/office/powerpoint/2010/main" val="34409528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909E5-F1AC-4BCE-A585-633DEC5DF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get a local branch for another remote branch?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9CA6B-4C68-4CCD-B295-291FCB931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$ git checkout --track origin/experiment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Realizes that you don’t have a local branch called experiment, so creates it and switches to it.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--track</a:t>
            </a:r>
            <a:r>
              <a:rPr lang="en-US" dirty="0"/>
              <a:t> will show information in </a:t>
            </a:r>
            <a:r>
              <a:rPr lang="en-US" dirty="0">
                <a:latin typeface="Consolas" panose="020B0609020204030204" pitchFamily="49" charset="0"/>
              </a:rPr>
              <a:t>git status</a:t>
            </a:r>
            <a:r>
              <a:rPr lang="en-US" dirty="0"/>
              <a:t> about whether branches are “ahead” or “behind” each other</a:t>
            </a:r>
          </a:p>
        </p:txBody>
      </p:sp>
    </p:spTree>
    <p:extLst>
      <p:ext uri="{BB962C8B-B14F-4D97-AF65-F5344CB8AC3E}">
        <p14:creationId xmlns:p14="http://schemas.microsoft.com/office/powerpoint/2010/main" val="85152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6680"/>
            <a:ext cx="10515600" cy="480175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Configuring remotes:</a:t>
            </a:r>
          </a:p>
          <a:p>
            <a:pPr lvl="1"/>
            <a:r>
              <a:rPr lang="en-US" dirty="0" err="1"/>
              <a:t>git</a:t>
            </a:r>
            <a:r>
              <a:rPr lang="en-US" dirty="0"/>
              <a:t> remote [-v] – lists remotes [verbosely]</a:t>
            </a:r>
          </a:p>
          <a:p>
            <a:pPr lvl="1"/>
            <a:r>
              <a:rPr lang="en-US" dirty="0" err="1"/>
              <a:t>git</a:t>
            </a:r>
            <a:r>
              <a:rPr lang="en-US" dirty="0"/>
              <a:t> remote add &lt;</a:t>
            </a:r>
            <a:r>
              <a:rPr lang="en-US" dirty="0" err="1"/>
              <a:t>remotename</a:t>
            </a:r>
            <a:r>
              <a:rPr lang="en-US" dirty="0"/>
              <a:t>&gt; &lt;</a:t>
            </a:r>
            <a:r>
              <a:rPr lang="en-US" dirty="0" err="1"/>
              <a:t>remoteurl</a:t>
            </a:r>
            <a:r>
              <a:rPr lang="en-US" dirty="0"/>
              <a:t>&gt; - configure a new remote</a:t>
            </a:r>
          </a:p>
          <a:p>
            <a:pPr lvl="1"/>
            <a:r>
              <a:rPr lang="en-US" dirty="0" err="1"/>
              <a:t>git</a:t>
            </a:r>
            <a:r>
              <a:rPr lang="en-US" dirty="0"/>
              <a:t> branch –r or –a – lists branches including remote tracking</a:t>
            </a:r>
          </a:p>
          <a:p>
            <a:r>
              <a:rPr lang="en-US" dirty="0"/>
              <a:t>Fetching:</a:t>
            </a:r>
          </a:p>
          <a:p>
            <a:pPr lvl="1"/>
            <a:r>
              <a:rPr lang="en-US" dirty="0" err="1"/>
              <a:t>git</a:t>
            </a:r>
            <a:r>
              <a:rPr lang="en-US" dirty="0"/>
              <a:t> fetch &lt;</a:t>
            </a:r>
            <a:r>
              <a:rPr lang="en-US" dirty="0" err="1"/>
              <a:t>remotename</a:t>
            </a:r>
            <a:r>
              <a:rPr lang="en-US" dirty="0"/>
              <a:t>&gt; - downloads updates to all remote-tracking branches to match the remote</a:t>
            </a:r>
          </a:p>
          <a:p>
            <a:pPr lvl="1"/>
            <a:r>
              <a:rPr lang="en-US" dirty="0" err="1"/>
              <a:t>git</a:t>
            </a:r>
            <a:r>
              <a:rPr lang="en-US" dirty="0"/>
              <a:t> pull &lt;</a:t>
            </a:r>
            <a:r>
              <a:rPr lang="en-US" dirty="0" err="1"/>
              <a:t>remotename</a:t>
            </a:r>
            <a:r>
              <a:rPr lang="en-US" dirty="0"/>
              <a:t>&gt; - runs `</a:t>
            </a:r>
            <a:r>
              <a:rPr lang="en-US" dirty="0" err="1"/>
              <a:t>git</a:t>
            </a:r>
            <a:r>
              <a:rPr lang="en-US" dirty="0"/>
              <a:t> fetch`, then merges in updates to the current branch</a:t>
            </a:r>
          </a:p>
          <a:p>
            <a:r>
              <a:rPr lang="en-US" dirty="0"/>
              <a:t>Pushing:</a:t>
            </a:r>
          </a:p>
          <a:p>
            <a:pPr lvl="1"/>
            <a:r>
              <a:rPr lang="en-US" dirty="0" err="1"/>
              <a:t>git</a:t>
            </a:r>
            <a:r>
              <a:rPr lang="en-US" dirty="0"/>
              <a:t> push &lt;</a:t>
            </a:r>
            <a:r>
              <a:rPr lang="en-US" dirty="0" err="1"/>
              <a:t>remotename</a:t>
            </a:r>
            <a:r>
              <a:rPr lang="en-US" dirty="0"/>
              <a:t>&gt; &lt;</a:t>
            </a:r>
            <a:r>
              <a:rPr lang="en-US" dirty="0" err="1"/>
              <a:t>branchname</a:t>
            </a:r>
            <a:r>
              <a:rPr lang="en-US" dirty="0"/>
              <a:t>&gt; - uploads changes in your branches to the remote</a:t>
            </a:r>
          </a:p>
        </p:txBody>
      </p:sp>
    </p:spTree>
    <p:extLst>
      <p:ext uri="{BB962C8B-B14F-4D97-AF65-F5344CB8AC3E}">
        <p14:creationId xmlns:p14="http://schemas.microsoft.com/office/powerpoint/2010/main" val="35352362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/ Homework!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353800" cy="503237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nsolas" panose="020B0609020204030204" pitchFamily="49" charset="0"/>
              </a:rPr>
              <a:t>Create a GitHub account (if you don’t have one)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nsolas" panose="020B0609020204030204" pitchFamily="49" charset="0"/>
              </a:rPr>
              <a:t>Fork</a:t>
            </a:r>
            <a:r>
              <a:rPr lang="en-US" b="1" dirty="0">
                <a:latin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</a:rPr>
              <a:t>my </a:t>
            </a:r>
            <a:r>
              <a:rPr lang="en-US" dirty="0" err="1">
                <a:latin typeface="Consolas" panose="020B0609020204030204" pitchFamily="49" charset="0"/>
              </a:rPr>
              <a:t>dino</a:t>
            </a:r>
            <a:r>
              <a:rPr lang="en-US" dirty="0">
                <a:latin typeface="Consolas" panose="020B0609020204030204" pitchFamily="49" charset="0"/>
              </a:rPr>
              <a:t>-story repo: </a:t>
            </a:r>
            <a:r>
              <a:rPr lang="en-US" sz="2200" dirty="0">
                <a:latin typeface="Consolas" panose="020B0609020204030204" pitchFamily="49" charset="0"/>
                <a:hlinkClick r:id="rId2"/>
              </a:rPr>
              <a:t>https://github.com/aperley/dino-story</a:t>
            </a:r>
            <a:br>
              <a:rPr lang="en-US" b="1" dirty="0">
                <a:latin typeface="Consolas" panose="020B0609020204030204" pitchFamily="49" charset="0"/>
              </a:rPr>
            </a:br>
            <a:r>
              <a:rPr lang="en-US" sz="2400" dirty="0">
                <a:latin typeface="Consolas" panose="020B0609020204030204" pitchFamily="49" charset="0"/>
              </a:rPr>
              <a:t>(forking: </a:t>
            </a:r>
            <a:r>
              <a:rPr lang="en-US" sz="2400" dirty="0">
                <a:latin typeface="Consolas" panose="020B0609020204030204" pitchFamily="49" charset="0"/>
                <a:hlinkClick r:id="rId3"/>
              </a:rPr>
              <a:t>https://help.github.com/articles/fork-a-repo/</a:t>
            </a:r>
            <a:r>
              <a:rPr lang="en-US" sz="2400" dirty="0">
                <a:latin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nsolas" panose="020B0609020204030204" pitchFamily="49" charset="0"/>
              </a:rPr>
              <a:t>Clone your fork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nsolas" panose="020B0609020204030204" pitchFamily="49" charset="0"/>
              </a:rPr>
              <a:t>Add your name to the byline (“By: Aaron”) and push the change to the master branch on your fork on GitHub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nsolas" panose="020B0609020204030204" pitchFamily="49" charset="0"/>
              </a:rPr>
              <a:t>Checkout the chapter-2 branch and create a commit adding your own chapter 2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nsolas" panose="020B0609020204030204" pitchFamily="49" charset="0"/>
              </a:rPr>
              <a:t>Merge the byline change from the master branch into the chapter-2 branch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nsolas" panose="020B0609020204030204" pitchFamily="49" charset="0"/>
              </a:rPr>
              <a:t>Push the chapter-2 branch to the chapter-2 branch on your fork on GitHub</a:t>
            </a:r>
          </a:p>
        </p:txBody>
      </p:sp>
    </p:spTree>
    <p:extLst>
      <p:ext uri="{BB962C8B-B14F-4D97-AF65-F5344CB8AC3E}">
        <p14:creationId xmlns:p14="http://schemas.microsoft.com/office/powerpoint/2010/main" val="611387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Next Week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46959"/>
            <a:ext cx="10515600" cy="4351338"/>
          </a:xfrm>
        </p:spPr>
        <p:txBody>
          <a:bodyPr/>
          <a:lstStyle/>
          <a:p>
            <a:r>
              <a:rPr lang="en-US" dirty="0"/>
              <a:t>No stressing allowed!</a:t>
            </a:r>
          </a:p>
          <a:p>
            <a:r>
              <a:rPr lang="en-US" dirty="0"/>
              <a:t>50 minutes in-class. You probably won’t need the whole time.</a:t>
            </a:r>
          </a:p>
          <a:p>
            <a:r>
              <a:rPr lang="en-US" dirty="0"/>
              <a:t>You can use the Git man pages and the lecture slides, but no googling </a:t>
            </a:r>
          </a:p>
          <a:p>
            <a:r>
              <a:rPr lang="en-US" dirty="0"/>
              <a:t>Questions </a:t>
            </a:r>
            <a:r>
              <a:rPr lang="en-US" b="1" dirty="0"/>
              <a:t>very</a:t>
            </a:r>
            <a:r>
              <a:rPr lang="en-US" dirty="0"/>
              <a:t> similar to the homework questions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Last year’s midterm (which didn’t include remotes):</a:t>
            </a:r>
          </a:p>
          <a:p>
            <a:pPr marL="0" indent="0">
              <a:buNone/>
            </a:pPr>
            <a:r>
              <a:rPr lang="en-US" sz="2600" dirty="0">
                <a:hlinkClick r:id="rId2"/>
              </a:rPr>
              <a:t>https://www.andrew.cmu.edu/course/98-174/f17/midterm/midterm.html</a:t>
            </a:r>
            <a:endParaRPr lang="en-US" sz="2600" dirty="0"/>
          </a:p>
        </p:txBody>
      </p:sp>
      <p:pic>
        <p:nvPicPr>
          <p:cNvPr id="1026" name="Picture 2" descr="Image result for scantron">
            <a:extLst>
              <a:ext uri="{FF2B5EF4-FFF2-40B4-BE49-F238E27FC236}">
                <a16:creationId xmlns:a16="http://schemas.microsoft.com/office/drawing/2014/main" id="{5D664F0D-DCD6-4737-A61E-372D01E0A7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1486" y="87452"/>
            <a:ext cx="3400244" cy="2259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601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723EB-3B9D-4B5D-B105-6F45FA8D1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4 Review</a:t>
            </a:r>
          </a:p>
        </p:txBody>
      </p:sp>
      <p:pic>
        <p:nvPicPr>
          <p:cNvPr id="2050" name="Picture 2" descr="Image result for branching tree">
            <a:extLst>
              <a:ext uri="{FF2B5EF4-FFF2-40B4-BE49-F238E27FC236}">
                <a16:creationId xmlns:a16="http://schemas.microsoft.com/office/drawing/2014/main" id="{D2DBD085-6ADC-4A42-8B88-38006E52CA9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2266" y="1825625"/>
            <a:ext cx="654746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5421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442FD-C4EB-4230-9459-5FECFDB78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We’ve Learned So Far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C5E43-FF4F-4258-BF70-4BBA38092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Creating and cloning repositories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git </a:t>
            </a:r>
            <a:r>
              <a:rPr lang="en-US" dirty="0" err="1">
                <a:latin typeface="Consolas" panose="020B0609020204030204" pitchFamily="49" charset="0"/>
              </a:rPr>
              <a:t>init</a:t>
            </a:r>
            <a:r>
              <a:rPr lang="en-US" dirty="0">
                <a:latin typeface="Consolas" panose="020B0609020204030204" pitchFamily="49" charset="0"/>
              </a:rPr>
              <a:t>, git clone</a:t>
            </a:r>
          </a:p>
          <a:p>
            <a:r>
              <a:rPr lang="en-US" dirty="0"/>
              <a:t>Linear commit histories and diffs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git log, git show, git diff</a:t>
            </a:r>
          </a:p>
          <a:p>
            <a:r>
              <a:rPr lang="en-US" dirty="0"/>
              <a:t>Using the working directory and staging area and making commits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git add, git reset, git checkout, git commit</a:t>
            </a:r>
          </a:p>
          <a:p>
            <a:r>
              <a:rPr lang="en-US" dirty="0"/>
              <a:t>Using branches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git branch, git checkout, git merge</a:t>
            </a:r>
          </a:p>
          <a:p>
            <a:r>
              <a:rPr lang="en-US" dirty="0"/>
              <a:t>How Git’s model for commit histories works</a:t>
            </a:r>
          </a:p>
        </p:txBody>
      </p:sp>
    </p:spTree>
    <p:extLst>
      <p:ext uri="{BB962C8B-B14F-4D97-AF65-F5344CB8AC3E}">
        <p14:creationId xmlns:p14="http://schemas.microsoft.com/office/powerpoint/2010/main" val="2392837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animClr clrSpc="rgb" dir="cw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26092" cy="4351338"/>
          </a:xfrm>
        </p:spPr>
        <p:txBody>
          <a:bodyPr/>
          <a:lstStyle/>
          <a:p>
            <a:r>
              <a:rPr lang="en-US" dirty="0"/>
              <a:t>Remotes</a:t>
            </a:r>
          </a:p>
          <a:p>
            <a:r>
              <a:rPr lang="en-US" dirty="0" err="1">
                <a:latin typeface="Consolas" panose="020B0609020204030204" pitchFamily="49" charset="0"/>
              </a:rPr>
              <a:t>git</a:t>
            </a:r>
            <a:r>
              <a:rPr lang="en-US" dirty="0">
                <a:latin typeface="Consolas" panose="020B0609020204030204" pitchFamily="49" charset="0"/>
              </a:rPr>
              <a:t> remote</a:t>
            </a:r>
          </a:p>
          <a:p>
            <a:r>
              <a:rPr lang="en-US" dirty="0" err="1">
                <a:latin typeface="Consolas" panose="020B0609020204030204" pitchFamily="49" charset="0"/>
              </a:rPr>
              <a:t>git</a:t>
            </a:r>
            <a:r>
              <a:rPr lang="en-US" dirty="0">
                <a:latin typeface="Consolas" panose="020B0609020204030204" pitchFamily="49" charset="0"/>
              </a:rPr>
              <a:t> fetch</a:t>
            </a:r>
          </a:p>
          <a:p>
            <a:r>
              <a:rPr lang="en-US" dirty="0" err="1">
                <a:latin typeface="Consolas" panose="020B0609020204030204" pitchFamily="49" charset="0"/>
              </a:rPr>
              <a:t>git</a:t>
            </a:r>
            <a:r>
              <a:rPr lang="en-US" dirty="0">
                <a:latin typeface="Consolas" panose="020B0609020204030204" pitchFamily="49" charset="0"/>
              </a:rPr>
              <a:t> pull</a:t>
            </a:r>
          </a:p>
          <a:p>
            <a:r>
              <a:rPr lang="en-US" dirty="0" err="1">
                <a:latin typeface="Consolas" panose="020B0609020204030204" pitchFamily="49" charset="0"/>
              </a:rPr>
              <a:t>git</a:t>
            </a:r>
            <a:r>
              <a:rPr lang="en-US" dirty="0">
                <a:latin typeface="Consolas" panose="020B0609020204030204" pitchFamily="49" charset="0"/>
              </a:rPr>
              <a:t> push</a:t>
            </a:r>
          </a:p>
          <a:p>
            <a:r>
              <a:rPr lang="en-US" dirty="0" err="1"/>
              <a:t>Github</a:t>
            </a:r>
            <a:endParaRPr lang="en-US" dirty="0"/>
          </a:p>
        </p:txBody>
      </p:sp>
      <p:pic>
        <p:nvPicPr>
          <p:cNvPr id="2050" name="Picture 2" descr="Image result for tug of wa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1168" y="163557"/>
            <a:ext cx="5389508" cy="2734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www.bodybuilding.com/fun/images/2015/arnold-blueprint-mass-training-4-graphic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5059" y="3099315"/>
            <a:ext cx="4168741" cy="3222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assets-cdn.github.com/images/modules/logos_page/Octoca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3594" y="4467035"/>
            <a:ext cx="2471716" cy="2054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2431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Time: Branches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589354" y="5347634"/>
            <a:ext cx="3969905" cy="928773"/>
            <a:chOff x="6304357" y="3921873"/>
            <a:chExt cx="3969905" cy="928773"/>
          </a:xfrm>
        </p:grpSpPr>
        <p:sp>
          <p:nvSpPr>
            <p:cNvPr id="5" name="Rectangle 4"/>
            <p:cNvSpPr/>
            <p:nvPr/>
          </p:nvSpPr>
          <p:spPr>
            <a:xfrm>
              <a:off x="7287553" y="3921873"/>
              <a:ext cx="2986709" cy="7229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8b7d883: Bob: begin work on feature B</a:t>
              </a:r>
            </a:p>
          </p:txBody>
        </p:sp>
        <p:cxnSp>
          <p:nvCxnSpPr>
            <p:cNvPr id="6" name="Straight Arrow Connector 5"/>
            <p:cNvCxnSpPr>
              <a:stCxn id="5" idx="2"/>
              <a:endCxn id="16" idx="3"/>
            </p:cNvCxnSpPr>
            <p:nvPr/>
          </p:nvCxnSpPr>
          <p:spPr>
            <a:xfrm flipH="1">
              <a:off x="6304357" y="4644823"/>
              <a:ext cx="2476551" cy="20582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819453" y="5344283"/>
            <a:ext cx="3783192" cy="932124"/>
            <a:chOff x="7287553" y="3921873"/>
            <a:chExt cx="3783192" cy="932124"/>
          </a:xfrm>
        </p:grpSpPr>
        <p:sp>
          <p:nvSpPr>
            <p:cNvPr id="8" name="Rectangle 7"/>
            <p:cNvSpPr/>
            <p:nvPr/>
          </p:nvSpPr>
          <p:spPr>
            <a:xfrm>
              <a:off x="7287553" y="3921873"/>
              <a:ext cx="2986709" cy="7229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8fc42c6: Alice: begin work on feature A</a:t>
              </a:r>
            </a:p>
          </p:txBody>
        </p:sp>
        <p:cxnSp>
          <p:nvCxnSpPr>
            <p:cNvPr id="9" name="Straight Arrow Connector 8"/>
            <p:cNvCxnSpPr>
              <a:stCxn id="8" idx="2"/>
              <a:endCxn id="16" idx="1"/>
            </p:cNvCxnSpPr>
            <p:nvPr/>
          </p:nvCxnSpPr>
          <p:spPr>
            <a:xfrm>
              <a:off x="8780908" y="4644823"/>
              <a:ext cx="2289837" cy="20917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819452" y="4260883"/>
            <a:ext cx="2986709" cy="1087097"/>
            <a:chOff x="7287553" y="3921873"/>
            <a:chExt cx="2986709" cy="1087097"/>
          </a:xfrm>
        </p:grpSpPr>
        <p:sp>
          <p:nvSpPr>
            <p:cNvPr id="11" name="Rectangle 10"/>
            <p:cNvSpPr/>
            <p:nvPr/>
          </p:nvSpPr>
          <p:spPr>
            <a:xfrm>
              <a:off x="7287553" y="3921873"/>
              <a:ext cx="2986709" cy="7229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6f96cf3: Alice: more work on feature A</a:t>
              </a:r>
            </a:p>
          </p:txBody>
        </p:sp>
        <p:cxnSp>
          <p:nvCxnSpPr>
            <p:cNvPr id="12" name="Straight Arrow Connector 11"/>
            <p:cNvCxnSpPr>
              <a:stCxn id="11" idx="2"/>
            </p:cNvCxnSpPr>
            <p:nvPr/>
          </p:nvCxnSpPr>
          <p:spPr>
            <a:xfrm>
              <a:off x="8780908" y="4644823"/>
              <a:ext cx="7042" cy="36414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8572549" y="4259035"/>
            <a:ext cx="2986709" cy="1087097"/>
            <a:chOff x="7287553" y="3921873"/>
            <a:chExt cx="2986709" cy="1087097"/>
          </a:xfrm>
        </p:grpSpPr>
        <p:sp>
          <p:nvSpPr>
            <p:cNvPr id="14" name="Rectangle 13"/>
            <p:cNvSpPr/>
            <p:nvPr/>
          </p:nvSpPr>
          <p:spPr>
            <a:xfrm>
              <a:off x="7287553" y="3921873"/>
              <a:ext cx="2986709" cy="7229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e167179: Bob: more work on feature B</a:t>
              </a:r>
            </a:p>
          </p:txBody>
        </p:sp>
        <p:cxnSp>
          <p:nvCxnSpPr>
            <p:cNvPr id="15" name="Straight Arrow Connector 14"/>
            <p:cNvCxnSpPr>
              <a:stCxn id="14" idx="2"/>
            </p:cNvCxnSpPr>
            <p:nvPr/>
          </p:nvCxnSpPr>
          <p:spPr>
            <a:xfrm>
              <a:off x="8780908" y="4644823"/>
              <a:ext cx="7042" cy="36414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/>
          <p:cNvSpPr/>
          <p:nvPr/>
        </p:nvSpPr>
        <p:spPr>
          <a:xfrm>
            <a:off x="4602645" y="5914932"/>
            <a:ext cx="2986709" cy="7229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b4e2c29: initial commit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819451" y="3171938"/>
            <a:ext cx="2986709" cy="1087097"/>
            <a:chOff x="7287553" y="3921873"/>
            <a:chExt cx="2986709" cy="1087097"/>
          </a:xfrm>
        </p:grpSpPr>
        <p:sp>
          <p:nvSpPr>
            <p:cNvPr id="18" name="Rectangle 17"/>
            <p:cNvSpPr/>
            <p:nvPr/>
          </p:nvSpPr>
          <p:spPr>
            <a:xfrm>
              <a:off x="7287553" y="3921873"/>
              <a:ext cx="2986709" cy="7229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b5f3729: Alice: even more work on feature A</a:t>
              </a:r>
            </a:p>
          </p:txBody>
        </p:sp>
        <p:cxnSp>
          <p:nvCxnSpPr>
            <p:cNvPr id="19" name="Straight Arrow Connector 18"/>
            <p:cNvCxnSpPr>
              <a:stCxn id="18" idx="2"/>
            </p:cNvCxnSpPr>
            <p:nvPr/>
          </p:nvCxnSpPr>
          <p:spPr>
            <a:xfrm>
              <a:off x="8780908" y="4644823"/>
              <a:ext cx="7042" cy="36414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8572548" y="3171187"/>
            <a:ext cx="2986709" cy="1087097"/>
            <a:chOff x="7135153" y="2691750"/>
            <a:chExt cx="2986709" cy="1087097"/>
          </a:xfrm>
        </p:grpSpPr>
        <p:sp>
          <p:nvSpPr>
            <p:cNvPr id="21" name="Rectangle 20"/>
            <p:cNvSpPr/>
            <p:nvPr/>
          </p:nvSpPr>
          <p:spPr>
            <a:xfrm>
              <a:off x="7135153" y="2691750"/>
              <a:ext cx="2986709" cy="7229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8277e09: Bob: even more work on feature B</a:t>
              </a:r>
            </a:p>
          </p:txBody>
        </p:sp>
        <p:cxnSp>
          <p:nvCxnSpPr>
            <p:cNvPr id="22" name="Straight Arrow Connector 21"/>
            <p:cNvCxnSpPr>
              <a:stCxn id="21" idx="2"/>
            </p:cNvCxnSpPr>
            <p:nvPr/>
          </p:nvCxnSpPr>
          <p:spPr>
            <a:xfrm>
              <a:off x="8628508" y="3414700"/>
              <a:ext cx="7042" cy="36414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3974575" y="1355696"/>
            <a:ext cx="1603535" cy="646331"/>
            <a:chOff x="9273473" y="2745420"/>
            <a:chExt cx="1603535" cy="646331"/>
          </a:xfrm>
        </p:grpSpPr>
        <p:sp>
          <p:nvSpPr>
            <p:cNvPr id="24" name="TextBox 23"/>
            <p:cNvSpPr txBox="1"/>
            <p:nvPr/>
          </p:nvSpPr>
          <p:spPr>
            <a:xfrm>
              <a:off x="9273473" y="2745420"/>
              <a:ext cx="93867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master, HEAD</a:t>
              </a:r>
            </a:p>
          </p:txBody>
        </p:sp>
        <p:cxnSp>
          <p:nvCxnSpPr>
            <p:cNvPr id="25" name="Curved Connector 24"/>
            <p:cNvCxnSpPr>
              <a:stCxn id="24" idx="3"/>
              <a:endCxn id="34" idx="1"/>
            </p:cNvCxnSpPr>
            <p:nvPr/>
          </p:nvCxnSpPr>
          <p:spPr>
            <a:xfrm>
              <a:off x="10212149" y="3068586"/>
              <a:ext cx="664859" cy="18745"/>
            </a:xfrm>
            <a:prstGeom prst="curvedConnector3">
              <a:avLst>
                <a:gd name="adj1" fmla="val 50000"/>
              </a:avLst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561717" y="1782015"/>
            <a:ext cx="1751089" cy="1389923"/>
            <a:chOff x="9103239" y="2745420"/>
            <a:chExt cx="1751089" cy="1389923"/>
          </a:xfrm>
        </p:grpSpPr>
        <p:sp>
          <p:nvSpPr>
            <p:cNvPr id="27" name="TextBox 26"/>
            <p:cNvSpPr txBox="1"/>
            <p:nvPr/>
          </p:nvSpPr>
          <p:spPr>
            <a:xfrm>
              <a:off x="9103239" y="2745420"/>
              <a:ext cx="11089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featureA</a:t>
              </a:r>
              <a:endParaRPr lang="en-US" dirty="0"/>
            </a:p>
          </p:txBody>
        </p:sp>
        <p:cxnSp>
          <p:nvCxnSpPr>
            <p:cNvPr id="28" name="Curved Connector 27"/>
            <p:cNvCxnSpPr>
              <a:stCxn id="27" idx="3"/>
              <a:endCxn id="18" idx="0"/>
            </p:cNvCxnSpPr>
            <p:nvPr/>
          </p:nvCxnSpPr>
          <p:spPr>
            <a:xfrm>
              <a:off x="10212149" y="2930086"/>
              <a:ext cx="642179" cy="1205257"/>
            </a:xfrm>
            <a:prstGeom prst="curvedConnector2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6770068" y="3449324"/>
            <a:ext cx="1802480" cy="369332"/>
            <a:chOff x="10346056" y="2537882"/>
            <a:chExt cx="1802480" cy="369332"/>
          </a:xfrm>
        </p:grpSpPr>
        <p:sp>
          <p:nvSpPr>
            <p:cNvPr id="30" name="TextBox 29"/>
            <p:cNvSpPr txBox="1"/>
            <p:nvPr/>
          </p:nvSpPr>
          <p:spPr>
            <a:xfrm>
              <a:off x="10346056" y="2537882"/>
              <a:ext cx="10455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featureB</a:t>
              </a:r>
              <a:endParaRPr lang="en-US" dirty="0"/>
            </a:p>
          </p:txBody>
        </p:sp>
        <p:cxnSp>
          <p:nvCxnSpPr>
            <p:cNvPr id="31" name="Curved Connector 30"/>
            <p:cNvCxnSpPr>
              <a:stCxn id="30" idx="3"/>
              <a:endCxn id="21" idx="1"/>
            </p:cNvCxnSpPr>
            <p:nvPr/>
          </p:nvCxnSpPr>
          <p:spPr>
            <a:xfrm flipV="1">
              <a:off x="11391566" y="2621220"/>
              <a:ext cx="756970" cy="101328"/>
            </a:xfrm>
            <a:prstGeom prst="curvedConnector3">
              <a:avLst>
                <a:gd name="adj1" fmla="val 50000"/>
              </a:avLst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Rectangle 31"/>
          <p:cNvSpPr/>
          <p:nvPr/>
        </p:nvSpPr>
        <p:spPr>
          <a:xfrm>
            <a:off x="2812759" y="2126642"/>
            <a:ext cx="2986709" cy="7229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db82ca7: Merge branch ‘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featureA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’ into master</a:t>
            </a:r>
          </a:p>
        </p:txBody>
      </p:sp>
      <p:cxnSp>
        <p:nvCxnSpPr>
          <p:cNvPr id="33" name="Straight Arrow Connector 32"/>
          <p:cNvCxnSpPr>
            <a:stCxn id="32" idx="2"/>
            <a:endCxn id="18" idx="3"/>
          </p:cNvCxnSpPr>
          <p:nvPr/>
        </p:nvCxnSpPr>
        <p:spPr>
          <a:xfrm flipH="1">
            <a:off x="3806160" y="2849592"/>
            <a:ext cx="499954" cy="68382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5578110" y="1336132"/>
            <a:ext cx="2986709" cy="7229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db82ca7: Merge branch ‘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featureA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’ into master</a:t>
            </a:r>
          </a:p>
        </p:txBody>
      </p:sp>
      <p:cxnSp>
        <p:nvCxnSpPr>
          <p:cNvPr id="35" name="Straight Arrow Connector 34"/>
          <p:cNvCxnSpPr>
            <a:stCxn id="34" idx="2"/>
            <a:endCxn id="32" idx="3"/>
          </p:cNvCxnSpPr>
          <p:nvPr/>
        </p:nvCxnSpPr>
        <p:spPr>
          <a:xfrm flipH="1">
            <a:off x="5799468" y="2059082"/>
            <a:ext cx="1271997" cy="42903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2" idx="2"/>
            <a:endCxn id="16" idx="0"/>
          </p:cNvCxnSpPr>
          <p:nvPr/>
        </p:nvCxnSpPr>
        <p:spPr>
          <a:xfrm>
            <a:off x="4306114" y="2849592"/>
            <a:ext cx="1789886" cy="306534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34" idx="2"/>
            <a:endCxn id="21" idx="0"/>
          </p:cNvCxnSpPr>
          <p:nvPr/>
        </p:nvCxnSpPr>
        <p:spPr>
          <a:xfrm>
            <a:off x="7071465" y="2059082"/>
            <a:ext cx="2994438" cy="111210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1527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3F2B1-5503-4FC1-982A-87E26C84F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From the First Lecture: Git is a DVCS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5A385973-CD74-4807-803D-53F879C0A614}"/>
              </a:ext>
            </a:extLst>
          </p:cNvPr>
          <p:cNvGrpSpPr/>
          <p:nvPr/>
        </p:nvGrpSpPr>
        <p:grpSpPr>
          <a:xfrm>
            <a:off x="299007" y="1562075"/>
            <a:ext cx="3272423" cy="2867004"/>
            <a:chOff x="4434662" y="2018584"/>
            <a:chExt cx="5055807" cy="4429445"/>
          </a:xfrm>
        </p:grpSpPr>
        <p:sp>
          <p:nvSpPr>
            <p:cNvPr id="30" name="Cloud 29">
              <a:extLst>
                <a:ext uri="{FF2B5EF4-FFF2-40B4-BE49-F238E27FC236}">
                  <a16:creationId xmlns:a16="http://schemas.microsoft.com/office/drawing/2014/main" id="{31663D10-568C-4C2C-9946-54A2E119671D}"/>
                </a:ext>
              </a:extLst>
            </p:cNvPr>
            <p:cNvSpPr/>
            <p:nvPr/>
          </p:nvSpPr>
          <p:spPr>
            <a:xfrm>
              <a:off x="4434662" y="2018584"/>
              <a:ext cx="5055807" cy="4429445"/>
            </a:xfrm>
            <a:prstGeom prst="cloud">
              <a:avLst/>
            </a:prstGeom>
            <a:solidFill>
              <a:schemeClr val="bg1"/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705BDE5-7013-45DF-9C64-C9433074EBB6}"/>
                </a:ext>
              </a:extLst>
            </p:cNvPr>
            <p:cNvSpPr/>
            <p:nvPr/>
          </p:nvSpPr>
          <p:spPr>
            <a:xfrm>
              <a:off x="7271656" y="4481502"/>
              <a:ext cx="992777" cy="9927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nsolas" panose="020B0609020204030204" pitchFamily="49" charset="0"/>
                </a:rPr>
                <a:t>53acfb</a:t>
              </a: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1CA83E85-F233-4B4B-8BDB-84629622EA28}"/>
                </a:ext>
              </a:extLst>
            </p:cNvPr>
            <p:cNvSpPr/>
            <p:nvPr/>
          </p:nvSpPr>
          <p:spPr>
            <a:xfrm>
              <a:off x="7930438" y="3011362"/>
              <a:ext cx="992777" cy="9927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nsolas" panose="020B0609020204030204" pitchFamily="49" charset="0"/>
                </a:rPr>
                <a:t>aa2c35</a:t>
              </a: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2DF4D7C4-BFD3-4AF4-BC2A-C14208433B5D}"/>
                </a:ext>
              </a:extLst>
            </p:cNvPr>
            <p:cNvSpPr/>
            <p:nvPr/>
          </p:nvSpPr>
          <p:spPr>
            <a:xfrm>
              <a:off x="6370409" y="3488725"/>
              <a:ext cx="992777" cy="9927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nsolas" panose="020B0609020204030204" pitchFamily="49" charset="0"/>
                </a:rPr>
                <a:t>59a324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37AB5496-07CE-40E2-9A20-EED38C83B276}"/>
                </a:ext>
              </a:extLst>
            </p:cNvPr>
            <p:cNvCxnSpPr>
              <a:cxnSpLocks/>
              <a:stCxn id="14" idx="4"/>
              <a:endCxn id="13" idx="7"/>
            </p:cNvCxnSpPr>
            <p:nvPr/>
          </p:nvCxnSpPr>
          <p:spPr>
            <a:xfrm flipH="1">
              <a:off x="8119045" y="4004139"/>
              <a:ext cx="307782" cy="622751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46D46271-E5A8-457D-BF4E-56B07F3434EA}"/>
                </a:ext>
              </a:extLst>
            </p:cNvPr>
            <p:cNvCxnSpPr>
              <a:cxnSpLocks/>
              <a:stCxn id="15" idx="5"/>
              <a:endCxn id="13" idx="1"/>
            </p:cNvCxnSpPr>
            <p:nvPr/>
          </p:nvCxnSpPr>
          <p:spPr>
            <a:xfrm>
              <a:off x="7217797" y="4336114"/>
              <a:ext cx="199248" cy="29077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4C55796D-F80B-442E-9274-546ACBA6F4FE}"/>
                </a:ext>
              </a:extLst>
            </p:cNvPr>
            <p:cNvCxnSpPr>
              <a:cxnSpLocks/>
              <a:stCxn id="24" idx="3"/>
              <a:endCxn id="15" idx="2"/>
            </p:cNvCxnSpPr>
            <p:nvPr/>
          </p:nvCxnSpPr>
          <p:spPr>
            <a:xfrm>
              <a:off x="6048192" y="3985113"/>
              <a:ext cx="322217" cy="2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17B8BD9A-3F4B-4470-89A8-C8EB692220DC}"/>
                </a:ext>
              </a:extLst>
            </p:cNvPr>
            <p:cNvSpPr/>
            <p:nvPr/>
          </p:nvSpPr>
          <p:spPr>
            <a:xfrm>
              <a:off x="4621985" y="3779556"/>
              <a:ext cx="1426207" cy="411114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 err="1"/>
                <a:t>mybranch</a:t>
              </a:r>
              <a:endParaRPr lang="en-US" sz="1300" dirty="0"/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B4539203-720C-45DF-B07D-1FB8D15E007B}"/>
                </a:ext>
              </a:extLst>
            </p:cNvPr>
            <p:cNvCxnSpPr>
              <a:cxnSpLocks/>
              <a:stCxn id="27" idx="3"/>
              <a:endCxn id="14" idx="1"/>
            </p:cNvCxnSpPr>
            <p:nvPr/>
          </p:nvCxnSpPr>
          <p:spPr>
            <a:xfrm>
              <a:off x="7789498" y="2962005"/>
              <a:ext cx="286328" cy="194745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9052C1AB-B3A6-45E9-ABB7-02E9C1403155}"/>
                </a:ext>
              </a:extLst>
            </p:cNvPr>
            <p:cNvSpPr/>
            <p:nvPr/>
          </p:nvSpPr>
          <p:spPr>
            <a:xfrm>
              <a:off x="6650384" y="2746660"/>
              <a:ext cx="1139114" cy="430688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/>
                <a:t>master</a:t>
              </a:r>
            </a:p>
          </p:txBody>
        </p:sp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B26560D7-0DA5-453F-B248-E7472D1DA488}"/>
                </a:ext>
              </a:extLst>
            </p:cNvPr>
            <p:cNvSpPr/>
            <p:nvPr/>
          </p:nvSpPr>
          <p:spPr>
            <a:xfrm>
              <a:off x="5210291" y="2737143"/>
              <a:ext cx="1104098" cy="446497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/>
                <a:t>HEAD</a:t>
              </a: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4020C950-CBD2-4E04-A610-308A6AF328B0}"/>
                </a:ext>
              </a:extLst>
            </p:cNvPr>
            <p:cNvCxnSpPr>
              <a:cxnSpLocks/>
              <a:stCxn id="31" idx="3"/>
              <a:endCxn id="27" idx="1"/>
            </p:cNvCxnSpPr>
            <p:nvPr/>
          </p:nvCxnSpPr>
          <p:spPr>
            <a:xfrm>
              <a:off x="6314390" y="2960392"/>
              <a:ext cx="335995" cy="1613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2DAB0650-1944-4BB9-B154-DE92D8F56F55}"/>
              </a:ext>
            </a:extLst>
          </p:cNvPr>
          <p:cNvGrpSpPr/>
          <p:nvPr/>
        </p:nvGrpSpPr>
        <p:grpSpPr>
          <a:xfrm>
            <a:off x="8116238" y="1562075"/>
            <a:ext cx="3272423" cy="2867004"/>
            <a:chOff x="4434662" y="2018584"/>
            <a:chExt cx="5055807" cy="4429445"/>
          </a:xfrm>
        </p:grpSpPr>
        <p:sp>
          <p:nvSpPr>
            <p:cNvPr id="50" name="Cloud 49">
              <a:extLst>
                <a:ext uri="{FF2B5EF4-FFF2-40B4-BE49-F238E27FC236}">
                  <a16:creationId xmlns:a16="http://schemas.microsoft.com/office/drawing/2014/main" id="{4AD32B52-9565-4F60-8920-ABEE8FDB766C}"/>
                </a:ext>
              </a:extLst>
            </p:cNvPr>
            <p:cNvSpPr/>
            <p:nvPr/>
          </p:nvSpPr>
          <p:spPr>
            <a:xfrm>
              <a:off x="4434662" y="2018584"/>
              <a:ext cx="5055807" cy="4429445"/>
            </a:xfrm>
            <a:prstGeom prst="cloud">
              <a:avLst/>
            </a:prstGeom>
            <a:solidFill>
              <a:schemeClr val="bg1"/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1A3A93AB-C403-445A-8F76-D0135CFA948E}"/>
                </a:ext>
              </a:extLst>
            </p:cNvPr>
            <p:cNvSpPr/>
            <p:nvPr/>
          </p:nvSpPr>
          <p:spPr>
            <a:xfrm>
              <a:off x="7271656" y="4481502"/>
              <a:ext cx="992777" cy="9927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nsolas" panose="020B0609020204030204" pitchFamily="49" charset="0"/>
                </a:rPr>
                <a:t>53acfb</a:t>
              </a: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0448CBB4-E7B3-4135-AB0A-4D95B5ED53D1}"/>
                </a:ext>
              </a:extLst>
            </p:cNvPr>
            <p:cNvSpPr/>
            <p:nvPr/>
          </p:nvSpPr>
          <p:spPr>
            <a:xfrm>
              <a:off x="7930438" y="3011362"/>
              <a:ext cx="992777" cy="9927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nsolas" panose="020B0609020204030204" pitchFamily="49" charset="0"/>
                </a:rPr>
                <a:t>aa2c35</a:t>
              </a: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8A2B61FC-588A-4AFA-A660-F3ECD1F4152F}"/>
                </a:ext>
              </a:extLst>
            </p:cNvPr>
            <p:cNvSpPr/>
            <p:nvPr/>
          </p:nvSpPr>
          <p:spPr>
            <a:xfrm>
              <a:off x="6370409" y="3488725"/>
              <a:ext cx="992777" cy="9927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nsolas" panose="020B0609020204030204" pitchFamily="49" charset="0"/>
                </a:rPr>
                <a:t>59a324</a:t>
              </a:r>
            </a:p>
          </p:txBody>
        </p: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C336D9E2-AE60-4163-94A0-572EBD430066}"/>
                </a:ext>
              </a:extLst>
            </p:cNvPr>
            <p:cNvCxnSpPr>
              <a:cxnSpLocks/>
              <a:stCxn id="52" idx="4"/>
              <a:endCxn id="51" idx="7"/>
            </p:cNvCxnSpPr>
            <p:nvPr/>
          </p:nvCxnSpPr>
          <p:spPr>
            <a:xfrm flipH="1">
              <a:off x="8119045" y="4004139"/>
              <a:ext cx="307782" cy="622751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09B90AFD-8BEB-4635-BE39-D87E412764BB}"/>
                </a:ext>
              </a:extLst>
            </p:cNvPr>
            <p:cNvCxnSpPr>
              <a:cxnSpLocks/>
              <a:stCxn id="53" idx="5"/>
              <a:endCxn id="51" idx="1"/>
            </p:cNvCxnSpPr>
            <p:nvPr/>
          </p:nvCxnSpPr>
          <p:spPr>
            <a:xfrm>
              <a:off x="7217797" y="4336114"/>
              <a:ext cx="199248" cy="29077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2D8A5D48-8A67-402C-B83D-24257628CBE1}"/>
                </a:ext>
              </a:extLst>
            </p:cNvPr>
            <p:cNvCxnSpPr>
              <a:cxnSpLocks/>
              <a:stCxn id="57" idx="3"/>
              <a:endCxn id="53" idx="2"/>
            </p:cNvCxnSpPr>
            <p:nvPr/>
          </p:nvCxnSpPr>
          <p:spPr>
            <a:xfrm>
              <a:off x="6048192" y="3985113"/>
              <a:ext cx="322217" cy="2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tangle: Rounded Corners 56">
              <a:extLst>
                <a:ext uri="{FF2B5EF4-FFF2-40B4-BE49-F238E27FC236}">
                  <a16:creationId xmlns:a16="http://schemas.microsoft.com/office/drawing/2014/main" id="{FAAD1483-937B-4174-A631-F3B065C7310D}"/>
                </a:ext>
              </a:extLst>
            </p:cNvPr>
            <p:cNvSpPr/>
            <p:nvPr/>
          </p:nvSpPr>
          <p:spPr>
            <a:xfrm>
              <a:off x="4621985" y="3779556"/>
              <a:ext cx="1426207" cy="411114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 err="1"/>
                <a:t>mybranch</a:t>
              </a:r>
              <a:endParaRPr lang="en-US" sz="1300" dirty="0"/>
            </a:p>
          </p:txBody>
        </p: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F004527A-5054-45BA-9AFD-7A3A78751FAD}"/>
                </a:ext>
              </a:extLst>
            </p:cNvPr>
            <p:cNvCxnSpPr>
              <a:cxnSpLocks/>
              <a:stCxn id="59" idx="3"/>
              <a:endCxn id="52" idx="1"/>
            </p:cNvCxnSpPr>
            <p:nvPr/>
          </p:nvCxnSpPr>
          <p:spPr>
            <a:xfrm>
              <a:off x="7789498" y="2962005"/>
              <a:ext cx="286328" cy="194745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Rectangle: Rounded Corners 58">
              <a:extLst>
                <a:ext uri="{FF2B5EF4-FFF2-40B4-BE49-F238E27FC236}">
                  <a16:creationId xmlns:a16="http://schemas.microsoft.com/office/drawing/2014/main" id="{0C7322DD-2109-43F6-B429-399C1DB49A93}"/>
                </a:ext>
              </a:extLst>
            </p:cNvPr>
            <p:cNvSpPr/>
            <p:nvPr/>
          </p:nvSpPr>
          <p:spPr>
            <a:xfrm>
              <a:off x="6650384" y="2746660"/>
              <a:ext cx="1139114" cy="430688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/>
                <a:t>master</a:t>
              </a:r>
            </a:p>
          </p:txBody>
        </p:sp>
        <p:sp>
          <p:nvSpPr>
            <p:cNvPr id="60" name="Rectangle: Rounded Corners 59">
              <a:extLst>
                <a:ext uri="{FF2B5EF4-FFF2-40B4-BE49-F238E27FC236}">
                  <a16:creationId xmlns:a16="http://schemas.microsoft.com/office/drawing/2014/main" id="{0A3422DF-D1BE-45E4-9ED1-96A582446A86}"/>
                </a:ext>
              </a:extLst>
            </p:cNvPr>
            <p:cNvSpPr/>
            <p:nvPr/>
          </p:nvSpPr>
          <p:spPr>
            <a:xfrm>
              <a:off x="5210291" y="2737143"/>
              <a:ext cx="1104098" cy="446497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/>
                <a:t>HEAD</a:t>
              </a:r>
            </a:p>
          </p:txBody>
        </p: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779F2ED5-71C4-4290-B76F-D0BE9DDE356B}"/>
                </a:ext>
              </a:extLst>
            </p:cNvPr>
            <p:cNvCxnSpPr>
              <a:cxnSpLocks/>
              <a:stCxn id="60" idx="3"/>
              <a:endCxn id="59" idx="1"/>
            </p:cNvCxnSpPr>
            <p:nvPr/>
          </p:nvCxnSpPr>
          <p:spPr>
            <a:xfrm>
              <a:off x="6314390" y="2960392"/>
              <a:ext cx="335995" cy="1613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45B39A41-547E-400D-8221-854BEB3393F9}"/>
              </a:ext>
            </a:extLst>
          </p:cNvPr>
          <p:cNvGrpSpPr/>
          <p:nvPr/>
        </p:nvGrpSpPr>
        <p:grpSpPr>
          <a:xfrm>
            <a:off x="4064015" y="3798809"/>
            <a:ext cx="3272423" cy="2867004"/>
            <a:chOff x="4434662" y="2018584"/>
            <a:chExt cx="5055807" cy="4429445"/>
          </a:xfrm>
        </p:grpSpPr>
        <p:sp>
          <p:nvSpPr>
            <p:cNvPr id="63" name="Cloud 62">
              <a:extLst>
                <a:ext uri="{FF2B5EF4-FFF2-40B4-BE49-F238E27FC236}">
                  <a16:creationId xmlns:a16="http://schemas.microsoft.com/office/drawing/2014/main" id="{CFCD9A07-938D-43B7-8765-FAC692EBE521}"/>
                </a:ext>
              </a:extLst>
            </p:cNvPr>
            <p:cNvSpPr/>
            <p:nvPr/>
          </p:nvSpPr>
          <p:spPr>
            <a:xfrm>
              <a:off x="4434662" y="2018584"/>
              <a:ext cx="5055807" cy="4429445"/>
            </a:xfrm>
            <a:prstGeom prst="cloud">
              <a:avLst/>
            </a:prstGeom>
            <a:solidFill>
              <a:schemeClr val="bg1"/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02559BC6-6842-4244-91F4-118BD5126A9F}"/>
                </a:ext>
              </a:extLst>
            </p:cNvPr>
            <p:cNvSpPr/>
            <p:nvPr/>
          </p:nvSpPr>
          <p:spPr>
            <a:xfrm>
              <a:off x="7271656" y="4481502"/>
              <a:ext cx="992777" cy="9927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nsolas" panose="020B0609020204030204" pitchFamily="49" charset="0"/>
                </a:rPr>
                <a:t>53acfb</a:t>
              </a:r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4DC9BE89-9AF2-4E30-A25E-9E68B086F10B}"/>
                </a:ext>
              </a:extLst>
            </p:cNvPr>
            <p:cNvSpPr/>
            <p:nvPr/>
          </p:nvSpPr>
          <p:spPr>
            <a:xfrm>
              <a:off x="7930438" y="3011362"/>
              <a:ext cx="992777" cy="9927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nsolas" panose="020B0609020204030204" pitchFamily="49" charset="0"/>
                </a:rPr>
                <a:t>aa2c35</a:t>
              </a:r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4D3EC178-BFE7-4515-844B-8D58221DB1E5}"/>
                </a:ext>
              </a:extLst>
            </p:cNvPr>
            <p:cNvSpPr/>
            <p:nvPr/>
          </p:nvSpPr>
          <p:spPr>
            <a:xfrm>
              <a:off x="6370409" y="3488725"/>
              <a:ext cx="992777" cy="9927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nsolas" panose="020B0609020204030204" pitchFamily="49" charset="0"/>
                </a:rPr>
                <a:t>59a324</a:t>
              </a:r>
            </a:p>
          </p:txBody>
        </p: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3D6D3127-D79E-45B6-B982-17AD97FEE1AD}"/>
                </a:ext>
              </a:extLst>
            </p:cNvPr>
            <p:cNvCxnSpPr>
              <a:cxnSpLocks/>
              <a:stCxn id="65" idx="4"/>
              <a:endCxn id="64" idx="7"/>
            </p:cNvCxnSpPr>
            <p:nvPr/>
          </p:nvCxnSpPr>
          <p:spPr>
            <a:xfrm flipH="1">
              <a:off x="8119045" y="4004139"/>
              <a:ext cx="307782" cy="622751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E1669C35-6875-45F3-AAE2-8EC2FE8D188F}"/>
                </a:ext>
              </a:extLst>
            </p:cNvPr>
            <p:cNvCxnSpPr>
              <a:cxnSpLocks/>
              <a:stCxn id="66" idx="5"/>
              <a:endCxn id="64" idx="1"/>
            </p:cNvCxnSpPr>
            <p:nvPr/>
          </p:nvCxnSpPr>
          <p:spPr>
            <a:xfrm>
              <a:off x="7217797" y="4336114"/>
              <a:ext cx="199248" cy="29077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3302B4FA-88B8-4B3E-BEE0-8798793A6262}"/>
                </a:ext>
              </a:extLst>
            </p:cNvPr>
            <p:cNvCxnSpPr>
              <a:cxnSpLocks/>
              <a:stCxn id="70" idx="3"/>
              <a:endCxn id="66" idx="2"/>
            </p:cNvCxnSpPr>
            <p:nvPr/>
          </p:nvCxnSpPr>
          <p:spPr>
            <a:xfrm>
              <a:off x="6048192" y="3985113"/>
              <a:ext cx="322217" cy="2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41C32DB0-7D11-469E-8850-52B4C5B157F4}"/>
                </a:ext>
              </a:extLst>
            </p:cNvPr>
            <p:cNvSpPr/>
            <p:nvPr/>
          </p:nvSpPr>
          <p:spPr>
            <a:xfrm>
              <a:off x="4621985" y="3779556"/>
              <a:ext cx="1426207" cy="411114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 err="1"/>
                <a:t>mybranch</a:t>
              </a:r>
              <a:endParaRPr lang="en-US" sz="1300" dirty="0"/>
            </a:p>
          </p:txBody>
        </p: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D4C003E3-31D3-42F3-B9A1-68D27ECB7172}"/>
                </a:ext>
              </a:extLst>
            </p:cNvPr>
            <p:cNvCxnSpPr>
              <a:cxnSpLocks/>
              <a:stCxn id="72" idx="3"/>
              <a:endCxn id="65" idx="1"/>
            </p:cNvCxnSpPr>
            <p:nvPr/>
          </p:nvCxnSpPr>
          <p:spPr>
            <a:xfrm>
              <a:off x="7789498" y="2962005"/>
              <a:ext cx="286328" cy="194745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Rectangle: Rounded Corners 71">
              <a:extLst>
                <a:ext uri="{FF2B5EF4-FFF2-40B4-BE49-F238E27FC236}">
                  <a16:creationId xmlns:a16="http://schemas.microsoft.com/office/drawing/2014/main" id="{CCCAE356-414E-41B6-90BD-07F4FC109603}"/>
                </a:ext>
              </a:extLst>
            </p:cNvPr>
            <p:cNvSpPr/>
            <p:nvPr/>
          </p:nvSpPr>
          <p:spPr>
            <a:xfrm>
              <a:off x="6650384" y="2746660"/>
              <a:ext cx="1139114" cy="430688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/>
                <a:t>master</a:t>
              </a:r>
            </a:p>
          </p:txBody>
        </p:sp>
        <p:sp>
          <p:nvSpPr>
            <p:cNvPr id="73" name="Rectangle: Rounded Corners 72">
              <a:extLst>
                <a:ext uri="{FF2B5EF4-FFF2-40B4-BE49-F238E27FC236}">
                  <a16:creationId xmlns:a16="http://schemas.microsoft.com/office/drawing/2014/main" id="{5846367E-15CB-4C7F-BB95-D1A1DF153C1B}"/>
                </a:ext>
              </a:extLst>
            </p:cNvPr>
            <p:cNvSpPr/>
            <p:nvPr/>
          </p:nvSpPr>
          <p:spPr>
            <a:xfrm>
              <a:off x="5210291" y="2737143"/>
              <a:ext cx="1104098" cy="446497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/>
                <a:t>HEAD</a:t>
              </a:r>
            </a:p>
          </p:txBody>
        </p: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8BF93181-2378-445D-8500-FA72BCE21ADB}"/>
                </a:ext>
              </a:extLst>
            </p:cNvPr>
            <p:cNvCxnSpPr>
              <a:cxnSpLocks/>
              <a:stCxn id="73" idx="3"/>
              <a:endCxn id="72" idx="1"/>
            </p:cNvCxnSpPr>
            <p:nvPr/>
          </p:nvCxnSpPr>
          <p:spPr>
            <a:xfrm>
              <a:off x="6314390" y="2960392"/>
              <a:ext cx="335995" cy="1613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TextBox 74">
            <a:extLst>
              <a:ext uri="{FF2B5EF4-FFF2-40B4-BE49-F238E27FC236}">
                <a16:creationId xmlns:a16="http://schemas.microsoft.com/office/drawing/2014/main" id="{418E7584-9617-4AA9-BD61-0B1A4B93BD70}"/>
              </a:ext>
            </a:extLst>
          </p:cNvPr>
          <p:cNvSpPr txBox="1"/>
          <p:nvPr/>
        </p:nvSpPr>
        <p:spPr>
          <a:xfrm>
            <a:off x="1340794" y="4657890"/>
            <a:ext cx="1314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Alice’s Repo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1C8C46D9-6FF1-4B70-B4AF-C7ADEF9273A0}"/>
              </a:ext>
            </a:extLst>
          </p:cNvPr>
          <p:cNvSpPr txBox="1"/>
          <p:nvPr/>
        </p:nvSpPr>
        <p:spPr>
          <a:xfrm>
            <a:off x="9195463" y="4503793"/>
            <a:ext cx="1314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Bob’s Repo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4A8D236-67D1-46DE-8084-F080C3EC40AE}"/>
              </a:ext>
            </a:extLst>
          </p:cNvPr>
          <p:cNvSpPr txBox="1"/>
          <p:nvPr/>
        </p:nvSpPr>
        <p:spPr>
          <a:xfrm>
            <a:off x="6647983" y="6317221"/>
            <a:ext cx="1694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Charlie’s Repo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8DB564C6-ECDD-4D06-AE54-9F3A11FB8B81}"/>
              </a:ext>
            </a:extLst>
          </p:cNvPr>
          <p:cNvCxnSpPr/>
          <p:nvPr/>
        </p:nvCxnSpPr>
        <p:spPr>
          <a:xfrm>
            <a:off x="3300549" y="3735977"/>
            <a:ext cx="949234" cy="921913"/>
          </a:xfrm>
          <a:prstGeom prst="straightConnector1">
            <a:avLst/>
          </a:prstGeom>
          <a:ln w="571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07B64D7C-C7A4-46C9-83BD-3BC5B70605CE}"/>
              </a:ext>
            </a:extLst>
          </p:cNvPr>
          <p:cNvCxnSpPr>
            <a:cxnSpLocks/>
          </p:cNvCxnSpPr>
          <p:nvPr/>
        </p:nvCxnSpPr>
        <p:spPr>
          <a:xfrm flipH="1">
            <a:off x="7251325" y="3875314"/>
            <a:ext cx="864914" cy="461555"/>
          </a:xfrm>
          <a:prstGeom prst="straightConnector1">
            <a:avLst/>
          </a:prstGeom>
          <a:ln w="571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C97241B7-8A2F-4493-8599-5695E80EFF63}"/>
              </a:ext>
            </a:extLst>
          </p:cNvPr>
          <p:cNvCxnSpPr>
            <a:cxnSpLocks/>
          </p:cNvCxnSpPr>
          <p:nvPr/>
        </p:nvCxnSpPr>
        <p:spPr>
          <a:xfrm>
            <a:off x="3701792" y="2701882"/>
            <a:ext cx="4283343" cy="0"/>
          </a:xfrm>
          <a:prstGeom prst="straightConnector1">
            <a:avLst/>
          </a:prstGeom>
          <a:ln w="571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0509E02E-CC48-4F3F-A86B-95626A9CB31D}"/>
              </a:ext>
            </a:extLst>
          </p:cNvPr>
          <p:cNvSpPr txBox="1"/>
          <p:nvPr/>
        </p:nvSpPr>
        <p:spPr>
          <a:xfrm>
            <a:off x="4733136" y="2359407"/>
            <a:ext cx="2337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push, pull, fetch</a:t>
            </a:r>
          </a:p>
        </p:txBody>
      </p:sp>
    </p:spTree>
    <p:extLst>
      <p:ext uri="{BB962C8B-B14F-4D97-AF65-F5344CB8AC3E}">
        <p14:creationId xmlns:p14="http://schemas.microsoft.com/office/powerpoint/2010/main" val="673610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77" grpId="0"/>
      <p:bldP spid="8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31904-9586-460A-8E22-7B16C5525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Flashback: Cloning a Repo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30653-18AC-42BA-A9BC-45B13A65A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99829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Downloads the repo, puts you on the </a:t>
            </a:r>
            <a:r>
              <a:rPr lang="en-US" dirty="0">
                <a:latin typeface="Consolas" panose="020B0609020204030204" pitchFamily="49" charset="0"/>
              </a:rPr>
              <a:t>master</a:t>
            </a:r>
            <a:r>
              <a:rPr lang="en-US" dirty="0"/>
              <a:t> branch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$ git clone https://github.com/aperley/dino-story.git</a:t>
            </a:r>
          </a:p>
        </p:txBody>
      </p:sp>
    </p:spTree>
    <p:extLst>
      <p:ext uri="{BB962C8B-B14F-4D97-AF65-F5344CB8AC3E}">
        <p14:creationId xmlns:p14="http://schemas.microsoft.com/office/powerpoint/2010/main" val="1279009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B495D-AC1A-4ECA-A4E6-A18C53833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Committing and Pushing Back to </a:t>
            </a:r>
            <a:r>
              <a:rPr lang="en-US" dirty="0" err="1"/>
              <a:t>Github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620604D-E41E-4648-8B5F-0B15533375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913" y="1690688"/>
            <a:ext cx="8675802" cy="155941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F31B415-792F-4E7E-A083-7AE418BA82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913" y="3558100"/>
            <a:ext cx="6969551" cy="28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651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2465</TotalTime>
  <Words>787</Words>
  <Application>Microsoft Office PowerPoint</Application>
  <PresentationFormat>Widescreen</PresentationFormat>
  <Paragraphs>187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Consolas</vt:lpstr>
      <vt:lpstr>Office Theme</vt:lpstr>
      <vt:lpstr>PowerPoint Presentation</vt:lpstr>
      <vt:lpstr>Midterm Next Week</vt:lpstr>
      <vt:lpstr>Homework 4 Review</vt:lpstr>
      <vt:lpstr>What We’ve Learned So Far</vt:lpstr>
      <vt:lpstr>Today</vt:lpstr>
      <vt:lpstr>Last Time: Branches</vt:lpstr>
      <vt:lpstr>From the First Lecture: Git is a DVCS</vt:lpstr>
      <vt:lpstr>Flashback: Cloning a Repo</vt:lpstr>
      <vt:lpstr>Committing and Pushing Back to Github</vt:lpstr>
      <vt:lpstr>Committing and Pushing Back to Github</vt:lpstr>
      <vt:lpstr>Listing Remote Branches</vt:lpstr>
      <vt:lpstr>Pushing</vt:lpstr>
      <vt:lpstr>Pushing Back to Github</vt:lpstr>
      <vt:lpstr>Fetching</vt:lpstr>
      <vt:lpstr>Keeping Local Branches Up To Date</vt:lpstr>
      <vt:lpstr>Fetching and Merging</vt:lpstr>
      <vt:lpstr>How to get a local branch for another remote branch?</vt:lpstr>
      <vt:lpstr>Summary</vt:lpstr>
      <vt:lpstr>Activity / Homework!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Benson</dc:creator>
  <cp:lastModifiedBy>Aaron Perley</cp:lastModifiedBy>
  <cp:revision>138</cp:revision>
  <dcterms:created xsi:type="dcterms:W3CDTF">2015-09-10T04:41:06Z</dcterms:created>
  <dcterms:modified xsi:type="dcterms:W3CDTF">2018-02-22T20:54:32Z</dcterms:modified>
</cp:coreProperties>
</file>