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67" r:id="rId3"/>
    <p:sldId id="368" r:id="rId4"/>
    <p:sldId id="369" r:id="rId5"/>
    <p:sldId id="370" r:id="rId6"/>
    <p:sldId id="372" r:id="rId7"/>
    <p:sldId id="371" r:id="rId8"/>
    <p:sldId id="373" r:id="rId9"/>
    <p:sldId id="374" r:id="rId10"/>
    <p:sldId id="345" r:id="rId11"/>
    <p:sldId id="375" r:id="rId12"/>
    <p:sldId id="376" r:id="rId13"/>
    <p:sldId id="377" r:id="rId14"/>
    <p:sldId id="379" r:id="rId15"/>
    <p:sldId id="380" r:id="rId16"/>
    <p:sldId id="381" r:id="rId17"/>
    <p:sldId id="382" r:id="rId18"/>
    <p:sldId id="383" r:id="rId19"/>
    <p:sldId id="333" r:id="rId20"/>
    <p:sldId id="343" r:id="rId21"/>
    <p:sldId id="338" r:id="rId22"/>
    <p:sldId id="3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3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1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1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4047-AACC-41CA-B6C3-6A41C8292485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872C-7D14-491A-BC02-3B143C345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7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760" y="496467"/>
            <a:ext cx="9144000" cy="165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Lecture 4</a:t>
            </a:r>
          </a:p>
          <a:p>
            <a:r>
              <a:rPr lang="en-US" dirty="0"/>
              <a:t>More on Commits and Branches</a:t>
            </a:r>
          </a:p>
        </p:txBody>
      </p:sp>
      <p:pic>
        <p:nvPicPr>
          <p:cNvPr id="1026" name="Picture 2" descr="Image result for git">
            <a:extLst>
              <a:ext uri="{FF2B5EF4-FFF2-40B4-BE49-F238E27FC236}">
                <a16:creationId xmlns:a16="http://schemas.microsoft.com/office/drawing/2014/main" id="{541D1DB4-02C9-491A-99A1-D7DEF81D7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53" y="2177798"/>
            <a:ext cx="71342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1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2050" name="Picture 2" descr="http://images.abizern.org/365git/March10/GitObjects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6" y="1314508"/>
            <a:ext cx="6422645" cy="50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4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AC5B15-5381-451F-A182-DDAC9A604682}"/>
              </a:ext>
            </a:extLst>
          </p:cNvPr>
          <p:cNvGrpSpPr/>
          <p:nvPr/>
        </p:nvGrpSpPr>
        <p:grpSpPr>
          <a:xfrm>
            <a:off x="5808503" y="4223495"/>
            <a:ext cx="744468" cy="1092425"/>
            <a:chOff x="6174223" y="4523447"/>
            <a:chExt cx="744468" cy="10924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090E4B4-0490-4B5B-AC43-15AE909C2AAF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03E481-C7C5-4779-8A37-998A926C8485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1E419DD-B5CC-4E6E-961F-37A6C79AADFC}"/>
              </a:ext>
            </a:extLst>
          </p:cNvPr>
          <p:cNvSpPr/>
          <p:nvPr/>
        </p:nvSpPr>
        <p:spPr>
          <a:xfrm>
            <a:off x="5808503" y="5315920"/>
            <a:ext cx="744468" cy="744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87212B-4E3A-45D1-9A9B-48B4012D7DAE}"/>
              </a:ext>
            </a:extLst>
          </p:cNvPr>
          <p:cNvGrpSpPr/>
          <p:nvPr/>
        </p:nvGrpSpPr>
        <p:grpSpPr>
          <a:xfrm>
            <a:off x="6552971" y="3503304"/>
            <a:ext cx="864499" cy="1068148"/>
            <a:chOff x="6054192" y="4523447"/>
            <a:chExt cx="864499" cy="106814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A19DD58-64B7-4FF1-ABFE-F5BAB7C52FBE}"/>
                </a:ext>
              </a:extLst>
            </p:cNvPr>
            <p:cNvCxnSpPr/>
            <p:nvPr/>
          </p:nvCxnSpPr>
          <p:spPr>
            <a:xfrm flipH="1">
              <a:off x="6054192" y="5243638"/>
              <a:ext cx="492265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6E1D05-52A3-45F2-BF09-941172DEA5AE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89F15D-D13A-459E-9BF3-B0BBD356EB27}"/>
              </a:ext>
            </a:extLst>
          </p:cNvPr>
          <p:cNvGrpSpPr/>
          <p:nvPr/>
        </p:nvGrpSpPr>
        <p:grpSpPr>
          <a:xfrm>
            <a:off x="6673002" y="2410879"/>
            <a:ext cx="744468" cy="1092425"/>
            <a:chOff x="6174223" y="4523447"/>
            <a:chExt cx="744468" cy="109242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FA8661-EF87-4EF7-B6E9-C679B32A6572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11B689-371F-480B-B1F7-B9AF515C19EC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AA2368-B53D-4F6F-9831-2A5CB483FA07}"/>
              </a:ext>
            </a:extLst>
          </p:cNvPr>
          <p:cNvGrpSpPr/>
          <p:nvPr/>
        </p:nvGrpSpPr>
        <p:grpSpPr>
          <a:xfrm>
            <a:off x="7417470" y="1690688"/>
            <a:ext cx="864499" cy="1092425"/>
            <a:chOff x="6054192" y="4523447"/>
            <a:chExt cx="864499" cy="109242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11C234-55E7-42CE-8B47-19A26DE3B1EC}"/>
                </a:ext>
              </a:extLst>
            </p:cNvPr>
            <p:cNvCxnSpPr/>
            <p:nvPr/>
          </p:nvCxnSpPr>
          <p:spPr>
            <a:xfrm flipH="1">
              <a:off x="6054192" y="5267915"/>
              <a:ext cx="492265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E1A39F5-5D47-4163-A33A-6DBEFB116241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ECB7B7-834A-4C8B-A660-E9B975C842F2}"/>
              </a:ext>
            </a:extLst>
          </p:cNvPr>
          <p:cNvGrpSpPr/>
          <p:nvPr/>
        </p:nvGrpSpPr>
        <p:grpSpPr>
          <a:xfrm>
            <a:off x="5810574" y="3131070"/>
            <a:ext cx="744468" cy="1092425"/>
            <a:chOff x="6174223" y="4523447"/>
            <a:chExt cx="744468" cy="109242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3415130-9683-4547-B199-1E5E84E57733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8F5F36-EBDB-412F-B7B9-C1FF3D818DB5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D158C97-4657-4D9E-8B66-CC42BAEC32C2}"/>
              </a:ext>
            </a:extLst>
          </p:cNvPr>
          <p:cNvSpPr/>
          <p:nvPr/>
        </p:nvSpPr>
        <p:spPr>
          <a:xfrm>
            <a:off x="8439978" y="3305179"/>
            <a:ext cx="1225485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F08A59-BD85-44AB-90DC-0C39641D37E3}"/>
              </a:ext>
            </a:extLst>
          </p:cNvPr>
          <p:cNvSpPr/>
          <p:nvPr/>
        </p:nvSpPr>
        <p:spPr>
          <a:xfrm>
            <a:off x="10389681" y="3305179"/>
            <a:ext cx="1225485" cy="3487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95EFCC-E3F6-4F58-9A58-DF1AC1BA8EEF}"/>
              </a:ext>
            </a:extLst>
          </p:cNvPr>
          <p:cNvCxnSpPr>
            <a:stCxn id="20" idx="1"/>
            <a:endCxn id="19" idx="7"/>
          </p:cNvCxnSpPr>
          <p:nvPr/>
        </p:nvCxnSpPr>
        <p:spPr>
          <a:xfrm flipH="1" flipV="1">
            <a:off x="6446017" y="3240095"/>
            <a:ext cx="1993961" cy="239480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E62FEB-D72B-4129-B697-405FA77E6382}"/>
              </a:ext>
            </a:extLst>
          </p:cNvPr>
          <p:cNvCxnSpPr>
            <a:stCxn id="21" idx="1"/>
            <a:endCxn id="20" idx="3"/>
          </p:cNvCxnSpPr>
          <p:nvPr/>
        </p:nvCxnSpPr>
        <p:spPr>
          <a:xfrm flipH="1">
            <a:off x="9665463" y="3479575"/>
            <a:ext cx="724218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B69654-DA30-4F7A-A17E-6ED1D8099EE4}"/>
              </a:ext>
            </a:extLst>
          </p:cNvPr>
          <p:cNvSpPr/>
          <p:nvPr/>
        </p:nvSpPr>
        <p:spPr>
          <a:xfrm>
            <a:off x="8371996" y="2614052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CD4742-15AC-4271-8BF3-229F314FFA88}"/>
              </a:ext>
            </a:extLst>
          </p:cNvPr>
          <p:cNvCxnSpPr>
            <a:stCxn id="24" idx="1"/>
            <a:endCxn id="13" idx="6"/>
          </p:cNvCxnSpPr>
          <p:nvPr/>
        </p:nvCxnSpPr>
        <p:spPr>
          <a:xfrm flipH="1" flipV="1">
            <a:off x="7417470" y="2783113"/>
            <a:ext cx="954526" cy="533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9A6D0F3-BC78-45A5-B065-7B88C88268B3}"/>
              </a:ext>
            </a:extLst>
          </p:cNvPr>
          <p:cNvSpPr/>
          <p:nvPr/>
        </p:nvSpPr>
        <p:spPr>
          <a:xfrm>
            <a:off x="9018729" y="1892801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wildidea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D353A6-705B-42DA-9B4C-57900540BACC}"/>
              </a:ext>
            </a:extLst>
          </p:cNvPr>
          <p:cNvCxnSpPr>
            <a:stCxn id="26" idx="1"/>
            <a:endCxn id="16" idx="6"/>
          </p:cNvCxnSpPr>
          <p:nvPr/>
        </p:nvCxnSpPr>
        <p:spPr>
          <a:xfrm flipH="1" flipV="1">
            <a:off x="8281969" y="2062922"/>
            <a:ext cx="736760" cy="427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D0426A-BBA2-4316-A1C6-BD7F0FC9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0245" cy="4652448"/>
          </a:xfrm>
        </p:spPr>
        <p:txBody>
          <a:bodyPr>
            <a:normAutofit/>
          </a:bodyPr>
          <a:lstStyle/>
          <a:p>
            <a:r>
              <a:rPr lang="en-US" dirty="0"/>
              <a:t>Branches are pointers to specific commits</a:t>
            </a:r>
          </a:p>
          <a:p>
            <a:r>
              <a:rPr lang="en-US" dirty="0"/>
              <a:t>Branches allow us to create commit histories that diverge</a:t>
            </a:r>
          </a:p>
          <a:p>
            <a:r>
              <a:rPr lang="en-US" dirty="0"/>
              <a:t>We can merge diverged histories back together</a:t>
            </a:r>
          </a:p>
        </p:txBody>
      </p:sp>
    </p:spTree>
    <p:extLst>
      <p:ext uri="{BB962C8B-B14F-4D97-AF65-F5344CB8AC3E}">
        <p14:creationId xmlns:p14="http://schemas.microsoft.com/office/powerpoint/2010/main" val="125484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branch &lt;</a:t>
            </a:r>
            <a:r>
              <a:rPr lang="en-US" dirty="0" err="1">
                <a:latin typeface="Consolas" panose="020B0609020204030204" pitchFamily="49" charset="0"/>
              </a:rPr>
              <a:t>newbranchname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2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use: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git branch experiment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Creates a new branch called “experiment” that </a:t>
            </a:r>
            <a:r>
              <a:rPr lang="en-US" b="1" dirty="0"/>
              <a:t>points</a:t>
            </a:r>
            <a:r>
              <a:rPr lang="en-US" dirty="0"/>
              <a:t> to wherever you are right now (i.e. wherever HEAD is right now)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02051-C15A-4372-A4E0-786A0A8CAEDD}"/>
              </a:ext>
            </a:extLst>
          </p:cNvPr>
          <p:cNvGrpSpPr/>
          <p:nvPr/>
        </p:nvGrpSpPr>
        <p:grpSpPr>
          <a:xfrm>
            <a:off x="2446990" y="4503796"/>
            <a:ext cx="744468" cy="1092425"/>
            <a:chOff x="6174223" y="4523447"/>
            <a:chExt cx="744468" cy="10924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F6D9EF4-E7EE-4CED-9705-C946B10508FD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3BDD09-C2BD-4D2F-947E-D9FC1E580461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4EE3DCBE-83B5-4AE1-8A2E-EF38AF8EEBFC}"/>
              </a:ext>
            </a:extLst>
          </p:cNvPr>
          <p:cNvSpPr/>
          <p:nvPr/>
        </p:nvSpPr>
        <p:spPr>
          <a:xfrm>
            <a:off x="2446990" y="5596221"/>
            <a:ext cx="744468" cy="744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F94833-08BE-47E2-A068-B5FEC30E746A}"/>
              </a:ext>
            </a:extLst>
          </p:cNvPr>
          <p:cNvSpPr/>
          <p:nvPr/>
        </p:nvSpPr>
        <p:spPr>
          <a:xfrm>
            <a:off x="4388237" y="4757111"/>
            <a:ext cx="1225485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89C2AD-02EB-4FCB-A276-0216C7E54D51}"/>
              </a:ext>
            </a:extLst>
          </p:cNvPr>
          <p:cNvSpPr/>
          <p:nvPr/>
        </p:nvSpPr>
        <p:spPr>
          <a:xfrm>
            <a:off x="6141197" y="4757111"/>
            <a:ext cx="1225485" cy="3487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4A1074-A48B-4CCE-991A-A6533ED8DDD9}"/>
              </a:ext>
            </a:extLst>
          </p:cNvPr>
          <p:cNvCxnSpPr>
            <a:stCxn id="8" idx="1"/>
          </p:cNvCxnSpPr>
          <p:nvPr/>
        </p:nvCxnSpPr>
        <p:spPr>
          <a:xfrm flipH="1">
            <a:off x="3248019" y="4931507"/>
            <a:ext cx="1140218" cy="0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0590A9-A514-4AEA-8E94-90E7001F0275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5613722" y="4931507"/>
            <a:ext cx="527475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95A208-56A5-4E58-BC06-02462B462D45}"/>
              </a:ext>
            </a:extLst>
          </p:cNvPr>
          <p:cNvSpPr/>
          <p:nvPr/>
        </p:nvSpPr>
        <p:spPr>
          <a:xfrm>
            <a:off x="4320255" y="5247429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C58962-73F8-4D91-BC08-E2E7D55B25A9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3248019" y="4984314"/>
            <a:ext cx="1072236" cy="437511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Image result for iwo jima flag">
            <a:extLst>
              <a:ext uri="{FF2B5EF4-FFF2-40B4-BE49-F238E27FC236}">
                <a16:creationId xmlns:a16="http://schemas.microsoft.com/office/drawing/2014/main" id="{B4E89027-2097-40AA-AB97-819FC396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0" y="4111137"/>
            <a:ext cx="3370339" cy="262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checkout &lt;</a:t>
            </a:r>
            <a:r>
              <a:rPr lang="en-US" dirty="0" err="1">
                <a:latin typeface="Consolas" panose="020B0609020204030204" pitchFamily="49" charset="0"/>
              </a:rPr>
              <a:t>branchname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3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use: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git checkout experiment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Switches the HEAD to the branch named “develop”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66073E-9CDC-471D-AFBF-B303A598D396}"/>
              </a:ext>
            </a:extLst>
          </p:cNvPr>
          <p:cNvGrpSpPr/>
          <p:nvPr/>
        </p:nvGrpSpPr>
        <p:grpSpPr>
          <a:xfrm>
            <a:off x="2011560" y="4503796"/>
            <a:ext cx="744468" cy="1092425"/>
            <a:chOff x="6174223" y="4523447"/>
            <a:chExt cx="744468" cy="10924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6C1A9D4-7125-4100-A5F8-B1C5D2960F73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E97DC3-B0C5-4F05-A1A6-3634E60651AD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1F55D4E-A424-40F1-84E1-F7D997112C05}"/>
              </a:ext>
            </a:extLst>
          </p:cNvPr>
          <p:cNvSpPr/>
          <p:nvPr/>
        </p:nvSpPr>
        <p:spPr>
          <a:xfrm>
            <a:off x="2011560" y="5596221"/>
            <a:ext cx="744468" cy="744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173432-1563-4560-AD09-61813B22607D}"/>
              </a:ext>
            </a:extLst>
          </p:cNvPr>
          <p:cNvSpPr/>
          <p:nvPr/>
        </p:nvSpPr>
        <p:spPr>
          <a:xfrm>
            <a:off x="3952807" y="4757111"/>
            <a:ext cx="1225485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BEF0C5-0A3A-412E-91F5-43DFA453819F}"/>
              </a:ext>
            </a:extLst>
          </p:cNvPr>
          <p:cNvSpPr/>
          <p:nvPr/>
        </p:nvSpPr>
        <p:spPr>
          <a:xfrm>
            <a:off x="5705767" y="4757111"/>
            <a:ext cx="1225485" cy="3487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5346A5-FA51-43A1-9874-E7147C171084}"/>
              </a:ext>
            </a:extLst>
          </p:cNvPr>
          <p:cNvCxnSpPr>
            <a:stCxn id="8" idx="1"/>
          </p:cNvCxnSpPr>
          <p:nvPr/>
        </p:nvCxnSpPr>
        <p:spPr>
          <a:xfrm flipH="1">
            <a:off x="2812589" y="4931507"/>
            <a:ext cx="1140218" cy="0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115FD1-367F-4265-A04F-2123FE718644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5178292" y="4931507"/>
            <a:ext cx="527475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0FFC54-FD92-4224-91AE-CC0EBE353427}"/>
              </a:ext>
            </a:extLst>
          </p:cNvPr>
          <p:cNvSpPr/>
          <p:nvPr/>
        </p:nvSpPr>
        <p:spPr>
          <a:xfrm>
            <a:off x="3884825" y="5247429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61489F-9767-431C-A9D2-3F8C14D5F2D7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2812589" y="4984314"/>
            <a:ext cx="1072236" cy="437511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frog jumping from lily pad">
            <a:extLst>
              <a:ext uri="{FF2B5EF4-FFF2-40B4-BE49-F238E27FC236}">
                <a16:creationId xmlns:a16="http://schemas.microsoft.com/office/drawing/2014/main" id="{89BBBDF5-3C81-4D19-8B53-E19E346F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94" y="3821006"/>
            <a:ext cx="4432066" cy="300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0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0.071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git reset --hard &lt;</a:t>
            </a:r>
            <a:r>
              <a:rPr lang="en-US" dirty="0" err="1">
                <a:latin typeface="Consolas" panose="020B0609020204030204" pitchFamily="49" charset="0"/>
              </a:rPr>
              <a:t>commit_hash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3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use: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git reset --hard HEAD~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Moves the current branch to point to a different commit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66073E-9CDC-471D-AFBF-B303A598D396}"/>
              </a:ext>
            </a:extLst>
          </p:cNvPr>
          <p:cNvGrpSpPr/>
          <p:nvPr/>
        </p:nvGrpSpPr>
        <p:grpSpPr>
          <a:xfrm>
            <a:off x="2011560" y="4503796"/>
            <a:ext cx="744468" cy="1092425"/>
            <a:chOff x="6174223" y="4523447"/>
            <a:chExt cx="744468" cy="10924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6C1A9D4-7125-4100-A5F8-B1C5D2960F73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E97DC3-B0C5-4F05-A1A6-3634E60651AD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1F55D4E-A424-40F1-84E1-F7D997112C05}"/>
              </a:ext>
            </a:extLst>
          </p:cNvPr>
          <p:cNvSpPr/>
          <p:nvPr/>
        </p:nvSpPr>
        <p:spPr>
          <a:xfrm>
            <a:off x="2011560" y="5596221"/>
            <a:ext cx="744468" cy="744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81345E-F1D8-4626-BCD7-70CC46386D8A}"/>
              </a:ext>
            </a:extLst>
          </p:cNvPr>
          <p:cNvGrpSpPr/>
          <p:nvPr/>
        </p:nvGrpSpPr>
        <p:grpSpPr>
          <a:xfrm>
            <a:off x="2812589" y="4757111"/>
            <a:ext cx="4118663" cy="348792"/>
            <a:chOff x="2812589" y="4757111"/>
            <a:chExt cx="4118663" cy="34879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6173432-1563-4560-AD09-61813B22607D}"/>
                </a:ext>
              </a:extLst>
            </p:cNvPr>
            <p:cNvSpPr/>
            <p:nvPr/>
          </p:nvSpPr>
          <p:spPr>
            <a:xfrm>
              <a:off x="3952807" y="4757111"/>
              <a:ext cx="1225485" cy="34879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master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7BEF0C5-0A3A-412E-91F5-43DFA453819F}"/>
                </a:ext>
              </a:extLst>
            </p:cNvPr>
            <p:cNvSpPr/>
            <p:nvPr/>
          </p:nvSpPr>
          <p:spPr>
            <a:xfrm>
              <a:off x="5705767" y="4757111"/>
              <a:ext cx="1225485" cy="3487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B5346A5-FA51-43A1-9874-E7147C171084}"/>
                </a:ext>
              </a:extLst>
            </p:cNvPr>
            <p:cNvCxnSpPr>
              <a:stCxn id="8" idx="1"/>
            </p:cNvCxnSpPr>
            <p:nvPr/>
          </p:nvCxnSpPr>
          <p:spPr>
            <a:xfrm flipH="1">
              <a:off x="2812589" y="4931507"/>
              <a:ext cx="1140218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E115FD1-367F-4265-A04F-2123FE718644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>
              <a:off x="5178292" y="4931507"/>
              <a:ext cx="527475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0FFC54-FD92-4224-91AE-CC0EBE353427}"/>
              </a:ext>
            </a:extLst>
          </p:cNvPr>
          <p:cNvSpPr/>
          <p:nvPr/>
        </p:nvSpPr>
        <p:spPr>
          <a:xfrm>
            <a:off x="3884825" y="5247429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61489F-9767-431C-A9D2-3F8C14D5F2D7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2812589" y="4984314"/>
            <a:ext cx="1072236" cy="437511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timber grabber">
            <a:extLst>
              <a:ext uri="{FF2B5EF4-FFF2-40B4-BE49-F238E27FC236}">
                <a16:creationId xmlns:a16="http://schemas.microsoft.com/office/drawing/2014/main" id="{016DFDD8-052A-42A8-BA17-98254BC6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92" y="3910149"/>
            <a:ext cx="4306342" cy="28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6.25E-7 0.1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3089-8663-4B8A-B8C6-50D19C5F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Commits Relative to the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5555-78E4-47EE-B59D-9DA5E2CC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&lt;commit-</a:t>
            </a:r>
            <a:r>
              <a:rPr lang="en-US" dirty="0" err="1">
                <a:latin typeface="Consolas" panose="020B0609020204030204" pitchFamily="49" charset="0"/>
              </a:rPr>
              <a:t>ish</a:t>
            </a:r>
            <a:r>
              <a:rPr lang="en-US" dirty="0">
                <a:latin typeface="Consolas" panose="020B0609020204030204" pitchFamily="49" charset="0"/>
              </a:rPr>
              <a:t>&gt;~</a:t>
            </a:r>
            <a:r>
              <a:rPr lang="en-US" dirty="0"/>
              <a:t>: The parent of the commit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&lt;commit-</a:t>
            </a:r>
            <a:r>
              <a:rPr lang="en-US" dirty="0" err="1">
                <a:latin typeface="Consolas" panose="020B0609020204030204" pitchFamily="49" charset="0"/>
              </a:rPr>
              <a:t>ish</a:t>
            </a:r>
            <a:r>
              <a:rPr lang="en-US" dirty="0">
                <a:latin typeface="Consolas" panose="020B0609020204030204" pitchFamily="49" charset="0"/>
              </a:rPr>
              <a:t>&gt;~n</a:t>
            </a:r>
            <a:r>
              <a:rPr lang="en-US" dirty="0"/>
              <a:t>: The nth parent of the commit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&lt;commit-</a:t>
            </a:r>
            <a:r>
              <a:rPr lang="en-US" dirty="0" err="1">
                <a:latin typeface="Consolas" panose="020B0609020204030204" pitchFamily="49" charset="0"/>
              </a:rPr>
              <a:t>ish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is anything that is or points to a commit:</a:t>
            </a:r>
          </a:p>
          <a:p>
            <a:r>
              <a:rPr lang="en-US" dirty="0"/>
              <a:t>short hash </a:t>
            </a:r>
            <a:r>
              <a:rPr lang="en-US" dirty="0">
                <a:latin typeface="Consolas" panose="020B0609020204030204" pitchFamily="49" charset="0"/>
              </a:rPr>
              <a:t>a39dcf5</a:t>
            </a:r>
          </a:p>
          <a:p>
            <a:r>
              <a:rPr lang="en-US" dirty="0"/>
              <a:t>branch name</a:t>
            </a:r>
          </a:p>
          <a:p>
            <a:r>
              <a:rPr lang="en-US" dirty="0">
                <a:latin typeface="Consolas" panose="020B0609020204030204" pitchFamily="49" charset="0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285424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0D33-FAE2-46A4-9698-0F0E863F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AA1F-8BCF-4761-A575-745C2908B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71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git merge experiment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“Will replay the changes made on the experiment branch since it diverged from master (i.e. B) until its current commit (D) on top of master, and record the result in a new commit along with the names of the two parent commits.” (from git help merge)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0A0CF3-A176-4E0D-9384-8DA45BFF5ED9}"/>
              </a:ext>
            </a:extLst>
          </p:cNvPr>
          <p:cNvGrpSpPr/>
          <p:nvPr/>
        </p:nvGrpSpPr>
        <p:grpSpPr>
          <a:xfrm>
            <a:off x="6253361" y="3450497"/>
            <a:ext cx="744468" cy="1092425"/>
            <a:chOff x="6174223" y="4523447"/>
            <a:chExt cx="744468" cy="10924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BF2C917-159A-4E6C-8097-C0407EAD4E7A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6625B7-C238-408A-83D6-0BE7743D23AB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37ADC17-2C88-4FB1-AEB7-F624B1D2F41F}"/>
              </a:ext>
            </a:extLst>
          </p:cNvPr>
          <p:cNvSpPr/>
          <p:nvPr/>
        </p:nvSpPr>
        <p:spPr>
          <a:xfrm>
            <a:off x="6253361" y="4542922"/>
            <a:ext cx="744468" cy="744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D5E354-F2E5-411A-82EF-10EAECE9D61C}"/>
              </a:ext>
            </a:extLst>
          </p:cNvPr>
          <p:cNvGrpSpPr/>
          <p:nvPr/>
        </p:nvGrpSpPr>
        <p:grpSpPr>
          <a:xfrm>
            <a:off x="6997829" y="2730306"/>
            <a:ext cx="864499" cy="1068148"/>
            <a:chOff x="6054192" y="4523447"/>
            <a:chExt cx="864499" cy="106814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0671A81-954B-47E5-9A62-D14807CBBCA5}"/>
                </a:ext>
              </a:extLst>
            </p:cNvPr>
            <p:cNvCxnSpPr/>
            <p:nvPr/>
          </p:nvCxnSpPr>
          <p:spPr>
            <a:xfrm flipH="1">
              <a:off x="6054192" y="5243638"/>
              <a:ext cx="492265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BCA8DD-E90A-4699-8C2A-DFFEFF1C3333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9E1F17-B211-4743-8911-740C58F2C9EA}"/>
              </a:ext>
            </a:extLst>
          </p:cNvPr>
          <p:cNvGrpSpPr/>
          <p:nvPr/>
        </p:nvGrpSpPr>
        <p:grpSpPr>
          <a:xfrm>
            <a:off x="7117860" y="1637881"/>
            <a:ext cx="744468" cy="1092425"/>
            <a:chOff x="6174223" y="4523447"/>
            <a:chExt cx="744468" cy="109242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3C30A1C-865B-4CBC-B1D7-CB5634FE40EC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DBC2A8-CCFA-4A84-83BF-DFF1C802C7FB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6DBCA7-47E1-4046-8CF2-8A808E723750}"/>
              </a:ext>
            </a:extLst>
          </p:cNvPr>
          <p:cNvGrpSpPr/>
          <p:nvPr/>
        </p:nvGrpSpPr>
        <p:grpSpPr>
          <a:xfrm>
            <a:off x="7862328" y="917690"/>
            <a:ext cx="864499" cy="1092425"/>
            <a:chOff x="6054192" y="4523447"/>
            <a:chExt cx="864499" cy="109242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235F0EF-BFE0-4BE8-A486-EBEFD6BCF0CF}"/>
                </a:ext>
              </a:extLst>
            </p:cNvPr>
            <p:cNvCxnSpPr/>
            <p:nvPr/>
          </p:nvCxnSpPr>
          <p:spPr>
            <a:xfrm flipH="1">
              <a:off x="6054192" y="5267915"/>
              <a:ext cx="492265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FDC542-3733-4A31-BF00-0094E416C99B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D6E60-E8D3-48FA-9285-76B2FE8A9C26}"/>
              </a:ext>
            </a:extLst>
          </p:cNvPr>
          <p:cNvGrpSpPr/>
          <p:nvPr/>
        </p:nvGrpSpPr>
        <p:grpSpPr>
          <a:xfrm>
            <a:off x="6255432" y="2358072"/>
            <a:ext cx="744468" cy="1092425"/>
            <a:chOff x="6174223" y="4523447"/>
            <a:chExt cx="744468" cy="109242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D3BE8B0-91DD-4C4C-8A01-E50532B1692A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EED376-45F1-4D60-9C50-1B5E80FD0A89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FF7D405-2A9C-487A-BA9C-6C06DCF7A49D}"/>
              </a:ext>
            </a:extLst>
          </p:cNvPr>
          <p:cNvSpPr/>
          <p:nvPr/>
        </p:nvSpPr>
        <p:spPr>
          <a:xfrm>
            <a:off x="8884836" y="2532181"/>
            <a:ext cx="1225485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E04746A-168D-444A-A1E9-8209FDF2950D}"/>
              </a:ext>
            </a:extLst>
          </p:cNvPr>
          <p:cNvSpPr/>
          <p:nvPr/>
        </p:nvSpPr>
        <p:spPr>
          <a:xfrm>
            <a:off x="10834539" y="2532181"/>
            <a:ext cx="1225485" cy="3487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02937-E2E1-49E6-A392-22086784B23D}"/>
              </a:ext>
            </a:extLst>
          </p:cNvPr>
          <p:cNvCxnSpPr>
            <a:stCxn id="20" idx="1"/>
            <a:endCxn id="19" idx="7"/>
          </p:cNvCxnSpPr>
          <p:nvPr/>
        </p:nvCxnSpPr>
        <p:spPr>
          <a:xfrm flipH="1" flipV="1">
            <a:off x="6890875" y="2467097"/>
            <a:ext cx="1993961" cy="239480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F459DB-41E4-4966-BE66-DD4337996789}"/>
              </a:ext>
            </a:extLst>
          </p:cNvPr>
          <p:cNvCxnSpPr>
            <a:stCxn id="21" idx="1"/>
            <a:endCxn id="20" idx="3"/>
          </p:cNvCxnSpPr>
          <p:nvPr/>
        </p:nvCxnSpPr>
        <p:spPr>
          <a:xfrm flipH="1">
            <a:off x="10110321" y="2706577"/>
            <a:ext cx="724218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5682126-042F-4B10-9A92-1D8075499642}"/>
              </a:ext>
            </a:extLst>
          </p:cNvPr>
          <p:cNvSpPr/>
          <p:nvPr/>
        </p:nvSpPr>
        <p:spPr>
          <a:xfrm>
            <a:off x="8816854" y="1841054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5D200F-96DD-496D-89A2-31C185250A5A}"/>
              </a:ext>
            </a:extLst>
          </p:cNvPr>
          <p:cNvCxnSpPr>
            <a:stCxn id="24" idx="1"/>
            <a:endCxn id="13" idx="6"/>
          </p:cNvCxnSpPr>
          <p:nvPr/>
        </p:nvCxnSpPr>
        <p:spPr>
          <a:xfrm flipH="1" flipV="1">
            <a:off x="7862328" y="2010115"/>
            <a:ext cx="954526" cy="533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2AC469B-EB40-4809-8F86-E12AED2CEFDC}"/>
              </a:ext>
            </a:extLst>
          </p:cNvPr>
          <p:cNvSpPr/>
          <p:nvPr/>
        </p:nvSpPr>
        <p:spPr>
          <a:xfrm>
            <a:off x="9463587" y="1119803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wildidea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2AAEA0-9F7A-410A-A333-C6900269E04E}"/>
              </a:ext>
            </a:extLst>
          </p:cNvPr>
          <p:cNvCxnSpPr>
            <a:stCxn id="26" idx="1"/>
            <a:endCxn id="16" idx="6"/>
          </p:cNvCxnSpPr>
          <p:nvPr/>
        </p:nvCxnSpPr>
        <p:spPr>
          <a:xfrm flipH="1" flipV="1">
            <a:off x="8726827" y="1289924"/>
            <a:ext cx="736760" cy="427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8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3D4C-638A-472A-8496-6900FA7B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Forward Merges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081D-E4D7-4008-BD28-5109B1FF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343442" cy="4351338"/>
          </a:xfrm>
        </p:spPr>
        <p:txBody>
          <a:bodyPr/>
          <a:lstStyle/>
          <a:p>
            <a:r>
              <a:rPr lang="en-US" dirty="0"/>
              <a:t>Occur when the branch being merged </a:t>
            </a:r>
            <a:r>
              <a:rPr lang="en-US" b="1" dirty="0"/>
              <a:t>onto</a:t>
            </a:r>
            <a:r>
              <a:rPr lang="en-US" dirty="0"/>
              <a:t> is an </a:t>
            </a:r>
            <a:r>
              <a:rPr lang="en-US" b="1" dirty="0"/>
              <a:t>ancestor</a:t>
            </a:r>
            <a:r>
              <a:rPr lang="en-US" dirty="0"/>
              <a:t> of the branch being </a:t>
            </a:r>
            <a:r>
              <a:rPr lang="en-US" b="1" dirty="0"/>
              <a:t>in</a:t>
            </a:r>
            <a:r>
              <a:rPr lang="en-US" dirty="0"/>
              <a:t>.</a:t>
            </a:r>
          </a:p>
          <a:p>
            <a:r>
              <a:rPr lang="en-US" dirty="0"/>
              <a:t>No merge commit is made unless --no-</a:t>
            </a:r>
            <a:r>
              <a:rPr lang="en-US" dirty="0" err="1"/>
              <a:t>ff</a:t>
            </a:r>
            <a:r>
              <a:rPr lang="en-US" dirty="0"/>
              <a:t> flag is used</a:t>
            </a:r>
          </a:p>
          <a:p>
            <a:r>
              <a:rPr lang="en-US" dirty="0"/>
              <a:t>Will never cause conflicts!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git merge experiment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5298DB-9534-4E41-B53D-4032D2692353}"/>
              </a:ext>
            </a:extLst>
          </p:cNvPr>
          <p:cNvGrpSpPr/>
          <p:nvPr/>
        </p:nvGrpSpPr>
        <p:grpSpPr>
          <a:xfrm>
            <a:off x="6339651" y="4358432"/>
            <a:ext cx="744468" cy="1092425"/>
            <a:chOff x="6174223" y="4523447"/>
            <a:chExt cx="744468" cy="10924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26E4612-5B35-43F6-A058-75B8167B822C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A57342-263F-4CB0-A248-82AFFE5E0781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0E21F76-9C26-4C9A-B81B-FF1A72EE5560}"/>
              </a:ext>
            </a:extLst>
          </p:cNvPr>
          <p:cNvSpPr/>
          <p:nvPr/>
        </p:nvSpPr>
        <p:spPr>
          <a:xfrm>
            <a:off x="6339651" y="5450857"/>
            <a:ext cx="744468" cy="744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299444-F344-484D-95FF-32CA8A1CDB36}"/>
              </a:ext>
            </a:extLst>
          </p:cNvPr>
          <p:cNvGrpSpPr/>
          <p:nvPr/>
        </p:nvGrpSpPr>
        <p:grpSpPr>
          <a:xfrm>
            <a:off x="7084119" y="3638241"/>
            <a:ext cx="864499" cy="1068148"/>
            <a:chOff x="6054192" y="4523447"/>
            <a:chExt cx="864499" cy="106814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6AF8529-5987-4C6D-B348-78965E5BBAD8}"/>
                </a:ext>
              </a:extLst>
            </p:cNvPr>
            <p:cNvCxnSpPr/>
            <p:nvPr/>
          </p:nvCxnSpPr>
          <p:spPr>
            <a:xfrm flipH="1">
              <a:off x="6054192" y="5243638"/>
              <a:ext cx="492265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CAFD61-F264-4613-BEC0-55200F2B95CD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972D1-55FA-4373-BADD-A0D336307F7F}"/>
              </a:ext>
            </a:extLst>
          </p:cNvPr>
          <p:cNvGrpSpPr/>
          <p:nvPr/>
        </p:nvGrpSpPr>
        <p:grpSpPr>
          <a:xfrm>
            <a:off x="7204150" y="2545816"/>
            <a:ext cx="744468" cy="1092425"/>
            <a:chOff x="6174223" y="4523447"/>
            <a:chExt cx="744468" cy="109242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693918A-0FB2-4C17-B01E-B45D65CD1A63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BC8804-F792-4463-A394-F3091B551F3A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6DB5BC-EC9D-4F12-99ED-AE33B026FB9A}"/>
              </a:ext>
            </a:extLst>
          </p:cNvPr>
          <p:cNvGrpSpPr/>
          <p:nvPr/>
        </p:nvGrpSpPr>
        <p:grpSpPr>
          <a:xfrm>
            <a:off x="7948618" y="1825625"/>
            <a:ext cx="864499" cy="1092425"/>
            <a:chOff x="6054192" y="4523447"/>
            <a:chExt cx="864499" cy="109242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104A4A-EC73-4D65-801A-FDC77FAC8312}"/>
                </a:ext>
              </a:extLst>
            </p:cNvPr>
            <p:cNvCxnSpPr/>
            <p:nvPr/>
          </p:nvCxnSpPr>
          <p:spPr>
            <a:xfrm flipH="1">
              <a:off x="6054192" y="5267915"/>
              <a:ext cx="492265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9F12073-9E82-432B-834B-3D27504E0E42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94BCFD-57FE-4FDF-B050-FC0C78D01CF6}"/>
              </a:ext>
            </a:extLst>
          </p:cNvPr>
          <p:cNvSpPr/>
          <p:nvPr/>
        </p:nvSpPr>
        <p:spPr>
          <a:xfrm>
            <a:off x="8678896" y="4531993"/>
            <a:ext cx="1225485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F29A4F-6D08-42E5-9B4A-935CA92AE6D5}"/>
              </a:ext>
            </a:extLst>
          </p:cNvPr>
          <p:cNvSpPr/>
          <p:nvPr/>
        </p:nvSpPr>
        <p:spPr>
          <a:xfrm>
            <a:off x="10628599" y="4531993"/>
            <a:ext cx="1225485" cy="3487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117A80-768F-40F1-985F-78EBB955D6D2}"/>
              </a:ext>
            </a:extLst>
          </p:cNvPr>
          <p:cNvCxnSpPr>
            <a:cxnSpLocks/>
            <a:stCxn id="20" idx="1"/>
            <a:endCxn id="6" idx="6"/>
          </p:cNvCxnSpPr>
          <p:nvPr/>
        </p:nvCxnSpPr>
        <p:spPr>
          <a:xfrm flipH="1">
            <a:off x="7084119" y="4706389"/>
            <a:ext cx="1594777" cy="24277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F6B0C4-3EA3-4FB1-864D-54ACF2136140}"/>
              </a:ext>
            </a:extLst>
          </p:cNvPr>
          <p:cNvCxnSpPr>
            <a:stCxn id="21" idx="1"/>
            <a:endCxn id="20" idx="3"/>
          </p:cNvCxnSpPr>
          <p:nvPr/>
        </p:nvCxnSpPr>
        <p:spPr>
          <a:xfrm flipH="1">
            <a:off x="9904381" y="4706389"/>
            <a:ext cx="724218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3CE5C1-15B7-4AD6-BC12-2C0665E906A2}"/>
              </a:ext>
            </a:extLst>
          </p:cNvPr>
          <p:cNvSpPr/>
          <p:nvPr/>
        </p:nvSpPr>
        <p:spPr>
          <a:xfrm>
            <a:off x="8903144" y="2748989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5AFA59-7041-4239-B0A1-AA31F72F4707}"/>
              </a:ext>
            </a:extLst>
          </p:cNvPr>
          <p:cNvCxnSpPr>
            <a:stCxn id="24" idx="1"/>
            <a:endCxn id="13" idx="6"/>
          </p:cNvCxnSpPr>
          <p:nvPr/>
        </p:nvCxnSpPr>
        <p:spPr>
          <a:xfrm flipH="1" flipV="1">
            <a:off x="7948618" y="2918050"/>
            <a:ext cx="954526" cy="533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F05D67-D0D2-4907-BC08-335FB812C053}"/>
              </a:ext>
            </a:extLst>
          </p:cNvPr>
          <p:cNvSpPr/>
          <p:nvPr/>
        </p:nvSpPr>
        <p:spPr>
          <a:xfrm>
            <a:off x="9549877" y="2027738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wildidea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58A44F-11F9-47AF-AC33-B1DCEFAAFF7D}"/>
              </a:ext>
            </a:extLst>
          </p:cNvPr>
          <p:cNvCxnSpPr>
            <a:stCxn id="26" idx="1"/>
            <a:endCxn id="16" idx="6"/>
          </p:cNvCxnSpPr>
          <p:nvPr/>
        </p:nvCxnSpPr>
        <p:spPr>
          <a:xfrm flipH="1" flipV="1">
            <a:off x="8813117" y="2197859"/>
            <a:ext cx="736760" cy="427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E4C6F0-15D8-4219-BA87-FBCB8089C552}"/>
              </a:ext>
            </a:extLst>
          </p:cNvPr>
          <p:cNvCxnSpPr>
            <a:cxnSpLocks/>
            <a:stCxn id="20" idx="1"/>
            <a:endCxn id="13" idx="6"/>
          </p:cNvCxnSpPr>
          <p:nvPr/>
        </p:nvCxnSpPr>
        <p:spPr>
          <a:xfrm flipH="1" flipV="1">
            <a:off x="7948618" y="2918050"/>
            <a:ext cx="730278" cy="1788339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telegraph.co.uk/content/dam/men/2016/02/26/cassettealamy-xlarge_trans_NvBQzQNjv4BqMYWXqPlKWtx9ElOI9pPj84TbQKgKpEuQJDt5A4g93-k.jpg">
            <a:extLst>
              <a:ext uri="{FF2B5EF4-FFF2-40B4-BE49-F238E27FC236}">
                <a16:creationId xmlns:a16="http://schemas.microsoft.com/office/drawing/2014/main" id="{B33B80E5-8519-4C93-9BBB-7A76D71D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512" y="230188"/>
            <a:ext cx="2135663" cy="13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B2EF-2926-4B6A-861F-B84E65DE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Three-Way Merges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2712B-C234-41C5-AB34-0D0B0DFE6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712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Occur when the branch being merged </a:t>
            </a:r>
            <a:r>
              <a:rPr lang="en-US" b="1" dirty="0"/>
              <a:t>onto</a:t>
            </a:r>
            <a:r>
              <a:rPr lang="en-US" dirty="0"/>
              <a:t> is </a:t>
            </a:r>
            <a:r>
              <a:rPr lang="en-US" b="1" dirty="0"/>
              <a:t>not a descendent</a:t>
            </a:r>
            <a:r>
              <a:rPr lang="en-US" dirty="0"/>
              <a:t> of the branch being merged </a:t>
            </a:r>
            <a:r>
              <a:rPr lang="en-US" b="1" dirty="0"/>
              <a:t>in</a:t>
            </a:r>
            <a:r>
              <a:rPr lang="en-US" dirty="0"/>
              <a:t>.</a:t>
            </a:r>
          </a:p>
          <a:p>
            <a:r>
              <a:rPr lang="en-US" dirty="0"/>
              <a:t>The branch being merged onto has “moved on” since the split.</a:t>
            </a:r>
          </a:p>
          <a:p>
            <a:r>
              <a:rPr lang="en-US" dirty="0"/>
              <a:t>Creates a merge commit, can cause conflicts!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git merge experiment</a:t>
            </a:r>
          </a:p>
          <a:p>
            <a:pPr marL="0" indent="0">
              <a:buNone/>
            </a:pPr>
            <a:r>
              <a:rPr lang="en-US" dirty="0"/>
              <a:t>Performs a “three way merge” between B, F, and 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BA94D4-4138-4F04-8307-CEFF0953EE67}"/>
              </a:ext>
            </a:extLst>
          </p:cNvPr>
          <p:cNvGrpSpPr/>
          <p:nvPr/>
        </p:nvGrpSpPr>
        <p:grpSpPr>
          <a:xfrm>
            <a:off x="6253361" y="3318522"/>
            <a:ext cx="744468" cy="1092425"/>
            <a:chOff x="6174223" y="4523447"/>
            <a:chExt cx="744468" cy="109242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7DCDA83-03EC-4643-862D-3DD8467F40D7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9A5C7E3-EADB-4CCD-9F85-E26AB58F82E3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9D44B8C-FF4A-4717-81CD-ED72D8A16DEF}"/>
              </a:ext>
            </a:extLst>
          </p:cNvPr>
          <p:cNvSpPr/>
          <p:nvPr/>
        </p:nvSpPr>
        <p:spPr>
          <a:xfrm>
            <a:off x="6253361" y="4410947"/>
            <a:ext cx="744468" cy="744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5F27E5-860E-4F06-8503-B833DC84C7B7}"/>
              </a:ext>
            </a:extLst>
          </p:cNvPr>
          <p:cNvGrpSpPr/>
          <p:nvPr/>
        </p:nvGrpSpPr>
        <p:grpSpPr>
          <a:xfrm>
            <a:off x="6997829" y="2598331"/>
            <a:ext cx="864499" cy="1068148"/>
            <a:chOff x="6054192" y="4523447"/>
            <a:chExt cx="864499" cy="106814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F13627E-365B-4BF1-8A18-820DA12BDE8D}"/>
                </a:ext>
              </a:extLst>
            </p:cNvPr>
            <p:cNvCxnSpPr/>
            <p:nvPr/>
          </p:nvCxnSpPr>
          <p:spPr>
            <a:xfrm flipH="1">
              <a:off x="6054192" y="5243638"/>
              <a:ext cx="492265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44B64D-18EA-4E44-BBFA-54D0BE8EDBEE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C0674D-DDAE-454A-84E1-5014C6708BB5}"/>
              </a:ext>
            </a:extLst>
          </p:cNvPr>
          <p:cNvGrpSpPr/>
          <p:nvPr/>
        </p:nvGrpSpPr>
        <p:grpSpPr>
          <a:xfrm>
            <a:off x="7117860" y="1505906"/>
            <a:ext cx="744468" cy="1092425"/>
            <a:chOff x="6174223" y="4523447"/>
            <a:chExt cx="744468" cy="109242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AAB1F5E-C017-47F5-A9A5-4E7C486C46CB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3C7DC6C-9658-41C7-8352-977A2274078C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2B61D-B01B-4999-AF03-9734BFD6051B}"/>
              </a:ext>
            </a:extLst>
          </p:cNvPr>
          <p:cNvGrpSpPr/>
          <p:nvPr/>
        </p:nvGrpSpPr>
        <p:grpSpPr>
          <a:xfrm>
            <a:off x="7862328" y="785715"/>
            <a:ext cx="864499" cy="1092425"/>
            <a:chOff x="6054192" y="4523447"/>
            <a:chExt cx="864499" cy="109242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3951D56-6BE7-4079-9C77-DB4B10AAB469}"/>
                </a:ext>
              </a:extLst>
            </p:cNvPr>
            <p:cNvCxnSpPr/>
            <p:nvPr/>
          </p:nvCxnSpPr>
          <p:spPr>
            <a:xfrm flipH="1">
              <a:off x="6054192" y="5267915"/>
              <a:ext cx="492265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53FB4E1-524C-4430-B004-476EC90C17E1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70316C-55C8-4F02-A94A-64EE796549F2}"/>
              </a:ext>
            </a:extLst>
          </p:cNvPr>
          <p:cNvGrpSpPr/>
          <p:nvPr/>
        </p:nvGrpSpPr>
        <p:grpSpPr>
          <a:xfrm>
            <a:off x="6255432" y="2226097"/>
            <a:ext cx="744468" cy="1092425"/>
            <a:chOff x="6174223" y="4523447"/>
            <a:chExt cx="744468" cy="109242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FF6E3AC-B6D2-470F-9A8C-09DB31746EEF}"/>
                </a:ext>
              </a:extLst>
            </p:cNvPr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6CC7BE-EBF4-42ED-A7D4-AF6C7A70F5D1}"/>
                </a:ext>
              </a:extLst>
            </p:cNvPr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8F09505-202B-4096-80DF-EE495C6CA60C}"/>
              </a:ext>
            </a:extLst>
          </p:cNvPr>
          <p:cNvSpPr/>
          <p:nvPr/>
        </p:nvSpPr>
        <p:spPr>
          <a:xfrm>
            <a:off x="8884836" y="2400206"/>
            <a:ext cx="1225485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9D31BD-92DF-431A-AD06-058A02B6F731}"/>
              </a:ext>
            </a:extLst>
          </p:cNvPr>
          <p:cNvSpPr/>
          <p:nvPr/>
        </p:nvSpPr>
        <p:spPr>
          <a:xfrm>
            <a:off x="10834539" y="2400206"/>
            <a:ext cx="1225485" cy="3487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81789C-570A-49C3-962D-CEA3CBE5B7C8}"/>
              </a:ext>
            </a:extLst>
          </p:cNvPr>
          <p:cNvCxnSpPr>
            <a:stCxn id="20" idx="1"/>
            <a:endCxn id="19" idx="7"/>
          </p:cNvCxnSpPr>
          <p:nvPr/>
        </p:nvCxnSpPr>
        <p:spPr>
          <a:xfrm flipH="1" flipV="1">
            <a:off x="6890875" y="2335122"/>
            <a:ext cx="1993961" cy="239480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490FF1-1738-48CD-BB0A-C19872C475CF}"/>
              </a:ext>
            </a:extLst>
          </p:cNvPr>
          <p:cNvCxnSpPr>
            <a:stCxn id="21" idx="1"/>
            <a:endCxn id="20" idx="3"/>
          </p:cNvCxnSpPr>
          <p:nvPr/>
        </p:nvCxnSpPr>
        <p:spPr>
          <a:xfrm flipH="1">
            <a:off x="10110321" y="2574602"/>
            <a:ext cx="724218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825E57F-0A28-410B-A568-6F68852C4EBF}"/>
              </a:ext>
            </a:extLst>
          </p:cNvPr>
          <p:cNvSpPr/>
          <p:nvPr/>
        </p:nvSpPr>
        <p:spPr>
          <a:xfrm>
            <a:off x="8816854" y="1709079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5E01EC-D386-423D-8FBB-579E4393247D}"/>
              </a:ext>
            </a:extLst>
          </p:cNvPr>
          <p:cNvCxnSpPr>
            <a:stCxn id="24" idx="1"/>
            <a:endCxn id="13" idx="6"/>
          </p:cNvCxnSpPr>
          <p:nvPr/>
        </p:nvCxnSpPr>
        <p:spPr>
          <a:xfrm flipH="1" flipV="1">
            <a:off x="7862328" y="1878140"/>
            <a:ext cx="954526" cy="533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156AD4-F588-4402-86EC-45BA47077C82}"/>
              </a:ext>
            </a:extLst>
          </p:cNvPr>
          <p:cNvSpPr/>
          <p:nvPr/>
        </p:nvSpPr>
        <p:spPr>
          <a:xfrm>
            <a:off x="9463587" y="987828"/>
            <a:ext cx="1293467" cy="348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wildidea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2B5393-55E9-4A5C-B873-A88BC9466C90}"/>
              </a:ext>
            </a:extLst>
          </p:cNvPr>
          <p:cNvCxnSpPr>
            <a:stCxn id="26" idx="1"/>
            <a:endCxn id="16" idx="6"/>
          </p:cNvCxnSpPr>
          <p:nvPr/>
        </p:nvCxnSpPr>
        <p:spPr>
          <a:xfrm flipH="1" flipV="1">
            <a:off x="8726827" y="1157949"/>
            <a:ext cx="736760" cy="427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91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CONFLICT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18946" y="4792866"/>
            <a:ext cx="744468" cy="1092425"/>
            <a:chOff x="6174223" y="4523447"/>
            <a:chExt cx="744468" cy="109242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8718946" y="5873152"/>
            <a:ext cx="744468" cy="744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450938" y="3971527"/>
            <a:ext cx="864499" cy="1068148"/>
            <a:chOff x="6054192" y="4523447"/>
            <a:chExt cx="864499" cy="1068148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054192" y="5243638"/>
              <a:ext cx="492265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86142" y="2873387"/>
            <a:ext cx="744468" cy="1092425"/>
            <a:chOff x="6174223" y="4523447"/>
            <a:chExt cx="744468" cy="109242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12708" y="3645819"/>
            <a:ext cx="744468" cy="1171324"/>
            <a:chOff x="6174223" y="4523447"/>
            <a:chExt cx="744468" cy="1171324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6546457" y="5267915"/>
              <a:ext cx="1" cy="4268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12708" y="2562570"/>
            <a:ext cx="744468" cy="1092425"/>
            <a:chOff x="6174223" y="4523447"/>
            <a:chExt cx="744468" cy="109242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546457" y="5267915"/>
              <a:ext cx="0" cy="347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174223" y="4523447"/>
              <a:ext cx="744468" cy="744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F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213779" y="2629731"/>
            <a:ext cx="133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goodidea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18931" y="2294169"/>
            <a:ext cx="133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master, HEAD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4" y="1413415"/>
            <a:ext cx="7038396" cy="13416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352947" y="1595400"/>
            <a:ext cx="133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master, HEAD</a:t>
            </a:r>
          </a:p>
        </p:txBody>
      </p:sp>
      <p:sp>
        <p:nvSpPr>
          <p:cNvPr id="28" name="Oval 27"/>
          <p:cNvSpPr/>
          <p:nvPr/>
        </p:nvSpPr>
        <p:spPr>
          <a:xfrm>
            <a:off x="9183562" y="1598255"/>
            <a:ext cx="744468" cy="7444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</a:t>
            </a:r>
          </a:p>
        </p:txBody>
      </p:sp>
      <p:cxnSp>
        <p:nvCxnSpPr>
          <p:cNvPr id="29" name="Straight Arrow Connector 28"/>
          <p:cNvCxnSpPr>
            <a:stCxn id="28" idx="4"/>
          </p:cNvCxnSpPr>
          <p:nvPr/>
        </p:nvCxnSpPr>
        <p:spPr>
          <a:xfrm flipH="1">
            <a:off x="9069769" y="2342723"/>
            <a:ext cx="486027" cy="201289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4"/>
          </p:cNvCxnSpPr>
          <p:nvPr/>
        </p:nvCxnSpPr>
        <p:spPr>
          <a:xfrm>
            <a:off x="9555796" y="2342723"/>
            <a:ext cx="387407" cy="512106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29" y="2854829"/>
            <a:ext cx="5440697" cy="37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E415-2762-464D-93C7-A4DC4FCC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 Review</a:t>
            </a:r>
          </a:p>
        </p:txBody>
      </p:sp>
      <p:pic>
        <p:nvPicPr>
          <p:cNvPr id="2050" name="Picture 2" descr="Image result for homework">
            <a:extLst>
              <a:ext uri="{FF2B5EF4-FFF2-40B4-BE49-F238E27FC236}">
                <a16:creationId xmlns:a16="http://schemas.microsoft.com/office/drawing/2014/main" id="{AE8A6003-1B4A-4CE7-A3F7-86CD6B5F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781855"/>
            <a:ext cx="6134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03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CONFLICT</a:t>
            </a:r>
          </a:p>
        </p:txBody>
      </p:sp>
      <p:sp>
        <p:nvSpPr>
          <p:cNvPr id="4" name="Flowchart: Document 3"/>
          <p:cNvSpPr/>
          <p:nvPr/>
        </p:nvSpPr>
        <p:spPr>
          <a:xfrm>
            <a:off x="1146411" y="1869743"/>
            <a:ext cx="8529851" cy="430276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latin typeface="Consolas" panose="020B0609020204030204" pitchFamily="49" charset="0"/>
              </a:rPr>
              <a:t>This file is demo.txt</a:t>
            </a:r>
          </a:p>
          <a:p>
            <a:endParaRPr lang="en-US" sz="2600" dirty="0">
              <a:latin typeface="Consolas" panose="020B0609020204030204" pitchFamily="49" charset="0"/>
            </a:endParaRPr>
          </a:p>
          <a:p>
            <a:r>
              <a:rPr lang="en-US" sz="2600" dirty="0">
                <a:latin typeface="Consolas" panose="020B0609020204030204" pitchFamily="49" charset="0"/>
              </a:rPr>
              <a:t>&lt;&lt;&lt;&lt;&lt;&lt;&lt; HEAD</a:t>
            </a:r>
          </a:p>
          <a:p>
            <a:r>
              <a:rPr lang="en-US" sz="2600" dirty="0">
                <a:latin typeface="Consolas" panose="020B0609020204030204" pitchFamily="49" charset="0"/>
              </a:rPr>
              <a:t>Here is another line. modified in master</a:t>
            </a:r>
          </a:p>
          <a:p>
            <a:r>
              <a:rPr lang="en-US" sz="2600" dirty="0">
                <a:latin typeface="Consolas" panose="020B0609020204030204" pitchFamily="49" charset="0"/>
              </a:rPr>
              <a:t>=======</a:t>
            </a:r>
          </a:p>
          <a:p>
            <a:r>
              <a:rPr lang="en-US" sz="2600" dirty="0">
                <a:latin typeface="Consolas" panose="020B0609020204030204" pitchFamily="49" charset="0"/>
              </a:rPr>
              <a:t>Here is another line. modified in </a:t>
            </a:r>
            <a:r>
              <a:rPr lang="en-US" sz="2600" dirty="0" err="1">
                <a:latin typeface="Consolas" panose="020B0609020204030204" pitchFamily="49" charset="0"/>
              </a:rPr>
              <a:t>goodidea</a:t>
            </a:r>
            <a:endParaRPr lang="en-US" sz="2600" dirty="0">
              <a:latin typeface="Consolas" panose="020B0609020204030204" pitchFamily="49" charset="0"/>
            </a:endParaRPr>
          </a:p>
          <a:p>
            <a:r>
              <a:rPr lang="en-US" sz="2600" dirty="0">
                <a:latin typeface="Consolas" panose="020B0609020204030204" pitchFamily="49" charset="0"/>
              </a:rPr>
              <a:t>&gt;&gt;&gt;&gt;&gt;&gt;&gt; </a:t>
            </a:r>
            <a:r>
              <a:rPr lang="en-US" sz="2600" dirty="0" err="1">
                <a:latin typeface="Consolas" panose="020B0609020204030204" pitchFamily="49" charset="0"/>
              </a:rPr>
              <a:t>goodidea</a:t>
            </a:r>
            <a:endParaRPr lang="en-US" sz="2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54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“How to fix a merge conflict”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3968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Run `</a:t>
            </a:r>
            <a:r>
              <a:rPr lang="en-US" dirty="0" err="1"/>
              <a:t>git</a:t>
            </a:r>
            <a:r>
              <a:rPr lang="en-US" dirty="0"/>
              <a:t> status` to find the files that are in conflict.</a:t>
            </a:r>
          </a:p>
          <a:p>
            <a:r>
              <a:rPr lang="en-US" dirty="0"/>
              <a:t>For each of these files, look for lines like “&lt;&lt;&lt;&lt;&lt;&lt; HEAD” or “&gt;&gt;&gt;&gt;&gt;&gt; 3de67ca” that indicate a conflict.</a:t>
            </a:r>
          </a:p>
          <a:p>
            <a:r>
              <a:rPr lang="en-US" dirty="0"/>
              <a:t>Edit the lines to match what you want them to be.</a:t>
            </a:r>
          </a:p>
          <a:p>
            <a:r>
              <a:rPr lang="en-US" dirty="0"/>
              <a:t>After you finish doing this for each conflict in each file, `</a:t>
            </a:r>
            <a:r>
              <a:rPr lang="en-US" dirty="0" err="1"/>
              <a:t>git</a:t>
            </a:r>
            <a:r>
              <a:rPr lang="en-US" dirty="0"/>
              <a:t> add` these conflicted files and run `</a:t>
            </a:r>
            <a:r>
              <a:rPr lang="en-US" dirty="0" err="1"/>
              <a:t>git</a:t>
            </a:r>
            <a:r>
              <a:rPr lang="en-US" dirty="0"/>
              <a:t> commit` to complete the merge.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83" y="2759294"/>
            <a:ext cx="5440697" cy="37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4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Start the homework!</a:t>
            </a:r>
          </a:p>
        </p:txBody>
      </p:sp>
    </p:spTree>
    <p:extLst>
      <p:ext uri="{BB962C8B-B14F-4D97-AF65-F5344CB8AC3E}">
        <p14:creationId xmlns:p14="http://schemas.microsoft.com/office/powerpoint/2010/main" val="338805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15" y="365125"/>
            <a:ext cx="113369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Review: The </a:t>
            </a:r>
            <a:r>
              <a:rPr lang="en-US" sz="4000" dirty="0" err="1"/>
              <a:t>Git</a:t>
            </a:r>
            <a:r>
              <a:rPr lang="en-US" sz="4000" dirty="0"/>
              <a:t> Commit Workflow (Edit, Add, Commit)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455" y="1925904"/>
            <a:ext cx="3083065" cy="3819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file1.txt (v1)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file2.txt (v1)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file3.txt (v1)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455" y="5745345"/>
            <a:ext cx="308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Make changes to files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vim file1.txt file3.txt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885" y="1504571"/>
            <a:ext cx="271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Working Directory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4467" y="1925904"/>
            <a:ext cx="3083065" cy="3819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319" y="5745345"/>
            <a:ext cx="372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Add changes to the staging area</a:t>
            </a:r>
          </a:p>
          <a:p>
            <a:pPr algn="ctr"/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add file1.txt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8897" y="1504571"/>
            <a:ext cx="271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Staging Area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0735" y="1925904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</a:t>
            </a:r>
            <a:r>
              <a:rPr lang="en-US" sz="1400" dirty="0">
                <a:solidFill>
                  <a:srgbClr val="FF0000"/>
                </a:solidFill>
              </a:rPr>
              <a:t>v2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file2.txt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file3.txt (v1)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1114" y="5745345"/>
            <a:ext cx="3698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Commit changes in staging area</a:t>
            </a:r>
          </a:p>
          <a:p>
            <a:pPr algn="ctr"/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commit -m “fixed bug in file1.txt”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5165" y="1504571"/>
            <a:ext cx="271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List of commits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69182" y="3390563"/>
            <a:ext cx="17074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70734" y="3439114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file2.txt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file3.txt (v1)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0735" y="4952325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file2.txt (v1)</a:t>
            </a:r>
          </a:p>
        </p:txBody>
      </p: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>
            <a:off x="9812267" y="4232134"/>
            <a:ext cx="1" cy="72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9" idx="0"/>
          </p:cNvCxnSpPr>
          <p:nvPr/>
        </p:nvCxnSpPr>
        <p:spPr>
          <a:xfrm flipH="1">
            <a:off x="9812267" y="2718924"/>
            <a:ext cx="1" cy="720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0734" y="515894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ab628cc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0734" y="364573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782cb4f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0734" y="2152234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bb2df1a</a:t>
            </a:r>
          </a:p>
        </p:txBody>
      </p:sp>
      <p:cxnSp>
        <p:nvCxnSpPr>
          <p:cNvPr id="32" name="Straight Arrow Connector 31"/>
          <p:cNvCxnSpPr>
            <a:stCxn id="9" idx="3"/>
            <a:endCxn id="13" idx="1"/>
          </p:cNvCxnSpPr>
          <p:nvPr/>
        </p:nvCxnSpPr>
        <p:spPr>
          <a:xfrm flipV="1">
            <a:off x="7637532" y="2322414"/>
            <a:ext cx="633203" cy="1513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4209382-2139-4BDE-9416-75277DCCD08A}"/>
              </a:ext>
            </a:extLst>
          </p:cNvPr>
          <p:cNvSpPr/>
          <p:nvPr/>
        </p:nvSpPr>
        <p:spPr>
          <a:xfrm>
            <a:off x="655455" y="1928185"/>
            <a:ext cx="3083065" cy="3819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file1.txt (</a:t>
            </a:r>
            <a:r>
              <a:rPr lang="en-US" sz="3200" dirty="0">
                <a:solidFill>
                  <a:srgbClr val="FF0000"/>
                </a:solidFill>
              </a:rPr>
              <a:t>v2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file2.txt (v1)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file3.txt (</a:t>
            </a:r>
            <a:r>
              <a:rPr lang="en-US" sz="3200" dirty="0">
                <a:solidFill>
                  <a:srgbClr val="FF0000"/>
                </a:solidFill>
              </a:rPr>
              <a:t>v2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62F18D-0F79-4636-BA98-A19E972BE76C}"/>
              </a:ext>
            </a:extLst>
          </p:cNvPr>
          <p:cNvSpPr/>
          <p:nvPr/>
        </p:nvSpPr>
        <p:spPr>
          <a:xfrm>
            <a:off x="4554466" y="1930325"/>
            <a:ext cx="3083065" cy="38194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file1.txt (</a:t>
            </a:r>
            <a:r>
              <a:rPr lang="en-US" sz="3200" dirty="0">
                <a:solidFill>
                  <a:srgbClr val="FF0000"/>
                </a:solidFill>
              </a:rPr>
              <a:t>v2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file2.txt (v1)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file3.txt (v1)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58586F-2D25-4353-A573-9B904D33FD62}"/>
              </a:ext>
            </a:extLst>
          </p:cNvPr>
          <p:cNvSpPr/>
          <p:nvPr/>
        </p:nvSpPr>
        <p:spPr>
          <a:xfrm rot="5400000">
            <a:off x="11455423" y="3675182"/>
            <a:ext cx="858923" cy="311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2A7AC4-D47A-4608-AC64-FFBD56F87163}"/>
              </a:ext>
            </a:extLst>
          </p:cNvPr>
          <p:cNvCxnSpPr>
            <a:cxnSpLocks/>
            <a:stCxn id="3" idx="2"/>
            <a:endCxn id="19" idx="3"/>
          </p:cNvCxnSpPr>
          <p:nvPr/>
        </p:nvCxnSpPr>
        <p:spPr>
          <a:xfrm flipH="1">
            <a:off x="11353799" y="3830955"/>
            <a:ext cx="375314" cy="46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DBA612B-2E4B-4755-BF3B-94F20AD87561}"/>
              </a:ext>
            </a:extLst>
          </p:cNvPr>
          <p:cNvSpPr/>
          <p:nvPr/>
        </p:nvSpPr>
        <p:spPr>
          <a:xfrm rot="5400000">
            <a:off x="11466419" y="2168461"/>
            <a:ext cx="858923" cy="311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B3138C-1F80-484A-BACF-5A4A26B46115}"/>
              </a:ext>
            </a:extLst>
          </p:cNvPr>
          <p:cNvCxnSpPr>
            <a:cxnSpLocks/>
            <a:stCxn id="33" idx="2"/>
            <a:endCxn id="13" idx="3"/>
          </p:cNvCxnSpPr>
          <p:nvPr/>
        </p:nvCxnSpPr>
        <p:spPr>
          <a:xfrm flipH="1" flipV="1">
            <a:off x="11353800" y="2322414"/>
            <a:ext cx="386309" cy="1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  <p:bldP spid="13" grpId="0" animBg="1"/>
      <p:bldP spid="14" grpId="0"/>
      <p:bldP spid="31" grpId="0"/>
      <p:bldP spid="25" grpId="0" animBg="1"/>
      <p:bldP spid="27" grpId="0" animBg="1"/>
      <p:bldP spid="3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15" y="365125"/>
            <a:ext cx="1133694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about new files?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455" y="1504571"/>
            <a:ext cx="3083065" cy="4240774"/>
            <a:chOff x="614995" y="1690688"/>
            <a:chExt cx="3083065" cy="4240774"/>
          </a:xfrm>
        </p:grpSpPr>
        <p:sp>
          <p:nvSpPr>
            <p:cNvPr id="4" name="Rectangle 3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newfile.txt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Working Directory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54467" y="1504571"/>
            <a:ext cx="3083065" cy="4240774"/>
            <a:chOff x="614995" y="1690688"/>
            <a:chExt cx="3083065" cy="4240774"/>
          </a:xfrm>
        </p:grpSpPr>
        <p:sp>
          <p:nvSpPr>
            <p:cNvPr id="9" name="Rectangle 8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newfile.txt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Staging Area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0735" y="1504571"/>
            <a:ext cx="3083065" cy="1214353"/>
            <a:chOff x="614995" y="1690688"/>
            <a:chExt cx="3083065" cy="1214353"/>
          </a:xfrm>
        </p:grpSpPr>
        <p:sp>
          <p:nvSpPr>
            <p:cNvPr id="13" name="Rectangle 12"/>
            <p:cNvSpPr/>
            <p:nvPr/>
          </p:nvSpPr>
          <p:spPr>
            <a:xfrm>
              <a:off x="614995" y="2112021"/>
              <a:ext cx="3083065" cy="793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newfile.txt (v1)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List of commits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450410" y="3333919"/>
            <a:ext cx="14225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464" y="2562492"/>
            <a:ext cx="124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git</a:t>
            </a:r>
            <a:r>
              <a:rPr lang="en-US" dirty="0"/>
              <a:t> add newfile.txt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0734" y="3439114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file2.txt (v1)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0735" y="4952325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</p:txBody>
      </p: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>
            <a:off x="9812267" y="4232134"/>
            <a:ext cx="1" cy="72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9" idx="0"/>
          </p:cNvCxnSpPr>
          <p:nvPr/>
        </p:nvCxnSpPr>
        <p:spPr>
          <a:xfrm flipH="1">
            <a:off x="9812267" y="2718924"/>
            <a:ext cx="1" cy="720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0734" y="515894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ab628cc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0734" y="364573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782cb4f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0734" y="2029683"/>
            <a:ext cx="115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bb2df1a (HEAD)</a:t>
            </a:r>
          </a:p>
        </p:txBody>
      </p:sp>
      <p:cxnSp>
        <p:nvCxnSpPr>
          <p:cNvPr id="32" name="Straight Arrow Connector 31"/>
          <p:cNvCxnSpPr>
            <a:stCxn id="9" idx="3"/>
            <a:endCxn id="13" idx="1"/>
          </p:cNvCxnSpPr>
          <p:nvPr/>
        </p:nvCxnSpPr>
        <p:spPr>
          <a:xfrm flipV="1">
            <a:off x="7637532" y="2322414"/>
            <a:ext cx="633203" cy="1513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93615" y="5640914"/>
            <a:ext cx="11336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No difference from an edit, use </a:t>
            </a:r>
            <a:r>
              <a:rPr lang="en-US" sz="2400" dirty="0" err="1"/>
              <a:t>git</a:t>
            </a:r>
            <a:r>
              <a:rPr lang="en-US" sz="2400" dirty="0"/>
              <a:t> add newfile.txt.</a:t>
            </a:r>
          </a:p>
        </p:txBody>
      </p:sp>
    </p:spTree>
    <p:extLst>
      <p:ext uri="{BB962C8B-B14F-4D97-AF65-F5344CB8AC3E}">
        <p14:creationId xmlns:p14="http://schemas.microsoft.com/office/powerpoint/2010/main" val="151301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15" y="365125"/>
            <a:ext cx="1133694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about removing files?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455" y="1504571"/>
            <a:ext cx="3083065" cy="4240774"/>
            <a:chOff x="614995" y="1690688"/>
            <a:chExt cx="3083065" cy="4240774"/>
          </a:xfrm>
        </p:grpSpPr>
        <p:sp>
          <p:nvSpPr>
            <p:cNvPr id="4" name="Rectangle 3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newfile.txt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Working Directory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54467" y="1504571"/>
            <a:ext cx="3083065" cy="4240774"/>
            <a:chOff x="614995" y="1690688"/>
            <a:chExt cx="3083065" cy="4240774"/>
          </a:xfrm>
        </p:grpSpPr>
        <p:sp>
          <p:nvSpPr>
            <p:cNvPr id="9" name="Rectangle 8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___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Staging Area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0735" y="1504571"/>
            <a:ext cx="3083065" cy="1214353"/>
            <a:chOff x="614995" y="1690688"/>
            <a:chExt cx="3083065" cy="1214353"/>
          </a:xfrm>
        </p:grpSpPr>
        <p:sp>
          <p:nvSpPr>
            <p:cNvPr id="13" name="Rectangle 12"/>
            <p:cNvSpPr/>
            <p:nvPr/>
          </p:nvSpPr>
          <p:spPr>
            <a:xfrm>
              <a:off x="614995" y="2112021"/>
              <a:ext cx="3083065" cy="793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List of commits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450410" y="3333919"/>
            <a:ext cx="14225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464" y="2562492"/>
            <a:ext cx="124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git</a:t>
            </a:r>
            <a:r>
              <a:rPr lang="en-US" dirty="0"/>
              <a:t> </a:t>
            </a:r>
            <a:r>
              <a:rPr lang="en-US" dirty="0" err="1"/>
              <a:t>rm</a:t>
            </a:r>
            <a:r>
              <a:rPr lang="en-US" dirty="0"/>
              <a:t> newfile.txt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0734" y="3439114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newfile.txt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file2.txt (v1)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0735" y="4952325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</p:txBody>
      </p: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>
            <a:off x="9812267" y="4232134"/>
            <a:ext cx="1" cy="72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9" idx="0"/>
          </p:cNvCxnSpPr>
          <p:nvPr/>
        </p:nvCxnSpPr>
        <p:spPr>
          <a:xfrm flipH="1">
            <a:off x="9812267" y="2718924"/>
            <a:ext cx="1" cy="720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0734" y="515894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ab628cc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0734" y="364573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782cb4f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0734" y="2029683"/>
            <a:ext cx="115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bb2df1a (HEAD)</a:t>
            </a:r>
          </a:p>
        </p:txBody>
      </p:sp>
      <p:cxnSp>
        <p:nvCxnSpPr>
          <p:cNvPr id="32" name="Straight Arrow Connector 31"/>
          <p:cNvCxnSpPr>
            <a:stCxn id="9" idx="3"/>
            <a:endCxn id="13" idx="1"/>
          </p:cNvCxnSpPr>
          <p:nvPr/>
        </p:nvCxnSpPr>
        <p:spPr>
          <a:xfrm flipV="1">
            <a:off x="7637532" y="2322414"/>
            <a:ext cx="633203" cy="1513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93615" y="5640914"/>
            <a:ext cx="11336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/>
              <a:t>git</a:t>
            </a:r>
            <a:r>
              <a:rPr lang="en-US" sz="3200" dirty="0"/>
              <a:t> </a:t>
            </a:r>
            <a:r>
              <a:rPr lang="en-US" sz="3200" dirty="0" err="1"/>
              <a:t>rm</a:t>
            </a:r>
            <a:r>
              <a:rPr lang="en-US" sz="3200" dirty="0"/>
              <a:t> newfile.txt (also deletes newfile.txt from working directory!)</a:t>
            </a:r>
          </a:p>
        </p:txBody>
      </p:sp>
    </p:spTree>
    <p:extLst>
      <p:ext uri="{BB962C8B-B14F-4D97-AF65-F5344CB8AC3E}">
        <p14:creationId xmlns:p14="http://schemas.microsoft.com/office/powerpoint/2010/main" val="413593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15" y="365125"/>
            <a:ext cx="1133694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if I want to undo changes in the Working Dir?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455" y="1504571"/>
            <a:ext cx="3083065" cy="4240774"/>
            <a:chOff x="614995" y="1690688"/>
            <a:chExt cx="3083065" cy="4240774"/>
          </a:xfrm>
        </p:grpSpPr>
        <p:sp>
          <p:nvSpPr>
            <p:cNvPr id="4" name="Rectangle 3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trike="sngStrike" dirty="0">
                  <a:solidFill>
                    <a:srgbClr val="FF0000"/>
                  </a:solidFill>
                </a:rPr>
                <a:t>coolfile.txt (v2)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coolfile.txt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Working Directory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54467" y="1504571"/>
            <a:ext cx="3083065" cy="4240774"/>
            <a:chOff x="614995" y="1690688"/>
            <a:chExt cx="3083065" cy="4240774"/>
          </a:xfrm>
        </p:grpSpPr>
        <p:sp>
          <p:nvSpPr>
            <p:cNvPr id="9" name="Rectangle 8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Staging Area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0735" y="1504571"/>
            <a:ext cx="3083065" cy="1214353"/>
            <a:chOff x="614995" y="1690688"/>
            <a:chExt cx="3083065" cy="1214353"/>
          </a:xfrm>
        </p:grpSpPr>
        <p:sp>
          <p:nvSpPr>
            <p:cNvPr id="13" name="Rectangle 12"/>
            <p:cNvSpPr/>
            <p:nvPr/>
          </p:nvSpPr>
          <p:spPr>
            <a:xfrm>
              <a:off x="614995" y="2112021"/>
              <a:ext cx="3083065" cy="793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coolfile.txt (v1)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List of commits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270734" y="3439114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newfile.txt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file2.txt (v1)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0735" y="4952325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</p:txBody>
      </p: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>
            <a:off x="9812267" y="4232134"/>
            <a:ext cx="1" cy="72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9" idx="0"/>
          </p:cNvCxnSpPr>
          <p:nvPr/>
        </p:nvCxnSpPr>
        <p:spPr>
          <a:xfrm flipH="1">
            <a:off x="9812267" y="2718924"/>
            <a:ext cx="1" cy="720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0734" y="515894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ab628cc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0734" y="364573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782cb4f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0734" y="2029683"/>
            <a:ext cx="115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bb2df1a (HEAD)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5640914"/>
            <a:ext cx="122925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git checkout -- coolfile.txt (Note staging area is unaffected)</a:t>
            </a:r>
          </a:p>
        </p:txBody>
      </p:sp>
    </p:spTree>
    <p:extLst>
      <p:ext uri="{BB962C8B-B14F-4D97-AF65-F5344CB8AC3E}">
        <p14:creationId xmlns:p14="http://schemas.microsoft.com/office/powerpoint/2010/main" val="297506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15" y="365125"/>
            <a:ext cx="1133694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if I want to ‘</a:t>
            </a:r>
            <a:r>
              <a:rPr lang="en-US" sz="4000" dirty="0" err="1"/>
              <a:t>unstage</a:t>
            </a:r>
            <a:r>
              <a:rPr lang="en-US" sz="4000" dirty="0"/>
              <a:t>’ a file?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455" y="1504571"/>
            <a:ext cx="3083065" cy="4240774"/>
            <a:chOff x="614995" y="1690688"/>
            <a:chExt cx="3083065" cy="4240774"/>
          </a:xfrm>
        </p:grpSpPr>
        <p:sp>
          <p:nvSpPr>
            <p:cNvPr id="4" name="Rectangle 3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coolfile.txt (v2)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Working Directory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54467" y="1504571"/>
            <a:ext cx="3083065" cy="4240774"/>
            <a:chOff x="614995" y="1690688"/>
            <a:chExt cx="3083065" cy="4240774"/>
          </a:xfrm>
        </p:grpSpPr>
        <p:sp>
          <p:nvSpPr>
            <p:cNvPr id="9" name="Rectangle 8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trike="sngStrike" dirty="0">
                  <a:solidFill>
                    <a:srgbClr val="FF0000"/>
                  </a:solidFill>
                </a:rPr>
                <a:t>coolfile.txt (v2)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coolfile.txt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Staging Area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0735" y="1504571"/>
            <a:ext cx="3083065" cy="1214353"/>
            <a:chOff x="614995" y="1690688"/>
            <a:chExt cx="3083065" cy="1214353"/>
          </a:xfrm>
        </p:grpSpPr>
        <p:sp>
          <p:nvSpPr>
            <p:cNvPr id="13" name="Rectangle 12"/>
            <p:cNvSpPr/>
            <p:nvPr/>
          </p:nvSpPr>
          <p:spPr>
            <a:xfrm>
              <a:off x="614995" y="2112021"/>
              <a:ext cx="3083065" cy="793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coolfile.txt (v1)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List of commits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95544" y="1943500"/>
            <a:ext cx="1375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git</a:t>
            </a:r>
            <a:r>
              <a:rPr lang="en-US" dirty="0"/>
              <a:t> reset</a:t>
            </a:r>
          </a:p>
          <a:p>
            <a:r>
              <a:rPr lang="en-US" dirty="0"/>
              <a:t>HEAD coolfile.txt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0734" y="3439114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newfile.txt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file2.txt (v1)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0735" y="4952325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</p:txBody>
      </p: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>
            <a:off x="9812267" y="4232134"/>
            <a:ext cx="1" cy="72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9" idx="0"/>
          </p:cNvCxnSpPr>
          <p:nvPr/>
        </p:nvCxnSpPr>
        <p:spPr>
          <a:xfrm flipH="1">
            <a:off x="9812267" y="2718924"/>
            <a:ext cx="1" cy="720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0734" y="515894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ab628cc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0734" y="364573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782cb4f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0734" y="2029683"/>
            <a:ext cx="115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bb2df1a (HEAD)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93615" y="5640914"/>
            <a:ext cx="11336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/>
              <a:t>git</a:t>
            </a:r>
            <a:r>
              <a:rPr lang="en-US" sz="4000" dirty="0"/>
              <a:t> reset HEAD coolfile.txt (Note WD is unaffected)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453102" y="2192942"/>
            <a:ext cx="1731358" cy="1452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4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15" y="214293"/>
            <a:ext cx="1133694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if I want to start over and go back to exactly what the HEAD looks like (in both WD and SA)?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455" y="1504571"/>
            <a:ext cx="3083065" cy="4240774"/>
            <a:chOff x="614995" y="1690688"/>
            <a:chExt cx="3083065" cy="4240774"/>
          </a:xfrm>
        </p:grpSpPr>
        <p:sp>
          <p:nvSpPr>
            <p:cNvPr id="4" name="Rectangle 3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trike="sngStrike" dirty="0">
                  <a:solidFill>
                    <a:srgbClr val="FF0000"/>
                  </a:solidFill>
                </a:rPr>
                <a:t>coolfile.txt (v2)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coolfile.txt (v1)</a:t>
              </a:r>
            </a:p>
            <a:p>
              <a:pPr algn="ctr"/>
              <a:r>
                <a:rPr lang="en-US" sz="3200" strike="sngStrike" dirty="0">
                  <a:solidFill>
                    <a:srgbClr val="FF0000"/>
                  </a:solidFill>
                </a:rPr>
                <a:t>file1.txt (v2)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file1.txt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Working Directory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54467" y="1504571"/>
            <a:ext cx="3083065" cy="4240774"/>
            <a:chOff x="614995" y="1690688"/>
            <a:chExt cx="3083065" cy="4240774"/>
          </a:xfrm>
        </p:grpSpPr>
        <p:sp>
          <p:nvSpPr>
            <p:cNvPr id="9" name="Rectangle 8"/>
            <p:cNvSpPr/>
            <p:nvPr/>
          </p:nvSpPr>
          <p:spPr>
            <a:xfrm>
              <a:off x="614995" y="2112021"/>
              <a:ext cx="3083065" cy="3819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trike="sngStrike" dirty="0">
                  <a:solidFill>
                    <a:srgbClr val="FF0000"/>
                  </a:solidFill>
                </a:rPr>
                <a:t>coolfile.txt (v2)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coolfile.txt (v1)</a:t>
              </a:r>
            </a:p>
            <a:p>
              <a:pPr algn="ctr"/>
              <a:r>
                <a:rPr lang="en-US" sz="3200" strike="sngStrike" dirty="0">
                  <a:solidFill>
                    <a:srgbClr val="FF0000"/>
                  </a:solidFill>
                </a:rPr>
                <a:t>file1.txt (v2)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file1.txt (v1)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Staging Area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70735" y="1504571"/>
            <a:ext cx="3083065" cy="1214353"/>
            <a:chOff x="614995" y="1690688"/>
            <a:chExt cx="3083065" cy="1214353"/>
          </a:xfrm>
        </p:grpSpPr>
        <p:sp>
          <p:nvSpPr>
            <p:cNvPr id="13" name="Rectangle 12"/>
            <p:cNvSpPr/>
            <p:nvPr/>
          </p:nvSpPr>
          <p:spPr>
            <a:xfrm>
              <a:off x="614995" y="2112021"/>
              <a:ext cx="3083065" cy="793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coolfile.txt (v1)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file1.txt (v1)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file2.txt (v1)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9425" y="1690688"/>
              <a:ext cx="2714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List of commits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69855" y="2168182"/>
            <a:ext cx="229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git</a:t>
            </a:r>
            <a:r>
              <a:rPr lang="en-US" dirty="0"/>
              <a:t> reset --hard HEAD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0734" y="3439114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newfile.txt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file2.txt (v1)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70735" y="4952325"/>
            <a:ext cx="3083065" cy="793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file1.txt (v1)</a:t>
            </a:r>
          </a:p>
        </p:txBody>
      </p: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>
            <a:off x="9812267" y="4232134"/>
            <a:ext cx="1" cy="72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9" idx="0"/>
          </p:cNvCxnSpPr>
          <p:nvPr/>
        </p:nvCxnSpPr>
        <p:spPr>
          <a:xfrm flipH="1">
            <a:off x="9812267" y="2718924"/>
            <a:ext cx="1" cy="720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0734" y="515894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ab628cc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0734" y="3645735"/>
            <a:ext cx="1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782cb4f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0734" y="2029683"/>
            <a:ext cx="115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bb2df1a (HEAD)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93615" y="5640914"/>
            <a:ext cx="11336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/>
              <a:t>git</a:t>
            </a:r>
            <a:r>
              <a:rPr lang="en-US" sz="4000" dirty="0"/>
              <a:t> reset --hard HEAD (overwrites entire WD!)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554089" y="2192942"/>
            <a:ext cx="5630371" cy="1369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408764" y="2228775"/>
            <a:ext cx="1775696" cy="1329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68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head exploding">
            <a:extLst>
              <a:ext uri="{FF2B5EF4-FFF2-40B4-BE49-F238E27FC236}">
                <a16:creationId xmlns:a16="http://schemas.microsoft.com/office/drawing/2014/main" id="{8AD799EC-A3CE-4F8E-8BFD-CB8CC4DD92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36" y="1265996"/>
            <a:ext cx="6908938" cy="46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32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1286</Words>
  <Application>Microsoft Office PowerPoint</Application>
  <PresentationFormat>Widescreen</PresentationFormat>
  <Paragraphs>271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Office Theme</vt:lpstr>
      <vt:lpstr>PowerPoint Presentation</vt:lpstr>
      <vt:lpstr>Homework 3 Review</vt:lpstr>
      <vt:lpstr>Review: The Git Commit Workflow (Edit, Add, Commit)</vt:lpstr>
      <vt:lpstr>What about new files?</vt:lpstr>
      <vt:lpstr>What about removing files?</vt:lpstr>
      <vt:lpstr>What if I want to undo changes in the Working Dir?</vt:lpstr>
      <vt:lpstr>What if I want to ‘unstage’ a file?</vt:lpstr>
      <vt:lpstr>What if I want to start over and go back to exactly what the HEAD looks like (in both WD and SA)?</vt:lpstr>
      <vt:lpstr>PowerPoint Presentation</vt:lpstr>
      <vt:lpstr>Summary</vt:lpstr>
      <vt:lpstr>Last Time</vt:lpstr>
      <vt:lpstr>git branch &lt;newbranchname&gt;</vt:lpstr>
      <vt:lpstr>git checkout &lt;branchname&gt;</vt:lpstr>
      <vt:lpstr>git reset --hard &lt;commit_hash&gt;</vt:lpstr>
      <vt:lpstr>Naming Commits Relative to the HEAD</vt:lpstr>
      <vt:lpstr>Merging</vt:lpstr>
      <vt:lpstr>Fast Forward Merges</vt:lpstr>
      <vt:lpstr>Three-Way Merges</vt:lpstr>
      <vt:lpstr>MERGE CONFLICT</vt:lpstr>
      <vt:lpstr>MERGE CONFLICT</vt:lpstr>
      <vt:lpstr>“How to fix a merge conflict”</vt:lpstr>
      <vt:lpstr>Activity!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Benson</dc:creator>
  <cp:lastModifiedBy>Aaron Perley</cp:lastModifiedBy>
  <cp:revision>92</cp:revision>
  <dcterms:created xsi:type="dcterms:W3CDTF">2015-09-10T04:41:06Z</dcterms:created>
  <dcterms:modified xsi:type="dcterms:W3CDTF">2018-02-15T21:37:17Z</dcterms:modified>
</cp:coreProperties>
</file>