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345" r:id="rId3"/>
    <p:sldId id="359" r:id="rId4"/>
    <p:sldId id="311" r:id="rId5"/>
    <p:sldId id="339" r:id="rId6"/>
    <p:sldId id="313" r:id="rId7"/>
    <p:sldId id="360" r:id="rId8"/>
    <p:sldId id="279" r:id="rId9"/>
    <p:sldId id="315" r:id="rId10"/>
    <p:sldId id="319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24" r:id="rId23"/>
    <p:sldId id="326" r:id="rId24"/>
    <p:sldId id="325" r:id="rId25"/>
    <p:sldId id="327" r:id="rId26"/>
    <p:sldId id="365" r:id="rId27"/>
    <p:sldId id="366" r:id="rId28"/>
    <p:sldId id="332" r:id="rId29"/>
    <p:sldId id="335" r:id="rId30"/>
    <p:sldId id="333" r:id="rId31"/>
    <p:sldId id="343" r:id="rId32"/>
    <p:sldId id="338" r:id="rId33"/>
    <p:sldId id="331" r:id="rId34"/>
    <p:sldId id="330" r:id="rId35"/>
    <p:sldId id="336" r:id="rId36"/>
    <p:sldId id="337" r:id="rId37"/>
    <p:sldId id="344" r:id="rId38"/>
    <p:sldId id="364" r:id="rId39"/>
    <p:sldId id="361" r:id="rId40"/>
    <p:sldId id="362" r:id="rId41"/>
    <p:sldId id="363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3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3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1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2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1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4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1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4047-AACC-41CA-B6C3-6A41C8292485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7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802256"/>
            <a:ext cx="9144000" cy="1655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Lecture 3</a:t>
            </a:r>
          </a:p>
          <a:p>
            <a:r>
              <a:rPr lang="en-US" dirty="0"/>
              <a:t>Branches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5819" y="2991356"/>
            <a:ext cx="2035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Sign in on the attendance sheet!</a:t>
            </a:r>
          </a:p>
        </p:txBody>
      </p:sp>
      <p:pic>
        <p:nvPicPr>
          <p:cNvPr id="2050" name="Picture 2" descr="https://tse1.mm.bing.net/th?&amp;id=OIP.M888664e8f5f694369c85af51e6184eb4H0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772" y="2464457"/>
            <a:ext cx="3454456" cy="345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412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checkout &lt;</a:t>
            </a:r>
            <a:r>
              <a:rPr lang="en-US" dirty="0" err="1">
                <a:latin typeface="Consolas" panose="020B0609020204030204" pitchFamily="49" charset="0"/>
              </a:rPr>
              <a:t>branchname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87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 use: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checkout develop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Switches to the branch named “develop”</a:t>
            </a:r>
          </a:p>
          <a:p>
            <a:r>
              <a:rPr lang="en-US" dirty="0"/>
              <a:t>Instead of a branch name, you can also put a commit hash</a:t>
            </a:r>
          </a:p>
          <a:p>
            <a:pPr lvl="1"/>
            <a:r>
              <a:rPr lang="en-US" dirty="0"/>
              <a:t>More on this next lecture</a:t>
            </a:r>
          </a:p>
        </p:txBody>
      </p:sp>
    </p:spTree>
    <p:extLst>
      <p:ext uri="{BB962C8B-B14F-4D97-AF65-F5344CB8AC3E}">
        <p14:creationId xmlns:p14="http://schemas.microsoft.com/office/powerpoint/2010/main" val="841618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Commits are made on whatever branch you’re on</a:t>
            </a:r>
          </a:p>
        </p:txBody>
      </p:sp>
      <p:sp>
        <p:nvSpPr>
          <p:cNvPr id="15" name="Oval 14"/>
          <p:cNvSpPr/>
          <p:nvPr/>
        </p:nvSpPr>
        <p:spPr>
          <a:xfrm>
            <a:off x="5338240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86275" y="2084570"/>
            <a:ext cx="4776999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“A”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“B”</a:t>
            </a:r>
          </a:p>
        </p:txBody>
      </p:sp>
      <p:sp>
        <p:nvSpPr>
          <p:cNvPr id="3" name="Rectangle: Rounded Corners 2"/>
          <p:cNvSpPr/>
          <p:nvPr/>
        </p:nvSpPr>
        <p:spPr>
          <a:xfrm>
            <a:off x="7222926" y="6185943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8975886" y="6185943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8" name="Straight Arrow Connector 7"/>
          <p:cNvCxnSpPr>
            <a:stCxn id="3" idx="1"/>
            <a:endCxn id="15" idx="6"/>
          </p:cNvCxnSpPr>
          <p:nvPr/>
        </p:nvCxnSpPr>
        <p:spPr>
          <a:xfrm flipH="1">
            <a:off x="6082708" y="6360339"/>
            <a:ext cx="114021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  <a:endCxn id="3" idx="3"/>
          </p:cNvCxnSpPr>
          <p:nvPr/>
        </p:nvCxnSpPr>
        <p:spPr>
          <a:xfrm flipH="1">
            <a:off x="8448411" y="6360339"/>
            <a:ext cx="527475" cy="0"/>
          </a:xfrm>
          <a:prstGeom prst="straightConnector1">
            <a:avLst/>
          </a:prstGeom>
          <a:ln w="2857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9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Commits are made on whatever branch you’re 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38240" y="4895680"/>
            <a:ext cx="744468" cy="1092425"/>
            <a:chOff x="6174223" y="4523447"/>
            <a:chExt cx="744468" cy="109242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15" name="Oval 14"/>
          <p:cNvSpPr/>
          <p:nvPr/>
        </p:nvSpPr>
        <p:spPr>
          <a:xfrm>
            <a:off x="5338240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86275" y="2084570"/>
            <a:ext cx="4776999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“A”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“B”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experiment</a:t>
            </a:r>
          </a:p>
        </p:txBody>
      </p:sp>
      <p:sp>
        <p:nvSpPr>
          <p:cNvPr id="3" name="Rectangle: Rounded Corners 2"/>
          <p:cNvSpPr/>
          <p:nvPr/>
        </p:nvSpPr>
        <p:spPr>
          <a:xfrm>
            <a:off x="7279487" y="5148995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9032447" y="5148995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8" name="Straight Arrow Connector 7"/>
          <p:cNvCxnSpPr>
            <a:stCxn id="3" idx="1"/>
          </p:cNvCxnSpPr>
          <p:nvPr/>
        </p:nvCxnSpPr>
        <p:spPr>
          <a:xfrm flipH="1">
            <a:off x="6139269" y="5323391"/>
            <a:ext cx="114021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  <a:endCxn id="3" idx="3"/>
          </p:cNvCxnSpPr>
          <p:nvPr/>
        </p:nvCxnSpPr>
        <p:spPr>
          <a:xfrm flipH="1">
            <a:off x="8504972" y="5323391"/>
            <a:ext cx="527475" cy="0"/>
          </a:xfrm>
          <a:prstGeom prst="straightConnector1">
            <a:avLst/>
          </a:prstGeom>
          <a:ln w="2857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70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Commits are made on whatever branch you’re 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38240" y="4895680"/>
            <a:ext cx="744468" cy="1092425"/>
            <a:chOff x="6174223" y="4523447"/>
            <a:chExt cx="744468" cy="109242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15" name="Oval 14"/>
          <p:cNvSpPr/>
          <p:nvPr/>
        </p:nvSpPr>
        <p:spPr>
          <a:xfrm>
            <a:off x="5338240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86275" y="2084570"/>
            <a:ext cx="4776999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“A”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“B”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experiment</a:t>
            </a:r>
          </a:p>
        </p:txBody>
      </p:sp>
      <p:sp>
        <p:nvSpPr>
          <p:cNvPr id="3" name="Rectangle: Rounded Corners 2"/>
          <p:cNvSpPr/>
          <p:nvPr/>
        </p:nvSpPr>
        <p:spPr>
          <a:xfrm>
            <a:off x="7279487" y="5148995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9089008" y="5148995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8" name="Straight Arrow Connector 7"/>
          <p:cNvCxnSpPr>
            <a:stCxn id="3" idx="1"/>
          </p:cNvCxnSpPr>
          <p:nvPr/>
        </p:nvCxnSpPr>
        <p:spPr>
          <a:xfrm flipH="1">
            <a:off x="6139269" y="5323391"/>
            <a:ext cx="114021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  <a:endCxn id="3" idx="3"/>
          </p:cNvCxnSpPr>
          <p:nvPr/>
        </p:nvCxnSpPr>
        <p:spPr>
          <a:xfrm flipH="1">
            <a:off x="8504972" y="5323391"/>
            <a:ext cx="584036" cy="0"/>
          </a:xfrm>
          <a:prstGeom prst="straightConnector1">
            <a:avLst/>
          </a:prstGeom>
          <a:ln w="2857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/>
          <p:cNvSpPr/>
          <p:nvPr/>
        </p:nvSpPr>
        <p:spPr>
          <a:xfrm>
            <a:off x="7211505" y="5586506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experiment</a:t>
            </a:r>
          </a:p>
        </p:txBody>
      </p:sp>
      <p:cxnSp>
        <p:nvCxnSpPr>
          <p:cNvPr id="30" name="Straight Arrow Connector 29"/>
          <p:cNvCxnSpPr>
            <a:stCxn id="29" idx="1"/>
          </p:cNvCxnSpPr>
          <p:nvPr/>
        </p:nvCxnSpPr>
        <p:spPr>
          <a:xfrm flipH="1" flipV="1">
            <a:off x="6139269" y="5323391"/>
            <a:ext cx="1072236" cy="437511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88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Commits are made on whatever branch you’re 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38240" y="4895680"/>
            <a:ext cx="744468" cy="1092425"/>
            <a:chOff x="6174223" y="4523447"/>
            <a:chExt cx="744468" cy="109242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15" name="Oval 14"/>
          <p:cNvSpPr/>
          <p:nvPr/>
        </p:nvSpPr>
        <p:spPr>
          <a:xfrm>
            <a:off x="5338240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86275" y="2084570"/>
            <a:ext cx="4776999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“A”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“B”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“C”</a:t>
            </a:r>
          </a:p>
        </p:txBody>
      </p:sp>
      <p:sp>
        <p:nvSpPr>
          <p:cNvPr id="3" name="Rectangle: Rounded Corners 2"/>
          <p:cNvSpPr/>
          <p:nvPr/>
        </p:nvSpPr>
        <p:spPr>
          <a:xfrm>
            <a:off x="7279487" y="5148995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9021026" y="5586506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8" name="Straight Arrow Connector 7"/>
          <p:cNvCxnSpPr>
            <a:stCxn id="3" idx="1"/>
          </p:cNvCxnSpPr>
          <p:nvPr/>
        </p:nvCxnSpPr>
        <p:spPr>
          <a:xfrm flipH="1">
            <a:off x="6139269" y="5323391"/>
            <a:ext cx="114021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</p:cNvCxnSpPr>
          <p:nvPr/>
        </p:nvCxnSpPr>
        <p:spPr>
          <a:xfrm flipH="1">
            <a:off x="8504973" y="5760902"/>
            <a:ext cx="516053" cy="2"/>
          </a:xfrm>
          <a:prstGeom prst="straightConnector1">
            <a:avLst/>
          </a:prstGeom>
          <a:ln w="2857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/>
          <p:cNvSpPr/>
          <p:nvPr/>
        </p:nvSpPr>
        <p:spPr>
          <a:xfrm>
            <a:off x="7211505" y="5586506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experiment</a:t>
            </a:r>
          </a:p>
        </p:txBody>
      </p:sp>
      <p:cxnSp>
        <p:nvCxnSpPr>
          <p:cNvPr id="30" name="Straight Arrow Connector 29"/>
          <p:cNvCxnSpPr>
            <a:stCxn id="29" idx="1"/>
          </p:cNvCxnSpPr>
          <p:nvPr/>
        </p:nvCxnSpPr>
        <p:spPr>
          <a:xfrm flipH="1" flipV="1">
            <a:off x="6139269" y="5323391"/>
            <a:ext cx="1072236" cy="437511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06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Commits are made on whatever branch you’re 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38240" y="4895680"/>
            <a:ext cx="744468" cy="1092425"/>
            <a:chOff x="6174223" y="4523447"/>
            <a:chExt cx="744468" cy="109242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15" name="Oval 14"/>
          <p:cNvSpPr/>
          <p:nvPr/>
        </p:nvSpPr>
        <p:spPr>
          <a:xfrm>
            <a:off x="5338240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082708" y="4175489"/>
            <a:ext cx="864499" cy="1068148"/>
            <a:chOff x="6054192" y="4523447"/>
            <a:chExt cx="864499" cy="1068148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86275" y="2084570"/>
            <a:ext cx="4776999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“A”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“B”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“C”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“D”</a:t>
            </a:r>
          </a:p>
        </p:txBody>
      </p:sp>
      <p:sp>
        <p:nvSpPr>
          <p:cNvPr id="3" name="Rectangle: Rounded Corners 2"/>
          <p:cNvSpPr/>
          <p:nvPr/>
        </p:nvSpPr>
        <p:spPr>
          <a:xfrm>
            <a:off x="7279487" y="5148995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9456730" y="4379748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8" name="Straight Arrow Connector 7"/>
          <p:cNvCxnSpPr>
            <a:stCxn id="3" idx="1"/>
          </p:cNvCxnSpPr>
          <p:nvPr/>
        </p:nvCxnSpPr>
        <p:spPr>
          <a:xfrm flipH="1">
            <a:off x="6139269" y="5323391"/>
            <a:ext cx="114021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</p:cNvCxnSpPr>
          <p:nvPr/>
        </p:nvCxnSpPr>
        <p:spPr>
          <a:xfrm flipH="1">
            <a:off x="8940678" y="4554144"/>
            <a:ext cx="516052" cy="2"/>
          </a:xfrm>
          <a:prstGeom prst="straightConnector1">
            <a:avLst/>
          </a:prstGeom>
          <a:ln w="2857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/>
          <p:cNvSpPr/>
          <p:nvPr/>
        </p:nvSpPr>
        <p:spPr>
          <a:xfrm>
            <a:off x="7647209" y="4379748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experiment</a:t>
            </a:r>
          </a:p>
        </p:txBody>
      </p:sp>
      <p:cxnSp>
        <p:nvCxnSpPr>
          <p:cNvPr id="30" name="Straight Arrow Connector 29"/>
          <p:cNvCxnSpPr>
            <a:stCxn id="29" idx="1"/>
            <a:endCxn id="18" idx="6"/>
          </p:cNvCxnSpPr>
          <p:nvPr/>
        </p:nvCxnSpPr>
        <p:spPr>
          <a:xfrm flipH="1" flipV="1">
            <a:off x="6947207" y="4547723"/>
            <a:ext cx="700002" cy="6421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72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Commits are made on whatever branch you’re 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38240" y="4895680"/>
            <a:ext cx="744468" cy="1092425"/>
            <a:chOff x="6174223" y="4523447"/>
            <a:chExt cx="744468" cy="109242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15" name="Oval 14"/>
          <p:cNvSpPr/>
          <p:nvPr/>
        </p:nvSpPr>
        <p:spPr>
          <a:xfrm>
            <a:off x="5338240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082708" y="4175489"/>
            <a:ext cx="864499" cy="1068148"/>
            <a:chOff x="6054192" y="4523447"/>
            <a:chExt cx="864499" cy="1068148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202739" y="3083064"/>
            <a:ext cx="744468" cy="1092425"/>
            <a:chOff x="6174223" y="4523447"/>
            <a:chExt cx="744468" cy="1092425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</p:grp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86275" y="2084570"/>
            <a:ext cx="4776999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“A”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“B”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“C”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</a:t>
            </a:r>
            <a:r>
              <a:rPr lang="en-US" dirty="0" err="1"/>
              <a:t>wildidea</a:t>
            </a:r>
            <a:endParaRPr lang="en-US" dirty="0"/>
          </a:p>
        </p:txBody>
      </p:sp>
      <p:sp>
        <p:nvSpPr>
          <p:cNvPr id="3" name="Rectangle: Rounded Corners 2"/>
          <p:cNvSpPr/>
          <p:nvPr/>
        </p:nvSpPr>
        <p:spPr>
          <a:xfrm>
            <a:off x="7279487" y="5148995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9711254" y="3286237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8" name="Straight Arrow Connector 7"/>
          <p:cNvCxnSpPr>
            <a:stCxn id="3" idx="1"/>
          </p:cNvCxnSpPr>
          <p:nvPr/>
        </p:nvCxnSpPr>
        <p:spPr>
          <a:xfrm flipH="1">
            <a:off x="6139269" y="5323391"/>
            <a:ext cx="114021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  <a:endCxn id="29" idx="3"/>
          </p:cNvCxnSpPr>
          <p:nvPr/>
        </p:nvCxnSpPr>
        <p:spPr>
          <a:xfrm flipH="1">
            <a:off x="9195200" y="3460633"/>
            <a:ext cx="516054" cy="0"/>
          </a:xfrm>
          <a:prstGeom prst="straightConnector1">
            <a:avLst/>
          </a:prstGeom>
          <a:ln w="2857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/>
          <p:cNvSpPr/>
          <p:nvPr/>
        </p:nvSpPr>
        <p:spPr>
          <a:xfrm>
            <a:off x="7901733" y="3286237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experiment</a:t>
            </a:r>
          </a:p>
        </p:txBody>
      </p:sp>
      <p:cxnSp>
        <p:nvCxnSpPr>
          <p:cNvPr id="30" name="Straight Arrow Connector 29"/>
          <p:cNvCxnSpPr>
            <a:stCxn id="29" idx="1"/>
            <a:endCxn id="22" idx="6"/>
          </p:cNvCxnSpPr>
          <p:nvPr/>
        </p:nvCxnSpPr>
        <p:spPr>
          <a:xfrm flipH="1" flipV="1">
            <a:off x="6947207" y="3455298"/>
            <a:ext cx="954526" cy="5335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70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Commits are made on whatever branch you’re 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38240" y="4895680"/>
            <a:ext cx="744468" cy="1092425"/>
            <a:chOff x="6174223" y="4523447"/>
            <a:chExt cx="744468" cy="109242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15" name="Oval 14"/>
          <p:cNvSpPr/>
          <p:nvPr/>
        </p:nvSpPr>
        <p:spPr>
          <a:xfrm>
            <a:off x="5338240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082708" y="4175489"/>
            <a:ext cx="864499" cy="1068148"/>
            <a:chOff x="6054192" y="4523447"/>
            <a:chExt cx="864499" cy="1068148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202739" y="3083064"/>
            <a:ext cx="744468" cy="1092425"/>
            <a:chOff x="6174223" y="4523447"/>
            <a:chExt cx="744468" cy="1092425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</p:grp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86275" y="2084570"/>
            <a:ext cx="4776999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“A”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“B”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“C”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</a:t>
            </a:r>
            <a:r>
              <a:rPr lang="en-US" dirty="0" err="1"/>
              <a:t>wildidea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</a:t>
            </a:r>
            <a:r>
              <a:rPr lang="en-US" dirty="0" err="1"/>
              <a:t>wildidea</a:t>
            </a:r>
            <a:endParaRPr lang="en-US" dirty="0"/>
          </a:p>
        </p:txBody>
      </p:sp>
      <p:sp>
        <p:nvSpPr>
          <p:cNvPr id="3" name="Rectangle: Rounded Corners 2"/>
          <p:cNvSpPr/>
          <p:nvPr/>
        </p:nvSpPr>
        <p:spPr>
          <a:xfrm>
            <a:off x="7279487" y="5148995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9711254" y="3286237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8" name="Straight Arrow Connector 7"/>
          <p:cNvCxnSpPr>
            <a:stCxn id="3" idx="1"/>
          </p:cNvCxnSpPr>
          <p:nvPr/>
        </p:nvCxnSpPr>
        <p:spPr>
          <a:xfrm flipH="1">
            <a:off x="6139269" y="5323391"/>
            <a:ext cx="114021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  <a:endCxn id="29" idx="3"/>
          </p:cNvCxnSpPr>
          <p:nvPr/>
        </p:nvCxnSpPr>
        <p:spPr>
          <a:xfrm flipH="1">
            <a:off x="9195200" y="3460633"/>
            <a:ext cx="516054" cy="0"/>
          </a:xfrm>
          <a:prstGeom prst="straightConnector1">
            <a:avLst/>
          </a:prstGeom>
          <a:ln w="2857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/>
          <p:cNvSpPr/>
          <p:nvPr/>
        </p:nvSpPr>
        <p:spPr>
          <a:xfrm>
            <a:off x="7901733" y="3286237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experiment</a:t>
            </a:r>
          </a:p>
        </p:txBody>
      </p:sp>
      <p:cxnSp>
        <p:nvCxnSpPr>
          <p:cNvPr id="30" name="Straight Arrow Connector 29"/>
          <p:cNvCxnSpPr>
            <a:stCxn id="29" idx="1"/>
            <a:endCxn id="22" idx="6"/>
          </p:cNvCxnSpPr>
          <p:nvPr/>
        </p:nvCxnSpPr>
        <p:spPr>
          <a:xfrm flipH="1" flipV="1">
            <a:off x="6947207" y="3455298"/>
            <a:ext cx="954526" cy="5335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/>
          <p:cNvSpPr/>
          <p:nvPr/>
        </p:nvSpPr>
        <p:spPr>
          <a:xfrm>
            <a:off x="7901733" y="3700102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wildidea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1"/>
            <a:endCxn id="22" idx="6"/>
          </p:cNvCxnSpPr>
          <p:nvPr/>
        </p:nvCxnSpPr>
        <p:spPr>
          <a:xfrm flipH="1" flipV="1">
            <a:off x="6947207" y="3455298"/>
            <a:ext cx="954526" cy="41920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54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Commits are made on whatever branch you’re 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38240" y="4895680"/>
            <a:ext cx="744468" cy="1092425"/>
            <a:chOff x="6174223" y="4523447"/>
            <a:chExt cx="744468" cy="109242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15" name="Oval 14"/>
          <p:cNvSpPr/>
          <p:nvPr/>
        </p:nvSpPr>
        <p:spPr>
          <a:xfrm>
            <a:off x="5338240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082708" y="4175489"/>
            <a:ext cx="864499" cy="1068148"/>
            <a:chOff x="6054192" y="4523447"/>
            <a:chExt cx="864499" cy="1068148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202739" y="3083064"/>
            <a:ext cx="744468" cy="1092425"/>
            <a:chOff x="6174223" y="4523447"/>
            <a:chExt cx="744468" cy="1092425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</p:grp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86275" y="2084570"/>
            <a:ext cx="4776999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“A”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“B”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“C”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</a:t>
            </a:r>
            <a:r>
              <a:rPr lang="en-US" dirty="0" err="1"/>
              <a:t>wildidea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</a:t>
            </a:r>
            <a:r>
              <a:rPr lang="en-US" dirty="0" err="1"/>
              <a:t>wildidea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“E”</a:t>
            </a:r>
          </a:p>
        </p:txBody>
      </p:sp>
      <p:sp>
        <p:nvSpPr>
          <p:cNvPr id="3" name="Rectangle: Rounded Corners 2"/>
          <p:cNvSpPr/>
          <p:nvPr/>
        </p:nvSpPr>
        <p:spPr>
          <a:xfrm>
            <a:off x="7279487" y="5148995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9711254" y="3701014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8" name="Straight Arrow Connector 7"/>
          <p:cNvCxnSpPr>
            <a:stCxn id="3" idx="1"/>
          </p:cNvCxnSpPr>
          <p:nvPr/>
        </p:nvCxnSpPr>
        <p:spPr>
          <a:xfrm flipH="1">
            <a:off x="6139269" y="5323391"/>
            <a:ext cx="114021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  <a:endCxn id="31" idx="3"/>
          </p:cNvCxnSpPr>
          <p:nvPr/>
        </p:nvCxnSpPr>
        <p:spPr>
          <a:xfrm flipH="1" flipV="1">
            <a:off x="9195200" y="3874498"/>
            <a:ext cx="516054" cy="912"/>
          </a:xfrm>
          <a:prstGeom prst="straightConnector1">
            <a:avLst/>
          </a:prstGeom>
          <a:ln w="2857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/>
          <p:cNvSpPr/>
          <p:nvPr/>
        </p:nvSpPr>
        <p:spPr>
          <a:xfrm>
            <a:off x="7901733" y="3286237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experiment</a:t>
            </a:r>
          </a:p>
        </p:txBody>
      </p:sp>
      <p:cxnSp>
        <p:nvCxnSpPr>
          <p:cNvPr id="30" name="Straight Arrow Connector 29"/>
          <p:cNvCxnSpPr>
            <a:stCxn id="29" idx="1"/>
            <a:endCxn id="22" idx="6"/>
          </p:cNvCxnSpPr>
          <p:nvPr/>
        </p:nvCxnSpPr>
        <p:spPr>
          <a:xfrm flipH="1" flipV="1">
            <a:off x="6947207" y="3455298"/>
            <a:ext cx="954526" cy="5335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/>
          <p:cNvSpPr/>
          <p:nvPr/>
        </p:nvSpPr>
        <p:spPr>
          <a:xfrm>
            <a:off x="7901733" y="3700102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wildidea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1"/>
            <a:endCxn id="22" idx="6"/>
          </p:cNvCxnSpPr>
          <p:nvPr/>
        </p:nvCxnSpPr>
        <p:spPr>
          <a:xfrm flipH="1" flipV="1">
            <a:off x="6947207" y="3455298"/>
            <a:ext cx="954526" cy="41920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73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Commits are made on whatever branch you’re 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38240" y="4895680"/>
            <a:ext cx="744468" cy="1092425"/>
            <a:chOff x="6174223" y="4523447"/>
            <a:chExt cx="744468" cy="109242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15" name="Oval 14"/>
          <p:cNvSpPr/>
          <p:nvPr/>
        </p:nvSpPr>
        <p:spPr>
          <a:xfrm>
            <a:off x="5338240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082708" y="4175489"/>
            <a:ext cx="864499" cy="1068148"/>
            <a:chOff x="6054192" y="4523447"/>
            <a:chExt cx="864499" cy="1068148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202739" y="3083064"/>
            <a:ext cx="744468" cy="1092425"/>
            <a:chOff x="6174223" y="4523447"/>
            <a:chExt cx="744468" cy="1092425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47207" y="2362873"/>
            <a:ext cx="864499" cy="1092425"/>
            <a:chOff x="6054192" y="4523447"/>
            <a:chExt cx="864499" cy="1092425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6054192" y="5267915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E</a:t>
              </a:r>
            </a:p>
          </p:txBody>
        </p:sp>
      </p:grp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86275" y="2084570"/>
            <a:ext cx="4776999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“A”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“B”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“C”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</a:t>
            </a:r>
            <a:r>
              <a:rPr lang="en-US" dirty="0" err="1"/>
              <a:t>wildidea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</a:t>
            </a:r>
            <a:r>
              <a:rPr lang="en-US" dirty="0" err="1"/>
              <a:t>wildidea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master</a:t>
            </a:r>
          </a:p>
        </p:txBody>
      </p:sp>
      <p:sp>
        <p:nvSpPr>
          <p:cNvPr id="3" name="Rectangle: Rounded Corners 2"/>
          <p:cNvSpPr/>
          <p:nvPr/>
        </p:nvSpPr>
        <p:spPr>
          <a:xfrm>
            <a:off x="7279487" y="5148995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10357987" y="2565898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8" name="Straight Arrow Connector 7"/>
          <p:cNvCxnSpPr>
            <a:stCxn id="3" idx="1"/>
          </p:cNvCxnSpPr>
          <p:nvPr/>
        </p:nvCxnSpPr>
        <p:spPr>
          <a:xfrm flipH="1">
            <a:off x="6139269" y="5323391"/>
            <a:ext cx="114021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  <a:endCxn id="31" idx="3"/>
          </p:cNvCxnSpPr>
          <p:nvPr/>
        </p:nvCxnSpPr>
        <p:spPr>
          <a:xfrm flipH="1" flipV="1">
            <a:off x="9841933" y="2739382"/>
            <a:ext cx="516054" cy="912"/>
          </a:xfrm>
          <a:prstGeom prst="straightConnector1">
            <a:avLst/>
          </a:prstGeom>
          <a:ln w="2857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/>
          <p:cNvSpPr/>
          <p:nvPr/>
        </p:nvSpPr>
        <p:spPr>
          <a:xfrm>
            <a:off x="7901733" y="3286237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experiment</a:t>
            </a:r>
          </a:p>
        </p:txBody>
      </p:sp>
      <p:cxnSp>
        <p:nvCxnSpPr>
          <p:cNvPr id="30" name="Straight Arrow Connector 29"/>
          <p:cNvCxnSpPr>
            <a:stCxn id="29" idx="1"/>
            <a:endCxn id="22" idx="6"/>
          </p:cNvCxnSpPr>
          <p:nvPr/>
        </p:nvCxnSpPr>
        <p:spPr>
          <a:xfrm flipH="1" flipV="1">
            <a:off x="6947207" y="3455298"/>
            <a:ext cx="954526" cy="5335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/>
          <p:cNvSpPr/>
          <p:nvPr/>
        </p:nvSpPr>
        <p:spPr>
          <a:xfrm>
            <a:off x="8548466" y="2564986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wildidea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1"/>
            <a:endCxn id="25" idx="6"/>
          </p:cNvCxnSpPr>
          <p:nvPr/>
        </p:nvCxnSpPr>
        <p:spPr>
          <a:xfrm flipH="1" flipV="1">
            <a:off x="7811706" y="2735107"/>
            <a:ext cx="736760" cy="4275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81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pic>
        <p:nvPicPr>
          <p:cNvPr id="2050" name="Picture 2" descr="http://images.abizern.org/365git/March10/GitObjects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856" y="1314508"/>
            <a:ext cx="6422645" cy="506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2442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Commits are made on whatever branch you’re 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38240" y="4895680"/>
            <a:ext cx="744468" cy="1092425"/>
            <a:chOff x="6174223" y="4523447"/>
            <a:chExt cx="744468" cy="109242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15" name="Oval 14"/>
          <p:cNvSpPr/>
          <p:nvPr/>
        </p:nvSpPr>
        <p:spPr>
          <a:xfrm>
            <a:off x="5338240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082708" y="4175489"/>
            <a:ext cx="864499" cy="1068148"/>
            <a:chOff x="6054192" y="4523447"/>
            <a:chExt cx="864499" cy="1068148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202739" y="3083064"/>
            <a:ext cx="744468" cy="1092425"/>
            <a:chOff x="6174223" y="4523447"/>
            <a:chExt cx="744468" cy="1092425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47207" y="2362873"/>
            <a:ext cx="864499" cy="1092425"/>
            <a:chOff x="6054192" y="4523447"/>
            <a:chExt cx="864499" cy="1092425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6054192" y="5267915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E</a:t>
              </a:r>
            </a:p>
          </p:txBody>
        </p:sp>
      </p:grp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86275" y="2084570"/>
            <a:ext cx="4776999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“A”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“B”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“C”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</a:t>
            </a:r>
            <a:r>
              <a:rPr lang="en-US" dirty="0" err="1"/>
              <a:t>wildidea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</a:t>
            </a:r>
            <a:r>
              <a:rPr lang="en-US" dirty="0" err="1"/>
              <a:t>wildidea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master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“F”</a:t>
            </a:r>
          </a:p>
        </p:txBody>
      </p:sp>
      <p:sp>
        <p:nvSpPr>
          <p:cNvPr id="3" name="Rectangle: Rounded Corners 2"/>
          <p:cNvSpPr/>
          <p:nvPr/>
        </p:nvSpPr>
        <p:spPr>
          <a:xfrm>
            <a:off x="7279487" y="5148995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9229190" y="5148995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8" name="Straight Arrow Connector 7"/>
          <p:cNvCxnSpPr>
            <a:stCxn id="3" idx="1"/>
          </p:cNvCxnSpPr>
          <p:nvPr/>
        </p:nvCxnSpPr>
        <p:spPr>
          <a:xfrm flipH="1">
            <a:off x="6139269" y="5323391"/>
            <a:ext cx="1140218" cy="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  <a:endCxn id="3" idx="3"/>
          </p:cNvCxnSpPr>
          <p:nvPr/>
        </p:nvCxnSpPr>
        <p:spPr>
          <a:xfrm flipH="1">
            <a:off x="8504972" y="5323391"/>
            <a:ext cx="724218" cy="0"/>
          </a:xfrm>
          <a:prstGeom prst="straightConnector1">
            <a:avLst/>
          </a:prstGeom>
          <a:ln w="2857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/>
          <p:cNvSpPr/>
          <p:nvPr/>
        </p:nvSpPr>
        <p:spPr>
          <a:xfrm>
            <a:off x="7901733" y="3286237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experiment</a:t>
            </a:r>
          </a:p>
        </p:txBody>
      </p:sp>
      <p:cxnSp>
        <p:nvCxnSpPr>
          <p:cNvPr id="30" name="Straight Arrow Connector 29"/>
          <p:cNvCxnSpPr>
            <a:stCxn id="29" idx="1"/>
            <a:endCxn id="22" idx="6"/>
          </p:cNvCxnSpPr>
          <p:nvPr/>
        </p:nvCxnSpPr>
        <p:spPr>
          <a:xfrm flipH="1" flipV="1">
            <a:off x="6947207" y="3455298"/>
            <a:ext cx="954526" cy="5335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/>
          <p:cNvSpPr/>
          <p:nvPr/>
        </p:nvSpPr>
        <p:spPr>
          <a:xfrm>
            <a:off x="8548466" y="2564986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wildidea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1"/>
            <a:endCxn id="25" idx="6"/>
          </p:cNvCxnSpPr>
          <p:nvPr/>
        </p:nvCxnSpPr>
        <p:spPr>
          <a:xfrm flipH="1" flipV="1">
            <a:off x="7811706" y="2735107"/>
            <a:ext cx="736760" cy="4275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44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Commits are made on whatever branch you’re 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38240" y="4895680"/>
            <a:ext cx="744468" cy="1092425"/>
            <a:chOff x="6174223" y="4523447"/>
            <a:chExt cx="744468" cy="1092425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15" name="Oval 14"/>
          <p:cNvSpPr/>
          <p:nvPr/>
        </p:nvSpPr>
        <p:spPr>
          <a:xfrm>
            <a:off x="5338240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082708" y="4175489"/>
            <a:ext cx="864499" cy="1068148"/>
            <a:chOff x="6054192" y="4523447"/>
            <a:chExt cx="864499" cy="1068148"/>
          </a:xfrm>
        </p:grpSpPr>
        <p:cxnSp>
          <p:nvCxnSpPr>
            <p:cNvPr id="17" name="Straight Arrow Connector 16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202739" y="3083064"/>
            <a:ext cx="744468" cy="1092425"/>
            <a:chOff x="6174223" y="4523447"/>
            <a:chExt cx="744468" cy="1092425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47207" y="2362873"/>
            <a:ext cx="864499" cy="1092425"/>
            <a:chOff x="6054192" y="4523447"/>
            <a:chExt cx="864499" cy="1092425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6054192" y="5267915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E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340311" y="3803255"/>
            <a:ext cx="744468" cy="1092425"/>
            <a:chOff x="6174223" y="4523447"/>
            <a:chExt cx="744468" cy="1092425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</a:t>
              </a:r>
            </a:p>
          </p:txBody>
        </p:sp>
      </p:grp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786275" y="2084570"/>
            <a:ext cx="4776999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“A”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“B”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experiment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“C”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branch </a:t>
            </a:r>
            <a:r>
              <a:rPr lang="en-US" dirty="0" err="1"/>
              <a:t>wildidea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</a:t>
            </a:r>
            <a:r>
              <a:rPr lang="en-US" dirty="0" err="1"/>
              <a:t>wildidea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checkout master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git</a:t>
            </a:r>
            <a:r>
              <a:rPr lang="en-US" dirty="0"/>
              <a:t> commit –m “F”</a:t>
            </a:r>
          </a:p>
        </p:txBody>
      </p:sp>
      <p:sp>
        <p:nvSpPr>
          <p:cNvPr id="3" name="Rectangle: Rounded Corners 2"/>
          <p:cNvSpPr/>
          <p:nvPr/>
        </p:nvSpPr>
        <p:spPr>
          <a:xfrm>
            <a:off x="7969715" y="3977364"/>
            <a:ext cx="1225485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33" name="Rectangle: Rounded Corners 32"/>
          <p:cNvSpPr/>
          <p:nvPr/>
        </p:nvSpPr>
        <p:spPr>
          <a:xfrm>
            <a:off x="9919418" y="3977364"/>
            <a:ext cx="1225485" cy="34879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</a:t>
            </a:r>
          </a:p>
        </p:txBody>
      </p:sp>
      <p:cxnSp>
        <p:nvCxnSpPr>
          <p:cNvPr id="8" name="Straight Arrow Connector 7"/>
          <p:cNvCxnSpPr>
            <a:stCxn id="3" idx="1"/>
            <a:endCxn id="28" idx="7"/>
          </p:cNvCxnSpPr>
          <p:nvPr/>
        </p:nvCxnSpPr>
        <p:spPr>
          <a:xfrm flipH="1" flipV="1">
            <a:off x="5975754" y="3912280"/>
            <a:ext cx="1993961" cy="239480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  <a:endCxn id="3" idx="3"/>
          </p:cNvCxnSpPr>
          <p:nvPr/>
        </p:nvCxnSpPr>
        <p:spPr>
          <a:xfrm flipH="1">
            <a:off x="9195200" y="4151760"/>
            <a:ext cx="724218" cy="0"/>
          </a:xfrm>
          <a:prstGeom prst="straightConnector1">
            <a:avLst/>
          </a:prstGeom>
          <a:ln w="2857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/>
          <p:cNvSpPr/>
          <p:nvPr/>
        </p:nvSpPr>
        <p:spPr>
          <a:xfrm>
            <a:off x="7901733" y="3286237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experiment</a:t>
            </a:r>
          </a:p>
        </p:txBody>
      </p:sp>
      <p:cxnSp>
        <p:nvCxnSpPr>
          <p:cNvPr id="30" name="Straight Arrow Connector 29"/>
          <p:cNvCxnSpPr>
            <a:stCxn id="29" idx="1"/>
            <a:endCxn id="22" idx="6"/>
          </p:cNvCxnSpPr>
          <p:nvPr/>
        </p:nvCxnSpPr>
        <p:spPr>
          <a:xfrm flipH="1" flipV="1">
            <a:off x="6947207" y="3455298"/>
            <a:ext cx="954526" cy="5335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/>
          <p:cNvSpPr/>
          <p:nvPr/>
        </p:nvSpPr>
        <p:spPr>
          <a:xfrm>
            <a:off x="8548466" y="2564986"/>
            <a:ext cx="1293467" cy="34879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wildidea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1"/>
            <a:endCxn id="25" idx="6"/>
          </p:cNvCxnSpPr>
          <p:nvPr/>
        </p:nvCxnSpPr>
        <p:spPr>
          <a:xfrm flipH="1" flipV="1">
            <a:off x="7811706" y="2735107"/>
            <a:ext cx="736760" cy="4275"/>
          </a:xfrm>
          <a:prstGeom prst="straightConnector1">
            <a:avLst/>
          </a:prstGeom>
          <a:ln w="28575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733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451" y="30133"/>
            <a:ext cx="10515600" cy="1325563"/>
          </a:xfrm>
        </p:spPr>
        <p:txBody>
          <a:bodyPr/>
          <a:lstStyle/>
          <a:p>
            <a:r>
              <a:rPr lang="en-US" dirty="0"/>
              <a:t>How do we bring branches back together?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7589354" y="4837209"/>
            <a:ext cx="3173422" cy="1439198"/>
            <a:chOff x="7100840" y="3921873"/>
            <a:chExt cx="3173422" cy="1439198"/>
          </a:xfrm>
        </p:grpSpPr>
        <p:sp>
          <p:nvSpPr>
            <p:cNvPr id="54" name="Rectangle 53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8b7d883: Bob: begin work on feature B</a:t>
              </a:r>
            </a:p>
          </p:txBody>
        </p:sp>
        <p:cxnSp>
          <p:nvCxnSpPr>
            <p:cNvPr id="55" name="Straight Arrow Connector 54"/>
            <p:cNvCxnSpPr>
              <a:stCxn id="54" idx="2"/>
              <a:endCxn id="65" idx="3"/>
            </p:cNvCxnSpPr>
            <p:nvPr/>
          </p:nvCxnSpPr>
          <p:spPr>
            <a:xfrm flipH="1">
              <a:off x="7100840" y="4644823"/>
              <a:ext cx="1680068" cy="7162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1429222" y="4827835"/>
            <a:ext cx="3173423" cy="1448572"/>
            <a:chOff x="7287553" y="3921873"/>
            <a:chExt cx="3173423" cy="1448572"/>
          </a:xfrm>
        </p:grpSpPr>
        <p:sp>
          <p:nvSpPr>
            <p:cNvPr id="57" name="Rectangle 56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8fc42c6: Alice: begin work on feature A</a:t>
              </a:r>
            </a:p>
          </p:txBody>
        </p:sp>
        <p:cxnSp>
          <p:nvCxnSpPr>
            <p:cNvPr id="58" name="Straight Arrow Connector 57"/>
            <p:cNvCxnSpPr>
              <a:stCxn id="57" idx="2"/>
              <a:endCxn id="65" idx="1"/>
            </p:cNvCxnSpPr>
            <p:nvPr/>
          </p:nvCxnSpPr>
          <p:spPr>
            <a:xfrm>
              <a:off x="8780908" y="4644823"/>
              <a:ext cx="1680068" cy="72562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1429222" y="3750112"/>
            <a:ext cx="2986709" cy="1087097"/>
            <a:chOff x="7287553" y="3921873"/>
            <a:chExt cx="2986709" cy="1087097"/>
          </a:xfrm>
        </p:grpSpPr>
        <p:sp>
          <p:nvSpPr>
            <p:cNvPr id="60" name="Rectangle 59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6f96cf3: Alice: more work on feature A</a:t>
              </a:r>
            </a:p>
          </p:txBody>
        </p:sp>
        <p:cxnSp>
          <p:nvCxnSpPr>
            <p:cNvPr id="61" name="Straight Arrow Connector 60"/>
            <p:cNvCxnSpPr>
              <a:stCxn id="60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7776067" y="3773304"/>
            <a:ext cx="2986709" cy="1087097"/>
            <a:chOff x="7287553" y="3921873"/>
            <a:chExt cx="2986709" cy="1087097"/>
          </a:xfrm>
        </p:grpSpPr>
        <p:sp>
          <p:nvSpPr>
            <p:cNvPr id="63" name="Rectangle 62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e167179: Bob: more work on feature B</a:t>
              </a:r>
            </a:p>
          </p:txBody>
        </p:sp>
        <p:cxnSp>
          <p:nvCxnSpPr>
            <p:cNvPr id="64" name="Straight Arrow Connector 63"/>
            <p:cNvCxnSpPr>
              <a:stCxn id="63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angle 64"/>
          <p:cNvSpPr/>
          <p:nvPr/>
        </p:nvSpPr>
        <p:spPr>
          <a:xfrm>
            <a:off x="4602645" y="5914932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b4e2c29: initial commit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1429221" y="2686207"/>
            <a:ext cx="2986709" cy="1087097"/>
            <a:chOff x="7287553" y="3921873"/>
            <a:chExt cx="2986709" cy="1087097"/>
          </a:xfrm>
        </p:grpSpPr>
        <p:sp>
          <p:nvSpPr>
            <p:cNvPr id="67" name="Rectangle 66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b5f3729: Alice: even more work on feature A</a:t>
              </a:r>
            </a:p>
          </p:txBody>
        </p:sp>
        <p:cxnSp>
          <p:nvCxnSpPr>
            <p:cNvPr id="68" name="Straight Arrow Connector 67"/>
            <p:cNvCxnSpPr>
              <a:stCxn id="67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7776067" y="2695581"/>
            <a:ext cx="2986709" cy="1087097"/>
            <a:chOff x="7135153" y="2691750"/>
            <a:chExt cx="2986709" cy="1087097"/>
          </a:xfrm>
        </p:grpSpPr>
        <p:sp>
          <p:nvSpPr>
            <p:cNvPr id="70" name="Rectangle 69"/>
            <p:cNvSpPr/>
            <p:nvPr/>
          </p:nvSpPr>
          <p:spPr>
            <a:xfrm>
              <a:off x="7135153" y="2691750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8277e09: Bob: even more work on feature B</a:t>
              </a:r>
            </a:p>
          </p:txBody>
        </p:sp>
        <p:cxnSp>
          <p:nvCxnSpPr>
            <p:cNvPr id="71" name="Straight Arrow Connector 70"/>
            <p:cNvCxnSpPr>
              <a:stCxn id="70" idx="2"/>
            </p:cNvCxnSpPr>
            <p:nvPr/>
          </p:nvCxnSpPr>
          <p:spPr>
            <a:xfrm>
              <a:off x="8628508" y="3414700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5431141" y="5159617"/>
            <a:ext cx="938676" cy="755315"/>
            <a:chOff x="9273473" y="2745420"/>
            <a:chExt cx="938676" cy="755315"/>
          </a:xfrm>
        </p:grpSpPr>
        <p:sp>
          <p:nvSpPr>
            <p:cNvPr id="73" name="TextBox 72"/>
            <p:cNvSpPr txBox="1"/>
            <p:nvPr/>
          </p:nvSpPr>
          <p:spPr>
            <a:xfrm>
              <a:off x="9273473" y="2745420"/>
              <a:ext cx="9386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master</a:t>
              </a:r>
            </a:p>
          </p:txBody>
        </p:sp>
        <p:cxnSp>
          <p:nvCxnSpPr>
            <p:cNvPr id="74" name="Curved Connector 73"/>
            <p:cNvCxnSpPr>
              <a:stCxn id="73" idx="3"/>
              <a:endCxn id="65" idx="0"/>
            </p:cNvCxnSpPr>
            <p:nvPr/>
          </p:nvCxnSpPr>
          <p:spPr>
            <a:xfrm flipH="1">
              <a:off x="9938332" y="2930086"/>
              <a:ext cx="273817" cy="570649"/>
            </a:xfrm>
            <a:prstGeom prst="curvedConnector4">
              <a:avLst>
                <a:gd name="adj1" fmla="val -83486"/>
                <a:gd name="adj2" fmla="val 66180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3493735" y="2005298"/>
            <a:ext cx="1108910" cy="926473"/>
            <a:chOff x="9103239" y="2745420"/>
            <a:chExt cx="1108910" cy="926473"/>
          </a:xfrm>
        </p:grpSpPr>
        <p:sp>
          <p:nvSpPr>
            <p:cNvPr id="76" name="TextBox 75"/>
            <p:cNvSpPr txBox="1"/>
            <p:nvPr/>
          </p:nvSpPr>
          <p:spPr>
            <a:xfrm>
              <a:off x="9103239" y="2745420"/>
              <a:ext cx="11089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featureA</a:t>
              </a:r>
              <a:r>
                <a:rPr lang="en-US" dirty="0"/>
                <a:t>,</a:t>
              </a:r>
            </a:p>
            <a:p>
              <a:pPr algn="ctr"/>
              <a:r>
                <a:rPr lang="en-US" dirty="0"/>
                <a:t>head</a:t>
              </a:r>
            </a:p>
          </p:txBody>
        </p:sp>
        <p:cxnSp>
          <p:nvCxnSpPr>
            <p:cNvPr id="77" name="Curved Connector 76"/>
            <p:cNvCxnSpPr>
              <a:stCxn id="76" idx="3"/>
              <a:endCxn id="67" idx="3"/>
            </p:cNvCxnSpPr>
            <p:nvPr/>
          </p:nvCxnSpPr>
          <p:spPr>
            <a:xfrm flipH="1">
              <a:off x="10025434" y="3068586"/>
              <a:ext cx="186715" cy="603307"/>
            </a:xfrm>
            <a:prstGeom prst="curvedConnector3">
              <a:avLst>
                <a:gd name="adj1" fmla="val -122433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7589354" y="1720387"/>
            <a:ext cx="1680068" cy="975194"/>
            <a:chOff x="9166639" y="2745420"/>
            <a:chExt cx="1680068" cy="975194"/>
          </a:xfrm>
        </p:grpSpPr>
        <p:sp>
          <p:nvSpPr>
            <p:cNvPr id="79" name="TextBox 78"/>
            <p:cNvSpPr txBox="1"/>
            <p:nvPr/>
          </p:nvSpPr>
          <p:spPr>
            <a:xfrm>
              <a:off x="9166639" y="2745420"/>
              <a:ext cx="10455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featureB</a:t>
              </a:r>
              <a:endParaRPr lang="en-US" dirty="0"/>
            </a:p>
          </p:txBody>
        </p:sp>
        <p:cxnSp>
          <p:nvCxnSpPr>
            <p:cNvPr id="80" name="Curved Connector 79"/>
            <p:cNvCxnSpPr>
              <a:stCxn id="79" idx="3"/>
              <a:endCxn id="70" idx="0"/>
            </p:cNvCxnSpPr>
            <p:nvPr/>
          </p:nvCxnSpPr>
          <p:spPr>
            <a:xfrm>
              <a:off x="10212149" y="2930086"/>
              <a:ext cx="634558" cy="790528"/>
            </a:xfrm>
            <a:prstGeom prst="curvedConnector2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0541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451" y="30133"/>
            <a:ext cx="10515600" cy="1325563"/>
          </a:xfrm>
        </p:spPr>
        <p:txBody>
          <a:bodyPr/>
          <a:lstStyle/>
          <a:p>
            <a:r>
              <a:rPr lang="en-US" dirty="0"/>
              <a:t>How do we bring branches back together?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589354" y="5347634"/>
            <a:ext cx="3969905" cy="928773"/>
            <a:chOff x="6304357" y="3921873"/>
            <a:chExt cx="3969905" cy="928773"/>
          </a:xfrm>
        </p:grpSpPr>
        <p:sp>
          <p:nvSpPr>
            <p:cNvPr id="5" name="Rectangle 4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8b7d883: Bob: begin work on feature B</a:t>
              </a:r>
            </a:p>
          </p:txBody>
        </p:sp>
        <p:cxnSp>
          <p:nvCxnSpPr>
            <p:cNvPr id="6" name="Straight Arrow Connector 5"/>
            <p:cNvCxnSpPr>
              <a:stCxn id="5" idx="2"/>
              <a:endCxn id="16" idx="3"/>
            </p:cNvCxnSpPr>
            <p:nvPr/>
          </p:nvCxnSpPr>
          <p:spPr>
            <a:xfrm flipH="1">
              <a:off x="6304357" y="4644823"/>
              <a:ext cx="2476551" cy="2058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819453" y="5344283"/>
            <a:ext cx="3783192" cy="932124"/>
            <a:chOff x="7287553" y="3921873"/>
            <a:chExt cx="3783192" cy="932124"/>
          </a:xfrm>
        </p:grpSpPr>
        <p:sp>
          <p:nvSpPr>
            <p:cNvPr id="8" name="Rectangle 7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8fc42c6: Alice: begin work on feature A</a:t>
              </a:r>
            </a:p>
          </p:txBody>
        </p:sp>
        <p:cxnSp>
          <p:nvCxnSpPr>
            <p:cNvPr id="9" name="Straight Arrow Connector 8"/>
            <p:cNvCxnSpPr>
              <a:stCxn id="8" idx="2"/>
              <a:endCxn id="16" idx="1"/>
            </p:cNvCxnSpPr>
            <p:nvPr/>
          </p:nvCxnSpPr>
          <p:spPr>
            <a:xfrm>
              <a:off x="8780908" y="4644823"/>
              <a:ext cx="2289837" cy="20917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819452" y="4260883"/>
            <a:ext cx="2986709" cy="1087097"/>
            <a:chOff x="7287553" y="3921873"/>
            <a:chExt cx="2986709" cy="1087097"/>
          </a:xfrm>
        </p:grpSpPr>
        <p:sp>
          <p:nvSpPr>
            <p:cNvPr id="11" name="Rectangle 10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6f96cf3: Alice: more work on feature A</a:t>
              </a:r>
            </a:p>
          </p:txBody>
        </p:sp>
        <p:cxnSp>
          <p:nvCxnSpPr>
            <p:cNvPr id="12" name="Straight Arrow Connector 11"/>
            <p:cNvCxnSpPr>
              <a:stCxn id="11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8572549" y="4259035"/>
            <a:ext cx="2986709" cy="1087097"/>
            <a:chOff x="7287553" y="3921873"/>
            <a:chExt cx="2986709" cy="1087097"/>
          </a:xfrm>
        </p:grpSpPr>
        <p:sp>
          <p:nvSpPr>
            <p:cNvPr id="14" name="Rectangle 13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e167179: Bob: more work on feature B</a:t>
              </a:r>
            </a:p>
          </p:txBody>
        </p:sp>
        <p:cxnSp>
          <p:nvCxnSpPr>
            <p:cNvPr id="15" name="Straight Arrow Connector 14"/>
            <p:cNvCxnSpPr>
              <a:stCxn id="14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4602645" y="5914932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b4e2c29: initial commit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19451" y="3171938"/>
            <a:ext cx="2986709" cy="1087097"/>
            <a:chOff x="7287553" y="3921873"/>
            <a:chExt cx="2986709" cy="1087097"/>
          </a:xfrm>
        </p:grpSpPr>
        <p:sp>
          <p:nvSpPr>
            <p:cNvPr id="18" name="Rectangle 17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b5f3729: Alice: even more work on feature A</a:t>
              </a:r>
            </a:p>
          </p:txBody>
        </p:sp>
        <p:cxnSp>
          <p:nvCxnSpPr>
            <p:cNvPr id="19" name="Straight Arrow Connector 18"/>
            <p:cNvCxnSpPr>
              <a:stCxn id="18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8572548" y="3171187"/>
            <a:ext cx="2986709" cy="1087097"/>
            <a:chOff x="7135153" y="2691750"/>
            <a:chExt cx="2986709" cy="1087097"/>
          </a:xfrm>
        </p:grpSpPr>
        <p:sp>
          <p:nvSpPr>
            <p:cNvPr id="21" name="Rectangle 20"/>
            <p:cNvSpPr/>
            <p:nvPr/>
          </p:nvSpPr>
          <p:spPr>
            <a:xfrm>
              <a:off x="7135153" y="2691750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8277e09: Bob: even more work on feature B</a:t>
              </a:r>
            </a:p>
          </p:txBody>
        </p:sp>
        <p:cxnSp>
          <p:nvCxnSpPr>
            <p:cNvPr id="22" name="Straight Arrow Connector 21"/>
            <p:cNvCxnSpPr>
              <a:stCxn id="21" idx="2"/>
            </p:cNvCxnSpPr>
            <p:nvPr/>
          </p:nvCxnSpPr>
          <p:spPr>
            <a:xfrm>
              <a:off x="8628508" y="3414700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61717" y="1782015"/>
            <a:ext cx="1751089" cy="1389923"/>
            <a:chOff x="9103239" y="2745420"/>
            <a:chExt cx="1751089" cy="1389923"/>
          </a:xfrm>
        </p:grpSpPr>
        <p:sp>
          <p:nvSpPr>
            <p:cNvPr id="27" name="TextBox 26"/>
            <p:cNvSpPr txBox="1"/>
            <p:nvPr/>
          </p:nvSpPr>
          <p:spPr>
            <a:xfrm>
              <a:off x="9103239" y="2745420"/>
              <a:ext cx="110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featureA</a:t>
              </a:r>
              <a:endParaRPr lang="en-US" dirty="0"/>
            </a:p>
          </p:txBody>
        </p:sp>
        <p:cxnSp>
          <p:nvCxnSpPr>
            <p:cNvPr id="28" name="Curved Connector 27"/>
            <p:cNvCxnSpPr>
              <a:stCxn id="27" idx="3"/>
              <a:endCxn id="18" idx="0"/>
            </p:cNvCxnSpPr>
            <p:nvPr/>
          </p:nvCxnSpPr>
          <p:spPr>
            <a:xfrm>
              <a:off x="10212149" y="2930086"/>
              <a:ext cx="642179" cy="1205257"/>
            </a:xfrm>
            <a:prstGeom prst="curvedConnector2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6770068" y="3449324"/>
            <a:ext cx="1802480" cy="369332"/>
            <a:chOff x="10346056" y="2537882"/>
            <a:chExt cx="1802480" cy="369332"/>
          </a:xfrm>
        </p:grpSpPr>
        <p:sp>
          <p:nvSpPr>
            <p:cNvPr id="30" name="TextBox 29"/>
            <p:cNvSpPr txBox="1"/>
            <p:nvPr/>
          </p:nvSpPr>
          <p:spPr>
            <a:xfrm>
              <a:off x="10346056" y="2537882"/>
              <a:ext cx="10455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featureB</a:t>
              </a:r>
              <a:endParaRPr lang="en-US" dirty="0"/>
            </a:p>
          </p:txBody>
        </p:sp>
        <p:cxnSp>
          <p:nvCxnSpPr>
            <p:cNvPr id="31" name="Curved Connector 30"/>
            <p:cNvCxnSpPr>
              <a:stCxn id="30" idx="3"/>
              <a:endCxn id="21" idx="1"/>
            </p:cNvCxnSpPr>
            <p:nvPr/>
          </p:nvCxnSpPr>
          <p:spPr>
            <a:xfrm flipV="1">
              <a:off x="11391566" y="2621220"/>
              <a:ext cx="756970" cy="101328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2812759" y="2126642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db82ca7: Merge branch ‘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featureA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’ into master</a:t>
            </a:r>
          </a:p>
        </p:txBody>
      </p:sp>
      <p:cxnSp>
        <p:nvCxnSpPr>
          <p:cNvPr id="36" name="Straight Arrow Connector 35"/>
          <p:cNvCxnSpPr>
            <a:stCxn id="34" idx="2"/>
            <a:endCxn id="18" idx="3"/>
          </p:cNvCxnSpPr>
          <p:nvPr/>
        </p:nvCxnSpPr>
        <p:spPr>
          <a:xfrm flipH="1">
            <a:off x="3806160" y="2849592"/>
            <a:ext cx="499954" cy="6838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2"/>
            <a:endCxn id="16" idx="0"/>
          </p:cNvCxnSpPr>
          <p:nvPr/>
        </p:nvCxnSpPr>
        <p:spPr>
          <a:xfrm>
            <a:off x="4306114" y="2849592"/>
            <a:ext cx="1789886" cy="30653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3417" y="2078775"/>
            <a:ext cx="1045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HEAD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6289753" y="5156969"/>
            <a:ext cx="938676" cy="755315"/>
            <a:chOff x="9273473" y="2745420"/>
            <a:chExt cx="938676" cy="755315"/>
          </a:xfrm>
        </p:grpSpPr>
        <p:sp>
          <p:nvSpPr>
            <p:cNvPr id="40" name="TextBox 39"/>
            <p:cNvSpPr txBox="1"/>
            <p:nvPr/>
          </p:nvSpPr>
          <p:spPr>
            <a:xfrm>
              <a:off x="9273473" y="2745420"/>
              <a:ext cx="9386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master</a:t>
              </a:r>
            </a:p>
          </p:txBody>
        </p:sp>
        <p:cxnSp>
          <p:nvCxnSpPr>
            <p:cNvPr id="41" name="Curved Connector 40"/>
            <p:cNvCxnSpPr>
              <a:stCxn id="40" idx="3"/>
            </p:cNvCxnSpPr>
            <p:nvPr/>
          </p:nvCxnSpPr>
          <p:spPr>
            <a:xfrm flipH="1">
              <a:off x="9938332" y="2930086"/>
              <a:ext cx="273817" cy="570649"/>
            </a:xfrm>
            <a:prstGeom prst="curvedConnector4">
              <a:avLst>
                <a:gd name="adj1" fmla="val -83486"/>
                <a:gd name="adj2" fmla="val 66180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7548738" y="1462094"/>
            <a:ext cx="37250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latin typeface="Consolas" panose="020B0609020204030204" pitchFamily="49" charset="0"/>
              </a:rPr>
              <a:t>git</a:t>
            </a:r>
            <a:r>
              <a:rPr lang="en-US" sz="2600" dirty="0">
                <a:latin typeface="Consolas" panose="020B0609020204030204" pitchFamily="49" charset="0"/>
              </a:rPr>
              <a:t> checkout master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548738" y="1995791"/>
            <a:ext cx="37250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latin typeface="Consolas" panose="020B0609020204030204" pitchFamily="49" charset="0"/>
              </a:rPr>
              <a:t>git</a:t>
            </a:r>
            <a:r>
              <a:rPr lang="en-US" sz="2600" dirty="0">
                <a:latin typeface="Consolas" panose="020B0609020204030204" pitchFamily="49" charset="0"/>
              </a:rPr>
              <a:t> merge </a:t>
            </a:r>
            <a:r>
              <a:rPr lang="en-US" sz="2600" dirty="0" err="1">
                <a:latin typeface="Consolas" panose="020B0609020204030204" pitchFamily="49" charset="0"/>
              </a:rPr>
              <a:t>featureA</a:t>
            </a:r>
            <a:endParaRPr lang="en-US" sz="2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54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11111E-6 L 0.4638 0.4798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90" y="2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-0.20104 -0.5525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52" y="-2763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263 0.48195 L 0.26172 -0.0699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52" y="-2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5" grpId="1"/>
      <p:bldP spid="3" grpId="0"/>
      <p:bldP spid="4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451" y="30133"/>
            <a:ext cx="10515600" cy="1325563"/>
          </a:xfrm>
        </p:spPr>
        <p:txBody>
          <a:bodyPr/>
          <a:lstStyle/>
          <a:p>
            <a:r>
              <a:rPr lang="en-US" dirty="0"/>
              <a:t>How do we bring branches back together?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589354" y="5347634"/>
            <a:ext cx="3969905" cy="928773"/>
            <a:chOff x="6304357" y="3921873"/>
            <a:chExt cx="3969905" cy="928773"/>
          </a:xfrm>
        </p:grpSpPr>
        <p:sp>
          <p:nvSpPr>
            <p:cNvPr id="5" name="Rectangle 4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8b7d883: Bob: begin work on feature B</a:t>
              </a:r>
            </a:p>
          </p:txBody>
        </p:sp>
        <p:cxnSp>
          <p:nvCxnSpPr>
            <p:cNvPr id="6" name="Straight Arrow Connector 5"/>
            <p:cNvCxnSpPr>
              <a:stCxn id="5" idx="2"/>
              <a:endCxn id="16" idx="3"/>
            </p:cNvCxnSpPr>
            <p:nvPr/>
          </p:nvCxnSpPr>
          <p:spPr>
            <a:xfrm flipH="1">
              <a:off x="6304357" y="4644823"/>
              <a:ext cx="2476551" cy="20582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819453" y="5344283"/>
            <a:ext cx="3783192" cy="932124"/>
            <a:chOff x="7287553" y="3921873"/>
            <a:chExt cx="3783192" cy="932124"/>
          </a:xfrm>
        </p:grpSpPr>
        <p:sp>
          <p:nvSpPr>
            <p:cNvPr id="8" name="Rectangle 7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8fc42c6: Alice: begin work on feature A</a:t>
              </a:r>
            </a:p>
          </p:txBody>
        </p:sp>
        <p:cxnSp>
          <p:nvCxnSpPr>
            <p:cNvPr id="9" name="Straight Arrow Connector 8"/>
            <p:cNvCxnSpPr>
              <a:stCxn id="8" idx="2"/>
              <a:endCxn id="16" idx="1"/>
            </p:cNvCxnSpPr>
            <p:nvPr/>
          </p:nvCxnSpPr>
          <p:spPr>
            <a:xfrm>
              <a:off x="8780908" y="4644823"/>
              <a:ext cx="2289837" cy="20917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819452" y="4260883"/>
            <a:ext cx="2986709" cy="1087097"/>
            <a:chOff x="7287553" y="3921873"/>
            <a:chExt cx="2986709" cy="1087097"/>
          </a:xfrm>
        </p:grpSpPr>
        <p:sp>
          <p:nvSpPr>
            <p:cNvPr id="11" name="Rectangle 10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6f96cf3: Alice: more work on feature A</a:t>
              </a:r>
            </a:p>
          </p:txBody>
        </p:sp>
        <p:cxnSp>
          <p:nvCxnSpPr>
            <p:cNvPr id="12" name="Straight Arrow Connector 11"/>
            <p:cNvCxnSpPr>
              <a:stCxn id="11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8572549" y="4259035"/>
            <a:ext cx="2986709" cy="1087097"/>
            <a:chOff x="7287553" y="3921873"/>
            <a:chExt cx="2986709" cy="1087097"/>
          </a:xfrm>
        </p:grpSpPr>
        <p:sp>
          <p:nvSpPr>
            <p:cNvPr id="14" name="Rectangle 13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e167179: Bob: more work on feature B</a:t>
              </a:r>
            </a:p>
          </p:txBody>
        </p:sp>
        <p:cxnSp>
          <p:nvCxnSpPr>
            <p:cNvPr id="15" name="Straight Arrow Connector 14"/>
            <p:cNvCxnSpPr>
              <a:stCxn id="14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4602645" y="5914932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b4e2c29: initial commit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19451" y="3171938"/>
            <a:ext cx="2986709" cy="1087097"/>
            <a:chOff x="7287553" y="3921873"/>
            <a:chExt cx="2986709" cy="1087097"/>
          </a:xfrm>
        </p:grpSpPr>
        <p:sp>
          <p:nvSpPr>
            <p:cNvPr id="18" name="Rectangle 17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b5f3729: Alice: even more work on feature A</a:t>
              </a:r>
            </a:p>
          </p:txBody>
        </p:sp>
        <p:cxnSp>
          <p:nvCxnSpPr>
            <p:cNvPr id="19" name="Straight Arrow Connector 18"/>
            <p:cNvCxnSpPr>
              <a:stCxn id="18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8572548" y="3171187"/>
            <a:ext cx="2986709" cy="1087097"/>
            <a:chOff x="7135153" y="2691750"/>
            <a:chExt cx="2986709" cy="1087097"/>
          </a:xfrm>
        </p:grpSpPr>
        <p:sp>
          <p:nvSpPr>
            <p:cNvPr id="21" name="Rectangle 20"/>
            <p:cNvSpPr/>
            <p:nvPr/>
          </p:nvSpPr>
          <p:spPr>
            <a:xfrm>
              <a:off x="7135153" y="2691750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8277e09: Bob: even more work on feature B</a:t>
              </a:r>
            </a:p>
          </p:txBody>
        </p:sp>
        <p:cxnSp>
          <p:nvCxnSpPr>
            <p:cNvPr id="22" name="Straight Arrow Connector 21"/>
            <p:cNvCxnSpPr>
              <a:stCxn id="21" idx="2"/>
            </p:cNvCxnSpPr>
            <p:nvPr/>
          </p:nvCxnSpPr>
          <p:spPr>
            <a:xfrm>
              <a:off x="8628508" y="3414700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974575" y="1355696"/>
            <a:ext cx="1603535" cy="646331"/>
            <a:chOff x="9273473" y="2745420"/>
            <a:chExt cx="1603535" cy="646331"/>
          </a:xfrm>
        </p:grpSpPr>
        <p:sp>
          <p:nvSpPr>
            <p:cNvPr id="24" name="TextBox 23"/>
            <p:cNvSpPr txBox="1"/>
            <p:nvPr/>
          </p:nvSpPr>
          <p:spPr>
            <a:xfrm>
              <a:off x="9273473" y="2745420"/>
              <a:ext cx="9386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master, HEAD</a:t>
              </a:r>
            </a:p>
          </p:txBody>
        </p:sp>
        <p:cxnSp>
          <p:nvCxnSpPr>
            <p:cNvPr id="25" name="Curved Connector 24"/>
            <p:cNvCxnSpPr>
              <a:stCxn id="24" idx="3"/>
              <a:endCxn id="39" idx="1"/>
            </p:cNvCxnSpPr>
            <p:nvPr/>
          </p:nvCxnSpPr>
          <p:spPr>
            <a:xfrm>
              <a:off x="10212149" y="3068586"/>
              <a:ext cx="664859" cy="18745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61717" y="1782015"/>
            <a:ext cx="1751089" cy="1389923"/>
            <a:chOff x="9103239" y="2745420"/>
            <a:chExt cx="1751089" cy="1389923"/>
          </a:xfrm>
        </p:grpSpPr>
        <p:sp>
          <p:nvSpPr>
            <p:cNvPr id="27" name="TextBox 26"/>
            <p:cNvSpPr txBox="1"/>
            <p:nvPr/>
          </p:nvSpPr>
          <p:spPr>
            <a:xfrm>
              <a:off x="9103239" y="2745420"/>
              <a:ext cx="110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featureA</a:t>
              </a:r>
              <a:endParaRPr lang="en-US" dirty="0"/>
            </a:p>
          </p:txBody>
        </p:sp>
        <p:cxnSp>
          <p:nvCxnSpPr>
            <p:cNvPr id="28" name="Curved Connector 27"/>
            <p:cNvCxnSpPr>
              <a:stCxn id="27" idx="3"/>
              <a:endCxn id="18" idx="0"/>
            </p:cNvCxnSpPr>
            <p:nvPr/>
          </p:nvCxnSpPr>
          <p:spPr>
            <a:xfrm>
              <a:off x="10212149" y="2930086"/>
              <a:ext cx="642179" cy="1205257"/>
            </a:xfrm>
            <a:prstGeom prst="curvedConnector2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6770068" y="3449324"/>
            <a:ext cx="1802480" cy="369332"/>
            <a:chOff x="10346056" y="2537882"/>
            <a:chExt cx="1802480" cy="369332"/>
          </a:xfrm>
        </p:grpSpPr>
        <p:sp>
          <p:nvSpPr>
            <p:cNvPr id="30" name="TextBox 29"/>
            <p:cNvSpPr txBox="1"/>
            <p:nvPr/>
          </p:nvSpPr>
          <p:spPr>
            <a:xfrm>
              <a:off x="10346056" y="2537882"/>
              <a:ext cx="10455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featureB</a:t>
              </a:r>
              <a:endParaRPr lang="en-US" dirty="0"/>
            </a:p>
          </p:txBody>
        </p:sp>
        <p:cxnSp>
          <p:nvCxnSpPr>
            <p:cNvPr id="31" name="Curved Connector 30"/>
            <p:cNvCxnSpPr>
              <a:stCxn id="30" idx="3"/>
              <a:endCxn id="21" idx="1"/>
            </p:cNvCxnSpPr>
            <p:nvPr/>
          </p:nvCxnSpPr>
          <p:spPr>
            <a:xfrm flipV="1">
              <a:off x="11391566" y="2621220"/>
              <a:ext cx="756970" cy="101328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2812759" y="2126642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db82ca7: Merge branch ‘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featureA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’ into master</a:t>
            </a:r>
          </a:p>
        </p:txBody>
      </p:sp>
      <p:cxnSp>
        <p:nvCxnSpPr>
          <p:cNvPr id="36" name="Straight Arrow Connector 35"/>
          <p:cNvCxnSpPr>
            <a:stCxn id="34" idx="2"/>
            <a:endCxn id="18" idx="3"/>
          </p:cNvCxnSpPr>
          <p:nvPr/>
        </p:nvCxnSpPr>
        <p:spPr>
          <a:xfrm flipH="1">
            <a:off x="3806160" y="2849592"/>
            <a:ext cx="499954" cy="6838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578110" y="1336132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29ca3b3: Merge branch ‘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featureB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’ into master</a:t>
            </a:r>
          </a:p>
        </p:txBody>
      </p:sp>
      <p:cxnSp>
        <p:nvCxnSpPr>
          <p:cNvPr id="41" name="Straight Arrow Connector 40"/>
          <p:cNvCxnSpPr>
            <a:stCxn id="39" idx="2"/>
            <a:endCxn id="34" idx="3"/>
          </p:cNvCxnSpPr>
          <p:nvPr/>
        </p:nvCxnSpPr>
        <p:spPr>
          <a:xfrm flipH="1">
            <a:off x="5799468" y="2059082"/>
            <a:ext cx="1271997" cy="4290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2"/>
            <a:endCxn id="16" idx="0"/>
          </p:cNvCxnSpPr>
          <p:nvPr/>
        </p:nvCxnSpPr>
        <p:spPr>
          <a:xfrm>
            <a:off x="4306114" y="2849592"/>
            <a:ext cx="1789886" cy="30653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9" idx="2"/>
            <a:endCxn id="21" idx="0"/>
          </p:cNvCxnSpPr>
          <p:nvPr/>
        </p:nvCxnSpPr>
        <p:spPr>
          <a:xfrm>
            <a:off x="7071465" y="2059082"/>
            <a:ext cx="2994438" cy="11121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623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merge &lt;</a:t>
            </a:r>
            <a:r>
              <a:rPr lang="en-US" dirty="0" err="1">
                <a:latin typeface="Consolas" panose="020B0609020204030204" pitchFamily="49" charset="0"/>
              </a:rPr>
              <a:t>branch_to_merge_in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52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 use: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merge </a:t>
            </a:r>
            <a:r>
              <a:rPr lang="en-US" dirty="0" err="1">
                <a:latin typeface="Consolas" panose="020B0609020204030204" pitchFamily="49" charset="0"/>
              </a:rPr>
              <a:t>featureA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Makes a new merge commit on the CURRENT branch that brings in changes from </a:t>
            </a:r>
            <a:r>
              <a:rPr lang="en-US" dirty="0" err="1"/>
              <a:t>featureA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17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git</a:t>
            </a:r>
            <a:r>
              <a:rPr lang="en-US" dirty="0"/>
              <a:t> know how to merge changes from another branch into yours?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guesses?</a:t>
            </a:r>
          </a:p>
        </p:txBody>
      </p:sp>
    </p:spTree>
    <p:extLst>
      <p:ext uri="{BB962C8B-B14F-4D97-AF65-F5344CB8AC3E}">
        <p14:creationId xmlns:p14="http://schemas.microsoft.com/office/powerpoint/2010/main" val="15492478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git</a:t>
            </a:r>
            <a:r>
              <a:rPr lang="en-US" dirty="0"/>
              <a:t> know how to merge changes from another branch into yours?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doesn’t.</a:t>
            </a:r>
          </a:p>
        </p:txBody>
      </p:sp>
    </p:spTree>
    <p:extLst>
      <p:ext uri="{BB962C8B-B14F-4D97-AF65-F5344CB8AC3E}">
        <p14:creationId xmlns:p14="http://schemas.microsoft.com/office/powerpoint/2010/main" val="29791924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cases: Merging with possible conflicts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566052" y="4570703"/>
            <a:ext cx="744468" cy="1092425"/>
            <a:chOff x="6174223" y="4523447"/>
            <a:chExt cx="744468" cy="1092425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7566052" y="5650989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298044" y="3749364"/>
            <a:ext cx="864499" cy="1068148"/>
            <a:chOff x="6054192" y="4523447"/>
            <a:chExt cx="864499" cy="1068148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433248" y="2651224"/>
            <a:ext cx="744468" cy="1092425"/>
            <a:chOff x="6174223" y="4523447"/>
            <a:chExt cx="744468" cy="1092425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559814" y="3423656"/>
            <a:ext cx="744468" cy="1171324"/>
            <a:chOff x="6174223" y="4523447"/>
            <a:chExt cx="744468" cy="1171324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6546457" y="5267915"/>
              <a:ext cx="1" cy="42685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559814" y="2340407"/>
            <a:ext cx="744468" cy="1092425"/>
            <a:chOff x="6174223" y="4523447"/>
            <a:chExt cx="744468" cy="1092425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9060885" y="2407568"/>
            <a:ext cx="133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goodidea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766037" y="2072006"/>
            <a:ext cx="1332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master, HEAD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38919" cy="4351338"/>
          </a:xfrm>
        </p:spPr>
        <p:txBody>
          <a:bodyPr/>
          <a:lstStyle/>
          <a:p>
            <a:r>
              <a:rPr lang="en-US" dirty="0"/>
              <a:t>Let’s say I’m on master (as denoted by HEAD) and I want to merge </a:t>
            </a:r>
            <a:r>
              <a:rPr lang="en-US" dirty="0" err="1"/>
              <a:t>goodidea</a:t>
            </a:r>
            <a:r>
              <a:rPr lang="en-US" dirty="0"/>
              <a:t> into master.</a:t>
            </a:r>
          </a:p>
          <a:p>
            <a:r>
              <a:rPr lang="en-US" dirty="0" err="1"/>
              <a:t>git</a:t>
            </a:r>
            <a:r>
              <a:rPr lang="en-US" dirty="0"/>
              <a:t> merge </a:t>
            </a:r>
            <a:r>
              <a:rPr lang="en-US" dirty="0" err="1"/>
              <a:t>goodidea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549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cases: Merging with possible conflicts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566052" y="4570703"/>
            <a:ext cx="744468" cy="1092425"/>
            <a:chOff x="6174223" y="4523447"/>
            <a:chExt cx="744468" cy="1092425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7566052" y="5650989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298044" y="3749364"/>
            <a:ext cx="864499" cy="1068148"/>
            <a:chOff x="6054192" y="4523447"/>
            <a:chExt cx="864499" cy="1068148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433248" y="2651224"/>
            <a:ext cx="744468" cy="1092425"/>
            <a:chOff x="6174223" y="4523447"/>
            <a:chExt cx="744468" cy="1092425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559814" y="3423656"/>
            <a:ext cx="744468" cy="1171324"/>
            <a:chOff x="6174223" y="4523447"/>
            <a:chExt cx="744468" cy="1171324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6546457" y="5267915"/>
              <a:ext cx="1" cy="42685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559814" y="2340407"/>
            <a:ext cx="744468" cy="1092425"/>
            <a:chOff x="6174223" y="4523447"/>
            <a:chExt cx="744468" cy="1092425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9060885" y="2407568"/>
            <a:ext cx="133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goodidea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212024" y="1373237"/>
            <a:ext cx="1332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master, HEAD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38919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Let’s say I’m on master (as denoted by HEAD) and I want to merge </a:t>
            </a:r>
            <a:r>
              <a:rPr lang="en-US" dirty="0" err="1"/>
              <a:t>goodidea</a:t>
            </a:r>
            <a:r>
              <a:rPr lang="en-US" dirty="0"/>
              <a:t> into master.</a:t>
            </a:r>
          </a:p>
          <a:p>
            <a:r>
              <a:rPr lang="en-US" dirty="0" err="1"/>
              <a:t>git</a:t>
            </a:r>
            <a:r>
              <a:rPr lang="en-US" dirty="0"/>
              <a:t> merge </a:t>
            </a:r>
            <a:r>
              <a:rPr lang="en-US" dirty="0" err="1"/>
              <a:t>goodidea</a:t>
            </a:r>
            <a:endParaRPr lang="en-US" dirty="0"/>
          </a:p>
          <a:p>
            <a:r>
              <a:rPr lang="en-US" dirty="0"/>
              <a:t>At this point, if bringing in all the changes from </a:t>
            </a:r>
            <a:r>
              <a:rPr lang="en-US" dirty="0" err="1"/>
              <a:t>goodidea</a:t>
            </a:r>
            <a:r>
              <a:rPr lang="en-US" dirty="0"/>
              <a:t> do not conflict with the files in master, then a new commit is created (you’ll have to specify a commit message) and we’re done.</a:t>
            </a:r>
          </a:p>
          <a:p>
            <a:r>
              <a:rPr lang="en-US" dirty="0"/>
              <a:t>Otherwise…</a:t>
            </a:r>
            <a:r>
              <a:rPr lang="en-US" dirty="0" err="1"/>
              <a:t>git</a:t>
            </a:r>
            <a:r>
              <a:rPr lang="en-US" dirty="0"/>
              <a:t> just goes halfway and stops.</a:t>
            </a:r>
          </a:p>
          <a:p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8042639" y="1376092"/>
            <a:ext cx="744468" cy="74446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G</a:t>
            </a:r>
          </a:p>
        </p:txBody>
      </p:sp>
      <p:cxnSp>
        <p:nvCxnSpPr>
          <p:cNvPr id="25" name="Straight Arrow Connector 24"/>
          <p:cNvCxnSpPr>
            <a:stCxn id="24" idx="4"/>
          </p:cNvCxnSpPr>
          <p:nvPr/>
        </p:nvCxnSpPr>
        <p:spPr>
          <a:xfrm flipH="1">
            <a:off x="7928846" y="2120560"/>
            <a:ext cx="486027" cy="20128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4" idx="4"/>
          </p:cNvCxnSpPr>
          <p:nvPr/>
        </p:nvCxnSpPr>
        <p:spPr>
          <a:xfrm>
            <a:off x="8414873" y="2120560"/>
            <a:ext cx="387407" cy="51210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66037" y="2072006"/>
            <a:ext cx="1332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master, HEAD</a:t>
            </a:r>
          </a:p>
        </p:txBody>
      </p:sp>
    </p:spTree>
    <p:extLst>
      <p:ext uri="{BB962C8B-B14F-4D97-AF65-F5344CB8AC3E}">
        <p14:creationId xmlns:p14="http://schemas.microsoft.com/office/powerpoint/2010/main" val="2457169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169CE-6AD0-4205-826F-505AE1568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Empowering </a:t>
            </a:r>
            <a:r>
              <a:rPr lang="en-US" dirty="0" err="1"/>
              <a:t>git</a:t>
            </a:r>
            <a:r>
              <a:rPr lang="en-US" dirty="0"/>
              <a:t> 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7D1F7-BAE5-4DBA-8298-1FE53406B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8050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log --graph --decorate --all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4EFB62-7E3E-47FA-BFE5-7A9A51004A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213" y="2506133"/>
            <a:ext cx="9561573" cy="387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407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CONFLICT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718946" y="4792866"/>
            <a:ext cx="744468" cy="1092425"/>
            <a:chOff x="6174223" y="4523447"/>
            <a:chExt cx="744468" cy="1092425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8718946" y="5873152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450938" y="3971527"/>
            <a:ext cx="864499" cy="1068148"/>
            <a:chOff x="6054192" y="4523447"/>
            <a:chExt cx="864499" cy="1068148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586142" y="2873387"/>
            <a:ext cx="744468" cy="1092425"/>
            <a:chOff x="6174223" y="4523447"/>
            <a:chExt cx="744468" cy="1092425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712708" y="3645819"/>
            <a:ext cx="744468" cy="1171324"/>
            <a:chOff x="6174223" y="4523447"/>
            <a:chExt cx="744468" cy="1171324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6546457" y="5267915"/>
              <a:ext cx="1" cy="42685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712708" y="2562570"/>
            <a:ext cx="744468" cy="1092425"/>
            <a:chOff x="6174223" y="4523447"/>
            <a:chExt cx="744468" cy="1092425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0213779" y="2629731"/>
            <a:ext cx="133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goodidea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918931" y="2294169"/>
            <a:ext cx="1332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master, HEAD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04" y="1413415"/>
            <a:ext cx="7038396" cy="134166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8352947" y="1595400"/>
            <a:ext cx="1332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master, HEAD</a:t>
            </a:r>
          </a:p>
        </p:txBody>
      </p:sp>
      <p:sp>
        <p:nvSpPr>
          <p:cNvPr id="28" name="Oval 27"/>
          <p:cNvSpPr/>
          <p:nvPr/>
        </p:nvSpPr>
        <p:spPr>
          <a:xfrm>
            <a:off x="9183562" y="1598255"/>
            <a:ext cx="744468" cy="74446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G</a:t>
            </a:r>
          </a:p>
        </p:txBody>
      </p:sp>
      <p:cxnSp>
        <p:nvCxnSpPr>
          <p:cNvPr id="29" name="Straight Arrow Connector 28"/>
          <p:cNvCxnSpPr>
            <a:stCxn id="28" idx="4"/>
          </p:cNvCxnSpPr>
          <p:nvPr/>
        </p:nvCxnSpPr>
        <p:spPr>
          <a:xfrm flipH="1">
            <a:off x="9069769" y="2342723"/>
            <a:ext cx="486027" cy="20128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4"/>
          </p:cNvCxnSpPr>
          <p:nvPr/>
        </p:nvCxnSpPr>
        <p:spPr>
          <a:xfrm>
            <a:off x="9555796" y="2342723"/>
            <a:ext cx="387407" cy="512106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9" y="2854829"/>
            <a:ext cx="5440697" cy="375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030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CONFLICT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1146411" y="1869743"/>
            <a:ext cx="8529851" cy="4302767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dirty="0">
                <a:latin typeface="Consolas" panose="020B0609020204030204" pitchFamily="49" charset="0"/>
              </a:rPr>
              <a:t>This file is demo.txt</a:t>
            </a:r>
          </a:p>
          <a:p>
            <a:endParaRPr lang="en-US" sz="2600" dirty="0">
              <a:latin typeface="Consolas" panose="020B0609020204030204" pitchFamily="49" charset="0"/>
            </a:endParaRPr>
          </a:p>
          <a:p>
            <a:r>
              <a:rPr lang="en-US" sz="2600" dirty="0">
                <a:latin typeface="Consolas" panose="020B0609020204030204" pitchFamily="49" charset="0"/>
              </a:rPr>
              <a:t>&lt;&lt;&lt;&lt;&lt;&lt;&lt; HEAD</a:t>
            </a:r>
          </a:p>
          <a:p>
            <a:r>
              <a:rPr lang="en-US" sz="2600" dirty="0">
                <a:latin typeface="Consolas" panose="020B0609020204030204" pitchFamily="49" charset="0"/>
              </a:rPr>
              <a:t>Here is another line. modified in master</a:t>
            </a:r>
          </a:p>
          <a:p>
            <a:r>
              <a:rPr lang="en-US" sz="2600" dirty="0">
                <a:latin typeface="Consolas" panose="020B0609020204030204" pitchFamily="49" charset="0"/>
              </a:rPr>
              <a:t>=======</a:t>
            </a:r>
          </a:p>
          <a:p>
            <a:r>
              <a:rPr lang="en-US" sz="2600" dirty="0">
                <a:latin typeface="Consolas" panose="020B0609020204030204" pitchFamily="49" charset="0"/>
              </a:rPr>
              <a:t>Here is another line. modified in </a:t>
            </a:r>
            <a:r>
              <a:rPr lang="en-US" sz="2600" dirty="0" err="1">
                <a:latin typeface="Consolas" panose="020B0609020204030204" pitchFamily="49" charset="0"/>
              </a:rPr>
              <a:t>goodidea</a:t>
            </a:r>
            <a:endParaRPr lang="en-US" sz="2600" dirty="0">
              <a:latin typeface="Consolas" panose="020B0609020204030204" pitchFamily="49" charset="0"/>
            </a:endParaRPr>
          </a:p>
          <a:p>
            <a:r>
              <a:rPr lang="en-US" sz="2600" dirty="0">
                <a:latin typeface="Consolas" panose="020B0609020204030204" pitchFamily="49" charset="0"/>
              </a:rPr>
              <a:t>&gt;&gt;&gt;&gt;&gt;&gt;&gt; </a:t>
            </a:r>
            <a:r>
              <a:rPr lang="en-US" sz="2600" dirty="0" err="1">
                <a:latin typeface="Consolas" panose="020B0609020204030204" pitchFamily="49" charset="0"/>
              </a:rPr>
              <a:t>goodidea</a:t>
            </a:r>
            <a:endParaRPr lang="en-US" sz="2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3540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“How to fix a merge conflict”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39683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Run `</a:t>
            </a:r>
            <a:r>
              <a:rPr lang="en-US" dirty="0" err="1"/>
              <a:t>git</a:t>
            </a:r>
            <a:r>
              <a:rPr lang="en-US" dirty="0"/>
              <a:t> status` to find the files that are in conflict.</a:t>
            </a:r>
          </a:p>
          <a:p>
            <a:r>
              <a:rPr lang="en-US" dirty="0"/>
              <a:t>For each of these files, look for lines like “&lt;&lt;&lt;&lt;&lt;&lt; HEAD” or “&gt;&gt;&gt;&gt;&gt;&gt; 3de67ca” that indicate a conflict.</a:t>
            </a:r>
          </a:p>
          <a:p>
            <a:r>
              <a:rPr lang="en-US" dirty="0"/>
              <a:t>Edit the lines to match what you want them to be.</a:t>
            </a:r>
          </a:p>
          <a:p>
            <a:r>
              <a:rPr lang="en-US" dirty="0"/>
              <a:t>After you finish doing this for each conflict in each file, `</a:t>
            </a:r>
            <a:r>
              <a:rPr lang="en-US" dirty="0" err="1"/>
              <a:t>git</a:t>
            </a:r>
            <a:r>
              <a:rPr lang="en-US" dirty="0"/>
              <a:t> add` these conflicted files and run `</a:t>
            </a:r>
            <a:r>
              <a:rPr lang="en-US" dirty="0" err="1"/>
              <a:t>git</a:t>
            </a:r>
            <a:r>
              <a:rPr lang="en-US" dirty="0"/>
              <a:t> commit` to complete the merge.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883" y="2759294"/>
            <a:ext cx="5440697" cy="375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445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Case: Fast-forward merges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384616" y="4895680"/>
            <a:ext cx="744468" cy="1092425"/>
            <a:chOff x="6174223" y="4523447"/>
            <a:chExt cx="744468" cy="1092425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6384616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129084" y="4175489"/>
            <a:ext cx="864499" cy="1068148"/>
            <a:chOff x="6054192" y="4523447"/>
            <a:chExt cx="864499" cy="1068148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249115" y="3083064"/>
            <a:ext cx="744468" cy="1092425"/>
            <a:chOff x="6174223" y="4523447"/>
            <a:chExt cx="744468" cy="1092425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993583" y="2362873"/>
            <a:ext cx="864499" cy="1092425"/>
            <a:chOff x="6054192" y="4523447"/>
            <a:chExt cx="864499" cy="1092425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6054192" y="5267915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113614" y="1278266"/>
            <a:ext cx="744468" cy="1092425"/>
            <a:chOff x="6174223" y="4523447"/>
            <a:chExt cx="744468" cy="1092425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7129084" y="5454032"/>
            <a:ext cx="1110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master, HEAD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66132" y="2816028"/>
            <a:ext cx="133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experiment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58082" y="2446696"/>
            <a:ext cx="133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wildidea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879997" y="1269201"/>
            <a:ext cx="133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badidea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23645" y="2054827"/>
            <a:ext cx="272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git</a:t>
            </a:r>
            <a:r>
              <a:rPr lang="en-US" dirty="0"/>
              <a:t> merge experiment</a:t>
            </a:r>
          </a:p>
        </p:txBody>
      </p:sp>
    </p:spTree>
    <p:extLst>
      <p:ext uri="{BB962C8B-B14F-4D97-AF65-F5344CB8AC3E}">
        <p14:creationId xmlns:p14="http://schemas.microsoft.com/office/powerpoint/2010/main" val="34707555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Case: Fast-forward merges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384616" y="4895680"/>
            <a:ext cx="744468" cy="1092425"/>
            <a:chOff x="6174223" y="4523447"/>
            <a:chExt cx="744468" cy="1092425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6384616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129084" y="4175489"/>
            <a:ext cx="864499" cy="1068148"/>
            <a:chOff x="6054192" y="4523447"/>
            <a:chExt cx="864499" cy="1068148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249115" y="3083064"/>
            <a:ext cx="744468" cy="1092425"/>
            <a:chOff x="6174223" y="4523447"/>
            <a:chExt cx="744468" cy="1092425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993583" y="2362873"/>
            <a:ext cx="864499" cy="1092425"/>
            <a:chOff x="6054192" y="4523447"/>
            <a:chExt cx="864499" cy="1092425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6054192" y="5267915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113614" y="1278266"/>
            <a:ext cx="744468" cy="1092425"/>
            <a:chOff x="6174223" y="4523447"/>
            <a:chExt cx="744468" cy="1092425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090774" y="2454787"/>
            <a:ext cx="1332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HEAD, master, experiment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58082" y="2446696"/>
            <a:ext cx="133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wildidea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879997" y="1269201"/>
            <a:ext cx="133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badidea</a:t>
            </a:r>
            <a:endParaRPr lang="en-US" dirty="0"/>
          </a:p>
        </p:txBody>
      </p:sp>
      <p:cxnSp>
        <p:nvCxnSpPr>
          <p:cNvPr id="33" name="Curved Connector 32"/>
          <p:cNvCxnSpPr>
            <a:endCxn id="21" idx="1"/>
          </p:cNvCxnSpPr>
          <p:nvPr/>
        </p:nvCxnSpPr>
        <p:spPr>
          <a:xfrm rot="16200000" flipV="1">
            <a:off x="5154054" y="3853173"/>
            <a:ext cx="2897675" cy="1024233"/>
          </a:xfrm>
          <a:prstGeom prst="curvedConnector4">
            <a:avLst>
              <a:gd name="adj1" fmla="val 1821"/>
              <a:gd name="adj2" fmla="val 122319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129084" y="5454032"/>
            <a:ext cx="1110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master, HEAD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44467" y="2621819"/>
            <a:ext cx="43535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Git</a:t>
            </a:r>
            <a:r>
              <a:rPr lang="en-US" sz="2400" dirty="0"/>
              <a:t> doesn’t bother creating another commit to combine the changes because this kind of merge is guaranteed to not have conflicts.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23645" y="2054827"/>
            <a:ext cx="272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git</a:t>
            </a:r>
            <a:r>
              <a:rPr lang="en-US" dirty="0"/>
              <a:t> merge experiment</a:t>
            </a:r>
          </a:p>
        </p:txBody>
      </p:sp>
    </p:spTree>
    <p:extLst>
      <p:ext uri="{BB962C8B-B14F-4D97-AF65-F5344CB8AC3E}">
        <p14:creationId xmlns:p14="http://schemas.microsoft.com/office/powerpoint/2010/main" val="11581907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Case: Fast-forward merges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384616" y="4895680"/>
            <a:ext cx="744468" cy="1092425"/>
            <a:chOff x="6174223" y="4523447"/>
            <a:chExt cx="744468" cy="1092425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B</a:t>
              </a:r>
            </a:p>
          </p:txBody>
        </p:sp>
      </p:grpSp>
      <p:sp>
        <p:nvSpPr>
          <p:cNvPr id="7" name="Oval 6"/>
          <p:cNvSpPr/>
          <p:nvPr/>
        </p:nvSpPr>
        <p:spPr>
          <a:xfrm>
            <a:off x="6384616" y="5988105"/>
            <a:ext cx="744468" cy="7444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129084" y="4175489"/>
            <a:ext cx="864499" cy="1068148"/>
            <a:chOff x="6054192" y="4523447"/>
            <a:chExt cx="864499" cy="1068148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054192" y="5243638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C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249115" y="3083064"/>
            <a:ext cx="744468" cy="1092425"/>
            <a:chOff x="6174223" y="4523447"/>
            <a:chExt cx="744468" cy="1092425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993583" y="2362873"/>
            <a:ext cx="864499" cy="1092425"/>
            <a:chOff x="6054192" y="4523447"/>
            <a:chExt cx="864499" cy="1092425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6054192" y="5267915"/>
              <a:ext cx="492265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113614" y="1278266"/>
            <a:ext cx="744468" cy="1092425"/>
            <a:chOff x="6174223" y="4523447"/>
            <a:chExt cx="744468" cy="1092425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6546457" y="5267915"/>
              <a:ext cx="0" cy="3479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6174223" y="452344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F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722887" y="1699568"/>
            <a:ext cx="1110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master, HEAD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58082" y="2446696"/>
            <a:ext cx="133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wildidea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879997" y="1269201"/>
            <a:ext cx="133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badidea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5464319" y="1816838"/>
            <a:ext cx="1029322" cy="3187867"/>
            <a:chOff x="6174223" y="4508167"/>
            <a:chExt cx="1029322" cy="3187867"/>
          </a:xfrm>
        </p:grpSpPr>
        <p:cxnSp>
          <p:nvCxnSpPr>
            <p:cNvPr id="25" name="Straight Arrow Connector 24"/>
            <p:cNvCxnSpPr>
              <a:endCxn id="6" idx="1"/>
            </p:cNvCxnSpPr>
            <p:nvPr/>
          </p:nvCxnSpPr>
          <p:spPr>
            <a:xfrm>
              <a:off x="6546457" y="5267915"/>
              <a:ext cx="657088" cy="242811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>
              <a:off x="6174223" y="450816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G</a:t>
              </a:r>
            </a:p>
          </p:txBody>
        </p:sp>
      </p:grpSp>
      <p:cxnSp>
        <p:nvCxnSpPr>
          <p:cNvPr id="27" name="Straight Arrow Connector 26"/>
          <p:cNvCxnSpPr>
            <a:stCxn id="26" idx="4"/>
            <a:endCxn id="13" idx="3"/>
          </p:cNvCxnSpPr>
          <p:nvPr/>
        </p:nvCxnSpPr>
        <p:spPr>
          <a:xfrm>
            <a:off x="5836553" y="2561306"/>
            <a:ext cx="1521587" cy="115720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487620" y="2748537"/>
            <a:ext cx="133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experiment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108776" y="2847348"/>
            <a:ext cx="37753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Some people like creating a new commit anyway to document the fact that the merge occurred. To do so, do</a:t>
            </a:r>
          </a:p>
          <a:p>
            <a:endParaRPr lang="en-US" sz="2400" dirty="0"/>
          </a:p>
          <a:p>
            <a:r>
              <a:rPr lang="en-US" sz="2400" dirty="0" err="1"/>
              <a:t>git</a:t>
            </a:r>
            <a:r>
              <a:rPr lang="en-US" sz="2400" dirty="0"/>
              <a:t> merge --no-</a:t>
            </a:r>
            <a:r>
              <a:rPr lang="en-US" sz="2400" dirty="0" err="1"/>
              <a:t>ff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29237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branch – list all branches</a:t>
            </a:r>
          </a:p>
          <a:p>
            <a:r>
              <a:rPr lang="en-US" dirty="0" err="1"/>
              <a:t>git</a:t>
            </a:r>
            <a:r>
              <a:rPr lang="en-US" dirty="0"/>
              <a:t> branch &lt;</a:t>
            </a:r>
            <a:r>
              <a:rPr lang="en-US" dirty="0" err="1"/>
              <a:t>branchname</a:t>
            </a:r>
            <a:r>
              <a:rPr lang="en-US" dirty="0"/>
              <a:t>&gt; - make a new branch</a:t>
            </a:r>
          </a:p>
          <a:p>
            <a:r>
              <a:rPr lang="en-US" dirty="0" err="1"/>
              <a:t>git</a:t>
            </a:r>
            <a:r>
              <a:rPr lang="en-US" dirty="0"/>
              <a:t> checkout &lt;</a:t>
            </a:r>
            <a:r>
              <a:rPr lang="en-US" dirty="0" err="1"/>
              <a:t>branchname</a:t>
            </a:r>
            <a:r>
              <a:rPr lang="en-US" dirty="0"/>
              <a:t>&gt; - switch to another branch or commit</a:t>
            </a:r>
          </a:p>
          <a:p>
            <a:r>
              <a:rPr lang="en-US" dirty="0" err="1"/>
              <a:t>git</a:t>
            </a:r>
            <a:r>
              <a:rPr lang="en-US" dirty="0"/>
              <a:t> merge &lt;</a:t>
            </a:r>
            <a:r>
              <a:rPr lang="en-US" dirty="0" err="1"/>
              <a:t>branchname</a:t>
            </a:r>
            <a:r>
              <a:rPr lang="en-US" dirty="0"/>
              <a:t>&gt; - make a commit merging </a:t>
            </a:r>
            <a:r>
              <a:rPr lang="en-US" i="1" dirty="0"/>
              <a:t>in</a:t>
            </a:r>
            <a:r>
              <a:rPr lang="en-US" dirty="0"/>
              <a:t> a branch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5409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pairs: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</a:t>
            </a:r>
            <a:r>
              <a:rPr lang="en-US" dirty="0" err="1"/>
              <a:t>git</a:t>
            </a:r>
            <a:r>
              <a:rPr lang="en-US" dirty="0"/>
              <a:t> repository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a new file called file1.txt, add some lines to it, and commit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two branches called branch1 and branch2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Edit the same line in the text file and make a commit in each branch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Merge both branches back to master (merging the second branch back will require resolving the conflicts).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do we call the merge that occurred when merging the first branch back to master?</a:t>
            </a:r>
          </a:p>
        </p:txBody>
      </p:sp>
      <p:pic>
        <p:nvPicPr>
          <p:cNvPr id="1026" name="Picture 2" descr="http://teambuildersplus.com/assets/files/images/team-challenge-activity--post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006" y="365125"/>
            <a:ext cx="1442794" cy="213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tlt.illinoisstate.edu/images/teachingkeys/engageLearner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918" y="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0580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2577D17-E70F-BD4D-8432-7D0805553A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Backups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DBDB3094-A3EE-5648-ACAC-ECB0559508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628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Exercise: What [directed, acyclic] graph do the following </a:t>
            </a:r>
            <a:r>
              <a:rPr lang="en-US" sz="3600" dirty="0" err="1"/>
              <a:t>git</a:t>
            </a:r>
            <a:r>
              <a:rPr lang="en-US" sz="3600" dirty="0"/>
              <a:t> commands produce?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2757"/>
            <a:ext cx="6602695" cy="4771264"/>
          </a:xfrm>
        </p:spPr>
        <p:txBody>
          <a:bodyPr numCol="2"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commit –m “A”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commit –m “B”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branch stable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branch experiment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checkout experiment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commit –m “C”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checkout master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commit –m “D”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branch </a:t>
            </a:r>
            <a:r>
              <a:rPr lang="en-US" sz="2000" dirty="0" err="1"/>
              <a:t>goodidea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checkout experiment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branch </a:t>
            </a:r>
            <a:r>
              <a:rPr lang="en-US" sz="2000" dirty="0" err="1"/>
              <a:t>whereami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commit –m “E”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checkout </a:t>
            </a:r>
            <a:r>
              <a:rPr lang="en-US" sz="2000" dirty="0" err="1"/>
              <a:t>goodidea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checkout master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commit –m “F”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checkout </a:t>
            </a:r>
            <a:r>
              <a:rPr lang="en-US" sz="2000" dirty="0" err="1"/>
              <a:t>whereami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commit –m “G”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git</a:t>
            </a:r>
            <a:r>
              <a:rPr lang="en-US" sz="2000" dirty="0"/>
              <a:t> checkout master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7112056" y="2198880"/>
            <a:ext cx="5079944" cy="4199018"/>
            <a:chOff x="6385458" y="1690688"/>
            <a:chExt cx="5079944" cy="4199018"/>
          </a:xfrm>
        </p:grpSpPr>
        <p:grpSp>
          <p:nvGrpSpPr>
            <p:cNvPr id="31" name="Group 30"/>
            <p:cNvGrpSpPr/>
            <p:nvPr/>
          </p:nvGrpSpPr>
          <p:grpSpPr>
            <a:xfrm>
              <a:off x="7719801" y="4052813"/>
              <a:ext cx="744468" cy="1092425"/>
              <a:chOff x="6174223" y="4523447"/>
              <a:chExt cx="744468" cy="1092425"/>
            </a:xfrm>
          </p:grpSpPr>
          <p:cxnSp>
            <p:nvCxnSpPr>
              <p:cNvPr id="53" name="Straight Arrow Connector 52"/>
              <p:cNvCxnSpPr/>
              <p:nvPr/>
            </p:nvCxnSpPr>
            <p:spPr>
              <a:xfrm>
                <a:off x="6546457" y="5267915"/>
                <a:ext cx="0" cy="34795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6174223" y="4523447"/>
                <a:ext cx="744468" cy="74446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B</a:t>
                </a:r>
              </a:p>
            </p:txBody>
          </p:sp>
        </p:grpSp>
        <p:sp>
          <p:nvSpPr>
            <p:cNvPr id="32" name="Oval 31"/>
            <p:cNvSpPr/>
            <p:nvPr/>
          </p:nvSpPr>
          <p:spPr>
            <a:xfrm>
              <a:off x="7719801" y="5145238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A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8464269" y="3344761"/>
              <a:ext cx="864499" cy="1068148"/>
              <a:chOff x="6054192" y="4523447"/>
              <a:chExt cx="864499" cy="1068148"/>
            </a:xfrm>
          </p:grpSpPr>
          <p:cxnSp>
            <p:nvCxnSpPr>
              <p:cNvPr id="51" name="Straight Arrow Connector 50"/>
              <p:cNvCxnSpPr/>
              <p:nvPr/>
            </p:nvCxnSpPr>
            <p:spPr>
              <a:xfrm flipH="1">
                <a:off x="6054192" y="5243638"/>
                <a:ext cx="492265" cy="34795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Oval 51"/>
              <p:cNvSpPr/>
              <p:nvPr/>
            </p:nvSpPr>
            <p:spPr>
              <a:xfrm>
                <a:off x="6174223" y="4523447"/>
                <a:ext cx="744468" cy="74446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C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7407583" y="3170782"/>
              <a:ext cx="744468" cy="1092425"/>
              <a:chOff x="6174223" y="4523447"/>
              <a:chExt cx="744468" cy="1092425"/>
            </a:xfrm>
          </p:grpSpPr>
          <p:cxnSp>
            <p:nvCxnSpPr>
              <p:cNvPr id="49" name="Straight Arrow Connector 48"/>
              <p:cNvCxnSpPr/>
              <p:nvPr/>
            </p:nvCxnSpPr>
            <p:spPr>
              <a:xfrm>
                <a:off x="6546457" y="5267915"/>
                <a:ext cx="0" cy="34795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49"/>
              <p:cNvSpPr/>
              <p:nvPr/>
            </p:nvSpPr>
            <p:spPr>
              <a:xfrm>
                <a:off x="6174223" y="4523447"/>
                <a:ext cx="744468" cy="74446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D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9191203" y="2356984"/>
              <a:ext cx="864499" cy="1092425"/>
              <a:chOff x="6054192" y="4523447"/>
              <a:chExt cx="864499" cy="1092425"/>
            </a:xfrm>
          </p:grpSpPr>
          <p:cxnSp>
            <p:nvCxnSpPr>
              <p:cNvPr id="47" name="Straight Arrow Connector 46"/>
              <p:cNvCxnSpPr/>
              <p:nvPr/>
            </p:nvCxnSpPr>
            <p:spPr>
              <a:xfrm flipH="1">
                <a:off x="6054192" y="5267915"/>
                <a:ext cx="492265" cy="34795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47"/>
              <p:cNvSpPr/>
              <p:nvPr/>
            </p:nvSpPr>
            <p:spPr>
              <a:xfrm>
                <a:off x="6174223" y="4523447"/>
                <a:ext cx="744468" cy="74446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E</a:t>
                </a: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7203934" y="2139049"/>
              <a:ext cx="744468" cy="1092425"/>
              <a:chOff x="6174223" y="4523447"/>
              <a:chExt cx="744468" cy="1092425"/>
            </a:xfrm>
          </p:grpSpPr>
          <p:cxnSp>
            <p:nvCxnSpPr>
              <p:cNvPr id="45" name="Straight Arrow Connector 44"/>
              <p:cNvCxnSpPr/>
              <p:nvPr/>
            </p:nvCxnSpPr>
            <p:spPr>
              <a:xfrm>
                <a:off x="6546457" y="5267915"/>
                <a:ext cx="0" cy="34795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Oval 45"/>
              <p:cNvSpPr/>
              <p:nvPr/>
            </p:nvSpPr>
            <p:spPr>
              <a:xfrm>
                <a:off x="6174223" y="4523447"/>
                <a:ext cx="744468" cy="74446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F</a:t>
                </a: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6981404" y="4253971"/>
              <a:ext cx="11106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stable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9729491" y="2082436"/>
              <a:ext cx="1332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experiment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385458" y="3284807"/>
              <a:ext cx="1332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goodidea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387649" y="1690688"/>
              <a:ext cx="1332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master, HEAD</a:t>
              </a: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9324939" y="3543016"/>
              <a:ext cx="1116483" cy="744468"/>
              <a:chOff x="5802208" y="4523447"/>
              <a:chExt cx="1116483" cy="744468"/>
            </a:xfrm>
          </p:grpSpPr>
          <p:cxnSp>
            <p:nvCxnSpPr>
              <p:cNvPr id="43" name="Straight Arrow Connector 42"/>
              <p:cNvCxnSpPr>
                <a:stCxn id="44" idx="2"/>
                <a:endCxn id="52" idx="5"/>
              </p:cNvCxnSpPr>
              <p:nvPr/>
            </p:nvCxnSpPr>
            <p:spPr>
              <a:xfrm flipH="1" flipV="1">
                <a:off x="5802208" y="4557640"/>
                <a:ext cx="372015" cy="33804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Oval 43"/>
              <p:cNvSpPr/>
              <p:nvPr/>
            </p:nvSpPr>
            <p:spPr>
              <a:xfrm>
                <a:off x="6174223" y="4523447"/>
                <a:ext cx="744468" cy="74446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G</a:t>
                </a:r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10133250" y="3234498"/>
              <a:ext cx="1332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whereami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2074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Scenario: You work on two features at once in a project</a:t>
            </a:r>
          </a:p>
        </p:txBody>
      </p:sp>
      <p:sp>
        <p:nvSpPr>
          <p:cNvPr id="6" name="Rectangle 5"/>
          <p:cNvSpPr/>
          <p:nvPr/>
        </p:nvSpPr>
        <p:spPr>
          <a:xfrm>
            <a:off x="877912" y="5971576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b4e2c29: initial commit</a:t>
            </a:r>
          </a:p>
        </p:txBody>
      </p:sp>
      <p:sp>
        <p:nvSpPr>
          <p:cNvPr id="9" name="Rectangle 8"/>
          <p:cNvSpPr/>
          <p:nvPr/>
        </p:nvSpPr>
        <p:spPr>
          <a:xfrm>
            <a:off x="4528168" y="1691623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b5f3729: even more work on feature A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78424" y="1690688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8277e09: even more work on feature B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870872" y="3824425"/>
            <a:ext cx="2986709" cy="1087097"/>
            <a:chOff x="7287553" y="3921873"/>
            <a:chExt cx="2986709" cy="1087097"/>
          </a:xfrm>
        </p:grpSpPr>
        <p:sp>
          <p:nvSpPr>
            <p:cNvPr id="5" name="Rectangle 4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8b7d883: begin work on feature B</a:t>
              </a:r>
            </a:p>
          </p:txBody>
        </p:sp>
        <p:cxnSp>
          <p:nvCxnSpPr>
            <p:cNvPr id="12" name="Straight Arrow Connector 11"/>
            <p:cNvCxnSpPr>
              <a:stCxn id="5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870871" y="4887241"/>
            <a:ext cx="2986709" cy="1087097"/>
            <a:chOff x="7287553" y="3921873"/>
            <a:chExt cx="2986709" cy="1087097"/>
          </a:xfrm>
        </p:grpSpPr>
        <p:sp>
          <p:nvSpPr>
            <p:cNvPr id="15" name="Rectangle 14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8fc42c6: begin work on feature A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870870" y="2745420"/>
            <a:ext cx="2986709" cy="1087097"/>
            <a:chOff x="7287553" y="3921873"/>
            <a:chExt cx="2986709" cy="1087097"/>
          </a:xfrm>
        </p:grpSpPr>
        <p:sp>
          <p:nvSpPr>
            <p:cNvPr id="18" name="Rectangle 17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6f96cf3: more work on feature A</a:t>
              </a:r>
            </a:p>
          </p:txBody>
        </p:sp>
        <p:cxnSp>
          <p:nvCxnSpPr>
            <p:cNvPr id="19" name="Straight Arrow Connector 18"/>
            <p:cNvCxnSpPr>
              <a:stCxn id="18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877912" y="1690688"/>
            <a:ext cx="2986709" cy="1087097"/>
            <a:chOff x="7287553" y="3921873"/>
            <a:chExt cx="2986709" cy="1087097"/>
          </a:xfrm>
        </p:grpSpPr>
        <p:sp>
          <p:nvSpPr>
            <p:cNvPr id="21" name="Rectangle 20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e167179: more work on feature B</a:t>
              </a:r>
            </a:p>
          </p:txBody>
        </p:sp>
        <p:cxnSp>
          <p:nvCxnSpPr>
            <p:cNvPr id="22" name="Straight Arrow Connector 21"/>
            <p:cNvCxnSpPr>
              <a:stCxn id="21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/>
          <p:cNvCxnSpPr>
            <a:stCxn id="9" idx="1"/>
            <a:endCxn id="21" idx="3"/>
          </p:cNvCxnSpPr>
          <p:nvPr/>
        </p:nvCxnSpPr>
        <p:spPr>
          <a:xfrm flipH="1" flipV="1">
            <a:off x="3864621" y="2052163"/>
            <a:ext cx="663547" cy="9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7502738" y="2051695"/>
            <a:ext cx="663547" cy="9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9273473" y="2413638"/>
            <a:ext cx="938676" cy="978113"/>
            <a:chOff x="9273473" y="2413638"/>
            <a:chExt cx="938676" cy="978113"/>
          </a:xfrm>
        </p:grpSpPr>
        <p:sp>
          <p:nvSpPr>
            <p:cNvPr id="29" name="TextBox 28"/>
            <p:cNvSpPr txBox="1"/>
            <p:nvPr/>
          </p:nvSpPr>
          <p:spPr>
            <a:xfrm>
              <a:off x="9273473" y="2745420"/>
              <a:ext cx="9386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master, HEAD</a:t>
              </a:r>
            </a:p>
          </p:txBody>
        </p:sp>
        <p:cxnSp>
          <p:nvCxnSpPr>
            <p:cNvPr id="30" name="Curved Connector 29"/>
            <p:cNvCxnSpPr>
              <a:stCxn id="29" idx="3"/>
            </p:cNvCxnSpPr>
            <p:nvPr/>
          </p:nvCxnSpPr>
          <p:spPr>
            <a:xfrm flipH="1" flipV="1">
              <a:off x="9671779" y="2413638"/>
              <a:ext cx="540370" cy="654948"/>
            </a:xfrm>
            <a:prstGeom prst="curvedConnector4">
              <a:avLst>
                <a:gd name="adj1" fmla="val -42304"/>
                <a:gd name="adj2" fmla="val 74671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93657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branch am I on if I checkout some commit’s hash?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11734" y="3679053"/>
            <a:ext cx="1110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stable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9688776" y="1436512"/>
            <a:ext cx="2567619" cy="4605478"/>
            <a:chOff x="9362334" y="1149617"/>
            <a:chExt cx="2567619" cy="4605478"/>
          </a:xfrm>
        </p:grpSpPr>
        <p:grpSp>
          <p:nvGrpSpPr>
            <p:cNvPr id="4" name="Group 3"/>
            <p:cNvGrpSpPr/>
            <p:nvPr/>
          </p:nvGrpSpPr>
          <p:grpSpPr>
            <a:xfrm>
              <a:off x="9940731" y="3893925"/>
              <a:ext cx="744468" cy="1092425"/>
              <a:chOff x="6174223" y="4523447"/>
              <a:chExt cx="744468" cy="1092425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>
                <a:off x="6546457" y="5267915"/>
                <a:ext cx="0" cy="34795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>
                <a:off x="6174223" y="4523447"/>
                <a:ext cx="744468" cy="74446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B</a:t>
                </a:r>
              </a:p>
            </p:txBody>
          </p:sp>
        </p:grpSp>
        <p:sp>
          <p:nvSpPr>
            <p:cNvPr id="7" name="Oval 6"/>
            <p:cNvSpPr/>
            <p:nvPr/>
          </p:nvSpPr>
          <p:spPr>
            <a:xfrm>
              <a:off x="9940731" y="5010627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A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0576174" y="2989033"/>
              <a:ext cx="955990" cy="1013917"/>
              <a:chOff x="5962701" y="4523447"/>
              <a:chExt cx="955990" cy="1013917"/>
            </a:xfrm>
          </p:grpSpPr>
          <p:cxnSp>
            <p:nvCxnSpPr>
              <p:cNvPr id="9" name="Straight Arrow Connector 8"/>
              <p:cNvCxnSpPr>
                <a:stCxn id="10" idx="3"/>
                <a:endCxn id="6" idx="7"/>
              </p:cNvCxnSpPr>
              <p:nvPr/>
            </p:nvCxnSpPr>
            <p:spPr>
              <a:xfrm flipH="1">
                <a:off x="5962701" y="5158890"/>
                <a:ext cx="320547" cy="37847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Oval 9"/>
              <p:cNvSpPr/>
              <p:nvPr/>
            </p:nvSpPr>
            <p:spPr>
              <a:xfrm>
                <a:off x="6174223" y="4523447"/>
                <a:ext cx="744468" cy="74446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C</a:t>
                </a:r>
              </a:p>
            </p:txBody>
          </p:sp>
        </p:grpSp>
        <p:cxnSp>
          <p:nvCxnSpPr>
            <p:cNvPr id="12" name="Straight Arrow Connector 11"/>
            <p:cNvCxnSpPr>
              <a:stCxn id="13" idx="4"/>
              <a:endCxn id="6" idx="1"/>
            </p:cNvCxnSpPr>
            <p:nvPr/>
          </p:nvCxnSpPr>
          <p:spPr>
            <a:xfrm>
              <a:off x="9842293" y="3419641"/>
              <a:ext cx="207463" cy="5833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9470059" y="2675173"/>
              <a:ext cx="744468" cy="74446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ysClr val="windowText" lastClr="000000"/>
                  </a:solidFill>
                </a:rPr>
                <a:t>D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10787696" y="1805258"/>
              <a:ext cx="744468" cy="1183775"/>
              <a:chOff x="6420355" y="4546639"/>
              <a:chExt cx="744468" cy="1183775"/>
            </a:xfrm>
          </p:grpSpPr>
          <p:cxnSp>
            <p:nvCxnSpPr>
              <p:cNvPr id="15" name="Straight Arrow Connector 14"/>
              <p:cNvCxnSpPr>
                <a:stCxn id="16" idx="4"/>
                <a:endCxn id="10" idx="0"/>
              </p:cNvCxnSpPr>
              <p:nvPr/>
            </p:nvCxnSpPr>
            <p:spPr>
              <a:xfrm>
                <a:off x="6792589" y="5291107"/>
                <a:ext cx="0" cy="43930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6420355" y="4546639"/>
                <a:ext cx="744468" cy="74446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E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9457026" y="1570609"/>
              <a:ext cx="744468" cy="1092425"/>
              <a:chOff x="6174223" y="4523447"/>
              <a:chExt cx="744468" cy="1092425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6546457" y="5267915"/>
                <a:ext cx="0" cy="34795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al 18"/>
              <p:cNvSpPr/>
              <p:nvPr/>
            </p:nvSpPr>
            <p:spPr>
              <a:xfrm>
                <a:off x="6174223" y="4523447"/>
                <a:ext cx="744468" cy="74446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F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0597801" y="1352813"/>
              <a:ext cx="1332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experiment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362334" y="1232071"/>
              <a:ext cx="9599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master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856340" y="1149617"/>
              <a:ext cx="7269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HEAD</a:t>
              </a:r>
            </a:p>
          </p:txBody>
        </p:sp>
      </p:grpSp>
      <p:pic>
        <p:nvPicPr>
          <p:cNvPr id="33" name="Pictur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93" y="2349612"/>
            <a:ext cx="8915958" cy="312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3888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start a new branch from this commit?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branch new-feature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checkout new-feature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How to get back to experiment?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checkout experiment</a:t>
            </a:r>
          </a:p>
        </p:txBody>
      </p:sp>
    </p:spTree>
    <p:extLst>
      <p:ext uri="{BB962C8B-B14F-4D97-AF65-F5344CB8AC3E}">
        <p14:creationId xmlns:p14="http://schemas.microsoft.com/office/powerpoint/2010/main" val="120663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Scenario: You work on two features at once in a project</a:t>
            </a:r>
          </a:p>
        </p:txBody>
      </p:sp>
      <p:sp>
        <p:nvSpPr>
          <p:cNvPr id="6" name="Rectangle 5"/>
          <p:cNvSpPr/>
          <p:nvPr/>
        </p:nvSpPr>
        <p:spPr>
          <a:xfrm>
            <a:off x="877912" y="5971576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b4e2c29: initial commit</a:t>
            </a:r>
          </a:p>
        </p:txBody>
      </p:sp>
      <p:sp>
        <p:nvSpPr>
          <p:cNvPr id="9" name="Rectangle 8"/>
          <p:cNvSpPr/>
          <p:nvPr/>
        </p:nvSpPr>
        <p:spPr>
          <a:xfrm>
            <a:off x="4528168" y="1691623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b5f3729: even more work on feature A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78424" y="1690688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8277e09: even more work on feature B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870872" y="3824425"/>
            <a:ext cx="2986709" cy="1087097"/>
            <a:chOff x="7287553" y="3921873"/>
            <a:chExt cx="2986709" cy="1087097"/>
          </a:xfrm>
        </p:grpSpPr>
        <p:sp>
          <p:nvSpPr>
            <p:cNvPr id="5" name="Rectangle 4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8b7d883: begin work on feature B</a:t>
              </a:r>
            </a:p>
          </p:txBody>
        </p:sp>
        <p:cxnSp>
          <p:nvCxnSpPr>
            <p:cNvPr id="12" name="Straight Arrow Connector 11"/>
            <p:cNvCxnSpPr>
              <a:stCxn id="5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870871" y="4887241"/>
            <a:ext cx="2986709" cy="1087097"/>
            <a:chOff x="7287553" y="3921873"/>
            <a:chExt cx="2986709" cy="1087097"/>
          </a:xfrm>
        </p:grpSpPr>
        <p:sp>
          <p:nvSpPr>
            <p:cNvPr id="15" name="Rectangle 14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8fc42c6: begin work on feature A</a:t>
              </a:r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870870" y="2745420"/>
            <a:ext cx="2986709" cy="1087097"/>
            <a:chOff x="7287553" y="3921873"/>
            <a:chExt cx="2986709" cy="1087097"/>
          </a:xfrm>
        </p:grpSpPr>
        <p:sp>
          <p:nvSpPr>
            <p:cNvPr id="18" name="Rectangle 17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6f96cf3: more work on feature A</a:t>
              </a:r>
            </a:p>
          </p:txBody>
        </p:sp>
        <p:cxnSp>
          <p:nvCxnSpPr>
            <p:cNvPr id="19" name="Straight Arrow Connector 18"/>
            <p:cNvCxnSpPr>
              <a:stCxn id="18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877912" y="1690688"/>
            <a:ext cx="2986709" cy="1087097"/>
            <a:chOff x="7287553" y="3921873"/>
            <a:chExt cx="2986709" cy="1087097"/>
          </a:xfrm>
        </p:grpSpPr>
        <p:sp>
          <p:nvSpPr>
            <p:cNvPr id="21" name="Rectangle 20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e167179: more work on feature B</a:t>
              </a:r>
            </a:p>
          </p:txBody>
        </p:sp>
        <p:cxnSp>
          <p:nvCxnSpPr>
            <p:cNvPr id="22" name="Straight Arrow Connector 21"/>
            <p:cNvCxnSpPr>
              <a:stCxn id="21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/>
          <p:cNvCxnSpPr>
            <a:stCxn id="9" idx="1"/>
            <a:endCxn id="21" idx="3"/>
          </p:cNvCxnSpPr>
          <p:nvPr/>
        </p:nvCxnSpPr>
        <p:spPr>
          <a:xfrm flipH="1" flipV="1">
            <a:off x="3864621" y="2052163"/>
            <a:ext cx="663547" cy="9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7502738" y="2051695"/>
            <a:ext cx="663547" cy="9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9273473" y="2413638"/>
            <a:ext cx="938676" cy="978113"/>
            <a:chOff x="9273473" y="2413638"/>
            <a:chExt cx="938676" cy="978113"/>
          </a:xfrm>
        </p:grpSpPr>
        <p:sp>
          <p:nvSpPr>
            <p:cNvPr id="29" name="TextBox 28"/>
            <p:cNvSpPr txBox="1"/>
            <p:nvPr/>
          </p:nvSpPr>
          <p:spPr>
            <a:xfrm>
              <a:off x="9273473" y="2745420"/>
              <a:ext cx="9386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master, HEAD</a:t>
              </a:r>
            </a:p>
          </p:txBody>
        </p:sp>
        <p:cxnSp>
          <p:nvCxnSpPr>
            <p:cNvPr id="30" name="Curved Connector 29"/>
            <p:cNvCxnSpPr>
              <a:stCxn id="29" idx="3"/>
            </p:cNvCxnSpPr>
            <p:nvPr/>
          </p:nvCxnSpPr>
          <p:spPr>
            <a:xfrm flipH="1" flipV="1">
              <a:off x="9671779" y="2413638"/>
              <a:ext cx="540370" cy="654948"/>
            </a:xfrm>
            <a:prstGeom prst="curvedConnector4">
              <a:avLst>
                <a:gd name="adj1" fmla="val -42304"/>
                <a:gd name="adj2" fmla="val 74671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5771043" y="3723533"/>
            <a:ext cx="48147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Hard to distinguish the two different features that are being worked on based on the </a:t>
            </a:r>
            <a:r>
              <a:rPr lang="en-US" dirty="0" err="1"/>
              <a:t>git</a:t>
            </a:r>
            <a:r>
              <a:rPr lang="en-US" dirty="0"/>
              <a:t> history</a:t>
            </a:r>
          </a:p>
          <a:p>
            <a:pPr marL="285750" indent="-285750">
              <a:buFontTx/>
              <a:buChar char="-"/>
            </a:pPr>
            <a:r>
              <a:rPr lang="en-US" dirty="0"/>
              <a:t>If the features are related, the commits might interfere with each other</a:t>
            </a:r>
          </a:p>
        </p:txBody>
      </p:sp>
    </p:spTree>
    <p:extLst>
      <p:ext uri="{BB962C8B-B14F-4D97-AF65-F5344CB8AC3E}">
        <p14:creationId xmlns:p14="http://schemas.microsoft.com/office/powerpoint/2010/main" val="2951163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Non-linear development via branches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589354" y="4837209"/>
            <a:ext cx="3173422" cy="1439198"/>
            <a:chOff x="7100840" y="3921873"/>
            <a:chExt cx="3173422" cy="1439198"/>
          </a:xfrm>
        </p:grpSpPr>
        <p:sp>
          <p:nvSpPr>
            <p:cNvPr id="7" name="Rectangle 6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8b7d883: begin work on feature B</a:t>
              </a:r>
            </a:p>
          </p:txBody>
        </p:sp>
        <p:cxnSp>
          <p:nvCxnSpPr>
            <p:cNvPr id="8" name="Straight Arrow Connector 7"/>
            <p:cNvCxnSpPr>
              <a:stCxn id="7" idx="2"/>
              <a:endCxn id="18" idx="3"/>
            </p:cNvCxnSpPr>
            <p:nvPr/>
          </p:nvCxnSpPr>
          <p:spPr>
            <a:xfrm flipH="1">
              <a:off x="7100840" y="4644823"/>
              <a:ext cx="1680068" cy="7162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429222" y="4827835"/>
            <a:ext cx="3173423" cy="1448572"/>
            <a:chOff x="7287553" y="3921873"/>
            <a:chExt cx="3173423" cy="1448572"/>
          </a:xfrm>
        </p:grpSpPr>
        <p:sp>
          <p:nvSpPr>
            <p:cNvPr id="10" name="Rectangle 9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8fc42c6: begin work on feature A</a:t>
              </a:r>
            </a:p>
          </p:txBody>
        </p:sp>
        <p:cxnSp>
          <p:nvCxnSpPr>
            <p:cNvPr id="11" name="Straight Arrow Connector 10"/>
            <p:cNvCxnSpPr>
              <a:stCxn id="10" idx="2"/>
              <a:endCxn id="18" idx="1"/>
            </p:cNvCxnSpPr>
            <p:nvPr/>
          </p:nvCxnSpPr>
          <p:spPr>
            <a:xfrm>
              <a:off x="8780908" y="4644823"/>
              <a:ext cx="1680068" cy="72562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29222" y="3750112"/>
            <a:ext cx="2986709" cy="1087097"/>
            <a:chOff x="7287553" y="3921873"/>
            <a:chExt cx="2986709" cy="1087097"/>
          </a:xfrm>
        </p:grpSpPr>
        <p:sp>
          <p:nvSpPr>
            <p:cNvPr id="13" name="Rectangle 12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6f96cf3: more work on feature A</a:t>
              </a:r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7776067" y="3773304"/>
            <a:ext cx="2986709" cy="1087097"/>
            <a:chOff x="7287553" y="3921873"/>
            <a:chExt cx="2986709" cy="1087097"/>
          </a:xfrm>
        </p:grpSpPr>
        <p:sp>
          <p:nvSpPr>
            <p:cNvPr id="16" name="Rectangle 15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e167179: more work on feature B</a:t>
              </a:r>
            </a:p>
          </p:txBody>
        </p:sp>
        <p:cxnSp>
          <p:nvCxnSpPr>
            <p:cNvPr id="17" name="Straight Arrow Connector 16"/>
            <p:cNvCxnSpPr>
              <a:stCxn id="16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/>
          <p:cNvSpPr/>
          <p:nvPr/>
        </p:nvSpPr>
        <p:spPr>
          <a:xfrm>
            <a:off x="4602645" y="5914932"/>
            <a:ext cx="2986709" cy="722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b4e2c29: initial commit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429221" y="2686207"/>
            <a:ext cx="2986709" cy="1087097"/>
            <a:chOff x="7287553" y="3921873"/>
            <a:chExt cx="2986709" cy="1087097"/>
          </a:xfrm>
        </p:grpSpPr>
        <p:sp>
          <p:nvSpPr>
            <p:cNvPr id="21" name="Rectangle 20"/>
            <p:cNvSpPr/>
            <p:nvPr/>
          </p:nvSpPr>
          <p:spPr>
            <a:xfrm>
              <a:off x="7287553" y="3921873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b5f3729: even more work on feature A</a:t>
              </a:r>
            </a:p>
          </p:txBody>
        </p:sp>
        <p:cxnSp>
          <p:nvCxnSpPr>
            <p:cNvPr id="22" name="Straight Arrow Connector 21"/>
            <p:cNvCxnSpPr>
              <a:stCxn id="21" idx="2"/>
            </p:cNvCxnSpPr>
            <p:nvPr/>
          </p:nvCxnSpPr>
          <p:spPr>
            <a:xfrm>
              <a:off x="8780908" y="4644823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7776067" y="2695581"/>
            <a:ext cx="2986709" cy="1087097"/>
            <a:chOff x="7135153" y="2691750"/>
            <a:chExt cx="2986709" cy="1087097"/>
          </a:xfrm>
        </p:grpSpPr>
        <p:sp>
          <p:nvSpPr>
            <p:cNvPr id="25" name="Rectangle 24"/>
            <p:cNvSpPr/>
            <p:nvPr/>
          </p:nvSpPr>
          <p:spPr>
            <a:xfrm>
              <a:off x="7135153" y="2691750"/>
              <a:ext cx="2986709" cy="7229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8277e09: even more work on feature B</a:t>
              </a:r>
            </a:p>
          </p:txBody>
        </p:sp>
        <p:cxnSp>
          <p:nvCxnSpPr>
            <p:cNvPr id="26" name="Straight Arrow Connector 25"/>
            <p:cNvCxnSpPr>
              <a:stCxn id="25" idx="2"/>
            </p:cNvCxnSpPr>
            <p:nvPr/>
          </p:nvCxnSpPr>
          <p:spPr>
            <a:xfrm>
              <a:off x="8628508" y="3414700"/>
              <a:ext cx="7042" cy="36414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5431141" y="5159617"/>
            <a:ext cx="938676" cy="755315"/>
            <a:chOff x="9273473" y="2745420"/>
            <a:chExt cx="938676" cy="755315"/>
          </a:xfrm>
        </p:grpSpPr>
        <p:sp>
          <p:nvSpPr>
            <p:cNvPr id="28" name="TextBox 27"/>
            <p:cNvSpPr txBox="1"/>
            <p:nvPr/>
          </p:nvSpPr>
          <p:spPr>
            <a:xfrm>
              <a:off x="9273473" y="2745420"/>
              <a:ext cx="9386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master</a:t>
              </a:r>
            </a:p>
          </p:txBody>
        </p:sp>
        <p:cxnSp>
          <p:nvCxnSpPr>
            <p:cNvPr id="29" name="Curved Connector 28"/>
            <p:cNvCxnSpPr>
              <a:stCxn id="28" idx="3"/>
              <a:endCxn id="18" idx="0"/>
            </p:cNvCxnSpPr>
            <p:nvPr/>
          </p:nvCxnSpPr>
          <p:spPr>
            <a:xfrm flipH="1">
              <a:off x="9938332" y="2930086"/>
              <a:ext cx="273817" cy="570649"/>
            </a:xfrm>
            <a:prstGeom prst="curvedConnector4">
              <a:avLst>
                <a:gd name="adj1" fmla="val -83486"/>
                <a:gd name="adj2" fmla="val 66180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3493735" y="2121209"/>
            <a:ext cx="1108910" cy="926473"/>
            <a:chOff x="9103239" y="2745420"/>
            <a:chExt cx="1108910" cy="926473"/>
          </a:xfrm>
        </p:grpSpPr>
        <p:sp>
          <p:nvSpPr>
            <p:cNvPr id="32" name="TextBox 31"/>
            <p:cNvSpPr txBox="1"/>
            <p:nvPr/>
          </p:nvSpPr>
          <p:spPr>
            <a:xfrm>
              <a:off x="9103239" y="2745420"/>
              <a:ext cx="11089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featureA</a:t>
              </a:r>
              <a:endParaRPr lang="en-US" dirty="0"/>
            </a:p>
          </p:txBody>
        </p:sp>
        <p:cxnSp>
          <p:nvCxnSpPr>
            <p:cNvPr id="33" name="Curved Connector 32"/>
            <p:cNvCxnSpPr>
              <a:stCxn id="32" idx="3"/>
              <a:endCxn id="21" idx="3"/>
            </p:cNvCxnSpPr>
            <p:nvPr/>
          </p:nvCxnSpPr>
          <p:spPr>
            <a:xfrm flipH="1">
              <a:off x="10025434" y="2930086"/>
              <a:ext cx="186715" cy="741807"/>
            </a:xfrm>
            <a:prstGeom prst="curvedConnector3">
              <a:avLst>
                <a:gd name="adj1" fmla="val -122433"/>
              </a:avLst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7589354" y="1720387"/>
            <a:ext cx="1680068" cy="975194"/>
            <a:chOff x="9166639" y="2745420"/>
            <a:chExt cx="1680068" cy="975194"/>
          </a:xfrm>
        </p:grpSpPr>
        <p:sp>
          <p:nvSpPr>
            <p:cNvPr id="38" name="TextBox 37"/>
            <p:cNvSpPr txBox="1"/>
            <p:nvPr/>
          </p:nvSpPr>
          <p:spPr>
            <a:xfrm>
              <a:off x="9166639" y="2745420"/>
              <a:ext cx="10455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featureB</a:t>
              </a:r>
              <a:r>
                <a:rPr lang="en-US" dirty="0"/>
                <a:t>, HEAD</a:t>
              </a:r>
            </a:p>
          </p:txBody>
        </p:sp>
        <p:cxnSp>
          <p:nvCxnSpPr>
            <p:cNvPr id="39" name="Curved Connector 38"/>
            <p:cNvCxnSpPr>
              <a:stCxn id="38" idx="3"/>
              <a:endCxn id="25" idx="0"/>
            </p:cNvCxnSpPr>
            <p:nvPr/>
          </p:nvCxnSpPr>
          <p:spPr>
            <a:xfrm>
              <a:off x="10212149" y="3068586"/>
              <a:ext cx="634558" cy="652028"/>
            </a:xfrm>
            <a:prstGeom prst="curvedConnector2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820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28C5F-907C-C644-9FA4-53C73B8EB3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Activity!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4273658-042C-9C4A-A1B4-948BA298B0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14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branch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 use: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branch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Lists all the local branches in the current repository and marks which branch you’re currently on</a:t>
            </a:r>
          </a:p>
          <a:p>
            <a:pPr lvl="1"/>
            <a:r>
              <a:rPr lang="en-US" dirty="0"/>
              <a:t>Where are “you”? Well, you’re always at HEAD. Usually, you’re also at a branch as well.</a:t>
            </a:r>
          </a:p>
          <a:p>
            <a:r>
              <a:rPr lang="en-US" dirty="0"/>
              <a:t>The default branch in a repository is called “master”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413"/>
          <a:stretch/>
        </p:blipFill>
        <p:spPr>
          <a:xfrm>
            <a:off x="6789218" y="255174"/>
            <a:ext cx="5068654" cy="253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154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branch &lt;</a:t>
            </a:r>
            <a:r>
              <a:rPr lang="en-US" dirty="0" err="1">
                <a:latin typeface="Consolas" panose="020B0609020204030204" pitchFamily="49" charset="0"/>
              </a:rPr>
              <a:t>newbranchname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22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Example use:</a:t>
            </a: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branch develop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Creates a new branch called “develop” that </a:t>
            </a:r>
            <a:r>
              <a:rPr lang="en-US" b="1" dirty="0"/>
              <a:t>points</a:t>
            </a:r>
            <a:r>
              <a:rPr lang="en-US" dirty="0"/>
              <a:t> to wherever you are right now (i.e. wherever HEAD is right now)</a:t>
            </a:r>
          </a:p>
        </p:txBody>
      </p:sp>
    </p:spTree>
    <p:extLst>
      <p:ext uri="{BB962C8B-B14F-4D97-AF65-F5344CB8AC3E}">
        <p14:creationId xmlns:p14="http://schemas.microsoft.com/office/powerpoint/2010/main" val="1838116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1911</Words>
  <Application>Microsoft Macintosh PowerPoint</Application>
  <PresentationFormat>Widescreen</PresentationFormat>
  <Paragraphs>424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Consolas</vt:lpstr>
      <vt:lpstr>Office Theme</vt:lpstr>
      <vt:lpstr>PowerPoint Presentation</vt:lpstr>
      <vt:lpstr>Last Time</vt:lpstr>
      <vt:lpstr>Empowering git log</vt:lpstr>
      <vt:lpstr>Scenario: You work on two features at once in a project</vt:lpstr>
      <vt:lpstr>Scenario: You work on two features at once in a project</vt:lpstr>
      <vt:lpstr>Solution: Non-linear development via branches</vt:lpstr>
      <vt:lpstr>Activity!</vt:lpstr>
      <vt:lpstr>git branch</vt:lpstr>
      <vt:lpstr>git branch &lt;newbranchname&gt;</vt:lpstr>
      <vt:lpstr>git checkout &lt;branchname&gt;</vt:lpstr>
      <vt:lpstr>Commits are made on whatever branch you’re on</vt:lpstr>
      <vt:lpstr>Commits are made on whatever branch you’re on</vt:lpstr>
      <vt:lpstr>Commits are made on whatever branch you’re on</vt:lpstr>
      <vt:lpstr>Commits are made on whatever branch you’re on</vt:lpstr>
      <vt:lpstr>Commits are made on whatever branch you’re on</vt:lpstr>
      <vt:lpstr>Commits are made on whatever branch you’re on</vt:lpstr>
      <vt:lpstr>Commits are made on whatever branch you’re on</vt:lpstr>
      <vt:lpstr>Commits are made on whatever branch you’re on</vt:lpstr>
      <vt:lpstr>Commits are made on whatever branch you’re on</vt:lpstr>
      <vt:lpstr>Commits are made on whatever branch you’re on</vt:lpstr>
      <vt:lpstr>Commits are made on whatever branch you’re on</vt:lpstr>
      <vt:lpstr>How do we bring branches back together?</vt:lpstr>
      <vt:lpstr>How do we bring branches back together?</vt:lpstr>
      <vt:lpstr>How do we bring branches back together?</vt:lpstr>
      <vt:lpstr>git merge &lt;branch_to_merge_in&gt;</vt:lpstr>
      <vt:lpstr>How does git know how to merge changes from another branch into yours?</vt:lpstr>
      <vt:lpstr>How does git know how to merge changes from another branch into yours?</vt:lpstr>
      <vt:lpstr>Most cases: Merging with possible conflicts</vt:lpstr>
      <vt:lpstr>Most cases: Merging with possible conflicts</vt:lpstr>
      <vt:lpstr>MERGE CONFLICT</vt:lpstr>
      <vt:lpstr>MERGE CONFLICT</vt:lpstr>
      <vt:lpstr>“How to fix a merge conflict”</vt:lpstr>
      <vt:lpstr>Special Case: Fast-forward merges</vt:lpstr>
      <vt:lpstr>Special Case: Fast-forward merges</vt:lpstr>
      <vt:lpstr>Special Case: Fast-forward merges</vt:lpstr>
      <vt:lpstr>Summary</vt:lpstr>
      <vt:lpstr>Activity!</vt:lpstr>
      <vt:lpstr>Backups</vt:lpstr>
      <vt:lpstr>Exercise: What [directed, acyclic] graph do the following git commands produce?</vt:lpstr>
      <vt:lpstr>What branch am I on if I checkout some commit’s hash?</vt:lpstr>
      <vt:lpstr>How to start a new branch from this commit?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Benson</dc:creator>
  <cp:lastModifiedBy>Ilan Biala</cp:lastModifiedBy>
  <cp:revision>86</cp:revision>
  <dcterms:created xsi:type="dcterms:W3CDTF">2015-09-10T04:41:06Z</dcterms:created>
  <dcterms:modified xsi:type="dcterms:W3CDTF">2018-02-01T18:36:17Z</dcterms:modified>
</cp:coreProperties>
</file>