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310" r:id="rId3"/>
    <p:sldId id="311" r:id="rId4"/>
    <p:sldId id="312" r:id="rId5"/>
    <p:sldId id="314" r:id="rId6"/>
    <p:sldId id="315" r:id="rId7"/>
    <p:sldId id="316" r:id="rId8"/>
    <p:sldId id="317" r:id="rId9"/>
    <p:sldId id="299" r:id="rId10"/>
    <p:sldId id="307" r:id="rId11"/>
    <p:sldId id="320" r:id="rId12"/>
    <p:sldId id="322" r:id="rId13"/>
    <p:sldId id="308" r:id="rId14"/>
    <p:sldId id="321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39" autoAdjust="0"/>
    <p:restoredTop sz="94660"/>
  </p:normalViewPr>
  <p:slideViewPr>
    <p:cSldViewPr snapToGrid="0">
      <p:cViewPr varScale="1">
        <p:scale>
          <a:sx n="88" d="100"/>
          <a:sy n="88" d="100"/>
        </p:scale>
        <p:origin x="355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94047-AACC-41CA-B6C3-6A41C8292485}" type="datetimeFigureOut">
              <a:rPr lang="en-US" smtClean="0"/>
              <a:t>9/12/2017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9872C-7D14-491A-BC02-3B143C3452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03346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94047-AACC-41CA-B6C3-6A41C8292485}" type="datetimeFigureOut">
              <a:rPr lang="en-US" smtClean="0"/>
              <a:t>9/12/2017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9872C-7D14-491A-BC02-3B143C3452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0120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94047-AACC-41CA-B6C3-6A41C8292485}" type="datetimeFigureOut">
              <a:rPr lang="en-US" smtClean="0"/>
              <a:t>9/12/2017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9872C-7D14-491A-BC02-3B143C3452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8130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94047-AACC-41CA-B6C3-6A41C8292485}" type="datetimeFigureOut">
              <a:rPr lang="en-US" smtClean="0"/>
              <a:t>9/12/2017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9872C-7D14-491A-BC02-3B143C3452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09029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94047-AACC-41CA-B6C3-6A41C8292485}" type="datetimeFigureOut">
              <a:rPr lang="en-US" smtClean="0"/>
              <a:t>9/12/2017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9872C-7D14-491A-BC02-3B143C3452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71201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94047-AACC-41CA-B6C3-6A41C8292485}" type="datetimeFigureOut">
              <a:rPr lang="en-US" smtClean="0"/>
              <a:t>9/12/2017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9872C-7D14-491A-BC02-3B143C3452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07144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94047-AACC-41CA-B6C3-6A41C8292485}" type="datetimeFigureOut">
              <a:rPr lang="en-US" smtClean="0"/>
              <a:t>9/12/2017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9872C-7D14-491A-BC02-3B143C3452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65202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94047-AACC-41CA-B6C3-6A41C8292485}" type="datetimeFigureOut">
              <a:rPr lang="en-US" smtClean="0"/>
              <a:t>9/12/2017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9872C-7D14-491A-BC02-3B143C3452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78479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94047-AACC-41CA-B6C3-6A41C8292485}" type="datetimeFigureOut">
              <a:rPr lang="en-US" smtClean="0"/>
              <a:t>9/12/2017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9872C-7D14-491A-BC02-3B143C3452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11412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94047-AACC-41CA-B6C3-6A41C8292485}" type="datetimeFigureOut">
              <a:rPr lang="en-US" smtClean="0"/>
              <a:t>9/12/2017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9872C-7D14-491A-BC02-3B143C3452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93998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94047-AACC-41CA-B6C3-6A41C8292485}" type="datetimeFigureOut">
              <a:rPr lang="en-US" smtClean="0"/>
              <a:t>9/12/2017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9872C-7D14-491A-BC02-3B143C3452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74160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D94047-AACC-41CA-B6C3-6A41C8292485}" type="datetimeFigureOut">
              <a:rPr lang="en-US" smtClean="0"/>
              <a:t>9/12/2017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99872C-7D14-491A-BC02-3B143C3452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14721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github.com/github/gitignore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1524000" y="802256"/>
            <a:ext cx="9144000" cy="165528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Lecture 3</a:t>
            </a:r>
          </a:p>
          <a:p>
            <a:r>
              <a:rPr lang="en-US" dirty="0"/>
              <a:t>More on </a:t>
            </a:r>
            <a:r>
              <a:rPr lang="en-US" dirty="0" err="1"/>
              <a:t>Git</a:t>
            </a:r>
            <a:r>
              <a:rPr lang="en-US"/>
              <a:t> Commits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25819" y="2991356"/>
            <a:ext cx="203583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rgbClr val="FF0000"/>
                </a:solidFill>
              </a:rPr>
              <a:t>Sign in on the attendance sheet!</a:t>
            </a:r>
          </a:p>
        </p:txBody>
      </p:sp>
      <p:pic>
        <p:nvPicPr>
          <p:cNvPr id="2" name="Picture 2" descr="http://openclipart.org/image/800px/svg_to_png/168785/Stage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98180" y="2457540"/>
            <a:ext cx="3995639" cy="39956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1627595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Summary: Manipulating the Working Directory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To update files in the working directory, edit files with vim or your preferred text editor.</a:t>
            </a:r>
          </a:p>
          <a:p>
            <a:r>
              <a:rPr lang="en-US" dirty="0"/>
              <a:t>To reset files in the working directory to how they were in a particular commit, use “</a:t>
            </a:r>
            <a:r>
              <a:rPr lang="en-US" dirty="0" err="1"/>
              <a:t>git</a:t>
            </a:r>
            <a:r>
              <a:rPr lang="en-US" dirty="0"/>
              <a:t> checkout”.</a:t>
            </a:r>
          </a:p>
          <a:p>
            <a:r>
              <a:rPr lang="en-US" dirty="0"/>
              <a:t>If you want to reset the staging area at the same time (which is often the case), use “</a:t>
            </a:r>
            <a:r>
              <a:rPr lang="en-US" dirty="0" err="1"/>
              <a:t>git</a:t>
            </a:r>
            <a:r>
              <a:rPr lang="en-US" dirty="0"/>
              <a:t> reset --hard” (but with caution).</a:t>
            </a:r>
          </a:p>
        </p:txBody>
      </p:sp>
    </p:spTree>
    <p:extLst>
      <p:ext uri="{BB962C8B-B14F-4D97-AF65-F5344CB8AC3E}">
        <p14:creationId xmlns:p14="http://schemas.microsoft.com/office/powerpoint/2010/main" val="152612132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Ignoring files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74767"/>
            <a:ext cx="10515600" cy="4351338"/>
          </a:xfrm>
        </p:spPr>
        <p:txBody>
          <a:bodyPr/>
          <a:lstStyle/>
          <a:p>
            <a:r>
              <a:rPr lang="en-US" dirty="0"/>
              <a:t>By default </a:t>
            </a:r>
            <a:r>
              <a:rPr lang="en-US" dirty="0" err="1"/>
              <a:t>Git</a:t>
            </a:r>
            <a:r>
              <a:rPr lang="en-US" dirty="0"/>
              <a:t> tracks everything in your repository</a:t>
            </a:r>
          </a:p>
          <a:p>
            <a:r>
              <a:rPr lang="en-US" dirty="0"/>
              <a:t>Not always a good thing </a:t>
            </a:r>
            <a:r>
              <a:rPr lang="mr-IN" dirty="0"/>
              <a:t>–</a:t>
            </a:r>
            <a:r>
              <a:rPr lang="en-US" dirty="0"/>
              <a:t> log files, compiled files, cache files, etc.</a:t>
            </a:r>
          </a:p>
          <a:p>
            <a:r>
              <a:rPr lang="en-US" dirty="0"/>
              <a:t>Tell </a:t>
            </a:r>
            <a:r>
              <a:rPr lang="en-US" dirty="0" err="1"/>
              <a:t>git</a:t>
            </a:r>
            <a:r>
              <a:rPr lang="en-US" dirty="0"/>
              <a:t> to ignore these files using a .</a:t>
            </a:r>
            <a:r>
              <a:rPr lang="en-US" dirty="0" err="1"/>
              <a:t>gitignore</a:t>
            </a:r>
            <a:r>
              <a:rPr lang="en-US" dirty="0"/>
              <a:t> file</a:t>
            </a:r>
          </a:p>
          <a:p>
            <a:r>
              <a:rPr lang="en-US" dirty="0">
                <a:hlinkClick r:id="rId2"/>
              </a:rPr>
              <a:t>https://github.com/github/gitignore</a:t>
            </a:r>
            <a:r>
              <a:rPr lang="en-US" dirty="0"/>
              <a:t> for examples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752731" y="3365770"/>
            <a:ext cx="3083065" cy="3385226"/>
            <a:chOff x="614995" y="1690688"/>
            <a:chExt cx="3083065" cy="4240774"/>
          </a:xfrm>
        </p:grpSpPr>
        <p:sp>
          <p:nvSpPr>
            <p:cNvPr id="5" name="Rectangle 4"/>
            <p:cNvSpPr/>
            <p:nvPr/>
          </p:nvSpPr>
          <p:spPr>
            <a:xfrm>
              <a:off x="614995" y="2112021"/>
              <a:ext cx="3083065" cy="3819441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dirty="0">
                  <a:solidFill>
                    <a:schemeClr val="tx1"/>
                  </a:solidFill>
                </a:rPr>
                <a:t>*.log</a:t>
              </a:r>
            </a:p>
            <a:p>
              <a:pPr algn="ctr"/>
              <a:endParaRPr lang="en-US" sz="3200" dirty="0">
                <a:solidFill>
                  <a:schemeClr val="tx1"/>
                </a:solidFill>
              </a:endParaRPr>
            </a:p>
            <a:p>
              <a:pPr algn="ctr"/>
              <a:r>
                <a:rPr lang="en-US" sz="3200" dirty="0">
                  <a:solidFill>
                    <a:schemeClr val="tx1"/>
                  </a:solidFill>
                </a:rPr>
                <a:t>logs</a:t>
              </a:r>
            </a:p>
            <a:p>
              <a:pPr algn="ctr"/>
              <a:r>
                <a:rPr lang="en-US" sz="3200" dirty="0">
                  <a:solidFill>
                    <a:schemeClr val="tx1"/>
                  </a:solidFill>
                </a:rPr>
                <a:t>Build</a:t>
              </a:r>
            </a:p>
            <a:p>
              <a:pPr algn="ctr"/>
              <a:endParaRPr lang="en-US" sz="3200" dirty="0">
                <a:solidFill>
                  <a:schemeClr val="tx1"/>
                </a:solidFill>
              </a:endParaRPr>
            </a:p>
            <a:p>
              <a:pPr algn="ctr"/>
              <a:r>
                <a:rPr lang="en-US" sz="3200" dirty="0">
                  <a:solidFill>
                    <a:schemeClr val="tx1"/>
                  </a:solidFill>
                </a:rPr>
                <a:t>*.jar</a:t>
              </a: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799425" y="1690688"/>
              <a:ext cx="2714204" cy="46267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.</a:t>
              </a:r>
              <a:r>
                <a:rPr lang="en-US" dirty="0" err="1"/>
                <a:t>gitignore</a:t>
              </a:r>
              <a:endParaRPr lang="en-US" dirty="0"/>
            </a:p>
          </p:txBody>
        </p:sp>
      </p:grpSp>
      <p:cxnSp>
        <p:nvCxnSpPr>
          <p:cNvPr id="8" name="Straight Arrow Connector 7"/>
          <p:cNvCxnSpPr/>
          <p:nvPr/>
        </p:nvCxnSpPr>
        <p:spPr>
          <a:xfrm flipH="1">
            <a:off x="2879387" y="4027251"/>
            <a:ext cx="2286000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5262664" y="3735102"/>
            <a:ext cx="33171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“*” means anything, so any file that ends with .log</a:t>
            </a:r>
          </a:p>
        </p:txBody>
      </p:sp>
      <p:cxnSp>
        <p:nvCxnSpPr>
          <p:cNvPr id="10" name="Straight Arrow Connector 9"/>
          <p:cNvCxnSpPr/>
          <p:nvPr/>
        </p:nvCxnSpPr>
        <p:spPr>
          <a:xfrm flipH="1">
            <a:off x="2879387" y="5221734"/>
            <a:ext cx="2286000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5262664" y="4929585"/>
            <a:ext cx="331713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Standalone words are (usually) folders, so anything in logs/ or Build/ is ignored</a:t>
            </a:r>
          </a:p>
        </p:txBody>
      </p:sp>
    </p:spTree>
    <p:extLst>
      <p:ext uri="{BB962C8B-B14F-4D97-AF65-F5344CB8AC3E}">
        <p14:creationId xmlns:p14="http://schemas.microsoft.com/office/powerpoint/2010/main" val="106739694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Configuring </a:t>
            </a:r>
            <a:r>
              <a:rPr lang="en-US" dirty="0" err="1"/>
              <a:t>Git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74767"/>
            <a:ext cx="10515600" cy="4351338"/>
          </a:xfrm>
        </p:spPr>
        <p:txBody>
          <a:bodyPr/>
          <a:lstStyle/>
          <a:p>
            <a:r>
              <a:rPr lang="en-US" dirty="0" err="1"/>
              <a:t>Git</a:t>
            </a:r>
            <a:r>
              <a:rPr lang="en-US" dirty="0"/>
              <a:t> has certain settings by default</a:t>
            </a:r>
          </a:p>
          <a:p>
            <a:r>
              <a:rPr lang="en-US" dirty="0"/>
              <a:t>Provide </a:t>
            </a:r>
            <a:r>
              <a:rPr lang="en-US" dirty="0" err="1"/>
              <a:t>Git</a:t>
            </a:r>
            <a:r>
              <a:rPr lang="en-US" dirty="0"/>
              <a:t> with your name, email</a:t>
            </a:r>
          </a:p>
          <a:p>
            <a:r>
              <a:rPr lang="en-US" dirty="0"/>
              <a:t>Customize </a:t>
            </a:r>
            <a:r>
              <a:rPr lang="en-US" dirty="0" err="1"/>
              <a:t>Git</a:t>
            </a:r>
            <a:r>
              <a:rPr lang="en-US" dirty="0"/>
              <a:t> to take advantage of its features, integration with other tools, different settings with special powers, etc.</a:t>
            </a:r>
          </a:p>
          <a:p>
            <a:r>
              <a:rPr lang="en-US" dirty="0" err="1"/>
              <a:t>git</a:t>
            </a:r>
            <a:r>
              <a:rPr lang="en-US" dirty="0"/>
              <a:t> </a:t>
            </a:r>
            <a:r>
              <a:rPr lang="en-US" dirty="0" err="1"/>
              <a:t>config</a:t>
            </a:r>
            <a:r>
              <a:rPr lang="en-US" dirty="0"/>
              <a:t> --global </a:t>
            </a:r>
            <a:r>
              <a:rPr lang="en-US" dirty="0" err="1"/>
              <a:t>user.name</a:t>
            </a:r>
            <a:r>
              <a:rPr lang="en-US"/>
              <a:t> "John Doe"</a:t>
            </a:r>
          </a:p>
          <a:p>
            <a:r>
              <a:rPr lang="en-US"/>
              <a:t>git</a:t>
            </a:r>
            <a:r>
              <a:rPr lang="en-US" dirty="0"/>
              <a:t> </a:t>
            </a:r>
            <a:r>
              <a:rPr lang="en-US" dirty="0" err="1"/>
              <a:t>config</a:t>
            </a:r>
            <a:r>
              <a:rPr lang="en-US" dirty="0"/>
              <a:t> --global </a:t>
            </a:r>
            <a:r>
              <a:rPr lang="en-US" dirty="0" err="1"/>
              <a:t>user.email</a:t>
            </a:r>
            <a:r>
              <a:rPr lang="en-US" dirty="0"/>
              <a:t> </a:t>
            </a:r>
            <a:r>
              <a:rPr lang="en-US" dirty="0" err="1"/>
              <a:t>johndoe@example.com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055333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Where we are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516486"/>
            <a:ext cx="10515600" cy="3013413"/>
          </a:xfrm>
        </p:spPr>
        <p:txBody>
          <a:bodyPr/>
          <a:lstStyle/>
          <a:p>
            <a:r>
              <a:rPr lang="en-US" dirty="0"/>
              <a:t>This wraps up our discussion of “how to make commits”.</a:t>
            </a:r>
          </a:p>
          <a:p>
            <a:r>
              <a:rPr lang="en-US" dirty="0"/>
              <a:t>So far, our commits were made in a very linear fashion – every commit had exactly one parent, and had a maximum of one child.</a:t>
            </a:r>
          </a:p>
          <a:p>
            <a:r>
              <a:rPr lang="en-US" dirty="0"/>
              <a:t>In larger projects, this probably won’t happen – the commits will begin branching off each other.</a:t>
            </a:r>
          </a:p>
          <a:p>
            <a:r>
              <a:rPr lang="en-US" dirty="0"/>
              <a:t>Next week: branches</a:t>
            </a:r>
          </a:p>
        </p:txBody>
      </p:sp>
      <p:grpSp>
        <p:nvGrpSpPr>
          <p:cNvPr id="7" name="Group 6"/>
          <p:cNvGrpSpPr/>
          <p:nvPr/>
        </p:nvGrpSpPr>
        <p:grpSpPr>
          <a:xfrm>
            <a:off x="1343278" y="1690688"/>
            <a:ext cx="1229989" cy="550806"/>
            <a:chOff x="1343278" y="1690688"/>
            <a:chExt cx="1229989" cy="550806"/>
          </a:xfrm>
        </p:grpSpPr>
        <p:sp>
          <p:nvSpPr>
            <p:cNvPr id="4" name="Oval 3"/>
            <p:cNvSpPr/>
            <p:nvPr/>
          </p:nvSpPr>
          <p:spPr>
            <a:xfrm>
              <a:off x="1343278" y="1690688"/>
              <a:ext cx="550806" cy="550806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6" name="Straight Arrow Connector 5"/>
            <p:cNvCxnSpPr>
              <a:stCxn id="4" idx="6"/>
            </p:cNvCxnSpPr>
            <p:nvPr/>
          </p:nvCxnSpPr>
          <p:spPr>
            <a:xfrm>
              <a:off x="1894084" y="1966091"/>
              <a:ext cx="679183" cy="274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" name="Group 7"/>
          <p:cNvGrpSpPr/>
          <p:nvPr/>
        </p:nvGrpSpPr>
        <p:grpSpPr>
          <a:xfrm>
            <a:off x="2573267" y="1690688"/>
            <a:ext cx="1229989" cy="550806"/>
            <a:chOff x="1343278" y="1690688"/>
            <a:chExt cx="1229989" cy="550806"/>
          </a:xfrm>
        </p:grpSpPr>
        <p:sp>
          <p:nvSpPr>
            <p:cNvPr id="9" name="Oval 8"/>
            <p:cNvSpPr/>
            <p:nvPr/>
          </p:nvSpPr>
          <p:spPr>
            <a:xfrm>
              <a:off x="1343278" y="1690688"/>
              <a:ext cx="550806" cy="550806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0" name="Straight Arrow Connector 9"/>
            <p:cNvCxnSpPr>
              <a:stCxn id="9" idx="6"/>
            </p:cNvCxnSpPr>
            <p:nvPr/>
          </p:nvCxnSpPr>
          <p:spPr>
            <a:xfrm>
              <a:off x="1894084" y="1966091"/>
              <a:ext cx="679183" cy="274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" name="Group 10"/>
          <p:cNvGrpSpPr/>
          <p:nvPr/>
        </p:nvGrpSpPr>
        <p:grpSpPr>
          <a:xfrm>
            <a:off x="3803256" y="1690688"/>
            <a:ext cx="1229989" cy="550806"/>
            <a:chOff x="1343278" y="1690688"/>
            <a:chExt cx="1229989" cy="550806"/>
          </a:xfrm>
        </p:grpSpPr>
        <p:sp>
          <p:nvSpPr>
            <p:cNvPr id="12" name="Oval 11"/>
            <p:cNvSpPr/>
            <p:nvPr/>
          </p:nvSpPr>
          <p:spPr>
            <a:xfrm>
              <a:off x="1343278" y="1690688"/>
              <a:ext cx="550806" cy="550806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3" name="Straight Arrow Connector 12"/>
            <p:cNvCxnSpPr>
              <a:stCxn id="12" idx="6"/>
            </p:cNvCxnSpPr>
            <p:nvPr/>
          </p:nvCxnSpPr>
          <p:spPr>
            <a:xfrm>
              <a:off x="1894084" y="1966091"/>
              <a:ext cx="679183" cy="274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" name="Group 13"/>
          <p:cNvGrpSpPr/>
          <p:nvPr/>
        </p:nvGrpSpPr>
        <p:grpSpPr>
          <a:xfrm>
            <a:off x="5033245" y="1690688"/>
            <a:ext cx="1229989" cy="550806"/>
            <a:chOff x="1343278" y="1690688"/>
            <a:chExt cx="1229989" cy="550806"/>
          </a:xfrm>
        </p:grpSpPr>
        <p:sp>
          <p:nvSpPr>
            <p:cNvPr id="15" name="Oval 14"/>
            <p:cNvSpPr/>
            <p:nvPr/>
          </p:nvSpPr>
          <p:spPr>
            <a:xfrm>
              <a:off x="1343278" y="1690688"/>
              <a:ext cx="550806" cy="550806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6" name="Straight Arrow Connector 15"/>
            <p:cNvCxnSpPr>
              <a:stCxn id="15" idx="6"/>
            </p:cNvCxnSpPr>
            <p:nvPr/>
          </p:nvCxnSpPr>
          <p:spPr>
            <a:xfrm>
              <a:off x="1894084" y="1966091"/>
              <a:ext cx="679183" cy="274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7" name="Group 16"/>
          <p:cNvGrpSpPr/>
          <p:nvPr/>
        </p:nvGrpSpPr>
        <p:grpSpPr>
          <a:xfrm>
            <a:off x="6263234" y="1690688"/>
            <a:ext cx="1229989" cy="550806"/>
            <a:chOff x="1343278" y="1690688"/>
            <a:chExt cx="1229989" cy="550806"/>
          </a:xfrm>
        </p:grpSpPr>
        <p:sp>
          <p:nvSpPr>
            <p:cNvPr id="18" name="Oval 17"/>
            <p:cNvSpPr/>
            <p:nvPr/>
          </p:nvSpPr>
          <p:spPr>
            <a:xfrm>
              <a:off x="1343278" y="1690688"/>
              <a:ext cx="550806" cy="550806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9" name="Straight Arrow Connector 18"/>
            <p:cNvCxnSpPr>
              <a:stCxn id="18" idx="6"/>
            </p:cNvCxnSpPr>
            <p:nvPr/>
          </p:nvCxnSpPr>
          <p:spPr>
            <a:xfrm>
              <a:off x="1894084" y="1966091"/>
              <a:ext cx="679183" cy="274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0" name="Group 19"/>
          <p:cNvGrpSpPr/>
          <p:nvPr/>
        </p:nvGrpSpPr>
        <p:grpSpPr>
          <a:xfrm>
            <a:off x="7493223" y="1690688"/>
            <a:ext cx="1229989" cy="550806"/>
            <a:chOff x="1343278" y="1690688"/>
            <a:chExt cx="1229989" cy="550806"/>
          </a:xfrm>
        </p:grpSpPr>
        <p:sp>
          <p:nvSpPr>
            <p:cNvPr id="21" name="Oval 20"/>
            <p:cNvSpPr/>
            <p:nvPr/>
          </p:nvSpPr>
          <p:spPr>
            <a:xfrm>
              <a:off x="1343278" y="1690688"/>
              <a:ext cx="550806" cy="550806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2" name="Straight Arrow Connector 21"/>
            <p:cNvCxnSpPr>
              <a:stCxn id="21" idx="6"/>
            </p:cNvCxnSpPr>
            <p:nvPr/>
          </p:nvCxnSpPr>
          <p:spPr>
            <a:xfrm>
              <a:off x="1894084" y="1966091"/>
              <a:ext cx="679183" cy="274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3" name="Group 22"/>
          <p:cNvGrpSpPr/>
          <p:nvPr/>
        </p:nvGrpSpPr>
        <p:grpSpPr>
          <a:xfrm>
            <a:off x="8723212" y="1690688"/>
            <a:ext cx="1229989" cy="550806"/>
            <a:chOff x="1343278" y="1690688"/>
            <a:chExt cx="1229989" cy="550806"/>
          </a:xfrm>
        </p:grpSpPr>
        <p:sp>
          <p:nvSpPr>
            <p:cNvPr id="24" name="Oval 23"/>
            <p:cNvSpPr/>
            <p:nvPr/>
          </p:nvSpPr>
          <p:spPr>
            <a:xfrm>
              <a:off x="1343278" y="1690688"/>
              <a:ext cx="550806" cy="550806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5" name="Straight Arrow Connector 24"/>
            <p:cNvCxnSpPr>
              <a:stCxn id="24" idx="6"/>
            </p:cNvCxnSpPr>
            <p:nvPr/>
          </p:nvCxnSpPr>
          <p:spPr>
            <a:xfrm>
              <a:off x="1894084" y="1966091"/>
              <a:ext cx="679183" cy="274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6" name="Group 25"/>
          <p:cNvGrpSpPr/>
          <p:nvPr/>
        </p:nvGrpSpPr>
        <p:grpSpPr>
          <a:xfrm>
            <a:off x="9953201" y="1690688"/>
            <a:ext cx="1229989" cy="550806"/>
            <a:chOff x="1343278" y="1690688"/>
            <a:chExt cx="1229989" cy="550806"/>
          </a:xfrm>
        </p:grpSpPr>
        <p:sp>
          <p:nvSpPr>
            <p:cNvPr id="27" name="Oval 26"/>
            <p:cNvSpPr/>
            <p:nvPr/>
          </p:nvSpPr>
          <p:spPr>
            <a:xfrm>
              <a:off x="1343278" y="1690688"/>
              <a:ext cx="550806" cy="550806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8" name="Straight Arrow Connector 27"/>
            <p:cNvCxnSpPr>
              <a:stCxn id="27" idx="6"/>
            </p:cNvCxnSpPr>
            <p:nvPr/>
          </p:nvCxnSpPr>
          <p:spPr>
            <a:xfrm>
              <a:off x="1894084" y="1966091"/>
              <a:ext cx="679183" cy="274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9" name="Straight Arrow Connector 28"/>
          <p:cNvCxnSpPr/>
          <p:nvPr/>
        </p:nvCxnSpPr>
        <p:spPr>
          <a:xfrm>
            <a:off x="680423" y="1965680"/>
            <a:ext cx="679183" cy="274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1466273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Activity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Groups of two or three</a:t>
            </a:r>
          </a:p>
          <a:p>
            <a:r>
              <a:rPr lang="en-US" dirty="0"/>
              <a:t>One person create a new </a:t>
            </a:r>
            <a:r>
              <a:rPr lang="en-US" dirty="0" err="1"/>
              <a:t>Git</a:t>
            </a:r>
            <a:r>
              <a:rPr lang="en-US" dirty="0"/>
              <a:t> repository using “</a:t>
            </a:r>
            <a:r>
              <a:rPr lang="en-US" dirty="0" err="1"/>
              <a:t>git</a:t>
            </a:r>
            <a:r>
              <a:rPr lang="en-US" dirty="0"/>
              <a:t> </a:t>
            </a:r>
            <a:r>
              <a:rPr lang="en-US" dirty="0" err="1"/>
              <a:t>init</a:t>
            </a:r>
            <a:r>
              <a:rPr lang="en-US" dirty="0"/>
              <a:t>” in a new folder</a:t>
            </a:r>
          </a:p>
          <a:p>
            <a:r>
              <a:rPr lang="en-US" dirty="0"/>
              <a:t>Add some files and make some commits, write down your steps if you won’t remember</a:t>
            </a:r>
          </a:p>
          <a:p>
            <a:r>
              <a:rPr lang="en-US" dirty="0"/>
              <a:t>Ask the other person to try to work backwards and figure out a possible set of steps that brought the repository to this state</a:t>
            </a:r>
          </a:p>
          <a:p>
            <a:r>
              <a:rPr lang="en-US" dirty="0"/>
              <a:t>Switch places and do this one more time</a:t>
            </a:r>
          </a:p>
        </p:txBody>
      </p:sp>
    </p:spTree>
    <p:extLst>
      <p:ext uri="{BB962C8B-B14F-4D97-AF65-F5344CB8AC3E}">
        <p14:creationId xmlns:p14="http://schemas.microsoft.com/office/powerpoint/2010/main" val="2100225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3615" y="365125"/>
            <a:ext cx="11336942" cy="1325563"/>
          </a:xfrm>
        </p:spPr>
        <p:txBody>
          <a:bodyPr>
            <a:normAutofit/>
          </a:bodyPr>
          <a:lstStyle/>
          <a:p>
            <a:r>
              <a:rPr lang="en-US" sz="4000" dirty="0"/>
              <a:t>Review: The </a:t>
            </a:r>
            <a:r>
              <a:rPr lang="en-US" sz="4000" dirty="0" err="1"/>
              <a:t>Git</a:t>
            </a:r>
            <a:r>
              <a:rPr lang="en-US" sz="4000" dirty="0"/>
              <a:t> Commit Workflow (Edit, Add, Commit)</a:t>
            </a:r>
          </a:p>
        </p:txBody>
      </p:sp>
      <p:grpSp>
        <p:nvGrpSpPr>
          <p:cNvPr id="7" name="Group 6"/>
          <p:cNvGrpSpPr/>
          <p:nvPr/>
        </p:nvGrpSpPr>
        <p:grpSpPr>
          <a:xfrm>
            <a:off x="655455" y="1504571"/>
            <a:ext cx="3083065" cy="4887105"/>
            <a:chOff x="614995" y="1690688"/>
            <a:chExt cx="3083065" cy="4887105"/>
          </a:xfrm>
        </p:grpSpPr>
        <p:sp>
          <p:nvSpPr>
            <p:cNvPr id="4" name="Rectangle 3"/>
            <p:cNvSpPr/>
            <p:nvPr/>
          </p:nvSpPr>
          <p:spPr>
            <a:xfrm>
              <a:off x="614995" y="2112021"/>
              <a:ext cx="3083065" cy="3819441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dirty="0">
                  <a:solidFill>
                    <a:schemeClr val="tx1"/>
                  </a:solidFill>
                </a:rPr>
                <a:t>file1.txt (</a:t>
              </a:r>
              <a:r>
                <a:rPr lang="en-US" sz="3200" dirty="0">
                  <a:solidFill>
                    <a:srgbClr val="FF0000"/>
                  </a:solidFill>
                </a:rPr>
                <a:t>v2</a:t>
              </a:r>
              <a:r>
                <a:rPr lang="en-US" sz="3200" dirty="0">
                  <a:solidFill>
                    <a:schemeClr val="tx1"/>
                  </a:solidFill>
                </a:rPr>
                <a:t>)</a:t>
              </a:r>
            </a:p>
            <a:p>
              <a:pPr algn="ctr"/>
              <a:r>
                <a:rPr lang="en-US" sz="3200" dirty="0">
                  <a:solidFill>
                    <a:schemeClr val="tx1"/>
                  </a:solidFill>
                </a:rPr>
                <a:t>file2.txt (v1)</a:t>
              </a:r>
            </a:p>
            <a:p>
              <a:pPr algn="ctr"/>
              <a:r>
                <a:rPr lang="en-US" sz="3200" dirty="0">
                  <a:solidFill>
                    <a:schemeClr val="tx1"/>
                  </a:solidFill>
                </a:rPr>
                <a:t>file3.txt (</a:t>
              </a:r>
              <a:r>
                <a:rPr lang="en-US" sz="3200" dirty="0">
                  <a:solidFill>
                    <a:srgbClr val="FF0000"/>
                  </a:solidFill>
                </a:rPr>
                <a:t>v2</a:t>
              </a:r>
              <a:r>
                <a:rPr lang="en-US" sz="3200" dirty="0">
                  <a:solidFill>
                    <a:schemeClr val="tx1"/>
                  </a:solidFill>
                </a:rPr>
                <a:t>)</a:t>
              </a:r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614995" y="5931462"/>
              <a:ext cx="3083065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1. Make changes to files</a:t>
              </a:r>
            </a:p>
            <a:p>
              <a:pPr algn="ctr"/>
              <a:r>
                <a:rPr lang="en-US" dirty="0"/>
                <a:t>vim file1.txt file3.txt</a:t>
              </a: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799425" y="1690688"/>
              <a:ext cx="271420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Working Directory</a:t>
              </a:r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4248319" y="1504571"/>
            <a:ext cx="3722336" cy="4887105"/>
            <a:chOff x="308847" y="1690688"/>
            <a:chExt cx="3722336" cy="4887105"/>
          </a:xfrm>
        </p:grpSpPr>
        <p:sp>
          <p:nvSpPr>
            <p:cNvPr id="9" name="Rectangle 8"/>
            <p:cNvSpPr/>
            <p:nvPr/>
          </p:nvSpPr>
          <p:spPr>
            <a:xfrm>
              <a:off x="614995" y="2112021"/>
              <a:ext cx="3083065" cy="3819441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dirty="0">
                  <a:solidFill>
                    <a:schemeClr val="tx1"/>
                  </a:solidFill>
                </a:rPr>
                <a:t>file1.txt (</a:t>
              </a:r>
              <a:r>
                <a:rPr lang="en-US" sz="3200" dirty="0">
                  <a:solidFill>
                    <a:srgbClr val="FF0000"/>
                  </a:solidFill>
                </a:rPr>
                <a:t>v2</a:t>
              </a:r>
              <a:r>
                <a:rPr lang="en-US" sz="3200" dirty="0">
                  <a:solidFill>
                    <a:schemeClr val="tx1"/>
                  </a:solidFill>
                </a:rPr>
                <a:t>)</a:t>
              </a:r>
            </a:p>
            <a:p>
              <a:pPr algn="ctr"/>
              <a:r>
                <a:rPr lang="en-US" sz="3200" dirty="0">
                  <a:solidFill>
                    <a:schemeClr val="tx1"/>
                  </a:solidFill>
                </a:rPr>
                <a:t>file2.txt (v1)</a:t>
              </a:r>
            </a:p>
            <a:p>
              <a:pPr algn="ctr"/>
              <a:r>
                <a:rPr lang="en-US" sz="3200" dirty="0">
                  <a:solidFill>
                    <a:schemeClr val="tx1"/>
                  </a:solidFill>
                </a:rPr>
                <a:t>file3.txt (v1)</a:t>
              </a: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308847" y="5931462"/>
              <a:ext cx="3722336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2. Add changes to the staging area</a:t>
              </a:r>
            </a:p>
            <a:p>
              <a:pPr algn="ctr"/>
              <a:r>
                <a:rPr lang="en-US" dirty="0" err="1"/>
                <a:t>git</a:t>
              </a:r>
              <a:r>
                <a:rPr lang="en-US" dirty="0"/>
                <a:t> add file1.txt</a:t>
              </a: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799425" y="1690688"/>
              <a:ext cx="271420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Staging Area</a:t>
              </a:r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8011114" y="1504571"/>
            <a:ext cx="3698061" cy="4887105"/>
            <a:chOff x="355374" y="1690688"/>
            <a:chExt cx="3698061" cy="4887105"/>
          </a:xfrm>
        </p:grpSpPr>
        <p:sp>
          <p:nvSpPr>
            <p:cNvPr id="13" name="Rectangle 12"/>
            <p:cNvSpPr/>
            <p:nvPr/>
          </p:nvSpPr>
          <p:spPr>
            <a:xfrm>
              <a:off x="614995" y="2112021"/>
              <a:ext cx="3083065" cy="79302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>
                  <a:solidFill>
                    <a:schemeClr val="tx1"/>
                  </a:solidFill>
                </a:rPr>
                <a:t>file1.txt (</a:t>
              </a:r>
              <a:r>
                <a:rPr lang="en-US" sz="1400" dirty="0">
                  <a:solidFill>
                    <a:srgbClr val="FF0000"/>
                  </a:solidFill>
                </a:rPr>
                <a:t>v2</a:t>
              </a:r>
              <a:r>
                <a:rPr lang="en-US" sz="1400" dirty="0">
                  <a:solidFill>
                    <a:schemeClr val="tx1"/>
                  </a:solidFill>
                </a:rPr>
                <a:t>)</a:t>
              </a:r>
            </a:p>
            <a:p>
              <a:pPr algn="ctr"/>
              <a:r>
                <a:rPr lang="en-US" sz="1400" dirty="0">
                  <a:solidFill>
                    <a:schemeClr val="tx1"/>
                  </a:solidFill>
                </a:rPr>
                <a:t>file2.txt (v1)</a:t>
              </a:r>
            </a:p>
            <a:p>
              <a:pPr algn="ctr"/>
              <a:r>
                <a:rPr lang="en-US" sz="1400" dirty="0">
                  <a:solidFill>
                    <a:schemeClr val="tx1"/>
                  </a:solidFill>
                </a:rPr>
                <a:t>file3.txt (v1)</a:t>
              </a: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355374" y="5931462"/>
              <a:ext cx="3698061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3. Commit changes in staging area</a:t>
              </a:r>
            </a:p>
            <a:p>
              <a:pPr algn="ctr"/>
              <a:r>
                <a:rPr lang="en-US" dirty="0" err="1"/>
                <a:t>git</a:t>
              </a:r>
              <a:r>
                <a:rPr lang="en-US" dirty="0"/>
                <a:t> commit -m “fixed bug in file1.txt”</a:t>
              </a: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799425" y="1690688"/>
              <a:ext cx="271420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List of commits</a:t>
              </a:r>
            </a:p>
          </p:txBody>
        </p:sp>
      </p:grpSp>
      <p:cxnSp>
        <p:nvCxnSpPr>
          <p:cNvPr id="17" name="Straight Arrow Connector 16"/>
          <p:cNvCxnSpPr/>
          <p:nvPr/>
        </p:nvCxnSpPr>
        <p:spPr>
          <a:xfrm>
            <a:off x="3269182" y="3390563"/>
            <a:ext cx="1707420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3714244" y="3390563"/>
            <a:ext cx="9629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git</a:t>
            </a:r>
            <a:r>
              <a:rPr lang="en-US" dirty="0"/>
              <a:t> add file1.txt</a:t>
            </a:r>
          </a:p>
        </p:txBody>
      </p:sp>
      <p:sp>
        <p:nvSpPr>
          <p:cNvPr id="19" name="Rectangle 18"/>
          <p:cNvSpPr/>
          <p:nvPr/>
        </p:nvSpPr>
        <p:spPr>
          <a:xfrm>
            <a:off x="8270734" y="3439114"/>
            <a:ext cx="3083065" cy="79302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file1.txt (v1)</a:t>
            </a:r>
          </a:p>
          <a:p>
            <a:pPr algn="ctr"/>
            <a:r>
              <a:rPr lang="en-US" sz="1400" dirty="0">
                <a:solidFill>
                  <a:schemeClr val="tx1"/>
                </a:solidFill>
              </a:rPr>
              <a:t>file2.txt (v1)</a:t>
            </a:r>
          </a:p>
          <a:p>
            <a:pPr algn="ctr"/>
            <a:r>
              <a:rPr lang="en-US" sz="1400" dirty="0">
                <a:solidFill>
                  <a:schemeClr val="tx1"/>
                </a:solidFill>
              </a:rPr>
              <a:t>file3.txt (v1)</a:t>
            </a:r>
          </a:p>
        </p:txBody>
      </p:sp>
      <p:sp>
        <p:nvSpPr>
          <p:cNvPr id="20" name="Rectangle 19"/>
          <p:cNvSpPr/>
          <p:nvPr/>
        </p:nvSpPr>
        <p:spPr>
          <a:xfrm>
            <a:off x="8270735" y="4952325"/>
            <a:ext cx="3083065" cy="79302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file1.txt (v1)</a:t>
            </a:r>
          </a:p>
          <a:p>
            <a:pPr algn="ctr"/>
            <a:r>
              <a:rPr lang="en-US" sz="1400" dirty="0">
                <a:solidFill>
                  <a:schemeClr val="tx1"/>
                </a:solidFill>
              </a:rPr>
              <a:t>file2.txt (v1)</a:t>
            </a:r>
          </a:p>
        </p:txBody>
      </p:sp>
      <p:cxnSp>
        <p:nvCxnSpPr>
          <p:cNvPr id="23" name="Straight Arrow Connector 22"/>
          <p:cNvCxnSpPr>
            <a:stCxn id="19" idx="2"/>
            <a:endCxn id="20" idx="0"/>
          </p:cNvCxnSpPr>
          <p:nvPr/>
        </p:nvCxnSpPr>
        <p:spPr>
          <a:xfrm>
            <a:off x="9812267" y="4232134"/>
            <a:ext cx="1" cy="720191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>
            <a:stCxn id="13" idx="2"/>
            <a:endCxn id="19" idx="0"/>
          </p:cNvCxnSpPr>
          <p:nvPr/>
        </p:nvCxnSpPr>
        <p:spPr>
          <a:xfrm flipH="1">
            <a:off x="9812267" y="2718924"/>
            <a:ext cx="1" cy="72019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8270734" y="5158945"/>
            <a:ext cx="11564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ab628cc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8270734" y="3645735"/>
            <a:ext cx="11564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782cb4f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8270734" y="2029683"/>
            <a:ext cx="115648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bb2df1a (HEAD)</a:t>
            </a:r>
          </a:p>
        </p:txBody>
      </p:sp>
      <p:cxnSp>
        <p:nvCxnSpPr>
          <p:cNvPr id="32" name="Straight Arrow Connector 31"/>
          <p:cNvCxnSpPr>
            <a:stCxn id="9" idx="3"/>
            <a:endCxn id="13" idx="1"/>
          </p:cNvCxnSpPr>
          <p:nvPr/>
        </p:nvCxnSpPr>
        <p:spPr>
          <a:xfrm flipV="1">
            <a:off x="7637532" y="2322414"/>
            <a:ext cx="633203" cy="1513211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42932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3615" y="365125"/>
            <a:ext cx="11336942" cy="1325563"/>
          </a:xfrm>
        </p:spPr>
        <p:txBody>
          <a:bodyPr>
            <a:normAutofit/>
          </a:bodyPr>
          <a:lstStyle/>
          <a:p>
            <a:pPr algn="ctr"/>
            <a:r>
              <a:rPr lang="en-US" sz="4000" dirty="0"/>
              <a:t>What about new files?</a:t>
            </a:r>
          </a:p>
        </p:txBody>
      </p:sp>
      <p:grpSp>
        <p:nvGrpSpPr>
          <p:cNvPr id="7" name="Group 6"/>
          <p:cNvGrpSpPr/>
          <p:nvPr/>
        </p:nvGrpSpPr>
        <p:grpSpPr>
          <a:xfrm>
            <a:off x="655455" y="1504571"/>
            <a:ext cx="3083065" cy="4240774"/>
            <a:chOff x="614995" y="1690688"/>
            <a:chExt cx="3083065" cy="4240774"/>
          </a:xfrm>
        </p:grpSpPr>
        <p:sp>
          <p:nvSpPr>
            <p:cNvPr id="4" name="Rectangle 3"/>
            <p:cNvSpPr/>
            <p:nvPr/>
          </p:nvSpPr>
          <p:spPr>
            <a:xfrm>
              <a:off x="614995" y="2112021"/>
              <a:ext cx="3083065" cy="3819441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dirty="0">
                  <a:solidFill>
                    <a:schemeClr val="tx1"/>
                  </a:solidFill>
                </a:rPr>
                <a:t>newfile.txt (v1)</a:t>
              </a:r>
            </a:p>
            <a:p>
              <a:pPr algn="ctr"/>
              <a:r>
                <a:rPr lang="en-US" sz="3200" dirty="0">
                  <a:solidFill>
                    <a:schemeClr val="tx1"/>
                  </a:solidFill>
                </a:rPr>
                <a:t>file1.txt (v1)</a:t>
              </a:r>
            </a:p>
            <a:p>
              <a:pPr algn="ctr"/>
              <a:r>
                <a:rPr lang="en-US" sz="3200" dirty="0">
                  <a:solidFill>
                    <a:schemeClr val="tx1"/>
                  </a:solidFill>
                </a:rPr>
                <a:t>file2.txt (v1)</a:t>
              </a: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799425" y="1690688"/>
              <a:ext cx="271420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Working Directory</a:t>
              </a:r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4554467" y="1504571"/>
            <a:ext cx="3083065" cy="4240774"/>
            <a:chOff x="614995" y="1690688"/>
            <a:chExt cx="3083065" cy="4240774"/>
          </a:xfrm>
        </p:grpSpPr>
        <p:sp>
          <p:nvSpPr>
            <p:cNvPr id="9" name="Rectangle 8"/>
            <p:cNvSpPr/>
            <p:nvPr/>
          </p:nvSpPr>
          <p:spPr>
            <a:xfrm>
              <a:off x="614995" y="2112021"/>
              <a:ext cx="3083065" cy="3819441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dirty="0">
                  <a:solidFill>
                    <a:srgbClr val="FF0000"/>
                  </a:solidFill>
                </a:rPr>
                <a:t>newfile.txt (v1)</a:t>
              </a:r>
            </a:p>
            <a:p>
              <a:pPr algn="ctr"/>
              <a:r>
                <a:rPr lang="en-US" sz="3200" dirty="0">
                  <a:solidFill>
                    <a:schemeClr val="tx1"/>
                  </a:solidFill>
                </a:rPr>
                <a:t>file1.txt (v1)</a:t>
              </a:r>
            </a:p>
            <a:p>
              <a:pPr algn="ctr"/>
              <a:r>
                <a:rPr lang="en-US" sz="3200" dirty="0">
                  <a:solidFill>
                    <a:schemeClr val="tx1"/>
                  </a:solidFill>
                </a:rPr>
                <a:t>file2.txt (v1)</a:t>
              </a: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799425" y="1690688"/>
              <a:ext cx="271420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Staging Area</a:t>
              </a:r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8270735" y="1504571"/>
            <a:ext cx="3083065" cy="1214353"/>
            <a:chOff x="614995" y="1690688"/>
            <a:chExt cx="3083065" cy="1214353"/>
          </a:xfrm>
        </p:grpSpPr>
        <p:sp>
          <p:nvSpPr>
            <p:cNvPr id="13" name="Rectangle 12"/>
            <p:cNvSpPr/>
            <p:nvPr/>
          </p:nvSpPr>
          <p:spPr>
            <a:xfrm>
              <a:off x="614995" y="2112021"/>
              <a:ext cx="3083065" cy="79302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>
                  <a:solidFill>
                    <a:schemeClr val="tx1"/>
                  </a:solidFill>
                </a:rPr>
                <a:t>newfile.txt (v1)</a:t>
              </a:r>
            </a:p>
            <a:p>
              <a:pPr algn="ctr"/>
              <a:r>
                <a:rPr lang="en-US" sz="1400" dirty="0">
                  <a:solidFill>
                    <a:schemeClr val="tx1"/>
                  </a:solidFill>
                </a:rPr>
                <a:t>file1.txt (v1)</a:t>
              </a:r>
            </a:p>
            <a:p>
              <a:pPr algn="ctr"/>
              <a:r>
                <a:rPr lang="en-US" sz="1400" dirty="0">
                  <a:solidFill>
                    <a:schemeClr val="tx1"/>
                  </a:solidFill>
                </a:rPr>
                <a:t>file2.txt (v1)</a:t>
              </a: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799425" y="1690688"/>
              <a:ext cx="271420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List of commits</a:t>
              </a:r>
            </a:p>
          </p:txBody>
        </p:sp>
      </p:grpSp>
      <p:cxnSp>
        <p:nvCxnSpPr>
          <p:cNvPr id="17" name="Straight Arrow Connector 16"/>
          <p:cNvCxnSpPr/>
          <p:nvPr/>
        </p:nvCxnSpPr>
        <p:spPr>
          <a:xfrm>
            <a:off x="3450410" y="3333919"/>
            <a:ext cx="1422513" cy="0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3733464" y="2562492"/>
            <a:ext cx="124313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git</a:t>
            </a:r>
            <a:r>
              <a:rPr lang="en-US" dirty="0"/>
              <a:t> add newfile.txt</a:t>
            </a:r>
          </a:p>
        </p:txBody>
      </p:sp>
      <p:sp>
        <p:nvSpPr>
          <p:cNvPr id="19" name="Rectangle 18"/>
          <p:cNvSpPr/>
          <p:nvPr/>
        </p:nvSpPr>
        <p:spPr>
          <a:xfrm>
            <a:off x="8270734" y="3439114"/>
            <a:ext cx="3083065" cy="79302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file1.txt (v1)</a:t>
            </a:r>
          </a:p>
          <a:p>
            <a:pPr algn="ctr"/>
            <a:r>
              <a:rPr lang="en-US" sz="1400" dirty="0">
                <a:solidFill>
                  <a:schemeClr val="tx1"/>
                </a:solidFill>
              </a:rPr>
              <a:t>file2.txt (v1)</a:t>
            </a:r>
          </a:p>
        </p:txBody>
      </p:sp>
      <p:sp>
        <p:nvSpPr>
          <p:cNvPr id="20" name="Rectangle 19"/>
          <p:cNvSpPr/>
          <p:nvPr/>
        </p:nvSpPr>
        <p:spPr>
          <a:xfrm>
            <a:off x="8270735" y="4952325"/>
            <a:ext cx="3083065" cy="79302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file1.txt (v1)</a:t>
            </a:r>
          </a:p>
        </p:txBody>
      </p:sp>
      <p:cxnSp>
        <p:nvCxnSpPr>
          <p:cNvPr id="23" name="Straight Arrow Connector 22"/>
          <p:cNvCxnSpPr>
            <a:stCxn id="19" idx="2"/>
            <a:endCxn id="20" idx="0"/>
          </p:cNvCxnSpPr>
          <p:nvPr/>
        </p:nvCxnSpPr>
        <p:spPr>
          <a:xfrm>
            <a:off x="9812267" y="4232134"/>
            <a:ext cx="1" cy="720191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>
            <a:stCxn id="13" idx="2"/>
            <a:endCxn id="19" idx="0"/>
          </p:cNvCxnSpPr>
          <p:nvPr/>
        </p:nvCxnSpPr>
        <p:spPr>
          <a:xfrm flipH="1">
            <a:off x="9812267" y="2718924"/>
            <a:ext cx="1" cy="72019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8270734" y="5158945"/>
            <a:ext cx="11564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ab628cc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8270734" y="3645735"/>
            <a:ext cx="11564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782cb4f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8270734" y="2029683"/>
            <a:ext cx="115648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bb2df1a (HEAD)</a:t>
            </a:r>
          </a:p>
        </p:txBody>
      </p:sp>
      <p:cxnSp>
        <p:nvCxnSpPr>
          <p:cNvPr id="32" name="Straight Arrow Connector 31"/>
          <p:cNvCxnSpPr>
            <a:stCxn id="9" idx="3"/>
            <a:endCxn id="13" idx="1"/>
          </p:cNvCxnSpPr>
          <p:nvPr/>
        </p:nvCxnSpPr>
        <p:spPr>
          <a:xfrm flipV="1">
            <a:off x="7637532" y="2322414"/>
            <a:ext cx="633203" cy="1513211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5" name="Title 1"/>
          <p:cNvSpPr txBox="1">
            <a:spLocks/>
          </p:cNvSpPr>
          <p:nvPr/>
        </p:nvSpPr>
        <p:spPr>
          <a:xfrm>
            <a:off x="493615" y="5640914"/>
            <a:ext cx="11336942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2400" dirty="0"/>
              <a:t>No difference from an edit, use </a:t>
            </a:r>
            <a:r>
              <a:rPr lang="en-US" sz="2400" dirty="0" err="1"/>
              <a:t>git</a:t>
            </a:r>
            <a:r>
              <a:rPr lang="en-US" sz="2400" dirty="0"/>
              <a:t> add newfile.txt.</a:t>
            </a:r>
          </a:p>
        </p:txBody>
      </p:sp>
    </p:spTree>
    <p:extLst>
      <p:ext uri="{BB962C8B-B14F-4D97-AF65-F5344CB8AC3E}">
        <p14:creationId xmlns:p14="http://schemas.microsoft.com/office/powerpoint/2010/main" val="15130155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3615" y="365125"/>
            <a:ext cx="11336942" cy="1325563"/>
          </a:xfrm>
        </p:spPr>
        <p:txBody>
          <a:bodyPr>
            <a:normAutofit/>
          </a:bodyPr>
          <a:lstStyle/>
          <a:p>
            <a:pPr algn="ctr"/>
            <a:r>
              <a:rPr lang="en-US" sz="4000" dirty="0"/>
              <a:t>What about removing files?</a:t>
            </a:r>
          </a:p>
        </p:txBody>
      </p:sp>
      <p:grpSp>
        <p:nvGrpSpPr>
          <p:cNvPr id="7" name="Group 6"/>
          <p:cNvGrpSpPr/>
          <p:nvPr/>
        </p:nvGrpSpPr>
        <p:grpSpPr>
          <a:xfrm>
            <a:off x="655455" y="1504571"/>
            <a:ext cx="3083065" cy="4240774"/>
            <a:chOff x="614995" y="1690688"/>
            <a:chExt cx="3083065" cy="4240774"/>
          </a:xfrm>
        </p:grpSpPr>
        <p:sp>
          <p:nvSpPr>
            <p:cNvPr id="4" name="Rectangle 3"/>
            <p:cNvSpPr/>
            <p:nvPr/>
          </p:nvSpPr>
          <p:spPr>
            <a:xfrm>
              <a:off x="614995" y="2112021"/>
              <a:ext cx="3083065" cy="3819441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dirty="0">
                  <a:solidFill>
                    <a:schemeClr val="tx1"/>
                  </a:solidFill>
                </a:rPr>
                <a:t>newfile.txt (v1)</a:t>
              </a:r>
            </a:p>
            <a:p>
              <a:pPr algn="ctr"/>
              <a:r>
                <a:rPr lang="en-US" sz="3200" dirty="0">
                  <a:solidFill>
                    <a:schemeClr val="tx1"/>
                  </a:solidFill>
                </a:rPr>
                <a:t>file1.txt (v1)</a:t>
              </a:r>
            </a:p>
            <a:p>
              <a:pPr algn="ctr"/>
              <a:r>
                <a:rPr lang="en-US" sz="3200" dirty="0">
                  <a:solidFill>
                    <a:schemeClr val="tx1"/>
                  </a:solidFill>
                </a:rPr>
                <a:t>file2.txt (v1)</a:t>
              </a: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799425" y="1690688"/>
              <a:ext cx="271420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Working Directory</a:t>
              </a:r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4554467" y="1504571"/>
            <a:ext cx="3083065" cy="4240774"/>
            <a:chOff x="614995" y="1690688"/>
            <a:chExt cx="3083065" cy="4240774"/>
          </a:xfrm>
        </p:grpSpPr>
        <p:sp>
          <p:nvSpPr>
            <p:cNvPr id="9" name="Rectangle 8"/>
            <p:cNvSpPr/>
            <p:nvPr/>
          </p:nvSpPr>
          <p:spPr>
            <a:xfrm>
              <a:off x="614995" y="2112021"/>
              <a:ext cx="3083065" cy="3819441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dirty="0">
                  <a:solidFill>
                    <a:srgbClr val="FF0000"/>
                  </a:solidFill>
                </a:rPr>
                <a:t>___</a:t>
              </a:r>
            </a:p>
            <a:p>
              <a:pPr algn="ctr"/>
              <a:r>
                <a:rPr lang="en-US" sz="3200" dirty="0">
                  <a:solidFill>
                    <a:schemeClr val="tx1"/>
                  </a:solidFill>
                </a:rPr>
                <a:t>file1.txt (v1)</a:t>
              </a:r>
            </a:p>
            <a:p>
              <a:pPr algn="ctr"/>
              <a:r>
                <a:rPr lang="en-US" sz="3200" dirty="0">
                  <a:solidFill>
                    <a:schemeClr val="tx1"/>
                  </a:solidFill>
                </a:rPr>
                <a:t>file2.txt (v1)</a:t>
              </a: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799425" y="1690688"/>
              <a:ext cx="271420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Staging Area</a:t>
              </a:r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8270735" y="1504571"/>
            <a:ext cx="3083065" cy="1214353"/>
            <a:chOff x="614995" y="1690688"/>
            <a:chExt cx="3083065" cy="1214353"/>
          </a:xfrm>
        </p:grpSpPr>
        <p:sp>
          <p:nvSpPr>
            <p:cNvPr id="13" name="Rectangle 12"/>
            <p:cNvSpPr/>
            <p:nvPr/>
          </p:nvSpPr>
          <p:spPr>
            <a:xfrm>
              <a:off x="614995" y="2112021"/>
              <a:ext cx="3083065" cy="79302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>
                  <a:solidFill>
                    <a:schemeClr val="tx1"/>
                  </a:solidFill>
                </a:rPr>
                <a:t>file1.txt (v1)</a:t>
              </a:r>
            </a:p>
            <a:p>
              <a:pPr algn="ctr"/>
              <a:r>
                <a:rPr lang="en-US" sz="1400" dirty="0">
                  <a:solidFill>
                    <a:schemeClr val="tx1"/>
                  </a:solidFill>
                </a:rPr>
                <a:t>file2.txt (v1)</a:t>
              </a: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799425" y="1690688"/>
              <a:ext cx="271420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List of commits</a:t>
              </a:r>
            </a:p>
          </p:txBody>
        </p:sp>
      </p:grpSp>
      <p:cxnSp>
        <p:nvCxnSpPr>
          <p:cNvPr id="17" name="Straight Arrow Connector 16"/>
          <p:cNvCxnSpPr/>
          <p:nvPr/>
        </p:nvCxnSpPr>
        <p:spPr>
          <a:xfrm>
            <a:off x="3450410" y="3333919"/>
            <a:ext cx="1422513" cy="0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3733464" y="2562492"/>
            <a:ext cx="124313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git</a:t>
            </a:r>
            <a:r>
              <a:rPr lang="en-US" dirty="0"/>
              <a:t> </a:t>
            </a:r>
            <a:r>
              <a:rPr lang="en-US" dirty="0" err="1"/>
              <a:t>rm</a:t>
            </a:r>
            <a:r>
              <a:rPr lang="en-US" dirty="0"/>
              <a:t> newfile.txt</a:t>
            </a:r>
          </a:p>
        </p:txBody>
      </p:sp>
      <p:sp>
        <p:nvSpPr>
          <p:cNvPr id="19" name="Rectangle 18"/>
          <p:cNvSpPr/>
          <p:nvPr/>
        </p:nvSpPr>
        <p:spPr>
          <a:xfrm>
            <a:off x="8270734" y="3439114"/>
            <a:ext cx="3083065" cy="79302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newfile.txt (v1)</a:t>
            </a:r>
          </a:p>
          <a:p>
            <a:pPr algn="ctr"/>
            <a:r>
              <a:rPr lang="en-US" sz="1400" dirty="0">
                <a:solidFill>
                  <a:schemeClr val="tx1"/>
                </a:solidFill>
              </a:rPr>
              <a:t>file1.txt (v1)</a:t>
            </a:r>
          </a:p>
          <a:p>
            <a:pPr algn="ctr"/>
            <a:r>
              <a:rPr lang="en-US" sz="1400" dirty="0">
                <a:solidFill>
                  <a:schemeClr val="tx1"/>
                </a:solidFill>
              </a:rPr>
              <a:t>file2.txt (v1)</a:t>
            </a:r>
          </a:p>
        </p:txBody>
      </p:sp>
      <p:sp>
        <p:nvSpPr>
          <p:cNvPr id="20" name="Rectangle 19"/>
          <p:cNvSpPr/>
          <p:nvPr/>
        </p:nvSpPr>
        <p:spPr>
          <a:xfrm>
            <a:off x="8270735" y="4952325"/>
            <a:ext cx="3083065" cy="79302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file1.txt (v1)</a:t>
            </a:r>
          </a:p>
        </p:txBody>
      </p:sp>
      <p:cxnSp>
        <p:nvCxnSpPr>
          <p:cNvPr id="23" name="Straight Arrow Connector 22"/>
          <p:cNvCxnSpPr>
            <a:stCxn id="19" idx="2"/>
            <a:endCxn id="20" idx="0"/>
          </p:cNvCxnSpPr>
          <p:nvPr/>
        </p:nvCxnSpPr>
        <p:spPr>
          <a:xfrm>
            <a:off x="9812267" y="4232134"/>
            <a:ext cx="1" cy="720191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>
            <a:stCxn id="13" idx="2"/>
            <a:endCxn id="19" idx="0"/>
          </p:cNvCxnSpPr>
          <p:nvPr/>
        </p:nvCxnSpPr>
        <p:spPr>
          <a:xfrm flipH="1">
            <a:off x="9812267" y="2718924"/>
            <a:ext cx="1" cy="72019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8270734" y="5158945"/>
            <a:ext cx="11564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ab628cc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8270734" y="3645735"/>
            <a:ext cx="11564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782cb4f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8270734" y="2029683"/>
            <a:ext cx="115648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bb2df1a (HEAD)</a:t>
            </a:r>
          </a:p>
        </p:txBody>
      </p:sp>
      <p:cxnSp>
        <p:nvCxnSpPr>
          <p:cNvPr id="32" name="Straight Arrow Connector 31"/>
          <p:cNvCxnSpPr>
            <a:stCxn id="9" idx="3"/>
            <a:endCxn id="13" idx="1"/>
          </p:cNvCxnSpPr>
          <p:nvPr/>
        </p:nvCxnSpPr>
        <p:spPr>
          <a:xfrm flipV="1">
            <a:off x="7637532" y="2322414"/>
            <a:ext cx="633203" cy="1513211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5" name="Title 1"/>
          <p:cNvSpPr txBox="1">
            <a:spLocks/>
          </p:cNvSpPr>
          <p:nvPr/>
        </p:nvSpPr>
        <p:spPr>
          <a:xfrm>
            <a:off x="493615" y="5640914"/>
            <a:ext cx="11336942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3200" dirty="0" err="1"/>
              <a:t>git</a:t>
            </a:r>
            <a:r>
              <a:rPr lang="en-US" sz="3200" dirty="0"/>
              <a:t> </a:t>
            </a:r>
            <a:r>
              <a:rPr lang="en-US" sz="3200" dirty="0" err="1"/>
              <a:t>rm</a:t>
            </a:r>
            <a:r>
              <a:rPr lang="en-US" sz="3200" dirty="0"/>
              <a:t> newfile.txt (also deletes newfile.txt from working directory!)</a:t>
            </a:r>
          </a:p>
        </p:txBody>
      </p:sp>
    </p:spTree>
    <p:extLst>
      <p:ext uri="{BB962C8B-B14F-4D97-AF65-F5344CB8AC3E}">
        <p14:creationId xmlns:p14="http://schemas.microsoft.com/office/powerpoint/2010/main" val="41359342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3615" y="365125"/>
            <a:ext cx="11336942" cy="1325563"/>
          </a:xfrm>
        </p:spPr>
        <p:txBody>
          <a:bodyPr>
            <a:normAutofit/>
          </a:bodyPr>
          <a:lstStyle/>
          <a:p>
            <a:pPr algn="ctr"/>
            <a:r>
              <a:rPr lang="en-US" sz="4000" dirty="0"/>
              <a:t>What about renaming files?</a:t>
            </a:r>
          </a:p>
        </p:txBody>
      </p:sp>
      <p:grpSp>
        <p:nvGrpSpPr>
          <p:cNvPr id="7" name="Group 6"/>
          <p:cNvGrpSpPr/>
          <p:nvPr/>
        </p:nvGrpSpPr>
        <p:grpSpPr>
          <a:xfrm>
            <a:off x="655455" y="1504571"/>
            <a:ext cx="3083065" cy="4240774"/>
            <a:chOff x="614995" y="1690688"/>
            <a:chExt cx="3083065" cy="4240774"/>
          </a:xfrm>
        </p:grpSpPr>
        <p:sp>
          <p:nvSpPr>
            <p:cNvPr id="4" name="Rectangle 3"/>
            <p:cNvSpPr/>
            <p:nvPr/>
          </p:nvSpPr>
          <p:spPr>
            <a:xfrm>
              <a:off x="614995" y="2112021"/>
              <a:ext cx="3083065" cy="3819441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dirty="0">
                  <a:solidFill>
                    <a:schemeClr val="tx1"/>
                  </a:solidFill>
                </a:rPr>
                <a:t>newfile.txt (v1)</a:t>
              </a:r>
            </a:p>
            <a:p>
              <a:pPr algn="ctr"/>
              <a:r>
                <a:rPr lang="en-US" sz="3200" dirty="0">
                  <a:solidFill>
                    <a:schemeClr val="tx1"/>
                  </a:solidFill>
                </a:rPr>
                <a:t>file1.txt (v1)</a:t>
              </a:r>
            </a:p>
            <a:p>
              <a:pPr algn="ctr"/>
              <a:r>
                <a:rPr lang="en-US" sz="3200" dirty="0">
                  <a:solidFill>
                    <a:schemeClr val="tx1"/>
                  </a:solidFill>
                </a:rPr>
                <a:t>file2.txt (v1)</a:t>
              </a: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799425" y="1690688"/>
              <a:ext cx="271420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Working Directory</a:t>
              </a:r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4554467" y="1504571"/>
            <a:ext cx="3083065" cy="4240774"/>
            <a:chOff x="614995" y="1690688"/>
            <a:chExt cx="3083065" cy="4240774"/>
          </a:xfrm>
        </p:grpSpPr>
        <p:sp>
          <p:nvSpPr>
            <p:cNvPr id="9" name="Rectangle 8"/>
            <p:cNvSpPr/>
            <p:nvPr/>
          </p:nvSpPr>
          <p:spPr>
            <a:xfrm>
              <a:off x="614995" y="2112021"/>
              <a:ext cx="3083065" cy="3819441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dirty="0">
                  <a:solidFill>
                    <a:srgbClr val="FF0000"/>
                  </a:solidFill>
                </a:rPr>
                <a:t>betterfile.txt (v1)</a:t>
              </a:r>
            </a:p>
            <a:p>
              <a:pPr algn="ctr"/>
              <a:r>
                <a:rPr lang="en-US" sz="3200" dirty="0">
                  <a:solidFill>
                    <a:schemeClr val="tx1"/>
                  </a:solidFill>
                </a:rPr>
                <a:t>file1.txt (v1)</a:t>
              </a:r>
            </a:p>
            <a:p>
              <a:pPr algn="ctr"/>
              <a:r>
                <a:rPr lang="en-US" sz="3200" dirty="0">
                  <a:solidFill>
                    <a:schemeClr val="tx1"/>
                  </a:solidFill>
                </a:rPr>
                <a:t>file2.txt (v1)</a:t>
              </a: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799425" y="1690688"/>
              <a:ext cx="271420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Staging Area</a:t>
              </a:r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8270735" y="1504571"/>
            <a:ext cx="3083065" cy="1214353"/>
            <a:chOff x="614995" y="1690688"/>
            <a:chExt cx="3083065" cy="1214353"/>
          </a:xfrm>
        </p:grpSpPr>
        <p:sp>
          <p:nvSpPr>
            <p:cNvPr id="13" name="Rectangle 12"/>
            <p:cNvSpPr/>
            <p:nvPr/>
          </p:nvSpPr>
          <p:spPr>
            <a:xfrm>
              <a:off x="614995" y="2112021"/>
              <a:ext cx="3083065" cy="79302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>
                  <a:solidFill>
                    <a:schemeClr val="tx1"/>
                  </a:solidFill>
                </a:rPr>
                <a:t>betterfile.txt (v1)</a:t>
              </a:r>
            </a:p>
            <a:p>
              <a:pPr algn="ctr"/>
              <a:r>
                <a:rPr lang="en-US" sz="1400" dirty="0">
                  <a:solidFill>
                    <a:schemeClr val="tx1"/>
                  </a:solidFill>
                </a:rPr>
                <a:t>file1.txt (v1)</a:t>
              </a:r>
            </a:p>
            <a:p>
              <a:pPr algn="ctr"/>
              <a:r>
                <a:rPr lang="en-US" sz="1400" dirty="0">
                  <a:solidFill>
                    <a:schemeClr val="tx1"/>
                  </a:solidFill>
                </a:rPr>
                <a:t>file2.txt (v1)</a:t>
              </a: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799425" y="1690688"/>
              <a:ext cx="271420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List of commits</a:t>
              </a:r>
            </a:p>
          </p:txBody>
        </p:sp>
      </p:grpSp>
      <p:cxnSp>
        <p:nvCxnSpPr>
          <p:cNvPr id="17" name="Straight Arrow Connector 16"/>
          <p:cNvCxnSpPr/>
          <p:nvPr/>
        </p:nvCxnSpPr>
        <p:spPr>
          <a:xfrm>
            <a:off x="3450410" y="3333919"/>
            <a:ext cx="1202510" cy="0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3768863" y="2214349"/>
            <a:ext cx="137564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git</a:t>
            </a:r>
            <a:r>
              <a:rPr lang="en-US" dirty="0"/>
              <a:t> mv newfile.txt</a:t>
            </a:r>
          </a:p>
          <a:p>
            <a:r>
              <a:rPr lang="en-US" dirty="0"/>
              <a:t>betterfile.txt</a:t>
            </a:r>
          </a:p>
        </p:txBody>
      </p:sp>
      <p:sp>
        <p:nvSpPr>
          <p:cNvPr id="19" name="Rectangle 18"/>
          <p:cNvSpPr/>
          <p:nvPr/>
        </p:nvSpPr>
        <p:spPr>
          <a:xfrm>
            <a:off x="8270734" y="3439114"/>
            <a:ext cx="3083065" cy="79302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newfile.txt (v1)</a:t>
            </a:r>
          </a:p>
          <a:p>
            <a:pPr algn="ctr"/>
            <a:r>
              <a:rPr lang="en-US" sz="1400" dirty="0">
                <a:solidFill>
                  <a:schemeClr val="tx1"/>
                </a:solidFill>
              </a:rPr>
              <a:t>file1.txt (v1)</a:t>
            </a:r>
          </a:p>
          <a:p>
            <a:pPr algn="ctr"/>
            <a:r>
              <a:rPr lang="en-US" sz="1400" dirty="0">
                <a:solidFill>
                  <a:schemeClr val="tx1"/>
                </a:solidFill>
              </a:rPr>
              <a:t>file2.txt (v1)</a:t>
            </a:r>
          </a:p>
        </p:txBody>
      </p:sp>
      <p:sp>
        <p:nvSpPr>
          <p:cNvPr id="20" name="Rectangle 19"/>
          <p:cNvSpPr/>
          <p:nvPr/>
        </p:nvSpPr>
        <p:spPr>
          <a:xfrm>
            <a:off x="8270735" y="4952325"/>
            <a:ext cx="3083065" cy="79302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file1.txt (v1)</a:t>
            </a:r>
          </a:p>
        </p:txBody>
      </p:sp>
      <p:cxnSp>
        <p:nvCxnSpPr>
          <p:cNvPr id="23" name="Straight Arrow Connector 22"/>
          <p:cNvCxnSpPr>
            <a:stCxn id="19" idx="2"/>
            <a:endCxn id="20" idx="0"/>
          </p:cNvCxnSpPr>
          <p:nvPr/>
        </p:nvCxnSpPr>
        <p:spPr>
          <a:xfrm>
            <a:off x="9812267" y="4232134"/>
            <a:ext cx="1" cy="720191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>
            <a:stCxn id="13" idx="2"/>
            <a:endCxn id="19" idx="0"/>
          </p:cNvCxnSpPr>
          <p:nvPr/>
        </p:nvCxnSpPr>
        <p:spPr>
          <a:xfrm flipH="1">
            <a:off x="9812267" y="2718924"/>
            <a:ext cx="1" cy="72019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8270734" y="5158945"/>
            <a:ext cx="11564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ab628cc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8270734" y="3645735"/>
            <a:ext cx="11564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782cb4f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8270734" y="2029683"/>
            <a:ext cx="115648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bb2df1a (HEAD)</a:t>
            </a:r>
          </a:p>
        </p:txBody>
      </p:sp>
      <p:cxnSp>
        <p:nvCxnSpPr>
          <p:cNvPr id="32" name="Straight Arrow Connector 31"/>
          <p:cNvCxnSpPr>
            <a:stCxn id="9" idx="3"/>
            <a:endCxn id="13" idx="1"/>
          </p:cNvCxnSpPr>
          <p:nvPr/>
        </p:nvCxnSpPr>
        <p:spPr>
          <a:xfrm flipV="1">
            <a:off x="7637532" y="2322414"/>
            <a:ext cx="633203" cy="1513211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5" name="Title 1"/>
          <p:cNvSpPr txBox="1">
            <a:spLocks/>
          </p:cNvSpPr>
          <p:nvPr/>
        </p:nvSpPr>
        <p:spPr>
          <a:xfrm>
            <a:off x="493615" y="5640914"/>
            <a:ext cx="11336942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4000" dirty="0" err="1"/>
              <a:t>git</a:t>
            </a:r>
            <a:r>
              <a:rPr lang="en-US" sz="4000" dirty="0"/>
              <a:t> mv newfile.txt betterfile.txt</a:t>
            </a:r>
          </a:p>
        </p:txBody>
      </p:sp>
    </p:spTree>
    <p:extLst>
      <p:ext uri="{BB962C8B-B14F-4D97-AF65-F5344CB8AC3E}">
        <p14:creationId xmlns:p14="http://schemas.microsoft.com/office/powerpoint/2010/main" val="95887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3615" y="365125"/>
            <a:ext cx="11336942" cy="1325563"/>
          </a:xfrm>
        </p:spPr>
        <p:txBody>
          <a:bodyPr>
            <a:normAutofit/>
          </a:bodyPr>
          <a:lstStyle/>
          <a:p>
            <a:pPr algn="ctr"/>
            <a:r>
              <a:rPr lang="en-US" sz="4000" dirty="0"/>
              <a:t>What if I want to ‘</a:t>
            </a:r>
            <a:r>
              <a:rPr lang="en-US" sz="4000" dirty="0" err="1"/>
              <a:t>unstage</a:t>
            </a:r>
            <a:r>
              <a:rPr lang="en-US" sz="4000" dirty="0"/>
              <a:t>’ a file?</a:t>
            </a:r>
          </a:p>
        </p:txBody>
      </p:sp>
      <p:grpSp>
        <p:nvGrpSpPr>
          <p:cNvPr id="7" name="Group 6"/>
          <p:cNvGrpSpPr/>
          <p:nvPr/>
        </p:nvGrpSpPr>
        <p:grpSpPr>
          <a:xfrm>
            <a:off x="655455" y="1504571"/>
            <a:ext cx="3083065" cy="4240774"/>
            <a:chOff x="614995" y="1690688"/>
            <a:chExt cx="3083065" cy="4240774"/>
          </a:xfrm>
        </p:grpSpPr>
        <p:sp>
          <p:nvSpPr>
            <p:cNvPr id="4" name="Rectangle 3"/>
            <p:cNvSpPr/>
            <p:nvPr/>
          </p:nvSpPr>
          <p:spPr>
            <a:xfrm>
              <a:off x="614995" y="2112021"/>
              <a:ext cx="3083065" cy="3819441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dirty="0">
                  <a:solidFill>
                    <a:schemeClr val="tx1"/>
                  </a:solidFill>
                </a:rPr>
                <a:t>coolfile.txt (v2)</a:t>
              </a:r>
            </a:p>
            <a:p>
              <a:pPr algn="ctr"/>
              <a:r>
                <a:rPr lang="en-US" sz="3200" dirty="0">
                  <a:solidFill>
                    <a:schemeClr val="tx1"/>
                  </a:solidFill>
                </a:rPr>
                <a:t>file1.txt (v1)</a:t>
              </a:r>
            </a:p>
            <a:p>
              <a:pPr algn="ctr"/>
              <a:r>
                <a:rPr lang="en-US" sz="3200" dirty="0">
                  <a:solidFill>
                    <a:schemeClr val="tx1"/>
                  </a:solidFill>
                </a:rPr>
                <a:t>file2.txt (v1)</a:t>
              </a: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799425" y="1690688"/>
              <a:ext cx="271420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Working Directory</a:t>
              </a:r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4554467" y="1504571"/>
            <a:ext cx="3083065" cy="4240774"/>
            <a:chOff x="614995" y="1690688"/>
            <a:chExt cx="3083065" cy="4240774"/>
          </a:xfrm>
        </p:grpSpPr>
        <p:sp>
          <p:nvSpPr>
            <p:cNvPr id="9" name="Rectangle 8"/>
            <p:cNvSpPr/>
            <p:nvPr/>
          </p:nvSpPr>
          <p:spPr>
            <a:xfrm>
              <a:off x="614995" y="2112021"/>
              <a:ext cx="3083065" cy="3819441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strike="sngStrike" dirty="0">
                  <a:solidFill>
                    <a:srgbClr val="FF0000"/>
                  </a:solidFill>
                </a:rPr>
                <a:t>coolfile.txt (v2)</a:t>
              </a:r>
            </a:p>
            <a:p>
              <a:pPr algn="ctr"/>
              <a:r>
                <a:rPr lang="en-US" sz="3200" dirty="0">
                  <a:solidFill>
                    <a:srgbClr val="FF0000"/>
                  </a:solidFill>
                </a:rPr>
                <a:t>coolfile.txt (v1)</a:t>
              </a:r>
            </a:p>
            <a:p>
              <a:pPr algn="ctr"/>
              <a:r>
                <a:rPr lang="en-US" sz="3200" dirty="0">
                  <a:solidFill>
                    <a:schemeClr val="tx1"/>
                  </a:solidFill>
                </a:rPr>
                <a:t>file1.txt (v1)</a:t>
              </a:r>
            </a:p>
            <a:p>
              <a:pPr algn="ctr"/>
              <a:r>
                <a:rPr lang="en-US" sz="3200" dirty="0">
                  <a:solidFill>
                    <a:schemeClr val="tx1"/>
                  </a:solidFill>
                </a:rPr>
                <a:t>file2.txt (v1)</a:t>
              </a: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799425" y="1690688"/>
              <a:ext cx="271420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Staging Area</a:t>
              </a:r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8270735" y="1504571"/>
            <a:ext cx="3083065" cy="1214353"/>
            <a:chOff x="614995" y="1690688"/>
            <a:chExt cx="3083065" cy="1214353"/>
          </a:xfrm>
        </p:grpSpPr>
        <p:sp>
          <p:nvSpPr>
            <p:cNvPr id="13" name="Rectangle 12"/>
            <p:cNvSpPr/>
            <p:nvPr/>
          </p:nvSpPr>
          <p:spPr>
            <a:xfrm>
              <a:off x="614995" y="2112021"/>
              <a:ext cx="3083065" cy="79302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>
                  <a:solidFill>
                    <a:schemeClr val="tx1"/>
                  </a:solidFill>
                </a:rPr>
                <a:t>coolfile.txt (v1)</a:t>
              </a:r>
            </a:p>
            <a:p>
              <a:pPr algn="ctr"/>
              <a:r>
                <a:rPr lang="en-US" sz="1400" dirty="0">
                  <a:solidFill>
                    <a:schemeClr val="tx1"/>
                  </a:solidFill>
                </a:rPr>
                <a:t>file1.txt (v1)</a:t>
              </a:r>
            </a:p>
            <a:p>
              <a:pPr algn="ctr"/>
              <a:r>
                <a:rPr lang="en-US" sz="1400" dirty="0">
                  <a:solidFill>
                    <a:schemeClr val="tx1"/>
                  </a:solidFill>
                </a:rPr>
                <a:t>file2.txt (v1)</a:t>
              </a: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799425" y="1690688"/>
              <a:ext cx="271420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List of commits</a:t>
              </a:r>
            </a:p>
          </p:txBody>
        </p:sp>
      </p:grpSp>
      <p:sp>
        <p:nvSpPr>
          <p:cNvPr id="18" name="TextBox 17"/>
          <p:cNvSpPr txBox="1"/>
          <p:nvPr/>
        </p:nvSpPr>
        <p:spPr>
          <a:xfrm>
            <a:off x="6495544" y="1943500"/>
            <a:ext cx="137564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git</a:t>
            </a:r>
            <a:r>
              <a:rPr lang="en-US" dirty="0"/>
              <a:t> reset</a:t>
            </a:r>
          </a:p>
          <a:p>
            <a:r>
              <a:rPr lang="en-US" dirty="0"/>
              <a:t>HEAD coolfile.txt</a:t>
            </a:r>
          </a:p>
        </p:txBody>
      </p:sp>
      <p:sp>
        <p:nvSpPr>
          <p:cNvPr id="19" name="Rectangle 18"/>
          <p:cNvSpPr/>
          <p:nvPr/>
        </p:nvSpPr>
        <p:spPr>
          <a:xfrm>
            <a:off x="8270734" y="3439114"/>
            <a:ext cx="3083065" cy="79302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newfile.txt (v1)</a:t>
            </a:r>
          </a:p>
          <a:p>
            <a:pPr algn="ctr"/>
            <a:r>
              <a:rPr lang="en-US" sz="1400" dirty="0">
                <a:solidFill>
                  <a:schemeClr val="tx1"/>
                </a:solidFill>
              </a:rPr>
              <a:t>file1.txt (v1)</a:t>
            </a:r>
          </a:p>
          <a:p>
            <a:pPr algn="ctr"/>
            <a:r>
              <a:rPr lang="en-US" sz="1400" dirty="0">
                <a:solidFill>
                  <a:schemeClr val="tx1"/>
                </a:solidFill>
              </a:rPr>
              <a:t>file2.txt (v1)</a:t>
            </a:r>
          </a:p>
        </p:txBody>
      </p:sp>
      <p:sp>
        <p:nvSpPr>
          <p:cNvPr id="20" name="Rectangle 19"/>
          <p:cNvSpPr/>
          <p:nvPr/>
        </p:nvSpPr>
        <p:spPr>
          <a:xfrm>
            <a:off x="8270735" y="4952325"/>
            <a:ext cx="3083065" cy="79302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file1.txt (v1)</a:t>
            </a:r>
          </a:p>
        </p:txBody>
      </p:sp>
      <p:cxnSp>
        <p:nvCxnSpPr>
          <p:cNvPr id="23" name="Straight Arrow Connector 22"/>
          <p:cNvCxnSpPr>
            <a:stCxn id="19" idx="2"/>
            <a:endCxn id="20" idx="0"/>
          </p:cNvCxnSpPr>
          <p:nvPr/>
        </p:nvCxnSpPr>
        <p:spPr>
          <a:xfrm>
            <a:off x="9812267" y="4232134"/>
            <a:ext cx="1" cy="720191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>
            <a:stCxn id="13" idx="2"/>
            <a:endCxn id="19" idx="0"/>
          </p:cNvCxnSpPr>
          <p:nvPr/>
        </p:nvCxnSpPr>
        <p:spPr>
          <a:xfrm flipH="1">
            <a:off x="9812267" y="2718924"/>
            <a:ext cx="1" cy="72019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8270734" y="5158945"/>
            <a:ext cx="11564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ab628cc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8270734" y="3645735"/>
            <a:ext cx="11564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782cb4f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8270734" y="2029683"/>
            <a:ext cx="115648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bb2df1a (HEAD)</a:t>
            </a:r>
          </a:p>
        </p:txBody>
      </p:sp>
      <p:sp>
        <p:nvSpPr>
          <p:cNvPr id="25" name="Title 1"/>
          <p:cNvSpPr txBox="1">
            <a:spLocks/>
          </p:cNvSpPr>
          <p:nvPr/>
        </p:nvSpPr>
        <p:spPr>
          <a:xfrm>
            <a:off x="493615" y="5640914"/>
            <a:ext cx="11336942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4000" dirty="0" err="1"/>
              <a:t>git</a:t>
            </a:r>
            <a:r>
              <a:rPr lang="en-US" sz="4000" dirty="0"/>
              <a:t> reset HEAD coolfile.txt (Note WD is unaffected)</a:t>
            </a:r>
          </a:p>
        </p:txBody>
      </p:sp>
      <p:cxnSp>
        <p:nvCxnSpPr>
          <p:cNvPr id="24" name="Straight Arrow Connector 23"/>
          <p:cNvCxnSpPr/>
          <p:nvPr/>
        </p:nvCxnSpPr>
        <p:spPr>
          <a:xfrm flipH="1">
            <a:off x="7453102" y="2192942"/>
            <a:ext cx="1731358" cy="1452794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063488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3615" y="365125"/>
            <a:ext cx="11336942" cy="1325563"/>
          </a:xfrm>
        </p:spPr>
        <p:txBody>
          <a:bodyPr>
            <a:normAutofit/>
          </a:bodyPr>
          <a:lstStyle/>
          <a:p>
            <a:pPr algn="ctr"/>
            <a:r>
              <a:rPr lang="en-US" sz="4000" dirty="0"/>
              <a:t>What if I want to start over on a file (in the WD)?</a:t>
            </a:r>
          </a:p>
        </p:txBody>
      </p:sp>
      <p:grpSp>
        <p:nvGrpSpPr>
          <p:cNvPr id="7" name="Group 6"/>
          <p:cNvGrpSpPr/>
          <p:nvPr/>
        </p:nvGrpSpPr>
        <p:grpSpPr>
          <a:xfrm>
            <a:off x="655455" y="1504571"/>
            <a:ext cx="3083065" cy="4240774"/>
            <a:chOff x="614995" y="1690688"/>
            <a:chExt cx="3083065" cy="4240774"/>
          </a:xfrm>
        </p:grpSpPr>
        <p:sp>
          <p:nvSpPr>
            <p:cNvPr id="4" name="Rectangle 3"/>
            <p:cNvSpPr/>
            <p:nvPr/>
          </p:nvSpPr>
          <p:spPr>
            <a:xfrm>
              <a:off x="614995" y="2112021"/>
              <a:ext cx="3083065" cy="3819441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strike="sngStrike" dirty="0">
                  <a:solidFill>
                    <a:srgbClr val="FF0000"/>
                  </a:solidFill>
                </a:rPr>
                <a:t>coolfile.txt (v2)</a:t>
              </a:r>
            </a:p>
            <a:p>
              <a:pPr algn="ctr"/>
              <a:r>
                <a:rPr lang="en-US" sz="3200" dirty="0">
                  <a:solidFill>
                    <a:srgbClr val="FF0000"/>
                  </a:solidFill>
                </a:rPr>
                <a:t>coolfile.txt (v1)</a:t>
              </a:r>
            </a:p>
            <a:p>
              <a:pPr algn="ctr"/>
              <a:r>
                <a:rPr lang="en-US" sz="3200" dirty="0">
                  <a:solidFill>
                    <a:schemeClr val="tx1"/>
                  </a:solidFill>
                </a:rPr>
                <a:t>file1.txt (v1)</a:t>
              </a:r>
            </a:p>
            <a:p>
              <a:pPr algn="ctr"/>
              <a:r>
                <a:rPr lang="en-US" sz="3200" dirty="0">
                  <a:solidFill>
                    <a:schemeClr val="tx1"/>
                  </a:solidFill>
                </a:rPr>
                <a:t>file2.txt (v1)</a:t>
              </a: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799425" y="1690688"/>
              <a:ext cx="271420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Working Directory</a:t>
              </a:r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4554467" y="1504571"/>
            <a:ext cx="3083065" cy="4240774"/>
            <a:chOff x="614995" y="1690688"/>
            <a:chExt cx="3083065" cy="4240774"/>
          </a:xfrm>
        </p:grpSpPr>
        <p:sp>
          <p:nvSpPr>
            <p:cNvPr id="9" name="Rectangle 8"/>
            <p:cNvSpPr/>
            <p:nvPr/>
          </p:nvSpPr>
          <p:spPr>
            <a:xfrm>
              <a:off x="614995" y="2112021"/>
              <a:ext cx="3083065" cy="3819441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strike="sngStrike" dirty="0">
                  <a:solidFill>
                    <a:srgbClr val="FF0000"/>
                  </a:solidFill>
                </a:rPr>
                <a:t>coolfile.txt (v2)</a:t>
              </a:r>
            </a:p>
            <a:p>
              <a:pPr algn="ctr"/>
              <a:r>
                <a:rPr lang="en-US" sz="3200" dirty="0">
                  <a:solidFill>
                    <a:srgbClr val="FF0000"/>
                  </a:solidFill>
                </a:rPr>
                <a:t>coolfile.txt (v1)</a:t>
              </a:r>
            </a:p>
            <a:p>
              <a:pPr algn="ctr"/>
              <a:r>
                <a:rPr lang="en-US" sz="3200" dirty="0">
                  <a:solidFill>
                    <a:schemeClr val="tx1"/>
                  </a:solidFill>
                </a:rPr>
                <a:t>file1.txt (v1)</a:t>
              </a:r>
            </a:p>
            <a:p>
              <a:pPr algn="ctr"/>
              <a:r>
                <a:rPr lang="en-US" sz="3200" dirty="0">
                  <a:solidFill>
                    <a:schemeClr val="tx1"/>
                  </a:solidFill>
                </a:rPr>
                <a:t>file2.txt (v1)</a:t>
              </a: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799425" y="1690688"/>
              <a:ext cx="271420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Staging Area</a:t>
              </a:r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8270735" y="1504571"/>
            <a:ext cx="3083065" cy="1214353"/>
            <a:chOff x="614995" y="1690688"/>
            <a:chExt cx="3083065" cy="1214353"/>
          </a:xfrm>
        </p:grpSpPr>
        <p:sp>
          <p:nvSpPr>
            <p:cNvPr id="13" name="Rectangle 12"/>
            <p:cNvSpPr/>
            <p:nvPr/>
          </p:nvSpPr>
          <p:spPr>
            <a:xfrm>
              <a:off x="614995" y="2112021"/>
              <a:ext cx="3083065" cy="79302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>
                  <a:solidFill>
                    <a:schemeClr val="tx1"/>
                  </a:solidFill>
                </a:rPr>
                <a:t>coolfile.txt (v1)</a:t>
              </a:r>
            </a:p>
            <a:p>
              <a:pPr algn="ctr"/>
              <a:r>
                <a:rPr lang="en-US" sz="1400" dirty="0">
                  <a:solidFill>
                    <a:schemeClr val="tx1"/>
                  </a:solidFill>
                </a:rPr>
                <a:t>file1.txt (v1)</a:t>
              </a:r>
            </a:p>
            <a:p>
              <a:pPr algn="ctr"/>
              <a:r>
                <a:rPr lang="en-US" sz="1400" dirty="0">
                  <a:solidFill>
                    <a:schemeClr val="tx1"/>
                  </a:solidFill>
                </a:rPr>
                <a:t>file2.txt (v1)</a:t>
              </a: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799425" y="1690688"/>
              <a:ext cx="271420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List of commits</a:t>
              </a:r>
            </a:p>
          </p:txBody>
        </p:sp>
      </p:grpSp>
      <p:sp>
        <p:nvSpPr>
          <p:cNvPr id="18" name="TextBox 17"/>
          <p:cNvSpPr txBox="1"/>
          <p:nvPr/>
        </p:nvSpPr>
        <p:spPr>
          <a:xfrm>
            <a:off x="2417327" y="2037775"/>
            <a:ext cx="137564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git</a:t>
            </a:r>
            <a:r>
              <a:rPr lang="en-US" dirty="0"/>
              <a:t> checkout HEAD coolfile.txt</a:t>
            </a:r>
          </a:p>
        </p:txBody>
      </p:sp>
      <p:sp>
        <p:nvSpPr>
          <p:cNvPr id="19" name="Rectangle 18"/>
          <p:cNvSpPr/>
          <p:nvPr/>
        </p:nvSpPr>
        <p:spPr>
          <a:xfrm>
            <a:off x="8270734" y="3439114"/>
            <a:ext cx="3083065" cy="79302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newfile.txt (v1)</a:t>
            </a:r>
          </a:p>
          <a:p>
            <a:pPr algn="ctr"/>
            <a:r>
              <a:rPr lang="en-US" sz="1400" dirty="0">
                <a:solidFill>
                  <a:schemeClr val="tx1"/>
                </a:solidFill>
              </a:rPr>
              <a:t>file1.txt (v1)</a:t>
            </a:r>
          </a:p>
          <a:p>
            <a:pPr algn="ctr"/>
            <a:r>
              <a:rPr lang="en-US" sz="1400" dirty="0">
                <a:solidFill>
                  <a:schemeClr val="tx1"/>
                </a:solidFill>
              </a:rPr>
              <a:t>file2.txt (v1)</a:t>
            </a:r>
          </a:p>
        </p:txBody>
      </p:sp>
      <p:sp>
        <p:nvSpPr>
          <p:cNvPr id="20" name="Rectangle 19"/>
          <p:cNvSpPr/>
          <p:nvPr/>
        </p:nvSpPr>
        <p:spPr>
          <a:xfrm>
            <a:off x="8270735" y="4952325"/>
            <a:ext cx="3083065" cy="79302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file1.txt (v1)</a:t>
            </a:r>
          </a:p>
        </p:txBody>
      </p:sp>
      <p:cxnSp>
        <p:nvCxnSpPr>
          <p:cNvPr id="23" name="Straight Arrow Connector 22"/>
          <p:cNvCxnSpPr>
            <a:stCxn id="19" idx="2"/>
            <a:endCxn id="20" idx="0"/>
          </p:cNvCxnSpPr>
          <p:nvPr/>
        </p:nvCxnSpPr>
        <p:spPr>
          <a:xfrm>
            <a:off x="9812267" y="4232134"/>
            <a:ext cx="1" cy="720191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>
            <a:stCxn id="13" idx="2"/>
            <a:endCxn id="19" idx="0"/>
          </p:cNvCxnSpPr>
          <p:nvPr/>
        </p:nvCxnSpPr>
        <p:spPr>
          <a:xfrm flipH="1">
            <a:off x="9812267" y="2718924"/>
            <a:ext cx="1" cy="72019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8270734" y="5158945"/>
            <a:ext cx="11564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ab628cc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8270734" y="3645735"/>
            <a:ext cx="11564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782cb4f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8270734" y="2029683"/>
            <a:ext cx="115648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bb2df1a (HEAD)</a:t>
            </a:r>
          </a:p>
        </p:txBody>
      </p:sp>
      <p:sp>
        <p:nvSpPr>
          <p:cNvPr id="25" name="Title 1"/>
          <p:cNvSpPr txBox="1">
            <a:spLocks/>
          </p:cNvSpPr>
          <p:nvPr/>
        </p:nvSpPr>
        <p:spPr>
          <a:xfrm>
            <a:off x="493615" y="5640914"/>
            <a:ext cx="11336942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4000" dirty="0" err="1"/>
              <a:t>git</a:t>
            </a:r>
            <a:r>
              <a:rPr lang="en-US" sz="4000" dirty="0"/>
              <a:t> checkout HEAD coolfile.txt</a:t>
            </a:r>
          </a:p>
        </p:txBody>
      </p:sp>
      <p:cxnSp>
        <p:nvCxnSpPr>
          <p:cNvPr id="24" name="Straight Arrow Connector 23"/>
          <p:cNvCxnSpPr/>
          <p:nvPr/>
        </p:nvCxnSpPr>
        <p:spPr>
          <a:xfrm flipH="1">
            <a:off x="3554089" y="2192942"/>
            <a:ext cx="5630371" cy="1369114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 flipH="1">
            <a:off x="7307108" y="2228775"/>
            <a:ext cx="1877352" cy="1234584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088813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3615" y="365125"/>
            <a:ext cx="11336942" cy="1325563"/>
          </a:xfrm>
        </p:spPr>
        <p:txBody>
          <a:bodyPr>
            <a:normAutofit/>
          </a:bodyPr>
          <a:lstStyle/>
          <a:p>
            <a:pPr algn="ctr"/>
            <a:r>
              <a:rPr lang="en-US" sz="4000" dirty="0"/>
              <a:t>What if I want to start over (in both WD and SA)?</a:t>
            </a:r>
          </a:p>
        </p:txBody>
      </p:sp>
      <p:grpSp>
        <p:nvGrpSpPr>
          <p:cNvPr id="7" name="Group 6"/>
          <p:cNvGrpSpPr/>
          <p:nvPr/>
        </p:nvGrpSpPr>
        <p:grpSpPr>
          <a:xfrm>
            <a:off x="655455" y="1504571"/>
            <a:ext cx="3083065" cy="4240774"/>
            <a:chOff x="614995" y="1690688"/>
            <a:chExt cx="3083065" cy="4240774"/>
          </a:xfrm>
        </p:grpSpPr>
        <p:sp>
          <p:nvSpPr>
            <p:cNvPr id="4" name="Rectangle 3"/>
            <p:cNvSpPr/>
            <p:nvPr/>
          </p:nvSpPr>
          <p:spPr>
            <a:xfrm>
              <a:off x="614995" y="2112021"/>
              <a:ext cx="3083065" cy="3819441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strike="sngStrike" dirty="0">
                  <a:solidFill>
                    <a:srgbClr val="FF0000"/>
                  </a:solidFill>
                </a:rPr>
                <a:t>coolfile.txt (v2)</a:t>
              </a:r>
            </a:p>
            <a:p>
              <a:pPr algn="ctr"/>
              <a:r>
                <a:rPr lang="en-US" sz="3200" dirty="0">
                  <a:solidFill>
                    <a:srgbClr val="FF0000"/>
                  </a:solidFill>
                </a:rPr>
                <a:t>coolfile.txt (v1)</a:t>
              </a:r>
            </a:p>
            <a:p>
              <a:pPr algn="ctr"/>
              <a:r>
                <a:rPr lang="en-US" sz="3200" strike="sngStrike" dirty="0">
                  <a:solidFill>
                    <a:srgbClr val="FF0000"/>
                  </a:solidFill>
                </a:rPr>
                <a:t>file1.txt (v2)</a:t>
              </a:r>
            </a:p>
            <a:p>
              <a:pPr algn="ctr"/>
              <a:r>
                <a:rPr lang="en-US" sz="3200" dirty="0">
                  <a:solidFill>
                    <a:srgbClr val="FF0000"/>
                  </a:solidFill>
                </a:rPr>
                <a:t>file1.txt (v1)</a:t>
              </a:r>
            </a:p>
            <a:p>
              <a:pPr algn="ctr"/>
              <a:r>
                <a:rPr lang="en-US" sz="3200" dirty="0">
                  <a:solidFill>
                    <a:schemeClr val="tx1"/>
                  </a:solidFill>
                </a:rPr>
                <a:t>file2.txt (v1)</a:t>
              </a: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799425" y="1690688"/>
              <a:ext cx="271420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Working Directory</a:t>
              </a:r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4554467" y="1504571"/>
            <a:ext cx="3083065" cy="4240774"/>
            <a:chOff x="614995" y="1690688"/>
            <a:chExt cx="3083065" cy="4240774"/>
          </a:xfrm>
        </p:grpSpPr>
        <p:sp>
          <p:nvSpPr>
            <p:cNvPr id="9" name="Rectangle 8"/>
            <p:cNvSpPr/>
            <p:nvPr/>
          </p:nvSpPr>
          <p:spPr>
            <a:xfrm>
              <a:off x="614995" y="2112021"/>
              <a:ext cx="3083065" cy="3819441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strike="sngStrike" dirty="0">
                  <a:solidFill>
                    <a:srgbClr val="FF0000"/>
                  </a:solidFill>
                </a:rPr>
                <a:t>coolfile.txt (v2)</a:t>
              </a:r>
            </a:p>
            <a:p>
              <a:pPr algn="ctr"/>
              <a:r>
                <a:rPr lang="en-US" sz="3200" dirty="0">
                  <a:solidFill>
                    <a:srgbClr val="FF0000"/>
                  </a:solidFill>
                </a:rPr>
                <a:t>coolfile.txt (v1)</a:t>
              </a:r>
            </a:p>
            <a:p>
              <a:pPr algn="ctr"/>
              <a:r>
                <a:rPr lang="en-US" sz="3200" strike="sngStrike" dirty="0">
                  <a:solidFill>
                    <a:srgbClr val="FF0000"/>
                  </a:solidFill>
                </a:rPr>
                <a:t>file1.txt (v2)</a:t>
              </a:r>
            </a:p>
            <a:p>
              <a:pPr algn="ctr"/>
              <a:r>
                <a:rPr lang="en-US" sz="3200" dirty="0">
                  <a:solidFill>
                    <a:srgbClr val="FF0000"/>
                  </a:solidFill>
                </a:rPr>
                <a:t>file1.txt (v1)</a:t>
              </a:r>
            </a:p>
            <a:p>
              <a:pPr algn="ctr"/>
              <a:r>
                <a:rPr lang="en-US" sz="3200" dirty="0">
                  <a:solidFill>
                    <a:schemeClr val="tx1"/>
                  </a:solidFill>
                </a:rPr>
                <a:t>file2.txt (v1)</a:t>
              </a: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799425" y="1690688"/>
              <a:ext cx="271420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Staging Area</a:t>
              </a:r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8270735" y="1504571"/>
            <a:ext cx="3083065" cy="1214353"/>
            <a:chOff x="614995" y="1690688"/>
            <a:chExt cx="3083065" cy="1214353"/>
          </a:xfrm>
        </p:grpSpPr>
        <p:sp>
          <p:nvSpPr>
            <p:cNvPr id="13" name="Rectangle 12"/>
            <p:cNvSpPr/>
            <p:nvPr/>
          </p:nvSpPr>
          <p:spPr>
            <a:xfrm>
              <a:off x="614995" y="2112021"/>
              <a:ext cx="3083065" cy="79302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>
                  <a:solidFill>
                    <a:schemeClr val="tx1"/>
                  </a:solidFill>
                </a:rPr>
                <a:t>coolfile.txt (v1)</a:t>
              </a:r>
            </a:p>
            <a:p>
              <a:pPr algn="ctr"/>
              <a:r>
                <a:rPr lang="en-US" sz="1400" dirty="0">
                  <a:solidFill>
                    <a:schemeClr val="tx1"/>
                  </a:solidFill>
                </a:rPr>
                <a:t>file1.txt (v1)</a:t>
              </a:r>
            </a:p>
            <a:p>
              <a:pPr algn="ctr"/>
              <a:r>
                <a:rPr lang="en-US" sz="1400" dirty="0">
                  <a:solidFill>
                    <a:schemeClr val="tx1"/>
                  </a:solidFill>
                </a:rPr>
                <a:t>file2.txt (v1)</a:t>
              </a: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799425" y="1690688"/>
              <a:ext cx="271420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List of commits</a:t>
              </a:r>
            </a:p>
          </p:txBody>
        </p:sp>
      </p:grpSp>
      <p:sp>
        <p:nvSpPr>
          <p:cNvPr id="18" name="TextBox 17"/>
          <p:cNvSpPr txBox="1"/>
          <p:nvPr/>
        </p:nvSpPr>
        <p:spPr>
          <a:xfrm>
            <a:off x="1569855" y="2168182"/>
            <a:ext cx="22900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git</a:t>
            </a:r>
            <a:r>
              <a:rPr lang="en-US" dirty="0"/>
              <a:t> reset --hard HEAD</a:t>
            </a:r>
          </a:p>
        </p:txBody>
      </p:sp>
      <p:sp>
        <p:nvSpPr>
          <p:cNvPr id="19" name="Rectangle 18"/>
          <p:cNvSpPr/>
          <p:nvPr/>
        </p:nvSpPr>
        <p:spPr>
          <a:xfrm>
            <a:off x="8270734" y="3439114"/>
            <a:ext cx="3083065" cy="79302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newfile.txt (v1)</a:t>
            </a:r>
          </a:p>
          <a:p>
            <a:pPr algn="ctr"/>
            <a:r>
              <a:rPr lang="en-US" sz="1400" dirty="0">
                <a:solidFill>
                  <a:schemeClr val="tx1"/>
                </a:solidFill>
              </a:rPr>
              <a:t>file1.txt (v1)</a:t>
            </a:r>
          </a:p>
          <a:p>
            <a:pPr algn="ctr"/>
            <a:r>
              <a:rPr lang="en-US" sz="1400" dirty="0">
                <a:solidFill>
                  <a:schemeClr val="tx1"/>
                </a:solidFill>
              </a:rPr>
              <a:t>file2.txt (v1)</a:t>
            </a:r>
          </a:p>
        </p:txBody>
      </p:sp>
      <p:sp>
        <p:nvSpPr>
          <p:cNvPr id="20" name="Rectangle 19"/>
          <p:cNvSpPr/>
          <p:nvPr/>
        </p:nvSpPr>
        <p:spPr>
          <a:xfrm>
            <a:off x="8270735" y="4952325"/>
            <a:ext cx="3083065" cy="79302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file1.txt (v1)</a:t>
            </a:r>
          </a:p>
        </p:txBody>
      </p:sp>
      <p:cxnSp>
        <p:nvCxnSpPr>
          <p:cNvPr id="23" name="Straight Arrow Connector 22"/>
          <p:cNvCxnSpPr>
            <a:stCxn id="19" idx="2"/>
            <a:endCxn id="20" idx="0"/>
          </p:cNvCxnSpPr>
          <p:nvPr/>
        </p:nvCxnSpPr>
        <p:spPr>
          <a:xfrm>
            <a:off x="9812267" y="4232134"/>
            <a:ext cx="1" cy="720191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>
            <a:stCxn id="13" idx="2"/>
            <a:endCxn id="19" idx="0"/>
          </p:cNvCxnSpPr>
          <p:nvPr/>
        </p:nvCxnSpPr>
        <p:spPr>
          <a:xfrm flipH="1">
            <a:off x="9812267" y="2718924"/>
            <a:ext cx="1" cy="72019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8270734" y="5158945"/>
            <a:ext cx="11564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ab628cc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8270734" y="3645735"/>
            <a:ext cx="11564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782cb4f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8270734" y="2029683"/>
            <a:ext cx="115648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bb2df1a (HEAD)</a:t>
            </a:r>
          </a:p>
        </p:txBody>
      </p:sp>
      <p:sp>
        <p:nvSpPr>
          <p:cNvPr id="25" name="Title 1"/>
          <p:cNvSpPr txBox="1">
            <a:spLocks/>
          </p:cNvSpPr>
          <p:nvPr/>
        </p:nvSpPr>
        <p:spPr>
          <a:xfrm>
            <a:off x="493615" y="5640914"/>
            <a:ext cx="11336942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4000" dirty="0" err="1"/>
              <a:t>git</a:t>
            </a:r>
            <a:r>
              <a:rPr lang="en-US" sz="4000" dirty="0"/>
              <a:t> reset --hard HEAD (overwrites entire WD!)</a:t>
            </a:r>
          </a:p>
        </p:txBody>
      </p:sp>
      <p:cxnSp>
        <p:nvCxnSpPr>
          <p:cNvPr id="24" name="Straight Arrow Connector 23"/>
          <p:cNvCxnSpPr/>
          <p:nvPr/>
        </p:nvCxnSpPr>
        <p:spPr>
          <a:xfrm flipH="1">
            <a:off x="3554089" y="2192942"/>
            <a:ext cx="5630371" cy="1369114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 flipH="1">
            <a:off x="7408764" y="2228775"/>
            <a:ext cx="1775696" cy="1329394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716896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Summary: Manipulating the Staging Area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To update the staging area with files from your working directory, use “</a:t>
            </a:r>
            <a:r>
              <a:rPr lang="en-US" dirty="0" err="1"/>
              <a:t>git</a:t>
            </a:r>
            <a:r>
              <a:rPr lang="en-US" dirty="0"/>
              <a:t> add”.</a:t>
            </a:r>
          </a:p>
          <a:p>
            <a:r>
              <a:rPr lang="en-US" dirty="0"/>
              <a:t>To update the staging area with files from HEAD, use “</a:t>
            </a:r>
            <a:r>
              <a:rPr lang="en-US" dirty="0" err="1"/>
              <a:t>git</a:t>
            </a:r>
            <a:r>
              <a:rPr lang="en-US" dirty="0"/>
              <a:t> reset”.</a:t>
            </a:r>
          </a:p>
          <a:p>
            <a:r>
              <a:rPr lang="en-US" dirty="0"/>
              <a:t>To delete files from the staging area, use “</a:t>
            </a:r>
            <a:r>
              <a:rPr lang="en-US" dirty="0" err="1"/>
              <a:t>git</a:t>
            </a:r>
            <a:r>
              <a:rPr lang="en-US" dirty="0"/>
              <a:t> </a:t>
            </a:r>
            <a:r>
              <a:rPr lang="en-US" dirty="0" err="1"/>
              <a:t>rm</a:t>
            </a:r>
            <a:r>
              <a:rPr lang="en-US" dirty="0"/>
              <a:t>”.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That’s how you manipulate the staging area. How about the working directory?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56513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1529</TotalTime>
  <Words>1321</Words>
  <Application>Microsoft Office PowerPoint</Application>
  <PresentationFormat>Widescreen</PresentationFormat>
  <Paragraphs>211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</vt:lpstr>
      <vt:lpstr>Calibri</vt:lpstr>
      <vt:lpstr>Calibri Light</vt:lpstr>
      <vt:lpstr>Mangal</vt:lpstr>
      <vt:lpstr>Office Theme</vt:lpstr>
      <vt:lpstr>PowerPoint Presentation</vt:lpstr>
      <vt:lpstr>Review: The Git Commit Workflow (Edit, Add, Commit)</vt:lpstr>
      <vt:lpstr>What about new files?</vt:lpstr>
      <vt:lpstr>What about removing files?</vt:lpstr>
      <vt:lpstr>What about renaming files?</vt:lpstr>
      <vt:lpstr>What if I want to ‘unstage’ a file?</vt:lpstr>
      <vt:lpstr>What if I want to start over on a file (in the WD)?</vt:lpstr>
      <vt:lpstr>What if I want to start over (in both WD and SA)?</vt:lpstr>
      <vt:lpstr>Summary: Manipulating the Staging Area</vt:lpstr>
      <vt:lpstr>Summary: Manipulating the Working Directory</vt:lpstr>
      <vt:lpstr>Ignoring files</vt:lpstr>
      <vt:lpstr>Configuring Git</vt:lpstr>
      <vt:lpstr>Where we are</vt:lpstr>
      <vt:lpstr>Activity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Andrew Benson</dc:creator>
  <cp:lastModifiedBy>Aaron Perley</cp:lastModifiedBy>
  <cp:revision>72</cp:revision>
  <dcterms:created xsi:type="dcterms:W3CDTF">2015-09-10T04:41:06Z</dcterms:created>
  <dcterms:modified xsi:type="dcterms:W3CDTF">2017-09-12T17:13:23Z</dcterms:modified>
</cp:coreProperties>
</file>