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1" r:id="rId3"/>
    <p:sldId id="299" r:id="rId4"/>
    <p:sldId id="281" r:id="rId5"/>
    <p:sldId id="262" r:id="rId6"/>
    <p:sldId id="286" r:id="rId7"/>
    <p:sldId id="302" r:id="rId8"/>
    <p:sldId id="287" r:id="rId9"/>
    <p:sldId id="288" r:id="rId10"/>
    <p:sldId id="279" r:id="rId11"/>
    <p:sldId id="290" r:id="rId12"/>
    <p:sldId id="291" r:id="rId13"/>
    <p:sldId id="292" r:id="rId14"/>
    <p:sldId id="293" r:id="rId15"/>
    <p:sldId id="294" r:id="rId16"/>
    <p:sldId id="295" r:id="rId17"/>
    <p:sldId id="300" r:id="rId18"/>
    <p:sldId id="267" r:id="rId19"/>
    <p:sldId id="264" r:id="rId20"/>
    <p:sldId id="276" r:id="rId21"/>
    <p:sldId id="275" r:id="rId22"/>
    <p:sldId id="277" r:id="rId23"/>
    <p:sldId id="28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drew.cmu.edu/course/98-174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hatthecommit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HA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80225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Lecture 2</a:t>
            </a:r>
          </a:p>
          <a:p>
            <a:r>
              <a:rPr lang="en-US" dirty="0"/>
              <a:t>Making Simple Commits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819" y="2991356"/>
            <a:ext cx="2035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Sign in on the attendance sheet!</a:t>
            </a:r>
          </a:p>
        </p:txBody>
      </p:sp>
      <p:pic>
        <p:nvPicPr>
          <p:cNvPr id="1026" name="Picture 2" descr="Git Comm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272" y="2457540"/>
            <a:ext cx="5662598" cy="322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29596" y="5915278"/>
            <a:ext cx="421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credit: https://xkcd.com/1296/</a:t>
            </a:r>
          </a:p>
        </p:txBody>
      </p:sp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commit?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32301" cy="27850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snapshot</a:t>
            </a:r>
            <a:r>
              <a:rPr lang="en-US" dirty="0"/>
              <a:t> of all the files in a project at a particular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b="1" dirty="0"/>
              <a:t>checkpoint</a:t>
            </a:r>
            <a:r>
              <a:rPr lang="en-US" dirty="0"/>
              <a:t> in your project you can come back to or refer 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changes</a:t>
            </a:r>
            <a:r>
              <a:rPr lang="en-US" dirty="0"/>
              <a:t> a commit makes over the previous commit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064" y="4610637"/>
            <a:ext cx="3157019" cy="2094643"/>
          </a:xfrm>
          <a:prstGeom prst="rect">
            <a:avLst/>
          </a:prstGeom>
        </p:spPr>
      </p:pic>
      <p:pic>
        <p:nvPicPr>
          <p:cNvPr id="1026" name="Picture 2" descr="https://s-media-cache-ak0.pinimg.com/originals/0c/b7/59/0cb7597674a08791e2c0023e28045ae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622" y="365125"/>
            <a:ext cx="4485904" cy="379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5225966"/>
            <a:ext cx="6747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Commits are identified by their SHA-1 </a:t>
            </a:r>
            <a:r>
              <a:rPr lang="en-US" sz="2800" b="1" dirty="0"/>
              <a:t>hash</a:t>
            </a:r>
          </a:p>
        </p:txBody>
      </p:sp>
    </p:spTree>
    <p:extLst>
      <p:ext uri="{BB962C8B-B14F-4D97-AF65-F5344CB8AC3E}">
        <p14:creationId xmlns:p14="http://schemas.microsoft.com/office/powerpoint/2010/main" val="406351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Git Diff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21" y="1964701"/>
            <a:ext cx="11359157" cy="4156320"/>
          </a:xfrm>
        </p:spPr>
      </p:pic>
    </p:spTree>
    <p:extLst>
      <p:ext uri="{BB962C8B-B14F-4D97-AF65-F5344CB8AC3E}">
        <p14:creationId xmlns:p14="http://schemas.microsoft.com/office/powerpoint/2010/main" val="380158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Commits: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88483" cy="4351338"/>
          </a:xfrm>
        </p:spPr>
        <p:txBody>
          <a:bodyPr/>
          <a:lstStyle/>
          <a:p>
            <a:r>
              <a:rPr lang="en-US" dirty="0"/>
              <a:t>Editing a file takes its state from 1 particular snapshot to the next</a:t>
            </a:r>
          </a:p>
          <a:p>
            <a:r>
              <a:rPr lang="en-US" dirty="0"/>
              <a:t>When we edit a file, we can see it as a set of changes (a “diff”) from the snapshotted state of that file</a:t>
            </a:r>
          </a:p>
          <a:p>
            <a:r>
              <a:rPr lang="en-US" dirty="0"/>
              <a:t>Commits bundle up sets of changes to a list of files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6" name="Rectangle 15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</a:t>
              </a:r>
              <a:r>
                <a:rPr lang="en-US" sz="1400" dirty="0">
                  <a:solidFill>
                    <a:srgbClr val="FF0000"/>
                  </a:solidFill>
                </a:rPr>
                <a:t>v2</a:t>
              </a:r>
              <a:r>
                <a:rPr lang="en-US" sz="1400" dirty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file3.txt (v1)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file3.txt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cxnSp>
        <p:nvCxnSpPr>
          <p:cNvPr id="21" name="Straight Arrow Connector 20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6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</p:spTree>
    <p:extLst>
      <p:ext uri="{BB962C8B-B14F-4D97-AF65-F5344CB8AC3E}">
        <p14:creationId xmlns:p14="http://schemas.microsoft.com/office/powerpoint/2010/main" val="3736539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show &lt;commit hash&gt;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52261"/>
            <a:ext cx="9923603" cy="530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22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454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Git</a:t>
            </a:r>
            <a:r>
              <a:rPr lang="en-US" dirty="0"/>
              <a:t> Commit Workflow: Edit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455" y="1925904"/>
            <a:ext cx="3083065" cy="38194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file3.txt (v1)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455" y="5745345"/>
            <a:ext cx="3083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Make changes to files</a:t>
            </a:r>
          </a:p>
          <a:p>
            <a:pPr algn="ctr"/>
            <a:r>
              <a:rPr lang="en-US" dirty="0">
                <a:latin typeface="Consolas" panose="020B0609020204030204" pitchFamily="49" charset="0"/>
              </a:rPr>
              <a:t>vim file1.txt file3.txt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9885" y="1504571"/>
            <a:ext cx="271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Working Directory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655455" y="1925903"/>
            <a:ext cx="3083065" cy="38194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file1.txt (</a:t>
            </a:r>
            <a:r>
              <a:rPr lang="en-US" sz="3200" dirty="0">
                <a:solidFill>
                  <a:srgbClr val="FF0000"/>
                </a:solidFill>
              </a:rPr>
              <a:t>v2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file3.txt (</a:t>
            </a:r>
            <a:r>
              <a:rPr lang="en-US" sz="3200" dirty="0">
                <a:solidFill>
                  <a:srgbClr val="FF0000"/>
                </a:solidFill>
              </a:rPr>
              <a:t>v2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503761" y="1438964"/>
            <a:ext cx="5650173" cy="2396659"/>
            <a:chOff x="4503761" y="1438964"/>
            <a:chExt cx="5650173" cy="2396659"/>
          </a:xfrm>
        </p:grpSpPr>
        <p:grpSp>
          <p:nvGrpSpPr>
            <p:cNvPr id="12" name="Group 11"/>
            <p:cNvGrpSpPr/>
            <p:nvPr/>
          </p:nvGrpSpPr>
          <p:grpSpPr>
            <a:xfrm>
              <a:off x="4503761" y="1438964"/>
              <a:ext cx="5650173" cy="2396659"/>
              <a:chOff x="4503761" y="1438964"/>
              <a:chExt cx="5650173" cy="2396659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503761" y="1925903"/>
                <a:ext cx="5650173" cy="1909720"/>
              </a:xfrm>
              <a:prstGeom prst="rect">
                <a:avLst/>
              </a:prstGeom>
              <a:ln w="3810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971745" y="1438964"/>
                <a:ext cx="27142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List of Changes</a:t>
                </a:r>
              </a:p>
            </p:txBody>
          </p:sp>
        </p:grpSp>
        <p:sp>
          <p:nvSpPr>
            <p:cNvPr id="13" name="Isosceles Triangle 12"/>
            <p:cNvSpPr/>
            <p:nvPr/>
          </p:nvSpPr>
          <p:spPr>
            <a:xfrm>
              <a:off x="4831307" y="2156346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08979" y="2057158"/>
              <a:ext cx="45174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file1.txt: add the line “here is a new line!” between lines 3 and 4</a:t>
              </a:r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4831307" y="2921369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08979" y="2975118"/>
              <a:ext cx="45174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file3.txt: delete line 27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057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503760" y="4416450"/>
            <a:ext cx="5650173" cy="2123102"/>
            <a:chOff x="4503761" y="1438964"/>
            <a:chExt cx="5650173" cy="2123102"/>
          </a:xfrm>
        </p:grpSpPr>
        <p:sp>
          <p:nvSpPr>
            <p:cNvPr id="24" name="Rectangle 23"/>
            <p:cNvSpPr/>
            <p:nvPr/>
          </p:nvSpPr>
          <p:spPr>
            <a:xfrm>
              <a:off x="4503761" y="1925903"/>
              <a:ext cx="5650173" cy="1636163"/>
            </a:xfrm>
            <a:prstGeom prst="rect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71745" y="1438964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454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Git</a:t>
            </a:r>
            <a:r>
              <a:rPr lang="en-US" dirty="0"/>
              <a:t> Commit Workflow: Add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9885" y="1504571"/>
            <a:ext cx="271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Working Directory</a:t>
            </a:r>
          </a:p>
        </p:txBody>
      </p:sp>
      <p:sp>
        <p:nvSpPr>
          <p:cNvPr id="9" name="Rectangle 8"/>
          <p:cNvSpPr/>
          <p:nvPr/>
        </p:nvSpPr>
        <p:spPr>
          <a:xfrm>
            <a:off x="655454" y="1915392"/>
            <a:ext cx="3083065" cy="38194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file1.txt (</a:t>
            </a:r>
            <a:r>
              <a:rPr lang="en-US" sz="3200" dirty="0">
                <a:solidFill>
                  <a:srgbClr val="FF0000"/>
                </a:solidFill>
              </a:rPr>
              <a:t>v2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file3.txt (</a:t>
            </a:r>
            <a:r>
              <a:rPr lang="en-US" sz="3200" dirty="0">
                <a:solidFill>
                  <a:srgbClr val="FF0000"/>
                </a:solidFill>
              </a:rPr>
              <a:t>v2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503761" y="1438964"/>
            <a:ext cx="5650173" cy="2123102"/>
            <a:chOff x="4503761" y="1438964"/>
            <a:chExt cx="5650173" cy="2123102"/>
          </a:xfrm>
        </p:grpSpPr>
        <p:sp>
          <p:nvSpPr>
            <p:cNvPr id="10" name="Rectangle 9"/>
            <p:cNvSpPr/>
            <p:nvPr/>
          </p:nvSpPr>
          <p:spPr>
            <a:xfrm>
              <a:off x="4503761" y="1925903"/>
              <a:ext cx="5650173" cy="1636163"/>
            </a:xfrm>
            <a:prstGeom prst="rect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71745" y="1438964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Changes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31307" y="2057158"/>
            <a:ext cx="4995081" cy="646331"/>
            <a:chOff x="4831307" y="2057158"/>
            <a:chExt cx="4995081" cy="646331"/>
          </a:xfrm>
        </p:grpSpPr>
        <p:sp>
          <p:nvSpPr>
            <p:cNvPr id="13" name="Isosceles Triangle 12"/>
            <p:cNvSpPr/>
            <p:nvPr/>
          </p:nvSpPr>
          <p:spPr>
            <a:xfrm>
              <a:off x="4831307" y="2156346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08979" y="2057158"/>
              <a:ext cx="45174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file1.txt: add the line “here is a new line!” between lines 3 and 4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831307" y="2921369"/>
            <a:ext cx="4995081" cy="423081"/>
            <a:chOff x="4831307" y="2921369"/>
            <a:chExt cx="4995081" cy="423081"/>
          </a:xfrm>
        </p:grpSpPr>
        <p:sp>
          <p:nvSpPr>
            <p:cNvPr id="15" name="Isosceles Triangle 14"/>
            <p:cNvSpPr/>
            <p:nvPr/>
          </p:nvSpPr>
          <p:spPr>
            <a:xfrm>
              <a:off x="4831307" y="2921369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08979" y="2975118"/>
              <a:ext cx="45174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file3.txt: delete line 27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38532" y="5734833"/>
            <a:ext cx="3916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the current differences</a:t>
            </a:r>
          </a:p>
          <a:p>
            <a:pPr algn="ctr"/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add file1.txt file3.txt</a:t>
            </a:r>
          </a:p>
        </p:txBody>
      </p:sp>
    </p:spTree>
    <p:extLst>
      <p:ext uri="{BB962C8B-B14F-4D97-AF65-F5344CB8AC3E}">
        <p14:creationId xmlns:p14="http://schemas.microsoft.com/office/powerpoint/2010/main" val="375679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-1.66667E-6 0.4368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2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-1.66667E-6 0.4469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10932" y="4049005"/>
            <a:ext cx="5650173" cy="1636163"/>
          </a:xfrm>
          <a:prstGeom prst="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78916" y="3562066"/>
            <a:ext cx="271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Staging Area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454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Git</a:t>
            </a:r>
            <a:r>
              <a:rPr lang="en-US" dirty="0"/>
              <a:t> Commit Workflow: Commit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8532" y="1267993"/>
            <a:ext cx="5650173" cy="2123102"/>
            <a:chOff x="4503761" y="1438964"/>
            <a:chExt cx="5650173" cy="2123102"/>
          </a:xfrm>
        </p:grpSpPr>
        <p:sp>
          <p:nvSpPr>
            <p:cNvPr id="10" name="Rectangle 9"/>
            <p:cNvSpPr/>
            <p:nvPr/>
          </p:nvSpPr>
          <p:spPr>
            <a:xfrm>
              <a:off x="4503761" y="1925903"/>
              <a:ext cx="5650173" cy="1636163"/>
            </a:xfrm>
            <a:prstGeom prst="rect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71745" y="1438964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Changes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0240" y="4166613"/>
            <a:ext cx="4995081" cy="646331"/>
            <a:chOff x="4831307" y="2057158"/>
            <a:chExt cx="4995081" cy="646331"/>
          </a:xfrm>
        </p:grpSpPr>
        <p:sp>
          <p:nvSpPr>
            <p:cNvPr id="13" name="Isosceles Triangle 12"/>
            <p:cNvSpPr/>
            <p:nvPr/>
          </p:nvSpPr>
          <p:spPr>
            <a:xfrm>
              <a:off x="4831307" y="2156346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08979" y="2057158"/>
              <a:ext cx="45174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file1.txt: add the line “here is a new line!” between lines 3 and 4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0240" y="5030824"/>
            <a:ext cx="4995081" cy="423081"/>
            <a:chOff x="4831307" y="2921369"/>
            <a:chExt cx="4995081" cy="423081"/>
          </a:xfrm>
        </p:grpSpPr>
        <p:sp>
          <p:nvSpPr>
            <p:cNvPr id="15" name="Isosceles Triangle 14"/>
            <p:cNvSpPr/>
            <p:nvPr/>
          </p:nvSpPr>
          <p:spPr>
            <a:xfrm>
              <a:off x="4831307" y="2921369"/>
              <a:ext cx="477672" cy="4230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08979" y="2975118"/>
              <a:ext cx="45174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 file3.txt: delete line 27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4857" y="5802775"/>
            <a:ext cx="5862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Commit the currently staged differences</a:t>
            </a:r>
          </a:p>
          <a:p>
            <a:pPr algn="ctr"/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commit –m "fixed bug in file1 and file3"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305040" y="2037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</a:t>
            </a:r>
            <a:r>
              <a:rPr lang="en-US" sz="1400" dirty="0">
                <a:solidFill>
                  <a:srgbClr val="FF0000"/>
                </a:solidFill>
              </a:rPr>
              <a:t>v2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file3.txt (</a:t>
            </a:r>
            <a:r>
              <a:rPr lang="en-US" sz="1400" dirty="0">
                <a:solidFill>
                  <a:srgbClr val="FF0000"/>
                </a:solidFill>
              </a:rPr>
              <a:t>v2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55165" y="1504571"/>
            <a:ext cx="2714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of commits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305041" y="315874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file3.txt (v1)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305040" y="435394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cxnSp>
        <p:nvCxnSpPr>
          <p:cNvPr id="27" name="Straight Arrow Connector 26"/>
          <p:cNvCxnSpPr>
            <a:stCxn id="23" idx="2"/>
            <a:endCxn id="26" idx="0"/>
          </p:cNvCxnSpPr>
          <p:nvPr/>
        </p:nvCxnSpPr>
        <p:spPr>
          <a:xfrm flipH="1">
            <a:off x="9846573" y="3951765"/>
            <a:ext cx="1" cy="4021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2"/>
            <a:endCxn id="23" idx="0"/>
          </p:cNvCxnSpPr>
          <p:nvPr/>
        </p:nvCxnSpPr>
        <p:spPr>
          <a:xfrm>
            <a:off x="9846573" y="2830134"/>
            <a:ext cx="1" cy="3286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305041" y="4592663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05041" y="3365366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05041" y="2220329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986448" y="1504571"/>
            <a:ext cx="818865" cy="36933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32" name="Elbow Connector 31"/>
          <p:cNvCxnSpPr>
            <a:stCxn id="7" idx="3"/>
            <a:endCxn id="23" idx="3"/>
          </p:cNvCxnSpPr>
          <p:nvPr/>
        </p:nvCxnSpPr>
        <p:spPr>
          <a:xfrm flipH="1">
            <a:off x="11388106" y="1689237"/>
            <a:ext cx="417207" cy="1866018"/>
          </a:xfrm>
          <a:prstGeom prst="bentConnector3">
            <a:avLst>
              <a:gd name="adj1" fmla="val -5479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7" idx="3"/>
            <a:endCxn id="20" idx="3"/>
          </p:cNvCxnSpPr>
          <p:nvPr/>
        </p:nvCxnSpPr>
        <p:spPr>
          <a:xfrm flipH="1">
            <a:off x="11388105" y="1689237"/>
            <a:ext cx="417208" cy="744387"/>
          </a:xfrm>
          <a:prstGeom prst="bentConnector3">
            <a:avLst>
              <a:gd name="adj1" fmla="val -54793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91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56198 -0.3495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99" y="-1747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85185E-6 L 0.56198 -0.3789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99" y="-1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 animBg="1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add file1.txt file2.txt</a:t>
            </a:r>
          </a:p>
          <a:p>
            <a:pPr marL="0" indent="0">
              <a:buNone/>
            </a:pPr>
            <a:r>
              <a:rPr lang="en-US" dirty="0"/>
              <a:t>(or)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add . (adds changes to all files in directory)</a:t>
            </a:r>
          </a:p>
          <a:p>
            <a:endParaRPr lang="en-US" dirty="0"/>
          </a:p>
          <a:p>
            <a:r>
              <a:rPr lang="en-US" dirty="0"/>
              <a:t>Creates a commit out of a snapshot of the staging area, and updates HEAD.</a:t>
            </a:r>
          </a:p>
        </p:txBody>
      </p:sp>
      <p:pic>
        <p:nvPicPr>
          <p:cNvPr id="1026" name="Picture 2" descr="gmhK6.png (336×19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29" y="554354"/>
            <a:ext cx="3986348" cy="230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55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commit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commit</a:t>
            </a:r>
          </a:p>
          <a:p>
            <a:pPr marL="0" indent="0">
              <a:buNone/>
            </a:pPr>
            <a:r>
              <a:rPr lang="en-US" dirty="0"/>
              <a:t>(or)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commit –m “commit message goes here”</a:t>
            </a:r>
          </a:p>
          <a:p>
            <a:endParaRPr lang="en-US" dirty="0"/>
          </a:p>
          <a:p>
            <a:r>
              <a:rPr lang="en-US" dirty="0"/>
              <a:t>Creates a commit out of a snapshot of the staging area, and updates HEAD.</a:t>
            </a:r>
          </a:p>
        </p:txBody>
      </p:sp>
      <p:pic>
        <p:nvPicPr>
          <p:cNvPr id="1026" name="Picture 2" descr="gmhK6.png (336×19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29" y="554354"/>
            <a:ext cx="3986348" cy="230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901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commit 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“most recent commit” has a special name: HEAD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91671"/>
            <a:ext cx="86391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2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https://www.andrew.cmu.edu/course/98-174/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08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commit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Good:</a:t>
            </a:r>
          </a:p>
          <a:p>
            <a:pPr marL="0" indent="0">
              <a:buNone/>
            </a:pPr>
            <a:r>
              <a:rPr lang="en-US" dirty="0"/>
              <a:t>Build: Don't install jsdom3 on Node.js 0.10 &amp; 0.12 by default</a:t>
            </a:r>
          </a:p>
          <a:p>
            <a:endParaRPr lang="en-US" dirty="0"/>
          </a:p>
          <a:p>
            <a:r>
              <a:rPr lang="en-US" dirty="0"/>
              <a:t>Bad:</a:t>
            </a:r>
          </a:p>
          <a:p>
            <a:pPr marL="0" indent="0">
              <a:buNone/>
            </a:pPr>
            <a:r>
              <a:rPr lang="en-US" dirty="0" err="1"/>
              <a:t>bugfix</a:t>
            </a:r>
            <a:r>
              <a:rPr lang="en-US" dirty="0"/>
              <a:t> lol get </a:t>
            </a:r>
            <a:r>
              <a:rPr lang="en-US" dirty="0" err="1"/>
              <a:t>rekt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http://whatthecommit.com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66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431"/>
            <a:ext cx="10515600" cy="1381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Shows files differing between the staging area and the working directory (i.e. </a:t>
            </a:r>
            <a:r>
              <a:rPr lang="en-US" dirty="0" err="1"/>
              <a:t>unstaged</a:t>
            </a:r>
            <a:r>
              <a:rPr lang="en-US" dirty="0"/>
              <a:t> changes), the staging area and HEAD (i.e. changes ready to commit), and untracked files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452" y="2809994"/>
            <a:ext cx="8333096" cy="384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76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diff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/>
              <a:t>(show </a:t>
            </a:r>
            <a:r>
              <a:rPr lang="en-US" dirty="0" err="1"/>
              <a:t>unstaged</a:t>
            </a:r>
            <a:r>
              <a:rPr lang="en-US" dirty="0"/>
              <a:t> changes)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diff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(show staged changes)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diff --cached</a:t>
            </a:r>
          </a:p>
          <a:p>
            <a:endParaRPr lang="en-US" dirty="0"/>
          </a:p>
          <a:p>
            <a:r>
              <a:rPr lang="en-US" dirty="0"/>
              <a:t>Shows </a:t>
            </a:r>
            <a:r>
              <a:rPr lang="en-US" dirty="0" err="1"/>
              <a:t>unstaged</a:t>
            </a:r>
            <a:r>
              <a:rPr lang="en-US" dirty="0"/>
              <a:t> changes or staged changes</a:t>
            </a:r>
          </a:p>
        </p:txBody>
      </p:sp>
    </p:spTree>
    <p:extLst>
      <p:ext uri="{BB962C8B-B14F-4D97-AF65-F5344CB8AC3E}">
        <p14:creationId xmlns:p14="http://schemas.microsoft.com/office/powerpoint/2010/main" val="1378578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show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 show [commit hash (default is HEAD)]</a:t>
            </a:r>
          </a:p>
          <a:p>
            <a:endParaRPr lang="en-US" dirty="0"/>
          </a:p>
          <a:p>
            <a:r>
              <a:rPr lang="en-US" dirty="0"/>
              <a:t>Shows the changes in the specified commit</a:t>
            </a:r>
          </a:p>
        </p:txBody>
      </p:sp>
    </p:spTree>
    <p:extLst>
      <p:ext uri="{BB962C8B-B14F-4D97-AF65-F5344CB8AC3E}">
        <p14:creationId xmlns:p14="http://schemas.microsoft.com/office/powerpoint/2010/main" val="196165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job </a:t>
            </a:r>
            <a:r>
              <a:rPr lang="en-US" dirty="0" err="1"/>
              <a:t>gitting</a:t>
            </a:r>
            <a:r>
              <a:rPr lang="en-US" dirty="0"/>
              <a:t> the homework done this week!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Remember not to do this: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Andrewid.zip/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question-2/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left-pad/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    question-4.txt</a:t>
            </a:r>
          </a:p>
        </p:txBody>
      </p:sp>
    </p:spTree>
    <p:extLst>
      <p:ext uri="{BB962C8B-B14F-4D97-AF65-F5344CB8AC3E}">
        <p14:creationId xmlns:p14="http://schemas.microsoft.com/office/powerpoint/2010/main" val="414740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init</a:t>
            </a:r>
            <a:r>
              <a:rPr lang="en-US" dirty="0"/>
              <a:t> – creates a </a:t>
            </a:r>
            <a:r>
              <a:rPr lang="en-US" dirty="0" err="1"/>
              <a:t>git</a:t>
            </a:r>
            <a:r>
              <a:rPr lang="en-US" dirty="0"/>
              <a:t> repo in the current directory</a:t>
            </a:r>
          </a:p>
          <a:p>
            <a:r>
              <a:rPr lang="en-US" dirty="0" err="1"/>
              <a:t>git</a:t>
            </a:r>
            <a:r>
              <a:rPr lang="en-US" dirty="0"/>
              <a:t> clone &lt;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url</a:t>
            </a:r>
            <a:r>
              <a:rPr lang="en-US" dirty="0"/>
              <a:t>&gt; – copies the remote </a:t>
            </a:r>
            <a:r>
              <a:rPr lang="en-US" dirty="0" err="1"/>
              <a:t>git</a:t>
            </a:r>
            <a:r>
              <a:rPr lang="en-US" dirty="0"/>
              <a:t> repo into the current directory</a:t>
            </a:r>
          </a:p>
          <a:p>
            <a:r>
              <a:rPr lang="en-US" dirty="0" err="1"/>
              <a:t>git</a:t>
            </a:r>
            <a:r>
              <a:rPr lang="en-US" dirty="0"/>
              <a:t> log [ --</a:t>
            </a:r>
            <a:r>
              <a:rPr lang="en-US" dirty="0" err="1"/>
              <a:t>oneline</a:t>
            </a:r>
            <a:r>
              <a:rPr lang="en-US" dirty="0"/>
              <a:t> ] – lists all commits in the </a:t>
            </a:r>
            <a:r>
              <a:rPr lang="en-US" dirty="0" err="1"/>
              <a:t>git</a:t>
            </a:r>
            <a:r>
              <a:rPr lang="en-US" dirty="0"/>
              <a:t> repo, starting with the most recent one</a:t>
            </a:r>
          </a:p>
          <a:p>
            <a:r>
              <a:rPr lang="en-US" dirty="0" err="1"/>
              <a:t>git</a:t>
            </a:r>
            <a:r>
              <a:rPr lang="en-US" dirty="0"/>
              <a:t> help &lt;command&gt;, </a:t>
            </a:r>
            <a:r>
              <a:rPr lang="en-US" dirty="0" err="1"/>
              <a:t>git</a:t>
            </a:r>
            <a:r>
              <a:rPr lang="en-US" dirty="0"/>
              <a:t> &lt;command&gt; --help, man </a:t>
            </a:r>
            <a:r>
              <a:rPr lang="en-US" dirty="0" err="1"/>
              <a:t>git</a:t>
            </a:r>
            <a:r>
              <a:rPr lang="en-US" dirty="0"/>
              <a:t> &lt;command&gt; – brings up the man help page for the </a:t>
            </a:r>
            <a:r>
              <a:rPr lang="en-US" dirty="0" err="1"/>
              <a:t>git</a:t>
            </a:r>
            <a:r>
              <a:rPr lang="en-US" dirty="0"/>
              <a:t> command</a:t>
            </a:r>
          </a:p>
        </p:txBody>
      </p:sp>
    </p:spTree>
    <p:extLst>
      <p:ext uri="{BB962C8B-B14F-4D97-AF65-F5344CB8AC3E}">
        <p14:creationId xmlns:p14="http://schemas.microsoft.com/office/powerpoint/2010/main" val="216944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.</a:t>
            </a:r>
            <a:r>
              <a:rPr lang="en-US" dirty="0" err="1"/>
              <a:t>git</a:t>
            </a:r>
            <a:r>
              <a:rPr lang="en-US" dirty="0"/>
              <a:t> folder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</a:t>
            </a:r>
            <a:r>
              <a:rPr lang="en-US" dirty="0" err="1"/>
              <a:t>git</a:t>
            </a:r>
            <a:r>
              <a:rPr lang="en-US" dirty="0"/>
              <a:t> repository has a .</a:t>
            </a:r>
            <a:r>
              <a:rPr lang="en-US" dirty="0" err="1"/>
              <a:t>git</a:t>
            </a:r>
            <a:r>
              <a:rPr lang="en-US" dirty="0"/>
              <a:t> directory in the </a:t>
            </a:r>
            <a:r>
              <a:rPr lang="en-US" dirty="0" err="1"/>
              <a:t>toplevel</a:t>
            </a:r>
            <a:r>
              <a:rPr lang="en-US" dirty="0"/>
              <a:t> project directory</a:t>
            </a:r>
          </a:p>
          <a:p>
            <a:r>
              <a:rPr lang="en-US" dirty="0"/>
              <a:t>This is where all </a:t>
            </a:r>
            <a:r>
              <a:rPr lang="en-US" dirty="0" err="1"/>
              <a:t>git</a:t>
            </a:r>
            <a:r>
              <a:rPr lang="en-US" dirty="0"/>
              <a:t> commit objects and metadata are stored</a:t>
            </a:r>
          </a:p>
          <a:p>
            <a:r>
              <a:rPr lang="en-US" b="1" dirty="0"/>
              <a:t>Don’t delete it!</a:t>
            </a:r>
            <a:r>
              <a:rPr lang="en-US" dirty="0"/>
              <a:t> Doing so deletes the repository</a:t>
            </a:r>
          </a:p>
          <a:p>
            <a:r>
              <a:rPr lang="en-US" dirty="0"/>
              <a:t>Folders starting with a dot are hidden on UNIX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211" y="4452300"/>
            <a:ext cx="8510033" cy="185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8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The </a:t>
            </a:r>
            <a:r>
              <a:rPr lang="en-US" dirty="0" err="1"/>
              <a:t>Git</a:t>
            </a:r>
            <a:r>
              <a:rPr lang="en-US" dirty="0"/>
              <a:t> Commit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err="1"/>
              <a:t>git</a:t>
            </a:r>
            <a:r>
              <a:rPr lang="en-US" dirty="0"/>
              <a:t> log</a:t>
            </a:r>
          </a:p>
          <a:p>
            <a:r>
              <a:rPr lang="en-US" dirty="0" err="1"/>
              <a:t>git</a:t>
            </a:r>
            <a:r>
              <a:rPr lang="en-US" dirty="0"/>
              <a:t> diff</a:t>
            </a:r>
          </a:p>
          <a:p>
            <a:r>
              <a:rPr lang="en-US" dirty="0" err="1"/>
              <a:t>git</a:t>
            </a:r>
            <a:r>
              <a:rPr lang="en-US" dirty="0"/>
              <a:t> status</a:t>
            </a:r>
          </a:p>
          <a:p>
            <a:r>
              <a:rPr lang="en-US" dirty="0" err="1"/>
              <a:t>git</a:t>
            </a:r>
            <a:r>
              <a:rPr lang="en-US" dirty="0"/>
              <a:t> add</a:t>
            </a:r>
          </a:p>
          <a:p>
            <a:r>
              <a:rPr lang="en-US" dirty="0" err="1"/>
              <a:t>git</a:t>
            </a:r>
            <a:r>
              <a:rPr lang="en-US" dirty="0"/>
              <a:t> commit</a:t>
            </a:r>
          </a:p>
          <a:p>
            <a:r>
              <a:rPr lang="en-US" dirty="0" err="1"/>
              <a:t>git</a:t>
            </a:r>
            <a:r>
              <a:rPr lang="en-US" dirty="0"/>
              <a:t> show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D51D79-3812-4B91-9788-F07B3E2AFF90}"/>
              </a:ext>
            </a:extLst>
          </p:cNvPr>
          <p:cNvGraphicFramePr>
            <a:graphicFrameLocks noGrp="1"/>
          </p:cNvGraphicFramePr>
          <p:nvPr/>
        </p:nvGraphicFramePr>
        <p:xfrm>
          <a:off x="2722562" y="2355374"/>
          <a:ext cx="6746875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6875">
                  <a:extLst>
                    <a:ext uri="{9D8B030D-6E8A-4147-A177-3AD203B41FA5}">
                      <a16:colId xmlns:a16="http://schemas.microsoft.com/office/drawing/2014/main" val="68418908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Once when a lion, the king of the jungle, was asleep, 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33238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little mouse began running up and down on him. This soon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78289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awakened the the lion, who placed his huge paw on the mouse,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361649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and opened his big jaws to swallow him.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089025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22896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"Pardon, O King!" cried the little mouse. "Forgive me this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711538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time. I shall never repeat it and I shall never forget your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14254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kindness. And who knows, I may be able to do you a good turn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62924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one of these days!"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6645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47662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ion was so tickled by the idea of the mouse being 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48973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 help him that he lifted his paw and let him go.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0186860"/>
                  </a:ext>
                </a:extLst>
              </a:tr>
            </a:tbl>
          </a:graphicData>
        </a:graphic>
      </p:graphicFrame>
      <p:pic>
        <p:nvPicPr>
          <p:cNvPr id="1028" name="Picture 4" descr="https://i.ytimg.com/vi/ouM4RDmY6ek/maxresdefault.jpg">
            <a:extLst>
              <a:ext uri="{FF2B5EF4-FFF2-40B4-BE49-F238E27FC236}">
                <a16:creationId xmlns:a16="http://schemas.microsoft.com/office/drawing/2014/main" id="{A2E7849A-F906-4E0C-9D2A-31B7DC171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9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Last Time: </a:t>
            </a:r>
            <a:r>
              <a:rPr lang="en-US" dirty="0" err="1"/>
              <a:t>git</a:t>
            </a:r>
            <a:r>
              <a:rPr lang="en-US" dirty="0"/>
              <a:t> log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4337654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035" y="1927155"/>
            <a:ext cx="7659169" cy="16385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50794" y="3866357"/>
            <a:ext cx="609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Also try </a:t>
            </a: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log --</a:t>
            </a:r>
            <a:r>
              <a:rPr lang="en-US" dirty="0" err="1">
                <a:latin typeface="Consolas" panose="020B0609020204030204" pitchFamily="49" charset="0"/>
              </a:rPr>
              <a:t>oneline</a:t>
            </a:r>
            <a:r>
              <a:rPr lang="en-US" dirty="0">
                <a:latin typeface="Consolas" panose="020B0609020204030204" pitchFamily="49" charset="0"/>
              </a:rPr>
              <a:t>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616" y="4259683"/>
            <a:ext cx="6363588" cy="18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86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>
                <a:latin typeface="Consolas" panose="020B0609020204030204" pitchFamily="49" charset="0"/>
              </a:rPr>
              <a:t>2eae45f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Commits are uniquely represented by </a:t>
            </a:r>
            <a:r>
              <a:rPr lang="en-US" dirty="0">
                <a:hlinkClick r:id="rId2"/>
              </a:rPr>
              <a:t>SHA-1 hashes</a:t>
            </a:r>
            <a:endParaRPr lang="en-US" dirty="0"/>
          </a:p>
          <a:p>
            <a:r>
              <a:rPr lang="en-US" dirty="0"/>
              <a:t>The first 6-7 characters of a hash are usually enough to identify it uniquely from all the other commits in the repository</a:t>
            </a:r>
          </a:p>
          <a:p>
            <a:r>
              <a:rPr lang="en-US" dirty="0"/>
              <a:t>This is called the </a:t>
            </a:r>
            <a:r>
              <a:rPr lang="en-US" b="1" dirty="0"/>
              <a:t>short hash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</TotalTime>
  <Words>1040</Words>
  <Application>Microsoft Office PowerPoint</Application>
  <PresentationFormat>Widescreen</PresentationFormat>
  <Paragraphs>156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Times New Roman</vt:lpstr>
      <vt:lpstr>Office Theme</vt:lpstr>
      <vt:lpstr>PowerPoint Presentation</vt:lpstr>
      <vt:lpstr>Course Website</vt:lpstr>
      <vt:lpstr>Homework Reminders</vt:lpstr>
      <vt:lpstr>Review of Last Lecture</vt:lpstr>
      <vt:lpstr>The .git folder</vt:lpstr>
      <vt:lpstr>Today: The Git Commit Workflow</vt:lpstr>
      <vt:lpstr>PowerPoint Presentation</vt:lpstr>
      <vt:lpstr>From Last Time: git log</vt:lpstr>
      <vt:lpstr>What is 2eae45f? </vt:lpstr>
      <vt:lpstr>What is a commit?</vt:lpstr>
      <vt:lpstr>Git Diff</vt:lpstr>
      <vt:lpstr>Commits: Revisited</vt:lpstr>
      <vt:lpstr>git show &lt;commit hash&gt;</vt:lpstr>
      <vt:lpstr>The Git Commit Workflow: Edit</vt:lpstr>
      <vt:lpstr>The Git Commit Workflow: Add</vt:lpstr>
      <vt:lpstr>The Git Commit Workflow: Commit</vt:lpstr>
      <vt:lpstr>git add</vt:lpstr>
      <vt:lpstr>git commit</vt:lpstr>
      <vt:lpstr>Aside: commit HEAD</vt:lpstr>
      <vt:lpstr>Good commit messages</vt:lpstr>
      <vt:lpstr>git status</vt:lpstr>
      <vt:lpstr>git diff</vt:lpstr>
      <vt:lpstr>git show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Aaron Perley</cp:lastModifiedBy>
  <cp:revision>56</cp:revision>
  <dcterms:created xsi:type="dcterms:W3CDTF">2015-09-10T04:41:06Z</dcterms:created>
  <dcterms:modified xsi:type="dcterms:W3CDTF">2018-01-25T20:25:08Z</dcterms:modified>
</cp:coreProperties>
</file>