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301" r:id="rId3"/>
    <p:sldId id="299" r:id="rId4"/>
    <p:sldId id="281" r:id="rId5"/>
    <p:sldId id="262" r:id="rId6"/>
    <p:sldId id="286" r:id="rId7"/>
    <p:sldId id="302" r:id="rId8"/>
    <p:sldId id="287" r:id="rId9"/>
    <p:sldId id="288" r:id="rId10"/>
    <p:sldId id="279" r:id="rId11"/>
    <p:sldId id="290" r:id="rId12"/>
    <p:sldId id="291" r:id="rId13"/>
    <p:sldId id="292" r:id="rId14"/>
    <p:sldId id="293" r:id="rId15"/>
    <p:sldId id="294" r:id="rId16"/>
    <p:sldId id="295" r:id="rId17"/>
    <p:sldId id="300" r:id="rId18"/>
    <p:sldId id="267" r:id="rId19"/>
    <p:sldId id="264" r:id="rId20"/>
    <p:sldId id="276" r:id="rId21"/>
    <p:sldId id="275" r:id="rId22"/>
    <p:sldId id="277" r:id="rId23"/>
    <p:sldId id="284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0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047-AACC-41CA-B6C3-6A41C8292485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334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047-AACC-41CA-B6C3-6A41C8292485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012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047-AACC-41CA-B6C3-6A41C8292485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13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047-AACC-41CA-B6C3-6A41C8292485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902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047-AACC-41CA-B6C3-6A41C8292485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120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047-AACC-41CA-B6C3-6A41C8292485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714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047-AACC-41CA-B6C3-6A41C8292485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520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047-AACC-41CA-B6C3-6A41C8292485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847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047-AACC-41CA-B6C3-6A41C8292485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141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047-AACC-41CA-B6C3-6A41C8292485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399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047-AACC-41CA-B6C3-6A41C8292485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416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94047-AACC-41CA-B6C3-6A41C8292485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472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ndrew.cmu.edu/course/98-174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hatthecommit.com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SHA-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802256"/>
            <a:ext cx="9144000" cy="16552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Lecture 2</a:t>
            </a:r>
          </a:p>
          <a:p>
            <a:r>
              <a:rPr lang="en-US" dirty="0"/>
              <a:t>Making Simple Commits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5819" y="2991356"/>
            <a:ext cx="20358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Sign in on the attendance sheet!</a:t>
            </a:r>
          </a:p>
        </p:txBody>
      </p:sp>
      <p:pic>
        <p:nvPicPr>
          <p:cNvPr id="1026" name="Picture 2" descr="Git Comm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6272" y="2457540"/>
            <a:ext cx="5662598" cy="3224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929596" y="5915278"/>
            <a:ext cx="421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credit: https://xkcd.com/1296/</a:t>
            </a:r>
          </a:p>
        </p:txBody>
      </p:sp>
    </p:spTree>
    <p:extLst>
      <p:ext uri="{BB962C8B-B14F-4D97-AF65-F5344CB8AC3E}">
        <p14:creationId xmlns:p14="http://schemas.microsoft.com/office/powerpoint/2010/main" val="13162759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commit?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232301" cy="278501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 </a:t>
            </a:r>
            <a:r>
              <a:rPr lang="en-US" b="1" dirty="0"/>
              <a:t>snapshot</a:t>
            </a:r>
            <a:r>
              <a:rPr lang="en-US" dirty="0"/>
              <a:t> of all the files in a project at a particular time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 </a:t>
            </a:r>
            <a:r>
              <a:rPr lang="en-US" b="1" dirty="0"/>
              <a:t>checkpoint</a:t>
            </a:r>
            <a:r>
              <a:rPr lang="en-US" dirty="0"/>
              <a:t> in your project you can come back to or refer to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</a:t>
            </a:r>
            <a:r>
              <a:rPr lang="en-US" b="1" dirty="0"/>
              <a:t>changes</a:t>
            </a:r>
            <a:r>
              <a:rPr lang="en-US" dirty="0"/>
              <a:t> a commit makes over the previous commit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5064" y="4610637"/>
            <a:ext cx="3157019" cy="2094643"/>
          </a:xfrm>
          <a:prstGeom prst="rect">
            <a:avLst/>
          </a:prstGeom>
        </p:spPr>
      </p:pic>
      <p:pic>
        <p:nvPicPr>
          <p:cNvPr id="1026" name="Picture 2" descr="https://s-media-cache-ak0.pinimg.com/originals/0c/b7/59/0cb7597674a08791e2c0023e28045ae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622" y="365125"/>
            <a:ext cx="4485904" cy="3790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838200" y="5225966"/>
            <a:ext cx="67474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Commits are identified by their SHA-1 </a:t>
            </a:r>
            <a:r>
              <a:rPr lang="en-US" sz="2800" b="1" dirty="0"/>
              <a:t>hash</a:t>
            </a:r>
          </a:p>
        </p:txBody>
      </p:sp>
    </p:spTree>
    <p:extLst>
      <p:ext uri="{BB962C8B-B14F-4D97-AF65-F5344CB8AC3E}">
        <p14:creationId xmlns:p14="http://schemas.microsoft.com/office/powerpoint/2010/main" val="4063516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Git Diff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421" y="1964701"/>
            <a:ext cx="11359157" cy="4156320"/>
          </a:xfrm>
        </p:spPr>
      </p:pic>
    </p:spTree>
    <p:extLst>
      <p:ext uri="{BB962C8B-B14F-4D97-AF65-F5344CB8AC3E}">
        <p14:creationId xmlns:p14="http://schemas.microsoft.com/office/powerpoint/2010/main" val="38015826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Commits: Revisited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988483" cy="4351338"/>
          </a:xfrm>
        </p:spPr>
        <p:txBody>
          <a:bodyPr/>
          <a:lstStyle/>
          <a:p>
            <a:r>
              <a:rPr lang="en-US" dirty="0"/>
              <a:t>Editing a file takes its state from 1 particular snapshot to the next</a:t>
            </a:r>
          </a:p>
          <a:p>
            <a:r>
              <a:rPr lang="en-US" dirty="0"/>
              <a:t>When we edit a file, we can see it as a set of changes (a “diff”) from the snapshotted state of that file</a:t>
            </a:r>
          </a:p>
          <a:p>
            <a:r>
              <a:rPr lang="en-US" dirty="0"/>
              <a:t>Commits bundle up sets of changes to a list of files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8270735" y="1504571"/>
            <a:ext cx="3083065" cy="1214353"/>
            <a:chOff x="614995" y="1690688"/>
            <a:chExt cx="3083065" cy="1214353"/>
          </a:xfrm>
        </p:grpSpPr>
        <p:sp>
          <p:nvSpPr>
            <p:cNvPr id="16" name="Rectangle 15"/>
            <p:cNvSpPr/>
            <p:nvPr/>
          </p:nvSpPr>
          <p:spPr>
            <a:xfrm>
              <a:off x="614995" y="2112021"/>
              <a:ext cx="3083065" cy="79302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file1.txt (</a:t>
              </a:r>
              <a:r>
                <a:rPr lang="en-US" sz="1400" dirty="0">
                  <a:solidFill>
                    <a:srgbClr val="FF0000"/>
                  </a:solidFill>
                </a:rPr>
                <a:t>v2</a:t>
              </a:r>
              <a:r>
                <a:rPr lang="en-US" sz="1400" dirty="0">
                  <a:solidFill>
                    <a:schemeClr val="tx1"/>
                  </a:solidFill>
                </a:rPr>
                <a:t>)</a:t>
              </a:r>
            </a:p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file2.txt (v1)</a:t>
              </a:r>
            </a:p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file3.txt (v1)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99425" y="1690688"/>
              <a:ext cx="27142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List of commits</a:t>
              </a:r>
            </a:p>
          </p:txBody>
        </p:sp>
      </p:grpSp>
      <p:sp>
        <p:nvSpPr>
          <p:cNvPr id="19" name="Rectangle 18"/>
          <p:cNvSpPr/>
          <p:nvPr/>
        </p:nvSpPr>
        <p:spPr>
          <a:xfrm>
            <a:off x="8270734" y="3439114"/>
            <a:ext cx="3083065" cy="7930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file1.txt (v1)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file2.txt (v1)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file3.txt (v1)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8270735" y="4952325"/>
            <a:ext cx="3083065" cy="7930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file1.txt (v1)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file2.txt (v1)</a:t>
            </a:r>
          </a:p>
        </p:txBody>
      </p:sp>
      <p:cxnSp>
        <p:nvCxnSpPr>
          <p:cNvPr id="21" name="Straight Arrow Connector 20"/>
          <p:cNvCxnSpPr>
            <a:stCxn id="19" idx="2"/>
            <a:endCxn id="20" idx="0"/>
          </p:cNvCxnSpPr>
          <p:nvPr/>
        </p:nvCxnSpPr>
        <p:spPr>
          <a:xfrm>
            <a:off x="9812267" y="4232134"/>
            <a:ext cx="1" cy="72019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6" idx="2"/>
            <a:endCxn id="19" idx="0"/>
          </p:cNvCxnSpPr>
          <p:nvPr/>
        </p:nvCxnSpPr>
        <p:spPr>
          <a:xfrm flipH="1">
            <a:off x="9812267" y="2718924"/>
            <a:ext cx="1" cy="72019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8270734" y="5158945"/>
            <a:ext cx="1156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ab628cc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270734" y="3645735"/>
            <a:ext cx="1156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782cb4f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270734" y="2029683"/>
            <a:ext cx="1156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bb2df1a (HEAD)</a:t>
            </a:r>
          </a:p>
        </p:txBody>
      </p:sp>
    </p:spTree>
    <p:extLst>
      <p:ext uri="{BB962C8B-B14F-4D97-AF65-F5344CB8AC3E}">
        <p14:creationId xmlns:p14="http://schemas.microsoft.com/office/powerpoint/2010/main" val="37365394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nsolas" panose="020B0609020204030204" pitchFamily="49" charset="0"/>
              </a:rPr>
              <a:t>git</a:t>
            </a:r>
            <a:r>
              <a:rPr lang="en-US" dirty="0">
                <a:latin typeface="Consolas" panose="020B0609020204030204" pitchFamily="49" charset="0"/>
              </a:rPr>
              <a:t> show &lt;commit hash&gt;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352261"/>
            <a:ext cx="9923603" cy="5302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2209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721454" cy="1325563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Git</a:t>
            </a:r>
            <a:r>
              <a:rPr lang="en-US" dirty="0"/>
              <a:t> Commit Workflow: Edit</a:t>
            </a:r>
          </a:p>
        </p:txBody>
      </p:sp>
      <p:sp>
        <p:nvSpPr>
          <p:cNvPr id="6" name="Rectangle 5"/>
          <p:cNvSpPr/>
          <p:nvPr/>
        </p:nvSpPr>
        <p:spPr>
          <a:xfrm>
            <a:off x="655455" y="1925904"/>
            <a:ext cx="3083065" cy="38194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file1.txt (v1)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file2.txt (v1)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file3.txt (v1)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5455" y="5745345"/>
            <a:ext cx="30830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Make changes to files</a:t>
            </a:r>
          </a:p>
          <a:p>
            <a:pPr algn="ctr"/>
            <a:r>
              <a:rPr lang="en-US" dirty="0">
                <a:latin typeface="Consolas" panose="020B0609020204030204" pitchFamily="49" charset="0"/>
              </a:rPr>
              <a:t>vim file1.txt file3.txt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9885" y="1504571"/>
            <a:ext cx="2714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Working Directory</a:t>
            </a:r>
          </a:p>
        </p:txBody>
      </p:sp>
      <p:sp>
        <p:nvSpPr>
          <p:cNvPr id="9" name="Rectangle 8"/>
          <p:cNvSpPr/>
          <p:nvPr/>
        </p:nvSpPr>
        <p:spPr>
          <a:xfrm>
            <a:off x="655455" y="1925903"/>
            <a:ext cx="3083065" cy="38194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file1.txt (</a:t>
            </a:r>
            <a:r>
              <a:rPr lang="en-US" sz="3200" dirty="0">
                <a:solidFill>
                  <a:srgbClr val="FF0000"/>
                </a:solidFill>
              </a:rPr>
              <a:t>v2</a:t>
            </a:r>
            <a:r>
              <a:rPr lang="en-US" sz="3200" dirty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file2.txt (v1)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file3.txt (</a:t>
            </a:r>
            <a:r>
              <a:rPr lang="en-US" sz="3200" dirty="0">
                <a:solidFill>
                  <a:srgbClr val="FF0000"/>
                </a:solidFill>
              </a:rPr>
              <a:t>v2</a:t>
            </a:r>
            <a:r>
              <a:rPr lang="en-US" sz="3200" dirty="0">
                <a:solidFill>
                  <a:schemeClr val="tx1"/>
                </a:solidFill>
              </a:rPr>
              <a:t>)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4503761" y="1438964"/>
            <a:ext cx="5650173" cy="2396659"/>
            <a:chOff x="4503761" y="1438964"/>
            <a:chExt cx="5650173" cy="2396659"/>
          </a:xfrm>
        </p:grpSpPr>
        <p:grpSp>
          <p:nvGrpSpPr>
            <p:cNvPr id="12" name="Group 11"/>
            <p:cNvGrpSpPr/>
            <p:nvPr/>
          </p:nvGrpSpPr>
          <p:grpSpPr>
            <a:xfrm>
              <a:off x="4503761" y="1438964"/>
              <a:ext cx="5650173" cy="2396659"/>
              <a:chOff x="4503761" y="1438964"/>
              <a:chExt cx="5650173" cy="2396659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4503761" y="1925903"/>
                <a:ext cx="5650173" cy="1909720"/>
              </a:xfrm>
              <a:prstGeom prst="rect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5971745" y="1438964"/>
                <a:ext cx="27142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List of Changes</a:t>
                </a:r>
              </a:p>
            </p:txBody>
          </p:sp>
        </p:grpSp>
        <p:sp>
          <p:nvSpPr>
            <p:cNvPr id="13" name="Isosceles Triangle 12"/>
            <p:cNvSpPr/>
            <p:nvPr/>
          </p:nvSpPr>
          <p:spPr>
            <a:xfrm>
              <a:off x="4831307" y="2156346"/>
              <a:ext cx="477672" cy="423081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308979" y="2057158"/>
              <a:ext cx="451740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In file1.txt: add the line “here is a new line!” between lines 3 and 4</a:t>
              </a:r>
            </a:p>
          </p:txBody>
        </p:sp>
        <p:sp>
          <p:nvSpPr>
            <p:cNvPr id="15" name="Isosceles Triangle 14"/>
            <p:cNvSpPr/>
            <p:nvPr/>
          </p:nvSpPr>
          <p:spPr>
            <a:xfrm>
              <a:off x="4831307" y="2921369"/>
              <a:ext cx="477672" cy="423081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308979" y="2975118"/>
              <a:ext cx="45174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In file3.txt: delete line 27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70574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4503760" y="4416450"/>
            <a:ext cx="5650173" cy="2123102"/>
            <a:chOff x="4503761" y="1438964"/>
            <a:chExt cx="5650173" cy="2123102"/>
          </a:xfrm>
        </p:grpSpPr>
        <p:sp>
          <p:nvSpPr>
            <p:cNvPr id="24" name="Rectangle 23"/>
            <p:cNvSpPr/>
            <p:nvPr/>
          </p:nvSpPr>
          <p:spPr>
            <a:xfrm>
              <a:off x="4503761" y="1925903"/>
              <a:ext cx="5650173" cy="1636163"/>
            </a:xfrm>
            <a:prstGeom prst="rect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971745" y="1438964"/>
              <a:ext cx="27142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Staging Area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721454" cy="1325563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Git</a:t>
            </a:r>
            <a:r>
              <a:rPr lang="en-US" dirty="0"/>
              <a:t> Commit Workflow: Add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9885" y="1504571"/>
            <a:ext cx="2714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Working Directory</a:t>
            </a:r>
          </a:p>
        </p:txBody>
      </p:sp>
      <p:sp>
        <p:nvSpPr>
          <p:cNvPr id="9" name="Rectangle 8"/>
          <p:cNvSpPr/>
          <p:nvPr/>
        </p:nvSpPr>
        <p:spPr>
          <a:xfrm>
            <a:off x="655454" y="1915392"/>
            <a:ext cx="3083065" cy="38194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file1.txt (</a:t>
            </a:r>
            <a:r>
              <a:rPr lang="en-US" sz="3200" dirty="0">
                <a:solidFill>
                  <a:srgbClr val="FF0000"/>
                </a:solidFill>
              </a:rPr>
              <a:t>v2</a:t>
            </a:r>
            <a:r>
              <a:rPr lang="en-US" sz="3200" dirty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file2.txt (v1)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file3.txt (</a:t>
            </a:r>
            <a:r>
              <a:rPr lang="en-US" sz="3200" dirty="0">
                <a:solidFill>
                  <a:srgbClr val="FF0000"/>
                </a:solidFill>
              </a:rPr>
              <a:t>v2</a:t>
            </a:r>
            <a:r>
              <a:rPr lang="en-US" sz="3200" dirty="0">
                <a:solidFill>
                  <a:schemeClr val="tx1"/>
                </a:solidFill>
              </a:rPr>
              <a:t>)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4503761" y="1438964"/>
            <a:ext cx="5650173" cy="2123102"/>
            <a:chOff x="4503761" y="1438964"/>
            <a:chExt cx="5650173" cy="2123102"/>
          </a:xfrm>
        </p:grpSpPr>
        <p:sp>
          <p:nvSpPr>
            <p:cNvPr id="10" name="Rectangle 9"/>
            <p:cNvSpPr/>
            <p:nvPr/>
          </p:nvSpPr>
          <p:spPr>
            <a:xfrm>
              <a:off x="4503761" y="1925903"/>
              <a:ext cx="5650173" cy="1636163"/>
            </a:xfrm>
            <a:prstGeom prst="rect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971745" y="1438964"/>
              <a:ext cx="27142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List of Changes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831307" y="2057158"/>
            <a:ext cx="4995081" cy="646331"/>
            <a:chOff x="4831307" y="2057158"/>
            <a:chExt cx="4995081" cy="646331"/>
          </a:xfrm>
        </p:grpSpPr>
        <p:sp>
          <p:nvSpPr>
            <p:cNvPr id="13" name="Isosceles Triangle 12"/>
            <p:cNvSpPr/>
            <p:nvPr/>
          </p:nvSpPr>
          <p:spPr>
            <a:xfrm>
              <a:off x="4831307" y="2156346"/>
              <a:ext cx="477672" cy="423081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308979" y="2057158"/>
              <a:ext cx="451740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In file1.txt: add the line “here is a new line!” between lines 3 and 4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831307" y="2921369"/>
            <a:ext cx="4995081" cy="423081"/>
            <a:chOff x="4831307" y="2921369"/>
            <a:chExt cx="4995081" cy="423081"/>
          </a:xfrm>
        </p:grpSpPr>
        <p:sp>
          <p:nvSpPr>
            <p:cNvPr id="15" name="Isosceles Triangle 14"/>
            <p:cNvSpPr/>
            <p:nvPr/>
          </p:nvSpPr>
          <p:spPr>
            <a:xfrm>
              <a:off x="4831307" y="2921369"/>
              <a:ext cx="477672" cy="423081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308979" y="2975118"/>
              <a:ext cx="45174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In file3.txt: delete line 27</a:t>
              </a: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238532" y="5734833"/>
            <a:ext cx="39169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Add the current differences</a:t>
            </a:r>
          </a:p>
          <a:p>
            <a:pPr algn="ctr"/>
            <a:r>
              <a:rPr lang="en-US" dirty="0" err="1">
                <a:latin typeface="Consolas" panose="020B0609020204030204" pitchFamily="49" charset="0"/>
              </a:rPr>
              <a:t>git</a:t>
            </a:r>
            <a:r>
              <a:rPr lang="en-US" dirty="0">
                <a:latin typeface="Consolas" panose="020B0609020204030204" pitchFamily="49" charset="0"/>
              </a:rPr>
              <a:t> add file1.txt file3.txt</a:t>
            </a:r>
          </a:p>
        </p:txBody>
      </p:sp>
    </p:spTree>
    <p:extLst>
      <p:ext uri="{BB962C8B-B14F-4D97-AF65-F5344CB8AC3E}">
        <p14:creationId xmlns:p14="http://schemas.microsoft.com/office/powerpoint/2010/main" val="3756796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96296E-6 L -1.66667E-6 0.43681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82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7.40741E-7 L -1.66667E-6 0.44699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210932" y="4049005"/>
            <a:ext cx="5650173" cy="1636163"/>
          </a:xfrm>
          <a:prstGeom prst="rect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678916" y="3562066"/>
            <a:ext cx="2714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Staging Area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721454" cy="1325563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Git</a:t>
            </a:r>
            <a:r>
              <a:rPr lang="en-US" dirty="0"/>
              <a:t> Commit Workflow: Commit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238532" y="1267993"/>
            <a:ext cx="5650173" cy="2123102"/>
            <a:chOff x="4503761" y="1438964"/>
            <a:chExt cx="5650173" cy="2123102"/>
          </a:xfrm>
        </p:grpSpPr>
        <p:sp>
          <p:nvSpPr>
            <p:cNvPr id="10" name="Rectangle 9"/>
            <p:cNvSpPr/>
            <p:nvPr/>
          </p:nvSpPr>
          <p:spPr>
            <a:xfrm>
              <a:off x="4503761" y="1925903"/>
              <a:ext cx="5650173" cy="1636163"/>
            </a:xfrm>
            <a:prstGeom prst="rect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971745" y="1438964"/>
              <a:ext cx="27142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List of Changes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70240" y="4166613"/>
            <a:ext cx="4995081" cy="646331"/>
            <a:chOff x="4831307" y="2057158"/>
            <a:chExt cx="4995081" cy="646331"/>
          </a:xfrm>
        </p:grpSpPr>
        <p:sp>
          <p:nvSpPr>
            <p:cNvPr id="13" name="Isosceles Triangle 12"/>
            <p:cNvSpPr/>
            <p:nvPr/>
          </p:nvSpPr>
          <p:spPr>
            <a:xfrm>
              <a:off x="4831307" y="2156346"/>
              <a:ext cx="477672" cy="423081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308979" y="2057158"/>
              <a:ext cx="451740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In file1.txt: add the line “here is a new line!” between lines 3 and 4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70240" y="5030824"/>
            <a:ext cx="4995081" cy="423081"/>
            <a:chOff x="4831307" y="2921369"/>
            <a:chExt cx="4995081" cy="423081"/>
          </a:xfrm>
        </p:grpSpPr>
        <p:sp>
          <p:nvSpPr>
            <p:cNvPr id="15" name="Isosceles Triangle 14"/>
            <p:cNvSpPr/>
            <p:nvPr/>
          </p:nvSpPr>
          <p:spPr>
            <a:xfrm>
              <a:off x="4831307" y="2921369"/>
              <a:ext cx="477672" cy="423081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308979" y="2975118"/>
              <a:ext cx="45174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In file3.txt: delete line 27</a:t>
              </a: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104857" y="5802775"/>
            <a:ext cx="58623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Commit the currently staged differences</a:t>
            </a:r>
          </a:p>
          <a:p>
            <a:pPr algn="ctr"/>
            <a:r>
              <a:rPr lang="en-US" dirty="0" err="1">
                <a:latin typeface="Consolas" panose="020B0609020204030204" pitchFamily="49" charset="0"/>
              </a:rPr>
              <a:t>git</a:t>
            </a:r>
            <a:r>
              <a:rPr lang="en-US" dirty="0">
                <a:latin typeface="Consolas" panose="020B0609020204030204" pitchFamily="49" charset="0"/>
              </a:rPr>
              <a:t> commit –m "fixed bug in file1 and file3"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8305040" y="2037114"/>
            <a:ext cx="3083065" cy="7930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file1.txt (</a:t>
            </a:r>
            <a:r>
              <a:rPr lang="en-US" sz="1400" dirty="0">
                <a:solidFill>
                  <a:srgbClr val="FF0000"/>
                </a:solidFill>
              </a:rPr>
              <a:t>v2</a:t>
            </a:r>
            <a:r>
              <a:rPr lang="en-US" sz="1400" dirty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file2.txt (v1)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file3.txt (</a:t>
            </a:r>
            <a:r>
              <a:rPr lang="en-US" sz="1400" dirty="0">
                <a:solidFill>
                  <a:srgbClr val="FF0000"/>
                </a:solidFill>
              </a:rPr>
              <a:t>v2</a:t>
            </a:r>
            <a:r>
              <a:rPr lang="en-US" sz="14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455165" y="1504571"/>
            <a:ext cx="2714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List of commits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8305041" y="3158745"/>
            <a:ext cx="3083065" cy="7930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file1.txt (v1)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file2.txt (v1)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file3.txt (v1)</a:t>
            </a:r>
          </a:p>
        </p:txBody>
      </p:sp>
      <p:sp>
        <p:nvSpPr>
          <p:cNvPr id="26" name="Rectangle 25"/>
          <p:cNvSpPr/>
          <p:nvPr/>
        </p:nvSpPr>
        <p:spPr>
          <a:xfrm>
            <a:off x="8305040" y="4353945"/>
            <a:ext cx="3083065" cy="7930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file1.txt (v1)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file2.txt (v1)</a:t>
            </a:r>
          </a:p>
        </p:txBody>
      </p:sp>
      <p:cxnSp>
        <p:nvCxnSpPr>
          <p:cNvPr id="27" name="Straight Arrow Connector 26"/>
          <p:cNvCxnSpPr>
            <a:stCxn id="23" idx="2"/>
            <a:endCxn id="26" idx="0"/>
          </p:cNvCxnSpPr>
          <p:nvPr/>
        </p:nvCxnSpPr>
        <p:spPr>
          <a:xfrm flipH="1">
            <a:off x="9846573" y="3951765"/>
            <a:ext cx="1" cy="40218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0" idx="2"/>
            <a:endCxn id="23" idx="0"/>
          </p:cNvCxnSpPr>
          <p:nvPr/>
        </p:nvCxnSpPr>
        <p:spPr>
          <a:xfrm>
            <a:off x="9846573" y="2830134"/>
            <a:ext cx="1" cy="32861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8305041" y="4592663"/>
            <a:ext cx="1156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ab628cc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305041" y="3365366"/>
            <a:ext cx="1156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782cb4f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305041" y="2220329"/>
            <a:ext cx="1156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bb2df1a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0986448" y="1504571"/>
            <a:ext cx="818865" cy="369332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HEAD</a:t>
            </a:r>
          </a:p>
        </p:txBody>
      </p:sp>
      <p:cxnSp>
        <p:nvCxnSpPr>
          <p:cNvPr id="32" name="Elbow Connector 31"/>
          <p:cNvCxnSpPr>
            <a:stCxn id="7" idx="3"/>
            <a:endCxn id="23" idx="3"/>
          </p:cNvCxnSpPr>
          <p:nvPr/>
        </p:nvCxnSpPr>
        <p:spPr>
          <a:xfrm flipH="1">
            <a:off x="11388106" y="1689237"/>
            <a:ext cx="417207" cy="1866018"/>
          </a:xfrm>
          <a:prstGeom prst="bentConnector3">
            <a:avLst>
              <a:gd name="adj1" fmla="val -54793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7" idx="3"/>
            <a:endCxn id="20" idx="3"/>
          </p:cNvCxnSpPr>
          <p:nvPr/>
        </p:nvCxnSpPr>
        <p:spPr>
          <a:xfrm flipH="1">
            <a:off x="11388105" y="1689237"/>
            <a:ext cx="417208" cy="744387"/>
          </a:xfrm>
          <a:prstGeom prst="bentConnector3">
            <a:avLst>
              <a:gd name="adj1" fmla="val -54793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2914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3.7037E-7 L 0.56198 -0.34954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099" y="-17477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1.85185E-6 L 0.56198 -0.37893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099" y="-189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20" grpId="0" animBg="1"/>
      <p:bldP spid="3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git</a:t>
            </a:r>
            <a:r>
              <a:rPr lang="en-US" dirty="0"/>
              <a:t> add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Example use:</a:t>
            </a:r>
          </a:p>
          <a:p>
            <a:pPr marL="0" indent="0">
              <a:buNone/>
            </a:pPr>
            <a:r>
              <a:rPr lang="en-US" dirty="0" err="1"/>
              <a:t>git</a:t>
            </a:r>
            <a:r>
              <a:rPr lang="en-US" dirty="0"/>
              <a:t> add file1.txt file2.txt</a:t>
            </a:r>
          </a:p>
          <a:p>
            <a:pPr marL="0" indent="0">
              <a:buNone/>
            </a:pPr>
            <a:r>
              <a:rPr lang="en-US" dirty="0"/>
              <a:t>(or)</a:t>
            </a:r>
          </a:p>
          <a:p>
            <a:pPr marL="0" indent="0">
              <a:buNone/>
            </a:pPr>
            <a:r>
              <a:rPr lang="en-US" dirty="0" err="1"/>
              <a:t>git</a:t>
            </a:r>
            <a:r>
              <a:rPr lang="en-US" dirty="0"/>
              <a:t> add . (adds changes to all files in directory)</a:t>
            </a:r>
          </a:p>
          <a:p>
            <a:endParaRPr lang="en-US" dirty="0"/>
          </a:p>
          <a:p>
            <a:r>
              <a:rPr lang="en-US" dirty="0"/>
              <a:t>Creates a commit out of a snapshot of the staging area, and updates HEAD.</a:t>
            </a:r>
          </a:p>
        </p:txBody>
      </p:sp>
      <p:pic>
        <p:nvPicPr>
          <p:cNvPr id="1026" name="Picture 2" descr="gmhK6.png (336×194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0629" y="554354"/>
            <a:ext cx="3986348" cy="2301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9555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git</a:t>
            </a:r>
            <a:r>
              <a:rPr lang="en-US" dirty="0"/>
              <a:t> commit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Example use:</a:t>
            </a:r>
          </a:p>
          <a:p>
            <a:pPr marL="0" indent="0">
              <a:buNone/>
            </a:pPr>
            <a:r>
              <a:rPr lang="en-US" dirty="0" err="1"/>
              <a:t>git</a:t>
            </a:r>
            <a:r>
              <a:rPr lang="en-US" dirty="0"/>
              <a:t> commit</a:t>
            </a:r>
          </a:p>
          <a:p>
            <a:pPr marL="0" indent="0">
              <a:buNone/>
            </a:pPr>
            <a:r>
              <a:rPr lang="en-US" dirty="0"/>
              <a:t>(or)</a:t>
            </a:r>
          </a:p>
          <a:p>
            <a:pPr marL="0" indent="0">
              <a:buNone/>
            </a:pPr>
            <a:r>
              <a:rPr lang="en-US" dirty="0" err="1"/>
              <a:t>git</a:t>
            </a:r>
            <a:r>
              <a:rPr lang="en-US" dirty="0"/>
              <a:t> commit –m “commit message goes here”</a:t>
            </a:r>
          </a:p>
          <a:p>
            <a:endParaRPr lang="en-US" dirty="0"/>
          </a:p>
          <a:p>
            <a:r>
              <a:rPr lang="en-US" dirty="0"/>
              <a:t>Creates a commit out of a snapshot of the staging area, and updates HEAD.</a:t>
            </a:r>
          </a:p>
        </p:txBody>
      </p:sp>
      <p:pic>
        <p:nvPicPr>
          <p:cNvPr id="1026" name="Picture 2" descr="gmhK6.png (336×194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0629" y="554354"/>
            <a:ext cx="3986348" cy="2301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59018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Aside: commit HEAD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“most recent commit” has a special name: HEAD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491671"/>
            <a:ext cx="8639175" cy="139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926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Website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https://www.andrew.cmu.edu/course/98-174/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3082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 commit messages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Good:</a:t>
            </a:r>
          </a:p>
          <a:p>
            <a:pPr marL="0" indent="0">
              <a:buNone/>
            </a:pPr>
            <a:r>
              <a:rPr lang="en-US" dirty="0"/>
              <a:t>Build: Don't install jsdom3 on Node.js 0.10 &amp; 0.12 by default</a:t>
            </a:r>
          </a:p>
          <a:p>
            <a:endParaRPr lang="en-US" dirty="0"/>
          </a:p>
          <a:p>
            <a:r>
              <a:rPr lang="en-US" dirty="0"/>
              <a:t>Bad:</a:t>
            </a:r>
          </a:p>
          <a:p>
            <a:pPr marL="0" indent="0">
              <a:buNone/>
            </a:pPr>
            <a:r>
              <a:rPr lang="en-US" dirty="0" err="1"/>
              <a:t>bugfix</a:t>
            </a:r>
            <a:r>
              <a:rPr lang="en-US" dirty="0"/>
              <a:t> lol get </a:t>
            </a:r>
            <a:r>
              <a:rPr lang="en-US" dirty="0" err="1"/>
              <a:t>rekt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http://whatthecommit.com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8667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git</a:t>
            </a:r>
            <a:r>
              <a:rPr lang="en-US" dirty="0"/>
              <a:t>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4431"/>
            <a:ext cx="10515600" cy="138159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Shows files differing between the staging area and the working directory (i.e. </a:t>
            </a:r>
            <a:r>
              <a:rPr lang="en-US" dirty="0" err="1"/>
              <a:t>unstaged</a:t>
            </a:r>
            <a:r>
              <a:rPr lang="en-US" dirty="0"/>
              <a:t> changes), the staging area and HEAD (i.e. changes ready to commit), and untracked files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9452" y="2809994"/>
            <a:ext cx="8333096" cy="3849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9767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git</a:t>
            </a:r>
            <a:r>
              <a:rPr lang="en-US" dirty="0"/>
              <a:t> diff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Example use:</a:t>
            </a:r>
          </a:p>
          <a:p>
            <a:pPr marL="0" indent="0">
              <a:buNone/>
            </a:pPr>
            <a:r>
              <a:rPr lang="en-US" dirty="0"/>
              <a:t>(show </a:t>
            </a:r>
            <a:r>
              <a:rPr lang="en-US" dirty="0" err="1"/>
              <a:t>unstaged</a:t>
            </a:r>
            <a:r>
              <a:rPr lang="en-US" dirty="0"/>
              <a:t> changes)</a:t>
            </a:r>
          </a:p>
          <a:p>
            <a:pPr marL="0" indent="0">
              <a:buNone/>
            </a:pPr>
            <a:r>
              <a:rPr lang="en-US" dirty="0" err="1"/>
              <a:t>git</a:t>
            </a:r>
            <a:r>
              <a:rPr lang="en-US" dirty="0"/>
              <a:t> diff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(show staged changes)</a:t>
            </a:r>
          </a:p>
          <a:p>
            <a:pPr marL="0" indent="0">
              <a:buNone/>
            </a:pPr>
            <a:r>
              <a:rPr lang="en-US" dirty="0" err="1"/>
              <a:t>git</a:t>
            </a:r>
            <a:r>
              <a:rPr lang="en-US" dirty="0"/>
              <a:t> diff --cached</a:t>
            </a:r>
          </a:p>
          <a:p>
            <a:endParaRPr lang="en-US" dirty="0"/>
          </a:p>
          <a:p>
            <a:r>
              <a:rPr lang="en-US" dirty="0"/>
              <a:t>Shows </a:t>
            </a:r>
            <a:r>
              <a:rPr lang="en-US" dirty="0" err="1"/>
              <a:t>unstaged</a:t>
            </a:r>
            <a:r>
              <a:rPr lang="en-US" dirty="0"/>
              <a:t> changes or staged changes</a:t>
            </a:r>
          </a:p>
        </p:txBody>
      </p:sp>
    </p:spTree>
    <p:extLst>
      <p:ext uri="{BB962C8B-B14F-4D97-AF65-F5344CB8AC3E}">
        <p14:creationId xmlns:p14="http://schemas.microsoft.com/office/powerpoint/2010/main" val="13785780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git</a:t>
            </a:r>
            <a:r>
              <a:rPr lang="en-US" dirty="0"/>
              <a:t> show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Example use:</a:t>
            </a:r>
          </a:p>
          <a:p>
            <a:pPr marL="0" indent="0">
              <a:buNone/>
            </a:pPr>
            <a:r>
              <a:rPr lang="en-US" dirty="0" err="1"/>
              <a:t>git</a:t>
            </a:r>
            <a:r>
              <a:rPr lang="en-US" dirty="0"/>
              <a:t> show [commit hash (default is HEAD)]</a:t>
            </a:r>
          </a:p>
          <a:p>
            <a:endParaRPr lang="en-US" dirty="0"/>
          </a:p>
          <a:p>
            <a:r>
              <a:rPr lang="en-US" dirty="0"/>
              <a:t>Shows the changes in the specified commit</a:t>
            </a:r>
          </a:p>
        </p:txBody>
      </p:sp>
    </p:spTree>
    <p:extLst>
      <p:ext uri="{BB962C8B-B14F-4D97-AF65-F5344CB8AC3E}">
        <p14:creationId xmlns:p14="http://schemas.microsoft.com/office/powerpoint/2010/main" val="1961650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Reminders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Great job </a:t>
            </a:r>
            <a:r>
              <a:rPr lang="en-US" dirty="0" err="1"/>
              <a:t>gitting</a:t>
            </a:r>
            <a:r>
              <a:rPr lang="en-US" dirty="0"/>
              <a:t> the homework done this week!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Remember not to do this: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Andrewid.zip/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 question-2/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     left-pad/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         question-4.txt</a:t>
            </a:r>
          </a:p>
        </p:txBody>
      </p:sp>
    </p:spTree>
    <p:extLst>
      <p:ext uri="{BB962C8B-B14F-4D97-AF65-F5344CB8AC3E}">
        <p14:creationId xmlns:p14="http://schemas.microsoft.com/office/powerpoint/2010/main" val="4147403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of Last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git</a:t>
            </a:r>
            <a:r>
              <a:rPr lang="en-US" dirty="0"/>
              <a:t> </a:t>
            </a:r>
            <a:r>
              <a:rPr lang="en-US" dirty="0" err="1"/>
              <a:t>init</a:t>
            </a:r>
            <a:r>
              <a:rPr lang="en-US" dirty="0"/>
              <a:t> – creates a </a:t>
            </a:r>
            <a:r>
              <a:rPr lang="en-US" dirty="0" err="1"/>
              <a:t>git</a:t>
            </a:r>
            <a:r>
              <a:rPr lang="en-US" dirty="0"/>
              <a:t> repo in the current directory</a:t>
            </a:r>
          </a:p>
          <a:p>
            <a:r>
              <a:rPr lang="en-US" dirty="0" err="1"/>
              <a:t>git</a:t>
            </a:r>
            <a:r>
              <a:rPr lang="en-US" dirty="0"/>
              <a:t> clone &lt;</a:t>
            </a:r>
            <a:r>
              <a:rPr lang="en-US" dirty="0" err="1"/>
              <a:t>git</a:t>
            </a:r>
            <a:r>
              <a:rPr lang="en-US" dirty="0"/>
              <a:t> </a:t>
            </a:r>
            <a:r>
              <a:rPr lang="en-US" dirty="0" err="1"/>
              <a:t>url</a:t>
            </a:r>
            <a:r>
              <a:rPr lang="en-US" dirty="0"/>
              <a:t>&gt; – copies the remote </a:t>
            </a:r>
            <a:r>
              <a:rPr lang="en-US" dirty="0" err="1"/>
              <a:t>git</a:t>
            </a:r>
            <a:r>
              <a:rPr lang="en-US" dirty="0"/>
              <a:t> repo into the current directory</a:t>
            </a:r>
          </a:p>
          <a:p>
            <a:r>
              <a:rPr lang="en-US" dirty="0" err="1"/>
              <a:t>git</a:t>
            </a:r>
            <a:r>
              <a:rPr lang="en-US" dirty="0"/>
              <a:t> log [ --</a:t>
            </a:r>
            <a:r>
              <a:rPr lang="en-US" dirty="0" err="1"/>
              <a:t>oneline</a:t>
            </a:r>
            <a:r>
              <a:rPr lang="en-US" dirty="0"/>
              <a:t> ] – lists all commits in the </a:t>
            </a:r>
            <a:r>
              <a:rPr lang="en-US" dirty="0" err="1"/>
              <a:t>git</a:t>
            </a:r>
            <a:r>
              <a:rPr lang="en-US" dirty="0"/>
              <a:t> repo, starting with the most recent one</a:t>
            </a:r>
          </a:p>
          <a:p>
            <a:r>
              <a:rPr lang="en-US" dirty="0" err="1"/>
              <a:t>git</a:t>
            </a:r>
            <a:r>
              <a:rPr lang="en-US" dirty="0"/>
              <a:t> help &lt;command&gt;, </a:t>
            </a:r>
            <a:r>
              <a:rPr lang="en-US" dirty="0" err="1"/>
              <a:t>git</a:t>
            </a:r>
            <a:r>
              <a:rPr lang="en-US" dirty="0"/>
              <a:t> &lt;command&gt; --help, man </a:t>
            </a:r>
            <a:r>
              <a:rPr lang="en-US" dirty="0" err="1"/>
              <a:t>git</a:t>
            </a:r>
            <a:r>
              <a:rPr lang="en-US" dirty="0"/>
              <a:t> &lt;command&gt; – brings up the man help page for the </a:t>
            </a:r>
            <a:r>
              <a:rPr lang="en-US" dirty="0" err="1"/>
              <a:t>git</a:t>
            </a:r>
            <a:r>
              <a:rPr lang="en-US" dirty="0"/>
              <a:t> command</a:t>
            </a:r>
          </a:p>
        </p:txBody>
      </p:sp>
    </p:spTree>
    <p:extLst>
      <p:ext uri="{BB962C8B-B14F-4D97-AF65-F5344CB8AC3E}">
        <p14:creationId xmlns:p14="http://schemas.microsoft.com/office/powerpoint/2010/main" val="2169442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.</a:t>
            </a:r>
            <a:r>
              <a:rPr lang="en-US" dirty="0" err="1"/>
              <a:t>git</a:t>
            </a:r>
            <a:r>
              <a:rPr lang="en-US" dirty="0"/>
              <a:t> folder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</a:t>
            </a:r>
            <a:r>
              <a:rPr lang="en-US" dirty="0" err="1"/>
              <a:t>git</a:t>
            </a:r>
            <a:r>
              <a:rPr lang="en-US" dirty="0"/>
              <a:t> repository has a .</a:t>
            </a:r>
            <a:r>
              <a:rPr lang="en-US" dirty="0" err="1"/>
              <a:t>git</a:t>
            </a:r>
            <a:r>
              <a:rPr lang="en-US" dirty="0"/>
              <a:t> directory in the </a:t>
            </a:r>
            <a:r>
              <a:rPr lang="en-US" dirty="0" err="1"/>
              <a:t>toplevel</a:t>
            </a:r>
            <a:r>
              <a:rPr lang="en-US" dirty="0"/>
              <a:t> project directory</a:t>
            </a:r>
          </a:p>
          <a:p>
            <a:r>
              <a:rPr lang="en-US" dirty="0"/>
              <a:t>This is where all </a:t>
            </a:r>
            <a:r>
              <a:rPr lang="en-US" dirty="0" err="1"/>
              <a:t>git</a:t>
            </a:r>
            <a:r>
              <a:rPr lang="en-US" dirty="0"/>
              <a:t> commit objects and metadata are stored</a:t>
            </a:r>
          </a:p>
          <a:p>
            <a:r>
              <a:rPr lang="en-US" b="1" dirty="0"/>
              <a:t>Don’t delete it!</a:t>
            </a:r>
            <a:r>
              <a:rPr lang="en-US" dirty="0"/>
              <a:t> Doing so deletes the repository</a:t>
            </a:r>
          </a:p>
          <a:p>
            <a:r>
              <a:rPr lang="en-US" dirty="0"/>
              <a:t>Folders starting with a dot are hidden on UNIX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2211" y="4452300"/>
            <a:ext cx="8510033" cy="185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081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Today: The </a:t>
            </a:r>
            <a:r>
              <a:rPr lang="en-US" dirty="0" err="1"/>
              <a:t>Git</a:t>
            </a:r>
            <a:r>
              <a:rPr lang="en-US" dirty="0"/>
              <a:t> Commit Workflow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Review: </a:t>
            </a:r>
            <a:r>
              <a:rPr lang="en-US" dirty="0" err="1"/>
              <a:t>git</a:t>
            </a:r>
            <a:r>
              <a:rPr lang="en-US" dirty="0"/>
              <a:t> log</a:t>
            </a:r>
          </a:p>
          <a:p>
            <a:r>
              <a:rPr lang="en-US" dirty="0" err="1"/>
              <a:t>git</a:t>
            </a:r>
            <a:r>
              <a:rPr lang="en-US" dirty="0"/>
              <a:t> diff</a:t>
            </a:r>
          </a:p>
          <a:p>
            <a:r>
              <a:rPr lang="en-US" dirty="0" err="1"/>
              <a:t>git</a:t>
            </a:r>
            <a:r>
              <a:rPr lang="en-US" dirty="0"/>
              <a:t> status</a:t>
            </a:r>
          </a:p>
          <a:p>
            <a:r>
              <a:rPr lang="en-US" dirty="0" err="1"/>
              <a:t>git</a:t>
            </a:r>
            <a:r>
              <a:rPr lang="en-US" dirty="0"/>
              <a:t> add</a:t>
            </a:r>
          </a:p>
          <a:p>
            <a:r>
              <a:rPr lang="en-US" dirty="0" err="1"/>
              <a:t>git</a:t>
            </a:r>
            <a:r>
              <a:rPr lang="en-US" dirty="0"/>
              <a:t> commit</a:t>
            </a:r>
          </a:p>
          <a:p>
            <a:r>
              <a:rPr lang="en-US" dirty="0" err="1"/>
              <a:t>git</a:t>
            </a:r>
            <a:r>
              <a:rPr lang="en-US" dirty="0"/>
              <a:t> show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29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BD51D79-3812-4B91-9788-F07B3E2AFF90}"/>
              </a:ext>
            </a:extLst>
          </p:cNvPr>
          <p:cNvGraphicFramePr>
            <a:graphicFrameLocks noGrp="1"/>
          </p:cNvGraphicFramePr>
          <p:nvPr/>
        </p:nvGraphicFramePr>
        <p:xfrm>
          <a:off x="2722562" y="2355374"/>
          <a:ext cx="6746875" cy="3291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46875">
                  <a:extLst>
                    <a:ext uri="{9D8B030D-6E8A-4147-A177-3AD203B41FA5}">
                      <a16:colId xmlns:a16="http://schemas.microsoft.com/office/drawing/2014/main" val="684189087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Once when a lion, the king of the jungle, was asleep, 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8332389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little mouse began running up and down on him. This soon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7678289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awakened the the lion, who placed his huge paw on the mouse,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6361649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and opened his big jaws to swallow him.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4089025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722896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"Pardon, O King!" cried the little mouse. "Forgive me this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0711538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time. I shall never repeat it and I shall never forget your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0142545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kindness. And who knows, I may be able to do you a good turn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2629245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one of these days!"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4966457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4476622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The ion was so tickled by the idea of the mouse being able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348973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 help him that he lifted his paw and let him go.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80186860"/>
                  </a:ext>
                </a:extLst>
              </a:tr>
            </a:tbl>
          </a:graphicData>
        </a:graphic>
      </p:graphicFrame>
      <p:pic>
        <p:nvPicPr>
          <p:cNvPr id="1028" name="Picture 4" descr="https://i.ytimg.com/vi/ouM4RDmY6ek/maxresdefault.jpg">
            <a:extLst>
              <a:ext uri="{FF2B5EF4-FFF2-40B4-BE49-F238E27FC236}">
                <a16:creationId xmlns:a16="http://schemas.microsoft.com/office/drawing/2014/main" id="{A2E7849A-F906-4E0C-9D2A-31B7DC1717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291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Last Time: </a:t>
            </a:r>
            <a:r>
              <a:rPr lang="en-US" dirty="0" err="1"/>
              <a:t>git</a:t>
            </a:r>
            <a:r>
              <a:rPr lang="en-US" dirty="0"/>
              <a:t> log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4337654" cy="435133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7035" y="1927155"/>
            <a:ext cx="7659169" cy="163852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550794" y="3866357"/>
            <a:ext cx="6091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Also try </a:t>
            </a:r>
            <a:r>
              <a:rPr lang="en-US" dirty="0" err="1">
                <a:latin typeface="Consolas" panose="020B0609020204030204" pitchFamily="49" charset="0"/>
              </a:rPr>
              <a:t>git</a:t>
            </a:r>
            <a:r>
              <a:rPr lang="en-US" dirty="0">
                <a:latin typeface="Consolas" panose="020B0609020204030204" pitchFamily="49" charset="0"/>
              </a:rPr>
              <a:t> log --</a:t>
            </a:r>
            <a:r>
              <a:rPr lang="en-US" dirty="0" err="1">
                <a:latin typeface="Consolas" panose="020B0609020204030204" pitchFamily="49" charset="0"/>
              </a:rPr>
              <a:t>oneline</a:t>
            </a:r>
            <a:r>
              <a:rPr lang="en-US" dirty="0">
                <a:latin typeface="Consolas" panose="020B0609020204030204" pitchFamily="49" charset="0"/>
              </a:rPr>
              <a:t>: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2616" y="4259683"/>
            <a:ext cx="6363588" cy="1867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586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</a:t>
            </a:r>
            <a:r>
              <a:rPr lang="en-US" dirty="0">
                <a:latin typeface="Consolas" panose="020B0609020204030204" pitchFamily="49" charset="0"/>
              </a:rPr>
              <a:t>2eae45f</a:t>
            </a:r>
            <a:r>
              <a:rPr lang="en-US" dirty="0"/>
              <a:t>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Commits are uniquely represented by </a:t>
            </a:r>
            <a:r>
              <a:rPr lang="en-US" dirty="0">
                <a:hlinkClick r:id="rId2"/>
              </a:rPr>
              <a:t>SHA-1 hashes</a:t>
            </a:r>
            <a:endParaRPr lang="en-US" dirty="0"/>
          </a:p>
          <a:p>
            <a:r>
              <a:rPr lang="en-US" dirty="0"/>
              <a:t>The first 6-7 characters of a hash are usually enough to identify it uniquely from all the other commits in the repository</a:t>
            </a:r>
          </a:p>
          <a:p>
            <a:r>
              <a:rPr lang="en-US" dirty="0"/>
              <a:t>This is called the </a:t>
            </a:r>
            <a:r>
              <a:rPr lang="en-US" b="1" dirty="0"/>
              <a:t>short hash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65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2407</TotalTime>
  <Words>1040</Words>
  <Application>Microsoft Office PowerPoint</Application>
  <PresentationFormat>Widescreen</PresentationFormat>
  <Paragraphs>156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Consolas</vt:lpstr>
      <vt:lpstr>Times New Roman</vt:lpstr>
      <vt:lpstr>Office Theme</vt:lpstr>
      <vt:lpstr>PowerPoint Presentation</vt:lpstr>
      <vt:lpstr>Course Website</vt:lpstr>
      <vt:lpstr>Homework Reminders</vt:lpstr>
      <vt:lpstr>Review of Last Lecture</vt:lpstr>
      <vt:lpstr>The .git folder</vt:lpstr>
      <vt:lpstr>Today: The Git Commit Workflow</vt:lpstr>
      <vt:lpstr>PowerPoint Presentation</vt:lpstr>
      <vt:lpstr>From Last Time: git log</vt:lpstr>
      <vt:lpstr>What is 2eae45f? </vt:lpstr>
      <vt:lpstr>What is a commit?</vt:lpstr>
      <vt:lpstr>Git Diff</vt:lpstr>
      <vt:lpstr>Commits: Revisited</vt:lpstr>
      <vt:lpstr>git show &lt;commit hash&gt;</vt:lpstr>
      <vt:lpstr>The Git Commit Workflow: Edit</vt:lpstr>
      <vt:lpstr>The Git Commit Workflow: Add</vt:lpstr>
      <vt:lpstr>The Git Commit Workflow: Commit</vt:lpstr>
      <vt:lpstr>git add</vt:lpstr>
      <vt:lpstr>git commit</vt:lpstr>
      <vt:lpstr>Aside: commit HEAD</vt:lpstr>
      <vt:lpstr>Good commit messages</vt:lpstr>
      <vt:lpstr>git status</vt:lpstr>
      <vt:lpstr>git diff</vt:lpstr>
      <vt:lpstr>git show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Benson</dc:creator>
  <cp:lastModifiedBy>Aaron Perley</cp:lastModifiedBy>
  <cp:revision>56</cp:revision>
  <dcterms:created xsi:type="dcterms:W3CDTF">2015-09-10T04:41:06Z</dcterms:created>
  <dcterms:modified xsi:type="dcterms:W3CDTF">2018-01-25T20:25:08Z</dcterms:modified>
</cp:coreProperties>
</file>