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09" r:id="rId2"/>
    <p:sldId id="416" r:id="rId3"/>
    <p:sldId id="417" r:id="rId4"/>
    <p:sldId id="419" r:id="rId5"/>
    <p:sldId id="418" r:id="rId6"/>
    <p:sldId id="420" r:id="rId7"/>
    <p:sldId id="421" r:id="rId8"/>
    <p:sldId id="422" r:id="rId9"/>
    <p:sldId id="423" r:id="rId10"/>
    <p:sldId id="424" r:id="rId11"/>
  </p:sldIdLst>
  <p:sldSz cx="12192000" cy="6858000"/>
  <p:notesSz cx="9448800" cy="7188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71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495283-D3A7-4EA0-A4A5-7BA627FB9E4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094480" cy="360658"/>
          </a:xfrm>
          <a:prstGeom prst="rect">
            <a:avLst/>
          </a:prstGeom>
        </p:spPr>
        <p:txBody>
          <a:bodyPr vert="horz" lIns="95061" tIns="47531" rIns="95061" bIns="4753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3890F9-A1F1-4CC6-A11C-38C7D5E9BB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52133" y="1"/>
            <a:ext cx="4094480" cy="360658"/>
          </a:xfrm>
          <a:prstGeom prst="rect">
            <a:avLst/>
          </a:prstGeom>
        </p:spPr>
        <p:txBody>
          <a:bodyPr vert="horz" lIns="95061" tIns="47531" rIns="95061" bIns="47531" rtlCol="0"/>
          <a:lstStyle>
            <a:lvl1pPr algn="r">
              <a:defRPr sz="1200"/>
            </a:lvl1pPr>
          </a:lstStyle>
          <a:p>
            <a:fld id="{31B67F72-381A-4EC3-BC11-3C2D27C59512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E173B2-AB47-47D9-BF74-A083A0CD12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827543"/>
            <a:ext cx="4094480" cy="360657"/>
          </a:xfrm>
          <a:prstGeom prst="rect">
            <a:avLst/>
          </a:prstGeom>
        </p:spPr>
        <p:txBody>
          <a:bodyPr vert="horz" lIns="95061" tIns="47531" rIns="95061" bIns="4753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226B8-D449-471A-9280-3AE11BE211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52133" y="6827543"/>
            <a:ext cx="4094480" cy="360657"/>
          </a:xfrm>
          <a:prstGeom prst="rect">
            <a:avLst/>
          </a:prstGeom>
        </p:spPr>
        <p:txBody>
          <a:bodyPr vert="horz" lIns="95061" tIns="47531" rIns="95061" bIns="47531" rtlCol="0" anchor="b"/>
          <a:lstStyle>
            <a:lvl1pPr algn="r">
              <a:defRPr sz="1200"/>
            </a:lvl1pPr>
          </a:lstStyle>
          <a:p>
            <a:fld id="{90D93953-D1FC-40AE-987A-AF2343815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48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94480" cy="360658"/>
          </a:xfrm>
          <a:prstGeom prst="rect">
            <a:avLst/>
          </a:prstGeom>
        </p:spPr>
        <p:txBody>
          <a:bodyPr vert="horz" lIns="95061" tIns="47531" rIns="95061" bIns="4753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52133" y="1"/>
            <a:ext cx="4094480" cy="360658"/>
          </a:xfrm>
          <a:prstGeom prst="rect">
            <a:avLst/>
          </a:prstGeom>
        </p:spPr>
        <p:txBody>
          <a:bodyPr vert="horz" lIns="95061" tIns="47531" rIns="95061" bIns="47531" rtlCol="0"/>
          <a:lstStyle>
            <a:lvl1pPr algn="r">
              <a:defRPr sz="1200"/>
            </a:lvl1pPr>
          </a:lstStyle>
          <a:p>
            <a:fld id="{4F0A033F-1A63-8F4F-8E98-9728EFF920C4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8575" y="898525"/>
            <a:ext cx="4311650" cy="242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61" tIns="47531" rIns="95061" bIns="475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44880" y="3459321"/>
            <a:ext cx="7559040" cy="2830354"/>
          </a:xfrm>
          <a:prstGeom prst="rect">
            <a:avLst/>
          </a:prstGeom>
        </p:spPr>
        <p:txBody>
          <a:bodyPr vert="horz" lIns="95061" tIns="47531" rIns="95061" bIns="475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827543"/>
            <a:ext cx="4094480" cy="360657"/>
          </a:xfrm>
          <a:prstGeom prst="rect">
            <a:avLst/>
          </a:prstGeom>
        </p:spPr>
        <p:txBody>
          <a:bodyPr vert="horz" lIns="95061" tIns="47531" rIns="95061" bIns="4753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52133" y="6827543"/>
            <a:ext cx="4094480" cy="360657"/>
          </a:xfrm>
          <a:prstGeom prst="rect">
            <a:avLst/>
          </a:prstGeom>
        </p:spPr>
        <p:txBody>
          <a:bodyPr vert="horz" lIns="95061" tIns="47531" rIns="95061" bIns="47531" rtlCol="0" anchor="b"/>
          <a:lstStyle>
            <a:lvl1pPr algn="r">
              <a:defRPr sz="1200"/>
            </a:lvl1pPr>
          </a:lstStyle>
          <a:p>
            <a:fld id="{5F8A7F73-C1AE-E744-8974-AF1B0C235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4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3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1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3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0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2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14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20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84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4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99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1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94047-AACC-41CA-B6C3-6A41C8292485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7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mages4.alphacoders.com/270/thumb-1920-27094.jpg">
            <a:extLst>
              <a:ext uri="{FF2B5EF4-FFF2-40B4-BE49-F238E27FC236}">
                <a16:creationId xmlns:a16="http://schemas.microsoft.com/office/drawing/2014/main" id="{84CE5205-87CE-4791-B80F-AD086511D8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143"/>
          <a:stretch/>
        </p:blipFill>
        <p:spPr bwMode="auto">
          <a:xfrm>
            <a:off x="0" y="-352697"/>
            <a:ext cx="12192000" cy="7210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20698D5-C9CE-4084-BA61-5A2FCCBA7569}"/>
              </a:ext>
            </a:extLst>
          </p:cNvPr>
          <p:cNvSpPr txBox="1">
            <a:spLocks/>
          </p:cNvSpPr>
          <p:nvPr/>
        </p:nvSpPr>
        <p:spPr>
          <a:xfrm>
            <a:off x="522514" y="5478585"/>
            <a:ext cx="10368733" cy="1655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11: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Plumbing and Porcelain</a:t>
            </a:r>
          </a:p>
        </p:txBody>
      </p:sp>
    </p:spTree>
    <p:extLst>
      <p:ext uri="{BB962C8B-B14F-4D97-AF65-F5344CB8AC3E}">
        <p14:creationId xmlns:p14="http://schemas.microsoft.com/office/powerpoint/2010/main" val="3512127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3C1A4-4BC4-45D4-9DE9-61DA5AA22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BBF6D-CA13-4129-AFFF-22879E7EF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git </a:t>
            </a:r>
            <a:r>
              <a:rPr lang="en-US" dirty="0" err="1">
                <a:latin typeface="Consolas" panose="020B0609020204030204" pitchFamily="49" charset="0"/>
              </a:rPr>
              <a:t>reflog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/>
              <a:t>Lists any changes to refs in reverse-chronological order</a:t>
            </a:r>
          </a:p>
        </p:txBody>
      </p:sp>
    </p:spTree>
    <p:extLst>
      <p:ext uri="{BB962C8B-B14F-4D97-AF65-F5344CB8AC3E}">
        <p14:creationId xmlns:p14="http://schemas.microsoft.com/office/powerpoint/2010/main" val="2308459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F0E3E-7492-48F3-8BA5-D7EC4D9E4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41135-1E9F-4063-8668-164383BFD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951514" cy="4351338"/>
          </a:xfrm>
        </p:spPr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Today (4/26)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Plumbing and Porcelain</a:t>
            </a:r>
          </a:p>
          <a:p>
            <a:r>
              <a:rPr lang="en-US" dirty="0">
                <a:sym typeface="Wingdings" panose="05000000000000000000" pitchFamily="2" charset="2"/>
              </a:rPr>
              <a:t>Last Class (5/3)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Final Exam</a:t>
            </a:r>
            <a:endParaRPr lang="en-US" dirty="0"/>
          </a:p>
        </p:txBody>
      </p:sp>
      <p:pic>
        <p:nvPicPr>
          <p:cNvPr id="1026" name="Picture 2" descr="Image result for exposed plumbing">
            <a:extLst>
              <a:ext uri="{FF2B5EF4-FFF2-40B4-BE49-F238E27FC236}">
                <a16:creationId xmlns:a16="http://schemas.microsoft.com/office/drawing/2014/main" id="{08CD8EAB-E4E6-460B-AD62-36941ABC31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37"/>
          <a:stretch/>
        </p:blipFill>
        <p:spPr bwMode="auto">
          <a:xfrm>
            <a:off x="5029036" y="1459638"/>
            <a:ext cx="6905625" cy="407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0119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F3983-8DFA-47EC-A53B-DB36B3CE0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.git Folder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E3A8E-207A-4683-B20E-65F7D6136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ls .git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config                     </a:t>
            </a:r>
            <a:r>
              <a:rPr lang="en-US" dirty="0"/>
              <a:t>local configuration (not --global)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description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HEAD                       </a:t>
            </a:r>
            <a:r>
              <a:rPr lang="en-US" b="1" dirty="0"/>
              <a:t>the head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hooks/                     </a:t>
            </a:r>
            <a:r>
              <a:rPr lang="en-US" dirty="0"/>
              <a:t>scripts that run on various events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info/                      </a:t>
            </a:r>
            <a:r>
              <a:rPr lang="en-US" dirty="0"/>
              <a:t>staging area metadata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objects/                   </a:t>
            </a:r>
            <a:r>
              <a:rPr lang="en-US" b="1" dirty="0"/>
              <a:t>content database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refs/                      </a:t>
            </a:r>
            <a:r>
              <a:rPr lang="en-US" b="1" dirty="0"/>
              <a:t>branches, tags, remotes</a:t>
            </a:r>
          </a:p>
        </p:txBody>
      </p:sp>
    </p:spTree>
    <p:extLst>
      <p:ext uri="{BB962C8B-B14F-4D97-AF65-F5344CB8AC3E}">
        <p14:creationId xmlns:p14="http://schemas.microsoft.com/office/powerpoint/2010/main" val="33789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6516B-483F-444B-A7DD-81136C57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950EA-690B-4856-B931-C4D0A5A5D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0964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Key-value data store addressable by SHA-1 hash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lowchart: Document 3">
            <a:extLst>
              <a:ext uri="{FF2B5EF4-FFF2-40B4-BE49-F238E27FC236}">
                <a16:creationId xmlns:a16="http://schemas.microsoft.com/office/drawing/2014/main" id="{6A541CE7-81C2-4F17-B8F9-E5FA8687D992}"/>
              </a:ext>
            </a:extLst>
          </p:cNvPr>
          <p:cNvSpPr/>
          <p:nvPr/>
        </p:nvSpPr>
        <p:spPr>
          <a:xfrm>
            <a:off x="1158241" y="3657601"/>
            <a:ext cx="1628502" cy="1313521"/>
          </a:xfrm>
          <a:prstGeom prst="flowChartDocumen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is my file</a:t>
            </a:r>
          </a:p>
        </p:txBody>
      </p:sp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id="{DB159325-600D-4FCA-B226-E2545A86DA3D}"/>
              </a:ext>
            </a:extLst>
          </p:cNvPr>
          <p:cNvSpPr/>
          <p:nvPr/>
        </p:nvSpPr>
        <p:spPr>
          <a:xfrm>
            <a:off x="4348843" y="3569778"/>
            <a:ext cx="2595154" cy="1489165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Database</a:t>
            </a:r>
          </a:p>
          <a:p>
            <a:pPr algn="ctr"/>
            <a:r>
              <a:rPr lang="en-US" dirty="0"/>
              <a:t>(.git/objects)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E4F0E8D-D5D9-4953-9810-CFA248FEDA7F}"/>
              </a:ext>
            </a:extLst>
          </p:cNvPr>
          <p:cNvSpPr/>
          <p:nvPr/>
        </p:nvSpPr>
        <p:spPr>
          <a:xfrm>
            <a:off x="8350978" y="4040039"/>
            <a:ext cx="1690006" cy="54864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hash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A07E538-8F36-4750-A172-670C3404F54D}"/>
              </a:ext>
            </a:extLst>
          </p:cNvPr>
          <p:cNvCxnSpPr>
            <a:stCxn id="4" idx="3"/>
            <a:endCxn id="5" idx="2"/>
          </p:cNvCxnSpPr>
          <p:nvPr/>
        </p:nvCxnSpPr>
        <p:spPr>
          <a:xfrm flipV="1">
            <a:off x="2786743" y="4314361"/>
            <a:ext cx="1562100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145EE09-E3B6-4DC6-991A-046EE69EE135}"/>
              </a:ext>
            </a:extLst>
          </p:cNvPr>
          <p:cNvCxnSpPr>
            <a:cxnSpLocks/>
            <a:stCxn id="5" idx="4"/>
            <a:endCxn id="6" idx="1"/>
          </p:cNvCxnSpPr>
          <p:nvPr/>
        </p:nvCxnSpPr>
        <p:spPr>
          <a:xfrm flipV="1">
            <a:off x="6943997" y="4314360"/>
            <a:ext cx="1406981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9454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EB890-CDF2-4D5A-A4DD-45DA8C791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Files to Object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C6C78-AB75-4658-B57B-6EF8D2EE4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git hash-object -w &lt;filename&gt;</a:t>
            </a:r>
          </a:p>
          <a:p>
            <a:pPr marL="0" indent="0">
              <a:buNone/>
            </a:pPr>
            <a:r>
              <a:rPr lang="en-US" dirty="0"/>
              <a:t>Adds object to database and returns SHA-1 hash of file + header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git cat-file -p &lt;hash&gt;</a:t>
            </a:r>
          </a:p>
          <a:p>
            <a:pPr marL="0" indent="0">
              <a:buNone/>
            </a:pPr>
            <a:r>
              <a:rPr lang="en-US" dirty="0"/>
              <a:t>Pretty-prints an object in the database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Objects live in .git/objects: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find .git/objects -type f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.git/objects/7d/b4ad2eaea38d5714120aa20bac869ed69de756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.git/objects/c6/1a4dbe8af3b1a3c3338367fce1be14596fe80e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347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15760-67EC-4DBD-9E79-09B946844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Index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F9ACE-6B91-438F-AEE5-484081036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git update-index --add --</a:t>
            </a:r>
            <a:r>
              <a:rPr lang="en-US" dirty="0" err="1">
                <a:latin typeface="Consolas" panose="020B0609020204030204" pitchFamily="49" charset="0"/>
              </a:rPr>
              <a:t>cacheinfo</a:t>
            </a:r>
            <a:r>
              <a:rPr lang="en-US" dirty="0">
                <a:latin typeface="Consolas" panose="020B0609020204030204" pitchFamily="49" charset="0"/>
              </a:rPr>
              <a:t> 100644 \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&lt;hash&gt; &lt;filename&gt;</a:t>
            </a:r>
          </a:p>
          <a:p>
            <a:pPr marL="0" indent="0">
              <a:buNone/>
            </a:pPr>
            <a:r>
              <a:rPr lang="en-US" dirty="0"/>
              <a:t>Add object from database to index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git write-tree</a:t>
            </a:r>
          </a:p>
          <a:p>
            <a:pPr marL="0" indent="0">
              <a:buNone/>
            </a:pPr>
            <a:r>
              <a:rPr lang="en-US" dirty="0"/>
              <a:t>Creates tree object and returns hash</a:t>
            </a:r>
          </a:p>
        </p:txBody>
      </p:sp>
    </p:spTree>
    <p:extLst>
      <p:ext uri="{BB962C8B-B14F-4D97-AF65-F5344CB8AC3E}">
        <p14:creationId xmlns:p14="http://schemas.microsoft.com/office/powerpoint/2010/main" val="1223383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DF05F-FA04-4D67-8F13-D36A45742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27C25-5485-4B77-BEAD-E1F35692D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git commit-tree &lt;tree hash&gt; -p &lt;parent commit hash&gt; \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-m "message"</a:t>
            </a:r>
          </a:p>
          <a:p>
            <a:pPr marL="0" indent="0">
              <a:buNone/>
            </a:pPr>
            <a:r>
              <a:rPr lang="en-US" dirty="0"/>
              <a:t>Creates a commit with the given tree and parent</a:t>
            </a:r>
          </a:p>
          <a:p>
            <a:pPr marL="0" indent="0">
              <a:buNone/>
            </a:pPr>
            <a:r>
              <a:rPr lang="en-US" dirty="0"/>
              <a:t>Returns commit hash</a:t>
            </a:r>
          </a:p>
          <a:p>
            <a:pPr marL="0" indent="0">
              <a:buNone/>
            </a:pPr>
            <a:r>
              <a:rPr lang="en-US" b="1" dirty="0"/>
              <a:t>Does not move any refs!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Now we can do: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git log &lt;commit hash&gt;</a:t>
            </a:r>
          </a:p>
        </p:txBody>
      </p:sp>
    </p:spTree>
    <p:extLst>
      <p:ext uri="{BB962C8B-B14F-4D97-AF65-F5344CB8AC3E}">
        <p14:creationId xmlns:p14="http://schemas.microsoft.com/office/powerpoint/2010/main" val="2322223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B0B49-3EF6-4929-AFB8-1F387FFD4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Refs and Moving Branches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FA522-0960-4365-9375-6148D9F23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2737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git update-ref refs/heads/&lt;branch name&gt; &lt;commit hash&gt;</a:t>
            </a:r>
          </a:p>
          <a:p>
            <a:pPr marL="0" indent="0">
              <a:buNone/>
            </a:pPr>
            <a:r>
              <a:rPr lang="en-US" dirty="0"/>
              <a:t>Moves branch to point to different commit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git symbolic-ref HEAD refs/heads/&lt;branch name&gt;</a:t>
            </a:r>
          </a:p>
          <a:p>
            <a:pPr marL="0" indent="0">
              <a:buNone/>
            </a:pPr>
            <a:r>
              <a:rPr lang="en-US" dirty="0"/>
              <a:t>Moves the HEAD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Remote refs live in refs/remotes/&lt;remote name&gt;/&lt;branch name&gt;</a:t>
            </a:r>
          </a:p>
        </p:txBody>
      </p:sp>
    </p:spTree>
    <p:extLst>
      <p:ext uri="{BB962C8B-B14F-4D97-AF65-F5344CB8AC3E}">
        <p14:creationId xmlns:p14="http://schemas.microsoft.com/office/powerpoint/2010/main" val="1986004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BC96D-B9B4-42F5-B99F-218DBAF6C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Packfiles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FB4FF-72AD-4BBB-AF70-DDD4308E0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List size of object directory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du -</a:t>
            </a:r>
            <a:r>
              <a:rPr lang="en-US" dirty="0" err="1">
                <a:latin typeface="Consolas" panose="020B0609020204030204" pitchFamily="49" charset="0"/>
              </a:rPr>
              <a:t>sh</a:t>
            </a:r>
            <a:r>
              <a:rPr lang="en-US" dirty="0">
                <a:latin typeface="Consolas" panose="020B0609020204030204" pitchFamily="49" charset="0"/>
              </a:rPr>
              <a:t> .git/objects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List sizes of each object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find .git/objects -type f | </a:t>
            </a:r>
            <a:r>
              <a:rPr lang="en-US" dirty="0" err="1">
                <a:latin typeface="Consolas" panose="020B0609020204030204" pitchFamily="49" charset="0"/>
              </a:rPr>
              <a:t>xargs</a:t>
            </a:r>
            <a:r>
              <a:rPr lang="en-US" dirty="0">
                <a:latin typeface="Consolas" panose="020B0609020204030204" pitchFamily="49" charset="0"/>
              </a:rPr>
              <a:t> du -h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/>
              <a:t>Run garbage collection and packing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git </a:t>
            </a:r>
            <a:r>
              <a:rPr lang="en-US" dirty="0" err="1">
                <a:latin typeface="Consolas" panose="020B0609020204030204" pitchFamily="49" charset="0"/>
              </a:rPr>
              <a:t>gc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List contents of </a:t>
            </a:r>
            <a:r>
              <a:rPr lang="en-US" dirty="0" err="1">
                <a:latin typeface="Consolas" panose="020B0609020204030204" pitchFamily="49" charset="0"/>
              </a:rPr>
              <a:t>packfile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$ git verify-pack -v &lt;path to pack&gt;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242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2470</TotalTime>
  <Words>361</Words>
  <Application>Microsoft Office PowerPoint</Application>
  <PresentationFormat>Widescreen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Consolas</vt:lpstr>
      <vt:lpstr>Wingdings</vt:lpstr>
      <vt:lpstr>Office Theme</vt:lpstr>
      <vt:lpstr>PowerPoint Presentation</vt:lpstr>
      <vt:lpstr>Schedule</vt:lpstr>
      <vt:lpstr>The .git Folder</vt:lpstr>
      <vt:lpstr>Object Database</vt:lpstr>
      <vt:lpstr>Adding Files to Object Database</vt:lpstr>
      <vt:lpstr>Update Index</vt:lpstr>
      <vt:lpstr>Committing</vt:lpstr>
      <vt:lpstr>Refs and Moving Branches</vt:lpstr>
      <vt:lpstr>Packfiles</vt:lpstr>
      <vt:lpstr>Data Recovery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Benson</dc:creator>
  <cp:lastModifiedBy>Aaron Perley</cp:lastModifiedBy>
  <cp:revision>143</cp:revision>
  <cp:lastPrinted>2017-11-28T21:33:33Z</cp:lastPrinted>
  <dcterms:created xsi:type="dcterms:W3CDTF">2015-09-10T04:41:06Z</dcterms:created>
  <dcterms:modified xsi:type="dcterms:W3CDTF">2018-04-26T21:41:06Z</dcterms:modified>
</cp:coreProperties>
</file>