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89" r:id="rId10"/>
    <p:sldId id="265" r:id="rId11"/>
    <p:sldId id="290" r:id="rId12"/>
    <p:sldId id="280" r:id="rId13"/>
    <p:sldId id="269" r:id="rId14"/>
    <p:sldId id="270" r:id="rId15"/>
    <p:sldId id="272" r:id="rId16"/>
    <p:sldId id="275" r:id="rId17"/>
    <p:sldId id="276" r:id="rId18"/>
    <p:sldId id="277" r:id="rId19"/>
    <p:sldId id="279" r:id="rId20"/>
    <p:sldId id="285" r:id="rId21"/>
    <p:sldId id="283" r:id="rId22"/>
    <p:sldId id="284" r:id="rId23"/>
    <p:sldId id="286" r:id="rId24"/>
    <p:sldId id="287" r:id="rId25"/>
    <p:sldId id="288" r:id="rId2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8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2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91B-29AD-4B5B-81C4-79289EE2E8C5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BD8E-6AB5-4D78-AB11-B23F204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B209-1617-475B-94A2-E6F45EC5D3E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887F-23DA-4440-877B-157C5AD7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biala@andrew.cmu.edu" TargetMode="External"/><Relationship Id="rId2" Type="http://schemas.openxmlformats.org/officeDocument/2006/relationships/hyperlink" Target="mailto:aperley@andrew.cmu.ed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s://www.andrew.cmu.edu/course/98-174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-scm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drew.cmu.edu/course/98-174/lecturenotes/installing_git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utolab/Autolab.gi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HA-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98174-s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andrew.cmu.edu/course/98-174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555200" y="1088640"/>
            <a:ext cx="9143280" cy="165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/>
            <a:r>
              <a:rPr lang="en-US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98-174 </a:t>
            </a:r>
            <a:r>
              <a:rPr lang="en-US" sz="5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</a:t>
            </a:r>
            <a:r>
              <a:rPr lang="en-US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18</a:t>
            </a:r>
            <a:endParaRPr lang="en-US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Modern Version Control with </a:t>
            </a:r>
            <a:r>
              <a:rPr lang="en-US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Git</a:t>
            </a:r>
            <a:endParaRPr lang="en-US" sz="5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1523880" y="4698360"/>
            <a:ext cx="9143280" cy="157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Aaron Perley (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2"/>
              </a:rPr>
              <a:t>aperley@andrew.cmu.edu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Ilan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Biala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ibiala@andrew.cmu.edu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algn="ctr">
              <a:lnSpc>
                <a:spcPct val="100000"/>
              </a:lnSpc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https://www.andrew.cmu.edu/course/98-174/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2"/>
          <p:cNvPicPr/>
          <p:nvPr/>
        </p:nvPicPr>
        <p:blipFill>
          <a:blip r:embed="rId5"/>
          <a:stretch/>
        </p:blipFill>
        <p:spPr>
          <a:xfrm>
            <a:off x="4604400" y="3017520"/>
            <a:ext cx="2985120" cy="124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More Syllabus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unexcused absences allowed</a:t>
            </a:r>
          </a:p>
          <a:p>
            <a:pPr marL="685800" lvl="1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3+ unexcused absences and we have to give you a No Pass</a:t>
            </a:r>
          </a:p>
          <a:p>
            <a:pPr marL="685800" lvl="1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Email us if you’re going to miss for a legitimate reason</a:t>
            </a:r>
          </a:p>
          <a:p>
            <a:pPr marL="685800" lvl="1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More than 15 minutes late = unexcused</a:t>
            </a:r>
          </a:p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Discussion of in-class and homework assignments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encouraged, but write up your own answers</a:t>
            </a:r>
          </a:p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late work</a:t>
            </a:r>
          </a:p>
          <a:p>
            <a:pPr marL="685800" lvl="1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Email us if you think you need an extension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998D-3402-4D3B-B0C9-2E4D8209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00FA5-8A61-4E3E-8A76-B291DF15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" indent="0">
              <a:buClr>
                <a:srgbClr val="000000"/>
              </a:buClr>
              <a:buNone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Pass/No Credit. Need to get 70% out of:</a:t>
            </a:r>
          </a:p>
          <a:p>
            <a:pPr indent="-2278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20% Weekly Lecture Attendance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30% Submitted work (often in-class)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20% Midterm (Date TBA)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30% Final (Date TBA)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61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Waitlist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you are on the waitlist, please keep coming to class.</a:t>
            </a:r>
          </a:p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is a 99.99999% chance you will be able to get in off the waitlist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Image result for waitlist">
            <a:extLst>
              <a:ext uri="{FF2B5EF4-FFF2-40B4-BE49-F238E27FC236}">
                <a16:creationId xmlns:a16="http://schemas.microsoft.com/office/drawing/2014/main" id="{ABA0DC27-D74A-4C2C-A61B-963A7AC51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20" y="2938871"/>
            <a:ext cx="6096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307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is Version Control?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227"/>
            <a:ext cx="12192000" cy="39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8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Goals of Version Control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 able to search through revision history and retrieve previous versions of any file in a project</a:t>
            </a:r>
          </a:p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 able to share changes with collaborators on a project</a:t>
            </a:r>
          </a:p>
          <a:p>
            <a:pPr marL="228600" indent="-227880">
              <a:lnSpc>
                <a:spcPct val="9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 able to confidently make large changes to existing files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8134" y="6311880"/>
            <a:ext cx="36747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https://www.atlassian.com/git/tutorials/what-is-version-control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85" y="4000860"/>
            <a:ext cx="3491870" cy="23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2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38080" y="365040"/>
            <a:ext cx="48801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Named Folders Approach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38080" y="2568689"/>
            <a:ext cx="5408174" cy="1653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Easy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Familiar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strike="noStrike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330545"/>
            <a:ext cx="5588478" cy="1798720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6246254" y="2568689"/>
            <a:ext cx="5408174" cy="2170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be h</a:t>
            </a:r>
            <a:r>
              <a:rPr lang="en-US" sz="2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ard to track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Memory-intensive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 be slow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Hard to share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record of authorship</a:t>
            </a:r>
          </a:p>
        </p:txBody>
      </p:sp>
    </p:spTree>
    <p:extLst>
      <p:ext uri="{BB962C8B-B14F-4D97-AF65-F5344CB8AC3E}">
        <p14:creationId xmlns:p14="http://schemas.microsoft.com/office/powerpoint/2010/main" val="99247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Centralized Version Control Systems</a:t>
            </a:r>
          </a:p>
        </p:txBody>
      </p:sp>
      <p:sp>
        <p:nvSpPr>
          <p:cNvPr id="6" name="CustomShape 2"/>
          <p:cNvSpPr/>
          <p:nvPr/>
        </p:nvSpPr>
        <p:spPr>
          <a:xfrm>
            <a:off x="838080" y="1689840"/>
            <a:ext cx="5651732" cy="46627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central repository determines the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order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versions of the project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Collaborators “push” changes to the  files to the repository</a:t>
            </a:r>
          </a:p>
          <a:p>
            <a:pPr marL="720">
              <a:lnSpc>
                <a:spcPct val="90000"/>
              </a:lnSpc>
              <a:buClr>
                <a:srgbClr val="000000"/>
              </a:buClr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 new changes must be compatible with the most recent version of the repository. If it isn’t, somebody must “merge” it in.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Examples: SVN, CVS, Perforce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074" name="Picture 2" descr="https://i.stack.imgur.com/eqmG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92" y="1988063"/>
            <a:ext cx="55054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1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5520" y="2503303"/>
            <a:ext cx="4211212" cy="3636780"/>
            <a:chOff x="5324035" y="2611625"/>
            <a:chExt cx="4211212" cy="3636780"/>
          </a:xfrm>
        </p:grpSpPr>
        <p:grpSp>
          <p:nvGrpSpPr>
            <p:cNvPr id="27" name="Group 26"/>
            <p:cNvGrpSpPr/>
            <p:nvPr/>
          </p:nvGrpSpPr>
          <p:grpSpPr>
            <a:xfrm>
              <a:off x="5324035" y="2611625"/>
              <a:ext cx="4211212" cy="3365686"/>
              <a:chOff x="4626413" y="822260"/>
              <a:chExt cx="4578479" cy="365921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895984" y="1315115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A’s Repo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489198" y="3115631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B’s Repo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706" y="909779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C’s Repo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251577" y="2539826"/>
                <a:ext cx="1130956" cy="11309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Dev D’s Repo</a:t>
                </a:r>
              </a:p>
            </p:txBody>
          </p:sp>
          <p:cxnSp>
            <p:nvCxnSpPr>
              <p:cNvPr id="32" name="Straight Arrow Connector 31"/>
              <p:cNvCxnSpPr>
                <a:stCxn id="28" idx="4"/>
                <a:endCxn id="29" idx="1"/>
              </p:cNvCxnSpPr>
              <p:nvPr/>
            </p:nvCxnSpPr>
            <p:spPr>
              <a:xfrm>
                <a:off x="5461462" y="2446071"/>
                <a:ext cx="193361" cy="8351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8" idx="6"/>
                <a:endCxn id="30" idx="1"/>
              </p:cNvCxnSpPr>
              <p:nvPr/>
            </p:nvCxnSpPr>
            <p:spPr>
              <a:xfrm flipV="1">
                <a:off x="6026940" y="1075404"/>
                <a:ext cx="1249391" cy="8051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0" idx="5"/>
                <a:endCxn id="31" idx="0"/>
              </p:cNvCxnSpPr>
              <p:nvPr/>
            </p:nvCxnSpPr>
            <p:spPr>
              <a:xfrm flipH="1">
                <a:off x="7817055" y="1875110"/>
                <a:ext cx="258982" cy="6647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9" idx="6"/>
                <a:endCxn id="31" idx="2"/>
              </p:cNvCxnSpPr>
              <p:nvPr/>
            </p:nvCxnSpPr>
            <p:spPr>
              <a:xfrm flipV="1">
                <a:off x="6620154" y="3105304"/>
                <a:ext cx="631423" cy="5758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0" idx="3"/>
                <a:endCxn id="29" idx="7"/>
              </p:cNvCxnSpPr>
              <p:nvPr/>
            </p:nvCxnSpPr>
            <p:spPr>
              <a:xfrm flipH="1">
                <a:off x="6454529" y="1875110"/>
                <a:ext cx="821802" cy="14061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8" idx="5"/>
                <a:endCxn id="31" idx="1"/>
              </p:cNvCxnSpPr>
              <p:nvPr/>
            </p:nvCxnSpPr>
            <p:spPr>
              <a:xfrm>
                <a:off x="5861315" y="2280446"/>
                <a:ext cx="1555887" cy="4250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/>
              <p:cNvCxnSpPr>
                <a:stCxn id="28" idx="0"/>
                <a:endCxn id="28" idx="1"/>
              </p:cNvCxnSpPr>
              <p:nvPr/>
            </p:nvCxnSpPr>
            <p:spPr>
              <a:xfrm rot="16200000" flipH="1" flipV="1">
                <a:off x="5178723" y="1198000"/>
                <a:ext cx="165625" cy="399853"/>
              </a:xfrm>
              <a:prstGeom prst="curvedConnector3">
                <a:avLst>
                  <a:gd name="adj1" fmla="val -138023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29" idx="3"/>
                <a:endCxn id="29" idx="4"/>
              </p:cNvCxnSpPr>
              <p:nvPr/>
            </p:nvCxnSpPr>
            <p:spPr>
              <a:xfrm rot="16200000" flipH="1">
                <a:off x="5771937" y="3963847"/>
                <a:ext cx="165625" cy="399853"/>
              </a:xfrm>
              <a:prstGeom prst="curvedConnector3">
                <a:avLst>
                  <a:gd name="adj1" fmla="val 164409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/>
              <p:cNvCxnSpPr>
                <a:stCxn id="30" idx="6"/>
                <a:endCxn id="30" idx="7"/>
              </p:cNvCxnSpPr>
              <p:nvPr/>
            </p:nvCxnSpPr>
            <p:spPr>
              <a:xfrm flipH="1" flipV="1">
                <a:off x="8076037" y="1075403"/>
                <a:ext cx="165625" cy="399854"/>
              </a:xfrm>
              <a:prstGeom prst="curvedConnector4">
                <a:avLst>
                  <a:gd name="adj1" fmla="val -127410"/>
                  <a:gd name="adj2" fmla="val 116793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/>
              <p:cNvCxnSpPr>
                <a:stCxn id="31" idx="6"/>
                <a:endCxn id="31" idx="7"/>
              </p:cNvCxnSpPr>
              <p:nvPr/>
            </p:nvCxnSpPr>
            <p:spPr>
              <a:xfrm flipH="1" flipV="1">
                <a:off x="8216908" y="2705451"/>
                <a:ext cx="165625" cy="399853"/>
              </a:xfrm>
              <a:prstGeom prst="curvedConnector4">
                <a:avLst>
                  <a:gd name="adj1" fmla="val -138023"/>
                  <a:gd name="adj2" fmla="val 198592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735783" y="822260"/>
                <a:ext cx="8223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241662" y="851458"/>
                <a:ext cx="8223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82533" y="2159475"/>
                <a:ext cx="8223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63419" y="4219864"/>
                <a:ext cx="8223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Commit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802421" y="1147979"/>
                <a:ext cx="1074615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626413" y="2933641"/>
                <a:ext cx="1094148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620154" y="3566668"/>
                <a:ext cx="1038473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59118" y="1926355"/>
                <a:ext cx="1104902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4531" y="2101461"/>
                <a:ext cx="1028047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35865" y="2211739"/>
                <a:ext cx="1044487" cy="28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Push/Fetch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167975" y="5509741"/>
              <a:ext cx="2045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Distributed Version Control System</a:t>
              </a:r>
            </a:p>
          </p:txBody>
        </p:sp>
      </p:grpSp>
      <p:sp>
        <p:nvSpPr>
          <p:cNvPr id="5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Distributed Version Control Systems (DVCS)</a:t>
            </a:r>
          </a:p>
        </p:txBody>
      </p:sp>
      <p:sp>
        <p:nvSpPr>
          <p:cNvPr id="57" name="CustomShape 2"/>
          <p:cNvSpPr/>
          <p:nvPr/>
        </p:nvSpPr>
        <p:spPr>
          <a:xfrm>
            <a:off x="875184" y="1604624"/>
            <a:ext cx="5392113" cy="4412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central repository, each developer has their own copy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Developers work on their own copy of the repository locally and sync changes with others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Examples: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Git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Mercurial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62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Git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876349" y="1456844"/>
            <a:ext cx="9764677" cy="17314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Created in 2005 by Linus Torvalds to maintain the Linux kernel. Oh, and he created that too.</a:t>
            </a: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Distributed VCS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098" name="Picture 2" descr="https://itsfoss.com/wp-content/uploads/2013/03/LinusTorval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60" y="3188261"/>
            <a:ext cx="4762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5475" y="4200768"/>
            <a:ext cx="39669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hlinkClick r:id="rId3"/>
              </a:rPr>
              <a:t>https://www.git-scm.com/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65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Installing </a:t>
            </a:r>
            <a:r>
              <a:rPr lang="en-US" sz="4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Git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</a:endParaRPr>
          </a:p>
        </p:txBody>
      </p:sp>
      <p:sp>
        <p:nvSpPr>
          <p:cNvPr id="57" name="CustomShape 2">
            <a:hlinkClick r:id="rId2"/>
          </p:cNvPr>
          <p:cNvSpPr/>
          <p:nvPr/>
        </p:nvSpPr>
        <p:spPr>
          <a:xfrm>
            <a:off x="283786" y="1689840"/>
            <a:ext cx="11623468" cy="6025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9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https://www.andrew.cmu.edu/course/98-174/lecturenotes/installing_git.html  </a:t>
            </a:r>
            <a:endParaRPr lang="en-US" sz="280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51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Why should you take this course?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7780" y="1689840"/>
            <a:ext cx="5687740" cy="3599186"/>
            <a:chOff x="838080" y="1571625"/>
            <a:chExt cx="5687740" cy="35991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163" y="1571625"/>
              <a:ext cx="5543340" cy="198887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080" y="3712011"/>
              <a:ext cx="5687740" cy="14588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083379" y="2589856"/>
            <a:ext cx="475897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“Version control software is an essential part of the every-day of the modern software team's professional practices.”</a:t>
            </a:r>
          </a:p>
          <a:p>
            <a:r>
              <a:rPr lang="en-U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en-US" sz="1600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Atlassian</a:t>
            </a:r>
            <a:r>
              <a:rPr lang="en-U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Git</a:t>
            </a:r>
            <a:r>
              <a:rPr lang="en-US" sz="16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Tutorial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Initializes a new </a:t>
            </a:r>
            <a:r>
              <a:rPr lang="en-US" dirty="0" err="1"/>
              <a:t>git</a:t>
            </a:r>
            <a:r>
              <a:rPr lang="en-US" dirty="0"/>
              <a:t> repository in an existing folder</a:t>
            </a:r>
          </a:p>
          <a:p>
            <a:r>
              <a:rPr lang="en-US" dirty="0"/>
              <a:t>The folder is now called a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b="1" dirty="0"/>
              <a:t>repository</a:t>
            </a:r>
            <a:endParaRPr lang="en-US" dirty="0"/>
          </a:p>
          <a:p>
            <a:r>
              <a:rPr lang="en-US" dirty="0"/>
              <a:t>Changes to any files in the folder (and its subfolders) can be tracked by </a:t>
            </a:r>
            <a:r>
              <a:rPr lang="en-US" dirty="0" err="1"/>
              <a:t>git</a:t>
            </a:r>
            <a:endParaRPr lang="en-US" dirty="0"/>
          </a:p>
          <a:p>
            <a:r>
              <a:rPr lang="en-US" dirty="0" err="1"/>
              <a:t>Git</a:t>
            </a:r>
            <a:r>
              <a:rPr lang="en-US" dirty="0"/>
              <a:t> stores its metadata in a hidden .</a:t>
            </a:r>
            <a:r>
              <a:rPr lang="en-US" dirty="0" err="1"/>
              <a:t>git</a:t>
            </a:r>
            <a:r>
              <a:rPr lang="en-US" dirty="0"/>
              <a:t> folder in the repository root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mkdir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myrepo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cd </a:t>
            </a:r>
            <a:r>
              <a:rPr lang="en-US" dirty="0" err="1">
                <a:latin typeface="Consolas" panose="020B0609020204030204" pitchFamily="49" charset="0"/>
              </a:rPr>
              <a:t>myrepo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init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3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Git Clone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 existing repository (and all of its history!)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clone 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https://github.com/autolab/Autolab.git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cd </a:t>
            </a:r>
            <a:r>
              <a:rPr lang="en-US" dirty="0" err="1">
                <a:latin typeface="Consolas" panose="020B0609020204030204" pitchFamily="49" charset="0"/>
              </a:rPr>
              <a:t>Autolab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6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480" y="1604520"/>
            <a:ext cx="6191614" cy="3977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 the history of a repository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log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Press ‘q’ to exit, use arrow keys (or </a:t>
            </a:r>
            <a:r>
              <a:rPr lang="en-US" dirty="0" err="1"/>
              <a:t>j,k</a:t>
            </a:r>
            <a:r>
              <a:rPr lang="en-US" dirty="0"/>
              <a:t>) to scroll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40" y="846000"/>
            <a:ext cx="5007429" cy="54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0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>
                <a:latin typeface="Consolas" panose="020B0609020204030204" pitchFamily="49" charset="0"/>
              </a:rPr>
              <a:t>fad72e4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Commits are uniquely represented by </a:t>
            </a:r>
            <a:r>
              <a:rPr lang="en-US" dirty="0">
                <a:hlinkClick r:id="rId2"/>
              </a:rPr>
              <a:t>SHA-1 hashes</a:t>
            </a:r>
            <a:endParaRPr lang="en-US" dirty="0"/>
          </a:p>
          <a:p>
            <a:r>
              <a:rPr lang="en-US" dirty="0"/>
              <a:t>The first 6-7 characters of a hash are usually enough to identify it uniquely from all the other commits in the repository</a:t>
            </a:r>
          </a:p>
          <a:p>
            <a:r>
              <a:rPr lang="en-US" dirty="0"/>
              <a:t>This is called the </a:t>
            </a:r>
            <a:r>
              <a:rPr lang="en-US" b="1" dirty="0"/>
              <a:t>short 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Okay, so what is a commit?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2301" cy="27850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snapshot</a:t>
            </a:r>
            <a:r>
              <a:rPr lang="en-US" dirty="0"/>
              <a:t> of all the files in a project at a particular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checkpoint</a:t>
            </a:r>
            <a:r>
              <a:rPr lang="en-US" dirty="0"/>
              <a:t> in your project you can come back to or refer to.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Anything else?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64" y="4610637"/>
            <a:ext cx="3157019" cy="2094643"/>
          </a:xfrm>
          <a:prstGeom prst="rect">
            <a:avLst/>
          </a:prstGeom>
        </p:spPr>
      </p:pic>
      <p:pic>
        <p:nvPicPr>
          <p:cNvPr id="1026" name="Picture 2" descr="https://s-media-cache-ak0.pinimg.com/originals/0c/b7/59/0cb7597674a08791e2c0023e28045a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22" y="365125"/>
            <a:ext cx="4485904" cy="37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225966"/>
            <a:ext cx="6747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The </a:t>
            </a:r>
            <a:r>
              <a:rPr lang="en-US" sz="2800" b="1" dirty="0"/>
              <a:t>changes</a:t>
            </a:r>
            <a:r>
              <a:rPr lang="en-US" sz="2800" dirty="0"/>
              <a:t> a commit makes over the previous commit</a:t>
            </a:r>
          </a:p>
        </p:txBody>
      </p:sp>
    </p:spTree>
    <p:extLst>
      <p:ext uri="{BB962C8B-B14F-4D97-AF65-F5344CB8AC3E}">
        <p14:creationId xmlns:p14="http://schemas.microsoft.com/office/powerpoint/2010/main" val="406351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hour or less a week</a:t>
            </a:r>
          </a:p>
          <a:p>
            <a:r>
              <a:rPr lang="en-US" dirty="0"/>
              <a:t>Released on Thursdays after class, due next Thursday at beginning of class</a:t>
            </a:r>
          </a:p>
          <a:p>
            <a:r>
              <a:rPr lang="en-US" dirty="0"/>
              <a:t>Posted on the course website</a:t>
            </a:r>
          </a:p>
          <a:p>
            <a:r>
              <a:rPr lang="en-US" dirty="0"/>
              <a:t>Email us if you have questions, I’ll be happy to help you out!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Submit on </a:t>
            </a:r>
            <a:r>
              <a:rPr lang="en-US" dirty="0" err="1"/>
              <a:t>Autolab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2"/>
              </a:rPr>
              <a:t>https://autolab.andrew.cmu.edu/courses/</a:t>
            </a:r>
            <a:r>
              <a:rPr lang="en-US">
                <a:hlinkClick r:id="rId2"/>
              </a:rPr>
              <a:t>98174-s18/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0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Why should you take this course?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60981" y="1883874"/>
            <a:ext cx="3069075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From a 2013 Fox News report: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Fox News Explains GitHub Termi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24" y="2312589"/>
            <a:ext cx="7545991" cy="41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86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Git ≠ Github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2"/>
          <p:cNvPicPr/>
          <p:nvPr/>
        </p:nvPicPr>
        <p:blipFill>
          <a:blip r:embed="rId2"/>
          <a:stretch/>
        </p:blipFill>
        <p:spPr>
          <a:xfrm>
            <a:off x="2509560" y="3052800"/>
            <a:ext cx="2605320" cy="1089000"/>
          </a:xfrm>
          <a:prstGeom prst="rect">
            <a:avLst/>
          </a:prstGeom>
          <a:ln>
            <a:noFill/>
          </a:ln>
        </p:spPr>
      </p:pic>
      <p:pic>
        <p:nvPicPr>
          <p:cNvPr id="82" name="Picture 2"/>
          <p:cNvPicPr/>
          <p:nvPr/>
        </p:nvPicPr>
        <p:blipFill>
          <a:blip r:embed="rId3"/>
          <a:stretch/>
        </p:blipFill>
        <p:spPr>
          <a:xfrm>
            <a:off x="6306120" y="2383920"/>
            <a:ext cx="3440880" cy="200700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5463720" y="2965320"/>
            <a:ext cx="657720" cy="109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≠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this course isn’t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 seasoned Linuxbeards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838080" y="2594520"/>
            <a:ext cx="1732680" cy="1742400"/>
          </a:xfrm>
          <a:prstGeom prst="rect">
            <a:avLst/>
          </a:prstGeom>
          <a:ln>
            <a:noFill/>
          </a:ln>
        </p:spPr>
      </p:pic>
      <p:pic>
        <p:nvPicPr>
          <p:cNvPr id="87" name="Picture 4"/>
          <p:cNvPicPr/>
          <p:nvPr/>
        </p:nvPicPr>
        <p:blipFill>
          <a:blip r:embed="rId3"/>
          <a:stretch/>
        </p:blipFill>
        <p:spPr>
          <a:xfrm>
            <a:off x="2916000" y="2594520"/>
            <a:ext cx="2442960" cy="174240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4"/>
          <a:stretch/>
        </p:blipFill>
        <p:spPr>
          <a:xfrm>
            <a:off x="5703840" y="2594520"/>
            <a:ext cx="1498320" cy="174240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https://hackadaycom.files.wordpress.com/2013/03/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9" y="2552527"/>
            <a:ext cx="2486449" cy="17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0.vox-cdn.com/thumbor/KQsxCAJKxZAI3EHIm_rXGYh68jg=/0x66:1200x741/1600x900/cdn0.vox-cdn.com/uploads/chorus_image/image/47413918/wargames-1983-02-g.0.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3398"/>
          <a:stretch/>
        </p:blipFill>
        <p:spPr bwMode="auto">
          <a:xfrm>
            <a:off x="838080" y="4568740"/>
            <a:ext cx="2678805" cy="20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fesucksinastraplessbra.com/files/2014/07/01-zooland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41" y="4568740"/>
            <a:ext cx="3708136" cy="20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this course isn’t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crashcourse on git commands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3"/>
          <p:cNvPicPr/>
          <p:nvPr/>
        </p:nvPicPr>
        <p:blipFill>
          <a:blip r:embed="rId2"/>
          <a:stretch/>
        </p:blipFill>
        <p:spPr>
          <a:xfrm>
            <a:off x="838080" y="2368440"/>
            <a:ext cx="6333480" cy="412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this course 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</a:t>
            </a: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about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38080" y="169020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Forming a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mental model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how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git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interacts with versions of files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Understanding how to use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git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(and a bit of 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Github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in a collaborative setting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3"/>
          <p:cNvPicPr/>
          <p:nvPr/>
        </p:nvPicPr>
        <p:blipFill>
          <a:blip r:embed="rId2"/>
          <a:stretch/>
        </p:blipFill>
        <p:spPr>
          <a:xfrm>
            <a:off x="6902640" y="3200400"/>
            <a:ext cx="2732400" cy="3658320"/>
          </a:xfrm>
          <a:prstGeom prst="rect">
            <a:avLst/>
          </a:prstGeom>
          <a:ln>
            <a:noFill/>
          </a:ln>
        </p:spPr>
      </p:pic>
      <p:pic>
        <p:nvPicPr>
          <p:cNvPr id="95" name="Picture 2"/>
          <p:cNvPicPr/>
          <p:nvPr/>
        </p:nvPicPr>
        <p:blipFill>
          <a:blip r:embed="rId3"/>
          <a:stretch/>
        </p:blipFill>
        <p:spPr>
          <a:xfrm>
            <a:off x="1392668" y="3200400"/>
            <a:ext cx="4093732" cy="330809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34" y="1787400"/>
            <a:ext cx="10972440" cy="1478545"/>
          </a:xfrm>
        </p:spPr>
        <p:txBody>
          <a:bodyPr/>
          <a:lstStyle/>
          <a:p>
            <a:r>
              <a:rPr lang="en-US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https://www.andrew.cmu.edu/course/98-174/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Course Website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https://i.imgur.com/lEiWMxU.jpg">
            <a:extLst>
              <a:ext uri="{FF2B5EF4-FFF2-40B4-BE49-F238E27FC236}">
                <a16:creationId xmlns:a16="http://schemas.microsoft.com/office/drawing/2014/main" id="{C10AD89A-30E9-4589-B21B-1BBB95AE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11" y="2769326"/>
            <a:ext cx="3261018" cy="36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5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979B-C616-45D5-AAF9-F3AD8E22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074C-D761-4505-9247-FBA973F53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prerequisites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3 Free Elective credits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official textbook, but we recommend Pro Git by Scott Chacon (free, online)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office hours unless specifically requested</a:t>
            </a:r>
          </a:p>
          <a:p>
            <a:pPr lvl="1"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Email Aaron and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Ilan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if you have questions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2788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Slides and lecture notes posted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3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856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Syllabus</vt:lpstr>
      <vt:lpstr>PowerPoint Presentation</vt:lpstr>
      <vt:lpstr>Grade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Git Init</vt:lpstr>
      <vt:lpstr>Git Clone</vt:lpstr>
      <vt:lpstr>Git Log</vt:lpstr>
      <vt:lpstr>What is fad72e4? </vt:lpstr>
      <vt:lpstr>Okay, so what is a commit?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98-174 Modern Version Control with Git</dc:title>
  <dc:creator>Andrew Benson</dc:creator>
  <cp:lastModifiedBy>Aaron Perley</cp:lastModifiedBy>
  <cp:revision>71</cp:revision>
  <dcterms:created xsi:type="dcterms:W3CDTF">2015-09-02T04:41:38Z</dcterms:created>
  <dcterms:modified xsi:type="dcterms:W3CDTF">2018-01-18T21:15:49Z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