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11"/>
  </p:notesMasterIdLst>
  <p:sldIdLst>
    <p:sldId id="256" r:id="rId2"/>
    <p:sldId id="273" r:id="rId3"/>
    <p:sldId id="274" r:id="rId4"/>
    <p:sldId id="270" r:id="rId5"/>
    <p:sldId id="271" r:id="rId6"/>
    <p:sldId id="272" r:id="rId7"/>
    <p:sldId id="265" r:id="rId8"/>
    <p:sldId id="278" r:id="rId9"/>
    <p:sldId id="277"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19" autoAdjust="0"/>
    <p:restoredTop sz="97491" autoAdjust="0"/>
  </p:normalViewPr>
  <p:slideViewPr>
    <p:cSldViewPr>
      <p:cViewPr varScale="1">
        <p:scale>
          <a:sx n="67" d="100"/>
          <a:sy n="67" d="100"/>
        </p:scale>
        <p:origin x="-492" y="-108"/>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A24CE3-15C4-4852-AEFC-76CB13FFAD5A}" type="datetimeFigureOut">
              <a:rPr lang="en-US" smtClean="0"/>
              <a:pPr/>
              <a:t>10/3/2011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C0C7D9-B7FF-4D9E-BFBB-8A0DB76AC28C}" type="slidenum">
              <a:rPr lang="en-US" smtClean="0"/>
              <a:pPr/>
              <a:t>‹#›</a:t>
            </a:fld>
            <a:endParaRPr lang="en-US"/>
          </a:p>
        </p:txBody>
      </p:sp>
    </p:spTree>
    <p:extLst>
      <p:ext uri="{BB962C8B-B14F-4D97-AF65-F5344CB8AC3E}">
        <p14:creationId xmlns:p14="http://schemas.microsoft.com/office/powerpoint/2010/main" xmlns="" val="9914860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C0C7D9-B7FF-4D9E-BFBB-8A0DB76AC28C}" type="slidenum">
              <a:rPr lang="en-US" smtClean="0"/>
              <a:pPr/>
              <a:t>1</a:t>
            </a:fld>
            <a:endParaRPr lang="en-US"/>
          </a:p>
        </p:txBody>
      </p:sp>
    </p:spTree>
    <p:extLst>
      <p:ext uri="{BB962C8B-B14F-4D97-AF65-F5344CB8AC3E}">
        <p14:creationId xmlns:p14="http://schemas.microsoft.com/office/powerpoint/2010/main" xmlns="" val="193449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ffectLst/>
              </a:rPr>
              <a:t>According to Antoinette Taylor, Solution Center Supervisor and Certified Help Desk Manager for the City of Raleigh Information Services:</a:t>
            </a:r>
            <a:endParaRPr lang="en-US" dirty="0" smtClean="0"/>
          </a:p>
          <a:p>
            <a:r>
              <a:rPr lang="en-US" dirty="0" smtClean="0"/>
              <a:t>In</a:t>
            </a:r>
            <a:r>
              <a:rPr lang="en-US" baseline="0" dirty="0" smtClean="0"/>
              <a:t> order to gain user buy-in, management must adopt an interactive, educational approach to the problem of security and the policy that addresses it.  It is important to ensure that the policy is clear, understandable, utilizes a direct lexicon to avoid confusion, and avoid dictating terms of agreement.  </a:t>
            </a:r>
          </a:p>
          <a:p>
            <a:endParaRPr lang="en-US" baseline="0" dirty="0" smtClean="0"/>
          </a:p>
          <a:p>
            <a:r>
              <a:rPr lang="en-US" dirty="0" smtClean="0">
                <a:effectLst/>
              </a:rPr>
              <a:t>“In Internet usage policies, for example, you don’t want to use terms like ‘morally objectionable’ when describing unacceptable types of downloads or browsing habits,” she said. That would leave the documentation open to interpretation, something you definitely don’t want. “You have to drill down as much as possible to define what you mean by terms like that. If you don’t want users to download MP3s or file-sharing software, then say that.”</a:t>
            </a:r>
            <a:endParaRPr lang="en-US" dirty="0"/>
          </a:p>
        </p:txBody>
      </p:sp>
      <p:sp>
        <p:nvSpPr>
          <p:cNvPr id="4" name="Slide Number Placeholder 3"/>
          <p:cNvSpPr>
            <a:spLocks noGrp="1"/>
          </p:cNvSpPr>
          <p:nvPr>
            <p:ph type="sldNum" sz="quarter" idx="10"/>
          </p:nvPr>
        </p:nvSpPr>
        <p:spPr/>
        <p:txBody>
          <a:bodyPr/>
          <a:lstStyle/>
          <a:p>
            <a:fld id="{00C0C7D9-B7FF-4D9E-BFBB-8A0DB76AC28C}" type="slidenum">
              <a:rPr lang="en-US" smtClean="0"/>
              <a:pPr/>
              <a:t>2</a:t>
            </a:fld>
            <a:endParaRPr lang="en-US"/>
          </a:p>
        </p:txBody>
      </p:sp>
    </p:spTree>
    <p:extLst>
      <p:ext uri="{BB962C8B-B14F-4D97-AF65-F5344CB8AC3E}">
        <p14:creationId xmlns:p14="http://schemas.microsoft.com/office/powerpoint/2010/main" xmlns="" val="1747757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ffectLst/>
              </a:rPr>
              <a:t>According to Antoinette Taylor, Solution Center Supervisor and Certified Help Desk Manager for the City of Raleigh Information Services:</a:t>
            </a:r>
            <a:endParaRPr lang="en-US" dirty="0" smtClean="0"/>
          </a:p>
          <a:p>
            <a:r>
              <a:rPr lang="en-US" dirty="0" smtClean="0"/>
              <a:t>In</a:t>
            </a:r>
            <a:r>
              <a:rPr lang="en-US" baseline="0" dirty="0" smtClean="0"/>
              <a:t> order to gain user buy-in, management must adopt an interactive, educational approach to the problem of security and the policy that addresses it.  It is important to ensure that the policy is clear, understandable, utilizes a direct lexicon to avoid confusion, and avoid dictating terms of agreement.  </a:t>
            </a:r>
          </a:p>
          <a:p>
            <a:endParaRPr lang="en-US" baseline="0" dirty="0" smtClean="0"/>
          </a:p>
          <a:p>
            <a:r>
              <a:rPr lang="en-US" dirty="0" smtClean="0">
                <a:effectLst/>
              </a:rPr>
              <a:t>“In Internet usage policies, for example, you don’t want to use terms like ‘morally objectionable’ when describing unacceptable types of downloads or browsing habits,” she said. That would leave the documentation open to interpretation, something you definitely don’t want. “You have to drill down as much as possible to define what you mean by terms like that. If you don’t want users to download MP3s or file-sharing software, then say that.”</a:t>
            </a:r>
            <a:endParaRPr lang="en-US" dirty="0"/>
          </a:p>
        </p:txBody>
      </p:sp>
      <p:sp>
        <p:nvSpPr>
          <p:cNvPr id="4" name="Slide Number Placeholder 3"/>
          <p:cNvSpPr>
            <a:spLocks noGrp="1"/>
          </p:cNvSpPr>
          <p:nvPr>
            <p:ph type="sldNum" sz="quarter" idx="10"/>
          </p:nvPr>
        </p:nvSpPr>
        <p:spPr/>
        <p:txBody>
          <a:bodyPr/>
          <a:lstStyle/>
          <a:p>
            <a:fld id="{00C0C7D9-B7FF-4D9E-BFBB-8A0DB76AC28C}" type="slidenum">
              <a:rPr lang="en-US" smtClean="0"/>
              <a:pPr/>
              <a:t>3</a:t>
            </a:fld>
            <a:endParaRPr lang="en-US"/>
          </a:p>
        </p:txBody>
      </p:sp>
    </p:spTree>
    <p:extLst>
      <p:ext uri="{BB962C8B-B14F-4D97-AF65-F5344CB8AC3E}">
        <p14:creationId xmlns:p14="http://schemas.microsoft.com/office/powerpoint/2010/main" xmlns="" val="17477572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TSA is hamstrung by</a:t>
            </a:r>
            <a:r>
              <a:rPr lang="en-US" baseline="0" dirty="0" smtClean="0"/>
              <a:t> the fact that they must educate a vast amount of travelers from all walks of life, educational background, and other diversities.  Merely, saying that they are protecting travelers is not working.  Travelers must be educated, they must know about real events that have caused security incidents, and they must buy-in to the policies.</a:t>
            </a:r>
            <a:endParaRPr lang="en-US" dirty="0"/>
          </a:p>
        </p:txBody>
      </p:sp>
      <p:sp>
        <p:nvSpPr>
          <p:cNvPr id="4" name="Slide Number Placeholder 3"/>
          <p:cNvSpPr>
            <a:spLocks noGrp="1"/>
          </p:cNvSpPr>
          <p:nvPr>
            <p:ph type="sldNum" sz="quarter" idx="10"/>
          </p:nvPr>
        </p:nvSpPr>
        <p:spPr/>
        <p:txBody>
          <a:bodyPr/>
          <a:lstStyle/>
          <a:p>
            <a:fld id="{00C0C7D9-B7FF-4D9E-BFBB-8A0DB76AC28C}" type="slidenum">
              <a:rPr lang="en-US" smtClean="0"/>
              <a:pPr/>
              <a:t>4</a:t>
            </a:fld>
            <a:endParaRPr lang="en-US"/>
          </a:p>
        </p:txBody>
      </p:sp>
    </p:spTree>
    <p:extLst>
      <p:ext uri="{BB962C8B-B14F-4D97-AF65-F5344CB8AC3E}">
        <p14:creationId xmlns:p14="http://schemas.microsoft.com/office/powerpoint/2010/main" xmlns="" val="25205091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TSA is hamstrung by</a:t>
            </a:r>
            <a:r>
              <a:rPr lang="en-US" baseline="0" dirty="0" smtClean="0"/>
              <a:t> the fact that they must educate a vast amount of travelers from all walks of life, educational background, and other diversities.  Merely, saying that they are protecting travelers is not working.  Travelers must be educated, they must know about real events that have caused security incidents, and they must buy-in to the policies.</a:t>
            </a:r>
            <a:endParaRPr lang="en-US" dirty="0"/>
          </a:p>
        </p:txBody>
      </p:sp>
      <p:sp>
        <p:nvSpPr>
          <p:cNvPr id="4" name="Slide Number Placeholder 3"/>
          <p:cNvSpPr>
            <a:spLocks noGrp="1"/>
          </p:cNvSpPr>
          <p:nvPr>
            <p:ph type="sldNum" sz="quarter" idx="10"/>
          </p:nvPr>
        </p:nvSpPr>
        <p:spPr/>
        <p:txBody>
          <a:bodyPr/>
          <a:lstStyle/>
          <a:p>
            <a:fld id="{00C0C7D9-B7FF-4D9E-BFBB-8A0DB76AC28C}" type="slidenum">
              <a:rPr lang="en-US" smtClean="0"/>
              <a:pPr/>
              <a:t>5</a:t>
            </a:fld>
            <a:endParaRPr lang="en-US"/>
          </a:p>
        </p:txBody>
      </p:sp>
    </p:spTree>
    <p:extLst>
      <p:ext uri="{BB962C8B-B14F-4D97-AF65-F5344CB8AC3E}">
        <p14:creationId xmlns:p14="http://schemas.microsoft.com/office/powerpoint/2010/main" xmlns="" val="25205091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Is this the best approach in our situation?</a:t>
            </a:r>
          </a:p>
          <a:p>
            <a:r>
              <a:rPr lang="en-US" dirty="0" smtClean="0"/>
              <a:t>A mixed strategy would be beneficial</a:t>
            </a:r>
            <a:r>
              <a:rPr lang="en-US" baseline="0" dirty="0" smtClean="0"/>
              <a:t> in our situation.  Because we have a number of outsourced functions, we can expect some resistance, a lack of identity with our employees, and possible turnover every few years.</a:t>
            </a:r>
          </a:p>
          <a:p>
            <a:r>
              <a:rPr lang="en-US" baseline="0" dirty="0" smtClean="0"/>
              <a:t>Our mixed approach should include a quick transition across the entire organization in a powerful and coercive manner, this will ensure that our policies protect the organization.  Initially, to solidify our approach we should implement formal classes that augment education and training.  As we progress, we should see a change in our organization that will enable us to adapt to a more empirical-rational approach and normative-</a:t>
            </a:r>
            <a:r>
              <a:rPr lang="en-US" baseline="0" dirty="0" err="1" smtClean="0"/>
              <a:t>reeducative</a:t>
            </a:r>
            <a:r>
              <a:rPr lang="en-US" baseline="0" dirty="0" smtClean="0"/>
              <a:t> approach for over the long term.</a:t>
            </a:r>
          </a:p>
          <a:p>
            <a:endParaRPr lang="en-US" baseline="0" dirty="0" smtClean="0"/>
          </a:p>
          <a:p>
            <a:r>
              <a:rPr lang="en-US" baseline="0" dirty="0" smtClean="0"/>
              <a:t>The bottom line is that we need to implement a quick policy roll-out that can be developed and maintained in the long run.  Because our strategy is almost a “shock and awe” implementation, we must ensure that we utilize interactive formal and informal education methods implemented by the management.  </a:t>
            </a:r>
            <a:endParaRPr lang="en-US" dirty="0" smtClean="0"/>
          </a:p>
        </p:txBody>
      </p:sp>
      <p:sp>
        <p:nvSpPr>
          <p:cNvPr id="4" name="Slide Number Placeholder 3"/>
          <p:cNvSpPr>
            <a:spLocks noGrp="1"/>
          </p:cNvSpPr>
          <p:nvPr>
            <p:ph type="sldNum" sz="quarter" idx="10"/>
          </p:nvPr>
        </p:nvSpPr>
        <p:spPr/>
        <p:txBody>
          <a:bodyPr/>
          <a:lstStyle/>
          <a:p>
            <a:fld id="{00C0C7D9-B7FF-4D9E-BFBB-8A0DB76AC28C}" type="slidenum">
              <a:rPr lang="en-US" smtClean="0"/>
              <a:pPr/>
              <a:t>7</a:t>
            </a:fld>
            <a:endParaRPr lang="en-US"/>
          </a:p>
        </p:txBody>
      </p:sp>
    </p:spTree>
    <p:extLst>
      <p:ext uri="{BB962C8B-B14F-4D97-AF65-F5344CB8AC3E}">
        <p14:creationId xmlns:p14="http://schemas.microsoft.com/office/powerpoint/2010/main" xmlns="" val="4146197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Is this the best approach in our situation?</a:t>
            </a:r>
          </a:p>
          <a:p>
            <a:r>
              <a:rPr lang="en-US" dirty="0" smtClean="0"/>
              <a:t>A mixed strategy would be beneficial</a:t>
            </a:r>
            <a:r>
              <a:rPr lang="en-US" baseline="0" dirty="0" smtClean="0"/>
              <a:t> in our situation.  Because we have a number of outsourced functions, we can expect some resistance, a lack of identity with our employees, and possible turnover every few years.</a:t>
            </a:r>
          </a:p>
          <a:p>
            <a:r>
              <a:rPr lang="en-US" baseline="0" dirty="0" smtClean="0"/>
              <a:t>Our mixed approach should include a quick transition across the entire organization in a powerful and coercive manner, this will ensure that our policies protect the organization.  Initially, to solidify our approach we should implement formal classes that augment education and training.  As we progress, we should see a change in our organization that will enable us to adapt to a more empirical-rational approach and normative-</a:t>
            </a:r>
            <a:r>
              <a:rPr lang="en-US" baseline="0" dirty="0" err="1" smtClean="0"/>
              <a:t>reeducative</a:t>
            </a:r>
            <a:r>
              <a:rPr lang="en-US" baseline="0" dirty="0" smtClean="0"/>
              <a:t> approach for over the long term.</a:t>
            </a:r>
          </a:p>
          <a:p>
            <a:endParaRPr lang="en-US" baseline="0" dirty="0" smtClean="0"/>
          </a:p>
          <a:p>
            <a:r>
              <a:rPr lang="en-US" baseline="0" dirty="0" smtClean="0"/>
              <a:t>The bottom line is that we need to implement a quick policy roll-out that can be developed and maintained in the long run.  Because our strategy is almost a “shock and awe” implementation, we must ensure that we utilize interactive formal and informal education methods implemented by the management.  </a:t>
            </a:r>
            <a:endParaRPr lang="en-US" dirty="0" smtClean="0"/>
          </a:p>
        </p:txBody>
      </p:sp>
      <p:sp>
        <p:nvSpPr>
          <p:cNvPr id="4" name="Slide Number Placeholder 3"/>
          <p:cNvSpPr>
            <a:spLocks noGrp="1"/>
          </p:cNvSpPr>
          <p:nvPr>
            <p:ph type="sldNum" sz="quarter" idx="10"/>
          </p:nvPr>
        </p:nvSpPr>
        <p:spPr/>
        <p:txBody>
          <a:bodyPr/>
          <a:lstStyle/>
          <a:p>
            <a:fld id="{00C0C7D9-B7FF-4D9E-BFBB-8A0DB76AC28C}" type="slidenum">
              <a:rPr lang="en-US" smtClean="0"/>
              <a:pPr/>
              <a:t>8</a:t>
            </a:fld>
            <a:endParaRPr lang="en-US"/>
          </a:p>
        </p:txBody>
      </p:sp>
    </p:spTree>
    <p:extLst>
      <p:ext uri="{BB962C8B-B14F-4D97-AF65-F5344CB8AC3E}">
        <p14:creationId xmlns:p14="http://schemas.microsoft.com/office/powerpoint/2010/main" xmlns="" val="41461976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Is this the best approach in our situation?</a:t>
            </a:r>
          </a:p>
          <a:p>
            <a:r>
              <a:rPr lang="en-US" dirty="0" smtClean="0"/>
              <a:t>A mixed strategy would be beneficial</a:t>
            </a:r>
            <a:r>
              <a:rPr lang="en-US" baseline="0" dirty="0" smtClean="0"/>
              <a:t> in our situation.  Because we have a number of outsourced functions, we can expect some resistance, a lack of identity with our employees, and possible turnover every few years.</a:t>
            </a:r>
          </a:p>
          <a:p>
            <a:r>
              <a:rPr lang="en-US" baseline="0" dirty="0" smtClean="0"/>
              <a:t>Our mixed approach should include a quick transition across the entire organization in a powerful and coercive manner, this will ensure that our policies protect the organization.  Initially, to solidify our approach we should implement formal classes that augment education and training.  As we progress, we should see a change in our organization that will enable us to adapt to a more empirical-rational approach and normative-</a:t>
            </a:r>
            <a:r>
              <a:rPr lang="en-US" baseline="0" dirty="0" err="1" smtClean="0"/>
              <a:t>reeducative</a:t>
            </a:r>
            <a:r>
              <a:rPr lang="en-US" baseline="0" dirty="0" smtClean="0"/>
              <a:t> approach for over the long term.</a:t>
            </a:r>
          </a:p>
          <a:p>
            <a:endParaRPr lang="en-US" baseline="0" dirty="0" smtClean="0"/>
          </a:p>
          <a:p>
            <a:r>
              <a:rPr lang="en-US" baseline="0" dirty="0" smtClean="0"/>
              <a:t>The bottom line is that we need to implement a quick policy roll-out that can be developed and maintained in the long run.  Because our strategy is almost a “shock and awe” implementation, we must ensure that we utilize interactive formal and informal education methods implemented by the management.  </a:t>
            </a:r>
            <a:endParaRPr lang="en-US" dirty="0" smtClean="0"/>
          </a:p>
        </p:txBody>
      </p:sp>
      <p:sp>
        <p:nvSpPr>
          <p:cNvPr id="4" name="Slide Number Placeholder 3"/>
          <p:cNvSpPr>
            <a:spLocks noGrp="1"/>
          </p:cNvSpPr>
          <p:nvPr>
            <p:ph type="sldNum" sz="quarter" idx="10"/>
          </p:nvPr>
        </p:nvSpPr>
        <p:spPr/>
        <p:txBody>
          <a:bodyPr/>
          <a:lstStyle/>
          <a:p>
            <a:fld id="{00C0C7D9-B7FF-4D9E-BFBB-8A0DB76AC28C}" type="slidenum">
              <a:rPr lang="en-US" smtClean="0"/>
              <a:pPr/>
              <a:t>9</a:t>
            </a:fld>
            <a:endParaRPr lang="en-US"/>
          </a:p>
        </p:txBody>
      </p:sp>
    </p:spTree>
    <p:extLst>
      <p:ext uri="{BB962C8B-B14F-4D97-AF65-F5344CB8AC3E}">
        <p14:creationId xmlns:p14="http://schemas.microsoft.com/office/powerpoint/2010/main" xmlns="" val="4146197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86760D2-FE82-4F53-9074-5153AD9394F6}" type="datetimeFigureOut">
              <a:rPr lang="en-US" smtClean="0"/>
              <a:pPr/>
              <a:t>10/3/2011</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FB2E734A-6C21-43D8-8A3B-3A6603D40205}" type="slidenum">
              <a:rPr lang="en-US" smtClean="0"/>
              <a:pPr/>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6760D2-FE82-4F53-9074-5153AD9394F6}" type="datetimeFigureOut">
              <a:rPr lang="en-US" smtClean="0"/>
              <a:pPr/>
              <a:t>10/3/2011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2E734A-6C21-43D8-8A3B-3A6603D4020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6760D2-FE82-4F53-9074-5153AD9394F6}" type="datetimeFigureOut">
              <a:rPr lang="en-US" smtClean="0"/>
              <a:pPr/>
              <a:t>10/3/2011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2E734A-6C21-43D8-8A3B-3A6603D4020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6760D2-FE82-4F53-9074-5153AD9394F6}" type="datetimeFigureOut">
              <a:rPr lang="en-US" smtClean="0"/>
              <a:pPr/>
              <a:t>10/3/2011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2E734A-6C21-43D8-8A3B-3A6603D4020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486760D2-FE82-4F53-9074-5153AD9394F6}" type="datetimeFigureOut">
              <a:rPr lang="en-US" smtClean="0"/>
              <a:pPr/>
              <a:t>10/3/2011</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2E734A-6C21-43D8-8A3B-3A6603D40205}" type="slidenum">
              <a:rPr lang="en-US" smtClean="0"/>
              <a:pPr/>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6760D2-FE82-4F53-9074-5153AD9394F6}" type="datetimeFigureOut">
              <a:rPr lang="en-US" smtClean="0"/>
              <a:pPr/>
              <a:t>10/3/2011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2E734A-6C21-43D8-8A3B-3A6603D4020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6760D2-FE82-4F53-9074-5153AD9394F6}" type="datetimeFigureOut">
              <a:rPr lang="en-US" smtClean="0"/>
              <a:pPr/>
              <a:t>10/3/2011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2E734A-6C21-43D8-8A3B-3A6603D4020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6760D2-FE82-4F53-9074-5153AD9394F6}" type="datetimeFigureOut">
              <a:rPr lang="en-US" smtClean="0"/>
              <a:pPr/>
              <a:t>10/3/2011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2E734A-6C21-43D8-8A3B-3A6603D4020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486760D2-FE82-4F53-9074-5153AD9394F6}" type="datetimeFigureOut">
              <a:rPr lang="en-US" smtClean="0"/>
              <a:pPr/>
              <a:t>10/3/2011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2E734A-6C21-43D8-8A3B-3A6603D4020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6760D2-FE82-4F53-9074-5153AD9394F6}" type="datetimeFigureOut">
              <a:rPr lang="en-US" smtClean="0"/>
              <a:pPr/>
              <a:t>10/3/2011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2E734A-6C21-43D8-8A3B-3A6603D40205}" type="slidenum">
              <a:rPr lang="en-US" smtClean="0"/>
              <a:pPr/>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486760D2-FE82-4F53-9074-5153AD9394F6}" type="datetimeFigureOut">
              <a:rPr lang="en-US" smtClean="0"/>
              <a:pPr/>
              <a:t>10/3/2011</a:t>
            </a:fld>
            <a:endParaRPr lang="en-US"/>
          </a:p>
        </p:txBody>
      </p:sp>
      <p:sp>
        <p:nvSpPr>
          <p:cNvPr id="7" name="Slide Number Placeholder 6"/>
          <p:cNvSpPr>
            <a:spLocks noGrp="1"/>
          </p:cNvSpPr>
          <p:nvPr>
            <p:ph type="sldNum" sz="quarter" idx="12"/>
          </p:nvPr>
        </p:nvSpPr>
        <p:spPr/>
        <p:txBody>
          <a:bodyPr/>
          <a:lstStyle/>
          <a:p>
            <a:fld id="{FB2E734A-6C21-43D8-8A3B-3A6603D40205}" type="slidenum">
              <a:rPr lang="en-US" smtClean="0"/>
              <a:pPr/>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486760D2-FE82-4F53-9074-5153AD9394F6}" type="datetimeFigureOut">
              <a:rPr lang="en-US" smtClean="0"/>
              <a:pPr/>
              <a:t>10/3/2011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FB2E734A-6C21-43D8-8A3B-3A6603D40205}" type="slidenum">
              <a:rPr lang="en-US" smtClean="0"/>
              <a:pPr/>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John </a:t>
            </a:r>
            <a:r>
              <a:rPr lang="en-US" dirty="0" err="1" smtClean="0"/>
              <a:t>Parlee</a:t>
            </a:r>
            <a:r>
              <a:rPr lang="en-US" dirty="0" smtClean="0"/>
              <a:t> &amp; Neo </a:t>
            </a:r>
            <a:r>
              <a:rPr lang="en-US" dirty="0" err="1" smtClean="0"/>
              <a:t>zhe</a:t>
            </a:r>
            <a:r>
              <a:rPr lang="en-US" dirty="0" smtClean="0"/>
              <a:t> Han</a:t>
            </a:r>
            <a:endParaRPr lang="en-US" dirty="0"/>
          </a:p>
        </p:txBody>
      </p:sp>
      <p:sp>
        <p:nvSpPr>
          <p:cNvPr id="2" name="Title 1"/>
          <p:cNvSpPr>
            <a:spLocks noGrp="1"/>
          </p:cNvSpPr>
          <p:nvPr>
            <p:ph type="ctrTitle"/>
          </p:nvPr>
        </p:nvSpPr>
        <p:spPr/>
        <p:txBody>
          <a:bodyPr/>
          <a:lstStyle/>
          <a:p>
            <a:r>
              <a:rPr lang="en-US" dirty="0" smtClean="0"/>
              <a:t>IA Policy Roll-Out</a:t>
            </a:r>
            <a:endParaRPr lang="en-US" dirty="0"/>
          </a:p>
        </p:txBody>
      </p:sp>
    </p:spTree>
    <p:extLst>
      <p:ext uri="{BB962C8B-B14F-4D97-AF65-F5344CB8AC3E}">
        <p14:creationId xmlns:p14="http://schemas.microsoft.com/office/powerpoint/2010/main" xmlns="" val="25996774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Communication</a:t>
            </a:r>
            <a:endParaRPr lang="en-US" dirty="0"/>
          </a:p>
        </p:txBody>
      </p:sp>
      <p:sp>
        <p:nvSpPr>
          <p:cNvPr id="2" name="Content Placeholder 1"/>
          <p:cNvSpPr>
            <a:spLocks noGrp="1"/>
          </p:cNvSpPr>
          <p:nvPr>
            <p:ph idx="1"/>
          </p:nvPr>
        </p:nvSpPr>
        <p:spPr>
          <a:xfrm>
            <a:off x="457200" y="1752600"/>
            <a:ext cx="8229600" cy="4953000"/>
          </a:xfrm>
        </p:spPr>
        <p:txBody>
          <a:bodyPr>
            <a:normAutofit/>
          </a:bodyPr>
          <a:lstStyle/>
          <a:p>
            <a:r>
              <a:rPr lang="en-US" dirty="0" smtClean="0"/>
              <a:t>Establish a Communication Plan for the Roll-out.</a:t>
            </a:r>
          </a:p>
          <a:p>
            <a:pPr lvl="1"/>
            <a:r>
              <a:rPr lang="en-US" dirty="0" smtClean="0"/>
              <a:t>Different users will be affected in different ways</a:t>
            </a:r>
          </a:p>
          <a:p>
            <a:pPr lvl="2"/>
            <a:r>
              <a:rPr lang="en-US" dirty="0" smtClean="0"/>
              <a:t>Specific &amp; targeted communication</a:t>
            </a:r>
          </a:p>
          <a:p>
            <a:pPr lvl="2"/>
            <a:endParaRPr lang="en-US" dirty="0"/>
          </a:p>
          <a:p>
            <a:pPr lvl="1"/>
            <a:r>
              <a:rPr lang="en-US" b="1" dirty="0" smtClean="0">
                <a:solidFill>
                  <a:srgbClr val="FF0000"/>
                </a:solidFill>
              </a:rPr>
              <a:t>When</a:t>
            </a:r>
            <a:r>
              <a:rPr lang="en-US" dirty="0" smtClean="0"/>
              <a:t> will </a:t>
            </a:r>
            <a:r>
              <a:rPr lang="en-US" b="1" dirty="0" smtClean="0">
                <a:solidFill>
                  <a:srgbClr val="FF0000"/>
                </a:solidFill>
              </a:rPr>
              <a:t>Who</a:t>
            </a:r>
            <a:r>
              <a:rPr lang="en-US" dirty="0" smtClean="0"/>
              <a:t> be informed of </a:t>
            </a:r>
            <a:r>
              <a:rPr lang="en-US" b="1" dirty="0" smtClean="0">
                <a:solidFill>
                  <a:srgbClr val="FF0000"/>
                </a:solidFill>
              </a:rPr>
              <a:t>What</a:t>
            </a:r>
            <a:r>
              <a:rPr lang="en-US" dirty="0" smtClean="0"/>
              <a:t> by </a:t>
            </a:r>
            <a:r>
              <a:rPr lang="en-US" b="1" dirty="0" smtClean="0">
                <a:solidFill>
                  <a:srgbClr val="FF0000"/>
                </a:solidFill>
              </a:rPr>
              <a:t>Whom</a:t>
            </a:r>
            <a:r>
              <a:rPr lang="en-US" dirty="0" smtClean="0"/>
              <a:t>?</a:t>
            </a:r>
          </a:p>
          <a:p>
            <a:endParaRPr lang="en-US" dirty="0" smtClean="0"/>
          </a:p>
        </p:txBody>
      </p:sp>
      <p:pic>
        <p:nvPicPr>
          <p:cNvPr id="4" name="Picture 2" descr="C:\Program Files (x86)\Microsoft Office\MEDIA\CAGCAT10\j0292020.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086600" y="5084763"/>
            <a:ext cx="1868488" cy="177323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2053484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lvl="1" algn="ctr" rtl="0">
              <a:spcBef>
                <a:spcPct val="0"/>
              </a:spcBef>
            </a:pPr>
            <a:r>
              <a:rPr lang="en-US" sz="2800" b="1" dirty="0" smtClean="0">
                <a:solidFill>
                  <a:srgbClr val="FF0000"/>
                </a:solidFill>
              </a:rPr>
              <a:t>When</a:t>
            </a:r>
            <a:r>
              <a:rPr lang="en-US" sz="2800" dirty="0" smtClean="0"/>
              <a:t> will </a:t>
            </a:r>
            <a:r>
              <a:rPr lang="en-US" sz="2800" b="1" dirty="0" smtClean="0">
                <a:solidFill>
                  <a:srgbClr val="FF0000"/>
                </a:solidFill>
              </a:rPr>
              <a:t>Who</a:t>
            </a:r>
            <a:r>
              <a:rPr lang="en-US" sz="2800" dirty="0" smtClean="0"/>
              <a:t> be informed of </a:t>
            </a:r>
            <a:r>
              <a:rPr lang="en-US" sz="2800" b="1" dirty="0" smtClean="0">
                <a:solidFill>
                  <a:srgbClr val="FF0000"/>
                </a:solidFill>
              </a:rPr>
              <a:t>What</a:t>
            </a:r>
            <a:r>
              <a:rPr lang="en-US" sz="2800" dirty="0" smtClean="0"/>
              <a:t> by </a:t>
            </a:r>
            <a:r>
              <a:rPr lang="en-US" sz="2800" b="1" dirty="0" smtClean="0">
                <a:solidFill>
                  <a:srgbClr val="FF0000"/>
                </a:solidFill>
              </a:rPr>
              <a:t>Whom</a:t>
            </a:r>
            <a:r>
              <a:rPr lang="en-US" sz="2800" dirty="0" smtClean="0"/>
              <a:t>?</a:t>
            </a:r>
            <a:endParaRPr lang="en-US" sz="2800" dirty="0"/>
          </a:p>
        </p:txBody>
      </p:sp>
      <p:sp>
        <p:nvSpPr>
          <p:cNvPr id="2" name="Content Placeholder 1"/>
          <p:cNvSpPr>
            <a:spLocks noGrp="1"/>
          </p:cNvSpPr>
          <p:nvPr>
            <p:ph idx="1"/>
          </p:nvPr>
        </p:nvSpPr>
        <p:spPr>
          <a:xfrm>
            <a:off x="457200" y="1752600"/>
            <a:ext cx="8229600" cy="4953000"/>
          </a:xfrm>
        </p:spPr>
        <p:txBody>
          <a:bodyPr>
            <a:normAutofit fontScale="92500" lnSpcReduction="10000"/>
          </a:bodyPr>
          <a:lstStyle/>
          <a:p>
            <a:r>
              <a:rPr lang="en-US" b="1" dirty="0" smtClean="0">
                <a:solidFill>
                  <a:srgbClr val="000000"/>
                </a:solidFill>
              </a:rPr>
              <a:t>When</a:t>
            </a:r>
          </a:p>
          <a:p>
            <a:pPr lvl="1"/>
            <a:r>
              <a:rPr lang="en-US" dirty="0" smtClean="0">
                <a:solidFill>
                  <a:srgbClr val="000000"/>
                </a:solidFill>
              </a:rPr>
              <a:t>Before, during, and after each phase of roll-out</a:t>
            </a:r>
          </a:p>
          <a:p>
            <a:pPr lvl="1"/>
            <a:endParaRPr lang="en-US" dirty="0">
              <a:solidFill>
                <a:srgbClr val="000000"/>
              </a:solidFill>
            </a:endParaRPr>
          </a:p>
          <a:p>
            <a:r>
              <a:rPr lang="en-US" b="1" dirty="0" smtClean="0">
                <a:solidFill>
                  <a:srgbClr val="000000"/>
                </a:solidFill>
              </a:rPr>
              <a:t>Who</a:t>
            </a:r>
          </a:p>
          <a:p>
            <a:pPr lvl="1"/>
            <a:r>
              <a:rPr lang="en-US" dirty="0" smtClean="0">
                <a:solidFill>
                  <a:srgbClr val="000000"/>
                </a:solidFill>
              </a:rPr>
              <a:t>The affected user/personnel</a:t>
            </a:r>
          </a:p>
          <a:p>
            <a:pPr lvl="1"/>
            <a:endParaRPr lang="en-US" dirty="0">
              <a:solidFill>
                <a:srgbClr val="000000"/>
              </a:solidFill>
            </a:endParaRPr>
          </a:p>
          <a:p>
            <a:r>
              <a:rPr lang="en-US" b="1" dirty="0" smtClean="0">
                <a:solidFill>
                  <a:srgbClr val="000000"/>
                </a:solidFill>
              </a:rPr>
              <a:t>What</a:t>
            </a:r>
          </a:p>
          <a:p>
            <a:pPr lvl="1"/>
            <a:r>
              <a:rPr lang="en-US" dirty="0" smtClean="0">
                <a:solidFill>
                  <a:srgbClr val="000000"/>
                </a:solidFill>
              </a:rPr>
              <a:t>What to expect?</a:t>
            </a:r>
          </a:p>
          <a:p>
            <a:pPr lvl="1"/>
            <a:r>
              <a:rPr lang="en-US" dirty="0" smtClean="0">
                <a:solidFill>
                  <a:srgbClr val="000000"/>
                </a:solidFill>
              </a:rPr>
              <a:t>When to expect it?</a:t>
            </a:r>
          </a:p>
          <a:p>
            <a:pPr lvl="1"/>
            <a:r>
              <a:rPr lang="en-US" dirty="0" smtClean="0">
                <a:solidFill>
                  <a:srgbClr val="000000"/>
                </a:solidFill>
              </a:rPr>
              <a:t>What do I have to do?</a:t>
            </a:r>
          </a:p>
          <a:p>
            <a:pPr lvl="1"/>
            <a:endParaRPr lang="en-US" dirty="0">
              <a:solidFill>
                <a:srgbClr val="000000"/>
              </a:solidFill>
            </a:endParaRPr>
          </a:p>
          <a:p>
            <a:r>
              <a:rPr lang="en-US" b="1" dirty="0" smtClean="0">
                <a:solidFill>
                  <a:srgbClr val="000000"/>
                </a:solidFill>
              </a:rPr>
              <a:t>Whom</a:t>
            </a:r>
          </a:p>
          <a:p>
            <a:pPr lvl="1"/>
            <a:r>
              <a:rPr lang="en-US" dirty="0" smtClean="0">
                <a:solidFill>
                  <a:srgbClr val="000000"/>
                </a:solidFill>
              </a:rPr>
              <a:t>Who should inform the user?</a:t>
            </a:r>
          </a:p>
          <a:p>
            <a:pPr lvl="1"/>
            <a:r>
              <a:rPr lang="en-US" dirty="0" smtClean="0">
                <a:solidFill>
                  <a:srgbClr val="000000"/>
                </a:solidFill>
              </a:rPr>
              <a:t>Boss or IT Staff?</a:t>
            </a:r>
          </a:p>
        </p:txBody>
      </p:sp>
      <p:pic>
        <p:nvPicPr>
          <p:cNvPr id="4" name="Picture 2" descr="C:\Program Files (x86)\Microsoft Office\MEDIA\CAGCAT10\j0292020.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086600" y="5084763"/>
            <a:ext cx="1868488" cy="177323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292265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to IT Security?</a:t>
            </a:r>
            <a:endParaRPr lang="en-US" dirty="0"/>
          </a:p>
        </p:txBody>
      </p:sp>
      <p:sp>
        <p:nvSpPr>
          <p:cNvPr id="3" name="Content Placeholder 2"/>
          <p:cNvSpPr>
            <a:spLocks noGrp="1"/>
          </p:cNvSpPr>
          <p:nvPr>
            <p:ph idx="1"/>
          </p:nvPr>
        </p:nvSpPr>
        <p:spPr>
          <a:xfrm>
            <a:off x="304800" y="1752600"/>
            <a:ext cx="8382000" cy="3886200"/>
          </a:xfrm>
        </p:spPr>
        <p:txBody>
          <a:bodyPr/>
          <a:lstStyle/>
          <a:p>
            <a:r>
              <a:rPr lang="en-US" dirty="0" smtClean="0"/>
              <a:t>How much details should users be allowed to know?</a:t>
            </a:r>
          </a:p>
          <a:p>
            <a:endParaRPr lang="en-US" dirty="0"/>
          </a:p>
          <a:p>
            <a:r>
              <a:rPr lang="en-US" dirty="0" smtClean="0"/>
              <a:t>Network Monitoring Policy?</a:t>
            </a:r>
          </a:p>
          <a:p>
            <a:pPr lvl="1"/>
            <a:r>
              <a:rPr lang="en-US" dirty="0" smtClean="0"/>
              <a:t>E.g. “Network traffic will be monitored”</a:t>
            </a:r>
          </a:p>
          <a:p>
            <a:pPr marL="1554480" lvl="5" indent="0">
              <a:buNone/>
            </a:pPr>
            <a:r>
              <a:rPr lang="en-US" dirty="0"/>
              <a:t>	</a:t>
            </a:r>
            <a:r>
              <a:rPr lang="en-US" dirty="0" smtClean="0"/>
              <a:t>	</a:t>
            </a:r>
            <a:r>
              <a:rPr lang="en-US" dirty="0" err="1" smtClean="0"/>
              <a:t>vs</a:t>
            </a:r>
            <a:endParaRPr lang="en-US" dirty="0"/>
          </a:p>
          <a:p>
            <a:pPr marL="457200" lvl="1" indent="0">
              <a:buNone/>
            </a:pPr>
            <a:r>
              <a:rPr lang="en-US" dirty="0" smtClean="0"/>
              <a:t>	    “Network traffic will be monitored for excessive network   </a:t>
            </a:r>
          </a:p>
          <a:p>
            <a:pPr marL="457200" lvl="1" indent="0">
              <a:buNone/>
            </a:pPr>
            <a:r>
              <a:rPr lang="en-US" dirty="0"/>
              <a:t>	 </a:t>
            </a:r>
            <a:r>
              <a:rPr lang="en-US" dirty="0" smtClean="0"/>
              <a:t>     traffic during office hours”</a:t>
            </a:r>
            <a:endParaRPr lang="en-US" dirty="0"/>
          </a:p>
          <a:p>
            <a:endParaRPr lang="en-US" dirty="0" smtClean="0"/>
          </a:p>
          <a:p>
            <a:r>
              <a:rPr lang="en-US" dirty="0" smtClean="0"/>
              <a:t>Office Computer Monitoring Policy?</a:t>
            </a:r>
          </a:p>
        </p:txBody>
      </p:sp>
    </p:spTree>
    <p:extLst>
      <p:ext uri="{BB962C8B-B14F-4D97-AF65-F5344CB8AC3E}">
        <p14:creationId xmlns:p14="http://schemas.microsoft.com/office/powerpoint/2010/main" xmlns="" val="3696574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If TSA ran your IT </a:t>
            </a:r>
            <a:r>
              <a:rPr lang="en-US" dirty="0" err="1" smtClean="0"/>
              <a:t>Dept</a:t>
            </a:r>
            <a:r>
              <a:rPr lang="en-US" dirty="0" smtClean="0"/>
              <a:t>?</a:t>
            </a:r>
            <a:endParaRPr lang="en-US" dirty="0"/>
          </a:p>
        </p:txBody>
      </p:sp>
      <p:sp>
        <p:nvSpPr>
          <p:cNvPr id="3" name="Content Placeholder 2"/>
          <p:cNvSpPr>
            <a:spLocks noGrp="1"/>
          </p:cNvSpPr>
          <p:nvPr>
            <p:ph idx="1"/>
          </p:nvPr>
        </p:nvSpPr>
        <p:spPr>
          <a:xfrm>
            <a:off x="304800" y="1752600"/>
            <a:ext cx="8382000" cy="5105400"/>
          </a:xfrm>
        </p:spPr>
        <p:txBody>
          <a:bodyPr>
            <a:normAutofit/>
          </a:bodyPr>
          <a:lstStyle/>
          <a:p>
            <a:r>
              <a:rPr lang="en-US" dirty="0" smtClean="0"/>
              <a:t>It’s Monday Morning. You have a big presentation to the regional head of the company at 10 am.</a:t>
            </a:r>
          </a:p>
          <a:p>
            <a:endParaRPr lang="en-US" dirty="0"/>
          </a:p>
          <a:p>
            <a:r>
              <a:rPr lang="en-US" dirty="0" smtClean="0"/>
              <a:t>You reach the company at 8 am to make final preparations.</a:t>
            </a:r>
          </a:p>
          <a:p>
            <a:endParaRPr lang="en-US" dirty="0"/>
          </a:p>
          <a:p>
            <a:r>
              <a:rPr lang="en-US" dirty="0" smtClean="0"/>
              <a:t>You seat down at your desk and boot up your computer when you find that your computer is locked.</a:t>
            </a:r>
          </a:p>
          <a:p>
            <a:endParaRPr lang="en-US" dirty="0"/>
          </a:p>
          <a:p>
            <a:r>
              <a:rPr lang="en-US" dirty="0" smtClean="0"/>
              <a:t>You cannot run any programs or access any files on your computer.</a:t>
            </a:r>
          </a:p>
          <a:p>
            <a:endParaRPr lang="en-US" dirty="0"/>
          </a:p>
        </p:txBody>
      </p:sp>
    </p:spTree>
    <p:extLst>
      <p:ext uri="{BB962C8B-B14F-4D97-AF65-F5344CB8AC3E}">
        <p14:creationId xmlns:p14="http://schemas.microsoft.com/office/powerpoint/2010/main" xmlns="" val="9497507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Lucida Console"/>
                <a:cs typeface="Lucida Console"/>
              </a:rPr>
              <a:t>COMPUTER SCAN IN PROGRESS</a:t>
            </a:r>
            <a:endParaRPr lang="en-US" dirty="0">
              <a:latin typeface="Lucida Console"/>
              <a:cs typeface="Lucida Console"/>
            </a:endParaRPr>
          </a:p>
        </p:txBody>
      </p:sp>
      <p:sp>
        <p:nvSpPr>
          <p:cNvPr id="3" name="Content Placeholder 2"/>
          <p:cNvSpPr>
            <a:spLocks noGrp="1"/>
          </p:cNvSpPr>
          <p:nvPr>
            <p:ph idx="1"/>
          </p:nvPr>
        </p:nvSpPr>
        <p:spPr/>
        <p:txBody>
          <a:bodyPr/>
          <a:lstStyle/>
          <a:p>
            <a:pPr marL="114300" indent="0">
              <a:buNone/>
            </a:pPr>
            <a:r>
              <a:rPr lang="en-US" dirty="0">
                <a:latin typeface="Lucida Console"/>
                <a:cs typeface="Lucida Console"/>
              </a:rPr>
              <a:t>Computer Scan In Progress</a:t>
            </a:r>
          </a:p>
          <a:p>
            <a:pPr marL="114300" indent="0">
              <a:buNone/>
            </a:pPr>
            <a:r>
              <a:rPr lang="en-US" dirty="0" smtClean="0">
                <a:latin typeface="Lucida Console"/>
                <a:cs typeface="Lucida Console"/>
              </a:rPr>
              <a:t>Time </a:t>
            </a:r>
            <a:r>
              <a:rPr lang="en-US" dirty="0">
                <a:latin typeface="Lucida Console"/>
                <a:cs typeface="Lucida Console"/>
              </a:rPr>
              <a:t>Left: 3 </a:t>
            </a:r>
            <a:r>
              <a:rPr lang="en-US" dirty="0" err="1">
                <a:latin typeface="Lucida Console"/>
                <a:cs typeface="Lucida Console"/>
              </a:rPr>
              <a:t>Hrs</a:t>
            </a:r>
            <a:endParaRPr lang="en-US" dirty="0">
              <a:latin typeface="Lucida Console"/>
              <a:cs typeface="Lucida Console"/>
            </a:endParaRPr>
          </a:p>
          <a:p>
            <a:pPr marL="114300" indent="0">
              <a:buNone/>
            </a:pPr>
            <a:endParaRPr lang="en-US" dirty="0">
              <a:latin typeface="Lucida Console"/>
              <a:cs typeface="Lucida Console"/>
            </a:endParaRPr>
          </a:p>
          <a:p>
            <a:pPr marL="114300" indent="0">
              <a:buNone/>
            </a:pPr>
            <a:r>
              <a:rPr lang="en-US" dirty="0" smtClean="0">
                <a:latin typeface="Lucida Console"/>
                <a:cs typeface="Lucida Console"/>
              </a:rPr>
              <a:t>This </a:t>
            </a:r>
            <a:r>
              <a:rPr lang="en-US" dirty="0">
                <a:latin typeface="Lucida Console"/>
                <a:cs typeface="Lucida Console"/>
              </a:rPr>
              <a:t>is a random security scan to ensure that your system is in </a:t>
            </a:r>
            <a:r>
              <a:rPr lang="en-US" dirty="0" smtClean="0">
                <a:latin typeface="Lucida Console"/>
                <a:cs typeface="Lucida Console"/>
              </a:rPr>
              <a:t>compliance </a:t>
            </a:r>
            <a:r>
              <a:rPr lang="en-US" dirty="0">
                <a:latin typeface="Lucida Console"/>
                <a:cs typeface="Lucida Console"/>
              </a:rPr>
              <a:t>with the company security policy. To ensure that users do not try to circumvent security scans, these scans are carried out at random times of the day, and without any prior alerts.</a:t>
            </a:r>
          </a:p>
          <a:p>
            <a:pPr marL="114300" indent="0">
              <a:buNone/>
            </a:pPr>
            <a:endParaRPr lang="en-US" dirty="0" smtClean="0"/>
          </a:p>
          <a:p>
            <a:pPr marL="114300" indent="0">
              <a:buNone/>
            </a:pPr>
            <a:endParaRPr lang="en-US" dirty="0"/>
          </a:p>
        </p:txBody>
      </p:sp>
    </p:spTree>
    <p:extLst>
      <p:ext uri="{BB962C8B-B14F-4D97-AF65-F5344CB8AC3E}">
        <p14:creationId xmlns:p14="http://schemas.microsoft.com/office/powerpoint/2010/main" xmlns="" val="22239378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Considerations</a:t>
            </a:r>
          </a:p>
        </p:txBody>
      </p:sp>
      <p:sp>
        <p:nvSpPr>
          <p:cNvPr id="3" name="Content Placeholder 2"/>
          <p:cNvSpPr>
            <a:spLocks noGrp="1"/>
          </p:cNvSpPr>
          <p:nvPr>
            <p:ph idx="1"/>
          </p:nvPr>
        </p:nvSpPr>
        <p:spPr>
          <a:xfrm>
            <a:off x="457200" y="1752600"/>
            <a:ext cx="8229600" cy="4876800"/>
          </a:xfrm>
        </p:spPr>
        <p:txBody>
          <a:bodyPr>
            <a:normAutofit/>
          </a:bodyPr>
          <a:lstStyle/>
          <a:p>
            <a:r>
              <a:rPr lang="en-US" dirty="0" smtClean="0"/>
              <a:t>This is a large scale roll-out for the organization (800 employees)</a:t>
            </a:r>
          </a:p>
          <a:p>
            <a:endParaRPr lang="en-US" dirty="0" smtClean="0"/>
          </a:p>
          <a:p>
            <a:r>
              <a:rPr lang="en-US" dirty="0" smtClean="0"/>
              <a:t>Policy change affects most departments across the city, including important functions (Emergency Services, Law Enforcement, etc.)</a:t>
            </a:r>
          </a:p>
          <a:p>
            <a:endParaRPr lang="en-US" dirty="0"/>
          </a:p>
          <a:p>
            <a:r>
              <a:rPr lang="en-US" dirty="0" smtClean="0"/>
              <a:t>Most public sector employees are union workers.</a:t>
            </a:r>
          </a:p>
          <a:p>
            <a:pPr lvl="1"/>
            <a:r>
              <a:rPr lang="en-US" dirty="0" smtClean="0"/>
              <a:t>Have to get support of the union.</a:t>
            </a:r>
          </a:p>
          <a:p>
            <a:pPr lvl="1"/>
            <a:endParaRPr lang="en-US" dirty="0"/>
          </a:p>
          <a:p>
            <a:r>
              <a:rPr lang="en-US" dirty="0" smtClean="0"/>
              <a:t>Public sector is a slow-changing environment.</a:t>
            </a:r>
          </a:p>
        </p:txBody>
      </p:sp>
    </p:spTree>
    <p:extLst>
      <p:ext uri="{BB962C8B-B14F-4D97-AF65-F5344CB8AC3E}">
        <p14:creationId xmlns:p14="http://schemas.microsoft.com/office/powerpoint/2010/main" xmlns="" val="393750834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Strategy to choose?</a:t>
            </a:r>
            <a:endParaRPr lang="en-US" dirty="0"/>
          </a:p>
        </p:txBody>
      </p:sp>
      <p:sp>
        <p:nvSpPr>
          <p:cNvPr id="3" name="Content Placeholder 2"/>
          <p:cNvSpPr>
            <a:spLocks noGrp="1"/>
          </p:cNvSpPr>
          <p:nvPr>
            <p:ph idx="1"/>
          </p:nvPr>
        </p:nvSpPr>
        <p:spPr>
          <a:xfrm>
            <a:off x="457200" y="1752600"/>
            <a:ext cx="8229600" cy="4876800"/>
          </a:xfrm>
        </p:spPr>
        <p:txBody>
          <a:bodyPr>
            <a:normAutofit/>
          </a:bodyPr>
          <a:lstStyle/>
          <a:p>
            <a:r>
              <a:rPr lang="en-US" dirty="0" smtClean="0"/>
              <a:t>Empirical-Rational (Offering Carrots)</a:t>
            </a:r>
          </a:p>
          <a:p>
            <a:endParaRPr lang="en-US" dirty="0" smtClean="0"/>
          </a:p>
          <a:p>
            <a:r>
              <a:rPr lang="en-US" dirty="0" smtClean="0"/>
              <a:t>Normative-</a:t>
            </a:r>
            <a:r>
              <a:rPr lang="en-US" dirty="0" err="1" smtClean="0"/>
              <a:t>Reeducative</a:t>
            </a:r>
            <a:r>
              <a:rPr lang="en-US" dirty="0" smtClean="0"/>
              <a:t> </a:t>
            </a:r>
          </a:p>
          <a:p>
            <a:endParaRPr lang="en-US" dirty="0"/>
          </a:p>
          <a:p>
            <a:r>
              <a:rPr lang="en-US" dirty="0" smtClean="0"/>
              <a:t>Power-coercive (Threatening with Stick)</a:t>
            </a:r>
          </a:p>
          <a:p>
            <a:endParaRPr lang="en-US" dirty="0" smtClean="0"/>
          </a:p>
          <a:p>
            <a:r>
              <a:rPr lang="en-US" dirty="0" smtClean="0"/>
              <a:t>Environmental-Adaptive</a:t>
            </a:r>
          </a:p>
        </p:txBody>
      </p:sp>
    </p:spTree>
    <p:extLst>
      <p:ext uri="{BB962C8B-B14F-4D97-AF65-F5344CB8AC3E}">
        <p14:creationId xmlns:p14="http://schemas.microsoft.com/office/powerpoint/2010/main" xmlns="" val="12007415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Change Strategy Evaluation</a:t>
            </a:r>
            <a:endParaRPr lang="en-US" dirty="0"/>
          </a:p>
        </p:txBody>
      </p:sp>
      <p:sp>
        <p:nvSpPr>
          <p:cNvPr id="3" name="Content Placeholder 2"/>
          <p:cNvSpPr>
            <a:spLocks noGrp="1"/>
          </p:cNvSpPr>
          <p:nvPr>
            <p:ph idx="1"/>
          </p:nvPr>
        </p:nvSpPr>
        <p:spPr>
          <a:xfrm>
            <a:off x="457200" y="1752600"/>
            <a:ext cx="8229600" cy="4876800"/>
          </a:xfrm>
        </p:spPr>
        <p:txBody>
          <a:bodyPr>
            <a:normAutofit fontScale="77500" lnSpcReduction="20000"/>
          </a:bodyPr>
          <a:lstStyle/>
          <a:p>
            <a:r>
              <a:rPr lang="en-US" dirty="0" smtClean="0"/>
              <a:t>Empirical-Rational (Offering Carrots)</a:t>
            </a:r>
          </a:p>
          <a:p>
            <a:pPr lvl="1"/>
            <a:r>
              <a:rPr lang="en-US" dirty="0" smtClean="0"/>
              <a:t>Requires good communication</a:t>
            </a:r>
          </a:p>
          <a:p>
            <a:pPr lvl="2"/>
            <a:r>
              <a:rPr lang="en-US" dirty="0" smtClean="0"/>
              <a:t>May not be easy to spread message to large number of affected users</a:t>
            </a:r>
          </a:p>
          <a:p>
            <a:pPr lvl="1"/>
            <a:r>
              <a:rPr lang="en-US" dirty="0" smtClean="0"/>
              <a:t>Requires good incentives (may require more $$$)</a:t>
            </a:r>
          </a:p>
          <a:p>
            <a:pPr lvl="1"/>
            <a:r>
              <a:rPr lang="en-US" dirty="0" smtClean="0"/>
              <a:t>Easier to get Unions on board</a:t>
            </a:r>
          </a:p>
          <a:p>
            <a:pPr lvl="1"/>
            <a:r>
              <a:rPr lang="en-US" b="1" dirty="0" smtClean="0"/>
              <a:t>Overall: </a:t>
            </a:r>
            <a:r>
              <a:rPr lang="en-US" dirty="0" smtClean="0"/>
              <a:t>Possibly Good</a:t>
            </a:r>
            <a:endParaRPr lang="en-US" b="1" dirty="0" smtClean="0"/>
          </a:p>
          <a:p>
            <a:endParaRPr lang="en-US" dirty="0" smtClean="0"/>
          </a:p>
          <a:p>
            <a:r>
              <a:rPr lang="en-US" dirty="0" smtClean="0"/>
              <a:t>Normative-</a:t>
            </a:r>
            <a:r>
              <a:rPr lang="en-US" dirty="0" err="1" smtClean="0"/>
              <a:t>Reeducative</a:t>
            </a:r>
            <a:endParaRPr lang="en-US" dirty="0"/>
          </a:p>
          <a:p>
            <a:pPr lvl="1"/>
            <a:r>
              <a:rPr lang="en-US" dirty="0" smtClean="0"/>
              <a:t>Culture is hard to change in public sector</a:t>
            </a:r>
          </a:p>
          <a:p>
            <a:pPr lvl="1"/>
            <a:r>
              <a:rPr lang="en-US" b="1" dirty="0" smtClean="0"/>
              <a:t>Overall</a:t>
            </a:r>
            <a:r>
              <a:rPr lang="en-US" dirty="0" smtClean="0"/>
              <a:t>: Not likely…</a:t>
            </a:r>
          </a:p>
          <a:p>
            <a:endParaRPr lang="en-US" dirty="0"/>
          </a:p>
          <a:p>
            <a:r>
              <a:rPr lang="en-US" dirty="0" smtClean="0"/>
              <a:t>Power-coercive (Threatening with Stick)</a:t>
            </a:r>
          </a:p>
          <a:p>
            <a:pPr lvl="1"/>
            <a:r>
              <a:rPr lang="en-US" dirty="0" smtClean="0"/>
              <a:t>Not likely to go down well with unions</a:t>
            </a:r>
          </a:p>
          <a:p>
            <a:pPr lvl="1"/>
            <a:r>
              <a:rPr lang="en-US" b="1" dirty="0" smtClean="0"/>
              <a:t>Overall</a:t>
            </a:r>
            <a:r>
              <a:rPr lang="en-US" dirty="0" smtClean="0"/>
              <a:t>: Bad, unless Union is on board.</a:t>
            </a:r>
            <a:endParaRPr lang="en-US" dirty="0"/>
          </a:p>
          <a:p>
            <a:endParaRPr lang="en-US" dirty="0" smtClean="0"/>
          </a:p>
          <a:p>
            <a:r>
              <a:rPr lang="en-US" dirty="0" smtClean="0"/>
              <a:t>Environmental-Adaptive</a:t>
            </a:r>
          </a:p>
          <a:p>
            <a:pPr lvl="1"/>
            <a:r>
              <a:rPr lang="en-US" dirty="0" smtClean="0"/>
              <a:t>May not be easy to change environment due to Unions.</a:t>
            </a:r>
          </a:p>
          <a:p>
            <a:pPr lvl="1"/>
            <a:r>
              <a:rPr lang="en-US" b="1" dirty="0" smtClean="0"/>
              <a:t>Overall</a:t>
            </a:r>
            <a:r>
              <a:rPr lang="en-US" dirty="0" smtClean="0"/>
              <a:t>: Requires cooperation from Unions.</a:t>
            </a:r>
          </a:p>
        </p:txBody>
      </p:sp>
    </p:spTree>
    <p:extLst>
      <p:ext uri="{BB962C8B-B14F-4D97-AF65-F5344CB8AC3E}">
        <p14:creationId xmlns:p14="http://schemas.microsoft.com/office/powerpoint/2010/main" xmlns="" val="32569620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446</TotalTime>
  <Words>1438</Words>
  <Application>Microsoft Office PowerPoint</Application>
  <PresentationFormat>On-screen Show (4:3)</PresentationFormat>
  <Paragraphs>115</Paragraphs>
  <Slides>9</Slides>
  <Notes>8</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Apothecary</vt:lpstr>
      <vt:lpstr>IA Policy Roll-Out</vt:lpstr>
      <vt:lpstr>Communication</vt:lpstr>
      <vt:lpstr>When will Who be informed of What by Whom?</vt:lpstr>
      <vt:lpstr>Related to IT Security?</vt:lpstr>
      <vt:lpstr>What If TSA ran your IT Dept?</vt:lpstr>
      <vt:lpstr>COMPUTER SCAN IN PROGRESS</vt:lpstr>
      <vt:lpstr>Case Study Considerations</vt:lpstr>
      <vt:lpstr>Which Strategy to choose?</vt:lpstr>
      <vt:lpstr>Change Strategy Evaluation</vt:lpstr>
    </vt:vector>
  </TitlesOfParts>
  <Company>The MITRE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IA Policy Roll-Out</dc:title>
  <dc:creator>John Parlee</dc:creator>
  <cp:lastModifiedBy>tjs</cp:lastModifiedBy>
  <cp:revision>34</cp:revision>
  <dcterms:created xsi:type="dcterms:W3CDTF">2011-09-26T22:52:57Z</dcterms:created>
  <dcterms:modified xsi:type="dcterms:W3CDTF">2011-10-03T23:35:16Z</dcterms:modified>
</cp:coreProperties>
</file>