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8" r:id="rId11"/>
    <p:sldId id="269" r:id="rId12"/>
    <p:sldId id="270" r:id="rId13"/>
    <p:sldId id="265" r:id="rId14"/>
    <p:sldId id="271" r:id="rId15"/>
    <p:sldId id="272" r:id="rId16"/>
    <p:sldId id="266" r:id="rId17"/>
    <p:sldId id="267" r:id="rId18"/>
    <p:sldId id="274" r:id="rId19"/>
    <p:sldId id="275" r:id="rId20"/>
    <p:sldId id="276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9CA17-6113-482A-B9A4-C18BB80356FE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A857-97AB-45C7-A27E-D419F317C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4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503" indent="-280578">
              <a:defRPr>
                <a:solidFill>
                  <a:schemeClr val="tx1"/>
                </a:solidFill>
                <a:latin typeface="Arial" charset="0"/>
              </a:defRPr>
            </a:lvl2pPr>
            <a:lvl3pPr marL="1122312" indent="-224462">
              <a:defRPr>
                <a:solidFill>
                  <a:schemeClr val="tx1"/>
                </a:solidFill>
                <a:latin typeface="Arial" charset="0"/>
              </a:defRPr>
            </a:lvl3pPr>
            <a:lvl4pPr marL="1571236" indent="-224462">
              <a:defRPr>
                <a:solidFill>
                  <a:schemeClr val="tx1"/>
                </a:solidFill>
                <a:latin typeface="Arial" charset="0"/>
              </a:defRPr>
            </a:lvl4pPr>
            <a:lvl5pPr marL="2020161" indent="-224462">
              <a:defRPr>
                <a:solidFill>
                  <a:schemeClr val="tx1"/>
                </a:solidFill>
                <a:latin typeface="Arial" charset="0"/>
              </a:defRPr>
            </a:lvl5pPr>
            <a:lvl6pPr marL="2469086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8010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6935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5860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2A6587-7C2B-45A0-83C1-46E1D8A74DE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29503" indent="-280578">
              <a:defRPr>
                <a:solidFill>
                  <a:schemeClr val="tx1"/>
                </a:solidFill>
                <a:latin typeface="Arial" charset="0"/>
              </a:defRPr>
            </a:lvl2pPr>
            <a:lvl3pPr marL="1122312" indent="-224462">
              <a:defRPr>
                <a:solidFill>
                  <a:schemeClr val="tx1"/>
                </a:solidFill>
                <a:latin typeface="Arial" charset="0"/>
              </a:defRPr>
            </a:lvl3pPr>
            <a:lvl4pPr marL="1571236" indent="-224462">
              <a:defRPr>
                <a:solidFill>
                  <a:schemeClr val="tx1"/>
                </a:solidFill>
                <a:latin typeface="Arial" charset="0"/>
              </a:defRPr>
            </a:lvl4pPr>
            <a:lvl5pPr marL="2020161" indent="-224462">
              <a:defRPr>
                <a:solidFill>
                  <a:schemeClr val="tx1"/>
                </a:solidFill>
                <a:latin typeface="Arial" charset="0"/>
              </a:defRPr>
            </a:lvl5pPr>
            <a:lvl6pPr marL="2469086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8010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6935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5860" indent="-22446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FAF3D9-AA7A-4911-B046-402AA3FFFF1D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437F-4725-479E-96D7-4A47CB7CEAA2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4244-8CD9-4B9F-8D84-17DDCD1D0C7D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00A5-735E-4C52-AC6C-6172C5A16B10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371600"/>
            <a:ext cx="8382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A543A-3CC6-48C0-961A-DE5C7AD47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371600"/>
            <a:ext cx="8382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A543A-3CC6-48C0-961A-DE5C7AD47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371600"/>
            <a:ext cx="8382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A543A-3CC6-48C0-961A-DE5C7AD47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39F5-CCC1-4D50-817F-3F8B92AE99EC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338D-2B6C-481F-A40B-8B7A435C55CA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3B4B-F191-4169-98F7-800EA45E34DD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09B3-EE83-4803-9884-C26B0871FEE8}" type="datetime1">
              <a:rPr lang="en-US" smtClean="0"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A774-2666-43FF-8326-6AF6B3BE0423}" type="datetime1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5E27-B481-4457-A608-84815A315918}" type="datetime1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04B7-EFB8-4BCD-8EE1-7AB6A87B6A39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5B56-7370-497E-B0FC-4ABB8DA9DB85}" type="datetime1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3FF1-B37A-4BCA-877F-7D3097C99EAF}" type="datetime1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DEDA-8D41-4B22-BA40-8DDD9DD16B0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Web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1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Server fields: Server, Via, X-powered-by, version</a:t>
            </a:r>
          </a:p>
          <a:p>
            <a:r>
              <a:rPr lang="en-US" dirty="0" smtClean="0"/>
              <a:t>Client fields: Client, </a:t>
            </a:r>
            <a:r>
              <a:rPr lang="en-US" dirty="0" err="1" smtClean="0"/>
              <a:t>Referer</a:t>
            </a:r>
            <a:r>
              <a:rPr lang="en-US" dirty="0" smtClean="0"/>
              <a:t>, X-</a:t>
            </a:r>
            <a:r>
              <a:rPr lang="en-US" dirty="0" err="1" smtClean="0"/>
              <a:t>wap</a:t>
            </a:r>
            <a:r>
              <a:rPr lang="en-US" dirty="0" smtClean="0"/>
              <a:t>-profile</a:t>
            </a:r>
          </a:p>
          <a:p>
            <a:endParaRPr lang="en-US" dirty="0"/>
          </a:p>
          <a:p>
            <a:r>
              <a:rPr lang="en-US" dirty="0" smtClean="0"/>
              <a:t>Software Versions</a:t>
            </a:r>
          </a:p>
          <a:p>
            <a:r>
              <a:rPr lang="en-US" dirty="0" smtClean="0"/>
              <a:t>Formatting files</a:t>
            </a:r>
          </a:p>
          <a:p>
            <a:r>
              <a:rPr lang="en-US" dirty="0" smtClean="0"/>
              <a:t>Directory structures</a:t>
            </a:r>
          </a:p>
          <a:p>
            <a:r>
              <a:rPr lang="en-US" dirty="0" smtClean="0"/>
              <a:t>Common communication partners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88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is not identically supported by server software and operating system stack</a:t>
            </a:r>
          </a:p>
          <a:p>
            <a:r>
              <a:rPr lang="en-US" dirty="0" smtClean="0"/>
              <a:t>Particularly true for erroneous requests</a:t>
            </a:r>
          </a:p>
          <a:p>
            <a:r>
              <a:rPr lang="en-US" dirty="0" smtClean="0"/>
              <a:t>Can build understanding of which version of software, in some cases, which patch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fr-FR" sz="1800" dirty="0"/>
              <a:t>GET .</a:t>
            </a:r>
            <a:r>
              <a:rPr lang="fr-FR" sz="1800" dirty="0">
                <a:solidFill>
                  <a:srgbClr val="FF0000"/>
                </a:solidFill>
              </a:rPr>
              <a:t>./../../../../../../../../</a:t>
            </a:r>
            <a:r>
              <a:rPr lang="fr-FR" sz="1800" dirty="0" err="1"/>
              <a:t>etc</a:t>
            </a:r>
            <a:r>
              <a:rPr lang="fr-FR" sz="1800" dirty="0"/>
              <a:t>/</a:t>
            </a:r>
            <a:r>
              <a:rPr lang="fr-FR" sz="1800" dirty="0" err="1"/>
              <a:t>passwd</a:t>
            </a:r>
            <a:r>
              <a:rPr lang="fr-FR" sz="1800" dirty="0"/>
              <a:t> HTTP/1.0\r\n</a:t>
            </a:r>
          </a:p>
          <a:p>
            <a:pPr lvl="1">
              <a:buFontTx/>
              <a:buNone/>
            </a:pPr>
            <a:r>
              <a:rPr lang="fr-FR" sz="1800" dirty="0"/>
              <a:t>http://server.com/scripts/..%5c../Windows/System32/cmd.exe?/</a:t>
            </a:r>
            <a:r>
              <a:rPr lang="fr-FR" sz="1800" dirty="0" err="1"/>
              <a:t>c+dir+c</a:t>
            </a:r>
            <a:r>
              <a:rPr lang="fr-FR" sz="1800" dirty="0"/>
              <a:t>:\</a:t>
            </a:r>
          </a:p>
          <a:p>
            <a:r>
              <a:rPr lang="en-US" dirty="0"/>
              <a:t>After attacker finds useful binaries, execute them directly</a:t>
            </a:r>
          </a:p>
          <a:p>
            <a:pPr marL="0" indent="0">
              <a:buNone/>
            </a:pPr>
            <a:r>
              <a:rPr lang="en-US" sz="1800" dirty="0"/>
              <a:t>http://www.example.com/../bin/</a:t>
            </a:r>
            <a:r>
              <a:rPr lang="en-US" sz="1800" dirty="0" err="1"/>
              <a:t>remail.cgi?from</a:t>
            </a:r>
            <a:r>
              <a:rPr lang="en-US" sz="1800" dirty="0"/>
              <a:t>=“</a:t>
            </a:r>
            <a:r>
              <a:rPr lang="en-US" sz="1800" dirty="0" err="1"/>
              <a:t>bigboss@example.com”&amp;subject</a:t>
            </a:r>
            <a:r>
              <a:rPr lang="en-US" sz="1800" dirty="0"/>
              <a:t>=“</a:t>
            </a:r>
            <a:r>
              <a:rPr lang="en-US" sz="1800" dirty="0" smtClean="0"/>
              <a:t>create </a:t>
            </a:r>
            <a:r>
              <a:rPr lang="en-US" sz="1800" dirty="0"/>
              <a:t>new user </a:t>
            </a:r>
            <a:r>
              <a:rPr lang="en-US" sz="1800" dirty="0" err="1"/>
              <a:t>shimeall</a:t>
            </a:r>
            <a:r>
              <a:rPr lang="en-US" sz="1800" dirty="0"/>
              <a:t>”…</a:t>
            </a:r>
          </a:p>
          <a:p>
            <a:r>
              <a:rPr lang="en-US" dirty="0"/>
              <a:t>Variety of different compromise and engineering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599"/>
          </a:xfrm>
        </p:spPr>
        <p:txBody>
          <a:bodyPr/>
          <a:lstStyle/>
          <a:p>
            <a:r>
              <a:rPr lang="en-US" dirty="0" smtClean="0"/>
              <a:t>Placing special characters into input data</a:t>
            </a:r>
          </a:p>
          <a:p>
            <a:r>
              <a:rPr lang="en-US" dirty="0" smtClean="0"/>
              <a:t>Exploits inputs lacking validation checks</a:t>
            </a:r>
          </a:p>
          <a:p>
            <a:r>
              <a:rPr lang="en-US" dirty="0" smtClean="0"/>
              <a:t>SQL most common injection, attacking databases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4405313"/>
            <a:ext cx="63436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017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Script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site that uses database</a:t>
            </a:r>
          </a:p>
          <a:p>
            <a:pPr lvl="1"/>
            <a:r>
              <a:rPr lang="en-US" dirty="0" smtClean="0"/>
              <a:t>Gain admin access</a:t>
            </a:r>
          </a:p>
          <a:p>
            <a:pPr lvl="1"/>
            <a:r>
              <a:rPr lang="en-US" dirty="0" smtClean="0"/>
              <a:t>Modify existing data</a:t>
            </a:r>
          </a:p>
          <a:p>
            <a:pPr lvl="1"/>
            <a:r>
              <a:rPr lang="en-US" dirty="0" smtClean="0"/>
              <a:t>Enter new data</a:t>
            </a:r>
          </a:p>
          <a:p>
            <a:pPr lvl="1"/>
            <a:r>
              <a:rPr lang="en-US" dirty="0" smtClean="0"/>
              <a:t>Disclose data</a:t>
            </a:r>
          </a:p>
          <a:p>
            <a:pPr lvl="1"/>
            <a:r>
              <a:rPr lang="en-US" dirty="0" smtClean="0"/>
              <a:t>Destroy data</a:t>
            </a:r>
          </a:p>
          <a:p>
            <a:r>
              <a:rPr lang="en-US" dirty="0" smtClean="0"/>
              <a:t>Also possible in HTTP GET/POST commands, some header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57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Script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Put a single quote at end of input</a:t>
            </a:r>
          </a:p>
          <a:p>
            <a:r>
              <a:rPr lang="en-US" dirty="0" smtClean="0"/>
              <a:t>If application error, site is vulnerable</a:t>
            </a:r>
          </a:p>
          <a:p>
            <a:pPr>
              <a:spcBef>
                <a:spcPts val="2400"/>
              </a:spcBef>
            </a:pPr>
            <a:r>
              <a:rPr lang="en-US" dirty="0">
                <a:solidFill>
                  <a:srgbClr val="000000"/>
                </a:solidFill>
                <a:cs typeface="Arial" charset="0"/>
              </a:rPr>
              <a:t>Example URL and resulting query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cs typeface="Arial" charset="0"/>
              </a:rPr>
              <a:t>http://vulnerable.site/login.php?username=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admin</a:t>
            </a:r>
            <a:r>
              <a:rPr lang="en-US" sz="1800" dirty="0">
                <a:solidFill>
                  <a:srgbClr val="000000"/>
                </a:solidFill>
                <a:cs typeface="Arial" charset="0"/>
              </a:rPr>
              <a:t>&amp;password=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password</a:t>
            </a:r>
          </a:p>
          <a:p>
            <a:pPr marL="0" indent="0">
              <a:buNone/>
            </a:pPr>
            <a:r>
              <a:rPr lang="en-US" sz="1800" dirty="0">
                <a:cs typeface="Arial" charset="0"/>
              </a:rPr>
              <a:t>SELECT * FROM users WHERE username=‘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admin</a:t>
            </a:r>
            <a:r>
              <a:rPr lang="en-US" sz="1800" dirty="0">
                <a:cs typeface="Arial" charset="0"/>
              </a:rPr>
              <a:t>’ and password=‘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password</a:t>
            </a:r>
            <a:r>
              <a:rPr lang="en-US" sz="1800" dirty="0">
                <a:cs typeface="Arial" charset="0"/>
              </a:rPr>
              <a:t>’;</a:t>
            </a:r>
          </a:p>
          <a:p>
            <a:pPr>
              <a:spcBef>
                <a:spcPts val="2400"/>
              </a:spcBef>
            </a:pPr>
            <a:r>
              <a:rPr lang="en-US" dirty="0">
                <a:cs typeface="Arial" charset="0"/>
              </a:rPr>
              <a:t>Example malicious URL and resulting query</a:t>
            </a:r>
          </a:p>
          <a:p>
            <a:pPr marL="0" indent="0">
              <a:buNone/>
            </a:pPr>
            <a:r>
              <a:rPr lang="en-US" sz="1800" dirty="0">
                <a:cs typeface="Arial" charset="0"/>
              </a:rPr>
              <a:t>http://vulnerable.site/login.php?username=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foo’ or ‘1’=‘1</a:t>
            </a:r>
            <a:r>
              <a:rPr lang="en-US" sz="1800" dirty="0">
                <a:cs typeface="Arial" charset="0"/>
              </a:rPr>
              <a:t>&amp;password=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foo’ or ‘1’=‘1</a:t>
            </a:r>
          </a:p>
          <a:p>
            <a:pPr marL="0" indent="0">
              <a:buNone/>
            </a:pPr>
            <a:r>
              <a:rPr lang="en-US" sz="1800" dirty="0">
                <a:cs typeface="Arial" charset="0"/>
              </a:rPr>
              <a:t>SELECT * FROM users WHERE username=‘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foo’ or ‘1’=‘1</a:t>
            </a:r>
            <a:r>
              <a:rPr lang="en-US" sz="1800" dirty="0">
                <a:cs typeface="Arial" charset="0"/>
              </a:rPr>
              <a:t>’ and password=‘</a:t>
            </a:r>
            <a:r>
              <a:rPr lang="en-US" sz="1800" dirty="0">
                <a:solidFill>
                  <a:srgbClr val="FF0000"/>
                </a:solidFill>
                <a:cs typeface="Arial" charset="0"/>
              </a:rPr>
              <a:t>foo’ or ‘1’=‘1</a:t>
            </a:r>
            <a:r>
              <a:rPr lang="en-US" sz="1800" dirty="0">
                <a:cs typeface="Arial" charset="0"/>
              </a:rPr>
              <a:t>’;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cs typeface="Arial" charset="0"/>
              </a:rPr>
              <a:t>forces selection of valid username and password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75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CGI-bin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Craft URLs that invoke support scripts for malicious effect</a:t>
            </a:r>
          </a:p>
          <a:p>
            <a:pPr marL="0" indent="0">
              <a:buNone/>
            </a:pPr>
            <a:r>
              <a:rPr lang="en-US" sz="2000" dirty="0" smtClean="0"/>
              <a:t>http</a:t>
            </a:r>
            <a:r>
              <a:rPr lang="en-US" sz="2000" dirty="0"/>
              <a:t>://www.example.com/../bin/</a:t>
            </a:r>
            <a:r>
              <a:rPr lang="en-US" sz="2000" dirty="0" err="1"/>
              <a:t>remail.cgi?from</a:t>
            </a:r>
            <a:r>
              <a:rPr lang="en-US" sz="2000" dirty="0"/>
              <a:t>=“</a:t>
            </a:r>
            <a:r>
              <a:rPr lang="en-US" sz="2000" dirty="0" err="1"/>
              <a:t>bigboss@example.com”&amp;subject</a:t>
            </a:r>
            <a:r>
              <a:rPr lang="en-US" sz="2000" dirty="0"/>
              <a:t>=“create new user </a:t>
            </a:r>
            <a:r>
              <a:rPr lang="en-US" sz="2000" dirty="0" err="1"/>
              <a:t>shimeall</a:t>
            </a:r>
            <a:r>
              <a:rPr lang="en-US" sz="2000" dirty="0"/>
              <a:t>”…</a:t>
            </a:r>
          </a:p>
          <a:p>
            <a:r>
              <a:rPr lang="en-US" dirty="0" smtClean="0"/>
              <a:t>Find scripts via directory traversal or examination of web page source</a:t>
            </a:r>
          </a:p>
          <a:p>
            <a:r>
              <a:rPr lang="en-US" dirty="0" smtClean="0"/>
              <a:t>Lots of technical and user-directed attacks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15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</a:t>
            </a:r>
            <a:r>
              <a:rPr lang="en-US" dirty="0" smtClean="0"/>
              <a:t>Response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cs typeface="Arial" charset="0"/>
              </a:rPr>
              <a:t>Can exist in any site that makes use of user input to generate the values of some headers in server responses</a:t>
            </a:r>
          </a:p>
          <a:p>
            <a:r>
              <a:rPr lang="en-US" dirty="0">
                <a:solidFill>
                  <a:srgbClr val="000000"/>
                </a:solidFill>
                <a:cs typeface="Arial" charset="0"/>
              </a:rPr>
              <a:t>Can be used for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Arial" charset="0"/>
              </a:rPr>
              <a:t>Web cache poisoning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Arial" charset="0"/>
              </a:rPr>
              <a:t>target: reverse proxy</a:t>
            </a:r>
          </a:p>
          <a:p>
            <a:pPr lvl="3"/>
            <a:r>
              <a:rPr lang="en-US" dirty="0">
                <a:solidFill>
                  <a:srgbClr val="000000"/>
                </a:solidFill>
                <a:cs typeface="Arial" charset="0"/>
              </a:rPr>
              <a:t>goal: internet-wide defacement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Arial" charset="0"/>
              </a:rPr>
              <a:t>target: intermediate cache server</a:t>
            </a:r>
          </a:p>
          <a:p>
            <a:pPr lvl="3"/>
            <a:r>
              <a:rPr lang="en-US" dirty="0">
                <a:solidFill>
                  <a:srgbClr val="000000"/>
                </a:solidFill>
                <a:cs typeface="Arial" charset="0"/>
              </a:rPr>
              <a:t>goal: phishing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Arial" charset="0"/>
              </a:rPr>
              <a:t>cross-user defacement</a:t>
            </a:r>
          </a:p>
          <a:p>
            <a:pPr lvl="2"/>
            <a:r>
              <a:rPr lang="en-US" dirty="0">
                <a:solidFill>
                  <a:srgbClr val="000000"/>
                </a:solidFill>
                <a:cs typeface="Arial" charset="0"/>
              </a:rPr>
              <a:t>target: single browser</a:t>
            </a:r>
          </a:p>
          <a:p>
            <a:pPr lvl="3"/>
            <a:r>
              <a:rPr lang="en-US" dirty="0">
                <a:solidFill>
                  <a:srgbClr val="000000"/>
                </a:solidFill>
                <a:cs typeface="Arial" charset="0"/>
              </a:rPr>
              <a:t>goal: targeted 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phishing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11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Redirection Page</a:t>
            </a:r>
          </a:p>
        </p:txBody>
      </p:sp>
      <p:sp>
        <p:nvSpPr>
          <p:cNvPr id="10035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E515DB-2F2A-4558-9BB7-BCBFF5923A95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" pitchFamily="-11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Example redirection page at /redir_lang.jsp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&lt;%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response.sendRedirect("/by_lang.jsp?</a:t>
            </a:r>
            <a:r>
              <a:rPr lang="en-US" sz="1800" dirty="0" smtClean="0">
                <a:solidFill>
                  <a:srgbClr val="FF0000"/>
                </a:solidFill>
              </a:rPr>
              <a:t>lang=</a:t>
            </a:r>
            <a:r>
              <a:rPr lang="en-US" sz="1800" dirty="0" smtClean="0"/>
              <a:t>"+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request.getParameter("</a:t>
            </a:r>
            <a:r>
              <a:rPr lang="en-US" sz="1800" dirty="0" smtClean="0">
                <a:solidFill>
                  <a:srgbClr val="FF0000"/>
                </a:solidFill>
              </a:rPr>
              <a:t>lang</a:t>
            </a:r>
            <a:r>
              <a:rPr lang="en-US" sz="1800" dirty="0" smtClean="0"/>
              <a:t>"));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%&gt;</a:t>
            </a:r>
          </a:p>
          <a:p>
            <a:pPr>
              <a:spcBef>
                <a:spcPts val="1440"/>
              </a:spcBef>
              <a:buFont typeface="Wingdings" pitchFamily="-112" charset="2"/>
              <a:buNone/>
              <a:defRPr/>
            </a:pPr>
            <a:r>
              <a:rPr lang="en-US" dirty="0" smtClean="0"/>
              <a:t>Example snippet of a redirection response for /redir_lang.jsp?lang=English</a:t>
            </a:r>
          </a:p>
          <a:p>
            <a:pPr marL="457200">
              <a:spcBef>
                <a:spcPts val="100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HTTP/1.1 302 Moved Temporarily [CRLF]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Date: Wed, 24 Dec 2003 12:53:28 GMT [CRLF]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Location: http://10.1.1.1/by_lang.jsp?</a:t>
            </a:r>
            <a:r>
              <a:rPr lang="en-US" sz="1800" dirty="0" smtClean="0">
                <a:solidFill>
                  <a:srgbClr val="FF0000"/>
                </a:solidFill>
              </a:rPr>
              <a:t>lang=English</a:t>
            </a:r>
            <a:r>
              <a:rPr lang="en-US" sz="1800" dirty="0" smtClean="0"/>
              <a:t> [CRLF]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1800" dirty="0" smtClean="0"/>
              <a:t>Server: WebLogic XMLX Module 8.1 SP1 Fri Jun 20 23:06:40 [CRLF] </a:t>
            </a:r>
          </a:p>
          <a:p>
            <a:pPr marL="457200"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000" dirty="0" smtClean="0"/>
              <a:t>…</a:t>
            </a:r>
          </a:p>
          <a:p>
            <a:pPr>
              <a:spcBef>
                <a:spcPts val="1000"/>
              </a:spcBef>
              <a:buFont typeface="Wingdings" pitchFamily="-112" charset="2"/>
              <a:buChar char="§"/>
              <a:defRPr/>
            </a:pPr>
            <a:r>
              <a:rPr lang="en-US" dirty="0" smtClean="0"/>
              <a:t>User input to the lang parameter is embedded in the Location header</a:t>
            </a:r>
          </a:p>
        </p:txBody>
      </p:sp>
    </p:spTree>
    <p:extLst>
      <p:ext uri="{BB962C8B-B14F-4D97-AF65-F5344CB8AC3E}">
        <p14:creationId xmlns:p14="http://schemas.microsoft.com/office/powerpoint/2010/main" val="9350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Malicious Input</a:t>
            </a:r>
          </a:p>
        </p:txBody>
      </p:sp>
      <p:sp>
        <p:nvSpPr>
          <p:cNvPr id="10137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3FCE87-696C-42B1-8750-99F66257D7AB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rtlCol="0">
            <a:normAutofit/>
          </a:bodyPr>
          <a:lstStyle/>
          <a:p>
            <a:pPr>
              <a:buFont typeface="Wingdings" pitchFamily="-11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Example malicious input</a:t>
            </a:r>
          </a:p>
          <a:p>
            <a:pPr marL="457200">
              <a:buFont typeface="Wingdings" pitchFamily="-112" charset="2"/>
              <a:buNone/>
              <a:defRPr/>
            </a:pPr>
            <a:r>
              <a:rPr lang="en-US" sz="1800" dirty="0" smtClean="0"/>
              <a:t>/redir_lang.jsp?lang=foobar</a:t>
            </a:r>
            <a:r>
              <a:rPr lang="en-US" sz="1800" dirty="0" smtClean="0">
                <a:solidFill>
                  <a:srgbClr val="FF0000"/>
                </a:solidFill>
              </a:rPr>
              <a:t>%0d%0a</a:t>
            </a:r>
            <a:r>
              <a:rPr lang="en-US" sz="1800" dirty="0" smtClean="0"/>
              <a:t>Content-</a:t>
            </a:r>
          </a:p>
          <a:p>
            <a:pPr marL="457200">
              <a:buFont typeface="Wingdings" pitchFamily="-112" charset="2"/>
              <a:buNone/>
              <a:defRPr/>
            </a:pPr>
            <a:r>
              <a:rPr lang="en-US" sz="1800" dirty="0" smtClean="0"/>
              <a:t>Length:%200</a:t>
            </a:r>
            <a:r>
              <a:rPr lang="en-US" sz="1800" dirty="0" smtClean="0">
                <a:solidFill>
                  <a:srgbClr val="FF0000"/>
                </a:solidFill>
              </a:rPr>
              <a:t>%0d%0a%0d%0a</a:t>
            </a:r>
            <a:r>
              <a:rPr lang="en-US" sz="1800" dirty="0" smtClean="0"/>
              <a:t>HTTP/1.1%20200%20OK</a:t>
            </a:r>
            <a:r>
              <a:rPr lang="en-US" sz="1800" dirty="0" smtClean="0">
                <a:solidFill>
                  <a:srgbClr val="FF0000"/>
                </a:solidFill>
              </a:rPr>
              <a:t>%0d%0a</a:t>
            </a:r>
            <a:r>
              <a:rPr lang="en-US" sz="1800" dirty="0" smtClean="0"/>
              <a:t>Content-</a:t>
            </a:r>
          </a:p>
          <a:p>
            <a:pPr marL="457200">
              <a:buFont typeface="Wingdings" pitchFamily="-112" charset="2"/>
              <a:buNone/>
              <a:defRPr/>
            </a:pPr>
            <a:r>
              <a:rPr lang="en-US" sz="1800" dirty="0" smtClean="0"/>
              <a:t>Type:%20text/html</a:t>
            </a:r>
            <a:r>
              <a:rPr lang="en-US" sz="1800" dirty="0" smtClean="0">
                <a:solidFill>
                  <a:srgbClr val="FF0000"/>
                </a:solidFill>
              </a:rPr>
              <a:t>%0d%0a</a:t>
            </a:r>
            <a:r>
              <a:rPr lang="en-US" sz="1800" dirty="0" smtClean="0"/>
              <a:t>Content-</a:t>
            </a:r>
          </a:p>
          <a:p>
            <a:pPr marL="457200">
              <a:buFont typeface="Wingdings" pitchFamily="-112" charset="2"/>
              <a:buNone/>
              <a:defRPr/>
            </a:pPr>
            <a:r>
              <a:rPr lang="en-US" sz="1800" dirty="0" smtClean="0"/>
              <a:t>Length:%2019</a:t>
            </a:r>
            <a:r>
              <a:rPr lang="en-US" sz="1800" dirty="0" smtClean="0">
                <a:solidFill>
                  <a:srgbClr val="FF0000"/>
                </a:solidFill>
              </a:rPr>
              <a:t>%0d%0a%0d%0a</a:t>
            </a:r>
            <a:r>
              <a:rPr lang="en-US" sz="1800" dirty="0" smtClean="0"/>
              <a:t>&lt;html&gt;Shazam&lt;/html&gt;</a:t>
            </a:r>
          </a:p>
          <a:p>
            <a:pPr>
              <a:buFont typeface="Wingdings" pitchFamily="-112" charset="2"/>
              <a:buNone/>
              <a:defRPr/>
            </a:pPr>
            <a:endParaRPr lang="en-US" sz="1800" dirty="0" smtClean="0"/>
          </a:p>
          <a:p>
            <a:pPr lvl="1">
              <a:buFont typeface="Wingdings" pitchFamily="-112" charset="2"/>
              <a:buChar char="§"/>
              <a:defRPr/>
            </a:pPr>
            <a:r>
              <a:rPr lang="en-US" dirty="0" smtClean="0"/>
              <a:t>%0d%0a is URL-encoded CRLF</a:t>
            </a:r>
          </a:p>
          <a:p>
            <a:pPr lvl="1">
              <a:buFont typeface="Wingdings" pitchFamily="-112" charset="2"/>
              <a:buChar char="§"/>
              <a:defRPr/>
            </a:pPr>
            <a:r>
              <a:rPr lang="en-US" dirty="0" smtClean="0"/>
              <a:t>This would be funneled through the target along with a request to a resource that the attacker wants to control.</a:t>
            </a:r>
          </a:p>
        </p:txBody>
      </p:sp>
    </p:spTree>
    <p:extLst>
      <p:ext uri="{BB962C8B-B14F-4D97-AF65-F5344CB8AC3E}">
        <p14:creationId xmlns:p14="http://schemas.microsoft.com/office/powerpoint/2010/main" val="321048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web</a:t>
            </a:r>
          </a:p>
          <a:p>
            <a:r>
              <a:rPr lang="en-US" dirty="0" smtClean="0"/>
              <a:t>HTTP Protocol</a:t>
            </a:r>
          </a:p>
          <a:p>
            <a:r>
              <a:rPr lang="en-US" dirty="0" smtClean="0"/>
              <a:t>HTTP Attacks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8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Split Response</a:t>
            </a:r>
          </a:p>
        </p:txBody>
      </p:sp>
      <p:sp>
        <p:nvSpPr>
          <p:cNvPr id="1024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9979F8-3D60-48BB-9543-A8C8E0FB36CA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rtlCol="0">
            <a:normAutofit/>
          </a:bodyPr>
          <a:lstStyle/>
          <a:p>
            <a:pPr>
              <a:spcBef>
                <a:spcPts val="1000"/>
              </a:spcBef>
              <a:buFont typeface="Wingdings" pitchFamily="-112" charset="2"/>
              <a:buNone/>
              <a:defRPr/>
            </a:pPr>
            <a:r>
              <a:rPr lang="en-US" sz="2400" dirty="0" smtClean="0"/>
              <a:t>HTTP/1.1 302 Moved Temporarily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/>
              <a:t>Date: Wed, 24 Dec 2003 15:26:41 GMT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/>
              <a:t>Location: http://10.1.1.1/by_lang.jsp?lang=</a:t>
            </a:r>
            <a:r>
              <a:rPr lang="en-US" sz="2400" dirty="0" smtClean="0">
                <a:solidFill>
                  <a:srgbClr val="FF0000"/>
                </a:solidFill>
              </a:rPr>
              <a:t>foobar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Content-Length: 0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HTTP/1.1 200 OK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Content-Type: text/html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Content-Length: 19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&lt;html&gt;Shazam&lt;/html&gt;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/>
              <a:t>Server: WebLogic XMLX Module 8.1 SP1 Fri Jun 20 23:06:40 [CRLF]</a:t>
            </a:r>
          </a:p>
          <a:p>
            <a:pPr>
              <a:spcBef>
                <a:spcPts val="0"/>
              </a:spcBef>
              <a:buFont typeface="Wingdings" pitchFamily="-112" charset="2"/>
              <a:buNone/>
              <a:defRPr/>
            </a:pPr>
            <a:r>
              <a:rPr lang="en-US" sz="2400" dirty="0" smtClean="0"/>
              <a:t>[Garbage…]</a:t>
            </a:r>
          </a:p>
          <a:p>
            <a:pPr>
              <a:buFont typeface="Wingdings" pitchFamily="-112" charset="2"/>
              <a:buNone/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9950" y="2720975"/>
            <a:ext cx="4324350" cy="1385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/redir_lang.jsp?lang=foobar</a:t>
            </a:r>
            <a:r>
              <a:rPr lang="en-US" sz="1400" b="1" dirty="0">
                <a:solidFill>
                  <a:srgbClr val="FF0000"/>
                </a:solidFill>
              </a:rPr>
              <a:t>%0d%0a</a:t>
            </a:r>
            <a:r>
              <a:rPr lang="en-US" sz="1400" b="1" dirty="0"/>
              <a:t>Content-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Length:%200</a:t>
            </a:r>
            <a:r>
              <a:rPr lang="en-US" sz="1400" b="1" dirty="0">
                <a:solidFill>
                  <a:srgbClr val="FF0000"/>
                </a:solidFill>
              </a:rPr>
              <a:t>%0d%0a%0d%0a</a:t>
            </a:r>
            <a:r>
              <a:rPr lang="en-US" sz="1400" b="1" dirty="0"/>
              <a:t>HTTP/1.1%20200%20OK</a:t>
            </a:r>
            <a:r>
              <a:rPr lang="en-US" sz="1400" b="1" dirty="0">
                <a:solidFill>
                  <a:srgbClr val="FF0000"/>
                </a:solidFill>
              </a:rPr>
              <a:t>%0d%0a</a:t>
            </a:r>
            <a:r>
              <a:rPr lang="en-US" sz="1400" b="1" dirty="0"/>
              <a:t>Content-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Type:%20text/html</a:t>
            </a:r>
            <a:r>
              <a:rPr lang="en-US" sz="1400" b="1" dirty="0">
                <a:solidFill>
                  <a:srgbClr val="FF0000"/>
                </a:solidFill>
              </a:rPr>
              <a:t>%0d%0a</a:t>
            </a:r>
            <a:r>
              <a:rPr lang="en-US" sz="1400" b="1" dirty="0"/>
              <a:t>Content-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Length:%2019</a:t>
            </a:r>
            <a:r>
              <a:rPr lang="en-US" sz="1400" b="1" dirty="0">
                <a:solidFill>
                  <a:srgbClr val="FF0000"/>
                </a:solidFill>
              </a:rPr>
              <a:t>%0d%0a%0d%0a</a:t>
            </a:r>
            <a:r>
              <a:rPr lang="en-US" sz="1400" b="1" dirty="0"/>
              <a:t>&lt;html&gt;Shazam&lt;/html&gt;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Simple protocol</a:t>
            </a:r>
          </a:p>
          <a:p>
            <a:r>
              <a:rPr lang="en-US" dirty="0"/>
              <a:t>Widest used protocol </a:t>
            </a:r>
          </a:p>
          <a:p>
            <a:r>
              <a:rPr lang="en-US" dirty="0"/>
              <a:t>Growing in popularity among attackers</a:t>
            </a:r>
          </a:p>
          <a:p>
            <a:pPr lvl="1"/>
            <a:r>
              <a:rPr lang="en-US" dirty="0"/>
              <a:t>lots of opportunities</a:t>
            </a:r>
          </a:p>
          <a:p>
            <a:pPr lvl="1"/>
            <a:r>
              <a:rPr lang="en-US" dirty="0"/>
              <a:t>relatively easy to conduct</a:t>
            </a:r>
          </a:p>
          <a:p>
            <a:pPr lvl="1"/>
            <a:r>
              <a:rPr lang="en-US" dirty="0"/>
              <a:t> cookies, server configuration, client configuration, trust</a:t>
            </a:r>
          </a:p>
          <a:p>
            <a:r>
              <a:rPr lang="en-US" dirty="0"/>
              <a:t>Hard to detect</a:t>
            </a:r>
          </a:p>
          <a:p>
            <a:r>
              <a:rPr lang="en-US" dirty="0" smtClean="0"/>
              <a:t>Effective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6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Web Attacks?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is the largest fraction of Internet traffic</a:t>
            </a:r>
          </a:p>
          <a:p>
            <a:r>
              <a:rPr lang="en-US" dirty="0" smtClean="0"/>
              <a:t>Web (with email) is most common application service imported by local networks</a:t>
            </a:r>
          </a:p>
          <a:p>
            <a:r>
              <a:rPr lang="en-US" dirty="0" smtClean="0"/>
              <a:t>More and more devices web enabled or configured</a:t>
            </a:r>
          </a:p>
          <a:p>
            <a:r>
              <a:rPr lang="en-US" dirty="0" smtClean="0"/>
              <a:t>Wide range of web attacks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Attacks on other services (such as DNS) may make things worse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3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as a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is simple</a:t>
            </a:r>
          </a:p>
          <a:p>
            <a:r>
              <a:rPr lang="en-US" dirty="0" smtClean="0"/>
              <a:t>Almost entirely stateless</a:t>
            </a:r>
          </a:p>
          <a:p>
            <a:r>
              <a:rPr lang="en-US" dirty="0" smtClean="0"/>
              <a:t>Client makes requests</a:t>
            </a:r>
          </a:p>
          <a:p>
            <a:r>
              <a:rPr lang="en-US" dirty="0" smtClean="0"/>
              <a:t>Server responds</a:t>
            </a:r>
          </a:p>
          <a:p>
            <a:r>
              <a:rPr lang="en-US" dirty="0" smtClean="0"/>
              <a:t>Originally intended to serve static web pages</a:t>
            </a:r>
          </a:p>
          <a:p>
            <a:r>
              <a:rPr lang="en-US" dirty="0" smtClean="0"/>
              <a:t>Lots of extensions and applications: dynamic content, forms, multipart pages, video, sound, device control,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6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HyperText Transfer Protocol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dirty="0" smtClean="0"/>
              <a:t>TCP/80 or TCP/8080</a:t>
            </a:r>
          </a:p>
          <a:p>
            <a:r>
              <a:rPr lang="en-US" dirty="0" smtClean="0"/>
              <a:t>Request/Response</a:t>
            </a:r>
          </a:p>
          <a:p>
            <a:r>
              <a:rPr lang="en-US" dirty="0" smtClean="0"/>
              <a:t>Stateless (almost)</a:t>
            </a:r>
          </a:p>
          <a:p>
            <a:pPr lvl="1"/>
            <a:r>
              <a:rPr lang="en-US" dirty="0" smtClean="0"/>
              <a:t>Cookies give context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4827588" y="1627188"/>
            <a:ext cx="358140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Requests:</a:t>
            </a:r>
          </a:p>
          <a:p>
            <a:r>
              <a:rPr lang="en-US" dirty="0"/>
              <a:t>	request-line</a:t>
            </a:r>
          </a:p>
          <a:p>
            <a:r>
              <a:rPr lang="en-US" dirty="0"/>
              <a:t>	headers (host)</a:t>
            </a:r>
          </a:p>
          <a:p>
            <a:r>
              <a:rPr lang="en-US" dirty="0"/>
              <a:t>	empty line</a:t>
            </a:r>
          </a:p>
          <a:p>
            <a:r>
              <a:rPr lang="en-US" dirty="0"/>
              <a:t>	optional message</a:t>
            </a:r>
          </a:p>
          <a:p>
            <a:r>
              <a:rPr lang="en-US" dirty="0"/>
              <a:t>Request-line:</a:t>
            </a:r>
          </a:p>
          <a:p>
            <a:r>
              <a:rPr lang="en-US" dirty="0"/>
              <a:t>●  GET </a:t>
            </a:r>
            <a:r>
              <a:rPr lang="en-US" dirty="0" err="1"/>
              <a:t>url</a:t>
            </a:r>
            <a:r>
              <a:rPr lang="en-US" dirty="0"/>
              <a:t>	 ● TRACE </a:t>
            </a:r>
            <a:r>
              <a:rPr lang="en-US" dirty="0" err="1"/>
              <a:t>url</a:t>
            </a:r>
            <a:endParaRPr lang="en-US" dirty="0"/>
          </a:p>
          <a:p>
            <a:r>
              <a:rPr lang="en-US" dirty="0"/>
              <a:t>●  PUT </a:t>
            </a:r>
            <a:r>
              <a:rPr lang="en-US" dirty="0" err="1"/>
              <a:t>url</a:t>
            </a:r>
            <a:r>
              <a:rPr lang="en-US" dirty="0"/>
              <a:t>	 ● OPTIONS</a:t>
            </a:r>
          </a:p>
          <a:p>
            <a:r>
              <a:rPr lang="en-US" dirty="0"/>
              <a:t>●  HEAD </a:t>
            </a:r>
            <a:r>
              <a:rPr lang="en-US" dirty="0" err="1"/>
              <a:t>url</a:t>
            </a:r>
            <a:r>
              <a:rPr lang="en-US" dirty="0"/>
              <a:t>	 ● POST </a:t>
            </a:r>
            <a:r>
              <a:rPr lang="en-US" dirty="0" err="1"/>
              <a:t>url</a:t>
            </a:r>
            <a:endParaRPr lang="en-US" dirty="0"/>
          </a:p>
          <a:p>
            <a:r>
              <a:rPr lang="en-US" dirty="0"/>
              <a:t>●  DELETE </a:t>
            </a:r>
            <a:r>
              <a:rPr lang="en-US" dirty="0" err="1"/>
              <a:t>url</a:t>
            </a:r>
            <a:r>
              <a:rPr lang="en-US" dirty="0"/>
              <a:t>	 ● CONNECT</a:t>
            </a:r>
          </a:p>
          <a:p>
            <a:endParaRPr lang="en-US" dirty="0"/>
          </a:p>
          <a:p>
            <a:r>
              <a:rPr lang="en-US" dirty="0"/>
              <a:t>Response:</a:t>
            </a:r>
          </a:p>
          <a:p>
            <a:r>
              <a:rPr lang="en-US" dirty="0"/>
              <a:t>	Status line (404, 200)</a:t>
            </a:r>
          </a:p>
          <a:p>
            <a:r>
              <a:rPr lang="en-US" dirty="0"/>
              <a:t>	Message (data)</a:t>
            </a:r>
          </a:p>
          <a:p>
            <a:endParaRPr lang="en-US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E54FF-6B46-428D-A3D4-EC04D234DD2E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274638"/>
            <a:ext cx="7754937" cy="646112"/>
          </a:xfrm>
        </p:spPr>
        <p:txBody>
          <a:bodyPr>
            <a:normAutofit fontScale="90000"/>
          </a:bodyPr>
          <a:lstStyle/>
          <a:p>
            <a:r>
              <a:rPr lang="en-US" smtClean="0"/>
              <a:t>Sample HTTP Request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96200" cy="4525963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GET / HTTP/1.1\r\n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Host: www.google.com\r\n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User-Agent: Mozilla/5.0 (X11; U; Linux i686; en-US; rv:1.9.0.8) Gecko/2009033100 Ubuntu/9.04 (jaunty) Firefox/3.0.8\r\n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Accept: text/html,application/xhtml+xml,application/xml;q=0.9,*/*;q=0.8\r\n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Accept-Language: en-us,en;q=0.5\r\n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Accept-Encoding: gzip,deflate\r\n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Accept-Charset: ISO-8859-1,utf-8;q=0.7,*;q=0.7\r\n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Keep-Alive: 300\r\n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Connection: keep-alive\r\n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Cookie: PREF=ID=d4889c595edad968:U=3ee2d547a0ff8080:TM=1248621100:LM=1248621126:S=_-MsPCamw5andO8z; NID=25=Es3pZDrhYCrlhBGm5fJ1Qk7WRNj2gxN-pVzn9z71NGmvJlttvdGEBGbEbnWi10E9KS1AuTdcggT63Yqb9jXUjdnebA7ctOQy-rnY_kPv4WtmGGeDr7onrxKJfbadEW_o\r\n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sz="1600" dirty="0" smtClean="0">
                <a:cs typeface="Arial" charset="0"/>
              </a:rPr>
              <a:t>\r\n</a:t>
            </a:r>
          </a:p>
          <a:p>
            <a:pPr>
              <a:lnSpc>
                <a:spcPct val="110000"/>
              </a:lnSpc>
              <a:buFont typeface="Wingdings" pitchFamily="-112" charset="2"/>
              <a:buNone/>
              <a:defRPr/>
            </a:pPr>
            <a:endParaRPr sz="1600" dirty="0" smtClean="0">
              <a:cs typeface="Arial" charset="0"/>
            </a:endParaRPr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>
            <a:off x="914400" y="1981200"/>
            <a:ext cx="228600" cy="3657600"/>
          </a:xfrm>
          <a:prstGeom prst="leftBrace">
            <a:avLst>
              <a:gd name="adj1" fmla="val 133333"/>
              <a:gd name="adj2" fmla="val 50000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gray">
          <a:xfrm>
            <a:off x="0" y="1631950"/>
            <a:ext cx="990600" cy="314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Start line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52400" y="5683250"/>
            <a:ext cx="990600" cy="314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Blank line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52400" y="3124200"/>
            <a:ext cx="838200" cy="527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Header lines</a:t>
            </a:r>
          </a:p>
        </p:txBody>
      </p:sp>
      <p:sp>
        <p:nvSpPr>
          <p:cNvPr id="15368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91647F-9F67-4CB4-AC96-D07D78CC0524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0513" y="274638"/>
            <a:ext cx="7786687" cy="646112"/>
          </a:xfrm>
        </p:spPr>
        <p:txBody>
          <a:bodyPr>
            <a:normAutofit fontScale="90000"/>
          </a:bodyPr>
          <a:lstStyle/>
          <a:p>
            <a:r>
              <a:rPr lang="en-US" smtClean="0"/>
              <a:t>Sample HTTP Response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5138" y="1450974"/>
            <a:ext cx="6837362" cy="4416425"/>
          </a:xfrm>
        </p:spPr>
        <p:txBody>
          <a:bodyPr rtlCol="0">
            <a:normAutofit lnSpcReduction="10000"/>
          </a:bodyPr>
          <a:lstStyle/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HTTP/1.1 200 OK\r\n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Cache-Control: private, max-age=0\r\n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Date: Wed, 29 Jul 2009 12:19:14 GMT\r\n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Expires: -1\r\n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Content-Type: text/html; charset=UTF-8\r\n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Content-Encoding: gzip\r\n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Server: gws\r\n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Content-Length: 3272\r\n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\r\n</a:t>
            </a:r>
          </a:p>
          <a:p>
            <a:pPr>
              <a:buFontTx/>
              <a:buNone/>
              <a:defRPr/>
            </a:pPr>
            <a:r>
              <a:rPr sz="1800" dirty="0" smtClean="0">
                <a:cs typeface="Arial" charset="0"/>
              </a:rPr>
              <a:t>&lt;!doctype html&gt;&lt;html&gt;&lt;head&gt;&lt;meta http-equiv="content-type" content="text/html; charset=UTF-8"&gt;&lt;title&gt;Google&lt;/title&gt;&lt;script&gt;window.google={kEI:"Qj5wSv3GEoyQ8gTKvr2qBQ",kEXPI:"17259,18167,20760",kCSIE:"17259,18167,20760",kCSI:{e…..etc.</a:t>
            </a:r>
          </a:p>
          <a:p>
            <a:pPr>
              <a:buFont typeface="Wingdings" pitchFamily="-112" charset="2"/>
              <a:buNone/>
              <a:defRPr/>
            </a:pPr>
            <a:endParaRPr sz="1800" dirty="0" smtClean="0">
              <a:cs typeface="Arial" charset="0"/>
            </a:endParaRPr>
          </a:p>
          <a:p>
            <a:pPr>
              <a:buFont typeface="Wingdings" pitchFamily="-112" charset="2"/>
              <a:buNone/>
              <a:defRPr/>
            </a:pPr>
            <a:endParaRPr sz="1800" dirty="0" smtClean="0">
              <a:cs typeface="Arial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42900" y="1450975"/>
            <a:ext cx="990600" cy="314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Start line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19100" y="2593975"/>
            <a:ext cx="838200" cy="527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Header lines</a:t>
            </a:r>
          </a:p>
        </p:txBody>
      </p:sp>
      <p:sp>
        <p:nvSpPr>
          <p:cNvPr id="16390" name="AutoShape 6"/>
          <p:cNvSpPr>
            <a:spLocks/>
          </p:cNvSpPr>
          <p:nvPr/>
        </p:nvSpPr>
        <p:spPr bwMode="auto">
          <a:xfrm>
            <a:off x="1333500" y="1908175"/>
            <a:ext cx="304800" cy="2133600"/>
          </a:xfrm>
          <a:prstGeom prst="leftBrace">
            <a:avLst>
              <a:gd name="adj1" fmla="val 54153"/>
              <a:gd name="adj2" fmla="val 50000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95300" y="4270375"/>
            <a:ext cx="990600" cy="314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Blank line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95300" y="5032375"/>
            <a:ext cx="990600" cy="527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cs typeface="+mn-cs"/>
              </a:rPr>
              <a:t>Message body</a:t>
            </a:r>
          </a:p>
        </p:txBody>
      </p:sp>
      <p:sp>
        <p:nvSpPr>
          <p:cNvPr id="16393" name="Slide Number Placeholder 8"/>
          <p:cNvSpPr>
            <a:spLocks noGrp="1"/>
          </p:cNvSpPr>
          <p:nvPr>
            <p:ph type="sldNum" sz="quarter" idx="10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1DCFEF-5B6B-4AD6-BBBA-CEBFEABB26D3}" type="slidenum">
              <a:rPr 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use of HTTP as an after-attack carrier</a:t>
            </a:r>
          </a:p>
          <a:p>
            <a:pPr lvl="1"/>
            <a:r>
              <a:rPr lang="en-US" dirty="0" smtClean="0"/>
              <a:t>Beaconing</a:t>
            </a:r>
          </a:p>
          <a:p>
            <a:pPr lvl="1"/>
            <a:r>
              <a:rPr lang="en-US" dirty="0" smtClean="0"/>
              <a:t>Exfiltration</a:t>
            </a:r>
          </a:p>
          <a:p>
            <a:pPr lvl="1"/>
            <a:r>
              <a:rPr lang="en-US" dirty="0" smtClean="0"/>
              <a:t>Command traffic</a:t>
            </a:r>
          </a:p>
          <a:p>
            <a:pPr marL="571500" indent="-457200"/>
            <a:r>
              <a:rPr lang="en-US" dirty="0" smtClean="0"/>
              <a:t>Attacks</a:t>
            </a:r>
          </a:p>
          <a:p>
            <a:pPr marL="971550" lvl="1" indent="-457200"/>
            <a:r>
              <a:rPr lang="en-US" dirty="0" smtClean="0"/>
              <a:t>Information gathering</a:t>
            </a:r>
          </a:p>
          <a:p>
            <a:pPr marL="971550" lvl="1" indent="-457200"/>
            <a:r>
              <a:rPr lang="en-US" dirty="0" smtClean="0"/>
              <a:t>Script injection</a:t>
            </a:r>
          </a:p>
          <a:p>
            <a:pPr marL="971550" lvl="1" indent="-457200"/>
            <a:r>
              <a:rPr lang="en-US" dirty="0" smtClean="0"/>
              <a:t>CGI-bin</a:t>
            </a:r>
          </a:p>
          <a:p>
            <a:pPr marL="971550" lvl="1" indent="-457200"/>
            <a:r>
              <a:rPr lang="en-US" dirty="0" smtClean="0"/>
              <a:t>HTTP </a:t>
            </a:r>
            <a:r>
              <a:rPr lang="en-US" dirty="0" smtClean="0"/>
              <a:t>Response Splitting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8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Header fields</a:t>
            </a:r>
          </a:p>
          <a:p>
            <a:r>
              <a:rPr lang="en-US" dirty="0" smtClean="0"/>
              <a:t>Behavior analysis</a:t>
            </a:r>
          </a:p>
          <a:p>
            <a:r>
              <a:rPr lang="en-US" dirty="0" smtClean="0"/>
              <a:t>Directory traversal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5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950</Words>
  <Application>Microsoft Office PowerPoint</Application>
  <PresentationFormat>On-screen Show (4:3)</PresentationFormat>
  <Paragraphs>211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Web Hacking</vt:lpstr>
      <vt:lpstr>Overview</vt:lpstr>
      <vt:lpstr>Why Web Attacks?</vt:lpstr>
      <vt:lpstr>HTTP as a Protocol</vt:lpstr>
      <vt:lpstr>HyperText Transfer Protocol</vt:lpstr>
      <vt:lpstr>Sample HTTP Request</vt:lpstr>
      <vt:lpstr>Sample HTTP Response</vt:lpstr>
      <vt:lpstr>HTTP Attacks</vt:lpstr>
      <vt:lpstr>Information Gathering</vt:lpstr>
      <vt:lpstr>Header fields</vt:lpstr>
      <vt:lpstr>Behavior Analysis</vt:lpstr>
      <vt:lpstr>Directory traversal</vt:lpstr>
      <vt:lpstr>Script Injection</vt:lpstr>
      <vt:lpstr>Dangers of Script Injection</vt:lpstr>
      <vt:lpstr>Doing Script Injection</vt:lpstr>
      <vt:lpstr>CGI-bin</vt:lpstr>
      <vt:lpstr>HTTP Response Splitting</vt:lpstr>
      <vt:lpstr>Normal Redirection Page</vt:lpstr>
      <vt:lpstr>Malicious Input</vt:lpstr>
      <vt:lpstr>Example Split Response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</dc:title>
  <dc:creator>Tim Shimeall</dc:creator>
  <cp:lastModifiedBy>tjs</cp:lastModifiedBy>
  <cp:revision>4</cp:revision>
  <dcterms:created xsi:type="dcterms:W3CDTF">2006-08-16T00:00:00Z</dcterms:created>
  <dcterms:modified xsi:type="dcterms:W3CDTF">2012-02-06T21:14:21Z</dcterms:modified>
</cp:coreProperties>
</file>