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407" r:id="rId3"/>
    <p:sldId id="411" r:id="rId4"/>
    <p:sldId id="412" r:id="rId5"/>
    <p:sldId id="413" r:id="rId6"/>
    <p:sldId id="414" r:id="rId7"/>
    <p:sldId id="404" r:id="rId8"/>
    <p:sldId id="417" r:id="rId9"/>
    <p:sldId id="405" r:id="rId10"/>
    <p:sldId id="353" r:id="rId11"/>
    <p:sldId id="354" r:id="rId12"/>
    <p:sldId id="358" r:id="rId13"/>
    <p:sldId id="355" r:id="rId14"/>
    <p:sldId id="359" r:id="rId15"/>
    <p:sldId id="360" r:id="rId16"/>
    <p:sldId id="356" r:id="rId17"/>
    <p:sldId id="362" r:id="rId18"/>
    <p:sldId id="416" r:id="rId19"/>
    <p:sldId id="363" r:id="rId20"/>
    <p:sldId id="364" r:id="rId21"/>
    <p:sldId id="368" r:id="rId22"/>
    <p:sldId id="369" r:id="rId23"/>
    <p:sldId id="367" r:id="rId24"/>
    <p:sldId id="365" r:id="rId25"/>
    <p:sldId id="366" r:id="rId26"/>
    <p:sldId id="379" r:id="rId27"/>
    <p:sldId id="371" r:id="rId28"/>
    <p:sldId id="380" r:id="rId29"/>
    <p:sldId id="372" r:id="rId30"/>
    <p:sldId id="373" r:id="rId31"/>
    <p:sldId id="375" r:id="rId32"/>
    <p:sldId id="374" r:id="rId33"/>
    <p:sldId id="376" r:id="rId34"/>
    <p:sldId id="378" r:id="rId35"/>
    <p:sldId id="377" r:id="rId36"/>
    <p:sldId id="370" r:id="rId37"/>
    <p:sldId id="381" r:id="rId38"/>
    <p:sldId id="382" r:id="rId39"/>
    <p:sldId id="388" r:id="rId40"/>
    <p:sldId id="389" r:id="rId41"/>
    <p:sldId id="383" r:id="rId42"/>
    <p:sldId id="385" r:id="rId43"/>
    <p:sldId id="406" r:id="rId44"/>
    <p:sldId id="384" r:id="rId45"/>
    <p:sldId id="386" r:id="rId46"/>
    <p:sldId id="390" r:id="rId47"/>
    <p:sldId id="387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15" r:id="rId58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rebuchet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196"/>
    <a:srgbClr val="000000"/>
    <a:srgbClr val="676767"/>
    <a:srgbClr val="FE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104" d="100"/>
          <a:sy n="104" d="100"/>
        </p:scale>
        <p:origin x="-120" y="-576"/>
      </p:cViewPr>
      <p:guideLst>
        <p:guide orient="horz" pos="864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28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068763" y="6532563"/>
            <a:ext cx="10096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/>
              <a:t>Page </a:t>
            </a:r>
            <a:fld id="{66D8E7A8-6953-C34D-95F6-4C42CEF11E7F}" type="slidenum">
              <a:rPr lang="en-US" sz="1200" b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31716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68763" y="6532563"/>
            <a:ext cx="10096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/>
              <a:t>Page </a:t>
            </a:r>
            <a:fld id="{29898A88-BC82-A749-B8C1-031F370B4237}" type="slidenum">
              <a:rPr lang="en-US" sz="1200" b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7347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rebuchet MS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rebuchet MS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rebuchet MS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rebuchet MS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rebuchet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1276350"/>
            <a:ext cx="3883025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7575" y="1276350"/>
            <a:ext cx="3883025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6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2150" y="1276350"/>
            <a:ext cx="3883025" cy="45148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7575" y="1276350"/>
            <a:ext cx="3883025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9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1276350"/>
            <a:ext cx="38830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276350"/>
            <a:ext cx="38830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9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95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76350"/>
            <a:ext cx="79184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16175" y="6400800"/>
            <a:ext cx="61388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i="1">
                <a:solidFill>
                  <a:srgbClr val="676767"/>
                </a:solidFill>
              </a:rPr>
              <a:t>Carnegie Mellon :: School of Architecture :: Third Year Studio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17500" y="1219200"/>
            <a:ext cx="8585200" cy="0"/>
          </a:xfrm>
          <a:prstGeom prst="line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sz="24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b="1" i="1">
          <a:solidFill>
            <a:schemeClr val="tx1"/>
          </a:solidFill>
          <a:latin typeface="+mn-lt"/>
          <a:ea typeface="+mn-ea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rove_cover.jpg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914400"/>
            <a:ext cx="7239000" cy="762000"/>
          </a:xfrm>
          <a:noFill/>
          <a:ln/>
        </p:spPr>
        <p:txBody>
          <a:bodyPr/>
          <a:lstStyle/>
          <a:p>
            <a:pPr marL="285750" indent="-285750"/>
            <a:r>
              <a:rPr lang="en-US" sz="1800">
                <a:solidFill>
                  <a:schemeClr val="bg1"/>
                </a:solidFill>
              </a:rPr>
              <a:t>References: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Jean Prouvé, Complete Works, Vol. I &amp; II by P.Sulzer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Jean Prouvé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000_lift_28.jpg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71600"/>
            <a:ext cx="39243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4" name="Picture 4" descr="000_rec_chair_30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26543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Elevator Lift and Reclining Chair (1928-30)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179_citroen_paris_1929.jpg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517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Citroen Garage, Paris, 1930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/>
              <a:t>Notable for the 19m x 21 m glazed wall</a:t>
            </a:r>
          </a:p>
          <a:p>
            <a:r>
              <a:rPr lang="en-US" sz="2600"/>
              <a:t>Two uniform strength (tapered) columns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 descr="181_citroen_lyons_facade.jpg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40767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181_citroen_lyons_facade_L.jpg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1877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Citroen, Lyons, 1930-31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 descr="181_citroen_lyons_color.jpg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>
            <a:fillRect/>
          </a:stretch>
        </p:blipFill>
        <p:spPr bwMode="auto">
          <a:xfrm>
            <a:off x="195263" y="1371600"/>
            <a:ext cx="87518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Citroen, Lyons, 1930-31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1027" descr="181_citroen_lyons_interior.jpg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708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9" name="Picture 1029" descr="181_citroen_lyons_plan.jpg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0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Citroen, Lyons, 1930-31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181_citroen_lyons_mull.jpg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9149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181_citroen_lyons_mull_88.jpg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14960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Citroen, Lyons, 1930-31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181_citroen_lyons_col_dtl.jpg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71600"/>
            <a:ext cx="6910387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Citroen, Lyons, 1930-31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91_mh_partition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71600"/>
            <a:ext cx="6732587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Moveable Partitions, Messageries Hachette, Paris, 1931-35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5" name="Picture 1027" descr="kimball.jpg                                                    00002E39 data_slee                      985CFB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Kimball Transwall, Intelligent Workplace, 2001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203_mf_cloakroom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371600"/>
            <a:ext cx="68722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Stainless Steel Cloakroom, Paris, 1930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Thoughts from Sir Norman Foster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ja-JP" altLang="en-US">
                <a:latin typeface="Arial"/>
              </a:rPr>
              <a:t>“</a:t>
            </a:r>
            <a:r>
              <a:rPr lang="en-US"/>
              <a:t>…. It is very difficult to categorize him</a:t>
            </a:r>
          </a:p>
          <a:p>
            <a:pPr lvl="2"/>
            <a:r>
              <a:rPr lang="en-US"/>
              <a:t>technocrat/ visionary</a:t>
            </a:r>
          </a:p>
          <a:p>
            <a:pPr lvl="2"/>
            <a:r>
              <a:rPr lang="en-US"/>
              <a:t>pioneer/ teamworker</a:t>
            </a:r>
          </a:p>
          <a:p>
            <a:pPr lvl="2"/>
            <a:r>
              <a:rPr lang="en-US"/>
              <a:t>innovator/ constructor…..</a:t>
            </a:r>
          </a:p>
          <a:p>
            <a:pPr lvl="1"/>
            <a:r>
              <a:rPr lang="en-US"/>
              <a:t>I am particularly interested in the relationship between his creative process, what I perceive as the quest for quality… and the resulting potential for a new aesthetic of the age. Perhaps the ingredient of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loving care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is the true bond with the past.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258_armchair.jpg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9733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9" name="Picture 5" descr="259_armchair.jpg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7884"/>
          <a:stretch>
            <a:fillRect/>
          </a:stretch>
        </p:blipFill>
        <p:spPr bwMode="auto">
          <a:xfrm>
            <a:off x="3200400" y="1371600"/>
            <a:ext cx="5715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Armchairs, 1927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1027" descr="270_lavillette_ver01.jpg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71600"/>
            <a:ext cx="7878763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Station, La Villette, Paris, 1933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1027" descr="270_lavillette_ver02.jpg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71600"/>
            <a:ext cx="90154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Station, La Villette, Paris, 1933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1027" descr="270_lavillette_sect.jpg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71600"/>
            <a:ext cx="8135937" cy="50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Station, La Villette, Paris, 1933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270_lavillette_axo.jpg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71600"/>
            <a:ext cx="7351713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Station, La Villette, Paris, 1933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 descr="270_lavillette_detail.jpg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371600"/>
            <a:ext cx="78882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Station, La Villette, Paris, 1933, Sash Facade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 descr="543_rg_plane.jpg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71600"/>
            <a:ext cx="9132887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543_rg_axo.jpg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371600"/>
            <a:ext cx="5788025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1027" descr="543_rg_struct.jpg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71600"/>
            <a:ext cx="8793163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1935-36, Folded Metal Structure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543_rg_end.jpg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71600"/>
            <a:ext cx="343217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Thoughts from Renzo Piano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For many architects, JP has been, and will remain, an exemplary figure, an inescapable point of reference……I have always kept in mind the fundamental truth that one must not separate </a:t>
            </a:r>
          </a:p>
          <a:p>
            <a:pPr lvl="1"/>
            <a:r>
              <a:rPr lang="en-US"/>
              <a:t>the head and the hand, </a:t>
            </a:r>
          </a:p>
          <a:p>
            <a:pPr lvl="1"/>
            <a:r>
              <a:rPr lang="en-US"/>
              <a:t>the idea and the means of realizing it, </a:t>
            </a:r>
          </a:p>
          <a:p>
            <a:pPr lvl="1"/>
            <a:r>
              <a:rPr lang="en-US"/>
              <a:t>that architecture is a matter of building, not drawing and </a:t>
            </a:r>
          </a:p>
          <a:p>
            <a:pPr lvl="1"/>
            <a:r>
              <a:rPr lang="en-US"/>
              <a:t>that it must be a deep understanding of materials that gives rise to its forms…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 descr="543_rg_erection.jpg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371600"/>
            <a:ext cx="715645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543_rg_ladder.jpg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750411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 descr="543_rg_ext_window.jpg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371600"/>
            <a:ext cx="6383337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Picture 3" descr="543_rg_panel.jpg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371600"/>
            <a:ext cx="6956425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1027" descr="543_rg_pan_photo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371600"/>
            <a:ext cx="7640637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Wall, Roland Garros Flying Club, Buc, 1935-36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 descr="543_rg_panel_dwg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371600"/>
            <a:ext cx="7378700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Roof, Roland Garros Flying Club, Buc, 1935-36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1" name="Picture 3" descr="543_rg_awning.jpg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371600"/>
            <a:ext cx="6816725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Roland Garros Flying Club, Buc, 1935-36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3" descr="612_bed.jpg   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Sanitorium Bed, 1936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 descr="655_chair_rhodoid.jpg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8113713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382000" cy="1143000"/>
          </a:xfrm>
        </p:spPr>
        <p:txBody>
          <a:bodyPr/>
          <a:lstStyle/>
          <a:p>
            <a:r>
              <a:rPr lang="en-US" dirty="0"/>
              <a:t>Metal &amp; </a:t>
            </a:r>
            <a:r>
              <a:rPr lang="en-US" dirty="0" err="1"/>
              <a:t>Rhodoid</a:t>
            </a:r>
            <a:r>
              <a:rPr lang="en-US" dirty="0"/>
              <a:t> Chair</a:t>
            </a:r>
            <a:r>
              <a:rPr lang="en-US" dirty="0" smtClean="0"/>
              <a:t>, International </a:t>
            </a:r>
            <a:r>
              <a:rPr lang="en-US" dirty="0"/>
              <a:t>Exhibition, Paris, 1937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1027" descr="704_mdp_wide.jpg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Maison</a:t>
            </a:r>
            <a:r>
              <a:rPr lang="en-US" dirty="0"/>
              <a:t> du </a:t>
            </a:r>
            <a:r>
              <a:rPr lang="en-US" dirty="0" err="1"/>
              <a:t>Peuple</a:t>
            </a:r>
            <a:r>
              <a:rPr lang="en-US" dirty="0"/>
              <a:t>, Clichy, 1935-39 (Restoration, 1988)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Themes Seen by Piano</a:t>
            </a:r>
          </a:p>
        </p:txBody>
      </p:sp>
      <p:sp>
        <p:nvSpPr>
          <p:cNvPr id="24474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Thinking on the borderline between building construction and automobile manufacturing</a:t>
            </a:r>
          </a:p>
          <a:p>
            <a:pPr lvl="1"/>
            <a:r>
              <a:rPr lang="en-US"/>
              <a:t>Thinking in terms of form, elegance and the strong relationships between the parts</a:t>
            </a:r>
          </a:p>
          <a:p>
            <a:pPr lvl="2"/>
            <a:r>
              <a:rPr lang="ja-JP" altLang="en-US">
                <a:latin typeface="Arial"/>
              </a:rPr>
              <a:t>“</a:t>
            </a:r>
            <a:r>
              <a:rPr lang="en-US"/>
              <a:t>anybody can build using too much material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1"/>
            <a:r>
              <a:rPr lang="en-US"/>
              <a:t>Thinking about joining one form to another by following the one</a:t>
            </a:r>
          </a:p>
          <a:p>
            <a:pPr lvl="1"/>
            <a:r>
              <a:rPr lang="en-US"/>
              <a:t>Integrating thought and action </a:t>
            </a:r>
          </a:p>
          <a:p>
            <a:pPr lvl="1"/>
            <a:r>
              <a:rPr lang="en-US"/>
              <a:t>Experimenting with new materials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1027" descr="705_mdp_plan.jpg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567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Maison du Peuple, Clichy, 1935-39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 descr="704_mdp_corner.jpg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Maison du Peuple, Clichy, 1935-39 (Restoration, 1988)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1027" descr="704_mdp_panel_01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71600"/>
            <a:ext cx="9151938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Maison du Peuple, Clichy, 1935-39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1027" descr="ting.jpg      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71600"/>
            <a:ext cx="9112250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Ting Wall, Pittsburgh, 2001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704_mdp_panel.jpg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371600"/>
            <a:ext cx="74818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Maison du Peuple, Clichy, 1935-39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 descr="704_mdp_restore.jpg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Maison du Peuple, Clichy, 1935-39 (Restoration, 1988)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705_mdp_sky.jpg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5588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Moveable Skylight, Maison du Peuple, Clichy, 1935-39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704_mdp_stair.jpg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678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Maison du Peuple, Clichy, 1935-39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850_943_pavilion.jpg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371600"/>
            <a:ext cx="9090025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De-mountable Barracks, 1939</a:t>
            </a:r>
            <a:br>
              <a:rPr lang="en-US"/>
            </a:br>
            <a:r>
              <a:rPr lang="en-US"/>
              <a:t>Factory Entrance, 1943-44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854_scal_pavilion_dwgs.jpg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371600"/>
            <a:ext cx="9131300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Pavilions for S.C.A.L., 1939-40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his career,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JP narrowed the gap between the builder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the architect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craft, but was not accepted by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profession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Taught students to think in 3 dimensions </a:t>
            </a:r>
          </a:p>
          <a:p>
            <a:pPr lvl="1"/>
            <a:r>
              <a:rPr lang="en-US"/>
              <a:t>thru exercises such as bridges from one sheet of paper</a:t>
            </a:r>
          </a:p>
          <a:p>
            <a:pPr lvl="1"/>
            <a:r>
              <a:rPr lang="en-US"/>
              <a:t>weight of one m3 of auto v. one m3 of bldg</a:t>
            </a:r>
          </a:p>
          <a:p>
            <a:r>
              <a:rPr lang="en-US"/>
              <a:t>Was on the jury for Centre Beauborg and frequently stopped by to talk to RP and RR during construction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 descr="854_scal_pavilion_frames.jpg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371600"/>
            <a:ext cx="6918325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Pavilions for S.C.A.L., 1939-40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3" descr="gh_inc_axo.jpg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371600"/>
            <a:ext cx="61769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House, Inc, 1937, Greenbelt, MD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 descr="gh_inc_erection.jpg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71600"/>
            <a:ext cx="5524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House, Inc, 1937, Greenbelt, MD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3" descr="gh_inc_struct.jpg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71600"/>
            <a:ext cx="37861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House, Inc, 1937, Greenbelt, MD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3" name="Picture 3" descr="gh_inc_wall_01.jpg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371600"/>
            <a:ext cx="550386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House, Inc, 1937, Greenbelt, MD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gh_inc_wall_02.jpg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371600"/>
            <a:ext cx="67611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House, Inc, 1937, Greenbelt, MD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 descr="haller_mini_cover_01.jpg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371600"/>
            <a:ext cx="71389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Haller USM Mini, 1960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Prouvé pioneered new materials and techniques that would permit the efficient and inexpensive construction of objects and buildings with prefabricated components while retaining architectural quality and individuality. </a:t>
            </a:r>
          </a:p>
          <a:p>
            <a:r>
              <a:rPr lang="en-US"/>
              <a:t>His atelier process was collaborative and encouraged the individual to contribute to both the form making and the technology.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 received 32 patents, </a:t>
            </a:r>
          </a:p>
        </p:txBody>
      </p:sp>
      <p:sp>
        <p:nvSpPr>
          <p:cNvPr id="246789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truly representing design straying into invention</a:t>
            </a:r>
          </a:p>
          <a:p>
            <a:pPr lvl="1"/>
            <a:r>
              <a:rPr lang="en-US"/>
              <a:t>Double hung and sliding windows, doors and frames</a:t>
            </a:r>
          </a:p>
          <a:p>
            <a:pPr lvl="1"/>
            <a:r>
              <a:rPr lang="en-US"/>
              <a:t>Interior metal panel systems</a:t>
            </a:r>
          </a:p>
          <a:p>
            <a:pPr lvl="1"/>
            <a:r>
              <a:rPr lang="en-US"/>
              <a:t>Metal building skeletons</a:t>
            </a:r>
          </a:p>
          <a:p>
            <a:pPr lvl="1"/>
            <a:r>
              <a:rPr lang="en-US"/>
              <a:t>Exterior metal panel systems</a:t>
            </a:r>
          </a:p>
          <a:p>
            <a:pPr lvl="1"/>
            <a:r>
              <a:rPr lang="en-US"/>
              <a:t>Prefabricated roof panels</a:t>
            </a:r>
          </a:p>
          <a:p>
            <a:pPr lvl="1"/>
            <a:r>
              <a:rPr lang="en-US"/>
              <a:t>Structural ribbed metal panels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1027" descr="&#10;prouve.jpg    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479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Jean Prouvé (1901-1984)</a:t>
            </a:r>
          </a:p>
        </p:txBody>
      </p:sp>
      <p:sp>
        <p:nvSpPr>
          <p:cNvPr id="231432" name="Rectangle 1032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76350"/>
            <a:ext cx="4416425" cy="5048250"/>
          </a:xfrm>
        </p:spPr>
        <p:txBody>
          <a:bodyPr/>
          <a:lstStyle/>
          <a:p>
            <a:r>
              <a:rPr lang="en-US" sz="1800"/>
              <a:t>Trained as a metalworker, Prouvé owned and operated the Atelier Jean Prouvé  from 1922 to 1954, a workshop for the manufacture of metal objects.</a:t>
            </a:r>
            <a:r>
              <a:rPr lang="en-US" sz="2600"/>
              <a:t> </a:t>
            </a:r>
          </a:p>
          <a:p>
            <a:r>
              <a:rPr lang="en-US" sz="1800"/>
              <a:t>He emphasized advanced metalworking techniques and was particularly concerned with the design and production of architectural components and furniture. </a:t>
            </a:r>
          </a:p>
          <a:p>
            <a:r>
              <a:rPr lang="en-US" sz="1800"/>
              <a:t>Prouvé taught at the School of Arts and Crafts (Conservatoire National des Arts et Matières) from 1958 to 1971. </a:t>
            </a:r>
          </a:p>
          <a:p>
            <a:r>
              <a:rPr lang="en-US" sz="1800"/>
              <a:t>He was elected a member of the Academy of Architecture in Paris in 1972.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&#10;prouve.jpg           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479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Jean Prouvé (1901-1984)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76350"/>
            <a:ext cx="4416425" cy="5048250"/>
          </a:xfrm>
        </p:spPr>
        <p:txBody>
          <a:bodyPr/>
          <a:lstStyle/>
          <a:p>
            <a:r>
              <a:rPr lang="en-US" sz="1800"/>
              <a:t>Important commissions include:</a:t>
            </a:r>
          </a:p>
          <a:p>
            <a:pPr lvl="1"/>
            <a:r>
              <a:rPr lang="en-US" sz="1600"/>
              <a:t>Roland Garros Club at Buc Airport (1937-39) </a:t>
            </a:r>
          </a:p>
          <a:p>
            <a:pPr lvl="1"/>
            <a:r>
              <a:rPr lang="en-US" sz="1600"/>
              <a:t>Maison du Peuple at Clichy, France (1938-39). </a:t>
            </a:r>
          </a:p>
          <a:p>
            <a:pPr lvl="1"/>
            <a:r>
              <a:rPr lang="en-US" sz="1600"/>
              <a:t>Headquarters of the Federation of Building Industries, Paris (1947-51</a:t>
            </a:r>
          </a:p>
          <a:p>
            <a:pPr lvl="1"/>
            <a:r>
              <a:rPr lang="en-US" sz="1600"/>
              <a:t>Meridian Room of the Paris Observatory (1951), </a:t>
            </a:r>
          </a:p>
          <a:p>
            <a:pPr lvl="1"/>
            <a:r>
              <a:rPr lang="en-US" sz="1600"/>
              <a:t>Exhibition Hall at Nanterre, France (1956-58), </a:t>
            </a:r>
          </a:p>
          <a:p>
            <a:pPr lvl="1"/>
            <a:r>
              <a:rPr lang="en-US" sz="1600"/>
              <a:t>Church of the Sacré-Coeur de Bonnecousse (1959-60), at Mazamet, France.</a:t>
            </a:r>
            <a:r>
              <a:rPr lang="en-US" sz="14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1027" descr="sketches_smithing.jpg                                          00007202&#10;Kenchiku Data                  B469CDE5: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1600"/>
            <a:ext cx="79771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790015"/>
      </a:dk1>
      <a:lt1>
        <a:srgbClr val="FFFFFF"/>
      </a:lt1>
      <a:dk2>
        <a:srgbClr val="790015"/>
      </a:dk2>
      <a:lt2>
        <a:srgbClr val="000000"/>
      </a:lt2>
      <a:accent1>
        <a:srgbClr val="EAEC5E"/>
      </a:accent1>
      <a:accent2>
        <a:srgbClr val="A2C1FE"/>
      </a:accent2>
      <a:accent3>
        <a:srgbClr val="FFFFFF"/>
      </a:accent3>
      <a:accent4>
        <a:srgbClr val="660010"/>
      </a:accent4>
      <a:accent5>
        <a:srgbClr val="F3F4B6"/>
      </a:accent5>
      <a:accent6>
        <a:srgbClr val="92AFE6"/>
      </a:accent6>
      <a:hlink>
        <a:srgbClr val="3365FB"/>
      </a:hlink>
      <a:folHlink>
        <a:srgbClr val="232323"/>
      </a:folHlink>
    </a:clrScheme>
    <a:fontScheme name="untitled 1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slee.data:academic:ma.s96:FoundIntro</Template>
  <TotalTime>627</TotalTime>
  <Pages>3</Pages>
  <Words>1016</Words>
  <Application>Microsoft Macintosh PowerPoint</Application>
  <PresentationFormat>On-screen Show (4:3)</PresentationFormat>
  <Paragraphs>101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Times</vt:lpstr>
      <vt:lpstr>Arial</vt:lpstr>
      <vt:lpstr>Optima</vt:lpstr>
      <vt:lpstr>Architect</vt:lpstr>
      <vt:lpstr>Trebuchet MS</vt:lpstr>
      <vt:lpstr>untitled 1</vt:lpstr>
      <vt:lpstr>Jean Prouvé</vt:lpstr>
      <vt:lpstr>Thoughts from Sir Norman Foster</vt:lpstr>
      <vt:lpstr>Thoughts from Renzo Piano</vt:lpstr>
      <vt:lpstr>Themes Seen by Piano</vt:lpstr>
      <vt:lpstr>In his career,</vt:lpstr>
      <vt:lpstr>JP received 32 patents, </vt:lpstr>
      <vt:lpstr>Jean Prouvé (1901-1984)</vt:lpstr>
      <vt:lpstr>Jean Prouvé (1901-1984)</vt:lpstr>
      <vt:lpstr>Early Life</vt:lpstr>
      <vt:lpstr>Elevator Lift and Reclining Chair (1928-30)</vt:lpstr>
      <vt:lpstr>Citroen Garage, Paris, 1930</vt:lpstr>
      <vt:lpstr>Citroen, Lyons, 1930-31</vt:lpstr>
      <vt:lpstr>Citroen, Lyons, 1930-31</vt:lpstr>
      <vt:lpstr>Citroen, Lyons, 1930-31</vt:lpstr>
      <vt:lpstr>Citroen, Lyons, 1930-31</vt:lpstr>
      <vt:lpstr>Citroen, Lyons, 1930-31</vt:lpstr>
      <vt:lpstr>Moveable Partitions, Messageries Hachette, Paris, 1931-35</vt:lpstr>
      <vt:lpstr>Kimball Transwall, Intelligent Workplace, 2001</vt:lpstr>
      <vt:lpstr>Stainless Steel Cloakroom, Paris, 1930</vt:lpstr>
      <vt:lpstr>Armchairs, 1927</vt:lpstr>
      <vt:lpstr>Coach Station, La Villette, Paris, 1933</vt:lpstr>
      <vt:lpstr>Coach Station, La Villette, Paris, 1933</vt:lpstr>
      <vt:lpstr>Coach Station, La Villette, Paris, 1933</vt:lpstr>
      <vt:lpstr>Coach Station, La Villette, Paris, 1933 </vt:lpstr>
      <vt:lpstr>Coach Station, La Villette, Paris, 1933, Sash Facade</vt:lpstr>
      <vt:lpstr>Roland Garros Flying Club, Buc, 1935-36</vt:lpstr>
      <vt:lpstr>Roland Garros Flying Club, Buc, 1935-36</vt:lpstr>
      <vt:lpstr>Roland Garros Flying Club, Buc, 1935-36, Folded Metal Structure</vt:lpstr>
      <vt:lpstr>Roland Garros Flying Club, Buc, 1935-36</vt:lpstr>
      <vt:lpstr>Roland Garros Flying Club, Buc, 1935-36</vt:lpstr>
      <vt:lpstr>Roland Garros Flying Club, Buc, 1935-36</vt:lpstr>
      <vt:lpstr>Roland Garros Flying Club, Buc, 1935-36</vt:lpstr>
      <vt:lpstr>Roland Garros Flying Club, Buc, 1935-36</vt:lpstr>
      <vt:lpstr>Wall, Roland Garros Flying Club, Buc, 1935-36</vt:lpstr>
      <vt:lpstr>Roof, Roland Garros Flying Club, Buc, 1935-36</vt:lpstr>
      <vt:lpstr>Roland Garros Flying Club, Buc, 1935-36</vt:lpstr>
      <vt:lpstr>Sanitorium Bed, 1936</vt:lpstr>
      <vt:lpstr>Metal &amp; Rhodoid Chair, International Exhibition, Paris, 1937</vt:lpstr>
      <vt:lpstr>Maison du Peuple, Clichy, 1935-39 (Restoration, 1988)</vt:lpstr>
      <vt:lpstr>Maison du Peuple, Clichy, 1935-39</vt:lpstr>
      <vt:lpstr>Maison du Peuple, Clichy, 1935-39 (Restoration, 1988)</vt:lpstr>
      <vt:lpstr>Maison du Peuple, Clichy, 1935-39</vt:lpstr>
      <vt:lpstr>Ting Wall, Pittsburgh, 2001</vt:lpstr>
      <vt:lpstr>Maison du Peuple, Clichy, 1935-39</vt:lpstr>
      <vt:lpstr>Maison du Peuple, Clichy, 1935-39 (Restoration, 1988)</vt:lpstr>
      <vt:lpstr>Moveable Skylight, Maison du Peuple, Clichy, 1935-39</vt:lpstr>
      <vt:lpstr>Maison du Peuple, Clichy, 1935-39</vt:lpstr>
      <vt:lpstr>De-mountable Barracks, 1939 Factory Entrance, 1943-44</vt:lpstr>
      <vt:lpstr>Pavilions for S.C.A.L., 1939-40</vt:lpstr>
      <vt:lpstr>Pavilions for S.C.A.L., 1939-40</vt:lpstr>
      <vt:lpstr>General House, Inc, 1937, Greenbelt, MD</vt:lpstr>
      <vt:lpstr>General House, Inc, 1937, Greenbelt, MD</vt:lpstr>
      <vt:lpstr>General House, Inc, 1937, Greenbelt, MD</vt:lpstr>
      <vt:lpstr>General House, Inc, 1937, Greenbelt, MD</vt:lpstr>
      <vt:lpstr>General House, Inc, 1937, Greenbelt, MD</vt:lpstr>
      <vt:lpstr>Haller USM Mini, 1960’s and 1970’s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Engineering&amp;Architecture</dc:title>
  <dc:subject/>
  <dc:creator>Slee, Architecture, CMU</dc:creator>
  <cp:keywords/>
  <dc:description/>
  <cp:lastModifiedBy>Stephen Lee</cp:lastModifiedBy>
  <cp:revision>107</cp:revision>
  <cp:lastPrinted>2001-02-15T20:03:42Z</cp:lastPrinted>
  <dcterms:created xsi:type="dcterms:W3CDTF">1997-08-27T07:50:16Z</dcterms:created>
  <dcterms:modified xsi:type="dcterms:W3CDTF">2013-02-20T13:10:01Z</dcterms:modified>
</cp:coreProperties>
</file>