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handoutMasterIdLst>
    <p:handoutMasterId r:id="rId39"/>
  </p:handoutMasterIdLst>
  <p:sldIdLst>
    <p:sldId id="256" r:id="rId2"/>
    <p:sldId id="290" r:id="rId3"/>
    <p:sldId id="293" r:id="rId4"/>
    <p:sldId id="297" r:id="rId5"/>
    <p:sldId id="295" r:id="rId6"/>
    <p:sldId id="298" r:id="rId7"/>
    <p:sldId id="296" r:id="rId8"/>
    <p:sldId id="326" r:id="rId9"/>
    <p:sldId id="327" r:id="rId10"/>
    <p:sldId id="318" r:id="rId11"/>
    <p:sldId id="299" r:id="rId12"/>
    <p:sldId id="300" r:id="rId13"/>
    <p:sldId id="302" r:id="rId14"/>
    <p:sldId id="329" r:id="rId15"/>
    <p:sldId id="303" r:id="rId16"/>
    <p:sldId id="316" r:id="rId17"/>
    <p:sldId id="317" r:id="rId18"/>
    <p:sldId id="328" r:id="rId19"/>
    <p:sldId id="306" r:id="rId20"/>
    <p:sldId id="307" r:id="rId21"/>
    <p:sldId id="308" r:id="rId22"/>
    <p:sldId id="309" r:id="rId23"/>
    <p:sldId id="310" r:id="rId24"/>
    <p:sldId id="311" r:id="rId25"/>
    <p:sldId id="312" r:id="rId26"/>
    <p:sldId id="313" r:id="rId27"/>
    <p:sldId id="330" r:id="rId28"/>
    <p:sldId id="319" r:id="rId29"/>
    <p:sldId id="320" r:id="rId30"/>
    <p:sldId id="321" r:id="rId31"/>
    <p:sldId id="322" r:id="rId32"/>
    <p:sldId id="323" r:id="rId33"/>
    <p:sldId id="314" r:id="rId34"/>
    <p:sldId id="315" r:id="rId35"/>
    <p:sldId id="324" r:id="rId36"/>
    <p:sldId id="325" r:id="rId37"/>
  </p:sldIdLst>
  <p:sldSz cx="9144000" cy="6858000" type="screen4x3"/>
  <p:notesSz cx="9144000" cy="6858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b="1"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b="1"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b="1"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b="1" kern="1200">
        <a:solidFill>
          <a:schemeClr val="tx1"/>
        </a:solidFill>
        <a:latin typeface="Arial" charset="0"/>
        <a:ea typeface="ＭＳ Ｐゴシック" charset="0"/>
        <a:cs typeface="+mn-cs"/>
      </a:defRPr>
    </a:lvl5pPr>
    <a:lvl6pPr marL="2286000" algn="l" defTabSz="457200" rtl="0" eaLnBrk="1" latinLnBrk="0" hangingPunct="1">
      <a:defRPr b="1" kern="1200">
        <a:solidFill>
          <a:schemeClr val="tx1"/>
        </a:solidFill>
        <a:latin typeface="Arial" charset="0"/>
        <a:ea typeface="ＭＳ Ｐゴシック" charset="0"/>
        <a:cs typeface="+mn-cs"/>
      </a:defRPr>
    </a:lvl6pPr>
    <a:lvl7pPr marL="2743200" algn="l" defTabSz="457200" rtl="0" eaLnBrk="1" latinLnBrk="0" hangingPunct="1">
      <a:defRPr b="1" kern="1200">
        <a:solidFill>
          <a:schemeClr val="tx1"/>
        </a:solidFill>
        <a:latin typeface="Arial" charset="0"/>
        <a:ea typeface="ＭＳ Ｐゴシック" charset="0"/>
        <a:cs typeface="+mn-cs"/>
      </a:defRPr>
    </a:lvl7pPr>
    <a:lvl8pPr marL="3200400" algn="l" defTabSz="457200" rtl="0" eaLnBrk="1" latinLnBrk="0" hangingPunct="1">
      <a:defRPr b="1" kern="1200">
        <a:solidFill>
          <a:schemeClr val="tx1"/>
        </a:solidFill>
        <a:latin typeface="Arial" charset="0"/>
        <a:ea typeface="ＭＳ Ｐゴシック" charset="0"/>
        <a:cs typeface="+mn-cs"/>
      </a:defRPr>
    </a:lvl8pPr>
    <a:lvl9pPr marL="3657600" algn="l" defTabSz="457200" rtl="0" eaLnBrk="1" latinLnBrk="0" hangingPunct="1">
      <a:defRPr b="1"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196"/>
    <a:srgbClr val="000000"/>
    <a:srgbClr val="676767"/>
    <a:srgbClr val="FE9B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44" autoAdjust="0"/>
    <p:restoredTop sz="90929"/>
  </p:normalViewPr>
  <p:slideViewPr>
    <p:cSldViewPr showGuides="1">
      <p:cViewPr>
        <p:scale>
          <a:sx n="90" d="100"/>
          <a:sy n="90" d="100"/>
        </p:scale>
        <p:origin x="-2256" y="-880"/>
      </p:cViewPr>
      <p:guideLst>
        <p:guide orient="horz" pos="864"/>
        <p:guide pos="4128"/>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100" d="100"/>
        <a:sy n="100" d="100"/>
      </p:scale>
      <p:origin x="0" y="59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068763" y="6532563"/>
            <a:ext cx="1009650" cy="190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312" tIns="44450" rIns="87312" bIns="44450">
            <a:spAutoFit/>
          </a:bodyPr>
          <a:lstStyle/>
          <a:p>
            <a:pPr algn="ctr" defTabSz="868363">
              <a:lnSpc>
                <a:spcPct val="90000"/>
              </a:lnSpc>
            </a:pPr>
            <a:r>
              <a:rPr lang="en-US" sz="1200" b="0"/>
              <a:t>Page </a:t>
            </a:r>
            <a:fld id="{21AF3DE4-C1D4-F94C-9588-07FB395ACD8B}" type="slidenum">
              <a:rPr lang="en-US" sz="1200" b="0"/>
              <a:pPr algn="ctr" defTabSz="868363">
                <a:lnSpc>
                  <a:spcPct val="90000"/>
                </a:lnSpc>
              </a:pPr>
              <a:t>‹#›</a:t>
            </a:fld>
            <a:endParaRPr lang="en-US" sz="1200" b="0"/>
          </a:p>
        </p:txBody>
      </p:sp>
    </p:spTree>
    <p:extLst>
      <p:ext uri="{BB962C8B-B14F-4D97-AF65-F5344CB8AC3E}">
        <p14:creationId xmlns:p14="http://schemas.microsoft.com/office/powerpoint/2010/main" val="4183018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19200" y="3257550"/>
            <a:ext cx="6705600" cy="3086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ChangeArrowheads="1"/>
          </p:cNvSpPr>
          <p:nvPr/>
        </p:nvSpPr>
        <p:spPr bwMode="auto">
          <a:xfrm>
            <a:off x="4068763" y="6532563"/>
            <a:ext cx="1009650" cy="190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312" tIns="44450" rIns="87312" bIns="44450">
            <a:spAutoFit/>
          </a:bodyPr>
          <a:lstStyle/>
          <a:p>
            <a:pPr algn="ctr" defTabSz="868363">
              <a:lnSpc>
                <a:spcPct val="90000"/>
              </a:lnSpc>
            </a:pPr>
            <a:r>
              <a:rPr lang="en-US" sz="1200" b="0"/>
              <a:t>Page </a:t>
            </a:r>
            <a:fld id="{0A0AFBF5-DA7D-2F42-BC3D-A8116D1BA2E3}" type="slidenum">
              <a:rPr lang="en-US" sz="1200" b="0"/>
              <a:pPr algn="ctr" defTabSz="868363">
                <a:lnSpc>
                  <a:spcPct val="90000"/>
                </a:lnSpc>
              </a:pPr>
              <a:t>‹#›</a:t>
            </a:fld>
            <a:endParaRPr lang="en-US" sz="1200" b="0"/>
          </a:p>
        </p:txBody>
      </p:sp>
      <p:sp>
        <p:nvSpPr>
          <p:cNvPr id="2052" name="Rectangle 4"/>
          <p:cNvSpPr>
            <a:spLocks noGrp="1" noRot="1" noChangeAspect="1" noChangeArrowheads="1" noTextEdit="1"/>
          </p:cNvSpPr>
          <p:nvPr>
            <p:ph type="sldImg" idx="2"/>
          </p:nvPr>
        </p:nvSpPr>
        <p:spPr bwMode="auto">
          <a:xfrm>
            <a:off x="2863850" y="519113"/>
            <a:ext cx="3416300" cy="25622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125515985"/>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2416175" y="6400800"/>
            <a:ext cx="6126163"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i="1">
                <a:solidFill>
                  <a:srgbClr val="676767"/>
                </a:solidFill>
              </a:rPr>
              <a:t>Carnegie Mellon :: School of Architecture :: Third Year Studio</a:t>
            </a:r>
          </a:p>
        </p:txBody>
      </p:sp>
      <p:sp>
        <p:nvSpPr>
          <p:cNvPr id="6" name="Line 4"/>
          <p:cNvSpPr>
            <a:spLocks noChangeShapeType="1"/>
          </p:cNvSpPr>
          <p:nvPr userDrawn="1"/>
        </p:nvSpPr>
        <p:spPr bwMode="auto">
          <a:xfrm>
            <a:off x="317500" y="1219200"/>
            <a:ext cx="8585200" cy="0"/>
          </a:xfrm>
          <a:prstGeom prst="line">
            <a:avLst/>
          </a:prstGeom>
          <a:noFill/>
          <a:ln w="2540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27790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ChangeArrowheads="1"/>
          </p:cNvSpPr>
          <p:nvPr userDrawn="1"/>
        </p:nvSpPr>
        <p:spPr bwMode="auto">
          <a:xfrm>
            <a:off x="2416175" y="6400800"/>
            <a:ext cx="6126163"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i="1">
                <a:solidFill>
                  <a:srgbClr val="676767"/>
                </a:solidFill>
              </a:rPr>
              <a:t>Carnegie Mellon :: School of Architecture :: Third Year Studio</a:t>
            </a:r>
          </a:p>
        </p:txBody>
      </p:sp>
      <p:sp>
        <p:nvSpPr>
          <p:cNvPr id="5" name="Line 4"/>
          <p:cNvSpPr>
            <a:spLocks noChangeShapeType="1"/>
          </p:cNvSpPr>
          <p:nvPr userDrawn="1"/>
        </p:nvSpPr>
        <p:spPr bwMode="auto">
          <a:xfrm>
            <a:off x="317500" y="1219200"/>
            <a:ext cx="8585200" cy="0"/>
          </a:xfrm>
          <a:prstGeom prst="line">
            <a:avLst/>
          </a:prstGeom>
          <a:noFill/>
          <a:ln w="2540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76907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8224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0611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92150" y="1276350"/>
            <a:ext cx="7918450" cy="4514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title"/>
          </p:nvPr>
        </p:nvSpPr>
        <p:spPr bwMode="auto">
          <a:xfrm>
            <a:off x="609600" y="76200"/>
            <a:ext cx="77724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b"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rtl="0" eaLnBrk="0" fontAlgn="base" hangingPunct="0">
        <a:lnSpc>
          <a:spcPct val="90000"/>
        </a:lnSpc>
        <a:spcBef>
          <a:spcPct val="0"/>
        </a:spcBef>
        <a:spcAft>
          <a:spcPct val="0"/>
        </a:spcAft>
        <a:defRPr sz="3600" b="1" i="1">
          <a:solidFill>
            <a:schemeClr val="tx2"/>
          </a:solidFill>
          <a:latin typeface="+mj-lt"/>
          <a:ea typeface="+mj-ea"/>
          <a:cs typeface="+mj-cs"/>
        </a:defRPr>
      </a:lvl1pPr>
      <a:lvl2pPr algn="l" rtl="0" eaLnBrk="0" fontAlgn="base" hangingPunct="0">
        <a:lnSpc>
          <a:spcPct val="90000"/>
        </a:lnSpc>
        <a:spcBef>
          <a:spcPct val="0"/>
        </a:spcBef>
        <a:spcAft>
          <a:spcPct val="0"/>
        </a:spcAft>
        <a:defRPr sz="3600" b="1" i="1">
          <a:solidFill>
            <a:schemeClr val="tx2"/>
          </a:solidFill>
          <a:latin typeface="Arial" charset="0"/>
          <a:ea typeface="ＭＳ Ｐゴシック" charset="0"/>
        </a:defRPr>
      </a:lvl2pPr>
      <a:lvl3pPr algn="l" rtl="0" eaLnBrk="0" fontAlgn="base" hangingPunct="0">
        <a:lnSpc>
          <a:spcPct val="90000"/>
        </a:lnSpc>
        <a:spcBef>
          <a:spcPct val="0"/>
        </a:spcBef>
        <a:spcAft>
          <a:spcPct val="0"/>
        </a:spcAft>
        <a:defRPr sz="3600" b="1" i="1">
          <a:solidFill>
            <a:schemeClr val="tx2"/>
          </a:solidFill>
          <a:latin typeface="Arial" charset="0"/>
          <a:ea typeface="ＭＳ Ｐゴシック" charset="0"/>
        </a:defRPr>
      </a:lvl3pPr>
      <a:lvl4pPr algn="l" rtl="0" eaLnBrk="0" fontAlgn="base" hangingPunct="0">
        <a:lnSpc>
          <a:spcPct val="90000"/>
        </a:lnSpc>
        <a:spcBef>
          <a:spcPct val="0"/>
        </a:spcBef>
        <a:spcAft>
          <a:spcPct val="0"/>
        </a:spcAft>
        <a:defRPr sz="3600" b="1" i="1">
          <a:solidFill>
            <a:schemeClr val="tx2"/>
          </a:solidFill>
          <a:latin typeface="Arial" charset="0"/>
          <a:ea typeface="ＭＳ Ｐゴシック" charset="0"/>
        </a:defRPr>
      </a:lvl4pPr>
      <a:lvl5pPr algn="l" rtl="0" eaLnBrk="0" fontAlgn="base" hangingPunct="0">
        <a:lnSpc>
          <a:spcPct val="90000"/>
        </a:lnSpc>
        <a:spcBef>
          <a:spcPct val="0"/>
        </a:spcBef>
        <a:spcAft>
          <a:spcPct val="0"/>
        </a:spcAft>
        <a:defRPr sz="3600" b="1" i="1">
          <a:solidFill>
            <a:schemeClr val="tx2"/>
          </a:solidFill>
          <a:latin typeface="Arial" charset="0"/>
          <a:ea typeface="ＭＳ Ｐゴシック" charset="0"/>
        </a:defRPr>
      </a:lvl5pPr>
      <a:lvl6pPr marL="457200" algn="l" rtl="0" eaLnBrk="0" fontAlgn="base" hangingPunct="0">
        <a:lnSpc>
          <a:spcPct val="90000"/>
        </a:lnSpc>
        <a:spcBef>
          <a:spcPct val="0"/>
        </a:spcBef>
        <a:spcAft>
          <a:spcPct val="0"/>
        </a:spcAft>
        <a:defRPr sz="3600" b="1" i="1">
          <a:solidFill>
            <a:schemeClr val="tx2"/>
          </a:solidFill>
          <a:latin typeface="Arial" charset="0"/>
          <a:ea typeface="ＭＳ Ｐゴシック" charset="0"/>
        </a:defRPr>
      </a:lvl6pPr>
      <a:lvl7pPr marL="914400" algn="l" rtl="0" eaLnBrk="0" fontAlgn="base" hangingPunct="0">
        <a:lnSpc>
          <a:spcPct val="90000"/>
        </a:lnSpc>
        <a:spcBef>
          <a:spcPct val="0"/>
        </a:spcBef>
        <a:spcAft>
          <a:spcPct val="0"/>
        </a:spcAft>
        <a:defRPr sz="3600" b="1" i="1">
          <a:solidFill>
            <a:schemeClr val="tx2"/>
          </a:solidFill>
          <a:latin typeface="Arial" charset="0"/>
          <a:ea typeface="ＭＳ Ｐゴシック" charset="0"/>
        </a:defRPr>
      </a:lvl7pPr>
      <a:lvl8pPr marL="1371600" algn="l" rtl="0" eaLnBrk="0" fontAlgn="base" hangingPunct="0">
        <a:lnSpc>
          <a:spcPct val="90000"/>
        </a:lnSpc>
        <a:spcBef>
          <a:spcPct val="0"/>
        </a:spcBef>
        <a:spcAft>
          <a:spcPct val="0"/>
        </a:spcAft>
        <a:defRPr sz="3600" b="1" i="1">
          <a:solidFill>
            <a:schemeClr val="tx2"/>
          </a:solidFill>
          <a:latin typeface="Arial" charset="0"/>
          <a:ea typeface="ＭＳ Ｐゴシック" charset="0"/>
        </a:defRPr>
      </a:lvl8pPr>
      <a:lvl9pPr marL="1828800" algn="l" rtl="0" eaLnBrk="0" fontAlgn="base" hangingPunct="0">
        <a:lnSpc>
          <a:spcPct val="90000"/>
        </a:lnSpc>
        <a:spcBef>
          <a:spcPct val="0"/>
        </a:spcBef>
        <a:spcAft>
          <a:spcPct val="0"/>
        </a:spcAft>
        <a:defRPr sz="3600" b="1" i="1">
          <a:solidFill>
            <a:schemeClr val="tx2"/>
          </a:solidFill>
          <a:latin typeface="Arial" charset="0"/>
          <a:ea typeface="ＭＳ Ｐゴシック" charset="0"/>
        </a:defRPr>
      </a:lvl9pPr>
    </p:titleStyle>
    <p:bodyStyle>
      <a:lvl1pPr marL="285750" indent="-285750" algn="l" rtl="0" eaLnBrk="0" fontAlgn="base" hangingPunct="0">
        <a:lnSpc>
          <a:spcPct val="90000"/>
        </a:lnSpc>
        <a:spcBef>
          <a:spcPct val="30000"/>
        </a:spcBef>
        <a:spcAft>
          <a:spcPct val="0"/>
        </a:spcAft>
        <a:buClr>
          <a:schemeClr val="bg2"/>
        </a:buClr>
        <a:buSzPct val="90000"/>
        <a:buChar char="•"/>
        <a:defRPr sz="30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bg2"/>
        </a:buClr>
        <a:buSzPct val="90000"/>
        <a:buChar char="•"/>
        <a:defRPr sz="2400" b="1" i="1">
          <a:solidFill>
            <a:schemeClr val="tx1"/>
          </a:solidFill>
          <a:latin typeface="+mn-lt"/>
          <a:ea typeface="+mn-ea"/>
        </a:defRPr>
      </a:lvl2pPr>
      <a:lvl3pPr marL="1143000" indent="-228600" algn="l" rtl="0" eaLnBrk="0" fontAlgn="base" hangingPunct="0">
        <a:lnSpc>
          <a:spcPct val="90000"/>
        </a:lnSpc>
        <a:spcBef>
          <a:spcPct val="30000"/>
        </a:spcBef>
        <a:spcAft>
          <a:spcPct val="0"/>
        </a:spcAft>
        <a:buClr>
          <a:schemeClr val="bg2"/>
        </a:buClr>
        <a:buSzPct val="90000"/>
        <a:buChar char="•"/>
        <a:defRPr b="1" i="1">
          <a:solidFill>
            <a:schemeClr val="tx1"/>
          </a:solidFill>
          <a:latin typeface="+mn-lt"/>
          <a:ea typeface="+mn-ea"/>
        </a:defRPr>
      </a:lvl3pPr>
      <a:lvl4pPr marL="1543050" indent="-171450" algn="l" rtl="0" eaLnBrk="0" fontAlgn="base" hangingPunct="0">
        <a:lnSpc>
          <a:spcPct val="90000"/>
        </a:lnSpc>
        <a:spcBef>
          <a:spcPct val="30000"/>
        </a:spcBef>
        <a:spcAft>
          <a:spcPct val="0"/>
        </a:spcAft>
        <a:buClr>
          <a:schemeClr val="bg2"/>
        </a:buClr>
        <a:buSzPct val="90000"/>
        <a:buChar char="•"/>
        <a:defRPr i="1">
          <a:solidFill>
            <a:schemeClr val="tx1"/>
          </a:solidFill>
          <a:latin typeface="+mn-lt"/>
          <a:ea typeface="+mn-ea"/>
        </a:defRPr>
      </a:lvl4pPr>
      <a:lvl5pPr marL="2000250" indent="-171450" algn="l" rtl="0" eaLnBrk="0" fontAlgn="base" hangingPunct="0">
        <a:lnSpc>
          <a:spcPct val="90000"/>
        </a:lnSpc>
        <a:spcBef>
          <a:spcPct val="30000"/>
        </a:spcBef>
        <a:spcAft>
          <a:spcPct val="0"/>
        </a:spcAft>
        <a:buClr>
          <a:schemeClr val="bg2"/>
        </a:buClr>
        <a:buSzPct val="90000"/>
        <a:buChar char="•"/>
        <a:defRPr i="1">
          <a:solidFill>
            <a:schemeClr val="tx1"/>
          </a:solidFill>
          <a:latin typeface="+mn-lt"/>
          <a:ea typeface="+mn-ea"/>
        </a:defRPr>
      </a:lvl5pPr>
      <a:lvl6pPr marL="2457450" indent="-171450" algn="l" rtl="0" eaLnBrk="0" fontAlgn="base" hangingPunct="0">
        <a:lnSpc>
          <a:spcPct val="90000"/>
        </a:lnSpc>
        <a:spcBef>
          <a:spcPct val="30000"/>
        </a:spcBef>
        <a:spcAft>
          <a:spcPct val="0"/>
        </a:spcAft>
        <a:buClr>
          <a:schemeClr val="bg2"/>
        </a:buClr>
        <a:buSzPct val="90000"/>
        <a:buChar char="•"/>
        <a:defRPr i="1">
          <a:solidFill>
            <a:schemeClr val="tx1"/>
          </a:solidFill>
          <a:latin typeface="+mn-lt"/>
          <a:ea typeface="+mn-ea"/>
        </a:defRPr>
      </a:lvl6pPr>
      <a:lvl7pPr marL="2914650" indent="-171450" algn="l" rtl="0" eaLnBrk="0" fontAlgn="base" hangingPunct="0">
        <a:lnSpc>
          <a:spcPct val="90000"/>
        </a:lnSpc>
        <a:spcBef>
          <a:spcPct val="30000"/>
        </a:spcBef>
        <a:spcAft>
          <a:spcPct val="0"/>
        </a:spcAft>
        <a:buClr>
          <a:schemeClr val="bg2"/>
        </a:buClr>
        <a:buSzPct val="90000"/>
        <a:buChar char="•"/>
        <a:defRPr i="1">
          <a:solidFill>
            <a:schemeClr val="tx1"/>
          </a:solidFill>
          <a:latin typeface="+mn-lt"/>
          <a:ea typeface="+mn-ea"/>
        </a:defRPr>
      </a:lvl7pPr>
      <a:lvl8pPr marL="3371850" indent="-171450" algn="l" rtl="0" eaLnBrk="0" fontAlgn="base" hangingPunct="0">
        <a:lnSpc>
          <a:spcPct val="90000"/>
        </a:lnSpc>
        <a:spcBef>
          <a:spcPct val="30000"/>
        </a:spcBef>
        <a:spcAft>
          <a:spcPct val="0"/>
        </a:spcAft>
        <a:buClr>
          <a:schemeClr val="bg2"/>
        </a:buClr>
        <a:buSzPct val="90000"/>
        <a:buChar char="•"/>
        <a:defRPr i="1">
          <a:solidFill>
            <a:schemeClr val="tx1"/>
          </a:solidFill>
          <a:latin typeface="+mn-lt"/>
          <a:ea typeface="+mn-ea"/>
        </a:defRPr>
      </a:lvl8pPr>
      <a:lvl9pPr marL="3829050" indent="-171450" algn="l" rtl="0" eaLnBrk="0" fontAlgn="base" hangingPunct="0">
        <a:lnSpc>
          <a:spcPct val="90000"/>
        </a:lnSpc>
        <a:spcBef>
          <a:spcPct val="30000"/>
        </a:spcBef>
        <a:spcAft>
          <a:spcPct val="0"/>
        </a:spcAft>
        <a:buClr>
          <a:schemeClr val="bg2"/>
        </a:buClr>
        <a:buSzPct val="90000"/>
        <a:buChar char="•"/>
        <a:defRPr i="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eg"/><Relationship Id="rId3"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jpeg"/><Relationship Id="rId3"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jpeg"/><Relationship Id="rId3"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jpeg"/><Relationship Id="rId3"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jpeg"/><Relationship Id="rId3"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descr="bell                                                           00004F4E data.slee                      AF73B3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idx="4294967295"/>
          </p:nvPr>
        </p:nvSpPr>
        <p:spPr>
          <a:xfrm>
            <a:off x="685800" y="152400"/>
            <a:ext cx="7772400" cy="1143000"/>
          </a:xfrm>
          <a:noFill/>
          <a:ln/>
        </p:spPr>
        <p:txBody>
          <a:bodyPr anchor="t"/>
          <a:lstStyle/>
          <a:p>
            <a:r>
              <a:rPr lang="en-US" dirty="0" smtClean="0"/>
              <a:t>R</a:t>
            </a:r>
            <a:r>
              <a:rPr lang="en-US" dirty="0"/>
              <a:t>. Buckminster (Bucky) Fuller</a:t>
            </a:r>
          </a:p>
        </p:txBody>
      </p:sp>
      <p:sp>
        <p:nvSpPr>
          <p:cNvPr id="4099" name="Rectangle 3"/>
          <p:cNvSpPr>
            <a:spLocks noGrp="1" noChangeArrowheads="1"/>
          </p:cNvSpPr>
          <p:nvPr>
            <p:ph type="subTitle" idx="4294967295"/>
          </p:nvPr>
        </p:nvSpPr>
        <p:spPr>
          <a:xfrm>
            <a:off x="952500" y="1371600"/>
            <a:ext cx="7239000" cy="2133600"/>
          </a:xfrm>
          <a:noFill/>
          <a:ln/>
        </p:spPr>
        <p:txBody>
          <a:bodyPr/>
          <a:lstStyle/>
          <a:p>
            <a:pPr marL="285750" indent="-285750"/>
            <a:r>
              <a:rPr lang="en-US" sz="1800" dirty="0"/>
              <a:t>References:</a:t>
            </a:r>
            <a:br>
              <a:rPr lang="en-US" sz="1800" dirty="0"/>
            </a:br>
            <a:r>
              <a:rPr lang="en-US" sz="1800" dirty="0" smtClean="0"/>
              <a:t>Your </a:t>
            </a:r>
            <a:r>
              <a:rPr lang="en-US" sz="1800" dirty="0"/>
              <a:t>Private Sky, R. Buckminster Fuller, The Art of Design Science ed. </a:t>
            </a:r>
            <a:r>
              <a:rPr lang="en-US" sz="1800" dirty="0" smtClean="0"/>
              <a:t>by </a:t>
            </a:r>
            <a:r>
              <a:rPr lang="en-US" sz="1800" dirty="0" err="1" smtClean="0"/>
              <a:t>J.Krausse</a:t>
            </a:r>
            <a:r>
              <a:rPr lang="en-US" sz="1800" dirty="0" smtClean="0"/>
              <a:t> </a:t>
            </a:r>
            <a:r>
              <a:rPr lang="en-US" sz="1800" dirty="0"/>
              <a:t>&amp; </a:t>
            </a:r>
            <a:r>
              <a:rPr lang="en-US" sz="1800" dirty="0" err="1" smtClean="0"/>
              <a:t>C.Lichtenstein</a:t>
            </a:r>
            <a:endParaRPr lang="en-US" sz="1800" dirty="0" smtClean="0"/>
          </a:p>
          <a:p>
            <a:r>
              <a:rPr lang="en-US" sz="1800" dirty="0" smtClean="0"/>
              <a:t>Far From Equilibrium, Essays on Technology &amp; Design Culture by </a:t>
            </a:r>
            <a:r>
              <a:rPr lang="en-US" sz="1800" dirty="0"/>
              <a:t>Sanford </a:t>
            </a:r>
            <a:r>
              <a:rPr lang="en-US" sz="1800" dirty="0" err="1" smtClean="0"/>
              <a:t>Kwinter</a:t>
            </a:r>
            <a:endParaRPr lang="en-US" sz="1800" dirty="0" smtClean="0"/>
          </a:p>
          <a:p>
            <a:r>
              <a:rPr lang="en-US" sz="1800" dirty="0" smtClean="0"/>
              <a:t>Buckminster </a:t>
            </a:r>
            <a:r>
              <a:rPr lang="en-US" sz="1800" dirty="0"/>
              <a:t>Fuller: Poet Of Geometry by Cole </a:t>
            </a:r>
            <a:r>
              <a:rPr lang="en-US" sz="1800" dirty="0" err="1" smtClean="0"/>
              <a:t>Gerst</a:t>
            </a:r>
            <a:endParaRPr lang="en-US" sz="1800" dirty="0" smtClean="0"/>
          </a:p>
          <a:p>
            <a:pPr marL="285750" indent="-285750"/>
            <a:endParaRPr lang="en-US" dirty="0"/>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dymaxion                                                       00006DF9&#10;Kenchiku Data                  B0BE65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319213"/>
            <a:ext cx="8688387" cy="4219575"/>
          </a:xfrm>
          <a:prstGeom prst="rect">
            <a:avLst/>
          </a:prstGeom>
          <a:noFill/>
          <a:extLst>
            <a:ext uri="{909E8E84-426E-40dd-AFC4-6F175D3DCCD1}">
              <a14:hiddenFill xmlns:a14="http://schemas.microsoft.com/office/drawing/2010/main">
                <a:solidFill>
                  <a:srgbClr val="FFFFFF"/>
                </a:solidFill>
              </a14:hiddenFill>
            </a:ext>
          </a:extLst>
        </p:spPr>
      </p:pic>
      <p:sp>
        <p:nvSpPr>
          <p:cNvPr id="60423" name="Rectangle 7"/>
          <p:cNvSpPr>
            <a:spLocks noGrp="1" noChangeArrowheads="1"/>
          </p:cNvSpPr>
          <p:nvPr>
            <p:ph type="title"/>
          </p:nvPr>
        </p:nvSpPr>
        <p:spPr/>
        <p:txBody>
          <a:bodyPr/>
          <a:lstStyle/>
          <a:p>
            <a:r>
              <a:rPr lang="en-US"/>
              <a:t>Dymaxion House; 1927-29</a:t>
            </a:r>
          </a:p>
        </p:txBody>
      </p:sp>
      <p:sp>
        <p:nvSpPr>
          <p:cNvPr id="2" name="TextBox 1"/>
          <p:cNvSpPr txBox="1"/>
          <p:nvPr/>
        </p:nvSpPr>
        <p:spPr>
          <a:xfrm>
            <a:off x="2133600" y="5867400"/>
            <a:ext cx="4798722" cy="369332"/>
          </a:xfrm>
          <a:prstGeom prst="rect">
            <a:avLst/>
          </a:prstGeom>
          <a:noFill/>
        </p:spPr>
        <p:txBody>
          <a:bodyPr wrap="none" rtlCol="0">
            <a:spAutoFit/>
          </a:bodyPr>
          <a:lstStyle/>
          <a:p>
            <a:r>
              <a:rPr lang="en-US" dirty="0" err="1" smtClean="0"/>
              <a:t>Dymaxion</a:t>
            </a:r>
            <a:r>
              <a:rPr lang="en-US" dirty="0" smtClean="0"/>
              <a:t> = “Dynamic Maximum Tension”</a:t>
            </a:r>
            <a:endParaRPr lang="en-US" dirty="0"/>
          </a:p>
        </p:txBody>
      </p:sp>
    </p:spTree>
    <p:extLst>
      <p:ext uri="{BB962C8B-B14F-4D97-AF65-F5344CB8AC3E}">
        <p14:creationId xmlns:p14="http://schemas.microsoft.com/office/powerpoint/2010/main" val="1393727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p:cNvSpPr>
            <a:spLocks noGrp="1" noChangeArrowheads="1"/>
          </p:cNvSpPr>
          <p:nvPr>
            <p:ph type="title"/>
          </p:nvPr>
        </p:nvSpPr>
        <p:spPr/>
        <p:txBody>
          <a:bodyPr/>
          <a:lstStyle/>
          <a:p>
            <a:r>
              <a:rPr lang="en-US"/>
              <a:t>Dymaxion Bathroom</a:t>
            </a:r>
          </a:p>
        </p:txBody>
      </p:sp>
      <p:pic>
        <p:nvPicPr>
          <p:cNvPr id="71686" name="Picture 6" descr="dymax_bath_dwg.JPG                                             00002A97 data_slee                      985CFB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3414713" cy="3859213"/>
          </a:xfrm>
          <a:prstGeom prst="rect">
            <a:avLst/>
          </a:prstGeom>
          <a:noFill/>
          <a:extLst>
            <a:ext uri="{909E8E84-426E-40dd-AFC4-6F175D3DCCD1}">
              <a14:hiddenFill xmlns:a14="http://schemas.microsoft.com/office/drawing/2010/main">
                <a:solidFill>
                  <a:srgbClr val="FFFFFF"/>
                </a:solidFill>
              </a14:hiddenFill>
            </a:ext>
          </a:extLst>
        </p:spPr>
      </p:pic>
      <p:pic>
        <p:nvPicPr>
          <p:cNvPr id="71687" name="Picture 7" descr="dymax_bath_photo.JPG                                           00002A97 data_slee                      985CFB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3217863" cy="4560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r>
              <a:rPr lang="en-US"/>
              <a:t>Dymaxion Car</a:t>
            </a:r>
          </a:p>
        </p:txBody>
      </p:sp>
      <p:pic>
        <p:nvPicPr>
          <p:cNvPr id="72709" name="Picture 5" descr="&#10;dymax_car.JPG                                                  00002A97 data_slee                      985CFB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3282950" cy="4570413"/>
          </a:xfrm>
          <a:prstGeom prst="rect">
            <a:avLst/>
          </a:prstGeom>
          <a:noFill/>
          <a:extLst>
            <a:ext uri="{909E8E84-426E-40dd-AFC4-6F175D3DCCD1}">
              <a14:hiddenFill xmlns:a14="http://schemas.microsoft.com/office/drawing/2010/main">
                <a:solidFill>
                  <a:srgbClr val="FFFFFF"/>
                </a:solidFill>
              </a14:hiddenFill>
            </a:ext>
          </a:extLst>
        </p:spPr>
      </p:pic>
      <p:pic>
        <p:nvPicPr>
          <p:cNvPr id="72710" name="Picture 6" descr="dymax_car_03.JPG                                               00002A97 data_slee                      985CFB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3344863" cy="4570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title"/>
          </p:nvPr>
        </p:nvSpPr>
        <p:spPr/>
        <p:txBody>
          <a:bodyPr/>
          <a:lstStyle/>
          <a:p>
            <a:r>
              <a:rPr lang="en-US" dirty="0" smtClean="0"/>
              <a:t>Grain bins as a precedent for housing</a:t>
            </a:r>
            <a:endParaRPr lang="en-US" dirty="0"/>
          </a:p>
        </p:txBody>
      </p:sp>
      <p:pic>
        <p:nvPicPr>
          <p:cNvPr id="2" name="Picture 1" descr="dymaxion_si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146" y="1346200"/>
            <a:ext cx="6035708" cy="5511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title"/>
          </p:nvPr>
        </p:nvSpPr>
        <p:spPr/>
        <p:txBody>
          <a:bodyPr/>
          <a:lstStyle/>
          <a:p>
            <a:r>
              <a:rPr lang="en-US"/>
              <a:t>Wichita House</a:t>
            </a:r>
          </a:p>
        </p:txBody>
      </p:sp>
      <p:pic>
        <p:nvPicPr>
          <p:cNvPr id="74756" name="Picture 4" descr="wichita_house.JPG                                              00002A97 data_slee                      985CFB00:"/>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2362200" y="1371600"/>
            <a:ext cx="435133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372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title"/>
          </p:nvPr>
        </p:nvSpPr>
        <p:spPr/>
        <p:txBody>
          <a:bodyPr/>
          <a:lstStyle/>
          <a:p>
            <a:r>
              <a:rPr lang="en-US"/>
              <a:t>Wichita House Erection</a:t>
            </a:r>
          </a:p>
        </p:txBody>
      </p:sp>
      <p:pic>
        <p:nvPicPr>
          <p:cNvPr id="75780" name="Picture 4" descr="wichita_erection_01.JPG                                        00002A97 data_slee                      985CFB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371600"/>
            <a:ext cx="5627687" cy="381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Wichita House Erection</a:t>
            </a:r>
          </a:p>
        </p:txBody>
      </p:sp>
      <p:pic>
        <p:nvPicPr>
          <p:cNvPr id="110596" name="Picture 4" descr="wichita_erection_02.JPG                                        00002A97 data_slee                      985CFB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371600"/>
            <a:ext cx="5761037" cy="382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Wichita House Erection</a:t>
            </a:r>
          </a:p>
        </p:txBody>
      </p:sp>
      <p:pic>
        <p:nvPicPr>
          <p:cNvPr id="111620" name="Picture 4" descr="wichita_erection_03.JPG                                        00002A97 data_slee                      985CFB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1371600"/>
            <a:ext cx="5688013" cy="3798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dirty="0"/>
              <a:t>Wichita House </a:t>
            </a:r>
            <a:r>
              <a:rPr lang="en-US" dirty="0" smtClean="0"/>
              <a:t>Tractors</a:t>
            </a:r>
            <a:endParaRPr lang="en-US" dirty="0"/>
          </a:p>
        </p:txBody>
      </p:sp>
      <p:pic>
        <p:nvPicPr>
          <p:cNvPr id="2" name="Picture 1" descr="whichita_tract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639" y="1357489"/>
            <a:ext cx="6216723" cy="5500511"/>
          </a:xfrm>
          <a:prstGeom prst="rect">
            <a:avLst/>
          </a:prstGeom>
        </p:spPr>
      </p:pic>
    </p:spTree>
    <p:extLst>
      <p:ext uri="{BB962C8B-B14F-4D97-AF65-F5344CB8AC3E}">
        <p14:creationId xmlns:p14="http://schemas.microsoft.com/office/powerpoint/2010/main" val="1745956850"/>
      </p:ext>
    </p:extLst>
  </p:cSld>
  <p:clrMapOvr>
    <a:masterClrMapping/>
  </p:clrMapOvr>
  <p:transition xmlns:p14="http://schemas.microsoft.com/office/powerpoint/2010/mai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title"/>
          </p:nvPr>
        </p:nvSpPr>
        <p:spPr/>
        <p:txBody>
          <a:bodyPr/>
          <a:lstStyle/>
          <a:p>
            <a:r>
              <a:rPr lang="en-US"/>
              <a:t>Wichita Hub Detail</a:t>
            </a:r>
          </a:p>
        </p:txBody>
      </p:sp>
      <p:pic>
        <p:nvPicPr>
          <p:cNvPr id="78852" name="Picture 4" descr="wichita_hub.JPG                                                00002A97 data_slee                      985CFB00:"/>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1855788" y="1371600"/>
            <a:ext cx="5432425" cy="4700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Philosophy</a:t>
            </a:r>
          </a:p>
        </p:txBody>
      </p:sp>
      <p:sp>
        <p:nvSpPr>
          <p:cNvPr id="62467" name="Rectangle 3"/>
          <p:cNvSpPr>
            <a:spLocks noGrp="1" noChangeArrowheads="1"/>
          </p:cNvSpPr>
          <p:nvPr>
            <p:ph type="body" idx="1"/>
          </p:nvPr>
        </p:nvSpPr>
        <p:spPr/>
        <p:txBody>
          <a:bodyPr/>
          <a:lstStyle/>
          <a:p>
            <a:r>
              <a:rPr lang="en-US"/>
              <a:t>KW &amp; RBF shared a lot from a technical &amp; methodological the point of view, yet…</a:t>
            </a:r>
            <a:br>
              <a:rPr lang="en-US"/>
            </a:br>
            <a:r>
              <a:rPr lang="en-US"/>
              <a:t>were very different ideologically</a:t>
            </a:r>
          </a:p>
          <a:p>
            <a:pPr lvl="1"/>
            <a:r>
              <a:rPr lang="en-US"/>
              <a:t>Fulller repudiated history in favor of nature…..</a:t>
            </a:r>
          </a:p>
          <a:p>
            <a:pPr lvl="1"/>
            <a:r>
              <a:rPr lang="en-US"/>
              <a:t>Wachsmann revered history, the ultimate source of tectonic inspiration</a:t>
            </a:r>
          </a:p>
          <a:p>
            <a:pPr lvl="1"/>
            <a:r>
              <a:rPr lang="en-US"/>
              <a:t>Fulller sought the universally applicable invention…</a:t>
            </a:r>
          </a:p>
          <a:p>
            <a:pPr lvl="1"/>
            <a:r>
              <a:rPr lang="en-US"/>
              <a:t>Wachsmann saw in the Crystal Palace and the Gothic cathdrals a paradigm to which all subsequent bldgs should aspire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p:txBody>
          <a:bodyPr/>
          <a:lstStyle/>
          <a:p>
            <a:r>
              <a:rPr lang="en-US"/>
              <a:t>Bucky</a:t>
            </a:r>
            <a:r>
              <a:rPr lang="ja-JP" altLang="en-US">
                <a:latin typeface="Arial"/>
              </a:rPr>
              <a:t>’</a:t>
            </a:r>
            <a:r>
              <a:rPr lang="en-US"/>
              <a:t>s Research</a:t>
            </a:r>
          </a:p>
        </p:txBody>
      </p:sp>
      <p:pic>
        <p:nvPicPr>
          <p:cNvPr id="79877" name="Picture 5" descr="bucky_research_01.JPG                                          00002A97 data_slee                      985CFB00:"/>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2835275" y="1371600"/>
            <a:ext cx="3473450" cy="4570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r>
              <a:rPr lang="en-US"/>
              <a:t>Close Packing Spheres</a:t>
            </a:r>
          </a:p>
        </p:txBody>
      </p:sp>
      <p:pic>
        <p:nvPicPr>
          <p:cNvPr id="80901" name="Picture 5" descr="bucky_research_02.JPG                                          00002A97 data_slee                      985CFB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621213" cy="4146550"/>
          </a:xfrm>
          <a:prstGeom prst="rect">
            <a:avLst/>
          </a:prstGeom>
          <a:noFill/>
          <a:extLst>
            <a:ext uri="{909E8E84-426E-40dd-AFC4-6F175D3DCCD1}">
              <a14:hiddenFill xmlns:a14="http://schemas.microsoft.com/office/drawing/2010/main">
                <a:solidFill>
                  <a:srgbClr val="FFFFFF"/>
                </a:solidFill>
              </a14:hiddenFill>
            </a:ext>
          </a:extLst>
        </p:spPr>
      </p:pic>
      <p:pic>
        <p:nvPicPr>
          <p:cNvPr id="80902" name="Picture 6" descr="bucky_research_03.JPG                                          00002A97 data_slee                      985CFB00:"/>
          <p:cNvPicPr>
            <a:picLocks noChangeAspect="1" noChangeArrowheads="1"/>
          </p:cNvPicPr>
          <p:nvPr/>
        </p:nvPicPr>
        <p:blipFill>
          <a:blip r:embed="rId3">
            <a:extLst>
              <a:ext uri="{28A0092B-C50C-407E-A947-70E740481C1C}">
                <a14:useLocalDpi xmlns:a14="http://schemas.microsoft.com/office/drawing/2010/main" val="0"/>
              </a:ext>
            </a:extLst>
          </a:blip>
          <a:srcRect l="2087" r="3915"/>
          <a:stretch>
            <a:fillRect/>
          </a:stretch>
        </p:blipFill>
        <p:spPr bwMode="auto">
          <a:xfrm>
            <a:off x="5105400" y="1371600"/>
            <a:ext cx="3429000" cy="4575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p:txBody>
          <a:bodyPr/>
          <a:lstStyle/>
          <a:p>
            <a:r>
              <a:rPr lang="en-US"/>
              <a:t>Tensegrity</a:t>
            </a:r>
          </a:p>
        </p:txBody>
      </p:sp>
      <p:pic>
        <p:nvPicPr>
          <p:cNvPr id="81925" name="Picture 5" descr="tower_decomp.JPG                                               00002A97 data_slee                      985CFB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4570413" cy="2222500"/>
          </a:xfrm>
          <a:prstGeom prst="rect">
            <a:avLst/>
          </a:prstGeom>
          <a:noFill/>
          <a:extLst>
            <a:ext uri="{909E8E84-426E-40dd-AFC4-6F175D3DCCD1}">
              <a14:hiddenFill xmlns:a14="http://schemas.microsoft.com/office/drawing/2010/main">
                <a:solidFill>
                  <a:srgbClr val="FFFFFF"/>
                </a:solidFill>
              </a14:hiddenFill>
            </a:ext>
          </a:extLst>
        </p:spPr>
      </p:pic>
      <p:pic>
        <p:nvPicPr>
          <p:cNvPr id="81926" name="Picture 6" descr="&#10;ten_tower.JPG                                                  00002A97 data_slee                      985CFB00:"/>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5181600" y="1371600"/>
            <a:ext cx="3081338" cy="4570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Rectangle 6"/>
          <p:cNvSpPr>
            <a:spLocks noGrp="1" noChangeArrowheads="1"/>
          </p:cNvSpPr>
          <p:nvPr>
            <p:ph type="title"/>
          </p:nvPr>
        </p:nvSpPr>
        <p:spPr/>
        <p:txBody>
          <a:bodyPr/>
          <a:lstStyle/>
          <a:p>
            <a:r>
              <a:rPr lang="en-US"/>
              <a:t>Dymaxion House Model/ Bucky at Home</a:t>
            </a:r>
          </a:p>
        </p:txBody>
      </p:sp>
      <p:pic>
        <p:nvPicPr>
          <p:cNvPr id="82951" name="Picture 7" descr="dymax_model.JPG                                                00002A97 data_slee                      985CFB00:"/>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1295400" y="1371600"/>
            <a:ext cx="3092450" cy="4570413"/>
          </a:xfrm>
          <a:prstGeom prst="rect">
            <a:avLst/>
          </a:prstGeom>
          <a:noFill/>
          <a:extLst>
            <a:ext uri="{909E8E84-426E-40dd-AFC4-6F175D3DCCD1}">
              <a14:hiddenFill xmlns:a14="http://schemas.microsoft.com/office/drawing/2010/main">
                <a:solidFill>
                  <a:srgbClr val="FFFFFF"/>
                </a:solidFill>
              </a14:hiddenFill>
            </a:ext>
          </a:extLst>
        </p:spPr>
      </p:pic>
      <p:pic>
        <p:nvPicPr>
          <p:cNvPr id="82952" name="Picture 8" descr="bucky_home.JPG                                                 00002A97 data_slee                      985CFB00:"/>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4724400" y="1371600"/>
            <a:ext cx="2738438" cy="4570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title"/>
          </p:nvPr>
        </p:nvSpPr>
        <p:spPr/>
        <p:txBody>
          <a:bodyPr/>
          <a:lstStyle/>
          <a:p>
            <a:r>
              <a:rPr lang="en-US"/>
              <a:t>Geodesic Structure</a:t>
            </a:r>
          </a:p>
        </p:txBody>
      </p:sp>
      <p:pic>
        <p:nvPicPr>
          <p:cNvPr id="83972" name="Picture 4" descr="geodesic_noskin.JPG                                            00002A97 data_slee                      985CFB00:"/>
          <p:cNvPicPr>
            <a:picLocks noChangeAspect="1" noChangeArrowheads="1"/>
          </p:cNvPicPr>
          <p:nvPr/>
        </p:nvPicPr>
        <p:blipFill>
          <a:blip r:embed="rId2">
            <a:extLst>
              <a:ext uri="{28A0092B-C50C-407E-A947-70E740481C1C}">
                <a14:useLocalDpi xmlns:a14="http://schemas.microsoft.com/office/drawing/2010/main" val="0"/>
              </a:ext>
            </a:extLst>
          </a:blip>
          <a:srcRect b="3233"/>
          <a:stretch>
            <a:fillRect/>
          </a:stretch>
        </p:blipFill>
        <p:spPr bwMode="auto">
          <a:xfrm>
            <a:off x="1717675" y="1371600"/>
            <a:ext cx="5707063"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p:txBody>
          <a:bodyPr/>
          <a:lstStyle/>
          <a:p>
            <a:r>
              <a:rPr lang="en-US"/>
              <a:t>Seed Pod Project, Washington University</a:t>
            </a:r>
          </a:p>
        </p:txBody>
      </p:sp>
      <p:pic>
        <p:nvPicPr>
          <p:cNvPr id="84997" name="Picture 5" descr="seedpod_01.JPG                                                 00002A97 data_slee                      985CFB00:"/>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304800" y="1371600"/>
            <a:ext cx="4954588" cy="3652838"/>
          </a:xfrm>
          <a:prstGeom prst="rect">
            <a:avLst/>
          </a:prstGeom>
          <a:noFill/>
          <a:extLst>
            <a:ext uri="{909E8E84-426E-40dd-AFC4-6F175D3DCCD1}">
              <a14:hiddenFill xmlns:a14="http://schemas.microsoft.com/office/drawing/2010/main">
                <a:solidFill>
                  <a:srgbClr val="FFFFFF"/>
                </a:solidFill>
              </a14:hiddenFill>
            </a:ext>
          </a:extLst>
        </p:spPr>
      </p:pic>
      <p:pic>
        <p:nvPicPr>
          <p:cNvPr id="84998" name="Picture 6" descr="seedpod_node.JPG                                               00002A97 data_slee                      985CFB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3463925" cy="3659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p:txBody>
          <a:bodyPr/>
          <a:lstStyle/>
          <a:p>
            <a:r>
              <a:rPr lang="en-US"/>
              <a:t>US Pavilion, Expo </a:t>
            </a:r>
            <a:r>
              <a:rPr lang="ja-JP" altLang="en-US">
                <a:latin typeface="Arial"/>
              </a:rPr>
              <a:t>‘</a:t>
            </a:r>
            <a:r>
              <a:rPr lang="en-US"/>
              <a:t>67, Montreal, Canada</a:t>
            </a:r>
          </a:p>
        </p:txBody>
      </p:sp>
      <p:pic>
        <p:nvPicPr>
          <p:cNvPr id="86021" name="Picture 5" descr="expo.JPG                                                       00002A97 data_slee                      985CFB00:"/>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4419600" y="1371600"/>
            <a:ext cx="4524375" cy="4562475"/>
          </a:xfrm>
          <a:prstGeom prst="rect">
            <a:avLst/>
          </a:prstGeom>
          <a:noFill/>
          <a:extLst>
            <a:ext uri="{909E8E84-426E-40dd-AFC4-6F175D3DCCD1}">
              <a14:hiddenFill xmlns:a14="http://schemas.microsoft.com/office/drawing/2010/main">
                <a:solidFill>
                  <a:srgbClr val="FFFFFF"/>
                </a:solidFill>
              </a14:hiddenFill>
            </a:ext>
          </a:extLst>
        </p:spPr>
      </p:pic>
      <p:pic>
        <p:nvPicPr>
          <p:cNvPr id="86022" name="Picture 6" descr="lbj.JPG                                                        00002A97 data_slee                      985CFB00:"/>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533400" y="1371600"/>
            <a:ext cx="3656013" cy="2727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p:txBody>
          <a:bodyPr/>
          <a:lstStyle/>
          <a:p>
            <a:r>
              <a:rPr lang="en-US"/>
              <a:t>US Pavilion, Expo </a:t>
            </a:r>
            <a:r>
              <a:rPr lang="ja-JP" altLang="en-US">
                <a:latin typeface="Arial"/>
              </a:rPr>
              <a:t>‘</a:t>
            </a:r>
            <a:r>
              <a:rPr lang="en-US"/>
              <a:t>67, Montreal, Canada</a:t>
            </a:r>
          </a:p>
        </p:txBody>
      </p:sp>
      <p:pic>
        <p:nvPicPr>
          <p:cNvPr id="2" name="Picture 1" descr="usa_pavil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088" y="1368149"/>
            <a:ext cx="6211824" cy="5489851"/>
          </a:xfrm>
          <a:prstGeom prst="rect">
            <a:avLst/>
          </a:prstGeom>
        </p:spPr>
      </p:pic>
    </p:spTree>
    <p:extLst>
      <p:ext uri="{BB962C8B-B14F-4D97-AF65-F5344CB8AC3E}">
        <p14:creationId xmlns:p14="http://schemas.microsoft.com/office/powerpoint/2010/main" val="1645780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po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45136" cy="6858000"/>
          </a:xfrm>
          <a:prstGeom prst="rect">
            <a:avLst/>
          </a:prstGeom>
        </p:spPr>
      </p:pic>
    </p:spTree>
    <p:extLst>
      <p:ext uri="{BB962C8B-B14F-4D97-AF65-F5344CB8AC3E}">
        <p14:creationId xmlns:p14="http://schemas.microsoft.com/office/powerpoint/2010/main" val="1259539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o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3" y="0"/>
            <a:ext cx="10450286" cy="6858000"/>
          </a:xfrm>
          <a:prstGeom prst="rect">
            <a:avLst/>
          </a:prstGeom>
        </p:spPr>
      </p:pic>
    </p:spTree>
    <p:extLst>
      <p:ext uri="{BB962C8B-B14F-4D97-AF65-F5344CB8AC3E}">
        <p14:creationId xmlns:p14="http://schemas.microsoft.com/office/powerpoint/2010/main" val="298880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5542" name="Picture 6" descr="&#10;bucky_geo.JPG                                                  00002A97 data_slee                      985CFB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330" y="0"/>
            <a:ext cx="601134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o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89" y="0"/>
            <a:ext cx="9826389" cy="6858000"/>
          </a:xfrm>
          <a:prstGeom prst="rect">
            <a:avLst/>
          </a:prstGeom>
        </p:spPr>
      </p:pic>
    </p:spTree>
    <p:extLst>
      <p:ext uri="{BB962C8B-B14F-4D97-AF65-F5344CB8AC3E}">
        <p14:creationId xmlns:p14="http://schemas.microsoft.com/office/powerpoint/2010/main" val="1289862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po_ot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25263" cy="6858000"/>
          </a:xfrm>
          <a:prstGeom prst="rect">
            <a:avLst/>
          </a:prstGeom>
        </p:spPr>
      </p:pic>
    </p:spTree>
    <p:extLst>
      <p:ext uri="{BB962C8B-B14F-4D97-AF65-F5344CB8AC3E}">
        <p14:creationId xmlns:p14="http://schemas.microsoft.com/office/powerpoint/2010/main" val="1692935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0"/>
            <a:ext cx="21945600" cy="6858000"/>
          </a:xfrm>
          <a:prstGeom prst="rect">
            <a:avLst/>
          </a:prstGeom>
        </p:spPr>
      </p:pic>
    </p:spTree>
    <p:extLst>
      <p:ext uri="{BB962C8B-B14F-4D97-AF65-F5344CB8AC3E}">
        <p14:creationId xmlns:p14="http://schemas.microsoft.com/office/powerpoint/2010/main" val="1033903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1027"/>
          <p:cNvSpPr>
            <a:spLocks noGrp="1" noChangeArrowheads="1"/>
          </p:cNvSpPr>
          <p:nvPr>
            <p:ph type="title"/>
          </p:nvPr>
        </p:nvSpPr>
        <p:spPr/>
        <p:txBody>
          <a:bodyPr/>
          <a:lstStyle/>
          <a:p>
            <a:r>
              <a:rPr lang="en-US"/>
              <a:t>Dome over Manhattan</a:t>
            </a:r>
          </a:p>
        </p:txBody>
      </p:sp>
      <p:pic>
        <p:nvPicPr>
          <p:cNvPr id="87044" name="Picture 1028" descr="&#10;manhattan.JPG                                                  00002A97 data_slee                      985CFB00:"/>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812800" y="1371600"/>
            <a:ext cx="7518400" cy="3878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1027"/>
          <p:cNvSpPr>
            <a:spLocks noGrp="1" noChangeArrowheads="1"/>
          </p:cNvSpPr>
          <p:nvPr>
            <p:ph type="title"/>
          </p:nvPr>
        </p:nvSpPr>
        <p:spPr/>
        <p:txBody>
          <a:bodyPr/>
          <a:lstStyle/>
          <a:p>
            <a:r>
              <a:rPr lang="en-US"/>
              <a:t>Cloud Structures</a:t>
            </a:r>
          </a:p>
        </p:txBody>
      </p:sp>
      <p:pic>
        <p:nvPicPr>
          <p:cNvPr id="88068" name="Picture 1028" descr=" cloud.JPG                                                      00002A97 data_slee                      985CFB00:"/>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746250" y="1371600"/>
            <a:ext cx="5649913" cy="456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from Sanford </a:t>
            </a:r>
            <a:r>
              <a:rPr lang="en-US" dirty="0" err="1" smtClean="0"/>
              <a:t>Kwinter</a:t>
            </a:r>
            <a:r>
              <a:rPr lang="en-US" dirty="0" smtClean="0"/>
              <a:t>, “Fuller Themselves”</a:t>
            </a:r>
            <a:endParaRPr lang="en-US" dirty="0"/>
          </a:p>
        </p:txBody>
      </p:sp>
      <p:sp>
        <p:nvSpPr>
          <p:cNvPr id="3" name="Content Placeholder 2"/>
          <p:cNvSpPr>
            <a:spLocks noGrp="1"/>
          </p:cNvSpPr>
          <p:nvPr>
            <p:ph idx="1"/>
          </p:nvPr>
        </p:nvSpPr>
        <p:spPr/>
        <p:txBody>
          <a:bodyPr/>
          <a:lstStyle/>
          <a:p>
            <a:pPr marL="0" indent="0">
              <a:buNone/>
            </a:pPr>
            <a:r>
              <a:rPr lang="en-US" sz="2000" dirty="0" smtClean="0"/>
              <a:t>“No other discipline makes small-mindedness a virtue quite the way architecture does, and nowhere as dogmatically as in it’s knowing denunciation of overextended ambition, unbridled invention, systematic theorization, obsessive technical rigor, sweeping universalism and anti-classicism – in a word, of Fuller. One might say, in the tradition of the Italian Futurists, that Fuller was the first truly secular architect, the first to embrace synthetic ideas and the brute realities of modernization to the total eschewal of tradition, it's glories and superstitions. Fuller was the veritable Einstein, the Schoenberg of architecture, but architecture was never interested in real revolutions. ….. Fuller revealed modern architecture to be an imposter, and in a treacherous, effective summoning of its own army of clerks, the architecture establishment succeeded in exiling him to its lunatic fringe.”</a:t>
            </a:r>
            <a:endParaRPr lang="en-US" sz="2000" dirty="0"/>
          </a:p>
        </p:txBody>
      </p:sp>
    </p:spTree>
    <p:extLst>
      <p:ext uri="{BB962C8B-B14F-4D97-AF65-F5344CB8AC3E}">
        <p14:creationId xmlns:p14="http://schemas.microsoft.com/office/powerpoint/2010/main" val="3268884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from Sanford </a:t>
            </a:r>
            <a:r>
              <a:rPr lang="en-US" dirty="0" err="1" smtClean="0"/>
              <a:t>Kwinter</a:t>
            </a:r>
            <a:r>
              <a:rPr lang="en-US" dirty="0" smtClean="0"/>
              <a:t>, “Fuller Themselves”</a:t>
            </a:r>
            <a:endParaRPr lang="en-US" dirty="0"/>
          </a:p>
        </p:txBody>
      </p:sp>
      <p:sp>
        <p:nvSpPr>
          <p:cNvPr id="3" name="Content Placeholder 2"/>
          <p:cNvSpPr>
            <a:spLocks noGrp="1"/>
          </p:cNvSpPr>
          <p:nvPr>
            <p:ph idx="1"/>
          </p:nvPr>
        </p:nvSpPr>
        <p:spPr/>
        <p:txBody>
          <a:bodyPr/>
          <a:lstStyle/>
          <a:p>
            <a:pPr marL="0" indent="0">
              <a:buNone/>
            </a:pPr>
            <a:r>
              <a:rPr lang="en-US" sz="2400" dirty="0" smtClean="0"/>
              <a:t>“But Fuller was indomitable because he was the first to truly </a:t>
            </a:r>
            <a:r>
              <a:rPr lang="en-US" sz="2400" smtClean="0"/>
              <a:t>marry design </a:t>
            </a:r>
            <a:r>
              <a:rPr lang="en-US" sz="2400" dirty="0" smtClean="0"/>
              <a:t>to science and philosophy, and no one could then, nor now, dispute the following point: he alone was responsible for more fundamental innovations and transformations of thought than the entire profession could muster or make claim to in several hundred years.”</a:t>
            </a:r>
            <a:endParaRPr lang="en-US" sz="2400" dirty="0"/>
          </a:p>
        </p:txBody>
      </p:sp>
    </p:spTree>
    <p:extLst>
      <p:ext uri="{BB962C8B-B14F-4D97-AF65-F5344CB8AC3E}">
        <p14:creationId xmlns:p14="http://schemas.microsoft.com/office/powerpoint/2010/main" val="157718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1027" descr="lightful_houses.JPG                                            00002A97 data_slee                      985CFB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325" y="1371600"/>
            <a:ext cx="6481763" cy="4575175"/>
          </a:xfrm>
          <a:prstGeom prst="rect">
            <a:avLst/>
          </a:prstGeom>
          <a:noFill/>
          <a:extLst>
            <a:ext uri="{909E8E84-426E-40dd-AFC4-6F175D3DCCD1}">
              <a14:hiddenFill xmlns:a14="http://schemas.microsoft.com/office/drawing/2010/main">
                <a:solidFill>
                  <a:srgbClr val="FFFFFF"/>
                </a:solidFill>
              </a14:hiddenFill>
            </a:ext>
          </a:extLst>
        </p:spPr>
      </p:pic>
      <p:sp>
        <p:nvSpPr>
          <p:cNvPr id="69636" name="Rectangle 1028"/>
          <p:cNvSpPr>
            <a:spLocks noGrp="1" noChangeArrowheads="1"/>
          </p:cNvSpPr>
          <p:nvPr>
            <p:ph type="title"/>
          </p:nvPr>
        </p:nvSpPr>
        <p:spPr/>
        <p:txBody>
          <a:bodyPr/>
          <a:lstStyle/>
          <a:p>
            <a:r>
              <a:rPr lang="en-US"/>
              <a:t>Lightful Houses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1027"/>
          <p:cNvSpPr>
            <a:spLocks noGrp="1" noChangeArrowheads="1"/>
          </p:cNvSpPr>
          <p:nvPr>
            <p:ph type="title"/>
          </p:nvPr>
        </p:nvSpPr>
        <p:spPr/>
        <p:txBody>
          <a:bodyPr/>
          <a:lstStyle/>
          <a:p>
            <a:r>
              <a:rPr lang="en-US"/>
              <a:t>Book Cover</a:t>
            </a:r>
          </a:p>
        </p:txBody>
      </p:sp>
      <p:pic>
        <p:nvPicPr>
          <p:cNvPr id="67588" name="Picture 1028" descr="4d_lock.JPG                                                    00002A97 data_slee                      985CFB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1371600"/>
            <a:ext cx="3529013" cy="4570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title"/>
          </p:nvPr>
        </p:nvSpPr>
        <p:spPr/>
        <p:txBody>
          <a:bodyPr/>
          <a:lstStyle/>
          <a:p>
            <a:r>
              <a:rPr lang="en-US"/>
              <a:t>Benefits of Chassis Construction</a:t>
            </a:r>
          </a:p>
        </p:txBody>
      </p:sp>
      <p:pic>
        <p:nvPicPr>
          <p:cNvPr id="70660" name="Picture 4" descr="chassis_benefits.JPG                                           00002A97 data_slee                      985CFB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276350"/>
            <a:ext cx="5737225" cy="4303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r>
              <a:rPr lang="en-US"/>
              <a:t>4D Construction</a:t>
            </a:r>
          </a:p>
        </p:txBody>
      </p:sp>
      <p:pic>
        <p:nvPicPr>
          <p:cNvPr id="68613" name="Picture 5" descr="4d_conv.JPG                                                    00002A97 data_slee                      985CFB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3074988" cy="4570413"/>
          </a:xfrm>
          <a:prstGeom prst="rect">
            <a:avLst/>
          </a:prstGeom>
          <a:noFill/>
          <a:extLst>
            <a:ext uri="{909E8E84-426E-40dd-AFC4-6F175D3DCCD1}">
              <a14:hiddenFill xmlns:a14="http://schemas.microsoft.com/office/drawing/2010/main">
                <a:solidFill>
                  <a:srgbClr val="FFFFFF"/>
                </a:solidFill>
              </a14:hiddenFill>
            </a:ext>
          </a:extLst>
        </p:spPr>
      </p:pic>
      <p:pic>
        <p:nvPicPr>
          <p:cNvPr id="68614" name="Picture 6" descr="4d_tower_33.JPG                                                00002A97 data_slee                      985CFB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0"/>
            <a:ext cx="3113088" cy="4570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r>
              <a:rPr lang="en-US" dirty="0" smtClean="0"/>
              <a:t>Zeppelin Excavation</a:t>
            </a:r>
            <a:endParaRPr lang="en-US" dirty="0"/>
          </a:p>
        </p:txBody>
      </p:sp>
      <p:pic>
        <p:nvPicPr>
          <p:cNvPr id="2" name="Picture 1" descr="zepp_bomb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1347101"/>
            <a:ext cx="6070600" cy="5510899"/>
          </a:xfrm>
          <a:prstGeom prst="rect">
            <a:avLst/>
          </a:prstGeom>
        </p:spPr>
      </p:pic>
    </p:spTree>
    <p:extLst>
      <p:ext uri="{BB962C8B-B14F-4D97-AF65-F5344CB8AC3E}">
        <p14:creationId xmlns:p14="http://schemas.microsoft.com/office/powerpoint/2010/main" val="146658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epp_erec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756" y="1371600"/>
            <a:ext cx="7382488" cy="5486400"/>
          </a:xfrm>
          <a:prstGeom prst="rect">
            <a:avLst/>
          </a:prstGeom>
        </p:spPr>
      </p:pic>
      <p:sp>
        <p:nvSpPr>
          <p:cNvPr id="68612" name="Rectangle 4"/>
          <p:cNvSpPr>
            <a:spLocks noGrp="1" noChangeArrowheads="1"/>
          </p:cNvSpPr>
          <p:nvPr>
            <p:ph type="title"/>
          </p:nvPr>
        </p:nvSpPr>
        <p:spPr/>
        <p:txBody>
          <a:bodyPr/>
          <a:lstStyle/>
          <a:p>
            <a:r>
              <a:rPr lang="en-US" dirty="0" smtClean="0"/>
              <a:t>Zeppelin Erection</a:t>
            </a:r>
            <a:endParaRPr lang="en-US" dirty="0"/>
          </a:p>
        </p:txBody>
      </p:sp>
    </p:spTree>
    <p:extLst>
      <p:ext uri="{BB962C8B-B14F-4D97-AF65-F5344CB8AC3E}">
        <p14:creationId xmlns:p14="http://schemas.microsoft.com/office/powerpoint/2010/main" val="2238315106"/>
      </p:ext>
    </p:extLst>
  </p:cSld>
  <p:clrMapOvr>
    <a:masterClrMapping/>
  </p:clrMapOvr>
</p:sld>
</file>

<file path=ppt/theme/theme1.xml><?xml version="1.0" encoding="utf-8"?>
<a:theme xmlns:a="http://schemas.openxmlformats.org/drawingml/2006/main" name="untitled 1">
  <a:themeElements>
    <a:clrScheme name="">
      <a:dk1>
        <a:srgbClr val="790015"/>
      </a:dk1>
      <a:lt1>
        <a:srgbClr val="FFFFFF"/>
      </a:lt1>
      <a:dk2>
        <a:srgbClr val="790015"/>
      </a:dk2>
      <a:lt2>
        <a:srgbClr val="000000"/>
      </a:lt2>
      <a:accent1>
        <a:srgbClr val="EAEC5E"/>
      </a:accent1>
      <a:accent2>
        <a:srgbClr val="A2C1FE"/>
      </a:accent2>
      <a:accent3>
        <a:srgbClr val="FFFFFF"/>
      </a:accent3>
      <a:accent4>
        <a:srgbClr val="660010"/>
      </a:accent4>
      <a:accent5>
        <a:srgbClr val="F3F4B6"/>
      </a:accent5>
      <a:accent6>
        <a:srgbClr val="92AFE6"/>
      </a:accent6>
      <a:hlink>
        <a:srgbClr val="3365FB"/>
      </a:hlink>
      <a:folHlink>
        <a:srgbClr val="232323"/>
      </a:folHlink>
    </a:clrScheme>
    <a:fontScheme name="untitled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bg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slee.data:academic:ma.s96:FoundIntro</Template>
  <TotalTime>466</TotalTime>
  <Pages>3</Pages>
  <Words>363</Words>
  <Application>Microsoft Macintosh PowerPoint</Application>
  <PresentationFormat>On-screen Show (4:3)</PresentationFormat>
  <Paragraphs>41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untitled 1</vt:lpstr>
      <vt:lpstr>R. Buckminster (Bucky) Fuller</vt:lpstr>
      <vt:lpstr>Philosophy</vt:lpstr>
      <vt:lpstr>PowerPoint Presentation</vt:lpstr>
      <vt:lpstr>Lightful Houses</vt:lpstr>
      <vt:lpstr>Book Cover</vt:lpstr>
      <vt:lpstr>Benefits of Chassis Construction</vt:lpstr>
      <vt:lpstr>4D Construction</vt:lpstr>
      <vt:lpstr>Zeppelin Excavation</vt:lpstr>
      <vt:lpstr>Zeppelin Erection</vt:lpstr>
      <vt:lpstr>Dymaxion House; 1927-29</vt:lpstr>
      <vt:lpstr>Dymaxion Bathroom</vt:lpstr>
      <vt:lpstr>Dymaxion Car</vt:lpstr>
      <vt:lpstr>Grain bins as a precedent for housing</vt:lpstr>
      <vt:lpstr>Wichita House</vt:lpstr>
      <vt:lpstr>Wichita House Erection</vt:lpstr>
      <vt:lpstr>Wichita House Erection</vt:lpstr>
      <vt:lpstr>Wichita House Erection</vt:lpstr>
      <vt:lpstr>Wichita House Tractors</vt:lpstr>
      <vt:lpstr>Wichita Hub Detail</vt:lpstr>
      <vt:lpstr>Bucky’s Research</vt:lpstr>
      <vt:lpstr>Close Packing Spheres</vt:lpstr>
      <vt:lpstr>Tensegrity</vt:lpstr>
      <vt:lpstr>Dymaxion House Model/ Bucky at Home</vt:lpstr>
      <vt:lpstr>Geodesic Structure</vt:lpstr>
      <vt:lpstr>Seed Pod Project, Washington University</vt:lpstr>
      <vt:lpstr>US Pavilion, Expo ‘67, Montreal, Canada</vt:lpstr>
      <vt:lpstr>US Pavilion, Expo ‘67, Montreal, Canada</vt:lpstr>
      <vt:lpstr>PowerPoint Presentation</vt:lpstr>
      <vt:lpstr>PowerPoint Presentation</vt:lpstr>
      <vt:lpstr>PowerPoint Presentation</vt:lpstr>
      <vt:lpstr>PowerPoint Presentation</vt:lpstr>
      <vt:lpstr>PowerPoint Presentation</vt:lpstr>
      <vt:lpstr>Dome over Manhattan</vt:lpstr>
      <vt:lpstr>Cloud Structures</vt:lpstr>
      <vt:lpstr>from Sanford Kwinter, “Fuller Themselves”</vt:lpstr>
      <vt:lpstr>from Sanford Kwinter, “Fuller Themselves”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Engineering&amp;Architecture</dc:title>
  <dc:subject/>
  <dc:creator>Slee, Architecture, CMU</dc:creator>
  <cp:keywords/>
  <dc:description/>
  <cp:lastModifiedBy>Stephen Lee</cp:lastModifiedBy>
  <cp:revision>69</cp:revision>
  <cp:lastPrinted>2001-02-15T20:03:42Z</cp:lastPrinted>
  <dcterms:created xsi:type="dcterms:W3CDTF">1997-08-27T07:50:16Z</dcterms:created>
  <dcterms:modified xsi:type="dcterms:W3CDTF">2014-02-07T13:23:06Z</dcterms:modified>
</cp:coreProperties>
</file>