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3" r:id="rId3"/>
    <p:sldId id="290" r:id="rId4"/>
    <p:sldId id="291" r:id="rId5"/>
    <p:sldId id="294" r:id="rId6"/>
    <p:sldId id="318" r:id="rId7"/>
    <p:sldId id="319" r:id="rId8"/>
    <p:sldId id="320" r:id="rId9"/>
    <p:sldId id="323" r:id="rId10"/>
    <p:sldId id="321" r:id="rId11"/>
    <p:sldId id="322" r:id="rId12"/>
    <p:sldId id="324" r:id="rId13"/>
    <p:sldId id="326" r:id="rId14"/>
    <p:sldId id="327" r:id="rId15"/>
    <p:sldId id="328" r:id="rId16"/>
    <p:sldId id="330" r:id="rId17"/>
    <p:sldId id="332" r:id="rId18"/>
    <p:sldId id="331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292" r:id="rId27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196"/>
    <a:srgbClr val="000000"/>
    <a:srgbClr val="676767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>
        <p:scale>
          <a:sx n="116" d="100"/>
          <a:sy n="116" d="100"/>
        </p:scale>
        <p:origin x="-856" y="-352"/>
      </p:cViewPr>
      <p:guideLst>
        <p:guide orient="horz" pos="864"/>
        <p:guide pos="412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68763" y="6532563"/>
            <a:ext cx="1009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DA3CED76-6BA2-5144-821E-4112AD9B8909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401429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68763" y="6532563"/>
            <a:ext cx="1009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104188A0-ECCC-624F-97F7-70FE4A0E1840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59140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5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3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12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5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76350"/>
            <a:ext cx="79184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16175" y="6400800"/>
            <a:ext cx="61261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i="1">
                <a:solidFill>
                  <a:srgbClr val="676767"/>
                </a:solidFill>
              </a:rPr>
              <a:t>Carnegie Mellon :: School of Architecture :: Third Year Studio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17500" y="1219200"/>
            <a:ext cx="8585200" cy="0"/>
          </a:xfrm>
          <a:prstGeom prst="line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24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b="1" i="1">
          <a:solidFill>
            <a:schemeClr val="tx1"/>
          </a:solidFill>
          <a:latin typeface="+mn-lt"/>
          <a:ea typeface="+mn-ea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W_33.jpg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15886" r="1" b="-2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anchor="t"/>
          <a:lstStyle/>
          <a:p>
            <a:pPr algn="r">
              <a:lnSpc>
                <a:spcPct val="100000"/>
              </a:lnSpc>
            </a:pPr>
            <a:r>
              <a:rPr lang="en-US" dirty="0" err="1"/>
              <a:t>Konrad</a:t>
            </a:r>
            <a:r>
              <a:rPr lang="en-US" dirty="0"/>
              <a:t> </a:t>
            </a:r>
            <a:r>
              <a:rPr lang="en-US" dirty="0" err="1"/>
              <a:t>Wachsmann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Reference:</a:t>
            </a:r>
            <a:r>
              <a:rPr lang="en-US" sz="1800" dirty="0"/>
              <a:t> </a:t>
            </a:r>
            <a:r>
              <a:rPr lang="en-US" sz="1800" dirty="0" smtClean="0"/>
              <a:t>The Turning Point of Building by </a:t>
            </a:r>
            <a:r>
              <a:rPr lang="en-US" sz="1800" dirty="0" err="1" smtClean="0"/>
              <a:t>K.Wachsmann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 KW_07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0825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 KW_08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54025"/>
            <a:ext cx="9191626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 KW_11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54025"/>
            <a:ext cx="9090025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 KW_13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609975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 KW_14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186363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 KW_15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58788"/>
            <a:ext cx="9134475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 KW_17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84"/>
          <a:stretch>
            <a:fillRect/>
          </a:stretch>
        </p:blipFill>
        <p:spPr bwMode="auto">
          <a:xfrm>
            <a:off x="609600" y="0"/>
            <a:ext cx="351313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 KW_19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3773" r="1001" b="990"/>
          <a:stretch>
            <a:fillRect/>
          </a:stretch>
        </p:blipFill>
        <p:spPr bwMode="auto">
          <a:xfrm>
            <a:off x="4267200" y="3657600"/>
            <a:ext cx="335756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 KW_18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6603"/>
          <a:stretch>
            <a:fillRect/>
          </a:stretch>
        </p:blipFill>
        <p:spPr bwMode="auto">
          <a:xfrm>
            <a:off x="4267200" y="381000"/>
            <a:ext cx="4570413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 KW_20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5562" r="1930"/>
          <a:stretch>
            <a:fillRect/>
          </a:stretch>
        </p:blipFill>
        <p:spPr bwMode="auto">
          <a:xfrm>
            <a:off x="381000" y="304800"/>
            <a:ext cx="461645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 descr=" KW_21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341688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 KW_22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588"/>
            <a:ext cx="5718175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 KW_23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1905"/>
          <a:stretch>
            <a:fillRect/>
          </a:stretch>
        </p:blipFill>
        <p:spPr bwMode="auto">
          <a:xfrm>
            <a:off x="26988" y="1981200"/>
            <a:ext cx="90884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 KW_24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22101" r="4492" b="23836"/>
          <a:stretch>
            <a:fillRect/>
          </a:stretch>
        </p:blipFill>
        <p:spPr bwMode="auto">
          <a:xfrm>
            <a:off x="228600" y="1985963"/>
            <a:ext cx="3006725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 KW_25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985963"/>
            <a:ext cx="5551487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W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182" y="0"/>
            <a:ext cx="10480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 KW_26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0"/>
            <a:ext cx="598805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 KW_28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3430588"/>
            <a:ext cx="4283075" cy="34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 KW_29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6176" y="1573212"/>
            <a:ext cx="6856412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 KW_27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0"/>
            <a:ext cx="3173412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 KW_30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44575"/>
            <a:ext cx="9101137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 KW_31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54025"/>
            <a:ext cx="9191626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 KW_32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22325"/>
            <a:ext cx="9123363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 KW_33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66738"/>
            <a:ext cx="91122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KW was destined </a:t>
            </a:r>
            <a:r>
              <a:rPr lang="en-US" dirty="0"/>
              <a:t>to stay on the periphery of practice</a:t>
            </a:r>
          </a:p>
          <a:p>
            <a:r>
              <a:rPr lang="en-US" dirty="0" smtClean="0"/>
              <a:t>He had </a:t>
            </a:r>
            <a:r>
              <a:rPr lang="en-US" dirty="0"/>
              <a:t>faith in the imminence of a de-materialized world in which art, science and technology were united</a:t>
            </a:r>
          </a:p>
          <a:p>
            <a:r>
              <a:rPr lang="en-US" dirty="0"/>
              <a:t>Often proved the optimum range of a concept, rather than the pragmatics</a:t>
            </a:r>
          </a:p>
          <a:p>
            <a:r>
              <a:rPr lang="en-US" dirty="0"/>
              <a:t>Important for the stance adopted towards material world, rather than specificity of their designs.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Wachsmann</a:t>
            </a:r>
            <a:r>
              <a:rPr lang="en-US" dirty="0" smtClean="0"/>
              <a:t> </a:t>
            </a:r>
            <a:r>
              <a:rPr lang="en-US" dirty="0"/>
              <a:t>revered history, the ultimate source of tectonic inspiration</a:t>
            </a:r>
          </a:p>
          <a:p>
            <a:r>
              <a:rPr lang="en-US" dirty="0" err="1" smtClean="0"/>
              <a:t>Wachsmann</a:t>
            </a:r>
            <a:r>
              <a:rPr lang="en-US" dirty="0" smtClean="0"/>
              <a:t> </a:t>
            </a:r>
            <a:r>
              <a:rPr lang="en-US" dirty="0"/>
              <a:t>saw in the Crystal Palace and the Gothic </a:t>
            </a:r>
            <a:r>
              <a:rPr lang="en-US" dirty="0" smtClean="0"/>
              <a:t>cathedrals </a:t>
            </a:r>
            <a:r>
              <a:rPr lang="en-US" dirty="0"/>
              <a:t>a paradigm to which all subsequent </a:t>
            </a:r>
            <a:r>
              <a:rPr lang="en-US" dirty="0" smtClean="0"/>
              <a:t>buildings should </a:t>
            </a:r>
            <a:r>
              <a:rPr lang="en-US" dirty="0"/>
              <a:t>aspire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276350"/>
            <a:ext cx="8070850" cy="4514850"/>
          </a:xfrm>
        </p:spPr>
        <p:txBody>
          <a:bodyPr/>
          <a:lstStyle/>
          <a:p>
            <a:r>
              <a:rPr lang="en-US" dirty="0" smtClean="0"/>
              <a:t>KW </a:t>
            </a:r>
            <a:r>
              <a:rPr lang="en-US" dirty="0"/>
              <a:t>admired the techno-scientific genius of Alexander Graham Bell</a:t>
            </a:r>
          </a:p>
          <a:p>
            <a:r>
              <a:rPr lang="en-US" dirty="0" smtClean="0"/>
              <a:t>KW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thought was grounded in tectonic culture - detailing &amp; rational fabrication and assembly methods</a:t>
            </a:r>
          </a:p>
          <a:p>
            <a:pPr lvl="1"/>
            <a:r>
              <a:rPr lang="en-US" dirty="0"/>
              <a:t>accepted the orthogonal as the normative matrix of manmade objects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Wachsmann Projects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French Panel House</a:t>
            </a:r>
          </a:p>
          <a:p>
            <a:r>
              <a:rPr lang="en-US"/>
              <a:t>Packaged House</a:t>
            </a:r>
          </a:p>
          <a:p>
            <a:r>
              <a:rPr lang="en-US"/>
              <a:t>American Panel Corporation</a:t>
            </a:r>
          </a:p>
          <a:p>
            <a:r>
              <a:rPr lang="en-US"/>
              <a:t>Mobilar</a:t>
            </a:r>
          </a:p>
          <a:p>
            <a:r>
              <a:rPr lang="en-US"/>
              <a:t>Tetra Node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 KW_03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1275"/>
            <a:ext cx="9107487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 KW_02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622" r="5470" b="5501"/>
          <a:stretch>
            <a:fillRect/>
          </a:stretch>
        </p:blipFill>
        <p:spPr bwMode="auto">
          <a:xfrm>
            <a:off x="6629400" y="304800"/>
            <a:ext cx="21209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 KW_04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20663"/>
            <a:ext cx="9082087" cy="64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 KW_06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9923" r="4889" b="4883"/>
          <a:stretch>
            <a:fillRect/>
          </a:stretch>
        </p:blipFill>
        <p:spPr bwMode="auto">
          <a:xfrm>
            <a:off x="3175" y="0"/>
            <a:ext cx="914082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 KW_09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334" r="5983" b="5534"/>
          <a:stretch>
            <a:fillRect/>
          </a:stretch>
        </p:blipFill>
        <p:spPr bwMode="auto">
          <a:xfrm>
            <a:off x="381000" y="1588"/>
            <a:ext cx="451485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7" name="Picture 3" descr=" KW_10.jpg                                                      000A5CB0stevelee                       BB517EF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403225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790015"/>
      </a:dk1>
      <a:lt1>
        <a:srgbClr val="FFFFFF"/>
      </a:lt1>
      <a:dk2>
        <a:srgbClr val="790015"/>
      </a:dk2>
      <a:lt2>
        <a:srgbClr val="000000"/>
      </a:lt2>
      <a:accent1>
        <a:srgbClr val="EAEC5E"/>
      </a:accent1>
      <a:accent2>
        <a:srgbClr val="A2C1FE"/>
      </a:accent2>
      <a:accent3>
        <a:srgbClr val="FFFFFF"/>
      </a:accent3>
      <a:accent4>
        <a:srgbClr val="660010"/>
      </a:accent4>
      <a:accent5>
        <a:srgbClr val="F3F4B6"/>
      </a:accent5>
      <a:accent6>
        <a:srgbClr val="92AFE6"/>
      </a:accent6>
      <a:hlink>
        <a:srgbClr val="3365FB"/>
      </a:hlink>
      <a:folHlink>
        <a:srgbClr val="232323"/>
      </a:folHlink>
    </a:clrScheme>
    <a:fontScheme name="untitled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slee.data:academic:ma.s96:FoundIntro</Template>
  <TotalTime>393</TotalTime>
  <Pages>3</Pages>
  <Words>143</Words>
  <Application>Microsoft Macintosh PowerPoint</Application>
  <PresentationFormat>On-screen Show (4:3)</PresentationFormat>
  <Paragraphs>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</vt:lpstr>
      <vt:lpstr>Tekton</vt:lpstr>
      <vt:lpstr>Arial</vt:lpstr>
      <vt:lpstr>Optima</vt:lpstr>
      <vt:lpstr>Architect</vt:lpstr>
      <vt:lpstr>untitled 1</vt:lpstr>
      <vt:lpstr>Konrad Wachsmann Reference: The Turning Point of Building by K.Wachsmann</vt:lpstr>
      <vt:lpstr>PowerPoint Presentation</vt:lpstr>
      <vt:lpstr>Philosophy</vt:lpstr>
      <vt:lpstr>Philosophy</vt:lpstr>
      <vt:lpstr>Wachsmann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Engineering&amp;Architecture</dc:title>
  <dc:subject/>
  <dc:creator>Slee, Architecture, CMU</dc:creator>
  <cp:keywords/>
  <dc:description/>
  <cp:lastModifiedBy>Stephen Lee</cp:lastModifiedBy>
  <cp:revision>62</cp:revision>
  <cp:lastPrinted>2001-02-15T20:03:42Z</cp:lastPrinted>
  <dcterms:created xsi:type="dcterms:W3CDTF">1997-08-27T07:50:16Z</dcterms:created>
  <dcterms:modified xsi:type="dcterms:W3CDTF">2013-02-15T18:20:23Z</dcterms:modified>
</cp:coreProperties>
</file>