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notesSlides/notesSlide1.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notesSlides/notesSlide6.xml" ContentType="application/vnd.openxmlformats-officedocument.presentationml.notesSlide+xml"/>
  <Override PartName="/ppt/media/image15.jpeg" ContentType="image/jpeg"/>
  <Override PartName="/ppt/notesSlides/notesSlide7.xml" ContentType="application/vnd.openxmlformats-officedocument.presentationml.notesSlide+xml"/>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Light"/>
      </a:defRPr>
    </a:lvl1pPr>
    <a:lvl2pPr marL="0" marR="0" indent="457200" algn="r"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Light"/>
      </a:defRPr>
    </a:lvl2pPr>
    <a:lvl3pPr marL="0" marR="0" indent="914400" algn="r"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Light"/>
      </a:defRPr>
    </a:lvl3pPr>
    <a:lvl4pPr marL="0" marR="0" indent="1371600" algn="r"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Light"/>
      </a:defRPr>
    </a:lvl4pPr>
    <a:lvl5pPr marL="0" marR="0" indent="1828800" algn="r"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Light"/>
      </a:defRPr>
    </a:lvl5pPr>
    <a:lvl6pPr marL="0" marR="0" indent="2286000" algn="r"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Light"/>
      </a:defRPr>
    </a:lvl6pPr>
    <a:lvl7pPr marL="0" marR="0" indent="2743200" algn="r"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Light"/>
      </a:defRPr>
    </a:lvl7pPr>
    <a:lvl8pPr marL="0" marR="0" indent="3200400" algn="r"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Light"/>
      </a:defRPr>
    </a:lvl8pPr>
    <a:lvl9pPr marL="0" marR="0" indent="3657600" algn="r"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E7F3F4"/>
          </a:solidFill>
        </a:fill>
      </a:tcStyle>
    </a:wholeTbl>
    <a:band2H>
      <a:tcTxStyle b="def" i="def"/>
      <a:tcStyle>
        <a:tcBdr/>
        <a:fill>
          <a:solidFill>
            <a:srgbClr val="F3F9FA"/>
          </a:solidFill>
        </a:fill>
      </a:tcStyle>
    </a:band2H>
    <a:firstCol>
      <a:tcTxStyle b="on" i="off">
        <a:font>
          <a:latin typeface="Helvetica Neue"/>
          <a:ea typeface="Helvetica Neue"/>
          <a:cs typeface="Helvetica Neu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Col>
    <a:lastRow>
      <a:tcTxStyle b="on" i="off">
        <a:font>
          <a:latin typeface="Helvetica Neue"/>
          <a:ea typeface="Helvetica Neue"/>
          <a:cs typeface="Helvetica Neu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lastRow>
    <a:firstRow>
      <a:tcTxStyle b="on" i="off">
        <a:font>
          <a:latin typeface="Helvetica Neue"/>
          <a:ea typeface="Helvetica Neue"/>
          <a:cs typeface="Helvetica Neu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wholeTbl>
    <a:band2H>
      <a:tcTxStyle b="def" i="def"/>
      <a:tcStyle>
        <a:tcBdr/>
        <a:fill>
          <a:solidFill>
            <a:schemeClr val="accent3">
              <a:lumOff val="44000"/>
            </a:schemeClr>
          </a:solidFill>
        </a:fill>
      </a:tcStyle>
    </a:band2H>
    <a:firstCol>
      <a:tcTxStyle b="on" i="off">
        <a:font>
          <a:latin typeface="Helvetica Neue"/>
          <a:ea typeface="Helvetica Neue"/>
          <a:cs typeface="Helvetica Neu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Col>
    <a:lastRow>
      <a:tcTxStyle b="on" i="off">
        <a:font>
          <a:latin typeface="Helvetica Neue"/>
          <a:ea typeface="Helvetica Neue"/>
          <a:cs typeface="Helvetica Neu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lastRow>
    <a:firstRow>
      <a:tcTxStyle b="on" i="off">
        <a:font>
          <a:latin typeface="Helvetica Neue"/>
          <a:ea typeface="Helvetica Neue"/>
          <a:cs typeface="Helvetica Neu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3">
              <a:lumOff val="44000"/>
            </a:schemeClr>
          </a:solidFill>
        </a:fill>
      </a:tcStyle>
    </a:firstRow>
  </a:tblStyle>
  <a:tblStyle styleId="{EEE7283C-3CF3-47DC-8721-378D4A62B228}"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CCCD9"/>
          </a:solidFill>
        </a:fill>
      </a:tcStyle>
    </a:wholeTbl>
    <a:band2H>
      <a:tcTxStyle b="def" i="def"/>
      <a:tcStyle>
        <a:tcBdr/>
        <a:fill>
          <a:solidFill>
            <a:srgbClr val="E7E7ED"/>
          </a:solidFill>
        </a:fill>
      </a:tcStyle>
    </a:band2H>
    <a:firstCol>
      <a:tcTxStyle b="on" i="off">
        <a:font>
          <a:latin typeface="Helvetica Neue"/>
          <a:ea typeface="Helvetica Neue"/>
          <a:cs typeface="Helvetica Neu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Col>
    <a:lastRow>
      <a:tcTxStyle b="on" i="off">
        <a:font>
          <a:latin typeface="Helvetica Neue"/>
          <a:ea typeface="Helvetica Neue"/>
          <a:cs typeface="Helvetica Neu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lastRow>
    <a:firstRow>
      <a:tcTxStyle b="on" i="off">
        <a:font>
          <a:latin typeface="Helvetica Neue"/>
          <a:ea typeface="Helvetica Neue"/>
          <a:cs typeface="Helvetica Neu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chemeClr val="accent3">
              <a:lumOff val="44000"/>
            </a:schemeClr>
          </a:solidFill>
        </a:fill>
      </a:tcStyle>
    </a:band2H>
    <a:firstCol>
      <a:tcTxStyle b="on" i="off">
        <a:font>
          <a:latin typeface="Helvetica Neue"/>
          <a:ea typeface="Helvetica Neue"/>
          <a:cs typeface="Helvetica Neue"/>
        </a:font>
        <a:schemeClr val="accent3">
          <a:lumOff val="44000"/>
        </a:schemeClr>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3">
              <a:lumOff val="44000"/>
            </a:schemeClr>
          </a:solidFill>
        </a:fill>
      </a:tcStyle>
    </a:lastRow>
    <a:firstRow>
      <a:tcTxStyle b="on" i="off">
        <a:font>
          <a:latin typeface="Helvetica Neue"/>
          <a:ea typeface="Helvetica Neue"/>
          <a:cs typeface="Helvetica Neue"/>
        </a:font>
        <a:schemeClr val="accent3">
          <a:lumOff val="44000"/>
        </a:schemeClr>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Helvetica Neue"/>
          <a:ea typeface="Helvetica Neue"/>
          <a:cs typeface="Helvetica Neu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Col>
    <a:lastRow>
      <a:tcTxStyle b="on" i="off">
        <a:font>
          <a:latin typeface="Helvetica Neue"/>
          <a:ea typeface="Helvetica Neue"/>
          <a:cs typeface="Helvetica Neu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38100" cap="flat">
              <a:solidFill>
                <a:schemeClr val="accent3">
                  <a:lumOff val="44000"/>
                </a:schemeClr>
              </a:solidFill>
              <a:prstDash val="solid"/>
              <a:round/>
            </a:ln>
          </a:top>
          <a:bottom>
            <a:ln w="127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lastRow>
    <a:firstRow>
      <a:tcTxStyle b="on" i="off">
        <a:font>
          <a:latin typeface="Helvetica Neue"/>
          <a:ea typeface="Helvetica Neue"/>
          <a:cs typeface="Helvetica Neue"/>
        </a:font>
        <a:schemeClr val="accent3">
          <a:lumOff val="44000"/>
        </a:schemeClr>
      </a:tcTxStyle>
      <a:tcStyle>
        <a:tcBdr>
          <a:left>
            <a:ln w="12700" cap="flat">
              <a:solidFill>
                <a:schemeClr val="accent3">
                  <a:lumOff val="44000"/>
                </a:schemeClr>
              </a:solidFill>
              <a:prstDash val="solid"/>
              <a:round/>
            </a:ln>
          </a:left>
          <a:right>
            <a:ln w="12700" cap="flat">
              <a:solidFill>
                <a:schemeClr val="accent3">
                  <a:lumOff val="44000"/>
                </a:schemeClr>
              </a:solidFill>
              <a:prstDash val="solid"/>
              <a:round/>
            </a:ln>
          </a:right>
          <a:top>
            <a:ln w="12700" cap="flat">
              <a:solidFill>
                <a:schemeClr val="accent3">
                  <a:lumOff val="44000"/>
                </a:schemeClr>
              </a:solidFill>
              <a:prstDash val="solid"/>
              <a:round/>
            </a:ln>
          </a:top>
          <a:bottom>
            <a:ln w="38100" cap="flat">
              <a:solidFill>
                <a:schemeClr val="accent3">
                  <a:lumOff val="44000"/>
                </a:schemeClr>
              </a:solidFill>
              <a:prstDash val="solid"/>
              <a:round/>
            </a:ln>
          </a:bottom>
          <a:insideH>
            <a:ln w="12700" cap="flat">
              <a:solidFill>
                <a:schemeClr val="accent3">
                  <a:lumOff val="44000"/>
                </a:schemeClr>
              </a:solidFill>
              <a:prstDash val="solid"/>
              <a:round/>
            </a:ln>
          </a:insideH>
          <a:insideV>
            <a:ln w="12700" cap="flat">
              <a:solidFill>
                <a:schemeClr val="accent3">
                  <a:lumOff val="44000"/>
                </a:schemeClr>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chemeClr val="accent3">
              <a:lumOff val="44000"/>
            </a:schemeClr>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73" name="Shape 73"/>
          <p:cNvSpPr/>
          <p:nvPr>
            <p:ph type="sldImg"/>
          </p:nvPr>
        </p:nvSpPr>
        <p:spPr>
          <a:xfrm>
            <a:off x="1143000" y="685800"/>
            <a:ext cx="4572000" cy="3429000"/>
          </a:xfrm>
          <a:prstGeom prst="rect">
            <a:avLst/>
          </a:prstGeom>
        </p:spPr>
        <p:txBody>
          <a:bodyPr/>
          <a:lstStyle/>
          <a:p>
            <a:pPr/>
          </a:p>
        </p:txBody>
      </p:sp>
      <p:sp>
        <p:nvSpPr>
          <p:cNvPr id="74" name="Shape 74"/>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Helvetica Neue Light"/>
      </a:defRPr>
    </a:lvl1pPr>
    <a:lvl2pPr indent="228600" latinLnBrk="0">
      <a:defRPr sz="1200">
        <a:latin typeface="+mj-lt"/>
        <a:ea typeface="+mj-ea"/>
        <a:cs typeface="+mj-cs"/>
        <a:sym typeface="Helvetica Neue Light"/>
      </a:defRPr>
    </a:lvl2pPr>
    <a:lvl3pPr indent="457200" latinLnBrk="0">
      <a:defRPr sz="1200">
        <a:latin typeface="+mj-lt"/>
        <a:ea typeface="+mj-ea"/>
        <a:cs typeface="+mj-cs"/>
        <a:sym typeface="Helvetica Neue Light"/>
      </a:defRPr>
    </a:lvl3pPr>
    <a:lvl4pPr indent="685800" latinLnBrk="0">
      <a:defRPr sz="1200">
        <a:latin typeface="+mj-lt"/>
        <a:ea typeface="+mj-ea"/>
        <a:cs typeface="+mj-cs"/>
        <a:sym typeface="Helvetica Neue Light"/>
      </a:defRPr>
    </a:lvl4pPr>
    <a:lvl5pPr indent="914400" latinLnBrk="0">
      <a:defRPr sz="1200">
        <a:latin typeface="+mj-lt"/>
        <a:ea typeface="+mj-ea"/>
        <a:cs typeface="+mj-cs"/>
        <a:sym typeface="Helvetica Neue Light"/>
      </a:defRPr>
    </a:lvl5pPr>
    <a:lvl6pPr indent="1143000" latinLnBrk="0">
      <a:defRPr sz="1200">
        <a:latin typeface="+mj-lt"/>
        <a:ea typeface="+mj-ea"/>
        <a:cs typeface="+mj-cs"/>
        <a:sym typeface="Helvetica Neue Light"/>
      </a:defRPr>
    </a:lvl6pPr>
    <a:lvl7pPr indent="1371600" latinLnBrk="0">
      <a:defRPr sz="1200">
        <a:latin typeface="+mj-lt"/>
        <a:ea typeface="+mj-ea"/>
        <a:cs typeface="+mj-cs"/>
        <a:sym typeface="Helvetica Neue Light"/>
      </a:defRPr>
    </a:lvl7pPr>
    <a:lvl8pPr indent="1600200" latinLnBrk="0">
      <a:defRPr sz="1200">
        <a:latin typeface="+mj-lt"/>
        <a:ea typeface="+mj-ea"/>
        <a:cs typeface="+mj-cs"/>
        <a:sym typeface="Helvetica Neue Light"/>
      </a:defRPr>
    </a:lvl8pPr>
    <a:lvl9pPr indent="1828800" latinLnBrk="0">
      <a:defRPr sz="1200">
        <a:latin typeface="+mj-lt"/>
        <a:ea typeface="+mj-ea"/>
        <a:cs typeface="+mj-cs"/>
        <a:sym typeface="Helvetica Neue Light"/>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 name="Shape 99"/>
          <p:cNvSpPr/>
          <p:nvPr>
            <p:ph type="sldImg"/>
          </p:nvPr>
        </p:nvSpPr>
        <p:spPr>
          <a:prstGeom prst="rect">
            <a:avLst/>
          </a:prstGeom>
        </p:spPr>
        <p:txBody>
          <a:bodyPr/>
          <a:lstStyle/>
          <a:p>
            <a:pPr/>
          </a:p>
        </p:txBody>
      </p:sp>
      <p:sp>
        <p:nvSpPr>
          <p:cNvPr id="100" name="Shape 100"/>
          <p:cNvSpPr/>
          <p:nvPr>
            <p:ph type="body" sz="quarter" idx="1"/>
          </p:nvPr>
        </p:nvSpPr>
        <p:spPr>
          <a:prstGeom prst="rect">
            <a:avLst/>
          </a:prstGeom>
        </p:spPr>
        <p:txBody>
          <a:bodyPr/>
          <a:lstStyle/>
          <a:p>
            <a:pPr/>
            <a:r>
              <a:t>Water, Hole, Force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Shape 117"/>
          <p:cNvSpPr/>
          <p:nvPr>
            <p:ph type="sldImg"/>
          </p:nvPr>
        </p:nvSpPr>
        <p:spPr>
          <a:prstGeom prst="rect">
            <a:avLst/>
          </a:prstGeom>
        </p:spPr>
        <p:txBody>
          <a:bodyPr/>
          <a:lstStyle/>
          <a:p>
            <a:pPr/>
          </a:p>
        </p:txBody>
      </p:sp>
      <p:sp>
        <p:nvSpPr>
          <p:cNvPr id="118" name="Shape 118"/>
          <p:cNvSpPr/>
          <p:nvPr>
            <p:ph type="body" sz="quarter" idx="1"/>
          </p:nvPr>
        </p:nvSpPr>
        <p:spPr>
          <a:prstGeom prst="rect">
            <a:avLst/>
          </a:prstGeom>
        </p:spPr>
        <p:txBody>
          <a:bodyPr/>
          <a:lstStyle>
            <a:lvl1pPr>
              <a:defRPr>
                <a:latin typeface="Calibri"/>
                <a:ea typeface="Calibri"/>
                <a:cs typeface="Calibri"/>
                <a:sym typeface="Calibri"/>
              </a:defRPr>
            </a:lvl1pPr>
          </a:lstStyle>
          <a:p>
            <a:pPr/>
            <a:r>
              <a:t>It gets complicated because sometimes the best strategies to keep water vapor out also trap water vapor in. This can be a real problem if the assemblies start out wet because of rain or the use of wet materials.It gets even more complicated because of climate. In general water vapor moves from the warm side of building assemblies to the cold side of building assemblies. This is simple to understand, except we have trouble deciding what side of a wall is the cold or warm side. Logically, this means we need different strategies for different climates. We also have to take into account differences between summer and winter. Finally, complications arise when materials can store water. This can be both good and bad. A cladding system such as a brick veneer can act as a reservoir after a rainstorm and significantly complicate wall design. Alternatively, wood framing or masonry can act as a hygric buffer absorbing water lessening moisture shocks.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Shape 123"/>
          <p:cNvSpPr/>
          <p:nvPr>
            <p:ph type="sldImg"/>
          </p:nvPr>
        </p:nvSpPr>
        <p:spPr>
          <a:prstGeom prst="rect">
            <a:avLst/>
          </a:prstGeom>
        </p:spPr>
        <p:txBody>
          <a:bodyPr/>
          <a:lstStyle/>
          <a:p>
            <a:pPr/>
          </a:p>
        </p:txBody>
      </p:sp>
      <p:sp>
        <p:nvSpPr>
          <p:cNvPr id="124" name="Shape 124"/>
          <p:cNvSpPr/>
          <p:nvPr>
            <p:ph type="body" sz="quarter" idx="1"/>
          </p:nvPr>
        </p:nvSpPr>
        <p:spPr>
          <a:prstGeom prst="rect">
            <a:avLst/>
          </a:prstGeom>
        </p:spPr>
        <p:txBody>
          <a:bodyPr/>
          <a:lstStyle/>
          <a:p>
            <a:pPr>
              <a:defRPr>
                <a:latin typeface="Calibri"/>
                <a:ea typeface="Calibri"/>
                <a:cs typeface="Calibri"/>
                <a:sym typeface="Calibri"/>
              </a:defRPr>
            </a:pPr>
            <a:r>
              <a:t>The unit of measurement typically used in characterizing the water vapor permeance of materials is the </a:t>
            </a:r>
            <a:r>
              <a:rPr>
                <a:latin typeface="Arial"/>
                <a:ea typeface="Arial"/>
                <a:cs typeface="Arial"/>
                <a:sym typeface="Arial"/>
              </a:rPr>
              <a:t>“</a:t>
            </a:r>
            <a:r>
              <a:t>perm</a:t>
            </a:r>
            <a:r>
              <a:rPr>
                <a:latin typeface="Arial"/>
                <a:ea typeface="Arial"/>
                <a:cs typeface="Arial"/>
                <a:sym typeface="Arial"/>
              </a:rPr>
              <a:t>”</a:t>
            </a:r>
            <a: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Shape 141"/>
          <p:cNvSpPr/>
          <p:nvPr>
            <p:ph type="sldImg"/>
          </p:nvPr>
        </p:nvSpPr>
        <p:spPr>
          <a:prstGeom prst="rect">
            <a:avLst/>
          </a:prstGeom>
        </p:spPr>
        <p:txBody>
          <a:bodyPr/>
          <a:lstStyle/>
          <a:p>
            <a:pPr/>
          </a:p>
        </p:txBody>
      </p:sp>
      <p:sp>
        <p:nvSpPr>
          <p:cNvPr id="142" name="Shape 142"/>
          <p:cNvSpPr/>
          <p:nvPr>
            <p:ph type="body" sz="quarter" idx="1"/>
          </p:nvPr>
        </p:nvSpPr>
        <p:spPr>
          <a:prstGeom prst="rect">
            <a:avLst/>
          </a:prstGeom>
        </p:spPr>
        <p:txBody>
          <a:bodyPr/>
          <a:lstStyle>
            <a:lvl1pPr>
              <a:defRPr>
                <a:latin typeface="Calibri"/>
                <a:ea typeface="Calibri"/>
                <a:cs typeface="Calibri"/>
                <a:sym typeface="Calibri"/>
              </a:defRPr>
            </a:lvl1pPr>
          </a:lstStyle>
          <a:p>
            <a:pPr/>
            <a:r>
              <a:t>1) Ron Brand: Architectural Details For Insulated Buildings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a:p>
        </p:txBody>
      </p:sp>
      <p:sp>
        <p:nvSpPr>
          <p:cNvPr id="148" name="Shape 148"/>
          <p:cNvSpPr/>
          <p:nvPr>
            <p:ph type="body" sz="quarter" idx="1"/>
          </p:nvPr>
        </p:nvSpPr>
        <p:spPr>
          <a:prstGeom prst="rect">
            <a:avLst/>
          </a:prstGeom>
        </p:spPr>
        <p:txBody>
          <a:bodyPr/>
          <a:lstStyle>
            <a:lvl1pPr>
              <a:defRPr>
                <a:latin typeface="Calibri"/>
                <a:ea typeface="Calibri"/>
                <a:cs typeface="Calibri"/>
                <a:sym typeface="Calibri"/>
              </a:defRPr>
            </a:lvl1pPr>
          </a:lstStyle>
          <a:p>
            <a:pPr/>
            <a:r>
              <a:t>1) Ron Brand: Architectural Details For Insulated Buildings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Shape 185"/>
          <p:cNvSpPr/>
          <p:nvPr>
            <p:ph type="sldImg"/>
          </p:nvPr>
        </p:nvSpPr>
        <p:spPr>
          <a:prstGeom prst="rect">
            <a:avLst/>
          </a:prstGeom>
        </p:spPr>
        <p:txBody>
          <a:bodyPr/>
          <a:lstStyle/>
          <a:p>
            <a:pPr/>
          </a:p>
        </p:txBody>
      </p:sp>
      <p:sp>
        <p:nvSpPr>
          <p:cNvPr id="186" name="Shape 186"/>
          <p:cNvSpPr/>
          <p:nvPr>
            <p:ph type="body" sz="quarter" idx="1"/>
          </p:nvPr>
        </p:nvSpPr>
        <p:spPr>
          <a:prstGeom prst="rect">
            <a:avLst/>
          </a:prstGeom>
        </p:spPr>
        <p:txBody>
          <a:bodyPr/>
          <a:lstStyle>
            <a:lvl1pPr>
              <a:defRPr>
                <a:latin typeface="Calibri"/>
                <a:ea typeface="Calibri"/>
                <a:cs typeface="Calibri"/>
                <a:sym typeface="Calibri"/>
              </a:defRPr>
            </a:lvl1pPr>
          </a:lstStyle>
          <a:p>
            <a:pPr/>
            <a:r>
              <a:t>Applicability – all hygro-thermal regionsThis is arguably the most durable wall assembly available to architects and engineers. It is constructed from non-water sensitive materials and due to the block construction has a large moisture storage (or hygric buffer) capacity. It can be constructed virtually anywhere. In cold climates condensation is limited on the interior side of the vapor barrier as a result of installing all of the thermal insulation on the exterior side of the vapor barrier (which is also the drainage plane and air barrier in this assembly). In hot climates any moisture that condenses on the exterior side of the vapor barrier will be drained to the exterior since the vapor barrier is also a drainage plane. This wall assembly will dry from the vapor barrier inwards and will dry from the vapor barrier outwards.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 name="Shape 192"/>
          <p:cNvSpPr/>
          <p:nvPr>
            <p:ph type="sldImg"/>
          </p:nvPr>
        </p:nvSpPr>
        <p:spPr>
          <a:prstGeom prst="rect">
            <a:avLst/>
          </a:prstGeom>
        </p:spPr>
        <p:txBody>
          <a:bodyPr/>
          <a:lstStyle/>
          <a:p>
            <a:pPr/>
          </a:p>
        </p:txBody>
      </p:sp>
      <p:sp>
        <p:nvSpPr>
          <p:cNvPr id="193" name="Shape 193"/>
          <p:cNvSpPr/>
          <p:nvPr>
            <p:ph type="body" sz="quarter" idx="1"/>
          </p:nvPr>
        </p:nvSpPr>
        <p:spPr>
          <a:prstGeom prst="rect">
            <a:avLst/>
          </a:prstGeom>
        </p:spPr>
        <p:txBody>
          <a:bodyPr/>
          <a:lstStyle/>
          <a:p>
            <a:pPr>
              <a:defRPr>
                <a:latin typeface="Calibri"/>
                <a:ea typeface="Calibri"/>
                <a:cs typeface="Calibri"/>
                <a:sym typeface="Calibri"/>
              </a:defRPr>
            </a:pPr>
            <a:r>
              <a:t>Figure 5: Frame Wall With Exterior Insulation and Brick or Stone VeneerApplicability – all hygro-thermal regionsThis wall is a variation of Figure 1 – but without the moisture storage (or hygric buffer) capacity.  This wall is also a durable wall assembly.  It is constructed from non-water sensitive materials and has a high drying potential inwards due to the frame wall cavity not being insulated.  It can also be constructed virtually anywhere.  In cold climates condensation is limited on the interior side of the vapor barrier as a result of installing all of the thermal insulation on the exterior side of the vapor barrier (which is also the drainage plane and air barrier in this assembly).  In hot climates any moisture that condenses on the exterior side of the vapor barrier will be drained to the exterior since the vapor barrier is also a drainage plane.  This wall assembly will dry from the vapor barrier inwards and will dry from the vapor barrier outwards.</a:t>
            </a:r>
          </a:p>
          <a:p>
            <a:pPr>
              <a:defRPr>
                <a:latin typeface="Calibri"/>
                <a:ea typeface="Calibri"/>
                <a:cs typeface="Calibri"/>
                <a:sym typeface="Calibri"/>
              </a:defRPr>
            </a:pPr>
            <a:r>
              <a:t>Figure 8:  Frame Wall With Exterior Rigid Insulation With Cavity Insulation and Brick or Stone VeneerApplicability – all hygro-thermal regions except subarctic/arctic – in cold and very cold regions the thickness of the foam sheathing should be determined by hygro-thermal analysis so that the interior surface of the foam sheathing remains above the dew point temperature of the interior air (see Side Bar 2)This wall is a variation of Figure 5.  In cold climates condensation is limited on the interior side of the vapor barrier as a result of installing some of the thermal insulation on the exterior side of the vapor barrier (which is also the drainage plane and air barrier in this assembly). In hot climates any moisture that condenses on the exterior side of the vapor barrier will be drained to the exterior since the vapor barrier is also a drainage plane. This wall assembly will dry from the vapor barrier inwards and will dry from the vapor barrier outwards. Moisture driven inwards out of the brick veneer will condense on the vapor barrier/drainage plane and be drained outwards.</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74725" y="3030538"/>
            <a:ext cx="11055350" cy="2090737"/>
          </a:xfrm>
          <a:prstGeom prst="rect">
            <a:avLst/>
          </a:prstGeom>
        </p:spPr>
        <p:txBody>
          <a:bodyPr/>
          <a:lstStyle>
            <a:lvl1pPr>
              <a:defRPr sz="6000"/>
            </a:lvl1pPr>
          </a:lstStyle>
          <a:p>
            <a:pPr/>
            <a:r>
              <a:t>Title Text</a:t>
            </a:r>
          </a:p>
        </p:txBody>
      </p:sp>
      <p:sp>
        <p:nvSpPr>
          <p:cNvPr id="12" name="Body Level One…"/>
          <p:cNvSpPr txBox="1"/>
          <p:nvPr>
            <p:ph type="body" sz="quarter" idx="1"/>
          </p:nvPr>
        </p:nvSpPr>
        <p:spPr>
          <a:xfrm>
            <a:off x="1951038" y="5527675"/>
            <a:ext cx="9102726" cy="2492375"/>
          </a:xfrm>
          <a:prstGeom prst="rect">
            <a:avLst/>
          </a:prstGeom>
        </p:spPr>
        <p:txBody>
          <a:bodyPr>
            <a:normAutofit fontScale="100000" lnSpcReduction="0"/>
          </a:bodyPr>
          <a:lstStyle>
            <a:lvl1pPr marL="0" indent="0"/>
            <a:lvl2pPr marL="0" indent="457200"/>
            <a:lvl3pPr marL="0" indent="914400"/>
            <a:lvl4pPr marL="0" indent="1371600"/>
            <a:lvl5pPr marL="0" indent="1828800"/>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8" name="Title Text"/>
          <p:cNvSpPr txBox="1"/>
          <p:nvPr>
            <p:ph type="title"/>
          </p:nvPr>
        </p:nvSpPr>
        <p:spPr>
          <a:xfrm>
            <a:off x="647700" y="390525"/>
            <a:ext cx="11709400" cy="1905000"/>
          </a:xfrm>
          <a:prstGeom prst="rect">
            <a:avLst/>
          </a:prstGeom>
        </p:spPr>
        <p:txBody>
          <a:bodyPr/>
          <a:lstStyle/>
          <a:p>
            <a:pPr/>
            <a:r>
              <a:t>Title Text</a:t>
            </a:r>
          </a:p>
        </p:txBody>
      </p:sp>
      <p:sp>
        <p:nvSpPr>
          <p:cNvPr id="29" name="Body Level One…"/>
          <p:cNvSpPr txBox="1"/>
          <p:nvPr>
            <p:ph type="body" idx="1"/>
          </p:nvPr>
        </p:nvSpPr>
        <p:spPr>
          <a:xfrm>
            <a:off x="650875" y="2276475"/>
            <a:ext cx="11703050" cy="6435725"/>
          </a:xfrm>
          <a:prstGeom prst="rect">
            <a:avLst/>
          </a:prstGeom>
        </p:spPr>
        <p:txBody>
          <a:bodyPr lIns="45719" tIns="45719" rIns="45719" bIns="45719">
            <a:normAutofit fontScale="100000" lnSpcReduction="0"/>
          </a:bodyPr>
          <a:lstStyle>
            <a:lvl1pPr algn="l">
              <a:defRPr>
                <a:solidFill>
                  <a:srgbClr val="000000"/>
                </a:solidFill>
              </a:defRPr>
            </a:lvl1pPr>
            <a:lvl2pPr algn="l">
              <a:defRPr>
                <a:solidFill>
                  <a:srgbClr val="000000"/>
                </a:solidFill>
              </a:defRPr>
            </a:lvl2pPr>
            <a:lvl3pPr algn="l">
              <a:defRPr>
                <a:solidFill>
                  <a:srgbClr val="000000"/>
                </a:solidFill>
              </a:defRPr>
            </a:lvl3pPr>
            <a:lvl4pPr algn="l">
              <a:defRPr>
                <a:solidFill>
                  <a:srgbClr val="000000"/>
                </a:solidFill>
              </a:defRPr>
            </a:lvl4pPr>
            <a:lvl5pPr algn="l">
              <a:defRPr>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grpSp>
        <p:nvGrpSpPr>
          <p:cNvPr id="32" name="Rectangle 1"/>
          <p:cNvGrpSpPr/>
          <p:nvPr/>
        </p:nvGrpSpPr>
        <p:grpSpPr>
          <a:xfrm>
            <a:off x="-1" y="9144000"/>
            <a:ext cx="13003215" cy="342900"/>
            <a:chOff x="0" y="0"/>
            <a:chExt cx="13003213" cy="342900"/>
          </a:xfrm>
        </p:grpSpPr>
        <p:sp>
          <p:nvSpPr>
            <p:cNvPr id="30" name="Rectangle"/>
            <p:cNvSpPr/>
            <p:nvPr/>
          </p:nvSpPr>
          <p:spPr>
            <a:xfrm>
              <a:off x="-1" y="0"/>
              <a:ext cx="13003215" cy="342900"/>
            </a:xfrm>
            <a:prstGeom prst="rect">
              <a:avLst/>
            </a:prstGeom>
            <a:solidFill>
              <a:srgbClr val="BFBFBF"/>
            </a:solidFill>
            <a:ln w="12700" cap="flat">
              <a:noFill/>
              <a:miter lim="400000"/>
            </a:ln>
            <a:effectLst/>
          </p:spPr>
          <p:txBody>
            <a:bodyPr wrap="square" lIns="45719" tIns="45719" rIns="45719" bIns="45719" numCol="1" anchor="ctr">
              <a:noAutofit/>
            </a:bodyPr>
            <a:lstStyle/>
            <a:p>
              <a:pPr algn="ctr"/>
            </a:p>
          </p:txBody>
        </p:sp>
        <p:sp>
          <p:nvSpPr>
            <p:cNvPr id="31" name="Professor S. Lee | Center for Building Performance &amp; Diagnostics | School of Architecture | Carnegie Mellon"/>
            <p:cNvSpPr txBox="1"/>
            <p:nvPr/>
          </p:nvSpPr>
          <p:spPr>
            <a:xfrm>
              <a:off x="-1" y="35065"/>
              <a:ext cx="13003215" cy="2727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800">
                  <a:solidFill>
                    <a:schemeClr val="accent3">
                      <a:lumOff val="44000"/>
                    </a:schemeClr>
                  </a:solidFill>
                </a:defRPr>
              </a:lvl1pPr>
            </a:lstStyle>
            <a:p>
              <a:pPr/>
              <a:r>
                <a:t>Professor S. Lee | Center for Building Performance &amp; Diagnostics | School of Architecture | Carnegie Mellon</a:t>
              </a:r>
            </a:p>
          </p:txBody>
        </p:sp>
      </p:grpSp>
      <p:sp>
        <p:nvSpPr>
          <p:cNvPr id="3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Footer">
    <p:spTree>
      <p:nvGrpSpPr>
        <p:cNvPr id="1" name=""/>
        <p:cNvGrpSpPr/>
        <p:nvPr/>
      </p:nvGrpSpPr>
      <p:grpSpPr>
        <a:xfrm>
          <a:off x="0" y="0"/>
          <a:ext cx="0" cy="0"/>
          <a:chOff x="0" y="0"/>
          <a:chExt cx="0" cy="0"/>
        </a:xfrm>
      </p:grpSpPr>
      <p:sp>
        <p:nvSpPr>
          <p:cNvPr id="40" name="Title Text"/>
          <p:cNvSpPr txBox="1"/>
          <p:nvPr>
            <p:ph type="title"/>
          </p:nvPr>
        </p:nvSpPr>
        <p:spPr>
          <a:xfrm>
            <a:off x="647700" y="390525"/>
            <a:ext cx="11709400" cy="1905000"/>
          </a:xfrm>
          <a:prstGeom prst="rect">
            <a:avLst/>
          </a:prstGeom>
        </p:spPr>
        <p:txBody>
          <a:bodyPr/>
          <a:lstStyle/>
          <a:p>
            <a:pPr/>
            <a:r>
              <a:t>Title Text</a:t>
            </a:r>
          </a:p>
        </p:txBody>
      </p:sp>
      <p:grpSp>
        <p:nvGrpSpPr>
          <p:cNvPr id="43" name="Rectangle 1"/>
          <p:cNvGrpSpPr/>
          <p:nvPr/>
        </p:nvGrpSpPr>
        <p:grpSpPr>
          <a:xfrm>
            <a:off x="-1" y="9144000"/>
            <a:ext cx="13003215" cy="342900"/>
            <a:chOff x="0" y="0"/>
            <a:chExt cx="13003213" cy="342900"/>
          </a:xfrm>
        </p:grpSpPr>
        <p:sp>
          <p:nvSpPr>
            <p:cNvPr id="41" name="Rectangle"/>
            <p:cNvSpPr/>
            <p:nvPr/>
          </p:nvSpPr>
          <p:spPr>
            <a:xfrm>
              <a:off x="-1" y="0"/>
              <a:ext cx="13003215" cy="342900"/>
            </a:xfrm>
            <a:prstGeom prst="rect">
              <a:avLst/>
            </a:prstGeom>
            <a:solidFill>
              <a:srgbClr val="BFBFBF"/>
            </a:solidFill>
            <a:ln w="12700" cap="flat">
              <a:noFill/>
              <a:miter lim="400000"/>
            </a:ln>
            <a:effectLst/>
          </p:spPr>
          <p:txBody>
            <a:bodyPr wrap="square" lIns="45719" tIns="45719" rIns="45719" bIns="45719" numCol="1" anchor="ctr">
              <a:noAutofit/>
            </a:bodyPr>
            <a:lstStyle/>
            <a:p>
              <a:pPr algn="ctr"/>
            </a:p>
          </p:txBody>
        </p:sp>
        <p:sp>
          <p:nvSpPr>
            <p:cNvPr id="42" name="Professor S. Lee | Center for Building Performance &amp; Diagnostics | School of Architecture | Carnegie Mellon"/>
            <p:cNvSpPr txBox="1"/>
            <p:nvPr/>
          </p:nvSpPr>
          <p:spPr>
            <a:xfrm>
              <a:off x="-1" y="35065"/>
              <a:ext cx="13003215" cy="2727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defRPr sz="1800">
                  <a:solidFill>
                    <a:schemeClr val="accent3">
                      <a:lumOff val="44000"/>
                    </a:schemeClr>
                  </a:solidFill>
                </a:defRPr>
              </a:lvl1pPr>
            </a:lstStyle>
            <a:p>
              <a:pPr/>
              <a:r>
                <a:t>Professor S. Lee | Center for Building Performance &amp; Diagnostics | School of Architecture | Carnegie Mellon</a:t>
              </a:r>
            </a:p>
          </p:txBody>
        </p:sp>
      </p:grpSp>
      <p:sp>
        <p:nvSpPr>
          <p:cNvPr id="4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bg>
      <p:bgPr>
        <a:solidFill>
          <a:srgbClr val="000000"/>
        </a:solidFill>
      </p:bgPr>
    </p:bg>
    <p:spTree>
      <p:nvGrpSpPr>
        <p:cNvPr id="1" name=""/>
        <p:cNvGrpSpPr/>
        <p:nvPr/>
      </p:nvGrpSpPr>
      <p:grpSpPr>
        <a:xfrm>
          <a:off x="0" y="0"/>
          <a:ext cx="0" cy="0"/>
          <a:chOff x="0" y="0"/>
          <a:chExt cx="0" cy="0"/>
        </a:xfrm>
      </p:grpSpPr>
      <p:sp>
        <p:nvSpPr>
          <p:cNvPr id="51" name="Title Text"/>
          <p:cNvSpPr txBox="1"/>
          <p:nvPr>
            <p:ph type="title"/>
          </p:nvPr>
        </p:nvSpPr>
        <p:spPr>
          <a:xfrm>
            <a:off x="650875" y="390525"/>
            <a:ext cx="11703050" cy="1625600"/>
          </a:xfrm>
          <a:prstGeom prst="rect">
            <a:avLst/>
          </a:prstGeom>
        </p:spPr>
        <p:txBody>
          <a:bodyPr lIns="45719" tIns="45719" rIns="45719" bIns="45719"/>
          <a:lstStyle>
            <a:lvl1pPr>
              <a:defRPr sz="6000">
                <a:solidFill>
                  <a:schemeClr val="accent3">
                    <a:lumOff val="44000"/>
                  </a:schemeClr>
                </a:solidFill>
              </a:defRPr>
            </a:lvl1pPr>
          </a:lstStyle>
          <a:p>
            <a:pPr/>
            <a:r>
              <a:t>Title Text</a:t>
            </a:r>
          </a:p>
        </p:txBody>
      </p:sp>
      <p:sp>
        <p:nvSpPr>
          <p:cNvPr id="52" name="Body Level One…"/>
          <p:cNvSpPr txBox="1"/>
          <p:nvPr>
            <p:ph type="body" idx="1"/>
          </p:nvPr>
        </p:nvSpPr>
        <p:spPr>
          <a:xfrm>
            <a:off x="650875" y="2276475"/>
            <a:ext cx="11703050" cy="6435725"/>
          </a:xfrm>
          <a:prstGeom prst="rect">
            <a:avLst/>
          </a:prstGeom>
        </p:spPr>
        <p:txBody>
          <a:bodyPr lIns="45719" tIns="45719" rIns="45719" bIns="45719">
            <a:normAutofit fontScale="100000" lnSpcReduction="0"/>
          </a:bodyPr>
          <a:lstStyle>
            <a:lvl1pPr algn="l">
              <a:defRPr>
                <a:solidFill>
                  <a:schemeClr val="accent3">
                    <a:lumOff val="44000"/>
                  </a:schemeClr>
                </a:solidFill>
              </a:defRPr>
            </a:lvl1pPr>
            <a:lvl2pPr algn="l">
              <a:defRPr>
                <a:solidFill>
                  <a:schemeClr val="accent3">
                    <a:lumOff val="44000"/>
                  </a:schemeClr>
                </a:solidFill>
              </a:defRPr>
            </a:lvl2pPr>
            <a:lvl3pPr algn="l">
              <a:defRPr>
                <a:solidFill>
                  <a:schemeClr val="accent3">
                    <a:lumOff val="44000"/>
                  </a:schemeClr>
                </a:solidFill>
              </a:defRPr>
            </a:lvl3pPr>
            <a:lvl4pPr algn="l">
              <a:defRPr>
                <a:solidFill>
                  <a:schemeClr val="accent3">
                    <a:lumOff val="44000"/>
                  </a:schemeClr>
                </a:solidFill>
              </a:defRPr>
            </a:lvl4pPr>
            <a:lvl5pPr algn="l">
              <a:defRPr>
                <a:solidFill>
                  <a:schemeClr val="accent3">
                    <a:lumOff val="44000"/>
                  </a:schemeClr>
                </a:solidFill>
              </a:defRPr>
            </a:lvl5pPr>
          </a:lstStyle>
          <a:p>
            <a:pPr/>
            <a:r>
              <a:t>Body Level One</a:t>
            </a:r>
          </a:p>
          <a:p>
            <a:pPr lvl="1"/>
            <a:r>
              <a:t>Body Level Two</a:t>
            </a:r>
          </a:p>
          <a:p>
            <a:pPr lvl="2"/>
            <a:r>
              <a:t>Body Level Three</a:t>
            </a:r>
          </a:p>
          <a:p>
            <a:pPr lvl="3"/>
            <a:r>
              <a:t>Body Level Four</a:t>
            </a:r>
          </a:p>
          <a:p>
            <a:pPr lvl="4"/>
            <a:r>
              <a:t>Body Level Five</a:t>
            </a:r>
          </a:p>
        </p:txBody>
      </p:sp>
      <p:sp>
        <p:nvSpPr>
          <p:cNvPr id="5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000000"/>
        </a:solidFill>
      </p:bgPr>
    </p:bg>
    <p:spTree>
      <p:nvGrpSpPr>
        <p:cNvPr id="1" name=""/>
        <p:cNvGrpSpPr/>
        <p:nvPr/>
      </p:nvGrpSpPr>
      <p:grpSpPr>
        <a:xfrm>
          <a:off x="0" y="0"/>
          <a:ext cx="0" cy="0"/>
          <a:chOff x="0" y="0"/>
          <a:chExt cx="0" cy="0"/>
        </a:xfrm>
      </p:grpSpPr>
      <p:sp>
        <p:nvSpPr>
          <p:cNvPr id="6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chemeClr val="accent3">
            <a:lumOff val="44000"/>
          </a:schemeClr>
        </a:solidFill>
      </p:bgPr>
    </p:bg>
    <p:spTree>
      <p:nvGrpSpPr>
        <p:cNvPr id="1" name=""/>
        <p:cNvGrpSpPr/>
        <p:nvPr/>
      </p:nvGrpSpPr>
      <p:grpSpPr>
        <a:xfrm>
          <a:off x="0" y="0"/>
          <a:ext cx="0" cy="0"/>
          <a:chOff x="0" y="0"/>
          <a:chExt cx="0" cy="0"/>
        </a:xfrm>
      </p:grpSpPr>
      <p:sp>
        <p:nvSpPr>
          <p:cNvPr id="2" name="Title Text"/>
          <p:cNvSpPr txBox="1"/>
          <p:nvPr>
            <p:ph type="title"/>
          </p:nvPr>
        </p:nvSpPr>
        <p:spPr>
          <a:xfrm>
            <a:off x="647700" y="390525"/>
            <a:ext cx="11709400" cy="1879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ormAutofit fontScale="100000" lnSpcReduction="0"/>
          </a:bodyPr>
          <a:lstStyle/>
          <a:p>
            <a:pPr/>
            <a:r>
              <a:t>Title Text</a:t>
            </a:r>
          </a:p>
        </p:txBody>
      </p:sp>
      <p:sp>
        <p:nvSpPr>
          <p:cNvPr id="3" name="Body Level One…"/>
          <p:cNvSpPr txBox="1"/>
          <p:nvPr>
            <p:ph type="body" idx="1"/>
          </p:nvPr>
        </p:nvSpPr>
        <p:spPr>
          <a:xfrm>
            <a:off x="650240" y="2275839"/>
            <a:ext cx="11704320" cy="747776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285652" y="8779791"/>
            <a:ext cx="3034455" cy="520701"/>
          </a:xfrm>
          <a:prstGeom prst="rect">
            <a:avLst/>
          </a:prstGeom>
          <a:ln w="12700">
            <a:miter lim="400000"/>
          </a:ln>
        </p:spPr>
        <p:txBody>
          <a:bodyPr wrap="none" lIns="45719" rIns="45719" anchor="ctr">
            <a:spAutoFit/>
          </a:body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Helvetica Neue"/>
          <a:ea typeface="Helvetica Neue"/>
          <a:cs typeface="Helvetica Neue"/>
          <a:sym typeface="Helvetica Neue"/>
        </a:defRPr>
      </a:lvl1pPr>
      <a:lvl2pPr marL="0" marR="0" indent="0" algn="l" defTabSz="9144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Helvetica Neue"/>
          <a:ea typeface="Helvetica Neue"/>
          <a:cs typeface="Helvetica Neue"/>
          <a:sym typeface="Helvetica Neue"/>
        </a:defRPr>
      </a:lvl2pPr>
      <a:lvl3pPr marL="0" marR="0" indent="0" algn="l" defTabSz="9144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Helvetica Neue"/>
          <a:ea typeface="Helvetica Neue"/>
          <a:cs typeface="Helvetica Neue"/>
          <a:sym typeface="Helvetica Neue"/>
        </a:defRPr>
      </a:lvl3pPr>
      <a:lvl4pPr marL="0" marR="0" indent="0" algn="l" defTabSz="9144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Helvetica Neue"/>
          <a:ea typeface="Helvetica Neue"/>
          <a:cs typeface="Helvetica Neue"/>
          <a:sym typeface="Helvetica Neue"/>
        </a:defRPr>
      </a:lvl4pPr>
      <a:lvl5pPr marL="0" marR="0" indent="0" algn="l" defTabSz="9144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Helvetica Neue"/>
          <a:ea typeface="Helvetica Neue"/>
          <a:cs typeface="Helvetica Neue"/>
          <a:sym typeface="Helvetica Neue"/>
        </a:defRPr>
      </a:lvl5pPr>
      <a:lvl6pPr marL="0" marR="0" indent="457200" algn="l" defTabSz="9144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Helvetica Neue"/>
          <a:ea typeface="Helvetica Neue"/>
          <a:cs typeface="Helvetica Neue"/>
          <a:sym typeface="Helvetica Neue"/>
        </a:defRPr>
      </a:lvl6pPr>
      <a:lvl7pPr marL="0" marR="0" indent="914400" algn="l" defTabSz="9144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Helvetica Neue"/>
          <a:ea typeface="Helvetica Neue"/>
          <a:cs typeface="Helvetica Neue"/>
          <a:sym typeface="Helvetica Neue"/>
        </a:defRPr>
      </a:lvl7pPr>
      <a:lvl8pPr marL="0" marR="0" indent="1371600" algn="l" defTabSz="9144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Helvetica Neue"/>
          <a:ea typeface="Helvetica Neue"/>
          <a:cs typeface="Helvetica Neue"/>
          <a:sym typeface="Helvetica Neue"/>
        </a:defRPr>
      </a:lvl8pPr>
      <a:lvl9pPr marL="0" marR="0" indent="1828800" algn="l" defTabSz="914400" rtl="0" latinLnBrk="0">
        <a:lnSpc>
          <a:spcPct val="100000"/>
        </a:lnSpc>
        <a:spcBef>
          <a:spcPts val="0"/>
        </a:spcBef>
        <a:spcAft>
          <a:spcPts val="0"/>
        </a:spcAft>
        <a:buClrTx/>
        <a:buSzTx/>
        <a:buFontTx/>
        <a:buNone/>
        <a:tabLst/>
        <a:defRPr b="0" baseline="0" cap="none" i="0" spc="0" strike="noStrike" sz="4800" u="none">
          <a:solidFill>
            <a:srgbClr val="000000"/>
          </a:solidFill>
          <a:uFillTx/>
          <a:latin typeface="Helvetica Neue"/>
          <a:ea typeface="Helvetica Neue"/>
          <a:cs typeface="Helvetica Neue"/>
          <a:sym typeface="Helvetica Neue"/>
        </a:defRPr>
      </a:lvl9pPr>
    </p:titleStyle>
    <p:bodyStyle>
      <a:lvl1pPr marL="342900" marR="0" indent="-342900" algn="ctr" defTabSz="914400" rtl="0" latinLnBrk="0">
        <a:lnSpc>
          <a:spcPct val="100000"/>
        </a:lnSpc>
        <a:spcBef>
          <a:spcPts val="1100"/>
        </a:spcBef>
        <a:spcAft>
          <a:spcPts val="0"/>
        </a:spcAft>
        <a:buClrTx/>
        <a:buSzTx/>
        <a:buFontTx/>
        <a:buNone/>
        <a:tabLst/>
        <a:defRPr b="0" baseline="0" cap="none" i="0" spc="0" strike="noStrike" sz="4400" u="none">
          <a:solidFill>
            <a:srgbClr val="878787"/>
          </a:solidFill>
          <a:uFillTx/>
          <a:latin typeface="+mj-lt"/>
          <a:ea typeface="+mj-ea"/>
          <a:cs typeface="+mj-cs"/>
          <a:sym typeface="Helvetica Neue Light"/>
        </a:defRPr>
      </a:lvl1pPr>
      <a:lvl2pPr marL="342900" marR="0" indent="114300" algn="ctr" defTabSz="914400" rtl="0" latinLnBrk="0">
        <a:lnSpc>
          <a:spcPct val="100000"/>
        </a:lnSpc>
        <a:spcBef>
          <a:spcPts val="1100"/>
        </a:spcBef>
        <a:spcAft>
          <a:spcPts val="0"/>
        </a:spcAft>
        <a:buClrTx/>
        <a:buSzTx/>
        <a:buFontTx/>
        <a:buNone/>
        <a:tabLst/>
        <a:defRPr b="0" baseline="0" cap="none" i="0" spc="0" strike="noStrike" sz="4400" u="none">
          <a:solidFill>
            <a:srgbClr val="878787"/>
          </a:solidFill>
          <a:uFillTx/>
          <a:latin typeface="+mj-lt"/>
          <a:ea typeface="+mj-ea"/>
          <a:cs typeface="+mj-cs"/>
          <a:sym typeface="Helvetica Neue Light"/>
        </a:defRPr>
      </a:lvl2pPr>
      <a:lvl3pPr marL="342900" marR="0" indent="571500" algn="ctr" defTabSz="914400" rtl="0" latinLnBrk="0">
        <a:lnSpc>
          <a:spcPct val="100000"/>
        </a:lnSpc>
        <a:spcBef>
          <a:spcPts val="1100"/>
        </a:spcBef>
        <a:spcAft>
          <a:spcPts val="0"/>
        </a:spcAft>
        <a:buClrTx/>
        <a:buSzTx/>
        <a:buFontTx/>
        <a:buNone/>
        <a:tabLst/>
        <a:defRPr b="0" baseline="0" cap="none" i="0" spc="0" strike="noStrike" sz="4400" u="none">
          <a:solidFill>
            <a:srgbClr val="878787"/>
          </a:solidFill>
          <a:uFillTx/>
          <a:latin typeface="+mj-lt"/>
          <a:ea typeface="+mj-ea"/>
          <a:cs typeface="+mj-cs"/>
          <a:sym typeface="Helvetica Neue Light"/>
        </a:defRPr>
      </a:lvl3pPr>
      <a:lvl4pPr marL="342900" marR="0" indent="1028700" algn="ctr" defTabSz="914400" rtl="0" latinLnBrk="0">
        <a:lnSpc>
          <a:spcPct val="100000"/>
        </a:lnSpc>
        <a:spcBef>
          <a:spcPts val="1100"/>
        </a:spcBef>
        <a:spcAft>
          <a:spcPts val="0"/>
        </a:spcAft>
        <a:buClrTx/>
        <a:buSzTx/>
        <a:buFontTx/>
        <a:buNone/>
        <a:tabLst/>
        <a:defRPr b="0" baseline="0" cap="none" i="0" spc="0" strike="noStrike" sz="4400" u="none">
          <a:solidFill>
            <a:srgbClr val="878787"/>
          </a:solidFill>
          <a:uFillTx/>
          <a:latin typeface="+mj-lt"/>
          <a:ea typeface="+mj-ea"/>
          <a:cs typeface="+mj-cs"/>
          <a:sym typeface="Helvetica Neue Light"/>
        </a:defRPr>
      </a:lvl4pPr>
      <a:lvl5pPr marL="342900" marR="0" indent="1485900" algn="ctr" defTabSz="914400" rtl="0" latinLnBrk="0">
        <a:lnSpc>
          <a:spcPct val="100000"/>
        </a:lnSpc>
        <a:spcBef>
          <a:spcPts val="1100"/>
        </a:spcBef>
        <a:spcAft>
          <a:spcPts val="0"/>
        </a:spcAft>
        <a:buClrTx/>
        <a:buSzTx/>
        <a:buFontTx/>
        <a:buNone/>
        <a:tabLst/>
        <a:defRPr b="0" baseline="0" cap="none" i="0" spc="0" strike="noStrike" sz="4400" u="none">
          <a:solidFill>
            <a:srgbClr val="878787"/>
          </a:solidFill>
          <a:uFillTx/>
          <a:latin typeface="+mj-lt"/>
          <a:ea typeface="+mj-ea"/>
          <a:cs typeface="+mj-cs"/>
          <a:sym typeface="Helvetica Neue Light"/>
        </a:defRPr>
      </a:lvl5pPr>
      <a:lvl6pPr marL="342900" marR="0" indent="2679700" algn="ctr" defTabSz="914400" rtl="0" latinLnBrk="0">
        <a:lnSpc>
          <a:spcPct val="100000"/>
        </a:lnSpc>
        <a:spcBef>
          <a:spcPts val="1100"/>
        </a:spcBef>
        <a:spcAft>
          <a:spcPts val="0"/>
        </a:spcAft>
        <a:buClrTx/>
        <a:buSzTx/>
        <a:buFontTx/>
        <a:buNone/>
        <a:tabLst/>
        <a:defRPr b="0" baseline="0" cap="none" i="0" spc="0" strike="noStrike" sz="4400" u="none">
          <a:solidFill>
            <a:srgbClr val="878787"/>
          </a:solidFill>
          <a:uFillTx/>
          <a:latin typeface="+mj-lt"/>
          <a:ea typeface="+mj-ea"/>
          <a:cs typeface="+mj-cs"/>
          <a:sym typeface="Helvetica Neue Light"/>
        </a:defRPr>
      </a:lvl6pPr>
      <a:lvl7pPr marL="342900" marR="0" indent="3136900" algn="ctr" defTabSz="914400" rtl="0" latinLnBrk="0">
        <a:lnSpc>
          <a:spcPct val="100000"/>
        </a:lnSpc>
        <a:spcBef>
          <a:spcPts val="1100"/>
        </a:spcBef>
        <a:spcAft>
          <a:spcPts val="0"/>
        </a:spcAft>
        <a:buClrTx/>
        <a:buSzTx/>
        <a:buFontTx/>
        <a:buNone/>
        <a:tabLst/>
        <a:defRPr b="0" baseline="0" cap="none" i="0" spc="0" strike="noStrike" sz="4400" u="none">
          <a:solidFill>
            <a:srgbClr val="878787"/>
          </a:solidFill>
          <a:uFillTx/>
          <a:latin typeface="+mj-lt"/>
          <a:ea typeface="+mj-ea"/>
          <a:cs typeface="+mj-cs"/>
          <a:sym typeface="Helvetica Neue Light"/>
        </a:defRPr>
      </a:lvl7pPr>
      <a:lvl8pPr marL="342900" marR="0" indent="3594100" algn="ctr" defTabSz="914400" rtl="0" latinLnBrk="0">
        <a:lnSpc>
          <a:spcPct val="100000"/>
        </a:lnSpc>
        <a:spcBef>
          <a:spcPts val="1100"/>
        </a:spcBef>
        <a:spcAft>
          <a:spcPts val="0"/>
        </a:spcAft>
        <a:buClrTx/>
        <a:buSzTx/>
        <a:buFontTx/>
        <a:buNone/>
        <a:tabLst/>
        <a:defRPr b="0" baseline="0" cap="none" i="0" spc="0" strike="noStrike" sz="4400" u="none">
          <a:solidFill>
            <a:srgbClr val="878787"/>
          </a:solidFill>
          <a:uFillTx/>
          <a:latin typeface="+mj-lt"/>
          <a:ea typeface="+mj-ea"/>
          <a:cs typeface="+mj-cs"/>
          <a:sym typeface="Helvetica Neue Light"/>
        </a:defRPr>
      </a:lvl8pPr>
      <a:lvl9pPr marL="342900" marR="0" indent="4051300" algn="ctr" defTabSz="914400" rtl="0" latinLnBrk="0">
        <a:lnSpc>
          <a:spcPct val="100000"/>
        </a:lnSpc>
        <a:spcBef>
          <a:spcPts val="1100"/>
        </a:spcBef>
        <a:spcAft>
          <a:spcPts val="0"/>
        </a:spcAft>
        <a:buClrTx/>
        <a:buSzTx/>
        <a:buFontTx/>
        <a:buNone/>
        <a:tabLst/>
        <a:defRPr b="0" baseline="0" cap="none" i="0" spc="0" strike="noStrike" sz="4400" u="none">
          <a:solidFill>
            <a:srgbClr val="878787"/>
          </a:solidFill>
          <a:uFillTx/>
          <a:latin typeface="+mj-lt"/>
          <a:ea typeface="+mj-ea"/>
          <a:cs typeface="+mj-cs"/>
          <a:sym typeface="Helvetica Neue Light"/>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Neue Light"/>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Neue Light"/>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Neue Light"/>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Neue Light"/>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Neue Light"/>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Neue Light"/>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Neue Light"/>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Neue Light"/>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4.jpeg"/></Relationships>

</file>

<file path=ppt/slides/_rels/slide28.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5.jpe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6.jpeg"/><Relationship Id="rId4" Type="http://schemas.openxmlformats.org/officeDocument/2006/relationships/image" Target="../media/image17.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jpeg"/></Relationships>

</file>

<file path=ppt/slides/_rels/slide3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2.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eg"/></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4.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https://www.epicmetals.com/" TargetMode="External"/><Relationship Id="rId3" Type="http://schemas.openxmlformats.org/officeDocument/2006/relationships/hyperlink" Target="https://www.clarkdietrich.com/" TargetMode="External"/><Relationship Id="rId4" Type="http://schemas.openxmlformats.org/officeDocument/2006/relationships/hyperlink" Target="https://tinyurl.com/y6ssbcsz" TargetMode="External"/><Relationship Id="rId5" Type="http://schemas.openxmlformats.org/officeDocument/2006/relationships/hyperlink" Target="https://tinyurl.com/4cjd8jma" TargetMode="External"/><Relationship Id="rId6" Type="http://schemas.openxmlformats.org/officeDocument/2006/relationships/hyperlink" Target="https://tinyurl.com/hszwk8mv" TargetMode="External"/><Relationship Id="rId7" Type="http://schemas.openxmlformats.org/officeDocument/2006/relationships/hyperlink" Target="https://www.taktl-llc.com/taktlnow/" TargetMode="External"/></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6.jpeg"/></Relationships>

</file>

<file path=ppt/slides/_rels/slide4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46.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0.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image" Target="../media/image3.jpeg"/></Relationships>

</file>

<file path=ppt/slides/_rels/slide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 name="Rectangle 1"/>
          <p:cNvSpPr txBox="1"/>
          <p:nvPr/>
        </p:nvSpPr>
        <p:spPr>
          <a:xfrm>
            <a:off x="471487" y="2473325"/>
            <a:ext cx="12052301" cy="338427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tabLst>
                <a:tab pos="4635500" algn="l"/>
              </a:tabLst>
              <a:defRPr sz="7200">
                <a:latin typeface="Helvetica Neue"/>
                <a:ea typeface="Helvetica Neue"/>
                <a:cs typeface="Helvetica Neue"/>
                <a:sym typeface="Helvetica Neue"/>
              </a:defRPr>
            </a:pPr>
            <a:r>
              <a:t>The Building Skin: SPAIGR</a:t>
            </a:r>
          </a:p>
          <a:p>
            <a:pPr>
              <a:spcBef>
                <a:spcPts val="1000"/>
              </a:spcBef>
              <a:tabLst>
                <a:tab pos="4635500" algn="l"/>
              </a:tabLst>
              <a:defRPr sz="3600"/>
            </a:pPr>
          </a:p>
          <a:p>
            <a:pPr lvl="1" indent="647700">
              <a:spcBef>
                <a:spcPts val="1000"/>
              </a:spcBef>
              <a:tabLst>
                <a:tab pos="4635500" algn="l"/>
              </a:tabLst>
              <a:defRPr sz="4800">
                <a:solidFill>
                  <a:srgbClr val="808080"/>
                </a:solidFill>
              </a:defRPr>
            </a:pPr>
            <a:r>
              <a:t>Stephen R. Lee, </a:t>
            </a:r>
            <a:r>
              <a:rPr sz="3600"/>
              <a:t>AIA, LEED AP</a:t>
            </a:r>
            <a:br>
              <a:rPr sz="3600"/>
            </a:br>
            <a:r>
              <a:rPr sz="1800"/>
              <a:t>Professor | Carnegie Mellon School of Architecture</a:t>
            </a:r>
            <a:endParaRPr sz="1800"/>
          </a:p>
          <a:p>
            <a:pPr lvl="1" indent="647700">
              <a:spcBef>
                <a:spcPts val="1000"/>
              </a:spcBef>
              <a:tabLst>
                <a:tab pos="4635500" algn="l"/>
              </a:tabLst>
              <a:defRPr sz="4800">
                <a:solidFill>
                  <a:srgbClr val="808080"/>
                </a:solidFill>
              </a:defRPr>
            </a:pPr>
            <a:r>
              <a:rPr sz="1800"/>
              <a:t>Consulting Principal, TAI+LEE, Architects PC</a:t>
            </a:r>
            <a:r>
              <a:rPr sz="1200"/>
              <a: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Rectangle 2"/>
          <p:cNvSpPr txBox="1"/>
          <p:nvPr>
            <p:ph type="title"/>
          </p:nvPr>
        </p:nvSpPr>
        <p:spPr>
          <a:prstGeom prst="rect">
            <a:avLst/>
          </a:prstGeom>
        </p:spPr>
        <p:txBody>
          <a:bodyPr/>
          <a:lstStyle/>
          <a:p>
            <a:pPr/>
            <a:r>
              <a:t>Control water vapor flow</a:t>
            </a:r>
          </a:p>
        </p:txBody>
      </p:sp>
      <p:pic>
        <p:nvPicPr>
          <p:cNvPr id="109" name="Picture 3" descr="Picture 3"/>
          <p:cNvPicPr>
            <a:picLocks noChangeAspect="1"/>
          </p:cNvPicPr>
          <p:nvPr/>
        </p:nvPicPr>
        <p:blipFill>
          <a:blip r:embed="rId2">
            <a:extLst/>
          </a:blip>
          <a:srcRect l="3554" t="1751" r="0" b="42542"/>
          <a:stretch>
            <a:fillRect/>
          </a:stretch>
        </p:blipFill>
        <p:spPr>
          <a:xfrm>
            <a:off x="647700" y="1574800"/>
            <a:ext cx="6350000" cy="4651376"/>
          </a:xfrm>
          <a:prstGeom prst="rect">
            <a:avLst/>
          </a:prstGeom>
          <a:ln w="12700">
            <a:miter lim="400000"/>
          </a:ln>
        </p:spPr>
      </p:pic>
      <p:sp>
        <p:nvSpPr>
          <p:cNvPr id="110" name="Line 4"/>
          <p:cNvSpPr/>
          <p:nvPr/>
        </p:nvSpPr>
        <p:spPr>
          <a:xfrm>
            <a:off x="4930775" y="2503488"/>
            <a:ext cx="1" cy="1490663"/>
          </a:xfrm>
          <a:prstGeom prst="line">
            <a:avLst/>
          </a:prstGeom>
          <a:ln w="12700">
            <a:solidFill>
              <a:srgbClr val="D90B00"/>
            </a:solidFill>
            <a:prstDash val="sysDot"/>
            <a:miter/>
          </a:ln>
        </p:spPr>
        <p:txBody>
          <a:bodyPr lIns="45719" rIns="45719"/>
          <a:lstStyle/>
          <a:p>
            <a:pPr/>
          </a:p>
        </p:txBody>
      </p:sp>
      <p:sp>
        <p:nvSpPr>
          <p:cNvPr id="111" name="Line 5"/>
          <p:cNvSpPr/>
          <p:nvPr/>
        </p:nvSpPr>
        <p:spPr>
          <a:xfrm>
            <a:off x="2732088" y="3425825"/>
            <a:ext cx="3770313" cy="0"/>
          </a:xfrm>
          <a:prstGeom prst="line">
            <a:avLst/>
          </a:prstGeom>
          <a:ln w="12700">
            <a:solidFill>
              <a:srgbClr val="D90B00"/>
            </a:solidFill>
            <a:prstDash val="sysDot"/>
            <a:miter/>
          </a:ln>
        </p:spPr>
        <p:txBody>
          <a:bodyPr lIns="45719" rIns="45719"/>
          <a:lstStyle/>
          <a:p>
            <a:pPr/>
          </a:p>
        </p:txBody>
      </p:sp>
      <p:pic>
        <p:nvPicPr>
          <p:cNvPr id="112" name="Picture 6" descr="Picture 6"/>
          <p:cNvPicPr>
            <a:picLocks noChangeAspect="1"/>
          </p:cNvPicPr>
          <p:nvPr/>
        </p:nvPicPr>
        <p:blipFill>
          <a:blip r:embed="rId2">
            <a:extLst/>
          </a:blip>
          <a:srcRect l="2443" t="56894" r="0" b="0"/>
          <a:stretch>
            <a:fillRect/>
          </a:stretch>
        </p:blipFill>
        <p:spPr>
          <a:xfrm>
            <a:off x="6972300" y="4937125"/>
            <a:ext cx="6045200" cy="3389313"/>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Rectangle 2"/>
          <p:cNvSpPr txBox="1"/>
          <p:nvPr>
            <p:ph type="title"/>
          </p:nvPr>
        </p:nvSpPr>
        <p:spPr>
          <a:prstGeom prst="rect">
            <a:avLst/>
          </a:prstGeom>
        </p:spPr>
        <p:txBody>
          <a:bodyPr/>
          <a:lstStyle/>
          <a:p>
            <a:pPr/>
            <a:r>
              <a:t>Joe Lstiburek's Rules</a:t>
            </a:r>
            <a:r>
              <a:rPr baseline="31999"/>
              <a:t>2</a:t>
            </a:r>
          </a:p>
        </p:txBody>
      </p:sp>
      <p:sp>
        <p:nvSpPr>
          <p:cNvPr id="115" name="Rectangle 3"/>
          <p:cNvSpPr txBox="1"/>
          <p:nvPr>
            <p:ph type="body" idx="1"/>
          </p:nvPr>
        </p:nvSpPr>
        <p:spPr>
          <a:prstGeom prst="rect">
            <a:avLst/>
          </a:prstGeom>
        </p:spPr>
        <p:txBody>
          <a:bodyPr lIns="0" tIns="0" rIns="0" bIns="0"/>
          <a:lstStyle>
            <a:lvl1pPr marL="774700" indent="-774700"/>
          </a:lstStyle>
          <a:p>
            <a:pPr/>
            <a:r>
              <a:t>The fundamental principle of control of water in the vapor form is to keep it out and to let it out if it gets in. </a:t>
            </a:r>
          </a:p>
        </p:txBody>
      </p:sp>
      <p:sp>
        <p:nvSpPr>
          <p:cNvPr id="116" name="Rectangle 4"/>
          <p:cNvSpPr txBox="1"/>
          <p:nvPr/>
        </p:nvSpPr>
        <p:spPr>
          <a:xfrm>
            <a:off x="8584197" y="8890000"/>
            <a:ext cx="4015792" cy="1860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2) Joseph Lstiburek: BSD-106 Understanding Vapor Barriers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 name="Rectangle 2"/>
          <p:cNvSpPr txBox="1"/>
          <p:nvPr>
            <p:ph type="title"/>
          </p:nvPr>
        </p:nvSpPr>
        <p:spPr>
          <a:prstGeom prst="rect">
            <a:avLst/>
          </a:prstGeom>
        </p:spPr>
        <p:txBody>
          <a:bodyPr/>
          <a:lstStyle/>
          <a:p>
            <a:pPr/>
            <a:r>
              <a:t>Vapor Retarder</a:t>
            </a:r>
            <a:r>
              <a:rPr baseline="31999"/>
              <a:t>2</a:t>
            </a:r>
          </a:p>
        </p:txBody>
      </p:sp>
      <p:sp>
        <p:nvSpPr>
          <p:cNvPr id="121" name="Rectangle 3"/>
          <p:cNvSpPr txBox="1"/>
          <p:nvPr>
            <p:ph type="body" idx="1"/>
          </p:nvPr>
        </p:nvSpPr>
        <p:spPr>
          <a:prstGeom prst="rect">
            <a:avLst/>
          </a:prstGeom>
        </p:spPr>
        <p:txBody>
          <a:bodyPr/>
          <a:lstStyle/>
          <a:p>
            <a:pPr marL="0" indent="0"/>
            <a:r>
              <a:t>Vapor Retarder*: The element that is designed and installed in an assembly to retard the movement of water by vapor diffusion. </a:t>
            </a:r>
          </a:p>
          <a:p>
            <a:pPr lvl="2" marL="0" indent="1295400">
              <a:spcBef>
                <a:spcPts val="800"/>
              </a:spcBef>
              <a:defRPr sz="3400"/>
            </a:pPr>
            <a:r>
              <a:t>Class I Vapor Retarder: </a:t>
            </a:r>
          </a:p>
          <a:p>
            <a:pPr lvl="4" marL="0" indent="2603500">
              <a:spcBef>
                <a:spcPts val="700"/>
              </a:spcBef>
              <a:defRPr sz="2600"/>
            </a:pPr>
            <a:r>
              <a:t>0.1 perm or less</a:t>
            </a:r>
          </a:p>
          <a:p>
            <a:pPr lvl="2" marL="0" indent="1295400">
              <a:spcBef>
                <a:spcPts val="800"/>
              </a:spcBef>
              <a:defRPr sz="3400"/>
            </a:pPr>
            <a:r>
              <a:t>Class II  Vapor Retarder: </a:t>
            </a:r>
          </a:p>
          <a:p>
            <a:pPr lvl="3" marL="0" indent="1955800">
              <a:spcBef>
                <a:spcPts val="700"/>
              </a:spcBef>
              <a:defRPr sz="2600"/>
            </a:pPr>
            <a:r>
              <a:t>1.0 perm or less and greater than 0.1 perm</a:t>
            </a:r>
          </a:p>
          <a:p>
            <a:pPr lvl="2" marL="0" indent="1295400">
              <a:spcBef>
                <a:spcPts val="800"/>
              </a:spcBef>
              <a:defRPr sz="3400"/>
            </a:pPr>
            <a:r>
              <a:t>Class III Vapor Retarder</a:t>
            </a:r>
          </a:p>
          <a:p>
            <a:pPr lvl="3" marL="0" indent="1955800">
              <a:spcBef>
                <a:spcPts val="700"/>
              </a:spcBef>
              <a:defRPr sz="2600"/>
            </a:pPr>
            <a:r>
              <a:t>10 perm or less and greater than 1.0 perm</a:t>
            </a:r>
          </a:p>
          <a:p>
            <a:pPr lvl="4" marL="0" indent="2603500">
              <a:spcBef>
                <a:spcPts val="700"/>
              </a:spcBef>
              <a:defRPr i="1" sz="1200"/>
            </a:pPr>
            <a:r>
              <a:t>* taken somewhat from ASHRAE Fundamentals 2001, Chapter 23.</a:t>
            </a:r>
          </a:p>
        </p:txBody>
      </p:sp>
      <p:sp>
        <p:nvSpPr>
          <p:cNvPr id="122" name="Rectangle 4"/>
          <p:cNvSpPr txBox="1"/>
          <p:nvPr/>
        </p:nvSpPr>
        <p:spPr>
          <a:xfrm>
            <a:off x="8584197" y="8890000"/>
            <a:ext cx="4015792" cy="1860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2) Joseph Lstiburek: BSD-106 Understanding Vapor Barriers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 name="Rectangle 2"/>
          <p:cNvSpPr txBox="1"/>
          <p:nvPr>
            <p:ph type="title"/>
          </p:nvPr>
        </p:nvSpPr>
        <p:spPr>
          <a:prstGeom prst="rect">
            <a:avLst/>
          </a:prstGeom>
        </p:spPr>
        <p:txBody>
          <a:bodyPr/>
          <a:lstStyle/>
          <a:p>
            <a:pPr/>
            <a:r>
              <a:t>Vapor Barrier</a:t>
            </a:r>
            <a:r>
              <a:rPr baseline="31999"/>
              <a:t>2</a:t>
            </a:r>
          </a:p>
        </p:txBody>
      </p:sp>
      <p:sp>
        <p:nvSpPr>
          <p:cNvPr id="127" name="Rectangle 3"/>
          <p:cNvSpPr txBox="1"/>
          <p:nvPr>
            <p:ph type="body" idx="1"/>
          </p:nvPr>
        </p:nvSpPr>
        <p:spPr>
          <a:prstGeom prst="rect">
            <a:avLst/>
          </a:prstGeom>
        </p:spPr>
        <p:txBody>
          <a:bodyPr/>
          <a:lstStyle/>
          <a:p>
            <a:pPr marL="0" indent="0"/>
            <a:r>
              <a:t>So, what is a Vapor Barrier? </a:t>
            </a:r>
          </a:p>
          <a:p>
            <a:pPr lvl="1" marL="0" indent="647700">
              <a:spcBef>
                <a:spcPts val="1000"/>
              </a:spcBef>
              <a:defRPr sz="3800"/>
            </a:pPr>
            <a:r>
              <a:t>It is a Class I vapor retarder </a:t>
            </a:r>
            <a:r>
              <a:rPr sz="2600"/>
              <a:t>(</a:t>
            </a:r>
            <a:r>
              <a:rPr i="1" sz="2600"/>
              <a:t>0.1 perm or less</a:t>
            </a:r>
            <a:r>
              <a:rPr sz="2600"/>
              <a:t>)</a:t>
            </a:r>
            <a:r>
              <a:t>.</a:t>
            </a:r>
          </a:p>
        </p:txBody>
      </p:sp>
      <p:sp>
        <p:nvSpPr>
          <p:cNvPr id="128" name="Rectangle 4"/>
          <p:cNvSpPr txBox="1"/>
          <p:nvPr/>
        </p:nvSpPr>
        <p:spPr>
          <a:xfrm>
            <a:off x="8584197" y="8890000"/>
            <a:ext cx="4015792" cy="1860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2) Joseph Lstiburek: BSD-106 Understanding Vapor Barriers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 name="Rectangle 2"/>
          <p:cNvSpPr txBox="1"/>
          <p:nvPr>
            <p:ph type="title"/>
          </p:nvPr>
        </p:nvSpPr>
        <p:spPr>
          <a:prstGeom prst="rect">
            <a:avLst/>
          </a:prstGeom>
        </p:spPr>
        <p:txBody>
          <a:bodyPr/>
          <a:lstStyle/>
          <a:p>
            <a:pPr/>
            <a:r>
              <a:t>Categories of Permeability</a:t>
            </a:r>
            <a:r>
              <a:rPr baseline="31999"/>
              <a:t>2</a:t>
            </a:r>
          </a:p>
        </p:txBody>
      </p:sp>
      <p:sp>
        <p:nvSpPr>
          <p:cNvPr id="131" name="Rectangle 3"/>
          <p:cNvSpPr txBox="1"/>
          <p:nvPr>
            <p:ph type="body" idx="1"/>
          </p:nvPr>
        </p:nvSpPr>
        <p:spPr>
          <a:prstGeom prst="rect">
            <a:avLst/>
          </a:prstGeom>
        </p:spPr>
        <p:txBody>
          <a:bodyPr/>
          <a:lstStyle/>
          <a:p>
            <a:pPr marL="0" indent="0"/>
            <a:r>
              <a:t>Vapor impermeable</a:t>
            </a:r>
          </a:p>
          <a:p>
            <a:pPr lvl="1" marL="0" indent="647700">
              <a:spcBef>
                <a:spcPts val="1000"/>
              </a:spcBef>
              <a:defRPr sz="3800"/>
            </a:pPr>
            <a:r>
              <a:t>0.1 perm or less</a:t>
            </a:r>
          </a:p>
          <a:p>
            <a:pPr marL="0" indent="0"/>
            <a:r>
              <a:t>Vapor semi-impermeable	</a:t>
            </a:r>
          </a:p>
          <a:p>
            <a:pPr lvl="1" marL="0" indent="647700">
              <a:spcBef>
                <a:spcPts val="1000"/>
              </a:spcBef>
              <a:defRPr sz="3800"/>
            </a:pPr>
            <a:r>
              <a:t>1.0 perm or less and greater than 0.1 perm</a:t>
            </a:r>
          </a:p>
          <a:p>
            <a:pPr marL="0" indent="0"/>
            <a:r>
              <a:t>Vapor semi-permeable:</a:t>
            </a:r>
          </a:p>
          <a:p>
            <a:pPr lvl="1" marL="0" indent="647700">
              <a:spcBef>
                <a:spcPts val="1000"/>
              </a:spcBef>
              <a:defRPr sz="3800"/>
            </a:pPr>
            <a:r>
              <a:t>10 perms or less and greater than 1.0 perm</a:t>
            </a:r>
          </a:p>
          <a:p>
            <a:pPr marL="0" indent="0"/>
            <a:r>
              <a:t>Vapor permeable:</a:t>
            </a:r>
          </a:p>
          <a:p>
            <a:pPr lvl="1" marL="0" indent="647700">
              <a:spcBef>
                <a:spcPts val="1000"/>
              </a:spcBef>
              <a:defRPr sz="3800"/>
            </a:pPr>
            <a:r>
              <a:t>10 perms or greater</a:t>
            </a:r>
          </a:p>
        </p:txBody>
      </p:sp>
      <p:sp>
        <p:nvSpPr>
          <p:cNvPr id="132" name="Rectangle 4"/>
          <p:cNvSpPr txBox="1"/>
          <p:nvPr/>
        </p:nvSpPr>
        <p:spPr>
          <a:xfrm>
            <a:off x="8584197" y="8890000"/>
            <a:ext cx="4015792" cy="1860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2) Joseph Lstiburek: BSD-106 Understanding Vapor Barriers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 name="Rectangle 2"/>
          <p:cNvSpPr txBox="1"/>
          <p:nvPr>
            <p:ph type="title"/>
          </p:nvPr>
        </p:nvSpPr>
        <p:spPr>
          <a:prstGeom prst="rect">
            <a:avLst/>
          </a:prstGeom>
        </p:spPr>
        <p:txBody>
          <a:bodyPr/>
          <a:lstStyle/>
          <a:p>
            <a:pPr/>
            <a:r>
              <a:t>Joe Lstiburek's Principles</a:t>
            </a:r>
            <a:r>
              <a:rPr baseline="31999"/>
              <a:t>2</a:t>
            </a:r>
          </a:p>
        </p:txBody>
      </p:sp>
      <p:sp>
        <p:nvSpPr>
          <p:cNvPr id="135" name="Rectangle 3"/>
          <p:cNvSpPr txBox="1"/>
          <p:nvPr>
            <p:ph type="body" idx="1"/>
          </p:nvPr>
        </p:nvSpPr>
        <p:spPr>
          <a:prstGeom prst="rect">
            <a:avLst/>
          </a:prstGeom>
        </p:spPr>
        <p:txBody>
          <a:bodyPr/>
          <a:lstStyle/>
          <a:p>
            <a:pPr marL="774700" indent="-774700">
              <a:spcBef>
                <a:spcPts val="0"/>
              </a:spcBef>
              <a:defRPr sz="2500"/>
            </a:pPr>
            <a:r>
              <a:t>Avoidance of using vapor barriers where vapor retarders will provide satisfactory performance.  </a:t>
            </a:r>
          </a:p>
          <a:p>
            <a:pPr marL="774700" indent="-774700">
              <a:spcBef>
                <a:spcPts val="400"/>
              </a:spcBef>
              <a:defRPr sz="2500"/>
            </a:pPr>
            <a:r>
              <a:t>Avoidance of using vapor retarders where vapor permeable materials will provide satisfactory performance. Thereby encouraging drying mechanisms over wetting prevention mechanisms.</a:t>
            </a:r>
          </a:p>
          <a:p>
            <a:pPr marL="774700" indent="-774700">
              <a:spcBef>
                <a:spcPts val="400"/>
              </a:spcBef>
              <a:defRPr sz="2500"/>
            </a:pPr>
            <a:r>
              <a:t>Avoidance of the installation of vapor barriers on both sides of assemblies – i.e. </a:t>
            </a:r>
            <a:r>
              <a:rPr>
                <a:latin typeface="Arial"/>
                <a:ea typeface="Arial"/>
                <a:cs typeface="Arial"/>
                <a:sym typeface="Arial"/>
              </a:rPr>
              <a:t>“</a:t>
            </a:r>
            <a:r>
              <a:t>double vapor barriers</a:t>
            </a:r>
            <a:r>
              <a:rPr>
                <a:latin typeface="Arial"/>
                <a:ea typeface="Arial"/>
                <a:cs typeface="Arial"/>
                <a:sym typeface="Arial"/>
              </a:rPr>
              <a:t>”</a:t>
            </a:r>
            <a:r>
              <a:t> in order to facilitate assembly drying in at least one direction.</a:t>
            </a:r>
          </a:p>
          <a:p>
            <a:pPr marL="774700" indent="-774700">
              <a:spcBef>
                <a:spcPts val="400"/>
              </a:spcBef>
              <a:defRPr sz="2500"/>
            </a:pPr>
            <a:r>
              <a:t>Avoidance of the installation of vapor barriers such as polyethylene vapor barriers, foil faced batt insulation &amp; reflective radiant barrier foil insulation on the interior of air-conditioned assemblies.</a:t>
            </a:r>
          </a:p>
          <a:p>
            <a:pPr marL="774700" indent="-774700">
              <a:spcBef>
                <a:spcPts val="400"/>
              </a:spcBef>
              <a:defRPr sz="2500"/>
            </a:pPr>
            <a:r>
              <a:t>Avoidance of the installation of vinyl wall coverings on the inside of air-conditioned assemblies.</a:t>
            </a:r>
          </a:p>
          <a:p>
            <a:pPr marL="774700" indent="-774700">
              <a:spcBef>
                <a:spcPts val="400"/>
              </a:spcBef>
              <a:defRPr sz="2500"/>
            </a:pPr>
            <a:r>
              <a:t>Enclosures are ventilated meeting ASHRAE Standard 62.2 or 62.1</a:t>
            </a:r>
          </a:p>
        </p:txBody>
      </p:sp>
      <p:sp>
        <p:nvSpPr>
          <p:cNvPr id="136" name="Rectangle 4"/>
          <p:cNvSpPr txBox="1"/>
          <p:nvPr/>
        </p:nvSpPr>
        <p:spPr>
          <a:xfrm>
            <a:off x="8584197" y="8890000"/>
            <a:ext cx="4015792" cy="1860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2) Joseph Lstiburek: BSD-106 Understanding Vapor Barriers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 name="Rectangle 2"/>
          <p:cNvSpPr txBox="1"/>
          <p:nvPr>
            <p:ph type="title"/>
          </p:nvPr>
        </p:nvSpPr>
        <p:spPr>
          <a:prstGeom prst="rect">
            <a:avLst/>
          </a:prstGeom>
        </p:spPr>
        <p:txBody>
          <a:bodyPr/>
          <a:lstStyle/>
          <a:p>
            <a:pPr/>
            <a:r>
              <a:t>Ron Brand's Rules</a:t>
            </a:r>
          </a:p>
        </p:txBody>
      </p:sp>
      <p:sp>
        <p:nvSpPr>
          <p:cNvPr id="139" name="Rectangle 3"/>
          <p:cNvSpPr txBox="1"/>
          <p:nvPr>
            <p:ph type="body" idx="1"/>
          </p:nvPr>
        </p:nvSpPr>
        <p:spPr>
          <a:prstGeom prst="rect">
            <a:avLst/>
          </a:prstGeom>
        </p:spPr>
        <p:txBody>
          <a:bodyPr/>
          <a:lstStyle/>
          <a:p>
            <a:pPr marL="774700" indent="-774700"/>
            <a:r>
              <a:t>1) Enclose the building in a continuous </a:t>
            </a:r>
            <a:r>
              <a:rPr>
                <a:solidFill>
                  <a:srgbClr val="FF0000"/>
                </a:solidFill>
              </a:rPr>
              <a:t>air barrier</a:t>
            </a:r>
            <a:endParaRPr>
              <a:solidFill>
                <a:srgbClr val="FF0000"/>
              </a:solidFill>
            </a:endParaRPr>
          </a:p>
          <a:p>
            <a:pPr marL="774700" indent="-774700"/>
            <a:r>
              <a:t>2) Provide continuous support (</a:t>
            </a:r>
            <a:r>
              <a:rPr>
                <a:solidFill>
                  <a:srgbClr val="FF0000"/>
                </a:solidFill>
              </a:rPr>
              <a:t>panel</a:t>
            </a:r>
            <a:r>
              <a:t>) for the air barrier against when loads begin</a:t>
            </a:r>
          </a:p>
          <a:p>
            <a:pPr marL="774700" indent="-774700"/>
            <a:r>
              <a:t>3) Ensure that the air barrier is flexible joints where movement may occur begin</a:t>
            </a:r>
          </a:p>
        </p:txBody>
      </p:sp>
      <p:sp>
        <p:nvSpPr>
          <p:cNvPr id="140" name="Rectangle 4"/>
          <p:cNvSpPr txBox="1"/>
          <p:nvPr/>
        </p:nvSpPr>
        <p:spPr>
          <a:xfrm>
            <a:off x="8583625" y="8890000"/>
            <a:ext cx="3792525" cy="1860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1) Ron Brand: Architectural Details For Insulated Buildings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Rectangle 2"/>
          <p:cNvSpPr txBox="1"/>
          <p:nvPr>
            <p:ph type="title"/>
          </p:nvPr>
        </p:nvSpPr>
        <p:spPr>
          <a:prstGeom prst="rect">
            <a:avLst/>
          </a:prstGeom>
        </p:spPr>
        <p:txBody>
          <a:bodyPr/>
          <a:lstStyle/>
          <a:p>
            <a:pPr/>
            <a:r>
              <a:t>Ron Brand's Rules</a:t>
            </a:r>
          </a:p>
        </p:txBody>
      </p:sp>
      <p:sp>
        <p:nvSpPr>
          <p:cNvPr id="145" name="Rectangle 3"/>
          <p:cNvSpPr txBox="1"/>
          <p:nvPr>
            <p:ph type="body" idx="1"/>
          </p:nvPr>
        </p:nvSpPr>
        <p:spPr>
          <a:prstGeom prst="rect">
            <a:avLst/>
          </a:prstGeom>
        </p:spPr>
        <p:txBody>
          <a:bodyPr/>
          <a:lstStyle/>
          <a:p>
            <a:pPr marL="774700" indent="-774700"/>
            <a:r>
              <a:t>4) Provide continuous </a:t>
            </a:r>
            <a:r>
              <a:rPr>
                <a:solidFill>
                  <a:srgbClr val="FF0000"/>
                </a:solidFill>
              </a:rPr>
              <a:t>insulation</a:t>
            </a:r>
            <a:r>
              <a:t> to keep the air barrier warm and to conserve energy in the building </a:t>
            </a:r>
          </a:p>
          <a:p>
            <a:pPr marL="774700" indent="-774700"/>
            <a:r>
              <a:t>5) Keep the insulation tight to the air barrier</a:t>
            </a:r>
          </a:p>
          <a:p>
            <a:pPr marL="774700" indent="-774700"/>
            <a:r>
              <a:t>6) Protect the insulation with the </a:t>
            </a:r>
            <a:r>
              <a:rPr>
                <a:solidFill>
                  <a:srgbClr val="FF0000"/>
                </a:solidFill>
              </a:rPr>
              <a:t>rain screen/sunscreen</a:t>
            </a:r>
            <a:r>
              <a:t> supported out from the structure in a way that does not penetrate the insulation with excessive bridges</a:t>
            </a:r>
          </a:p>
        </p:txBody>
      </p:sp>
      <p:sp>
        <p:nvSpPr>
          <p:cNvPr id="146" name="Rectangle 4"/>
          <p:cNvSpPr txBox="1"/>
          <p:nvPr/>
        </p:nvSpPr>
        <p:spPr>
          <a:xfrm>
            <a:off x="8583625" y="8890000"/>
            <a:ext cx="3792525" cy="1860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1) Ron Brand: Architectural Details For Insulated Buildings</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Rectangle 2"/>
          <p:cNvSpPr txBox="1"/>
          <p:nvPr>
            <p:ph type="title"/>
          </p:nvPr>
        </p:nvSpPr>
        <p:spPr>
          <a:prstGeom prst="rect">
            <a:avLst/>
          </a:prstGeom>
        </p:spPr>
        <p:txBody>
          <a:bodyPr/>
          <a:lstStyle/>
          <a:p>
            <a:pPr/>
            <a:r>
              <a:t>Ron Brand's Rules</a:t>
            </a:r>
          </a:p>
        </p:txBody>
      </p:sp>
      <p:sp>
        <p:nvSpPr>
          <p:cNvPr id="151" name="Rectangle 3"/>
          <p:cNvSpPr txBox="1"/>
          <p:nvPr>
            <p:ph type="body" idx="1"/>
          </p:nvPr>
        </p:nvSpPr>
        <p:spPr>
          <a:prstGeom prst="rect">
            <a:avLst/>
          </a:prstGeom>
        </p:spPr>
        <p:txBody>
          <a:bodyPr lIns="0" tIns="0" rIns="0" bIns="0"/>
          <a:lstStyle/>
          <a:p>
            <a:pPr marL="774700" indent="-774700"/>
            <a:r>
              <a:t>7) Provide enough open space (</a:t>
            </a:r>
            <a:r>
              <a:rPr>
                <a:solidFill>
                  <a:srgbClr val="FF0000"/>
                </a:solidFill>
              </a:rPr>
              <a:t>gap</a:t>
            </a:r>
            <a:r>
              <a:t>) for drainage and construction clearances between the rain screen and the insulation</a:t>
            </a:r>
          </a:p>
          <a:p>
            <a:pPr marL="774700" indent="-774700"/>
            <a:r>
              <a:t>8) Drain the wall cavity to the outside</a:t>
            </a:r>
          </a:p>
        </p:txBody>
      </p:sp>
      <p:sp>
        <p:nvSpPr>
          <p:cNvPr id="152" name="Rectangle 4"/>
          <p:cNvSpPr txBox="1"/>
          <p:nvPr/>
        </p:nvSpPr>
        <p:spPr>
          <a:xfrm>
            <a:off x="8583625" y="8890000"/>
            <a:ext cx="3792525" cy="1860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1) Ron Brand: Architectural Details For Insulated Buildings</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Rectangle 2"/>
          <p:cNvSpPr txBox="1"/>
          <p:nvPr>
            <p:ph type="title"/>
          </p:nvPr>
        </p:nvSpPr>
        <p:spPr>
          <a:prstGeom prst="rect">
            <a:avLst/>
          </a:prstGeom>
        </p:spPr>
        <p:txBody>
          <a:bodyPr/>
          <a:lstStyle/>
          <a:p>
            <a:pPr/>
            <a:r>
              <a:t>Steve Lee's Mnemonic: SPAIGR</a:t>
            </a:r>
          </a:p>
        </p:txBody>
      </p:sp>
      <p:sp>
        <p:nvSpPr>
          <p:cNvPr id="155" name="Rectangle 3"/>
          <p:cNvSpPr txBox="1"/>
          <p:nvPr>
            <p:ph type="body" idx="1"/>
          </p:nvPr>
        </p:nvSpPr>
        <p:spPr>
          <a:prstGeom prst="rect">
            <a:avLst/>
          </a:prstGeom>
        </p:spPr>
        <p:txBody>
          <a:bodyPr/>
          <a:lstStyle/>
          <a:p>
            <a:pPr marL="0" indent="0">
              <a:tabLst>
                <a:tab pos="1117600" algn="l"/>
                <a:tab pos="1117600" algn="l"/>
                <a:tab pos="1117600" algn="l"/>
                <a:tab pos="1117600" algn="l"/>
                <a:tab pos="1117600" algn="l"/>
                <a:tab pos="1117600" algn="l"/>
                <a:tab pos="1117600" algn="l"/>
              </a:tabLst>
            </a:pPr>
            <a:r>
              <a:t>S – 	structure</a:t>
            </a:r>
          </a:p>
          <a:p>
            <a:pPr marL="0" indent="0">
              <a:tabLst>
                <a:tab pos="1117600" algn="l"/>
                <a:tab pos="1117600" algn="l"/>
                <a:tab pos="1117600" algn="l"/>
                <a:tab pos="1117600" algn="l"/>
                <a:tab pos="1117600" algn="l"/>
                <a:tab pos="1117600" algn="l"/>
                <a:tab pos="1117600" algn="l"/>
              </a:tabLst>
            </a:pPr>
            <a:r>
              <a:t>P – 	panel</a:t>
            </a:r>
          </a:p>
          <a:p>
            <a:pPr marL="0" indent="0">
              <a:tabLst>
                <a:tab pos="1117600" algn="l"/>
                <a:tab pos="1117600" algn="l"/>
                <a:tab pos="1117600" algn="l"/>
                <a:tab pos="1117600" algn="l"/>
                <a:tab pos="1117600" algn="l"/>
                <a:tab pos="1117600" algn="l"/>
                <a:tab pos="1117600" algn="l"/>
              </a:tabLst>
            </a:pPr>
            <a:r>
              <a:t>A – 	air barrier (vapor barrier, drainage plane)</a:t>
            </a:r>
          </a:p>
          <a:p>
            <a:pPr marL="0" indent="0">
              <a:tabLst>
                <a:tab pos="1117600" algn="l"/>
                <a:tab pos="1117600" algn="l"/>
                <a:tab pos="1117600" algn="l"/>
                <a:tab pos="1117600" algn="l"/>
                <a:tab pos="1117600" algn="l"/>
                <a:tab pos="1117600" algn="l"/>
                <a:tab pos="1117600" algn="l"/>
              </a:tabLst>
            </a:pPr>
            <a:r>
              <a:t>I – 	insulation</a:t>
            </a:r>
          </a:p>
          <a:p>
            <a:pPr marL="0" indent="0">
              <a:tabLst>
                <a:tab pos="1117600" algn="l"/>
                <a:tab pos="1117600" algn="l"/>
                <a:tab pos="1117600" algn="l"/>
                <a:tab pos="1117600" algn="l"/>
                <a:tab pos="1117600" algn="l"/>
                <a:tab pos="1117600" algn="l"/>
                <a:tab pos="1117600" algn="l"/>
              </a:tabLst>
            </a:pPr>
            <a:r>
              <a:t>G – 	gap</a:t>
            </a:r>
          </a:p>
          <a:p>
            <a:pPr marL="0" indent="0">
              <a:tabLst>
                <a:tab pos="1117600" algn="l"/>
                <a:tab pos="1117600" algn="l"/>
                <a:tab pos="1117600" algn="l"/>
                <a:tab pos="1117600" algn="l"/>
                <a:tab pos="1117600" algn="l"/>
                <a:tab pos="1117600" algn="l"/>
                <a:tab pos="1117600" algn="l"/>
              </a:tabLst>
            </a:pPr>
            <a:r>
              <a:t>R – 	rainscreen</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 name="Rectangle 2"/>
          <p:cNvSpPr txBox="1"/>
          <p:nvPr>
            <p:ph type="title"/>
          </p:nvPr>
        </p:nvSpPr>
        <p:spPr>
          <a:prstGeom prst="rect">
            <a:avLst/>
          </a:prstGeom>
        </p:spPr>
        <p:txBody>
          <a:bodyPr/>
          <a:lstStyle/>
          <a:p>
            <a:pPr/>
            <a:r>
              <a:t>References</a:t>
            </a:r>
          </a:p>
        </p:txBody>
      </p:sp>
      <p:sp>
        <p:nvSpPr>
          <p:cNvPr id="79" name="Rectangle 3"/>
          <p:cNvSpPr txBox="1"/>
          <p:nvPr>
            <p:ph type="body" idx="1"/>
          </p:nvPr>
        </p:nvSpPr>
        <p:spPr>
          <a:prstGeom prst="rect">
            <a:avLst/>
          </a:prstGeom>
        </p:spPr>
        <p:txBody>
          <a:bodyPr/>
          <a:lstStyle/>
          <a:p>
            <a:pPr marL="0" indent="0"/>
            <a:r>
              <a:t>Ron Brand: Architectural Details For Insulated Buildings</a:t>
            </a:r>
          </a:p>
          <a:p>
            <a:pPr marL="0" indent="0"/>
            <a:r>
              <a:t>Joseph Lstiburek: BSD-106 Understanding Vapor Barriers</a:t>
            </a:r>
          </a:p>
          <a:p>
            <a:pPr marL="0" indent="0"/>
            <a:r>
              <a:t>Ed Allen: Fundamentals of Building Construction &amp; Architectural Detailing</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Rectangle 2"/>
          <p:cNvSpPr txBox="1"/>
          <p:nvPr>
            <p:ph type="title"/>
          </p:nvPr>
        </p:nvSpPr>
        <p:spPr>
          <a:prstGeom prst="rect">
            <a:avLst/>
          </a:prstGeom>
        </p:spPr>
        <p:txBody>
          <a:bodyPr/>
          <a:lstStyle/>
          <a:p>
            <a:pPr/>
            <a:r>
              <a:t>Brick/ CMU/ Steel Spandrel Section:</a:t>
            </a:r>
            <a:br/>
            <a:r>
              <a:t>Complete</a:t>
            </a:r>
          </a:p>
        </p:txBody>
      </p:sp>
      <p:pic>
        <p:nvPicPr>
          <p:cNvPr id="158" name="Picture 3" descr="Picture 3"/>
          <p:cNvPicPr>
            <a:picLocks noChangeAspect="1"/>
          </p:cNvPicPr>
          <p:nvPr/>
        </p:nvPicPr>
        <p:blipFill>
          <a:blip r:embed="rId2">
            <a:extLst/>
          </a:blip>
          <a:srcRect l="1923" t="5499" r="1169" b="3166"/>
          <a:stretch>
            <a:fillRect/>
          </a:stretch>
        </p:blipFill>
        <p:spPr>
          <a:xfrm>
            <a:off x="850899" y="2146299"/>
            <a:ext cx="8318501" cy="6959601"/>
          </a:xfrm>
          <a:prstGeom prst="rect">
            <a:avLst/>
          </a:prstGeom>
          <a:ln w="12700">
            <a:miter lim="400000"/>
          </a:ln>
        </p:spPr>
      </p:pic>
      <p:sp>
        <p:nvSpPr>
          <p:cNvPr id="159" name="Rectangle 4"/>
          <p:cNvSpPr txBox="1"/>
          <p:nvPr/>
        </p:nvSpPr>
        <p:spPr>
          <a:xfrm>
            <a:off x="8583625" y="8890000"/>
            <a:ext cx="3792525" cy="1860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1) Ron Brand: Architectural Details For Insulated Buildings</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Rectangle 2"/>
          <p:cNvSpPr txBox="1"/>
          <p:nvPr>
            <p:ph type="title"/>
          </p:nvPr>
        </p:nvSpPr>
        <p:spPr>
          <a:prstGeom prst="rect">
            <a:avLst/>
          </a:prstGeom>
        </p:spPr>
        <p:txBody>
          <a:bodyPr/>
          <a:lstStyle/>
          <a:p>
            <a:pPr/>
            <a:r>
              <a:t>Brick/ CMU/ Steel Spandrel Section:</a:t>
            </a:r>
            <a:br/>
            <a:r>
              <a:t>S – Structure</a:t>
            </a:r>
          </a:p>
        </p:txBody>
      </p:sp>
      <p:pic>
        <p:nvPicPr>
          <p:cNvPr id="162" name="Picture 3" descr="Picture 3"/>
          <p:cNvPicPr>
            <a:picLocks noChangeAspect="1"/>
          </p:cNvPicPr>
          <p:nvPr/>
        </p:nvPicPr>
        <p:blipFill>
          <a:blip r:embed="rId2">
            <a:extLst/>
          </a:blip>
          <a:srcRect l="1035" t="5666" r="1169" b="2499"/>
          <a:stretch>
            <a:fillRect/>
          </a:stretch>
        </p:blipFill>
        <p:spPr>
          <a:xfrm>
            <a:off x="761999" y="2133599"/>
            <a:ext cx="8394701" cy="6997701"/>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Rectangle 2"/>
          <p:cNvSpPr txBox="1"/>
          <p:nvPr>
            <p:ph type="title"/>
          </p:nvPr>
        </p:nvSpPr>
        <p:spPr>
          <a:prstGeom prst="rect">
            <a:avLst/>
          </a:prstGeom>
        </p:spPr>
        <p:txBody>
          <a:bodyPr/>
          <a:lstStyle/>
          <a:p>
            <a:pPr/>
            <a:r>
              <a:t>Brick/ CMU/ Steel Spandrel Section:</a:t>
            </a:r>
            <a:br/>
            <a:r>
              <a:t>P – Panel</a:t>
            </a:r>
          </a:p>
        </p:txBody>
      </p:sp>
      <p:pic>
        <p:nvPicPr>
          <p:cNvPr id="165" name="Picture 3" descr="Picture 3"/>
          <p:cNvPicPr>
            <a:picLocks noChangeAspect="1"/>
          </p:cNvPicPr>
          <p:nvPr/>
        </p:nvPicPr>
        <p:blipFill>
          <a:blip r:embed="rId2">
            <a:extLst/>
          </a:blip>
          <a:srcRect l="1183" t="7500" r="1021" b="3665"/>
          <a:stretch>
            <a:fillRect/>
          </a:stretch>
        </p:blipFill>
        <p:spPr>
          <a:xfrm>
            <a:off x="787399" y="2298700"/>
            <a:ext cx="8394701" cy="6769100"/>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Rectangle 2"/>
          <p:cNvSpPr txBox="1"/>
          <p:nvPr>
            <p:ph type="title"/>
          </p:nvPr>
        </p:nvSpPr>
        <p:spPr>
          <a:prstGeom prst="rect">
            <a:avLst/>
          </a:prstGeom>
        </p:spPr>
        <p:txBody>
          <a:bodyPr/>
          <a:lstStyle/>
          <a:p>
            <a:pPr/>
            <a:r>
              <a:t>Brick/ CMU/ Steel Spandrel Section:</a:t>
            </a:r>
            <a:br/>
            <a:r>
              <a:t>A – Air Barrier</a:t>
            </a:r>
          </a:p>
        </p:txBody>
      </p:sp>
      <p:pic>
        <p:nvPicPr>
          <p:cNvPr id="168" name="Picture 3" descr="Picture 3"/>
          <p:cNvPicPr>
            <a:picLocks noChangeAspect="1"/>
          </p:cNvPicPr>
          <p:nvPr/>
        </p:nvPicPr>
        <p:blipFill>
          <a:blip r:embed="rId2">
            <a:extLst/>
          </a:blip>
          <a:srcRect l="1775" t="7666" r="1168" b="4332"/>
          <a:stretch>
            <a:fillRect/>
          </a:stretch>
        </p:blipFill>
        <p:spPr>
          <a:xfrm>
            <a:off x="838200" y="2298700"/>
            <a:ext cx="8331201" cy="6705600"/>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Rectangle 2"/>
          <p:cNvSpPr txBox="1"/>
          <p:nvPr>
            <p:ph type="title"/>
          </p:nvPr>
        </p:nvSpPr>
        <p:spPr>
          <a:prstGeom prst="rect">
            <a:avLst/>
          </a:prstGeom>
        </p:spPr>
        <p:txBody>
          <a:bodyPr/>
          <a:lstStyle/>
          <a:p>
            <a:pPr/>
            <a:r>
              <a:t>Brick/ CMU/ Steel Spandrel Section:</a:t>
            </a:r>
            <a:br/>
            <a:r>
              <a:t>I – Insulation</a:t>
            </a:r>
          </a:p>
        </p:txBody>
      </p:sp>
      <p:pic>
        <p:nvPicPr>
          <p:cNvPr id="171" name="Picture 3" descr="Picture 3"/>
          <p:cNvPicPr>
            <a:picLocks noChangeAspect="1"/>
          </p:cNvPicPr>
          <p:nvPr/>
        </p:nvPicPr>
        <p:blipFill>
          <a:blip r:embed="rId2">
            <a:extLst/>
          </a:blip>
          <a:srcRect l="0" t="7666" r="1020" b="2499"/>
          <a:stretch>
            <a:fillRect/>
          </a:stretch>
        </p:blipFill>
        <p:spPr>
          <a:xfrm>
            <a:off x="685800" y="2298699"/>
            <a:ext cx="8496301" cy="6845301"/>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Rectangle 2"/>
          <p:cNvSpPr txBox="1"/>
          <p:nvPr>
            <p:ph type="title"/>
          </p:nvPr>
        </p:nvSpPr>
        <p:spPr>
          <a:prstGeom prst="rect">
            <a:avLst/>
          </a:prstGeom>
        </p:spPr>
        <p:txBody>
          <a:bodyPr/>
          <a:lstStyle/>
          <a:p>
            <a:pPr/>
            <a:r>
              <a:t>Brick/ CMU/ Steel Spandrel Section:</a:t>
            </a:r>
            <a:br/>
            <a:r>
              <a:t>G -– Gap</a:t>
            </a:r>
          </a:p>
        </p:txBody>
      </p:sp>
      <p:pic>
        <p:nvPicPr>
          <p:cNvPr id="174" name="Picture 3" descr="Picture 3"/>
          <p:cNvPicPr>
            <a:picLocks noChangeAspect="1"/>
          </p:cNvPicPr>
          <p:nvPr/>
        </p:nvPicPr>
        <p:blipFill>
          <a:blip r:embed="rId2">
            <a:extLst/>
          </a:blip>
          <a:srcRect l="0" t="6000" r="1020" b="3333"/>
          <a:stretch>
            <a:fillRect/>
          </a:stretch>
        </p:blipFill>
        <p:spPr>
          <a:xfrm>
            <a:off x="673100" y="2184399"/>
            <a:ext cx="8496301" cy="6908801"/>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Rectangle 2"/>
          <p:cNvSpPr txBox="1"/>
          <p:nvPr>
            <p:ph type="title"/>
          </p:nvPr>
        </p:nvSpPr>
        <p:spPr>
          <a:prstGeom prst="rect">
            <a:avLst/>
          </a:prstGeom>
        </p:spPr>
        <p:txBody>
          <a:bodyPr/>
          <a:lstStyle/>
          <a:p>
            <a:pPr/>
            <a:r>
              <a:t>Brick/ CMU/ Steel Spandrel Section:</a:t>
            </a:r>
            <a:br/>
            <a:r>
              <a:t>R – Rainscreen</a:t>
            </a:r>
          </a:p>
        </p:txBody>
      </p:sp>
      <p:pic>
        <p:nvPicPr>
          <p:cNvPr id="177" name="Picture 3" descr="Picture 3"/>
          <p:cNvPicPr>
            <a:picLocks noChangeAspect="1"/>
          </p:cNvPicPr>
          <p:nvPr/>
        </p:nvPicPr>
        <p:blipFill>
          <a:blip r:embed="rId2">
            <a:extLst/>
          </a:blip>
          <a:srcRect l="0" t="7332" r="1020" b="3000"/>
          <a:stretch>
            <a:fillRect/>
          </a:stretch>
        </p:blipFill>
        <p:spPr>
          <a:xfrm>
            <a:off x="673100" y="2298700"/>
            <a:ext cx="8496301" cy="6832600"/>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9" name="Rectangle 2"/>
          <p:cNvSpPr txBox="1"/>
          <p:nvPr>
            <p:ph type="title"/>
          </p:nvPr>
        </p:nvSpPr>
        <p:spPr>
          <a:prstGeom prst="rect">
            <a:avLst/>
          </a:prstGeom>
        </p:spPr>
        <p:txBody>
          <a:bodyPr/>
          <a:lstStyle/>
          <a:p>
            <a:pPr/>
            <a:r>
              <a:t>Brick/ CMU/ Steel Parapet Section:</a:t>
            </a:r>
            <a:br/>
            <a:r>
              <a:t>Complete</a:t>
            </a:r>
          </a:p>
        </p:txBody>
      </p:sp>
      <p:pic>
        <p:nvPicPr>
          <p:cNvPr id="180" name="Picture 3" descr="Picture 3"/>
          <p:cNvPicPr>
            <a:picLocks noChangeAspect="1"/>
          </p:cNvPicPr>
          <p:nvPr/>
        </p:nvPicPr>
        <p:blipFill>
          <a:blip r:embed="rId2">
            <a:extLst/>
          </a:blip>
          <a:stretch>
            <a:fillRect/>
          </a:stretch>
        </p:blipFill>
        <p:spPr>
          <a:xfrm>
            <a:off x="647700" y="2019300"/>
            <a:ext cx="8996364" cy="6985000"/>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Rectangle 2"/>
          <p:cNvSpPr txBox="1"/>
          <p:nvPr>
            <p:ph type="title"/>
          </p:nvPr>
        </p:nvSpPr>
        <p:spPr>
          <a:prstGeom prst="rect">
            <a:avLst/>
          </a:prstGeom>
        </p:spPr>
        <p:txBody>
          <a:bodyPr/>
          <a:lstStyle/>
          <a:p>
            <a:pPr/>
            <a:r>
              <a:t>Brick/ CMU Wall Section:</a:t>
            </a:r>
            <a:br/>
            <a:r>
              <a:t>Vapor Profile</a:t>
            </a:r>
          </a:p>
        </p:txBody>
      </p:sp>
      <p:pic>
        <p:nvPicPr>
          <p:cNvPr id="183" name="Picture 3" descr="Picture 3"/>
          <p:cNvPicPr>
            <a:picLocks noChangeAspect="1"/>
          </p:cNvPicPr>
          <p:nvPr/>
        </p:nvPicPr>
        <p:blipFill>
          <a:blip r:embed="rId3">
            <a:extLst/>
          </a:blip>
          <a:stretch>
            <a:fillRect/>
          </a:stretch>
        </p:blipFill>
        <p:spPr>
          <a:xfrm>
            <a:off x="647700" y="2336800"/>
            <a:ext cx="5232400" cy="6350000"/>
          </a:xfrm>
          <a:prstGeom prst="rect">
            <a:avLst/>
          </a:prstGeom>
          <a:ln w="12700">
            <a:miter lim="400000"/>
          </a:ln>
        </p:spPr>
      </p:pic>
      <p:sp>
        <p:nvSpPr>
          <p:cNvPr id="184" name="Rectangle 4"/>
          <p:cNvSpPr txBox="1"/>
          <p:nvPr/>
        </p:nvSpPr>
        <p:spPr>
          <a:xfrm>
            <a:off x="8584197" y="8890000"/>
            <a:ext cx="4015792" cy="1860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2) Joseph Lstiburek: BSD-106 Understanding Vapor Barriers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Rectangle 2"/>
          <p:cNvSpPr txBox="1"/>
          <p:nvPr>
            <p:ph type="title"/>
          </p:nvPr>
        </p:nvSpPr>
        <p:spPr>
          <a:prstGeom prst="rect">
            <a:avLst/>
          </a:prstGeom>
        </p:spPr>
        <p:txBody>
          <a:bodyPr/>
          <a:lstStyle/>
          <a:p>
            <a:pPr/>
            <a:r>
              <a:t>Brick/ Steel Stud Wall Section:</a:t>
            </a:r>
            <a:br/>
            <a:r>
              <a:t>Vapor Profile</a:t>
            </a:r>
          </a:p>
        </p:txBody>
      </p:sp>
      <p:pic>
        <p:nvPicPr>
          <p:cNvPr id="189" name="Picture 3" descr="Picture 3"/>
          <p:cNvPicPr>
            <a:picLocks noChangeAspect="1"/>
          </p:cNvPicPr>
          <p:nvPr/>
        </p:nvPicPr>
        <p:blipFill>
          <a:blip r:embed="rId3">
            <a:extLst/>
          </a:blip>
          <a:stretch>
            <a:fillRect/>
          </a:stretch>
        </p:blipFill>
        <p:spPr>
          <a:xfrm>
            <a:off x="647700" y="2336800"/>
            <a:ext cx="5334000" cy="6350000"/>
          </a:xfrm>
          <a:prstGeom prst="rect">
            <a:avLst/>
          </a:prstGeom>
          <a:ln w="12700">
            <a:miter lim="400000"/>
          </a:ln>
        </p:spPr>
      </p:pic>
      <p:pic>
        <p:nvPicPr>
          <p:cNvPr id="190" name="Picture 4" descr="Picture 4"/>
          <p:cNvPicPr>
            <a:picLocks noChangeAspect="1"/>
          </p:cNvPicPr>
          <p:nvPr/>
        </p:nvPicPr>
        <p:blipFill>
          <a:blip r:embed="rId4">
            <a:extLst/>
          </a:blip>
          <a:stretch>
            <a:fillRect/>
          </a:stretch>
        </p:blipFill>
        <p:spPr>
          <a:xfrm>
            <a:off x="6502400" y="2336800"/>
            <a:ext cx="5257800" cy="6350000"/>
          </a:xfrm>
          <a:prstGeom prst="rect">
            <a:avLst/>
          </a:prstGeom>
          <a:ln w="12700">
            <a:miter lim="400000"/>
          </a:ln>
        </p:spPr>
      </p:pic>
      <p:sp>
        <p:nvSpPr>
          <p:cNvPr id="191" name="Rectangle 5"/>
          <p:cNvSpPr txBox="1"/>
          <p:nvPr/>
        </p:nvSpPr>
        <p:spPr>
          <a:xfrm>
            <a:off x="8584197" y="8890000"/>
            <a:ext cx="4015792" cy="1860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2) Joseph Lstiburek: BSD-106 Understanding Vapor Barriers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 name="Rectangle 2"/>
          <p:cNvSpPr txBox="1"/>
          <p:nvPr>
            <p:ph type="title"/>
          </p:nvPr>
        </p:nvSpPr>
        <p:spPr>
          <a:prstGeom prst="rect">
            <a:avLst/>
          </a:prstGeom>
        </p:spPr>
        <p:txBody>
          <a:bodyPr/>
          <a:lstStyle/>
          <a:p>
            <a:pPr/>
            <a:r>
              <a:t>Requirements for </a:t>
            </a:r>
            <a:br/>
            <a:r>
              <a:t>Building Enclosures</a:t>
            </a:r>
            <a:r>
              <a:rPr baseline="31999"/>
              <a:t>1</a:t>
            </a:r>
          </a:p>
        </p:txBody>
      </p:sp>
      <p:sp>
        <p:nvSpPr>
          <p:cNvPr id="82" name="Rectangle 3"/>
          <p:cNvSpPr txBox="1"/>
          <p:nvPr>
            <p:ph type="body" idx="1"/>
          </p:nvPr>
        </p:nvSpPr>
        <p:spPr>
          <a:prstGeom prst="rect">
            <a:avLst/>
          </a:prstGeom>
        </p:spPr>
        <p:txBody>
          <a:bodyPr lIns="0" tIns="0" rIns="0" bIns="0"/>
          <a:lstStyle/>
          <a:p>
            <a:pPr marL="550036" indent="-550036" defTabSz="649223">
              <a:spcBef>
                <a:spcPts val="700"/>
              </a:spcBef>
              <a:defRPr sz="3124">
                <a:solidFill>
                  <a:srgbClr val="D90B00"/>
                </a:solidFill>
              </a:defRPr>
            </a:pPr>
            <a:r>
              <a:t>Control heat flow</a:t>
            </a:r>
          </a:p>
          <a:p>
            <a:pPr marL="550036" indent="-550036" defTabSz="649223">
              <a:spcBef>
                <a:spcPts val="700"/>
              </a:spcBef>
              <a:defRPr sz="3124">
                <a:solidFill>
                  <a:srgbClr val="D90B00"/>
                </a:solidFill>
              </a:defRPr>
            </a:pPr>
            <a:r>
              <a:t>Control airflow </a:t>
            </a:r>
          </a:p>
          <a:p>
            <a:pPr marL="550036" indent="-550036" defTabSz="649223">
              <a:spcBef>
                <a:spcPts val="700"/>
              </a:spcBef>
              <a:defRPr sz="3124">
                <a:solidFill>
                  <a:srgbClr val="D90B00"/>
                </a:solidFill>
              </a:defRPr>
            </a:pPr>
            <a:r>
              <a:t>Control rain penetration </a:t>
            </a:r>
          </a:p>
          <a:p>
            <a:pPr marL="550036" indent="-550036" defTabSz="649223">
              <a:spcBef>
                <a:spcPts val="700"/>
              </a:spcBef>
              <a:defRPr sz="3124">
                <a:solidFill>
                  <a:srgbClr val="D90B00"/>
                </a:solidFill>
              </a:defRPr>
            </a:pPr>
            <a:r>
              <a:t>Control water vapor flow </a:t>
            </a:r>
          </a:p>
          <a:p>
            <a:pPr marL="550036" indent="-550036" defTabSz="649223">
              <a:spcBef>
                <a:spcPts val="700"/>
              </a:spcBef>
              <a:defRPr sz="3124"/>
            </a:pPr>
            <a:r>
              <a:t>Control solar radiation</a:t>
            </a:r>
          </a:p>
          <a:p>
            <a:pPr marL="550036" indent="-550036" defTabSz="649223">
              <a:spcBef>
                <a:spcPts val="700"/>
              </a:spcBef>
              <a:defRPr sz="3124"/>
            </a:pPr>
            <a:r>
              <a:t>Control noise</a:t>
            </a:r>
          </a:p>
          <a:p>
            <a:pPr marL="550036" indent="-550036" defTabSz="649223">
              <a:spcBef>
                <a:spcPts val="700"/>
              </a:spcBef>
              <a:defRPr sz="3124"/>
            </a:pPr>
            <a:r>
              <a:t>Control fire</a:t>
            </a:r>
          </a:p>
          <a:p>
            <a:pPr marL="550036" indent="-550036" defTabSz="649223">
              <a:spcBef>
                <a:spcPts val="700"/>
              </a:spcBef>
              <a:defRPr sz="3124"/>
            </a:pPr>
            <a:r>
              <a:t>Provide strength &amp; rigidity</a:t>
            </a:r>
          </a:p>
          <a:p>
            <a:pPr marL="550036" indent="-550036" defTabSz="649223">
              <a:spcBef>
                <a:spcPts val="700"/>
              </a:spcBef>
              <a:defRPr sz="3124">
                <a:solidFill>
                  <a:srgbClr val="D90B00"/>
                </a:solidFill>
              </a:defRPr>
            </a:pPr>
            <a:r>
              <a:t>Be durable</a:t>
            </a:r>
          </a:p>
          <a:p>
            <a:pPr marL="550036" indent="-550036" defTabSz="649223">
              <a:spcBef>
                <a:spcPts val="700"/>
              </a:spcBef>
              <a:defRPr sz="3124"/>
            </a:pPr>
            <a:r>
              <a:t>Be aesthetically pleasing</a:t>
            </a:r>
          </a:p>
          <a:p>
            <a:pPr marL="550036" indent="-550036" defTabSz="649223">
              <a:spcBef>
                <a:spcPts val="700"/>
              </a:spcBef>
              <a:defRPr sz="3124"/>
            </a:pPr>
            <a:r>
              <a:t>Be economical</a:t>
            </a:r>
          </a:p>
        </p:txBody>
      </p:sp>
      <p:sp>
        <p:nvSpPr>
          <p:cNvPr id="83" name="Rectangle 4"/>
          <p:cNvSpPr txBox="1"/>
          <p:nvPr/>
        </p:nvSpPr>
        <p:spPr>
          <a:xfrm>
            <a:off x="8583625" y="8890000"/>
            <a:ext cx="3792525" cy="18608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a:r>
              <a:t>1) Ron Brand: Architectural Details For Insulated Buildings</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5" name="Picture 1" descr="Picture 1"/>
          <p:cNvPicPr>
            <a:picLocks noChangeAspect="1"/>
          </p:cNvPicPr>
          <p:nvPr/>
        </p:nvPicPr>
        <p:blipFill>
          <a:blip r:embed="rId2">
            <a:extLst/>
          </a:blip>
          <a:stretch>
            <a:fillRect/>
          </a:stretch>
        </p:blipFill>
        <p:spPr>
          <a:xfrm>
            <a:off x="2844800" y="0"/>
            <a:ext cx="7315200" cy="9753600"/>
          </a:xfrm>
          <a:prstGeom prst="rect">
            <a:avLst/>
          </a:prstGeom>
          <a:ln w="12700">
            <a:miter lim="400000"/>
          </a:ln>
        </p:spPr>
      </p:pic>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Picture 3" descr="Picture 3"/>
          <p:cNvPicPr>
            <a:picLocks noChangeAspect="1"/>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9" name="Picture 1" descr="Picture 1"/>
          <p:cNvPicPr>
            <a:picLocks noChangeAspect="1"/>
          </p:cNvPicPr>
          <p:nvPr/>
        </p:nvPicPr>
        <p:blipFill>
          <a:blip r:embed="rId2">
            <a:extLst/>
          </a:blip>
          <a:stretch>
            <a:fillRect/>
          </a:stretch>
        </p:blipFill>
        <p:spPr>
          <a:xfrm>
            <a:off x="650240" y="487680"/>
            <a:ext cx="11704320" cy="8778241"/>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1" name="Picture 1" descr="Picture 1"/>
          <p:cNvPicPr>
            <a:picLocks noChangeAspect="1"/>
          </p:cNvPicPr>
          <p:nvPr/>
        </p:nvPicPr>
        <p:blipFill>
          <a:blip r:embed="rId2">
            <a:extLst/>
          </a:blip>
          <a:stretch>
            <a:fillRect/>
          </a:stretch>
        </p:blipFill>
        <p:spPr>
          <a:xfrm>
            <a:off x="650240" y="487680"/>
            <a:ext cx="11704320" cy="877824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3" name="Picture 1" descr="Picture 1"/>
          <p:cNvPicPr>
            <a:picLocks noChangeAspect="1"/>
          </p:cNvPicPr>
          <p:nvPr/>
        </p:nvPicPr>
        <p:blipFill>
          <a:blip r:embed="rId2">
            <a:extLst/>
          </a:blip>
          <a:stretch>
            <a:fillRect/>
          </a:stretch>
        </p:blipFill>
        <p:spPr>
          <a:xfrm rot="10800000">
            <a:off x="650240" y="487680"/>
            <a:ext cx="11704320" cy="8778241"/>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5" name="Double-click to edit"/>
          <p:cNvSpPr txBox="1"/>
          <p:nvPr>
            <p:ph type="title"/>
          </p:nvPr>
        </p:nvSpPr>
        <p:spPr>
          <a:prstGeom prst="rect">
            <a:avLst/>
          </a:prstGeom>
        </p:spPr>
        <p:txBody>
          <a:bodyPr/>
          <a:lstStyle/>
          <a:p>
            <a:pPr/>
          </a:p>
        </p:txBody>
      </p:sp>
      <p:pic>
        <p:nvPicPr>
          <p:cNvPr id="206" name="Picture 1" descr="Picture 1"/>
          <p:cNvPicPr>
            <a:picLocks noChangeAspect="1"/>
          </p:cNvPicPr>
          <p:nvPr/>
        </p:nvPicPr>
        <p:blipFill>
          <a:blip r:embed="rId2">
            <a:extLst/>
          </a:blip>
          <a:stretch>
            <a:fillRect/>
          </a:stretch>
        </p:blipFill>
        <p:spPr>
          <a:xfrm>
            <a:off x="650240" y="487680"/>
            <a:ext cx="11704320" cy="8778241"/>
          </a:xfrm>
          <a:prstGeom prst="rect">
            <a:avLst/>
          </a:prstGeom>
          <a:ln w="12700">
            <a:miter lim="400000"/>
          </a:ln>
        </p:spPr>
      </p:pic>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 name="Slee’s SPAIGR"/>
          <p:cNvSpPr txBox="1"/>
          <p:nvPr>
            <p:ph type="title"/>
          </p:nvPr>
        </p:nvSpPr>
        <p:spPr>
          <a:prstGeom prst="rect">
            <a:avLst/>
          </a:prstGeom>
        </p:spPr>
        <p:txBody>
          <a:bodyPr/>
          <a:lstStyle/>
          <a:p>
            <a:pPr/>
            <a:r>
              <a:t>Slee’s SPAIGR</a:t>
            </a:r>
          </a:p>
        </p:txBody>
      </p:sp>
      <p:pic>
        <p:nvPicPr>
          <p:cNvPr id="209" name="SPAIGR_Right.pdf" descr="SPAIGR_Right.pdf"/>
          <p:cNvPicPr>
            <a:picLocks noChangeAspect="1"/>
          </p:cNvPicPr>
          <p:nvPr/>
        </p:nvPicPr>
        <p:blipFill>
          <a:blip r:embed="rId2">
            <a:extLst/>
          </a:blip>
          <a:stretch>
            <a:fillRect/>
          </a:stretch>
        </p:blipFill>
        <p:spPr>
          <a:xfrm>
            <a:off x="5791853" y="390525"/>
            <a:ext cx="6295645" cy="8202169"/>
          </a:xfrm>
          <a:prstGeom prst="rect">
            <a:avLst/>
          </a:prstGeom>
          <a:ln w="12700">
            <a:miter lim="400000"/>
          </a:ln>
        </p:spPr>
      </p:pic>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 name="Switch Over to ArchiCAD"/>
          <p:cNvSpPr txBox="1"/>
          <p:nvPr>
            <p:ph type="title"/>
          </p:nvPr>
        </p:nvSpPr>
        <p:spPr>
          <a:prstGeom prst="rect">
            <a:avLst/>
          </a:prstGeom>
        </p:spPr>
        <p:txBody>
          <a:bodyPr/>
          <a:lstStyle/>
          <a:p>
            <a:pPr/>
            <a:r>
              <a:t>Switch Over to ArchiCAD</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Workshop Render"/>
          <p:cNvSpPr txBox="1"/>
          <p:nvPr>
            <p:ph type="title"/>
          </p:nvPr>
        </p:nvSpPr>
        <p:spPr>
          <a:prstGeom prst="rect">
            <a:avLst/>
          </a:prstGeom>
        </p:spPr>
        <p:txBody>
          <a:bodyPr/>
          <a:lstStyle/>
          <a:p>
            <a:pPr/>
            <a:r>
              <a:t>Workshop Render</a:t>
            </a:r>
          </a:p>
        </p:txBody>
      </p:sp>
      <p:pic>
        <p:nvPicPr>
          <p:cNvPr id="214" name="SPAIGR_Render.jpg" descr="SPAIGR_Render.jpg"/>
          <p:cNvPicPr>
            <a:picLocks noChangeAspect="1"/>
          </p:cNvPicPr>
          <p:nvPr/>
        </p:nvPicPr>
        <p:blipFill>
          <a:blip r:embed="rId2">
            <a:extLst/>
          </a:blip>
          <a:srcRect l="5048" t="0" r="5048" b="0"/>
          <a:stretch>
            <a:fillRect/>
          </a:stretch>
        </p:blipFill>
        <p:spPr>
          <a:xfrm>
            <a:off x="656530" y="1473200"/>
            <a:ext cx="11691740" cy="7315200"/>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URL’s for Rendered Products"/>
          <p:cNvSpPr txBox="1"/>
          <p:nvPr>
            <p:ph type="title"/>
          </p:nvPr>
        </p:nvSpPr>
        <p:spPr>
          <a:xfrm>
            <a:off x="647700" y="390525"/>
            <a:ext cx="11709400" cy="820308"/>
          </a:xfrm>
          <a:prstGeom prst="rect">
            <a:avLst/>
          </a:prstGeom>
        </p:spPr>
        <p:txBody>
          <a:bodyPr/>
          <a:lstStyle/>
          <a:p>
            <a:pPr/>
            <a:r>
              <a:t>URL’s for Rendered Products</a:t>
            </a:r>
          </a:p>
        </p:txBody>
      </p:sp>
      <p:sp>
        <p:nvSpPr>
          <p:cNvPr id="217" name="Deck:…"/>
          <p:cNvSpPr txBox="1"/>
          <p:nvPr>
            <p:ph type="body" idx="1"/>
          </p:nvPr>
        </p:nvSpPr>
        <p:spPr>
          <a:xfrm>
            <a:off x="654050" y="1319741"/>
            <a:ext cx="11703050" cy="7715350"/>
          </a:xfrm>
          <a:prstGeom prst="rect">
            <a:avLst/>
          </a:prstGeom>
        </p:spPr>
        <p:txBody>
          <a:bodyPr/>
          <a:lstStyle/>
          <a:p>
            <a:pPr marL="274320" indent="-274320" defTabSz="731520">
              <a:spcBef>
                <a:spcPts val="800"/>
              </a:spcBef>
              <a:defRPr sz="3520"/>
            </a:pPr>
            <a:r>
              <a:t>Deck:</a:t>
            </a:r>
          </a:p>
          <a:p>
            <a:pPr lvl="1" marL="274320" indent="91440" defTabSz="731520">
              <a:spcBef>
                <a:spcPts val="800"/>
              </a:spcBef>
              <a:defRPr sz="3520"/>
            </a:pPr>
            <a:r>
              <a:rPr u="sng">
                <a:solidFill>
                  <a:srgbClr val="009999"/>
                </a:solidFill>
                <a:uFill>
                  <a:solidFill>
                    <a:srgbClr val="009999"/>
                  </a:solidFill>
                </a:uFill>
                <a:hlinkClick r:id="rId2" invalidUrl="" action="" tgtFrame="" tooltip="" history="1" highlightClick="0" endSnd="0"/>
              </a:rPr>
              <a:t>https://www.epicmetals.com/</a:t>
            </a:r>
          </a:p>
          <a:p>
            <a:pPr marL="274320" indent="-274320" defTabSz="731520">
              <a:spcBef>
                <a:spcPts val="800"/>
              </a:spcBef>
              <a:defRPr sz="3520"/>
            </a:pPr>
            <a:r>
              <a:t>Metal Studs:</a:t>
            </a:r>
          </a:p>
          <a:p>
            <a:pPr lvl="1" marL="274320" indent="91440" defTabSz="731520">
              <a:spcBef>
                <a:spcPts val="800"/>
              </a:spcBef>
              <a:defRPr sz="3520"/>
            </a:pPr>
            <a:r>
              <a:rPr u="sng">
                <a:solidFill>
                  <a:srgbClr val="009999"/>
                </a:solidFill>
                <a:uFill>
                  <a:solidFill>
                    <a:srgbClr val="009999"/>
                  </a:solidFill>
                </a:uFill>
                <a:hlinkClick r:id="rId3" invalidUrl="" action="" tgtFrame="" tooltip="" history="1" highlightClick="0" endSnd="0"/>
              </a:rPr>
              <a:t>https://www.clarkdietrich.com/</a:t>
            </a:r>
          </a:p>
          <a:p>
            <a:pPr marL="274320" indent="-274320" defTabSz="731520">
              <a:spcBef>
                <a:spcPts val="800"/>
              </a:spcBef>
              <a:defRPr sz="3520"/>
            </a:pPr>
            <a:r>
              <a:t>GP Densglass Sheathing:</a:t>
            </a:r>
          </a:p>
          <a:p>
            <a:pPr lvl="1" marL="274320" indent="91440" defTabSz="731520">
              <a:spcBef>
                <a:spcPts val="800"/>
              </a:spcBef>
              <a:defRPr sz="3520"/>
            </a:pPr>
            <a:r>
              <a:rPr u="sng">
                <a:solidFill>
                  <a:srgbClr val="009999"/>
                </a:solidFill>
                <a:uFill>
                  <a:solidFill>
                    <a:srgbClr val="009999"/>
                  </a:solidFill>
                </a:uFill>
                <a:hlinkClick r:id="rId4" invalidUrl="" action="" tgtFrame="" tooltip="" history="1" highlightClick="0" endSnd="0"/>
              </a:rPr>
              <a:t>https://tinyurl.com/y6ssbcsz</a:t>
            </a:r>
          </a:p>
          <a:p>
            <a:pPr marL="274320" indent="-274320" defTabSz="731520">
              <a:spcBef>
                <a:spcPts val="800"/>
              </a:spcBef>
              <a:defRPr sz="3520"/>
            </a:pPr>
            <a:r>
              <a:t>Rockwool Exterior Insulation:</a:t>
            </a:r>
          </a:p>
          <a:p>
            <a:pPr lvl="1" marL="274320" indent="91440" defTabSz="731520">
              <a:spcBef>
                <a:spcPts val="800"/>
              </a:spcBef>
              <a:defRPr sz="3520"/>
            </a:pPr>
            <a:r>
              <a:rPr u="sng">
                <a:solidFill>
                  <a:srgbClr val="009999"/>
                </a:solidFill>
                <a:uFill>
                  <a:solidFill>
                    <a:srgbClr val="009999"/>
                  </a:solidFill>
                </a:uFill>
                <a:hlinkClick r:id="rId5" invalidUrl="" action="" tgtFrame="" tooltip="" history="1" highlightClick="0" endSnd="0"/>
              </a:rPr>
              <a:t>https://tinyurl.com/4cjd8jma</a:t>
            </a:r>
          </a:p>
          <a:p>
            <a:pPr marL="274320" indent="-274320" defTabSz="731520">
              <a:spcBef>
                <a:spcPts val="800"/>
              </a:spcBef>
              <a:defRPr sz="3520"/>
            </a:pPr>
            <a:r>
              <a:t>Knight Wall Systems Rainscreen Attachment:</a:t>
            </a:r>
          </a:p>
          <a:p>
            <a:pPr lvl="1" marL="274320" indent="91440" defTabSz="731520">
              <a:spcBef>
                <a:spcPts val="800"/>
              </a:spcBef>
              <a:defRPr sz="3520"/>
            </a:pPr>
            <a:r>
              <a:rPr u="sng">
                <a:solidFill>
                  <a:srgbClr val="009999"/>
                </a:solidFill>
                <a:uFill>
                  <a:solidFill>
                    <a:srgbClr val="009999"/>
                  </a:solidFill>
                </a:uFill>
                <a:hlinkClick r:id="rId6" invalidUrl="" action="" tgtFrame="" tooltip="" history="1" highlightClick="0" endSnd="0"/>
              </a:rPr>
              <a:t>https://tinyurl.com/hszwk8mv</a:t>
            </a:r>
          </a:p>
          <a:p>
            <a:pPr marL="274320" indent="-274320" defTabSz="731520">
              <a:spcBef>
                <a:spcPts val="800"/>
              </a:spcBef>
              <a:defRPr sz="3520"/>
            </a:pPr>
            <a:r>
              <a:t>TAKTL Rainscreen Cladding:</a:t>
            </a:r>
          </a:p>
          <a:p>
            <a:pPr lvl="1" marL="274320" indent="91440" defTabSz="731520">
              <a:spcBef>
                <a:spcPts val="800"/>
              </a:spcBef>
              <a:defRPr sz="3520"/>
            </a:pPr>
            <a:r>
              <a:rPr u="sng">
                <a:solidFill>
                  <a:srgbClr val="009999"/>
                </a:solidFill>
                <a:uFill>
                  <a:solidFill>
                    <a:srgbClr val="009999"/>
                  </a:solidFill>
                </a:uFill>
                <a:hlinkClick r:id="rId7" invalidUrl="" action="" tgtFrame="" tooltip="" history="1" highlightClick="0" endSnd="0"/>
              </a:rPr>
              <a:t>https://www.taktl-llc.com/taktlnow/</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 name="Rectangle 2"/>
          <p:cNvSpPr txBox="1"/>
          <p:nvPr>
            <p:ph type="title"/>
          </p:nvPr>
        </p:nvSpPr>
        <p:spPr>
          <a:prstGeom prst="rect">
            <a:avLst/>
          </a:prstGeom>
        </p:spPr>
        <p:txBody>
          <a:bodyPr/>
          <a:lstStyle/>
          <a:p>
            <a:pPr/>
            <a:r>
              <a:t>Control heat flow</a:t>
            </a:r>
          </a:p>
        </p:txBody>
      </p:sp>
      <p:sp>
        <p:nvSpPr>
          <p:cNvPr id="86" name="Rectangle 3"/>
          <p:cNvSpPr txBox="1"/>
          <p:nvPr>
            <p:ph type="body" idx="1"/>
          </p:nvPr>
        </p:nvSpPr>
        <p:spPr>
          <a:prstGeom prst="rect">
            <a:avLst/>
          </a:prstGeom>
        </p:spPr>
        <p:txBody>
          <a:bodyPr/>
          <a:lstStyle/>
          <a:p>
            <a:pPr marL="0" indent="0"/>
            <a:r>
              <a:t>Insulation, insulation, insulation......</a:t>
            </a:r>
          </a:p>
          <a:p>
            <a:pPr marL="0" indent="0"/>
          </a:p>
          <a:p>
            <a:pPr marL="0" indent="0"/>
            <a:r>
              <a:t>	actually </a:t>
            </a:r>
            <a:r>
              <a:rPr>
                <a:solidFill>
                  <a:srgbClr val="D90B00"/>
                </a:solidFill>
                <a:latin typeface="Helvetica Neue Medium"/>
                <a:ea typeface="Helvetica Neue Medium"/>
                <a:cs typeface="Helvetica Neue Medium"/>
                <a:sym typeface="Helvetica Neue Medium"/>
              </a:rPr>
              <a:t>outsulation </a:t>
            </a:r>
            <a:r>
              <a:t>is a </a:t>
            </a:r>
          </a:p>
          <a:p>
            <a:pPr marL="0" indent="0"/>
            <a:r>
              <a:t>	much better way to think of it</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 name="Rectangle 2"/>
          <p:cNvSpPr txBox="1"/>
          <p:nvPr>
            <p:ph type="title"/>
          </p:nvPr>
        </p:nvSpPr>
        <p:spPr>
          <a:prstGeom prst="rect">
            <a:avLst/>
          </a:prstGeom>
        </p:spPr>
        <p:txBody>
          <a:bodyPr/>
          <a:lstStyle/>
          <a:p>
            <a:pPr/>
            <a:r>
              <a:t>Brick/ CMU/ Steel Parapet Section:</a:t>
            </a:r>
            <a:br/>
            <a:r>
              <a:t>S – Structure</a:t>
            </a:r>
          </a:p>
        </p:txBody>
      </p:sp>
      <p:pic>
        <p:nvPicPr>
          <p:cNvPr id="221" name="Picture 3" descr="Picture 3"/>
          <p:cNvPicPr>
            <a:picLocks noChangeAspect="1"/>
          </p:cNvPicPr>
          <p:nvPr/>
        </p:nvPicPr>
        <p:blipFill>
          <a:blip r:embed="rId2">
            <a:extLst/>
          </a:blip>
          <a:stretch>
            <a:fillRect/>
          </a:stretch>
        </p:blipFill>
        <p:spPr>
          <a:xfrm>
            <a:off x="647700" y="2032000"/>
            <a:ext cx="8996364" cy="6985000"/>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 name="Rectangle 2"/>
          <p:cNvSpPr txBox="1"/>
          <p:nvPr>
            <p:ph type="title"/>
          </p:nvPr>
        </p:nvSpPr>
        <p:spPr>
          <a:prstGeom prst="rect">
            <a:avLst/>
          </a:prstGeom>
        </p:spPr>
        <p:txBody>
          <a:bodyPr/>
          <a:lstStyle/>
          <a:p>
            <a:pPr/>
            <a:r>
              <a:t>Brick/ CMU/ Steel Parapet Section:</a:t>
            </a:r>
            <a:br/>
            <a:r>
              <a:t>P – Panel</a:t>
            </a:r>
          </a:p>
        </p:txBody>
      </p:sp>
      <p:pic>
        <p:nvPicPr>
          <p:cNvPr id="224" name="Picture 3" descr="Picture 3"/>
          <p:cNvPicPr>
            <a:picLocks noChangeAspect="1"/>
          </p:cNvPicPr>
          <p:nvPr/>
        </p:nvPicPr>
        <p:blipFill>
          <a:blip r:embed="rId2">
            <a:extLst/>
          </a:blip>
          <a:stretch>
            <a:fillRect/>
          </a:stretch>
        </p:blipFill>
        <p:spPr>
          <a:xfrm>
            <a:off x="647700" y="2019300"/>
            <a:ext cx="8996364" cy="6985000"/>
          </a:xfrm>
          <a:prstGeom prst="rect">
            <a:avLst/>
          </a:prstGeom>
          <a:ln w="12700">
            <a:miter lim="400000"/>
          </a:ln>
        </p:spPr>
      </p:pic>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 name="Rectangle 2"/>
          <p:cNvSpPr txBox="1"/>
          <p:nvPr>
            <p:ph type="title"/>
          </p:nvPr>
        </p:nvSpPr>
        <p:spPr>
          <a:prstGeom prst="rect">
            <a:avLst/>
          </a:prstGeom>
        </p:spPr>
        <p:txBody>
          <a:bodyPr/>
          <a:lstStyle/>
          <a:p>
            <a:pPr/>
            <a:r>
              <a:t>Brick/ CMU/ Steel Parapet Section:</a:t>
            </a:r>
            <a:br/>
            <a:r>
              <a:t>A – Air Barrier</a:t>
            </a:r>
          </a:p>
        </p:txBody>
      </p:sp>
      <p:pic>
        <p:nvPicPr>
          <p:cNvPr id="227" name="Picture 3" descr="Picture 3"/>
          <p:cNvPicPr>
            <a:picLocks noChangeAspect="1"/>
          </p:cNvPicPr>
          <p:nvPr/>
        </p:nvPicPr>
        <p:blipFill>
          <a:blip r:embed="rId2">
            <a:extLst/>
          </a:blip>
          <a:stretch>
            <a:fillRect/>
          </a:stretch>
        </p:blipFill>
        <p:spPr>
          <a:xfrm>
            <a:off x="647700" y="2032000"/>
            <a:ext cx="8996364" cy="69850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Rectangle 2"/>
          <p:cNvSpPr txBox="1"/>
          <p:nvPr>
            <p:ph type="title"/>
          </p:nvPr>
        </p:nvSpPr>
        <p:spPr>
          <a:prstGeom prst="rect">
            <a:avLst/>
          </a:prstGeom>
        </p:spPr>
        <p:txBody>
          <a:bodyPr/>
          <a:lstStyle/>
          <a:p>
            <a:pPr/>
            <a:r>
              <a:t>Brick/ CMU/ Steel Parapet Section:</a:t>
            </a:r>
            <a:br/>
            <a:r>
              <a:t>I – Insulation</a:t>
            </a:r>
          </a:p>
        </p:txBody>
      </p:sp>
      <p:pic>
        <p:nvPicPr>
          <p:cNvPr id="230" name="Picture 3" descr="Picture 3"/>
          <p:cNvPicPr>
            <a:picLocks noChangeAspect="1"/>
          </p:cNvPicPr>
          <p:nvPr/>
        </p:nvPicPr>
        <p:blipFill>
          <a:blip r:embed="rId2">
            <a:extLst/>
          </a:blip>
          <a:stretch>
            <a:fillRect/>
          </a:stretch>
        </p:blipFill>
        <p:spPr>
          <a:xfrm>
            <a:off x="647700" y="1993900"/>
            <a:ext cx="8996364" cy="6985000"/>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Rectangle 2"/>
          <p:cNvSpPr txBox="1"/>
          <p:nvPr>
            <p:ph type="title"/>
          </p:nvPr>
        </p:nvSpPr>
        <p:spPr>
          <a:prstGeom prst="rect">
            <a:avLst/>
          </a:prstGeom>
        </p:spPr>
        <p:txBody>
          <a:bodyPr/>
          <a:lstStyle/>
          <a:p>
            <a:pPr/>
            <a:r>
              <a:t>Brick/ CMU/ Steel Parapet Section:</a:t>
            </a:r>
            <a:br/>
            <a:r>
              <a:t>G – Gap</a:t>
            </a:r>
          </a:p>
        </p:txBody>
      </p:sp>
      <p:pic>
        <p:nvPicPr>
          <p:cNvPr id="233" name="Picture 3" descr="Picture 3"/>
          <p:cNvPicPr>
            <a:picLocks noChangeAspect="1"/>
          </p:cNvPicPr>
          <p:nvPr/>
        </p:nvPicPr>
        <p:blipFill>
          <a:blip r:embed="rId2">
            <a:extLst/>
          </a:blip>
          <a:stretch>
            <a:fillRect/>
          </a:stretch>
        </p:blipFill>
        <p:spPr>
          <a:xfrm>
            <a:off x="647700" y="2019300"/>
            <a:ext cx="8996364" cy="6985000"/>
          </a:xfrm>
          <a:prstGeom prst="rect">
            <a:avLst/>
          </a:prstGeom>
          <a:ln w="12700">
            <a:miter lim="400000"/>
          </a:ln>
        </p:spPr>
      </p:pic>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 name="Rectangle 2"/>
          <p:cNvSpPr txBox="1"/>
          <p:nvPr>
            <p:ph type="title"/>
          </p:nvPr>
        </p:nvSpPr>
        <p:spPr>
          <a:prstGeom prst="rect">
            <a:avLst/>
          </a:prstGeom>
        </p:spPr>
        <p:txBody>
          <a:bodyPr/>
          <a:lstStyle/>
          <a:p>
            <a:pPr/>
            <a:r>
              <a:t>Brick/ CMU/ Steel Parapet Section:</a:t>
            </a:r>
            <a:br/>
            <a:r>
              <a:t>R – Rainscreen</a:t>
            </a:r>
          </a:p>
        </p:txBody>
      </p:sp>
      <p:pic>
        <p:nvPicPr>
          <p:cNvPr id="236" name="Picture 3" descr="Picture 3"/>
          <p:cNvPicPr>
            <a:picLocks noChangeAspect="1"/>
          </p:cNvPicPr>
          <p:nvPr/>
        </p:nvPicPr>
        <p:blipFill>
          <a:blip r:embed="rId2">
            <a:extLst/>
          </a:blip>
          <a:stretch>
            <a:fillRect/>
          </a:stretch>
        </p:blipFill>
        <p:spPr>
          <a:xfrm>
            <a:off x="647700" y="2019300"/>
            <a:ext cx="8996364" cy="6985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 name="Rectangle 2"/>
          <p:cNvSpPr txBox="1"/>
          <p:nvPr>
            <p:ph type="title"/>
          </p:nvPr>
        </p:nvSpPr>
        <p:spPr>
          <a:prstGeom prst="rect">
            <a:avLst/>
          </a:prstGeom>
        </p:spPr>
        <p:txBody>
          <a:bodyPr/>
          <a:lstStyle/>
          <a:p>
            <a:pPr/>
            <a:r>
              <a:t>Control airflow</a:t>
            </a:r>
          </a:p>
        </p:txBody>
      </p:sp>
      <p:pic>
        <p:nvPicPr>
          <p:cNvPr id="89" name="Picture 3" descr="Picture 3"/>
          <p:cNvPicPr>
            <a:picLocks noChangeAspect="1"/>
          </p:cNvPicPr>
          <p:nvPr/>
        </p:nvPicPr>
        <p:blipFill>
          <a:blip r:embed="rId2">
            <a:extLst/>
          </a:blip>
          <a:srcRect l="0" t="2411" r="0" b="64363"/>
          <a:stretch>
            <a:fillRect/>
          </a:stretch>
        </p:blipFill>
        <p:spPr>
          <a:xfrm>
            <a:off x="647700" y="1904999"/>
            <a:ext cx="4762500" cy="4724402"/>
          </a:xfrm>
          <a:prstGeom prst="rect">
            <a:avLst/>
          </a:prstGeom>
          <a:ln w="12700">
            <a:miter lim="400000"/>
          </a:ln>
        </p:spPr>
      </p:pic>
      <p:pic>
        <p:nvPicPr>
          <p:cNvPr id="90" name="Picture 4" descr="Picture 4"/>
          <p:cNvPicPr>
            <a:picLocks noChangeAspect="1"/>
          </p:cNvPicPr>
          <p:nvPr/>
        </p:nvPicPr>
        <p:blipFill>
          <a:blip r:embed="rId2">
            <a:extLst/>
          </a:blip>
          <a:srcRect l="4266" t="38403" r="0" b="11667"/>
          <a:stretch>
            <a:fillRect/>
          </a:stretch>
        </p:blipFill>
        <p:spPr>
          <a:xfrm>
            <a:off x="6502400" y="1905000"/>
            <a:ext cx="4559300" cy="70993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 name="Rectangle 2"/>
          <p:cNvSpPr txBox="1"/>
          <p:nvPr>
            <p:ph type="title"/>
          </p:nvPr>
        </p:nvSpPr>
        <p:spPr>
          <a:prstGeom prst="rect">
            <a:avLst/>
          </a:prstGeom>
        </p:spPr>
        <p:txBody>
          <a:bodyPr/>
          <a:lstStyle/>
          <a:p>
            <a:pPr/>
            <a:r>
              <a:t>Control airflow</a:t>
            </a:r>
            <a:r>
              <a:rPr baseline="31999"/>
              <a:t>3</a:t>
            </a:r>
          </a:p>
        </p:txBody>
      </p:sp>
      <p:pic>
        <p:nvPicPr>
          <p:cNvPr id="93" name="Picture 3" descr="Picture 3"/>
          <p:cNvPicPr>
            <a:picLocks noChangeAspect="1"/>
          </p:cNvPicPr>
          <p:nvPr/>
        </p:nvPicPr>
        <p:blipFill>
          <a:blip r:embed="rId2">
            <a:extLst/>
          </a:blip>
          <a:stretch>
            <a:fillRect/>
          </a:stretch>
        </p:blipFill>
        <p:spPr>
          <a:xfrm>
            <a:off x="4533900" y="1574800"/>
            <a:ext cx="3925888" cy="7620000"/>
          </a:xfrm>
          <a:prstGeom prst="rect">
            <a:avLst/>
          </a:prstGeom>
          <a:ln w="12700">
            <a:miter lim="400000"/>
          </a:ln>
        </p:spPr>
      </p:pic>
      <p:sp>
        <p:nvSpPr>
          <p:cNvPr id="94" name="Rectangle 4"/>
          <p:cNvSpPr txBox="1"/>
          <p:nvPr/>
        </p:nvSpPr>
        <p:spPr>
          <a:xfrm>
            <a:off x="8509000" y="8890000"/>
            <a:ext cx="3810000" cy="186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42900"/>
          </a:lstStyle>
          <a:p>
            <a:pPr/>
            <a:r>
              <a:t>3) Ed Allen: Fundamentals of Building Construction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6" name="Picture 1" descr="Picture 1"/>
          <p:cNvPicPr>
            <a:picLocks noChangeAspect="1"/>
          </p:cNvPicPr>
          <p:nvPr/>
        </p:nvPicPr>
        <p:blipFill>
          <a:blip r:embed="rId3">
            <a:extLst/>
          </a:blip>
          <a:stretch>
            <a:fillRect/>
          </a:stretch>
        </p:blipFill>
        <p:spPr>
          <a:xfrm>
            <a:off x="1079500" y="1638300"/>
            <a:ext cx="10844214" cy="7620000"/>
          </a:xfrm>
          <a:prstGeom prst="rect">
            <a:avLst/>
          </a:prstGeom>
          <a:ln w="12700">
            <a:miter lim="400000"/>
          </a:ln>
        </p:spPr>
      </p:pic>
      <p:sp>
        <p:nvSpPr>
          <p:cNvPr id="97" name="Rectangle 3"/>
          <p:cNvSpPr txBox="1"/>
          <p:nvPr>
            <p:ph type="title"/>
          </p:nvPr>
        </p:nvSpPr>
        <p:spPr>
          <a:prstGeom prst="rect">
            <a:avLst/>
          </a:prstGeom>
        </p:spPr>
        <p:txBody>
          <a:bodyPr/>
          <a:lstStyle/>
          <a:p>
            <a:pPr/>
            <a:r>
              <a:t>Control rain penetration</a:t>
            </a:r>
          </a:p>
        </p:txBody>
      </p:sp>
      <p:sp>
        <p:nvSpPr>
          <p:cNvPr id="98" name="Rectangle 4"/>
          <p:cNvSpPr txBox="1"/>
          <p:nvPr/>
        </p:nvSpPr>
        <p:spPr>
          <a:xfrm>
            <a:off x="8509000" y="8890000"/>
            <a:ext cx="3810000" cy="1860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42900"/>
          </a:lstStyle>
          <a:p>
            <a:pPr/>
            <a:r>
              <a:t>2) Ed Allen: Fundamentals of Building Construction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2" name="Picture 3" descr="Picture 3"/>
          <p:cNvPicPr>
            <a:picLocks noChangeAspect="1"/>
          </p:cNvPicPr>
          <p:nvPr/>
        </p:nvPicPr>
        <p:blipFill>
          <a:blip r:embed="rId2">
            <a:extLst/>
          </a:blip>
          <a:stretch>
            <a:fillRect/>
          </a:stretch>
        </p:blipFill>
        <p:spPr>
          <a:xfrm>
            <a:off x="1041400" y="2971800"/>
            <a:ext cx="10928350" cy="3810000"/>
          </a:xfrm>
          <a:prstGeom prst="rect">
            <a:avLst/>
          </a:prstGeom>
          <a:ln w="12700">
            <a:miter lim="400000"/>
          </a:ln>
        </p:spPr>
      </p:pic>
      <p:sp>
        <p:nvSpPr>
          <p:cNvPr id="103" name="Rectangle 2"/>
          <p:cNvSpPr txBox="1"/>
          <p:nvPr>
            <p:ph type="title"/>
          </p:nvPr>
        </p:nvSpPr>
        <p:spPr>
          <a:prstGeom prst="rect">
            <a:avLst/>
          </a:prstGeom>
        </p:spPr>
        <p:txBody>
          <a:bodyPr/>
          <a:lstStyle/>
          <a:p>
            <a:pPr/>
            <a:r>
              <a:t>Control water vapor flow</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Rectangle 2"/>
          <p:cNvSpPr txBox="1"/>
          <p:nvPr>
            <p:ph type="title"/>
          </p:nvPr>
        </p:nvSpPr>
        <p:spPr>
          <a:prstGeom prst="rect">
            <a:avLst/>
          </a:prstGeom>
        </p:spPr>
        <p:txBody>
          <a:bodyPr/>
          <a:lstStyle/>
          <a:p>
            <a:pPr/>
            <a:r>
              <a:t>Control water vapor flow</a:t>
            </a:r>
          </a:p>
        </p:txBody>
      </p:sp>
      <p:pic>
        <p:nvPicPr>
          <p:cNvPr id="106" name="Picture 3" descr="Picture 3"/>
          <p:cNvPicPr>
            <a:picLocks noChangeAspect="1"/>
          </p:cNvPicPr>
          <p:nvPr/>
        </p:nvPicPr>
        <p:blipFill>
          <a:blip r:embed="rId2">
            <a:extLst/>
          </a:blip>
          <a:stretch>
            <a:fillRect/>
          </a:stretch>
        </p:blipFill>
        <p:spPr>
          <a:xfrm>
            <a:off x="1422400" y="2324100"/>
            <a:ext cx="10160000" cy="5114925"/>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Title Slide">
  <a:themeElements>
    <a:clrScheme name="Title Slide">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Title Slide">
      <a:majorFont>
        <a:latin typeface="Helvetica Neue Light"/>
        <a:ea typeface="Helvetica Neue Light"/>
        <a:cs typeface="Helvetica Neue Light"/>
      </a:majorFont>
      <a:minorFont>
        <a:latin typeface="Helvetica"/>
        <a:ea typeface="Helvetica"/>
        <a:cs typeface="Helvetica"/>
      </a:minorFont>
    </a:fontScheme>
    <a:fmtScheme name="Title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r"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r"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itle Slide">
  <a:themeElements>
    <a:clrScheme name="Title Slide">
      <a:dk1>
        <a:srgbClr val="000000"/>
      </a:dk1>
      <a:lt1>
        <a:srgbClr val="FFFFFF"/>
      </a:lt1>
      <a:dk2>
        <a:srgbClr val="A7A7A7"/>
      </a:dk2>
      <a:lt2>
        <a:srgbClr val="535353"/>
      </a:lt2>
      <a:accent1>
        <a:srgbClr val="BBE0E3"/>
      </a:accent1>
      <a:accent2>
        <a:srgbClr val="333399"/>
      </a:accent2>
      <a:accent3>
        <a:srgbClr val="8F8F8F"/>
      </a:accent3>
      <a:accent4>
        <a:srgbClr val="707070"/>
      </a:accent4>
      <a:accent5>
        <a:srgbClr val="DAEDEF"/>
      </a:accent5>
      <a:accent6>
        <a:srgbClr val="2D2D8A"/>
      </a:accent6>
      <a:hlink>
        <a:srgbClr val="0000FF"/>
      </a:hlink>
      <a:folHlink>
        <a:srgbClr val="FF00FF"/>
      </a:folHlink>
    </a:clrScheme>
    <a:fontScheme name="Title Slide">
      <a:majorFont>
        <a:latin typeface="Helvetica Neue Light"/>
        <a:ea typeface="Helvetica Neue Light"/>
        <a:cs typeface="Helvetica Neue Light"/>
      </a:majorFont>
      <a:minorFont>
        <a:latin typeface="Helvetica"/>
        <a:ea typeface="Helvetica"/>
        <a:cs typeface="Helvetica"/>
      </a:minorFont>
    </a:fontScheme>
    <a:fmtScheme name="Title Sli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upright="0">
        <a:spAutoFit/>
      </a:bodyPr>
      <a:lstStyle>
        <a:defPPr marL="0" marR="0" indent="0" algn="r"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r" defTabSz="9144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mj-lt"/>
            <a:ea typeface="+mj-ea"/>
            <a:cs typeface="+mj-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