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media/image3.jpeg" ContentType="image/jpeg"/>
  <Override PartName="/ppt/media/image4.jpeg" ContentType="image/jpeg"/>
  <Override PartName="/ppt/notesSlides/notesSlide5.xml" ContentType="application/vnd.openxmlformats-officedocument.presentationml.notesSlide+xml"/>
  <Override PartName="/ppt/media/image5.jpeg" ContentType="image/jpeg"/>
  <Override PartName="/ppt/media/image6.jpeg" ContentType="image/jpeg"/>
  <Override PartName="/ppt/notesSlides/notesSlide6.xml" ContentType="application/vnd.openxmlformats-officedocument.presentationml.notesSlide+xml"/>
  <Override PartName="/ppt/media/image7.jpeg" ContentType="image/jpeg"/>
  <Override PartName="/ppt/media/image8.jpeg" ContentType="image/jpeg"/>
  <Override PartName="/ppt/notesSlides/notesSlide7.xml" ContentType="application/vnd.openxmlformats-officedocument.presentationml.notesSlide+xml"/>
  <Override PartName="/ppt/media/image9.jpeg" ContentType="image/jpeg"/>
  <Override PartName="/ppt/media/image10.jpeg" ContentType="image/jpeg"/>
  <Override PartName="/ppt/notesSlides/notesSlide8.xml" ContentType="application/vnd.openxmlformats-officedocument.presentationml.notesSlide+xml"/>
  <Override PartName="/ppt/media/image11.jpeg" ContentType="image/jpeg"/>
  <Override PartName="/ppt/media/image12.jpeg" ContentType="image/jpeg"/>
  <Override PartName="/ppt/notesSlides/notesSlide9.xml" ContentType="application/vnd.openxmlformats-officedocument.presentationml.notesSlide+xml"/>
  <Override PartName="/ppt/media/image13.jpeg" ContentType="image/jpeg"/>
  <Override PartName="/ppt/media/image14.jpeg" ContentType="image/jpeg"/>
  <Override PartName="/ppt/notesSlides/notesSlide10.xml" ContentType="application/vnd.openxmlformats-officedocument.presentationml.notesSlide+xml"/>
  <Override PartName="/ppt/media/image15.jpeg" ContentType="image/jpeg"/>
  <Override PartName="/ppt/media/image16.jpeg" ContentType="image/jpeg"/>
  <Override PartName="/ppt/notesSlides/notesSlide11.xml" ContentType="application/vnd.openxmlformats-officedocument.presentationml.notesSlide+xml"/>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7.jpeg" ContentType="image/jpeg"/>
  <Override PartName="/ppt/media/image48.jpeg" ContentType="image/jpeg"/>
  <Override PartName="/ppt/media/image49.jpeg" ContentType="image/jpeg"/>
  <Override PartName="/ppt/media/image50.jpeg" ContentType="image/jpeg"/>
  <Override PartName="/ppt/media/image51.jpeg" ContentType="image/jpeg"/>
  <Override PartName="/ppt/media/image52.jpeg" ContentType="image/jpeg"/>
  <Override PartName="/ppt/notesSlides/notesSlide12.xml" ContentType="application/vnd.openxmlformats-officedocument.presentationml.notesSlide+xml"/>
  <Override PartName="/ppt/media/image53.jpeg" ContentType="image/jpeg"/>
  <Override PartName="/ppt/media/image54.jpeg" ContentType="image/jpeg"/>
  <Override PartName="/ppt/media/image5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n">
        <a:fontRef idx="major">
          <a:srgbClr val="790015"/>
        </a:fontRef>
        <a:srgbClr val="790015"/>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wholeTbl>
    <a:band2H>
      <a:tcTxStyle b="def" i="def"/>
      <a:tcStyle>
        <a:tcBdr/>
        <a:fill>
          <a:solidFill>
            <a:schemeClr val="accent1">
              <a:lumOff val="44000"/>
            </a:schemeClr>
          </a:solidFill>
        </a:fill>
      </a:tcStyle>
    </a:band2H>
    <a:firstCol>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Col>
    <a:la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381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lastRow>
    <a:fir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381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Row>
  </a:tblStyle>
  <a:tblStyle styleId="{C7B018BB-80A7-4F77-B60F-C8B233D01FF8}" styleName="">
    <a:tblBg/>
    <a:wholeTbl>
      <a:tcTxStyle b="off" i="on">
        <a:fontRef idx="major">
          <a:srgbClr val="790015"/>
        </a:fontRef>
        <a:srgbClr val="790015"/>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DEE7D0"/>
          </a:solidFill>
        </a:fill>
      </a:tcStyle>
    </a:wholeTbl>
    <a:band2H>
      <a:tcTxStyle b="def" i="def"/>
      <a:tcStyle>
        <a:tcBdr/>
        <a:fill>
          <a:solidFill>
            <a:srgbClr val="EFF3E9"/>
          </a:solidFill>
        </a:fill>
      </a:tcStyle>
    </a:band2H>
    <a:firstCol>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Col>
    <a:la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381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lastRow>
    <a:fir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381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Row>
  </a:tblStyle>
  <a:tblStyle styleId="{EEE7283C-3CF3-47DC-8721-378D4A62B228}" styleName="">
    <a:tblBg/>
    <a:wholeTbl>
      <a:tcTxStyle b="off" i="on">
        <a:fontRef idx="major">
          <a:srgbClr val="790015"/>
        </a:fontRef>
        <a:srgbClr val="790015"/>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FCDCCE"/>
          </a:solidFill>
        </a:fill>
      </a:tcStyle>
    </a:wholeTbl>
    <a:band2H>
      <a:tcTxStyle b="def" i="def"/>
      <a:tcStyle>
        <a:tcBdr/>
        <a:fill>
          <a:solidFill>
            <a:srgbClr val="FDEEE8"/>
          </a:solidFill>
        </a:fill>
      </a:tcStyle>
    </a:band2H>
    <a:firstCol>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Col>
    <a:la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381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lastRow>
    <a:fir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381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Row>
  </a:tblStyle>
  <a:tblStyle styleId="{CF821DB8-F4EB-4A41-A1BA-3FCAFE7338EE}" styleName="">
    <a:tblBg/>
    <a:wholeTbl>
      <a:tcTxStyle b="off" i="on">
        <a:fontRef idx="major">
          <a:srgbClr val="790015"/>
        </a:fontRef>
        <a:srgbClr val="79001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BE6E7"/>
          </a:solidFill>
        </a:fill>
      </a:tcStyle>
    </a:wholeTbl>
    <a:band2H>
      <a:tcTxStyle b="def" i="def"/>
      <a:tcStyle>
        <a:tcBdr/>
        <a:fill>
          <a:solidFill>
            <a:schemeClr val="accent1">
              <a:lumOff val="44000"/>
            </a:schemeClr>
          </a:solidFill>
        </a:fill>
      </a:tcStyle>
    </a:band2H>
    <a:firstCol>
      <a:tcTxStyle b="on" i="on">
        <a:fontRef idx="major">
          <a:schemeClr val="accent1">
            <a:lumOff val="44000"/>
          </a:schemeClr>
        </a:fontRef>
        <a:schemeClr val="accent1">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44000"/>
            </a:schemeClr>
          </a:solidFill>
        </a:fill>
      </a:tcStyle>
    </a:firstCol>
    <a:lastRow>
      <a:tcTxStyle b="on" i="on">
        <a:fontRef idx="major">
          <a:srgbClr val="790015"/>
        </a:fontRef>
        <a:srgbClr val="790015"/>
      </a:tcTxStyle>
      <a:tcStyle>
        <a:tcBdr>
          <a:left>
            <a:ln w="12700" cap="flat">
              <a:noFill/>
              <a:miter lim="400000"/>
            </a:ln>
          </a:left>
          <a:right>
            <a:ln w="12700" cap="flat">
              <a:noFill/>
              <a:miter lim="400000"/>
            </a:ln>
          </a:right>
          <a:top>
            <a:ln w="50800" cap="flat">
              <a:solidFill>
                <a:srgbClr val="790015"/>
              </a:solidFill>
              <a:prstDash val="solid"/>
              <a:round/>
            </a:ln>
          </a:top>
          <a:bottom>
            <a:ln w="25400" cap="flat">
              <a:solidFill>
                <a:srgbClr val="790015"/>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lastRow>
    <a:firstRow>
      <a:tcTxStyle b="on" i="on">
        <a:fontRef idx="major">
          <a:schemeClr val="accent1">
            <a:lumOff val="44000"/>
          </a:schemeClr>
        </a:fontRef>
        <a:schemeClr val="accent1">
          <a:lumOff val="44000"/>
        </a:schemeClr>
      </a:tcTxStyle>
      <a:tcStyle>
        <a:tcBdr>
          <a:left>
            <a:ln w="12700" cap="flat">
              <a:noFill/>
              <a:miter lim="400000"/>
            </a:ln>
          </a:left>
          <a:right>
            <a:ln w="12700" cap="flat">
              <a:noFill/>
              <a:miter lim="400000"/>
            </a:ln>
          </a:right>
          <a:top>
            <a:ln w="25400" cap="flat">
              <a:solidFill>
                <a:srgbClr val="790015"/>
              </a:solidFill>
              <a:prstDash val="solid"/>
              <a:round/>
            </a:ln>
          </a:top>
          <a:bottom>
            <a:ln w="25400" cap="flat">
              <a:solidFill>
                <a:srgbClr val="790015"/>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firstRow>
  </a:tblStyle>
  <a:tblStyle styleId="{33BA23B1-9221-436E-865A-0063620EA4FD}" styleName="">
    <a:tblBg/>
    <a:wholeTbl>
      <a:tcTxStyle b="off" i="on">
        <a:fontRef idx="major">
          <a:srgbClr val="790015"/>
        </a:fontRef>
        <a:srgbClr val="790015"/>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D6CACA"/>
          </a:solidFill>
        </a:fill>
      </a:tcStyle>
    </a:wholeTbl>
    <a:band2H>
      <a:tcTxStyle b="def" i="def"/>
      <a:tcStyle>
        <a:tcBdr/>
        <a:fill>
          <a:solidFill>
            <a:srgbClr val="EBE6E7"/>
          </a:solidFill>
        </a:fill>
      </a:tcStyle>
    </a:band2H>
    <a:firstCol>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790015"/>
          </a:solidFill>
        </a:fill>
      </a:tcStyle>
    </a:firstCol>
    <a:la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381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790015"/>
          </a:solidFill>
        </a:fill>
      </a:tcStyle>
    </a:lastRow>
    <a:fir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381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790015"/>
          </a:solidFill>
        </a:fill>
      </a:tcStyle>
    </a:firstRow>
  </a:tblStyle>
  <a:tblStyle styleId="{2708684C-4D16-4618-839F-0558EEFCDFE6}" styleName="">
    <a:tblBg/>
    <a:wholeTbl>
      <a:tcTxStyle b="off" i="on">
        <a:fontRef idx="major">
          <a:srgbClr val="790015"/>
        </a:fontRef>
        <a:srgbClr val="790015"/>
      </a:tcTxStyle>
      <a:tcStyle>
        <a:tcBdr>
          <a:left>
            <a:ln w="12700" cap="flat">
              <a:solidFill>
                <a:srgbClr val="790015"/>
              </a:solidFill>
              <a:prstDash val="solid"/>
              <a:round/>
            </a:ln>
          </a:left>
          <a:right>
            <a:ln w="12700" cap="flat">
              <a:solidFill>
                <a:srgbClr val="790015"/>
              </a:solidFill>
              <a:prstDash val="solid"/>
              <a:round/>
            </a:ln>
          </a:right>
          <a:top>
            <a:ln w="12700" cap="flat">
              <a:solidFill>
                <a:srgbClr val="790015"/>
              </a:solidFill>
              <a:prstDash val="solid"/>
              <a:round/>
            </a:ln>
          </a:top>
          <a:bottom>
            <a:ln w="12700" cap="flat">
              <a:solidFill>
                <a:srgbClr val="790015"/>
              </a:solidFill>
              <a:prstDash val="solid"/>
              <a:round/>
            </a:ln>
          </a:bottom>
          <a:insideH>
            <a:ln w="12700" cap="flat">
              <a:solidFill>
                <a:srgbClr val="790015"/>
              </a:solidFill>
              <a:prstDash val="solid"/>
              <a:round/>
            </a:ln>
          </a:insideH>
          <a:insideV>
            <a:ln w="12700" cap="flat">
              <a:solidFill>
                <a:srgbClr val="790015"/>
              </a:solidFill>
              <a:prstDash val="solid"/>
              <a:round/>
            </a:ln>
          </a:insideV>
        </a:tcBdr>
        <a:fill>
          <a:solidFill>
            <a:srgbClr val="790015">
              <a:alpha val="20000"/>
            </a:srgbClr>
          </a:solidFill>
        </a:fill>
      </a:tcStyle>
    </a:wholeTbl>
    <a:band2H>
      <a:tcTxStyle b="def" i="def"/>
      <a:tcStyle>
        <a:tcBdr/>
        <a:fill>
          <a:solidFill>
            <a:schemeClr val="accent1">
              <a:lumOff val="44000"/>
            </a:schemeClr>
          </a:solidFill>
        </a:fill>
      </a:tcStyle>
    </a:band2H>
    <a:firstCol>
      <a:tcTxStyle b="on" i="on">
        <a:fontRef idx="major">
          <a:srgbClr val="790015"/>
        </a:fontRef>
        <a:srgbClr val="790015"/>
      </a:tcTxStyle>
      <a:tcStyle>
        <a:tcBdr>
          <a:left>
            <a:ln w="12700" cap="flat">
              <a:solidFill>
                <a:srgbClr val="790015"/>
              </a:solidFill>
              <a:prstDash val="solid"/>
              <a:round/>
            </a:ln>
          </a:left>
          <a:right>
            <a:ln w="12700" cap="flat">
              <a:solidFill>
                <a:srgbClr val="790015"/>
              </a:solidFill>
              <a:prstDash val="solid"/>
              <a:round/>
            </a:ln>
          </a:right>
          <a:top>
            <a:ln w="12700" cap="flat">
              <a:solidFill>
                <a:srgbClr val="790015"/>
              </a:solidFill>
              <a:prstDash val="solid"/>
              <a:round/>
            </a:ln>
          </a:top>
          <a:bottom>
            <a:ln w="12700" cap="flat">
              <a:solidFill>
                <a:srgbClr val="790015"/>
              </a:solidFill>
              <a:prstDash val="solid"/>
              <a:round/>
            </a:ln>
          </a:bottom>
          <a:insideH>
            <a:ln w="12700" cap="flat">
              <a:solidFill>
                <a:srgbClr val="790015"/>
              </a:solidFill>
              <a:prstDash val="solid"/>
              <a:round/>
            </a:ln>
          </a:insideH>
          <a:insideV>
            <a:ln w="12700" cap="flat">
              <a:solidFill>
                <a:srgbClr val="790015"/>
              </a:solidFill>
              <a:prstDash val="solid"/>
              <a:round/>
            </a:ln>
          </a:insideV>
        </a:tcBdr>
        <a:fill>
          <a:solidFill>
            <a:srgbClr val="790015">
              <a:alpha val="20000"/>
            </a:srgbClr>
          </a:solidFill>
        </a:fill>
      </a:tcStyle>
    </a:firstCol>
    <a:lastRow>
      <a:tcTxStyle b="on" i="on">
        <a:fontRef idx="major">
          <a:srgbClr val="790015"/>
        </a:fontRef>
        <a:srgbClr val="790015"/>
      </a:tcTxStyle>
      <a:tcStyle>
        <a:tcBdr>
          <a:left>
            <a:ln w="12700" cap="flat">
              <a:solidFill>
                <a:srgbClr val="790015"/>
              </a:solidFill>
              <a:prstDash val="solid"/>
              <a:round/>
            </a:ln>
          </a:left>
          <a:right>
            <a:ln w="12700" cap="flat">
              <a:solidFill>
                <a:srgbClr val="790015"/>
              </a:solidFill>
              <a:prstDash val="solid"/>
              <a:round/>
            </a:ln>
          </a:right>
          <a:top>
            <a:ln w="50800" cap="flat">
              <a:solidFill>
                <a:srgbClr val="790015"/>
              </a:solidFill>
              <a:prstDash val="solid"/>
              <a:round/>
            </a:ln>
          </a:top>
          <a:bottom>
            <a:ln w="12700" cap="flat">
              <a:solidFill>
                <a:srgbClr val="790015"/>
              </a:solidFill>
              <a:prstDash val="solid"/>
              <a:round/>
            </a:ln>
          </a:bottom>
          <a:insideH>
            <a:ln w="12700" cap="flat">
              <a:solidFill>
                <a:srgbClr val="790015"/>
              </a:solidFill>
              <a:prstDash val="solid"/>
              <a:round/>
            </a:ln>
          </a:insideH>
          <a:insideV>
            <a:ln w="12700" cap="flat">
              <a:solidFill>
                <a:srgbClr val="790015"/>
              </a:solidFill>
              <a:prstDash val="solid"/>
              <a:round/>
            </a:ln>
          </a:insideV>
        </a:tcBdr>
        <a:fill>
          <a:noFill/>
        </a:fill>
      </a:tcStyle>
    </a:lastRow>
    <a:firstRow>
      <a:tcTxStyle b="on" i="on">
        <a:fontRef idx="major">
          <a:srgbClr val="790015"/>
        </a:fontRef>
        <a:srgbClr val="790015"/>
      </a:tcTxStyle>
      <a:tcStyle>
        <a:tcBdr>
          <a:left>
            <a:ln w="12700" cap="flat">
              <a:solidFill>
                <a:srgbClr val="790015"/>
              </a:solidFill>
              <a:prstDash val="solid"/>
              <a:round/>
            </a:ln>
          </a:left>
          <a:right>
            <a:ln w="12700" cap="flat">
              <a:solidFill>
                <a:srgbClr val="790015"/>
              </a:solidFill>
              <a:prstDash val="solid"/>
              <a:round/>
            </a:ln>
          </a:right>
          <a:top>
            <a:ln w="12700" cap="flat">
              <a:solidFill>
                <a:srgbClr val="790015"/>
              </a:solidFill>
              <a:prstDash val="solid"/>
              <a:round/>
            </a:ln>
          </a:top>
          <a:bottom>
            <a:ln w="25400" cap="flat">
              <a:solidFill>
                <a:srgbClr val="790015"/>
              </a:solidFill>
              <a:prstDash val="solid"/>
              <a:round/>
            </a:ln>
          </a:bottom>
          <a:insideH>
            <a:ln w="12700" cap="flat">
              <a:solidFill>
                <a:srgbClr val="790015"/>
              </a:solidFill>
              <a:prstDash val="solid"/>
              <a:round/>
            </a:ln>
          </a:insideH>
          <a:insideV>
            <a:ln w="12700" cap="flat">
              <a:solidFill>
                <a:srgbClr val="79001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0" name="Shape 60"/>
          <p:cNvSpPr/>
          <p:nvPr>
            <p:ph type="sldImg"/>
          </p:nvPr>
        </p:nvSpPr>
        <p:spPr>
          <a:xfrm>
            <a:off x="1143000" y="685800"/>
            <a:ext cx="4572000" cy="3429000"/>
          </a:xfrm>
          <a:prstGeom prst="rect">
            <a:avLst/>
          </a:prstGeom>
        </p:spPr>
        <p:txBody>
          <a:bodyPr/>
          <a:lstStyle/>
          <a:p>
            <a:pPr/>
          </a:p>
        </p:txBody>
      </p:sp>
      <p:sp>
        <p:nvSpPr>
          <p:cNvPr id="61" name="Shape 6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90000"/>
      </a:lnSpc>
      <a:defRPr sz="1400">
        <a:latin typeface="+mn-lt"/>
        <a:ea typeface="+mn-ea"/>
        <a:cs typeface="+mn-cs"/>
        <a:sym typeface="Akzidenz-Grotesk Std Regular"/>
      </a:defRPr>
    </a:lvl1pPr>
    <a:lvl2pPr indent="228600" defTabSz="457200" latinLnBrk="0">
      <a:lnSpc>
        <a:spcPct val="90000"/>
      </a:lnSpc>
      <a:defRPr sz="1400">
        <a:latin typeface="+mn-lt"/>
        <a:ea typeface="+mn-ea"/>
        <a:cs typeface="+mn-cs"/>
        <a:sym typeface="Akzidenz-Grotesk Std Regular"/>
      </a:defRPr>
    </a:lvl2pPr>
    <a:lvl3pPr indent="457200" defTabSz="457200" latinLnBrk="0">
      <a:lnSpc>
        <a:spcPct val="90000"/>
      </a:lnSpc>
      <a:defRPr sz="1400">
        <a:latin typeface="+mn-lt"/>
        <a:ea typeface="+mn-ea"/>
        <a:cs typeface="+mn-cs"/>
        <a:sym typeface="Akzidenz-Grotesk Std Regular"/>
      </a:defRPr>
    </a:lvl3pPr>
    <a:lvl4pPr indent="685800" defTabSz="457200" latinLnBrk="0">
      <a:lnSpc>
        <a:spcPct val="90000"/>
      </a:lnSpc>
      <a:defRPr sz="1400">
        <a:latin typeface="+mn-lt"/>
        <a:ea typeface="+mn-ea"/>
        <a:cs typeface="+mn-cs"/>
        <a:sym typeface="Akzidenz-Grotesk Std Regular"/>
      </a:defRPr>
    </a:lvl4pPr>
    <a:lvl5pPr indent="914400" defTabSz="457200" latinLnBrk="0">
      <a:lnSpc>
        <a:spcPct val="90000"/>
      </a:lnSpc>
      <a:defRPr sz="1400">
        <a:latin typeface="+mn-lt"/>
        <a:ea typeface="+mn-ea"/>
        <a:cs typeface="+mn-cs"/>
        <a:sym typeface="Akzidenz-Grotesk Std Regular"/>
      </a:defRPr>
    </a:lvl5pPr>
    <a:lvl6pPr indent="1143000" defTabSz="457200" latinLnBrk="0">
      <a:lnSpc>
        <a:spcPct val="90000"/>
      </a:lnSpc>
      <a:defRPr sz="1400">
        <a:latin typeface="+mn-lt"/>
        <a:ea typeface="+mn-ea"/>
        <a:cs typeface="+mn-cs"/>
        <a:sym typeface="Akzidenz-Grotesk Std Regular"/>
      </a:defRPr>
    </a:lvl6pPr>
    <a:lvl7pPr indent="1371600" defTabSz="457200" latinLnBrk="0">
      <a:lnSpc>
        <a:spcPct val="90000"/>
      </a:lnSpc>
      <a:defRPr sz="1400">
        <a:latin typeface="+mn-lt"/>
        <a:ea typeface="+mn-ea"/>
        <a:cs typeface="+mn-cs"/>
        <a:sym typeface="Akzidenz-Grotesk Std Regular"/>
      </a:defRPr>
    </a:lvl7pPr>
    <a:lvl8pPr indent="1600200" defTabSz="457200" latinLnBrk="0">
      <a:lnSpc>
        <a:spcPct val="90000"/>
      </a:lnSpc>
      <a:defRPr sz="1400">
        <a:latin typeface="+mn-lt"/>
        <a:ea typeface="+mn-ea"/>
        <a:cs typeface="+mn-cs"/>
        <a:sym typeface="Akzidenz-Grotesk Std Regular"/>
      </a:defRPr>
    </a:lvl8pPr>
    <a:lvl9pPr indent="1828800" defTabSz="457200" latinLnBrk="0">
      <a:lnSpc>
        <a:spcPct val="90000"/>
      </a:lnSpc>
      <a:defRPr sz="1400">
        <a:latin typeface="+mn-lt"/>
        <a:ea typeface="+mn-ea"/>
        <a:cs typeface="+mn-cs"/>
        <a:sym typeface="Akzidenz-Grotesk Std Regular"/>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a:p>
        </p:txBody>
      </p:sp>
      <p:sp>
        <p:nvSpPr>
          <p:cNvPr id="76" name="Shape 76"/>
          <p:cNvSpPr/>
          <p:nvPr>
            <p:ph type="body" sz="quarter" idx="1"/>
          </p:nvPr>
        </p:nvSpPr>
        <p:spPr>
          <a:prstGeom prst="rect">
            <a:avLst/>
          </a:prstGeom>
        </p:spPr>
        <p:txBody>
          <a:bodyPr/>
          <a:lstStyle/>
          <a:p>
            <a:pPr/>
            <a:r>
              <a:t>Duality = mind + matter</a:t>
            </a:r>
          </a:p>
          <a:p>
            <a:pPr/>
            <a:r>
              <a:t>Trinity = quality + mind + matter</a:t>
            </a:r>
          </a:p>
          <a:p>
            <a:pPr/>
            <a:r>
              <a:t>Classic = past, present &amp; future</a:t>
            </a:r>
          </a:p>
          <a:p>
            <a:pPr/>
            <a:r>
              <a:t>Romantic = present only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Methane gas bags &amp; suspension bridge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Methane gas bags &amp; suspension bridge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Nervi, Candela, Wright, Rogers, Calatrava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p>
            <a:pPr/>
            <a:r>
              <a:t>Footnotes:</a:t>
            </a:r>
          </a:p>
          <a:p>
            <a:pPr/>
            <a:r>
              <a:t>1. U.S. Department of Energy, Energy Information Administration, March 2001, Monthly Energy Review.</a:t>
            </a:r>
          </a:p>
          <a:p>
            <a:pPr/>
            <a:r>
              <a:t>2. Ibid.</a:t>
            </a:r>
          </a:p>
          <a:p>
            <a:pPr/>
            <a:r>
              <a:t>3. U.S. Department of Energy, Energy Information Administration, “Emissions of Greenhouse Gases in the United States 1999.” </a:t>
            </a:r>
          </a:p>
          <a:p>
            <a:pPr/>
            <a:r>
              <a:t>4. U.S. EPA, 1998, “Characterization of Building-Related Construction and Demolition Debris in the United States.”</a:t>
            </a:r>
          </a:p>
          <a:p>
            <a:pPr/>
            <a:r>
              <a:t>5. U.S. Geological Service, 1995 data.</a:t>
            </a:r>
          </a:p>
          <a:p>
            <a:pPr/>
            <a:r>
              <a:t>6. Lenssen and Roodman, 1995, “Worldwatch Paper 124: A Building Revolution: How Ecology and Health Concerns are Transforming Construction,” Worldwatch Institute.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a:p>
        </p:txBody>
      </p:sp>
      <p:sp>
        <p:nvSpPr>
          <p:cNvPr id="97" name="Shape 97"/>
          <p:cNvSpPr/>
          <p:nvPr>
            <p:ph type="body" sz="quarter" idx="1"/>
          </p:nvPr>
        </p:nvSpPr>
        <p:spPr>
          <a:prstGeom prst="rect">
            <a:avLst/>
          </a:prstGeom>
        </p:spPr>
        <p:txBody>
          <a:bodyPr/>
          <a:lstStyle/>
          <a:p>
            <a:pPr/>
            <a:r>
              <a:t>Ocean Thermal Energy Conversion (OTEC) </a:t>
            </a:r>
          </a:p>
          <a:p>
            <a:pPr/>
            <a:r>
              <a:t>Figure 1: Comparing finite and renewable planetary energy reserves (Terawatt- years). Total recoverable reserves are shown for the finite resources. Yearly potential is shown for the renewables.</a:t>
            </a:r>
          </a:p>
          <a:p>
            <a:pPr/>
            <a:r>
              <a:t>REFERENCE</a:t>
            </a:r>
          </a:p>
          <a:p>
            <a:pPr/>
            <a:r>
              <a:t>1.S. Heckeroth, Renewables.com, adapted from Christopher Swan (1986): Sun Cell, Sierra Club Press</a:t>
            </a:r>
          </a:p>
          <a:p>
            <a:pPr/>
            <a:r>
              <a:t>2.C. Archer &amp; M. Jacobson , Evaluation of Global Wind Power -- Stanford University, Stanford, CA </a:t>
            </a:r>
          </a:p>
          <a:p>
            <a:pPr/>
            <a:r>
              <a:t>3.World Energy Council </a:t>
            </a:r>
          </a:p>
          <a:p>
            <a:pPr/>
            <a:r>
              <a:t>4.G. Nihous, An Order-of-Magnitude Estimate of Ocean Thermal Energy Conversion (OTEC) Resources, Journal of Energy Resources Technology -- December 2005 -- Volume 127, Issue 4, pp. 328-3335.R. Whittaker (1975): The Biosphere and Man -- in Primary Productivity of the Biosphere. Springer-Verlag, 305-328. ISBN 0-3870-7083-4. </a:t>
            </a:r>
          </a:p>
          <a:p>
            <a:pPr/>
            <a:r>
              <a:t>5.Environmental Resources Group, LLC http://www.erg.com.np/hydropower_global.php </a:t>
            </a:r>
          </a:p>
          <a:p>
            <a:pPr/>
            <a:r>
              <a:t>7. MIT/INEL The Future of Geothermal Energy-- Impact of Enhanced Geothermal Systems [EGS] on the U.S. in the 21st Century http://www1.eere.energy.gov/geothermal/egs_technology.html -- based on estimated energy recoverable economically in the next 50 years. Ultimate high depth potential would be much higher. </a:t>
            </a:r>
          </a:p>
          <a:p>
            <a:pPr/>
            <a:r>
              <a:t>8.BP Statistical Review of World Energy 2007 </a:t>
            </a:r>
          </a:p>
          <a:p>
            <a:pPr/>
            <a:r>
              <a:t>9. http://www.wise-uranium.org/stk.html?src=stkd03e  R. Price, J.R. Blaise (2002): Nuclear fuel resources: Enough to last? NEA updates, NEA News 2002 – No. 20.2 </a:t>
            </a:r>
          </a:p>
          <a:p>
            <a:pPr/>
            <a:r>
              <a:t>10. Solar energy received by emerged continents only, assuming 65% losses by atmosphere and clouds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a:p>
        </p:txBody>
      </p:sp>
      <p:sp>
        <p:nvSpPr>
          <p:cNvPr id="110" name="Shape 110"/>
          <p:cNvSpPr/>
          <p:nvPr>
            <p:ph type="body" sz="quarter" idx="1"/>
          </p:nvPr>
        </p:nvSpPr>
        <p:spPr>
          <a:prstGeom prst="rect">
            <a:avLst/>
          </a:prstGeom>
        </p:spPr>
        <p:txBody>
          <a:bodyPr/>
          <a:lstStyle/>
          <a:p>
            <a:pPr/>
            <a:r>
              <a:t>Basalt crystals &amp; crystallization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a:r>
              <a:t>Crystal formation on surfaces (lead sulfide) &amp; shrinkage cracks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r>
              <a:t>Berries &amp; radiolaria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r>
              <a:t>Ramification of non-woody plants &amp; coral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a:r>
              <a:t>Termites &amp; spiders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Woven reed huts &amp; fishing nets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20" name="Title Text"/>
          <p:cNvSpPr txBox="1"/>
          <p:nvPr>
            <p:ph type="title"/>
          </p:nvPr>
        </p:nvSpPr>
        <p:spPr>
          <a:xfrm>
            <a:off x="457200" y="312638"/>
            <a:ext cx="8476096" cy="1105000"/>
          </a:xfrm>
          <a:prstGeom prst="rect">
            <a:avLst/>
          </a:prstGeom>
        </p:spPr>
        <p:txBody>
          <a:bodyPr anchor="t"/>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ody">
    <p:spTree>
      <p:nvGrpSpPr>
        <p:cNvPr id="1" name=""/>
        <p:cNvGrpSpPr/>
        <p:nvPr/>
      </p:nvGrpSpPr>
      <p:grpSpPr>
        <a:xfrm>
          <a:off x="0" y="0"/>
          <a:ext cx="0" cy="0"/>
          <a:chOff x="0" y="0"/>
          <a:chExt cx="0" cy="0"/>
        </a:xfrm>
      </p:grpSpPr>
      <p:sp>
        <p:nvSpPr>
          <p:cNvPr id="28" name="Title Text"/>
          <p:cNvSpPr txBox="1"/>
          <p:nvPr>
            <p:ph type="title"/>
          </p:nvPr>
        </p:nvSpPr>
        <p:spPr>
          <a:xfrm>
            <a:off x="457200" y="65451"/>
            <a:ext cx="8229600" cy="1115650"/>
          </a:xfrm>
          <a:prstGeom prst="rect">
            <a:avLst/>
          </a:prstGeom>
        </p:spPr>
        <p:txBody>
          <a:bodyPr anchor="t"/>
          <a:lstStyle/>
          <a:p>
            <a:pPr/>
            <a:r>
              <a:t>Title Text</a:t>
            </a:r>
          </a:p>
        </p:txBody>
      </p:sp>
      <p:sp>
        <p:nvSpPr>
          <p:cNvPr id="29" name="Body Level One…"/>
          <p:cNvSpPr txBox="1"/>
          <p:nvPr>
            <p:ph type="body" idx="1"/>
          </p:nvPr>
        </p:nvSpPr>
        <p:spPr>
          <a:xfrm>
            <a:off x="457200" y="1204422"/>
            <a:ext cx="8229600" cy="5136649"/>
          </a:xfrm>
          <a:prstGeom prst="rect">
            <a:avLst/>
          </a:prstGeom>
        </p:spPr>
        <p:txBody>
          <a:bodyPr/>
          <a:lstStyle>
            <a:lvl2pPr>
              <a:defRPr sz="2400"/>
            </a:lvl2pPr>
            <a:lvl3pPr marL="1282699" indent="-380999">
              <a:defRPr sz="2400"/>
            </a:lvl3pPr>
            <a:lvl4pPr>
              <a:defRPr sz="2400"/>
            </a:lvl4pPr>
            <a:lvl5pPr>
              <a:defRPr sz="2400"/>
            </a:lvl5pPr>
          </a:lstStyle>
          <a:p>
            <a:pPr/>
            <a:r>
              <a:t>Body Level One</a:t>
            </a:r>
          </a:p>
          <a:p>
            <a:pPr lvl="1"/>
            <a:r>
              <a:t>Body Level Two</a:t>
            </a:r>
          </a:p>
          <a:p>
            <a:pPr lvl="2"/>
            <a:r>
              <a:t>Body Level Three</a:t>
            </a:r>
          </a:p>
          <a:p>
            <a:pPr lvl="3"/>
            <a:r>
              <a:t>Body Level Four</a:t>
            </a:r>
          </a:p>
          <a:p>
            <a:pPr lvl="4"/>
            <a:r>
              <a:t>Body Level Five</a:t>
            </a:r>
          </a:p>
        </p:txBody>
      </p:sp>
      <p:sp>
        <p:nvSpPr>
          <p:cNvPr id="30" name="Line"/>
          <p:cNvSpPr/>
          <p:nvPr/>
        </p:nvSpPr>
        <p:spPr>
          <a:xfrm>
            <a:off x="315912" y="1193800"/>
            <a:ext cx="8586788" cy="1588"/>
          </a:xfrm>
          <a:prstGeom prst="line">
            <a:avLst/>
          </a:prstGeom>
          <a:ln w="25400">
            <a:solidFill>
              <a:srgbClr val="676767"/>
            </a:solidFill>
          </a:ln>
        </p:spPr>
        <p:txBody>
          <a:bodyPr lIns="45719" rIns="45719"/>
          <a:lstStyle/>
          <a:p>
            <a:pP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White">
    <p:spTree>
      <p:nvGrpSpPr>
        <p:cNvPr id="1" name=""/>
        <p:cNvGrpSpPr/>
        <p:nvPr/>
      </p:nvGrpSpPr>
      <p:grpSpPr>
        <a:xfrm>
          <a:off x="0" y="0"/>
          <a:ext cx="0" cy="0"/>
          <a:chOff x="0" y="0"/>
          <a:chExt cx="0" cy="0"/>
        </a:xfrm>
      </p:grpSpPr>
      <p:sp>
        <p:nvSpPr>
          <p:cNvPr id="38" name="Slide Number"/>
          <p:cNvSpPr txBox="1"/>
          <p:nvPr>
            <p:ph type="sldNum" sz="quarter" idx="2"/>
          </p:nvPr>
        </p:nvSpPr>
        <p:spPr>
          <a:xfrm>
            <a:off x="8447273" y="6478985"/>
            <a:ext cx="239527" cy="219268"/>
          </a:xfrm>
          <a:prstGeom prst="rect">
            <a:avLst/>
          </a:prstGeom>
        </p:spPr>
        <p:txBody>
          <a:bodyPr lIns="35718" tIns="35718" rIns="35718" bIns="35718" anchor="t"/>
          <a:lstStyle>
            <a:lvl1pPr defTabSz="910828">
              <a:defRPr b="0" i="1" sz="1100">
                <a:solidFill>
                  <a:srgbClr val="000000"/>
                </a:solidFill>
                <a:uFill>
                  <a:solidFill>
                    <a:srgbClr val="000000"/>
                  </a:solidFill>
                </a:u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Black">
    <p:bg>
      <p:bgPr>
        <a:solidFill>
          <a:srgbClr val="000000"/>
        </a:solidFill>
      </p:bgPr>
    </p:bg>
    <p:spTree>
      <p:nvGrpSpPr>
        <p:cNvPr id="1" name=""/>
        <p:cNvGrpSpPr/>
        <p:nvPr/>
      </p:nvGrpSpPr>
      <p:grpSpPr>
        <a:xfrm>
          <a:off x="0" y="0"/>
          <a:ext cx="0" cy="0"/>
          <a:chOff x="0" y="0"/>
          <a:chExt cx="0" cy="0"/>
        </a:xfrm>
      </p:grpSpPr>
      <p:sp>
        <p:nvSpPr>
          <p:cNvPr id="45" name="Slide Number"/>
          <p:cNvSpPr txBox="1"/>
          <p:nvPr>
            <p:ph type="sldNum" sz="quarter" idx="2"/>
          </p:nvPr>
        </p:nvSpPr>
        <p:spPr>
          <a:xfrm>
            <a:off x="8447273" y="6478985"/>
            <a:ext cx="239527" cy="236538"/>
          </a:xfrm>
          <a:prstGeom prst="rect">
            <a:avLst/>
          </a:prstGeom>
        </p:spPr>
        <p:txBody>
          <a:bodyPr lIns="35718" tIns="35718" rIns="35718" bIns="35718" anchor="t"/>
          <a:lstStyle>
            <a:lvl1pPr defTabSz="910828">
              <a:defRPr b="0" i="1" sz="1100">
                <a:solidFill>
                  <a:schemeClr val="accent1">
                    <a:lumOff val="44000"/>
                  </a:schemeClr>
                </a:solidFill>
                <a:uFill>
                  <a:solidFill>
                    <a:schemeClr val="accent1">
                      <a:lumOff val="44000"/>
                    </a:schemeClr>
                  </a:solidFill>
                </a:uFill>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52" name="Title Text"/>
          <p:cNvSpPr txBox="1"/>
          <p:nvPr>
            <p:ph type="title"/>
          </p:nvPr>
        </p:nvSpPr>
        <p:spPr>
          <a:xfrm>
            <a:off x="457646" y="274587"/>
            <a:ext cx="8228708" cy="1326060"/>
          </a:xfrm>
          <a:prstGeom prst="rect">
            <a:avLst/>
          </a:prstGeom>
        </p:spPr>
        <p:txBody>
          <a:bodyPr lIns="32146" tIns="32146" rIns="32146" bIns="32146" anchor="t"/>
          <a:lstStyle>
            <a:lvl1pPr marL="0" indent="0" algn="ctr" defTabSz="642937">
              <a:lnSpc>
                <a:spcPct val="100000"/>
              </a:lnSpc>
              <a:defRPr b="0" i="0" sz="5800">
                <a:solidFill>
                  <a:srgbClr val="000000"/>
                </a:solidFill>
                <a:latin typeface="Gill Sans"/>
                <a:ea typeface="Gill Sans"/>
                <a:cs typeface="Gill Sans"/>
                <a:sym typeface="Gill Sans"/>
              </a:defRPr>
            </a:lvl1pPr>
          </a:lstStyle>
          <a:p>
            <a:pPr/>
            <a:r>
              <a:t>Title Text</a:t>
            </a:r>
          </a:p>
        </p:txBody>
      </p:sp>
      <p:sp>
        <p:nvSpPr>
          <p:cNvPr id="53" name="Body Level One…"/>
          <p:cNvSpPr txBox="1"/>
          <p:nvPr>
            <p:ph type="body" idx="1"/>
          </p:nvPr>
        </p:nvSpPr>
        <p:spPr>
          <a:xfrm>
            <a:off x="457646" y="1600646"/>
            <a:ext cx="8228708" cy="5257354"/>
          </a:xfrm>
          <a:prstGeom prst="rect">
            <a:avLst/>
          </a:prstGeom>
        </p:spPr>
        <p:txBody>
          <a:bodyPr lIns="32146" tIns="32146" rIns="32146" bIns="32146"/>
          <a:lstStyle>
            <a:lvl1pPr marL="698500" indent="-381000" defTabSz="642937">
              <a:lnSpc>
                <a:spcPct val="100000"/>
              </a:lnSpc>
              <a:spcBef>
                <a:spcPts val="1600"/>
              </a:spcBef>
              <a:buClrTx/>
              <a:buSzPct val="171000"/>
              <a:buFont typeface="Thonburi"/>
              <a:defRPr b="0" sz="2800">
                <a:solidFill>
                  <a:srgbClr val="000000"/>
                </a:solidFill>
                <a:latin typeface="Gill Sans"/>
                <a:ea typeface="Gill Sans"/>
                <a:cs typeface="Gill Sans"/>
                <a:sym typeface="Gill Sans"/>
              </a:defRPr>
            </a:lvl1pPr>
            <a:lvl2pPr marL="1143000" indent="-381000" defTabSz="642937">
              <a:lnSpc>
                <a:spcPct val="100000"/>
              </a:lnSpc>
              <a:spcBef>
                <a:spcPts val="1600"/>
              </a:spcBef>
              <a:buClrTx/>
              <a:buSzPct val="171000"/>
              <a:buFont typeface="Thonburi"/>
              <a:defRPr b="0" sz="2800">
                <a:solidFill>
                  <a:srgbClr val="000000"/>
                </a:solidFill>
                <a:latin typeface="Gill Sans"/>
                <a:ea typeface="Gill Sans"/>
                <a:cs typeface="Gill Sans"/>
                <a:sym typeface="Gill Sans"/>
              </a:defRPr>
            </a:lvl2pPr>
            <a:lvl3pPr marL="1587500" defTabSz="642937">
              <a:lnSpc>
                <a:spcPct val="100000"/>
              </a:lnSpc>
              <a:spcBef>
                <a:spcPts val="1600"/>
              </a:spcBef>
              <a:buClrTx/>
              <a:buSzPct val="171000"/>
              <a:buFont typeface="Thonburi"/>
              <a:defRPr b="0" sz="2800">
                <a:solidFill>
                  <a:srgbClr val="000000"/>
                </a:solidFill>
                <a:latin typeface="Gill Sans"/>
                <a:ea typeface="Gill Sans"/>
                <a:cs typeface="Gill Sans"/>
                <a:sym typeface="Gill Sans"/>
              </a:defRPr>
            </a:lvl3pPr>
            <a:lvl4pPr marL="2032000" indent="-381000" defTabSz="642937">
              <a:lnSpc>
                <a:spcPct val="100000"/>
              </a:lnSpc>
              <a:spcBef>
                <a:spcPts val="1600"/>
              </a:spcBef>
              <a:buClrTx/>
              <a:buSzPct val="171000"/>
              <a:buFont typeface="Thonburi"/>
              <a:defRPr b="0" sz="2800">
                <a:solidFill>
                  <a:srgbClr val="000000"/>
                </a:solidFill>
                <a:latin typeface="Gill Sans"/>
                <a:ea typeface="Gill Sans"/>
                <a:cs typeface="Gill Sans"/>
                <a:sym typeface="Gill Sans"/>
              </a:defRPr>
            </a:lvl4pPr>
            <a:lvl5pPr marL="2476500" indent="-381000" defTabSz="642937">
              <a:lnSpc>
                <a:spcPct val="100000"/>
              </a:lnSpc>
              <a:spcBef>
                <a:spcPts val="1600"/>
              </a:spcBef>
              <a:buClrTx/>
              <a:buSzPct val="171000"/>
              <a:buFont typeface="Thonburi"/>
              <a:defRPr b="0" sz="2800">
                <a:solidFill>
                  <a:srgbClr val="000000"/>
                </a:solidFill>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54" name="Slide Number"/>
          <p:cNvSpPr txBox="1"/>
          <p:nvPr>
            <p:ph type="sldNum" sz="quarter" idx="2"/>
          </p:nvPr>
        </p:nvSpPr>
        <p:spPr>
          <a:xfrm>
            <a:off x="6553200" y="6172199"/>
            <a:ext cx="2133600" cy="368301"/>
          </a:xfrm>
          <a:prstGeom prst="rect">
            <a:avLst/>
          </a:prstGeom>
        </p:spPr>
        <p:txBody>
          <a:bodyPr wrap="square" lIns="32146" tIns="32146" rIns="32146" bIns="32146"/>
          <a:lstStyle>
            <a:lvl1pPr defTabSz="642937">
              <a:defRPr b="0" sz="800">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1">
            <a:lumOff val="44000"/>
          </a:schemeClr>
        </a:solidFill>
      </p:bgPr>
    </p:bg>
    <p:spTree>
      <p:nvGrpSpPr>
        <p:cNvPr id="1" name=""/>
        <p:cNvGrpSpPr/>
        <p:nvPr/>
      </p:nvGrpSpPr>
      <p:grpSpPr>
        <a:xfrm>
          <a:off x="0" y="0"/>
          <a:ext cx="0" cy="0"/>
          <a:chOff x="0" y="0"/>
          <a:chExt cx="0" cy="0"/>
        </a:xfrm>
      </p:grpSpPr>
      <p:sp>
        <p:nvSpPr>
          <p:cNvPr id="2" name="Carnegie Mellon • School of Architecture • Advanced Construction Studio"/>
          <p:cNvSpPr txBox="1"/>
          <p:nvPr/>
        </p:nvSpPr>
        <p:spPr>
          <a:xfrm>
            <a:off x="196291" y="6477000"/>
            <a:ext cx="4197909" cy="224446"/>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lgn="r" defTabSz="457200">
              <a:defRPr b="0" i="1" sz="1000">
                <a:solidFill>
                  <a:srgbClr val="676767"/>
                </a:solidFill>
              </a:defRPr>
            </a:lvl1pPr>
          </a:lstStyle>
          <a:p>
            <a:pPr/>
            <a:r>
              <a:t>Carnegie Mellon • School of Architecture • Advanced Construction Studio</a:t>
            </a:r>
          </a:p>
        </p:txBody>
      </p:sp>
      <p:pic>
        <p:nvPicPr>
          <p:cNvPr id="3" name="CMU_SoA_new.png" descr="CMU_SoA_new.png"/>
          <p:cNvPicPr>
            <a:picLocks noChangeAspect="1"/>
          </p:cNvPicPr>
          <p:nvPr/>
        </p:nvPicPr>
        <p:blipFill>
          <a:blip r:embed="rId2">
            <a:extLst/>
          </a:blip>
          <a:stretch>
            <a:fillRect/>
          </a:stretch>
        </p:blipFill>
        <p:spPr>
          <a:xfrm>
            <a:off x="8235950" y="6360622"/>
            <a:ext cx="697346" cy="457201"/>
          </a:xfrm>
          <a:prstGeom prst="rect">
            <a:avLst/>
          </a:prstGeom>
          <a:ln w="12700">
            <a:miter lim="400000"/>
          </a:ln>
        </p:spPr>
      </p:pic>
      <p:sp>
        <p:nvSpPr>
          <p:cNvPr id="4" name="Title Text"/>
          <p:cNvSpPr txBox="1"/>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pPr/>
            <a:r>
              <a:t>Title Text</a:t>
            </a:r>
          </a:p>
        </p:txBody>
      </p:sp>
      <p:sp>
        <p:nvSpPr>
          <p:cNvPr id="5"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transition xmlns:p14="http://schemas.microsoft.com/office/powerpoint/2010/main" spd="med" advClick="1"/>
  <p:txStyles>
    <p:titleStyle>
      <a:lvl1pPr marL="38100" marR="0" indent="-38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1pPr>
      <a:lvl2pPr marL="38100" marR="0" indent="-38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2pPr>
      <a:lvl3pPr marL="38100" marR="0" indent="-38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3pPr>
      <a:lvl4pPr marL="38100" marR="0" indent="-38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4pPr>
      <a:lvl5pPr marL="38100" marR="0" indent="-38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5pPr>
      <a:lvl6pPr marL="38100" marR="0" indent="419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6pPr>
      <a:lvl7pPr marL="38100" marR="0" indent="8763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7pPr>
      <a:lvl8pPr marL="38100" marR="0" indent="13335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8pPr>
      <a:lvl9pPr marL="38100" marR="0" indent="17907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9pPr>
    </p:titleStyle>
    <p:bodyStyle>
      <a:lvl1pPr marL="323850"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1pPr>
      <a:lvl2pPr marL="730250"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2pPr>
      <a:lvl3pPr marL="1282700" marR="0" indent="-38100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3pPr>
      <a:lvl4pPr marL="16462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4pPr>
      <a:lvl5pPr marL="21034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5pPr>
      <a:lvl6pPr marL="25606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6pPr>
      <a:lvl7pPr marL="30178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7pPr>
      <a:lvl8pPr marL="34750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8pPr>
      <a:lvl9pPr marL="39322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 Id="rId4" Type="http://schemas.openxmlformats.org/officeDocument/2006/relationships/image" Target="../media/image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 Id="rId4" Type="http://schemas.openxmlformats.org/officeDocument/2006/relationships/image" Target="../media/image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 Id="rId4" Type="http://schemas.openxmlformats.org/officeDocument/2006/relationships/image" Target="../media/image8.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 Id="rId4" Type="http://schemas.openxmlformats.org/officeDocument/2006/relationships/image" Target="../media/image10.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 Id="rId4" Type="http://schemas.openxmlformats.org/officeDocument/2006/relationships/image" Target="../media/image1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 Id="rId4" Type="http://schemas.openxmlformats.org/officeDocument/2006/relationships/image" Target="../media/image1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eg"/><Relationship Id="rId4" Type="http://schemas.openxmlformats.org/officeDocument/2006/relationships/image" Target="../media/image1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 Id="rId3" Type="http://schemas.openxmlformats.org/officeDocument/2006/relationships/image" Target="../media/image25.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eg"/><Relationship Id="rId3" Type="http://schemas.openxmlformats.org/officeDocument/2006/relationships/image" Target="../media/image31.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jpeg"/><Relationship Id="rId3" Type="http://schemas.openxmlformats.org/officeDocument/2006/relationships/image" Target="../media/image34.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jpeg"/><Relationship Id="rId3" Type="http://schemas.openxmlformats.org/officeDocument/2006/relationships/image" Target="../media/image38.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jpeg"/><Relationship Id="rId3" Type="http://schemas.openxmlformats.org/officeDocument/2006/relationships/image" Target="../media/image40.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image" Target="../media/image43.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eg"/><Relationship Id="rId3" Type="http://schemas.openxmlformats.org/officeDocument/2006/relationships/image" Target="../media/image45.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jpeg"/><Relationship Id="rId3" Type="http://schemas.openxmlformats.org/officeDocument/2006/relationships/image" Target="../media/image47.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3.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 name="image.jpeg" descr="image.jpeg"/>
          <p:cNvPicPr>
            <a:picLocks noChangeAspect="1"/>
          </p:cNvPicPr>
          <p:nvPr/>
        </p:nvPicPr>
        <p:blipFill>
          <a:blip r:embed="rId2">
            <a:alphaModFix amt="65097"/>
            <a:extLst/>
          </a:blip>
          <a:srcRect l="0" t="982" r="0" b="15651"/>
          <a:stretch>
            <a:fillRect/>
          </a:stretch>
        </p:blipFill>
        <p:spPr>
          <a:xfrm>
            <a:off x="0" y="-104075"/>
            <a:ext cx="4648175" cy="6464864"/>
          </a:xfrm>
          <a:prstGeom prst="rect">
            <a:avLst/>
          </a:prstGeom>
          <a:ln w="12700">
            <a:miter lim="400000"/>
          </a:ln>
        </p:spPr>
      </p:pic>
      <p:sp>
        <p:nvSpPr>
          <p:cNvPr id="64" name="References:…"/>
          <p:cNvSpPr txBox="1"/>
          <p:nvPr/>
        </p:nvSpPr>
        <p:spPr>
          <a:xfrm>
            <a:off x="4774622" y="2524760"/>
            <a:ext cx="3810001" cy="32498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nSpc>
                <a:spcPct val="90000"/>
              </a:lnSpc>
              <a:spcBef>
                <a:spcPts val="1100"/>
              </a:spcBef>
              <a:defRPr sz="1800"/>
            </a:pPr>
            <a:r>
              <a:t>References:</a:t>
            </a:r>
          </a:p>
          <a:p>
            <a:pPr>
              <a:lnSpc>
                <a:spcPct val="90000"/>
              </a:lnSpc>
              <a:spcBef>
                <a:spcPts val="1100"/>
              </a:spcBef>
              <a:defRPr sz="1800"/>
            </a:pPr>
            <a:r>
              <a:t>The Tower and the Bridge </a:t>
            </a:r>
            <a:br/>
            <a:r>
              <a:t>by David Billington</a:t>
            </a:r>
          </a:p>
          <a:p>
            <a:pPr>
              <a:lnSpc>
                <a:spcPct val="90000"/>
              </a:lnSpc>
              <a:spcBef>
                <a:spcPts val="1100"/>
              </a:spcBef>
              <a:defRPr sz="1800"/>
            </a:pPr>
            <a:r>
              <a:t>Bridging the Gap, Proceedings of </a:t>
            </a:r>
            <a:br/>
            <a:r>
              <a:t>the Building Arts Forum</a:t>
            </a:r>
          </a:p>
          <a:p>
            <a:pPr>
              <a:lnSpc>
                <a:spcPct val="90000"/>
              </a:lnSpc>
              <a:spcBef>
                <a:spcPts val="1100"/>
              </a:spcBef>
              <a:defRPr sz="1800"/>
            </a:pPr>
            <a:r>
              <a:t>Zen &amp; the Art of Motorcycle Maintenance by Robert Pirsig</a:t>
            </a:r>
          </a:p>
          <a:p>
            <a:pPr>
              <a:lnSpc>
                <a:spcPct val="90000"/>
              </a:lnSpc>
              <a:spcBef>
                <a:spcPts val="1100"/>
              </a:spcBef>
              <a:defRPr sz="1800"/>
            </a:pPr>
            <a:r>
              <a:t>Finding Form: Towards an Architecture of the Minimal by Frei Otto &amp; Bodo Rasch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Why Is This Important?"/>
          <p:cNvSpPr txBox="1"/>
          <p:nvPr>
            <p:ph type="title"/>
          </p:nvPr>
        </p:nvSpPr>
        <p:spPr>
          <a:prstGeom prst="rect">
            <a:avLst/>
          </a:prstGeom>
        </p:spPr>
        <p:txBody>
          <a:bodyPr/>
          <a:lstStyle/>
          <a:p>
            <a:pPr/>
            <a:r>
              <a:t>Why Is This Important? </a:t>
            </a:r>
          </a:p>
        </p:txBody>
      </p:sp>
      <p:sp>
        <p:nvSpPr>
          <p:cNvPr id="91" name="Environmental Impact of  Commercial &amp; Residential Buildings:…"/>
          <p:cNvSpPr txBox="1"/>
          <p:nvPr>
            <p:ph type="body" idx="1"/>
          </p:nvPr>
        </p:nvSpPr>
        <p:spPr>
          <a:prstGeom prst="rect">
            <a:avLst/>
          </a:prstGeom>
        </p:spPr>
        <p:txBody>
          <a:bodyPr/>
          <a:lstStyle/>
          <a:p>
            <a:pPr>
              <a:defRPr sz="2500"/>
            </a:pPr>
            <a:r>
              <a:t>Environmental Impact of </a:t>
            </a:r>
            <a:br/>
            <a:r>
              <a:t>Commercial &amp; Residential Buildings:</a:t>
            </a:r>
          </a:p>
          <a:p>
            <a:pPr lvl="1">
              <a:defRPr sz="2500"/>
            </a:pPr>
            <a:r>
              <a:t>65.2% of total U.S. electricity consumption</a:t>
            </a:r>
            <a:r>
              <a:rPr baseline="31999"/>
              <a:t> 1</a:t>
            </a:r>
            <a:endParaRPr baseline="31999"/>
          </a:p>
          <a:p>
            <a:pPr lvl="1">
              <a:defRPr sz="2500"/>
            </a:pPr>
            <a:r>
              <a:t>30% of total U.S. greenhouse gas emissions</a:t>
            </a:r>
            <a:r>
              <a:rPr baseline="31999"/>
              <a:t> 3</a:t>
            </a:r>
            <a:r>
              <a:t> </a:t>
            </a:r>
          </a:p>
          <a:p>
            <a:pPr lvl="1">
              <a:defRPr sz="2500"/>
            </a:pPr>
            <a:r>
              <a:t>136 million tons of construction and demolition waste in the U.S. (approx. 2.8 lbs/ person/ day)</a:t>
            </a:r>
            <a:r>
              <a:rPr baseline="31999"/>
              <a:t> 4</a:t>
            </a:r>
            <a:r>
              <a:t> </a:t>
            </a:r>
          </a:p>
          <a:p>
            <a:pPr lvl="1">
              <a:defRPr sz="2500"/>
            </a:pPr>
            <a:r>
              <a:t>12% of potable water in the U.S.</a:t>
            </a:r>
            <a:r>
              <a:rPr baseline="31999"/>
              <a:t> 5</a:t>
            </a:r>
            <a:r>
              <a:t> </a:t>
            </a:r>
          </a:p>
          <a:p>
            <a:pPr lvl="1">
              <a:defRPr sz="2500"/>
            </a:pPr>
            <a:r>
              <a:t>40% (3 billion tons/ yr) of raw materials use globally</a:t>
            </a:r>
            <a:r>
              <a:rPr baseline="31999"/>
              <a:t> 6</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5" name="Picture 1027" descr="Picture 1027"/>
          <p:cNvPicPr>
            <a:picLocks noChangeAspect="1"/>
          </p:cNvPicPr>
          <p:nvPr/>
        </p:nvPicPr>
        <p:blipFill>
          <a:blip r:embed="rId3">
            <a:extLst/>
          </a:blip>
          <a:stretch>
            <a:fillRect/>
          </a:stretch>
        </p:blipFill>
        <p:spPr>
          <a:xfrm>
            <a:off x="5121" y="1380"/>
            <a:ext cx="9140826" cy="645318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Efficiency"/>
          <p:cNvSpPr txBox="1"/>
          <p:nvPr>
            <p:ph type="title"/>
          </p:nvPr>
        </p:nvSpPr>
        <p:spPr>
          <a:prstGeom prst="rect">
            <a:avLst/>
          </a:prstGeom>
        </p:spPr>
        <p:txBody>
          <a:bodyPr/>
          <a:lstStyle/>
          <a:p>
            <a:pPr/>
            <a:r>
              <a:t>Efficiency</a:t>
            </a:r>
          </a:p>
        </p:txBody>
      </p:sp>
      <p:sp>
        <p:nvSpPr>
          <p:cNvPr id="100" name="Form Controls the Forces…"/>
          <p:cNvSpPr txBox="1"/>
          <p:nvPr>
            <p:ph type="body" idx="1"/>
          </p:nvPr>
        </p:nvSpPr>
        <p:spPr>
          <a:prstGeom prst="rect">
            <a:avLst/>
          </a:prstGeom>
        </p:spPr>
        <p:txBody>
          <a:bodyPr/>
          <a:lstStyle/>
          <a:p>
            <a:pPr/>
            <a:r>
              <a:t>Form Controls the Forces</a:t>
            </a:r>
          </a:p>
          <a:p>
            <a:pPr/>
            <a:r>
              <a:t>Form Changes the Actions &amp; Reactions</a:t>
            </a:r>
          </a:p>
        </p:txBody>
      </p:sp>
      <p:pic>
        <p:nvPicPr>
          <p:cNvPr id="101" name="image.jpeg" descr="image.jpeg"/>
          <p:cNvPicPr>
            <a:picLocks noChangeAspect="1"/>
          </p:cNvPicPr>
          <p:nvPr/>
        </p:nvPicPr>
        <p:blipFill>
          <a:blip r:embed="rId2">
            <a:extLst/>
          </a:blip>
          <a:stretch>
            <a:fillRect/>
          </a:stretch>
        </p:blipFill>
        <p:spPr>
          <a:xfrm>
            <a:off x="0" y="2559050"/>
            <a:ext cx="9140825" cy="368935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Shaping Forces: Otto"/>
          <p:cNvSpPr txBox="1"/>
          <p:nvPr>
            <p:ph type="title"/>
          </p:nvPr>
        </p:nvSpPr>
        <p:spPr>
          <a:prstGeom prst="rect">
            <a:avLst/>
          </a:prstGeom>
        </p:spPr>
        <p:txBody>
          <a:bodyPr/>
          <a:lstStyle/>
          <a:p>
            <a:pPr/>
            <a:r>
              <a:t>Shaping Forces: Otto</a:t>
            </a:r>
          </a:p>
        </p:txBody>
      </p:sp>
      <p:sp>
        <p:nvSpPr>
          <p:cNvPr id="104" name="Forms originate in all natural spheres…"/>
          <p:cNvSpPr txBox="1"/>
          <p:nvPr>
            <p:ph type="body" idx="1"/>
          </p:nvPr>
        </p:nvSpPr>
        <p:spPr>
          <a:prstGeom prst="rect">
            <a:avLst/>
          </a:prstGeom>
        </p:spPr>
        <p:txBody>
          <a:bodyPr/>
          <a:lstStyle/>
          <a:p>
            <a:pPr/>
            <a:r>
              <a:t>Forms originate in all natural spheres</a:t>
            </a:r>
          </a:p>
          <a:p>
            <a:pPr lvl="1"/>
            <a:r>
              <a:t>in inanimate nature</a:t>
            </a:r>
          </a:p>
          <a:p>
            <a:pPr lvl="1"/>
            <a:r>
              <a:t>in animate nature</a:t>
            </a:r>
          </a:p>
          <a:p>
            <a:pPr lvl="1"/>
            <a:r>
              <a:t>in animal and human technology</a:t>
            </a:r>
          </a:p>
          <a:p>
            <a:pPr lvl="1"/>
            <a:r>
              <a:t>in art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haping Forces: Inanimate Nature"/>
          <p:cNvSpPr txBox="1"/>
          <p:nvPr>
            <p:ph type="title"/>
          </p:nvPr>
        </p:nvSpPr>
        <p:spPr>
          <a:prstGeom prst="rect">
            <a:avLst/>
          </a:prstGeom>
        </p:spPr>
        <p:txBody>
          <a:bodyPr/>
          <a:lstStyle/>
          <a:p>
            <a:pPr/>
            <a:r>
              <a:t>Shaping Forces: Inanimate Nature</a:t>
            </a:r>
          </a:p>
        </p:txBody>
      </p:sp>
      <p:pic>
        <p:nvPicPr>
          <p:cNvPr id="107" name="&#10;basalt.jpg                                                     00006CD1&#13;Kenchiku Data                  B469CDE5:" descr="basalt.jpg                                                     00006CD1Kenchiku Data                  B469CDE5:"/>
          <p:cNvPicPr>
            <a:picLocks noChangeAspect="1"/>
          </p:cNvPicPr>
          <p:nvPr/>
        </p:nvPicPr>
        <p:blipFill>
          <a:blip r:embed="rId3">
            <a:extLst/>
          </a:blip>
          <a:stretch>
            <a:fillRect/>
          </a:stretch>
        </p:blipFill>
        <p:spPr>
          <a:xfrm>
            <a:off x="304800" y="1428750"/>
            <a:ext cx="4114800" cy="4000500"/>
          </a:xfrm>
          <a:prstGeom prst="rect">
            <a:avLst/>
          </a:prstGeom>
          <a:ln w="12700">
            <a:miter lim="400000"/>
          </a:ln>
        </p:spPr>
      </p:pic>
      <p:pic>
        <p:nvPicPr>
          <p:cNvPr id="108" name="crystal.jpg                                                    00006CD1&#13;Kenchiku Data                  B469CDE5:" descr="crystal.jpg                                                    00006CD1Kenchiku Data                  B469CDE5:"/>
          <p:cNvPicPr>
            <a:picLocks noChangeAspect="1"/>
          </p:cNvPicPr>
          <p:nvPr/>
        </p:nvPicPr>
        <p:blipFill>
          <a:blip r:embed="rId4">
            <a:extLst/>
          </a:blip>
          <a:stretch>
            <a:fillRect/>
          </a:stretch>
        </p:blipFill>
        <p:spPr>
          <a:xfrm>
            <a:off x="4724400" y="1828800"/>
            <a:ext cx="4114800" cy="3238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1+#ppt_w/2"/>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sulphide.jpg                                                   00006CD1&#13;Kenchiku Data                  B469CDE5:" descr="sulphide.jpg                                                   00006CD1Kenchiku Data                  B469CDE5:"/>
          <p:cNvPicPr>
            <a:picLocks noChangeAspect="1"/>
          </p:cNvPicPr>
          <p:nvPr/>
        </p:nvPicPr>
        <p:blipFill>
          <a:blip r:embed="rId3">
            <a:extLst/>
          </a:blip>
          <a:stretch>
            <a:fillRect/>
          </a:stretch>
        </p:blipFill>
        <p:spPr>
          <a:xfrm>
            <a:off x="304800" y="1422400"/>
            <a:ext cx="4114800" cy="4013200"/>
          </a:xfrm>
          <a:prstGeom prst="rect">
            <a:avLst/>
          </a:prstGeom>
          <a:ln w="12700">
            <a:miter lim="400000"/>
          </a:ln>
        </p:spPr>
      </p:pic>
      <p:pic>
        <p:nvPicPr>
          <p:cNvPr id="113" name="&#13;shrinkage.jpg                                                  00006CD1&#13;Kenchiku Data                  B469CDE5:" descr="shrinkage.jpg                                                  00006CD1Kenchiku Data                  B469CDE5:"/>
          <p:cNvPicPr>
            <a:picLocks noChangeAspect="1"/>
          </p:cNvPicPr>
          <p:nvPr/>
        </p:nvPicPr>
        <p:blipFill>
          <a:blip r:embed="rId4">
            <a:extLst/>
          </a:blip>
          <a:srcRect l="0" t="0" r="0" b="2868"/>
          <a:stretch>
            <a:fillRect/>
          </a:stretch>
        </p:blipFill>
        <p:spPr>
          <a:xfrm>
            <a:off x="4648200" y="1403350"/>
            <a:ext cx="4114800" cy="4083051"/>
          </a:xfrm>
          <a:prstGeom prst="rect">
            <a:avLst/>
          </a:prstGeom>
          <a:ln w="12700">
            <a:miter lim="400000"/>
          </a:ln>
        </p:spPr>
      </p:pic>
      <p:sp>
        <p:nvSpPr>
          <p:cNvPr id="114" name="Shaping Forces: Inanimate Nature"/>
          <p:cNvSpPr txBox="1"/>
          <p:nvPr>
            <p:ph type="title"/>
          </p:nvPr>
        </p:nvSpPr>
        <p:spPr>
          <a:prstGeom prst="rect">
            <a:avLst/>
          </a:prstGeom>
        </p:spPr>
        <p:txBody>
          <a:bodyPr/>
          <a:lstStyle/>
          <a:p>
            <a:pPr/>
            <a:r>
              <a:t>Shaping Forces: Inanimate Nature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13"/>
                                        </p:tgtEl>
                                        <p:attrNameLst>
                                          <p:attrName>style.visibility</p:attrName>
                                        </p:attrNameLst>
                                      </p:cBhvr>
                                      <p:to>
                                        <p:strVal val="visible"/>
                                      </p:to>
                                    </p:set>
                                    <p:anim calcmode="lin" valueType="num">
                                      <p:cBhvr>
                                        <p:cTn id="7" dur="500" fill="hold"/>
                                        <p:tgtEl>
                                          <p:spTgt spid="113"/>
                                        </p:tgtEl>
                                        <p:attrNameLst>
                                          <p:attrName>ppt_x</p:attrName>
                                        </p:attrNameLst>
                                      </p:cBhvr>
                                      <p:tavLst>
                                        <p:tav tm="0">
                                          <p:val>
                                            <p:strVal val="1+#ppt_w/2"/>
                                          </p:val>
                                        </p:tav>
                                        <p:tav tm="100000">
                                          <p:val>
                                            <p:strVal val="#ppt_x"/>
                                          </p:val>
                                        </p:tav>
                                      </p:tavLst>
                                    </p:anim>
                                    <p:anim calcmode="lin" valueType="num">
                                      <p:cBhvr>
                                        <p:cTn id="8" dur="5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8" name="berries.jpg                                                    00006CD1&#13;Kenchiku Data                  B469CDE5:" descr="berries.jpg                                                    00006CD1Kenchiku Data                  B469CDE5:"/>
          <p:cNvPicPr>
            <a:picLocks noChangeAspect="1"/>
          </p:cNvPicPr>
          <p:nvPr/>
        </p:nvPicPr>
        <p:blipFill>
          <a:blip r:embed="rId3">
            <a:extLst/>
          </a:blip>
          <a:stretch>
            <a:fillRect/>
          </a:stretch>
        </p:blipFill>
        <p:spPr>
          <a:xfrm>
            <a:off x="1066800" y="1371600"/>
            <a:ext cx="3365500" cy="4114800"/>
          </a:xfrm>
          <a:prstGeom prst="rect">
            <a:avLst/>
          </a:prstGeom>
          <a:ln w="12700">
            <a:miter lim="400000"/>
          </a:ln>
        </p:spPr>
      </p:pic>
      <p:pic>
        <p:nvPicPr>
          <p:cNvPr id="119" name="radioleria.jpg                                                 00006CD1&#13;Kenchiku Data                  B469CDE5:" descr="radioleria.jpg                                                 00006CD1Kenchiku Data                  B469CDE5:"/>
          <p:cNvPicPr>
            <a:picLocks noChangeAspect="1"/>
          </p:cNvPicPr>
          <p:nvPr/>
        </p:nvPicPr>
        <p:blipFill>
          <a:blip r:embed="rId4">
            <a:extLst/>
          </a:blip>
          <a:stretch>
            <a:fillRect/>
          </a:stretch>
        </p:blipFill>
        <p:spPr>
          <a:xfrm>
            <a:off x="4813300" y="1371600"/>
            <a:ext cx="2882900" cy="4114800"/>
          </a:xfrm>
          <a:prstGeom prst="rect">
            <a:avLst/>
          </a:prstGeom>
          <a:ln w="12700">
            <a:miter lim="400000"/>
          </a:ln>
        </p:spPr>
      </p:pic>
      <p:sp>
        <p:nvSpPr>
          <p:cNvPr id="120" name="Shaping Forces: Animate Nature"/>
          <p:cNvSpPr txBox="1"/>
          <p:nvPr>
            <p:ph type="title"/>
          </p:nvPr>
        </p:nvSpPr>
        <p:spPr>
          <a:prstGeom prst="rect">
            <a:avLst/>
          </a:prstGeom>
        </p:spPr>
        <p:txBody>
          <a:bodyPr/>
          <a:lstStyle/>
          <a:p>
            <a:pPr/>
            <a:r>
              <a:t>Shaping Forces: Animate Nature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19"/>
                                        </p:tgtEl>
                                        <p:attrNameLst>
                                          <p:attrName>style.visibility</p:attrName>
                                        </p:attrNameLst>
                                      </p:cBhvr>
                                      <p:to>
                                        <p:strVal val="visible"/>
                                      </p:to>
                                    </p:set>
                                    <p:anim calcmode="lin" valueType="num">
                                      <p:cBhvr>
                                        <p:cTn id="7" dur="500" fill="hold"/>
                                        <p:tgtEl>
                                          <p:spTgt spid="119"/>
                                        </p:tgtEl>
                                        <p:attrNameLst>
                                          <p:attrName>ppt_x</p:attrName>
                                        </p:attrNameLst>
                                      </p:cBhvr>
                                      <p:tavLst>
                                        <p:tav tm="0">
                                          <p:val>
                                            <p:strVal val="1+#ppt_w/2"/>
                                          </p:val>
                                        </p:tav>
                                        <p:tav tm="100000">
                                          <p:val>
                                            <p:strVal val="#ppt_x"/>
                                          </p:val>
                                        </p:tav>
                                      </p:tavLst>
                                    </p:anim>
                                    <p:anim calcmode="lin" valueType="num">
                                      <p:cBhvr>
                                        <p:cTn id="8"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9"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branches.jpg                                                   00006CD1&#13;Kenchiku Data                  B469CDE5:" descr="branches.jpg                                                   00006CD1Kenchiku Data                  B469CDE5:"/>
          <p:cNvPicPr>
            <a:picLocks noChangeAspect="1"/>
          </p:cNvPicPr>
          <p:nvPr/>
        </p:nvPicPr>
        <p:blipFill>
          <a:blip r:embed="rId3">
            <a:extLst/>
          </a:blip>
          <a:srcRect l="3742" t="0" r="4811" b="0"/>
          <a:stretch>
            <a:fillRect/>
          </a:stretch>
        </p:blipFill>
        <p:spPr>
          <a:xfrm>
            <a:off x="152400" y="1371600"/>
            <a:ext cx="4343401" cy="4114800"/>
          </a:xfrm>
          <a:prstGeom prst="rect">
            <a:avLst/>
          </a:prstGeom>
          <a:ln w="12700">
            <a:miter lim="400000"/>
          </a:ln>
        </p:spPr>
      </p:pic>
      <p:pic>
        <p:nvPicPr>
          <p:cNvPr id="125" name="&#9;coral.jpg                                                      00006CD1&#13;Kenchiku Data                  B469CDE5:" descr="coral.jpg                                                      00006CD1Kenchiku Data                  B469CDE5:"/>
          <p:cNvPicPr>
            <a:picLocks noChangeAspect="1"/>
          </p:cNvPicPr>
          <p:nvPr/>
        </p:nvPicPr>
        <p:blipFill>
          <a:blip r:embed="rId4">
            <a:extLst/>
          </a:blip>
          <a:srcRect l="0" t="0" r="3437" b="0"/>
          <a:stretch>
            <a:fillRect/>
          </a:stretch>
        </p:blipFill>
        <p:spPr>
          <a:xfrm>
            <a:off x="4711700" y="1371600"/>
            <a:ext cx="4279900" cy="4114800"/>
          </a:xfrm>
          <a:prstGeom prst="rect">
            <a:avLst/>
          </a:prstGeom>
          <a:ln w="12700">
            <a:miter lim="400000"/>
          </a:ln>
        </p:spPr>
      </p:pic>
      <p:sp>
        <p:nvSpPr>
          <p:cNvPr id="126" name="Shaping Forces: Animate Nature"/>
          <p:cNvSpPr txBox="1"/>
          <p:nvPr>
            <p:ph type="title"/>
          </p:nvPr>
        </p:nvSpPr>
        <p:spPr>
          <a:prstGeom prst="rect">
            <a:avLst/>
          </a:prstGeom>
        </p:spPr>
        <p:txBody>
          <a:bodyPr/>
          <a:lstStyle/>
          <a:p>
            <a:pPr/>
            <a:r>
              <a:t>Shaping Forces: Animate Nature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1+#ppt_w/2"/>
                                          </p:val>
                                        </p:tav>
                                        <p:tav tm="100000">
                                          <p:val>
                                            <p:strVal val="#ppt_x"/>
                                          </p:val>
                                        </p:tav>
                                      </p:tavLst>
                                    </p:anim>
                                    <p:anim calcmode="lin" valueType="num">
                                      <p:cBhvr>
                                        <p:cTn id="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termite.jpg                                                    00006CD1&#13;Kenchiku Data                  B469CDE5:" descr="termite.jpg                                                    00006CD1Kenchiku Data                  B469CDE5:"/>
          <p:cNvPicPr>
            <a:picLocks noChangeAspect="1"/>
          </p:cNvPicPr>
          <p:nvPr/>
        </p:nvPicPr>
        <p:blipFill>
          <a:blip r:embed="rId3">
            <a:extLst/>
          </a:blip>
          <a:stretch>
            <a:fillRect/>
          </a:stretch>
        </p:blipFill>
        <p:spPr>
          <a:xfrm>
            <a:off x="914400" y="1371600"/>
            <a:ext cx="4229100" cy="4114800"/>
          </a:xfrm>
          <a:prstGeom prst="rect">
            <a:avLst/>
          </a:prstGeom>
          <a:ln w="12700">
            <a:miter lim="400000"/>
          </a:ln>
        </p:spPr>
      </p:pic>
      <p:pic>
        <p:nvPicPr>
          <p:cNvPr id="131" name="&#10;spider.jpg                                                     00006CD1&#13;Kenchiku Data                  B469CDE5:" descr="spider.jpg                                                     00006CD1Kenchiku Data                  B469CDE5:"/>
          <p:cNvPicPr>
            <a:picLocks noChangeAspect="1"/>
          </p:cNvPicPr>
          <p:nvPr/>
        </p:nvPicPr>
        <p:blipFill>
          <a:blip r:embed="rId4">
            <a:extLst/>
          </a:blip>
          <a:stretch>
            <a:fillRect/>
          </a:stretch>
        </p:blipFill>
        <p:spPr>
          <a:xfrm>
            <a:off x="5448300" y="1371600"/>
            <a:ext cx="2933700" cy="4114800"/>
          </a:xfrm>
          <a:prstGeom prst="rect">
            <a:avLst/>
          </a:prstGeom>
          <a:ln w="12700">
            <a:miter lim="400000"/>
          </a:ln>
        </p:spPr>
      </p:pic>
      <p:sp>
        <p:nvSpPr>
          <p:cNvPr id="132" name="Shaping Forces: Animal Technologies"/>
          <p:cNvSpPr txBox="1"/>
          <p:nvPr>
            <p:ph type="title"/>
          </p:nvPr>
        </p:nvSpPr>
        <p:spPr>
          <a:prstGeom prst="rect">
            <a:avLst/>
          </a:prstGeom>
        </p:spPr>
        <p:txBody>
          <a:bodyPr/>
          <a:lstStyle/>
          <a:p>
            <a:pPr/>
            <a:r>
              <a:t>Shaping Forces: Animal Technologies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31"/>
                                        </p:tgtEl>
                                        <p:attrNameLst>
                                          <p:attrName>style.visibility</p:attrName>
                                        </p:attrNameLst>
                                      </p:cBhvr>
                                      <p:to>
                                        <p:strVal val="visible"/>
                                      </p:to>
                                    </p:set>
                                    <p:anim calcmode="lin" valueType="num">
                                      <p:cBhvr>
                                        <p:cTn id="7" dur="500" fill="hold"/>
                                        <p:tgtEl>
                                          <p:spTgt spid="131"/>
                                        </p:tgtEl>
                                        <p:attrNameLst>
                                          <p:attrName>ppt_x</p:attrName>
                                        </p:attrNameLst>
                                      </p:cBhvr>
                                      <p:tavLst>
                                        <p:tav tm="0">
                                          <p:val>
                                            <p:strVal val="1+#ppt_w/2"/>
                                          </p:val>
                                        </p:tav>
                                        <p:tav tm="100000">
                                          <p:val>
                                            <p:strVal val="#ppt_x"/>
                                          </p:val>
                                        </p:tav>
                                      </p:tavLst>
                                    </p:anim>
                                    <p:anim calcmode="lin" valueType="num">
                                      <p:cBhvr>
                                        <p:cTn id="8"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reed_hut,jpg                                                   00006CD1&#13;Kenchiku Data                  B469CDE5:" descr="reed_hut,jpg                                                   00006CD1Kenchiku Data                  B469CDE5:"/>
          <p:cNvPicPr>
            <a:picLocks noChangeAspect="1"/>
          </p:cNvPicPr>
          <p:nvPr/>
        </p:nvPicPr>
        <p:blipFill>
          <a:blip r:embed="rId3">
            <a:extLst/>
          </a:blip>
          <a:stretch>
            <a:fillRect/>
          </a:stretch>
        </p:blipFill>
        <p:spPr>
          <a:xfrm>
            <a:off x="304800" y="1371600"/>
            <a:ext cx="4178300" cy="4114800"/>
          </a:xfrm>
          <a:prstGeom prst="rect">
            <a:avLst/>
          </a:prstGeom>
          <a:ln w="12700">
            <a:miter lim="400000"/>
          </a:ln>
        </p:spPr>
      </p:pic>
      <p:pic>
        <p:nvPicPr>
          <p:cNvPr id="137" name="fish_net.jpg                                                   00006CD1&#13;Kenchiku Data                  B469CDE5:" descr="fish_net.jpg                                                   00006CD1Kenchiku Data                  B469CDE5:"/>
          <p:cNvPicPr>
            <a:picLocks noChangeAspect="1"/>
          </p:cNvPicPr>
          <p:nvPr/>
        </p:nvPicPr>
        <p:blipFill>
          <a:blip r:embed="rId4">
            <a:extLst/>
          </a:blip>
          <a:srcRect l="0" t="0" r="5981" b="0"/>
          <a:stretch>
            <a:fillRect/>
          </a:stretch>
        </p:blipFill>
        <p:spPr>
          <a:xfrm>
            <a:off x="4724400" y="1371600"/>
            <a:ext cx="4191000" cy="4114800"/>
          </a:xfrm>
          <a:prstGeom prst="rect">
            <a:avLst/>
          </a:prstGeom>
          <a:ln w="12700">
            <a:miter lim="400000"/>
          </a:ln>
        </p:spPr>
      </p:pic>
      <p:sp>
        <p:nvSpPr>
          <p:cNvPr id="138" name="Shaping Forces: Human Technologies"/>
          <p:cNvSpPr txBox="1"/>
          <p:nvPr>
            <p:ph type="title"/>
          </p:nvPr>
        </p:nvSpPr>
        <p:spPr>
          <a:prstGeom prst="rect">
            <a:avLst/>
          </a:prstGeom>
        </p:spPr>
        <p:txBody>
          <a:bodyPr/>
          <a:lstStyle/>
          <a:p>
            <a:pPr/>
            <a:r>
              <a:t>Shaping Forces: Human Technologies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37"/>
                                        </p:tgtEl>
                                        <p:attrNameLst>
                                          <p:attrName>style.visibility</p:attrName>
                                        </p:attrNameLst>
                                      </p:cBhvr>
                                      <p:to>
                                        <p:strVal val="visible"/>
                                      </p:to>
                                    </p:set>
                                    <p:anim calcmode="lin" valueType="num">
                                      <p:cBhvr>
                                        <p:cTn id="7" dur="500" fill="hold"/>
                                        <p:tgtEl>
                                          <p:spTgt spid="137"/>
                                        </p:tgtEl>
                                        <p:attrNameLst>
                                          <p:attrName>ppt_x</p:attrName>
                                        </p:attrNameLst>
                                      </p:cBhvr>
                                      <p:tavLst>
                                        <p:tav tm="0">
                                          <p:val>
                                            <p:strVal val="1+#ppt_w/2"/>
                                          </p:val>
                                        </p:tav>
                                        <p:tav tm="100000">
                                          <p:val>
                                            <p:strVal val="#ppt_x"/>
                                          </p:val>
                                        </p:tav>
                                      </p:tavLst>
                                    </p:anim>
                                    <p:anim calcmode="lin" valueType="num">
                                      <p:cBhvr>
                                        <p:cTn id="8" dur="500" fill="hold"/>
                                        <p:tgtEl>
                                          <p:spTgt spid="1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Title"/>
          <p:cNvSpPr txBox="1"/>
          <p:nvPr>
            <p:ph type="title"/>
          </p:nvPr>
        </p:nvSpPr>
        <p:spPr>
          <a:prstGeom prst="rect">
            <a:avLst/>
          </a:prstGeom>
        </p:spPr>
        <p:txBody>
          <a:bodyPr/>
          <a:lstStyle/>
          <a:p>
            <a:pPr/>
          </a:p>
        </p:txBody>
      </p:sp>
      <p:sp>
        <p:nvSpPr>
          <p:cNvPr id="67" name="“But if you consider the present to be merely an instant between the past and the future, just a passing moment, then to neglect the past and future for the present is bad quality indeed.”"/>
          <p:cNvSpPr txBox="1"/>
          <p:nvPr/>
        </p:nvSpPr>
        <p:spPr>
          <a:xfrm>
            <a:off x="1875455" y="2813236"/>
            <a:ext cx="5601151" cy="123152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910828">
              <a:buClr>
                <a:srgbClr val="000000"/>
              </a:buClr>
              <a:defRPr b="0" i="1" sz="2000">
                <a:solidFill>
                  <a:srgbClr val="6E0015"/>
                </a:solidFill>
                <a:uFill>
                  <a:solidFill>
                    <a:srgbClr val="000000"/>
                  </a:solidFill>
                </a:uFill>
              </a:defRPr>
            </a:lvl1pPr>
          </a:lstStyle>
          <a:p>
            <a:pPr/>
            <a:r>
              <a:t>“But if you consider the present to be merely an instant between the past and the future, just a passing moment, then to neglect the past and future for the present is bad quality indeed.”</a:t>
            </a:r>
          </a:p>
        </p:txBody>
      </p:sp>
      <p:sp>
        <p:nvSpPr>
          <p:cNvPr id="68" name="Pirsig, Robert; Zen and the Art of Motorcycle Maintenance; p.248"/>
          <p:cNvSpPr txBox="1"/>
          <p:nvPr/>
        </p:nvSpPr>
        <p:spPr>
          <a:xfrm>
            <a:off x="5077535" y="6015649"/>
            <a:ext cx="3736070" cy="206984"/>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910828">
              <a:buClr>
                <a:srgbClr val="000000"/>
              </a:buClr>
              <a:defRPr b="0" i="1" sz="1000">
                <a:solidFill>
                  <a:srgbClr val="6E0015"/>
                </a:solidFill>
                <a:uFill>
                  <a:solidFill>
                    <a:srgbClr val="000000"/>
                  </a:solidFill>
                </a:uFill>
              </a:defRPr>
            </a:lvl1pPr>
          </a:lstStyle>
          <a:p>
            <a:pPr/>
            <a:r>
              <a:t>Pirsig, Robert; Zen and the Art of Motorcycle Maintenance; p.248</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13;china_gas.jpg                                                  00006CD1&#13;Kenchiku Data                  B469CDE5:" descr="china_gas.jpg                                                  00006CD1Kenchiku Data                  B469CDE5:"/>
          <p:cNvPicPr>
            <a:picLocks noChangeAspect="1"/>
          </p:cNvPicPr>
          <p:nvPr/>
        </p:nvPicPr>
        <p:blipFill>
          <a:blip r:embed="rId3">
            <a:extLst/>
          </a:blip>
          <a:stretch>
            <a:fillRect/>
          </a:stretch>
        </p:blipFill>
        <p:spPr>
          <a:xfrm>
            <a:off x="850900" y="1371600"/>
            <a:ext cx="4635500" cy="4114800"/>
          </a:xfrm>
          <a:prstGeom prst="rect">
            <a:avLst/>
          </a:prstGeom>
          <a:ln w="12700">
            <a:miter lim="400000"/>
          </a:ln>
        </p:spPr>
      </p:pic>
      <p:pic>
        <p:nvPicPr>
          <p:cNvPr id="143" name="&#10;bridge.jpg                                                     00006CD1&#13;Kenchiku Data                  B469CDE5:" descr="bridge.jpg                                                     00006CD1Kenchiku Data                  B469CDE5:"/>
          <p:cNvPicPr>
            <a:picLocks noChangeAspect="1"/>
          </p:cNvPicPr>
          <p:nvPr/>
        </p:nvPicPr>
        <p:blipFill>
          <a:blip r:embed="rId4">
            <a:extLst/>
          </a:blip>
          <a:stretch>
            <a:fillRect/>
          </a:stretch>
        </p:blipFill>
        <p:spPr>
          <a:xfrm>
            <a:off x="5651500" y="1371600"/>
            <a:ext cx="2349500" cy="4114800"/>
          </a:xfrm>
          <a:prstGeom prst="rect">
            <a:avLst/>
          </a:prstGeom>
          <a:ln w="12700">
            <a:miter lim="400000"/>
          </a:ln>
        </p:spPr>
      </p:pic>
      <p:sp>
        <p:nvSpPr>
          <p:cNvPr id="144" name="Shaping Forces: Human Technologies"/>
          <p:cNvSpPr txBox="1"/>
          <p:nvPr>
            <p:ph type="title"/>
          </p:nvPr>
        </p:nvSpPr>
        <p:spPr>
          <a:prstGeom prst="rect">
            <a:avLst/>
          </a:prstGeom>
        </p:spPr>
        <p:txBody>
          <a:bodyPr/>
          <a:lstStyle/>
          <a:p>
            <a:pPr/>
            <a:r>
              <a:t>Shaping Forces: Human Technologies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43"/>
                                        </p:tgtEl>
                                        <p:attrNameLst>
                                          <p:attrName>style.visibility</p:attrName>
                                        </p:attrNameLst>
                                      </p:cBhvr>
                                      <p:to>
                                        <p:strVal val="visible"/>
                                      </p:to>
                                    </p:set>
                                    <p:anim calcmode="lin" valueType="num">
                                      <p:cBhvr>
                                        <p:cTn id="7" dur="500" fill="hold"/>
                                        <p:tgtEl>
                                          <p:spTgt spid="143"/>
                                        </p:tgtEl>
                                        <p:attrNameLst>
                                          <p:attrName>ppt_x</p:attrName>
                                        </p:attrNameLst>
                                      </p:cBhvr>
                                      <p:tavLst>
                                        <p:tav tm="0">
                                          <p:val>
                                            <p:strVal val="1+#ppt_w/2"/>
                                          </p:val>
                                        </p:tav>
                                        <p:tav tm="100000">
                                          <p:val>
                                            <p:strVal val="#ppt_x"/>
                                          </p:val>
                                        </p:tav>
                                      </p:tavLst>
                                    </p:anim>
                                    <p:anim calcmode="lin" valueType="num">
                                      <p:cBhvr>
                                        <p:cTn id="8" dur="5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elf-formation Processes: Soap Films"/>
          <p:cNvSpPr txBox="1"/>
          <p:nvPr>
            <p:ph type="title"/>
          </p:nvPr>
        </p:nvSpPr>
        <p:spPr>
          <a:prstGeom prst="rect">
            <a:avLst/>
          </a:prstGeom>
        </p:spPr>
        <p:txBody>
          <a:bodyPr/>
          <a:lstStyle/>
          <a:p>
            <a:pPr/>
            <a:r>
              <a:t>Self-formation Processes: Soap Films</a:t>
            </a:r>
          </a:p>
        </p:txBody>
      </p:sp>
      <p:pic>
        <p:nvPicPr>
          <p:cNvPr id="149" name="Otto_soap_film_IMG_8536.JPG" descr="Otto_soap_film_IMG_8536.JPG"/>
          <p:cNvPicPr>
            <a:picLocks noChangeAspect="1"/>
          </p:cNvPicPr>
          <p:nvPr/>
        </p:nvPicPr>
        <p:blipFill>
          <a:blip r:embed="rId3">
            <a:extLst/>
          </a:blip>
          <a:stretch>
            <a:fillRect/>
          </a:stretch>
        </p:blipFill>
        <p:spPr>
          <a:xfrm>
            <a:off x="228600" y="1010269"/>
            <a:ext cx="8686800" cy="483746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image3.jpg" descr="image3.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image4.jpg" descr="image4.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sl_spaceframe.JPG" descr="sl_spaceframe.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sl_tensile.JPG" descr="sl_tensile.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Economy"/>
          <p:cNvSpPr txBox="1"/>
          <p:nvPr>
            <p:ph type="title"/>
          </p:nvPr>
        </p:nvSpPr>
        <p:spPr>
          <a:prstGeom prst="rect">
            <a:avLst/>
          </a:prstGeom>
        </p:spPr>
        <p:txBody>
          <a:bodyPr/>
          <a:lstStyle/>
          <a:p>
            <a:pPr/>
            <a:r>
              <a:t>Economy </a:t>
            </a:r>
          </a:p>
        </p:txBody>
      </p:sp>
      <p:sp>
        <p:nvSpPr>
          <p:cNvPr id="162" name="Dependent upon time &amp; place…"/>
          <p:cNvSpPr txBox="1"/>
          <p:nvPr>
            <p:ph type="body" idx="1"/>
          </p:nvPr>
        </p:nvSpPr>
        <p:spPr>
          <a:prstGeom prst="rect">
            <a:avLst/>
          </a:prstGeom>
        </p:spPr>
        <p:txBody>
          <a:bodyPr/>
          <a:lstStyle/>
          <a:p>
            <a:pPr/>
            <a:r>
              <a:t>Dependent upon time &amp; place</a:t>
            </a:r>
          </a:p>
          <a:p>
            <a:pPr/>
            <a:r>
              <a:t>Quantities are measurable but…</a:t>
            </a:r>
            <a:br/>
            <a:r>
              <a:t>labor &amp; bidding process are not</a:t>
            </a:r>
          </a:p>
        </p:txBody>
      </p:sp>
      <p:sp>
        <p:nvSpPr>
          <p:cNvPr id="163"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64" name="image.jpeg" descr="image.jpeg"/>
          <p:cNvPicPr>
            <a:picLocks noChangeAspect="1"/>
          </p:cNvPicPr>
          <p:nvPr/>
        </p:nvPicPr>
        <p:blipFill>
          <a:blip r:embed="rId2">
            <a:extLst/>
          </a:blip>
          <a:srcRect l="0" t="4174" r="0" b="0"/>
          <a:stretch>
            <a:fillRect/>
          </a:stretch>
        </p:blipFill>
        <p:spPr>
          <a:xfrm>
            <a:off x="1447800" y="2981324"/>
            <a:ext cx="7467600" cy="3495676"/>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Nervi"/>
          <p:cNvSpPr txBox="1"/>
          <p:nvPr>
            <p:ph type="title"/>
          </p:nvPr>
        </p:nvSpPr>
        <p:spPr>
          <a:prstGeom prst="rect">
            <a:avLst/>
          </a:prstGeom>
        </p:spPr>
        <p:txBody>
          <a:bodyPr/>
          <a:lstStyle/>
          <a:p>
            <a:pPr/>
            <a:r>
              <a:t>Nervi</a:t>
            </a:r>
          </a:p>
        </p:txBody>
      </p:sp>
      <p:sp>
        <p:nvSpPr>
          <p:cNvPr id="167" name="A builder and designer of new forms…"/>
          <p:cNvSpPr txBox="1"/>
          <p:nvPr>
            <p:ph type="body" idx="1"/>
          </p:nvPr>
        </p:nvSpPr>
        <p:spPr>
          <a:prstGeom prst="rect">
            <a:avLst/>
          </a:prstGeom>
        </p:spPr>
        <p:txBody>
          <a:bodyPr/>
          <a:lstStyle/>
          <a:p>
            <a:pPr/>
            <a:r>
              <a:t>A builder and designer of new forms</a:t>
            </a:r>
          </a:p>
          <a:p>
            <a:pPr lvl="1"/>
            <a:r>
              <a:t>“..searching for solutions that were intrinsically and constructionally the most economic..”</a:t>
            </a:r>
          </a:p>
        </p:txBody>
      </p:sp>
      <p:sp>
        <p:nvSpPr>
          <p:cNvPr id="168"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69" name="image.jpeg" descr="image.jpeg"/>
          <p:cNvPicPr>
            <a:picLocks noChangeAspect="1"/>
          </p:cNvPicPr>
          <p:nvPr/>
        </p:nvPicPr>
        <p:blipFill>
          <a:blip r:embed="rId2">
            <a:extLst/>
          </a:blip>
          <a:srcRect l="0" t="25675" r="0" b="0"/>
          <a:stretch>
            <a:fillRect/>
          </a:stretch>
        </p:blipFill>
        <p:spPr>
          <a:xfrm>
            <a:off x="533400" y="3092449"/>
            <a:ext cx="8226425" cy="3308351"/>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Constructability"/>
          <p:cNvSpPr txBox="1"/>
          <p:nvPr>
            <p:ph type="title"/>
          </p:nvPr>
        </p:nvSpPr>
        <p:spPr>
          <a:prstGeom prst="rect">
            <a:avLst/>
          </a:prstGeom>
        </p:spPr>
        <p:txBody>
          <a:bodyPr/>
          <a:lstStyle/>
          <a:p>
            <a:pPr/>
            <a:r>
              <a:t>Constructability</a:t>
            </a:r>
          </a:p>
        </p:txBody>
      </p:sp>
      <p:sp>
        <p:nvSpPr>
          <p:cNvPr id="172" name="Roebling…"/>
          <p:cNvSpPr txBox="1"/>
          <p:nvPr>
            <p:ph type="body" idx="1"/>
          </p:nvPr>
        </p:nvSpPr>
        <p:spPr>
          <a:prstGeom prst="rect">
            <a:avLst/>
          </a:prstGeom>
        </p:spPr>
        <p:txBody>
          <a:bodyPr/>
          <a:lstStyle/>
          <a:p>
            <a:pPr/>
            <a:r>
              <a:t>Roebling</a:t>
            </a:r>
          </a:p>
          <a:p>
            <a:pPr/>
            <a:r>
              <a:t>numerous dwgs &amp; studies of construction methods</a:t>
            </a:r>
          </a:p>
        </p:txBody>
      </p:sp>
      <p:sp>
        <p:nvSpPr>
          <p:cNvPr id="173"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74" name="image.jpeg" descr="image.jpeg"/>
          <p:cNvPicPr>
            <a:picLocks noChangeAspect="1"/>
          </p:cNvPicPr>
          <p:nvPr/>
        </p:nvPicPr>
        <p:blipFill>
          <a:blip r:embed="rId2">
            <a:extLst/>
          </a:blip>
          <a:srcRect l="0" t="8525" r="0" b="6213"/>
          <a:stretch>
            <a:fillRect/>
          </a:stretch>
        </p:blipFill>
        <p:spPr>
          <a:xfrm>
            <a:off x="839787" y="3429000"/>
            <a:ext cx="3656013" cy="3048001"/>
          </a:xfrm>
          <a:prstGeom prst="rect">
            <a:avLst/>
          </a:prstGeom>
          <a:ln w="12700">
            <a:miter lim="400000"/>
          </a:ln>
        </p:spPr>
      </p:pic>
      <p:pic>
        <p:nvPicPr>
          <p:cNvPr id="175" name="image.jpeg" descr="image.jpeg"/>
          <p:cNvPicPr>
            <a:picLocks noChangeAspect="1"/>
          </p:cNvPicPr>
          <p:nvPr/>
        </p:nvPicPr>
        <p:blipFill>
          <a:blip r:embed="rId3">
            <a:extLst/>
          </a:blip>
          <a:srcRect l="0" t="0" r="0" b="1889"/>
          <a:stretch>
            <a:fillRect/>
          </a:stretch>
        </p:blipFill>
        <p:spPr>
          <a:xfrm>
            <a:off x="4648200" y="3429000"/>
            <a:ext cx="3656013" cy="3048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Constructability"/>
          <p:cNvSpPr txBox="1"/>
          <p:nvPr>
            <p:ph type="title"/>
          </p:nvPr>
        </p:nvSpPr>
        <p:spPr>
          <a:prstGeom prst="rect">
            <a:avLst/>
          </a:prstGeom>
        </p:spPr>
        <p:txBody>
          <a:bodyPr/>
          <a:lstStyle/>
          <a:p>
            <a:pPr/>
            <a:r>
              <a:t>Constructability</a:t>
            </a:r>
          </a:p>
        </p:txBody>
      </p:sp>
      <p:sp>
        <p:nvSpPr>
          <p:cNvPr id="178" name="Eiffel…"/>
          <p:cNvSpPr txBox="1"/>
          <p:nvPr>
            <p:ph type="body" idx="1"/>
          </p:nvPr>
        </p:nvSpPr>
        <p:spPr>
          <a:prstGeom prst="rect">
            <a:avLst/>
          </a:prstGeom>
        </p:spPr>
        <p:txBody>
          <a:bodyPr/>
          <a:lstStyle/>
          <a:p>
            <a:pPr/>
            <a:r>
              <a:t>Eiffel</a:t>
            </a:r>
          </a:p>
          <a:p>
            <a:pPr lvl="1"/>
            <a:r>
              <a:t>5000 dwgs of parts &amp; assembly techniques</a:t>
            </a:r>
          </a:p>
          <a:p>
            <a:pPr lvl="1"/>
            <a:r>
              <a:t>close relationship w/ contractor to refine design</a:t>
            </a:r>
          </a:p>
          <a:p>
            <a:pPr lvl="2"/>
            <a:r>
              <a:t>Pia Maria bridge -&gt; Garabit Viaduct</a:t>
            </a:r>
          </a:p>
          <a:p>
            <a:pPr lvl="1"/>
            <a:r>
              <a:t>Span: 165m, Material: wrought iron</a:t>
            </a:r>
          </a:p>
        </p:txBody>
      </p:sp>
      <p:sp>
        <p:nvSpPr>
          <p:cNvPr id="179"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80" name="image.jpeg" descr="image.jpeg"/>
          <p:cNvPicPr>
            <a:picLocks noChangeAspect="1"/>
          </p:cNvPicPr>
          <p:nvPr/>
        </p:nvPicPr>
        <p:blipFill>
          <a:blip r:embed="rId2">
            <a:extLst/>
          </a:blip>
          <a:srcRect l="0" t="1941" r="3699" b="54615"/>
          <a:stretch>
            <a:fillRect/>
          </a:stretch>
        </p:blipFill>
        <p:spPr>
          <a:xfrm>
            <a:off x="315910" y="3760787"/>
            <a:ext cx="4256090" cy="2184831"/>
          </a:xfrm>
          <a:prstGeom prst="rect">
            <a:avLst/>
          </a:prstGeom>
          <a:ln w="12700">
            <a:miter lim="400000"/>
          </a:ln>
        </p:spPr>
      </p:pic>
      <p:pic>
        <p:nvPicPr>
          <p:cNvPr id="181" name="image.jpeg" descr="image.jpeg"/>
          <p:cNvPicPr>
            <a:picLocks noChangeAspect="1"/>
          </p:cNvPicPr>
          <p:nvPr/>
        </p:nvPicPr>
        <p:blipFill>
          <a:blip r:embed="rId2">
            <a:extLst/>
          </a:blip>
          <a:srcRect l="0" t="50000" r="0" b="0"/>
          <a:stretch>
            <a:fillRect/>
          </a:stretch>
        </p:blipFill>
        <p:spPr>
          <a:xfrm>
            <a:off x="4609306" y="3760787"/>
            <a:ext cx="4419601" cy="25146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quot;The way to solve the conflict between human values and technological needs is not to run away from technology. That's impossible. The way to resolve the conflict is to break down the barriers of dualistic thought that prevent a real understanding of what technology is--not an exploitation of nature, but a fusion of nature and the human spirit into a new kind of creation that transcends both.&quot;"/>
          <p:cNvSpPr txBox="1"/>
          <p:nvPr/>
        </p:nvSpPr>
        <p:spPr>
          <a:xfrm>
            <a:off x="631782" y="2521136"/>
            <a:ext cx="7880437" cy="181572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910828">
              <a:buClr>
                <a:srgbClr val="000000"/>
              </a:buClr>
              <a:defRPr b="0" i="1" sz="2000">
                <a:solidFill>
                  <a:srgbClr val="6E0015"/>
                </a:solidFill>
                <a:uFill>
                  <a:solidFill>
                    <a:srgbClr val="000000"/>
                  </a:solidFill>
                </a:uFill>
              </a:defRPr>
            </a:lvl1pPr>
          </a:lstStyle>
          <a:p>
            <a:pPr/>
            <a:r>
              <a:t>"The way to solve the conflict between human values and technological needs is not to run away from technology. That's impossible. The way to resolve the conflict is to break down the barriers of dualistic thought that prevent a real understanding of what technology is--not an exploitation of nature, but a fusion of nature and the human spirit into a new kind of creation that transcends both."</a:t>
            </a:r>
          </a:p>
        </p:txBody>
      </p:sp>
      <p:sp>
        <p:nvSpPr>
          <p:cNvPr id="71" name="Pirsig, Robert; Zen and the Art of Motorcycle Maintenance"/>
          <p:cNvSpPr txBox="1"/>
          <p:nvPr/>
        </p:nvSpPr>
        <p:spPr>
          <a:xfrm>
            <a:off x="5053344" y="5979364"/>
            <a:ext cx="3347692" cy="206983"/>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910828">
              <a:buClr>
                <a:srgbClr val="000000"/>
              </a:buClr>
              <a:defRPr b="0" i="1" sz="1000">
                <a:solidFill>
                  <a:srgbClr val="6E0015"/>
                </a:solidFill>
                <a:uFill>
                  <a:solidFill>
                    <a:srgbClr val="000000"/>
                  </a:solidFill>
                </a:uFill>
              </a:defRPr>
            </a:lvl1pPr>
          </a:lstStyle>
          <a:p>
            <a:pPr/>
            <a:r>
              <a:t>Pirsig, Robert; Zen and the Art of Motorcycle Maintenance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Constructability"/>
          <p:cNvSpPr txBox="1"/>
          <p:nvPr>
            <p:ph type="title"/>
          </p:nvPr>
        </p:nvSpPr>
        <p:spPr>
          <a:prstGeom prst="rect">
            <a:avLst/>
          </a:prstGeom>
        </p:spPr>
        <p:txBody>
          <a:bodyPr/>
          <a:lstStyle/>
          <a:p>
            <a:pPr/>
            <a:r>
              <a:t>Constructability</a:t>
            </a:r>
          </a:p>
        </p:txBody>
      </p:sp>
      <p:sp>
        <p:nvSpPr>
          <p:cNvPr id="184" name="Morandi…"/>
          <p:cNvSpPr txBox="1"/>
          <p:nvPr>
            <p:ph type="body" idx="1"/>
          </p:nvPr>
        </p:nvSpPr>
        <p:spPr>
          <a:prstGeom prst="rect">
            <a:avLst/>
          </a:prstGeom>
        </p:spPr>
        <p:txBody>
          <a:bodyPr/>
          <a:lstStyle/>
          <a:p>
            <a:pPr/>
            <a:r>
              <a:t>Morandi</a:t>
            </a:r>
          </a:p>
          <a:p>
            <a:pPr lvl="1"/>
            <a:r>
              <a:t>detailed investigations of construction process</a:t>
            </a:r>
          </a:p>
          <a:p>
            <a:pPr lvl="1"/>
            <a:r>
              <a:t>Span: 100m, Rise: 20m, Ravine Depth: 110m</a:t>
            </a:r>
          </a:p>
        </p:txBody>
      </p:sp>
      <p:sp>
        <p:nvSpPr>
          <p:cNvPr id="185"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86" name="image.jpeg" descr="image.jpeg"/>
          <p:cNvPicPr>
            <a:picLocks noChangeAspect="1"/>
          </p:cNvPicPr>
          <p:nvPr/>
        </p:nvPicPr>
        <p:blipFill>
          <a:blip r:embed="rId2">
            <a:extLst/>
          </a:blip>
          <a:stretch>
            <a:fillRect/>
          </a:stretch>
        </p:blipFill>
        <p:spPr>
          <a:xfrm>
            <a:off x="617837" y="2781300"/>
            <a:ext cx="7908326" cy="36576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Candela"/>
          <p:cNvSpPr txBox="1"/>
          <p:nvPr>
            <p:ph type="title"/>
          </p:nvPr>
        </p:nvSpPr>
        <p:spPr>
          <a:prstGeom prst="rect">
            <a:avLst/>
          </a:prstGeom>
        </p:spPr>
        <p:txBody>
          <a:bodyPr/>
          <a:lstStyle/>
          <a:p>
            <a:pPr/>
            <a:r>
              <a:t>Candela</a:t>
            </a:r>
          </a:p>
        </p:txBody>
      </p:sp>
      <p:sp>
        <p:nvSpPr>
          <p:cNvPr id="189" name="Hyperbolic paraboloid concrete shells…"/>
          <p:cNvSpPr txBox="1"/>
          <p:nvPr>
            <p:ph type="body" idx="1"/>
          </p:nvPr>
        </p:nvSpPr>
        <p:spPr>
          <a:prstGeom prst="rect">
            <a:avLst/>
          </a:prstGeom>
        </p:spPr>
        <p:txBody>
          <a:bodyPr/>
          <a:lstStyle/>
          <a:p>
            <a:pPr/>
            <a:r>
              <a:t>Hyperbolic paraboloid concrete shells</a:t>
            </a:r>
          </a:p>
          <a:p>
            <a:pPr lvl="1"/>
            <a:r>
              <a:t>“ ..the only way to be an artist in this difficult specialty of building is to be your own contractor.”</a:t>
            </a:r>
          </a:p>
        </p:txBody>
      </p:sp>
      <p:pic>
        <p:nvPicPr>
          <p:cNvPr id="190" name="image.jpeg" descr="image.jpeg"/>
          <p:cNvPicPr>
            <a:picLocks noChangeAspect="1"/>
          </p:cNvPicPr>
          <p:nvPr/>
        </p:nvPicPr>
        <p:blipFill>
          <a:blip r:embed="rId2">
            <a:extLst/>
          </a:blip>
          <a:srcRect l="0" t="0" r="0" b="4936"/>
          <a:stretch>
            <a:fillRect/>
          </a:stretch>
        </p:blipFill>
        <p:spPr>
          <a:xfrm>
            <a:off x="457200" y="2499822"/>
            <a:ext cx="4114800" cy="3887524"/>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Elegance (Aesthetics)"/>
          <p:cNvSpPr txBox="1"/>
          <p:nvPr>
            <p:ph type="title"/>
          </p:nvPr>
        </p:nvSpPr>
        <p:spPr>
          <a:prstGeom prst="rect">
            <a:avLst/>
          </a:prstGeom>
        </p:spPr>
        <p:txBody>
          <a:bodyPr/>
          <a:lstStyle/>
          <a:p>
            <a:pPr/>
            <a:r>
              <a:t>Elegance (Aesthetics)</a:t>
            </a:r>
          </a:p>
        </p:txBody>
      </p:sp>
      <p:sp>
        <p:nvSpPr>
          <p:cNvPr id="193" name="Some aesthetic ideas can be traced back to Viollet le Duc, Entretiens, (1863, 1872)…"/>
          <p:cNvSpPr txBox="1"/>
          <p:nvPr>
            <p:ph type="body" sz="half" idx="1"/>
          </p:nvPr>
        </p:nvSpPr>
        <p:spPr>
          <a:xfrm>
            <a:off x="457200" y="1204422"/>
            <a:ext cx="4742260" cy="5136649"/>
          </a:xfrm>
          <a:prstGeom prst="rect">
            <a:avLst/>
          </a:prstGeom>
        </p:spPr>
        <p:txBody>
          <a:bodyPr/>
          <a:lstStyle/>
          <a:p>
            <a:pPr/>
            <a:r>
              <a:t>Some aesthetic ideas can be traced back to Viollet le Duc, Entretiens, (1863, 1872)</a:t>
            </a:r>
          </a:p>
          <a:p>
            <a:pPr/>
            <a:r>
              <a:t>Theories on the importance of structural expression and construction techniques</a:t>
            </a:r>
          </a:p>
        </p:txBody>
      </p:sp>
      <p:pic>
        <p:nvPicPr>
          <p:cNvPr id="194" name="image.jpeg" descr="image.jpeg"/>
          <p:cNvPicPr>
            <a:picLocks noChangeAspect="1"/>
          </p:cNvPicPr>
          <p:nvPr/>
        </p:nvPicPr>
        <p:blipFill>
          <a:blip r:embed="rId2">
            <a:extLst/>
          </a:blip>
          <a:stretch>
            <a:fillRect/>
          </a:stretch>
        </p:blipFill>
        <p:spPr>
          <a:xfrm>
            <a:off x="5536816" y="1311870"/>
            <a:ext cx="3365887" cy="502920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obert Maillart"/>
          <p:cNvSpPr txBox="1"/>
          <p:nvPr>
            <p:ph type="title"/>
          </p:nvPr>
        </p:nvSpPr>
        <p:spPr>
          <a:prstGeom prst="rect">
            <a:avLst/>
          </a:prstGeom>
        </p:spPr>
        <p:txBody>
          <a:bodyPr/>
          <a:lstStyle/>
          <a:p>
            <a:pPr/>
            <a:r>
              <a:t>Robert Maillart</a:t>
            </a:r>
          </a:p>
        </p:txBody>
      </p:sp>
      <p:sp>
        <p:nvSpPr>
          <p:cNvPr id="197" name="evolution of three-hinged concrete arch bridges…"/>
          <p:cNvSpPr txBox="1"/>
          <p:nvPr>
            <p:ph type="body" sz="quarter" idx="1"/>
          </p:nvPr>
        </p:nvSpPr>
        <p:spPr>
          <a:xfrm>
            <a:off x="457200" y="1204422"/>
            <a:ext cx="4429731" cy="2667997"/>
          </a:xfrm>
          <a:prstGeom prst="rect">
            <a:avLst/>
          </a:prstGeom>
        </p:spPr>
        <p:txBody>
          <a:bodyPr/>
          <a:lstStyle/>
          <a:p>
            <a:pPr/>
            <a:r>
              <a:t>evolution of three-hinged concrete arch bridges</a:t>
            </a:r>
          </a:p>
          <a:p>
            <a:pPr/>
            <a:r>
              <a:t>visual &amp; empirical methods</a:t>
            </a:r>
          </a:p>
        </p:txBody>
      </p:sp>
      <p:sp>
        <p:nvSpPr>
          <p:cNvPr id="198" name="Stauffacher Bridge, 39.6m"/>
          <p:cNvSpPr txBox="1"/>
          <p:nvPr/>
        </p:nvSpPr>
        <p:spPr>
          <a:xfrm>
            <a:off x="739775" y="6026150"/>
            <a:ext cx="3864581"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Stauffacher Bridge, 39.6m</a:t>
            </a:r>
          </a:p>
        </p:txBody>
      </p:sp>
      <p:sp>
        <p:nvSpPr>
          <p:cNvPr id="199" name="Zuoz Bridge, 38.3m"/>
          <p:cNvSpPr txBox="1"/>
          <p:nvPr/>
        </p:nvSpPr>
        <p:spPr>
          <a:xfrm>
            <a:off x="5084762" y="3435350"/>
            <a:ext cx="2898687"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Zuoz Bridge, 38.3m</a:t>
            </a:r>
          </a:p>
        </p:txBody>
      </p:sp>
      <p:sp>
        <p:nvSpPr>
          <p:cNvPr id="200" name="Tavanasa Bridge, 51m"/>
          <p:cNvSpPr txBox="1"/>
          <p:nvPr/>
        </p:nvSpPr>
        <p:spPr>
          <a:xfrm>
            <a:off x="5160962" y="6026150"/>
            <a:ext cx="3300374"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Tavanasa Bridge, 51m</a:t>
            </a:r>
          </a:p>
        </p:txBody>
      </p:sp>
      <p:pic>
        <p:nvPicPr>
          <p:cNvPr id="201" name="image.jpeg" descr="image.jpeg"/>
          <p:cNvPicPr>
            <a:picLocks noChangeAspect="1"/>
          </p:cNvPicPr>
          <p:nvPr/>
        </p:nvPicPr>
        <p:blipFill>
          <a:blip r:embed="rId2">
            <a:extLst/>
          </a:blip>
          <a:stretch>
            <a:fillRect/>
          </a:stretch>
        </p:blipFill>
        <p:spPr>
          <a:xfrm>
            <a:off x="231775" y="3856037"/>
            <a:ext cx="8683625" cy="2128838"/>
          </a:xfrm>
          <a:prstGeom prst="rect">
            <a:avLst/>
          </a:prstGeom>
          <a:ln w="12700">
            <a:miter lim="400000"/>
          </a:ln>
        </p:spPr>
      </p:pic>
      <p:pic>
        <p:nvPicPr>
          <p:cNvPr id="202" name="image.jpeg" descr="image.jpeg"/>
          <p:cNvPicPr>
            <a:picLocks noChangeAspect="1"/>
          </p:cNvPicPr>
          <p:nvPr/>
        </p:nvPicPr>
        <p:blipFill>
          <a:blip r:embed="rId3">
            <a:extLst/>
          </a:blip>
          <a:stretch>
            <a:fillRect/>
          </a:stretch>
        </p:blipFill>
        <p:spPr>
          <a:xfrm>
            <a:off x="4954587" y="1357312"/>
            <a:ext cx="3976688" cy="2003426"/>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Another thought….."/>
          <p:cNvSpPr txBox="1"/>
          <p:nvPr>
            <p:ph type="title"/>
          </p:nvPr>
        </p:nvSpPr>
        <p:spPr>
          <a:prstGeom prst="rect">
            <a:avLst/>
          </a:prstGeom>
        </p:spPr>
        <p:txBody>
          <a:bodyPr/>
          <a:lstStyle/>
          <a:p>
            <a:pPr/>
            <a:r>
              <a:t>Another thought…..</a:t>
            </a:r>
          </a:p>
        </p:txBody>
      </p:sp>
      <p:sp>
        <p:nvSpPr>
          <p:cNvPr id="205" name="In theory, there is no difference between theory and practice, but in practice there is.…"/>
          <p:cNvSpPr txBox="1"/>
          <p:nvPr>
            <p:ph type="body" idx="1"/>
          </p:nvPr>
        </p:nvSpPr>
        <p:spPr>
          <a:prstGeom prst="rect">
            <a:avLst/>
          </a:prstGeom>
        </p:spPr>
        <p:txBody>
          <a:bodyPr/>
          <a:lstStyle/>
          <a:p>
            <a:pPr/>
            <a:r>
              <a:t>In theory, there is no difference between theory and practice, but in practice there is. </a:t>
            </a:r>
          </a:p>
          <a:p>
            <a:pPr lvl="1"/>
            <a:r>
              <a:t>	Jan L. A. van de Snepscheut, 1953–1994</a:t>
            </a:r>
          </a:p>
        </p:txBody>
      </p:sp>
      <p:sp>
        <p:nvSpPr>
          <p:cNvPr id="206"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hree Aspects of the Relationship  between Engineering &amp; Architecture"/>
          <p:cNvSpPr txBox="1"/>
          <p:nvPr>
            <p:ph type="title"/>
          </p:nvPr>
        </p:nvSpPr>
        <p:spPr>
          <a:prstGeom prst="rect">
            <a:avLst/>
          </a:prstGeom>
        </p:spPr>
        <p:txBody>
          <a:bodyPr/>
          <a:lstStyle/>
          <a:p>
            <a:pPr/>
            <a:r>
              <a:t>Three Aspects of the Relationship </a:t>
            </a:r>
            <a:br/>
            <a:r>
              <a:t>between Engineering &amp; Architecture</a:t>
            </a:r>
          </a:p>
        </p:txBody>
      </p:sp>
      <p:sp>
        <p:nvSpPr>
          <p:cNvPr id="209" name="Schism…"/>
          <p:cNvSpPr txBox="1"/>
          <p:nvPr>
            <p:ph type="body" idx="1"/>
          </p:nvPr>
        </p:nvSpPr>
        <p:spPr>
          <a:prstGeom prst="rect">
            <a:avLst/>
          </a:prstGeom>
        </p:spPr>
        <p:txBody>
          <a:bodyPr/>
          <a:lstStyle/>
          <a:p>
            <a:pPr/>
            <a:r>
              <a:t>Schism</a:t>
            </a:r>
          </a:p>
          <a:p>
            <a:pPr/>
            <a:r>
              <a:t>Collaboration</a:t>
            </a:r>
          </a:p>
          <a:p>
            <a:pPr/>
            <a:r>
              <a:t>Synthesis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chism"/>
          <p:cNvSpPr txBox="1"/>
          <p:nvPr>
            <p:ph type="title"/>
          </p:nvPr>
        </p:nvSpPr>
        <p:spPr>
          <a:prstGeom prst="rect">
            <a:avLst/>
          </a:prstGeom>
        </p:spPr>
        <p:txBody>
          <a:bodyPr/>
          <a:lstStyle/>
          <a:p>
            <a:pPr/>
            <a:r>
              <a:t>Schism</a:t>
            </a:r>
          </a:p>
        </p:txBody>
      </p:sp>
      <p:sp>
        <p:nvSpPr>
          <p:cNvPr id="212" name="separation between architect, engineer and constructor…"/>
          <p:cNvSpPr txBox="1"/>
          <p:nvPr>
            <p:ph type="body" idx="1"/>
          </p:nvPr>
        </p:nvSpPr>
        <p:spPr>
          <a:prstGeom prst="rect">
            <a:avLst/>
          </a:prstGeom>
        </p:spPr>
        <p:txBody>
          <a:bodyPr/>
          <a:lstStyle/>
          <a:p>
            <a:pPr/>
            <a:r>
              <a:t>separation between architect, engineer and constructor</a:t>
            </a:r>
          </a:p>
          <a:p>
            <a:pPr/>
            <a:r>
              <a:t>pre-schism architect was the “Master Builder” ie Brunelleschi</a:t>
            </a:r>
          </a:p>
        </p:txBody>
      </p:sp>
      <p:sp>
        <p:nvSpPr>
          <p:cNvPr id="213"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214" name="image.jpeg" descr="image.jpeg"/>
          <p:cNvPicPr>
            <a:picLocks noChangeAspect="1"/>
          </p:cNvPicPr>
          <p:nvPr/>
        </p:nvPicPr>
        <p:blipFill>
          <a:blip r:embed="rId2">
            <a:extLst/>
          </a:blip>
          <a:srcRect l="0" t="8345" r="0" b="0"/>
          <a:stretch>
            <a:fillRect/>
          </a:stretch>
        </p:blipFill>
        <p:spPr>
          <a:xfrm>
            <a:off x="3429000" y="3276599"/>
            <a:ext cx="2439988" cy="3346451"/>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What Lead to the Schism:"/>
          <p:cNvSpPr txBox="1"/>
          <p:nvPr>
            <p:ph type="title"/>
          </p:nvPr>
        </p:nvSpPr>
        <p:spPr>
          <a:prstGeom prst="rect">
            <a:avLst/>
          </a:prstGeom>
        </p:spPr>
        <p:txBody>
          <a:bodyPr/>
          <a:lstStyle/>
          <a:p>
            <a:pPr/>
            <a:r>
              <a:t>What Lead to the Schism:</a:t>
            </a:r>
          </a:p>
        </p:txBody>
      </p:sp>
      <p:sp>
        <p:nvSpPr>
          <p:cNvPr id="217" name="Industrial Revolution introduced new materials, methods &amp; aspirations…"/>
          <p:cNvSpPr txBox="1"/>
          <p:nvPr>
            <p:ph type="body" idx="1"/>
          </p:nvPr>
        </p:nvSpPr>
        <p:spPr>
          <a:xfrm>
            <a:off x="457200" y="1204422"/>
            <a:ext cx="4864103" cy="5497024"/>
          </a:xfrm>
          <a:prstGeom prst="rect">
            <a:avLst/>
          </a:prstGeom>
        </p:spPr>
        <p:txBody>
          <a:bodyPr/>
          <a:lstStyle/>
          <a:p>
            <a:pPr lvl="1" marL="228600" indent="-228600"/>
            <a:r>
              <a:t>Industrial Revolution introduced new materials, methods &amp; aspirations</a:t>
            </a:r>
          </a:p>
          <a:p>
            <a:pPr lvl="1" marL="228600" indent="-228600"/>
            <a:r>
              <a:t>specialized schools were established</a:t>
            </a:r>
          </a:p>
          <a:p>
            <a:pPr lvl="2" marL="533400" indent="-304800">
              <a:spcBef>
                <a:spcPts val="400"/>
              </a:spcBef>
            </a:pPr>
            <a:r>
              <a:t>Ecole des Beaux Arts</a:t>
            </a:r>
          </a:p>
          <a:p>
            <a:pPr lvl="2" marL="533400" indent="-304800">
              <a:spcBef>
                <a:spcPts val="400"/>
              </a:spcBef>
            </a:pPr>
            <a:r>
              <a:t>ETH, Zurich</a:t>
            </a:r>
          </a:p>
          <a:p>
            <a:pPr lvl="1" marL="228600" indent="-228600"/>
            <a:r>
              <a:t>architectural curricula focused on:</a:t>
            </a:r>
          </a:p>
          <a:p>
            <a:pPr lvl="2" marL="533400" indent="-304800">
              <a:spcBef>
                <a:spcPts val="400"/>
              </a:spcBef>
            </a:pPr>
            <a:r>
              <a:t>visual methods &amp; product</a:t>
            </a:r>
          </a:p>
          <a:p>
            <a:pPr lvl="1" marL="228600" indent="-228600"/>
            <a:r>
              <a:t>engineering curricula focused on: </a:t>
            </a:r>
          </a:p>
          <a:p>
            <a:pPr lvl="2" marL="533400" indent="-304800">
              <a:spcBef>
                <a:spcPts val="400"/>
              </a:spcBef>
            </a:pPr>
            <a:r>
              <a:t>numeric methods &amp; process</a:t>
            </a:r>
          </a:p>
        </p:txBody>
      </p:sp>
      <p:pic>
        <p:nvPicPr>
          <p:cNvPr id="218" name="image.png" descr="image.png"/>
          <p:cNvPicPr>
            <a:picLocks noChangeAspect="1"/>
          </p:cNvPicPr>
          <p:nvPr/>
        </p:nvPicPr>
        <p:blipFill>
          <a:blip r:embed="rId2">
            <a:extLst/>
          </a:blip>
          <a:stretch>
            <a:fillRect/>
          </a:stretch>
        </p:blipFill>
        <p:spPr>
          <a:xfrm>
            <a:off x="5321302" y="1380066"/>
            <a:ext cx="3581401" cy="4559301"/>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itle"/>
          <p:cNvSpPr txBox="1"/>
          <p:nvPr>
            <p:ph type="title"/>
          </p:nvPr>
        </p:nvSpPr>
        <p:spPr>
          <a:prstGeom prst="rect">
            <a:avLst/>
          </a:prstGeom>
        </p:spPr>
        <p:txBody>
          <a:bodyPr/>
          <a:lstStyle/>
          <a:p>
            <a:pPr/>
          </a:p>
        </p:txBody>
      </p:sp>
      <p:sp>
        <p:nvSpPr>
          <p:cNvPr id="221" name="Body"/>
          <p:cNvSpPr txBox="1"/>
          <p:nvPr>
            <p:ph type="body" idx="1"/>
          </p:nvPr>
        </p:nvSpPr>
        <p:spPr>
          <a:prstGeom prst="rect">
            <a:avLst/>
          </a:prstGeom>
        </p:spPr>
        <p:txBody>
          <a:bodyPr/>
          <a:lstStyle/>
          <a:p>
            <a:pPr/>
          </a:p>
        </p:txBody>
      </p:sp>
      <p:pic>
        <p:nvPicPr>
          <p:cNvPr id="222" name="image.jpeg" descr="image.jpeg"/>
          <p:cNvPicPr>
            <a:picLocks noChangeAspect="1"/>
          </p:cNvPicPr>
          <p:nvPr/>
        </p:nvPicPr>
        <p:blipFill>
          <a:blip r:embed="rId2">
            <a:extLst/>
          </a:blip>
          <a:stretch>
            <a:fillRect/>
          </a:stretch>
        </p:blipFill>
        <p:spPr>
          <a:xfrm>
            <a:off x="942975" y="1085850"/>
            <a:ext cx="7258050" cy="4684713"/>
          </a:xfrm>
          <a:prstGeom prst="rect">
            <a:avLst/>
          </a:prstGeom>
          <a:ln w="12700">
            <a:miter lim="400000"/>
          </a:ln>
        </p:spPr>
      </p:pic>
      <p:pic>
        <p:nvPicPr>
          <p:cNvPr id="223" name="image.jpeg" descr="image.jpeg"/>
          <p:cNvPicPr>
            <a:picLocks noChangeAspect="1"/>
          </p:cNvPicPr>
          <p:nvPr/>
        </p:nvPicPr>
        <p:blipFill>
          <a:blip r:embed="rId3">
            <a:extLst/>
          </a:blip>
          <a:stretch>
            <a:fillRect/>
          </a:stretch>
        </p:blipFill>
        <p:spPr>
          <a:xfrm>
            <a:off x="231775" y="174625"/>
            <a:ext cx="8683625" cy="650875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Role of the Architect Today"/>
          <p:cNvSpPr txBox="1"/>
          <p:nvPr>
            <p:ph type="title"/>
          </p:nvPr>
        </p:nvSpPr>
        <p:spPr>
          <a:prstGeom prst="rect">
            <a:avLst/>
          </a:prstGeom>
        </p:spPr>
        <p:txBody>
          <a:bodyPr>
            <a:normAutofit fontScale="100000" lnSpcReduction="0"/>
          </a:bodyPr>
          <a:lstStyle>
            <a:lvl1pPr marL="0" indent="38100"/>
          </a:lstStyle>
          <a:p>
            <a:pPr/>
            <a:r>
              <a:t>Role of the Architect Today</a:t>
            </a:r>
          </a:p>
        </p:txBody>
      </p:sp>
      <p:sp>
        <p:nvSpPr>
          <p:cNvPr id="226" name="Venturi: “The Decorated Shed”"/>
          <p:cNvSpPr txBox="1"/>
          <p:nvPr>
            <p:ph type="body" idx="1"/>
          </p:nvPr>
        </p:nvSpPr>
        <p:spPr>
          <a:prstGeom prst="rect">
            <a:avLst/>
          </a:prstGeom>
        </p:spPr>
        <p:txBody>
          <a:bodyPr>
            <a:normAutofit fontScale="100000" lnSpcReduction="0"/>
          </a:bodyPr>
          <a:lstStyle/>
          <a:p>
            <a:pPr>
              <a:defRPr sz="2800"/>
            </a:pPr>
            <a:r>
              <a:t>Venturi: </a:t>
            </a:r>
            <a:r>
              <a:rPr b="0"/>
              <a:t>“</a:t>
            </a:r>
            <a:r>
              <a:t>The Decorated Shed</a:t>
            </a:r>
            <a:r>
              <a:rPr b="0"/>
              <a:t>”</a:t>
            </a:r>
          </a:p>
        </p:txBody>
      </p:sp>
      <p:pic>
        <p:nvPicPr>
          <p:cNvPr id="227" name="image.jpeg" descr="image.jpeg"/>
          <p:cNvPicPr>
            <a:picLocks noChangeAspect="1"/>
          </p:cNvPicPr>
          <p:nvPr/>
        </p:nvPicPr>
        <p:blipFill>
          <a:blip r:embed="rId2">
            <a:extLst/>
          </a:blip>
          <a:stretch>
            <a:fillRect/>
          </a:stretch>
        </p:blipFill>
        <p:spPr>
          <a:xfrm>
            <a:off x="4267200" y="2027237"/>
            <a:ext cx="4570413" cy="444976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Pirsig, Robert; Zen and the Art of Motorcycle Maintenance; p.249"/>
          <p:cNvSpPr txBox="1"/>
          <p:nvPr/>
        </p:nvSpPr>
        <p:spPr>
          <a:xfrm>
            <a:off x="5065440" y="6402697"/>
            <a:ext cx="3736070" cy="206984"/>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910828">
              <a:buClr>
                <a:srgbClr val="000000"/>
              </a:buClr>
              <a:defRPr b="0" i="1" sz="1000">
                <a:solidFill>
                  <a:srgbClr val="6E0015"/>
                </a:solidFill>
                <a:uFill>
                  <a:solidFill>
                    <a:srgbClr val="000000"/>
                  </a:solidFill>
                </a:uFill>
              </a:defRPr>
            </a:lvl1pPr>
          </a:lstStyle>
          <a:p>
            <a:pPr/>
            <a:r>
              <a:t>Pirsig, Robert; Zen and the Art of Motorcycle Maintenance; p.249</a:t>
            </a:r>
          </a:p>
        </p:txBody>
      </p:sp>
      <p:pic>
        <p:nvPicPr>
          <p:cNvPr id="74" name="reality.png" descr="reality.png"/>
          <p:cNvPicPr>
            <a:picLocks noChangeAspect="1"/>
          </p:cNvPicPr>
          <p:nvPr/>
        </p:nvPicPr>
        <p:blipFill>
          <a:blip r:embed="rId3">
            <a:extLst/>
          </a:blip>
          <a:stretch>
            <a:fillRect/>
          </a:stretch>
        </p:blipFill>
        <p:spPr>
          <a:xfrm>
            <a:off x="254000" y="1371600"/>
            <a:ext cx="8229600" cy="4087405"/>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Role of the Architect Today"/>
          <p:cNvSpPr txBox="1"/>
          <p:nvPr>
            <p:ph type="title"/>
          </p:nvPr>
        </p:nvSpPr>
        <p:spPr>
          <a:prstGeom prst="rect">
            <a:avLst/>
          </a:prstGeom>
        </p:spPr>
        <p:txBody>
          <a:bodyPr>
            <a:normAutofit fontScale="100000" lnSpcReduction="0"/>
          </a:bodyPr>
          <a:lstStyle>
            <a:lvl1pPr marL="0" indent="38100"/>
          </a:lstStyle>
          <a:p>
            <a:pPr/>
            <a:r>
              <a:t>Role of the Architect Today</a:t>
            </a:r>
          </a:p>
        </p:txBody>
      </p:sp>
      <p:sp>
        <p:nvSpPr>
          <p:cNvPr id="230" name="Jorn Utzon, Sydney Opera House"/>
          <p:cNvSpPr txBox="1"/>
          <p:nvPr>
            <p:ph type="body" idx="1"/>
          </p:nvPr>
        </p:nvSpPr>
        <p:spPr>
          <a:prstGeom prst="rect">
            <a:avLst/>
          </a:prstGeom>
        </p:spPr>
        <p:txBody>
          <a:bodyPr>
            <a:normAutofit fontScale="100000" lnSpcReduction="0"/>
          </a:bodyPr>
          <a:lstStyle>
            <a:lvl1pPr>
              <a:defRPr sz="2800"/>
            </a:lvl1pPr>
          </a:lstStyle>
          <a:p>
            <a:pPr/>
            <a:r>
              <a:t>Jorn Utzon, Sydney Opera House</a:t>
            </a:r>
          </a:p>
        </p:txBody>
      </p:sp>
      <p:pic>
        <p:nvPicPr>
          <p:cNvPr id="231" name="image.png" descr="image.png"/>
          <p:cNvPicPr>
            <a:picLocks noChangeAspect="1"/>
          </p:cNvPicPr>
          <p:nvPr/>
        </p:nvPicPr>
        <p:blipFill>
          <a:blip r:embed="rId2">
            <a:extLst/>
          </a:blip>
          <a:stretch>
            <a:fillRect/>
          </a:stretch>
        </p:blipFill>
        <p:spPr>
          <a:xfrm>
            <a:off x="5257800" y="1612900"/>
            <a:ext cx="3492500" cy="4559300"/>
          </a:xfrm>
          <a:prstGeom prst="rect">
            <a:avLst/>
          </a:prstGeom>
          <a:ln w="12700">
            <a:miter lim="400000"/>
          </a:ln>
        </p:spPr>
      </p:pic>
      <p:pic>
        <p:nvPicPr>
          <p:cNvPr id="232" name="image.png" descr="image.png"/>
          <p:cNvPicPr>
            <a:picLocks noChangeAspect="1"/>
          </p:cNvPicPr>
          <p:nvPr/>
        </p:nvPicPr>
        <p:blipFill>
          <a:blip r:embed="rId3">
            <a:extLst/>
          </a:blip>
          <a:stretch>
            <a:fillRect/>
          </a:stretch>
        </p:blipFill>
        <p:spPr>
          <a:xfrm>
            <a:off x="2205037" y="2438400"/>
            <a:ext cx="2366963" cy="3659188"/>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Role of the Architect Today"/>
          <p:cNvSpPr txBox="1"/>
          <p:nvPr>
            <p:ph type="title"/>
          </p:nvPr>
        </p:nvSpPr>
        <p:spPr>
          <a:prstGeom prst="rect">
            <a:avLst/>
          </a:prstGeom>
        </p:spPr>
        <p:txBody>
          <a:bodyPr>
            <a:normAutofit fontScale="100000" lnSpcReduction="0"/>
          </a:bodyPr>
          <a:lstStyle>
            <a:lvl1pPr marL="0" indent="38100"/>
          </a:lstStyle>
          <a:p>
            <a:pPr/>
            <a:r>
              <a:t>Role of the Architect Today</a:t>
            </a:r>
          </a:p>
        </p:txBody>
      </p:sp>
      <p:sp>
        <p:nvSpPr>
          <p:cNvPr id="235" name="Owens Corning HQ: Toledo, OH…"/>
          <p:cNvSpPr txBox="1"/>
          <p:nvPr>
            <p:ph type="body" idx="1"/>
          </p:nvPr>
        </p:nvSpPr>
        <p:spPr>
          <a:prstGeom prst="rect">
            <a:avLst/>
          </a:prstGeom>
        </p:spPr>
        <p:txBody>
          <a:bodyPr>
            <a:normAutofit fontScale="100000" lnSpcReduction="0"/>
          </a:bodyPr>
          <a:lstStyle/>
          <a:p>
            <a:pPr>
              <a:defRPr sz="2800"/>
            </a:pPr>
            <a:r>
              <a:t>Owens Corning HQ:</a:t>
            </a:r>
            <a:br/>
            <a:r>
              <a:t>Toledo, OH</a:t>
            </a:r>
          </a:p>
          <a:p>
            <a:pPr lvl="1" marL="723900" indent="-228600">
              <a:lnSpc>
                <a:spcPct val="100000"/>
              </a:lnSpc>
              <a:spcBef>
                <a:spcPts val="800"/>
              </a:spcBef>
              <a:defRPr b="0" i="1" sz="2000"/>
            </a:pPr>
            <a:r>
              <a:t>CMU CBPD team</a:t>
            </a:r>
          </a:p>
          <a:p>
            <a:pPr lvl="1" marL="723900" indent="-228600">
              <a:lnSpc>
                <a:spcPct val="100000"/>
              </a:lnSpc>
              <a:spcBef>
                <a:spcPts val="800"/>
              </a:spcBef>
              <a:defRPr b="0" i="1" sz="2000"/>
            </a:pPr>
            <a:r>
              <a:t>exterior architect</a:t>
            </a:r>
          </a:p>
          <a:p>
            <a:pPr lvl="1" marL="723900" indent="-228600">
              <a:lnSpc>
                <a:spcPct val="100000"/>
              </a:lnSpc>
              <a:spcBef>
                <a:spcPts val="800"/>
              </a:spcBef>
              <a:defRPr b="0" i="1" sz="2000"/>
            </a:pPr>
            <a:r>
              <a:t>interior architect</a:t>
            </a:r>
          </a:p>
          <a:p>
            <a:pPr lvl="1" marL="723900" indent="-228600">
              <a:lnSpc>
                <a:spcPct val="100000"/>
              </a:lnSpc>
              <a:spcBef>
                <a:spcPts val="800"/>
              </a:spcBef>
              <a:defRPr b="0" i="1" sz="2000"/>
            </a:pPr>
            <a:r>
              <a:t>production drawing architect</a:t>
            </a:r>
          </a:p>
          <a:p>
            <a:pPr lvl="1" marL="723900" indent="-228600">
              <a:lnSpc>
                <a:spcPct val="100000"/>
              </a:lnSpc>
              <a:spcBef>
                <a:spcPts val="800"/>
              </a:spcBef>
              <a:defRPr b="0" i="1" sz="2000"/>
            </a:pPr>
            <a:r>
              <a:t>curtainwall architect</a:t>
            </a:r>
          </a:p>
          <a:p>
            <a:pPr lvl="1" marL="723900" indent="-228600">
              <a:lnSpc>
                <a:spcPct val="100000"/>
              </a:lnSpc>
              <a:spcBef>
                <a:spcPts val="800"/>
              </a:spcBef>
              <a:defRPr b="0" i="1" sz="2000"/>
            </a:pPr>
            <a:r>
              <a:t>engineering disciplines</a:t>
            </a:r>
          </a:p>
          <a:p>
            <a:pPr lvl="1" marL="723900" indent="-228600">
              <a:lnSpc>
                <a:spcPct val="100000"/>
              </a:lnSpc>
              <a:spcBef>
                <a:spcPts val="800"/>
              </a:spcBef>
              <a:defRPr b="0" i="1" sz="2000"/>
            </a:pPr>
            <a:r>
              <a:t>construction manager</a:t>
            </a:r>
          </a:p>
        </p:txBody>
      </p:sp>
      <p:pic>
        <p:nvPicPr>
          <p:cNvPr id="236" name="image.jpeg" descr="image.jpeg"/>
          <p:cNvPicPr>
            <a:picLocks noChangeAspect="1"/>
          </p:cNvPicPr>
          <p:nvPr/>
        </p:nvPicPr>
        <p:blipFill>
          <a:blip r:embed="rId2">
            <a:extLst/>
          </a:blip>
          <a:stretch>
            <a:fillRect/>
          </a:stretch>
        </p:blipFill>
        <p:spPr>
          <a:xfrm>
            <a:off x="4572000" y="1987550"/>
            <a:ext cx="4267200" cy="319405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Role of the Engineer Today"/>
          <p:cNvSpPr txBox="1"/>
          <p:nvPr>
            <p:ph type="title"/>
          </p:nvPr>
        </p:nvSpPr>
        <p:spPr>
          <a:prstGeom prst="rect">
            <a:avLst/>
          </a:prstGeom>
        </p:spPr>
        <p:txBody>
          <a:bodyPr>
            <a:normAutofit fontScale="100000" lnSpcReduction="0"/>
          </a:bodyPr>
          <a:lstStyle>
            <a:lvl1pPr marL="0" indent="38100"/>
          </a:lstStyle>
          <a:p>
            <a:pPr/>
            <a:r>
              <a:t>Role of the Engineer Today</a:t>
            </a:r>
          </a:p>
        </p:txBody>
      </p:sp>
      <p:sp>
        <p:nvSpPr>
          <p:cNvPr id="239" name="technician vs innovator…"/>
          <p:cNvSpPr txBox="1"/>
          <p:nvPr>
            <p:ph type="body" idx="1"/>
          </p:nvPr>
        </p:nvSpPr>
        <p:spPr>
          <a:prstGeom prst="rect">
            <a:avLst/>
          </a:prstGeom>
        </p:spPr>
        <p:txBody>
          <a:bodyPr>
            <a:normAutofit fontScale="100000" lnSpcReduction="0"/>
          </a:bodyPr>
          <a:lstStyle/>
          <a:p>
            <a:pPr/>
            <a:r>
              <a:t>technician vs innovator</a:t>
            </a:r>
          </a:p>
          <a:p>
            <a:pPr/>
            <a:r>
              <a:t>synthesis of scientific &amp; empirical knowledge</a:t>
            </a:r>
          </a:p>
          <a:p>
            <a:pPr/>
            <a:r>
              <a:t>debate is raging over appropriate curriculum</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De Menil Gallery: Piano &amp; Rice"/>
          <p:cNvSpPr txBox="1"/>
          <p:nvPr>
            <p:ph type="title"/>
          </p:nvPr>
        </p:nvSpPr>
        <p:spPr>
          <a:prstGeom prst="rect">
            <a:avLst/>
          </a:prstGeom>
        </p:spPr>
        <p:txBody>
          <a:bodyPr>
            <a:normAutofit fontScale="100000" lnSpcReduction="0"/>
          </a:bodyPr>
          <a:lstStyle/>
          <a:p>
            <a:pPr marL="0" indent="38100">
              <a:defRPr i="0"/>
            </a:pPr>
            <a:r>
              <a:t>De Menil Gallery: </a:t>
            </a:r>
            <a:r>
              <a:rPr i="1"/>
              <a:t>Piano &amp; Rice</a:t>
            </a:r>
          </a:p>
        </p:txBody>
      </p:sp>
      <p:pic>
        <p:nvPicPr>
          <p:cNvPr id="242" name="image.jpeg" descr="image.jpeg"/>
          <p:cNvPicPr>
            <a:picLocks noChangeAspect="1"/>
          </p:cNvPicPr>
          <p:nvPr/>
        </p:nvPicPr>
        <p:blipFill>
          <a:blip r:embed="rId2">
            <a:extLst/>
          </a:blip>
          <a:stretch>
            <a:fillRect/>
          </a:stretch>
        </p:blipFill>
        <p:spPr>
          <a:xfrm>
            <a:off x="762000" y="1524000"/>
            <a:ext cx="3300413" cy="4570413"/>
          </a:xfrm>
          <a:prstGeom prst="rect">
            <a:avLst/>
          </a:prstGeom>
          <a:ln w="12700">
            <a:miter lim="400000"/>
          </a:ln>
        </p:spPr>
      </p:pic>
      <p:pic>
        <p:nvPicPr>
          <p:cNvPr id="243" name="image.jpeg" descr="image.jpeg"/>
          <p:cNvPicPr>
            <a:picLocks noChangeAspect="1"/>
          </p:cNvPicPr>
          <p:nvPr/>
        </p:nvPicPr>
        <p:blipFill>
          <a:blip r:embed="rId3">
            <a:extLst/>
          </a:blip>
          <a:stretch>
            <a:fillRect/>
          </a:stretch>
        </p:blipFill>
        <p:spPr>
          <a:xfrm>
            <a:off x="4572000" y="1338262"/>
            <a:ext cx="3665538" cy="5062538"/>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Kimball Art Museum:  Kahn &amp; Kommendant"/>
          <p:cNvSpPr txBox="1"/>
          <p:nvPr>
            <p:ph type="title"/>
          </p:nvPr>
        </p:nvSpPr>
        <p:spPr>
          <a:prstGeom prst="rect">
            <a:avLst/>
          </a:prstGeom>
        </p:spPr>
        <p:txBody>
          <a:bodyPr>
            <a:normAutofit fontScale="100000" lnSpcReduction="0"/>
          </a:bodyPr>
          <a:lstStyle/>
          <a:p>
            <a:pPr marL="0" indent="38100">
              <a:defRPr i="0"/>
            </a:pPr>
            <a:r>
              <a:t>Kimball Art Museum: </a:t>
            </a:r>
            <a:br/>
            <a:r>
              <a:rPr i="1"/>
              <a:t>Kahn</a:t>
            </a:r>
            <a:r>
              <a:t> &amp; </a:t>
            </a:r>
            <a:r>
              <a:rPr i="1"/>
              <a:t>Kommendant</a:t>
            </a:r>
          </a:p>
        </p:txBody>
      </p:sp>
      <p:sp>
        <p:nvSpPr>
          <p:cNvPr id="246" name="Is it a Barrel Vault or  is it an Inverted “T”?"/>
          <p:cNvSpPr txBox="1"/>
          <p:nvPr>
            <p:ph type="body" idx="1"/>
          </p:nvPr>
        </p:nvSpPr>
        <p:spPr>
          <a:prstGeom prst="rect">
            <a:avLst/>
          </a:prstGeom>
        </p:spPr>
        <p:txBody>
          <a:bodyPr>
            <a:normAutofit fontScale="100000" lnSpcReduction="0"/>
          </a:bodyPr>
          <a:lstStyle/>
          <a:p>
            <a:pPr/>
            <a:r>
              <a:t>Is it a Barrel Vault</a:t>
            </a:r>
            <a:br/>
            <a:r>
              <a:t>or </a:t>
            </a:r>
            <a:br/>
            <a:r>
              <a:t>is it an Inverted </a:t>
            </a:r>
            <a:r>
              <a:rPr b="0"/>
              <a:t>“</a:t>
            </a:r>
            <a:r>
              <a:t>T</a:t>
            </a:r>
            <a:r>
              <a:rPr b="0"/>
              <a:t>”</a:t>
            </a:r>
            <a:r>
              <a:t>?</a:t>
            </a:r>
          </a:p>
        </p:txBody>
      </p:sp>
      <p:pic>
        <p:nvPicPr>
          <p:cNvPr id="247" name="image.jpeg" descr="image.jpeg"/>
          <p:cNvPicPr>
            <a:picLocks noChangeAspect="1"/>
          </p:cNvPicPr>
          <p:nvPr/>
        </p:nvPicPr>
        <p:blipFill>
          <a:blip r:embed="rId2">
            <a:extLst/>
          </a:blip>
          <a:stretch>
            <a:fillRect/>
          </a:stretch>
        </p:blipFill>
        <p:spPr>
          <a:xfrm>
            <a:off x="4572000" y="3586162"/>
            <a:ext cx="4113213" cy="2281238"/>
          </a:xfrm>
          <a:prstGeom prst="rect">
            <a:avLst/>
          </a:prstGeom>
          <a:ln w="12700">
            <a:miter lim="400000"/>
          </a:ln>
        </p:spPr>
      </p:pic>
      <p:pic>
        <p:nvPicPr>
          <p:cNvPr id="248" name="image.jpeg" descr="image.jpeg"/>
          <p:cNvPicPr>
            <a:picLocks noChangeAspect="1"/>
          </p:cNvPicPr>
          <p:nvPr/>
        </p:nvPicPr>
        <p:blipFill>
          <a:blip r:embed="rId3">
            <a:extLst/>
          </a:blip>
          <a:stretch>
            <a:fillRect/>
          </a:stretch>
        </p:blipFill>
        <p:spPr>
          <a:xfrm>
            <a:off x="381000" y="3048000"/>
            <a:ext cx="4114800" cy="273050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Collaboration"/>
          <p:cNvSpPr txBox="1"/>
          <p:nvPr>
            <p:ph type="title"/>
          </p:nvPr>
        </p:nvSpPr>
        <p:spPr>
          <a:prstGeom prst="rect">
            <a:avLst/>
          </a:prstGeom>
        </p:spPr>
        <p:txBody>
          <a:bodyPr>
            <a:normAutofit fontScale="100000" lnSpcReduction="0"/>
          </a:bodyPr>
          <a:lstStyle>
            <a:lvl1pPr marL="0" indent="38100"/>
          </a:lstStyle>
          <a:p>
            <a:pPr/>
            <a:r>
              <a:t>Collaboration</a:t>
            </a:r>
          </a:p>
        </p:txBody>
      </p:sp>
      <p:sp>
        <p:nvSpPr>
          <p:cNvPr id="251" name="a close working relationship between individuals from different backgrounds…"/>
          <p:cNvSpPr txBox="1"/>
          <p:nvPr>
            <p:ph type="body" idx="1"/>
          </p:nvPr>
        </p:nvSpPr>
        <p:spPr>
          <a:prstGeom prst="rect">
            <a:avLst/>
          </a:prstGeom>
        </p:spPr>
        <p:txBody>
          <a:bodyPr>
            <a:normAutofit fontScale="100000" lnSpcReduction="0"/>
          </a:bodyPr>
          <a:lstStyle/>
          <a:p>
            <a:pPr/>
            <a:r>
              <a:t>a close working relationship between individuals from different backgrounds</a:t>
            </a:r>
          </a:p>
          <a:p>
            <a:pPr/>
            <a:r>
              <a:t>mutual respect</a:t>
            </a:r>
          </a:p>
          <a:p>
            <a:pPr/>
            <a:r>
              <a:t>common vocabulary</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CCTV:  Koolhaus + Arup"/>
          <p:cNvSpPr txBox="1"/>
          <p:nvPr>
            <p:ph type="title"/>
          </p:nvPr>
        </p:nvSpPr>
        <p:spPr>
          <a:prstGeom prst="rect">
            <a:avLst/>
          </a:prstGeom>
        </p:spPr>
        <p:txBody>
          <a:bodyPr>
            <a:normAutofit fontScale="100000" lnSpcReduction="0"/>
          </a:bodyPr>
          <a:lstStyle/>
          <a:p>
            <a:pPr marL="0" indent="38100">
              <a:defRPr i="0"/>
            </a:pPr>
            <a:r>
              <a:t>CCTV: </a:t>
            </a:r>
            <a:br/>
            <a:r>
              <a:rPr i="1"/>
              <a:t>Koolhaus + Arup</a:t>
            </a:r>
          </a:p>
        </p:txBody>
      </p:sp>
      <p:pic>
        <p:nvPicPr>
          <p:cNvPr id="254" name="image.jpeg" descr="image.jpeg"/>
          <p:cNvPicPr>
            <a:picLocks noChangeAspect="1"/>
          </p:cNvPicPr>
          <p:nvPr/>
        </p:nvPicPr>
        <p:blipFill>
          <a:blip r:embed="rId2">
            <a:extLst/>
          </a:blip>
          <a:srcRect l="0" t="3877" r="0" b="8181"/>
          <a:stretch>
            <a:fillRect/>
          </a:stretch>
        </p:blipFill>
        <p:spPr>
          <a:xfrm>
            <a:off x="685800" y="1523999"/>
            <a:ext cx="3917950" cy="5181601"/>
          </a:xfrm>
          <a:prstGeom prst="rect">
            <a:avLst/>
          </a:prstGeom>
          <a:ln w="12700">
            <a:miter lim="400000"/>
          </a:ln>
        </p:spPr>
      </p:pic>
      <p:pic>
        <p:nvPicPr>
          <p:cNvPr id="255" name="image.jpeg" descr="image.jpeg"/>
          <p:cNvPicPr>
            <a:picLocks noChangeAspect="1"/>
          </p:cNvPicPr>
          <p:nvPr/>
        </p:nvPicPr>
        <p:blipFill>
          <a:blip r:embed="rId3">
            <a:extLst/>
          </a:blip>
          <a:stretch>
            <a:fillRect/>
          </a:stretch>
        </p:blipFill>
        <p:spPr>
          <a:xfrm>
            <a:off x="4572000" y="1524000"/>
            <a:ext cx="4114800" cy="2730500"/>
          </a:xfrm>
          <a:prstGeom prst="rect">
            <a:avLst/>
          </a:prstGeom>
          <a:ln w="12700">
            <a:miter lim="400000"/>
          </a:ln>
        </p:spPr>
      </p:pic>
      <p:pic>
        <p:nvPicPr>
          <p:cNvPr id="256" name="image.jpeg" descr="image.jpeg"/>
          <p:cNvPicPr>
            <a:picLocks noChangeAspect="1"/>
          </p:cNvPicPr>
          <p:nvPr/>
        </p:nvPicPr>
        <p:blipFill>
          <a:blip r:embed="rId4">
            <a:extLst/>
          </a:blip>
          <a:srcRect l="0" t="0" r="0" b="12818"/>
          <a:stretch>
            <a:fillRect/>
          </a:stretch>
        </p:blipFill>
        <p:spPr>
          <a:xfrm>
            <a:off x="4572000" y="4114800"/>
            <a:ext cx="4114800" cy="259080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Japan Pavilion Expo 2000:  Buro Happold + Ban + Otto"/>
          <p:cNvSpPr txBox="1"/>
          <p:nvPr>
            <p:ph type="title"/>
          </p:nvPr>
        </p:nvSpPr>
        <p:spPr>
          <a:prstGeom prst="rect">
            <a:avLst/>
          </a:prstGeom>
        </p:spPr>
        <p:txBody>
          <a:bodyPr/>
          <a:lstStyle/>
          <a:p>
            <a:pPr/>
            <a:r>
              <a:t>Japan Pavilion Expo 2000: </a:t>
            </a:r>
            <a:br/>
            <a:r>
              <a:t>Buro Happold + Ban + Otto</a:t>
            </a:r>
          </a:p>
        </p:txBody>
      </p:sp>
      <p:pic>
        <p:nvPicPr>
          <p:cNvPr id="259" name="image.jpeg" descr="image.jpeg"/>
          <p:cNvPicPr>
            <a:picLocks noChangeAspect="1"/>
          </p:cNvPicPr>
          <p:nvPr/>
        </p:nvPicPr>
        <p:blipFill>
          <a:blip r:embed="rId2">
            <a:extLst/>
          </a:blip>
          <a:stretch>
            <a:fillRect/>
          </a:stretch>
        </p:blipFill>
        <p:spPr>
          <a:xfrm>
            <a:off x="762000" y="1524000"/>
            <a:ext cx="3560763" cy="4572000"/>
          </a:xfrm>
          <a:prstGeom prst="rect">
            <a:avLst/>
          </a:prstGeom>
          <a:ln w="12700">
            <a:miter lim="400000"/>
          </a:ln>
        </p:spPr>
      </p:pic>
      <p:pic>
        <p:nvPicPr>
          <p:cNvPr id="260" name="image.jpeg" descr="image.jpeg"/>
          <p:cNvPicPr>
            <a:picLocks noChangeAspect="1"/>
          </p:cNvPicPr>
          <p:nvPr/>
        </p:nvPicPr>
        <p:blipFill>
          <a:blip r:embed="rId3">
            <a:extLst/>
          </a:blip>
          <a:stretch>
            <a:fillRect/>
          </a:stretch>
        </p:blipFill>
        <p:spPr>
          <a:xfrm>
            <a:off x="4800600" y="1522412"/>
            <a:ext cx="3802063" cy="4572001"/>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BMW Welt:  Coop Himmelb(l)au + B&amp;G"/>
          <p:cNvSpPr txBox="1"/>
          <p:nvPr>
            <p:ph type="title"/>
          </p:nvPr>
        </p:nvSpPr>
        <p:spPr>
          <a:prstGeom prst="rect">
            <a:avLst/>
          </a:prstGeom>
        </p:spPr>
        <p:txBody>
          <a:bodyPr>
            <a:normAutofit fontScale="100000" lnSpcReduction="0"/>
          </a:bodyPr>
          <a:lstStyle/>
          <a:p>
            <a:pPr marL="0" indent="38100">
              <a:defRPr i="0"/>
            </a:pPr>
            <a:r>
              <a:t>BMW Welt: </a:t>
            </a:r>
            <a:br/>
            <a:r>
              <a:rPr i="1"/>
              <a:t>Coop Himmelb(l)au + B&amp;G</a:t>
            </a:r>
          </a:p>
        </p:txBody>
      </p:sp>
      <p:pic>
        <p:nvPicPr>
          <p:cNvPr id="263" name="image.jpeg" descr="image.jpeg"/>
          <p:cNvPicPr>
            <a:picLocks noChangeAspect="1"/>
          </p:cNvPicPr>
          <p:nvPr/>
        </p:nvPicPr>
        <p:blipFill>
          <a:blip r:embed="rId2">
            <a:extLst/>
          </a:blip>
          <a:srcRect l="0" t="2804" r="0" b="2777"/>
          <a:stretch>
            <a:fillRect/>
          </a:stretch>
        </p:blipFill>
        <p:spPr>
          <a:xfrm>
            <a:off x="569912" y="1524000"/>
            <a:ext cx="4114801" cy="5181601"/>
          </a:xfrm>
          <a:prstGeom prst="rect">
            <a:avLst/>
          </a:prstGeom>
          <a:ln w="12700">
            <a:miter lim="400000"/>
          </a:ln>
        </p:spPr>
      </p:pic>
      <p:pic>
        <p:nvPicPr>
          <p:cNvPr id="264" name="image.jpeg" descr="image.jpeg"/>
          <p:cNvPicPr>
            <a:picLocks noChangeAspect="1"/>
          </p:cNvPicPr>
          <p:nvPr/>
        </p:nvPicPr>
        <p:blipFill>
          <a:blip r:embed="rId3">
            <a:extLst/>
          </a:blip>
          <a:srcRect l="0" t="5554" r="0" b="0"/>
          <a:stretch>
            <a:fillRect/>
          </a:stretch>
        </p:blipFill>
        <p:spPr>
          <a:xfrm>
            <a:off x="4913312" y="1523999"/>
            <a:ext cx="3657601" cy="5183189"/>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Mercedes Museum:  UN Studio + Werner Sobek"/>
          <p:cNvSpPr txBox="1"/>
          <p:nvPr>
            <p:ph type="title"/>
          </p:nvPr>
        </p:nvSpPr>
        <p:spPr>
          <a:prstGeom prst="rect">
            <a:avLst/>
          </a:prstGeom>
        </p:spPr>
        <p:txBody>
          <a:bodyPr>
            <a:normAutofit fontScale="100000" lnSpcReduction="0"/>
          </a:bodyPr>
          <a:lstStyle/>
          <a:p>
            <a:pPr marL="0" indent="38100">
              <a:defRPr i="0"/>
            </a:pPr>
            <a:r>
              <a:t>Mercedes Museum: </a:t>
            </a:r>
            <a:br/>
            <a:r>
              <a:rPr i="1"/>
              <a:t>UN Studio + Werner Sobek</a:t>
            </a:r>
          </a:p>
        </p:txBody>
      </p:sp>
      <p:pic>
        <p:nvPicPr>
          <p:cNvPr id="267" name="image.jpeg" descr="image.jpeg"/>
          <p:cNvPicPr>
            <a:picLocks noChangeAspect="1"/>
          </p:cNvPicPr>
          <p:nvPr/>
        </p:nvPicPr>
        <p:blipFill>
          <a:blip r:embed="rId2">
            <a:extLst/>
          </a:blip>
          <a:srcRect l="0" t="0" r="0" b="18708"/>
          <a:stretch>
            <a:fillRect/>
          </a:stretch>
        </p:blipFill>
        <p:spPr>
          <a:xfrm>
            <a:off x="227012" y="1408112"/>
            <a:ext cx="8688388" cy="529748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Pirsig, Robert; Zen and the Art of Motorcycle Maintenance; p.249"/>
          <p:cNvSpPr txBox="1"/>
          <p:nvPr/>
        </p:nvSpPr>
        <p:spPr>
          <a:xfrm>
            <a:off x="5065440" y="6402697"/>
            <a:ext cx="3736070" cy="206984"/>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910828">
              <a:buClr>
                <a:srgbClr val="000000"/>
              </a:buClr>
              <a:defRPr b="0" i="1" sz="1000">
                <a:solidFill>
                  <a:srgbClr val="6E0015"/>
                </a:solidFill>
                <a:uFill>
                  <a:solidFill>
                    <a:srgbClr val="000000"/>
                  </a:solidFill>
                </a:uFill>
              </a:defRPr>
            </a:lvl1pPr>
          </a:lstStyle>
          <a:p>
            <a:pPr/>
            <a:r>
              <a:t>Pirsig, Robert; Zen and the Art of Motorcycle Maintenance; p.249</a:t>
            </a:r>
          </a:p>
        </p:txBody>
      </p:sp>
      <p:pic>
        <p:nvPicPr>
          <p:cNvPr id="79" name="quality.png" descr="quality.png"/>
          <p:cNvPicPr>
            <a:picLocks noChangeAspect="1"/>
          </p:cNvPicPr>
          <p:nvPr/>
        </p:nvPicPr>
        <p:blipFill>
          <a:blip r:embed="rId2">
            <a:extLst/>
          </a:blip>
          <a:stretch>
            <a:fillRect/>
          </a:stretch>
        </p:blipFill>
        <p:spPr>
          <a:xfrm>
            <a:off x="736600" y="1371600"/>
            <a:ext cx="8229600" cy="2733003"/>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oumaya Museum: LAR + Fineout + Gehry Technologies"/>
          <p:cNvSpPr txBox="1"/>
          <p:nvPr>
            <p:ph type="title"/>
          </p:nvPr>
        </p:nvSpPr>
        <p:spPr>
          <a:prstGeom prst="rect">
            <a:avLst/>
          </a:prstGeom>
        </p:spPr>
        <p:txBody>
          <a:bodyPr>
            <a:normAutofit fontScale="100000" lnSpcReduction="0"/>
          </a:bodyPr>
          <a:lstStyle/>
          <a:p>
            <a:pPr marL="0" indent="38100">
              <a:defRPr i="0"/>
            </a:pPr>
            <a:r>
              <a:t>Soumaya Museum:</a:t>
            </a:r>
            <a:br/>
            <a:r>
              <a:rPr i="1"/>
              <a:t>LAR + Fineout + Gehry Technologies</a:t>
            </a:r>
          </a:p>
        </p:txBody>
      </p:sp>
      <p:pic>
        <p:nvPicPr>
          <p:cNvPr id="270" name="image.jpeg" descr="image.jpeg"/>
          <p:cNvPicPr>
            <a:picLocks noChangeAspect="1"/>
          </p:cNvPicPr>
          <p:nvPr/>
        </p:nvPicPr>
        <p:blipFill>
          <a:blip r:embed="rId2">
            <a:extLst/>
          </a:blip>
          <a:srcRect l="3422" t="1521" r="1521" b="17608"/>
          <a:stretch>
            <a:fillRect/>
          </a:stretch>
        </p:blipFill>
        <p:spPr>
          <a:xfrm>
            <a:off x="939799" y="1346200"/>
            <a:ext cx="7404101" cy="4724401"/>
          </a:xfrm>
          <a:prstGeom prst="rect">
            <a:avLst/>
          </a:prstGeom>
          <a:ln w="12700">
            <a:miter lim="400000"/>
          </a:ln>
        </p:spPr>
      </p:pic>
      <p:sp>
        <p:nvSpPr>
          <p:cNvPr id="271" name="Line"/>
          <p:cNvSpPr/>
          <p:nvPr/>
        </p:nvSpPr>
        <p:spPr>
          <a:xfrm>
            <a:off x="315912" y="1219200"/>
            <a:ext cx="8586788" cy="1588"/>
          </a:xfrm>
          <a:prstGeom prst="line">
            <a:avLst/>
          </a:prstGeom>
          <a:ln w="25400">
            <a:solidFill>
              <a:srgbClr val="676767"/>
            </a:solidFill>
          </a:ln>
        </p:spPr>
        <p:txBody>
          <a:bodyPr lIns="45719" rIns="45719"/>
          <a:lstStyle/>
          <a:p>
            <a:pP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oumaya Museum: LAR + Fineout + Gehry Technologies"/>
          <p:cNvSpPr txBox="1"/>
          <p:nvPr>
            <p:ph type="title"/>
          </p:nvPr>
        </p:nvSpPr>
        <p:spPr>
          <a:prstGeom prst="rect">
            <a:avLst/>
          </a:prstGeom>
        </p:spPr>
        <p:txBody>
          <a:bodyPr>
            <a:normAutofit fontScale="100000" lnSpcReduction="0"/>
          </a:bodyPr>
          <a:lstStyle/>
          <a:p>
            <a:pPr marL="0" indent="38100">
              <a:defRPr i="0"/>
            </a:pPr>
            <a:r>
              <a:t>Soumaya Museum:</a:t>
            </a:r>
            <a:br/>
            <a:r>
              <a:rPr i="1"/>
              <a:t>LAR + Fineout + Gehry Technologies</a:t>
            </a:r>
          </a:p>
        </p:txBody>
      </p:sp>
      <p:pic>
        <p:nvPicPr>
          <p:cNvPr id="274" name="image.jpeg" descr="image.jpeg"/>
          <p:cNvPicPr>
            <a:picLocks noChangeAspect="1"/>
          </p:cNvPicPr>
          <p:nvPr/>
        </p:nvPicPr>
        <p:blipFill>
          <a:blip r:embed="rId2">
            <a:extLst/>
          </a:blip>
          <a:srcRect l="2441" t="4650" r="26045" b="6742"/>
          <a:stretch>
            <a:fillRect/>
          </a:stretch>
        </p:blipFill>
        <p:spPr>
          <a:xfrm>
            <a:off x="2032000" y="1536699"/>
            <a:ext cx="5207001" cy="4838701"/>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oumaya Museum: LAR + Fineout + Gehry Technologies"/>
          <p:cNvSpPr txBox="1"/>
          <p:nvPr>
            <p:ph type="title"/>
          </p:nvPr>
        </p:nvSpPr>
        <p:spPr>
          <a:prstGeom prst="rect">
            <a:avLst/>
          </a:prstGeom>
        </p:spPr>
        <p:txBody>
          <a:bodyPr>
            <a:normAutofit fontScale="100000" lnSpcReduction="0"/>
          </a:bodyPr>
          <a:lstStyle/>
          <a:p>
            <a:pPr marL="0" indent="38100">
              <a:defRPr i="0"/>
            </a:pPr>
            <a:r>
              <a:t>Soumaya Museum:</a:t>
            </a:r>
            <a:br/>
            <a:r>
              <a:rPr i="1"/>
              <a:t>LAR + Fineout + Gehry Technologies</a:t>
            </a:r>
          </a:p>
        </p:txBody>
      </p:sp>
      <p:pic>
        <p:nvPicPr>
          <p:cNvPr id="277" name="image.jpeg" descr="image.jpeg"/>
          <p:cNvPicPr>
            <a:picLocks noChangeAspect="1"/>
          </p:cNvPicPr>
          <p:nvPr/>
        </p:nvPicPr>
        <p:blipFill>
          <a:blip r:embed="rId2">
            <a:extLst/>
          </a:blip>
          <a:srcRect l="0" t="1162" r="0" b="5580"/>
          <a:stretch>
            <a:fillRect/>
          </a:stretch>
        </p:blipFill>
        <p:spPr>
          <a:xfrm>
            <a:off x="927100" y="1295400"/>
            <a:ext cx="7277100" cy="5092701"/>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oumaya Museum: LAR + Fineout + Gehry Technologies"/>
          <p:cNvSpPr txBox="1"/>
          <p:nvPr>
            <p:ph type="title"/>
          </p:nvPr>
        </p:nvSpPr>
        <p:spPr>
          <a:prstGeom prst="rect">
            <a:avLst/>
          </a:prstGeom>
        </p:spPr>
        <p:txBody>
          <a:bodyPr>
            <a:normAutofit fontScale="100000" lnSpcReduction="0"/>
          </a:bodyPr>
          <a:lstStyle/>
          <a:p>
            <a:pPr marL="0" indent="38100">
              <a:defRPr i="0"/>
            </a:pPr>
            <a:r>
              <a:t>Soumaya Museum:</a:t>
            </a:r>
            <a:br/>
            <a:r>
              <a:rPr i="1"/>
              <a:t>LAR + Fineout + Gehry Technologies</a:t>
            </a:r>
          </a:p>
        </p:txBody>
      </p:sp>
      <p:pic>
        <p:nvPicPr>
          <p:cNvPr id="280" name="image.jpeg" descr="image.jpeg"/>
          <p:cNvPicPr>
            <a:picLocks noChangeAspect="1"/>
          </p:cNvPicPr>
          <p:nvPr/>
        </p:nvPicPr>
        <p:blipFill>
          <a:blip r:embed="rId2">
            <a:extLst/>
          </a:blip>
          <a:srcRect l="1728" t="1614" r="1556" b="1728"/>
          <a:stretch>
            <a:fillRect/>
          </a:stretch>
        </p:blipFill>
        <p:spPr>
          <a:xfrm>
            <a:off x="1028700" y="1320800"/>
            <a:ext cx="7099301" cy="5321301"/>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Synthesis: Can there be a modern day “master builder”?"/>
          <p:cNvSpPr txBox="1"/>
          <p:nvPr>
            <p:ph type="title"/>
          </p:nvPr>
        </p:nvSpPr>
        <p:spPr>
          <a:prstGeom prst="rect">
            <a:avLst/>
          </a:prstGeom>
        </p:spPr>
        <p:txBody>
          <a:bodyPr>
            <a:normAutofit fontScale="100000" lnSpcReduction="0"/>
          </a:bodyPr>
          <a:lstStyle/>
          <a:p>
            <a:pPr marL="0" indent="38100"/>
            <a:r>
              <a:t>Synthesis: Can there be a modern day </a:t>
            </a:r>
            <a:r>
              <a:rPr b="0"/>
              <a:t>“</a:t>
            </a:r>
            <a:r>
              <a:t>master builder</a:t>
            </a:r>
            <a:r>
              <a:rPr b="0"/>
              <a:t>”</a:t>
            </a:r>
            <a:r>
              <a:t>?</a:t>
            </a:r>
          </a:p>
        </p:txBody>
      </p:sp>
      <p:pic>
        <p:nvPicPr>
          <p:cNvPr id="283" name="image.jpeg" descr="image.jpeg"/>
          <p:cNvPicPr>
            <a:picLocks noChangeAspect="1"/>
          </p:cNvPicPr>
          <p:nvPr/>
        </p:nvPicPr>
        <p:blipFill>
          <a:blip r:embed="rId3">
            <a:extLst/>
          </a:blip>
          <a:stretch>
            <a:fillRect/>
          </a:stretch>
        </p:blipFill>
        <p:spPr>
          <a:xfrm>
            <a:off x="4572000" y="1382712"/>
            <a:ext cx="3657600" cy="5094288"/>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Can the synthetic process be one of skillful coordination?"/>
          <p:cNvSpPr txBox="1"/>
          <p:nvPr>
            <p:ph type="title"/>
          </p:nvPr>
        </p:nvSpPr>
        <p:spPr>
          <a:prstGeom prst="rect">
            <a:avLst/>
          </a:prstGeom>
        </p:spPr>
        <p:txBody>
          <a:bodyPr>
            <a:normAutofit fontScale="100000" lnSpcReduction="0"/>
          </a:bodyPr>
          <a:lstStyle>
            <a:lvl1pPr marL="0" indent="38100"/>
          </a:lstStyle>
          <a:p>
            <a:pPr/>
            <a:r>
              <a:t>Can the synthetic process be one of skillful coordination?</a:t>
            </a:r>
          </a:p>
        </p:txBody>
      </p:sp>
      <p:sp>
        <p:nvSpPr>
          <p:cNvPr id="288" name="Specialists and manufacturers are taking a bigger role in the process…"/>
          <p:cNvSpPr txBox="1"/>
          <p:nvPr>
            <p:ph type="body" sz="half" idx="1"/>
          </p:nvPr>
        </p:nvSpPr>
        <p:spPr>
          <a:xfrm>
            <a:off x="457200" y="1204422"/>
            <a:ext cx="4114800" cy="5136649"/>
          </a:xfrm>
          <a:prstGeom prst="rect">
            <a:avLst/>
          </a:prstGeom>
        </p:spPr>
        <p:txBody>
          <a:bodyPr/>
          <a:lstStyle/>
          <a:p>
            <a:pPr lvl="1"/>
            <a:r>
              <a:t>Specialists and manufacturers are taking a bigger role in the process</a:t>
            </a:r>
          </a:p>
          <a:p>
            <a:pPr lvl="1"/>
            <a:r>
              <a:t>Maki, Fujisawa, Gymnasium Roof</a:t>
            </a:r>
          </a:p>
          <a:p>
            <a:pPr lvl="1"/>
            <a:r>
              <a:t>Ando, Mt Rokko Chapel, Ground Glass</a:t>
            </a:r>
          </a:p>
          <a:p>
            <a:pPr lvl="1"/>
            <a:r>
              <a:t>Foster, Hong Kong Shanghai Bank</a:t>
            </a:r>
          </a:p>
        </p:txBody>
      </p:sp>
      <p:pic>
        <p:nvPicPr>
          <p:cNvPr id="289" name="image.jpeg" descr="image.jpeg"/>
          <p:cNvPicPr>
            <a:picLocks noChangeAspect="1"/>
          </p:cNvPicPr>
          <p:nvPr/>
        </p:nvPicPr>
        <p:blipFill>
          <a:blip r:embed="rId2">
            <a:extLst/>
          </a:blip>
          <a:srcRect l="31090" t="0" r="5937" b="0"/>
          <a:stretch>
            <a:fillRect/>
          </a:stretch>
        </p:blipFill>
        <p:spPr>
          <a:xfrm>
            <a:off x="4981611" y="1264496"/>
            <a:ext cx="3951536" cy="5016501"/>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ynthesis"/>
          <p:cNvSpPr txBox="1"/>
          <p:nvPr>
            <p:ph type="title"/>
          </p:nvPr>
        </p:nvSpPr>
        <p:spPr>
          <a:prstGeom prst="rect">
            <a:avLst/>
          </a:prstGeom>
        </p:spPr>
        <p:txBody>
          <a:bodyPr>
            <a:normAutofit fontScale="100000" lnSpcReduction="0"/>
          </a:bodyPr>
          <a:lstStyle>
            <a:lvl1pPr marL="0" indent="38100"/>
          </a:lstStyle>
          <a:p>
            <a:pPr/>
            <a:r>
              <a:t>Synthesis</a:t>
            </a:r>
          </a:p>
        </p:txBody>
      </p:sp>
      <p:sp>
        <p:nvSpPr>
          <p:cNvPr id="292" name="Can we transfer technologies and solutions from other disciplines?…"/>
          <p:cNvSpPr txBox="1"/>
          <p:nvPr>
            <p:ph type="body" idx="1"/>
          </p:nvPr>
        </p:nvSpPr>
        <p:spPr>
          <a:prstGeom prst="rect">
            <a:avLst/>
          </a:prstGeom>
        </p:spPr>
        <p:txBody>
          <a:bodyPr>
            <a:normAutofit fontScale="100000" lnSpcReduction="0"/>
          </a:bodyPr>
          <a:lstStyle>
            <a:lvl2pPr marL="781050">
              <a:lnSpc>
                <a:spcPct val="100000"/>
              </a:lnSpc>
              <a:spcBef>
                <a:spcPts val="800"/>
              </a:spcBef>
              <a:defRPr b="0" i="1"/>
            </a:lvl2pPr>
          </a:lstStyle>
          <a:p>
            <a:pPr/>
            <a:r>
              <a:t>Can we transfer technologies and solutions from other disciplines?</a:t>
            </a:r>
          </a:p>
          <a:p>
            <a:pPr lvl="1"/>
            <a:r>
              <a:t>NASA, composites, ceramics, polymers</a:t>
            </a:r>
          </a:p>
        </p:txBody>
      </p:sp>
      <p:pic>
        <p:nvPicPr>
          <p:cNvPr id="293" name="image.jpeg" descr="image.jpeg"/>
          <p:cNvPicPr>
            <a:picLocks noChangeAspect="1"/>
          </p:cNvPicPr>
          <p:nvPr/>
        </p:nvPicPr>
        <p:blipFill>
          <a:blip r:embed="rId2">
            <a:extLst/>
          </a:blip>
          <a:srcRect l="0" t="6759" r="0" b="13331"/>
          <a:stretch>
            <a:fillRect/>
          </a:stretch>
        </p:blipFill>
        <p:spPr>
          <a:xfrm>
            <a:off x="3165475" y="2683939"/>
            <a:ext cx="5749925" cy="3653361"/>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ynthesis"/>
          <p:cNvSpPr txBox="1"/>
          <p:nvPr>
            <p:ph type="title"/>
          </p:nvPr>
        </p:nvSpPr>
        <p:spPr>
          <a:prstGeom prst="rect">
            <a:avLst/>
          </a:prstGeom>
        </p:spPr>
        <p:txBody>
          <a:bodyPr>
            <a:normAutofit fontScale="100000" lnSpcReduction="0"/>
          </a:bodyPr>
          <a:lstStyle>
            <a:lvl1pPr marL="0" indent="38100"/>
          </a:lstStyle>
          <a:p>
            <a:pPr/>
            <a:r>
              <a:t>Synthesis</a:t>
            </a:r>
          </a:p>
        </p:txBody>
      </p:sp>
      <p:sp>
        <p:nvSpPr>
          <p:cNvPr id="296" name="Can the synthetic process be a redefinition of the problem?…"/>
          <p:cNvSpPr txBox="1"/>
          <p:nvPr>
            <p:ph type="body" idx="1"/>
          </p:nvPr>
        </p:nvSpPr>
        <p:spPr>
          <a:prstGeom prst="rect">
            <a:avLst/>
          </a:prstGeom>
        </p:spPr>
        <p:txBody>
          <a:bodyPr>
            <a:normAutofit fontScale="100000" lnSpcReduction="0"/>
          </a:bodyPr>
          <a:lstStyle/>
          <a:p>
            <a:pPr/>
            <a:r>
              <a:t>Can the synthetic process be a redefinition of the problem?</a:t>
            </a:r>
          </a:p>
          <a:p>
            <a:pPr lvl="1" marL="781050">
              <a:lnSpc>
                <a:spcPct val="100000"/>
              </a:lnSpc>
              <a:spcBef>
                <a:spcPts val="800"/>
              </a:spcBef>
              <a:defRPr b="0" i="1"/>
            </a:pPr>
            <a:r>
              <a:t>Traditional process</a:t>
            </a:r>
          </a:p>
          <a:p>
            <a:pPr lvl="2" marL="1238250" indent="-285750">
              <a:lnSpc>
                <a:spcPct val="100000"/>
              </a:lnSpc>
              <a:spcBef>
                <a:spcPts val="600"/>
              </a:spcBef>
              <a:defRPr b="0" i="1" sz="1800"/>
            </a:pPr>
            <a:r>
              <a:t>client, architect, builder</a:t>
            </a:r>
          </a:p>
          <a:p>
            <a:pPr lvl="2" marL="1238250" indent="-285750">
              <a:lnSpc>
                <a:spcPct val="100000"/>
              </a:lnSpc>
              <a:spcBef>
                <a:spcPts val="600"/>
              </a:spcBef>
              <a:defRPr b="0" i="1" sz="1800"/>
            </a:pPr>
            <a:r>
              <a:t>design - bid - build</a:t>
            </a:r>
          </a:p>
          <a:p>
            <a:pPr lvl="1" marL="781050">
              <a:lnSpc>
                <a:spcPct val="100000"/>
              </a:lnSpc>
              <a:spcBef>
                <a:spcPts val="800"/>
              </a:spcBef>
              <a:defRPr b="0" i="1"/>
            </a:pPr>
            <a:r>
              <a:t>Owens Corning Process</a:t>
            </a:r>
          </a:p>
          <a:p>
            <a:pPr lvl="2" marL="1238250" indent="-285750">
              <a:lnSpc>
                <a:spcPct val="100000"/>
              </a:lnSpc>
              <a:spcBef>
                <a:spcPts val="600"/>
              </a:spcBef>
              <a:defRPr b="0" i="1" sz="1800"/>
            </a:pPr>
            <a:r>
              <a:t>CM hires specialized disciplines</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Conclusion"/>
          <p:cNvSpPr txBox="1"/>
          <p:nvPr>
            <p:ph type="title"/>
          </p:nvPr>
        </p:nvSpPr>
        <p:spPr>
          <a:prstGeom prst="rect">
            <a:avLst/>
          </a:prstGeom>
        </p:spPr>
        <p:txBody>
          <a:bodyPr/>
          <a:lstStyle/>
          <a:p>
            <a:pPr/>
            <a:r>
              <a:t>Conclusion</a:t>
            </a:r>
          </a:p>
        </p:txBody>
      </p:sp>
      <p:sp>
        <p:nvSpPr>
          <p:cNvPr id="299" name="No definitive answers…"/>
          <p:cNvSpPr txBox="1"/>
          <p:nvPr>
            <p:ph type="body" idx="1"/>
          </p:nvPr>
        </p:nvSpPr>
        <p:spPr>
          <a:prstGeom prst="rect">
            <a:avLst/>
          </a:prstGeom>
        </p:spPr>
        <p:txBody>
          <a:bodyPr/>
          <a:lstStyle/>
          <a:p>
            <a:pPr/>
            <a:r>
              <a:t>No definitive answers</a:t>
            </a:r>
          </a:p>
          <a:p>
            <a:pPr/>
            <a:r>
              <a:t>CMU curriculum helps to expose you to these issues so that you are better prepared for the future but,</a:t>
            </a:r>
          </a:p>
          <a:p>
            <a:pPr lvl="1"/>
            <a:r>
              <a:t>while you have architects &amp; engineers for teachers you do not collaborate with engineering students in the studio</a:t>
            </a:r>
          </a:p>
          <a:p>
            <a:pPr/>
            <a:r>
              <a:t>Push yourselves to understand the relationship between engineering &amp; architecture through the vehicle of this studio</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Eduard Sekler defined the tectonic as,…"/>
          <p:cNvSpPr txBox="1"/>
          <p:nvPr/>
        </p:nvSpPr>
        <p:spPr>
          <a:xfrm>
            <a:off x="631782" y="3105336"/>
            <a:ext cx="7880437" cy="64732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algn="ctr" defTabSz="910828">
              <a:buClr>
                <a:srgbClr val="000000"/>
              </a:buClr>
              <a:defRPr b="0" i="1" sz="2000">
                <a:solidFill>
                  <a:srgbClr val="6E0015"/>
                </a:solidFill>
                <a:uFill>
                  <a:solidFill>
                    <a:srgbClr val="000000"/>
                  </a:solidFill>
                </a:uFill>
              </a:defRPr>
            </a:pPr>
            <a:r>
              <a:t>Eduard Sekler defined the tectonic as, </a:t>
            </a:r>
          </a:p>
          <a:p>
            <a:pPr algn="ctr" defTabSz="910828">
              <a:buClr>
                <a:srgbClr val="000000"/>
              </a:buClr>
              <a:defRPr b="0" i="1" sz="2000">
                <a:solidFill>
                  <a:srgbClr val="6E0015"/>
                </a:solidFill>
                <a:uFill>
                  <a:solidFill>
                    <a:srgbClr val="000000"/>
                  </a:solidFill>
                </a:uFill>
              </a:defRPr>
            </a:pPr>
            <a:r>
              <a:t>“…a certain expressivity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Expression (ik-SPRESH'uhn)  n.  Definition --n.…"/>
          <p:cNvSpPr txBox="1"/>
          <p:nvPr/>
        </p:nvSpPr>
        <p:spPr>
          <a:xfrm>
            <a:off x="196291" y="1498786"/>
            <a:ext cx="8315928" cy="3860429"/>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algn="ctr" defTabSz="910828">
              <a:buClr>
                <a:srgbClr val="000000"/>
              </a:buClr>
              <a:defRPr b="0" i="1" sz="2000">
                <a:solidFill>
                  <a:srgbClr val="6E0015"/>
                </a:solidFill>
                <a:uFill>
                  <a:solidFill>
                    <a:srgbClr val="000000"/>
                  </a:solidFill>
                </a:uFill>
              </a:defRPr>
            </a:pPr>
            <a:r>
              <a:t>Expression (ik-SPRESH'uhn)  n. </a:t>
            </a:r>
            <a:br/>
            <a:r>
              <a:t>Definition --n.  </a:t>
            </a:r>
          </a:p>
          <a:p>
            <a:pPr algn="ctr" defTabSz="910828">
              <a:buClr>
                <a:srgbClr val="000000"/>
              </a:buClr>
              <a:defRPr b="0" i="1" sz="2000">
                <a:solidFill>
                  <a:srgbClr val="6E0015"/>
                </a:solidFill>
                <a:uFill>
                  <a:solidFill>
                    <a:srgbClr val="000000"/>
                  </a:solidFill>
                </a:uFill>
              </a:defRPr>
            </a:pPr>
          </a:p>
          <a:p>
            <a:pPr algn="ctr" defTabSz="910828">
              <a:buClr>
                <a:srgbClr val="000000"/>
              </a:buClr>
              <a:defRPr b="0" i="1" sz="2000">
                <a:solidFill>
                  <a:srgbClr val="6E0015"/>
                </a:solidFill>
                <a:uFill>
                  <a:solidFill>
                    <a:srgbClr val="000000"/>
                  </a:solidFill>
                </a:uFill>
              </a:defRPr>
            </a:pPr>
            <a:r>
              <a:t>	1. The act of expressing, conveying, or representing in </a:t>
            </a:r>
            <a:br/>
            <a:r>
              <a:t>words, art, music, or movement.</a:t>
            </a:r>
          </a:p>
          <a:p>
            <a:pPr algn="ctr" defTabSz="910828">
              <a:buClr>
                <a:srgbClr val="000000"/>
              </a:buClr>
              <a:defRPr b="0" i="1" sz="2000">
                <a:solidFill>
                  <a:srgbClr val="6E0015"/>
                </a:solidFill>
                <a:uFill>
                  <a:solidFill>
                    <a:srgbClr val="000000"/>
                  </a:solidFill>
                </a:uFill>
              </a:defRPr>
            </a:pPr>
          </a:p>
          <a:p>
            <a:pPr algn="ctr" defTabSz="910828">
              <a:buClr>
                <a:srgbClr val="000000"/>
              </a:buClr>
              <a:defRPr b="0" i="1" sz="2000">
                <a:solidFill>
                  <a:srgbClr val="6E0015"/>
                </a:solidFill>
                <a:uFill>
                  <a:solidFill>
                    <a:srgbClr val="000000"/>
                  </a:solidFill>
                </a:uFill>
              </a:defRPr>
            </a:pPr>
            <a:r>
              <a:t>Express (ik-SPRES')  tr.v. </a:t>
            </a:r>
            <a:br/>
            <a:r>
              <a:t>Definition   --tr.v. -pressed, -pressing, -presses. </a:t>
            </a:r>
          </a:p>
          <a:p>
            <a:pPr algn="ctr" defTabSz="910828">
              <a:buClr>
                <a:srgbClr val="000000"/>
              </a:buClr>
              <a:defRPr b="0" i="1" sz="2000">
                <a:solidFill>
                  <a:srgbClr val="6E0015"/>
                </a:solidFill>
                <a:uFill>
                  <a:solidFill>
                    <a:srgbClr val="000000"/>
                  </a:solidFill>
                </a:uFill>
              </a:defRPr>
            </a:pPr>
            <a:r>
              <a:t>	</a:t>
            </a:r>
          </a:p>
          <a:p>
            <a:pPr algn="ctr" defTabSz="910828">
              <a:buClr>
                <a:srgbClr val="000000"/>
              </a:buClr>
              <a:defRPr b="0" i="1" sz="2000">
                <a:solidFill>
                  <a:srgbClr val="6E0015"/>
                </a:solidFill>
                <a:uFill>
                  <a:solidFill>
                    <a:srgbClr val="000000"/>
                  </a:solidFill>
                </a:uFill>
              </a:defRPr>
            </a:pPr>
            <a:r>
              <a:t>4. To make a representation of; depict. </a:t>
            </a:r>
          </a:p>
          <a:p>
            <a:pPr algn="ctr" defTabSz="910828">
              <a:buClr>
                <a:srgbClr val="000000"/>
              </a:buClr>
              <a:defRPr b="0" i="1" sz="2000">
                <a:solidFill>
                  <a:srgbClr val="6E0015"/>
                </a:solidFill>
                <a:uFill>
                  <a:solidFill>
                    <a:srgbClr val="000000"/>
                  </a:solidFill>
                </a:uFill>
              </a:defRPr>
            </a:pPr>
            <a:r>
              <a:t>	5. To represent by a sign or symbol; symbolize. </a:t>
            </a:r>
          </a:p>
          <a:p>
            <a:pPr algn="ctr" defTabSz="910828">
              <a:buClr>
                <a:srgbClr val="000000"/>
              </a:buClr>
              <a:defRPr b="0" i="1" sz="2000">
                <a:solidFill>
                  <a:srgbClr val="6E0015"/>
                </a:solidFill>
                <a:uFill>
                  <a:solidFill>
                    <a:srgbClr val="000000"/>
                  </a:solidFill>
                </a:uFill>
              </a:defRPr>
            </a:pPr>
          </a:p>
          <a:p>
            <a:pPr algn="ctr" defTabSz="910828">
              <a:buClr>
                <a:srgbClr val="000000"/>
              </a:buClr>
              <a:defRPr b="0" i="1" sz="2000">
                <a:solidFill>
                  <a:srgbClr val="6E0015"/>
                </a:solidFill>
                <a:uFill>
                  <a:solidFill>
                    <a:srgbClr val="000000"/>
                  </a:solidFill>
                </a:uFill>
              </a:defRPr>
            </a:pPr>
            <a:r>
              <a:t>	</a:t>
            </a:r>
            <a:r>
              <a:rPr sz="1200"/>
              <a:t>[American Heritage Dictionary Online]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Eduard Sekler defined the tectonic as,…"/>
          <p:cNvSpPr txBox="1"/>
          <p:nvPr/>
        </p:nvSpPr>
        <p:spPr>
          <a:xfrm>
            <a:off x="631782" y="2804926"/>
            <a:ext cx="7880437" cy="124814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algn="ctr" defTabSz="910828">
              <a:buClr>
                <a:srgbClr val="000000"/>
              </a:buClr>
              <a:defRPr b="0" i="1" sz="2000">
                <a:solidFill>
                  <a:srgbClr val="6E0015"/>
                </a:solidFill>
                <a:uFill>
                  <a:solidFill>
                    <a:srgbClr val="000000"/>
                  </a:solidFill>
                </a:uFill>
              </a:defRPr>
            </a:pPr>
            <a:r>
              <a:t>Eduard Sekler defined the tectonic as, </a:t>
            </a:r>
          </a:p>
          <a:p>
            <a:pPr algn="ctr" defTabSz="910828">
              <a:buClr>
                <a:srgbClr val="000000"/>
              </a:buClr>
              <a:defRPr b="0" i="1" sz="2000">
                <a:solidFill>
                  <a:srgbClr val="6E0015"/>
                </a:solidFill>
                <a:uFill>
                  <a:solidFill>
                    <a:srgbClr val="000000"/>
                  </a:solidFill>
                </a:uFill>
              </a:defRPr>
            </a:pPr>
            <a:r>
              <a:t>“…a certain </a:t>
            </a:r>
            <a:r>
              <a:rPr b="1">
                <a:solidFill>
                  <a:srgbClr val="000000"/>
                </a:solidFill>
              </a:rPr>
              <a:t>expressivity</a:t>
            </a:r>
            <a:r>
              <a:t> arising from the </a:t>
            </a:r>
            <a:r>
              <a:rPr b="1">
                <a:solidFill>
                  <a:srgbClr val="000000"/>
                </a:solidFill>
                <a:latin typeface="Trebuchet MS"/>
                <a:ea typeface="Trebuchet MS"/>
                <a:cs typeface="Trebuchet MS"/>
                <a:sym typeface="Trebuchet MS"/>
              </a:rPr>
              <a:t>statical resistance </a:t>
            </a:r>
            <a:r>
              <a:rPr b="1">
                <a:solidFill>
                  <a:srgbClr val="000000"/>
                </a:solidFill>
              </a:rPr>
              <a:t>of </a:t>
            </a:r>
            <a:r>
              <a:rPr b="1">
                <a:solidFill>
                  <a:srgbClr val="000000"/>
                </a:solidFill>
                <a:latin typeface="Trebuchet MS"/>
                <a:ea typeface="Trebuchet MS"/>
                <a:cs typeface="Trebuchet MS"/>
                <a:sym typeface="Trebuchet MS"/>
              </a:rPr>
              <a:t>constructional form</a:t>
            </a:r>
            <a:r>
              <a:rPr>
                <a:solidFill>
                  <a:srgbClr val="000000"/>
                </a:solidFill>
                <a:latin typeface="Trebuchet MS"/>
                <a:ea typeface="Trebuchet MS"/>
                <a:cs typeface="Trebuchet MS"/>
                <a:sym typeface="Trebuchet MS"/>
              </a:rPr>
              <a:t> </a:t>
            </a:r>
            <a:r>
              <a:t>in such a way that the resultant form </a:t>
            </a:r>
            <a:r>
              <a:rPr b="1">
                <a:solidFill>
                  <a:srgbClr val="000000"/>
                </a:solidFill>
                <a:latin typeface="Trebuchet MS"/>
                <a:ea typeface="Trebuchet MS"/>
                <a:cs typeface="Trebuchet MS"/>
                <a:sym typeface="Trebuchet MS"/>
              </a:rPr>
              <a:t>could not</a:t>
            </a:r>
            <a:r>
              <a:rPr>
                <a:solidFill>
                  <a:srgbClr val="000000"/>
                </a:solidFill>
                <a:latin typeface="Trebuchet MS"/>
                <a:ea typeface="Trebuchet MS"/>
                <a:cs typeface="Trebuchet MS"/>
                <a:sym typeface="Trebuchet MS"/>
              </a:rPr>
              <a:t> </a:t>
            </a:r>
            <a:r>
              <a:t>be accounted for in terms of structure and construction alone.”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Three Measures of Design Performance"/>
          <p:cNvSpPr txBox="1"/>
          <p:nvPr>
            <p:ph type="title"/>
          </p:nvPr>
        </p:nvSpPr>
        <p:spPr>
          <a:prstGeom prst="rect">
            <a:avLst/>
          </a:prstGeom>
        </p:spPr>
        <p:txBody>
          <a:bodyPr/>
          <a:lstStyle/>
          <a:p>
            <a:pPr/>
            <a:r>
              <a:t>Three Measures of Design Performance</a:t>
            </a:r>
          </a:p>
        </p:txBody>
      </p:sp>
      <p:sp>
        <p:nvSpPr>
          <p:cNvPr id="88" name="Efficiency…"/>
          <p:cNvSpPr txBox="1"/>
          <p:nvPr>
            <p:ph type="body" idx="1"/>
          </p:nvPr>
        </p:nvSpPr>
        <p:spPr>
          <a:prstGeom prst="rect">
            <a:avLst/>
          </a:prstGeom>
        </p:spPr>
        <p:txBody>
          <a:bodyPr/>
          <a:lstStyle/>
          <a:p>
            <a:pPr>
              <a:defRPr sz="2500"/>
            </a:pPr>
            <a:r>
              <a:t>Efficiency</a:t>
            </a:r>
          </a:p>
          <a:p>
            <a:pPr lvl="1"/>
            <a:r>
              <a:t>Scientific Dimension</a:t>
            </a:r>
          </a:p>
          <a:p>
            <a:pPr lvl="1"/>
            <a:r>
              <a:t>Use of Minimal Natural Resouces</a:t>
            </a:r>
          </a:p>
          <a:p>
            <a:pPr>
              <a:defRPr sz="2500"/>
            </a:pPr>
            <a:r>
              <a:t>Economy</a:t>
            </a:r>
          </a:p>
          <a:p>
            <a:pPr lvl="1"/>
            <a:r>
              <a:t>Social Dimension</a:t>
            </a:r>
          </a:p>
          <a:p>
            <a:pPr lvl="1"/>
            <a:r>
              <a:t>Use of Minimal Public Resources</a:t>
            </a:r>
          </a:p>
          <a:p>
            <a:pPr lvl="1"/>
            <a:r>
              <a:t>Must Consider Material Costs &amp; Constructability</a:t>
            </a:r>
          </a:p>
          <a:p>
            <a:pPr>
              <a:defRPr sz="2500"/>
            </a:pPr>
            <a:r>
              <a:t>Elegance</a:t>
            </a:r>
          </a:p>
          <a:p>
            <a:pPr lvl="1"/>
            <a:r>
              <a:t>Symbolic Dimension</a:t>
            </a:r>
          </a:p>
          <a:p>
            <a:pPr lvl="1"/>
            <a:r>
              <a:t>Aesthetic Motivation of the Designer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untitled 1 - No Graphics">
  <a:themeElements>
    <a:clrScheme name="untitled 1 - No Graphics">
      <a:dk1>
        <a:srgbClr val="790015"/>
      </a:dk1>
      <a:lt1>
        <a:srgbClr val="797979"/>
      </a:lt1>
      <a:dk2>
        <a:srgbClr val="A7A7A7"/>
      </a:dk2>
      <a:lt2>
        <a:srgbClr val="535353"/>
      </a:lt2>
      <a:accent1>
        <a:srgbClr val="8F8F8F"/>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untitled 1 - No Graphics">
      <a:majorFont>
        <a:latin typeface="Arial"/>
        <a:ea typeface="Arial"/>
        <a:cs typeface="Arial"/>
      </a:majorFont>
      <a:minorFont>
        <a:latin typeface="Akzidenz-Grotesk Std Regular"/>
        <a:ea typeface="Akzidenz-Grotesk Std Regular"/>
        <a:cs typeface="Akzidenz-Grotesk Std Regular"/>
      </a:minorFont>
    </a:fontScheme>
    <a:fmtScheme name="untitled 1 - No Graphic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lumOff val="4400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untitled 1 - No Graphics">
  <a:themeElements>
    <a:clrScheme name="untitled 1 - No Graphics">
      <a:dk1>
        <a:srgbClr val="000000"/>
      </a:dk1>
      <a:lt1>
        <a:srgbClr val="FFFFFF"/>
      </a:lt1>
      <a:dk2>
        <a:srgbClr val="A7A7A7"/>
      </a:dk2>
      <a:lt2>
        <a:srgbClr val="535353"/>
      </a:lt2>
      <a:accent1>
        <a:srgbClr val="8F8F8F"/>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untitled 1 - No Graphics">
      <a:majorFont>
        <a:latin typeface="Arial"/>
        <a:ea typeface="Arial"/>
        <a:cs typeface="Arial"/>
      </a:majorFont>
      <a:minorFont>
        <a:latin typeface="Akzidenz-Grotesk Std Regular"/>
        <a:ea typeface="Akzidenz-Grotesk Std Regular"/>
        <a:cs typeface="Akzidenz-Grotesk Std Regular"/>
      </a:minorFont>
    </a:fontScheme>
    <a:fmtScheme name="untitled 1 - No Graphic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lumOff val="4400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