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7" r:id="rId3"/>
    <p:sldId id="270" r:id="rId4"/>
    <p:sldId id="267" r:id="rId5"/>
    <p:sldId id="272" r:id="rId6"/>
    <p:sldId id="274" r:id="rId7"/>
    <p:sldId id="258" r:id="rId8"/>
    <p:sldId id="284" r:id="rId9"/>
    <p:sldId id="260" r:id="rId10"/>
    <p:sldId id="278" r:id="rId11"/>
    <p:sldId id="279" r:id="rId12"/>
    <p:sldId id="280" r:id="rId13"/>
    <p:sldId id="285" r:id="rId14"/>
    <p:sldId id="281" r:id="rId15"/>
    <p:sldId id="286" r:id="rId16"/>
    <p:sldId id="282" r:id="rId17"/>
    <p:sldId id="283" r:id="rId18"/>
    <p:sldId id="288" r:id="rId19"/>
    <p:sldId id="290" r:id="rId20"/>
    <p:sldId id="289" r:id="rId21"/>
    <p:sldId id="257" r:id="rId22"/>
    <p:sldId id="263" r:id="rId23"/>
    <p:sldId id="264" r:id="rId24"/>
    <p:sldId id="265" r:id="rId25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chitect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chitect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chitect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chitect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chitect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chitect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chitect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chitect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chitect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196"/>
    <a:srgbClr val="000000"/>
    <a:srgbClr val="676767"/>
    <a:srgbClr val="FE9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912" y="-104"/>
      </p:cViewPr>
      <p:guideLst>
        <p:guide orient="horz" pos="864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/>
          <a:p>
            <a:pPr algn="ctr" defTabSz="868363">
              <a:lnSpc>
                <a:spcPct val="90000"/>
              </a:lnSpc>
              <a:defRPr/>
            </a:pPr>
            <a:r>
              <a:rPr lang="en-US" sz="1200" b="0">
                <a:latin typeface="Arial" charset="0"/>
                <a:cs typeface="+mn-cs"/>
              </a:rPr>
              <a:t>Page </a:t>
            </a:r>
            <a:fld id="{5C27FE1C-E45A-3346-BE26-CADED5BE77BB}" type="slidenum">
              <a:rPr lang="en-US" sz="1200" b="0">
                <a:latin typeface="Arial" charset="0"/>
                <a:cs typeface="+mn-cs"/>
              </a:rPr>
              <a:pPr algn="ctr" defTabSz="868363">
                <a:lnSpc>
                  <a:spcPct val="90000"/>
                </a:lnSpc>
                <a:defRPr/>
              </a:pPr>
              <a:t>‹#›</a:t>
            </a:fld>
            <a:endParaRPr lang="en-US" sz="1200" b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162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/>
          <a:p>
            <a:pPr algn="ctr" defTabSz="868363">
              <a:lnSpc>
                <a:spcPct val="90000"/>
              </a:lnSpc>
              <a:defRPr/>
            </a:pPr>
            <a:r>
              <a:rPr lang="en-US" sz="1200" b="0">
                <a:latin typeface="Arial" charset="0"/>
                <a:cs typeface="+mn-cs"/>
              </a:rPr>
              <a:t>Page </a:t>
            </a:r>
            <a:fld id="{3D7E8CD2-9C0C-AB48-94C7-A0102EF471D3}" type="slidenum">
              <a:rPr lang="en-US" sz="1200" b="0">
                <a:latin typeface="Arial" charset="0"/>
                <a:cs typeface="+mn-cs"/>
              </a:rPr>
              <a:pPr algn="ctr" defTabSz="868363">
                <a:lnSpc>
                  <a:spcPct val="90000"/>
                </a:lnSpc>
                <a:defRPr/>
              </a:pPr>
              <a:t>‹#›</a:t>
            </a:fld>
            <a:endParaRPr lang="en-US" sz="1200" b="0">
              <a:latin typeface="Arial" charset="0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60888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586426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3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762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6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92150" y="1276350"/>
            <a:ext cx="3883025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27575" y="1276350"/>
            <a:ext cx="3883025" cy="4514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76645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4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06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150" y="1276350"/>
            <a:ext cx="3883025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575" y="1276350"/>
            <a:ext cx="3883025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7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9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9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497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251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979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2150" y="1276350"/>
            <a:ext cx="791845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416175" y="6400800"/>
            <a:ext cx="62372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600" i="1">
                <a:solidFill>
                  <a:srgbClr val="676767"/>
                </a:solidFill>
                <a:latin typeface="Optima" charset="0"/>
                <a:cs typeface="+mn-cs"/>
              </a:rPr>
              <a:t>Carnegie Mellon • Department of Architecture • Third Year Studio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317500" y="1219200"/>
            <a:ext cx="8585200" cy="0"/>
          </a:xfrm>
          <a:prstGeom prst="line">
            <a:avLst/>
          </a:prstGeom>
          <a:noFill/>
          <a:ln w="25400">
            <a:solidFill>
              <a:srgbClr val="67676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Tekton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Tekton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Tekton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Tekton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Tekton" charset="0"/>
          <a:ea typeface="ＭＳ Ｐゴシック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Tekton" charset="0"/>
          <a:ea typeface="ＭＳ Ｐゴシック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Tekton" charset="0"/>
          <a:ea typeface="ＭＳ Ｐゴシック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Tekton" charset="0"/>
          <a:ea typeface="ＭＳ Ｐゴシック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2"/>
        </a:buClr>
        <a:buSzPct val="90000"/>
        <a:buChar char="•"/>
        <a:defRPr sz="30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2"/>
        </a:buClr>
        <a:buSzPct val="90000"/>
        <a:buChar char="•"/>
        <a:defRPr sz="2400" b="1" i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2"/>
        </a:buClr>
        <a:buSzPct val="90000"/>
        <a:buChar char="•"/>
        <a:defRPr b="1" i="1">
          <a:solidFill>
            <a:schemeClr val="tx1"/>
          </a:solidFill>
          <a:latin typeface="+mn-lt"/>
          <a:ea typeface="+mn-ea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2"/>
        </a:buClr>
        <a:buSzPct val="90000"/>
        <a:buChar char="•"/>
        <a:defRPr i="1">
          <a:solidFill>
            <a:schemeClr val="tx1"/>
          </a:solidFill>
          <a:latin typeface="+mn-lt"/>
          <a:ea typeface="+mn-ea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2"/>
        </a:buClr>
        <a:buSzPct val="90000"/>
        <a:buChar char="•"/>
        <a:defRPr i="1">
          <a:solidFill>
            <a:schemeClr val="tx1"/>
          </a:solidFill>
          <a:latin typeface="+mn-lt"/>
          <a:ea typeface="+mn-ea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2"/>
        </a:buClr>
        <a:buSzPct val="90000"/>
        <a:buChar char="•"/>
        <a:defRPr i="1">
          <a:solidFill>
            <a:schemeClr val="tx1"/>
          </a:solidFill>
          <a:latin typeface="+mn-lt"/>
          <a:ea typeface="+mn-ea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2"/>
        </a:buClr>
        <a:buSzPct val="90000"/>
        <a:buChar char="•"/>
        <a:defRPr i="1">
          <a:solidFill>
            <a:schemeClr val="tx1"/>
          </a:solidFill>
          <a:latin typeface="+mn-lt"/>
          <a:ea typeface="+mn-ea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2"/>
        </a:buClr>
        <a:buSzPct val="90000"/>
        <a:buChar char="•"/>
        <a:defRPr i="1">
          <a:solidFill>
            <a:schemeClr val="tx1"/>
          </a:solidFill>
          <a:latin typeface="+mn-lt"/>
          <a:ea typeface="+mn-ea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2"/>
        </a:buClr>
        <a:buSzPct val="90000"/>
        <a:buChar char="•"/>
        <a:defRPr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4" descr="bell                                                           00004F4E data.slee                      AF73B33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2400"/>
            <a:ext cx="7772400" cy="1143000"/>
          </a:xfrm>
        </p:spPr>
        <p:txBody>
          <a:bodyPr anchor="ctr"/>
          <a:lstStyle/>
          <a:p>
            <a:pPr algn="ctr">
              <a:defRPr/>
            </a:pPr>
            <a:r>
              <a:rPr lang="en-US" smtClean="0">
                <a:cs typeface="+mj-cs"/>
              </a:rPr>
              <a:t>An Introduction to Space Frames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1143000"/>
            <a:ext cx="7239000" cy="1752600"/>
          </a:xfrm>
        </p:spPr>
        <p:txBody>
          <a:bodyPr/>
          <a:lstStyle/>
          <a:p>
            <a:pPr marL="285750" indent="-285750">
              <a:defRPr/>
            </a:pPr>
            <a:r>
              <a:rPr lang="en-US" sz="1800" smtClean="0">
                <a:cs typeface="+mn-cs"/>
              </a:rPr>
              <a:t>References:</a:t>
            </a:r>
          </a:p>
          <a:p>
            <a:pPr marL="285750" indent="-285750">
              <a:defRPr/>
            </a:pPr>
            <a:r>
              <a:rPr lang="en-US" sz="1800" smtClean="0">
                <a:cs typeface="+mn-cs"/>
              </a:rPr>
              <a:t>Space Grid Structures by John Borrego</a:t>
            </a:r>
          </a:p>
          <a:p>
            <a:pPr marL="285750" indent="-285750">
              <a:defRPr/>
            </a:pPr>
            <a:r>
              <a:rPr lang="en-US" sz="1800" smtClean="0">
                <a:cs typeface="+mn-cs"/>
              </a:rPr>
              <a:t>The Design of Building Structures by Wolfgang Schueller (</a:t>
            </a:r>
            <a:r>
              <a:rPr lang="en-US" sz="1400" smtClean="0">
                <a:cs typeface="+mn-cs"/>
              </a:rPr>
              <a:t>pp521 – 563</a:t>
            </a:r>
            <a:r>
              <a:rPr lang="en-US" sz="1800" smtClean="0">
                <a:cs typeface="+mn-cs"/>
              </a:rPr>
              <a:t>)</a:t>
            </a:r>
          </a:p>
          <a:p>
            <a:pPr marL="285750" indent="-285750">
              <a:defRPr/>
            </a:pPr>
            <a:r>
              <a:rPr lang="en-US" sz="1800" smtClean="0">
                <a:cs typeface="+mn-cs"/>
              </a:rPr>
              <a:t>Pearce Structures Literature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Connector Plates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2600" smtClean="0">
                <a:cs typeface="+mn-cs"/>
              </a:rPr>
              <a:t>Unistrut</a:t>
            </a:r>
          </a:p>
        </p:txBody>
      </p:sp>
      <p:pic>
        <p:nvPicPr>
          <p:cNvPr id="14339" name="Picture 9" descr="unistrut                                                       00004F4E data.slee                      AF73B33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52600"/>
            <a:ext cx="60118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Hollow Balls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2600" smtClean="0">
                <a:cs typeface="+mn-cs"/>
              </a:rPr>
              <a:t>Nodus</a:t>
            </a:r>
          </a:p>
        </p:txBody>
      </p:sp>
      <p:pic>
        <p:nvPicPr>
          <p:cNvPr id="15363" name="Picture 5" descr=" nodus.pct                                                      00004F4E data.slee                      AF73B33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37496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Solid Balls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2600" smtClean="0">
                <a:cs typeface="+mn-cs"/>
              </a:rPr>
              <a:t>Mero</a:t>
            </a:r>
          </a:p>
        </p:txBody>
      </p:sp>
      <p:pic>
        <p:nvPicPr>
          <p:cNvPr id="16387" name="Picture 5" descr="mero                                                           00004F4E data.slee                      AF73B33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0"/>
            <a:ext cx="45910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Mero Geometry</a:t>
            </a:r>
          </a:p>
        </p:txBody>
      </p:sp>
      <p:pic>
        <p:nvPicPr>
          <p:cNvPr id="17410" name="Picture 3" descr=" geometry1                                                      00004F4E data.slee                      AF73B33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81188"/>
            <a:ext cx="312102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 geometry2                                                      00004F4E data.slee                      AF73B339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90713"/>
            <a:ext cx="3225800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Extruded Hubs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2600" smtClean="0">
                <a:cs typeface="+mn-cs"/>
              </a:rPr>
              <a:t>Triodetic</a:t>
            </a:r>
          </a:p>
        </p:txBody>
      </p:sp>
      <p:pic>
        <p:nvPicPr>
          <p:cNvPr id="18435" name="Picture 5" descr=" triodet.1                                                      00004F4E data.slee                      AF73B33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45180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 triodet.2                                                      00004F4E data.slee                      AF73B339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" r="13191"/>
          <a:stretch>
            <a:fillRect/>
          </a:stretch>
        </p:blipFill>
        <p:spPr bwMode="auto">
          <a:xfrm>
            <a:off x="4876800" y="1905000"/>
            <a:ext cx="381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Triodetic Geometry</a:t>
            </a:r>
          </a:p>
        </p:txBody>
      </p:sp>
      <p:pic>
        <p:nvPicPr>
          <p:cNvPr id="19458" name="Picture 3" descr=" triodet.3                                                      00004F4E data.slee                      AF73B33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" r="481"/>
          <a:stretch>
            <a:fillRect/>
          </a:stretch>
        </p:blipFill>
        <p:spPr bwMode="auto">
          <a:xfrm>
            <a:off x="0" y="16002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Welded Multi–Planar Gusset Plates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276350"/>
            <a:ext cx="3883025" cy="552450"/>
          </a:xfrm>
        </p:spPr>
        <p:txBody>
          <a:bodyPr/>
          <a:lstStyle/>
          <a:p>
            <a:pPr>
              <a:defRPr/>
            </a:pPr>
            <a:r>
              <a:rPr lang="en-US" sz="2600" smtClean="0">
                <a:cs typeface="+mn-cs"/>
              </a:rPr>
              <a:t>Custom Fabricated</a:t>
            </a:r>
          </a:p>
        </p:txBody>
      </p:sp>
      <p:pic>
        <p:nvPicPr>
          <p:cNvPr id="20483" name="Picture 5" descr="&#10;fabricated                                                     00004F4E data.slee                      AF73B33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1752600"/>
            <a:ext cx="46942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octatube.pct                                                   00004F4E data.slee                      AF73B339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1752600"/>
            <a:ext cx="2640013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260975" y="1295400"/>
            <a:ext cx="3197225" cy="476250"/>
          </a:xfrm>
        </p:spPr>
        <p:txBody>
          <a:bodyPr/>
          <a:lstStyle/>
          <a:p>
            <a:pPr>
              <a:defRPr/>
            </a:pPr>
            <a:r>
              <a:rPr lang="en-US" sz="2600" smtClean="0">
                <a:cs typeface="+mn-cs"/>
              </a:rPr>
              <a:t>Octatube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Pearce Multi-hinge Structures</a:t>
            </a:r>
          </a:p>
        </p:txBody>
      </p:sp>
      <p:pic>
        <p:nvPicPr>
          <p:cNvPr id="21506" name="Picture 1" descr="pearce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" t="6409" r="-362" b="11156"/>
          <a:stretch>
            <a:fillRect/>
          </a:stretch>
        </p:blipFill>
        <p:spPr bwMode="auto">
          <a:xfrm>
            <a:off x="609600" y="1371600"/>
            <a:ext cx="3889375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 descr="pearce_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" t="6061"/>
          <a:stretch>
            <a:fillRect/>
          </a:stretch>
        </p:blipFill>
        <p:spPr bwMode="auto">
          <a:xfrm>
            <a:off x="4572000" y="1371600"/>
            <a:ext cx="34020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Pearce Multi-hinge Structures: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Biosphere, Arizona</a:t>
            </a:r>
          </a:p>
        </p:txBody>
      </p:sp>
      <p:pic>
        <p:nvPicPr>
          <p:cNvPr id="22530" name="Picture 4" descr="pearce_biospher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377950"/>
            <a:ext cx="7521575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cs typeface="+mj-cs"/>
              </a:rPr>
              <a:t>Slee</a:t>
            </a:r>
            <a:r>
              <a:rPr lang="en-US" dirty="0" smtClean="0">
                <a:cs typeface="+mj-cs"/>
              </a:rPr>
              <a:t> CEISS Project: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Pittsburgh, 1975</a:t>
            </a:r>
          </a:p>
        </p:txBody>
      </p:sp>
      <p:pic>
        <p:nvPicPr>
          <p:cNvPr id="23554" name="Picture 1" descr="sl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393825"/>
            <a:ext cx="63627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Structural Behavior</a:t>
            </a:r>
          </a:p>
        </p:txBody>
      </p:sp>
      <p:pic>
        <p:nvPicPr>
          <p:cNvPr id="5122" name="Picture 3" descr="struct.behav.pct                                               00004F4E data.slee                      AF73B33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1295400"/>
            <a:ext cx="34004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Lattice Grids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Direct Grids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Offset Grids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Differential Grids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Support Locations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Systems w/ Symmetry about Two or Three Axes are Structurally Efficient</a:t>
            </a:r>
          </a:p>
          <a:p>
            <a:pPr>
              <a:defRPr/>
            </a:pPr>
            <a:r>
              <a:rPr lang="en-US" smtClean="0">
                <a:cs typeface="+mn-cs"/>
              </a:rPr>
              <a:t>Column Supported Space Frame Behaves Like a Concrete Flat Plate</a:t>
            </a:r>
          </a:p>
          <a:p>
            <a:pPr>
              <a:defRPr/>
            </a:pPr>
            <a:r>
              <a:rPr lang="en-US" smtClean="0">
                <a:cs typeface="+mn-cs"/>
              </a:rPr>
              <a:t>Parallel Wall Supported Space Frame Behaves Like a Concrete One Way Slab</a:t>
            </a:r>
            <a:endParaRPr lang="en-US" b="0" smtClean="0">
              <a:cs typeface="+mn-cs"/>
            </a:endParaRPr>
          </a:p>
          <a:p>
            <a:pPr>
              <a:defRPr/>
            </a:pPr>
            <a:r>
              <a:rPr lang="en-US" smtClean="0">
                <a:cs typeface="+mn-cs"/>
              </a:rPr>
              <a:t>Peripheral Wall Supported Space Frame Behaves Like a Concrete Two Way Slab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7676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7676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7676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7676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3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4" descr="sp.fr.matrix                                                   00004F4E data.slee                      AF73B33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8824913" cy="42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Support Matrix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562600"/>
            <a:ext cx="5099050" cy="762000"/>
          </a:xfrm>
        </p:spPr>
        <p:txBody>
          <a:bodyPr/>
          <a:lstStyle/>
          <a:p>
            <a:pPr>
              <a:lnSpc>
                <a:spcPts val="1800"/>
              </a:lnSpc>
              <a:spcBef>
                <a:spcPct val="0"/>
              </a:spcBef>
              <a:defRPr/>
            </a:pPr>
            <a:r>
              <a:rPr lang="en-US" sz="1800" b="0" i="1" smtClean="0">
                <a:solidFill>
                  <a:srgbClr val="000000"/>
                </a:solidFill>
                <a:cs typeface="+mn-cs"/>
              </a:rPr>
              <a:t>Row 1 – Simple Column – Wall</a:t>
            </a:r>
          </a:p>
          <a:p>
            <a:pPr>
              <a:lnSpc>
                <a:spcPts val="1800"/>
              </a:lnSpc>
              <a:spcBef>
                <a:spcPct val="0"/>
              </a:spcBef>
              <a:defRPr/>
            </a:pPr>
            <a:r>
              <a:rPr lang="en-US" sz="1800" b="0" i="1" smtClean="0">
                <a:solidFill>
                  <a:srgbClr val="000000"/>
                </a:solidFill>
                <a:cs typeface="+mn-cs"/>
              </a:rPr>
              <a:t>Row 2 – Column – Wall w/ Beams</a:t>
            </a:r>
          </a:p>
          <a:p>
            <a:pPr>
              <a:lnSpc>
                <a:spcPts val="1800"/>
              </a:lnSpc>
              <a:spcBef>
                <a:spcPct val="0"/>
              </a:spcBef>
              <a:defRPr/>
            </a:pPr>
            <a:r>
              <a:rPr lang="en-US" sz="1800" b="0" i="1" smtClean="0">
                <a:solidFill>
                  <a:srgbClr val="000000"/>
                </a:solidFill>
                <a:cs typeface="+mn-cs"/>
              </a:rPr>
              <a:t>Row 3 –  Columns w/ Beams</a:t>
            </a:r>
            <a:endParaRPr lang="en-US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Support Points</a:t>
            </a:r>
          </a:p>
        </p:txBody>
      </p:sp>
      <p:pic>
        <p:nvPicPr>
          <p:cNvPr id="8194" name="Picture 4" descr="studs                                                          00004F4E data.slee                      AF73B339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1447800"/>
            <a:ext cx="45116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Span to Depth Ratio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Horizontal Double Layer, Edge Supported</a:t>
            </a:r>
          </a:p>
          <a:p>
            <a:pPr lvl="1">
              <a:defRPr/>
            </a:pPr>
            <a:r>
              <a:rPr lang="en-US" smtClean="0"/>
              <a:t>One Way, 12:1</a:t>
            </a:r>
          </a:p>
          <a:p>
            <a:pPr lvl="1">
              <a:defRPr/>
            </a:pPr>
            <a:r>
              <a:rPr lang="en-US" smtClean="0"/>
              <a:t>Two Way, 15:1</a:t>
            </a:r>
          </a:p>
          <a:p>
            <a:pPr lvl="1">
              <a:defRPr/>
            </a:pPr>
            <a:r>
              <a:rPr lang="en-US" smtClean="0"/>
              <a:t>Three Way, 20:1</a:t>
            </a:r>
          </a:p>
          <a:p>
            <a:pPr lvl="1">
              <a:defRPr/>
            </a:pPr>
            <a:r>
              <a:rPr lang="en-US" smtClean="0"/>
              <a:t>Cantilever Spans, 9:1</a:t>
            </a:r>
            <a:endParaRPr lang="en-US" b="0" smtClean="0"/>
          </a:p>
          <a:p>
            <a:pPr>
              <a:defRPr/>
            </a:pPr>
            <a:r>
              <a:rPr lang="en-US" smtClean="0">
                <a:cs typeface="+mn-cs"/>
              </a:rPr>
              <a:t>Horizontal Double Layer, Corner Supported</a:t>
            </a:r>
          </a:p>
          <a:p>
            <a:pPr lvl="1">
              <a:defRPr/>
            </a:pPr>
            <a:r>
              <a:rPr lang="en-US" smtClean="0"/>
              <a:t>15:1</a:t>
            </a:r>
          </a:p>
          <a:p>
            <a:pPr lvl="2">
              <a:defRPr/>
            </a:pPr>
            <a:endParaRPr lang="en-US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7676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7676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7676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7676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7676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7676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7676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3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Dimensions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Typical Bay Size</a:t>
            </a:r>
          </a:p>
          <a:p>
            <a:pPr lvl="1">
              <a:defRPr/>
            </a:pPr>
            <a:r>
              <a:rPr lang="en-US" dirty="0"/>
              <a:t>4 </a:t>
            </a:r>
            <a:r>
              <a:rPr lang="en-US" dirty="0" err="1"/>
              <a:t>ft</a:t>
            </a:r>
            <a:r>
              <a:rPr lang="en-US" dirty="0"/>
              <a:t> ≤ a ≤ 12 </a:t>
            </a:r>
            <a:r>
              <a:rPr lang="en-US" dirty="0" err="1"/>
              <a:t>ft</a:t>
            </a:r>
            <a:endParaRPr lang="en-US" dirty="0"/>
          </a:p>
          <a:p>
            <a:pPr>
              <a:defRPr/>
            </a:pPr>
            <a:r>
              <a:rPr lang="en-US" dirty="0" smtClean="0">
                <a:cs typeface="+mn-cs"/>
              </a:rPr>
              <a:t>Frame </a:t>
            </a:r>
            <a:r>
              <a:rPr lang="en-US" dirty="0" smtClean="0">
                <a:cs typeface="+mn-cs"/>
              </a:rPr>
              <a:t>Depth</a:t>
            </a:r>
          </a:p>
          <a:p>
            <a:pPr lvl="1">
              <a:defRPr/>
            </a:pPr>
            <a:r>
              <a:rPr lang="en-US" dirty="0" smtClean="0"/>
              <a:t>0.5 ≤ d/a ≤1.0</a:t>
            </a:r>
          </a:p>
          <a:p>
            <a:pPr lvl="2">
              <a:defRPr/>
            </a:pPr>
            <a:r>
              <a:rPr lang="en-US" dirty="0" smtClean="0"/>
              <a:t>Ex: 0.5 = d/a or 2 </a:t>
            </a:r>
            <a:r>
              <a:rPr lang="en-US" dirty="0" err="1" smtClean="0"/>
              <a:t>ft</a:t>
            </a:r>
            <a:r>
              <a:rPr lang="en-US" dirty="0" smtClean="0"/>
              <a:t> deep and 4 </a:t>
            </a:r>
            <a:r>
              <a:rPr lang="en-US" dirty="0" err="1" smtClean="0"/>
              <a:t>ft</a:t>
            </a:r>
            <a:r>
              <a:rPr lang="en-US" dirty="0" smtClean="0"/>
              <a:t> bay size</a:t>
            </a:r>
            <a:br>
              <a:rPr lang="en-US" dirty="0" smtClean="0"/>
            </a:br>
            <a:r>
              <a:rPr lang="en-US" dirty="0" smtClean="0"/>
              <a:t>       1.0 = d/a or 4 </a:t>
            </a:r>
            <a:r>
              <a:rPr lang="en-US" dirty="0" err="1" smtClean="0"/>
              <a:t>ft</a:t>
            </a:r>
            <a:r>
              <a:rPr lang="en-US" dirty="0" smtClean="0"/>
              <a:t> deep and 4 </a:t>
            </a:r>
            <a:r>
              <a:rPr lang="en-US" dirty="0" err="1" smtClean="0"/>
              <a:t>ft</a:t>
            </a:r>
            <a:r>
              <a:rPr lang="en-US" dirty="0" smtClean="0"/>
              <a:t> bay size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Chord Angle</a:t>
            </a:r>
          </a:p>
          <a:p>
            <a:pPr lvl="1">
              <a:defRPr/>
            </a:pPr>
            <a:r>
              <a:rPr lang="en-US" dirty="0" smtClean="0"/>
              <a:t>30° ≤ </a:t>
            </a:r>
            <a:r>
              <a:rPr lang="en-US" dirty="0" smtClean="0">
                <a:latin typeface="Symbol" charset="0"/>
              </a:rPr>
              <a:t>a </a:t>
            </a:r>
            <a:r>
              <a:rPr lang="en-US" dirty="0" smtClean="0"/>
              <a:t>≤ 60°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Aspect Ratio </a:t>
            </a:r>
            <a:r>
              <a:rPr lang="en-US" sz="1800" dirty="0" smtClean="0">
                <a:cs typeface="+mn-cs"/>
              </a:rPr>
              <a:t>(Member Length / Diameter)</a:t>
            </a:r>
            <a:endParaRPr lang="en-US" dirty="0" smtClean="0">
              <a:cs typeface="+mn-cs"/>
            </a:endParaRPr>
          </a:p>
          <a:p>
            <a:pPr lvl="1">
              <a:defRPr/>
            </a:pPr>
            <a:r>
              <a:rPr lang="en-US" dirty="0" smtClean="0"/>
              <a:t>25:1</a:t>
            </a:r>
            <a:r>
              <a:rPr lang="en-US" b="0" dirty="0" smtClean="0"/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7676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7676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7676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7676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7676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7676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7676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7676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7676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3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Erection Methods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Scaffold Methods</a:t>
            </a:r>
          </a:p>
          <a:p>
            <a:pPr lvl="1">
              <a:defRPr/>
            </a:pPr>
            <a:r>
              <a:rPr lang="en-US" smtClean="0"/>
              <a:t>Individual Elements are Assembled in Place at Actual Elevations</a:t>
            </a:r>
          </a:p>
          <a:p>
            <a:pPr>
              <a:defRPr/>
            </a:pPr>
            <a:r>
              <a:rPr lang="en-US" smtClean="0">
                <a:cs typeface="+mn-cs"/>
              </a:rPr>
              <a:t>Block Assembly Methods</a:t>
            </a:r>
          </a:p>
          <a:p>
            <a:pPr lvl="1">
              <a:defRPr/>
            </a:pPr>
            <a:r>
              <a:rPr lang="en-US" smtClean="0"/>
              <a:t>Components are Pre – Assembled on the Ground and Crane or Hoist Erected</a:t>
            </a:r>
          </a:p>
          <a:p>
            <a:pPr>
              <a:defRPr/>
            </a:pPr>
            <a:r>
              <a:rPr lang="en-US" smtClean="0">
                <a:cs typeface="+mn-cs"/>
              </a:rPr>
              <a:t>Lift – Up Methods</a:t>
            </a:r>
          </a:p>
          <a:p>
            <a:pPr lvl="1">
              <a:defRPr/>
            </a:pPr>
            <a:r>
              <a:rPr lang="en-US" smtClean="0"/>
              <a:t>Large Sections are Pre – Assembled on the Ground and Erected w/ Heavy Equipment e.g. Hydraulic Jacks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7676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7676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7676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7676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7676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7676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Joint Types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Connector Plates</a:t>
            </a:r>
          </a:p>
          <a:p>
            <a:pPr>
              <a:defRPr/>
            </a:pPr>
            <a:r>
              <a:rPr lang="en-US" smtClean="0">
                <a:cs typeface="+mn-cs"/>
              </a:rPr>
              <a:t>Hollow Balls</a:t>
            </a:r>
          </a:p>
          <a:p>
            <a:pPr>
              <a:defRPr/>
            </a:pPr>
            <a:r>
              <a:rPr lang="en-US" smtClean="0">
                <a:cs typeface="+mn-cs"/>
              </a:rPr>
              <a:t>Solid Balls</a:t>
            </a:r>
          </a:p>
          <a:p>
            <a:pPr>
              <a:defRPr/>
            </a:pPr>
            <a:r>
              <a:rPr lang="en-US" smtClean="0">
                <a:cs typeface="+mn-cs"/>
              </a:rPr>
              <a:t>Extruded Hubs </a:t>
            </a:r>
          </a:p>
          <a:p>
            <a:pPr>
              <a:defRPr/>
            </a:pPr>
            <a:r>
              <a:rPr lang="en-US" smtClean="0">
                <a:cs typeface="+mn-cs"/>
              </a:rPr>
              <a:t>Welded Multi–Planar Gusset Plates</a:t>
            </a:r>
          </a:p>
          <a:p>
            <a:pPr>
              <a:defRPr/>
            </a:pPr>
            <a:r>
              <a:rPr lang="en-US" smtClean="0">
                <a:cs typeface="+mn-cs"/>
              </a:rPr>
              <a:t>Mulithinge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7676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7676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7676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7676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7676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7676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790015"/>
      </a:dk1>
      <a:lt1>
        <a:srgbClr val="FFFFFF"/>
      </a:lt1>
      <a:dk2>
        <a:srgbClr val="790015"/>
      </a:dk2>
      <a:lt2>
        <a:srgbClr val="000000"/>
      </a:lt2>
      <a:accent1>
        <a:srgbClr val="EAEC5E"/>
      </a:accent1>
      <a:accent2>
        <a:srgbClr val="A2C1FE"/>
      </a:accent2>
      <a:accent3>
        <a:srgbClr val="FFFFFF"/>
      </a:accent3>
      <a:accent4>
        <a:srgbClr val="660010"/>
      </a:accent4>
      <a:accent5>
        <a:srgbClr val="F3F4B6"/>
      </a:accent5>
      <a:accent6>
        <a:srgbClr val="92AFE6"/>
      </a:accent6>
      <a:hlink>
        <a:srgbClr val="3365FB"/>
      </a:hlink>
      <a:folHlink>
        <a:srgbClr val="232323"/>
      </a:folHlink>
    </a:clrScheme>
    <a:fontScheme name="untitled 1">
      <a:majorFont>
        <a:latin typeface="Tekton"/>
        <a:ea typeface="ＭＳ Ｐゴシック"/>
        <a:cs typeface=""/>
      </a:majorFont>
      <a:minorFont>
        <a:latin typeface="Tekto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chitect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chitect" charset="0"/>
            <a:ea typeface="ＭＳ Ｐゴシック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slee.data:academic:ma.s96:FoundIntro</Template>
  <TotalTime>356</TotalTime>
  <Pages>3</Pages>
  <Words>288</Words>
  <Application>Microsoft Macintosh PowerPoint</Application>
  <PresentationFormat>On-screen Show (4:3)</PresentationFormat>
  <Paragraphs>68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untitled 1</vt:lpstr>
      <vt:lpstr>An Introduction to Space Frames</vt:lpstr>
      <vt:lpstr>Structural Behavior</vt:lpstr>
      <vt:lpstr>Support Locations </vt:lpstr>
      <vt:lpstr>Support Matrix</vt:lpstr>
      <vt:lpstr>Support Points</vt:lpstr>
      <vt:lpstr>Span to Depth Ratio</vt:lpstr>
      <vt:lpstr>Dimensions</vt:lpstr>
      <vt:lpstr>Erection Methods</vt:lpstr>
      <vt:lpstr>Joint Types</vt:lpstr>
      <vt:lpstr>Connector Plates</vt:lpstr>
      <vt:lpstr>Hollow Balls</vt:lpstr>
      <vt:lpstr>Solid Balls</vt:lpstr>
      <vt:lpstr>Mero Geometry</vt:lpstr>
      <vt:lpstr>Extruded Hubs</vt:lpstr>
      <vt:lpstr>Triodetic Geometry</vt:lpstr>
      <vt:lpstr>Welded Multi–Planar Gusset Plates</vt:lpstr>
      <vt:lpstr>Pearce Multi-hinge Structures</vt:lpstr>
      <vt:lpstr>Pearce Multi-hinge Structures: Biosphere, Arizona</vt:lpstr>
      <vt:lpstr>Slee CEISS Project: Pittsburgh, 1975</vt:lpstr>
      <vt:lpstr>PowerPoint Presentation</vt:lpstr>
      <vt:lpstr>Lattice Grids</vt:lpstr>
      <vt:lpstr>Direct Grids</vt:lpstr>
      <vt:lpstr>Offset Grids</vt:lpstr>
      <vt:lpstr>Differential Grids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Engineering&amp;Architecture</dc:title>
  <dc:subject/>
  <dc:creator>Slee, Architecture, CMU</dc:creator>
  <cp:keywords/>
  <dc:description/>
  <cp:lastModifiedBy>Stephen Lee</cp:lastModifiedBy>
  <cp:revision>27</cp:revision>
  <cp:lastPrinted>1996-08-28T13:09:09Z</cp:lastPrinted>
  <dcterms:created xsi:type="dcterms:W3CDTF">1997-08-27T07:50:16Z</dcterms:created>
  <dcterms:modified xsi:type="dcterms:W3CDTF">2015-01-28T01:48:49Z</dcterms:modified>
</cp:coreProperties>
</file>