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" name="Shape 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>
            <a:lvl1pPr marL="439615" indent="-439615"/>
            <a:lvl2pPr marL="1481666" indent="-846666"/>
            <a:lvl3pPr marL="2116666" indent="-846666"/>
            <a:lvl4pPr marL="2751666" indent="-846666"/>
            <a:lvl5pPr marL="3386666" indent="-846666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586153" marR="0" indent="-586153" algn="l" defTabSz="825500" rtl="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21153" marR="0" indent="-586153" algn="l" defTabSz="825500" rtl="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856153" marR="0" indent="-586153" algn="l" defTabSz="825500" rtl="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491153" marR="0" indent="-586153" algn="l" defTabSz="825500" rtl="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26153" marR="0" indent="-586153" algn="l" defTabSz="825500" rtl="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761153" marR="0" indent="-586153" algn="l" defTabSz="825500" rtl="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396153" marR="0" indent="-586153" algn="l" defTabSz="825500" rtl="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31153" marR="0" indent="-586153" algn="l" defTabSz="825500" rtl="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666153" marR="0" indent="-586153" algn="l" defTabSz="825500" rtl="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e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e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e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e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e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Slide01.jpg" descr="Slide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Slide09.jpg" descr="Slide0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Slide26.jpg" descr="Slide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lide29.jpg" descr="Slide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Slide30.jpg" descr="Slide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lide53.jpg" descr="Slide5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Slide10.jpg" descr="Slide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Slide51.jpg" descr="Slide5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Slide11.jpg" descr="Slide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Slide43.jpg" descr="Slide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Slide12.jpg" descr="Slide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Slide02.jpg" descr="Slide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Slide39.jpg" descr="Slide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Rectangle"/>
          <p:cNvSpPr/>
          <p:nvPr/>
        </p:nvSpPr>
        <p:spPr>
          <a:xfrm>
            <a:off x="914400" y="825500"/>
            <a:ext cx="11689027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78" name="South Facade Daylight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South Facade Daylighting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Slide13.jpg" descr="Slide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Slide27.jpg" descr="Slide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lide49.jpg" descr="Slide4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lide04.jpg" descr="Slide0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ctive Syste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Active Systems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lide42.jpg" descr="Slide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Slide14.jpg" descr="Slide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newable Energ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Renewable Energy</a:t>
            </a:r>
          </a:p>
        </p:txBody>
      </p:sp>
      <p:sp>
        <p:nvSpPr>
          <p:cNvPr id="95" name="√ Optimize passive performanc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√ Optimize passive performance</a:t>
            </a:r>
          </a:p>
          <a:p>
            <a:pPr marL="0" indent="0">
              <a:buSzTx/>
              <a:buNone/>
            </a:pPr>
            <a:r>
              <a:t>√ Optimize active systems </a:t>
            </a:r>
          </a:p>
          <a:p>
            <a:pPr marL="0" indent="0">
              <a:buSzTx/>
              <a:buNone/>
            </a:pPr>
            <a:r>
              <a:t>√ Engage occupants</a:t>
            </a:r>
          </a:p>
          <a:p>
            <a:pPr marL="0" indent="0">
              <a:buSzTx/>
              <a:buNone/>
            </a:pPr>
            <a:r>
              <a:t>Now, add renewable systems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9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Slide33.jpg" descr="Slide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Slide03.jpg" descr="Slide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nrel_pgh_peak_sun.pdf" descr="nrel_pgh_peak_sun.pdf"/>
          <p:cNvPicPr>
            <a:picLocks noChangeAspect="1"/>
          </p:cNvPicPr>
          <p:nvPr/>
        </p:nvPicPr>
        <p:blipFill>
          <a:blip r:embed="rId2">
            <a:extLst/>
          </a:blip>
          <a:srcRect l="3030" t="2954" r="6047" b="3714"/>
          <a:stretch>
            <a:fillRect/>
          </a:stretch>
        </p:blipFill>
        <p:spPr>
          <a:xfrm>
            <a:off x="7029450" y="0"/>
            <a:ext cx="10325243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Rectangle"/>
          <p:cNvSpPr/>
          <p:nvPr/>
        </p:nvSpPr>
        <p:spPr>
          <a:xfrm>
            <a:off x="16526602" y="4348625"/>
            <a:ext cx="601729" cy="1852309"/>
          </a:xfrm>
          <a:prstGeom prst="rect">
            <a:avLst/>
          </a:prstGeom>
          <a:ln w="25400">
            <a:solidFill>
              <a:schemeClr val="accent5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01" name="Pgh Solar Data:…"/>
          <p:cNvSpPr txBox="1"/>
          <p:nvPr/>
        </p:nvSpPr>
        <p:spPr>
          <a:xfrm>
            <a:off x="17354550" y="601179"/>
            <a:ext cx="5018807" cy="467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b="1" u="sng">
                <a:latin typeface="Helvetica"/>
                <a:ea typeface="Helvetica"/>
                <a:cs typeface="Helvetica"/>
                <a:sym typeface="Helvetica"/>
              </a:defRPr>
            </a:pPr>
            <a:r>
              <a:t>Pgh Solar Data:</a:t>
            </a:r>
          </a:p>
          <a:p>
            <a:pPr algn="l"/>
            <a:r>
              <a:t>4.2 kWh/m</a:t>
            </a:r>
            <a:r>
              <a:rPr baseline="31999"/>
              <a:t>2</a:t>
            </a:r>
            <a:r>
              <a:t>-day</a:t>
            </a:r>
          </a:p>
          <a:p>
            <a:pPr algn="l"/>
            <a:r>
              <a:t>x</a:t>
            </a:r>
          </a:p>
          <a:p>
            <a:pPr algn="l"/>
            <a:r>
              <a:t>365 days/year</a:t>
            </a:r>
          </a:p>
          <a:p>
            <a:pPr algn="l"/>
            <a:r>
              <a:t>=</a:t>
            </a:r>
          </a:p>
          <a:p>
            <a:pPr algn="l"/>
            <a:r>
              <a:t>1533 kWh/m</a:t>
            </a:r>
            <a:r>
              <a:rPr baseline="31999"/>
              <a:t>2</a:t>
            </a:r>
            <a:r>
              <a:t>-a</a:t>
            </a:r>
          </a:p>
        </p:txBody>
      </p:sp>
      <p:sp>
        <p:nvSpPr>
          <p:cNvPr id="102" name="ECS Roof Area:…"/>
          <p:cNvSpPr txBox="1"/>
          <p:nvPr/>
        </p:nvSpPr>
        <p:spPr>
          <a:xfrm>
            <a:off x="1196007" y="601179"/>
            <a:ext cx="4995244" cy="467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b="1" u="sng">
                <a:latin typeface="Helvetica"/>
                <a:ea typeface="Helvetica"/>
                <a:cs typeface="Helvetica"/>
                <a:sym typeface="Helvetica"/>
              </a:defRPr>
            </a:pPr>
            <a:r>
              <a:t>ECS Roof Area:</a:t>
            </a:r>
          </a:p>
          <a:p>
            <a:pPr algn="l"/>
            <a:r>
              <a:t>20,000 ft</a:t>
            </a:r>
            <a:r>
              <a:rPr baseline="31999"/>
              <a:t>2</a:t>
            </a:r>
          </a:p>
          <a:p>
            <a:pPr algn="l"/>
            <a:r>
              <a:t>x</a:t>
            </a:r>
          </a:p>
          <a:p>
            <a:pPr algn="l"/>
            <a:r>
              <a:t>0.092903 m</a:t>
            </a:r>
            <a:r>
              <a:rPr baseline="31999"/>
              <a:t>2</a:t>
            </a:r>
            <a:r>
              <a:t>/ft</a:t>
            </a:r>
            <a:r>
              <a:rPr baseline="31999"/>
              <a:t>2</a:t>
            </a:r>
          </a:p>
          <a:p>
            <a:pPr algn="l"/>
            <a:r>
              <a:t>=</a:t>
            </a:r>
          </a:p>
          <a:p>
            <a:pPr algn="l"/>
            <a:r>
              <a:t>1800 m</a:t>
            </a:r>
            <a:r>
              <a:rPr baseline="31999"/>
              <a:t>2</a:t>
            </a:r>
          </a:p>
        </p:txBody>
      </p:sp>
      <p:sp>
        <p:nvSpPr>
          <p:cNvPr id="103" name="ECS PV Potential:…"/>
          <p:cNvSpPr txBox="1"/>
          <p:nvPr/>
        </p:nvSpPr>
        <p:spPr>
          <a:xfrm>
            <a:off x="17531128" y="5689600"/>
            <a:ext cx="5689154" cy="772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b="1" u="sng">
                <a:latin typeface="Helvetica"/>
                <a:ea typeface="Helvetica"/>
                <a:cs typeface="Helvetica"/>
                <a:sym typeface="Helvetica"/>
              </a:defRPr>
            </a:pPr>
            <a:r>
              <a:t>ECS PV Potential:</a:t>
            </a:r>
          </a:p>
          <a:p>
            <a:pPr algn="l"/>
            <a:r>
              <a:t>1533 kWh/m</a:t>
            </a:r>
            <a:r>
              <a:rPr baseline="31999"/>
              <a:t>2</a:t>
            </a:r>
            <a:r>
              <a:t>-a</a:t>
            </a:r>
          </a:p>
          <a:p>
            <a:pPr algn="l"/>
            <a:r>
              <a:t>x</a:t>
            </a:r>
          </a:p>
          <a:p>
            <a:pPr algn="l"/>
            <a:r>
              <a:t>1800 m</a:t>
            </a:r>
            <a:r>
              <a:rPr baseline="31999"/>
              <a:t>2</a:t>
            </a:r>
          </a:p>
          <a:p>
            <a:pPr algn="l"/>
            <a:r>
              <a:t>=</a:t>
            </a:r>
          </a:p>
          <a:p>
            <a:pPr algn="l"/>
            <a:r>
              <a:t>2759 MWh-a</a:t>
            </a:r>
          </a:p>
          <a:p>
            <a:pPr algn="l"/>
            <a:r>
              <a:t>x</a:t>
            </a:r>
          </a:p>
          <a:p>
            <a:pPr algn="l"/>
            <a:r>
              <a:t>0.12 panel eff</a:t>
            </a:r>
          </a:p>
          <a:p>
            <a:pPr algn="l"/>
            <a:r>
              <a:t>=</a:t>
            </a:r>
          </a:p>
          <a:p>
            <a:pPr algn="l"/>
            <a:r>
              <a:t>331 MWh-a max</a:t>
            </a:r>
          </a:p>
        </p:txBody>
      </p:sp>
      <p:sp>
        <p:nvSpPr>
          <p:cNvPr id="104" name="ECS Energy Use:…"/>
          <p:cNvSpPr txBox="1"/>
          <p:nvPr/>
        </p:nvSpPr>
        <p:spPr>
          <a:xfrm>
            <a:off x="1196007" y="5689600"/>
            <a:ext cx="5478315" cy="467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b="1" u="sng">
                <a:latin typeface="Helvetica"/>
                <a:ea typeface="Helvetica"/>
                <a:cs typeface="Helvetica"/>
                <a:sym typeface="Helvetica"/>
              </a:defRPr>
            </a:pPr>
            <a:r>
              <a:t>ECS Energy Use:</a:t>
            </a:r>
          </a:p>
          <a:p>
            <a:pPr algn="l"/>
            <a:r>
              <a:t>200 kWh/m</a:t>
            </a:r>
            <a:r>
              <a:rPr baseline="31999"/>
              <a:t>2</a:t>
            </a:r>
            <a:r>
              <a:t>-a</a:t>
            </a:r>
          </a:p>
          <a:p>
            <a:pPr algn="l"/>
            <a:r>
              <a:t>x</a:t>
            </a:r>
          </a:p>
          <a:p>
            <a:pPr algn="l"/>
            <a:r>
              <a:t>3500 m</a:t>
            </a:r>
            <a:r>
              <a:rPr baseline="31999"/>
              <a:t>2</a:t>
            </a:r>
            <a:endParaRPr baseline="31999"/>
          </a:p>
          <a:p>
            <a:pPr algn="l"/>
            <a:r>
              <a:t>=</a:t>
            </a:r>
          </a:p>
          <a:p>
            <a:pPr algn="l"/>
            <a:r>
              <a:t>700 MWh-a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4" grpId="2"/>
      <p:bldP build="whole" bldLvl="1" animBg="1" rev="0" advAuto="0" spid="102" grpId="1"/>
      <p:bldP build="whole" bldLvl="1" animBg="1" rev="0" advAuto="0" spid="101" grpId="3"/>
      <p:bldP build="whole" bldLvl="1" animBg="1" rev="0" advAuto="0" spid="100" grpId="5"/>
      <p:bldP build="whole" bldLvl="1" animBg="1" rev="0" advAuto="0" spid="103" grpId="4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lide34.jpg" descr="Slide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Slide35.jpg" descr="Slide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lide36.jpg" descr="Slide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lide37.jpg" descr="Slide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lide38.jpg" descr="Slide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Slide39.jpg" descr="Slide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lide40.jpg" descr="Slide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Occupant Behavio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Occupant Behavior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Slide16.jpg" descr="Slide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Slide05.jpg" descr="Slide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Slide17.jpg" descr="Slide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lide18.jpg" descr="Slide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lide19.jpg" descr="Slide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Slide20.jpg" descr="Slide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lide21.jpg" descr="Slide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lide22.jpg" descr="Slide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lide23.jpg" descr="Slide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Slide24.jpg" descr="Slide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Slide25.jpg" descr="Slide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lide26.jpg" descr="Slide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Slide15.jpg" descr="Slide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lide32.jpg" descr="Slide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lide41.jpg" descr="Slide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lide44.jpg" descr="Slide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lide45.jpg" descr="Slide4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lide54.jpg" descr="Slide5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lide52.jpg" descr="Slide5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lide48.jpg" descr="Slide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lide47.jpg" descr="Slide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lide46.jpg" descr="Slide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Slide06.jpg" descr="Slide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assiv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Passive</a:t>
            </a:r>
          </a:p>
        </p:txBody>
      </p:sp>
      <p:sp>
        <p:nvSpPr>
          <p:cNvPr id="50" name="Orientation/Configuration (Space Zoning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Orientation/Configuration (Space Zoning)</a:t>
            </a:r>
          </a:p>
          <a:p>
            <a:pPr/>
            <a:r>
              <a:t>Daylight</a:t>
            </a:r>
          </a:p>
          <a:p>
            <a:pPr/>
            <a:r>
              <a:t>Natural ventilation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Slide07.jpg" descr="Slide0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lide08.jpg" descr="Slide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