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79" r:id="rId3"/>
    <p:sldId id="257" r:id="rId4"/>
    <p:sldId id="261" r:id="rId5"/>
    <p:sldId id="271" r:id="rId6"/>
    <p:sldId id="272" r:id="rId7"/>
    <p:sldId id="278" r:id="rId8"/>
    <p:sldId id="262" r:id="rId9"/>
    <p:sldId id="280" r:id="rId10"/>
    <p:sldId id="270" r:id="rId11"/>
    <p:sldId id="289" r:id="rId12"/>
    <p:sldId id="284" r:id="rId13"/>
    <p:sldId id="286" r:id="rId14"/>
    <p:sldId id="285" r:id="rId15"/>
    <p:sldId id="288" r:id="rId16"/>
    <p:sldId id="290" r:id="rId17"/>
    <p:sldId id="291" r:id="rId18"/>
    <p:sldId id="282" r:id="rId19"/>
    <p:sldId id="287" r:id="rId20"/>
    <p:sldId id="281" r:id="rId21"/>
    <p:sldId id="283" r:id="rId22"/>
    <p:sldId id="274" r:id="rId23"/>
    <p:sldId id="275" r:id="rId24"/>
    <p:sldId id="277" r:id="rId25"/>
    <p:sldId id="276" r:id="rId26"/>
    <p:sldId id="312" r:id="rId27"/>
    <p:sldId id="265" r:id="rId28"/>
    <p:sldId id="266" r:id="rId29"/>
    <p:sldId id="267" r:id="rId30"/>
    <p:sldId id="268" r:id="rId31"/>
    <p:sldId id="311" r:id="rId32"/>
    <p:sldId id="294" r:id="rId33"/>
    <p:sldId id="295" r:id="rId34"/>
    <p:sldId id="296" r:id="rId35"/>
    <p:sldId id="297" r:id="rId36"/>
    <p:sldId id="298" r:id="rId37"/>
    <p:sldId id="299" r:id="rId38"/>
    <p:sldId id="300" r:id="rId39"/>
    <p:sldId id="302" r:id="rId40"/>
    <p:sldId id="301" r:id="rId41"/>
    <p:sldId id="304" r:id="rId42"/>
    <p:sldId id="303" r:id="rId43"/>
    <p:sldId id="305" r:id="rId44"/>
    <p:sldId id="306" r:id="rId45"/>
    <p:sldId id="307" r:id="rId46"/>
    <p:sldId id="308" r:id="rId47"/>
    <p:sldId id="309" r:id="rId48"/>
    <p:sldId id="310"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C31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592" autoAdjust="0"/>
    <p:restoredTop sz="88367" autoAdjust="0"/>
  </p:normalViewPr>
  <p:slideViewPr>
    <p:cSldViewPr snapToGrid="0">
      <p:cViewPr>
        <p:scale>
          <a:sx n="90" d="100"/>
          <a:sy n="90" d="100"/>
        </p:scale>
        <p:origin x="-312"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D8786D9-42B3-44C2-89B4-ACDC3D0C1D5C}" type="datetimeFigureOut">
              <a:rPr lang="en-US" smtClean="0"/>
              <a:t>10/3/2012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AF6C9F-7066-459C-BB17-50DCE68E7624}" type="slidenum">
              <a:rPr lang="en-US" smtClean="0"/>
              <a:t>‹#›</a:t>
            </a:fld>
            <a:endParaRPr lang="en-US" dirty="0"/>
          </a:p>
        </p:txBody>
      </p:sp>
    </p:spTree>
    <p:extLst>
      <p:ext uri="{BB962C8B-B14F-4D97-AF65-F5344CB8AC3E}">
        <p14:creationId xmlns:p14="http://schemas.microsoft.com/office/powerpoint/2010/main" val="261818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detail drawings, components used to build the mechanical system are described in some detail to show that the designer's specifications are met: relevant codes, standards, geometry, weight, mass, material, heat treatment requirements, surface texture, size tolerances, and geometric tolerances.</a:t>
            </a:r>
            <a:r>
              <a:rPr lang="en-US" baseline="30000" dirty="0" smtClean="0"/>
              <a:t>[</a:t>
            </a:r>
            <a:endParaRPr lang="en-US" dirty="0" smtClean="0"/>
          </a:p>
          <a:p>
            <a:endParaRPr lang="en-US" dirty="0" smtClean="0"/>
          </a:p>
          <a:p>
            <a:r>
              <a:rPr lang="en-US" dirty="0" smtClean="0"/>
              <a:t>The assembly drawing typically includes three orthographic views of the system: overall dimensions, weight and mass, identification of all the components, quantities of material, supply details, list of reference drawings, and notes. Assembly drawings detail how certain component parts are assembled.</a:t>
            </a:r>
          </a:p>
          <a:p>
            <a:endParaRPr lang="en-US" dirty="0" smtClean="0"/>
          </a:p>
          <a:p>
            <a:r>
              <a:rPr lang="en-US" dirty="0" smtClean="0"/>
              <a:t>The schematic is a line diagram, not necessarily to scale, that describes interconnection of components in a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6</a:t>
            </a:fld>
            <a:endParaRPr lang="en-US" dirty="0"/>
          </a:p>
        </p:txBody>
      </p:sp>
    </p:spTree>
    <p:extLst>
      <p:ext uri="{BB962C8B-B14F-4D97-AF65-F5344CB8AC3E}">
        <p14:creationId xmlns:p14="http://schemas.microsoft.com/office/powerpoint/2010/main" val="352907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today in the automotive</a:t>
            </a:r>
            <a:r>
              <a:rPr lang="en-US" baseline="0" dirty="0" smtClean="0"/>
              <a:t> and aerospace industries but is not the most common method.</a:t>
            </a:r>
          </a:p>
          <a:p>
            <a:endParaRPr lang="en-US" baseline="0" dirty="0" smtClean="0"/>
          </a:p>
          <a:p>
            <a:r>
              <a:rPr lang="en-US" dirty="0" smtClean="0"/>
              <a:t>This could be the next step to paperless manufacturing, but at a minimum will allow engineers and designers properly define a model prior to any 2D detail drawings being created. When it comes to design intent, this will allow a more collaborative design and detailing process.</a:t>
            </a:r>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23</a:t>
            </a:fld>
            <a:endParaRPr lang="en-US" dirty="0"/>
          </a:p>
        </p:txBody>
      </p:sp>
    </p:spTree>
    <p:extLst>
      <p:ext uri="{BB962C8B-B14F-4D97-AF65-F5344CB8AC3E}">
        <p14:creationId xmlns:p14="http://schemas.microsoft.com/office/powerpoint/2010/main" val="156930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a:t>
            </a:r>
            <a:r>
              <a:rPr lang="en-US" dirty="0" smtClean="0"/>
              <a:t>eliminate the frustration of trying to figure out how to assemble a piece of furniture, a fixture, or a product:</a:t>
            </a:r>
            <a:r>
              <a:rPr lang="en-US" baseline="0" dirty="0" smtClean="0"/>
              <a:t> s</a:t>
            </a:r>
            <a:r>
              <a:rPr lang="en-US" dirty="0" smtClean="0"/>
              <a:t>howing exactly which part to use, where it goes, and how the result should look. This</a:t>
            </a:r>
            <a:r>
              <a:rPr lang="en-US" baseline="0" dirty="0" smtClean="0"/>
              <a:t> can save </a:t>
            </a:r>
            <a:r>
              <a:rPr lang="en-US" dirty="0" smtClean="0"/>
              <a:t>time and expense</a:t>
            </a:r>
            <a:r>
              <a:rPr lang="en-US" baseline="0" dirty="0" smtClean="0"/>
              <a:t> and can be </a:t>
            </a:r>
            <a:r>
              <a:rPr lang="en-US" dirty="0" smtClean="0"/>
              <a:t>cost-effective marketing tool for products. </a:t>
            </a:r>
          </a:p>
          <a:p>
            <a:endParaRPr lang="en-US" dirty="0" smtClean="0"/>
          </a:p>
          <a:p>
            <a:r>
              <a:rPr lang="en-US" dirty="0" smtClean="0"/>
              <a:t>Check out the video by 123D: http://www.123dview.com/otherservices_animated_assembly_instructions.html</a:t>
            </a:r>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24</a:t>
            </a:fld>
            <a:endParaRPr lang="en-US" dirty="0"/>
          </a:p>
        </p:txBody>
      </p:sp>
    </p:spTree>
    <p:extLst>
      <p:ext uri="{BB962C8B-B14F-4D97-AF65-F5344CB8AC3E}">
        <p14:creationId xmlns:p14="http://schemas.microsoft.com/office/powerpoint/2010/main" val="378602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and edit files on your mobile device or on the web without any software. Share drawings with others and plot to PDF or DWF. Expedite the design review process by viewing and red-lining design files in the field. Files</a:t>
            </a:r>
            <a:r>
              <a:rPr lang="en-US" baseline="0" dirty="0" smtClean="0"/>
              <a:t> can even be saved in the cloud so that you’re not using up precious storage space on your mobile devices.</a:t>
            </a:r>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25</a:t>
            </a:fld>
            <a:endParaRPr lang="en-US" dirty="0"/>
          </a:p>
        </p:txBody>
      </p:sp>
    </p:spTree>
    <p:extLst>
      <p:ext uri="{BB962C8B-B14F-4D97-AF65-F5344CB8AC3E}">
        <p14:creationId xmlns:p14="http://schemas.microsoft.com/office/powerpoint/2010/main" val="130802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control</a:t>
            </a:r>
            <a:r>
              <a:rPr lang="en-US" baseline="0" dirty="0" smtClean="0"/>
              <a:t> </a:t>
            </a:r>
            <a:r>
              <a:rPr lang="en-US" dirty="0" smtClean="0"/>
              <a:t>is a process by which entities review the quality of all factors involved in production. This approach places an emphasis on three aspects:</a:t>
            </a:r>
          </a:p>
          <a:p>
            <a:r>
              <a:rPr lang="en-US" dirty="0" smtClean="0"/>
              <a:t> 1. Elements such as controls, job management, defined and well managed processes,</a:t>
            </a:r>
            <a:r>
              <a:rPr lang="en-US" baseline="0" dirty="0" smtClean="0"/>
              <a:t> </a:t>
            </a:r>
            <a:r>
              <a:rPr lang="en-US" dirty="0" smtClean="0"/>
              <a:t>performance and integrity criteria, and identification of records</a:t>
            </a:r>
          </a:p>
          <a:p>
            <a:r>
              <a:rPr lang="en-US" dirty="0" smtClean="0"/>
              <a:t> 2. Competence, such as knowledge, skills, experience, and qualifications</a:t>
            </a:r>
          </a:p>
          <a:p>
            <a:r>
              <a:rPr lang="en-US" dirty="0" smtClean="0"/>
              <a:t> 3. Soft elements, such as personnel integrity, confidence, organizational culture, motivation, team spirit, and quality relationships.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7</a:t>
            </a:fld>
            <a:endParaRPr lang="en-US" dirty="0"/>
          </a:p>
        </p:txBody>
      </p:sp>
    </p:spTree>
    <p:extLst>
      <p:ext uri="{BB962C8B-B14F-4D97-AF65-F5344CB8AC3E}">
        <p14:creationId xmlns:p14="http://schemas.microsoft.com/office/powerpoint/2010/main" val="241626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DFM is the general engineering art of designing products in such a way that they are easy to manufacture. The basic idea exists in almost all engineering disciplines, but of course the details differ widely depending on the manufacturing technology. This design practice not only focuses on the design aspect of a part but also on the producibility. In simple language it means relative ease to manufacture a product, part or assembly.</a:t>
            </a:r>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8</a:t>
            </a:fld>
            <a:endParaRPr lang="en-US" dirty="0"/>
          </a:p>
        </p:txBody>
      </p:sp>
    </p:spTree>
    <p:extLst>
      <p:ext uri="{BB962C8B-B14F-4D97-AF65-F5344CB8AC3E}">
        <p14:creationId xmlns:p14="http://schemas.microsoft.com/office/powerpoint/2010/main" val="335380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assurance</a:t>
            </a:r>
            <a:r>
              <a:rPr lang="en-US" baseline="0" dirty="0" smtClean="0"/>
              <a:t> </a:t>
            </a:r>
            <a:r>
              <a:rPr lang="en-US" dirty="0" smtClean="0"/>
              <a:t>refers to the planned and systematic activities implemented in a quality system so that quality requirements for a product or service will be fulfilled.</a:t>
            </a:r>
            <a:r>
              <a:rPr lang="en-US" baseline="0" dirty="0" smtClean="0"/>
              <a:t> </a:t>
            </a:r>
            <a:r>
              <a:rPr lang="en-US" dirty="0" smtClean="0"/>
              <a:t>It is the systematic measurement, comparison with a standard, monitoring of processes and an associated feedback loop that confers error prevention.</a:t>
            </a:r>
            <a:r>
              <a:rPr lang="en-US" baseline="0" dirty="0" smtClean="0"/>
              <a:t> </a:t>
            </a:r>
            <a:r>
              <a:rPr lang="en-US" dirty="0" smtClean="0"/>
              <a:t>This can be contrasted with quality control, which is focused on process outputs.</a:t>
            </a:r>
          </a:p>
          <a:p>
            <a:r>
              <a:rPr lang="en-US" dirty="0" smtClean="0"/>
              <a:t> </a:t>
            </a:r>
          </a:p>
          <a:p>
            <a:r>
              <a:rPr lang="en-US" dirty="0" smtClean="0"/>
              <a:t>Two principles included in QA are: "Fit for purpose", the product should be suitable for the intended purpose; and "Right first time", mistakes should be eliminated. QA includes management of the quality of raw materials, assemblies, products and components, services related to production, and management, production and inspection processes.</a:t>
            </a:r>
          </a:p>
          <a:p>
            <a:r>
              <a:rPr lang="en-US" dirty="0" smtClean="0"/>
              <a:t> </a:t>
            </a:r>
          </a:p>
          <a:p>
            <a:r>
              <a:rPr lang="en-US" dirty="0" smtClean="0"/>
              <a:t>Suitable quality is determined by product users, clients or customers, not by society in general. It is not related to cost and adjectives or descriptors such "high" and "poor" are not applicable. For example, a low priced product may be viewed as having high quality because it is disposable where another may be viewed as having poor quality because it is not disposable.</a:t>
            </a:r>
          </a:p>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11</a:t>
            </a:fld>
            <a:endParaRPr lang="en-US" dirty="0"/>
          </a:p>
        </p:txBody>
      </p:sp>
    </p:spTree>
    <p:extLst>
      <p:ext uri="{BB962C8B-B14F-4D97-AF65-F5344CB8AC3E}">
        <p14:creationId xmlns:p14="http://schemas.microsoft.com/office/powerpoint/2010/main" val="217401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13</a:t>
            </a:fld>
            <a:endParaRPr lang="en-US" dirty="0"/>
          </a:p>
        </p:txBody>
      </p:sp>
    </p:spTree>
    <p:extLst>
      <p:ext uri="{BB962C8B-B14F-4D97-AF65-F5344CB8AC3E}">
        <p14:creationId xmlns:p14="http://schemas.microsoft.com/office/powerpoint/2010/main" val="309369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datum is a theoretical ideal plane, line, point, or cylinder. A datum feature is a physical feature of the part identified by a datum feature symbol and corresponding datum feature triangle.</a:t>
            </a:r>
            <a:r>
              <a:rPr lang="en-US" baseline="0" dirty="0" smtClean="0"/>
              <a:t>   </a:t>
            </a:r>
            <a:endParaRPr lang="en-US" dirty="0" smtClean="0"/>
          </a:p>
          <a:p>
            <a:r>
              <a:rPr lang="en-US" dirty="0" smtClean="0"/>
              <a:t> </a:t>
            </a:r>
          </a:p>
          <a:p>
            <a:r>
              <a:rPr lang="en-US" dirty="0" smtClean="0"/>
              <a:t>These are then referred to by one or more datum feature reference which indicate measurements should be made with respect to the corresponding datum feature and may be found in a datum reference frame.</a:t>
            </a:r>
          </a:p>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18</a:t>
            </a:fld>
            <a:endParaRPr lang="en-US" dirty="0"/>
          </a:p>
        </p:txBody>
      </p:sp>
    </p:spTree>
    <p:extLst>
      <p:ext uri="{BB962C8B-B14F-4D97-AF65-F5344CB8AC3E}">
        <p14:creationId xmlns:p14="http://schemas.microsoft.com/office/powerpoint/2010/main" val="161718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19</a:t>
            </a:fld>
            <a:endParaRPr lang="en-US" dirty="0"/>
          </a:p>
        </p:txBody>
      </p:sp>
    </p:spTree>
    <p:extLst>
      <p:ext uri="{BB962C8B-B14F-4D97-AF65-F5344CB8AC3E}">
        <p14:creationId xmlns:p14="http://schemas.microsoft.com/office/powerpoint/2010/main" val="503474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Engineering tolerance is the permissible limit or limits of variation in</a:t>
            </a:r>
          </a:p>
          <a:p>
            <a:r>
              <a:rPr lang="en-US" dirty="0" smtClean="0"/>
              <a:t> 1. A physical dimension,</a:t>
            </a:r>
          </a:p>
          <a:p>
            <a:r>
              <a:rPr lang="en-US" dirty="0" smtClean="0"/>
              <a:t> 2. A measured value or physical property of a material, manufactured object, system, or service,</a:t>
            </a:r>
          </a:p>
          <a:p>
            <a:r>
              <a:rPr lang="en-US" dirty="0" smtClean="0"/>
              <a:t> 3. Other measured values (such as temperature, humidity, etc.).</a:t>
            </a:r>
          </a:p>
          <a:p>
            <a:r>
              <a:rPr lang="en-US" dirty="0" smtClean="0"/>
              <a:t> 4. In engineering and safety, a physical distance or space (tolerance), as in a truck (lorry), train or boat under a bridge as well as a train in a tunnel (see structure gauge and loading gauge).</a:t>
            </a:r>
          </a:p>
          <a:p>
            <a:r>
              <a:rPr lang="en-US" dirty="0" smtClean="0"/>
              <a:t> 5. In mechanical engineering the space between a bolt and a nut or a hole, etc..</a:t>
            </a:r>
          </a:p>
          <a:p>
            <a:r>
              <a:rPr lang="en-US" dirty="0" smtClean="0"/>
              <a:t> </a:t>
            </a:r>
          </a:p>
          <a:p>
            <a:r>
              <a:rPr lang="en-US" dirty="0" smtClean="0"/>
              <a:t>Dimensions, properties, or conditions may vary within certain practical limits without significantly affecting functioning of equipment or a process. Tolerances are specified to allow reasonable leeway for imperfections and inherent variability without compromising performance.</a:t>
            </a:r>
          </a:p>
          <a:p>
            <a:r>
              <a:rPr lang="en-US" dirty="0" smtClean="0"/>
              <a:t> </a:t>
            </a:r>
          </a:p>
          <a:p>
            <a:r>
              <a:rPr lang="en-US" dirty="0" smtClean="0"/>
              <a:t>A variation beyond the tolerance (for example, a temperature that's too hot or too cold) is said to be non-compliant, rejected, or exceeding the tolerance (regardless of if this breach was of the lower or the upper bound). If the tolerance is set too restrictive, resulting in most objects run by it being rejected, it is said to be intolerant.</a:t>
            </a:r>
          </a:p>
          <a:p>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20</a:t>
            </a:fld>
            <a:endParaRPr lang="en-US" dirty="0"/>
          </a:p>
        </p:txBody>
      </p:sp>
    </p:spTree>
    <p:extLst>
      <p:ext uri="{BB962C8B-B14F-4D97-AF65-F5344CB8AC3E}">
        <p14:creationId xmlns:p14="http://schemas.microsoft.com/office/powerpoint/2010/main" val="166661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Geometric dimensioning and tolerancing (GD&amp;T) is a system for defining and communicating engineering tolerances. It uses a symbolic language on engineering drawings and computer-generated three-dimensional solid models for explicitly describing nominal geometry and its allowable variation. It tells the manufacturing staff and machines what degree of accuracy and precision is needed on each facet of the part.</a:t>
            </a:r>
          </a:p>
          <a:p>
            <a:endParaRPr lang="en-US" dirty="0" smtClean="0"/>
          </a:p>
          <a:p>
            <a:r>
              <a:rPr lang="en-US" dirty="0" smtClean="0"/>
              <a:t>Geometric dimensioning and tolerancing (GD&amp;T) is used to define the nominal (theoretically perfect) geometry of parts and assemblies, to define the allowable variation in form and possible size of individual features, and to define the allowable variation between features. Geometric dimensioning and tolerancing specifications are used as follows:</a:t>
            </a:r>
          </a:p>
          <a:p>
            <a:pPr marL="181240" indent="-181240">
              <a:buFont typeface="Arial" pitchFamily="34" charset="0"/>
              <a:buChar char="•"/>
            </a:pPr>
            <a:r>
              <a:rPr lang="en-US" dirty="0" smtClean="0"/>
              <a:t> Dimensioning specifications define the nominal, as-modeled or as-intended geometry. One example is a basic dimension.</a:t>
            </a:r>
          </a:p>
          <a:p>
            <a:pPr marL="181240" indent="-181240">
              <a:buFont typeface="Arial" pitchFamily="34" charset="0"/>
              <a:buChar char="•"/>
            </a:pPr>
            <a:r>
              <a:rPr lang="en-US" dirty="0" smtClean="0"/>
              <a:t> Tolerancing specifications define the allowable variation for the form and possibly the size of individual features, and the allowable variation in orientation and location between features. Two examples are linear dimensions and feature control frames using a datum reference (both shown above).</a:t>
            </a:r>
          </a:p>
          <a:p>
            <a:r>
              <a:rPr lang="en-US" dirty="0" smtClean="0"/>
              <a:t> </a:t>
            </a:r>
          </a:p>
          <a:p>
            <a:r>
              <a:rPr lang="en-US" dirty="0" smtClean="0"/>
              <a:t>There are several standards available worldwide that describe the symbols and define the rules used in GD&amp;T. One such standard is American Society of Mechanical Engineers (ASME) Y14.5-2009. The Y14.5 standard has the advantage of providing a fairly complete set of standards for GD&amp;T in one document. The ISO standards, in comparison, typically only address a single topic at a time. </a:t>
            </a:r>
            <a:endParaRPr lang="en-US" dirty="0"/>
          </a:p>
        </p:txBody>
      </p:sp>
      <p:sp>
        <p:nvSpPr>
          <p:cNvPr id="4" name="Slide Number Placeholder 3"/>
          <p:cNvSpPr>
            <a:spLocks noGrp="1"/>
          </p:cNvSpPr>
          <p:nvPr>
            <p:ph type="sldNum" sz="quarter" idx="10"/>
          </p:nvPr>
        </p:nvSpPr>
        <p:spPr/>
        <p:txBody>
          <a:bodyPr/>
          <a:lstStyle/>
          <a:p>
            <a:fld id="{F9AF6C9F-7066-459C-BB17-50DCE68E7624}" type="slidenum">
              <a:rPr lang="en-US" smtClean="0"/>
              <a:t>21</a:t>
            </a:fld>
            <a:endParaRPr lang="en-US" dirty="0"/>
          </a:p>
        </p:txBody>
      </p:sp>
    </p:spTree>
    <p:extLst>
      <p:ext uri="{BB962C8B-B14F-4D97-AF65-F5344CB8AC3E}">
        <p14:creationId xmlns:p14="http://schemas.microsoft.com/office/powerpoint/2010/main" val="26916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981200"/>
            <a:ext cx="9144000" cy="17526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2057401"/>
            <a:ext cx="8839200" cy="1600200"/>
          </a:xfrm>
        </p:spPr>
        <p:txBody>
          <a:bodyPr>
            <a:normAutofit/>
          </a:bodyPr>
          <a:lstStyle>
            <a:lvl1pPr>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67200"/>
            <a:ext cx="7696200" cy="1828800"/>
          </a:xfrm>
        </p:spPr>
        <p:txBody>
          <a:bodyPr>
            <a:normAutofit/>
          </a:bodyPr>
          <a:lstStyle>
            <a:lvl1pPr marL="0" indent="0" algn="l">
              <a:buNone/>
              <a:defRPr sz="240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1295400"/>
            <a:ext cx="9144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28600" y="6400800"/>
            <a:ext cx="3556679" cy="307777"/>
          </a:xfrm>
          <a:prstGeom prst="rect">
            <a:avLst/>
          </a:prstGeom>
          <a:noFill/>
        </p:spPr>
        <p:txBody>
          <a:bodyPr wrap="none" rtlCol="0">
            <a:spAutoFit/>
          </a:bodyPr>
          <a:lstStyle/>
          <a:p>
            <a:r>
              <a:rPr lang="en-US" sz="1400" dirty="0" smtClean="0">
                <a:solidFill>
                  <a:schemeClr val="tx1">
                    <a:lumMod val="50000"/>
                    <a:lumOff val="50000"/>
                  </a:schemeClr>
                </a:solidFill>
                <a:latin typeface="Arial" pitchFamily="34" charset="0"/>
                <a:cs typeface="Arial" pitchFamily="34" charset="0"/>
              </a:rPr>
              <a:t>ME 24-688 Introduction</a:t>
            </a:r>
            <a:r>
              <a:rPr lang="en-US" sz="1400" baseline="0" dirty="0" smtClean="0">
                <a:solidFill>
                  <a:schemeClr val="tx1">
                    <a:lumMod val="50000"/>
                    <a:lumOff val="50000"/>
                  </a:schemeClr>
                </a:solidFill>
                <a:latin typeface="Arial" pitchFamily="34" charset="0"/>
                <a:cs typeface="Arial" pitchFamily="34" charset="0"/>
              </a:rPr>
              <a:t> to CAD/CAE Tools</a:t>
            </a:r>
            <a:endParaRPr lang="en-US" sz="1400" dirty="0">
              <a:solidFill>
                <a:schemeClr val="tx1">
                  <a:lumMod val="50000"/>
                  <a:lumOff val="50000"/>
                </a:schemeClr>
              </a:solidFill>
              <a:latin typeface="Arial" pitchFamily="34" charset="0"/>
              <a:cs typeface="Arial" pitchFamily="34" charset="0"/>
            </a:endParaRPr>
          </a:p>
        </p:txBody>
      </p:sp>
      <p:sp>
        <p:nvSpPr>
          <p:cNvPr id="4" name="Rectangle 3"/>
          <p:cNvSpPr/>
          <p:nvPr userDrawn="1"/>
        </p:nvSpPr>
        <p:spPr>
          <a:xfrm>
            <a:off x="0" y="3733800"/>
            <a:ext cx="9144000" cy="457200"/>
          </a:xfrm>
          <a:prstGeom prst="rect">
            <a:avLst/>
          </a:prstGeom>
          <a:gradFill flip="none" rotWithShape="1">
            <a:gsLst>
              <a:gs pos="0">
                <a:schemeClr val="bg1">
                  <a:lumMod val="6500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7136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lvl1pPr algn="l">
              <a:defRPr sz="3600" b="1">
                <a:solidFill>
                  <a:srgbClr val="9A00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534400" cy="4876800"/>
          </a:xfrm>
        </p:spPr>
        <p:txBody>
          <a:bodyPr/>
          <a:lstStyle>
            <a:lvl1pPr>
              <a:buClr>
                <a:srgbClr val="9A0000"/>
              </a:buClr>
              <a:defRPr>
                <a:latin typeface="Arial" pitchFamily="34" charset="0"/>
                <a:cs typeface="Arial" pitchFamily="34" charset="0"/>
              </a:defRPr>
            </a:lvl1pPr>
            <a:lvl2pPr>
              <a:defRPr sz="2000">
                <a:solidFill>
                  <a:schemeClr val="tx1">
                    <a:lumMod val="65000"/>
                    <a:lumOff val="35000"/>
                  </a:schemeClr>
                </a:solidFill>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6200" y="6489799"/>
            <a:ext cx="3556679" cy="307777"/>
          </a:xfrm>
          <a:prstGeom prst="rect">
            <a:avLst/>
          </a:prstGeom>
          <a:noFill/>
        </p:spPr>
        <p:txBody>
          <a:bodyPr wrap="none" rtlCol="0">
            <a:spAutoFit/>
          </a:bodyPr>
          <a:lstStyle/>
          <a:p>
            <a:r>
              <a:rPr lang="en-US" sz="1400" dirty="0" smtClean="0">
                <a:solidFill>
                  <a:schemeClr val="bg1">
                    <a:lumMod val="50000"/>
                  </a:schemeClr>
                </a:solidFill>
                <a:latin typeface="Arial" pitchFamily="34" charset="0"/>
                <a:cs typeface="Arial" pitchFamily="34" charset="0"/>
              </a:rPr>
              <a:t>ME 24-688 Introduction</a:t>
            </a:r>
            <a:r>
              <a:rPr lang="en-US" sz="1400" baseline="0" dirty="0" smtClean="0">
                <a:solidFill>
                  <a:schemeClr val="bg1">
                    <a:lumMod val="50000"/>
                  </a:schemeClr>
                </a:solidFill>
                <a:latin typeface="Arial" pitchFamily="34" charset="0"/>
                <a:cs typeface="Arial" pitchFamily="34" charset="0"/>
              </a:rPr>
              <a:t> to CAD/CAE Tools</a:t>
            </a:r>
            <a:endParaRPr lang="en-US" sz="1400" dirty="0">
              <a:solidFill>
                <a:schemeClr val="bg1">
                  <a:lumMod val="50000"/>
                </a:schemeClr>
              </a:solidFill>
              <a:latin typeface="Arial" pitchFamily="34" charset="0"/>
              <a:cs typeface="Arial" pitchFamily="34" charset="0"/>
            </a:endParaRPr>
          </a:p>
        </p:txBody>
      </p:sp>
      <p:sp>
        <p:nvSpPr>
          <p:cNvPr id="4" name="Rectangle 3"/>
          <p:cNvSpPr/>
          <p:nvPr userDrawn="1"/>
        </p:nvSpPr>
        <p:spPr>
          <a:xfrm>
            <a:off x="304800" y="1066800"/>
            <a:ext cx="8534400" cy="76200"/>
          </a:xfrm>
          <a:prstGeom prst="rect">
            <a:avLst/>
          </a:prstGeom>
          <a:gradFill flip="none" rotWithShape="1">
            <a:gsLst>
              <a:gs pos="0">
                <a:schemeClr val="bg1">
                  <a:lumMod val="6500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3800" y="6429375"/>
            <a:ext cx="54102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8562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A283-E1CF-4491-B319-DFCCF8138478}" type="datetimeFigureOut">
              <a:rPr lang="en-US" smtClean="0"/>
              <a:t>10/3/2012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FC597-6FD8-47C0-8770-C880567561EF}" type="slidenum">
              <a:rPr lang="en-US" smtClean="0"/>
              <a:t>‹#›</a:t>
            </a:fld>
            <a:endParaRPr lang="en-US" dirty="0"/>
          </a:p>
        </p:txBody>
      </p:sp>
    </p:spTree>
    <p:extLst>
      <p:ext uri="{BB962C8B-B14F-4D97-AF65-F5344CB8AC3E}">
        <p14:creationId xmlns:p14="http://schemas.microsoft.com/office/powerpoint/2010/main" val="2977413695"/>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6 - Lecture</a:t>
            </a:r>
            <a:br>
              <a:rPr lang="en-US" dirty="0" smtClean="0"/>
            </a:br>
            <a:r>
              <a:rPr lang="en-US" dirty="0" smtClean="0"/>
              <a:t>Product Documentation</a:t>
            </a:r>
            <a:endParaRPr lang="en-US" dirty="0"/>
          </a:p>
        </p:txBody>
      </p:sp>
    </p:spTree>
    <p:extLst>
      <p:ext uri="{BB962C8B-B14F-4D97-AF65-F5344CB8AC3E}">
        <p14:creationId xmlns:p14="http://schemas.microsoft.com/office/powerpoint/2010/main" val="1505604943"/>
      </p:ext>
    </p:extLst>
  </p:cSld>
  <p:clrMapOvr>
    <a:masterClrMapping/>
  </p:clrMapOvr>
  <mc:AlternateContent xmlns:mc="http://schemas.openxmlformats.org/markup-compatibility/2006" xmlns:p14="http://schemas.microsoft.com/office/powerpoint/2010/main">
    <mc:Choice Requires="p14">
      <p:transition spd="slow" p14:dur="2000" advTm="3514"/>
    </mc:Choice>
    <mc:Fallback xmlns="">
      <p:transition spd="slow" advTm="351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Process Cost</a:t>
            </a:r>
            <a:endParaRPr lang="en-US" dirty="0"/>
          </a:p>
        </p:txBody>
      </p:sp>
      <p:cxnSp>
        <p:nvCxnSpPr>
          <p:cNvPr id="4" name="Straight Connector 3"/>
          <p:cNvCxnSpPr/>
          <p:nvPr/>
        </p:nvCxnSpPr>
        <p:spPr>
          <a:xfrm>
            <a:off x="1229980" y="1598070"/>
            <a:ext cx="0" cy="392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29980" y="5522573"/>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26143" y="3406472"/>
            <a:ext cx="1484702" cy="338554"/>
          </a:xfrm>
          <a:prstGeom prst="rect">
            <a:avLst/>
          </a:prstGeom>
          <a:noFill/>
        </p:spPr>
        <p:txBody>
          <a:bodyPr wrap="none" rtlCol="0">
            <a:spAutoFit/>
          </a:bodyPr>
          <a:lstStyle/>
          <a:p>
            <a:pPr algn="ctr"/>
            <a:r>
              <a:rPr lang="en-US" sz="1600" b="1" dirty="0" smtClean="0">
                <a:latin typeface="Arial" pitchFamily="34" charset="0"/>
                <a:cs typeface="Arial" pitchFamily="34" charset="0"/>
              </a:rPr>
              <a:t>Relative Cost</a:t>
            </a:r>
            <a:endParaRPr lang="en-US" sz="1600" b="1" dirty="0">
              <a:latin typeface="Arial" pitchFamily="34" charset="0"/>
              <a:cs typeface="Arial" pitchFamily="34" charset="0"/>
            </a:endParaRPr>
          </a:p>
        </p:txBody>
      </p:sp>
      <p:sp>
        <p:nvSpPr>
          <p:cNvPr id="8" name="TextBox 7"/>
          <p:cNvSpPr txBox="1"/>
          <p:nvPr/>
        </p:nvSpPr>
        <p:spPr>
          <a:xfrm>
            <a:off x="1382380" y="5629229"/>
            <a:ext cx="1143000" cy="738664"/>
          </a:xfrm>
          <a:prstGeom prst="rect">
            <a:avLst/>
          </a:prstGeom>
          <a:noFill/>
        </p:spPr>
        <p:txBody>
          <a:bodyPr wrap="square" rtlCol="0">
            <a:spAutoFit/>
          </a:bodyPr>
          <a:lstStyle/>
          <a:p>
            <a:pPr algn="ctr"/>
            <a:r>
              <a:rPr lang="en-US" sz="1400" dirty="0" smtClean="0">
                <a:latin typeface="Arial" pitchFamily="34" charset="0"/>
                <a:cs typeface="Arial" pitchFamily="34" charset="0"/>
              </a:rPr>
              <a:t>Rough Machining</a:t>
            </a:r>
            <a:br>
              <a:rPr lang="en-US" sz="1400" dirty="0" smtClean="0">
                <a:latin typeface="Arial" pitchFamily="34" charset="0"/>
                <a:cs typeface="Arial" pitchFamily="34" charset="0"/>
              </a:rPr>
            </a:br>
            <a:r>
              <a:rPr lang="en-US" sz="1400" dirty="0" smtClean="0">
                <a:latin typeface="Arial" pitchFamily="34" charset="0"/>
                <a:cs typeface="Arial" pitchFamily="34" charset="0"/>
              </a:rPr>
              <a:t>+/- 0.030”</a:t>
            </a:r>
            <a:endParaRPr lang="en-US" sz="1400" dirty="0">
              <a:latin typeface="Arial" pitchFamily="34" charset="0"/>
              <a:cs typeface="Arial" pitchFamily="34" charset="0"/>
            </a:endParaRPr>
          </a:p>
        </p:txBody>
      </p:sp>
      <p:sp>
        <p:nvSpPr>
          <p:cNvPr id="9" name="TextBox 8"/>
          <p:cNvSpPr txBox="1"/>
          <p:nvPr/>
        </p:nvSpPr>
        <p:spPr>
          <a:xfrm>
            <a:off x="2830180" y="5629229"/>
            <a:ext cx="1143000" cy="738664"/>
          </a:xfrm>
          <a:prstGeom prst="rect">
            <a:avLst/>
          </a:prstGeom>
          <a:noFill/>
        </p:spPr>
        <p:txBody>
          <a:bodyPr wrap="square" rtlCol="0">
            <a:spAutoFit/>
          </a:bodyPr>
          <a:lstStyle/>
          <a:p>
            <a:pPr algn="ctr"/>
            <a:r>
              <a:rPr lang="en-US" sz="1400" dirty="0" smtClean="0">
                <a:latin typeface="Arial" pitchFamily="34" charset="0"/>
                <a:cs typeface="Arial" pitchFamily="34" charset="0"/>
              </a:rPr>
              <a:t>Standard Machining</a:t>
            </a:r>
            <a:br>
              <a:rPr lang="en-US" sz="1400" dirty="0" smtClean="0">
                <a:latin typeface="Arial" pitchFamily="34" charset="0"/>
                <a:cs typeface="Arial" pitchFamily="34" charset="0"/>
              </a:rPr>
            </a:br>
            <a:r>
              <a:rPr lang="en-US" sz="1400" dirty="0" smtClean="0">
                <a:latin typeface="Arial" pitchFamily="34" charset="0"/>
                <a:cs typeface="Arial" pitchFamily="34" charset="0"/>
              </a:rPr>
              <a:t>+/- 0.005”</a:t>
            </a:r>
            <a:endParaRPr lang="en-US" sz="1400" dirty="0">
              <a:latin typeface="Arial" pitchFamily="34" charset="0"/>
              <a:cs typeface="Arial" pitchFamily="34" charset="0"/>
            </a:endParaRPr>
          </a:p>
        </p:txBody>
      </p:sp>
      <p:sp>
        <p:nvSpPr>
          <p:cNvPr id="10" name="TextBox 9"/>
          <p:cNvSpPr txBox="1"/>
          <p:nvPr/>
        </p:nvSpPr>
        <p:spPr>
          <a:xfrm>
            <a:off x="4277980" y="5629229"/>
            <a:ext cx="1143000" cy="738664"/>
          </a:xfrm>
          <a:prstGeom prst="rect">
            <a:avLst/>
          </a:prstGeom>
          <a:noFill/>
        </p:spPr>
        <p:txBody>
          <a:bodyPr wrap="square" rtlCol="0">
            <a:spAutoFit/>
          </a:bodyPr>
          <a:lstStyle/>
          <a:p>
            <a:pPr algn="ctr"/>
            <a:r>
              <a:rPr lang="en-US" sz="1400" dirty="0" smtClean="0">
                <a:latin typeface="Arial" pitchFamily="34" charset="0"/>
                <a:cs typeface="Arial" pitchFamily="34" charset="0"/>
              </a:rPr>
              <a:t>Fine Machining</a:t>
            </a:r>
            <a:br>
              <a:rPr lang="en-US" sz="1400" dirty="0" smtClean="0">
                <a:latin typeface="Arial" pitchFamily="34" charset="0"/>
                <a:cs typeface="Arial" pitchFamily="34" charset="0"/>
              </a:rPr>
            </a:br>
            <a:r>
              <a:rPr lang="en-US" sz="1400" dirty="0" smtClean="0">
                <a:latin typeface="Arial" pitchFamily="34" charset="0"/>
                <a:cs typeface="Arial" pitchFamily="34" charset="0"/>
              </a:rPr>
              <a:t>+/- 0.001”</a:t>
            </a:r>
            <a:endParaRPr lang="en-US" sz="1400" dirty="0">
              <a:latin typeface="Arial" pitchFamily="34" charset="0"/>
              <a:cs typeface="Arial" pitchFamily="34" charset="0"/>
            </a:endParaRPr>
          </a:p>
        </p:txBody>
      </p:sp>
      <p:sp>
        <p:nvSpPr>
          <p:cNvPr id="11" name="TextBox 10"/>
          <p:cNvSpPr txBox="1"/>
          <p:nvPr/>
        </p:nvSpPr>
        <p:spPr>
          <a:xfrm>
            <a:off x="7097380" y="5629229"/>
            <a:ext cx="1295400" cy="523220"/>
          </a:xfrm>
          <a:prstGeom prst="rect">
            <a:avLst/>
          </a:prstGeom>
          <a:noFill/>
        </p:spPr>
        <p:txBody>
          <a:bodyPr wrap="square" rtlCol="0">
            <a:spAutoFit/>
          </a:bodyPr>
          <a:lstStyle/>
          <a:p>
            <a:pPr algn="ctr"/>
            <a:r>
              <a:rPr lang="en-US" sz="1400" dirty="0" smtClean="0">
                <a:latin typeface="Arial" pitchFamily="34" charset="0"/>
                <a:cs typeface="Arial" pitchFamily="34" charset="0"/>
              </a:rPr>
              <a:t>Honing</a:t>
            </a:r>
            <a:br>
              <a:rPr lang="en-US" sz="1400" dirty="0" smtClean="0">
                <a:latin typeface="Arial" pitchFamily="34" charset="0"/>
                <a:cs typeface="Arial" pitchFamily="34" charset="0"/>
              </a:rPr>
            </a:br>
            <a:r>
              <a:rPr lang="en-US" sz="1400" dirty="0" smtClean="0">
                <a:latin typeface="Arial" pitchFamily="34" charset="0"/>
                <a:cs typeface="Arial" pitchFamily="34" charset="0"/>
              </a:rPr>
              <a:t>+/- 0.0002”</a:t>
            </a:r>
            <a:endParaRPr lang="en-US" sz="1400" dirty="0">
              <a:latin typeface="Arial" pitchFamily="34" charset="0"/>
              <a:cs typeface="Arial" pitchFamily="34" charset="0"/>
            </a:endParaRPr>
          </a:p>
        </p:txBody>
      </p:sp>
      <p:sp>
        <p:nvSpPr>
          <p:cNvPr id="12" name="TextBox 11"/>
          <p:cNvSpPr txBox="1"/>
          <p:nvPr/>
        </p:nvSpPr>
        <p:spPr>
          <a:xfrm>
            <a:off x="5682701" y="5629229"/>
            <a:ext cx="1295400" cy="523220"/>
          </a:xfrm>
          <a:prstGeom prst="rect">
            <a:avLst/>
          </a:prstGeom>
          <a:noFill/>
        </p:spPr>
        <p:txBody>
          <a:bodyPr wrap="square" rtlCol="0">
            <a:spAutoFit/>
          </a:bodyPr>
          <a:lstStyle/>
          <a:p>
            <a:pPr algn="ctr"/>
            <a:r>
              <a:rPr lang="en-US" sz="1400" dirty="0" smtClean="0">
                <a:latin typeface="Arial" pitchFamily="34" charset="0"/>
                <a:cs typeface="Arial" pitchFamily="34" charset="0"/>
              </a:rPr>
              <a:t>Grinding</a:t>
            </a:r>
            <a:br>
              <a:rPr lang="en-US" sz="1400" dirty="0" smtClean="0">
                <a:latin typeface="Arial" pitchFamily="34" charset="0"/>
                <a:cs typeface="Arial" pitchFamily="34" charset="0"/>
              </a:rPr>
            </a:br>
            <a:r>
              <a:rPr lang="en-US" sz="1400" dirty="0" smtClean="0">
                <a:latin typeface="Arial" pitchFamily="34" charset="0"/>
                <a:cs typeface="Arial" pitchFamily="34" charset="0"/>
              </a:rPr>
              <a:t>+/- 0.0005”</a:t>
            </a:r>
            <a:endParaRPr lang="en-US" sz="1400" dirty="0">
              <a:latin typeface="Arial" pitchFamily="34" charset="0"/>
              <a:cs typeface="Arial" pitchFamily="34" charset="0"/>
            </a:endParaRPr>
          </a:p>
        </p:txBody>
      </p:sp>
      <p:sp>
        <p:nvSpPr>
          <p:cNvPr id="13" name="TextBox 12"/>
          <p:cNvSpPr txBox="1"/>
          <p:nvPr/>
        </p:nvSpPr>
        <p:spPr>
          <a:xfrm>
            <a:off x="435714" y="1464421"/>
            <a:ext cx="794266" cy="307777"/>
          </a:xfrm>
          <a:prstGeom prst="rect">
            <a:avLst/>
          </a:prstGeom>
          <a:noFill/>
        </p:spPr>
        <p:txBody>
          <a:bodyPr wrap="square" rtlCol="0">
            <a:spAutoFit/>
          </a:bodyPr>
          <a:lstStyle/>
          <a:p>
            <a:pPr algn="r"/>
            <a:r>
              <a:rPr lang="en-US" sz="1400" dirty="0" smtClean="0">
                <a:latin typeface="Arial" pitchFamily="34" charset="0"/>
                <a:cs typeface="Arial" pitchFamily="34" charset="0"/>
              </a:rPr>
              <a:t>10</a:t>
            </a:r>
            <a:endParaRPr lang="en-US" sz="1400" dirty="0">
              <a:latin typeface="Arial" pitchFamily="34" charset="0"/>
              <a:cs typeface="Arial" pitchFamily="34" charset="0"/>
            </a:endParaRPr>
          </a:p>
        </p:txBody>
      </p:sp>
      <p:sp>
        <p:nvSpPr>
          <p:cNvPr id="14" name="TextBox 13"/>
          <p:cNvSpPr txBox="1"/>
          <p:nvPr/>
        </p:nvSpPr>
        <p:spPr>
          <a:xfrm>
            <a:off x="435714" y="5368684"/>
            <a:ext cx="794266" cy="307777"/>
          </a:xfrm>
          <a:prstGeom prst="rect">
            <a:avLst/>
          </a:prstGeom>
          <a:noFill/>
        </p:spPr>
        <p:txBody>
          <a:bodyPr wrap="square" rtlCol="0">
            <a:spAutoFit/>
          </a:bodyPr>
          <a:lstStyle/>
          <a:p>
            <a:pPr algn="r"/>
            <a:r>
              <a:rPr lang="en-US" sz="1400" dirty="0" smtClean="0">
                <a:latin typeface="Arial" pitchFamily="34" charset="0"/>
                <a:cs typeface="Arial" pitchFamily="34" charset="0"/>
              </a:rPr>
              <a:t>0</a:t>
            </a:r>
            <a:endParaRPr lang="en-US" sz="1400" dirty="0">
              <a:latin typeface="Arial" pitchFamily="34" charset="0"/>
              <a:cs typeface="Arial" pitchFamily="34" charset="0"/>
            </a:endParaRPr>
          </a:p>
        </p:txBody>
      </p:sp>
      <p:sp>
        <p:nvSpPr>
          <p:cNvPr id="15" name="TextBox 14"/>
          <p:cNvSpPr txBox="1"/>
          <p:nvPr/>
        </p:nvSpPr>
        <p:spPr>
          <a:xfrm>
            <a:off x="435714" y="2232212"/>
            <a:ext cx="794266" cy="307777"/>
          </a:xfrm>
          <a:prstGeom prst="rect">
            <a:avLst/>
          </a:prstGeom>
          <a:noFill/>
        </p:spPr>
        <p:txBody>
          <a:bodyPr wrap="square" rtlCol="0">
            <a:spAutoFit/>
          </a:bodyPr>
          <a:lstStyle/>
          <a:p>
            <a:pPr algn="r"/>
            <a:r>
              <a:rPr lang="en-US" sz="1400" dirty="0" smtClean="0">
                <a:latin typeface="Arial" pitchFamily="34" charset="0"/>
                <a:cs typeface="Arial" pitchFamily="34" charset="0"/>
              </a:rPr>
              <a:t>8</a:t>
            </a:r>
            <a:endParaRPr lang="en-US" sz="1400" dirty="0">
              <a:latin typeface="Arial" pitchFamily="34" charset="0"/>
              <a:cs typeface="Arial" pitchFamily="34" charset="0"/>
            </a:endParaRPr>
          </a:p>
        </p:txBody>
      </p:sp>
      <p:sp>
        <p:nvSpPr>
          <p:cNvPr id="16" name="TextBox 15"/>
          <p:cNvSpPr txBox="1"/>
          <p:nvPr/>
        </p:nvSpPr>
        <p:spPr>
          <a:xfrm>
            <a:off x="435714" y="3014378"/>
            <a:ext cx="794266" cy="307777"/>
          </a:xfrm>
          <a:prstGeom prst="rect">
            <a:avLst/>
          </a:prstGeom>
          <a:noFill/>
        </p:spPr>
        <p:txBody>
          <a:bodyPr wrap="square" rtlCol="0">
            <a:spAutoFit/>
          </a:bodyPr>
          <a:lstStyle/>
          <a:p>
            <a:pPr algn="r"/>
            <a:r>
              <a:rPr lang="en-US" sz="1400" dirty="0" smtClean="0">
                <a:latin typeface="Arial" pitchFamily="34" charset="0"/>
                <a:cs typeface="Arial" pitchFamily="34" charset="0"/>
              </a:rPr>
              <a:t>6</a:t>
            </a:r>
            <a:endParaRPr lang="en-US" sz="1400" dirty="0">
              <a:latin typeface="Arial" pitchFamily="34" charset="0"/>
              <a:cs typeface="Arial" pitchFamily="34" charset="0"/>
            </a:endParaRPr>
          </a:p>
        </p:txBody>
      </p:sp>
      <p:sp>
        <p:nvSpPr>
          <p:cNvPr id="17" name="TextBox 16"/>
          <p:cNvSpPr txBox="1"/>
          <p:nvPr/>
        </p:nvSpPr>
        <p:spPr>
          <a:xfrm>
            <a:off x="435714" y="3802409"/>
            <a:ext cx="794266" cy="307777"/>
          </a:xfrm>
          <a:prstGeom prst="rect">
            <a:avLst/>
          </a:prstGeom>
          <a:noFill/>
        </p:spPr>
        <p:txBody>
          <a:bodyPr wrap="square" rtlCol="0">
            <a:spAutoFit/>
          </a:bodyPr>
          <a:lstStyle/>
          <a:p>
            <a:pPr algn="r"/>
            <a:r>
              <a:rPr lang="en-US" sz="1400" dirty="0" smtClean="0">
                <a:latin typeface="Arial" pitchFamily="34" charset="0"/>
                <a:cs typeface="Arial" pitchFamily="34" charset="0"/>
              </a:rPr>
              <a:t>4</a:t>
            </a:r>
            <a:endParaRPr lang="en-US" sz="1400" dirty="0">
              <a:latin typeface="Arial" pitchFamily="34" charset="0"/>
              <a:cs typeface="Arial" pitchFamily="34" charset="0"/>
            </a:endParaRPr>
          </a:p>
        </p:txBody>
      </p:sp>
      <p:sp>
        <p:nvSpPr>
          <p:cNvPr id="18" name="TextBox 17"/>
          <p:cNvSpPr txBox="1"/>
          <p:nvPr/>
        </p:nvSpPr>
        <p:spPr>
          <a:xfrm>
            <a:off x="431520" y="4580653"/>
            <a:ext cx="794266" cy="307777"/>
          </a:xfrm>
          <a:prstGeom prst="rect">
            <a:avLst/>
          </a:prstGeom>
          <a:noFill/>
        </p:spPr>
        <p:txBody>
          <a:bodyPr wrap="square" rtlCol="0">
            <a:spAutoFit/>
          </a:bodyPr>
          <a:lstStyle/>
          <a:p>
            <a:pPr algn="r"/>
            <a:r>
              <a:rPr lang="en-US" sz="1400" dirty="0" smtClean="0">
                <a:latin typeface="Arial" pitchFamily="34" charset="0"/>
                <a:cs typeface="Arial" pitchFamily="34" charset="0"/>
              </a:rPr>
              <a:t>2</a:t>
            </a:r>
            <a:endParaRPr lang="en-US" sz="1400" dirty="0">
              <a:latin typeface="Arial" pitchFamily="34" charset="0"/>
              <a:cs typeface="Arial" pitchFamily="34" charset="0"/>
            </a:endParaRPr>
          </a:p>
        </p:txBody>
      </p:sp>
      <p:cxnSp>
        <p:nvCxnSpPr>
          <p:cNvPr id="19" name="Straight Connector 18"/>
          <p:cNvCxnSpPr>
            <a:stCxn id="18" idx="3"/>
          </p:cNvCxnSpPr>
          <p:nvPr/>
        </p:nvCxnSpPr>
        <p:spPr>
          <a:xfrm>
            <a:off x="1225786" y="4734542"/>
            <a:ext cx="72431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3"/>
          </p:cNvCxnSpPr>
          <p:nvPr/>
        </p:nvCxnSpPr>
        <p:spPr>
          <a:xfrm>
            <a:off x="1229980" y="3956298"/>
            <a:ext cx="7239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3"/>
          </p:cNvCxnSpPr>
          <p:nvPr/>
        </p:nvCxnSpPr>
        <p:spPr>
          <a:xfrm flipV="1">
            <a:off x="1229980" y="3168266"/>
            <a:ext cx="7239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3"/>
          </p:cNvCxnSpPr>
          <p:nvPr/>
        </p:nvCxnSpPr>
        <p:spPr>
          <a:xfrm>
            <a:off x="1229980" y="2386101"/>
            <a:ext cx="7239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247806" y="1595550"/>
            <a:ext cx="7221174" cy="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677780" y="1595551"/>
            <a:ext cx="0" cy="39270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125580" y="1595551"/>
            <a:ext cx="0" cy="39270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573380" y="1595551"/>
            <a:ext cx="0" cy="39270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021180" y="1595551"/>
            <a:ext cx="0" cy="39270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468980" y="1598070"/>
            <a:ext cx="0" cy="39245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225786" y="5106888"/>
            <a:ext cx="1451994" cy="1"/>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82293" y="3168267"/>
            <a:ext cx="1438887"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7021180" y="1598070"/>
            <a:ext cx="1" cy="1570197"/>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723195" y="4751438"/>
            <a:ext cx="470000" cy="338554"/>
          </a:xfrm>
          <a:prstGeom prst="rect">
            <a:avLst/>
          </a:prstGeom>
          <a:solidFill>
            <a:schemeClr val="bg1"/>
          </a:solidFill>
        </p:spPr>
        <p:txBody>
          <a:bodyPr wrap="none" rtlCol="0">
            <a:spAutoFit/>
          </a:bodyPr>
          <a:lstStyle/>
          <a:p>
            <a:pPr algn="ctr"/>
            <a:r>
              <a:rPr lang="en-US" sz="1600" dirty="0" smtClean="0">
                <a:solidFill>
                  <a:srgbClr val="9A0000"/>
                </a:solidFill>
                <a:latin typeface="Arial" pitchFamily="34" charset="0"/>
                <a:cs typeface="Arial" pitchFamily="34" charset="0"/>
              </a:rPr>
              <a:t>1.0</a:t>
            </a:r>
            <a:endParaRPr lang="en-US" sz="1600" dirty="0">
              <a:solidFill>
                <a:srgbClr val="9A0000"/>
              </a:solidFill>
              <a:latin typeface="Arial" pitchFamily="34" charset="0"/>
              <a:cs typeface="Arial" pitchFamily="34" charset="0"/>
            </a:endParaRPr>
          </a:p>
        </p:txBody>
      </p:sp>
      <p:cxnSp>
        <p:nvCxnSpPr>
          <p:cNvPr id="40" name="Straight Connector 39"/>
          <p:cNvCxnSpPr/>
          <p:nvPr/>
        </p:nvCxnSpPr>
        <p:spPr>
          <a:xfrm flipV="1">
            <a:off x="2677780" y="4734542"/>
            <a:ext cx="0" cy="372347"/>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673586" y="4734540"/>
            <a:ext cx="1451994" cy="1"/>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121386" y="4113747"/>
            <a:ext cx="1451994" cy="1"/>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82293" y="3168267"/>
            <a:ext cx="0" cy="94192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116577" y="4110186"/>
            <a:ext cx="0" cy="624357"/>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021180" y="1598070"/>
            <a:ext cx="1438887" cy="0"/>
          </a:xfrm>
          <a:prstGeom prst="line">
            <a:avLst/>
          </a:prstGeom>
          <a:ln w="38100">
            <a:solidFill>
              <a:srgbClr val="9A000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64583" y="4348903"/>
            <a:ext cx="434734" cy="338554"/>
          </a:xfrm>
          <a:prstGeom prst="rect">
            <a:avLst/>
          </a:prstGeom>
          <a:solidFill>
            <a:schemeClr val="bg1"/>
          </a:solidFill>
        </p:spPr>
        <p:txBody>
          <a:bodyPr wrap="none" rtlCol="0">
            <a:spAutoFit/>
          </a:bodyPr>
          <a:lstStyle/>
          <a:p>
            <a:pPr algn="ctr"/>
            <a:r>
              <a:rPr lang="en-US" sz="1600" dirty="0" smtClean="0">
                <a:solidFill>
                  <a:srgbClr val="9A0000"/>
                </a:solidFill>
                <a:latin typeface="Arial" pitchFamily="34" charset="0"/>
                <a:cs typeface="Arial" pitchFamily="34" charset="0"/>
              </a:rPr>
              <a:t>2X</a:t>
            </a:r>
            <a:endParaRPr lang="en-US" sz="1600" dirty="0">
              <a:solidFill>
                <a:srgbClr val="9A0000"/>
              </a:solidFill>
              <a:latin typeface="Arial" pitchFamily="34" charset="0"/>
              <a:cs typeface="Arial" pitchFamily="34" charset="0"/>
            </a:endParaRPr>
          </a:p>
        </p:txBody>
      </p:sp>
      <p:sp>
        <p:nvSpPr>
          <p:cNvPr id="56" name="TextBox 55"/>
          <p:cNvSpPr txBox="1"/>
          <p:nvPr/>
        </p:nvSpPr>
        <p:spPr>
          <a:xfrm>
            <a:off x="4555265" y="3696441"/>
            <a:ext cx="606256" cy="338554"/>
          </a:xfrm>
          <a:prstGeom prst="rect">
            <a:avLst/>
          </a:prstGeom>
          <a:solidFill>
            <a:schemeClr val="bg1"/>
          </a:solidFill>
        </p:spPr>
        <p:txBody>
          <a:bodyPr wrap="none" rtlCol="0">
            <a:spAutoFit/>
          </a:bodyPr>
          <a:lstStyle/>
          <a:p>
            <a:pPr algn="ctr"/>
            <a:r>
              <a:rPr lang="en-US" sz="1600" dirty="0" smtClean="0">
                <a:solidFill>
                  <a:srgbClr val="9A0000"/>
                </a:solidFill>
                <a:latin typeface="Arial" pitchFamily="34" charset="0"/>
                <a:cs typeface="Arial" pitchFamily="34" charset="0"/>
              </a:rPr>
              <a:t>3.5X</a:t>
            </a:r>
            <a:endParaRPr lang="en-US" sz="1600" dirty="0">
              <a:solidFill>
                <a:srgbClr val="9A0000"/>
              </a:solidFill>
              <a:latin typeface="Arial" pitchFamily="34" charset="0"/>
              <a:cs typeface="Arial" pitchFamily="34" charset="0"/>
            </a:endParaRPr>
          </a:p>
        </p:txBody>
      </p:sp>
      <p:sp>
        <p:nvSpPr>
          <p:cNvPr id="57" name="TextBox 56"/>
          <p:cNvSpPr txBox="1"/>
          <p:nvPr/>
        </p:nvSpPr>
        <p:spPr>
          <a:xfrm>
            <a:off x="6084369" y="2781753"/>
            <a:ext cx="434734" cy="338554"/>
          </a:xfrm>
          <a:prstGeom prst="rect">
            <a:avLst/>
          </a:prstGeom>
          <a:solidFill>
            <a:schemeClr val="bg1"/>
          </a:solidFill>
        </p:spPr>
        <p:txBody>
          <a:bodyPr wrap="none" rtlCol="0">
            <a:spAutoFit/>
          </a:bodyPr>
          <a:lstStyle/>
          <a:p>
            <a:pPr algn="ctr"/>
            <a:r>
              <a:rPr lang="en-US" sz="1600" dirty="0" smtClean="0">
                <a:solidFill>
                  <a:srgbClr val="9A0000"/>
                </a:solidFill>
                <a:latin typeface="Arial" pitchFamily="34" charset="0"/>
                <a:cs typeface="Arial" pitchFamily="34" charset="0"/>
              </a:rPr>
              <a:t>6X</a:t>
            </a:r>
            <a:endParaRPr lang="en-US" sz="1600" dirty="0">
              <a:solidFill>
                <a:srgbClr val="9A0000"/>
              </a:solidFill>
              <a:latin typeface="Arial" pitchFamily="34" charset="0"/>
              <a:cs typeface="Arial" pitchFamily="34" charset="0"/>
            </a:endParaRPr>
          </a:p>
        </p:txBody>
      </p:sp>
      <p:sp>
        <p:nvSpPr>
          <p:cNvPr id="58" name="TextBox 57"/>
          <p:cNvSpPr txBox="1"/>
          <p:nvPr/>
        </p:nvSpPr>
        <p:spPr>
          <a:xfrm>
            <a:off x="7470806" y="1219254"/>
            <a:ext cx="548548" cy="338554"/>
          </a:xfrm>
          <a:prstGeom prst="rect">
            <a:avLst/>
          </a:prstGeom>
          <a:solidFill>
            <a:schemeClr val="bg1"/>
          </a:solidFill>
        </p:spPr>
        <p:txBody>
          <a:bodyPr wrap="none" rtlCol="0">
            <a:spAutoFit/>
          </a:bodyPr>
          <a:lstStyle/>
          <a:p>
            <a:pPr algn="ctr"/>
            <a:r>
              <a:rPr lang="en-US" sz="1600" dirty="0" smtClean="0">
                <a:solidFill>
                  <a:srgbClr val="9A0000"/>
                </a:solidFill>
                <a:latin typeface="Arial" pitchFamily="34" charset="0"/>
                <a:cs typeface="Arial" pitchFamily="34" charset="0"/>
              </a:rPr>
              <a:t>10X</a:t>
            </a:r>
            <a:endParaRPr lang="en-US" sz="1600" dirty="0">
              <a:solidFill>
                <a:srgbClr val="9A0000"/>
              </a:solidFill>
              <a:latin typeface="Arial" pitchFamily="34" charset="0"/>
              <a:cs typeface="Arial" pitchFamily="34" charset="0"/>
            </a:endParaRPr>
          </a:p>
        </p:txBody>
      </p:sp>
    </p:spTree>
    <p:extLst>
      <p:ext uri="{BB962C8B-B14F-4D97-AF65-F5344CB8AC3E}">
        <p14:creationId xmlns:p14="http://schemas.microsoft.com/office/powerpoint/2010/main" val="1291734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Design documentation is also used for checking and inspecting the final manufactured components to validate design requirements.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687" y="3641698"/>
            <a:ext cx="3628691" cy="2429124"/>
          </a:xfrm>
          <a:prstGeom prst="rect">
            <a:avLst/>
          </a:prstGeom>
          <a:effectLst>
            <a:softEdge rad="63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4" y="3641698"/>
            <a:ext cx="1617986" cy="2429124"/>
          </a:xfrm>
          <a:prstGeom prst="rect">
            <a:avLst/>
          </a:prstGeom>
          <a:effectLst>
            <a:softEdge rad="63500"/>
          </a:effectLst>
        </p:spPr>
      </p:pic>
    </p:spTree>
    <p:extLst>
      <p:ext uri="{BB962C8B-B14F-4D97-AF65-F5344CB8AC3E}">
        <p14:creationId xmlns:p14="http://schemas.microsoft.com/office/powerpoint/2010/main" val="388446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4999"/>
            <a:ext cx="4263081" cy="355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4999"/>
            <a:ext cx="368449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30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Example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4999"/>
            <a:ext cx="4263081" cy="355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04999"/>
            <a:ext cx="368449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6057900" y="5029199"/>
            <a:ext cx="381000" cy="5334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874720" y="2542290"/>
            <a:ext cx="190500" cy="71997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31357" y="2542289"/>
            <a:ext cx="190500" cy="71997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857797" y="5006810"/>
            <a:ext cx="573560" cy="63199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2112585"/>
            <a:ext cx="571500" cy="35998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5800" y="1904999"/>
            <a:ext cx="419100" cy="53605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64160" y="4724400"/>
            <a:ext cx="721840" cy="59840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72100" y="4533112"/>
            <a:ext cx="495300" cy="6484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23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Drawing</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205" y="1371600"/>
            <a:ext cx="7050285" cy="495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553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Tolerance Chart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99004705"/>
              </p:ext>
            </p:extLst>
          </p:nvPr>
        </p:nvGraphicFramePr>
        <p:xfrm>
          <a:off x="1380832" y="1762738"/>
          <a:ext cx="6096000" cy="228600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n-US" sz="2400" b="1" dirty="0" smtClean="0">
                          <a:latin typeface="Arial" pitchFamily="34" charset="0"/>
                          <a:cs typeface="Arial" pitchFamily="34" charset="0"/>
                        </a:rPr>
                        <a:t>Decimal Precision</a:t>
                      </a:r>
                      <a:endParaRPr lang="en-US" sz="2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smtClean="0">
                          <a:latin typeface="Arial" pitchFamily="34" charset="0"/>
                          <a:cs typeface="Arial" pitchFamily="34" charset="0"/>
                        </a:rPr>
                        <a:t>Tolerance</a:t>
                      </a:r>
                      <a:endParaRPr lang="en-US" sz="2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r>
                        <a:rPr lang="en-US" sz="2400" dirty="0" smtClean="0">
                          <a:latin typeface="Arial" pitchFamily="34" charset="0"/>
                          <a:cs typeface="Arial" pitchFamily="34" charset="0"/>
                        </a:rPr>
                        <a:t>X</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itchFamily="34" charset="0"/>
                          <a:cs typeface="Arial" pitchFamily="34" charset="0"/>
                        </a:rPr>
                        <a:t>+/-</a:t>
                      </a:r>
                      <a:r>
                        <a:rPr lang="en-US" sz="2400" baseline="0" dirty="0" smtClean="0">
                          <a:latin typeface="Arial" pitchFamily="34" charset="0"/>
                          <a:cs typeface="Arial" pitchFamily="34" charset="0"/>
                        </a:rPr>
                        <a:t>  </a:t>
                      </a:r>
                      <a:r>
                        <a:rPr lang="en-US" sz="2400" dirty="0" smtClean="0">
                          <a:latin typeface="Arial" pitchFamily="34" charset="0"/>
                          <a:cs typeface="Arial" pitchFamily="34" charset="0"/>
                        </a:rPr>
                        <a:t>0.8 mm</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latin typeface="Arial" pitchFamily="34" charset="0"/>
                          <a:cs typeface="Arial" pitchFamily="34" charset="0"/>
                        </a:rPr>
                        <a:t>X.X</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itchFamily="34" charset="0"/>
                          <a:cs typeface="Arial" pitchFamily="34" charset="0"/>
                        </a:rPr>
                        <a:t>+/-  0.25 mm</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latin typeface="Arial" pitchFamily="34" charset="0"/>
                          <a:cs typeface="Arial" pitchFamily="34" charset="0"/>
                        </a:rPr>
                        <a:t>X.XX</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itchFamily="34" charset="0"/>
                          <a:cs typeface="Arial" pitchFamily="34" charset="0"/>
                        </a:rPr>
                        <a:t>+/-  0.10 mm</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400" dirty="0" smtClean="0">
                          <a:latin typeface="Arial" pitchFamily="34" charset="0"/>
                          <a:cs typeface="Arial" pitchFamily="34" charset="0"/>
                        </a:rPr>
                        <a:t>X.XXX</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itchFamily="34" charset="0"/>
                          <a:cs typeface="Arial" pitchFamily="34" charset="0"/>
                        </a:rPr>
                        <a:t>+/-  0.015 mm</a:t>
                      </a:r>
                      <a:endParaRPr lang="en-US" sz="2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027582" y="4489317"/>
            <a:ext cx="4778872" cy="1508105"/>
          </a:xfrm>
          <a:prstGeom prst="rect">
            <a:avLst/>
          </a:prstGeom>
          <a:noFill/>
        </p:spPr>
        <p:txBody>
          <a:bodyPr wrap="none" rtlCol="0">
            <a:spAutoFit/>
          </a:bodyPr>
          <a:lstStyle/>
          <a:p>
            <a:pPr algn="ctr"/>
            <a:r>
              <a:rPr lang="en-US" sz="2400" b="1" dirty="0" smtClean="0">
                <a:solidFill>
                  <a:srgbClr val="9A0000"/>
                </a:solidFill>
                <a:latin typeface="Arial" pitchFamily="34" charset="0"/>
                <a:cs typeface="Arial" pitchFamily="34" charset="0"/>
              </a:rPr>
              <a:t>Examples</a:t>
            </a:r>
          </a:p>
          <a:p>
            <a:pPr algn="ctr"/>
            <a:endParaRPr lang="en-US" sz="1000" b="1" dirty="0" smtClean="0">
              <a:solidFill>
                <a:srgbClr val="9A0000"/>
              </a:solidFill>
              <a:latin typeface="Arial" pitchFamily="34" charset="0"/>
              <a:cs typeface="Arial" pitchFamily="34" charset="0"/>
            </a:endParaRPr>
          </a:p>
          <a:p>
            <a:pPr algn="ctr"/>
            <a:r>
              <a:rPr lang="en-US" sz="2400" dirty="0" smtClean="0">
                <a:latin typeface="Arial" pitchFamily="34" charset="0"/>
                <a:cs typeface="Arial" pitchFamily="34" charset="0"/>
              </a:rPr>
              <a:t>10.0 = Min. 9.75 and Max. 10.25</a:t>
            </a:r>
          </a:p>
          <a:p>
            <a:pPr algn="ctr"/>
            <a:endParaRPr lang="en-US" sz="1000" dirty="0" smtClean="0">
              <a:latin typeface="Arial" pitchFamily="34" charset="0"/>
              <a:cs typeface="Arial" pitchFamily="34" charset="0"/>
            </a:endParaRPr>
          </a:p>
          <a:p>
            <a:pPr algn="ctr"/>
            <a:r>
              <a:rPr lang="en-US" sz="2400" dirty="0" smtClean="0">
                <a:latin typeface="Arial" pitchFamily="34" charset="0"/>
                <a:cs typeface="Arial" pitchFamily="34" charset="0"/>
              </a:rPr>
              <a:t>10.00 = Min. 9.90 and Max. 10.10</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50856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Tolerance Example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2190750"/>
            <a:ext cx="52673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303104" y="3538330"/>
            <a:ext cx="407505" cy="387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455503" y="3538330"/>
            <a:ext cx="407505" cy="38762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31941" y="3538330"/>
            <a:ext cx="407505" cy="387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265253" y="3549512"/>
            <a:ext cx="407505" cy="38762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9407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Tolerance Example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2214563"/>
            <a:ext cx="4495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765315" y="3523835"/>
            <a:ext cx="407505" cy="38762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693879" y="3523835"/>
            <a:ext cx="407505" cy="387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9826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925" y="1193357"/>
            <a:ext cx="67318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Datum's and Relationships</a:t>
            </a:r>
            <a:endParaRPr lang="en-US" dirty="0"/>
          </a:p>
        </p:txBody>
      </p:sp>
      <p:sp>
        <p:nvSpPr>
          <p:cNvPr id="7" name="Rounded Rectangle 6"/>
          <p:cNvSpPr/>
          <p:nvPr/>
        </p:nvSpPr>
        <p:spPr>
          <a:xfrm>
            <a:off x="6280158" y="3810000"/>
            <a:ext cx="762000" cy="397497"/>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226844" y="4571998"/>
            <a:ext cx="381000" cy="645381"/>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188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Datum’s and Relationships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58" y="1295400"/>
            <a:ext cx="648329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339860" y="4448708"/>
            <a:ext cx="381000" cy="645381"/>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rot="5400000">
            <a:off x="2001898" y="3903322"/>
            <a:ext cx="381000" cy="645381"/>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4869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Project – Task 1</a:t>
            </a:r>
            <a:endParaRPr lang="en-US" dirty="0"/>
          </a:p>
        </p:txBody>
      </p:sp>
      <p:sp>
        <p:nvSpPr>
          <p:cNvPr id="3" name="Content Placeholder 2"/>
          <p:cNvSpPr>
            <a:spLocks noGrp="1"/>
          </p:cNvSpPr>
          <p:nvPr>
            <p:ph idx="1"/>
          </p:nvPr>
        </p:nvSpPr>
        <p:spPr/>
        <p:txBody>
          <a:bodyPr/>
          <a:lstStyle/>
          <a:p>
            <a:r>
              <a:rPr lang="en-US" dirty="0" smtClean="0"/>
              <a:t>Submit conceptual sketch of side handle release design.</a:t>
            </a:r>
          </a:p>
          <a:p>
            <a:r>
              <a:rPr lang="en-US" dirty="0" smtClean="0"/>
              <a:t>Submit Project Task List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842" y="3124078"/>
            <a:ext cx="3054521" cy="31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6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Tolerances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734" y="1219200"/>
            <a:ext cx="67318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rot="5400000">
            <a:off x="1761495" y="3377109"/>
            <a:ext cx="381000" cy="739928"/>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rot="5400000">
            <a:off x="7017740" y="1164583"/>
            <a:ext cx="497438" cy="1406348"/>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rot="5400000">
            <a:off x="4107860" y="5305656"/>
            <a:ext cx="774838" cy="1263049"/>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5400000">
            <a:off x="4304779" y="2060305"/>
            <a:ext cx="381000" cy="739928"/>
          </a:xfrm>
          <a:prstGeom prst="roundRect">
            <a:avLst/>
          </a:prstGeom>
          <a:no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722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GD&amp;T</a:t>
            </a:r>
            <a:endParaRPr lang="en-US" dirty="0"/>
          </a:p>
        </p:txBody>
      </p:sp>
      <p:sp>
        <p:nvSpPr>
          <p:cNvPr id="4" name="Content Placeholder 3"/>
          <p:cNvSpPr>
            <a:spLocks noGrp="1"/>
          </p:cNvSpPr>
          <p:nvPr>
            <p:ph idx="1"/>
          </p:nvPr>
        </p:nvSpPr>
        <p:spPr/>
        <p:txBody>
          <a:bodyPr/>
          <a:lstStyle/>
          <a:p>
            <a:r>
              <a:rPr lang="en-US" dirty="0" smtClean="0"/>
              <a:t>Introduction to GD&amp;T</a:t>
            </a:r>
          </a:p>
          <a:p>
            <a:pPr lvl="1"/>
            <a:r>
              <a:rPr lang="en-US" dirty="0" smtClean="0"/>
              <a:t>Feature Control Frame Symbols</a:t>
            </a:r>
          </a:p>
          <a:p>
            <a:pPr lvl="1"/>
            <a:r>
              <a:rPr lang="en-US" dirty="0"/>
              <a:t>ASME Y14.5M-1994 Geometric Dimension and Tolerancing (GD&amp;T)</a:t>
            </a:r>
          </a:p>
        </p:txBody>
      </p:sp>
      <p:pic>
        <p:nvPicPr>
          <p:cNvPr id="1030" name="Picture 6" descr="C:\Users\jrr70267\AppData\Local\Temp\SNAGHTML64ff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15" y="3105230"/>
            <a:ext cx="8684486" cy="273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06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Design Documentation</a:t>
            </a:r>
            <a:endParaRPr lang="en-US" dirty="0"/>
          </a:p>
        </p:txBody>
      </p:sp>
      <p:sp>
        <p:nvSpPr>
          <p:cNvPr id="3" name="Content Placeholder 2"/>
          <p:cNvSpPr>
            <a:spLocks noGrp="1"/>
          </p:cNvSpPr>
          <p:nvPr>
            <p:ph idx="1"/>
          </p:nvPr>
        </p:nvSpPr>
        <p:spPr/>
        <p:txBody>
          <a:bodyPr/>
          <a:lstStyle/>
          <a:p>
            <a:pPr marL="0" indent="0">
              <a:buNone/>
            </a:pPr>
            <a:r>
              <a:rPr lang="en-US" dirty="0" smtClean="0"/>
              <a:t>Several new technologies like the items listed below are being adopted today.</a:t>
            </a:r>
          </a:p>
          <a:p>
            <a:pPr marL="0" indent="0">
              <a:buNone/>
            </a:pPr>
            <a:endParaRPr lang="en-US" sz="1000" dirty="0" smtClean="0"/>
          </a:p>
          <a:p>
            <a:r>
              <a:rPr lang="en-US" dirty="0" smtClean="0"/>
              <a:t>3D Annotation (3DA)</a:t>
            </a:r>
          </a:p>
          <a:p>
            <a:r>
              <a:rPr lang="en-US" dirty="0" smtClean="0"/>
              <a:t>3D Assembly Instructions</a:t>
            </a:r>
          </a:p>
          <a:p>
            <a:r>
              <a:rPr lang="en-US" dirty="0" smtClean="0"/>
              <a:t>Viewing and Markup </a:t>
            </a:r>
            <a:r>
              <a:rPr lang="en-US" dirty="0"/>
              <a:t>(Mobile Access)</a:t>
            </a:r>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824" y="4474417"/>
            <a:ext cx="23812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461" y="4522042"/>
            <a:ext cx="23336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39" y="4488335"/>
            <a:ext cx="2694586" cy="174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116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Annotation (3DA)</a:t>
            </a:r>
            <a:endParaRPr lang="en-US" dirty="0"/>
          </a:p>
        </p:txBody>
      </p:sp>
      <p:sp>
        <p:nvSpPr>
          <p:cNvPr id="3" name="Content Placeholder 2"/>
          <p:cNvSpPr>
            <a:spLocks noGrp="1"/>
          </p:cNvSpPr>
          <p:nvPr>
            <p:ph idx="1"/>
          </p:nvPr>
        </p:nvSpPr>
        <p:spPr/>
        <p:txBody>
          <a:bodyPr/>
          <a:lstStyle/>
          <a:p>
            <a:r>
              <a:rPr lang="en-US" dirty="0" smtClean="0"/>
              <a:t>3D Annotation is the method of adding all required manufacturing annotations directly to the 3D model. </a:t>
            </a:r>
            <a:endParaRPr lang="en-US" dirty="0"/>
          </a:p>
        </p:txBody>
      </p:sp>
      <p:pic>
        <p:nvPicPr>
          <p:cNvPr id="1026" name="Picture 2" descr="http://www.advanceddimensionalmanagement.com/images/annotated-model-as-deliv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124200"/>
            <a:ext cx="428625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1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Assembly Instructions</a:t>
            </a:r>
            <a:endParaRPr lang="en-US" dirty="0"/>
          </a:p>
        </p:txBody>
      </p:sp>
      <p:sp>
        <p:nvSpPr>
          <p:cNvPr id="3" name="Content Placeholder 2"/>
          <p:cNvSpPr>
            <a:spLocks noGrp="1"/>
          </p:cNvSpPr>
          <p:nvPr>
            <p:ph idx="1"/>
          </p:nvPr>
        </p:nvSpPr>
        <p:spPr/>
        <p:txBody>
          <a:bodyPr/>
          <a:lstStyle/>
          <a:p>
            <a:r>
              <a:rPr lang="en-US" dirty="0" smtClean="0"/>
              <a:t>Creating visual and interactive 3D technical documentation directly from 3D models.</a:t>
            </a:r>
            <a:endParaRPr lang="en-US" dirty="0"/>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01"/>
          <a:stretch/>
        </p:blipFill>
        <p:spPr bwMode="auto">
          <a:xfrm>
            <a:off x="3962400" y="3048000"/>
            <a:ext cx="4824977" cy="244508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14400" y="2667000"/>
            <a:ext cx="4706060" cy="2647159"/>
          </a:xfrm>
          <a:prstGeom prst="rect">
            <a:avLst/>
          </a:prstGeom>
          <a:effectLst>
            <a:outerShdw blurRad="127000" dist="114300" dir="8100000" sx="102000" sy="102000" algn="tr" rotWithShape="0">
              <a:prstClr val="black">
                <a:alpha val="34000"/>
              </a:prstClr>
            </a:outerShdw>
          </a:effectLst>
        </p:spPr>
      </p:pic>
    </p:spTree>
    <p:extLst>
      <p:ext uri="{BB962C8B-B14F-4D97-AF65-F5344CB8AC3E}">
        <p14:creationId xmlns:p14="http://schemas.microsoft.com/office/powerpoint/2010/main" val="3608520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Viewing and Markup</a:t>
            </a:r>
            <a:endParaRPr lang="en-US" dirty="0"/>
          </a:p>
        </p:txBody>
      </p:sp>
      <p:sp>
        <p:nvSpPr>
          <p:cNvPr id="3" name="Content Placeholder 2"/>
          <p:cNvSpPr>
            <a:spLocks noGrp="1"/>
          </p:cNvSpPr>
          <p:nvPr>
            <p:ph idx="1"/>
          </p:nvPr>
        </p:nvSpPr>
        <p:spPr/>
        <p:txBody>
          <a:bodyPr/>
          <a:lstStyle/>
          <a:p>
            <a:r>
              <a:rPr lang="en-US" dirty="0" smtClean="0"/>
              <a:t>Access, view, and markup your product documentation on common mobile devices.</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3114006"/>
            <a:ext cx="3664781"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23543"/>
            <a:ext cx="3577488"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102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Computer-Cluster Projects (CP6)</a:t>
            </a:r>
            <a:endParaRPr lang="en-US" dirty="0"/>
          </a:p>
        </p:txBody>
      </p:sp>
    </p:spTree>
    <p:extLst>
      <p:ext uri="{BB962C8B-B14F-4D97-AF65-F5344CB8AC3E}">
        <p14:creationId xmlns:p14="http://schemas.microsoft.com/office/powerpoint/2010/main" val="2728061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a:t>
            </a:r>
            <a:r>
              <a:rPr lang="en-US" dirty="0" smtClean="0"/>
              <a:t>Lab </a:t>
            </a:r>
            <a:r>
              <a:rPr lang="en-US" dirty="0"/>
              <a:t>Project </a:t>
            </a:r>
            <a:r>
              <a:rPr lang="en-US" dirty="0" smtClean="0"/>
              <a:t>1</a:t>
            </a:r>
            <a:endParaRPr lang="en-US" dirty="0"/>
          </a:p>
        </p:txBody>
      </p:sp>
      <p:sp>
        <p:nvSpPr>
          <p:cNvPr id="3" name="Content Placeholder 2"/>
          <p:cNvSpPr>
            <a:spLocks noGrp="1"/>
          </p:cNvSpPr>
          <p:nvPr>
            <p:ph idx="1"/>
          </p:nvPr>
        </p:nvSpPr>
        <p:spPr/>
        <p:txBody>
          <a:bodyPr/>
          <a:lstStyle/>
          <a:p>
            <a:r>
              <a:rPr lang="en-US" dirty="0" smtClean="0"/>
              <a:t>Guides instructions for creating drawing views.</a:t>
            </a:r>
            <a:endParaRPr lang="en-US" dirty="0"/>
          </a:p>
        </p:txBody>
      </p:sp>
      <p:pic>
        <p:nvPicPr>
          <p:cNvPr id="4" name="Picture 3"/>
          <p:cNvPicPr>
            <a:picLocks noChangeAspect="1"/>
          </p:cNvPicPr>
          <p:nvPr/>
        </p:nvPicPr>
        <p:blipFill>
          <a:blip r:embed="rId2"/>
          <a:stretch>
            <a:fillRect/>
          </a:stretch>
        </p:blipFill>
        <p:spPr>
          <a:xfrm>
            <a:off x="1219200" y="3224748"/>
            <a:ext cx="2333334" cy="1746667"/>
          </a:xfrm>
          <a:prstGeom prst="rect">
            <a:avLst/>
          </a:prstGeom>
        </p:spPr>
      </p:pic>
      <p:pic>
        <p:nvPicPr>
          <p:cNvPr id="5" name="Picture 4"/>
          <p:cNvPicPr/>
          <p:nvPr/>
        </p:nvPicPr>
        <p:blipFill>
          <a:blip r:embed="rId3"/>
          <a:stretch>
            <a:fillRect/>
          </a:stretch>
        </p:blipFill>
        <p:spPr>
          <a:xfrm>
            <a:off x="4605578" y="3022073"/>
            <a:ext cx="3333115" cy="2152015"/>
          </a:xfrm>
          <a:prstGeom prst="rect">
            <a:avLst/>
          </a:prstGeom>
        </p:spPr>
      </p:pic>
    </p:spTree>
    <p:extLst>
      <p:ext uri="{BB962C8B-B14F-4D97-AF65-F5344CB8AC3E}">
        <p14:creationId xmlns:p14="http://schemas.microsoft.com/office/powerpoint/2010/main" val="2251780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Lab </a:t>
            </a:r>
            <a:r>
              <a:rPr lang="en-US" dirty="0" smtClean="0"/>
              <a:t>Project 2</a:t>
            </a:r>
            <a:endParaRPr lang="en-US" dirty="0"/>
          </a:p>
        </p:txBody>
      </p:sp>
      <p:sp>
        <p:nvSpPr>
          <p:cNvPr id="3" name="Content Placeholder 2"/>
          <p:cNvSpPr>
            <a:spLocks noGrp="1"/>
          </p:cNvSpPr>
          <p:nvPr>
            <p:ph idx="1"/>
          </p:nvPr>
        </p:nvSpPr>
        <p:spPr/>
        <p:txBody>
          <a:bodyPr/>
          <a:lstStyle/>
          <a:p>
            <a:r>
              <a:rPr lang="en-US" dirty="0" smtClean="0"/>
              <a:t>Guided instructions for creating drawing dimensions and annotations.</a:t>
            </a:r>
          </a:p>
        </p:txBody>
      </p:sp>
      <p:pic>
        <p:nvPicPr>
          <p:cNvPr id="4" name="Picture 3" descr="http://content.myigetit.com/trainingPublic/255/graphics/6650255_2092.jpg"/>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743200"/>
            <a:ext cx="3733800" cy="2000250"/>
          </a:xfrm>
          <a:prstGeom prst="rect">
            <a:avLst/>
          </a:prstGeom>
          <a:noFill/>
          <a:ln>
            <a:noFill/>
          </a:ln>
        </p:spPr>
      </p:pic>
    </p:spTree>
    <p:extLst>
      <p:ext uri="{BB962C8B-B14F-4D97-AF65-F5344CB8AC3E}">
        <p14:creationId xmlns:p14="http://schemas.microsoft.com/office/powerpoint/2010/main" val="4053049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a:t>
            </a:r>
            <a:r>
              <a:rPr lang="en-US" dirty="0" smtClean="0"/>
              <a:t>Lab Project 3</a:t>
            </a:r>
            <a:endParaRPr lang="en-US" dirty="0"/>
          </a:p>
        </p:txBody>
      </p:sp>
      <p:sp>
        <p:nvSpPr>
          <p:cNvPr id="3" name="Content Placeholder 2"/>
          <p:cNvSpPr>
            <a:spLocks noGrp="1"/>
          </p:cNvSpPr>
          <p:nvPr>
            <p:ph idx="1"/>
          </p:nvPr>
        </p:nvSpPr>
        <p:spPr/>
        <p:txBody>
          <a:bodyPr/>
          <a:lstStyle/>
          <a:p>
            <a:r>
              <a:rPr lang="en-US" dirty="0" smtClean="0"/>
              <a:t>Guided instructions for creating assembly drawing with BOM and balloons.</a:t>
            </a:r>
          </a:p>
        </p:txBody>
      </p:sp>
      <p:pic>
        <p:nvPicPr>
          <p:cNvPr id="4" name="Picture 3"/>
          <p:cNvPicPr>
            <a:picLocks noChangeAspect="1"/>
          </p:cNvPicPr>
          <p:nvPr/>
        </p:nvPicPr>
        <p:blipFill>
          <a:blip r:embed="rId2"/>
          <a:stretch>
            <a:fillRect/>
          </a:stretch>
        </p:blipFill>
        <p:spPr>
          <a:xfrm>
            <a:off x="914400" y="3087501"/>
            <a:ext cx="2895600" cy="2237459"/>
          </a:xfrm>
          <a:prstGeom prst="rect">
            <a:avLst/>
          </a:prstGeom>
        </p:spPr>
      </p:pic>
      <p:pic>
        <p:nvPicPr>
          <p:cNvPr id="5" name="Picture 4" descr="C:\Users\jrr70267\AppData\Local\Temp\SNAGHTMLc58a7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92402"/>
            <a:ext cx="3048000" cy="2618351"/>
          </a:xfrm>
          <a:prstGeom prst="rect">
            <a:avLst/>
          </a:prstGeom>
          <a:noFill/>
          <a:ln>
            <a:noFill/>
          </a:ln>
        </p:spPr>
      </p:pic>
    </p:spTree>
    <p:extLst>
      <p:ext uri="{BB962C8B-B14F-4D97-AF65-F5344CB8AC3E}">
        <p14:creationId xmlns:p14="http://schemas.microsoft.com/office/powerpoint/2010/main" val="68556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solidFill>
                  <a:srgbClr val="9A0000"/>
                </a:solidFill>
              </a:rPr>
              <a:t>Lecture Topics</a:t>
            </a:r>
            <a:endParaRPr lang="en-US" sz="3600" b="1" dirty="0">
              <a:solidFill>
                <a:srgbClr val="9A0000"/>
              </a:solidFill>
            </a:endParaRPr>
          </a:p>
        </p:txBody>
      </p:sp>
      <p:sp>
        <p:nvSpPr>
          <p:cNvPr id="3" name="Content Placeholder 2"/>
          <p:cNvSpPr>
            <a:spLocks noGrp="1"/>
          </p:cNvSpPr>
          <p:nvPr>
            <p:ph idx="1"/>
          </p:nvPr>
        </p:nvSpPr>
        <p:spPr/>
        <p:txBody>
          <a:bodyPr>
            <a:normAutofit/>
          </a:bodyPr>
          <a:lstStyle/>
          <a:p>
            <a:r>
              <a:rPr lang="en-US" dirty="0" smtClean="0"/>
              <a:t>Design Documentation Overview</a:t>
            </a:r>
          </a:p>
          <a:p>
            <a:r>
              <a:rPr lang="en-US" dirty="0" smtClean="0"/>
              <a:t>Design for Manufacturing Overview</a:t>
            </a:r>
          </a:p>
          <a:p>
            <a:r>
              <a:rPr lang="en-US" dirty="0" smtClean="0"/>
              <a:t>Design Documentation Future</a:t>
            </a:r>
          </a:p>
        </p:txBody>
      </p:sp>
    </p:spTree>
    <p:extLst>
      <p:ext uri="{BB962C8B-B14F-4D97-AF65-F5344CB8AC3E}">
        <p14:creationId xmlns:p14="http://schemas.microsoft.com/office/powerpoint/2010/main" val="2625717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Set Assignment</a:t>
            </a:r>
            <a:endParaRPr lang="en-US" dirty="0"/>
          </a:p>
        </p:txBody>
      </p:sp>
      <p:sp>
        <p:nvSpPr>
          <p:cNvPr id="3" name="Content Placeholder 2"/>
          <p:cNvSpPr>
            <a:spLocks noGrp="1"/>
          </p:cNvSpPr>
          <p:nvPr>
            <p:ph idx="1"/>
          </p:nvPr>
        </p:nvSpPr>
        <p:spPr/>
        <p:txBody>
          <a:bodyPr/>
          <a:lstStyle/>
          <a:p>
            <a:r>
              <a:rPr lang="en-US" dirty="0" smtClean="0"/>
              <a:t>Create part drawing for manufacturing molded plastic gear case.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968379"/>
            <a:ext cx="3581400" cy="2769207"/>
          </a:xfrm>
          <a:prstGeom prst="rect">
            <a:avLst/>
          </a:prstGeom>
          <a:noFill/>
          <a:ln>
            <a:noFill/>
          </a:ln>
          <a:effectLst>
            <a:glow rad="139700">
              <a:schemeClr val="tx1">
                <a:lumMod val="65000"/>
                <a:lumOff val="3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124200"/>
            <a:ext cx="2868756"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759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Set Assignment</a:t>
            </a:r>
            <a:endParaRPr lang="en-US" dirty="0"/>
          </a:p>
        </p:txBody>
      </p:sp>
      <p:sp>
        <p:nvSpPr>
          <p:cNvPr id="3" name="Content Placeholder 2"/>
          <p:cNvSpPr>
            <a:spLocks noGrp="1"/>
          </p:cNvSpPr>
          <p:nvPr>
            <p:ph idx="1"/>
          </p:nvPr>
        </p:nvSpPr>
        <p:spPr/>
        <p:txBody>
          <a:bodyPr/>
          <a:lstStyle/>
          <a:p>
            <a:r>
              <a:rPr lang="en-US" dirty="0" smtClean="0"/>
              <a:t>Create </a:t>
            </a:r>
            <a:r>
              <a:rPr lang="en-US" dirty="0"/>
              <a:t>and exact replica of the Assembly </a:t>
            </a:r>
            <a:r>
              <a:rPr lang="en-US" dirty="0" smtClean="0"/>
              <a:t>drawing.</a:t>
            </a:r>
            <a:endParaRPr lang="en-US" dirty="0"/>
          </a:p>
        </p:txBody>
      </p:sp>
      <p:pic>
        <p:nvPicPr>
          <p:cNvPr id="6" name="Picture 5"/>
          <p:cNvPicPr>
            <a:picLocks noChangeAspect="1"/>
          </p:cNvPicPr>
          <p:nvPr/>
        </p:nvPicPr>
        <p:blipFill>
          <a:blip r:embed="rId2"/>
          <a:stretch>
            <a:fillRect/>
          </a:stretch>
        </p:blipFill>
        <p:spPr>
          <a:xfrm>
            <a:off x="1587499" y="2568666"/>
            <a:ext cx="5892801" cy="3814614"/>
          </a:xfrm>
          <a:prstGeom prst="rect">
            <a:avLst/>
          </a:prstGeom>
        </p:spPr>
      </p:pic>
    </p:spTree>
    <p:extLst>
      <p:ext uri="{BB962C8B-B14F-4D97-AF65-F5344CB8AC3E}">
        <p14:creationId xmlns:p14="http://schemas.microsoft.com/office/powerpoint/2010/main" val="1634894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Demo Topics</a:t>
            </a:r>
            <a:endParaRPr lang="en-US" dirty="0"/>
          </a:p>
        </p:txBody>
      </p:sp>
    </p:spTree>
    <p:extLst>
      <p:ext uri="{BB962C8B-B14F-4D97-AF65-F5344CB8AC3E}">
        <p14:creationId xmlns:p14="http://schemas.microsoft.com/office/powerpoint/2010/main" val="2001442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Bevel Gear Design Accelerator</a:t>
            </a:r>
            <a:endParaRPr lang="en-US" dirty="0"/>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184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351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Content Placeholder 2"/>
          <p:cNvSpPr>
            <a:spLocks noGrp="1"/>
          </p:cNvSpPr>
          <p:nvPr>
            <p:ph idx="1"/>
          </p:nvPr>
        </p:nvSpPr>
        <p:spPr>
          <a:xfrm>
            <a:off x="450850" y="1185009"/>
            <a:ext cx="8312150" cy="5036681"/>
          </a:xfrm>
        </p:spPr>
        <p:txBody>
          <a:bodyPr>
            <a:normAutofit/>
          </a:bodyPr>
          <a:lstStyle/>
          <a:p>
            <a:r>
              <a:rPr lang="en-US" b="1" dirty="0" smtClean="0"/>
              <a:t>Drawing Tab</a:t>
            </a:r>
          </a:p>
          <a:p>
            <a:endParaRPr lang="en-US" b="1" dirty="0"/>
          </a:p>
          <a:p>
            <a:endParaRPr lang="en-US" b="1" dirty="0" smtClean="0"/>
          </a:p>
          <a:p>
            <a:endParaRPr lang="en-US" b="1" dirty="0"/>
          </a:p>
          <a:p>
            <a:r>
              <a:rPr lang="en-US" b="1" dirty="0" smtClean="0"/>
              <a:t>Annotate Tab</a:t>
            </a:r>
            <a:endParaRPr lang="en-US" dirty="0" smtClean="0"/>
          </a:p>
        </p:txBody>
      </p:sp>
      <p:pic>
        <p:nvPicPr>
          <p:cNvPr id="17" name="Picture 16" descr="http://content.myigetit.com/trainingPublic/255/graphics/6650255_4736.jpg"/>
          <p:cNvPicPr/>
          <p:nvPr/>
        </p:nvPicPr>
        <p:blipFill>
          <a:blip r:embed="rId2">
            <a:extLst>
              <a:ext uri="{28A0092B-C50C-407E-A947-70E740481C1C}">
                <a14:useLocalDpi xmlns:a14="http://schemas.microsoft.com/office/drawing/2010/main" val="0"/>
              </a:ext>
            </a:extLst>
          </a:blip>
          <a:srcRect/>
          <a:stretch>
            <a:fillRect/>
          </a:stretch>
        </p:blipFill>
        <p:spPr bwMode="auto">
          <a:xfrm>
            <a:off x="828380" y="1847850"/>
            <a:ext cx="5715000" cy="1028700"/>
          </a:xfrm>
          <a:prstGeom prst="rect">
            <a:avLst/>
          </a:prstGeom>
          <a:noFill/>
          <a:ln>
            <a:noFill/>
          </a:ln>
        </p:spPr>
      </p:pic>
      <p:pic>
        <p:nvPicPr>
          <p:cNvPr id="20" name="Picture 19" descr="http://content.myigetit.com/trainingPublic/255/graphics/6650255_4737.jpg"/>
          <p:cNvPicPr/>
          <p:nvPr/>
        </p:nvPicPr>
        <p:blipFill>
          <a:blip r:embed="rId3">
            <a:extLst>
              <a:ext uri="{28A0092B-C50C-407E-A947-70E740481C1C}">
                <a14:useLocalDpi xmlns:a14="http://schemas.microsoft.com/office/drawing/2010/main" val="0"/>
              </a:ext>
            </a:extLst>
          </a:blip>
          <a:srcRect/>
          <a:stretch>
            <a:fillRect/>
          </a:stretch>
        </p:blipFill>
        <p:spPr bwMode="auto">
          <a:xfrm>
            <a:off x="828380" y="4206122"/>
            <a:ext cx="5715000" cy="1028700"/>
          </a:xfrm>
          <a:prstGeom prst="rect">
            <a:avLst/>
          </a:prstGeom>
          <a:noFill/>
          <a:ln>
            <a:noFill/>
          </a:ln>
        </p:spPr>
      </p:pic>
    </p:spTree>
    <p:extLst>
      <p:ext uri="{BB962C8B-B14F-4D97-AF65-F5344CB8AC3E}">
        <p14:creationId xmlns:p14="http://schemas.microsoft.com/office/powerpoint/2010/main" val="4130228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Base </a:t>
            </a:r>
            <a:r>
              <a:rPr lang="en-US" dirty="0" smtClean="0"/>
              <a:t>Views</a:t>
            </a:r>
            <a:endParaRPr lang="en-US" dirty="0"/>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smtClean="0"/>
              <a:t>Ribbon</a:t>
            </a:r>
            <a:r>
              <a:rPr lang="en-US" dirty="0"/>
              <a:t>:</a:t>
            </a:r>
            <a:r>
              <a:rPr lang="en-US" b="1" dirty="0"/>
              <a:t> Place Views tab </a:t>
            </a:r>
            <a:r>
              <a:rPr lang="en-US" b="1" dirty="0" smtClean="0"/>
              <a:t>&gt; Create </a:t>
            </a:r>
            <a:r>
              <a:rPr lang="en-US" b="1" dirty="0"/>
              <a:t>panel </a:t>
            </a:r>
            <a:r>
              <a:rPr lang="en-US" b="1" dirty="0" smtClean="0"/>
              <a:t>&gt; Base</a:t>
            </a:r>
          </a:p>
          <a:p>
            <a:endParaRPr lang="en-US" b="1" dirty="0" smtClean="0"/>
          </a:p>
          <a:p>
            <a:pPr marL="0" indent="0">
              <a:buNone/>
            </a:pPr>
            <a:endParaRPr lang="en-US" b="1" dirty="0"/>
          </a:p>
          <a:p>
            <a:pPr lvl="1"/>
            <a:r>
              <a:rPr lang="en-US" dirty="0"/>
              <a:t>Marking Menu: </a:t>
            </a:r>
            <a:r>
              <a:rPr lang="en-US" b="1" dirty="0"/>
              <a:t>Base View</a:t>
            </a:r>
            <a:endParaRPr lang="en-US" dirty="0"/>
          </a:p>
          <a:p>
            <a:endParaRPr lang="en-US" b="1" dirty="0" smtClean="0"/>
          </a:p>
          <a:p>
            <a:endParaRPr lang="en-US" b="1" dirty="0"/>
          </a:p>
          <a:p>
            <a:endParaRPr lang="en-US" b="1" dirty="0" smtClean="0"/>
          </a:p>
        </p:txBody>
      </p:sp>
      <p:pic>
        <p:nvPicPr>
          <p:cNvPr id="4" name="Picture 3" descr="http://content.myigetit.com/trainingPublic/255/graphics/6650255_1953.jpg"/>
          <p:cNvPicPr/>
          <p:nvPr/>
        </p:nvPicPr>
        <p:blipFill>
          <a:blip r:embed="rId2">
            <a:extLst>
              <a:ext uri="{28A0092B-C50C-407E-A947-70E740481C1C}">
                <a14:useLocalDpi xmlns:a14="http://schemas.microsoft.com/office/drawing/2010/main" val="0"/>
              </a:ext>
            </a:extLst>
          </a:blip>
          <a:srcRect/>
          <a:stretch>
            <a:fillRect/>
          </a:stretch>
        </p:blipFill>
        <p:spPr bwMode="auto">
          <a:xfrm>
            <a:off x="997670" y="2059756"/>
            <a:ext cx="3962400" cy="914400"/>
          </a:xfrm>
          <a:prstGeom prst="rect">
            <a:avLst/>
          </a:prstGeom>
          <a:noFill/>
          <a:ln>
            <a:noFill/>
          </a:ln>
        </p:spPr>
      </p:pic>
      <p:pic>
        <p:nvPicPr>
          <p:cNvPr id="5" name="Picture 4" descr="http://content.myigetit.com/trainingPublic/255/graphics/6650255_4270.jpg"/>
          <p:cNvPicPr/>
          <p:nvPr/>
        </p:nvPicPr>
        <p:blipFill>
          <a:blip r:embed="rId3">
            <a:extLst>
              <a:ext uri="{28A0092B-C50C-407E-A947-70E740481C1C}">
                <a14:useLocalDpi xmlns:a14="http://schemas.microsoft.com/office/drawing/2010/main" val="0"/>
              </a:ext>
            </a:extLst>
          </a:blip>
          <a:srcRect/>
          <a:stretch>
            <a:fillRect/>
          </a:stretch>
        </p:blipFill>
        <p:spPr bwMode="auto">
          <a:xfrm>
            <a:off x="3241056" y="3626962"/>
            <a:ext cx="3137160" cy="2754985"/>
          </a:xfrm>
          <a:prstGeom prst="rect">
            <a:avLst/>
          </a:prstGeom>
          <a:noFill/>
          <a:ln>
            <a:noFill/>
          </a:ln>
        </p:spPr>
      </p:pic>
    </p:spTree>
    <p:extLst>
      <p:ext uri="{BB962C8B-B14F-4D97-AF65-F5344CB8AC3E}">
        <p14:creationId xmlns:p14="http://schemas.microsoft.com/office/powerpoint/2010/main" val="1423521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Projected Views    </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smtClean="0"/>
              <a:t>Ribbon</a:t>
            </a:r>
            <a:r>
              <a:rPr lang="en-US" dirty="0"/>
              <a:t>:</a:t>
            </a:r>
            <a:r>
              <a:rPr lang="en-US" b="1" dirty="0"/>
              <a:t> Place Views tab </a:t>
            </a:r>
            <a:r>
              <a:rPr lang="en-US" b="1" dirty="0" smtClean="0"/>
              <a:t>&gt; </a:t>
            </a:r>
            <a:r>
              <a:rPr lang="en-US" b="1" dirty="0"/>
              <a:t>Create panel </a:t>
            </a:r>
            <a:r>
              <a:rPr lang="en-US" b="1" dirty="0" smtClean="0"/>
              <a:t>&gt; Projected</a:t>
            </a:r>
          </a:p>
          <a:p>
            <a:endParaRPr lang="en-US" b="1" dirty="0" smtClean="0"/>
          </a:p>
          <a:p>
            <a:pPr marL="0" indent="0">
              <a:buNone/>
            </a:pPr>
            <a:endParaRPr lang="en-US" b="1" dirty="0"/>
          </a:p>
          <a:p>
            <a:pPr lvl="1"/>
            <a:r>
              <a:rPr lang="en-US" dirty="0"/>
              <a:t>Marking Menu: </a:t>
            </a:r>
            <a:r>
              <a:rPr lang="en-US" b="1" dirty="0" smtClean="0"/>
              <a:t>Projected View</a:t>
            </a:r>
            <a:endParaRPr lang="en-US" dirty="0"/>
          </a:p>
          <a:p>
            <a:endParaRPr lang="en-US" b="1" dirty="0" smtClean="0"/>
          </a:p>
          <a:p>
            <a:endParaRPr lang="en-US" b="1" dirty="0"/>
          </a:p>
          <a:p>
            <a:endParaRPr lang="en-US" b="1" dirty="0" smtClean="0"/>
          </a:p>
        </p:txBody>
      </p:sp>
      <p:pic>
        <p:nvPicPr>
          <p:cNvPr id="6" name="Picture 5" descr="http://content.myigetit.com/trainingPublic/255/graphics/6650255_2180.jpg"/>
          <p:cNvPicPr/>
          <p:nvPr/>
        </p:nvPicPr>
        <p:blipFill>
          <a:blip r:embed="rId2">
            <a:extLst>
              <a:ext uri="{28A0092B-C50C-407E-A947-70E740481C1C}">
                <a14:useLocalDpi xmlns:a14="http://schemas.microsoft.com/office/drawing/2010/main" val="0"/>
              </a:ext>
            </a:extLst>
          </a:blip>
          <a:srcRect/>
          <a:stretch>
            <a:fillRect/>
          </a:stretch>
        </p:blipFill>
        <p:spPr bwMode="auto">
          <a:xfrm>
            <a:off x="1007097" y="2151668"/>
            <a:ext cx="3962400" cy="914400"/>
          </a:xfrm>
          <a:prstGeom prst="rect">
            <a:avLst/>
          </a:prstGeom>
          <a:noFill/>
          <a:ln>
            <a:noFill/>
          </a:ln>
        </p:spPr>
      </p:pic>
      <p:pic>
        <p:nvPicPr>
          <p:cNvPr id="7" name="Picture 6" descr="C:\Users\jrr70267\AppData\Local\Temp\SNAGHTML1297a53.PNG"/>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83572"/>
            <a:ext cx="2895600" cy="2733675"/>
          </a:xfrm>
          <a:prstGeom prst="rect">
            <a:avLst/>
          </a:prstGeom>
          <a:noFill/>
          <a:ln>
            <a:noFill/>
          </a:ln>
        </p:spPr>
      </p:pic>
    </p:spTree>
    <p:extLst>
      <p:ext uri="{BB962C8B-B14F-4D97-AF65-F5344CB8AC3E}">
        <p14:creationId xmlns:p14="http://schemas.microsoft.com/office/powerpoint/2010/main" val="3866272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t>
            </a:r>
            <a:r>
              <a:rPr lang="en-US" dirty="0" smtClean="0"/>
              <a:t>Section Views    </a:t>
            </a:r>
            <a:endParaRPr lang="en-US" dirty="0"/>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smtClean="0"/>
              <a:t>Ribbon</a:t>
            </a:r>
            <a:r>
              <a:rPr lang="en-US" dirty="0"/>
              <a:t>:</a:t>
            </a:r>
            <a:r>
              <a:rPr lang="en-US" b="1" dirty="0"/>
              <a:t> Place Views tab </a:t>
            </a:r>
            <a:r>
              <a:rPr lang="en-US" b="1" dirty="0" smtClean="0"/>
              <a:t>&gt; Create </a:t>
            </a:r>
            <a:r>
              <a:rPr lang="en-US" b="1" dirty="0"/>
              <a:t>panel </a:t>
            </a:r>
            <a:r>
              <a:rPr lang="en-US" b="1" dirty="0" smtClean="0"/>
              <a:t>&gt; Section</a:t>
            </a:r>
          </a:p>
          <a:p>
            <a:endParaRPr lang="en-US" b="1" dirty="0" smtClean="0"/>
          </a:p>
          <a:p>
            <a:pPr marL="0" indent="0">
              <a:buNone/>
            </a:pPr>
            <a:endParaRPr lang="en-US" b="1" dirty="0"/>
          </a:p>
          <a:p>
            <a:pPr lvl="1"/>
            <a:r>
              <a:rPr lang="en-US" dirty="0"/>
              <a:t>Marking Menu: </a:t>
            </a:r>
            <a:r>
              <a:rPr lang="en-US" b="1" dirty="0" smtClean="0"/>
              <a:t>Section View</a:t>
            </a:r>
            <a:endParaRPr lang="en-US" dirty="0"/>
          </a:p>
          <a:p>
            <a:endParaRPr lang="en-US" b="1" dirty="0" smtClean="0"/>
          </a:p>
          <a:p>
            <a:endParaRPr lang="en-US" b="1" dirty="0"/>
          </a:p>
          <a:p>
            <a:endParaRPr lang="en-US" b="1" dirty="0" smtClean="0"/>
          </a:p>
        </p:txBody>
      </p:sp>
      <p:pic>
        <p:nvPicPr>
          <p:cNvPr id="8" name="Picture 7" descr="http://content.myigetit.com/trainingPublic/255/graphics/6650255_2216.jpg"/>
          <p:cNvPicPr/>
          <p:nvPr/>
        </p:nvPicPr>
        <p:blipFill>
          <a:blip r:embed="rId2">
            <a:extLst>
              <a:ext uri="{28A0092B-C50C-407E-A947-70E740481C1C}">
                <a14:useLocalDpi xmlns:a14="http://schemas.microsoft.com/office/drawing/2010/main" val="0"/>
              </a:ext>
            </a:extLst>
          </a:blip>
          <a:srcRect/>
          <a:stretch>
            <a:fillRect/>
          </a:stretch>
        </p:blipFill>
        <p:spPr bwMode="auto">
          <a:xfrm>
            <a:off x="1007097" y="2234152"/>
            <a:ext cx="3962400" cy="914400"/>
          </a:xfrm>
          <a:prstGeom prst="rect">
            <a:avLst/>
          </a:prstGeom>
          <a:noFill/>
          <a:ln>
            <a:noFill/>
          </a:ln>
        </p:spPr>
      </p:pic>
      <p:pic>
        <p:nvPicPr>
          <p:cNvPr id="9" name="Picture 8" descr="http://content.myigetit.com/trainingPublic/255/graphics/6650255_4426.jpg"/>
          <p:cNvPicPr/>
          <p:nvPr/>
        </p:nvPicPr>
        <p:blipFill>
          <a:blip r:embed="rId3">
            <a:extLst>
              <a:ext uri="{28A0092B-C50C-407E-A947-70E740481C1C}">
                <a14:useLocalDpi xmlns:a14="http://schemas.microsoft.com/office/drawing/2010/main" val="0"/>
              </a:ext>
            </a:extLst>
          </a:blip>
          <a:srcRect/>
          <a:stretch>
            <a:fillRect/>
          </a:stretch>
        </p:blipFill>
        <p:spPr bwMode="auto">
          <a:xfrm>
            <a:off x="2997722" y="3852323"/>
            <a:ext cx="3000375" cy="2000250"/>
          </a:xfrm>
          <a:prstGeom prst="rect">
            <a:avLst/>
          </a:prstGeom>
          <a:noFill/>
          <a:ln>
            <a:noFill/>
          </a:ln>
        </p:spPr>
      </p:pic>
    </p:spTree>
    <p:extLst>
      <p:ext uri="{BB962C8B-B14F-4D97-AF65-F5344CB8AC3E}">
        <p14:creationId xmlns:p14="http://schemas.microsoft.com/office/powerpoint/2010/main" val="4237835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t>
            </a:r>
            <a:r>
              <a:rPr lang="en-US" dirty="0" smtClean="0"/>
              <a:t>Detail Views    </a:t>
            </a:r>
            <a:endParaRPr lang="en-US" dirty="0"/>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smtClean="0"/>
              <a:t>Ribbon</a:t>
            </a:r>
            <a:r>
              <a:rPr lang="en-US" dirty="0"/>
              <a:t>:</a:t>
            </a:r>
            <a:r>
              <a:rPr lang="en-US" b="1" dirty="0"/>
              <a:t> Place Views tab </a:t>
            </a:r>
            <a:r>
              <a:rPr lang="en-US" b="1" dirty="0" smtClean="0"/>
              <a:t>&gt; </a:t>
            </a:r>
            <a:r>
              <a:rPr lang="en-US" b="1" dirty="0"/>
              <a:t>Create panel </a:t>
            </a:r>
            <a:r>
              <a:rPr lang="en-US" b="1" dirty="0" smtClean="0"/>
              <a:t>&gt; Detail</a:t>
            </a:r>
          </a:p>
          <a:p>
            <a:endParaRPr lang="en-US" b="1" dirty="0" smtClean="0"/>
          </a:p>
          <a:p>
            <a:pPr marL="0" indent="0">
              <a:buNone/>
            </a:pPr>
            <a:endParaRPr lang="en-US" b="1" dirty="0"/>
          </a:p>
          <a:p>
            <a:pPr lvl="1"/>
            <a:r>
              <a:rPr lang="en-US" dirty="0"/>
              <a:t>Marking Menu: </a:t>
            </a:r>
            <a:r>
              <a:rPr lang="en-US" b="1" dirty="0" smtClean="0"/>
              <a:t>Section View</a:t>
            </a:r>
            <a:endParaRPr lang="en-US" dirty="0"/>
          </a:p>
          <a:p>
            <a:endParaRPr lang="en-US" b="1" dirty="0" smtClean="0"/>
          </a:p>
          <a:p>
            <a:endParaRPr lang="en-US" b="1" dirty="0"/>
          </a:p>
          <a:p>
            <a:endParaRPr lang="en-US" b="1" dirty="0" smtClean="0"/>
          </a:p>
        </p:txBody>
      </p:sp>
      <p:pic>
        <p:nvPicPr>
          <p:cNvPr id="6" name="Picture 5" descr="http://content.myigetit.com/trainingPublic/255/graphics/6650255_2062.jpg"/>
          <p:cNvPicPr/>
          <p:nvPr/>
        </p:nvPicPr>
        <p:blipFill>
          <a:blip r:embed="rId2">
            <a:extLst>
              <a:ext uri="{28A0092B-C50C-407E-A947-70E740481C1C}">
                <a14:useLocalDpi xmlns:a14="http://schemas.microsoft.com/office/drawing/2010/main" val="0"/>
              </a:ext>
            </a:extLst>
          </a:blip>
          <a:srcRect/>
          <a:stretch>
            <a:fillRect/>
          </a:stretch>
        </p:blipFill>
        <p:spPr bwMode="auto">
          <a:xfrm>
            <a:off x="1016522" y="2293070"/>
            <a:ext cx="3962400" cy="914400"/>
          </a:xfrm>
          <a:prstGeom prst="rect">
            <a:avLst/>
          </a:prstGeom>
          <a:noFill/>
          <a:ln>
            <a:noFill/>
          </a:ln>
        </p:spPr>
      </p:pic>
      <p:pic>
        <p:nvPicPr>
          <p:cNvPr id="7" name="Picture 6" descr="C:\Users\jrr70267\AppData\Local\Temp\SNAGHTML449c9d.PNG"/>
          <p:cNvPicPr/>
          <p:nvPr/>
        </p:nvPicPr>
        <p:blipFill>
          <a:blip r:embed="rId3">
            <a:extLst>
              <a:ext uri="{28A0092B-C50C-407E-A947-70E740481C1C}">
                <a14:useLocalDpi xmlns:a14="http://schemas.microsoft.com/office/drawing/2010/main" val="0"/>
              </a:ext>
            </a:extLst>
          </a:blip>
          <a:srcRect/>
          <a:stretch>
            <a:fillRect/>
          </a:stretch>
        </p:blipFill>
        <p:spPr bwMode="auto">
          <a:xfrm>
            <a:off x="2997722" y="4114800"/>
            <a:ext cx="3057525" cy="1371600"/>
          </a:xfrm>
          <a:prstGeom prst="rect">
            <a:avLst/>
          </a:prstGeom>
          <a:noFill/>
          <a:ln>
            <a:noFill/>
          </a:ln>
        </p:spPr>
      </p:pic>
    </p:spTree>
    <p:extLst>
      <p:ext uri="{BB962C8B-B14F-4D97-AF65-F5344CB8AC3E}">
        <p14:creationId xmlns:p14="http://schemas.microsoft.com/office/powerpoint/2010/main" val="2941835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General Dimensions</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Dimension panel </a:t>
            </a:r>
            <a:r>
              <a:rPr lang="en-US" b="1" dirty="0" smtClean="0"/>
              <a:t>&gt; </a:t>
            </a:r>
            <a:r>
              <a:rPr lang="en-US" b="1" dirty="0"/>
              <a:t>Dimension</a:t>
            </a:r>
            <a:br>
              <a:rPr lang="en-US" b="1" dirty="0"/>
            </a:br>
            <a:endParaRPr lang="en-US" b="1" dirty="0" smtClean="0"/>
          </a:p>
          <a:p>
            <a:endParaRPr lang="en-US" b="1" dirty="0" smtClean="0"/>
          </a:p>
          <a:p>
            <a:pPr marL="0" indent="0">
              <a:buNone/>
            </a:pPr>
            <a:endParaRPr lang="en-US" b="1" dirty="0"/>
          </a:p>
          <a:p>
            <a:pPr lvl="1"/>
            <a:r>
              <a:rPr lang="en-US" dirty="0"/>
              <a:t>Keyboard:</a:t>
            </a:r>
            <a:r>
              <a:rPr lang="en-US" b="1" dirty="0"/>
              <a:t> D</a:t>
            </a:r>
            <a:br>
              <a:rPr lang="en-US" b="1" dirty="0"/>
            </a:br>
            <a:r>
              <a:rPr lang="en-US" b="1" dirty="0"/>
              <a:t/>
            </a:r>
            <a:br>
              <a:rPr lang="en-US" b="1" dirty="0"/>
            </a:br>
            <a:r>
              <a:rPr lang="en-US" dirty="0"/>
              <a:t>Marking Menu:</a:t>
            </a:r>
            <a:r>
              <a:rPr lang="en-US" b="1" dirty="0"/>
              <a:t> General Dimension</a:t>
            </a:r>
            <a:endParaRPr lang="en-US" b="1" dirty="0" smtClean="0"/>
          </a:p>
          <a:p>
            <a:endParaRPr lang="en-US" b="1" dirty="0"/>
          </a:p>
          <a:p>
            <a:endParaRPr lang="en-US" b="1" dirty="0" smtClean="0"/>
          </a:p>
        </p:txBody>
      </p:sp>
      <p:pic>
        <p:nvPicPr>
          <p:cNvPr id="8" name="Picture 7" descr="http://content.myigetit.com/trainingPublic/255/graphics/6650255_2094.jpg"/>
          <p:cNvPicPr/>
          <p:nvPr/>
        </p:nvPicPr>
        <p:blipFill>
          <a:blip r:embed="rId2">
            <a:extLst>
              <a:ext uri="{28A0092B-C50C-407E-A947-70E740481C1C}">
                <a14:useLocalDpi xmlns:a14="http://schemas.microsoft.com/office/drawing/2010/main" val="0"/>
              </a:ext>
            </a:extLst>
          </a:blip>
          <a:srcRect/>
          <a:stretch>
            <a:fillRect/>
          </a:stretch>
        </p:blipFill>
        <p:spPr bwMode="auto">
          <a:xfrm>
            <a:off x="1082119" y="2321351"/>
            <a:ext cx="2209800" cy="914400"/>
          </a:xfrm>
          <a:prstGeom prst="rect">
            <a:avLst/>
          </a:prstGeom>
          <a:noFill/>
          <a:ln>
            <a:noFill/>
          </a:ln>
        </p:spPr>
      </p:pic>
      <p:pic>
        <p:nvPicPr>
          <p:cNvPr id="9" name="Picture 8" descr="http://content.myigetit.com/trainingPublic/255/graphics/6650255_4373.jpg"/>
          <p:cNvPicPr/>
          <p:nvPr/>
        </p:nvPicPr>
        <p:blipFill>
          <a:blip r:embed="rId3">
            <a:extLst>
              <a:ext uri="{28A0092B-C50C-407E-A947-70E740481C1C}">
                <a14:useLocalDpi xmlns:a14="http://schemas.microsoft.com/office/drawing/2010/main" val="0"/>
              </a:ext>
            </a:extLst>
          </a:blip>
          <a:srcRect/>
          <a:stretch>
            <a:fillRect/>
          </a:stretch>
        </p:blipFill>
        <p:spPr bwMode="auto">
          <a:xfrm>
            <a:off x="5246359" y="3700652"/>
            <a:ext cx="3590925" cy="2619375"/>
          </a:xfrm>
          <a:prstGeom prst="rect">
            <a:avLst/>
          </a:prstGeom>
          <a:noFill/>
          <a:ln>
            <a:noFill/>
          </a:ln>
        </p:spPr>
      </p:pic>
    </p:spTree>
    <p:extLst>
      <p:ext uri="{BB962C8B-B14F-4D97-AF65-F5344CB8AC3E}">
        <p14:creationId xmlns:p14="http://schemas.microsoft.com/office/powerpoint/2010/main" val="2947850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t>
            </a:r>
            <a:r>
              <a:rPr lang="en-US" dirty="0" smtClean="0"/>
              <a:t>Ordinate </a:t>
            </a:r>
            <a:r>
              <a:rPr lang="en-US" dirty="0"/>
              <a:t>Dimensions</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Dimension panel </a:t>
            </a:r>
            <a:r>
              <a:rPr lang="en-US" b="1" dirty="0" smtClean="0"/>
              <a:t>&gt; Ordinate</a:t>
            </a:r>
            <a:r>
              <a:rPr lang="en-US" b="1" dirty="0"/>
              <a:t/>
            </a:r>
            <a:br>
              <a:rPr lang="en-US" b="1" dirty="0"/>
            </a:br>
            <a:endParaRPr lang="en-US" b="1" dirty="0" smtClean="0"/>
          </a:p>
          <a:p>
            <a:endParaRPr lang="en-US" b="1" dirty="0" smtClean="0"/>
          </a:p>
          <a:p>
            <a:pPr marL="0" indent="0">
              <a:buNone/>
            </a:pPr>
            <a:endParaRPr lang="en-US" b="1" dirty="0"/>
          </a:p>
          <a:p>
            <a:endParaRPr lang="en-US" b="1" dirty="0"/>
          </a:p>
          <a:p>
            <a:endParaRPr lang="en-US" b="1" dirty="0" smtClean="0"/>
          </a:p>
        </p:txBody>
      </p:sp>
      <p:pic>
        <p:nvPicPr>
          <p:cNvPr id="1026" name="Picture 2" descr="C:\Users\jrr70267\AppData\Local\Temp\SNAGHTML1a4fe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280" y="2366372"/>
            <a:ext cx="22098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9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Lifecycle – Week 6</a:t>
            </a:r>
            <a:endParaRPr lang="en-US" dirty="0"/>
          </a:p>
        </p:txBody>
      </p:sp>
      <p:sp>
        <p:nvSpPr>
          <p:cNvPr id="4" name="TextBox 3"/>
          <p:cNvSpPr txBox="1"/>
          <p:nvPr/>
        </p:nvSpPr>
        <p:spPr>
          <a:xfrm>
            <a:off x="295455" y="1493063"/>
            <a:ext cx="1496371" cy="646331"/>
          </a:xfrm>
          <a:prstGeom prst="rect">
            <a:avLst/>
          </a:prstGeom>
          <a:noFill/>
        </p:spPr>
        <p:txBody>
          <a:bodyPr wrap="none" rtlCol="0">
            <a:spAutoFit/>
          </a:bodyPr>
          <a:lstStyle/>
          <a:p>
            <a:pPr algn="ctr"/>
            <a:r>
              <a:rPr lang="en-US" dirty="0" smtClean="0"/>
              <a:t>Requirements</a:t>
            </a:r>
          </a:p>
          <a:p>
            <a:pPr algn="ctr"/>
            <a:r>
              <a:rPr lang="en-US" dirty="0" smtClean="0"/>
              <a:t>Management</a:t>
            </a:r>
            <a:endParaRPr lang="en-US" dirty="0"/>
          </a:p>
        </p:txBody>
      </p:sp>
      <p:sp>
        <p:nvSpPr>
          <p:cNvPr id="5" name="TextBox 4"/>
          <p:cNvSpPr txBox="1"/>
          <p:nvPr/>
        </p:nvSpPr>
        <p:spPr>
          <a:xfrm>
            <a:off x="1918472" y="1500242"/>
            <a:ext cx="1497055" cy="646331"/>
          </a:xfrm>
          <a:prstGeom prst="rect">
            <a:avLst/>
          </a:prstGeom>
          <a:noFill/>
        </p:spPr>
        <p:txBody>
          <a:bodyPr wrap="square" rtlCol="0">
            <a:spAutoFit/>
          </a:bodyPr>
          <a:lstStyle/>
          <a:p>
            <a:pPr algn="ctr"/>
            <a:r>
              <a:rPr lang="en-US" dirty="0" smtClean="0"/>
              <a:t>Portfolio Management</a:t>
            </a:r>
            <a:endParaRPr lang="en-US" dirty="0"/>
          </a:p>
        </p:txBody>
      </p:sp>
      <p:sp>
        <p:nvSpPr>
          <p:cNvPr id="6" name="TextBox 5"/>
          <p:cNvSpPr txBox="1"/>
          <p:nvPr/>
        </p:nvSpPr>
        <p:spPr>
          <a:xfrm>
            <a:off x="3625897" y="1500242"/>
            <a:ext cx="1447800" cy="646331"/>
          </a:xfrm>
          <a:prstGeom prst="rect">
            <a:avLst/>
          </a:prstGeom>
          <a:noFill/>
        </p:spPr>
        <p:txBody>
          <a:bodyPr wrap="square" rtlCol="0">
            <a:spAutoFit/>
          </a:bodyPr>
          <a:lstStyle/>
          <a:p>
            <a:pPr algn="ctr"/>
            <a:r>
              <a:rPr lang="en-US" dirty="0" smtClean="0"/>
              <a:t>Conceptual Design</a:t>
            </a:r>
            <a:endParaRPr lang="en-US" dirty="0"/>
          </a:p>
        </p:txBody>
      </p:sp>
      <p:sp>
        <p:nvSpPr>
          <p:cNvPr id="7" name="TextBox 6"/>
          <p:cNvSpPr txBox="1"/>
          <p:nvPr/>
        </p:nvSpPr>
        <p:spPr>
          <a:xfrm>
            <a:off x="5274488" y="1500242"/>
            <a:ext cx="1600200" cy="646331"/>
          </a:xfrm>
          <a:prstGeom prst="rect">
            <a:avLst/>
          </a:prstGeom>
          <a:noFill/>
        </p:spPr>
        <p:txBody>
          <a:bodyPr wrap="square" rtlCol="0">
            <a:spAutoFit/>
          </a:bodyPr>
          <a:lstStyle/>
          <a:p>
            <a:pPr algn="ctr"/>
            <a:r>
              <a:rPr lang="en-US" dirty="0" smtClean="0">
                <a:solidFill>
                  <a:srgbClr val="9A0000"/>
                </a:solidFill>
              </a:rPr>
              <a:t>Product Engineering</a:t>
            </a:r>
            <a:endParaRPr lang="en-US" dirty="0">
              <a:solidFill>
                <a:srgbClr val="9A0000"/>
              </a:solidFill>
            </a:endParaRPr>
          </a:p>
        </p:txBody>
      </p:sp>
      <p:sp>
        <p:nvSpPr>
          <p:cNvPr id="8" name="TextBox 7"/>
          <p:cNvSpPr txBox="1"/>
          <p:nvPr/>
        </p:nvSpPr>
        <p:spPr>
          <a:xfrm>
            <a:off x="7086600" y="2253437"/>
            <a:ext cx="1600200" cy="646331"/>
          </a:xfrm>
          <a:prstGeom prst="rect">
            <a:avLst/>
          </a:prstGeom>
          <a:noFill/>
        </p:spPr>
        <p:txBody>
          <a:bodyPr wrap="square" rtlCol="0">
            <a:spAutoFit/>
          </a:bodyPr>
          <a:lstStyle/>
          <a:p>
            <a:pPr algn="ctr"/>
            <a:r>
              <a:rPr lang="en-US" dirty="0" smtClean="0">
                <a:solidFill>
                  <a:srgbClr val="9A0000"/>
                </a:solidFill>
              </a:rPr>
              <a:t>Manufacturing Engineering</a:t>
            </a:r>
            <a:endParaRPr lang="en-US" dirty="0">
              <a:solidFill>
                <a:srgbClr val="9A0000"/>
              </a:solidFill>
            </a:endParaRPr>
          </a:p>
        </p:txBody>
      </p:sp>
      <p:sp>
        <p:nvSpPr>
          <p:cNvPr id="9" name="TextBox 8"/>
          <p:cNvSpPr txBox="1"/>
          <p:nvPr/>
        </p:nvSpPr>
        <p:spPr>
          <a:xfrm>
            <a:off x="7315200" y="3296656"/>
            <a:ext cx="1600200" cy="646331"/>
          </a:xfrm>
          <a:prstGeom prst="rect">
            <a:avLst/>
          </a:prstGeom>
          <a:noFill/>
        </p:spPr>
        <p:txBody>
          <a:bodyPr wrap="square" rtlCol="0">
            <a:spAutoFit/>
          </a:bodyPr>
          <a:lstStyle/>
          <a:p>
            <a:pPr algn="ctr"/>
            <a:r>
              <a:rPr lang="en-US" dirty="0" smtClean="0"/>
              <a:t>Simulation &amp; Validation</a:t>
            </a:r>
            <a:endParaRPr lang="en-US" dirty="0"/>
          </a:p>
        </p:txBody>
      </p:sp>
      <p:sp>
        <p:nvSpPr>
          <p:cNvPr id="10" name="TextBox 9"/>
          <p:cNvSpPr txBox="1"/>
          <p:nvPr/>
        </p:nvSpPr>
        <p:spPr>
          <a:xfrm>
            <a:off x="7010400" y="4343400"/>
            <a:ext cx="1600200" cy="646331"/>
          </a:xfrm>
          <a:prstGeom prst="rect">
            <a:avLst/>
          </a:prstGeom>
          <a:noFill/>
        </p:spPr>
        <p:txBody>
          <a:bodyPr wrap="square" rtlCol="0">
            <a:spAutoFit/>
          </a:bodyPr>
          <a:lstStyle/>
          <a:p>
            <a:pPr algn="ctr"/>
            <a:r>
              <a:rPr lang="en-US" dirty="0" smtClean="0">
                <a:solidFill>
                  <a:srgbClr val="9A0000"/>
                </a:solidFill>
              </a:rPr>
              <a:t>Build &amp; Produce</a:t>
            </a:r>
            <a:endParaRPr lang="en-US" dirty="0">
              <a:solidFill>
                <a:srgbClr val="9A0000"/>
              </a:solidFill>
            </a:endParaRPr>
          </a:p>
        </p:txBody>
      </p:sp>
      <p:sp>
        <p:nvSpPr>
          <p:cNvPr id="11" name="TextBox 10"/>
          <p:cNvSpPr txBox="1"/>
          <p:nvPr/>
        </p:nvSpPr>
        <p:spPr>
          <a:xfrm>
            <a:off x="5274488" y="5237550"/>
            <a:ext cx="1600200" cy="369332"/>
          </a:xfrm>
          <a:prstGeom prst="rect">
            <a:avLst/>
          </a:prstGeom>
          <a:noFill/>
        </p:spPr>
        <p:txBody>
          <a:bodyPr wrap="square" rtlCol="0">
            <a:spAutoFit/>
          </a:bodyPr>
          <a:lstStyle/>
          <a:p>
            <a:pPr algn="ctr"/>
            <a:r>
              <a:rPr lang="en-US" dirty="0" smtClean="0"/>
              <a:t>Test &amp; Quality</a:t>
            </a:r>
            <a:endParaRPr lang="en-US" dirty="0"/>
          </a:p>
        </p:txBody>
      </p:sp>
      <p:sp>
        <p:nvSpPr>
          <p:cNvPr id="12" name="TextBox 11"/>
          <p:cNvSpPr txBox="1"/>
          <p:nvPr/>
        </p:nvSpPr>
        <p:spPr>
          <a:xfrm>
            <a:off x="3561032" y="5237550"/>
            <a:ext cx="1600200" cy="646331"/>
          </a:xfrm>
          <a:prstGeom prst="rect">
            <a:avLst/>
          </a:prstGeom>
          <a:noFill/>
        </p:spPr>
        <p:txBody>
          <a:bodyPr wrap="square" rtlCol="0">
            <a:spAutoFit/>
          </a:bodyPr>
          <a:lstStyle/>
          <a:p>
            <a:pPr algn="ctr"/>
            <a:r>
              <a:rPr lang="en-US" dirty="0" smtClean="0"/>
              <a:t>Sales &amp; Distribution</a:t>
            </a:r>
            <a:endParaRPr lang="en-US" dirty="0"/>
          </a:p>
        </p:txBody>
      </p:sp>
      <p:sp>
        <p:nvSpPr>
          <p:cNvPr id="14" name="TextBox 13"/>
          <p:cNvSpPr txBox="1"/>
          <p:nvPr/>
        </p:nvSpPr>
        <p:spPr>
          <a:xfrm>
            <a:off x="1866899" y="5237550"/>
            <a:ext cx="1600200" cy="646331"/>
          </a:xfrm>
          <a:prstGeom prst="rect">
            <a:avLst/>
          </a:prstGeom>
          <a:noFill/>
        </p:spPr>
        <p:txBody>
          <a:bodyPr wrap="square" rtlCol="0">
            <a:spAutoFit/>
          </a:bodyPr>
          <a:lstStyle/>
          <a:p>
            <a:pPr algn="ctr"/>
            <a:r>
              <a:rPr lang="en-US" dirty="0" smtClean="0"/>
              <a:t>Maintenance &amp; Repair</a:t>
            </a:r>
            <a:endParaRPr lang="en-US" dirty="0"/>
          </a:p>
        </p:txBody>
      </p:sp>
      <p:sp>
        <p:nvSpPr>
          <p:cNvPr id="15" name="TextBox 14"/>
          <p:cNvSpPr txBox="1"/>
          <p:nvPr/>
        </p:nvSpPr>
        <p:spPr>
          <a:xfrm>
            <a:off x="253585" y="5237550"/>
            <a:ext cx="1600200" cy="646331"/>
          </a:xfrm>
          <a:prstGeom prst="rect">
            <a:avLst/>
          </a:prstGeom>
          <a:noFill/>
        </p:spPr>
        <p:txBody>
          <a:bodyPr wrap="square" rtlCol="0">
            <a:spAutoFit/>
          </a:bodyPr>
          <a:lstStyle/>
          <a:p>
            <a:pPr algn="ctr"/>
            <a:r>
              <a:rPr lang="en-US" dirty="0" smtClean="0"/>
              <a:t>Disposal &amp; Recycling</a:t>
            </a:r>
            <a:endParaRPr lang="en-US" dirty="0"/>
          </a:p>
        </p:txBody>
      </p:sp>
      <p:sp>
        <p:nvSpPr>
          <p:cNvPr id="3" name="Rectangle 2"/>
          <p:cNvSpPr/>
          <p:nvPr/>
        </p:nvSpPr>
        <p:spPr>
          <a:xfrm>
            <a:off x="990599" y="2496880"/>
            <a:ext cx="4838699" cy="323166"/>
          </a:xfrm>
          <a:prstGeom prst="rect">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76941" y="2398261"/>
            <a:ext cx="533400" cy="520401"/>
          </a:xfrm>
          <a:prstGeom prst="ellipse">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699969" y="4419600"/>
            <a:ext cx="4129329" cy="323166"/>
          </a:xfrm>
          <a:prstGeom prst="rect">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Block Arc 23"/>
          <p:cNvSpPr/>
          <p:nvPr/>
        </p:nvSpPr>
        <p:spPr>
          <a:xfrm rot="5400000">
            <a:off x="4706356" y="2229174"/>
            <a:ext cx="2245886" cy="2781299"/>
          </a:xfrm>
          <a:prstGeom prst="blockArc">
            <a:avLst>
              <a:gd name="adj1" fmla="val 10800000"/>
              <a:gd name="adj2" fmla="val 21591186"/>
              <a:gd name="adj3" fmla="val 14460"/>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ight Arrow 24"/>
          <p:cNvSpPr/>
          <p:nvPr/>
        </p:nvSpPr>
        <p:spPr>
          <a:xfrm rot="10800000">
            <a:off x="776941" y="4232804"/>
            <a:ext cx="1004388" cy="696757"/>
          </a:xfrm>
          <a:prstGeom prst="rightArrow">
            <a:avLst>
              <a:gd name="adj1" fmla="val 46780"/>
              <a:gd name="adj2" fmla="val 89258"/>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5350688" y="1366206"/>
            <a:ext cx="3412312" cy="1605593"/>
          </a:xfrm>
          <a:prstGeom prst="roundRect">
            <a:avLst/>
          </a:prstGeom>
          <a:noFill/>
          <a:ln>
            <a:solidFill>
              <a:srgbClr val="9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7112261" y="4243503"/>
            <a:ext cx="1422139" cy="846124"/>
          </a:xfrm>
          <a:prstGeom prst="roundRect">
            <a:avLst/>
          </a:prstGeom>
          <a:noFill/>
          <a:ln>
            <a:solidFill>
              <a:srgbClr val="9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8126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Hole and Thread Notes</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Features panel </a:t>
            </a:r>
            <a:r>
              <a:rPr lang="en-US" b="1" dirty="0" smtClean="0"/>
              <a:t>&gt; </a:t>
            </a:r>
            <a:r>
              <a:rPr lang="en-US" b="1" dirty="0"/>
              <a:t>Hole and </a:t>
            </a:r>
            <a:r>
              <a:rPr lang="en-US" b="1" dirty="0" smtClean="0"/>
              <a:t>Thread</a:t>
            </a:r>
          </a:p>
          <a:p>
            <a:pPr lvl="1"/>
            <a:endParaRPr lang="en-US" b="1" dirty="0"/>
          </a:p>
          <a:p>
            <a:pPr lvl="1"/>
            <a:endParaRPr lang="en-US" b="1" dirty="0" smtClean="0"/>
          </a:p>
          <a:p>
            <a:pPr marL="0" indent="0">
              <a:buNone/>
            </a:pPr>
            <a:endParaRPr lang="en-US" b="1" dirty="0"/>
          </a:p>
          <a:p>
            <a:pPr lvl="1"/>
            <a:r>
              <a:rPr lang="en-US" dirty="0" smtClean="0"/>
              <a:t>Marking </a:t>
            </a:r>
            <a:r>
              <a:rPr lang="en-US" dirty="0"/>
              <a:t>Menu: </a:t>
            </a:r>
            <a:r>
              <a:rPr lang="en-US" b="1" dirty="0"/>
              <a:t>Hole / Thread Notes</a:t>
            </a:r>
          </a:p>
          <a:p>
            <a:endParaRPr lang="en-US" b="1" dirty="0" smtClean="0"/>
          </a:p>
        </p:txBody>
      </p:sp>
      <p:pic>
        <p:nvPicPr>
          <p:cNvPr id="6" name="Picture 5" descr="http://content.myigetit.com/trainingPublic/255/graphics/6650255_2139.jpg"/>
          <p:cNvPicPr/>
          <p:nvPr/>
        </p:nvPicPr>
        <p:blipFill>
          <a:blip r:embed="rId2">
            <a:extLst>
              <a:ext uri="{28A0092B-C50C-407E-A947-70E740481C1C}">
                <a14:useLocalDpi xmlns:a14="http://schemas.microsoft.com/office/drawing/2010/main" val="0"/>
              </a:ext>
            </a:extLst>
          </a:blip>
          <a:srcRect/>
          <a:stretch>
            <a:fillRect/>
          </a:stretch>
        </p:blipFill>
        <p:spPr bwMode="auto">
          <a:xfrm>
            <a:off x="1096259" y="2302497"/>
            <a:ext cx="1295400" cy="914400"/>
          </a:xfrm>
          <a:prstGeom prst="rect">
            <a:avLst/>
          </a:prstGeom>
          <a:noFill/>
          <a:ln>
            <a:noFill/>
          </a:ln>
        </p:spPr>
      </p:pic>
      <p:pic>
        <p:nvPicPr>
          <p:cNvPr id="7" name="Picture 6" descr="http://content.myigetit.com/trainingPublic/255/graphics/6650255_4749.jpg"/>
          <p:cNvPicPr/>
          <p:nvPr/>
        </p:nvPicPr>
        <p:blipFill>
          <a:blip r:embed="rId3">
            <a:extLst>
              <a:ext uri="{28A0092B-C50C-407E-A947-70E740481C1C}">
                <a14:useLocalDpi xmlns:a14="http://schemas.microsoft.com/office/drawing/2010/main" val="0"/>
              </a:ext>
            </a:extLst>
          </a:blip>
          <a:srcRect/>
          <a:stretch>
            <a:fillRect/>
          </a:stretch>
        </p:blipFill>
        <p:spPr bwMode="auto">
          <a:xfrm>
            <a:off x="3108096" y="3855563"/>
            <a:ext cx="3346515" cy="2490444"/>
          </a:xfrm>
          <a:prstGeom prst="rect">
            <a:avLst/>
          </a:prstGeom>
          <a:noFill/>
          <a:ln>
            <a:noFill/>
          </a:ln>
        </p:spPr>
      </p:pic>
    </p:spTree>
    <p:extLst>
      <p:ext uri="{BB962C8B-B14F-4D97-AF65-F5344CB8AC3E}">
        <p14:creationId xmlns:p14="http://schemas.microsoft.com/office/powerpoint/2010/main" val="3864296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t>
            </a:r>
            <a:r>
              <a:rPr lang="en-US" dirty="0" smtClean="0"/>
              <a:t>Centerlines</a:t>
            </a:r>
            <a:endParaRPr lang="en-US" dirty="0"/>
          </a:p>
        </p:txBody>
      </p:sp>
      <p:sp>
        <p:nvSpPr>
          <p:cNvPr id="3" name="Content Placeholder 2"/>
          <p:cNvSpPr>
            <a:spLocks noGrp="1"/>
          </p:cNvSpPr>
          <p:nvPr>
            <p:ph idx="1"/>
          </p:nvPr>
        </p:nvSpPr>
        <p:spPr>
          <a:xfrm>
            <a:off x="276520" y="1152818"/>
            <a:ext cx="8534400" cy="5266835"/>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Symbols panel </a:t>
            </a:r>
            <a:r>
              <a:rPr lang="en-US" b="1" dirty="0" smtClean="0"/>
              <a:t>&gt; </a:t>
            </a:r>
            <a:r>
              <a:rPr lang="en-US" b="1" dirty="0"/>
              <a:t>Centerline</a:t>
            </a:r>
          </a:p>
          <a:p>
            <a:pPr lvl="1"/>
            <a:endParaRPr lang="en-US" b="1" dirty="0" smtClean="0"/>
          </a:p>
          <a:p>
            <a:pPr marL="0" indent="0">
              <a:buNone/>
            </a:pPr>
            <a:endParaRPr lang="en-US" b="1" dirty="0"/>
          </a:p>
          <a:p>
            <a:pPr lvl="1"/>
            <a:r>
              <a:rPr lang="en-US" dirty="0"/>
              <a:t>Ribbon:</a:t>
            </a:r>
            <a:r>
              <a:rPr lang="en-US" b="1" dirty="0"/>
              <a:t> Annotate tab </a:t>
            </a:r>
            <a:r>
              <a:rPr lang="en-US" b="1" dirty="0" smtClean="0"/>
              <a:t>&gt; </a:t>
            </a:r>
            <a:r>
              <a:rPr lang="en-US" b="1" dirty="0"/>
              <a:t>Symbols panel </a:t>
            </a:r>
            <a:r>
              <a:rPr lang="en-US" b="1" dirty="0" smtClean="0"/>
              <a:t>&gt; </a:t>
            </a:r>
            <a:r>
              <a:rPr lang="en-US" b="1" dirty="0"/>
              <a:t>Center </a:t>
            </a:r>
            <a:r>
              <a:rPr lang="en-US" b="1" dirty="0" smtClean="0"/>
              <a:t>Mark</a:t>
            </a:r>
          </a:p>
          <a:p>
            <a:pPr lvl="1"/>
            <a:endParaRPr lang="en-US" b="1" dirty="0"/>
          </a:p>
          <a:p>
            <a:pPr lvl="1"/>
            <a:endParaRPr lang="en-US" b="1" dirty="0" smtClean="0"/>
          </a:p>
          <a:p>
            <a:pPr lvl="1"/>
            <a:endParaRPr lang="en-US" b="1" dirty="0"/>
          </a:p>
          <a:p>
            <a:pPr lvl="1"/>
            <a:r>
              <a:rPr lang="en-US" dirty="0"/>
              <a:t>Ribbon:</a:t>
            </a:r>
            <a:r>
              <a:rPr lang="en-US" b="1" dirty="0"/>
              <a:t> Annotate tab </a:t>
            </a:r>
            <a:r>
              <a:rPr lang="en-US" b="1" dirty="0" smtClean="0"/>
              <a:t>&gt; </a:t>
            </a:r>
            <a:r>
              <a:rPr lang="en-US" b="1" dirty="0"/>
              <a:t>Symbols panel </a:t>
            </a:r>
            <a:r>
              <a:rPr lang="en-US" b="1" dirty="0" smtClean="0"/>
              <a:t>&gt; </a:t>
            </a:r>
            <a:r>
              <a:rPr lang="en-US" b="1" dirty="0"/>
              <a:t>Centerline Bisector</a:t>
            </a:r>
            <a:endParaRPr lang="en-US" b="1" dirty="0" smtClean="0"/>
          </a:p>
        </p:txBody>
      </p:sp>
      <p:pic>
        <p:nvPicPr>
          <p:cNvPr id="8" name="Picture 7" descr="http://content.myigetit.com/trainingPublic/255/graphics/6650255_1969.jpg"/>
          <p:cNvPicPr/>
          <p:nvPr/>
        </p:nvPicPr>
        <p:blipFill>
          <a:blip r:embed="rId2">
            <a:extLst>
              <a:ext uri="{28A0092B-C50C-407E-A947-70E740481C1C}">
                <a14:useLocalDpi xmlns:a14="http://schemas.microsoft.com/office/drawing/2010/main" val="0"/>
              </a:ext>
            </a:extLst>
          </a:blip>
          <a:srcRect/>
          <a:stretch>
            <a:fillRect/>
          </a:stretch>
        </p:blipFill>
        <p:spPr bwMode="auto">
          <a:xfrm>
            <a:off x="1074237" y="2132814"/>
            <a:ext cx="2885440" cy="914400"/>
          </a:xfrm>
          <a:prstGeom prst="rect">
            <a:avLst/>
          </a:prstGeom>
          <a:noFill/>
          <a:ln>
            <a:noFill/>
          </a:ln>
        </p:spPr>
      </p:pic>
      <p:pic>
        <p:nvPicPr>
          <p:cNvPr id="9" name="Picture 8" descr="http://content.myigetit.com/trainingPublic/255/graphics/6650255_1971.jpg"/>
          <p:cNvPicPr/>
          <p:nvPr/>
        </p:nvPicPr>
        <p:blipFill>
          <a:blip r:embed="rId3">
            <a:extLst>
              <a:ext uri="{28A0092B-C50C-407E-A947-70E740481C1C}">
                <a14:useLocalDpi xmlns:a14="http://schemas.microsoft.com/office/drawing/2010/main" val="0"/>
              </a:ext>
            </a:extLst>
          </a:blip>
          <a:srcRect/>
          <a:stretch>
            <a:fillRect/>
          </a:stretch>
        </p:blipFill>
        <p:spPr bwMode="auto">
          <a:xfrm>
            <a:off x="1074237" y="3429000"/>
            <a:ext cx="2885440" cy="914400"/>
          </a:xfrm>
          <a:prstGeom prst="rect">
            <a:avLst/>
          </a:prstGeom>
          <a:noFill/>
          <a:ln>
            <a:noFill/>
          </a:ln>
        </p:spPr>
      </p:pic>
      <p:pic>
        <p:nvPicPr>
          <p:cNvPr id="10" name="Picture 9" descr="http://content.myigetit.com/trainingPublic/255/graphics/6650255_1973.jpg"/>
          <p:cNvPicPr/>
          <p:nvPr/>
        </p:nvPicPr>
        <p:blipFill>
          <a:blip r:embed="rId4">
            <a:extLst>
              <a:ext uri="{28A0092B-C50C-407E-A947-70E740481C1C}">
                <a14:useLocalDpi xmlns:a14="http://schemas.microsoft.com/office/drawing/2010/main" val="0"/>
              </a:ext>
            </a:extLst>
          </a:blip>
          <a:srcRect/>
          <a:stretch>
            <a:fillRect/>
          </a:stretch>
        </p:blipFill>
        <p:spPr bwMode="auto">
          <a:xfrm>
            <a:off x="1074237" y="5026843"/>
            <a:ext cx="2885440" cy="914400"/>
          </a:xfrm>
          <a:prstGeom prst="rect">
            <a:avLst/>
          </a:prstGeom>
          <a:noFill/>
          <a:ln>
            <a:noFill/>
          </a:ln>
        </p:spPr>
      </p:pic>
    </p:spTree>
    <p:extLst>
      <p:ext uri="{BB962C8B-B14F-4D97-AF65-F5344CB8AC3E}">
        <p14:creationId xmlns:p14="http://schemas.microsoft.com/office/powerpoint/2010/main" val="2842917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Documenting Views with Symbols</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smtClean="0"/>
              <a:t>Ribbon</a:t>
            </a:r>
            <a:r>
              <a:rPr lang="en-US" dirty="0"/>
              <a:t>:</a:t>
            </a:r>
            <a:r>
              <a:rPr lang="en-US" b="1" dirty="0"/>
              <a:t> Annotate tab </a:t>
            </a:r>
            <a:r>
              <a:rPr lang="en-US" b="1" dirty="0" smtClean="0"/>
              <a:t>&gt; </a:t>
            </a:r>
            <a:r>
              <a:rPr lang="en-US" b="1" dirty="0"/>
              <a:t>Symbols panel</a:t>
            </a:r>
          </a:p>
          <a:p>
            <a:pPr lvl="1"/>
            <a:endParaRPr lang="en-US" b="1" dirty="0" smtClean="0"/>
          </a:p>
          <a:p>
            <a:pPr marL="0" indent="0">
              <a:buNone/>
            </a:pPr>
            <a:endParaRPr lang="en-US" b="1" dirty="0"/>
          </a:p>
          <a:p>
            <a:endParaRPr lang="en-US" b="1" dirty="0" smtClean="0"/>
          </a:p>
        </p:txBody>
      </p:sp>
      <p:pic>
        <p:nvPicPr>
          <p:cNvPr id="9" name="Picture 8" descr="http://content.myigetit.com/trainingPublic/255/graphics/6650255_2377.jpg"/>
          <p:cNvPicPr/>
          <p:nvPr/>
        </p:nvPicPr>
        <p:blipFill>
          <a:blip r:embed="rId2">
            <a:extLst>
              <a:ext uri="{28A0092B-C50C-407E-A947-70E740481C1C}">
                <a14:useLocalDpi xmlns:a14="http://schemas.microsoft.com/office/drawing/2010/main" val="0"/>
              </a:ext>
            </a:extLst>
          </a:blip>
          <a:srcRect/>
          <a:stretch>
            <a:fillRect/>
          </a:stretch>
        </p:blipFill>
        <p:spPr bwMode="auto">
          <a:xfrm>
            <a:off x="1078705" y="2168865"/>
            <a:ext cx="2933065" cy="748030"/>
          </a:xfrm>
          <a:prstGeom prst="rect">
            <a:avLst/>
          </a:prstGeom>
          <a:noFill/>
          <a:ln>
            <a:noFill/>
          </a:ln>
        </p:spPr>
      </p:pic>
    </p:spTree>
    <p:extLst>
      <p:ext uri="{BB962C8B-B14F-4D97-AF65-F5344CB8AC3E}">
        <p14:creationId xmlns:p14="http://schemas.microsoft.com/office/powerpoint/2010/main" val="2434007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Adding Leaders and Text</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Text panel </a:t>
            </a:r>
            <a:r>
              <a:rPr lang="en-US" b="1" dirty="0" smtClean="0"/>
              <a:t>&gt; Text</a:t>
            </a:r>
          </a:p>
          <a:p>
            <a:pPr lvl="1"/>
            <a:endParaRPr lang="en-US" b="1" dirty="0"/>
          </a:p>
          <a:p>
            <a:pPr lvl="1"/>
            <a:endParaRPr lang="en-US" b="1" dirty="0" smtClean="0"/>
          </a:p>
          <a:p>
            <a:pPr lvl="1"/>
            <a:endParaRPr lang="en-US" b="1" dirty="0"/>
          </a:p>
          <a:p>
            <a:pPr lvl="1"/>
            <a:r>
              <a:rPr lang="en-US" dirty="0"/>
              <a:t>Ribbon:</a:t>
            </a:r>
            <a:r>
              <a:rPr lang="en-US" b="1" dirty="0"/>
              <a:t> Annotate tab </a:t>
            </a:r>
            <a:r>
              <a:rPr lang="en-US" b="1" dirty="0" smtClean="0"/>
              <a:t>&gt; </a:t>
            </a:r>
            <a:r>
              <a:rPr lang="en-US" b="1" dirty="0"/>
              <a:t>Text panel </a:t>
            </a:r>
            <a:r>
              <a:rPr lang="en-US" b="1" dirty="0" smtClean="0"/>
              <a:t>&gt; </a:t>
            </a:r>
            <a:r>
              <a:rPr lang="en-US" b="1" dirty="0"/>
              <a:t>Leader Text</a:t>
            </a:r>
            <a:endParaRPr lang="en-US" b="1" dirty="0" smtClean="0"/>
          </a:p>
          <a:p>
            <a:pPr marL="0" indent="0">
              <a:buNone/>
            </a:pPr>
            <a:endParaRPr lang="en-US" b="1" dirty="0"/>
          </a:p>
          <a:p>
            <a:endParaRPr lang="en-US" b="1" dirty="0" smtClean="0"/>
          </a:p>
        </p:txBody>
      </p:sp>
      <p:pic>
        <p:nvPicPr>
          <p:cNvPr id="5" name="Picture 4" descr="http://content.myigetit.com/trainingPublic/255/graphics/6650255_1172.jpg"/>
          <p:cNvPicPr/>
          <p:nvPr/>
        </p:nvPicPr>
        <p:blipFill>
          <a:blip r:embed="rId2">
            <a:extLst>
              <a:ext uri="{28A0092B-C50C-407E-A947-70E740481C1C}">
                <a14:useLocalDpi xmlns:a14="http://schemas.microsoft.com/office/drawing/2010/main" val="0"/>
              </a:ext>
            </a:extLst>
          </a:blip>
          <a:srcRect/>
          <a:stretch>
            <a:fillRect/>
          </a:stretch>
        </p:blipFill>
        <p:spPr bwMode="auto">
          <a:xfrm>
            <a:off x="1258969" y="2189375"/>
            <a:ext cx="819150" cy="914400"/>
          </a:xfrm>
          <a:prstGeom prst="rect">
            <a:avLst/>
          </a:prstGeom>
          <a:noFill/>
          <a:ln>
            <a:noFill/>
          </a:ln>
        </p:spPr>
      </p:pic>
      <p:pic>
        <p:nvPicPr>
          <p:cNvPr id="6" name="Picture 5" descr="http://content.myigetit.com/trainingPublic/255/graphics/6650255_1174.jpg"/>
          <p:cNvPicPr/>
          <p:nvPr/>
        </p:nvPicPr>
        <p:blipFill>
          <a:blip r:embed="rId3">
            <a:extLst>
              <a:ext uri="{28A0092B-C50C-407E-A947-70E740481C1C}">
                <a14:useLocalDpi xmlns:a14="http://schemas.microsoft.com/office/drawing/2010/main" val="0"/>
              </a:ext>
            </a:extLst>
          </a:blip>
          <a:srcRect/>
          <a:stretch>
            <a:fillRect/>
          </a:stretch>
        </p:blipFill>
        <p:spPr bwMode="auto">
          <a:xfrm>
            <a:off x="1258969" y="3707091"/>
            <a:ext cx="819150" cy="914400"/>
          </a:xfrm>
          <a:prstGeom prst="rect">
            <a:avLst/>
          </a:prstGeom>
          <a:noFill/>
          <a:ln>
            <a:noFill/>
          </a:ln>
        </p:spPr>
      </p:pic>
    </p:spTree>
    <p:extLst>
      <p:ext uri="{BB962C8B-B14F-4D97-AF65-F5344CB8AC3E}">
        <p14:creationId xmlns:p14="http://schemas.microsoft.com/office/powerpoint/2010/main" val="2961923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Adding Leaders and Text</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Text panel </a:t>
            </a:r>
            <a:r>
              <a:rPr lang="en-US" b="1" dirty="0" smtClean="0"/>
              <a:t>&gt; Text</a:t>
            </a:r>
          </a:p>
          <a:p>
            <a:pPr lvl="1"/>
            <a:endParaRPr lang="en-US" b="1" dirty="0"/>
          </a:p>
          <a:p>
            <a:pPr lvl="1"/>
            <a:endParaRPr lang="en-US" b="1" dirty="0" smtClean="0"/>
          </a:p>
          <a:p>
            <a:pPr lvl="1"/>
            <a:endParaRPr lang="en-US" b="1" dirty="0"/>
          </a:p>
          <a:p>
            <a:pPr lvl="1"/>
            <a:r>
              <a:rPr lang="en-US" dirty="0"/>
              <a:t>Ribbon:</a:t>
            </a:r>
            <a:r>
              <a:rPr lang="en-US" b="1" dirty="0"/>
              <a:t> Annotate tab </a:t>
            </a:r>
            <a:r>
              <a:rPr lang="en-US" b="1" dirty="0" smtClean="0"/>
              <a:t>&gt; </a:t>
            </a:r>
            <a:r>
              <a:rPr lang="en-US" b="1" dirty="0"/>
              <a:t>Text panel </a:t>
            </a:r>
            <a:r>
              <a:rPr lang="en-US" b="1" dirty="0" smtClean="0"/>
              <a:t>&gt; </a:t>
            </a:r>
            <a:r>
              <a:rPr lang="en-US" b="1" dirty="0"/>
              <a:t>Leader Text</a:t>
            </a:r>
            <a:endParaRPr lang="en-US" b="1" dirty="0" smtClean="0"/>
          </a:p>
          <a:p>
            <a:pPr marL="0" indent="0">
              <a:buNone/>
            </a:pPr>
            <a:endParaRPr lang="en-US" b="1" dirty="0"/>
          </a:p>
          <a:p>
            <a:endParaRPr lang="en-US" b="1" dirty="0" smtClean="0"/>
          </a:p>
        </p:txBody>
      </p:sp>
      <p:pic>
        <p:nvPicPr>
          <p:cNvPr id="5" name="Picture 4" descr="http://content.myigetit.com/trainingPublic/255/graphics/6650255_1172.jpg"/>
          <p:cNvPicPr/>
          <p:nvPr/>
        </p:nvPicPr>
        <p:blipFill>
          <a:blip r:embed="rId2">
            <a:extLst>
              <a:ext uri="{28A0092B-C50C-407E-A947-70E740481C1C}">
                <a14:useLocalDpi xmlns:a14="http://schemas.microsoft.com/office/drawing/2010/main" val="0"/>
              </a:ext>
            </a:extLst>
          </a:blip>
          <a:srcRect/>
          <a:stretch>
            <a:fillRect/>
          </a:stretch>
        </p:blipFill>
        <p:spPr bwMode="auto">
          <a:xfrm>
            <a:off x="1258969" y="2189375"/>
            <a:ext cx="819150" cy="914400"/>
          </a:xfrm>
          <a:prstGeom prst="rect">
            <a:avLst/>
          </a:prstGeom>
          <a:noFill/>
          <a:ln>
            <a:noFill/>
          </a:ln>
        </p:spPr>
      </p:pic>
      <p:pic>
        <p:nvPicPr>
          <p:cNvPr id="6" name="Picture 5" descr="http://content.myigetit.com/trainingPublic/255/graphics/6650255_1174.jpg"/>
          <p:cNvPicPr/>
          <p:nvPr/>
        </p:nvPicPr>
        <p:blipFill>
          <a:blip r:embed="rId3">
            <a:extLst>
              <a:ext uri="{28A0092B-C50C-407E-A947-70E740481C1C}">
                <a14:useLocalDpi xmlns:a14="http://schemas.microsoft.com/office/drawing/2010/main" val="0"/>
              </a:ext>
            </a:extLst>
          </a:blip>
          <a:srcRect/>
          <a:stretch>
            <a:fillRect/>
          </a:stretch>
        </p:blipFill>
        <p:spPr bwMode="auto">
          <a:xfrm>
            <a:off x="1258969" y="3707091"/>
            <a:ext cx="819150" cy="914400"/>
          </a:xfrm>
          <a:prstGeom prst="rect">
            <a:avLst/>
          </a:prstGeom>
          <a:noFill/>
          <a:ln>
            <a:noFill/>
          </a:ln>
        </p:spPr>
      </p:pic>
      <p:pic>
        <p:nvPicPr>
          <p:cNvPr id="7" name="Picture 6" descr="http://content.myigetit.com/trainingPublic/255/graphics/6650255_3917.jpg"/>
          <p:cNvPicPr/>
          <p:nvPr/>
        </p:nvPicPr>
        <p:blipFill>
          <a:blip r:embed="rId4">
            <a:extLst>
              <a:ext uri="{28A0092B-C50C-407E-A947-70E740481C1C}">
                <a14:useLocalDpi xmlns:a14="http://schemas.microsoft.com/office/drawing/2010/main" val="0"/>
              </a:ext>
            </a:extLst>
          </a:blip>
          <a:srcRect/>
          <a:stretch>
            <a:fillRect/>
          </a:stretch>
        </p:blipFill>
        <p:spPr bwMode="auto">
          <a:xfrm>
            <a:off x="2818614" y="3707091"/>
            <a:ext cx="3192135" cy="2583163"/>
          </a:xfrm>
          <a:prstGeom prst="rect">
            <a:avLst/>
          </a:prstGeom>
          <a:noFill/>
          <a:ln>
            <a:noFill/>
          </a:ln>
        </p:spPr>
      </p:pic>
    </p:spTree>
    <p:extLst>
      <p:ext uri="{BB962C8B-B14F-4D97-AF65-F5344CB8AC3E}">
        <p14:creationId xmlns:p14="http://schemas.microsoft.com/office/powerpoint/2010/main" val="8685098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Bill of Materials</a:t>
            </a:r>
            <a:endParaRPr lang="en-US" dirty="0"/>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 </a:t>
            </a:r>
            <a:r>
              <a:rPr lang="en-US" b="1" dirty="0"/>
              <a:t>Assemble tab </a:t>
            </a:r>
            <a:r>
              <a:rPr lang="en-US" b="1" dirty="0" smtClean="0"/>
              <a:t>&gt; Manage </a:t>
            </a:r>
            <a:r>
              <a:rPr lang="en-US" b="1" dirty="0"/>
              <a:t>panel </a:t>
            </a:r>
            <a:r>
              <a:rPr lang="en-US" b="1" dirty="0" smtClean="0"/>
              <a:t>&gt; </a:t>
            </a:r>
            <a:r>
              <a:rPr lang="en-US" b="1" dirty="0"/>
              <a:t>Bill of Materials</a:t>
            </a:r>
          </a:p>
          <a:p>
            <a:pPr lvl="1"/>
            <a:endParaRPr lang="en-US" b="1" dirty="0" smtClean="0"/>
          </a:p>
          <a:p>
            <a:pPr lvl="1"/>
            <a:endParaRPr lang="en-US" b="1" dirty="0"/>
          </a:p>
        </p:txBody>
      </p:sp>
      <p:pic>
        <p:nvPicPr>
          <p:cNvPr id="8" name="Picture 7" descr="http://content.myigetit.com/trainingPublic/255/graphics/6650255_3066.jpg"/>
          <p:cNvPicPr/>
          <p:nvPr/>
        </p:nvPicPr>
        <p:blipFill>
          <a:blip r:embed="rId2">
            <a:extLst>
              <a:ext uri="{28A0092B-C50C-407E-A947-70E740481C1C}">
                <a14:useLocalDpi xmlns:a14="http://schemas.microsoft.com/office/drawing/2010/main" val="0"/>
              </a:ext>
            </a:extLst>
          </a:blip>
          <a:srcRect/>
          <a:stretch>
            <a:fillRect/>
          </a:stretch>
        </p:blipFill>
        <p:spPr bwMode="auto">
          <a:xfrm>
            <a:off x="1106176" y="2170522"/>
            <a:ext cx="1200150" cy="914400"/>
          </a:xfrm>
          <a:prstGeom prst="rect">
            <a:avLst/>
          </a:prstGeom>
          <a:noFill/>
          <a:ln>
            <a:noFill/>
          </a:ln>
        </p:spPr>
      </p:pic>
    </p:spTree>
    <p:extLst>
      <p:ext uri="{BB962C8B-B14F-4D97-AF65-F5344CB8AC3E}">
        <p14:creationId xmlns:p14="http://schemas.microsoft.com/office/powerpoint/2010/main" val="1597027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Parts List</a:t>
            </a:r>
            <a:endParaRPr lang="en-US" dirty="0"/>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 </a:t>
            </a:r>
            <a:r>
              <a:rPr lang="en-US" b="1" dirty="0"/>
              <a:t>Annotate tab </a:t>
            </a:r>
            <a:r>
              <a:rPr lang="en-US" b="1" dirty="0" smtClean="0"/>
              <a:t>&gt; </a:t>
            </a:r>
            <a:r>
              <a:rPr lang="en-US" b="1" dirty="0"/>
              <a:t>Table panel </a:t>
            </a:r>
            <a:r>
              <a:rPr lang="en-US" b="1" dirty="0" smtClean="0"/>
              <a:t>&gt; </a:t>
            </a:r>
            <a:r>
              <a:rPr lang="en-US" b="1" dirty="0"/>
              <a:t>Parts List</a:t>
            </a:r>
            <a:endParaRPr lang="en-US" b="1" dirty="0" smtClean="0"/>
          </a:p>
          <a:p>
            <a:pPr lvl="1"/>
            <a:endParaRPr lang="en-US" b="1" dirty="0"/>
          </a:p>
        </p:txBody>
      </p:sp>
      <p:pic>
        <p:nvPicPr>
          <p:cNvPr id="5" name="Picture 4" descr="http://content.myigetit.com/trainingPublic/255/graphics/6650255_1854.jpg"/>
          <p:cNvPicPr/>
          <p:nvPr/>
        </p:nvPicPr>
        <p:blipFill>
          <a:blip r:embed="rId2">
            <a:extLst>
              <a:ext uri="{28A0092B-C50C-407E-A947-70E740481C1C}">
                <a14:useLocalDpi xmlns:a14="http://schemas.microsoft.com/office/drawing/2010/main" val="0"/>
              </a:ext>
            </a:extLst>
          </a:blip>
          <a:srcRect/>
          <a:stretch>
            <a:fillRect/>
          </a:stretch>
        </p:blipFill>
        <p:spPr bwMode="auto">
          <a:xfrm>
            <a:off x="1107109" y="2151668"/>
            <a:ext cx="1933575" cy="914400"/>
          </a:xfrm>
          <a:prstGeom prst="rect">
            <a:avLst/>
          </a:prstGeom>
          <a:noFill/>
          <a:ln>
            <a:noFill/>
          </a:ln>
        </p:spPr>
      </p:pic>
    </p:spTree>
    <p:extLst>
      <p:ext uri="{BB962C8B-B14F-4D97-AF65-F5344CB8AC3E}">
        <p14:creationId xmlns:p14="http://schemas.microsoft.com/office/powerpoint/2010/main" val="4146704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Balloons</a:t>
            </a:r>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a:t>
            </a:r>
            <a:r>
              <a:rPr lang="en-US" b="1" dirty="0"/>
              <a:t>: Annotate tab </a:t>
            </a:r>
            <a:r>
              <a:rPr lang="en-US" b="1" dirty="0" smtClean="0"/>
              <a:t>&gt; </a:t>
            </a:r>
            <a:r>
              <a:rPr lang="en-US" b="1" dirty="0"/>
              <a:t>Table panel </a:t>
            </a:r>
            <a:r>
              <a:rPr lang="en-US" b="1" dirty="0" smtClean="0"/>
              <a:t>&gt; Balloon</a:t>
            </a:r>
          </a:p>
          <a:p>
            <a:pPr lvl="1"/>
            <a:endParaRPr lang="en-US" b="1" dirty="0"/>
          </a:p>
          <a:p>
            <a:pPr lvl="1"/>
            <a:endParaRPr lang="en-US" b="1" dirty="0" smtClean="0"/>
          </a:p>
          <a:p>
            <a:pPr marL="457200" lvl="1" indent="0">
              <a:buNone/>
            </a:pPr>
            <a:endParaRPr lang="en-US" b="1" dirty="0" smtClean="0"/>
          </a:p>
          <a:p>
            <a:pPr lvl="1"/>
            <a:r>
              <a:rPr lang="en-US" dirty="0"/>
              <a:t>Marking Menu: </a:t>
            </a:r>
            <a:r>
              <a:rPr lang="en-US" b="1" dirty="0" smtClean="0"/>
              <a:t>Balloon</a:t>
            </a:r>
          </a:p>
          <a:p>
            <a:pPr lvl="1"/>
            <a:r>
              <a:rPr lang="en-US" dirty="0"/>
              <a:t>Keyboard: </a:t>
            </a:r>
            <a:r>
              <a:rPr lang="en-US" b="1" dirty="0"/>
              <a:t>B</a:t>
            </a:r>
            <a:endParaRPr lang="en-US" dirty="0"/>
          </a:p>
          <a:p>
            <a:pPr lvl="1"/>
            <a:endParaRPr lang="en-US" b="1" dirty="0"/>
          </a:p>
        </p:txBody>
      </p:sp>
      <p:pic>
        <p:nvPicPr>
          <p:cNvPr id="6" name="Picture 5" descr="http://content.myigetit.com/trainingPublic/255/graphics/6650255_2757.jpg"/>
          <p:cNvPicPr/>
          <p:nvPr/>
        </p:nvPicPr>
        <p:blipFill>
          <a:blip r:embed="rId2">
            <a:extLst>
              <a:ext uri="{28A0092B-C50C-407E-A947-70E740481C1C}">
                <a14:useLocalDpi xmlns:a14="http://schemas.microsoft.com/office/drawing/2010/main" val="0"/>
              </a:ext>
            </a:extLst>
          </a:blip>
          <a:srcRect/>
          <a:stretch>
            <a:fillRect/>
          </a:stretch>
        </p:blipFill>
        <p:spPr bwMode="auto">
          <a:xfrm>
            <a:off x="1069402" y="2123388"/>
            <a:ext cx="1933575" cy="914400"/>
          </a:xfrm>
          <a:prstGeom prst="rect">
            <a:avLst/>
          </a:prstGeom>
          <a:noFill/>
          <a:ln>
            <a:noFill/>
          </a:ln>
        </p:spPr>
      </p:pic>
      <p:pic>
        <p:nvPicPr>
          <p:cNvPr id="7" name="Picture 6" descr="http://content.myigetit.com/trainingPublic/255/graphics/6650255_4633.jpg"/>
          <p:cNvPicPr/>
          <p:nvPr/>
        </p:nvPicPr>
        <p:blipFill>
          <a:blip r:embed="rId3">
            <a:extLst>
              <a:ext uri="{28A0092B-C50C-407E-A947-70E740481C1C}">
                <a14:useLocalDpi xmlns:a14="http://schemas.microsoft.com/office/drawing/2010/main" val="0"/>
              </a:ext>
            </a:extLst>
          </a:blip>
          <a:srcRect/>
          <a:stretch>
            <a:fillRect/>
          </a:stretch>
        </p:blipFill>
        <p:spPr bwMode="auto">
          <a:xfrm>
            <a:off x="3131859" y="3570549"/>
            <a:ext cx="3238500" cy="2714625"/>
          </a:xfrm>
          <a:prstGeom prst="rect">
            <a:avLst/>
          </a:prstGeom>
          <a:noFill/>
          <a:ln>
            <a:noFill/>
          </a:ln>
        </p:spPr>
      </p:pic>
    </p:spTree>
    <p:extLst>
      <p:ext uri="{BB962C8B-B14F-4D97-AF65-F5344CB8AC3E}">
        <p14:creationId xmlns:p14="http://schemas.microsoft.com/office/powerpoint/2010/main" val="3763418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 Balloons</a:t>
            </a:r>
            <a:endParaRPr lang="en-US" dirty="0"/>
          </a:p>
        </p:txBody>
      </p:sp>
      <p:sp>
        <p:nvSpPr>
          <p:cNvPr id="3" name="Content Placeholder 2"/>
          <p:cNvSpPr>
            <a:spLocks noGrp="1"/>
          </p:cNvSpPr>
          <p:nvPr>
            <p:ph idx="1"/>
          </p:nvPr>
        </p:nvSpPr>
        <p:spPr>
          <a:xfrm>
            <a:off x="276520" y="1152819"/>
            <a:ext cx="8534400" cy="3501272"/>
          </a:xfrm>
        </p:spPr>
        <p:txBody>
          <a:bodyPr>
            <a:normAutofit/>
          </a:bodyPr>
          <a:lstStyle/>
          <a:p>
            <a:r>
              <a:rPr lang="en-US" b="1" dirty="0" smtClean="0"/>
              <a:t>Access</a:t>
            </a:r>
          </a:p>
          <a:p>
            <a:pPr lvl="1"/>
            <a:r>
              <a:rPr lang="en-US" dirty="0"/>
              <a:t>Ribbon: </a:t>
            </a:r>
            <a:r>
              <a:rPr lang="en-US" b="1" dirty="0"/>
              <a:t>Annotate tab </a:t>
            </a:r>
            <a:r>
              <a:rPr lang="en-US" b="1" dirty="0" smtClean="0"/>
              <a:t>&gt; </a:t>
            </a:r>
            <a:r>
              <a:rPr lang="en-US" b="1" dirty="0"/>
              <a:t>Table panel </a:t>
            </a:r>
            <a:r>
              <a:rPr lang="en-US" b="1" dirty="0" smtClean="0"/>
              <a:t>&gt; </a:t>
            </a:r>
            <a:r>
              <a:rPr lang="en-US" b="1" dirty="0"/>
              <a:t>Auto Balloon</a:t>
            </a:r>
          </a:p>
          <a:p>
            <a:pPr lvl="1"/>
            <a:endParaRPr lang="en-US" b="1" dirty="0" smtClean="0"/>
          </a:p>
          <a:p>
            <a:pPr lvl="1"/>
            <a:endParaRPr lang="en-US" b="1" dirty="0"/>
          </a:p>
        </p:txBody>
      </p:sp>
      <p:pic>
        <p:nvPicPr>
          <p:cNvPr id="8" name="Picture 7" descr="http://content.myigetit.com/trainingPublic/255/graphics/6650255_2749.jpg"/>
          <p:cNvPicPr/>
          <p:nvPr/>
        </p:nvPicPr>
        <p:blipFill>
          <a:blip r:embed="rId2">
            <a:extLst>
              <a:ext uri="{28A0092B-C50C-407E-A947-70E740481C1C}">
                <a14:useLocalDpi xmlns:a14="http://schemas.microsoft.com/office/drawing/2010/main" val="0"/>
              </a:ext>
            </a:extLst>
          </a:blip>
          <a:srcRect/>
          <a:stretch>
            <a:fillRect/>
          </a:stretch>
        </p:blipFill>
        <p:spPr bwMode="auto">
          <a:xfrm>
            <a:off x="1184536" y="2256983"/>
            <a:ext cx="2457450" cy="1514475"/>
          </a:xfrm>
          <a:prstGeom prst="rect">
            <a:avLst/>
          </a:prstGeom>
          <a:noFill/>
          <a:ln>
            <a:noFill/>
          </a:ln>
        </p:spPr>
      </p:pic>
    </p:spTree>
    <p:extLst>
      <p:ext uri="{BB962C8B-B14F-4D97-AF65-F5344CB8AC3E}">
        <p14:creationId xmlns:p14="http://schemas.microsoft.com/office/powerpoint/2010/main" val="371314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Documentation</a:t>
            </a:r>
            <a:endParaRPr lang="en-US" dirty="0"/>
          </a:p>
        </p:txBody>
      </p:sp>
      <p:sp>
        <p:nvSpPr>
          <p:cNvPr id="3" name="Content Placeholder 2"/>
          <p:cNvSpPr>
            <a:spLocks noGrp="1"/>
          </p:cNvSpPr>
          <p:nvPr>
            <p:ph idx="1"/>
          </p:nvPr>
        </p:nvSpPr>
        <p:spPr/>
        <p:txBody>
          <a:bodyPr/>
          <a:lstStyle/>
          <a:p>
            <a:r>
              <a:rPr lang="en-US" dirty="0" smtClean="0"/>
              <a:t>Creation of digital and paper printed documents for communicating product manufacturing and assembly information.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1324" y="3505258"/>
            <a:ext cx="3104125" cy="2206429"/>
          </a:xfrm>
          <a:prstGeom prst="rect">
            <a:avLst/>
          </a:prstGeom>
          <a:noFill/>
          <a:ln>
            <a:noFill/>
          </a:ln>
          <a:effectLst>
            <a:glow rad="101600">
              <a:schemeClr val="bg1">
                <a:lumMod val="6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63" y="3809118"/>
            <a:ext cx="3930098" cy="1757734"/>
          </a:xfrm>
          <a:prstGeom prst="rect">
            <a:avLst/>
          </a:prstGeom>
          <a:noFill/>
          <a:ln>
            <a:noFill/>
          </a:ln>
          <a:effectLst>
            <a:glow rad="101600">
              <a:schemeClr val="bg1">
                <a:lumMod val="6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6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Types Examples</a:t>
            </a:r>
            <a:endParaRPr lang="en-US" dirty="0"/>
          </a:p>
        </p:txBody>
      </p:sp>
      <p:sp>
        <p:nvSpPr>
          <p:cNvPr id="3" name="Content Placeholder 2"/>
          <p:cNvSpPr>
            <a:spLocks noGrp="1"/>
          </p:cNvSpPr>
          <p:nvPr>
            <p:ph idx="1"/>
          </p:nvPr>
        </p:nvSpPr>
        <p:spPr/>
        <p:txBody>
          <a:bodyPr/>
          <a:lstStyle/>
          <a:p>
            <a:r>
              <a:rPr lang="en-US" dirty="0" smtClean="0"/>
              <a:t>Component Detail Drawings</a:t>
            </a:r>
          </a:p>
          <a:p>
            <a:endParaRPr lang="en-US" sz="1000" dirty="0" smtClean="0"/>
          </a:p>
          <a:p>
            <a:r>
              <a:rPr lang="en-US" dirty="0" smtClean="0"/>
              <a:t>Assembly Drawings</a:t>
            </a:r>
          </a:p>
          <a:p>
            <a:endParaRPr lang="en-US" sz="1000" dirty="0" smtClean="0"/>
          </a:p>
          <a:p>
            <a:r>
              <a:rPr lang="en-US" dirty="0" smtClean="0"/>
              <a:t>Schematic Drawings</a:t>
            </a:r>
          </a:p>
          <a:p>
            <a:endParaRPr lang="en-US" sz="1000" dirty="0" smtClean="0"/>
          </a:p>
          <a:p>
            <a:r>
              <a:rPr lang="en-US" dirty="0" smtClean="0"/>
              <a:t>Layout Drawings</a:t>
            </a:r>
          </a:p>
          <a:p>
            <a:endParaRPr lang="en-US" sz="1000" dirty="0" smtClean="0"/>
          </a:p>
          <a:p>
            <a:r>
              <a:rPr lang="en-US" dirty="0" smtClean="0"/>
              <a:t>Process Drawings</a:t>
            </a:r>
          </a:p>
          <a:p>
            <a:endParaRPr lang="en-US" sz="1000" dirty="0" smtClean="0"/>
          </a:p>
          <a:p>
            <a:r>
              <a:rPr lang="en-US" dirty="0" smtClean="0"/>
              <a:t>Bill of Material Documents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596" y="2334307"/>
            <a:ext cx="3093924" cy="239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8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Documentation Purpose</a:t>
            </a:r>
            <a:endParaRPr lang="en-US" dirty="0"/>
          </a:p>
        </p:txBody>
      </p:sp>
      <p:sp>
        <p:nvSpPr>
          <p:cNvPr id="3" name="Content Placeholder 2"/>
          <p:cNvSpPr>
            <a:spLocks noGrp="1"/>
          </p:cNvSpPr>
          <p:nvPr>
            <p:ph idx="1"/>
          </p:nvPr>
        </p:nvSpPr>
        <p:spPr>
          <a:xfrm>
            <a:off x="146179" y="1259633"/>
            <a:ext cx="7635745" cy="5131836"/>
          </a:xfrm>
        </p:spPr>
        <p:txBody>
          <a:bodyPr>
            <a:normAutofit/>
          </a:bodyPr>
          <a:lstStyle/>
          <a:p>
            <a:r>
              <a:rPr lang="en-US" dirty="0" smtClean="0"/>
              <a:t>Contract for Manufacturing Agreement</a:t>
            </a:r>
          </a:p>
          <a:p>
            <a:pPr lvl="1"/>
            <a:r>
              <a:rPr lang="en-US" dirty="0" smtClean="0"/>
              <a:t>Provides formal documentation of the requirements of the form and fit of components from engineering to manufacturing.</a:t>
            </a:r>
          </a:p>
          <a:p>
            <a:pPr lvl="1"/>
            <a:endParaRPr lang="en-US" sz="1000" dirty="0" smtClean="0"/>
          </a:p>
          <a:p>
            <a:r>
              <a:rPr lang="en-US" dirty="0" smtClean="0"/>
              <a:t>Quality Control</a:t>
            </a:r>
          </a:p>
          <a:p>
            <a:pPr lvl="1"/>
            <a:r>
              <a:rPr lang="en-US" dirty="0" smtClean="0"/>
              <a:t>Provides the component tolerance, relationship, specification requirements of components to manufacturing.</a:t>
            </a:r>
          </a:p>
          <a:p>
            <a:pPr lvl="1"/>
            <a:endParaRPr lang="en-US" sz="1000" dirty="0" smtClean="0"/>
          </a:p>
          <a:p>
            <a:r>
              <a:rPr lang="en-US" dirty="0" smtClean="0"/>
              <a:t>Communication</a:t>
            </a:r>
          </a:p>
          <a:p>
            <a:pPr lvl="1"/>
            <a:r>
              <a:rPr lang="en-US" dirty="0" smtClean="0"/>
              <a:t>Used to communicate design elements outside of engineering and instructions for manufacturing and service related tasks.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265" y="2354558"/>
            <a:ext cx="2080727" cy="151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265" y="4124229"/>
            <a:ext cx="2295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438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Manufacturing (DFM)</a:t>
            </a:r>
            <a:endParaRPr lang="en-US" dirty="0"/>
          </a:p>
        </p:txBody>
      </p:sp>
      <p:sp>
        <p:nvSpPr>
          <p:cNvPr id="3" name="Content Placeholder 2"/>
          <p:cNvSpPr>
            <a:spLocks noGrp="1"/>
          </p:cNvSpPr>
          <p:nvPr>
            <p:ph idx="1"/>
          </p:nvPr>
        </p:nvSpPr>
        <p:spPr/>
        <p:txBody>
          <a:bodyPr/>
          <a:lstStyle/>
          <a:p>
            <a:r>
              <a:rPr lang="en-US" dirty="0" smtClean="0"/>
              <a:t>Design for Manufacturing is the process of proactively developing products to:</a:t>
            </a:r>
          </a:p>
          <a:p>
            <a:endParaRPr lang="en-US" sz="1000" dirty="0" smtClean="0"/>
          </a:p>
          <a:p>
            <a:pPr lvl="1"/>
            <a:r>
              <a:rPr lang="en-US" dirty="0" smtClean="0"/>
              <a:t>Optimize all the manufacturing functions</a:t>
            </a:r>
          </a:p>
          <a:p>
            <a:pPr lvl="1"/>
            <a:endParaRPr lang="en-US" sz="1000" dirty="0" smtClean="0"/>
          </a:p>
          <a:p>
            <a:pPr lvl="1"/>
            <a:r>
              <a:rPr lang="en-US" dirty="0" smtClean="0"/>
              <a:t>Assure the best cost, quality, reliability, time, and etc.</a:t>
            </a:r>
          </a:p>
          <a:p>
            <a:pPr lvl="1"/>
            <a:endParaRPr lang="en-US" sz="1000" dirty="0" smtClean="0"/>
          </a:p>
          <a:p>
            <a:pPr lvl="1"/>
            <a:r>
              <a:rPr lang="en-US" dirty="0" smtClean="0"/>
              <a:t>Ensure the lack of manufacturability doesn’t compromise functionality, styling, product delivery, and etc.</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255" y="4531567"/>
            <a:ext cx="18954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6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to Consider and Communicate</a:t>
            </a:r>
            <a:endParaRPr lang="en-US" dirty="0"/>
          </a:p>
        </p:txBody>
      </p:sp>
      <p:sp>
        <p:nvSpPr>
          <p:cNvPr id="3" name="Content Placeholder 2"/>
          <p:cNvSpPr>
            <a:spLocks noGrp="1"/>
          </p:cNvSpPr>
          <p:nvPr>
            <p:ph idx="1"/>
          </p:nvPr>
        </p:nvSpPr>
        <p:spPr/>
        <p:txBody>
          <a:bodyPr/>
          <a:lstStyle/>
          <a:p>
            <a:r>
              <a:rPr lang="en-US" dirty="0" smtClean="0"/>
              <a:t>Material Type</a:t>
            </a:r>
          </a:p>
          <a:p>
            <a:endParaRPr lang="en-US" sz="1000" dirty="0" smtClean="0"/>
          </a:p>
          <a:p>
            <a:r>
              <a:rPr lang="en-US" dirty="0" smtClean="0"/>
              <a:t>Manufacturing Process</a:t>
            </a:r>
          </a:p>
          <a:p>
            <a:endParaRPr lang="en-US" sz="1000" dirty="0" smtClean="0"/>
          </a:p>
          <a:p>
            <a:r>
              <a:rPr lang="en-US" dirty="0" smtClean="0"/>
              <a:t>Tolerance Requirements</a:t>
            </a:r>
          </a:p>
          <a:p>
            <a:endParaRPr lang="en-US" sz="1000" dirty="0" smtClean="0"/>
          </a:p>
          <a:p>
            <a:r>
              <a:rPr lang="en-US" dirty="0" smtClean="0"/>
              <a:t>Finish &amp; Treatment Requirements</a:t>
            </a:r>
          </a:p>
          <a:p>
            <a:endParaRPr lang="en-US" sz="1000" dirty="0" smtClean="0"/>
          </a:p>
          <a:p>
            <a:r>
              <a:rPr lang="en-US" dirty="0" smtClean="0"/>
              <a:t>Setup Required for </a:t>
            </a:r>
          </a:p>
          <a:p>
            <a:pPr marL="0" indent="0">
              <a:buNone/>
            </a:pPr>
            <a:r>
              <a:rPr lang="en-US" dirty="0"/>
              <a:t> </a:t>
            </a:r>
            <a:r>
              <a:rPr lang="en-US" dirty="0" smtClean="0"/>
              <a:t>  Manufacturing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787" y="1253975"/>
            <a:ext cx="2735231" cy="85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87" y="2220684"/>
            <a:ext cx="2411441" cy="167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723" y="4343400"/>
            <a:ext cx="26860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00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2060</Words>
  <Application>Microsoft Office PowerPoint</Application>
  <PresentationFormat>On-screen Show (4:3)</PresentationFormat>
  <Paragraphs>293</Paragraphs>
  <Slides>48</Slides>
  <Notes>12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Week 6 - Lecture Product Documentation</vt:lpstr>
      <vt:lpstr>Team Project – Task 1</vt:lpstr>
      <vt:lpstr>Lecture Topics</vt:lpstr>
      <vt:lpstr>Product Lifecycle – Week 6</vt:lpstr>
      <vt:lpstr>Design Documentation</vt:lpstr>
      <vt:lpstr>Documentation Types Examples</vt:lpstr>
      <vt:lpstr>Design Documentation Purpose</vt:lpstr>
      <vt:lpstr>Design for Manufacturing (DFM)</vt:lpstr>
      <vt:lpstr>Items to Consider and Communicate</vt:lpstr>
      <vt:lpstr>Manufacturing Process Cost</vt:lpstr>
      <vt:lpstr>Quality Assurance</vt:lpstr>
      <vt:lpstr>Component Example</vt:lpstr>
      <vt:lpstr>Component Example</vt:lpstr>
      <vt:lpstr>Detailed Drawing</vt:lpstr>
      <vt:lpstr>Dimensional Tolerance Chart</vt:lpstr>
      <vt:lpstr>Dimension Tolerance Example</vt:lpstr>
      <vt:lpstr>Dimension Tolerance Example</vt:lpstr>
      <vt:lpstr>Datum's and Relationships</vt:lpstr>
      <vt:lpstr>Datum’s and Relationships</vt:lpstr>
      <vt:lpstr>Tolerances</vt:lpstr>
      <vt:lpstr>GD&amp;T</vt:lpstr>
      <vt:lpstr>Modern Design Documentation</vt:lpstr>
      <vt:lpstr>3D Annotation (3DA)</vt:lpstr>
      <vt:lpstr>3D Assembly Instructions</vt:lpstr>
      <vt:lpstr>Mobile Viewing and Markup</vt:lpstr>
      <vt:lpstr>Computer-Cluster Projects (CP6)</vt:lpstr>
      <vt:lpstr>Guided Lab Project 1</vt:lpstr>
      <vt:lpstr>Guided Lab Project 2</vt:lpstr>
      <vt:lpstr>Guided Lab Project 3</vt:lpstr>
      <vt:lpstr>Project Set Assignment</vt:lpstr>
      <vt:lpstr>Project Set Assignment</vt:lpstr>
      <vt:lpstr>Demo Topics</vt:lpstr>
      <vt:lpstr>Bevel Gear Design Accelerator</vt:lpstr>
      <vt:lpstr>Creating Base Views</vt:lpstr>
      <vt:lpstr>Creating Projected Views    </vt:lpstr>
      <vt:lpstr>Creating Section Views    </vt:lpstr>
      <vt:lpstr>Creating Detail Views    </vt:lpstr>
      <vt:lpstr>Creating General Dimensions</vt:lpstr>
      <vt:lpstr>Creating Ordinate Dimensions</vt:lpstr>
      <vt:lpstr>Creating Hole and Thread Notes</vt:lpstr>
      <vt:lpstr>Creating Centerlines</vt:lpstr>
      <vt:lpstr>Documenting Views with Symbols</vt:lpstr>
      <vt:lpstr>Adding Leaders and Text</vt:lpstr>
      <vt:lpstr>Adding Leaders and Text</vt:lpstr>
      <vt:lpstr>Bill of Materials</vt:lpstr>
      <vt:lpstr>Parts List</vt:lpstr>
      <vt:lpstr>Balloons</vt:lpstr>
      <vt:lpstr>Auto Balloons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Miles</dc:creator>
  <cp:lastModifiedBy>shimada</cp:lastModifiedBy>
  <cp:revision>181</cp:revision>
  <cp:lastPrinted>2012-09-04T18:00:25Z</cp:lastPrinted>
  <dcterms:created xsi:type="dcterms:W3CDTF">2011-12-10T16:46:42Z</dcterms:created>
  <dcterms:modified xsi:type="dcterms:W3CDTF">2012-10-03T23:51:32Z</dcterms:modified>
</cp:coreProperties>
</file>