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Lst>
  <p:notesMasterIdLst>
    <p:notesMasterId r:id="rId94"/>
  </p:notesMasterIdLst>
  <p:handoutMasterIdLst>
    <p:handoutMasterId r:id="rId95"/>
  </p:handoutMasterIdLst>
  <p:sldIdLst>
    <p:sldId id="256" r:id="rId5"/>
    <p:sldId id="385" r:id="rId6"/>
    <p:sldId id="386" r:id="rId7"/>
    <p:sldId id="387" r:id="rId8"/>
    <p:sldId id="388" r:id="rId9"/>
    <p:sldId id="389" r:id="rId10"/>
    <p:sldId id="390" r:id="rId11"/>
    <p:sldId id="391" r:id="rId12"/>
    <p:sldId id="392" r:id="rId13"/>
    <p:sldId id="262" r:id="rId14"/>
    <p:sldId id="300" r:id="rId15"/>
    <p:sldId id="301" r:id="rId16"/>
    <p:sldId id="264" r:id="rId17"/>
    <p:sldId id="270" r:id="rId18"/>
    <p:sldId id="304" r:id="rId19"/>
    <p:sldId id="305" r:id="rId20"/>
    <p:sldId id="268" r:id="rId21"/>
    <p:sldId id="341" r:id="rId22"/>
    <p:sldId id="339" r:id="rId23"/>
    <p:sldId id="342" r:id="rId24"/>
    <p:sldId id="340" r:id="rId25"/>
    <p:sldId id="343" r:id="rId26"/>
    <p:sldId id="344" r:id="rId27"/>
    <p:sldId id="345" r:id="rId28"/>
    <p:sldId id="346" r:id="rId29"/>
    <p:sldId id="330" r:id="rId30"/>
    <p:sldId id="347" r:id="rId31"/>
    <p:sldId id="331" r:id="rId32"/>
    <p:sldId id="332" r:id="rId33"/>
    <p:sldId id="333" r:id="rId34"/>
    <p:sldId id="334" r:id="rId35"/>
    <p:sldId id="335" r:id="rId36"/>
    <p:sldId id="348" r:id="rId37"/>
    <p:sldId id="349" r:id="rId38"/>
    <p:sldId id="269" r:id="rId39"/>
    <p:sldId id="350" r:id="rId40"/>
    <p:sldId id="351" r:id="rId41"/>
    <p:sldId id="352" r:id="rId42"/>
    <p:sldId id="310" r:id="rId43"/>
    <p:sldId id="265" r:id="rId44"/>
    <p:sldId id="358" r:id="rId45"/>
    <p:sldId id="355" r:id="rId46"/>
    <p:sldId id="359" r:id="rId47"/>
    <p:sldId id="360" r:id="rId48"/>
    <p:sldId id="356" r:id="rId49"/>
    <p:sldId id="357" r:id="rId50"/>
    <p:sldId id="354" r:id="rId51"/>
    <p:sldId id="367" r:id="rId52"/>
    <p:sldId id="366" r:id="rId53"/>
    <p:sldId id="365" r:id="rId54"/>
    <p:sldId id="364" r:id="rId55"/>
    <p:sldId id="362" r:id="rId56"/>
    <p:sldId id="363" r:id="rId57"/>
    <p:sldId id="374" r:id="rId58"/>
    <p:sldId id="375" r:id="rId59"/>
    <p:sldId id="373" r:id="rId60"/>
    <p:sldId id="372" r:id="rId61"/>
    <p:sldId id="370" r:id="rId62"/>
    <p:sldId id="369" r:id="rId63"/>
    <p:sldId id="368" r:id="rId64"/>
    <p:sldId id="361" r:id="rId65"/>
    <p:sldId id="266" r:id="rId66"/>
    <p:sldId id="378" r:id="rId67"/>
    <p:sldId id="377" r:id="rId68"/>
    <p:sldId id="380" r:id="rId69"/>
    <p:sldId id="267" r:id="rId70"/>
    <p:sldId id="271" r:id="rId71"/>
    <p:sldId id="316" r:id="rId72"/>
    <p:sldId id="261" r:id="rId73"/>
    <p:sldId id="273" r:id="rId74"/>
    <p:sldId id="317" r:id="rId75"/>
    <p:sldId id="319" r:id="rId76"/>
    <p:sldId id="320" r:id="rId77"/>
    <p:sldId id="274" r:id="rId78"/>
    <p:sldId id="318" r:id="rId79"/>
    <p:sldId id="321" r:id="rId80"/>
    <p:sldId id="322" r:id="rId81"/>
    <p:sldId id="278" r:id="rId82"/>
    <p:sldId id="324" r:id="rId83"/>
    <p:sldId id="323" r:id="rId84"/>
    <p:sldId id="277" r:id="rId85"/>
    <p:sldId id="279" r:id="rId86"/>
    <p:sldId id="280" r:id="rId87"/>
    <p:sldId id="281" r:id="rId88"/>
    <p:sldId id="283" r:id="rId89"/>
    <p:sldId id="384" r:id="rId90"/>
    <p:sldId id="284" r:id="rId91"/>
    <p:sldId id="285" r:id="rId92"/>
    <p:sldId id="393" r:id="rId9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F3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2" d="100"/>
          <a:sy n="72" d="100"/>
        </p:scale>
        <p:origin x="-1848" y="-1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notesMaster" Target="notesMasters/notesMaster1.xml"/><Relationship Id="rId95" Type="http://schemas.openxmlformats.org/officeDocument/2006/relationships/handoutMaster" Target="handoutMasters/handoutMaster1.xml"/><Relationship Id="rId96" Type="http://schemas.openxmlformats.org/officeDocument/2006/relationships/printerSettings" Target="printerSettings/printerSettings1.bin"/><Relationship Id="rId97" Type="http://schemas.openxmlformats.org/officeDocument/2006/relationships/presProps" Target="presProps.xml"/><Relationship Id="rId98" Type="http://schemas.openxmlformats.org/officeDocument/2006/relationships/viewProps" Target="viewProps.xml"/><Relationship Id="rId99" Type="http://schemas.openxmlformats.org/officeDocument/2006/relationships/theme" Target="theme/theme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100" Type="http://schemas.openxmlformats.org/officeDocument/2006/relationships/tableStyles" Target="tableStyles.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D88A55-40F2-C649-8482-66F772D36987}" type="datetimeFigureOut">
              <a:rPr lang="en-US" smtClean="0"/>
              <a:t>10/16/19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5A4044-0A47-A945-AE5B-83298D7DD2F2}" type="slidenum">
              <a:rPr lang="en-US" smtClean="0"/>
              <a:t>‹#›</a:t>
            </a:fld>
            <a:endParaRPr lang="en-US"/>
          </a:p>
        </p:txBody>
      </p:sp>
    </p:spTree>
    <p:extLst>
      <p:ext uri="{BB962C8B-B14F-4D97-AF65-F5344CB8AC3E}">
        <p14:creationId xmlns:p14="http://schemas.microsoft.com/office/powerpoint/2010/main" val="39053142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F3B5067-6F90-4744-B2FA-67A27044FE57}" type="datetimeFigureOut">
              <a:rPr lang="en-US" smtClean="0"/>
              <a:t>10/16/19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5F9748-D3CE-E94F-9BB3-5B80B29FB970}" type="slidenum">
              <a:rPr lang="en-US" smtClean="0"/>
              <a:t>‹#›</a:t>
            </a:fld>
            <a:endParaRPr lang="en-US"/>
          </a:p>
        </p:txBody>
      </p:sp>
    </p:spTree>
    <p:extLst>
      <p:ext uri="{BB962C8B-B14F-4D97-AF65-F5344CB8AC3E}">
        <p14:creationId xmlns:p14="http://schemas.microsoft.com/office/powerpoint/2010/main" val="13029563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Error-runtime trade-offs in distributed SGD</a:t>
            </a:r>
            <a:endParaRPr lang="en-US" dirty="0"/>
          </a:p>
        </p:txBody>
      </p:sp>
      <p:sp>
        <p:nvSpPr>
          <p:cNvPr id="4" name="Slide Number Placeholder 3"/>
          <p:cNvSpPr>
            <a:spLocks noGrp="1"/>
          </p:cNvSpPr>
          <p:nvPr>
            <p:ph type="sldNum" sz="quarter" idx="10"/>
          </p:nvPr>
        </p:nvSpPr>
        <p:spPr/>
        <p:txBody>
          <a:bodyPr/>
          <a:lstStyle/>
          <a:p>
            <a:fld id="{735F9748-D3CE-E94F-9BB3-5B80B29FB970}" type="slidenum">
              <a:rPr lang="en-US" smtClean="0"/>
              <a:t>1</a:t>
            </a:fld>
            <a:endParaRPr lang="en-US"/>
          </a:p>
        </p:txBody>
      </p:sp>
    </p:spTree>
    <p:extLst>
      <p:ext uri="{BB962C8B-B14F-4D97-AF65-F5344CB8AC3E}">
        <p14:creationId xmlns:p14="http://schemas.microsoft.com/office/powerpoint/2010/main" val="1304305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learners</a:t>
            </a:r>
            <a:r>
              <a:rPr lang="en-US" baseline="0" dirty="0" smtClean="0"/>
              <a:t> result in lower error floor</a:t>
            </a:r>
            <a:endParaRPr lang="en-US" dirty="0"/>
          </a:p>
        </p:txBody>
      </p:sp>
      <p:sp>
        <p:nvSpPr>
          <p:cNvPr id="4" name="Slide Number Placeholder 3"/>
          <p:cNvSpPr>
            <a:spLocks noGrp="1"/>
          </p:cNvSpPr>
          <p:nvPr>
            <p:ph type="sldNum" sz="quarter" idx="10"/>
          </p:nvPr>
        </p:nvSpPr>
        <p:spPr/>
        <p:txBody>
          <a:bodyPr/>
          <a:lstStyle/>
          <a:p>
            <a:fld id="{9259B618-8A65-EC46-B323-356EA1197F53}" type="slidenum">
              <a:rPr lang="en-US" smtClean="0"/>
              <a:t>71</a:t>
            </a:fld>
            <a:endParaRPr lang="en-US"/>
          </a:p>
        </p:txBody>
      </p:sp>
    </p:spTree>
    <p:extLst>
      <p:ext uri="{BB962C8B-B14F-4D97-AF65-F5344CB8AC3E}">
        <p14:creationId xmlns:p14="http://schemas.microsoft.com/office/powerpoint/2010/main" val="1726104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learners</a:t>
            </a:r>
            <a:r>
              <a:rPr lang="en-US" baseline="0" dirty="0" smtClean="0"/>
              <a:t> result in lower error floor</a:t>
            </a:r>
            <a:endParaRPr lang="en-US" dirty="0"/>
          </a:p>
        </p:txBody>
      </p:sp>
      <p:sp>
        <p:nvSpPr>
          <p:cNvPr id="4" name="Slide Number Placeholder 3"/>
          <p:cNvSpPr>
            <a:spLocks noGrp="1"/>
          </p:cNvSpPr>
          <p:nvPr>
            <p:ph type="sldNum" sz="quarter" idx="10"/>
          </p:nvPr>
        </p:nvSpPr>
        <p:spPr/>
        <p:txBody>
          <a:bodyPr/>
          <a:lstStyle/>
          <a:p>
            <a:fld id="{9259B618-8A65-EC46-B323-356EA1197F53}" type="slidenum">
              <a:rPr lang="en-US" smtClean="0"/>
              <a:t>72</a:t>
            </a:fld>
            <a:endParaRPr lang="en-US"/>
          </a:p>
        </p:txBody>
      </p:sp>
    </p:spTree>
    <p:extLst>
      <p:ext uri="{BB962C8B-B14F-4D97-AF65-F5344CB8AC3E}">
        <p14:creationId xmlns:p14="http://schemas.microsoft.com/office/powerpoint/2010/main" val="17261048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learners</a:t>
            </a:r>
            <a:r>
              <a:rPr lang="en-US" baseline="0" dirty="0" smtClean="0"/>
              <a:t> result in lower error floor</a:t>
            </a:r>
            <a:endParaRPr lang="en-US" dirty="0"/>
          </a:p>
        </p:txBody>
      </p:sp>
      <p:sp>
        <p:nvSpPr>
          <p:cNvPr id="4" name="Slide Number Placeholder 3"/>
          <p:cNvSpPr>
            <a:spLocks noGrp="1"/>
          </p:cNvSpPr>
          <p:nvPr>
            <p:ph type="sldNum" sz="quarter" idx="10"/>
          </p:nvPr>
        </p:nvSpPr>
        <p:spPr/>
        <p:txBody>
          <a:bodyPr/>
          <a:lstStyle/>
          <a:p>
            <a:fld id="{9259B618-8A65-EC46-B323-356EA1197F53}" type="slidenum">
              <a:rPr lang="en-US" smtClean="0"/>
              <a:t>73</a:t>
            </a:fld>
            <a:endParaRPr lang="en-US"/>
          </a:p>
        </p:txBody>
      </p:sp>
    </p:spTree>
    <p:extLst>
      <p:ext uri="{BB962C8B-B14F-4D97-AF65-F5344CB8AC3E}">
        <p14:creationId xmlns:p14="http://schemas.microsoft.com/office/powerpoint/2010/main" val="1726104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Analysis is</a:t>
            </a:r>
            <a:r>
              <a:rPr lang="en-US" baseline="0" dirty="0" smtClean="0"/>
              <a:t> hard in general. There have been some recent works that make some assumptions to simplify the analysis</a:t>
            </a:r>
            <a:endParaRPr lang="en-US" dirty="0"/>
          </a:p>
        </p:txBody>
      </p:sp>
      <p:sp>
        <p:nvSpPr>
          <p:cNvPr id="4" name="Slide Number Placeholder 3"/>
          <p:cNvSpPr>
            <a:spLocks noGrp="1"/>
          </p:cNvSpPr>
          <p:nvPr>
            <p:ph type="sldNum" sz="quarter" idx="10"/>
          </p:nvPr>
        </p:nvSpPr>
        <p:spPr/>
        <p:txBody>
          <a:bodyPr/>
          <a:lstStyle/>
          <a:p>
            <a:fld id="{9259B618-8A65-EC46-B323-356EA1197F53}" type="slidenum">
              <a:rPr lang="en-US" smtClean="0"/>
              <a:t>75</a:t>
            </a:fld>
            <a:endParaRPr lang="en-US"/>
          </a:p>
        </p:txBody>
      </p:sp>
    </p:spTree>
    <p:extLst>
      <p:ext uri="{BB962C8B-B14F-4D97-AF65-F5344CB8AC3E}">
        <p14:creationId xmlns:p14="http://schemas.microsoft.com/office/powerpoint/2010/main" val="1024246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Analysis is</a:t>
            </a:r>
            <a:r>
              <a:rPr lang="en-US" baseline="0" dirty="0" smtClean="0"/>
              <a:t> hard in general. There have been some recent works that make some assumptions to simplify the analysis</a:t>
            </a:r>
            <a:endParaRPr lang="en-US" dirty="0"/>
          </a:p>
        </p:txBody>
      </p:sp>
      <p:sp>
        <p:nvSpPr>
          <p:cNvPr id="4" name="Slide Number Placeholder 3"/>
          <p:cNvSpPr>
            <a:spLocks noGrp="1"/>
          </p:cNvSpPr>
          <p:nvPr>
            <p:ph type="sldNum" sz="quarter" idx="10"/>
          </p:nvPr>
        </p:nvSpPr>
        <p:spPr/>
        <p:txBody>
          <a:bodyPr/>
          <a:lstStyle/>
          <a:p>
            <a:fld id="{9259B618-8A65-EC46-B323-356EA1197F53}" type="slidenum">
              <a:rPr lang="en-US" smtClean="0"/>
              <a:t>76</a:t>
            </a:fld>
            <a:endParaRPr lang="en-US"/>
          </a:p>
        </p:txBody>
      </p:sp>
    </p:spTree>
    <p:extLst>
      <p:ext uri="{BB962C8B-B14F-4D97-AF65-F5344CB8AC3E}">
        <p14:creationId xmlns:p14="http://schemas.microsoft.com/office/powerpoint/2010/main" val="10242460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Analysis is</a:t>
            </a:r>
            <a:r>
              <a:rPr lang="en-US" baseline="0" dirty="0" smtClean="0"/>
              <a:t> hard in general. There have been some recent works that make some assumptions to simplify the analysis</a:t>
            </a:r>
            <a:endParaRPr lang="en-US" dirty="0"/>
          </a:p>
        </p:txBody>
      </p:sp>
      <p:sp>
        <p:nvSpPr>
          <p:cNvPr id="4" name="Slide Number Placeholder 3"/>
          <p:cNvSpPr>
            <a:spLocks noGrp="1"/>
          </p:cNvSpPr>
          <p:nvPr>
            <p:ph type="sldNum" sz="quarter" idx="10"/>
          </p:nvPr>
        </p:nvSpPr>
        <p:spPr/>
        <p:txBody>
          <a:bodyPr/>
          <a:lstStyle/>
          <a:p>
            <a:fld id="{9259B618-8A65-EC46-B323-356EA1197F53}" type="slidenum">
              <a:rPr lang="en-US" smtClean="0"/>
              <a:t>77</a:t>
            </a:fld>
            <a:endParaRPr lang="en-US"/>
          </a:p>
        </p:txBody>
      </p:sp>
    </p:spTree>
    <p:extLst>
      <p:ext uri="{BB962C8B-B14F-4D97-AF65-F5344CB8AC3E}">
        <p14:creationId xmlns:p14="http://schemas.microsoft.com/office/powerpoint/2010/main" val="1024246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Assume data is well-shuffled</a:t>
            </a:r>
            <a:r>
              <a:rPr lang="en-US" baseline="0" dirty="0" smtClean="0"/>
              <a:t> such that the gradients at a point </a:t>
            </a:r>
            <a:r>
              <a:rPr lang="en-US" baseline="0" dirty="0" err="1" smtClean="0"/>
              <a:t>w_n</a:t>
            </a:r>
            <a:r>
              <a:rPr lang="en-US" baseline="0" dirty="0" smtClean="0"/>
              <a:t> are </a:t>
            </a:r>
            <a:r>
              <a:rPr lang="en-US" baseline="0" dirty="0" err="1" smtClean="0"/>
              <a:t>i.i.d</a:t>
            </a:r>
            <a:r>
              <a:rPr lang="en-US" baseline="0" dirty="0" smtClean="0"/>
              <a:t>. across mini-batches and learners</a:t>
            </a:r>
            <a:endParaRPr lang="en-US" dirty="0"/>
          </a:p>
        </p:txBody>
      </p:sp>
      <p:sp>
        <p:nvSpPr>
          <p:cNvPr id="4" name="Slide Number Placeholder 3"/>
          <p:cNvSpPr>
            <a:spLocks noGrp="1"/>
          </p:cNvSpPr>
          <p:nvPr>
            <p:ph type="sldNum" sz="quarter" idx="10"/>
          </p:nvPr>
        </p:nvSpPr>
        <p:spPr/>
        <p:txBody>
          <a:bodyPr/>
          <a:lstStyle/>
          <a:p>
            <a:fld id="{9259B618-8A65-EC46-B323-356EA1197F53}" type="slidenum">
              <a:rPr lang="en-US" smtClean="0"/>
              <a:t>78</a:t>
            </a:fld>
            <a:endParaRPr lang="en-US"/>
          </a:p>
        </p:txBody>
      </p:sp>
    </p:spTree>
    <p:extLst>
      <p:ext uri="{BB962C8B-B14F-4D97-AF65-F5344CB8AC3E}">
        <p14:creationId xmlns:p14="http://schemas.microsoft.com/office/powerpoint/2010/main" val="2075049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Assume data is well-shuffled</a:t>
            </a:r>
            <a:r>
              <a:rPr lang="en-US" baseline="0" dirty="0" smtClean="0"/>
              <a:t> such that the gradients at a point </a:t>
            </a:r>
            <a:r>
              <a:rPr lang="en-US" baseline="0" dirty="0" err="1" smtClean="0"/>
              <a:t>w_n</a:t>
            </a:r>
            <a:r>
              <a:rPr lang="en-US" baseline="0" dirty="0" smtClean="0"/>
              <a:t> are </a:t>
            </a:r>
            <a:r>
              <a:rPr lang="en-US" baseline="0" dirty="0" err="1" smtClean="0"/>
              <a:t>i.i.d</a:t>
            </a:r>
            <a:r>
              <a:rPr lang="en-US" baseline="0" dirty="0" smtClean="0"/>
              <a:t>. across mini-batches and learners</a:t>
            </a:r>
            <a:endParaRPr lang="en-US" dirty="0"/>
          </a:p>
        </p:txBody>
      </p:sp>
      <p:sp>
        <p:nvSpPr>
          <p:cNvPr id="4" name="Slide Number Placeholder 3"/>
          <p:cNvSpPr>
            <a:spLocks noGrp="1"/>
          </p:cNvSpPr>
          <p:nvPr>
            <p:ph type="sldNum" sz="quarter" idx="10"/>
          </p:nvPr>
        </p:nvSpPr>
        <p:spPr/>
        <p:txBody>
          <a:bodyPr/>
          <a:lstStyle/>
          <a:p>
            <a:fld id="{9259B618-8A65-EC46-B323-356EA1197F53}" type="slidenum">
              <a:rPr lang="en-US" smtClean="0"/>
              <a:t>79</a:t>
            </a:fld>
            <a:endParaRPr lang="en-US"/>
          </a:p>
        </p:txBody>
      </p:sp>
    </p:spTree>
    <p:extLst>
      <p:ext uri="{BB962C8B-B14F-4D97-AF65-F5344CB8AC3E}">
        <p14:creationId xmlns:p14="http://schemas.microsoft.com/office/powerpoint/2010/main" val="20750499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Assume data is well-shuffled</a:t>
            </a:r>
            <a:r>
              <a:rPr lang="en-US" baseline="0" dirty="0" smtClean="0"/>
              <a:t> such that the gradients at a point </a:t>
            </a:r>
            <a:r>
              <a:rPr lang="en-US" baseline="0" dirty="0" err="1" smtClean="0"/>
              <a:t>w_n</a:t>
            </a:r>
            <a:r>
              <a:rPr lang="en-US" baseline="0" dirty="0" smtClean="0"/>
              <a:t> are </a:t>
            </a:r>
            <a:r>
              <a:rPr lang="en-US" baseline="0" dirty="0" err="1" smtClean="0"/>
              <a:t>i.i.d</a:t>
            </a:r>
            <a:r>
              <a:rPr lang="en-US" baseline="0" dirty="0" smtClean="0"/>
              <a:t>. across mini-batches and learners</a:t>
            </a:r>
            <a:endParaRPr lang="en-US" dirty="0"/>
          </a:p>
        </p:txBody>
      </p:sp>
      <p:sp>
        <p:nvSpPr>
          <p:cNvPr id="4" name="Slide Number Placeholder 3"/>
          <p:cNvSpPr>
            <a:spLocks noGrp="1"/>
          </p:cNvSpPr>
          <p:nvPr>
            <p:ph type="sldNum" sz="quarter" idx="10"/>
          </p:nvPr>
        </p:nvSpPr>
        <p:spPr/>
        <p:txBody>
          <a:bodyPr/>
          <a:lstStyle/>
          <a:p>
            <a:fld id="{9259B618-8A65-EC46-B323-356EA1197F53}" type="slidenum">
              <a:rPr lang="en-US" smtClean="0"/>
              <a:t>80</a:t>
            </a:fld>
            <a:endParaRPr lang="en-US"/>
          </a:p>
        </p:txBody>
      </p:sp>
    </p:spTree>
    <p:extLst>
      <p:ext uri="{BB962C8B-B14F-4D97-AF65-F5344CB8AC3E}">
        <p14:creationId xmlns:p14="http://schemas.microsoft.com/office/powerpoint/2010/main" val="2075049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Observe that in this plot, </a:t>
            </a:r>
            <a:r>
              <a:rPr lang="en-US" dirty="0" err="1" smtClean="0"/>
              <a:t>Async</a:t>
            </a:r>
            <a:r>
              <a:rPr lang="en-US" baseline="0" dirty="0" smtClean="0"/>
              <a:t> SGD is clearly the best in terms of runtime.. What if we modify the algorithm to control the gradient staleness, and thus get fast convergence? That is what we do in the last research thrust. </a:t>
            </a:r>
            <a:endParaRPr lang="en-US" dirty="0"/>
          </a:p>
        </p:txBody>
      </p:sp>
      <p:sp>
        <p:nvSpPr>
          <p:cNvPr id="4" name="Slide Number Placeholder 3"/>
          <p:cNvSpPr>
            <a:spLocks noGrp="1"/>
          </p:cNvSpPr>
          <p:nvPr>
            <p:ph type="sldNum" sz="quarter" idx="10"/>
          </p:nvPr>
        </p:nvSpPr>
        <p:spPr/>
        <p:txBody>
          <a:bodyPr/>
          <a:lstStyle/>
          <a:p>
            <a:fld id="{9259B618-8A65-EC46-B323-356EA1197F53}" type="slidenum">
              <a:rPr lang="en-US" smtClean="0"/>
              <a:t>83</a:t>
            </a:fld>
            <a:endParaRPr lang="en-US"/>
          </a:p>
        </p:txBody>
      </p:sp>
    </p:spTree>
    <p:extLst>
      <p:ext uri="{BB962C8B-B14F-4D97-AF65-F5344CB8AC3E}">
        <p14:creationId xmlns:p14="http://schemas.microsoft.com/office/powerpoint/2010/main" val="964996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SGD </a:t>
            </a:r>
            <a:endParaRPr lang="en-US" dirty="0" smtClean="0"/>
          </a:p>
        </p:txBody>
      </p:sp>
      <p:sp>
        <p:nvSpPr>
          <p:cNvPr id="4" name="Slide Number Placeholder 3"/>
          <p:cNvSpPr>
            <a:spLocks noGrp="1"/>
          </p:cNvSpPr>
          <p:nvPr>
            <p:ph type="sldNum" sz="quarter" idx="10"/>
          </p:nvPr>
        </p:nvSpPr>
        <p:spPr/>
        <p:txBody>
          <a:bodyPr/>
          <a:lstStyle/>
          <a:p>
            <a:fld id="{9259B618-8A65-EC46-B323-356EA1197F53}" type="slidenum">
              <a:rPr lang="en-US" smtClean="0">
                <a:solidFill>
                  <a:prstClr val="black"/>
                </a:solidFill>
                <a:latin typeface="Calibri"/>
              </a:rPr>
              <a:pPr/>
              <a:t>2</a:t>
            </a:fld>
            <a:endParaRPr lang="en-US">
              <a:solidFill>
                <a:prstClr val="black"/>
              </a:solidFill>
              <a:latin typeface="Calibri"/>
            </a:endParaRPr>
          </a:p>
        </p:txBody>
      </p:sp>
    </p:spTree>
    <p:extLst>
      <p:ext uri="{BB962C8B-B14F-4D97-AF65-F5344CB8AC3E}">
        <p14:creationId xmlns:p14="http://schemas.microsoft.com/office/powerpoint/2010/main" val="1974451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Observe that in this plot, </a:t>
            </a:r>
            <a:r>
              <a:rPr lang="en-US" dirty="0" err="1" smtClean="0"/>
              <a:t>Async</a:t>
            </a:r>
            <a:r>
              <a:rPr lang="en-US" baseline="0" dirty="0" smtClean="0"/>
              <a:t> SGD is clearly the best in terms of runtime.. What if we modify the algorithm to control the gradient staleness, and thus get fast convergence? That is what we do in the last research thrust. </a:t>
            </a:r>
            <a:endParaRPr lang="en-US" dirty="0"/>
          </a:p>
        </p:txBody>
      </p:sp>
      <p:sp>
        <p:nvSpPr>
          <p:cNvPr id="4" name="Slide Number Placeholder 3"/>
          <p:cNvSpPr>
            <a:spLocks noGrp="1"/>
          </p:cNvSpPr>
          <p:nvPr>
            <p:ph type="sldNum" sz="quarter" idx="10"/>
          </p:nvPr>
        </p:nvSpPr>
        <p:spPr/>
        <p:txBody>
          <a:bodyPr/>
          <a:lstStyle/>
          <a:p>
            <a:fld id="{9259B618-8A65-EC46-B323-356EA1197F53}" type="slidenum">
              <a:rPr lang="en-US" smtClean="0"/>
              <a:t>84</a:t>
            </a:fld>
            <a:endParaRPr lang="en-US"/>
          </a:p>
        </p:txBody>
      </p:sp>
    </p:spTree>
    <p:extLst>
      <p:ext uri="{BB962C8B-B14F-4D97-AF65-F5344CB8AC3E}">
        <p14:creationId xmlns:p14="http://schemas.microsoft.com/office/powerpoint/2010/main" val="4849118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259B618-8A65-EC46-B323-356EA1197F53}" type="slidenum">
              <a:rPr lang="en-US" smtClean="0"/>
              <a:t>85</a:t>
            </a:fld>
            <a:endParaRPr lang="en-US"/>
          </a:p>
        </p:txBody>
      </p:sp>
    </p:spTree>
    <p:extLst>
      <p:ext uri="{BB962C8B-B14F-4D97-AF65-F5344CB8AC3E}">
        <p14:creationId xmlns:p14="http://schemas.microsoft.com/office/powerpoint/2010/main" val="1299639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259B618-8A65-EC46-B323-356EA1197F53}" type="slidenum">
              <a:rPr lang="en-US" smtClean="0"/>
              <a:t>86</a:t>
            </a:fld>
            <a:endParaRPr lang="en-US"/>
          </a:p>
        </p:txBody>
      </p:sp>
    </p:spTree>
    <p:extLst>
      <p:ext uri="{BB962C8B-B14F-4D97-AF65-F5344CB8AC3E}">
        <p14:creationId xmlns:p14="http://schemas.microsoft.com/office/powerpoint/2010/main" val="1299639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work is about speeding up ‘distributed SGD’. A typical model is the parameter server model. Depending upon how gradients are aggregated, the time per iteration can be different, and error convergence may also be affected. Thus unlike most works that consider convergence </a:t>
            </a:r>
            <a:r>
              <a:rPr lang="en-US" baseline="0" dirty="0" err="1" smtClean="0"/>
              <a:t>wrt</a:t>
            </a:r>
            <a:r>
              <a:rPr lang="en-US" baseline="0" dirty="0" smtClean="0"/>
              <a:t> to number of iterations, we need to consider convergence </a:t>
            </a:r>
            <a:r>
              <a:rPr lang="en-US" baseline="0" dirty="0" err="1" smtClean="0"/>
              <a:t>wrt</a:t>
            </a:r>
            <a:r>
              <a:rPr lang="en-US" baseline="0" dirty="0" smtClean="0"/>
              <a:t> the wall-clock time. We need scheduling techniques to reduce the time per iteration, and algorithmic techniques to make the error converge faster</a:t>
            </a:r>
            <a:endParaRPr lang="en-US" dirty="0"/>
          </a:p>
        </p:txBody>
      </p:sp>
      <p:sp>
        <p:nvSpPr>
          <p:cNvPr id="4" name="Slide Number Placeholder 3"/>
          <p:cNvSpPr>
            <a:spLocks noGrp="1"/>
          </p:cNvSpPr>
          <p:nvPr>
            <p:ph type="sldNum" sz="quarter" idx="10"/>
          </p:nvPr>
        </p:nvSpPr>
        <p:spPr/>
        <p:txBody>
          <a:bodyPr/>
          <a:lstStyle/>
          <a:p>
            <a:fld id="{9259B618-8A65-EC46-B323-356EA1197F53}" type="slidenum">
              <a:rPr lang="en-US" smtClean="0"/>
              <a:t>3</a:t>
            </a:fld>
            <a:endParaRPr lang="en-US"/>
          </a:p>
        </p:txBody>
      </p:sp>
    </p:spTree>
    <p:extLst>
      <p:ext uri="{BB962C8B-B14F-4D97-AF65-F5344CB8AC3E}">
        <p14:creationId xmlns:p14="http://schemas.microsoft.com/office/powerpoint/2010/main" val="19931732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Before going to the main results, let me give some background and</a:t>
            </a:r>
            <a:r>
              <a:rPr lang="en-US" baseline="0" dirty="0" smtClean="0"/>
              <a:t> describe the problem more concretely</a:t>
            </a:r>
            <a:endParaRPr lang="en-US" dirty="0" smtClean="0"/>
          </a:p>
          <a:p>
            <a:endParaRPr lang="en-US" dirty="0"/>
          </a:p>
        </p:txBody>
      </p:sp>
      <p:sp>
        <p:nvSpPr>
          <p:cNvPr id="4" name="Slide Number Placeholder 3"/>
          <p:cNvSpPr>
            <a:spLocks noGrp="1"/>
          </p:cNvSpPr>
          <p:nvPr>
            <p:ph type="sldNum" sz="quarter" idx="10"/>
          </p:nvPr>
        </p:nvSpPr>
        <p:spPr/>
        <p:txBody>
          <a:bodyPr/>
          <a:lstStyle/>
          <a:p>
            <a:fld id="{9259B618-8A65-EC46-B323-356EA1197F53}" type="slidenum">
              <a:rPr lang="en-US" smtClean="0">
                <a:solidFill>
                  <a:prstClr val="black"/>
                </a:solidFill>
                <a:latin typeface="Calibri"/>
              </a:rPr>
              <a:pPr/>
              <a:t>4</a:t>
            </a:fld>
            <a:endParaRPr lang="en-US">
              <a:solidFill>
                <a:prstClr val="black"/>
              </a:solidFill>
              <a:latin typeface="Calibri"/>
            </a:endParaRPr>
          </a:p>
        </p:txBody>
      </p:sp>
    </p:spTree>
    <p:extLst>
      <p:ext uri="{BB962C8B-B14F-4D97-AF65-F5344CB8AC3E}">
        <p14:creationId xmlns:p14="http://schemas.microsoft.com/office/powerpoint/2010/main" val="12106383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Assume data is well-shuffled</a:t>
            </a:r>
            <a:r>
              <a:rPr lang="en-US" baseline="0" dirty="0" smtClean="0"/>
              <a:t> such that the gradients at a point </a:t>
            </a:r>
            <a:r>
              <a:rPr lang="en-US" baseline="0" dirty="0" err="1" smtClean="0"/>
              <a:t>w_n</a:t>
            </a:r>
            <a:r>
              <a:rPr lang="en-US" baseline="0" dirty="0" smtClean="0"/>
              <a:t> are </a:t>
            </a:r>
            <a:r>
              <a:rPr lang="en-US" baseline="0" dirty="0" err="1" smtClean="0"/>
              <a:t>i.i.d</a:t>
            </a:r>
            <a:r>
              <a:rPr lang="en-US" baseline="0" dirty="0" smtClean="0"/>
              <a:t>. across mini-batches and learners</a:t>
            </a:r>
            <a:endParaRPr lang="en-US" dirty="0"/>
          </a:p>
        </p:txBody>
      </p:sp>
      <p:sp>
        <p:nvSpPr>
          <p:cNvPr id="4" name="Slide Number Placeholder 3"/>
          <p:cNvSpPr>
            <a:spLocks noGrp="1"/>
          </p:cNvSpPr>
          <p:nvPr>
            <p:ph type="sldNum" sz="quarter" idx="10"/>
          </p:nvPr>
        </p:nvSpPr>
        <p:spPr/>
        <p:txBody>
          <a:bodyPr/>
          <a:lstStyle/>
          <a:p>
            <a:fld id="{9259B618-8A65-EC46-B323-356EA1197F53}" type="slidenum">
              <a:rPr lang="en-US" smtClean="0">
                <a:solidFill>
                  <a:prstClr val="black"/>
                </a:solidFill>
                <a:latin typeface="Calibri"/>
              </a:rPr>
              <a:pPr/>
              <a:t>6</a:t>
            </a:fld>
            <a:endParaRPr lang="en-US">
              <a:solidFill>
                <a:prstClr val="black"/>
              </a:solidFill>
              <a:latin typeface="Calibri"/>
            </a:endParaRPr>
          </a:p>
        </p:txBody>
      </p:sp>
    </p:spTree>
    <p:extLst>
      <p:ext uri="{BB962C8B-B14F-4D97-AF65-F5344CB8AC3E}">
        <p14:creationId xmlns:p14="http://schemas.microsoft.com/office/powerpoint/2010/main" val="697623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main takeaway is: we need to </a:t>
            </a:r>
            <a:endParaRPr lang="en-US" dirty="0"/>
          </a:p>
        </p:txBody>
      </p:sp>
      <p:sp>
        <p:nvSpPr>
          <p:cNvPr id="4" name="Slide Number Placeholder 3"/>
          <p:cNvSpPr>
            <a:spLocks noGrp="1"/>
          </p:cNvSpPr>
          <p:nvPr>
            <p:ph type="sldNum" sz="quarter" idx="10"/>
          </p:nvPr>
        </p:nvSpPr>
        <p:spPr/>
        <p:txBody>
          <a:bodyPr/>
          <a:lstStyle/>
          <a:p>
            <a:fld id="{735F9748-D3CE-E94F-9BB3-5B80B29FB970}" type="slidenum">
              <a:rPr lang="en-US" smtClean="0"/>
              <a:t>12</a:t>
            </a:fld>
            <a:endParaRPr lang="en-US"/>
          </a:p>
        </p:txBody>
      </p:sp>
    </p:spTree>
    <p:extLst>
      <p:ext uri="{BB962C8B-B14F-4D97-AF65-F5344CB8AC3E}">
        <p14:creationId xmlns:p14="http://schemas.microsoft.com/office/powerpoint/2010/main" val="167567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question that we ask:</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735F9748-D3CE-E94F-9BB3-5B80B29FB970}" type="slidenum">
              <a:rPr lang="en-US" smtClean="0"/>
              <a:t>13</a:t>
            </a:fld>
            <a:endParaRPr lang="en-US"/>
          </a:p>
        </p:txBody>
      </p:sp>
    </p:spTree>
    <p:extLst>
      <p:ext uri="{BB962C8B-B14F-4D97-AF65-F5344CB8AC3E}">
        <p14:creationId xmlns:p14="http://schemas.microsoft.com/office/powerpoint/2010/main" val="987245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the theorem</a:t>
            </a:r>
            <a:endParaRPr lang="en-US" dirty="0"/>
          </a:p>
        </p:txBody>
      </p:sp>
      <p:sp>
        <p:nvSpPr>
          <p:cNvPr id="4" name="Slide Number Placeholder 3"/>
          <p:cNvSpPr>
            <a:spLocks noGrp="1"/>
          </p:cNvSpPr>
          <p:nvPr>
            <p:ph type="sldNum" sz="quarter" idx="10"/>
          </p:nvPr>
        </p:nvSpPr>
        <p:spPr/>
        <p:txBody>
          <a:bodyPr/>
          <a:lstStyle/>
          <a:p>
            <a:fld id="{735F9748-D3CE-E94F-9BB3-5B80B29FB970}" type="slidenum">
              <a:rPr lang="en-US" smtClean="0"/>
              <a:t>67</a:t>
            </a:fld>
            <a:endParaRPr lang="en-US"/>
          </a:p>
        </p:txBody>
      </p:sp>
    </p:spTree>
    <p:extLst>
      <p:ext uri="{BB962C8B-B14F-4D97-AF65-F5344CB8AC3E}">
        <p14:creationId xmlns:p14="http://schemas.microsoft.com/office/powerpoint/2010/main" val="2328320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the theorem</a:t>
            </a:r>
            <a:endParaRPr lang="en-US" dirty="0"/>
          </a:p>
        </p:txBody>
      </p:sp>
      <p:sp>
        <p:nvSpPr>
          <p:cNvPr id="4" name="Slide Number Placeholder 3"/>
          <p:cNvSpPr>
            <a:spLocks noGrp="1"/>
          </p:cNvSpPr>
          <p:nvPr>
            <p:ph type="sldNum" sz="quarter" idx="10"/>
          </p:nvPr>
        </p:nvSpPr>
        <p:spPr/>
        <p:txBody>
          <a:bodyPr/>
          <a:lstStyle/>
          <a:p>
            <a:fld id="{735F9748-D3CE-E94F-9BB3-5B80B29FB970}" type="slidenum">
              <a:rPr lang="en-US" smtClean="0"/>
              <a:t>68</a:t>
            </a:fld>
            <a:endParaRPr lang="en-US"/>
          </a:p>
        </p:txBody>
      </p:sp>
    </p:spTree>
    <p:extLst>
      <p:ext uri="{BB962C8B-B14F-4D97-AF65-F5344CB8AC3E}">
        <p14:creationId xmlns:p14="http://schemas.microsoft.com/office/powerpoint/2010/main" val="2328320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23353-3D1E-C744-86E6-2C0D98B6DA2F}" type="slidenum">
              <a:rPr lang="en-US" smtClean="0"/>
              <a:t>‹#›</a:t>
            </a:fld>
            <a:endParaRPr lang="en-US"/>
          </a:p>
        </p:txBody>
      </p:sp>
    </p:spTree>
    <p:extLst>
      <p:ext uri="{BB962C8B-B14F-4D97-AF65-F5344CB8AC3E}">
        <p14:creationId xmlns:p14="http://schemas.microsoft.com/office/powerpoint/2010/main" val="106474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23353-3D1E-C744-86E6-2C0D98B6DA2F}" type="slidenum">
              <a:rPr lang="en-US" smtClean="0"/>
              <a:t>‹#›</a:t>
            </a:fld>
            <a:endParaRPr lang="en-US"/>
          </a:p>
        </p:txBody>
      </p:sp>
    </p:spTree>
    <p:extLst>
      <p:ext uri="{BB962C8B-B14F-4D97-AF65-F5344CB8AC3E}">
        <p14:creationId xmlns:p14="http://schemas.microsoft.com/office/powerpoint/2010/main" val="1568969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23353-3D1E-C744-86E6-2C0D98B6DA2F}" type="slidenum">
              <a:rPr lang="en-US" smtClean="0"/>
              <a:t>‹#›</a:t>
            </a:fld>
            <a:endParaRPr lang="en-US"/>
          </a:p>
        </p:txBody>
      </p:sp>
    </p:spTree>
    <p:extLst>
      <p:ext uri="{BB962C8B-B14F-4D97-AF65-F5344CB8AC3E}">
        <p14:creationId xmlns:p14="http://schemas.microsoft.com/office/powerpoint/2010/main" val="18785670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rgbClr val="77933C"/>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223520" y="6478935"/>
            <a:ext cx="1206723" cy="365125"/>
          </a:xfrm>
          <a:prstGeom prst="rect">
            <a:avLst/>
          </a:prstGeom>
        </p:spPr>
        <p:txBody>
          <a:bodyPr/>
          <a:lstStyle>
            <a:lvl1pPr>
              <a:defRPr sz="1400">
                <a:solidFill>
                  <a:schemeClr val="tx1"/>
                </a:solidFill>
                <a:latin typeface="Cambria"/>
                <a:cs typeface="Cambria"/>
              </a:defRPr>
            </a:lvl1pPr>
          </a:lstStyle>
          <a:p>
            <a:endParaRPr lang="en-US">
              <a:solidFill>
                <a:prstClr val="black"/>
              </a:solidFill>
            </a:endParaRPr>
          </a:p>
        </p:txBody>
      </p:sp>
      <p:sp>
        <p:nvSpPr>
          <p:cNvPr id="5" name="Footer Placeholder 4"/>
          <p:cNvSpPr>
            <a:spLocks noGrp="1"/>
          </p:cNvSpPr>
          <p:nvPr>
            <p:ph type="ftr" sz="quarter" idx="11"/>
          </p:nvPr>
        </p:nvSpPr>
        <p:spPr>
          <a:xfrm>
            <a:off x="1467233" y="6478935"/>
            <a:ext cx="6569328" cy="365125"/>
          </a:xfrm>
          <a:prstGeom prst="rect">
            <a:avLst/>
          </a:prstGeom>
        </p:spPr>
        <p:txBody>
          <a:bodyPr/>
          <a:lstStyle>
            <a:lvl1pPr>
              <a:defRPr sz="1400">
                <a:solidFill>
                  <a:schemeClr val="tx1"/>
                </a:solidFill>
                <a:latin typeface="Cambria"/>
                <a:cs typeface="Cambria"/>
              </a:defRPr>
            </a:lvl1pPr>
          </a:lstStyle>
          <a:p>
            <a:endParaRPr lang="en-US">
              <a:solidFill>
                <a:prstClr val="black"/>
              </a:solidFill>
            </a:endParaRPr>
          </a:p>
        </p:txBody>
      </p:sp>
      <p:sp>
        <p:nvSpPr>
          <p:cNvPr id="6" name="Slide Number Placeholder 5"/>
          <p:cNvSpPr>
            <a:spLocks noGrp="1"/>
          </p:cNvSpPr>
          <p:nvPr>
            <p:ph type="sldNum" sz="quarter" idx="12"/>
          </p:nvPr>
        </p:nvSpPr>
        <p:spPr>
          <a:xfrm>
            <a:off x="8630776" y="6481231"/>
            <a:ext cx="421783" cy="365125"/>
          </a:xfrm>
          <a:prstGeom prst="rect">
            <a:avLst/>
          </a:prstGeom>
        </p:spPr>
        <p:txBody>
          <a:bodyPr/>
          <a:lstStyle>
            <a:lvl1pPr>
              <a:defRPr sz="1400">
                <a:solidFill>
                  <a:schemeClr val="tx1"/>
                </a:solidFill>
                <a:latin typeface="Cambria"/>
                <a:cs typeface="Cambria"/>
              </a:defRPr>
            </a:lvl1pPr>
          </a:lstStyle>
          <a:p>
            <a:fld id="{3A552095-A12E-0446-A160-BCE3367900B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007951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4402"/>
            <a:ext cx="8229600" cy="11430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0456"/>
            <a:ext cx="8229600" cy="4525963"/>
          </a:xfrm>
        </p:spPr>
        <p:txBody>
          <a:bodyPr/>
          <a:lstStyle>
            <a:lvl1pPr marL="0" indent="0">
              <a:buNone/>
              <a:defRPr sz="2800">
                <a:solidFill>
                  <a:schemeClr val="tx1"/>
                </a:solidFill>
                <a:latin typeface="Corbel"/>
                <a:cs typeface="Corbel"/>
              </a:defRPr>
            </a:lvl1pPr>
            <a:lvl2pPr marL="742950" indent="-285750">
              <a:buFont typeface="Courier New"/>
              <a:buChar char="o"/>
              <a:defRPr sz="2400">
                <a:latin typeface="Corbel"/>
                <a:cs typeface="Corbel"/>
              </a:defRPr>
            </a:lvl2pPr>
            <a:lvl3pPr>
              <a:defRPr>
                <a:latin typeface="Corbel"/>
                <a:cs typeface="Corbel"/>
              </a:defRPr>
            </a:lvl3pPr>
            <a:lvl4pPr>
              <a:defRPr>
                <a:latin typeface="Corbel"/>
                <a:cs typeface="Corbel"/>
              </a:defRPr>
            </a:lvl4pPr>
            <a:lvl5pPr>
              <a:defRPr>
                <a:latin typeface="Corbel"/>
                <a:cs typeface="Corbe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10"/>
          </p:nvPr>
        </p:nvSpPr>
        <p:spPr>
          <a:xfrm>
            <a:off x="223520" y="6478935"/>
            <a:ext cx="1206723" cy="365125"/>
          </a:xfrm>
          <a:prstGeom prst="rect">
            <a:avLst/>
          </a:prstGeom>
        </p:spPr>
        <p:txBody>
          <a:bodyPr/>
          <a:lstStyle>
            <a:lvl1pPr>
              <a:defRPr sz="1400">
                <a:solidFill>
                  <a:schemeClr val="tx1"/>
                </a:solidFill>
                <a:latin typeface="Cambria"/>
                <a:cs typeface="Cambria"/>
              </a:defRPr>
            </a:lvl1pPr>
          </a:lstStyle>
          <a:p>
            <a:endParaRPr lang="en-US">
              <a:solidFill>
                <a:prstClr val="black"/>
              </a:solidFill>
            </a:endParaRPr>
          </a:p>
        </p:txBody>
      </p:sp>
      <p:sp>
        <p:nvSpPr>
          <p:cNvPr id="11" name="Footer Placeholder 4"/>
          <p:cNvSpPr>
            <a:spLocks noGrp="1"/>
          </p:cNvSpPr>
          <p:nvPr>
            <p:ph type="ftr" sz="quarter" idx="11"/>
          </p:nvPr>
        </p:nvSpPr>
        <p:spPr>
          <a:xfrm>
            <a:off x="1467233" y="6478935"/>
            <a:ext cx="6569328" cy="365125"/>
          </a:xfrm>
          <a:prstGeom prst="rect">
            <a:avLst/>
          </a:prstGeom>
        </p:spPr>
        <p:txBody>
          <a:bodyPr/>
          <a:lstStyle>
            <a:lvl1pPr>
              <a:defRPr sz="1400">
                <a:solidFill>
                  <a:schemeClr val="tx1"/>
                </a:solidFill>
                <a:latin typeface="Cambria"/>
                <a:cs typeface="Cambria"/>
              </a:defRPr>
            </a:lvl1pPr>
          </a:lstStyle>
          <a:p>
            <a:endParaRPr lang="en-US">
              <a:solidFill>
                <a:prstClr val="black"/>
              </a:solidFill>
            </a:endParaRPr>
          </a:p>
        </p:txBody>
      </p:sp>
      <p:sp>
        <p:nvSpPr>
          <p:cNvPr id="12" name="Slide Number Placeholder 5"/>
          <p:cNvSpPr>
            <a:spLocks noGrp="1"/>
          </p:cNvSpPr>
          <p:nvPr>
            <p:ph type="sldNum" sz="quarter" idx="12"/>
          </p:nvPr>
        </p:nvSpPr>
        <p:spPr>
          <a:xfrm>
            <a:off x="8643106" y="6481231"/>
            <a:ext cx="409453" cy="365125"/>
          </a:xfrm>
          <a:prstGeom prst="rect">
            <a:avLst/>
          </a:prstGeom>
        </p:spPr>
        <p:txBody>
          <a:bodyPr/>
          <a:lstStyle>
            <a:lvl1pPr>
              <a:defRPr sz="1400">
                <a:solidFill>
                  <a:schemeClr val="tx1"/>
                </a:solidFill>
                <a:latin typeface="Cambria"/>
                <a:cs typeface="Cambria"/>
              </a:defRPr>
            </a:lvl1pPr>
          </a:lstStyle>
          <a:p>
            <a:fld id="{3A552095-A12E-0446-A160-BCE3367900B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61826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5" name="Footer Placeholder 4"/>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969422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6" name="Footer Placeholder 5"/>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66641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8" name="Footer Placeholder 7"/>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9" name="Slide Number Placeholder 8"/>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167927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4" name="Footer Placeholder 3"/>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5" name="Slide Number Placeholder 4"/>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217942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3" name="Footer Placeholder 2"/>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4" name="Slide Number Placeholder 3"/>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45919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6" name="Footer Placeholder 5"/>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936582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23353-3D1E-C744-86E6-2C0D98B6DA2F}" type="slidenum">
              <a:rPr lang="en-US" smtClean="0"/>
              <a:t>‹#›</a:t>
            </a:fld>
            <a:endParaRPr lang="en-US"/>
          </a:p>
        </p:txBody>
      </p:sp>
    </p:spTree>
    <p:extLst>
      <p:ext uri="{BB962C8B-B14F-4D97-AF65-F5344CB8AC3E}">
        <p14:creationId xmlns:p14="http://schemas.microsoft.com/office/powerpoint/2010/main" val="3080729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6" name="Footer Placeholder 5"/>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91111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5" name="Footer Placeholder 4"/>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707285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5" name="Footer Placeholder 4"/>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691362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rgbClr val="77933C"/>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223520" y="6478935"/>
            <a:ext cx="1206723" cy="365125"/>
          </a:xfrm>
          <a:prstGeom prst="rect">
            <a:avLst/>
          </a:prstGeom>
        </p:spPr>
        <p:txBody>
          <a:bodyPr/>
          <a:lstStyle>
            <a:lvl1pPr>
              <a:defRPr sz="1400">
                <a:solidFill>
                  <a:schemeClr val="tx1"/>
                </a:solidFill>
                <a:latin typeface="Cambria"/>
                <a:cs typeface="Cambria"/>
              </a:defRPr>
            </a:lvl1pPr>
          </a:lstStyle>
          <a:p>
            <a:endParaRPr lang="en-US">
              <a:solidFill>
                <a:prstClr val="black"/>
              </a:solidFill>
            </a:endParaRPr>
          </a:p>
        </p:txBody>
      </p:sp>
      <p:sp>
        <p:nvSpPr>
          <p:cNvPr id="5" name="Footer Placeholder 4"/>
          <p:cNvSpPr>
            <a:spLocks noGrp="1"/>
          </p:cNvSpPr>
          <p:nvPr>
            <p:ph type="ftr" sz="quarter" idx="11"/>
          </p:nvPr>
        </p:nvSpPr>
        <p:spPr>
          <a:xfrm>
            <a:off x="1467233" y="6478935"/>
            <a:ext cx="6569328" cy="365125"/>
          </a:xfrm>
          <a:prstGeom prst="rect">
            <a:avLst/>
          </a:prstGeom>
        </p:spPr>
        <p:txBody>
          <a:bodyPr/>
          <a:lstStyle>
            <a:lvl1pPr>
              <a:defRPr sz="1400">
                <a:solidFill>
                  <a:schemeClr val="tx1"/>
                </a:solidFill>
                <a:latin typeface="Cambria"/>
                <a:cs typeface="Cambria"/>
              </a:defRPr>
            </a:lvl1pPr>
          </a:lstStyle>
          <a:p>
            <a:endParaRPr lang="en-US">
              <a:solidFill>
                <a:prstClr val="black"/>
              </a:solidFill>
            </a:endParaRPr>
          </a:p>
        </p:txBody>
      </p:sp>
      <p:sp>
        <p:nvSpPr>
          <p:cNvPr id="6" name="Slide Number Placeholder 5"/>
          <p:cNvSpPr>
            <a:spLocks noGrp="1"/>
          </p:cNvSpPr>
          <p:nvPr>
            <p:ph type="sldNum" sz="quarter" idx="12"/>
          </p:nvPr>
        </p:nvSpPr>
        <p:spPr>
          <a:xfrm>
            <a:off x="8630776" y="6481231"/>
            <a:ext cx="421783" cy="365125"/>
          </a:xfrm>
          <a:prstGeom prst="rect">
            <a:avLst/>
          </a:prstGeom>
        </p:spPr>
        <p:txBody>
          <a:bodyPr/>
          <a:lstStyle>
            <a:lvl1pPr>
              <a:defRPr sz="1400">
                <a:solidFill>
                  <a:schemeClr val="tx1"/>
                </a:solidFill>
                <a:latin typeface="Cambria"/>
                <a:cs typeface="Cambria"/>
              </a:defRPr>
            </a:lvl1pPr>
          </a:lstStyle>
          <a:p>
            <a:fld id="{3A552095-A12E-0446-A160-BCE3367900B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2984092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4402"/>
            <a:ext cx="8229600" cy="11430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0456"/>
            <a:ext cx="8229600" cy="4525963"/>
          </a:xfrm>
        </p:spPr>
        <p:txBody>
          <a:bodyPr/>
          <a:lstStyle>
            <a:lvl1pPr marL="0" indent="0">
              <a:buNone/>
              <a:defRPr sz="2800">
                <a:solidFill>
                  <a:schemeClr val="tx1"/>
                </a:solidFill>
                <a:latin typeface="Corbel"/>
                <a:cs typeface="Corbel"/>
              </a:defRPr>
            </a:lvl1pPr>
            <a:lvl2pPr marL="742950" indent="-285750">
              <a:buFont typeface="Courier New"/>
              <a:buChar char="o"/>
              <a:defRPr sz="2400">
                <a:latin typeface="Corbel"/>
                <a:cs typeface="Corbel"/>
              </a:defRPr>
            </a:lvl2pPr>
            <a:lvl3pPr>
              <a:defRPr>
                <a:latin typeface="Corbel"/>
                <a:cs typeface="Corbel"/>
              </a:defRPr>
            </a:lvl3pPr>
            <a:lvl4pPr>
              <a:defRPr>
                <a:latin typeface="Corbel"/>
                <a:cs typeface="Corbel"/>
              </a:defRPr>
            </a:lvl4pPr>
            <a:lvl5pPr>
              <a:defRPr>
                <a:latin typeface="Corbel"/>
                <a:cs typeface="Corbe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10"/>
          </p:nvPr>
        </p:nvSpPr>
        <p:spPr>
          <a:xfrm>
            <a:off x="223520" y="6478935"/>
            <a:ext cx="1206723" cy="365125"/>
          </a:xfrm>
          <a:prstGeom prst="rect">
            <a:avLst/>
          </a:prstGeom>
        </p:spPr>
        <p:txBody>
          <a:bodyPr/>
          <a:lstStyle>
            <a:lvl1pPr>
              <a:defRPr sz="1400">
                <a:solidFill>
                  <a:schemeClr val="tx1"/>
                </a:solidFill>
                <a:latin typeface="Cambria"/>
                <a:cs typeface="Cambria"/>
              </a:defRPr>
            </a:lvl1pPr>
          </a:lstStyle>
          <a:p>
            <a:endParaRPr lang="en-US">
              <a:solidFill>
                <a:prstClr val="black"/>
              </a:solidFill>
            </a:endParaRPr>
          </a:p>
        </p:txBody>
      </p:sp>
      <p:sp>
        <p:nvSpPr>
          <p:cNvPr id="11" name="Footer Placeholder 4"/>
          <p:cNvSpPr>
            <a:spLocks noGrp="1"/>
          </p:cNvSpPr>
          <p:nvPr>
            <p:ph type="ftr" sz="quarter" idx="11"/>
          </p:nvPr>
        </p:nvSpPr>
        <p:spPr>
          <a:xfrm>
            <a:off x="1467233" y="6478935"/>
            <a:ext cx="6569328" cy="365125"/>
          </a:xfrm>
          <a:prstGeom prst="rect">
            <a:avLst/>
          </a:prstGeom>
        </p:spPr>
        <p:txBody>
          <a:bodyPr/>
          <a:lstStyle>
            <a:lvl1pPr>
              <a:defRPr sz="1400">
                <a:solidFill>
                  <a:schemeClr val="tx1"/>
                </a:solidFill>
                <a:latin typeface="Cambria"/>
                <a:cs typeface="Cambria"/>
              </a:defRPr>
            </a:lvl1pPr>
          </a:lstStyle>
          <a:p>
            <a:endParaRPr lang="en-US">
              <a:solidFill>
                <a:prstClr val="black"/>
              </a:solidFill>
            </a:endParaRPr>
          </a:p>
        </p:txBody>
      </p:sp>
      <p:sp>
        <p:nvSpPr>
          <p:cNvPr id="12" name="Slide Number Placeholder 5"/>
          <p:cNvSpPr>
            <a:spLocks noGrp="1"/>
          </p:cNvSpPr>
          <p:nvPr>
            <p:ph type="sldNum" sz="quarter" idx="12"/>
          </p:nvPr>
        </p:nvSpPr>
        <p:spPr>
          <a:xfrm>
            <a:off x="8643106" y="6481231"/>
            <a:ext cx="409453" cy="365125"/>
          </a:xfrm>
          <a:prstGeom prst="rect">
            <a:avLst/>
          </a:prstGeom>
        </p:spPr>
        <p:txBody>
          <a:bodyPr/>
          <a:lstStyle>
            <a:lvl1pPr>
              <a:defRPr sz="1400">
                <a:solidFill>
                  <a:schemeClr val="tx1"/>
                </a:solidFill>
                <a:latin typeface="Cambria"/>
                <a:cs typeface="Cambria"/>
              </a:defRPr>
            </a:lvl1pPr>
          </a:lstStyle>
          <a:p>
            <a:fld id="{3A552095-A12E-0446-A160-BCE3367900B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590513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5" name="Footer Placeholder 4"/>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88795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6" name="Footer Placeholder 5"/>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9728643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8" name="Footer Placeholder 7"/>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9" name="Slide Number Placeholder 8"/>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605873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4" name="Footer Placeholder 3"/>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5" name="Slide Number Placeholder 4"/>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859005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3" name="Footer Placeholder 2"/>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4" name="Slide Number Placeholder 3"/>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7192609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B23353-3D1E-C744-86E6-2C0D98B6DA2F}" type="slidenum">
              <a:rPr lang="en-US" smtClean="0"/>
              <a:t>‹#›</a:t>
            </a:fld>
            <a:endParaRPr lang="en-US"/>
          </a:p>
        </p:txBody>
      </p:sp>
    </p:spTree>
    <p:extLst>
      <p:ext uri="{BB962C8B-B14F-4D97-AF65-F5344CB8AC3E}">
        <p14:creationId xmlns:p14="http://schemas.microsoft.com/office/powerpoint/2010/main" val="144780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6" name="Footer Placeholder 5"/>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699936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6" name="Footer Placeholder 5"/>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949783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5" name="Footer Placeholder 4"/>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08597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5" name="Footer Placeholder 4"/>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11774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800">
                <a:solidFill>
                  <a:srgbClr val="77933C"/>
                </a:solidFill>
                <a:latin typeface="Corbel"/>
                <a:cs typeface="Corbe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223520" y="6478935"/>
            <a:ext cx="1206723" cy="365125"/>
          </a:xfrm>
          <a:prstGeom prst="rect">
            <a:avLst/>
          </a:prstGeom>
        </p:spPr>
        <p:txBody>
          <a:bodyPr/>
          <a:lstStyle>
            <a:lvl1pPr>
              <a:defRPr sz="1400">
                <a:solidFill>
                  <a:schemeClr val="tx1"/>
                </a:solidFill>
                <a:latin typeface="Cambria"/>
                <a:cs typeface="Cambria"/>
              </a:defRPr>
            </a:lvl1pPr>
          </a:lstStyle>
          <a:p>
            <a:endParaRPr lang="en-US">
              <a:solidFill>
                <a:prstClr val="black"/>
              </a:solidFill>
            </a:endParaRPr>
          </a:p>
        </p:txBody>
      </p:sp>
      <p:sp>
        <p:nvSpPr>
          <p:cNvPr id="5" name="Footer Placeholder 4"/>
          <p:cNvSpPr>
            <a:spLocks noGrp="1"/>
          </p:cNvSpPr>
          <p:nvPr>
            <p:ph type="ftr" sz="quarter" idx="11"/>
          </p:nvPr>
        </p:nvSpPr>
        <p:spPr>
          <a:xfrm>
            <a:off x="1467233" y="6478935"/>
            <a:ext cx="6569328" cy="365125"/>
          </a:xfrm>
          <a:prstGeom prst="rect">
            <a:avLst/>
          </a:prstGeom>
        </p:spPr>
        <p:txBody>
          <a:bodyPr/>
          <a:lstStyle>
            <a:lvl1pPr>
              <a:defRPr sz="1400">
                <a:solidFill>
                  <a:schemeClr val="tx1"/>
                </a:solidFill>
                <a:latin typeface="Cambria"/>
                <a:cs typeface="Cambria"/>
              </a:defRPr>
            </a:lvl1pPr>
          </a:lstStyle>
          <a:p>
            <a:endParaRPr lang="en-US">
              <a:solidFill>
                <a:prstClr val="black"/>
              </a:solidFill>
            </a:endParaRPr>
          </a:p>
        </p:txBody>
      </p:sp>
      <p:sp>
        <p:nvSpPr>
          <p:cNvPr id="6" name="Slide Number Placeholder 5"/>
          <p:cNvSpPr>
            <a:spLocks noGrp="1"/>
          </p:cNvSpPr>
          <p:nvPr>
            <p:ph type="sldNum" sz="quarter" idx="12"/>
          </p:nvPr>
        </p:nvSpPr>
        <p:spPr>
          <a:xfrm>
            <a:off x="8630776" y="6481231"/>
            <a:ext cx="421783" cy="365125"/>
          </a:xfrm>
          <a:prstGeom prst="rect">
            <a:avLst/>
          </a:prstGeom>
        </p:spPr>
        <p:txBody>
          <a:bodyPr/>
          <a:lstStyle>
            <a:lvl1pPr>
              <a:defRPr sz="1400">
                <a:solidFill>
                  <a:schemeClr val="tx1"/>
                </a:solidFill>
                <a:latin typeface="Cambria"/>
                <a:cs typeface="Cambria"/>
              </a:defRPr>
            </a:lvl1pPr>
          </a:lstStyle>
          <a:p>
            <a:fld id="{3A552095-A12E-0446-A160-BCE3367900B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192373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44402"/>
            <a:ext cx="8229600" cy="1143000"/>
          </a:xfrm>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520456"/>
            <a:ext cx="8229600" cy="4525963"/>
          </a:xfrm>
        </p:spPr>
        <p:txBody>
          <a:bodyPr/>
          <a:lstStyle>
            <a:lvl1pPr marL="0" indent="0">
              <a:buNone/>
              <a:defRPr sz="2800">
                <a:solidFill>
                  <a:schemeClr val="tx1"/>
                </a:solidFill>
                <a:latin typeface="Corbel"/>
                <a:cs typeface="Corbel"/>
              </a:defRPr>
            </a:lvl1pPr>
            <a:lvl2pPr marL="742950" indent="-285750">
              <a:buFont typeface="Courier New"/>
              <a:buChar char="o"/>
              <a:defRPr sz="2400">
                <a:latin typeface="Corbel"/>
                <a:cs typeface="Corbel"/>
              </a:defRPr>
            </a:lvl2pPr>
            <a:lvl3pPr>
              <a:defRPr>
                <a:latin typeface="Corbel"/>
                <a:cs typeface="Corbel"/>
              </a:defRPr>
            </a:lvl3pPr>
            <a:lvl4pPr>
              <a:defRPr>
                <a:latin typeface="Corbel"/>
                <a:cs typeface="Corbel"/>
              </a:defRPr>
            </a:lvl4pPr>
            <a:lvl5pPr>
              <a:defRPr>
                <a:latin typeface="Corbel"/>
                <a:cs typeface="Corbe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10"/>
          </p:nvPr>
        </p:nvSpPr>
        <p:spPr>
          <a:xfrm>
            <a:off x="223520" y="6478935"/>
            <a:ext cx="1206723" cy="365125"/>
          </a:xfrm>
          <a:prstGeom prst="rect">
            <a:avLst/>
          </a:prstGeom>
        </p:spPr>
        <p:txBody>
          <a:bodyPr/>
          <a:lstStyle>
            <a:lvl1pPr>
              <a:defRPr sz="1400">
                <a:solidFill>
                  <a:schemeClr val="tx1"/>
                </a:solidFill>
                <a:latin typeface="Cambria"/>
                <a:cs typeface="Cambria"/>
              </a:defRPr>
            </a:lvl1pPr>
          </a:lstStyle>
          <a:p>
            <a:endParaRPr lang="en-US">
              <a:solidFill>
                <a:prstClr val="black"/>
              </a:solidFill>
            </a:endParaRPr>
          </a:p>
        </p:txBody>
      </p:sp>
      <p:sp>
        <p:nvSpPr>
          <p:cNvPr id="11" name="Footer Placeholder 4"/>
          <p:cNvSpPr>
            <a:spLocks noGrp="1"/>
          </p:cNvSpPr>
          <p:nvPr>
            <p:ph type="ftr" sz="quarter" idx="11"/>
          </p:nvPr>
        </p:nvSpPr>
        <p:spPr>
          <a:xfrm>
            <a:off x="1467233" y="6478935"/>
            <a:ext cx="6569328" cy="365125"/>
          </a:xfrm>
          <a:prstGeom prst="rect">
            <a:avLst/>
          </a:prstGeom>
        </p:spPr>
        <p:txBody>
          <a:bodyPr/>
          <a:lstStyle>
            <a:lvl1pPr>
              <a:defRPr sz="1400">
                <a:solidFill>
                  <a:schemeClr val="tx1"/>
                </a:solidFill>
                <a:latin typeface="Cambria"/>
                <a:cs typeface="Cambria"/>
              </a:defRPr>
            </a:lvl1pPr>
          </a:lstStyle>
          <a:p>
            <a:endParaRPr lang="en-US">
              <a:solidFill>
                <a:prstClr val="black"/>
              </a:solidFill>
            </a:endParaRPr>
          </a:p>
        </p:txBody>
      </p:sp>
      <p:sp>
        <p:nvSpPr>
          <p:cNvPr id="12" name="Slide Number Placeholder 5"/>
          <p:cNvSpPr>
            <a:spLocks noGrp="1"/>
          </p:cNvSpPr>
          <p:nvPr>
            <p:ph type="sldNum" sz="quarter" idx="12"/>
          </p:nvPr>
        </p:nvSpPr>
        <p:spPr>
          <a:xfrm>
            <a:off x="8643106" y="6481231"/>
            <a:ext cx="409453" cy="365125"/>
          </a:xfrm>
          <a:prstGeom prst="rect">
            <a:avLst/>
          </a:prstGeom>
        </p:spPr>
        <p:txBody>
          <a:bodyPr/>
          <a:lstStyle>
            <a:lvl1pPr>
              <a:defRPr sz="1400">
                <a:solidFill>
                  <a:schemeClr val="tx1"/>
                </a:solidFill>
                <a:latin typeface="Cambria"/>
                <a:cs typeface="Cambria"/>
              </a:defRPr>
            </a:lvl1pPr>
          </a:lstStyle>
          <a:p>
            <a:fld id="{3A552095-A12E-0446-A160-BCE3367900B9}"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4106877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5" name="Footer Placeholder 4"/>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7031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6" name="Footer Placeholder 5"/>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721300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8" name="Footer Placeholder 7"/>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9" name="Slide Number Placeholder 8"/>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055516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4" name="Footer Placeholder 3"/>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5" name="Slide Number Placeholder 4"/>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8967442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23353-3D1E-C744-86E6-2C0D98B6DA2F}" type="slidenum">
              <a:rPr lang="en-US" smtClean="0"/>
              <a:t>‹#›</a:t>
            </a:fld>
            <a:endParaRPr lang="en-US"/>
          </a:p>
        </p:txBody>
      </p:sp>
    </p:spTree>
    <p:extLst>
      <p:ext uri="{BB962C8B-B14F-4D97-AF65-F5344CB8AC3E}">
        <p14:creationId xmlns:p14="http://schemas.microsoft.com/office/powerpoint/2010/main" val="1493202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3" name="Footer Placeholder 2"/>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4" name="Slide Number Placeholder 3"/>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593469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6" name="Footer Placeholder 5"/>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5531208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6" name="Footer Placeholder 5"/>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943227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5" name="Footer Placeholder 4"/>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3286017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429619"/>
            <a:ext cx="2133600" cy="365125"/>
          </a:xfrm>
          <a:prstGeom prst="rect">
            <a:avLst/>
          </a:prstGeom>
        </p:spPr>
        <p:txBody>
          <a:bodyPr/>
          <a:lstStyle/>
          <a:p>
            <a:endParaRPr lang="en-US">
              <a:solidFill>
                <a:prstClr val="black"/>
              </a:solidFill>
              <a:latin typeface="Calibri"/>
            </a:endParaRPr>
          </a:p>
        </p:txBody>
      </p:sp>
      <p:sp>
        <p:nvSpPr>
          <p:cNvPr id="5" name="Footer Placeholder 4"/>
          <p:cNvSpPr>
            <a:spLocks noGrp="1"/>
          </p:cNvSpPr>
          <p:nvPr>
            <p:ph type="ftr" sz="quarter" idx="11"/>
          </p:nvPr>
        </p:nvSpPr>
        <p:spPr>
          <a:xfrm>
            <a:off x="3124200" y="6454277"/>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a:xfrm>
            <a:off x="6553200" y="6462418"/>
            <a:ext cx="2133600" cy="365125"/>
          </a:xfrm>
          <a:prstGeom prst="rect">
            <a:avLst/>
          </a:prstGeom>
        </p:spPr>
        <p:txBody>
          <a:bodyPr/>
          <a:lstStyle/>
          <a:p>
            <a:fld id="{3A552095-A12E-0446-A160-BCE3367900B9}"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610656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B23353-3D1E-C744-86E6-2C0D98B6DA2F}" type="slidenum">
              <a:rPr lang="en-US" smtClean="0"/>
              <a:t>‹#›</a:t>
            </a:fld>
            <a:endParaRPr lang="en-US"/>
          </a:p>
        </p:txBody>
      </p:sp>
    </p:spTree>
    <p:extLst>
      <p:ext uri="{BB962C8B-B14F-4D97-AF65-F5344CB8AC3E}">
        <p14:creationId xmlns:p14="http://schemas.microsoft.com/office/powerpoint/2010/main" val="297642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B23353-3D1E-C744-86E6-2C0D98B6DA2F}" type="slidenum">
              <a:rPr lang="en-US" smtClean="0"/>
              <a:t>‹#›</a:t>
            </a:fld>
            <a:endParaRPr lang="en-US"/>
          </a:p>
        </p:txBody>
      </p:sp>
    </p:spTree>
    <p:extLst>
      <p:ext uri="{BB962C8B-B14F-4D97-AF65-F5344CB8AC3E}">
        <p14:creationId xmlns:p14="http://schemas.microsoft.com/office/powerpoint/2010/main" val="1262639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1B23353-3D1E-C744-86E6-2C0D98B6DA2F}" type="slidenum">
              <a:rPr lang="en-US" smtClean="0"/>
              <a:t>‹#›</a:t>
            </a:fld>
            <a:endParaRPr lang="en-US"/>
          </a:p>
        </p:txBody>
      </p:sp>
    </p:spTree>
    <p:extLst>
      <p:ext uri="{BB962C8B-B14F-4D97-AF65-F5344CB8AC3E}">
        <p14:creationId xmlns:p14="http://schemas.microsoft.com/office/powerpoint/2010/main" val="2405573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23353-3D1E-C744-86E6-2C0D98B6DA2F}" type="slidenum">
              <a:rPr lang="en-US" smtClean="0"/>
              <a:t>‹#›</a:t>
            </a:fld>
            <a:endParaRPr lang="en-US"/>
          </a:p>
        </p:txBody>
      </p:sp>
    </p:spTree>
    <p:extLst>
      <p:ext uri="{BB962C8B-B14F-4D97-AF65-F5344CB8AC3E}">
        <p14:creationId xmlns:p14="http://schemas.microsoft.com/office/powerpoint/2010/main" val="3361034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B23353-3D1E-C744-86E6-2C0D98B6DA2F}" type="slidenum">
              <a:rPr lang="en-US" smtClean="0"/>
              <a:t>‹#›</a:t>
            </a:fld>
            <a:endParaRPr lang="en-US"/>
          </a:p>
        </p:txBody>
      </p:sp>
    </p:spTree>
    <p:extLst>
      <p:ext uri="{BB962C8B-B14F-4D97-AF65-F5344CB8AC3E}">
        <p14:creationId xmlns:p14="http://schemas.microsoft.com/office/powerpoint/2010/main" val="89370992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23353-3D1E-C744-86E6-2C0D98B6DA2F}" type="slidenum">
              <a:rPr lang="en-US" smtClean="0"/>
              <a:t>‹#›</a:t>
            </a:fld>
            <a:endParaRPr lang="en-US"/>
          </a:p>
        </p:txBody>
      </p:sp>
    </p:spTree>
    <p:extLst>
      <p:ext uri="{BB962C8B-B14F-4D97-AF65-F5344CB8AC3E}">
        <p14:creationId xmlns:p14="http://schemas.microsoft.com/office/powerpoint/2010/main" val="6702139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7236"/>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8197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77885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hf sldNum="0" hdr="0" ftr="0" dt="0"/>
  <p:txStyles>
    <p:titleStyle>
      <a:lvl1pPr algn="ctr" defTabSz="457200" rtl="0" eaLnBrk="1" latinLnBrk="0" hangingPunct="1">
        <a:spcBef>
          <a:spcPct val="0"/>
        </a:spcBef>
        <a:buNone/>
        <a:defRPr sz="4000" kern="1200">
          <a:solidFill>
            <a:schemeClr val="accent6">
              <a:lumMod val="75000"/>
            </a:schemeClr>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News Gothic MT"/>
          <a:ea typeface="+mn-ea"/>
          <a:cs typeface="News Gothic MT"/>
        </a:defRPr>
      </a:lvl1pPr>
      <a:lvl2pPr marL="742950" indent="-285750" algn="l" defTabSz="457200" rtl="0" eaLnBrk="1" latinLnBrk="0" hangingPunct="1">
        <a:spcBef>
          <a:spcPct val="20000"/>
        </a:spcBef>
        <a:buFont typeface="Arial"/>
        <a:buChar char="–"/>
        <a:defRPr sz="2800" kern="1200">
          <a:solidFill>
            <a:schemeClr val="tx1"/>
          </a:solidFill>
          <a:latin typeface="News Gothic MT"/>
          <a:ea typeface="+mn-ea"/>
          <a:cs typeface="News Gothic MT"/>
        </a:defRPr>
      </a:lvl2pPr>
      <a:lvl3pPr marL="1143000" indent="-228600" algn="l" defTabSz="457200" rtl="0" eaLnBrk="1" latinLnBrk="0" hangingPunct="1">
        <a:spcBef>
          <a:spcPct val="20000"/>
        </a:spcBef>
        <a:buFont typeface="Arial"/>
        <a:buChar char="•"/>
        <a:defRPr sz="2400" kern="1200">
          <a:solidFill>
            <a:schemeClr val="tx1"/>
          </a:solidFill>
          <a:latin typeface="News Gothic MT"/>
          <a:ea typeface="+mn-ea"/>
          <a:cs typeface="News Gothic MT"/>
        </a:defRPr>
      </a:lvl3pPr>
      <a:lvl4pPr marL="1600200" indent="-228600" algn="l" defTabSz="457200" rtl="0" eaLnBrk="1" latinLnBrk="0" hangingPunct="1">
        <a:spcBef>
          <a:spcPct val="20000"/>
        </a:spcBef>
        <a:buFont typeface="Arial"/>
        <a:buChar char="–"/>
        <a:defRPr sz="2000" kern="1200">
          <a:solidFill>
            <a:schemeClr val="tx1"/>
          </a:solidFill>
          <a:latin typeface="News Gothic MT"/>
          <a:ea typeface="+mn-ea"/>
          <a:cs typeface="News Gothic MT"/>
        </a:defRPr>
      </a:lvl4pPr>
      <a:lvl5pPr marL="2057400" indent="-228600" algn="l" defTabSz="457200" rtl="0" eaLnBrk="1" latinLnBrk="0" hangingPunct="1">
        <a:spcBef>
          <a:spcPct val="20000"/>
        </a:spcBef>
        <a:buFont typeface="Arial"/>
        <a:buChar char="»"/>
        <a:defRPr sz="2000" kern="1200">
          <a:solidFill>
            <a:schemeClr val="tx1"/>
          </a:solidFill>
          <a:latin typeface="News Gothic MT"/>
          <a:ea typeface="+mn-ea"/>
          <a:cs typeface="News Gothic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7236"/>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8197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32659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hf sldNum="0" hdr="0" ftr="0" dt="0"/>
  <p:txStyles>
    <p:titleStyle>
      <a:lvl1pPr algn="ctr" defTabSz="457200" rtl="0" eaLnBrk="1" latinLnBrk="0" hangingPunct="1">
        <a:spcBef>
          <a:spcPct val="0"/>
        </a:spcBef>
        <a:buNone/>
        <a:defRPr sz="4000" kern="1200">
          <a:solidFill>
            <a:schemeClr val="accent6">
              <a:lumMod val="75000"/>
            </a:schemeClr>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News Gothic MT"/>
          <a:ea typeface="+mn-ea"/>
          <a:cs typeface="News Gothic MT"/>
        </a:defRPr>
      </a:lvl1pPr>
      <a:lvl2pPr marL="742950" indent="-285750" algn="l" defTabSz="457200" rtl="0" eaLnBrk="1" latinLnBrk="0" hangingPunct="1">
        <a:spcBef>
          <a:spcPct val="20000"/>
        </a:spcBef>
        <a:buFont typeface="Arial"/>
        <a:buChar char="–"/>
        <a:defRPr sz="2800" kern="1200">
          <a:solidFill>
            <a:schemeClr val="tx1"/>
          </a:solidFill>
          <a:latin typeface="News Gothic MT"/>
          <a:ea typeface="+mn-ea"/>
          <a:cs typeface="News Gothic MT"/>
        </a:defRPr>
      </a:lvl2pPr>
      <a:lvl3pPr marL="1143000" indent="-228600" algn="l" defTabSz="457200" rtl="0" eaLnBrk="1" latinLnBrk="0" hangingPunct="1">
        <a:spcBef>
          <a:spcPct val="20000"/>
        </a:spcBef>
        <a:buFont typeface="Arial"/>
        <a:buChar char="•"/>
        <a:defRPr sz="2400" kern="1200">
          <a:solidFill>
            <a:schemeClr val="tx1"/>
          </a:solidFill>
          <a:latin typeface="News Gothic MT"/>
          <a:ea typeface="+mn-ea"/>
          <a:cs typeface="News Gothic MT"/>
        </a:defRPr>
      </a:lvl3pPr>
      <a:lvl4pPr marL="1600200" indent="-228600" algn="l" defTabSz="457200" rtl="0" eaLnBrk="1" latinLnBrk="0" hangingPunct="1">
        <a:spcBef>
          <a:spcPct val="20000"/>
        </a:spcBef>
        <a:buFont typeface="Arial"/>
        <a:buChar char="–"/>
        <a:defRPr sz="2000" kern="1200">
          <a:solidFill>
            <a:schemeClr val="tx1"/>
          </a:solidFill>
          <a:latin typeface="News Gothic MT"/>
          <a:ea typeface="+mn-ea"/>
          <a:cs typeface="News Gothic MT"/>
        </a:defRPr>
      </a:lvl4pPr>
      <a:lvl5pPr marL="2057400" indent="-228600" algn="l" defTabSz="457200" rtl="0" eaLnBrk="1" latinLnBrk="0" hangingPunct="1">
        <a:spcBef>
          <a:spcPct val="20000"/>
        </a:spcBef>
        <a:buFont typeface="Arial"/>
        <a:buChar char="»"/>
        <a:defRPr sz="2000" kern="1200">
          <a:solidFill>
            <a:schemeClr val="tx1"/>
          </a:solidFill>
          <a:latin typeface="News Gothic MT"/>
          <a:ea typeface="+mn-ea"/>
          <a:cs typeface="News Gothic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7236"/>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8197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7640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hf sldNum="0" hdr="0" ftr="0" dt="0"/>
  <p:txStyles>
    <p:titleStyle>
      <a:lvl1pPr algn="ctr" defTabSz="457200" rtl="0" eaLnBrk="1" latinLnBrk="0" hangingPunct="1">
        <a:spcBef>
          <a:spcPct val="0"/>
        </a:spcBef>
        <a:buNone/>
        <a:defRPr sz="4000" kern="1200">
          <a:solidFill>
            <a:schemeClr val="accent6">
              <a:lumMod val="75000"/>
            </a:schemeClr>
          </a:solidFill>
          <a:latin typeface="Corbel"/>
          <a:ea typeface="+mj-ea"/>
          <a:cs typeface="Corbe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News Gothic MT"/>
          <a:ea typeface="+mn-ea"/>
          <a:cs typeface="News Gothic MT"/>
        </a:defRPr>
      </a:lvl1pPr>
      <a:lvl2pPr marL="742950" indent="-285750" algn="l" defTabSz="457200" rtl="0" eaLnBrk="1" latinLnBrk="0" hangingPunct="1">
        <a:spcBef>
          <a:spcPct val="20000"/>
        </a:spcBef>
        <a:buFont typeface="Arial"/>
        <a:buChar char="–"/>
        <a:defRPr sz="2800" kern="1200">
          <a:solidFill>
            <a:schemeClr val="tx1"/>
          </a:solidFill>
          <a:latin typeface="News Gothic MT"/>
          <a:ea typeface="+mn-ea"/>
          <a:cs typeface="News Gothic MT"/>
        </a:defRPr>
      </a:lvl2pPr>
      <a:lvl3pPr marL="1143000" indent="-228600" algn="l" defTabSz="457200" rtl="0" eaLnBrk="1" latinLnBrk="0" hangingPunct="1">
        <a:spcBef>
          <a:spcPct val="20000"/>
        </a:spcBef>
        <a:buFont typeface="Arial"/>
        <a:buChar char="•"/>
        <a:defRPr sz="2400" kern="1200">
          <a:solidFill>
            <a:schemeClr val="tx1"/>
          </a:solidFill>
          <a:latin typeface="News Gothic MT"/>
          <a:ea typeface="+mn-ea"/>
          <a:cs typeface="News Gothic MT"/>
        </a:defRPr>
      </a:lvl3pPr>
      <a:lvl4pPr marL="1600200" indent="-228600" algn="l" defTabSz="457200" rtl="0" eaLnBrk="1" latinLnBrk="0" hangingPunct="1">
        <a:spcBef>
          <a:spcPct val="20000"/>
        </a:spcBef>
        <a:buFont typeface="Arial"/>
        <a:buChar char="–"/>
        <a:defRPr sz="2000" kern="1200">
          <a:solidFill>
            <a:schemeClr val="tx1"/>
          </a:solidFill>
          <a:latin typeface="News Gothic MT"/>
          <a:ea typeface="+mn-ea"/>
          <a:cs typeface="News Gothic MT"/>
        </a:defRPr>
      </a:lvl4pPr>
      <a:lvl5pPr marL="2057400" indent="-228600" algn="l" defTabSz="457200" rtl="0" eaLnBrk="1" latinLnBrk="0" hangingPunct="1">
        <a:spcBef>
          <a:spcPct val="20000"/>
        </a:spcBef>
        <a:buFont typeface="Arial"/>
        <a:buChar char="»"/>
        <a:defRPr sz="2000" kern="1200">
          <a:solidFill>
            <a:schemeClr val="tx1"/>
          </a:solidFill>
          <a:latin typeface="News Gothic MT"/>
          <a:ea typeface="+mn-ea"/>
          <a:cs typeface="News Gothic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 Id="rId3"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emf"/><Relationship Id="rId4" Type="http://schemas.openxmlformats.org/officeDocument/2006/relationships/image" Target="../media/image29.emf"/><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emf"/><Relationship Id="rId5" Type="http://schemas.openxmlformats.org/officeDocument/2006/relationships/image" Target="../media/image5.emf"/><Relationship Id="rId1" Type="http://schemas.openxmlformats.org/officeDocument/2006/relationships/slideLayout" Target="../slideLayouts/slideLayout2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 Id="rId3" Type="http://schemas.openxmlformats.org/officeDocument/2006/relationships/image" Target="../media/image33.emf"/></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6.emf"/><Relationship Id="rId5" Type="http://schemas.openxmlformats.org/officeDocument/2006/relationships/image" Target="../media/image7.emf"/><Relationship Id="rId6" Type="http://schemas.openxmlformats.org/officeDocument/2006/relationships/image" Target="../media/image8.emf"/><Relationship Id="rId7" Type="http://schemas.openxmlformats.org/officeDocument/2006/relationships/image" Target="../media/image5.emf"/><Relationship Id="rId1" Type="http://schemas.openxmlformats.org/officeDocument/2006/relationships/slideLayout" Target="../slideLayouts/slideLayout35.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5" Type="http://schemas.openxmlformats.org/officeDocument/2006/relationships/image" Target="../media/image9.emf"/><Relationship Id="rId6" Type="http://schemas.openxmlformats.org/officeDocument/2006/relationships/image" Target="../media/image10.emf"/><Relationship Id="rId1" Type="http://schemas.openxmlformats.org/officeDocument/2006/relationships/slideLayout" Target="../slideLayouts/slideLayout35.xml"/><Relationship Id="rId2" Type="http://schemas.openxmlformats.org/officeDocument/2006/relationships/image" Target="../media/image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4" Type="http://schemas.openxmlformats.org/officeDocument/2006/relationships/image" Target="../media/image12.emf"/><Relationship Id="rId5" Type="http://schemas.openxmlformats.org/officeDocument/2006/relationships/image" Target="../media/image13.emf"/><Relationship Id="rId6" Type="http://schemas.openxmlformats.org/officeDocument/2006/relationships/image" Target="../media/image14.jpg"/><Relationship Id="rId7" Type="http://schemas.openxmlformats.org/officeDocument/2006/relationships/image" Target="../media/image15.jpg"/><Relationship Id="rId1" Type="http://schemas.openxmlformats.org/officeDocument/2006/relationships/slideLayout" Target="../slideLayouts/slideLayout35.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 Id="rId3" Type="http://schemas.openxmlformats.org/officeDocument/2006/relationships/image" Target="../media/image36.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7.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8.png"/></Relationships>
</file>

<file path=ppt/slides/_rels/slide68.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1" Type="http://schemas.openxmlformats.org/officeDocument/2006/relationships/slideLayout" Target="../slideLayouts/slideLayout35.xml"/><Relationship Id="rId2" Type="http://schemas.openxmlformats.org/officeDocument/2006/relationships/image" Target="../media/image16.emf"/></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0.png"/><Relationship Id="rId3" Type="http://schemas.openxmlformats.org/officeDocument/2006/relationships/image" Target="../media/image41.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1.emf"/></Relationships>
</file>

<file path=ppt/slides/_rels/slide72.x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11.emf"/><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73.x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11.emf"/><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6.emf"/></Relationships>
</file>

<file path=ppt/slides/_rels/slide76.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5.emf"/><Relationship Id="rId5" Type="http://schemas.openxmlformats.org/officeDocument/2006/relationships/image" Target="../media/image16.emf"/><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77.xml.rels><?xml version="1.0" encoding="UTF-8" standalone="yes"?>
<Relationships xmlns="http://schemas.openxmlformats.org/package/2006/relationships"><Relationship Id="rId3" Type="http://schemas.openxmlformats.org/officeDocument/2006/relationships/image" Target="../media/image44.emf"/><Relationship Id="rId4" Type="http://schemas.openxmlformats.org/officeDocument/2006/relationships/image" Target="../media/image46.emf"/><Relationship Id="rId5" Type="http://schemas.openxmlformats.org/officeDocument/2006/relationships/image" Target="../media/image47.emf"/><Relationship Id="rId6" Type="http://schemas.openxmlformats.org/officeDocument/2006/relationships/image" Target="../media/image45.emf"/><Relationship Id="rId7" Type="http://schemas.openxmlformats.org/officeDocument/2006/relationships/image" Target="../media/image16.emf"/><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78.xml.rels><?xml version="1.0" encoding="UTF-8" standalone="yes"?>
<Relationships xmlns="http://schemas.openxmlformats.org/package/2006/relationships"><Relationship Id="rId3" Type="http://schemas.openxmlformats.org/officeDocument/2006/relationships/image" Target="../media/image48.emf"/><Relationship Id="rId4" Type="http://schemas.openxmlformats.org/officeDocument/2006/relationships/image" Target="../media/image49.emf"/><Relationship Id="rId5" Type="http://schemas.openxmlformats.org/officeDocument/2006/relationships/image" Target="../media/image50.emf"/><Relationship Id="rId6" Type="http://schemas.openxmlformats.org/officeDocument/2006/relationships/image" Target="../media/image51.emf"/><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79.x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5" Type="http://schemas.openxmlformats.org/officeDocument/2006/relationships/image" Target="../media/image51.emf"/><Relationship Id="rId6" Type="http://schemas.openxmlformats.org/officeDocument/2006/relationships/image" Target="../media/image48.emf"/><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8.x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20.emf"/><Relationship Id="rId1" Type="http://schemas.openxmlformats.org/officeDocument/2006/relationships/slideLayout" Target="../slideLayouts/slideLayout35.xml"/><Relationship Id="rId2" Type="http://schemas.openxmlformats.org/officeDocument/2006/relationships/image" Target="../media/image16.emf"/></Relationships>
</file>

<file path=ppt/slides/_rels/slide80.xml.rels><?xml version="1.0" encoding="UTF-8" standalone="yes"?>
<Relationships xmlns="http://schemas.openxmlformats.org/package/2006/relationships"><Relationship Id="rId3" Type="http://schemas.openxmlformats.org/officeDocument/2006/relationships/image" Target="../media/image49.emf"/><Relationship Id="rId4" Type="http://schemas.openxmlformats.org/officeDocument/2006/relationships/image" Target="../media/image50.emf"/><Relationship Id="rId5" Type="http://schemas.openxmlformats.org/officeDocument/2006/relationships/image" Target="../media/image51.emf"/><Relationship Id="rId6" Type="http://schemas.openxmlformats.org/officeDocument/2006/relationships/image" Target="../media/image48.emf"/><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2.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3.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4.emf"/></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5.emf"/></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22.emf"/><Relationship Id="rId5" Type="http://schemas.openxmlformats.org/officeDocument/2006/relationships/image" Target="../media/image23.emf"/><Relationship Id="rId1" Type="http://schemas.openxmlformats.org/officeDocument/2006/relationships/slideLayout" Target="../slideLayouts/slideLayout35.xml"/><Relationship Id="rId2"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8703" y="1197136"/>
            <a:ext cx="8440614" cy="2282299"/>
          </a:xfrm>
        </p:spPr>
        <p:txBody>
          <a:bodyPr>
            <a:noAutofit/>
          </a:bodyPr>
          <a:lstStyle/>
          <a:p>
            <a:r>
              <a:rPr lang="en-US" sz="3600" dirty="0" smtClean="0">
                <a:solidFill>
                  <a:srgbClr val="800000"/>
                </a:solidFill>
                <a:latin typeface="Corbel"/>
                <a:cs typeface="Corbel"/>
              </a:rPr>
              <a:t>Slow and Stale Gradients can win the Race: </a:t>
            </a:r>
            <a:br>
              <a:rPr lang="en-US" sz="3600" dirty="0" smtClean="0">
                <a:solidFill>
                  <a:srgbClr val="800000"/>
                </a:solidFill>
                <a:latin typeface="Corbel"/>
                <a:cs typeface="Corbel"/>
              </a:rPr>
            </a:br>
            <a:r>
              <a:rPr lang="en-US" sz="3600" dirty="0" smtClean="0">
                <a:solidFill>
                  <a:srgbClr val="800000"/>
                </a:solidFill>
                <a:latin typeface="Corbel"/>
                <a:cs typeface="Corbel"/>
              </a:rPr>
              <a:t>Error-Runtime Trade-offs in Distributed SGD</a:t>
            </a:r>
            <a:endParaRPr lang="en-US" sz="3600" dirty="0">
              <a:solidFill>
                <a:srgbClr val="800000"/>
              </a:solidFill>
              <a:latin typeface="Corbel"/>
              <a:cs typeface="Corbel"/>
            </a:endParaRPr>
          </a:p>
        </p:txBody>
      </p:sp>
      <p:sp>
        <p:nvSpPr>
          <p:cNvPr id="3" name="Subtitle 2"/>
          <p:cNvSpPr>
            <a:spLocks noGrp="1"/>
          </p:cNvSpPr>
          <p:nvPr>
            <p:ph type="subTitle" idx="1"/>
          </p:nvPr>
        </p:nvSpPr>
        <p:spPr>
          <a:xfrm>
            <a:off x="358702" y="3647068"/>
            <a:ext cx="8440615" cy="2279123"/>
          </a:xfrm>
        </p:spPr>
        <p:txBody>
          <a:bodyPr>
            <a:normAutofit/>
          </a:bodyPr>
          <a:lstStyle/>
          <a:p>
            <a:r>
              <a:rPr lang="en-US" sz="2800" dirty="0" smtClean="0">
                <a:latin typeface="Corbel"/>
                <a:cs typeface="Corbel"/>
              </a:rPr>
              <a:t>Sanghamitra Dutta</a:t>
            </a:r>
          </a:p>
          <a:p>
            <a:r>
              <a:rPr lang="en-US" sz="2800" dirty="0" smtClean="0">
                <a:latin typeface="Corbel"/>
                <a:cs typeface="Corbel"/>
              </a:rPr>
              <a:t>Joint Work with: </a:t>
            </a:r>
            <a:r>
              <a:rPr lang="en-US" sz="2800" dirty="0" err="1" smtClean="0">
                <a:latin typeface="Corbel"/>
                <a:cs typeface="Corbel"/>
              </a:rPr>
              <a:t>Jianyu</a:t>
            </a:r>
            <a:r>
              <a:rPr lang="en-US" sz="2800" dirty="0" smtClean="0">
                <a:latin typeface="Corbel"/>
                <a:cs typeface="Corbel"/>
              </a:rPr>
              <a:t> </a:t>
            </a:r>
            <a:r>
              <a:rPr lang="en-US" sz="2800" dirty="0">
                <a:latin typeface="Corbel"/>
                <a:cs typeface="Corbel"/>
              </a:rPr>
              <a:t>Wang, </a:t>
            </a:r>
            <a:r>
              <a:rPr lang="en-US" sz="2800" dirty="0" err="1">
                <a:latin typeface="Corbel"/>
                <a:cs typeface="Corbel"/>
              </a:rPr>
              <a:t>Gauri</a:t>
            </a:r>
            <a:r>
              <a:rPr lang="en-US" sz="2800" dirty="0">
                <a:latin typeface="Corbel"/>
                <a:cs typeface="Corbel"/>
              </a:rPr>
              <a:t> </a:t>
            </a:r>
            <a:r>
              <a:rPr lang="en-US" sz="2800" dirty="0" smtClean="0">
                <a:latin typeface="Corbel"/>
                <a:cs typeface="Corbel"/>
              </a:rPr>
              <a:t>Joshi,</a:t>
            </a:r>
          </a:p>
          <a:p>
            <a:r>
              <a:rPr lang="en-US" sz="2800" dirty="0" err="1" smtClean="0">
                <a:latin typeface="Corbel"/>
                <a:cs typeface="Corbel"/>
              </a:rPr>
              <a:t>Soumyadip</a:t>
            </a:r>
            <a:r>
              <a:rPr lang="en-US" sz="2800" dirty="0" smtClean="0">
                <a:latin typeface="Corbel"/>
                <a:cs typeface="Corbel"/>
              </a:rPr>
              <a:t> </a:t>
            </a:r>
            <a:r>
              <a:rPr lang="en-US" sz="2800" dirty="0" err="1" smtClean="0">
                <a:latin typeface="Corbel"/>
                <a:cs typeface="Corbel"/>
              </a:rPr>
              <a:t>Ghosh</a:t>
            </a:r>
            <a:r>
              <a:rPr lang="en-US" sz="2800" dirty="0" smtClean="0">
                <a:latin typeface="Corbel"/>
                <a:cs typeface="Corbel"/>
              </a:rPr>
              <a:t>, </a:t>
            </a:r>
            <a:r>
              <a:rPr lang="en-US" sz="2800" dirty="0" err="1" smtClean="0">
                <a:latin typeface="Corbel"/>
                <a:cs typeface="Corbel"/>
              </a:rPr>
              <a:t>Parijat</a:t>
            </a:r>
            <a:r>
              <a:rPr lang="en-US" sz="2800" dirty="0" smtClean="0">
                <a:latin typeface="Corbel"/>
                <a:cs typeface="Corbel"/>
              </a:rPr>
              <a:t> </a:t>
            </a:r>
            <a:r>
              <a:rPr lang="en-US" sz="2800" dirty="0" err="1" smtClean="0">
                <a:latin typeface="Corbel"/>
                <a:cs typeface="Corbel"/>
              </a:rPr>
              <a:t>Dube</a:t>
            </a:r>
            <a:r>
              <a:rPr lang="en-US" sz="2800" dirty="0" smtClean="0">
                <a:latin typeface="Corbel"/>
                <a:cs typeface="Corbel"/>
              </a:rPr>
              <a:t>, </a:t>
            </a:r>
            <a:r>
              <a:rPr lang="en-US" sz="2800" dirty="0" err="1" smtClean="0">
                <a:latin typeface="Corbel"/>
                <a:cs typeface="Corbel"/>
              </a:rPr>
              <a:t>Priya</a:t>
            </a:r>
            <a:r>
              <a:rPr lang="en-US" sz="2800" dirty="0" smtClean="0">
                <a:latin typeface="Corbel"/>
                <a:cs typeface="Corbel"/>
              </a:rPr>
              <a:t> </a:t>
            </a:r>
            <a:r>
              <a:rPr lang="en-US" sz="2800" dirty="0" err="1" smtClean="0">
                <a:latin typeface="Corbel"/>
                <a:cs typeface="Corbel"/>
              </a:rPr>
              <a:t>Nagpurkar</a:t>
            </a:r>
            <a:endParaRPr lang="en-US" sz="2800" dirty="0" smtClean="0">
              <a:latin typeface="Corbel"/>
              <a:cs typeface="Corbel"/>
            </a:endParaRPr>
          </a:p>
        </p:txBody>
      </p:sp>
      <p:sp>
        <p:nvSpPr>
          <p:cNvPr id="4" name="TextBox 3"/>
          <p:cNvSpPr txBox="1"/>
          <p:nvPr/>
        </p:nvSpPr>
        <p:spPr>
          <a:xfrm>
            <a:off x="445348" y="6301276"/>
            <a:ext cx="3481705" cy="369332"/>
          </a:xfrm>
          <a:prstGeom prst="rect">
            <a:avLst/>
          </a:prstGeom>
          <a:noFill/>
        </p:spPr>
        <p:txBody>
          <a:bodyPr wrap="none" rtlCol="0">
            <a:spAutoFit/>
          </a:bodyPr>
          <a:lstStyle/>
          <a:p>
            <a:r>
              <a:rPr lang="en-US" i="1" dirty="0" smtClean="0"/>
              <a:t>Presented in part at AISTATS 2018</a:t>
            </a:r>
            <a:endParaRPr lang="en-US" i="1" dirty="0"/>
          </a:p>
        </p:txBody>
      </p:sp>
      <p:pic>
        <p:nvPicPr>
          <p:cNvPr id="6" name="Picture 5" descr="IBM_logo.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080" y="0"/>
            <a:ext cx="1597848" cy="1597848"/>
          </a:xfrm>
          <a:prstGeom prst="rect">
            <a:avLst/>
          </a:prstGeom>
        </p:spPr>
      </p:pic>
      <p:pic>
        <p:nvPicPr>
          <p:cNvPr id="7" name="Picture 6" descr="CMU_logo.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454" y="215308"/>
            <a:ext cx="1151604" cy="1151604"/>
          </a:xfrm>
          <a:prstGeom prst="rect">
            <a:avLst/>
          </a:prstGeom>
        </p:spPr>
      </p:pic>
    </p:spTree>
    <p:extLst>
      <p:ext uri="{BB962C8B-B14F-4D97-AF65-F5344CB8AC3E}">
        <p14:creationId xmlns:p14="http://schemas.microsoft.com/office/powerpoint/2010/main" val="132977335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800000"/>
                </a:solidFill>
                <a:latin typeface="Corbel"/>
                <a:cs typeface="Corbel"/>
              </a:rPr>
              <a:t>Performance Comparison</a:t>
            </a:r>
            <a:endParaRPr lang="en-US" sz="4000" dirty="0">
              <a:solidFill>
                <a:srgbClr val="800000"/>
              </a:solidFill>
              <a:latin typeface="Corbel"/>
              <a:cs typeface="Corbel"/>
            </a:endParaRPr>
          </a:p>
        </p:txBody>
      </p:sp>
    </p:spTree>
    <p:extLst>
      <p:ext uri="{BB962C8B-B14F-4D97-AF65-F5344CB8AC3E}">
        <p14:creationId xmlns:p14="http://schemas.microsoft.com/office/powerpoint/2010/main" val="399071330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800000"/>
                </a:solidFill>
                <a:latin typeface="Corbel"/>
                <a:cs typeface="Corbel"/>
              </a:rPr>
              <a:t>Performance Comparison</a:t>
            </a:r>
            <a:endParaRPr lang="en-US" sz="4000" dirty="0">
              <a:solidFill>
                <a:srgbClr val="800000"/>
              </a:solidFill>
              <a:latin typeface="Corbel"/>
              <a:cs typeface="Corbel"/>
            </a:endParaRPr>
          </a:p>
        </p:txBody>
      </p:sp>
      <p:grpSp>
        <p:nvGrpSpPr>
          <p:cNvPr id="5" name="Group 4"/>
          <p:cNvGrpSpPr/>
          <p:nvPr/>
        </p:nvGrpSpPr>
        <p:grpSpPr>
          <a:xfrm>
            <a:off x="4329810" y="1436888"/>
            <a:ext cx="4814190" cy="3249734"/>
            <a:chOff x="4244989" y="2689405"/>
            <a:chExt cx="4814190" cy="3249734"/>
          </a:xfrm>
        </p:grpSpPr>
        <p:pic>
          <p:nvPicPr>
            <p:cNvPr id="6" name="Content Placeholder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4989" y="2689405"/>
              <a:ext cx="4814190" cy="3154691"/>
            </a:xfrm>
            <a:prstGeom prst="rect">
              <a:avLst/>
            </a:prstGeom>
          </p:spPr>
        </p:pic>
        <p:sp>
          <p:nvSpPr>
            <p:cNvPr id="7" name="Rectangle 6"/>
            <p:cNvSpPr/>
            <p:nvPr/>
          </p:nvSpPr>
          <p:spPr>
            <a:xfrm>
              <a:off x="4274023" y="2858542"/>
              <a:ext cx="389816" cy="204709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chemeClr val="tx1"/>
                  </a:solidFill>
                </a:rPr>
                <a:t>Log Loss</a:t>
              </a:r>
              <a:endParaRPr lang="en-US" sz="2000" dirty="0">
                <a:solidFill>
                  <a:schemeClr val="tx1"/>
                </a:solidFill>
              </a:endParaRPr>
            </a:p>
          </p:txBody>
        </p:sp>
        <p:sp>
          <p:nvSpPr>
            <p:cNvPr id="8" name="Rectangle 7"/>
            <p:cNvSpPr/>
            <p:nvPr/>
          </p:nvSpPr>
          <p:spPr>
            <a:xfrm rot="5400000">
              <a:off x="6476981" y="4686298"/>
              <a:ext cx="422898" cy="208278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chemeClr val="tx1"/>
                  </a:solidFill>
                </a:rPr>
                <a:t>Wall-clock Time</a:t>
              </a:r>
              <a:endParaRPr lang="en-US" sz="2000" dirty="0">
                <a:solidFill>
                  <a:schemeClr val="tx1"/>
                </a:solidFill>
              </a:endParaRPr>
            </a:p>
          </p:txBody>
        </p:sp>
      </p:grpSp>
      <p:pic>
        <p:nvPicPr>
          <p:cNvPr id="10" name="Picture 9" descr="Theoretical_sync_async.pdf"/>
          <p:cNvPicPr>
            <a:picLocks noChangeAspect="1"/>
          </p:cNvPicPr>
          <p:nvPr/>
        </p:nvPicPr>
        <p:blipFill rotWithShape="1">
          <a:blip r:embed="rId3">
            <a:extLst>
              <a:ext uri="{28A0092B-C50C-407E-A947-70E740481C1C}">
                <a14:useLocalDpi xmlns:a14="http://schemas.microsoft.com/office/drawing/2010/main" val="0"/>
              </a:ext>
            </a:extLst>
          </a:blip>
          <a:srcRect r="5907"/>
          <a:stretch/>
        </p:blipFill>
        <p:spPr>
          <a:xfrm>
            <a:off x="405720" y="1231900"/>
            <a:ext cx="3933656" cy="3137731"/>
          </a:xfrm>
          <a:prstGeom prst="rect">
            <a:avLst/>
          </a:prstGeom>
        </p:spPr>
      </p:pic>
      <p:sp>
        <p:nvSpPr>
          <p:cNvPr id="11" name="Rectangle 10"/>
          <p:cNvSpPr/>
          <p:nvPr/>
        </p:nvSpPr>
        <p:spPr>
          <a:xfrm>
            <a:off x="207147" y="1634940"/>
            <a:ext cx="389816" cy="204709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chemeClr val="tx1"/>
                </a:solidFill>
              </a:rPr>
              <a:t>Log Loss</a:t>
            </a:r>
            <a:endParaRPr lang="en-US" sz="2000" dirty="0">
              <a:solidFill>
                <a:schemeClr val="tx1"/>
              </a:solidFill>
            </a:endParaRPr>
          </a:p>
        </p:txBody>
      </p:sp>
      <p:sp>
        <p:nvSpPr>
          <p:cNvPr id="12" name="Rectangle 11"/>
          <p:cNvSpPr/>
          <p:nvPr/>
        </p:nvSpPr>
        <p:spPr>
          <a:xfrm rot="5400000">
            <a:off x="2410104" y="3339206"/>
            <a:ext cx="422898" cy="208278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chemeClr val="tx1"/>
                </a:solidFill>
              </a:rPr>
              <a:t>Iterations</a:t>
            </a:r>
            <a:endParaRPr lang="en-US" sz="2000" dirty="0">
              <a:solidFill>
                <a:schemeClr val="tx1"/>
              </a:solidFill>
            </a:endParaRPr>
          </a:p>
        </p:txBody>
      </p:sp>
      <p:sp>
        <p:nvSpPr>
          <p:cNvPr id="13" name="TextBox 12"/>
          <p:cNvSpPr txBox="1"/>
          <p:nvPr/>
        </p:nvSpPr>
        <p:spPr>
          <a:xfrm>
            <a:off x="1895550" y="1580463"/>
            <a:ext cx="2672242" cy="461665"/>
          </a:xfrm>
          <a:prstGeom prst="rect">
            <a:avLst/>
          </a:prstGeom>
          <a:noFill/>
        </p:spPr>
        <p:txBody>
          <a:bodyPr wrap="square" rtlCol="0">
            <a:spAutoFit/>
          </a:bodyPr>
          <a:lstStyle/>
          <a:p>
            <a:r>
              <a:rPr lang="en-US" sz="2400" b="1" dirty="0" smtClean="0">
                <a:solidFill>
                  <a:schemeClr val="tx2">
                    <a:lumMod val="60000"/>
                    <a:lumOff val="40000"/>
                  </a:schemeClr>
                </a:solidFill>
              </a:rPr>
              <a:t>Synchronous</a:t>
            </a:r>
            <a:endParaRPr lang="en-US" sz="2400" b="1" dirty="0">
              <a:solidFill>
                <a:schemeClr val="tx2">
                  <a:lumMod val="60000"/>
                  <a:lumOff val="40000"/>
                </a:schemeClr>
              </a:solidFill>
            </a:endParaRPr>
          </a:p>
        </p:txBody>
      </p:sp>
      <p:sp>
        <p:nvSpPr>
          <p:cNvPr id="14" name="TextBox 13"/>
          <p:cNvSpPr txBox="1"/>
          <p:nvPr/>
        </p:nvSpPr>
        <p:spPr>
          <a:xfrm>
            <a:off x="2484502" y="2063633"/>
            <a:ext cx="1978352" cy="461665"/>
          </a:xfrm>
          <a:prstGeom prst="rect">
            <a:avLst/>
          </a:prstGeom>
          <a:noFill/>
        </p:spPr>
        <p:txBody>
          <a:bodyPr wrap="square" rtlCol="0">
            <a:spAutoFit/>
          </a:bodyPr>
          <a:lstStyle/>
          <a:p>
            <a:r>
              <a:rPr lang="en-US" sz="2400" b="1" dirty="0" smtClean="0">
                <a:solidFill>
                  <a:srgbClr val="FF6600"/>
                </a:solidFill>
              </a:rPr>
              <a:t>Asynchronous</a:t>
            </a:r>
            <a:endParaRPr lang="en-US" sz="2400" b="1" dirty="0">
              <a:solidFill>
                <a:srgbClr val="FF6600"/>
              </a:solidFill>
            </a:endParaRPr>
          </a:p>
        </p:txBody>
      </p:sp>
      <p:cxnSp>
        <p:nvCxnSpPr>
          <p:cNvPr id="15" name="Straight Arrow Connector 14"/>
          <p:cNvCxnSpPr/>
          <p:nvPr/>
        </p:nvCxnSpPr>
        <p:spPr>
          <a:xfrm flipH="1">
            <a:off x="3255949" y="2522685"/>
            <a:ext cx="236719" cy="458126"/>
          </a:xfrm>
          <a:prstGeom prst="straightConnector1">
            <a:avLst/>
          </a:prstGeom>
          <a:ln w="38100" cmpd="sng">
            <a:solidFill>
              <a:srgbClr val="FF6600"/>
            </a:solidFill>
            <a:tailEnd type="arrow"/>
          </a:ln>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p:nvPr/>
        </p:nvCxnSpPr>
        <p:spPr>
          <a:xfrm flipH="1">
            <a:off x="1895553" y="2046374"/>
            <a:ext cx="327054" cy="617061"/>
          </a:xfrm>
          <a:prstGeom prst="straightConnector1">
            <a:avLst/>
          </a:prstGeom>
          <a:ln w="38100" cmpd="sng">
            <a:solidFill>
              <a:schemeClr val="tx2">
                <a:lumMod val="60000"/>
                <a:lumOff val="40000"/>
              </a:schemeClr>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81763840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rgbClr val="800000"/>
                </a:solidFill>
                <a:latin typeface="Corbel"/>
                <a:cs typeface="Corbel"/>
              </a:rPr>
              <a:t>Performance Comparison</a:t>
            </a:r>
            <a:endParaRPr lang="en-US" sz="4000" dirty="0">
              <a:solidFill>
                <a:srgbClr val="800000"/>
              </a:solidFill>
              <a:latin typeface="Corbel"/>
              <a:cs typeface="Corbel"/>
            </a:endParaRPr>
          </a:p>
        </p:txBody>
      </p:sp>
      <p:grpSp>
        <p:nvGrpSpPr>
          <p:cNvPr id="5" name="Group 4"/>
          <p:cNvGrpSpPr/>
          <p:nvPr/>
        </p:nvGrpSpPr>
        <p:grpSpPr>
          <a:xfrm>
            <a:off x="4329810" y="1436888"/>
            <a:ext cx="4814190" cy="3249734"/>
            <a:chOff x="4244989" y="2689405"/>
            <a:chExt cx="4814190" cy="3249734"/>
          </a:xfrm>
        </p:grpSpPr>
        <p:pic>
          <p:nvPicPr>
            <p:cNvPr id="6" name="Content Placeholder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4989" y="2689405"/>
              <a:ext cx="4814190" cy="3154691"/>
            </a:xfrm>
            <a:prstGeom prst="rect">
              <a:avLst/>
            </a:prstGeom>
          </p:spPr>
        </p:pic>
        <p:sp>
          <p:nvSpPr>
            <p:cNvPr id="7" name="Rectangle 6"/>
            <p:cNvSpPr/>
            <p:nvPr/>
          </p:nvSpPr>
          <p:spPr>
            <a:xfrm>
              <a:off x="4274023" y="2858542"/>
              <a:ext cx="389816" cy="204709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chemeClr val="tx1"/>
                  </a:solidFill>
                </a:rPr>
                <a:t>Log Loss</a:t>
              </a:r>
              <a:endParaRPr lang="en-US" sz="2000" dirty="0">
                <a:solidFill>
                  <a:schemeClr val="tx1"/>
                </a:solidFill>
              </a:endParaRPr>
            </a:p>
          </p:txBody>
        </p:sp>
        <p:sp>
          <p:nvSpPr>
            <p:cNvPr id="8" name="Rectangle 7"/>
            <p:cNvSpPr/>
            <p:nvPr/>
          </p:nvSpPr>
          <p:spPr>
            <a:xfrm rot="5400000">
              <a:off x="6476981" y="4686298"/>
              <a:ext cx="422898" cy="208278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chemeClr val="tx1"/>
                  </a:solidFill>
                </a:rPr>
                <a:t>Wall-clock Time</a:t>
              </a:r>
              <a:endParaRPr lang="en-US" sz="2000" dirty="0">
                <a:solidFill>
                  <a:schemeClr val="tx1"/>
                </a:solidFill>
              </a:endParaRPr>
            </a:p>
          </p:txBody>
        </p:sp>
      </p:grpSp>
      <p:sp>
        <p:nvSpPr>
          <p:cNvPr id="9" name="TextBox 8"/>
          <p:cNvSpPr txBox="1"/>
          <p:nvPr/>
        </p:nvSpPr>
        <p:spPr>
          <a:xfrm>
            <a:off x="457200" y="4809408"/>
            <a:ext cx="8229600" cy="954107"/>
          </a:xfrm>
          <a:prstGeom prst="rect">
            <a:avLst/>
          </a:prstGeom>
          <a:noFill/>
        </p:spPr>
        <p:txBody>
          <a:bodyPr wrap="square" rtlCol="0">
            <a:spAutoFit/>
          </a:bodyPr>
          <a:lstStyle/>
          <a:p>
            <a:pPr algn="ctr"/>
            <a:r>
              <a:rPr lang="en-US" sz="2800" dirty="0">
                <a:solidFill>
                  <a:schemeClr val="accent6">
                    <a:lumMod val="75000"/>
                  </a:schemeClr>
                </a:solidFill>
                <a:latin typeface="Corbel"/>
                <a:cs typeface="Corbel"/>
              </a:rPr>
              <a:t>N</a:t>
            </a:r>
            <a:r>
              <a:rPr lang="en-US" sz="2800" dirty="0" smtClean="0">
                <a:solidFill>
                  <a:schemeClr val="accent6">
                    <a:lumMod val="75000"/>
                  </a:schemeClr>
                </a:solidFill>
                <a:latin typeface="Corbel"/>
                <a:cs typeface="Corbel"/>
              </a:rPr>
              <a:t>eed to understand convergence with wall-clock time and not only with number of iterations!</a:t>
            </a:r>
            <a:endParaRPr lang="en-US" sz="2800" dirty="0">
              <a:solidFill>
                <a:schemeClr val="accent6">
                  <a:lumMod val="75000"/>
                </a:schemeClr>
              </a:solidFill>
              <a:latin typeface="Corbel"/>
              <a:cs typeface="Corbel"/>
            </a:endParaRPr>
          </a:p>
        </p:txBody>
      </p:sp>
      <p:pic>
        <p:nvPicPr>
          <p:cNvPr id="10" name="Picture 9" descr="Theoretical_sync_async.pdf"/>
          <p:cNvPicPr>
            <a:picLocks noChangeAspect="1"/>
          </p:cNvPicPr>
          <p:nvPr/>
        </p:nvPicPr>
        <p:blipFill rotWithShape="1">
          <a:blip r:embed="rId4">
            <a:extLst>
              <a:ext uri="{28A0092B-C50C-407E-A947-70E740481C1C}">
                <a14:useLocalDpi xmlns:a14="http://schemas.microsoft.com/office/drawing/2010/main" val="0"/>
              </a:ext>
            </a:extLst>
          </a:blip>
          <a:srcRect r="5907"/>
          <a:stretch/>
        </p:blipFill>
        <p:spPr>
          <a:xfrm>
            <a:off x="405720" y="1231900"/>
            <a:ext cx="3933656" cy="3137731"/>
          </a:xfrm>
          <a:prstGeom prst="rect">
            <a:avLst/>
          </a:prstGeom>
        </p:spPr>
      </p:pic>
      <p:sp>
        <p:nvSpPr>
          <p:cNvPr id="11" name="Rectangle 10"/>
          <p:cNvSpPr/>
          <p:nvPr/>
        </p:nvSpPr>
        <p:spPr>
          <a:xfrm>
            <a:off x="207147" y="1634940"/>
            <a:ext cx="389816" cy="204709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chemeClr val="tx1"/>
                </a:solidFill>
              </a:rPr>
              <a:t>Log Loss</a:t>
            </a:r>
            <a:endParaRPr lang="en-US" sz="2000" dirty="0">
              <a:solidFill>
                <a:schemeClr val="tx1"/>
              </a:solidFill>
            </a:endParaRPr>
          </a:p>
        </p:txBody>
      </p:sp>
      <p:sp>
        <p:nvSpPr>
          <p:cNvPr id="12" name="Rectangle 11"/>
          <p:cNvSpPr/>
          <p:nvPr/>
        </p:nvSpPr>
        <p:spPr>
          <a:xfrm rot="5400000">
            <a:off x="2410104" y="3339206"/>
            <a:ext cx="422898" cy="2082783"/>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US" sz="2000" dirty="0" smtClean="0">
                <a:solidFill>
                  <a:schemeClr val="tx1"/>
                </a:solidFill>
              </a:rPr>
              <a:t>Iterations</a:t>
            </a:r>
            <a:endParaRPr lang="en-US" sz="2000" dirty="0">
              <a:solidFill>
                <a:schemeClr val="tx1"/>
              </a:solidFill>
            </a:endParaRPr>
          </a:p>
        </p:txBody>
      </p:sp>
      <p:sp>
        <p:nvSpPr>
          <p:cNvPr id="13" name="TextBox 12"/>
          <p:cNvSpPr txBox="1"/>
          <p:nvPr/>
        </p:nvSpPr>
        <p:spPr>
          <a:xfrm>
            <a:off x="1895550" y="1580463"/>
            <a:ext cx="2672242" cy="461665"/>
          </a:xfrm>
          <a:prstGeom prst="rect">
            <a:avLst/>
          </a:prstGeom>
          <a:noFill/>
        </p:spPr>
        <p:txBody>
          <a:bodyPr wrap="square" rtlCol="0">
            <a:spAutoFit/>
          </a:bodyPr>
          <a:lstStyle/>
          <a:p>
            <a:r>
              <a:rPr lang="en-US" sz="2400" b="1" dirty="0" smtClean="0">
                <a:solidFill>
                  <a:schemeClr val="tx2">
                    <a:lumMod val="60000"/>
                    <a:lumOff val="40000"/>
                  </a:schemeClr>
                </a:solidFill>
              </a:rPr>
              <a:t>Synchronous</a:t>
            </a:r>
            <a:endParaRPr lang="en-US" sz="2400" b="1" dirty="0">
              <a:solidFill>
                <a:schemeClr val="tx2">
                  <a:lumMod val="60000"/>
                  <a:lumOff val="40000"/>
                </a:schemeClr>
              </a:solidFill>
            </a:endParaRPr>
          </a:p>
        </p:txBody>
      </p:sp>
      <p:sp>
        <p:nvSpPr>
          <p:cNvPr id="14" name="TextBox 13"/>
          <p:cNvSpPr txBox="1"/>
          <p:nvPr/>
        </p:nvSpPr>
        <p:spPr>
          <a:xfrm>
            <a:off x="2484502" y="2063633"/>
            <a:ext cx="1978352" cy="461665"/>
          </a:xfrm>
          <a:prstGeom prst="rect">
            <a:avLst/>
          </a:prstGeom>
          <a:noFill/>
        </p:spPr>
        <p:txBody>
          <a:bodyPr wrap="square" rtlCol="0">
            <a:spAutoFit/>
          </a:bodyPr>
          <a:lstStyle/>
          <a:p>
            <a:r>
              <a:rPr lang="en-US" sz="2400" b="1" dirty="0" smtClean="0">
                <a:solidFill>
                  <a:srgbClr val="FF6600"/>
                </a:solidFill>
              </a:rPr>
              <a:t>Asynchronous</a:t>
            </a:r>
            <a:endParaRPr lang="en-US" sz="2400" b="1" dirty="0">
              <a:solidFill>
                <a:srgbClr val="FF6600"/>
              </a:solidFill>
            </a:endParaRPr>
          </a:p>
        </p:txBody>
      </p:sp>
      <p:cxnSp>
        <p:nvCxnSpPr>
          <p:cNvPr id="15" name="Straight Arrow Connector 14"/>
          <p:cNvCxnSpPr/>
          <p:nvPr/>
        </p:nvCxnSpPr>
        <p:spPr>
          <a:xfrm flipH="1">
            <a:off x="3255949" y="2522685"/>
            <a:ext cx="236719" cy="458126"/>
          </a:xfrm>
          <a:prstGeom prst="straightConnector1">
            <a:avLst/>
          </a:prstGeom>
          <a:ln w="38100" cmpd="sng">
            <a:solidFill>
              <a:srgbClr val="FF6600"/>
            </a:solidFill>
            <a:tailEnd type="arrow"/>
          </a:ln>
        </p:spPr>
        <p:style>
          <a:lnRef idx="3">
            <a:schemeClr val="accent6"/>
          </a:lnRef>
          <a:fillRef idx="0">
            <a:schemeClr val="accent6"/>
          </a:fillRef>
          <a:effectRef idx="2">
            <a:schemeClr val="accent6"/>
          </a:effectRef>
          <a:fontRef idx="minor">
            <a:schemeClr val="tx1"/>
          </a:fontRef>
        </p:style>
      </p:cxnSp>
      <p:cxnSp>
        <p:nvCxnSpPr>
          <p:cNvPr id="16" name="Straight Arrow Connector 15"/>
          <p:cNvCxnSpPr/>
          <p:nvPr/>
        </p:nvCxnSpPr>
        <p:spPr>
          <a:xfrm flipH="1">
            <a:off x="1895553" y="2046374"/>
            <a:ext cx="327054" cy="617061"/>
          </a:xfrm>
          <a:prstGeom prst="straightConnector1">
            <a:avLst/>
          </a:prstGeom>
          <a:ln w="38100" cmpd="sng">
            <a:solidFill>
              <a:schemeClr val="tx2">
                <a:lumMod val="60000"/>
                <a:lumOff val="40000"/>
              </a:schemeClr>
            </a:solidFill>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2722437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4-14 at 7.25.47 PM.png"/>
          <p:cNvPicPr>
            <a:picLocks noChangeAspect="1"/>
          </p:cNvPicPr>
          <p:nvPr/>
        </p:nvPicPr>
        <p:blipFill rotWithShape="1">
          <a:blip r:embed="rId3">
            <a:extLst>
              <a:ext uri="{28A0092B-C50C-407E-A947-70E740481C1C}">
                <a14:useLocalDpi xmlns:a14="http://schemas.microsoft.com/office/drawing/2010/main" val="0"/>
              </a:ext>
            </a:extLst>
          </a:blip>
          <a:srcRect l="19230" t="17137" r="19302" b="26075"/>
          <a:stretch/>
        </p:blipFill>
        <p:spPr>
          <a:xfrm>
            <a:off x="1162790" y="1764117"/>
            <a:ext cx="6933851" cy="4172970"/>
          </a:xfrm>
          <a:prstGeom prst="rect">
            <a:avLst/>
          </a:prstGeom>
        </p:spPr>
      </p:pic>
      <p:sp>
        <p:nvSpPr>
          <p:cNvPr id="6" name="Title 1"/>
          <p:cNvSpPr>
            <a:spLocks noGrp="1"/>
          </p:cNvSpPr>
          <p:nvPr>
            <p:ph type="title"/>
          </p:nvPr>
        </p:nvSpPr>
        <p:spPr>
          <a:xfrm>
            <a:off x="457200" y="274638"/>
            <a:ext cx="8229600" cy="1143000"/>
          </a:xfrm>
        </p:spPr>
        <p:txBody>
          <a:bodyPr>
            <a:normAutofit fontScale="90000"/>
          </a:bodyPr>
          <a:lstStyle/>
          <a:p>
            <a:r>
              <a:rPr lang="en-US" sz="4000" dirty="0" smtClean="0">
                <a:solidFill>
                  <a:srgbClr val="800000"/>
                </a:solidFill>
                <a:latin typeface="Corbel"/>
                <a:cs typeface="Corbel"/>
              </a:rPr>
              <a:t>Question: How </a:t>
            </a:r>
            <a:r>
              <a:rPr lang="en-US" sz="4000" dirty="0" smtClean="0">
                <a:solidFill>
                  <a:srgbClr val="800000"/>
                </a:solidFill>
                <a:latin typeface="Corbel"/>
                <a:cs typeface="Corbel"/>
              </a:rPr>
              <a:t>do the Error-Runtime trade-offs compare?</a:t>
            </a:r>
            <a:endParaRPr lang="en-US" sz="4000" dirty="0">
              <a:solidFill>
                <a:srgbClr val="800000"/>
              </a:solidFill>
              <a:latin typeface="Corbel"/>
              <a:cs typeface="Corbel"/>
            </a:endParaRPr>
          </a:p>
        </p:txBody>
      </p:sp>
    </p:spTree>
    <p:extLst>
      <p:ext uri="{BB962C8B-B14F-4D97-AF65-F5344CB8AC3E}">
        <p14:creationId xmlns:p14="http://schemas.microsoft.com/office/powerpoint/2010/main" val="44726909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latin typeface="Corbel"/>
                <a:cs typeface="Corbel"/>
              </a:rPr>
              <a:t>Assumptions for Runtime Analysis</a:t>
            </a:r>
            <a:endParaRPr lang="en-US" dirty="0">
              <a:solidFill>
                <a:srgbClr val="800000"/>
              </a:solidFill>
              <a:latin typeface="Corbel"/>
              <a:cs typeface="Corbel"/>
            </a:endParaRPr>
          </a:p>
        </p:txBody>
      </p:sp>
      <p:sp>
        <p:nvSpPr>
          <p:cNvPr id="3" name="Content Placeholder 2"/>
          <p:cNvSpPr>
            <a:spLocks noGrp="1"/>
          </p:cNvSpPr>
          <p:nvPr>
            <p:ph idx="1"/>
          </p:nvPr>
        </p:nvSpPr>
        <p:spPr/>
        <p:txBody>
          <a:bodyPr/>
          <a:lstStyle/>
          <a:p>
            <a:r>
              <a:rPr lang="en-US" dirty="0" smtClean="0">
                <a:latin typeface="Corbel"/>
                <a:cs typeface="Corbel"/>
              </a:rPr>
              <a:t>Runtime is a random variable</a:t>
            </a:r>
          </a:p>
          <a:p>
            <a:pPr marL="0" indent="0">
              <a:buNone/>
            </a:pPr>
            <a:endParaRPr lang="en-US" dirty="0" smtClean="0">
              <a:latin typeface="Corbel"/>
              <a:cs typeface="Corbel"/>
            </a:endParaRPr>
          </a:p>
          <a:p>
            <a:pPr marL="0" indent="0">
              <a:buNone/>
            </a:pPr>
            <a:endParaRPr lang="en-US" dirty="0">
              <a:latin typeface="Corbel"/>
              <a:cs typeface="Corbel"/>
            </a:endParaRPr>
          </a:p>
        </p:txBody>
      </p:sp>
    </p:spTree>
    <p:extLst>
      <p:ext uri="{BB962C8B-B14F-4D97-AF65-F5344CB8AC3E}">
        <p14:creationId xmlns:p14="http://schemas.microsoft.com/office/powerpoint/2010/main" val="384713142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latin typeface="Corbel"/>
                <a:cs typeface="Corbel"/>
              </a:rPr>
              <a:t>Assumptions for Runtime Analysis</a:t>
            </a:r>
            <a:endParaRPr lang="en-US" dirty="0">
              <a:solidFill>
                <a:srgbClr val="800000"/>
              </a:solidFill>
              <a:latin typeface="Corbel"/>
              <a:cs typeface="Corbel"/>
            </a:endParaRPr>
          </a:p>
        </p:txBody>
      </p:sp>
      <p:sp>
        <p:nvSpPr>
          <p:cNvPr id="3" name="Content Placeholder 2"/>
          <p:cNvSpPr>
            <a:spLocks noGrp="1"/>
          </p:cNvSpPr>
          <p:nvPr>
            <p:ph idx="1"/>
          </p:nvPr>
        </p:nvSpPr>
        <p:spPr/>
        <p:txBody>
          <a:bodyPr/>
          <a:lstStyle/>
          <a:p>
            <a:r>
              <a:rPr lang="en-US" dirty="0" smtClean="0">
                <a:latin typeface="Corbel"/>
                <a:cs typeface="Corbel"/>
              </a:rPr>
              <a:t>Runtime is a random variable</a:t>
            </a:r>
          </a:p>
          <a:p>
            <a:pPr marL="0" indent="0">
              <a:buNone/>
            </a:pPr>
            <a:endParaRPr lang="en-US" dirty="0" smtClean="0">
              <a:latin typeface="Corbel"/>
              <a:cs typeface="Corbel"/>
            </a:endParaRPr>
          </a:p>
          <a:p>
            <a:r>
              <a:rPr lang="en-US" dirty="0" smtClean="0">
                <a:latin typeface="Corbel"/>
                <a:cs typeface="Corbel"/>
              </a:rPr>
              <a:t> </a:t>
            </a:r>
            <a:r>
              <a:rPr lang="en-US" i="1" dirty="0" smtClean="0">
                <a:latin typeface="Corbel"/>
                <a:cs typeface="Corbel"/>
              </a:rPr>
              <a:t>Independent</a:t>
            </a:r>
            <a:r>
              <a:rPr lang="en-US" dirty="0" smtClean="0">
                <a:latin typeface="Corbel"/>
                <a:cs typeface="Corbel"/>
              </a:rPr>
              <a:t> and </a:t>
            </a:r>
            <a:r>
              <a:rPr lang="en-US" i="1" dirty="0" smtClean="0">
                <a:latin typeface="Corbel"/>
                <a:cs typeface="Corbel"/>
              </a:rPr>
              <a:t>identically distributed </a:t>
            </a:r>
            <a:r>
              <a:rPr lang="en-US" dirty="0" smtClean="0">
                <a:latin typeface="Corbel"/>
                <a:cs typeface="Corbel"/>
              </a:rPr>
              <a:t>across different learners and mini-batches</a:t>
            </a:r>
          </a:p>
          <a:p>
            <a:endParaRPr lang="en-US" dirty="0">
              <a:latin typeface="Corbel"/>
              <a:cs typeface="Corbel"/>
            </a:endParaRPr>
          </a:p>
        </p:txBody>
      </p:sp>
    </p:spTree>
    <p:extLst>
      <p:ext uri="{BB962C8B-B14F-4D97-AF65-F5344CB8AC3E}">
        <p14:creationId xmlns:p14="http://schemas.microsoft.com/office/powerpoint/2010/main" val="19149197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latin typeface="Corbel"/>
                <a:cs typeface="Corbel"/>
              </a:rPr>
              <a:t>Assumptions for Runtime Analysis</a:t>
            </a:r>
            <a:endParaRPr lang="en-US" dirty="0">
              <a:solidFill>
                <a:srgbClr val="800000"/>
              </a:solidFill>
              <a:latin typeface="Corbel"/>
              <a:cs typeface="Corbel"/>
            </a:endParaRPr>
          </a:p>
        </p:txBody>
      </p:sp>
      <p:sp>
        <p:nvSpPr>
          <p:cNvPr id="3" name="Content Placeholder 2"/>
          <p:cNvSpPr>
            <a:spLocks noGrp="1"/>
          </p:cNvSpPr>
          <p:nvPr>
            <p:ph idx="1"/>
          </p:nvPr>
        </p:nvSpPr>
        <p:spPr/>
        <p:txBody>
          <a:bodyPr/>
          <a:lstStyle/>
          <a:p>
            <a:r>
              <a:rPr lang="en-US" dirty="0" smtClean="0">
                <a:latin typeface="Corbel"/>
                <a:cs typeface="Corbel"/>
              </a:rPr>
              <a:t>Runtime is a random variable</a:t>
            </a:r>
          </a:p>
          <a:p>
            <a:pPr marL="0" indent="0">
              <a:buNone/>
            </a:pPr>
            <a:endParaRPr lang="en-US" dirty="0" smtClean="0">
              <a:latin typeface="Corbel"/>
              <a:cs typeface="Corbel"/>
            </a:endParaRPr>
          </a:p>
          <a:p>
            <a:r>
              <a:rPr lang="en-US" dirty="0" smtClean="0">
                <a:latin typeface="Corbel"/>
                <a:cs typeface="Corbel"/>
              </a:rPr>
              <a:t> </a:t>
            </a:r>
            <a:r>
              <a:rPr lang="en-US" i="1" dirty="0">
                <a:latin typeface="Corbel"/>
                <a:cs typeface="Corbel"/>
              </a:rPr>
              <a:t>Independent</a:t>
            </a:r>
            <a:r>
              <a:rPr lang="en-US" dirty="0">
                <a:latin typeface="Corbel"/>
                <a:cs typeface="Corbel"/>
              </a:rPr>
              <a:t> and </a:t>
            </a:r>
            <a:r>
              <a:rPr lang="en-US" i="1" dirty="0">
                <a:latin typeface="Corbel"/>
                <a:cs typeface="Corbel"/>
              </a:rPr>
              <a:t>identically distributed </a:t>
            </a:r>
            <a:r>
              <a:rPr lang="en-US" dirty="0">
                <a:latin typeface="Corbel"/>
                <a:cs typeface="Corbel"/>
              </a:rPr>
              <a:t>across different learners and mini-batches</a:t>
            </a:r>
          </a:p>
          <a:p>
            <a:pPr marL="0" indent="0">
              <a:buNone/>
            </a:pPr>
            <a:endParaRPr lang="en-US" dirty="0">
              <a:latin typeface="Corbel"/>
              <a:cs typeface="Corbel"/>
            </a:endParaRPr>
          </a:p>
        </p:txBody>
      </p:sp>
      <p:pic>
        <p:nvPicPr>
          <p:cNvPr id="7" name="Picture 6"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533" y="5114524"/>
            <a:ext cx="3937307" cy="229529"/>
          </a:xfrm>
          <a:prstGeom prst="rect">
            <a:avLst/>
          </a:prstGeom>
        </p:spPr>
      </p:pic>
      <p:pic>
        <p:nvPicPr>
          <p:cNvPr id="8" name="Picture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533" y="4579071"/>
            <a:ext cx="5857547" cy="315204"/>
          </a:xfrm>
          <a:prstGeom prst="rect">
            <a:avLst/>
          </a:prstGeom>
        </p:spPr>
      </p:pic>
      <p:pic>
        <p:nvPicPr>
          <p:cNvPr id="9" name="Picture 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225" y="5621437"/>
            <a:ext cx="7138349" cy="286925"/>
          </a:xfrm>
          <a:prstGeom prst="rect">
            <a:avLst/>
          </a:prstGeom>
        </p:spPr>
      </p:pic>
    </p:spTree>
    <p:extLst>
      <p:ext uri="{BB962C8B-B14F-4D97-AF65-F5344CB8AC3E}">
        <p14:creationId xmlns:p14="http://schemas.microsoft.com/office/powerpoint/2010/main" val="369734878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latin typeface="Corbel"/>
                <a:cs typeface="Corbel"/>
              </a:rPr>
              <a:t>Expected Runtimes of SGD Variants</a:t>
            </a:r>
            <a:endParaRPr lang="en-US" dirty="0">
              <a:solidFill>
                <a:srgbClr val="800000"/>
              </a:solidFill>
              <a:latin typeface="Corbel"/>
              <a:cs typeface="Corbel"/>
            </a:endParaRPr>
          </a:p>
        </p:txBody>
      </p:sp>
      <p:sp>
        <p:nvSpPr>
          <p:cNvPr id="11" name="TextBox 10"/>
          <p:cNvSpPr txBox="1"/>
          <p:nvPr/>
        </p:nvSpPr>
        <p:spPr>
          <a:xfrm>
            <a:off x="3545783" y="1222823"/>
            <a:ext cx="1960242" cy="461665"/>
          </a:xfrm>
          <a:prstGeom prst="rect">
            <a:avLst/>
          </a:prstGeom>
          <a:noFill/>
        </p:spPr>
        <p:txBody>
          <a:bodyPr wrap="none" rtlCol="0">
            <a:spAutoFit/>
          </a:bodyPr>
          <a:lstStyle/>
          <a:p>
            <a:r>
              <a:rPr lang="en-US" sz="2400" b="1" dirty="0" smtClean="0">
                <a:latin typeface="Corbel"/>
                <a:cs typeface="Corbel"/>
              </a:rPr>
              <a:t>Sync variants</a:t>
            </a:r>
            <a:endParaRPr lang="en-US" sz="2400" b="1" dirty="0">
              <a:latin typeface="Corbel"/>
              <a:cs typeface="Corbel"/>
            </a:endParaRPr>
          </a:p>
        </p:txBody>
      </p:sp>
      <p:sp>
        <p:nvSpPr>
          <p:cNvPr id="17" name="TextBox 16"/>
          <p:cNvSpPr txBox="1"/>
          <p:nvPr/>
        </p:nvSpPr>
        <p:spPr>
          <a:xfrm>
            <a:off x="741142" y="296176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8" name="TextBox 17"/>
          <p:cNvSpPr txBox="1"/>
          <p:nvPr/>
        </p:nvSpPr>
        <p:spPr>
          <a:xfrm>
            <a:off x="741142" y="348171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9" name="TextBox 18"/>
          <p:cNvSpPr txBox="1"/>
          <p:nvPr/>
        </p:nvSpPr>
        <p:spPr>
          <a:xfrm>
            <a:off x="741142" y="3963800"/>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20" name="TextBox 19"/>
          <p:cNvSpPr txBox="1"/>
          <p:nvPr/>
        </p:nvSpPr>
        <p:spPr>
          <a:xfrm>
            <a:off x="739461" y="2557910"/>
            <a:ext cx="443676" cy="369332"/>
          </a:xfrm>
          <a:prstGeom prst="rect">
            <a:avLst/>
          </a:prstGeom>
          <a:noFill/>
        </p:spPr>
        <p:txBody>
          <a:bodyPr wrap="none" rtlCol="0">
            <a:spAutoFit/>
          </a:bodyPr>
          <a:lstStyle/>
          <a:p>
            <a:r>
              <a:rPr lang="en-US" dirty="0" smtClean="0">
                <a:latin typeface="Corbel"/>
                <a:cs typeface="Corbel"/>
              </a:rPr>
              <a:t>PS</a:t>
            </a:r>
            <a:endParaRPr lang="en-US" baseline="-25000" dirty="0">
              <a:latin typeface="Corbel"/>
              <a:cs typeface="Corbel"/>
            </a:endParaRPr>
          </a:p>
        </p:txBody>
      </p:sp>
      <p:cxnSp>
        <p:nvCxnSpPr>
          <p:cNvPr id="21" name="Straight Connector 20"/>
          <p:cNvCxnSpPr>
            <a:stCxn id="20" idx="3"/>
          </p:cNvCxnSpPr>
          <p:nvPr/>
        </p:nvCxnSpPr>
        <p:spPr>
          <a:xfrm>
            <a:off x="1183137" y="2742576"/>
            <a:ext cx="1527670" cy="2498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165982" y="255790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39883" y="2248784"/>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31" name="Right Arrow 30"/>
          <p:cNvSpPr/>
          <p:nvPr/>
        </p:nvSpPr>
        <p:spPr>
          <a:xfrm>
            <a:off x="3946171" y="3014083"/>
            <a:ext cx="70485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32" name="Right Arrow 31"/>
          <p:cNvSpPr/>
          <p:nvPr/>
        </p:nvSpPr>
        <p:spPr>
          <a:xfrm>
            <a:off x="3946172" y="3495673"/>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948352" y="4002403"/>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TextBox 33"/>
          <p:cNvSpPr txBox="1"/>
          <p:nvPr/>
        </p:nvSpPr>
        <p:spPr>
          <a:xfrm>
            <a:off x="3443566" y="2962512"/>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5" name="TextBox 34"/>
          <p:cNvSpPr txBox="1"/>
          <p:nvPr/>
        </p:nvSpPr>
        <p:spPr>
          <a:xfrm>
            <a:off x="3443566" y="3482458"/>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6" name="TextBox 35"/>
          <p:cNvSpPr txBox="1"/>
          <p:nvPr/>
        </p:nvSpPr>
        <p:spPr>
          <a:xfrm>
            <a:off x="3443566" y="3964542"/>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7" name="TextBox 36"/>
          <p:cNvSpPr txBox="1"/>
          <p:nvPr/>
        </p:nvSpPr>
        <p:spPr>
          <a:xfrm>
            <a:off x="3441886" y="2558652"/>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8" name="Straight Connector 37"/>
          <p:cNvCxnSpPr>
            <a:stCxn id="37" idx="3"/>
          </p:cNvCxnSpPr>
          <p:nvPr/>
        </p:nvCxnSpPr>
        <p:spPr>
          <a:xfrm>
            <a:off x="3885562" y="2743318"/>
            <a:ext cx="1368232" cy="262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930056" y="255865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4536721" y="3001643"/>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1" name="Right Arrow 40"/>
          <p:cNvSpPr/>
          <p:nvPr/>
        </p:nvSpPr>
        <p:spPr>
          <a:xfrm>
            <a:off x="4537675" y="3531233"/>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2" name="Right Arrow 41"/>
          <p:cNvSpPr/>
          <p:nvPr/>
        </p:nvSpPr>
        <p:spPr>
          <a:xfrm>
            <a:off x="4529356" y="3990971"/>
            <a:ext cx="561975"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3" name="TextBox 42"/>
          <p:cNvSpPr txBox="1"/>
          <p:nvPr/>
        </p:nvSpPr>
        <p:spPr>
          <a:xfrm>
            <a:off x="3816287" y="2249526"/>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4" name="Straight Connector 43"/>
          <p:cNvCxnSpPr/>
          <p:nvPr/>
        </p:nvCxnSpPr>
        <p:spPr>
          <a:xfrm flipH="1" flipV="1">
            <a:off x="4530386" y="259040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5009045" y="259294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68737" y="2262226"/>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7" name="TextBox 46"/>
          <p:cNvSpPr txBox="1"/>
          <p:nvPr/>
        </p:nvSpPr>
        <p:spPr>
          <a:xfrm>
            <a:off x="4864037" y="2249526"/>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TextBox 47"/>
          <p:cNvSpPr txBox="1"/>
          <p:nvPr/>
        </p:nvSpPr>
        <p:spPr>
          <a:xfrm>
            <a:off x="957771" y="1841472"/>
            <a:ext cx="1803699" cy="400110"/>
          </a:xfrm>
          <a:prstGeom prst="rect">
            <a:avLst/>
          </a:prstGeom>
          <a:noFill/>
        </p:spPr>
        <p:txBody>
          <a:bodyPr wrap="none" rtlCol="0">
            <a:spAutoFit/>
          </a:bodyPr>
          <a:lstStyle/>
          <a:p>
            <a:r>
              <a:rPr lang="en-US" sz="2000" dirty="0" smtClean="0">
                <a:latin typeface="Corbel"/>
                <a:ea typeface="Palatino" charset="0"/>
                <a:cs typeface="Corbel"/>
              </a:rPr>
              <a:t>Fully Sync-SGD</a:t>
            </a:r>
            <a:endParaRPr lang="en-US" sz="2000" dirty="0">
              <a:latin typeface="Corbel"/>
              <a:ea typeface="Palatino" charset="0"/>
              <a:cs typeface="Corbel"/>
            </a:endParaRPr>
          </a:p>
        </p:txBody>
      </p:sp>
      <p:sp>
        <p:nvSpPr>
          <p:cNvPr id="49" name="TextBox 48"/>
          <p:cNvSpPr txBox="1"/>
          <p:nvPr/>
        </p:nvSpPr>
        <p:spPr>
          <a:xfrm>
            <a:off x="3898226" y="1842214"/>
            <a:ext cx="1418227" cy="400110"/>
          </a:xfrm>
          <a:prstGeom prst="rect">
            <a:avLst/>
          </a:prstGeom>
          <a:noFill/>
        </p:spPr>
        <p:txBody>
          <a:bodyPr wrap="none" rtlCol="0">
            <a:spAutoFit/>
          </a:bodyPr>
          <a:lstStyle/>
          <a:p>
            <a:r>
              <a:rPr lang="en-US" sz="2000" dirty="0" smtClean="0">
                <a:latin typeface="Corbel"/>
                <a:ea typeface="Palatino" charset="0"/>
                <a:cs typeface="Corbel"/>
              </a:rPr>
              <a:t>K-sync SGD</a:t>
            </a:r>
            <a:endParaRPr lang="en-US" sz="2000" dirty="0">
              <a:latin typeface="Corbel"/>
              <a:ea typeface="Palatino" charset="0"/>
              <a:cs typeface="Corbel"/>
            </a:endParaRPr>
          </a:p>
        </p:txBody>
      </p:sp>
      <p:sp>
        <p:nvSpPr>
          <p:cNvPr id="50" name="Right Arrow 49"/>
          <p:cNvSpPr/>
          <p:nvPr/>
        </p:nvSpPr>
        <p:spPr>
          <a:xfrm>
            <a:off x="6363450" y="3051811"/>
            <a:ext cx="93980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51" name="Right Arrow 50"/>
          <p:cNvSpPr/>
          <p:nvPr/>
        </p:nvSpPr>
        <p:spPr>
          <a:xfrm>
            <a:off x="6363451" y="3533400"/>
            <a:ext cx="428513"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6366357" y="4040130"/>
            <a:ext cx="936893" cy="444499"/>
          </a:xfrm>
          <a:prstGeom prst="rightArrow">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5791950" y="300023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4" name="TextBox 53"/>
          <p:cNvSpPr txBox="1"/>
          <p:nvPr/>
        </p:nvSpPr>
        <p:spPr>
          <a:xfrm>
            <a:off x="5791950" y="352018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5" name="TextBox 54"/>
          <p:cNvSpPr txBox="1"/>
          <p:nvPr/>
        </p:nvSpPr>
        <p:spPr>
          <a:xfrm>
            <a:off x="5791950" y="4002269"/>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6" name="TextBox 55"/>
          <p:cNvSpPr txBox="1"/>
          <p:nvPr/>
        </p:nvSpPr>
        <p:spPr>
          <a:xfrm>
            <a:off x="5789709" y="2596379"/>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57" name="Straight Connector 56"/>
          <p:cNvCxnSpPr>
            <a:stCxn id="58" idx="3"/>
          </p:cNvCxnSpPr>
          <p:nvPr/>
        </p:nvCxnSpPr>
        <p:spPr>
          <a:xfrm>
            <a:off x="6198795" y="2781045"/>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358402" y="2596379"/>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Right Arrow 58"/>
          <p:cNvSpPr/>
          <p:nvPr/>
        </p:nvSpPr>
        <p:spPr>
          <a:xfrm>
            <a:off x="7138150" y="3039371"/>
            <a:ext cx="617220"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0" name="Right Arrow 59"/>
          <p:cNvSpPr/>
          <p:nvPr/>
        </p:nvSpPr>
        <p:spPr>
          <a:xfrm>
            <a:off x="7139421" y="3568961"/>
            <a:ext cx="41782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1" name="Right Arrow 60"/>
          <p:cNvSpPr/>
          <p:nvPr/>
        </p:nvSpPr>
        <p:spPr>
          <a:xfrm>
            <a:off x="7128330" y="4028698"/>
            <a:ext cx="7493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cxnSp>
        <p:nvCxnSpPr>
          <p:cNvPr id="62" name="Straight Connector 61"/>
          <p:cNvCxnSpPr/>
          <p:nvPr/>
        </p:nvCxnSpPr>
        <p:spPr>
          <a:xfrm flipH="1" flipV="1">
            <a:off x="7129629" y="265066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7766752" y="262939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Right Arrow 63"/>
          <p:cNvSpPr/>
          <p:nvPr/>
        </p:nvSpPr>
        <p:spPr>
          <a:xfrm>
            <a:off x="6799003" y="3553202"/>
            <a:ext cx="323634"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5" name="TextBox 64"/>
          <p:cNvSpPr txBox="1"/>
          <p:nvPr/>
        </p:nvSpPr>
        <p:spPr>
          <a:xfrm>
            <a:off x="6164416" y="1841488"/>
            <a:ext cx="2104512" cy="400110"/>
          </a:xfrm>
          <a:prstGeom prst="rect">
            <a:avLst/>
          </a:prstGeom>
          <a:noFill/>
        </p:spPr>
        <p:txBody>
          <a:bodyPr wrap="none" rtlCol="0">
            <a:spAutoFit/>
          </a:bodyPr>
          <a:lstStyle/>
          <a:p>
            <a:r>
              <a:rPr lang="en-US" sz="2000" dirty="0" smtClean="0">
                <a:latin typeface="Corbel"/>
                <a:ea typeface="Palatino" charset="0"/>
                <a:cs typeface="Corbel"/>
              </a:rPr>
              <a:t>K-batch-sync SGD</a:t>
            </a:r>
            <a:endParaRPr lang="en-US" sz="2000" dirty="0">
              <a:latin typeface="Corbel"/>
              <a:ea typeface="Palatino" charset="0"/>
              <a:cs typeface="Corbel"/>
            </a:endParaRPr>
          </a:p>
        </p:txBody>
      </p:sp>
      <p:sp>
        <p:nvSpPr>
          <p:cNvPr id="66" name="TextBox 65"/>
          <p:cNvSpPr txBox="1"/>
          <p:nvPr/>
        </p:nvSpPr>
        <p:spPr>
          <a:xfrm>
            <a:off x="6126771" y="2339321"/>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67" name="TextBox 66"/>
          <p:cNvSpPr txBox="1"/>
          <p:nvPr/>
        </p:nvSpPr>
        <p:spPr>
          <a:xfrm>
            <a:off x="6990371" y="2326621"/>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8" name="TextBox 67"/>
          <p:cNvSpPr txBox="1"/>
          <p:nvPr/>
        </p:nvSpPr>
        <p:spPr>
          <a:xfrm>
            <a:off x="7561871" y="2339321"/>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69" name="Right Arrow 68"/>
          <p:cNvSpPr/>
          <p:nvPr/>
        </p:nvSpPr>
        <p:spPr>
          <a:xfrm>
            <a:off x="7572466" y="3561337"/>
            <a:ext cx="5610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0" name="Right Arrow 69"/>
          <p:cNvSpPr/>
          <p:nvPr/>
        </p:nvSpPr>
        <p:spPr>
          <a:xfrm>
            <a:off x="7776032" y="3053732"/>
            <a:ext cx="357434" cy="48652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1" name="Right Arrow 70"/>
          <p:cNvSpPr/>
          <p:nvPr/>
        </p:nvSpPr>
        <p:spPr>
          <a:xfrm>
            <a:off x="7789367" y="3536559"/>
            <a:ext cx="746204"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ectangle 71"/>
          <p:cNvSpPr/>
          <p:nvPr/>
        </p:nvSpPr>
        <p:spPr>
          <a:xfrm>
            <a:off x="3035300" y="1951369"/>
            <a:ext cx="5887636" cy="2776777"/>
          </a:xfrm>
          <a:prstGeom prst="rect">
            <a:avLst/>
          </a:prstGeom>
          <a:solidFill>
            <a:srgbClr val="FFFFFF">
              <a:alpha val="83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182388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latin typeface="Corbel"/>
                <a:cs typeface="Corbel"/>
              </a:rPr>
              <a:t>Expected Runtimes of SGD Variants</a:t>
            </a:r>
            <a:endParaRPr lang="en-US" dirty="0">
              <a:solidFill>
                <a:srgbClr val="800000"/>
              </a:solidFill>
              <a:latin typeface="Corbel"/>
              <a:cs typeface="Corbel"/>
            </a:endParaRPr>
          </a:p>
        </p:txBody>
      </p:sp>
      <p:sp>
        <p:nvSpPr>
          <p:cNvPr id="11" name="TextBox 10"/>
          <p:cNvSpPr txBox="1"/>
          <p:nvPr/>
        </p:nvSpPr>
        <p:spPr>
          <a:xfrm>
            <a:off x="3545783" y="1222823"/>
            <a:ext cx="1960242" cy="461665"/>
          </a:xfrm>
          <a:prstGeom prst="rect">
            <a:avLst/>
          </a:prstGeom>
          <a:noFill/>
        </p:spPr>
        <p:txBody>
          <a:bodyPr wrap="none" rtlCol="0">
            <a:spAutoFit/>
          </a:bodyPr>
          <a:lstStyle/>
          <a:p>
            <a:r>
              <a:rPr lang="en-US" sz="2400" b="1" dirty="0" smtClean="0">
                <a:latin typeface="Corbel"/>
                <a:cs typeface="Corbel"/>
              </a:rPr>
              <a:t>Sync variants</a:t>
            </a:r>
            <a:endParaRPr lang="en-US" sz="2400" b="1" dirty="0">
              <a:latin typeface="Corbel"/>
              <a:cs typeface="Corbel"/>
            </a:endParaRPr>
          </a:p>
        </p:txBody>
      </p:sp>
      <p:sp>
        <p:nvSpPr>
          <p:cNvPr id="12" name="Right Arrow 11"/>
          <p:cNvSpPr/>
          <p:nvPr/>
        </p:nvSpPr>
        <p:spPr>
          <a:xfrm>
            <a:off x="1169767" y="3013341"/>
            <a:ext cx="704850"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15" name="Right Arrow 14"/>
          <p:cNvSpPr/>
          <p:nvPr/>
        </p:nvSpPr>
        <p:spPr>
          <a:xfrm>
            <a:off x="1169768" y="3494931"/>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6" name="Right Arrow 15"/>
          <p:cNvSpPr/>
          <p:nvPr/>
        </p:nvSpPr>
        <p:spPr>
          <a:xfrm>
            <a:off x="1171948" y="4001661"/>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7" name="TextBox 16"/>
          <p:cNvSpPr txBox="1"/>
          <p:nvPr/>
        </p:nvSpPr>
        <p:spPr>
          <a:xfrm>
            <a:off x="741142" y="296176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8" name="TextBox 17"/>
          <p:cNvSpPr txBox="1"/>
          <p:nvPr/>
        </p:nvSpPr>
        <p:spPr>
          <a:xfrm>
            <a:off x="741142" y="348171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9" name="TextBox 18"/>
          <p:cNvSpPr txBox="1"/>
          <p:nvPr/>
        </p:nvSpPr>
        <p:spPr>
          <a:xfrm>
            <a:off x="741142" y="3963800"/>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20" name="TextBox 19"/>
          <p:cNvSpPr txBox="1"/>
          <p:nvPr/>
        </p:nvSpPr>
        <p:spPr>
          <a:xfrm>
            <a:off x="739461" y="2557910"/>
            <a:ext cx="443676" cy="369332"/>
          </a:xfrm>
          <a:prstGeom prst="rect">
            <a:avLst/>
          </a:prstGeom>
          <a:noFill/>
        </p:spPr>
        <p:txBody>
          <a:bodyPr wrap="none" rtlCol="0">
            <a:spAutoFit/>
          </a:bodyPr>
          <a:lstStyle/>
          <a:p>
            <a:r>
              <a:rPr lang="en-US" dirty="0" smtClean="0">
                <a:latin typeface="Corbel"/>
                <a:cs typeface="Corbel"/>
              </a:rPr>
              <a:t>PS</a:t>
            </a:r>
            <a:endParaRPr lang="en-US" baseline="-25000" dirty="0">
              <a:latin typeface="Corbel"/>
              <a:cs typeface="Corbel"/>
            </a:endParaRPr>
          </a:p>
        </p:txBody>
      </p:sp>
      <p:cxnSp>
        <p:nvCxnSpPr>
          <p:cNvPr id="21" name="Straight Connector 20"/>
          <p:cNvCxnSpPr>
            <a:stCxn id="20" idx="3"/>
          </p:cNvCxnSpPr>
          <p:nvPr/>
        </p:nvCxnSpPr>
        <p:spPr>
          <a:xfrm>
            <a:off x="1183137" y="2742576"/>
            <a:ext cx="1527670" cy="2498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165982" y="255790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39883" y="2248784"/>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31" name="Right Arrow 30"/>
          <p:cNvSpPr/>
          <p:nvPr/>
        </p:nvSpPr>
        <p:spPr>
          <a:xfrm>
            <a:off x="3946171" y="3014083"/>
            <a:ext cx="70485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32" name="Right Arrow 31"/>
          <p:cNvSpPr/>
          <p:nvPr/>
        </p:nvSpPr>
        <p:spPr>
          <a:xfrm>
            <a:off x="3946172" y="3495673"/>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948352" y="4002403"/>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TextBox 33"/>
          <p:cNvSpPr txBox="1"/>
          <p:nvPr/>
        </p:nvSpPr>
        <p:spPr>
          <a:xfrm>
            <a:off x="3443566" y="2962512"/>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5" name="TextBox 34"/>
          <p:cNvSpPr txBox="1"/>
          <p:nvPr/>
        </p:nvSpPr>
        <p:spPr>
          <a:xfrm>
            <a:off x="3443566" y="3482458"/>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6" name="TextBox 35"/>
          <p:cNvSpPr txBox="1"/>
          <p:nvPr/>
        </p:nvSpPr>
        <p:spPr>
          <a:xfrm>
            <a:off x="3443566" y="3964542"/>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7" name="TextBox 36"/>
          <p:cNvSpPr txBox="1"/>
          <p:nvPr/>
        </p:nvSpPr>
        <p:spPr>
          <a:xfrm>
            <a:off x="3441886" y="2558652"/>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8" name="Straight Connector 37"/>
          <p:cNvCxnSpPr>
            <a:stCxn id="37" idx="3"/>
          </p:cNvCxnSpPr>
          <p:nvPr/>
        </p:nvCxnSpPr>
        <p:spPr>
          <a:xfrm>
            <a:off x="3885562" y="2743318"/>
            <a:ext cx="1368232" cy="262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930056" y="255865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4536721" y="3001643"/>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1" name="Right Arrow 40"/>
          <p:cNvSpPr/>
          <p:nvPr/>
        </p:nvSpPr>
        <p:spPr>
          <a:xfrm>
            <a:off x="4537675" y="3531233"/>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2" name="Right Arrow 41"/>
          <p:cNvSpPr/>
          <p:nvPr/>
        </p:nvSpPr>
        <p:spPr>
          <a:xfrm>
            <a:off x="4529356" y="3990971"/>
            <a:ext cx="561975"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3" name="TextBox 42"/>
          <p:cNvSpPr txBox="1"/>
          <p:nvPr/>
        </p:nvSpPr>
        <p:spPr>
          <a:xfrm>
            <a:off x="3816287" y="2249526"/>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4" name="Straight Connector 43"/>
          <p:cNvCxnSpPr/>
          <p:nvPr/>
        </p:nvCxnSpPr>
        <p:spPr>
          <a:xfrm flipH="1" flipV="1">
            <a:off x="4530386" y="259040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5009045" y="259294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68737" y="2262226"/>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7" name="TextBox 46"/>
          <p:cNvSpPr txBox="1"/>
          <p:nvPr/>
        </p:nvSpPr>
        <p:spPr>
          <a:xfrm>
            <a:off x="4864037" y="2249526"/>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TextBox 47"/>
          <p:cNvSpPr txBox="1"/>
          <p:nvPr/>
        </p:nvSpPr>
        <p:spPr>
          <a:xfrm>
            <a:off x="957771" y="1841472"/>
            <a:ext cx="1803699" cy="400110"/>
          </a:xfrm>
          <a:prstGeom prst="rect">
            <a:avLst/>
          </a:prstGeom>
          <a:noFill/>
        </p:spPr>
        <p:txBody>
          <a:bodyPr wrap="none" rtlCol="0">
            <a:spAutoFit/>
          </a:bodyPr>
          <a:lstStyle/>
          <a:p>
            <a:r>
              <a:rPr lang="en-US" sz="2000" dirty="0" smtClean="0">
                <a:latin typeface="Corbel"/>
                <a:ea typeface="Palatino" charset="0"/>
                <a:cs typeface="Corbel"/>
              </a:rPr>
              <a:t>Fully Sync-SGD</a:t>
            </a:r>
            <a:endParaRPr lang="en-US" sz="2000" dirty="0">
              <a:latin typeface="Corbel"/>
              <a:ea typeface="Palatino" charset="0"/>
              <a:cs typeface="Corbel"/>
            </a:endParaRPr>
          </a:p>
        </p:txBody>
      </p:sp>
      <p:sp>
        <p:nvSpPr>
          <p:cNvPr id="49" name="TextBox 48"/>
          <p:cNvSpPr txBox="1"/>
          <p:nvPr/>
        </p:nvSpPr>
        <p:spPr>
          <a:xfrm>
            <a:off x="3898226" y="1842214"/>
            <a:ext cx="1418227" cy="400110"/>
          </a:xfrm>
          <a:prstGeom prst="rect">
            <a:avLst/>
          </a:prstGeom>
          <a:noFill/>
        </p:spPr>
        <p:txBody>
          <a:bodyPr wrap="none" rtlCol="0">
            <a:spAutoFit/>
          </a:bodyPr>
          <a:lstStyle/>
          <a:p>
            <a:r>
              <a:rPr lang="en-US" sz="2000" dirty="0" smtClean="0">
                <a:latin typeface="Corbel"/>
                <a:ea typeface="Palatino" charset="0"/>
                <a:cs typeface="Corbel"/>
              </a:rPr>
              <a:t>K-sync SGD</a:t>
            </a:r>
            <a:endParaRPr lang="en-US" sz="2000" dirty="0">
              <a:latin typeface="Corbel"/>
              <a:ea typeface="Palatino" charset="0"/>
              <a:cs typeface="Corbel"/>
            </a:endParaRPr>
          </a:p>
        </p:txBody>
      </p:sp>
      <p:sp>
        <p:nvSpPr>
          <p:cNvPr id="50" name="Right Arrow 49"/>
          <p:cNvSpPr/>
          <p:nvPr/>
        </p:nvSpPr>
        <p:spPr>
          <a:xfrm>
            <a:off x="6363450" y="3051811"/>
            <a:ext cx="93980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51" name="Right Arrow 50"/>
          <p:cNvSpPr/>
          <p:nvPr/>
        </p:nvSpPr>
        <p:spPr>
          <a:xfrm>
            <a:off x="6363451" y="3533400"/>
            <a:ext cx="428513"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6366357" y="4040130"/>
            <a:ext cx="936893" cy="444499"/>
          </a:xfrm>
          <a:prstGeom prst="rightArrow">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5791950" y="300023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4" name="TextBox 53"/>
          <p:cNvSpPr txBox="1"/>
          <p:nvPr/>
        </p:nvSpPr>
        <p:spPr>
          <a:xfrm>
            <a:off x="5791950" y="352018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5" name="TextBox 54"/>
          <p:cNvSpPr txBox="1"/>
          <p:nvPr/>
        </p:nvSpPr>
        <p:spPr>
          <a:xfrm>
            <a:off x="5791950" y="4002269"/>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6" name="TextBox 55"/>
          <p:cNvSpPr txBox="1"/>
          <p:nvPr/>
        </p:nvSpPr>
        <p:spPr>
          <a:xfrm>
            <a:off x="5789709" y="2596379"/>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57" name="Straight Connector 56"/>
          <p:cNvCxnSpPr>
            <a:stCxn id="58" idx="3"/>
          </p:cNvCxnSpPr>
          <p:nvPr/>
        </p:nvCxnSpPr>
        <p:spPr>
          <a:xfrm>
            <a:off x="6198795" y="2781045"/>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358402" y="2596379"/>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Right Arrow 58"/>
          <p:cNvSpPr/>
          <p:nvPr/>
        </p:nvSpPr>
        <p:spPr>
          <a:xfrm>
            <a:off x="7138150" y="3039371"/>
            <a:ext cx="617220"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0" name="Right Arrow 59"/>
          <p:cNvSpPr/>
          <p:nvPr/>
        </p:nvSpPr>
        <p:spPr>
          <a:xfrm>
            <a:off x="7139421" y="3568961"/>
            <a:ext cx="41782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1" name="Right Arrow 60"/>
          <p:cNvSpPr/>
          <p:nvPr/>
        </p:nvSpPr>
        <p:spPr>
          <a:xfrm>
            <a:off x="7128330" y="4028698"/>
            <a:ext cx="7493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cxnSp>
        <p:nvCxnSpPr>
          <p:cNvPr id="62" name="Straight Connector 61"/>
          <p:cNvCxnSpPr/>
          <p:nvPr/>
        </p:nvCxnSpPr>
        <p:spPr>
          <a:xfrm flipH="1" flipV="1">
            <a:off x="7129629" y="265066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7766752" y="262939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Right Arrow 63"/>
          <p:cNvSpPr/>
          <p:nvPr/>
        </p:nvSpPr>
        <p:spPr>
          <a:xfrm>
            <a:off x="6799003" y="3553202"/>
            <a:ext cx="323634"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5" name="TextBox 64"/>
          <p:cNvSpPr txBox="1"/>
          <p:nvPr/>
        </p:nvSpPr>
        <p:spPr>
          <a:xfrm>
            <a:off x="6164416" y="1841488"/>
            <a:ext cx="2104512" cy="400110"/>
          </a:xfrm>
          <a:prstGeom prst="rect">
            <a:avLst/>
          </a:prstGeom>
          <a:noFill/>
        </p:spPr>
        <p:txBody>
          <a:bodyPr wrap="none" rtlCol="0">
            <a:spAutoFit/>
          </a:bodyPr>
          <a:lstStyle/>
          <a:p>
            <a:r>
              <a:rPr lang="en-US" sz="2000" dirty="0" smtClean="0">
                <a:latin typeface="Corbel"/>
                <a:ea typeface="Palatino" charset="0"/>
                <a:cs typeface="Corbel"/>
              </a:rPr>
              <a:t>K-batch-sync SGD</a:t>
            </a:r>
            <a:endParaRPr lang="en-US" sz="2000" dirty="0">
              <a:latin typeface="Corbel"/>
              <a:ea typeface="Palatino" charset="0"/>
              <a:cs typeface="Corbel"/>
            </a:endParaRPr>
          </a:p>
        </p:txBody>
      </p:sp>
      <p:sp>
        <p:nvSpPr>
          <p:cNvPr id="66" name="TextBox 65"/>
          <p:cNvSpPr txBox="1"/>
          <p:nvPr/>
        </p:nvSpPr>
        <p:spPr>
          <a:xfrm>
            <a:off x="6126771" y="2339321"/>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67" name="TextBox 66"/>
          <p:cNvSpPr txBox="1"/>
          <p:nvPr/>
        </p:nvSpPr>
        <p:spPr>
          <a:xfrm>
            <a:off x="6990371" y="2326621"/>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8" name="TextBox 67"/>
          <p:cNvSpPr txBox="1"/>
          <p:nvPr/>
        </p:nvSpPr>
        <p:spPr>
          <a:xfrm>
            <a:off x="7561871" y="2339321"/>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69" name="Right Arrow 68"/>
          <p:cNvSpPr/>
          <p:nvPr/>
        </p:nvSpPr>
        <p:spPr>
          <a:xfrm>
            <a:off x="7572466" y="3561337"/>
            <a:ext cx="5610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0" name="Right Arrow 69"/>
          <p:cNvSpPr/>
          <p:nvPr/>
        </p:nvSpPr>
        <p:spPr>
          <a:xfrm>
            <a:off x="7776032" y="3053732"/>
            <a:ext cx="357434" cy="48652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1" name="Right Arrow 70"/>
          <p:cNvSpPr/>
          <p:nvPr/>
        </p:nvSpPr>
        <p:spPr>
          <a:xfrm>
            <a:off x="7789367" y="3536559"/>
            <a:ext cx="746204"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ectangle 71"/>
          <p:cNvSpPr/>
          <p:nvPr/>
        </p:nvSpPr>
        <p:spPr>
          <a:xfrm>
            <a:off x="3035300" y="1951369"/>
            <a:ext cx="5887636" cy="2776777"/>
          </a:xfrm>
          <a:prstGeom prst="rect">
            <a:avLst/>
          </a:prstGeom>
          <a:solidFill>
            <a:srgbClr val="FFFFFF">
              <a:alpha val="83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21323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latin typeface="Corbel"/>
                <a:cs typeface="Corbel"/>
              </a:rPr>
              <a:t>Expected Runtimes of SGD Variants</a:t>
            </a:r>
            <a:endParaRPr lang="en-US" dirty="0">
              <a:solidFill>
                <a:srgbClr val="800000"/>
              </a:solidFill>
              <a:latin typeface="Corbel"/>
              <a:cs typeface="Corbel"/>
            </a:endParaRPr>
          </a:p>
        </p:txBody>
      </p:sp>
      <p:sp>
        <p:nvSpPr>
          <p:cNvPr id="11" name="TextBox 10"/>
          <p:cNvSpPr txBox="1"/>
          <p:nvPr/>
        </p:nvSpPr>
        <p:spPr>
          <a:xfrm>
            <a:off x="3545783" y="1222823"/>
            <a:ext cx="1960242" cy="461665"/>
          </a:xfrm>
          <a:prstGeom prst="rect">
            <a:avLst/>
          </a:prstGeom>
          <a:noFill/>
        </p:spPr>
        <p:txBody>
          <a:bodyPr wrap="none" rtlCol="0">
            <a:spAutoFit/>
          </a:bodyPr>
          <a:lstStyle/>
          <a:p>
            <a:r>
              <a:rPr lang="en-US" sz="2400" b="1" dirty="0" smtClean="0">
                <a:latin typeface="Corbel"/>
                <a:cs typeface="Corbel"/>
              </a:rPr>
              <a:t>Sync variants</a:t>
            </a:r>
            <a:endParaRPr lang="en-US" sz="2400" b="1" dirty="0">
              <a:latin typeface="Corbel"/>
              <a:cs typeface="Corbel"/>
            </a:endParaRPr>
          </a:p>
        </p:txBody>
      </p:sp>
      <p:sp>
        <p:nvSpPr>
          <p:cNvPr id="12" name="Right Arrow 11"/>
          <p:cNvSpPr/>
          <p:nvPr/>
        </p:nvSpPr>
        <p:spPr>
          <a:xfrm>
            <a:off x="1169767" y="3013341"/>
            <a:ext cx="704850"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15" name="Right Arrow 14"/>
          <p:cNvSpPr/>
          <p:nvPr/>
        </p:nvSpPr>
        <p:spPr>
          <a:xfrm>
            <a:off x="1169768" y="3494931"/>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6" name="Right Arrow 15"/>
          <p:cNvSpPr/>
          <p:nvPr/>
        </p:nvSpPr>
        <p:spPr>
          <a:xfrm>
            <a:off x="1171948" y="4001661"/>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7" name="TextBox 16"/>
          <p:cNvSpPr txBox="1"/>
          <p:nvPr/>
        </p:nvSpPr>
        <p:spPr>
          <a:xfrm>
            <a:off x="741142" y="296176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8" name="TextBox 17"/>
          <p:cNvSpPr txBox="1"/>
          <p:nvPr/>
        </p:nvSpPr>
        <p:spPr>
          <a:xfrm>
            <a:off x="741142" y="348171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9" name="TextBox 18"/>
          <p:cNvSpPr txBox="1"/>
          <p:nvPr/>
        </p:nvSpPr>
        <p:spPr>
          <a:xfrm>
            <a:off x="741142" y="3963800"/>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20" name="TextBox 19"/>
          <p:cNvSpPr txBox="1"/>
          <p:nvPr/>
        </p:nvSpPr>
        <p:spPr>
          <a:xfrm>
            <a:off x="739461" y="2557910"/>
            <a:ext cx="443676" cy="369332"/>
          </a:xfrm>
          <a:prstGeom prst="rect">
            <a:avLst/>
          </a:prstGeom>
          <a:noFill/>
        </p:spPr>
        <p:txBody>
          <a:bodyPr wrap="none" rtlCol="0">
            <a:spAutoFit/>
          </a:bodyPr>
          <a:lstStyle/>
          <a:p>
            <a:r>
              <a:rPr lang="en-US" dirty="0" smtClean="0">
                <a:latin typeface="Corbel"/>
                <a:cs typeface="Corbel"/>
              </a:rPr>
              <a:t>PS</a:t>
            </a:r>
            <a:endParaRPr lang="en-US" baseline="-25000" dirty="0">
              <a:latin typeface="Corbel"/>
              <a:cs typeface="Corbel"/>
            </a:endParaRPr>
          </a:p>
        </p:txBody>
      </p:sp>
      <p:cxnSp>
        <p:nvCxnSpPr>
          <p:cNvPr id="21" name="Straight Connector 20"/>
          <p:cNvCxnSpPr>
            <a:stCxn id="20" idx="3"/>
          </p:cNvCxnSpPr>
          <p:nvPr/>
        </p:nvCxnSpPr>
        <p:spPr>
          <a:xfrm>
            <a:off x="1183137" y="2742576"/>
            <a:ext cx="1527670" cy="2498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165982" y="255790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39883" y="2248784"/>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7" name="Straight Connector 26"/>
          <p:cNvCxnSpPr/>
          <p:nvPr/>
        </p:nvCxnSpPr>
        <p:spPr>
          <a:xfrm flipH="1" flipV="1">
            <a:off x="1877807" y="258965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16158" y="2261484"/>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31" name="Right Arrow 30"/>
          <p:cNvSpPr/>
          <p:nvPr/>
        </p:nvSpPr>
        <p:spPr>
          <a:xfrm>
            <a:off x="3946171" y="3014083"/>
            <a:ext cx="70485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32" name="Right Arrow 31"/>
          <p:cNvSpPr/>
          <p:nvPr/>
        </p:nvSpPr>
        <p:spPr>
          <a:xfrm>
            <a:off x="3946172" y="3495673"/>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948352" y="4002403"/>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TextBox 33"/>
          <p:cNvSpPr txBox="1"/>
          <p:nvPr/>
        </p:nvSpPr>
        <p:spPr>
          <a:xfrm>
            <a:off x="3443566" y="2962512"/>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5" name="TextBox 34"/>
          <p:cNvSpPr txBox="1"/>
          <p:nvPr/>
        </p:nvSpPr>
        <p:spPr>
          <a:xfrm>
            <a:off x="3443566" y="3482458"/>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6" name="TextBox 35"/>
          <p:cNvSpPr txBox="1"/>
          <p:nvPr/>
        </p:nvSpPr>
        <p:spPr>
          <a:xfrm>
            <a:off x="3443566" y="3964542"/>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7" name="TextBox 36"/>
          <p:cNvSpPr txBox="1"/>
          <p:nvPr/>
        </p:nvSpPr>
        <p:spPr>
          <a:xfrm>
            <a:off x="3441886" y="2558652"/>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8" name="Straight Connector 37"/>
          <p:cNvCxnSpPr>
            <a:stCxn id="37" idx="3"/>
          </p:cNvCxnSpPr>
          <p:nvPr/>
        </p:nvCxnSpPr>
        <p:spPr>
          <a:xfrm>
            <a:off x="3885562" y="2743318"/>
            <a:ext cx="1368232" cy="262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930056" y="255865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4536721" y="3001643"/>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1" name="Right Arrow 40"/>
          <p:cNvSpPr/>
          <p:nvPr/>
        </p:nvSpPr>
        <p:spPr>
          <a:xfrm>
            <a:off x="4537675" y="3531233"/>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2" name="Right Arrow 41"/>
          <p:cNvSpPr/>
          <p:nvPr/>
        </p:nvSpPr>
        <p:spPr>
          <a:xfrm>
            <a:off x="4529356" y="3990971"/>
            <a:ext cx="561975"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3" name="TextBox 42"/>
          <p:cNvSpPr txBox="1"/>
          <p:nvPr/>
        </p:nvSpPr>
        <p:spPr>
          <a:xfrm>
            <a:off x="3816287" y="2249526"/>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4" name="Straight Connector 43"/>
          <p:cNvCxnSpPr/>
          <p:nvPr/>
        </p:nvCxnSpPr>
        <p:spPr>
          <a:xfrm flipH="1" flipV="1">
            <a:off x="4530386" y="259040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5009045" y="259294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68737" y="2262226"/>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7" name="TextBox 46"/>
          <p:cNvSpPr txBox="1"/>
          <p:nvPr/>
        </p:nvSpPr>
        <p:spPr>
          <a:xfrm>
            <a:off x="4864037" y="2249526"/>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TextBox 47"/>
          <p:cNvSpPr txBox="1"/>
          <p:nvPr/>
        </p:nvSpPr>
        <p:spPr>
          <a:xfrm>
            <a:off x="957771" y="1841472"/>
            <a:ext cx="1803699" cy="400110"/>
          </a:xfrm>
          <a:prstGeom prst="rect">
            <a:avLst/>
          </a:prstGeom>
          <a:noFill/>
        </p:spPr>
        <p:txBody>
          <a:bodyPr wrap="none" rtlCol="0">
            <a:spAutoFit/>
          </a:bodyPr>
          <a:lstStyle/>
          <a:p>
            <a:r>
              <a:rPr lang="en-US" sz="2000" dirty="0" smtClean="0">
                <a:latin typeface="Corbel"/>
                <a:ea typeface="Palatino" charset="0"/>
                <a:cs typeface="Corbel"/>
              </a:rPr>
              <a:t>Fully Sync-SGD</a:t>
            </a:r>
            <a:endParaRPr lang="en-US" sz="2000" dirty="0">
              <a:latin typeface="Corbel"/>
              <a:ea typeface="Palatino" charset="0"/>
              <a:cs typeface="Corbel"/>
            </a:endParaRPr>
          </a:p>
        </p:txBody>
      </p:sp>
      <p:sp>
        <p:nvSpPr>
          <p:cNvPr id="49" name="TextBox 48"/>
          <p:cNvSpPr txBox="1"/>
          <p:nvPr/>
        </p:nvSpPr>
        <p:spPr>
          <a:xfrm>
            <a:off x="3898226" y="1842214"/>
            <a:ext cx="1418227" cy="400110"/>
          </a:xfrm>
          <a:prstGeom prst="rect">
            <a:avLst/>
          </a:prstGeom>
          <a:noFill/>
        </p:spPr>
        <p:txBody>
          <a:bodyPr wrap="none" rtlCol="0">
            <a:spAutoFit/>
          </a:bodyPr>
          <a:lstStyle/>
          <a:p>
            <a:r>
              <a:rPr lang="en-US" sz="2000" dirty="0" smtClean="0">
                <a:latin typeface="Corbel"/>
                <a:ea typeface="Palatino" charset="0"/>
                <a:cs typeface="Corbel"/>
              </a:rPr>
              <a:t>K-sync SGD</a:t>
            </a:r>
            <a:endParaRPr lang="en-US" sz="2000" dirty="0">
              <a:latin typeface="Corbel"/>
              <a:ea typeface="Palatino" charset="0"/>
              <a:cs typeface="Corbel"/>
            </a:endParaRPr>
          </a:p>
        </p:txBody>
      </p:sp>
      <p:sp>
        <p:nvSpPr>
          <p:cNvPr id="50" name="Right Arrow 49"/>
          <p:cNvSpPr/>
          <p:nvPr/>
        </p:nvSpPr>
        <p:spPr>
          <a:xfrm>
            <a:off x="6363450" y="3051811"/>
            <a:ext cx="93980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51" name="Right Arrow 50"/>
          <p:cNvSpPr/>
          <p:nvPr/>
        </p:nvSpPr>
        <p:spPr>
          <a:xfrm>
            <a:off x="6363451" y="3533400"/>
            <a:ext cx="428513"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6366357" y="4040130"/>
            <a:ext cx="936893" cy="444499"/>
          </a:xfrm>
          <a:prstGeom prst="rightArrow">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5791950" y="300023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4" name="TextBox 53"/>
          <p:cNvSpPr txBox="1"/>
          <p:nvPr/>
        </p:nvSpPr>
        <p:spPr>
          <a:xfrm>
            <a:off x="5791950" y="352018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5" name="TextBox 54"/>
          <p:cNvSpPr txBox="1"/>
          <p:nvPr/>
        </p:nvSpPr>
        <p:spPr>
          <a:xfrm>
            <a:off x="5791950" y="4002269"/>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6" name="TextBox 55"/>
          <p:cNvSpPr txBox="1"/>
          <p:nvPr/>
        </p:nvSpPr>
        <p:spPr>
          <a:xfrm>
            <a:off x="5789709" y="2596379"/>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57" name="Straight Connector 56"/>
          <p:cNvCxnSpPr>
            <a:stCxn id="58" idx="3"/>
          </p:cNvCxnSpPr>
          <p:nvPr/>
        </p:nvCxnSpPr>
        <p:spPr>
          <a:xfrm>
            <a:off x="6198795" y="2781045"/>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358402" y="2596379"/>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Right Arrow 58"/>
          <p:cNvSpPr/>
          <p:nvPr/>
        </p:nvSpPr>
        <p:spPr>
          <a:xfrm>
            <a:off x="7138150" y="3039371"/>
            <a:ext cx="617220"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0" name="Right Arrow 59"/>
          <p:cNvSpPr/>
          <p:nvPr/>
        </p:nvSpPr>
        <p:spPr>
          <a:xfrm>
            <a:off x="7139421" y="3568961"/>
            <a:ext cx="41782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1" name="Right Arrow 60"/>
          <p:cNvSpPr/>
          <p:nvPr/>
        </p:nvSpPr>
        <p:spPr>
          <a:xfrm>
            <a:off x="7128330" y="4028698"/>
            <a:ext cx="7493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cxnSp>
        <p:nvCxnSpPr>
          <p:cNvPr id="62" name="Straight Connector 61"/>
          <p:cNvCxnSpPr/>
          <p:nvPr/>
        </p:nvCxnSpPr>
        <p:spPr>
          <a:xfrm flipH="1" flipV="1">
            <a:off x="7129629" y="265066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7766752" y="262939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Right Arrow 63"/>
          <p:cNvSpPr/>
          <p:nvPr/>
        </p:nvSpPr>
        <p:spPr>
          <a:xfrm>
            <a:off x="6799003" y="3553202"/>
            <a:ext cx="323634"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5" name="TextBox 64"/>
          <p:cNvSpPr txBox="1"/>
          <p:nvPr/>
        </p:nvSpPr>
        <p:spPr>
          <a:xfrm>
            <a:off x="6164416" y="1841488"/>
            <a:ext cx="2104512" cy="400110"/>
          </a:xfrm>
          <a:prstGeom prst="rect">
            <a:avLst/>
          </a:prstGeom>
          <a:noFill/>
        </p:spPr>
        <p:txBody>
          <a:bodyPr wrap="none" rtlCol="0">
            <a:spAutoFit/>
          </a:bodyPr>
          <a:lstStyle/>
          <a:p>
            <a:r>
              <a:rPr lang="en-US" sz="2000" dirty="0" smtClean="0">
                <a:latin typeface="Corbel"/>
                <a:ea typeface="Palatino" charset="0"/>
                <a:cs typeface="Corbel"/>
              </a:rPr>
              <a:t>K-batch-sync SGD</a:t>
            </a:r>
            <a:endParaRPr lang="en-US" sz="2000" dirty="0">
              <a:latin typeface="Corbel"/>
              <a:ea typeface="Palatino" charset="0"/>
              <a:cs typeface="Corbel"/>
            </a:endParaRPr>
          </a:p>
        </p:txBody>
      </p:sp>
      <p:sp>
        <p:nvSpPr>
          <p:cNvPr id="66" name="TextBox 65"/>
          <p:cNvSpPr txBox="1"/>
          <p:nvPr/>
        </p:nvSpPr>
        <p:spPr>
          <a:xfrm>
            <a:off x="6126771" y="2339321"/>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67" name="TextBox 66"/>
          <p:cNvSpPr txBox="1"/>
          <p:nvPr/>
        </p:nvSpPr>
        <p:spPr>
          <a:xfrm>
            <a:off x="6990371" y="2326621"/>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8" name="TextBox 67"/>
          <p:cNvSpPr txBox="1"/>
          <p:nvPr/>
        </p:nvSpPr>
        <p:spPr>
          <a:xfrm>
            <a:off x="7561871" y="2339321"/>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69" name="Right Arrow 68"/>
          <p:cNvSpPr/>
          <p:nvPr/>
        </p:nvSpPr>
        <p:spPr>
          <a:xfrm>
            <a:off x="7572466" y="3561337"/>
            <a:ext cx="5610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0" name="Right Arrow 69"/>
          <p:cNvSpPr/>
          <p:nvPr/>
        </p:nvSpPr>
        <p:spPr>
          <a:xfrm>
            <a:off x="7776032" y="3053732"/>
            <a:ext cx="357434" cy="48652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1" name="Right Arrow 70"/>
          <p:cNvSpPr/>
          <p:nvPr/>
        </p:nvSpPr>
        <p:spPr>
          <a:xfrm>
            <a:off x="7789367" y="3536559"/>
            <a:ext cx="746204"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ectangle 71"/>
          <p:cNvSpPr/>
          <p:nvPr/>
        </p:nvSpPr>
        <p:spPr>
          <a:xfrm>
            <a:off x="3035300" y="1951369"/>
            <a:ext cx="5887636" cy="2776777"/>
          </a:xfrm>
          <a:prstGeom prst="rect">
            <a:avLst/>
          </a:prstGeom>
          <a:solidFill>
            <a:srgbClr val="FFFFFF">
              <a:alpha val="83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40868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5363"/>
            <a:ext cx="9144000" cy="1200908"/>
          </a:xfrm>
        </p:spPr>
        <p:txBody>
          <a:bodyPr>
            <a:normAutofit/>
          </a:bodyPr>
          <a:lstStyle/>
          <a:p>
            <a:r>
              <a:rPr lang="en-US" sz="3000" dirty="0" smtClean="0"/>
              <a:t>Stochastic Gradient Descent is the backbone of  ML</a:t>
            </a:r>
            <a:endParaRPr lang="en-US" sz="3000" dirty="0"/>
          </a:p>
        </p:txBody>
      </p:sp>
      <p:sp>
        <p:nvSpPr>
          <p:cNvPr id="4" name="Freeform 3"/>
          <p:cNvSpPr/>
          <p:nvPr/>
        </p:nvSpPr>
        <p:spPr>
          <a:xfrm>
            <a:off x="5578415" y="2084929"/>
            <a:ext cx="2400970" cy="1998622"/>
          </a:xfrm>
          <a:custGeom>
            <a:avLst/>
            <a:gdLst>
              <a:gd name="connsiteX0" fmla="*/ 0 w 1828800"/>
              <a:gd name="connsiteY0" fmla="*/ 21020 h 1713196"/>
              <a:gd name="connsiteX1" fmla="*/ 861848 w 1828800"/>
              <a:gd name="connsiteY1" fmla="*/ 1713186 h 1713196"/>
              <a:gd name="connsiteX2" fmla="*/ 1828800 w 1828800"/>
              <a:gd name="connsiteY2" fmla="*/ 0 h 1713196"/>
              <a:gd name="connsiteX0" fmla="*/ 0 w 1828800"/>
              <a:gd name="connsiteY0" fmla="*/ 21020 h 1713196"/>
              <a:gd name="connsiteX1" fmla="*/ 861848 w 1828800"/>
              <a:gd name="connsiteY1" fmla="*/ 1713186 h 1713196"/>
              <a:gd name="connsiteX2" fmla="*/ 1828800 w 1828800"/>
              <a:gd name="connsiteY2" fmla="*/ 0 h 1713196"/>
              <a:gd name="connsiteX0" fmla="*/ 0 w 1828800"/>
              <a:gd name="connsiteY0" fmla="*/ 21020 h 1713197"/>
              <a:gd name="connsiteX1" fmla="*/ 861848 w 1828800"/>
              <a:gd name="connsiteY1" fmla="*/ 1713186 h 1713197"/>
              <a:gd name="connsiteX2" fmla="*/ 1828800 w 1828800"/>
              <a:gd name="connsiteY2" fmla="*/ 0 h 1713197"/>
              <a:gd name="connsiteX0" fmla="*/ 0 w 1828800"/>
              <a:gd name="connsiteY0" fmla="*/ 21020 h 1713197"/>
              <a:gd name="connsiteX1" fmla="*/ 915374 w 1828800"/>
              <a:gd name="connsiteY1" fmla="*/ 1713186 h 1713197"/>
              <a:gd name="connsiteX2" fmla="*/ 1828800 w 1828800"/>
              <a:gd name="connsiteY2" fmla="*/ 0 h 1713197"/>
              <a:gd name="connsiteX0" fmla="*/ 0 w 1828800"/>
              <a:gd name="connsiteY0" fmla="*/ 21020 h 1713197"/>
              <a:gd name="connsiteX1" fmla="*/ 888611 w 1828800"/>
              <a:gd name="connsiteY1" fmla="*/ 1713186 h 1713197"/>
              <a:gd name="connsiteX2" fmla="*/ 1828800 w 1828800"/>
              <a:gd name="connsiteY2" fmla="*/ 0 h 1713197"/>
              <a:gd name="connsiteX0" fmla="*/ 0 w 1828800"/>
              <a:gd name="connsiteY0" fmla="*/ 21020 h 1713197"/>
              <a:gd name="connsiteX1" fmla="*/ 915374 w 1828800"/>
              <a:gd name="connsiteY1" fmla="*/ 1713186 h 1713197"/>
              <a:gd name="connsiteX2" fmla="*/ 1828800 w 1828800"/>
              <a:gd name="connsiteY2" fmla="*/ 0 h 1713197"/>
              <a:gd name="connsiteX0" fmla="*/ 0 w 1828800"/>
              <a:gd name="connsiteY0" fmla="*/ 21020 h 1722609"/>
              <a:gd name="connsiteX1" fmla="*/ 888611 w 1828800"/>
              <a:gd name="connsiteY1" fmla="*/ 1722599 h 1722609"/>
              <a:gd name="connsiteX2" fmla="*/ 1828800 w 1828800"/>
              <a:gd name="connsiteY2" fmla="*/ 0 h 1722609"/>
              <a:gd name="connsiteX0" fmla="*/ 0 w 1828800"/>
              <a:gd name="connsiteY0" fmla="*/ 21020 h 1745558"/>
              <a:gd name="connsiteX1" fmla="*/ 907765 w 1828800"/>
              <a:gd name="connsiteY1" fmla="*/ 1745548 h 1745558"/>
              <a:gd name="connsiteX2" fmla="*/ 1828800 w 1828800"/>
              <a:gd name="connsiteY2" fmla="*/ 0 h 1745558"/>
              <a:gd name="connsiteX0" fmla="*/ 0 w 1828800"/>
              <a:gd name="connsiteY0" fmla="*/ 21020 h 1745558"/>
              <a:gd name="connsiteX1" fmla="*/ 907765 w 1828800"/>
              <a:gd name="connsiteY1" fmla="*/ 1745548 h 1745558"/>
              <a:gd name="connsiteX2" fmla="*/ 1828800 w 1828800"/>
              <a:gd name="connsiteY2" fmla="*/ 0 h 1745558"/>
              <a:gd name="connsiteX0" fmla="*/ 0 w 1828800"/>
              <a:gd name="connsiteY0" fmla="*/ 21020 h 1745620"/>
              <a:gd name="connsiteX1" fmla="*/ 907765 w 1828800"/>
              <a:gd name="connsiteY1" fmla="*/ 1745548 h 1745620"/>
              <a:gd name="connsiteX2" fmla="*/ 1828800 w 1828800"/>
              <a:gd name="connsiteY2" fmla="*/ 0 h 1745620"/>
              <a:gd name="connsiteX0" fmla="*/ 0 w 1828800"/>
              <a:gd name="connsiteY0" fmla="*/ 21020 h 1745590"/>
              <a:gd name="connsiteX1" fmla="*/ 907765 w 1828800"/>
              <a:gd name="connsiteY1" fmla="*/ 1745548 h 1745590"/>
              <a:gd name="connsiteX2" fmla="*/ 1828800 w 1828800"/>
              <a:gd name="connsiteY2" fmla="*/ 0 h 1745590"/>
              <a:gd name="connsiteX0" fmla="*/ 0 w 1828800"/>
              <a:gd name="connsiteY0" fmla="*/ 21020 h 1745590"/>
              <a:gd name="connsiteX1" fmla="*/ 907765 w 1828800"/>
              <a:gd name="connsiteY1" fmla="*/ 1745548 h 1745590"/>
              <a:gd name="connsiteX2" fmla="*/ 1828800 w 1828800"/>
              <a:gd name="connsiteY2" fmla="*/ 0 h 1745590"/>
              <a:gd name="connsiteX0" fmla="*/ 0 w 1828800"/>
              <a:gd name="connsiteY0" fmla="*/ 21020 h 1745579"/>
              <a:gd name="connsiteX1" fmla="*/ 907765 w 1828800"/>
              <a:gd name="connsiteY1" fmla="*/ 1745548 h 1745579"/>
              <a:gd name="connsiteX2" fmla="*/ 1828800 w 1828800"/>
              <a:gd name="connsiteY2" fmla="*/ 0 h 1745579"/>
              <a:gd name="connsiteX0" fmla="*/ 0 w 1828800"/>
              <a:gd name="connsiteY0" fmla="*/ 21020 h 1768526"/>
              <a:gd name="connsiteX1" fmla="*/ 894996 w 1828800"/>
              <a:gd name="connsiteY1" fmla="*/ 1768497 h 1768526"/>
              <a:gd name="connsiteX2" fmla="*/ 1828800 w 1828800"/>
              <a:gd name="connsiteY2" fmla="*/ 0 h 1768526"/>
              <a:gd name="connsiteX0" fmla="*/ 0 w 1828800"/>
              <a:gd name="connsiteY0" fmla="*/ 21020 h 1768515"/>
              <a:gd name="connsiteX1" fmla="*/ 894996 w 1828800"/>
              <a:gd name="connsiteY1" fmla="*/ 1768497 h 1768515"/>
              <a:gd name="connsiteX2" fmla="*/ 1828800 w 1828800"/>
              <a:gd name="connsiteY2" fmla="*/ 0 h 1768515"/>
              <a:gd name="connsiteX0" fmla="*/ 0 w 1828800"/>
              <a:gd name="connsiteY0" fmla="*/ 21020 h 1768515"/>
              <a:gd name="connsiteX1" fmla="*/ 894996 w 1828800"/>
              <a:gd name="connsiteY1" fmla="*/ 1768497 h 1768515"/>
              <a:gd name="connsiteX2" fmla="*/ 1828800 w 1828800"/>
              <a:gd name="connsiteY2" fmla="*/ 0 h 1768515"/>
              <a:gd name="connsiteX0" fmla="*/ 0 w 1828800"/>
              <a:gd name="connsiteY0" fmla="*/ 21020 h 1768515"/>
              <a:gd name="connsiteX1" fmla="*/ 894996 w 1828800"/>
              <a:gd name="connsiteY1" fmla="*/ 1768497 h 1768515"/>
              <a:gd name="connsiteX2" fmla="*/ 1828800 w 1828800"/>
              <a:gd name="connsiteY2" fmla="*/ 0 h 1768515"/>
              <a:gd name="connsiteX0" fmla="*/ 0 w 1828800"/>
              <a:gd name="connsiteY0" fmla="*/ 36319 h 1768612"/>
              <a:gd name="connsiteX1" fmla="*/ 894996 w 1828800"/>
              <a:gd name="connsiteY1" fmla="*/ 1768497 h 1768612"/>
              <a:gd name="connsiteX2" fmla="*/ 1828800 w 1828800"/>
              <a:gd name="connsiteY2" fmla="*/ 0 h 1768612"/>
              <a:gd name="connsiteX0" fmla="*/ 0 w 1828800"/>
              <a:gd name="connsiteY0" fmla="*/ 36319 h 1768620"/>
              <a:gd name="connsiteX1" fmla="*/ 894996 w 1828800"/>
              <a:gd name="connsiteY1" fmla="*/ 1768497 h 1768620"/>
              <a:gd name="connsiteX2" fmla="*/ 1828800 w 1828800"/>
              <a:gd name="connsiteY2" fmla="*/ 0 h 1768620"/>
            </a:gdLst>
            <a:ahLst/>
            <a:cxnLst>
              <a:cxn ang="0">
                <a:pos x="connsiteX0" y="connsiteY0"/>
              </a:cxn>
              <a:cxn ang="0">
                <a:pos x="connsiteX1" y="connsiteY1"/>
              </a:cxn>
              <a:cxn ang="0">
                <a:pos x="connsiteX2" y="connsiteY2"/>
              </a:cxn>
            </a:cxnLst>
            <a:rect l="l" t="t" r="r" b="b"/>
            <a:pathLst>
              <a:path w="1828800" h="1768620">
                <a:moveTo>
                  <a:pt x="0" y="36319"/>
                </a:moveTo>
                <a:cubicBezTo>
                  <a:pt x="402874" y="1563046"/>
                  <a:pt x="590196" y="1774550"/>
                  <a:pt x="894996" y="1768497"/>
                </a:cubicBezTo>
                <a:cubicBezTo>
                  <a:pt x="1199796" y="1762444"/>
                  <a:pt x="1554539" y="1093892"/>
                  <a:pt x="1828800" y="0"/>
                </a:cubicBez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878" y="2269437"/>
            <a:ext cx="4145893" cy="1411169"/>
          </a:xfrm>
          <a:prstGeom prst="rect">
            <a:avLst/>
          </a:prstGeom>
        </p:spPr>
      </p:pic>
      <p:cxnSp>
        <p:nvCxnSpPr>
          <p:cNvPr id="5" name="Straight Arrow Connector 4"/>
          <p:cNvCxnSpPr/>
          <p:nvPr/>
        </p:nvCxnSpPr>
        <p:spPr>
          <a:xfrm>
            <a:off x="5744977" y="2667324"/>
            <a:ext cx="193123" cy="511668"/>
          </a:xfrm>
          <a:prstGeom prst="straightConnector1">
            <a:avLst/>
          </a:prstGeom>
          <a:ln>
            <a:solidFill>
              <a:schemeClr val="tx2">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5939017" y="3184096"/>
            <a:ext cx="217696" cy="494607"/>
          </a:xfrm>
          <a:prstGeom prst="straightConnector1">
            <a:avLst/>
          </a:prstGeom>
          <a:ln>
            <a:solidFill>
              <a:schemeClr val="tx2">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6" name="Oval 15"/>
          <p:cNvSpPr/>
          <p:nvPr/>
        </p:nvSpPr>
        <p:spPr>
          <a:xfrm>
            <a:off x="5709071" y="2648043"/>
            <a:ext cx="73152" cy="73152"/>
          </a:xfrm>
          <a:prstGeom prst="ellipse">
            <a:avLst/>
          </a:prstGeom>
          <a:solidFill>
            <a:schemeClr val="tx2">
              <a:lumMod val="50000"/>
              <a:lumOff val="50000"/>
            </a:schemeClr>
          </a:solidFill>
          <a:ln>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Oval 16"/>
          <p:cNvSpPr/>
          <p:nvPr/>
        </p:nvSpPr>
        <p:spPr>
          <a:xfrm>
            <a:off x="5903117" y="3164836"/>
            <a:ext cx="73152" cy="73152"/>
          </a:xfrm>
          <a:prstGeom prst="ellipse">
            <a:avLst/>
          </a:prstGeom>
          <a:solidFill>
            <a:schemeClr val="tx2">
              <a:lumMod val="50000"/>
              <a:lumOff val="50000"/>
            </a:schemeClr>
          </a:solidFill>
          <a:ln>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19" name="Picture 18"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5579" y="1772924"/>
            <a:ext cx="614391" cy="277226"/>
          </a:xfrm>
          <a:prstGeom prst="rect">
            <a:avLst/>
          </a:prstGeom>
        </p:spPr>
      </p:pic>
      <p:sp>
        <p:nvSpPr>
          <p:cNvPr id="20" name="Oval 19"/>
          <p:cNvSpPr/>
          <p:nvPr/>
        </p:nvSpPr>
        <p:spPr>
          <a:xfrm>
            <a:off x="6138797" y="3660799"/>
            <a:ext cx="73152" cy="73152"/>
          </a:xfrm>
          <a:prstGeom prst="ellipse">
            <a:avLst/>
          </a:prstGeom>
          <a:solidFill>
            <a:schemeClr val="tx2">
              <a:lumMod val="50000"/>
              <a:lumOff val="50000"/>
            </a:schemeClr>
          </a:solidFill>
          <a:ln>
            <a:solidFill>
              <a:schemeClr val="tx2">
                <a:lumMod val="50000"/>
                <a:lumOff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21" name="Straight Arrow Connector 20"/>
          <p:cNvCxnSpPr/>
          <p:nvPr/>
        </p:nvCxnSpPr>
        <p:spPr>
          <a:xfrm>
            <a:off x="6185108" y="3732100"/>
            <a:ext cx="283909" cy="331795"/>
          </a:xfrm>
          <a:prstGeom prst="straightConnector1">
            <a:avLst/>
          </a:prstGeom>
          <a:ln>
            <a:solidFill>
              <a:schemeClr val="tx2">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1338159" y="5179133"/>
            <a:ext cx="6370407" cy="954107"/>
          </a:xfrm>
          <a:prstGeom prst="rect">
            <a:avLst/>
          </a:prstGeom>
          <a:noFill/>
        </p:spPr>
        <p:txBody>
          <a:bodyPr wrap="square" rtlCol="0">
            <a:spAutoFit/>
          </a:bodyPr>
          <a:lstStyle/>
          <a:p>
            <a:pPr algn="ctr"/>
            <a:r>
              <a:rPr lang="en-US" sz="2800" dirty="0" smtClean="0">
                <a:solidFill>
                  <a:srgbClr val="C00000">
                    <a:lumMod val="75000"/>
                  </a:srgbClr>
                </a:solidFill>
                <a:latin typeface="Calibri"/>
              </a:rPr>
              <a:t>Speeding Up SGD convergence is of critical importance!</a:t>
            </a:r>
            <a:endParaRPr lang="en-US" sz="2800" dirty="0">
              <a:solidFill>
                <a:srgbClr val="C00000">
                  <a:lumMod val="75000"/>
                </a:srgbClr>
              </a:solidFill>
              <a:latin typeface="Calibri"/>
            </a:endParaRPr>
          </a:p>
        </p:txBody>
      </p:sp>
      <p:pic>
        <p:nvPicPr>
          <p:cNvPr id="8" name="Picture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4120" y="4233878"/>
            <a:ext cx="4287211" cy="459344"/>
          </a:xfrm>
          <a:prstGeom prst="rect">
            <a:avLst/>
          </a:prstGeom>
        </p:spPr>
      </p:pic>
    </p:spTree>
    <p:extLst>
      <p:ext uri="{BB962C8B-B14F-4D97-AF65-F5344CB8AC3E}">
        <p14:creationId xmlns:p14="http://schemas.microsoft.com/office/powerpoint/2010/main" val="24605905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latin typeface="Corbel"/>
                <a:cs typeface="Corbel"/>
              </a:rPr>
              <a:t>Expected Runtimes of SGD Variants</a:t>
            </a:r>
            <a:endParaRPr lang="en-US" dirty="0">
              <a:solidFill>
                <a:srgbClr val="800000"/>
              </a:solidFill>
              <a:latin typeface="Corbel"/>
              <a:cs typeface="Corbel"/>
            </a:endParaRPr>
          </a:p>
        </p:txBody>
      </p:sp>
      <p:sp>
        <p:nvSpPr>
          <p:cNvPr id="11" name="TextBox 10"/>
          <p:cNvSpPr txBox="1"/>
          <p:nvPr/>
        </p:nvSpPr>
        <p:spPr>
          <a:xfrm>
            <a:off x="3545783" y="1222823"/>
            <a:ext cx="1960242" cy="461665"/>
          </a:xfrm>
          <a:prstGeom prst="rect">
            <a:avLst/>
          </a:prstGeom>
          <a:noFill/>
        </p:spPr>
        <p:txBody>
          <a:bodyPr wrap="none" rtlCol="0">
            <a:spAutoFit/>
          </a:bodyPr>
          <a:lstStyle/>
          <a:p>
            <a:r>
              <a:rPr lang="en-US" sz="2400" b="1" dirty="0" smtClean="0">
                <a:latin typeface="Corbel"/>
                <a:cs typeface="Corbel"/>
              </a:rPr>
              <a:t>Sync variants</a:t>
            </a:r>
            <a:endParaRPr lang="en-US" sz="2400" b="1" dirty="0">
              <a:latin typeface="Corbel"/>
              <a:cs typeface="Corbel"/>
            </a:endParaRPr>
          </a:p>
        </p:txBody>
      </p:sp>
      <p:sp>
        <p:nvSpPr>
          <p:cNvPr id="12" name="Right Arrow 11"/>
          <p:cNvSpPr/>
          <p:nvPr/>
        </p:nvSpPr>
        <p:spPr>
          <a:xfrm>
            <a:off x="1169767" y="3013341"/>
            <a:ext cx="704850"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15" name="Right Arrow 14"/>
          <p:cNvSpPr/>
          <p:nvPr/>
        </p:nvSpPr>
        <p:spPr>
          <a:xfrm>
            <a:off x="1169768" y="3494931"/>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6" name="Right Arrow 15"/>
          <p:cNvSpPr/>
          <p:nvPr/>
        </p:nvSpPr>
        <p:spPr>
          <a:xfrm>
            <a:off x="1171948" y="4001661"/>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7" name="TextBox 16"/>
          <p:cNvSpPr txBox="1"/>
          <p:nvPr/>
        </p:nvSpPr>
        <p:spPr>
          <a:xfrm>
            <a:off x="741142" y="296176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8" name="TextBox 17"/>
          <p:cNvSpPr txBox="1"/>
          <p:nvPr/>
        </p:nvSpPr>
        <p:spPr>
          <a:xfrm>
            <a:off x="741142" y="348171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9" name="TextBox 18"/>
          <p:cNvSpPr txBox="1"/>
          <p:nvPr/>
        </p:nvSpPr>
        <p:spPr>
          <a:xfrm>
            <a:off x="741142" y="3963800"/>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20" name="TextBox 19"/>
          <p:cNvSpPr txBox="1"/>
          <p:nvPr/>
        </p:nvSpPr>
        <p:spPr>
          <a:xfrm>
            <a:off x="739461" y="2557910"/>
            <a:ext cx="443676" cy="369332"/>
          </a:xfrm>
          <a:prstGeom prst="rect">
            <a:avLst/>
          </a:prstGeom>
          <a:noFill/>
        </p:spPr>
        <p:txBody>
          <a:bodyPr wrap="none" rtlCol="0">
            <a:spAutoFit/>
          </a:bodyPr>
          <a:lstStyle/>
          <a:p>
            <a:r>
              <a:rPr lang="en-US" dirty="0" smtClean="0">
                <a:latin typeface="Corbel"/>
                <a:cs typeface="Corbel"/>
              </a:rPr>
              <a:t>PS</a:t>
            </a:r>
            <a:endParaRPr lang="en-US" baseline="-25000" dirty="0">
              <a:latin typeface="Corbel"/>
              <a:cs typeface="Corbel"/>
            </a:endParaRPr>
          </a:p>
        </p:txBody>
      </p:sp>
      <p:cxnSp>
        <p:nvCxnSpPr>
          <p:cNvPr id="21" name="Straight Connector 20"/>
          <p:cNvCxnSpPr>
            <a:stCxn id="20" idx="3"/>
          </p:cNvCxnSpPr>
          <p:nvPr/>
        </p:nvCxnSpPr>
        <p:spPr>
          <a:xfrm>
            <a:off x="1183137" y="2742576"/>
            <a:ext cx="1527670" cy="2498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165982" y="255790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a:xfrm>
            <a:off x="1884474" y="3000901"/>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4" name="Right Arrow 23"/>
          <p:cNvSpPr/>
          <p:nvPr/>
        </p:nvSpPr>
        <p:spPr>
          <a:xfrm>
            <a:off x="1866046" y="3530491"/>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5" name="Right Arrow 24"/>
          <p:cNvSpPr/>
          <p:nvPr/>
        </p:nvSpPr>
        <p:spPr>
          <a:xfrm>
            <a:off x="1876777" y="3990229"/>
            <a:ext cx="561975" cy="46736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6" name="TextBox 25"/>
          <p:cNvSpPr txBox="1"/>
          <p:nvPr/>
        </p:nvSpPr>
        <p:spPr>
          <a:xfrm>
            <a:off x="1039883" y="2248784"/>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7" name="Straight Connector 26"/>
          <p:cNvCxnSpPr/>
          <p:nvPr/>
        </p:nvCxnSpPr>
        <p:spPr>
          <a:xfrm flipH="1" flipV="1">
            <a:off x="1877807" y="258965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16158" y="2261484"/>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31" name="Right Arrow 30"/>
          <p:cNvSpPr/>
          <p:nvPr/>
        </p:nvSpPr>
        <p:spPr>
          <a:xfrm>
            <a:off x="3946171" y="3014083"/>
            <a:ext cx="70485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32" name="Right Arrow 31"/>
          <p:cNvSpPr/>
          <p:nvPr/>
        </p:nvSpPr>
        <p:spPr>
          <a:xfrm>
            <a:off x="3946172" y="3495673"/>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948352" y="4002403"/>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TextBox 33"/>
          <p:cNvSpPr txBox="1"/>
          <p:nvPr/>
        </p:nvSpPr>
        <p:spPr>
          <a:xfrm>
            <a:off x="3443566" y="2962512"/>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5" name="TextBox 34"/>
          <p:cNvSpPr txBox="1"/>
          <p:nvPr/>
        </p:nvSpPr>
        <p:spPr>
          <a:xfrm>
            <a:off x="3443566" y="3482458"/>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6" name="TextBox 35"/>
          <p:cNvSpPr txBox="1"/>
          <p:nvPr/>
        </p:nvSpPr>
        <p:spPr>
          <a:xfrm>
            <a:off x="3443566" y="3964542"/>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7" name="TextBox 36"/>
          <p:cNvSpPr txBox="1"/>
          <p:nvPr/>
        </p:nvSpPr>
        <p:spPr>
          <a:xfrm>
            <a:off x="3441886" y="2558652"/>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8" name="Straight Connector 37"/>
          <p:cNvCxnSpPr>
            <a:stCxn id="37" idx="3"/>
          </p:cNvCxnSpPr>
          <p:nvPr/>
        </p:nvCxnSpPr>
        <p:spPr>
          <a:xfrm>
            <a:off x="3885562" y="2743318"/>
            <a:ext cx="1368232" cy="262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930056" y="255865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4536721" y="3001643"/>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1" name="Right Arrow 40"/>
          <p:cNvSpPr/>
          <p:nvPr/>
        </p:nvSpPr>
        <p:spPr>
          <a:xfrm>
            <a:off x="4537675" y="3531233"/>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2" name="Right Arrow 41"/>
          <p:cNvSpPr/>
          <p:nvPr/>
        </p:nvSpPr>
        <p:spPr>
          <a:xfrm>
            <a:off x="4529356" y="3990971"/>
            <a:ext cx="561975"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3" name="TextBox 42"/>
          <p:cNvSpPr txBox="1"/>
          <p:nvPr/>
        </p:nvSpPr>
        <p:spPr>
          <a:xfrm>
            <a:off x="3816287" y="2249526"/>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4" name="Straight Connector 43"/>
          <p:cNvCxnSpPr/>
          <p:nvPr/>
        </p:nvCxnSpPr>
        <p:spPr>
          <a:xfrm flipH="1" flipV="1">
            <a:off x="4530386" y="259040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5009045" y="259294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68737" y="2262226"/>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7" name="TextBox 46"/>
          <p:cNvSpPr txBox="1"/>
          <p:nvPr/>
        </p:nvSpPr>
        <p:spPr>
          <a:xfrm>
            <a:off x="4864037" y="2249526"/>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TextBox 47"/>
          <p:cNvSpPr txBox="1"/>
          <p:nvPr/>
        </p:nvSpPr>
        <p:spPr>
          <a:xfrm>
            <a:off x="957771" y="1841472"/>
            <a:ext cx="1803699" cy="400110"/>
          </a:xfrm>
          <a:prstGeom prst="rect">
            <a:avLst/>
          </a:prstGeom>
          <a:noFill/>
        </p:spPr>
        <p:txBody>
          <a:bodyPr wrap="none" rtlCol="0">
            <a:spAutoFit/>
          </a:bodyPr>
          <a:lstStyle/>
          <a:p>
            <a:r>
              <a:rPr lang="en-US" sz="2000" dirty="0" smtClean="0">
                <a:latin typeface="Corbel"/>
                <a:ea typeface="Palatino" charset="0"/>
                <a:cs typeface="Corbel"/>
              </a:rPr>
              <a:t>Fully Sync-SGD</a:t>
            </a:r>
            <a:endParaRPr lang="en-US" sz="2000" dirty="0">
              <a:latin typeface="Corbel"/>
              <a:ea typeface="Palatino" charset="0"/>
              <a:cs typeface="Corbel"/>
            </a:endParaRPr>
          </a:p>
        </p:txBody>
      </p:sp>
      <p:sp>
        <p:nvSpPr>
          <p:cNvPr id="49" name="TextBox 48"/>
          <p:cNvSpPr txBox="1"/>
          <p:nvPr/>
        </p:nvSpPr>
        <p:spPr>
          <a:xfrm>
            <a:off x="3898226" y="1842214"/>
            <a:ext cx="1418227" cy="400110"/>
          </a:xfrm>
          <a:prstGeom prst="rect">
            <a:avLst/>
          </a:prstGeom>
          <a:noFill/>
        </p:spPr>
        <p:txBody>
          <a:bodyPr wrap="none" rtlCol="0">
            <a:spAutoFit/>
          </a:bodyPr>
          <a:lstStyle/>
          <a:p>
            <a:r>
              <a:rPr lang="en-US" sz="2000" dirty="0" smtClean="0">
                <a:latin typeface="Corbel"/>
                <a:ea typeface="Palatino" charset="0"/>
                <a:cs typeface="Corbel"/>
              </a:rPr>
              <a:t>K-sync SGD</a:t>
            </a:r>
            <a:endParaRPr lang="en-US" sz="2000" dirty="0">
              <a:latin typeface="Corbel"/>
              <a:ea typeface="Palatino" charset="0"/>
              <a:cs typeface="Corbel"/>
            </a:endParaRPr>
          </a:p>
        </p:txBody>
      </p:sp>
      <p:sp>
        <p:nvSpPr>
          <p:cNvPr id="50" name="Right Arrow 49"/>
          <p:cNvSpPr/>
          <p:nvPr/>
        </p:nvSpPr>
        <p:spPr>
          <a:xfrm>
            <a:off x="6363450" y="3051811"/>
            <a:ext cx="93980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51" name="Right Arrow 50"/>
          <p:cNvSpPr/>
          <p:nvPr/>
        </p:nvSpPr>
        <p:spPr>
          <a:xfrm>
            <a:off x="6363451" y="3533400"/>
            <a:ext cx="428513"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6366357" y="4040130"/>
            <a:ext cx="936893" cy="444499"/>
          </a:xfrm>
          <a:prstGeom prst="rightArrow">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5791950" y="300023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4" name="TextBox 53"/>
          <p:cNvSpPr txBox="1"/>
          <p:nvPr/>
        </p:nvSpPr>
        <p:spPr>
          <a:xfrm>
            <a:off x="5791950" y="352018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5" name="TextBox 54"/>
          <p:cNvSpPr txBox="1"/>
          <p:nvPr/>
        </p:nvSpPr>
        <p:spPr>
          <a:xfrm>
            <a:off x="5791950" y="4002269"/>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6" name="TextBox 55"/>
          <p:cNvSpPr txBox="1"/>
          <p:nvPr/>
        </p:nvSpPr>
        <p:spPr>
          <a:xfrm>
            <a:off x="5789709" y="2596379"/>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57" name="Straight Connector 56"/>
          <p:cNvCxnSpPr>
            <a:stCxn id="58" idx="3"/>
          </p:cNvCxnSpPr>
          <p:nvPr/>
        </p:nvCxnSpPr>
        <p:spPr>
          <a:xfrm>
            <a:off x="6198795" y="2781045"/>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358402" y="2596379"/>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Right Arrow 58"/>
          <p:cNvSpPr/>
          <p:nvPr/>
        </p:nvSpPr>
        <p:spPr>
          <a:xfrm>
            <a:off x="7138150" y="3039371"/>
            <a:ext cx="617220"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0" name="Right Arrow 59"/>
          <p:cNvSpPr/>
          <p:nvPr/>
        </p:nvSpPr>
        <p:spPr>
          <a:xfrm>
            <a:off x="7139421" y="3568961"/>
            <a:ext cx="41782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1" name="Right Arrow 60"/>
          <p:cNvSpPr/>
          <p:nvPr/>
        </p:nvSpPr>
        <p:spPr>
          <a:xfrm>
            <a:off x="7128330" y="4028698"/>
            <a:ext cx="7493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cxnSp>
        <p:nvCxnSpPr>
          <p:cNvPr id="62" name="Straight Connector 61"/>
          <p:cNvCxnSpPr/>
          <p:nvPr/>
        </p:nvCxnSpPr>
        <p:spPr>
          <a:xfrm flipH="1" flipV="1">
            <a:off x="7129629" y="265066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7766752" y="262939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Right Arrow 63"/>
          <p:cNvSpPr/>
          <p:nvPr/>
        </p:nvSpPr>
        <p:spPr>
          <a:xfrm>
            <a:off x="6799003" y="3553202"/>
            <a:ext cx="323634"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5" name="TextBox 64"/>
          <p:cNvSpPr txBox="1"/>
          <p:nvPr/>
        </p:nvSpPr>
        <p:spPr>
          <a:xfrm>
            <a:off x="6164416" y="1841488"/>
            <a:ext cx="2104512" cy="400110"/>
          </a:xfrm>
          <a:prstGeom prst="rect">
            <a:avLst/>
          </a:prstGeom>
          <a:noFill/>
        </p:spPr>
        <p:txBody>
          <a:bodyPr wrap="none" rtlCol="0">
            <a:spAutoFit/>
          </a:bodyPr>
          <a:lstStyle/>
          <a:p>
            <a:r>
              <a:rPr lang="en-US" sz="2000" dirty="0" smtClean="0">
                <a:latin typeface="Corbel"/>
                <a:ea typeface="Palatino" charset="0"/>
                <a:cs typeface="Corbel"/>
              </a:rPr>
              <a:t>K-batch-sync SGD</a:t>
            </a:r>
            <a:endParaRPr lang="en-US" sz="2000" dirty="0">
              <a:latin typeface="Corbel"/>
              <a:ea typeface="Palatino" charset="0"/>
              <a:cs typeface="Corbel"/>
            </a:endParaRPr>
          </a:p>
        </p:txBody>
      </p:sp>
      <p:sp>
        <p:nvSpPr>
          <p:cNvPr id="66" name="TextBox 65"/>
          <p:cNvSpPr txBox="1"/>
          <p:nvPr/>
        </p:nvSpPr>
        <p:spPr>
          <a:xfrm>
            <a:off x="6126771" y="2339321"/>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67" name="TextBox 66"/>
          <p:cNvSpPr txBox="1"/>
          <p:nvPr/>
        </p:nvSpPr>
        <p:spPr>
          <a:xfrm>
            <a:off x="6990371" y="2326621"/>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8" name="TextBox 67"/>
          <p:cNvSpPr txBox="1"/>
          <p:nvPr/>
        </p:nvSpPr>
        <p:spPr>
          <a:xfrm>
            <a:off x="7561871" y="2339321"/>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69" name="Right Arrow 68"/>
          <p:cNvSpPr/>
          <p:nvPr/>
        </p:nvSpPr>
        <p:spPr>
          <a:xfrm>
            <a:off x="7572466" y="3561337"/>
            <a:ext cx="5610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0" name="Right Arrow 69"/>
          <p:cNvSpPr/>
          <p:nvPr/>
        </p:nvSpPr>
        <p:spPr>
          <a:xfrm>
            <a:off x="7776032" y="3053732"/>
            <a:ext cx="357434" cy="48652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1" name="Right Arrow 70"/>
          <p:cNvSpPr/>
          <p:nvPr/>
        </p:nvSpPr>
        <p:spPr>
          <a:xfrm>
            <a:off x="7789367" y="3536559"/>
            <a:ext cx="746204"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ectangle 71"/>
          <p:cNvSpPr/>
          <p:nvPr/>
        </p:nvSpPr>
        <p:spPr>
          <a:xfrm>
            <a:off x="3035300" y="1951369"/>
            <a:ext cx="5887636" cy="2776777"/>
          </a:xfrm>
          <a:prstGeom prst="rect">
            <a:avLst/>
          </a:prstGeom>
          <a:solidFill>
            <a:srgbClr val="FFFFFF">
              <a:alpha val="83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14792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latin typeface="Corbel"/>
                <a:cs typeface="Corbel"/>
              </a:rPr>
              <a:t>Expected Runtimes of SGD Variants</a:t>
            </a:r>
            <a:endParaRPr lang="en-US" dirty="0">
              <a:solidFill>
                <a:srgbClr val="800000"/>
              </a:solidFill>
              <a:latin typeface="Corbel"/>
              <a:cs typeface="Corbel"/>
            </a:endParaRPr>
          </a:p>
        </p:txBody>
      </p:sp>
      <p:sp>
        <p:nvSpPr>
          <p:cNvPr id="11" name="TextBox 10"/>
          <p:cNvSpPr txBox="1"/>
          <p:nvPr/>
        </p:nvSpPr>
        <p:spPr>
          <a:xfrm>
            <a:off x="3545783" y="1222823"/>
            <a:ext cx="1960242" cy="461665"/>
          </a:xfrm>
          <a:prstGeom prst="rect">
            <a:avLst/>
          </a:prstGeom>
          <a:noFill/>
        </p:spPr>
        <p:txBody>
          <a:bodyPr wrap="none" rtlCol="0">
            <a:spAutoFit/>
          </a:bodyPr>
          <a:lstStyle/>
          <a:p>
            <a:r>
              <a:rPr lang="en-US" sz="2400" b="1" dirty="0" smtClean="0">
                <a:latin typeface="Corbel"/>
                <a:cs typeface="Corbel"/>
              </a:rPr>
              <a:t>Sync variants</a:t>
            </a:r>
            <a:endParaRPr lang="en-US" sz="2400" b="1" dirty="0">
              <a:latin typeface="Corbel"/>
              <a:cs typeface="Corbel"/>
            </a:endParaRPr>
          </a:p>
        </p:txBody>
      </p:sp>
      <p:sp>
        <p:nvSpPr>
          <p:cNvPr id="12" name="Right Arrow 11"/>
          <p:cNvSpPr/>
          <p:nvPr/>
        </p:nvSpPr>
        <p:spPr>
          <a:xfrm>
            <a:off x="1169767" y="3013341"/>
            <a:ext cx="704850"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15" name="Right Arrow 14"/>
          <p:cNvSpPr/>
          <p:nvPr/>
        </p:nvSpPr>
        <p:spPr>
          <a:xfrm>
            <a:off x="1169768" y="3494931"/>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6" name="Right Arrow 15"/>
          <p:cNvSpPr/>
          <p:nvPr/>
        </p:nvSpPr>
        <p:spPr>
          <a:xfrm>
            <a:off x="1171948" y="4001661"/>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7" name="TextBox 16"/>
          <p:cNvSpPr txBox="1"/>
          <p:nvPr/>
        </p:nvSpPr>
        <p:spPr>
          <a:xfrm>
            <a:off x="741142" y="296176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8" name="TextBox 17"/>
          <p:cNvSpPr txBox="1"/>
          <p:nvPr/>
        </p:nvSpPr>
        <p:spPr>
          <a:xfrm>
            <a:off x="741142" y="348171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9" name="TextBox 18"/>
          <p:cNvSpPr txBox="1"/>
          <p:nvPr/>
        </p:nvSpPr>
        <p:spPr>
          <a:xfrm>
            <a:off x="741142" y="3963800"/>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20" name="TextBox 19"/>
          <p:cNvSpPr txBox="1"/>
          <p:nvPr/>
        </p:nvSpPr>
        <p:spPr>
          <a:xfrm>
            <a:off x="739461" y="2557910"/>
            <a:ext cx="443676" cy="369332"/>
          </a:xfrm>
          <a:prstGeom prst="rect">
            <a:avLst/>
          </a:prstGeom>
          <a:noFill/>
        </p:spPr>
        <p:txBody>
          <a:bodyPr wrap="none" rtlCol="0">
            <a:spAutoFit/>
          </a:bodyPr>
          <a:lstStyle/>
          <a:p>
            <a:r>
              <a:rPr lang="en-US" dirty="0" smtClean="0">
                <a:latin typeface="Corbel"/>
                <a:cs typeface="Corbel"/>
              </a:rPr>
              <a:t>PS</a:t>
            </a:r>
            <a:endParaRPr lang="en-US" baseline="-25000" dirty="0">
              <a:latin typeface="Corbel"/>
              <a:cs typeface="Corbel"/>
            </a:endParaRPr>
          </a:p>
        </p:txBody>
      </p:sp>
      <p:cxnSp>
        <p:nvCxnSpPr>
          <p:cNvPr id="21" name="Straight Connector 20"/>
          <p:cNvCxnSpPr>
            <a:stCxn id="20" idx="3"/>
          </p:cNvCxnSpPr>
          <p:nvPr/>
        </p:nvCxnSpPr>
        <p:spPr>
          <a:xfrm>
            <a:off x="1183137" y="2742576"/>
            <a:ext cx="1527670" cy="2498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165982" y="255790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a:xfrm>
            <a:off x="1884474" y="3000901"/>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4" name="Right Arrow 23"/>
          <p:cNvSpPr/>
          <p:nvPr/>
        </p:nvSpPr>
        <p:spPr>
          <a:xfrm>
            <a:off x="1866046" y="3530491"/>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5" name="Right Arrow 24"/>
          <p:cNvSpPr/>
          <p:nvPr/>
        </p:nvSpPr>
        <p:spPr>
          <a:xfrm>
            <a:off x="1876777" y="3990229"/>
            <a:ext cx="561975" cy="46736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6" name="TextBox 25"/>
          <p:cNvSpPr txBox="1"/>
          <p:nvPr/>
        </p:nvSpPr>
        <p:spPr>
          <a:xfrm>
            <a:off x="1039883" y="2248784"/>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7" name="Straight Connector 26"/>
          <p:cNvCxnSpPr/>
          <p:nvPr/>
        </p:nvCxnSpPr>
        <p:spPr>
          <a:xfrm flipH="1" flipV="1">
            <a:off x="1877807" y="258965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442191" y="259219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16158" y="2261484"/>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30" name="TextBox 29"/>
          <p:cNvSpPr txBox="1"/>
          <p:nvPr/>
        </p:nvSpPr>
        <p:spPr>
          <a:xfrm>
            <a:off x="2278133" y="224878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31" name="Right Arrow 30"/>
          <p:cNvSpPr/>
          <p:nvPr/>
        </p:nvSpPr>
        <p:spPr>
          <a:xfrm>
            <a:off x="3946171" y="3014083"/>
            <a:ext cx="70485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32" name="Right Arrow 31"/>
          <p:cNvSpPr/>
          <p:nvPr/>
        </p:nvSpPr>
        <p:spPr>
          <a:xfrm>
            <a:off x="3946172" y="3495673"/>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948352" y="4002403"/>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TextBox 33"/>
          <p:cNvSpPr txBox="1"/>
          <p:nvPr/>
        </p:nvSpPr>
        <p:spPr>
          <a:xfrm>
            <a:off x="3443566" y="2962512"/>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5" name="TextBox 34"/>
          <p:cNvSpPr txBox="1"/>
          <p:nvPr/>
        </p:nvSpPr>
        <p:spPr>
          <a:xfrm>
            <a:off x="3443566" y="3482458"/>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6" name="TextBox 35"/>
          <p:cNvSpPr txBox="1"/>
          <p:nvPr/>
        </p:nvSpPr>
        <p:spPr>
          <a:xfrm>
            <a:off x="3443566" y="3964542"/>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7" name="TextBox 36"/>
          <p:cNvSpPr txBox="1"/>
          <p:nvPr/>
        </p:nvSpPr>
        <p:spPr>
          <a:xfrm>
            <a:off x="3441886" y="2558652"/>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8" name="Straight Connector 37"/>
          <p:cNvCxnSpPr>
            <a:stCxn id="37" idx="3"/>
          </p:cNvCxnSpPr>
          <p:nvPr/>
        </p:nvCxnSpPr>
        <p:spPr>
          <a:xfrm>
            <a:off x="3885562" y="2743318"/>
            <a:ext cx="1368232" cy="262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930056" y="255865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4536721" y="3001643"/>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1" name="Right Arrow 40"/>
          <p:cNvSpPr/>
          <p:nvPr/>
        </p:nvSpPr>
        <p:spPr>
          <a:xfrm>
            <a:off x="4537675" y="3531233"/>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2" name="Right Arrow 41"/>
          <p:cNvSpPr/>
          <p:nvPr/>
        </p:nvSpPr>
        <p:spPr>
          <a:xfrm>
            <a:off x="4529356" y="3990971"/>
            <a:ext cx="561975"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3" name="TextBox 42"/>
          <p:cNvSpPr txBox="1"/>
          <p:nvPr/>
        </p:nvSpPr>
        <p:spPr>
          <a:xfrm>
            <a:off x="3816287" y="2249526"/>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4" name="Straight Connector 43"/>
          <p:cNvCxnSpPr/>
          <p:nvPr/>
        </p:nvCxnSpPr>
        <p:spPr>
          <a:xfrm flipH="1" flipV="1">
            <a:off x="4530386" y="259040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5009045" y="259294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68737" y="2262226"/>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7" name="TextBox 46"/>
          <p:cNvSpPr txBox="1"/>
          <p:nvPr/>
        </p:nvSpPr>
        <p:spPr>
          <a:xfrm>
            <a:off x="4864037" y="2249526"/>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TextBox 47"/>
          <p:cNvSpPr txBox="1"/>
          <p:nvPr/>
        </p:nvSpPr>
        <p:spPr>
          <a:xfrm>
            <a:off x="957771" y="1841472"/>
            <a:ext cx="1803699" cy="400110"/>
          </a:xfrm>
          <a:prstGeom prst="rect">
            <a:avLst/>
          </a:prstGeom>
          <a:noFill/>
        </p:spPr>
        <p:txBody>
          <a:bodyPr wrap="none" rtlCol="0">
            <a:spAutoFit/>
          </a:bodyPr>
          <a:lstStyle/>
          <a:p>
            <a:r>
              <a:rPr lang="en-US" sz="2000" dirty="0" smtClean="0">
                <a:latin typeface="Corbel"/>
                <a:ea typeface="Palatino" charset="0"/>
                <a:cs typeface="Corbel"/>
              </a:rPr>
              <a:t>Fully Sync-SGD</a:t>
            </a:r>
            <a:endParaRPr lang="en-US" sz="2000" dirty="0">
              <a:latin typeface="Corbel"/>
              <a:ea typeface="Palatino" charset="0"/>
              <a:cs typeface="Corbel"/>
            </a:endParaRPr>
          </a:p>
        </p:txBody>
      </p:sp>
      <p:sp>
        <p:nvSpPr>
          <p:cNvPr id="49" name="TextBox 48"/>
          <p:cNvSpPr txBox="1"/>
          <p:nvPr/>
        </p:nvSpPr>
        <p:spPr>
          <a:xfrm>
            <a:off x="3898226" y="1842214"/>
            <a:ext cx="1418227" cy="400110"/>
          </a:xfrm>
          <a:prstGeom prst="rect">
            <a:avLst/>
          </a:prstGeom>
          <a:noFill/>
        </p:spPr>
        <p:txBody>
          <a:bodyPr wrap="none" rtlCol="0">
            <a:spAutoFit/>
          </a:bodyPr>
          <a:lstStyle/>
          <a:p>
            <a:r>
              <a:rPr lang="en-US" sz="2000" dirty="0" smtClean="0">
                <a:latin typeface="Corbel"/>
                <a:ea typeface="Palatino" charset="0"/>
                <a:cs typeface="Corbel"/>
              </a:rPr>
              <a:t>K-sync SGD</a:t>
            </a:r>
            <a:endParaRPr lang="en-US" sz="2000" dirty="0">
              <a:latin typeface="Corbel"/>
              <a:ea typeface="Palatino" charset="0"/>
              <a:cs typeface="Corbel"/>
            </a:endParaRPr>
          </a:p>
        </p:txBody>
      </p:sp>
      <p:sp>
        <p:nvSpPr>
          <p:cNvPr id="50" name="Right Arrow 49"/>
          <p:cNvSpPr/>
          <p:nvPr/>
        </p:nvSpPr>
        <p:spPr>
          <a:xfrm>
            <a:off x="6363450" y="3051811"/>
            <a:ext cx="93980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51" name="Right Arrow 50"/>
          <p:cNvSpPr/>
          <p:nvPr/>
        </p:nvSpPr>
        <p:spPr>
          <a:xfrm>
            <a:off x="6363451" y="3533400"/>
            <a:ext cx="428513"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6366357" y="4040130"/>
            <a:ext cx="936893" cy="444499"/>
          </a:xfrm>
          <a:prstGeom prst="rightArrow">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5791950" y="300023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4" name="TextBox 53"/>
          <p:cNvSpPr txBox="1"/>
          <p:nvPr/>
        </p:nvSpPr>
        <p:spPr>
          <a:xfrm>
            <a:off x="5791950" y="352018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5" name="TextBox 54"/>
          <p:cNvSpPr txBox="1"/>
          <p:nvPr/>
        </p:nvSpPr>
        <p:spPr>
          <a:xfrm>
            <a:off x="5791950" y="4002269"/>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6" name="TextBox 55"/>
          <p:cNvSpPr txBox="1"/>
          <p:nvPr/>
        </p:nvSpPr>
        <p:spPr>
          <a:xfrm>
            <a:off x="5789709" y="2596379"/>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57" name="Straight Connector 56"/>
          <p:cNvCxnSpPr>
            <a:stCxn id="58" idx="3"/>
          </p:cNvCxnSpPr>
          <p:nvPr/>
        </p:nvCxnSpPr>
        <p:spPr>
          <a:xfrm>
            <a:off x="6198795" y="2781045"/>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358402" y="2596379"/>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Right Arrow 58"/>
          <p:cNvSpPr/>
          <p:nvPr/>
        </p:nvSpPr>
        <p:spPr>
          <a:xfrm>
            <a:off x="7138150" y="3039371"/>
            <a:ext cx="617220"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0" name="Right Arrow 59"/>
          <p:cNvSpPr/>
          <p:nvPr/>
        </p:nvSpPr>
        <p:spPr>
          <a:xfrm>
            <a:off x="7139421" y="3568961"/>
            <a:ext cx="41782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1" name="Right Arrow 60"/>
          <p:cNvSpPr/>
          <p:nvPr/>
        </p:nvSpPr>
        <p:spPr>
          <a:xfrm>
            <a:off x="7128330" y="4028698"/>
            <a:ext cx="7493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cxnSp>
        <p:nvCxnSpPr>
          <p:cNvPr id="62" name="Straight Connector 61"/>
          <p:cNvCxnSpPr/>
          <p:nvPr/>
        </p:nvCxnSpPr>
        <p:spPr>
          <a:xfrm flipH="1" flipV="1">
            <a:off x="7129629" y="265066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7766752" y="262939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Right Arrow 63"/>
          <p:cNvSpPr/>
          <p:nvPr/>
        </p:nvSpPr>
        <p:spPr>
          <a:xfrm>
            <a:off x="6799003" y="3553202"/>
            <a:ext cx="323634"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5" name="TextBox 64"/>
          <p:cNvSpPr txBox="1"/>
          <p:nvPr/>
        </p:nvSpPr>
        <p:spPr>
          <a:xfrm>
            <a:off x="6164416" y="1841488"/>
            <a:ext cx="2104512" cy="400110"/>
          </a:xfrm>
          <a:prstGeom prst="rect">
            <a:avLst/>
          </a:prstGeom>
          <a:noFill/>
        </p:spPr>
        <p:txBody>
          <a:bodyPr wrap="none" rtlCol="0">
            <a:spAutoFit/>
          </a:bodyPr>
          <a:lstStyle/>
          <a:p>
            <a:r>
              <a:rPr lang="en-US" sz="2000" dirty="0" smtClean="0">
                <a:latin typeface="Corbel"/>
                <a:ea typeface="Palatino" charset="0"/>
                <a:cs typeface="Corbel"/>
              </a:rPr>
              <a:t>K-batch-sync SGD</a:t>
            </a:r>
            <a:endParaRPr lang="en-US" sz="2000" dirty="0">
              <a:latin typeface="Corbel"/>
              <a:ea typeface="Palatino" charset="0"/>
              <a:cs typeface="Corbel"/>
            </a:endParaRPr>
          </a:p>
        </p:txBody>
      </p:sp>
      <p:sp>
        <p:nvSpPr>
          <p:cNvPr id="66" name="TextBox 65"/>
          <p:cNvSpPr txBox="1"/>
          <p:nvPr/>
        </p:nvSpPr>
        <p:spPr>
          <a:xfrm>
            <a:off x="6126771" y="2339321"/>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67" name="TextBox 66"/>
          <p:cNvSpPr txBox="1"/>
          <p:nvPr/>
        </p:nvSpPr>
        <p:spPr>
          <a:xfrm>
            <a:off x="6990371" y="2326621"/>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8" name="TextBox 67"/>
          <p:cNvSpPr txBox="1"/>
          <p:nvPr/>
        </p:nvSpPr>
        <p:spPr>
          <a:xfrm>
            <a:off x="7561871" y="2339321"/>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69" name="Right Arrow 68"/>
          <p:cNvSpPr/>
          <p:nvPr/>
        </p:nvSpPr>
        <p:spPr>
          <a:xfrm>
            <a:off x="7572466" y="3561337"/>
            <a:ext cx="5610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0" name="Right Arrow 69"/>
          <p:cNvSpPr/>
          <p:nvPr/>
        </p:nvSpPr>
        <p:spPr>
          <a:xfrm>
            <a:off x="7776032" y="3053732"/>
            <a:ext cx="357434" cy="48652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1" name="Right Arrow 70"/>
          <p:cNvSpPr/>
          <p:nvPr/>
        </p:nvSpPr>
        <p:spPr>
          <a:xfrm>
            <a:off x="7789367" y="3536559"/>
            <a:ext cx="746204"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ectangle 71"/>
          <p:cNvSpPr/>
          <p:nvPr/>
        </p:nvSpPr>
        <p:spPr>
          <a:xfrm>
            <a:off x="3035300" y="1951369"/>
            <a:ext cx="5887636" cy="2776777"/>
          </a:xfrm>
          <a:prstGeom prst="rect">
            <a:avLst/>
          </a:prstGeom>
          <a:solidFill>
            <a:srgbClr val="FFFFFF">
              <a:alpha val="83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28623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latin typeface="Corbel"/>
                <a:cs typeface="Corbel"/>
              </a:rPr>
              <a:t>Expected Runtimes of SGD Variants</a:t>
            </a:r>
            <a:endParaRPr lang="en-US" dirty="0">
              <a:solidFill>
                <a:srgbClr val="800000"/>
              </a:solidFill>
              <a:latin typeface="Corbel"/>
              <a:cs typeface="Corbel"/>
            </a:endParaRPr>
          </a:p>
        </p:txBody>
      </p:sp>
      <p:sp>
        <p:nvSpPr>
          <p:cNvPr id="11" name="TextBox 10"/>
          <p:cNvSpPr txBox="1"/>
          <p:nvPr/>
        </p:nvSpPr>
        <p:spPr>
          <a:xfrm>
            <a:off x="3545783" y="1222823"/>
            <a:ext cx="1960242" cy="461665"/>
          </a:xfrm>
          <a:prstGeom prst="rect">
            <a:avLst/>
          </a:prstGeom>
          <a:noFill/>
        </p:spPr>
        <p:txBody>
          <a:bodyPr wrap="none" rtlCol="0">
            <a:spAutoFit/>
          </a:bodyPr>
          <a:lstStyle/>
          <a:p>
            <a:r>
              <a:rPr lang="en-US" sz="2400" b="1" dirty="0" smtClean="0">
                <a:latin typeface="Corbel"/>
                <a:cs typeface="Corbel"/>
              </a:rPr>
              <a:t>Sync variants</a:t>
            </a:r>
            <a:endParaRPr lang="en-US" sz="2400" b="1" dirty="0">
              <a:latin typeface="Corbel"/>
              <a:cs typeface="Corbel"/>
            </a:endParaRPr>
          </a:p>
        </p:txBody>
      </p:sp>
      <p:sp>
        <p:nvSpPr>
          <p:cNvPr id="12" name="Right Arrow 11"/>
          <p:cNvSpPr/>
          <p:nvPr/>
        </p:nvSpPr>
        <p:spPr>
          <a:xfrm>
            <a:off x="1169767" y="3013341"/>
            <a:ext cx="704850"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15" name="Right Arrow 14"/>
          <p:cNvSpPr/>
          <p:nvPr/>
        </p:nvSpPr>
        <p:spPr>
          <a:xfrm>
            <a:off x="1169768" y="3494931"/>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6" name="Right Arrow 15"/>
          <p:cNvSpPr/>
          <p:nvPr/>
        </p:nvSpPr>
        <p:spPr>
          <a:xfrm>
            <a:off x="1171948" y="4001661"/>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7" name="TextBox 16"/>
          <p:cNvSpPr txBox="1"/>
          <p:nvPr/>
        </p:nvSpPr>
        <p:spPr>
          <a:xfrm>
            <a:off x="741142" y="296176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8" name="TextBox 17"/>
          <p:cNvSpPr txBox="1"/>
          <p:nvPr/>
        </p:nvSpPr>
        <p:spPr>
          <a:xfrm>
            <a:off x="741142" y="348171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9" name="TextBox 18"/>
          <p:cNvSpPr txBox="1"/>
          <p:nvPr/>
        </p:nvSpPr>
        <p:spPr>
          <a:xfrm>
            <a:off x="741142" y="3963800"/>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20" name="TextBox 19"/>
          <p:cNvSpPr txBox="1"/>
          <p:nvPr/>
        </p:nvSpPr>
        <p:spPr>
          <a:xfrm>
            <a:off x="739461" y="2557910"/>
            <a:ext cx="443676" cy="369332"/>
          </a:xfrm>
          <a:prstGeom prst="rect">
            <a:avLst/>
          </a:prstGeom>
          <a:noFill/>
        </p:spPr>
        <p:txBody>
          <a:bodyPr wrap="none" rtlCol="0">
            <a:spAutoFit/>
          </a:bodyPr>
          <a:lstStyle/>
          <a:p>
            <a:r>
              <a:rPr lang="en-US" dirty="0" smtClean="0">
                <a:latin typeface="Corbel"/>
                <a:cs typeface="Corbel"/>
              </a:rPr>
              <a:t>PS</a:t>
            </a:r>
            <a:endParaRPr lang="en-US" baseline="-25000" dirty="0">
              <a:latin typeface="Corbel"/>
              <a:cs typeface="Corbel"/>
            </a:endParaRPr>
          </a:p>
        </p:txBody>
      </p:sp>
      <p:cxnSp>
        <p:nvCxnSpPr>
          <p:cNvPr id="21" name="Straight Connector 20"/>
          <p:cNvCxnSpPr>
            <a:stCxn id="20" idx="3"/>
          </p:cNvCxnSpPr>
          <p:nvPr/>
        </p:nvCxnSpPr>
        <p:spPr>
          <a:xfrm>
            <a:off x="1183137" y="2742576"/>
            <a:ext cx="1527670" cy="2498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165982" y="255790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a:xfrm>
            <a:off x="1884474" y="3000901"/>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4" name="Right Arrow 23"/>
          <p:cNvSpPr/>
          <p:nvPr/>
        </p:nvSpPr>
        <p:spPr>
          <a:xfrm>
            <a:off x="1866046" y="3530491"/>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5" name="Right Arrow 24"/>
          <p:cNvSpPr/>
          <p:nvPr/>
        </p:nvSpPr>
        <p:spPr>
          <a:xfrm>
            <a:off x="1876777" y="3990229"/>
            <a:ext cx="561975" cy="46736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6" name="TextBox 25"/>
          <p:cNvSpPr txBox="1"/>
          <p:nvPr/>
        </p:nvSpPr>
        <p:spPr>
          <a:xfrm>
            <a:off x="1039883" y="2248784"/>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7" name="Straight Connector 26"/>
          <p:cNvCxnSpPr/>
          <p:nvPr/>
        </p:nvCxnSpPr>
        <p:spPr>
          <a:xfrm flipH="1" flipV="1">
            <a:off x="1877807" y="258965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442191" y="259219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16158" y="2261484"/>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30" name="TextBox 29"/>
          <p:cNvSpPr txBox="1"/>
          <p:nvPr/>
        </p:nvSpPr>
        <p:spPr>
          <a:xfrm>
            <a:off x="2278133" y="224878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31" name="Right Arrow 30"/>
          <p:cNvSpPr/>
          <p:nvPr/>
        </p:nvSpPr>
        <p:spPr>
          <a:xfrm>
            <a:off x="3946171" y="3014083"/>
            <a:ext cx="704850"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32" name="Right Arrow 31"/>
          <p:cNvSpPr/>
          <p:nvPr/>
        </p:nvSpPr>
        <p:spPr>
          <a:xfrm>
            <a:off x="3946172" y="3495673"/>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948352" y="4002403"/>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TextBox 33"/>
          <p:cNvSpPr txBox="1"/>
          <p:nvPr/>
        </p:nvSpPr>
        <p:spPr>
          <a:xfrm>
            <a:off x="3443566" y="2962512"/>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5" name="TextBox 34"/>
          <p:cNvSpPr txBox="1"/>
          <p:nvPr/>
        </p:nvSpPr>
        <p:spPr>
          <a:xfrm>
            <a:off x="3443566" y="3482458"/>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6" name="TextBox 35"/>
          <p:cNvSpPr txBox="1"/>
          <p:nvPr/>
        </p:nvSpPr>
        <p:spPr>
          <a:xfrm>
            <a:off x="3443566" y="3964542"/>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7" name="TextBox 36"/>
          <p:cNvSpPr txBox="1"/>
          <p:nvPr/>
        </p:nvSpPr>
        <p:spPr>
          <a:xfrm>
            <a:off x="3441886" y="2558652"/>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8" name="Straight Connector 37"/>
          <p:cNvCxnSpPr>
            <a:stCxn id="37" idx="3"/>
          </p:cNvCxnSpPr>
          <p:nvPr/>
        </p:nvCxnSpPr>
        <p:spPr>
          <a:xfrm>
            <a:off x="3885562" y="2743318"/>
            <a:ext cx="1368232" cy="262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930056" y="255865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816287" y="2249526"/>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48" name="TextBox 47"/>
          <p:cNvSpPr txBox="1"/>
          <p:nvPr/>
        </p:nvSpPr>
        <p:spPr>
          <a:xfrm>
            <a:off x="957771" y="1841472"/>
            <a:ext cx="1803699" cy="400110"/>
          </a:xfrm>
          <a:prstGeom prst="rect">
            <a:avLst/>
          </a:prstGeom>
          <a:noFill/>
        </p:spPr>
        <p:txBody>
          <a:bodyPr wrap="none" rtlCol="0">
            <a:spAutoFit/>
          </a:bodyPr>
          <a:lstStyle/>
          <a:p>
            <a:r>
              <a:rPr lang="en-US" sz="2000" dirty="0" smtClean="0">
                <a:latin typeface="Corbel"/>
                <a:ea typeface="Palatino" charset="0"/>
                <a:cs typeface="Corbel"/>
              </a:rPr>
              <a:t>Fully Sync-SGD</a:t>
            </a:r>
            <a:endParaRPr lang="en-US" sz="2000" dirty="0">
              <a:latin typeface="Corbel"/>
              <a:ea typeface="Palatino" charset="0"/>
              <a:cs typeface="Corbel"/>
            </a:endParaRPr>
          </a:p>
        </p:txBody>
      </p:sp>
      <p:sp>
        <p:nvSpPr>
          <p:cNvPr id="49" name="TextBox 48"/>
          <p:cNvSpPr txBox="1"/>
          <p:nvPr/>
        </p:nvSpPr>
        <p:spPr>
          <a:xfrm>
            <a:off x="3898226" y="1842214"/>
            <a:ext cx="1418227" cy="400110"/>
          </a:xfrm>
          <a:prstGeom prst="rect">
            <a:avLst/>
          </a:prstGeom>
          <a:noFill/>
        </p:spPr>
        <p:txBody>
          <a:bodyPr wrap="none" rtlCol="0">
            <a:spAutoFit/>
          </a:bodyPr>
          <a:lstStyle/>
          <a:p>
            <a:r>
              <a:rPr lang="en-US" sz="2000" dirty="0" smtClean="0">
                <a:latin typeface="Corbel"/>
                <a:ea typeface="Palatino" charset="0"/>
                <a:cs typeface="Corbel"/>
              </a:rPr>
              <a:t>K-sync SGD</a:t>
            </a:r>
            <a:endParaRPr lang="en-US" sz="2000" dirty="0">
              <a:latin typeface="Corbel"/>
              <a:ea typeface="Palatino" charset="0"/>
              <a:cs typeface="Corbel"/>
            </a:endParaRPr>
          </a:p>
        </p:txBody>
      </p:sp>
      <p:sp>
        <p:nvSpPr>
          <p:cNvPr id="50" name="Right Arrow 49"/>
          <p:cNvSpPr/>
          <p:nvPr/>
        </p:nvSpPr>
        <p:spPr>
          <a:xfrm>
            <a:off x="6363450" y="3051811"/>
            <a:ext cx="93980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51" name="Right Arrow 50"/>
          <p:cNvSpPr/>
          <p:nvPr/>
        </p:nvSpPr>
        <p:spPr>
          <a:xfrm>
            <a:off x="6363451" y="3533400"/>
            <a:ext cx="428513"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6366357" y="4040130"/>
            <a:ext cx="936893" cy="444499"/>
          </a:xfrm>
          <a:prstGeom prst="rightArrow">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5791950" y="300023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4" name="TextBox 53"/>
          <p:cNvSpPr txBox="1"/>
          <p:nvPr/>
        </p:nvSpPr>
        <p:spPr>
          <a:xfrm>
            <a:off x="5791950" y="352018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5" name="TextBox 54"/>
          <p:cNvSpPr txBox="1"/>
          <p:nvPr/>
        </p:nvSpPr>
        <p:spPr>
          <a:xfrm>
            <a:off x="5791950" y="4002269"/>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6" name="TextBox 55"/>
          <p:cNvSpPr txBox="1"/>
          <p:nvPr/>
        </p:nvSpPr>
        <p:spPr>
          <a:xfrm>
            <a:off x="5789709" y="2596379"/>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57" name="Straight Connector 56"/>
          <p:cNvCxnSpPr>
            <a:stCxn id="58" idx="3"/>
          </p:cNvCxnSpPr>
          <p:nvPr/>
        </p:nvCxnSpPr>
        <p:spPr>
          <a:xfrm>
            <a:off x="6198795" y="2781045"/>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358402" y="2596379"/>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Right Arrow 58"/>
          <p:cNvSpPr/>
          <p:nvPr/>
        </p:nvSpPr>
        <p:spPr>
          <a:xfrm>
            <a:off x="7138150" y="3039371"/>
            <a:ext cx="617220"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0" name="Right Arrow 59"/>
          <p:cNvSpPr/>
          <p:nvPr/>
        </p:nvSpPr>
        <p:spPr>
          <a:xfrm>
            <a:off x="7139421" y="3568961"/>
            <a:ext cx="41782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1" name="Right Arrow 60"/>
          <p:cNvSpPr/>
          <p:nvPr/>
        </p:nvSpPr>
        <p:spPr>
          <a:xfrm>
            <a:off x="7128330" y="4028698"/>
            <a:ext cx="7493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cxnSp>
        <p:nvCxnSpPr>
          <p:cNvPr id="62" name="Straight Connector 61"/>
          <p:cNvCxnSpPr/>
          <p:nvPr/>
        </p:nvCxnSpPr>
        <p:spPr>
          <a:xfrm flipH="1" flipV="1">
            <a:off x="7129629" y="265066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7766752" y="262939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Right Arrow 63"/>
          <p:cNvSpPr/>
          <p:nvPr/>
        </p:nvSpPr>
        <p:spPr>
          <a:xfrm>
            <a:off x="6799003" y="3553202"/>
            <a:ext cx="323634"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5" name="TextBox 64"/>
          <p:cNvSpPr txBox="1"/>
          <p:nvPr/>
        </p:nvSpPr>
        <p:spPr>
          <a:xfrm>
            <a:off x="6164416" y="1841488"/>
            <a:ext cx="2104512" cy="400110"/>
          </a:xfrm>
          <a:prstGeom prst="rect">
            <a:avLst/>
          </a:prstGeom>
          <a:noFill/>
        </p:spPr>
        <p:txBody>
          <a:bodyPr wrap="none" rtlCol="0">
            <a:spAutoFit/>
          </a:bodyPr>
          <a:lstStyle/>
          <a:p>
            <a:r>
              <a:rPr lang="en-US" sz="2000" dirty="0" smtClean="0">
                <a:latin typeface="Corbel"/>
                <a:ea typeface="Palatino" charset="0"/>
                <a:cs typeface="Corbel"/>
              </a:rPr>
              <a:t>K-batch-sync SGD</a:t>
            </a:r>
            <a:endParaRPr lang="en-US" sz="2000" dirty="0">
              <a:latin typeface="Corbel"/>
              <a:ea typeface="Palatino" charset="0"/>
              <a:cs typeface="Corbel"/>
            </a:endParaRPr>
          </a:p>
        </p:txBody>
      </p:sp>
      <p:sp>
        <p:nvSpPr>
          <p:cNvPr id="66" name="TextBox 65"/>
          <p:cNvSpPr txBox="1"/>
          <p:nvPr/>
        </p:nvSpPr>
        <p:spPr>
          <a:xfrm>
            <a:off x="6126771" y="2339321"/>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67" name="TextBox 66"/>
          <p:cNvSpPr txBox="1"/>
          <p:nvPr/>
        </p:nvSpPr>
        <p:spPr>
          <a:xfrm>
            <a:off x="6990371" y="2326621"/>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8" name="TextBox 67"/>
          <p:cNvSpPr txBox="1"/>
          <p:nvPr/>
        </p:nvSpPr>
        <p:spPr>
          <a:xfrm>
            <a:off x="7561871" y="2339321"/>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69" name="Right Arrow 68"/>
          <p:cNvSpPr/>
          <p:nvPr/>
        </p:nvSpPr>
        <p:spPr>
          <a:xfrm>
            <a:off x="7572466" y="3561337"/>
            <a:ext cx="5610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0" name="Right Arrow 69"/>
          <p:cNvSpPr/>
          <p:nvPr/>
        </p:nvSpPr>
        <p:spPr>
          <a:xfrm>
            <a:off x="7776032" y="3053732"/>
            <a:ext cx="357434" cy="48652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1" name="Right Arrow 70"/>
          <p:cNvSpPr/>
          <p:nvPr/>
        </p:nvSpPr>
        <p:spPr>
          <a:xfrm>
            <a:off x="7789367" y="3536559"/>
            <a:ext cx="746204"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ectangle 71"/>
          <p:cNvSpPr/>
          <p:nvPr/>
        </p:nvSpPr>
        <p:spPr>
          <a:xfrm>
            <a:off x="5506025" y="1951369"/>
            <a:ext cx="3416910" cy="2776777"/>
          </a:xfrm>
          <a:prstGeom prst="rect">
            <a:avLst/>
          </a:prstGeom>
          <a:solidFill>
            <a:srgbClr val="FFFFFF">
              <a:alpha val="83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152408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latin typeface="Corbel"/>
                <a:cs typeface="Corbel"/>
              </a:rPr>
              <a:t>Expected Runtimes of SGD Variants</a:t>
            </a:r>
            <a:endParaRPr lang="en-US" dirty="0">
              <a:solidFill>
                <a:srgbClr val="800000"/>
              </a:solidFill>
              <a:latin typeface="Corbel"/>
              <a:cs typeface="Corbel"/>
            </a:endParaRPr>
          </a:p>
        </p:txBody>
      </p:sp>
      <p:sp>
        <p:nvSpPr>
          <p:cNvPr id="11" name="TextBox 10"/>
          <p:cNvSpPr txBox="1"/>
          <p:nvPr/>
        </p:nvSpPr>
        <p:spPr>
          <a:xfrm>
            <a:off x="3545783" y="1222823"/>
            <a:ext cx="1960242" cy="461665"/>
          </a:xfrm>
          <a:prstGeom prst="rect">
            <a:avLst/>
          </a:prstGeom>
          <a:noFill/>
        </p:spPr>
        <p:txBody>
          <a:bodyPr wrap="none" rtlCol="0">
            <a:spAutoFit/>
          </a:bodyPr>
          <a:lstStyle/>
          <a:p>
            <a:r>
              <a:rPr lang="en-US" sz="2400" b="1" dirty="0" smtClean="0">
                <a:latin typeface="Corbel"/>
                <a:cs typeface="Corbel"/>
              </a:rPr>
              <a:t>Sync variants</a:t>
            </a:r>
            <a:endParaRPr lang="en-US" sz="2400" b="1" dirty="0">
              <a:latin typeface="Corbel"/>
              <a:cs typeface="Corbel"/>
            </a:endParaRPr>
          </a:p>
        </p:txBody>
      </p:sp>
      <p:sp>
        <p:nvSpPr>
          <p:cNvPr id="12" name="Right Arrow 11"/>
          <p:cNvSpPr/>
          <p:nvPr/>
        </p:nvSpPr>
        <p:spPr>
          <a:xfrm>
            <a:off x="1169767" y="3013341"/>
            <a:ext cx="704850"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15" name="Right Arrow 14"/>
          <p:cNvSpPr/>
          <p:nvPr/>
        </p:nvSpPr>
        <p:spPr>
          <a:xfrm>
            <a:off x="1169768" y="3494931"/>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6" name="Right Arrow 15"/>
          <p:cNvSpPr/>
          <p:nvPr/>
        </p:nvSpPr>
        <p:spPr>
          <a:xfrm>
            <a:off x="1171948" y="4001661"/>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7" name="TextBox 16"/>
          <p:cNvSpPr txBox="1"/>
          <p:nvPr/>
        </p:nvSpPr>
        <p:spPr>
          <a:xfrm>
            <a:off x="741142" y="296176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8" name="TextBox 17"/>
          <p:cNvSpPr txBox="1"/>
          <p:nvPr/>
        </p:nvSpPr>
        <p:spPr>
          <a:xfrm>
            <a:off x="741142" y="348171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9" name="TextBox 18"/>
          <p:cNvSpPr txBox="1"/>
          <p:nvPr/>
        </p:nvSpPr>
        <p:spPr>
          <a:xfrm>
            <a:off x="741142" y="3963800"/>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20" name="TextBox 19"/>
          <p:cNvSpPr txBox="1"/>
          <p:nvPr/>
        </p:nvSpPr>
        <p:spPr>
          <a:xfrm>
            <a:off x="739461" y="2557910"/>
            <a:ext cx="443676" cy="369332"/>
          </a:xfrm>
          <a:prstGeom prst="rect">
            <a:avLst/>
          </a:prstGeom>
          <a:noFill/>
        </p:spPr>
        <p:txBody>
          <a:bodyPr wrap="none" rtlCol="0">
            <a:spAutoFit/>
          </a:bodyPr>
          <a:lstStyle/>
          <a:p>
            <a:r>
              <a:rPr lang="en-US" dirty="0" smtClean="0">
                <a:latin typeface="Corbel"/>
                <a:cs typeface="Corbel"/>
              </a:rPr>
              <a:t>PS</a:t>
            </a:r>
            <a:endParaRPr lang="en-US" baseline="-25000" dirty="0">
              <a:latin typeface="Corbel"/>
              <a:cs typeface="Corbel"/>
            </a:endParaRPr>
          </a:p>
        </p:txBody>
      </p:sp>
      <p:cxnSp>
        <p:nvCxnSpPr>
          <p:cNvPr id="21" name="Straight Connector 20"/>
          <p:cNvCxnSpPr>
            <a:stCxn id="20" idx="3"/>
          </p:cNvCxnSpPr>
          <p:nvPr/>
        </p:nvCxnSpPr>
        <p:spPr>
          <a:xfrm>
            <a:off x="1183137" y="2742576"/>
            <a:ext cx="1527670" cy="2498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165982" y="255790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a:xfrm>
            <a:off x="1884474" y="3000901"/>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4" name="Right Arrow 23"/>
          <p:cNvSpPr/>
          <p:nvPr/>
        </p:nvSpPr>
        <p:spPr>
          <a:xfrm>
            <a:off x="1866046" y="3530491"/>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5" name="Right Arrow 24"/>
          <p:cNvSpPr/>
          <p:nvPr/>
        </p:nvSpPr>
        <p:spPr>
          <a:xfrm>
            <a:off x="1876777" y="3990229"/>
            <a:ext cx="561975" cy="46736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6" name="TextBox 25"/>
          <p:cNvSpPr txBox="1"/>
          <p:nvPr/>
        </p:nvSpPr>
        <p:spPr>
          <a:xfrm>
            <a:off x="1039883" y="2248784"/>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7" name="Straight Connector 26"/>
          <p:cNvCxnSpPr/>
          <p:nvPr/>
        </p:nvCxnSpPr>
        <p:spPr>
          <a:xfrm flipH="1" flipV="1">
            <a:off x="1877807" y="258965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442191" y="259219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16158" y="2261484"/>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30" name="TextBox 29"/>
          <p:cNvSpPr txBox="1"/>
          <p:nvPr/>
        </p:nvSpPr>
        <p:spPr>
          <a:xfrm>
            <a:off x="2278133" y="224878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31" name="Right Arrow 30"/>
          <p:cNvSpPr/>
          <p:nvPr/>
        </p:nvSpPr>
        <p:spPr>
          <a:xfrm>
            <a:off x="3946171" y="3014083"/>
            <a:ext cx="70485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32" name="Right Arrow 31"/>
          <p:cNvSpPr/>
          <p:nvPr/>
        </p:nvSpPr>
        <p:spPr>
          <a:xfrm>
            <a:off x="3946172" y="3495673"/>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948352" y="4002403"/>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TextBox 33"/>
          <p:cNvSpPr txBox="1"/>
          <p:nvPr/>
        </p:nvSpPr>
        <p:spPr>
          <a:xfrm>
            <a:off x="3443566" y="2962512"/>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5" name="TextBox 34"/>
          <p:cNvSpPr txBox="1"/>
          <p:nvPr/>
        </p:nvSpPr>
        <p:spPr>
          <a:xfrm>
            <a:off x="3443566" y="3482458"/>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6" name="TextBox 35"/>
          <p:cNvSpPr txBox="1"/>
          <p:nvPr/>
        </p:nvSpPr>
        <p:spPr>
          <a:xfrm>
            <a:off x="3443566" y="3964542"/>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7" name="TextBox 36"/>
          <p:cNvSpPr txBox="1"/>
          <p:nvPr/>
        </p:nvSpPr>
        <p:spPr>
          <a:xfrm>
            <a:off x="3441886" y="2558652"/>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8" name="Straight Connector 37"/>
          <p:cNvCxnSpPr>
            <a:stCxn id="37" idx="3"/>
          </p:cNvCxnSpPr>
          <p:nvPr/>
        </p:nvCxnSpPr>
        <p:spPr>
          <a:xfrm>
            <a:off x="3885562" y="2743318"/>
            <a:ext cx="1368232" cy="262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930056" y="255865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816287" y="2249526"/>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4" name="Straight Connector 43"/>
          <p:cNvCxnSpPr/>
          <p:nvPr/>
        </p:nvCxnSpPr>
        <p:spPr>
          <a:xfrm flipH="1" flipV="1">
            <a:off x="4530386" y="259040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68737" y="2262226"/>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8" name="TextBox 47"/>
          <p:cNvSpPr txBox="1"/>
          <p:nvPr/>
        </p:nvSpPr>
        <p:spPr>
          <a:xfrm>
            <a:off x="957771" y="1841472"/>
            <a:ext cx="1803699" cy="400110"/>
          </a:xfrm>
          <a:prstGeom prst="rect">
            <a:avLst/>
          </a:prstGeom>
          <a:noFill/>
        </p:spPr>
        <p:txBody>
          <a:bodyPr wrap="none" rtlCol="0">
            <a:spAutoFit/>
          </a:bodyPr>
          <a:lstStyle/>
          <a:p>
            <a:r>
              <a:rPr lang="en-US" sz="2000" dirty="0" smtClean="0">
                <a:latin typeface="Corbel"/>
                <a:ea typeface="Palatino" charset="0"/>
                <a:cs typeface="Corbel"/>
              </a:rPr>
              <a:t>Fully Sync-SGD</a:t>
            </a:r>
            <a:endParaRPr lang="en-US" sz="2000" dirty="0">
              <a:latin typeface="Corbel"/>
              <a:ea typeface="Palatino" charset="0"/>
              <a:cs typeface="Corbel"/>
            </a:endParaRPr>
          </a:p>
        </p:txBody>
      </p:sp>
      <p:sp>
        <p:nvSpPr>
          <p:cNvPr id="49" name="TextBox 48"/>
          <p:cNvSpPr txBox="1"/>
          <p:nvPr/>
        </p:nvSpPr>
        <p:spPr>
          <a:xfrm>
            <a:off x="3898226" y="1842214"/>
            <a:ext cx="1418227" cy="400110"/>
          </a:xfrm>
          <a:prstGeom prst="rect">
            <a:avLst/>
          </a:prstGeom>
          <a:noFill/>
        </p:spPr>
        <p:txBody>
          <a:bodyPr wrap="none" rtlCol="0">
            <a:spAutoFit/>
          </a:bodyPr>
          <a:lstStyle/>
          <a:p>
            <a:r>
              <a:rPr lang="en-US" sz="2000" dirty="0" smtClean="0">
                <a:latin typeface="Corbel"/>
                <a:ea typeface="Palatino" charset="0"/>
                <a:cs typeface="Corbel"/>
              </a:rPr>
              <a:t>K-sync SGD</a:t>
            </a:r>
            <a:endParaRPr lang="en-US" sz="2000" dirty="0">
              <a:latin typeface="Corbel"/>
              <a:ea typeface="Palatino" charset="0"/>
              <a:cs typeface="Corbel"/>
            </a:endParaRPr>
          </a:p>
        </p:txBody>
      </p:sp>
      <p:sp>
        <p:nvSpPr>
          <p:cNvPr id="50" name="Right Arrow 49"/>
          <p:cNvSpPr/>
          <p:nvPr/>
        </p:nvSpPr>
        <p:spPr>
          <a:xfrm>
            <a:off x="6363450" y="3051811"/>
            <a:ext cx="93980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51" name="Right Arrow 50"/>
          <p:cNvSpPr/>
          <p:nvPr/>
        </p:nvSpPr>
        <p:spPr>
          <a:xfrm>
            <a:off x="6363451" y="3533400"/>
            <a:ext cx="428513"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6366357" y="4040130"/>
            <a:ext cx="936893" cy="444499"/>
          </a:xfrm>
          <a:prstGeom prst="rightArrow">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5791950" y="300023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4" name="TextBox 53"/>
          <p:cNvSpPr txBox="1"/>
          <p:nvPr/>
        </p:nvSpPr>
        <p:spPr>
          <a:xfrm>
            <a:off x="5791950" y="352018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5" name="TextBox 54"/>
          <p:cNvSpPr txBox="1"/>
          <p:nvPr/>
        </p:nvSpPr>
        <p:spPr>
          <a:xfrm>
            <a:off x="5791950" y="4002269"/>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6" name="TextBox 55"/>
          <p:cNvSpPr txBox="1"/>
          <p:nvPr/>
        </p:nvSpPr>
        <p:spPr>
          <a:xfrm>
            <a:off x="5789709" y="2596379"/>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57" name="Straight Connector 56"/>
          <p:cNvCxnSpPr>
            <a:stCxn id="58" idx="3"/>
          </p:cNvCxnSpPr>
          <p:nvPr/>
        </p:nvCxnSpPr>
        <p:spPr>
          <a:xfrm>
            <a:off x="6198795" y="2781045"/>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358402" y="2596379"/>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Right Arrow 58"/>
          <p:cNvSpPr/>
          <p:nvPr/>
        </p:nvSpPr>
        <p:spPr>
          <a:xfrm>
            <a:off x="7138150" y="3039371"/>
            <a:ext cx="617220"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0" name="Right Arrow 59"/>
          <p:cNvSpPr/>
          <p:nvPr/>
        </p:nvSpPr>
        <p:spPr>
          <a:xfrm>
            <a:off x="7139421" y="3568961"/>
            <a:ext cx="41782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1" name="Right Arrow 60"/>
          <p:cNvSpPr/>
          <p:nvPr/>
        </p:nvSpPr>
        <p:spPr>
          <a:xfrm>
            <a:off x="7128330" y="4028698"/>
            <a:ext cx="7493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cxnSp>
        <p:nvCxnSpPr>
          <p:cNvPr id="62" name="Straight Connector 61"/>
          <p:cNvCxnSpPr/>
          <p:nvPr/>
        </p:nvCxnSpPr>
        <p:spPr>
          <a:xfrm flipH="1" flipV="1">
            <a:off x="7129629" y="265066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7766752" y="262939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Right Arrow 63"/>
          <p:cNvSpPr/>
          <p:nvPr/>
        </p:nvSpPr>
        <p:spPr>
          <a:xfrm>
            <a:off x="6799003" y="3553202"/>
            <a:ext cx="323634"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5" name="TextBox 64"/>
          <p:cNvSpPr txBox="1"/>
          <p:nvPr/>
        </p:nvSpPr>
        <p:spPr>
          <a:xfrm>
            <a:off x="6164416" y="1841488"/>
            <a:ext cx="2104512" cy="400110"/>
          </a:xfrm>
          <a:prstGeom prst="rect">
            <a:avLst/>
          </a:prstGeom>
          <a:noFill/>
        </p:spPr>
        <p:txBody>
          <a:bodyPr wrap="none" rtlCol="0">
            <a:spAutoFit/>
          </a:bodyPr>
          <a:lstStyle/>
          <a:p>
            <a:r>
              <a:rPr lang="en-US" sz="2000" dirty="0" smtClean="0">
                <a:latin typeface="Corbel"/>
                <a:ea typeface="Palatino" charset="0"/>
                <a:cs typeface="Corbel"/>
              </a:rPr>
              <a:t>K-batch-sync SGD</a:t>
            </a:r>
            <a:endParaRPr lang="en-US" sz="2000" dirty="0">
              <a:latin typeface="Corbel"/>
              <a:ea typeface="Palatino" charset="0"/>
              <a:cs typeface="Corbel"/>
            </a:endParaRPr>
          </a:p>
        </p:txBody>
      </p:sp>
      <p:sp>
        <p:nvSpPr>
          <p:cNvPr id="66" name="TextBox 65"/>
          <p:cNvSpPr txBox="1"/>
          <p:nvPr/>
        </p:nvSpPr>
        <p:spPr>
          <a:xfrm>
            <a:off x="6126771" y="2339321"/>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67" name="TextBox 66"/>
          <p:cNvSpPr txBox="1"/>
          <p:nvPr/>
        </p:nvSpPr>
        <p:spPr>
          <a:xfrm>
            <a:off x="6990371" y="2326621"/>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8" name="TextBox 67"/>
          <p:cNvSpPr txBox="1"/>
          <p:nvPr/>
        </p:nvSpPr>
        <p:spPr>
          <a:xfrm>
            <a:off x="7561871" y="2339321"/>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69" name="Right Arrow 68"/>
          <p:cNvSpPr/>
          <p:nvPr/>
        </p:nvSpPr>
        <p:spPr>
          <a:xfrm>
            <a:off x="7572466" y="3561337"/>
            <a:ext cx="5610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0" name="Right Arrow 69"/>
          <p:cNvSpPr/>
          <p:nvPr/>
        </p:nvSpPr>
        <p:spPr>
          <a:xfrm>
            <a:off x="7776032" y="3053732"/>
            <a:ext cx="357434" cy="48652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1" name="Right Arrow 70"/>
          <p:cNvSpPr/>
          <p:nvPr/>
        </p:nvSpPr>
        <p:spPr>
          <a:xfrm>
            <a:off x="7789367" y="3536559"/>
            <a:ext cx="746204"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ectangle 71"/>
          <p:cNvSpPr/>
          <p:nvPr/>
        </p:nvSpPr>
        <p:spPr>
          <a:xfrm>
            <a:off x="5506025" y="1951369"/>
            <a:ext cx="3416910" cy="2776777"/>
          </a:xfrm>
          <a:prstGeom prst="rect">
            <a:avLst/>
          </a:prstGeom>
          <a:solidFill>
            <a:srgbClr val="FFFFFF">
              <a:alpha val="83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44489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latin typeface="Corbel"/>
                <a:cs typeface="Corbel"/>
              </a:rPr>
              <a:t>Expected Runtimes of SGD Variants</a:t>
            </a:r>
            <a:endParaRPr lang="en-US" dirty="0">
              <a:solidFill>
                <a:srgbClr val="800000"/>
              </a:solidFill>
              <a:latin typeface="Corbel"/>
              <a:cs typeface="Corbel"/>
            </a:endParaRPr>
          </a:p>
        </p:txBody>
      </p:sp>
      <p:sp>
        <p:nvSpPr>
          <p:cNvPr id="11" name="TextBox 10"/>
          <p:cNvSpPr txBox="1"/>
          <p:nvPr/>
        </p:nvSpPr>
        <p:spPr>
          <a:xfrm>
            <a:off x="3545783" y="1222823"/>
            <a:ext cx="1960242" cy="461665"/>
          </a:xfrm>
          <a:prstGeom prst="rect">
            <a:avLst/>
          </a:prstGeom>
          <a:noFill/>
        </p:spPr>
        <p:txBody>
          <a:bodyPr wrap="none" rtlCol="0">
            <a:spAutoFit/>
          </a:bodyPr>
          <a:lstStyle/>
          <a:p>
            <a:r>
              <a:rPr lang="en-US" sz="2400" b="1" dirty="0" smtClean="0">
                <a:latin typeface="Corbel"/>
                <a:cs typeface="Corbel"/>
              </a:rPr>
              <a:t>Sync variants</a:t>
            </a:r>
            <a:endParaRPr lang="en-US" sz="2400" b="1" dirty="0">
              <a:latin typeface="Corbel"/>
              <a:cs typeface="Corbel"/>
            </a:endParaRPr>
          </a:p>
        </p:txBody>
      </p:sp>
      <p:sp>
        <p:nvSpPr>
          <p:cNvPr id="12" name="Right Arrow 11"/>
          <p:cNvSpPr/>
          <p:nvPr/>
        </p:nvSpPr>
        <p:spPr>
          <a:xfrm>
            <a:off x="1169767" y="3013341"/>
            <a:ext cx="704850"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15" name="Right Arrow 14"/>
          <p:cNvSpPr/>
          <p:nvPr/>
        </p:nvSpPr>
        <p:spPr>
          <a:xfrm>
            <a:off x="1169768" y="3494931"/>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6" name="Right Arrow 15"/>
          <p:cNvSpPr/>
          <p:nvPr/>
        </p:nvSpPr>
        <p:spPr>
          <a:xfrm>
            <a:off x="1171948" y="4001661"/>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7" name="TextBox 16"/>
          <p:cNvSpPr txBox="1"/>
          <p:nvPr/>
        </p:nvSpPr>
        <p:spPr>
          <a:xfrm>
            <a:off x="741142" y="296176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8" name="TextBox 17"/>
          <p:cNvSpPr txBox="1"/>
          <p:nvPr/>
        </p:nvSpPr>
        <p:spPr>
          <a:xfrm>
            <a:off x="741142" y="348171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9" name="TextBox 18"/>
          <p:cNvSpPr txBox="1"/>
          <p:nvPr/>
        </p:nvSpPr>
        <p:spPr>
          <a:xfrm>
            <a:off x="741142" y="3963800"/>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20" name="TextBox 19"/>
          <p:cNvSpPr txBox="1"/>
          <p:nvPr/>
        </p:nvSpPr>
        <p:spPr>
          <a:xfrm>
            <a:off x="739461" y="2557910"/>
            <a:ext cx="443676" cy="369332"/>
          </a:xfrm>
          <a:prstGeom prst="rect">
            <a:avLst/>
          </a:prstGeom>
          <a:noFill/>
        </p:spPr>
        <p:txBody>
          <a:bodyPr wrap="none" rtlCol="0">
            <a:spAutoFit/>
          </a:bodyPr>
          <a:lstStyle/>
          <a:p>
            <a:r>
              <a:rPr lang="en-US" dirty="0" smtClean="0">
                <a:latin typeface="Corbel"/>
                <a:cs typeface="Corbel"/>
              </a:rPr>
              <a:t>PS</a:t>
            </a:r>
            <a:endParaRPr lang="en-US" baseline="-25000" dirty="0">
              <a:latin typeface="Corbel"/>
              <a:cs typeface="Corbel"/>
            </a:endParaRPr>
          </a:p>
        </p:txBody>
      </p:sp>
      <p:cxnSp>
        <p:nvCxnSpPr>
          <p:cNvPr id="21" name="Straight Connector 20"/>
          <p:cNvCxnSpPr>
            <a:stCxn id="20" idx="3"/>
          </p:cNvCxnSpPr>
          <p:nvPr/>
        </p:nvCxnSpPr>
        <p:spPr>
          <a:xfrm>
            <a:off x="1183137" y="2742576"/>
            <a:ext cx="1527670" cy="2498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165982" y="255790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a:xfrm>
            <a:off x="1884474" y="3000901"/>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4" name="Right Arrow 23"/>
          <p:cNvSpPr/>
          <p:nvPr/>
        </p:nvSpPr>
        <p:spPr>
          <a:xfrm>
            <a:off x="1866046" y="3530491"/>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5" name="Right Arrow 24"/>
          <p:cNvSpPr/>
          <p:nvPr/>
        </p:nvSpPr>
        <p:spPr>
          <a:xfrm>
            <a:off x="1876777" y="3990229"/>
            <a:ext cx="561975" cy="46736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6" name="TextBox 25"/>
          <p:cNvSpPr txBox="1"/>
          <p:nvPr/>
        </p:nvSpPr>
        <p:spPr>
          <a:xfrm>
            <a:off x="1039883" y="2248784"/>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7" name="Straight Connector 26"/>
          <p:cNvCxnSpPr/>
          <p:nvPr/>
        </p:nvCxnSpPr>
        <p:spPr>
          <a:xfrm flipH="1" flipV="1">
            <a:off x="1877807" y="258965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442191" y="259219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16158" y="2261484"/>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30" name="TextBox 29"/>
          <p:cNvSpPr txBox="1"/>
          <p:nvPr/>
        </p:nvSpPr>
        <p:spPr>
          <a:xfrm>
            <a:off x="2278133" y="224878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31" name="Right Arrow 30"/>
          <p:cNvSpPr/>
          <p:nvPr/>
        </p:nvSpPr>
        <p:spPr>
          <a:xfrm>
            <a:off x="3946171" y="3014083"/>
            <a:ext cx="70485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32" name="Right Arrow 31"/>
          <p:cNvSpPr/>
          <p:nvPr/>
        </p:nvSpPr>
        <p:spPr>
          <a:xfrm>
            <a:off x="3946172" y="3495673"/>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948352" y="4002403"/>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TextBox 33"/>
          <p:cNvSpPr txBox="1"/>
          <p:nvPr/>
        </p:nvSpPr>
        <p:spPr>
          <a:xfrm>
            <a:off x="3443566" y="2962512"/>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5" name="TextBox 34"/>
          <p:cNvSpPr txBox="1"/>
          <p:nvPr/>
        </p:nvSpPr>
        <p:spPr>
          <a:xfrm>
            <a:off x="3443566" y="3482458"/>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6" name="TextBox 35"/>
          <p:cNvSpPr txBox="1"/>
          <p:nvPr/>
        </p:nvSpPr>
        <p:spPr>
          <a:xfrm>
            <a:off x="3443566" y="3964542"/>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7" name="TextBox 36"/>
          <p:cNvSpPr txBox="1"/>
          <p:nvPr/>
        </p:nvSpPr>
        <p:spPr>
          <a:xfrm>
            <a:off x="3441886" y="2558652"/>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8" name="Straight Connector 37"/>
          <p:cNvCxnSpPr>
            <a:stCxn id="37" idx="3"/>
          </p:cNvCxnSpPr>
          <p:nvPr/>
        </p:nvCxnSpPr>
        <p:spPr>
          <a:xfrm>
            <a:off x="3885562" y="2743318"/>
            <a:ext cx="1368232" cy="262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930056" y="255865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4536721" y="3001643"/>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1" name="Right Arrow 40"/>
          <p:cNvSpPr/>
          <p:nvPr/>
        </p:nvSpPr>
        <p:spPr>
          <a:xfrm>
            <a:off x="4537675" y="3531233"/>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2" name="Right Arrow 41"/>
          <p:cNvSpPr/>
          <p:nvPr/>
        </p:nvSpPr>
        <p:spPr>
          <a:xfrm>
            <a:off x="4529356" y="3990971"/>
            <a:ext cx="561975" cy="46736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3" name="TextBox 42"/>
          <p:cNvSpPr txBox="1"/>
          <p:nvPr/>
        </p:nvSpPr>
        <p:spPr>
          <a:xfrm>
            <a:off x="3816287" y="2249526"/>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4" name="Straight Connector 43"/>
          <p:cNvCxnSpPr/>
          <p:nvPr/>
        </p:nvCxnSpPr>
        <p:spPr>
          <a:xfrm flipH="1" flipV="1">
            <a:off x="4530386" y="259040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68737" y="2262226"/>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8" name="TextBox 47"/>
          <p:cNvSpPr txBox="1"/>
          <p:nvPr/>
        </p:nvSpPr>
        <p:spPr>
          <a:xfrm>
            <a:off x="957771" y="1841472"/>
            <a:ext cx="1803699" cy="400110"/>
          </a:xfrm>
          <a:prstGeom prst="rect">
            <a:avLst/>
          </a:prstGeom>
          <a:noFill/>
        </p:spPr>
        <p:txBody>
          <a:bodyPr wrap="none" rtlCol="0">
            <a:spAutoFit/>
          </a:bodyPr>
          <a:lstStyle/>
          <a:p>
            <a:r>
              <a:rPr lang="en-US" sz="2000" dirty="0" smtClean="0">
                <a:latin typeface="Corbel"/>
                <a:ea typeface="Palatino" charset="0"/>
                <a:cs typeface="Corbel"/>
              </a:rPr>
              <a:t>Fully Sync-SGD</a:t>
            </a:r>
            <a:endParaRPr lang="en-US" sz="2000" dirty="0">
              <a:latin typeface="Corbel"/>
              <a:ea typeface="Palatino" charset="0"/>
              <a:cs typeface="Corbel"/>
            </a:endParaRPr>
          </a:p>
        </p:txBody>
      </p:sp>
      <p:sp>
        <p:nvSpPr>
          <p:cNvPr id="49" name="TextBox 48"/>
          <p:cNvSpPr txBox="1"/>
          <p:nvPr/>
        </p:nvSpPr>
        <p:spPr>
          <a:xfrm>
            <a:off x="3898226" y="1842214"/>
            <a:ext cx="1418227" cy="400110"/>
          </a:xfrm>
          <a:prstGeom prst="rect">
            <a:avLst/>
          </a:prstGeom>
          <a:noFill/>
        </p:spPr>
        <p:txBody>
          <a:bodyPr wrap="none" rtlCol="0">
            <a:spAutoFit/>
          </a:bodyPr>
          <a:lstStyle/>
          <a:p>
            <a:r>
              <a:rPr lang="en-US" sz="2000" dirty="0" smtClean="0">
                <a:latin typeface="Corbel"/>
                <a:ea typeface="Palatino" charset="0"/>
                <a:cs typeface="Corbel"/>
              </a:rPr>
              <a:t>K-sync SGD</a:t>
            </a:r>
            <a:endParaRPr lang="en-US" sz="2000" dirty="0">
              <a:latin typeface="Corbel"/>
              <a:ea typeface="Palatino" charset="0"/>
              <a:cs typeface="Corbel"/>
            </a:endParaRPr>
          </a:p>
        </p:txBody>
      </p:sp>
      <p:sp>
        <p:nvSpPr>
          <p:cNvPr id="50" name="Right Arrow 49"/>
          <p:cNvSpPr/>
          <p:nvPr/>
        </p:nvSpPr>
        <p:spPr>
          <a:xfrm>
            <a:off x="6363450" y="3051811"/>
            <a:ext cx="93980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51" name="Right Arrow 50"/>
          <p:cNvSpPr/>
          <p:nvPr/>
        </p:nvSpPr>
        <p:spPr>
          <a:xfrm>
            <a:off x="6363451" y="3533400"/>
            <a:ext cx="428513"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6366357" y="4040130"/>
            <a:ext cx="936893" cy="444499"/>
          </a:xfrm>
          <a:prstGeom prst="rightArrow">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5791950" y="300023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4" name="TextBox 53"/>
          <p:cNvSpPr txBox="1"/>
          <p:nvPr/>
        </p:nvSpPr>
        <p:spPr>
          <a:xfrm>
            <a:off x="5791950" y="352018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5" name="TextBox 54"/>
          <p:cNvSpPr txBox="1"/>
          <p:nvPr/>
        </p:nvSpPr>
        <p:spPr>
          <a:xfrm>
            <a:off x="5791950" y="4002269"/>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6" name="TextBox 55"/>
          <p:cNvSpPr txBox="1"/>
          <p:nvPr/>
        </p:nvSpPr>
        <p:spPr>
          <a:xfrm>
            <a:off x="5789709" y="2596379"/>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57" name="Straight Connector 56"/>
          <p:cNvCxnSpPr>
            <a:stCxn id="58" idx="3"/>
          </p:cNvCxnSpPr>
          <p:nvPr/>
        </p:nvCxnSpPr>
        <p:spPr>
          <a:xfrm>
            <a:off x="6198795" y="2781045"/>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358402" y="2596379"/>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Right Arrow 58"/>
          <p:cNvSpPr/>
          <p:nvPr/>
        </p:nvSpPr>
        <p:spPr>
          <a:xfrm>
            <a:off x="7138150" y="3039371"/>
            <a:ext cx="617220"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0" name="Right Arrow 59"/>
          <p:cNvSpPr/>
          <p:nvPr/>
        </p:nvSpPr>
        <p:spPr>
          <a:xfrm>
            <a:off x="7139421" y="3568961"/>
            <a:ext cx="41782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1" name="Right Arrow 60"/>
          <p:cNvSpPr/>
          <p:nvPr/>
        </p:nvSpPr>
        <p:spPr>
          <a:xfrm>
            <a:off x="7128330" y="4028698"/>
            <a:ext cx="7493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cxnSp>
        <p:nvCxnSpPr>
          <p:cNvPr id="62" name="Straight Connector 61"/>
          <p:cNvCxnSpPr/>
          <p:nvPr/>
        </p:nvCxnSpPr>
        <p:spPr>
          <a:xfrm flipH="1" flipV="1">
            <a:off x="7129629" y="265066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7766752" y="262939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Right Arrow 63"/>
          <p:cNvSpPr/>
          <p:nvPr/>
        </p:nvSpPr>
        <p:spPr>
          <a:xfrm>
            <a:off x="6799003" y="3553202"/>
            <a:ext cx="323634"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5" name="TextBox 64"/>
          <p:cNvSpPr txBox="1"/>
          <p:nvPr/>
        </p:nvSpPr>
        <p:spPr>
          <a:xfrm>
            <a:off x="6164416" y="1841488"/>
            <a:ext cx="2104512" cy="400110"/>
          </a:xfrm>
          <a:prstGeom prst="rect">
            <a:avLst/>
          </a:prstGeom>
          <a:noFill/>
        </p:spPr>
        <p:txBody>
          <a:bodyPr wrap="none" rtlCol="0">
            <a:spAutoFit/>
          </a:bodyPr>
          <a:lstStyle/>
          <a:p>
            <a:r>
              <a:rPr lang="en-US" sz="2000" dirty="0" smtClean="0">
                <a:latin typeface="Corbel"/>
                <a:ea typeface="Palatino" charset="0"/>
                <a:cs typeface="Corbel"/>
              </a:rPr>
              <a:t>K-batch-sync SGD</a:t>
            </a:r>
            <a:endParaRPr lang="en-US" sz="2000" dirty="0">
              <a:latin typeface="Corbel"/>
              <a:ea typeface="Palatino" charset="0"/>
              <a:cs typeface="Corbel"/>
            </a:endParaRPr>
          </a:p>
        </p:txBody>
      </p:sp>
      <p:sp>
        <p:nvSpPr>
          <p:cNvPr id="66" name="TextBox 65"/>
          <p:cNvSpPr txBox="1"/>
          <p:nvPr/>
        </p:nvSpPr>
        <p:spPr>
          <a:xfrm>
            <a:off x="6126771" y="2339321"/>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67" name="TextBox 66"/>
          <p:cNvSpPr txBox="1"/>
          <p:nvPr/>
        </p:nvSpPr>
        <p:spPr>
          <a:xfrm>
            <a:off x="6990371" y="2326621"/>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8" name="TextBox 67"/>
          <p:cNvSpPr txBox="1"/>
          <p:nvPr/>
        </p:nvSpPr>
        <p:spPr>
          <a:xfrm>
            <a:off x="7561871" y="2339321"/>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69" name="Right Arrow 68"/>
          <p:cNvSpPr/>
          <p:nvPr/>
        </p:nvSpPr>
        <p:spPr>
          <a:xfrm>
            <a:off x="7572466" y="3561337"/>
            <a:ext cx="5610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0" name="Right Arrow 69"/>
          <p:cNvSpPr/>
          <p:nvPr/>
        </p:nvSpPr>
        <p:spPr>
          <a:xfrm>
            <a:off x="7776032" y="3053732"/>
            <a:ext cx="357434" cy="48652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1" name="Right Arrow 70"/>
          <p:cNvSpPr/>
          <p:nvPr/>
        </p:nvSpPr>
        <p:spPr>
          <a:xfrm>
            <a:off x="7789367" y="3536559"/>
            <a:ext cx="746204"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ectangle 71"/>
          <p:cNvSpPr/>
          <p:nvPr/>
        </p:nvSpPr>
        <p:spPr>
          <a:xfrm>
            <a:off x="5506025" y="1951369"/>
            <a:ext cx="3416910" cy="2776777"/>
          </a:xfrm>
          <a:prstGeom prst="rect">
            <a:avLst/>
          </a:prstGeom>
          <a:solidFill>
            <a:srgbClr val="FFFFFF">
              <a:alpha val="83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7407034"/>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latin typeface="Corbel"/>
                <a:cs typeface="Corbel"/>
              </a:rPr>
              <a:t>Expected Runtimes of SGD Variants</a:t>
            </a:r>
            <a:endParaRPr lang="en-US" dirty="0">
              <a:solidFill>
                <a:srgbClr val="800000"/>
              </a:solidFill>
              <a:latin typeface="Corbel"/>
              <a:cs typeface="Corbel"/>
            </a:endParaRPr>
          </a:p>
        </p:txBody>
      </p:sp>
      <p:sp>
        <p:nvSpPr>
          <p:cNvPr id="11" name="TextBox 10"/>
          <p:cNvSpPr txBox="1"/>
          <p:nvPr/>
        </p:nvSpPr>
        <p:spPr>
          <a:xfrm>
            <a:off x="3545783" y="1222823"/>
            <a:ext cx="1960242" cy="461665"/>
          </a:xfrm>
          <a:prstGeom prst="rect">
            <a:avLst/>
          </a:prstGeom>
          <a:noFill/>
        </p:spPr>
        <p:txBody>
          <a:bodyPr wrap="none" rtlCol="0">
            <a:spAutoFit/>
          </a:bodyPr>
          <a:lstStyle/>
          <a:p>
            <a:r>
              <a:rPr lang="en-US" sz="2400" b="1" dirty="0" smtClean="0">
                <a:latin typeface="Corbel"/>
                <a:cs typeface="Corbel"/>
              </a:rPr>
              <a:t>Sync variants</a:t>
            </a:r>
            <a:endParaRPr lang="en-US" sz="2400" b="1" dirty="0">
              <a:latin typeface="Corbel"/>
              <a:cs typeface="Corbel"/>
            </a:endParaRPr>
          </a:p>
        </p:txBody>
      </p:sp>
      <p:sp>
        <p:nvSpPr>
          <p:cNvPr id="12" name="Right Arrow 11"/>
          <p:cNvSpPr/>
          <p:nvPr/>
        </p:nvSpPr>
        <p:spPr>
          <a:xfrm>
            <a:off x="1169767" y="3013341"/>
            <a:ext cx="704850"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15" name="Right Arrow 14"/>
          <p:cNvSpPr/>
          <p:nvPr/>
        </p:nvSpPr>
        <p:spPr>
          <a:xfrm>
            <a:off x="1169768" y="3494931"/>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6" name="Right Arrow 15"/>
          <p:cNvSpPr/>
          <p:nvPr/>
        </p:nvSpPr>
        <p:spPr>
          <a:xfrm>
            <a:off x="1171948" y="4001661"/>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7" name="TextBox 16"/>
          <p:cNvSpPr txBox="1"/>
          <p:nvPr/>
        </p:nvSpPr>
        <p:spPr>
          <a:xfrm>
            <a:off x="741142" y="296176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8" name="TextBox 17"/>
          <p:cNvSpPr txBox="1"/>
          <p:nvPr/>
        </p:nvSpPr>
        <p:spPr>
          <a:xfrm>
            <a:off x="741142" y="348171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9" name="TextBox 18"/>
          <p:cNvSpPr txBox="1"/>
          <p:nvPr/>
        </p:nvSpPr>
        <p:spPr>
          <a:xfrm>
            <a:off x="741142" y="3963800"/>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20" name="TextBox 19"/>
          <p:cNvSpPr txBox="1"/>
          <p:nvPr/>
        </p:nvSpPr>
        <p:spPr>
          <a:xfrm>
            <a:off x="739461" y="2557910"/>
            <a:ext cx="443676" cy="369332"/>
          </a:xfrm>
          <a:prstGeom prst="rect">
            <a:avLst/>
          </a:prstGeom>
          <a:noFill/>
        </p:spPr>
        <p:txBody>
          <a:bodyPr wrap="none" rtlCol="0">
            <a:spAutoFit/>
          </a:bodyPr>
          <a:lstStyle/>
          <a:p>
            <a:r>
              <a:rPr lang="en-US" dirty="0" smtClean="0">
                <a:latin typeface="Corbel"/>
                <a:cs typeface="Corbel"/>
              </a:rPr>
              <a:t>PS</a:t>
            </a:r>
            <a:endParaRPr lang="en-US" baseline="-25000" dirty="0">
              <a:latin typeface="Corbel"/>
              <a:cs typeface="Corbel"/>
            </a:endParaRPr>
          </a:p>
        </p:txBody>
      </p:sp>
      <p:cxnSp>
        <p:nvCxnSpPr>
          <p:cNvPr id="21" name="Straight Connector 20"/>
          <p:cNvCxnSpPr>
            <a:stCxn id="20" idx="3"/>
          </p:cNvCxnSpPr>
          <p:nvPr/>
        </p:nvCxnSpPr>
        <p:spPr>
          <a:xfrm>
            <a:off x="1183137" y="2742576"/>
            <a:ext cx="1527670" cy="2498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165982" y="255790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a:xfrm>
            <a:off x="1884474" y="3000901"/>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4" name="Right Arrow 23"/>
          <p:cNvSpPr/>
          <p:nvPr/>
        </p:nvSpPr>
        <p:spPr>
          <a:xfrm>
            <a:off x="1866046" y="3530491"/>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5" name="Right Arrow 24"/>
          <p:cNvSpPr/>
          <p:nvPr/>
        </p:nvSpPr>
        <p:spPr>
          <a:xfrm>
            <a:off x="1876777" y="3990229"/>
            <a:ext cx="561975" cy="46736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6" name="TextBox 25"/>
          <p:cNvSpPr txBox="1"/>
          <p:nvPr/>
        </p:nvSpPr>
        <p:spPr>
          <a:xfrm>
            <a:off x="1039883" y="2248784"/>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7" name="Straight Connector 26"/>
          <p:cNvCxnSpPr/>
          <p:nvPr/>
        </p:nvCxnSpPr>
        <p:spPr>
          <a:xfrm flipH="1" flipV="1">
            <a:off x="1877807" y="258965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442191" y="259219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16158" y="2261484"/>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30" name="TextBox 29"/>
          <p:cNvSpPr txBox="1"/>
          <p:nvPr/>
        </p:nvSpPr>
        <p:spPr>
          <a:xfrm>
            <a:off x="2278133" y="224878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31" name="Right Arrow 30"/>
          <p:cNvSpPr/>
          <p:nvPr/>
        </p:nvSpPr>
        <p:spPr>
          <a:xfrm>
            <a:off x="3946171" y="3014083"/>
            <a:ext cx="70485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32" name="Right Arrow 31"/>
          <p:cNvSpPr/>
          <p:nvPr/>
        </p:nvSpPr>
        <p:spPr>
          <a:xfrm>
            <a:off x="3946172" y="3495673"/>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948352" y="4002403"/>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TextBox 33"/>
          <p:cNvSpPr txBox="1"/>
          <p:nvPr/>
        </p:nvSpPr>
        <p:spPr>
          <a:xfrm>
            <a:off x="3443566" y="2962512"/>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5" name="TextBox 34"/>
          <p:cNvSpPr txBox="1"/>
          <p:nvPr/>
        </p:nvSpPr>
        <p:spPr>
          <a:xfrm>
            <a:off x="3443566" y="3482458"/>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6" name="TextBox 35"/>
          <p:cNvSpPr txBox="1"/>
          <p:nvPr/>
        </p:nvSpPr>
        <p:spPr>
          <a:xfrm>
            <a:off x="3443566" y="3964542"/>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7" name="TextBox 36"/>
          <p:cNvSpPr txBox="1"/>
          <p:nvPr/>
        </p:nvSpPr>
        <p:spPr>
          <a:xfrm>
            <a:off x="3441886" y="2558652"/>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8" name="Straight Connector 37"/>
          <p:cNvCxnSpPr>
            <a:stCxn id="37" idx="3"/>
          </p:cNvCxnSpPr>
          <p:nvPr/>
        </p:nvCxnSpPr>
        <p:spPr>
          <a:xfrm>
            <a:off x="3885562" y="2743318"/>
            <a:ext cx="1368232" cy="262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930056" y="255865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4536721" y="3001643"/>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1" name="Right Arrow 40"/>
          <p:cNvSpPr/>
          <p:nvPr/>
        </p:nvSpPr>
        <p:spPr>
          <a:xfrm>
            <a:off x="4537675" y="3531233"/>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2" name="Right Arrow 41"/>
          <p:cNvSpPr/>
          <p:nvPr/>
        </p:nvSpPr>
        <p:spPr>
          <a:xfrm>
            <a:off x="4529356" y="3990971"/>
            <a:ext cx="561975"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3" name="TextBox 42"/>
          <p:cNvSpPr txBox="1"/>
          <p:nvPr/>
        </p:nvSpPr>
        <p:spPr>
          <a:xfrm>
            <a:off x="3816287" y="2249526"/>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4" name="Straight Connector 43"/>
          <p:cNvCxnSpPr/>
          <p:nvPr/>
        </p:nvCxnSpPr>
        <p:spPr>
          <a:xfrm flipH="1" flipV="1">
            <a:off x="4530386" y="259040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5009045" y="259294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68737" y="2262226"/>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7" name="TextBox 46"/>
          <p:cNvSpPr txBox="1"/>
          <p:nvPr/>
        </p:nvSpPr>
        <p:spPr>
          <a:xfrm>
            <a:off x="4864037" y="2249526"/>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TextBox 47"/>
          <p:cNvSpPr txBox="1"/>
          <p:nvPr/>
        </p:nvSpPr>
        <p:spPr>
          <a:xfrm>
            <a:off x="957771" y="1841472"/>
            <a:ext cx="1803699" cy="400110"/>
          </a:xfrm>
          <a:prstGeom prst="rect">
            <a:avLst/>
          </a:prstGeom>
          <a:noFill/>
        </p:spPr>
        <p:txBody>
          <a:bodyPr wrap="none" rtlCol="0">
            <a:spAutoFit/>
          </a:bodyPr>
          <a:lstStyle/>
          <a:p>
            <a:r>
              <a:rPr lang="en-US" sz="2000" dirty="0" smtClean="0">
                <a:latin typeface="Corbel"/>
                <a:ea typeface="Palatino" charset="0"/>
                <a:cs typeface="Corbel"/>
              </a:rPr>
              <a:t>Fully Sync-SGD</a:t>
            </a:r>
            <a:endParaRPr lang="en-US" sz="2000" dirty="0">
              <a:latin typeface="Corbel"/>
              <a:ea typeface="Palatino" charset="0"/>
              <a:cs typeface="Corbel"/>
            </a:endParaRPr>
          </a:p>
        </p:txBody>
      </p:sp>
      <p:sp>
        <p:nvSpPr>
          <p:cNvPr id="49" name="TextBox 48"/>
          <p:cNvSpPr txBox="1"/>
          <p:nvPr/>
        </p:nvSpPr>
        <p:spPr>
          <a:xfrm>
            <a:off x="3898226" y="1842214"/>
            <a:ext cx="1418227" cy="400110"/>
          </a:xfrm>
          <a:prstGeom prst="rect">
            <a:avLst/>
          </a:prstGeom>
          <a:noFill/>
        </p:spPr>
        <p:txBody>
          <a:bodyPr wrap="none" rtlCol="0">
            <a:spAutoFit/>
          </a:bodyPr>
          <a:lstStyle/>
          <a:p>
            <a:r>
              <a:rPr lang="en-US" sz="2000" dirty="0" smtClean="0">
                <a:latin typeface="Corbel"/>
                <a:ea typeface="Palatino" charset="0"/>
                <a:cs typeface="Corbel"/>
              </a:rPr>
              <a:t>K-sync SGD</a:t>
            </a:r>
            <a:endParaRPr lang="en-US" sz="2000" dirty="0">
              <a:latin typeface="Corbel"/>
              <a:ea typeface="Palatino" charset="0"/>
              <a:cs typeface="Corbel"/>
            </a:endParaRPr>
          </a:p>
        </p:txBody>
      </p:sp>
      <p:sp>
        <p:nvSpPr>
          <p:cNvPr id="50" name="Right Arrow 49"/>
          <p:cNvSpPr/>
          <p:nvPr/>
        </p:nvSpPr>
        <p:spPr>
          <a:xfrm>
            <a:off x="6363450" y="3051811"/>
            <a:ext cx="93980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51" name="Right Arrow 50"/>
          <p:cNvSpPr/>
          <p:nvPr/>
        </p:nvSpPr>
        <p:spPr>
          <a:xfrm>
            <a:off x="6363451" y="3533400"/>
            <a:ext cx="428513"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6366357" y="4040130"/>
            <a:ext cx="936893" cy="444499"/>
          </a:xfrm>
          <a:prstGeom prst="rightArrow">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5791950" y="300023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4" name="TextBox 53"/>
          <p:cNvSpPr txBox="1"/>
          <p:nvPr/>
        </p:nvSpPr>
        <p:spPr>
          <a:xfrm>
            <a:off x="5791950" y="352018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5" name="TextBox 54"/>
          <p:cNvSpPr txBox="1"/>
          <p:nvPr/>
        </p:nvSpPr>
        <p:spPr>
          <a:xfrm>
            <a:off x="5791950" y="4002269"/>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6" name="TextBox 55"/>
          <p:cNvSpPr txBox="1"/>
          <p:nvPr/>
        </p:nvSpPr>
        <p:spPr>
          <a:xfrm>
            <a:off x="5789709" y="2596379"/>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57" name="Straight Connector 56"/>
          <p:cNvCxnSpPr>
            <a:stCxn id="58" idx="3"/>
          </p:cNvCxnSpPr>
          <p:nvPr/>
        </p:nvCxnSpPr>
        <p:spPr>
          <a:xfrm>
            <a:off x="6198795" y="2781045"/>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358402" y="2596379"/>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Right Arrow 58"/>
          <p:cNvSpPr/>
          <p:nvPr/>
        </p:nvSpPr>
        <p:spPr>
          <a:xfrm>
            <a:off x="7138150" y="3039371"/>
            <a:ext cx="617220"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0" name="Right Arrow 59"/>
          <p:cNvSpPr/>
          <p:nvPr/>
        </p:nvSpPr>
        <p:spPr>
          <a:xfrm>
            <a:off x="7139421" y="3568961"/>
            <a:ext cx="41782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1" name="Right Arrow 60"/>
          <p:cNvSpPr/>
          <p:nvPr/>
        </p:nvSpPr>
        <p:spPr>
          <a:xfrm>
            <a:off x="7128330" y="4028698"/>
            <a:ext cx="7493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cxnSp>
        <p:nvCxnSpPr>
          <p:cNvPr id="62" name="Straight Connector 61"/>
          <p:cNvCxnSpPr/>
          <p:nvPr/>
        </p:nvCxnSpPr>
        <p:spPr>
          <a:xfrm flipH="1" flipV="1">
            <a:off x="7129629" y="265066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7766752" y="262939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Right Arrow 63"/>
          <p:cNvSpPr/>
          <p:nvPr/>
        </p:nvSpPr>
        <p:spPr>
          <a:xfrm>
            <a:off x="6799003" y="3553202"/>
            <a:ext cx="323634"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5" name="TextBox 64"/>
          <p:cNvSpPr txBox="1"/>
          <p:nvPr/>
        </p:nvSpPr>
        <p:spPr>
          <a:xfrm>
            <a:off x="6164416" y="1841488"/>
            <a:ext cx="2104512" cy="400110"/>
          </a:xfrm>
          <a:prstGeom prst="rect">
            <a:avLst/>
          </a:prstGeom>
          <a:noFill/>
        </p:spPr>
        <p:txBody>
          <a:bodyPr wrap="none" rtlCol="0">
            <a:spAutoFit/>
          </a:bodyPr>
          <a:lstStyle/>
          <a:p>
            <a:r>
              <a:rPr lang="en-US" sz="2000" dirty="0" smtClean="0">
                <a:latin typeface="Corbel"/>
                <a:ea typeface="Palatino" charset="0"/>
                <a:cs typeface="Corbel"/>
              </a:rPr>
              <a:t>K-batch-sync SGD</a:t>
            </a:r>
            <a:endParaRPr lang="en-US" sz="2000" dirty="0">
              <a:latin typeface="Corbel"/>
              <a:ea typeface="Palatino" charset="0"/>
              <a:cs typeface="Corbel"/>
            </a:endParaRPr>
          </a:p>
        </p:txBody>
      </p:sp>
      <p:sp>
        <p:nvSpPr>
          <p:cNvPr id="66" name="TextBox 65"/>
          <p:cNvSpPr txBox="1"/>
          <p:nvPr/>
        </p:nvSpPr>
        <p:spPr>
          <a:xfrm>
            <a:off x="6126771" y="2339321"/>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67" name="TextBox 66"/>
          <p:cNvSpPr txBox="1"/>
          <p:nvPr/>
        </p:nvSpPr>
        <p:spPr>
          <a:xfrm>
            <a:off x="6990371" y="2326621"/>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8" name="TextBox 67"/>
          <p:cNvSpPr txBox="1"/>
          <p:nvPr/>
        </p:nvSpPr>
        <p:spPr>
          <a:xfrm>
            <a:off x="7561871" y="2339321"/>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69" name="Right Arrow 68"/>
          <p:cNvSpPr/>
          <p:nvPr/>
        </p:nvSpPr>
        <p:spPr>
          <a:xfrm>
            <a:off x="7572466" y="3561337"/>
            <a:ext cx="5610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0" name="Right Arrow 69"/>
          <p:cNvSpPr/>
          <p:nvPr/>
        </p:nvSpPr>
        <p:spPr>
          <a:xfrm>
            <a:off x="7776032" y="3053732"/>
            <a:ext cx="357434" cy="48652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1" name="Right Arrow 70"/>
          <p:cNvSpPr/>
          <p:nvPr/>
        </p:nvSpPr>
        <p:spPr>
          <a:xfrm>
            <a:off x="7789367" y="3536559"/>
            <a:ext cx="746204"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ectangle 71"/>
          <p:cNvSpPr/>
          <p:nvPr/>
        </p:nvSpPr>
        <p:spPr>
          <a:xfrm>
            <a:off x="5506025" y="1951369"/>
            <a:ext cx="3416910" cy="2776777"/>
          </a:xfrm>
          <a:prstGeom prst="rect">
            <a:avLst/>
          </a:prstGeom>
          <a:solidFill>
            <a:srgbClr val="FFFFFF">
              <a:alpha val="83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646920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latin typeface="Corbel"/>
                <a:cs typeface="Corbel"/>
              </a:rPr>
              <a:t>Expected Runtimes of SGD Variants</a:t>
            </a:r>
            <a:endParaRPr lang="en-US" dirty="0">
              <a:solidFill>
                <a:srgbClr val="800000"/>
              </a:solidFill>
              <a:latin typeface="Corbel"/>
              <a:cs typeface="Corbel"/>
            </a:endParaRPr>
          </a:p>
        </p:txBody>
      </p:sp>
      <p:sp>
        <p:nvSpPr>
          <p:cNvPr id="11" name="TextBox 10"/>
          <p:cNvSpPr txBox="1"/>
          <p:nvPr/>
        </p:nvSpPr>
        <p:spPr>
          <a:xfrm>
            <a:off x="3545783" y="1222823"/>
            <a:ext cx="1960242" cy="461665"/>
          </a:xfrm>
          <a:prstGeom prst="rect">
            <a:avLst/>
          </a:prstGeom>
          <a:noFill/>
        </p:spPr>
        <p:txBody>
          <a:bodyPr wrap="none" rtlCol="0">
            <a:spAutoFit/>
          </a:bodyPr>
          <a:lstStyle/>
          <a:p>
            <a:r>
              <a:rPr lang="en-US" sz="2400" b="1" dirty="0" smtClean="0">
                <a:latin typeface="Corbel"/>
                <a:cs typeface="Corbel"/>
              </a:rPr>
              <a:t>Sync variants</a:t>
            </a:r>
            <a:endParaRPr lang="en-US" sz="2400" b="1" dirty="0">
              <a:latin typeface="Corbel"/>
              <a:cs typeface="Corbel"/>
            </a:endParaRPr>
          </a:p>
        </p:txBody>
      </p:sp>
      <p:sp>
        <p:nvSpPr>
          <p:cNvPr id="12" name="Right Arrow 11"/>
          <p:cNvSpPr/>
          <p:nvPr/>
        </p:nvSpPr>
        <p:spPr>
          <a:xfrm>
            <a:off x="1169767" y="3013341"/>
            <a:ext cx="704850"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15" name="Right Arrow 14"/>
          <p:cNvSpPr/>
          <p:nvPr/>
        </p:nvSpPr>
        <p:spPr>
          <a:xfrm>
            <a:off x="1169768" y="3494931"/>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6" name="Right Arrow 15"/>
          <p:cNvSpPr/>
          <p:nvPr/>
        </p:nvSpPr>
        <p:spPr>
          <a:xfrm>
            <a:off x="1171948" y="4001661"/>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7" name="TextBox 16"/>
          <p:cNvSpPr txBox="1"/>
          <p:nvPr/>
        </p:nvSpPr>
        <p:spPr>
          <a:xfrm>
            <a:off x="741142" y="296176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8" name="TextBox 17"/>
          <p:cNvSpPr txBox="1"/>
          <p:nvPr/>
        </p:nvSpPr>
        <p:spPr>
          <a:xfrm>
            <a:off x="741142" y="348171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9" name="TextBox 18"/>
          <p:cNvSpPr txBox="1"/>
          <p:nvPr/>
        </p:nvSpPr>
        <p:spPr>
          <a:xfrm>
            <a:off x="741142" y="3963800"/>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20" name="TextBox 19"/>
          <p:cNvSpPr txBox="1"/>
          <p:nvPr/>
        </p:nvSpPr>
        <p:spPr>
          <a:xfrm>
            <a:off x="739461" y="2557910"/>
            <a:ext cx="443676" cy="369332"/>
          </a:xfrm>
          <a:prstGeom prst="rect">
            <a:avLst/>
          </a:prstGeom>
          <a:noFill/>
        </p:spPr>
        <p:txBody>
          <a:bodyPr wrap="none" rtlCol="0">
            <a:spAutoFit/>
          </a:bodyPr>
          <a:lstStyle/>
          <a:p>
            <a:r>
              <a:rPr lang="en-US" dirty="0" smtClean="0">
                <a:latin typeface="Corbel"/>
                <a:cs typeface="Corbel"/>
              </a:rPr>
              <a:t>PS</a:t>
            </a:r>
            <a:endParaRPr lang="en-US" baseline="-25000" dirty="0">
              <a:latin typeface="Corbel"/>
              <a:cs typeface="Corbel"/>
            </a:endParaRPr>
          </a:p>
        </p:txBody>
      </p:sp>
      <p:cxnSp>
        <p:nvCxnSpPr>
          <p:cNvPr id="21" name="Straight Connector 20"/>
          <p:cNvCxnSpPr>
            <a:stCxn id="20" idx="3"/>
          </p:cNvCxnSpPr>
          <p:nvPr/>
        </p:nvCxnSpPr>
        <p:spPr>
          <a:xfrm>
            <a:off x="1183137" y="2742576"/>
            <a:ext cx="1527670" cy="2498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165982" y="255790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a:xfrm>
            <a:off x="1884474" y="3000901"/>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4" name="Right Arrow 23"/>
          <p:cNvSpPr/>
          <p:nvPr/>
        </p:nvSpPr>
        <p:spPr>
          <a:xfrm>
            <a:off x="1866046" y="3530491"/>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5" name="Right Arrow 24"/>
          <p:cNvSpPr/>
          <p:nvPr/>
        </p:nvSpPr>
        <p:spPr>
          <a:xfrm>
            <a:off x="1876777" y="3990229"/>
            <a:ext cx="561975" cy="46736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6" name="TextBox 25"/>
          <p:cNvSpPr txBox="1"/>
          <p:nvPr/>
        </p:nvSpPr>
        <p:spPr>
          <a:xfrm>
            <a:off x="1039883" y="2248784"/>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7" name="Straight Connector 26"/>
          <p:cNvCxnSpPr/>
          <p:nvPr/>
        </p:nvCxnSpPr>
        <p:spPr>
          <a:xfrm flipH="1" flipV="1">
            <a:off x="1877807" y="258965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442191" y="259219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16158" y="2261484"/>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30" name="TextBox 29"/>
          <p:cNvSpPr txBox="1"/>
          <p:nvPr/>
        </p:nvSpPr>
        <p:spPr>
          <a:xfrm>
            <a:off x="2278133" y="224878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31" name="Right Arrow 30"/>
          <p:cNvSpPr/>
          <p:nvPr/>
        </p:nvSpPr>
        <p:spPr>
          <a:xfrm>
            <a:off x="3946171" y="3014083"/>
            <a:ext cx="70485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32" name="Right Arrow 31"/>
          <p:cNvSpPr/>
          <p:nvPr/>
        </p:nvSpPr>
        <p:spPr>
          <a:xfrm>
            <a:off x="3946172" y="3495673"/>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948352" y="4002403"/>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TextBox 33"/>
          <p:cNvSpPr txBox="1"/>
          <p:nvPr/>
        </p:nvSpPr>
        <p:spPr>
          <a:xfrm>
            <a:off x="3443566" y="2962512"/>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5" name="TextBox 34"/>
          <p:cNvSpPr txBox="1"/>
          <p:nvPr/>
        </p:nvSpPr>
        <p:spPr>
          <a:xfrm>
            <a:off x="3443566" y="3482458"/>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6" name="TextBox 35"/>
          <p:cNvSpPr txBox="1"/>
          <p:nvPr/>
        </p:nvSpPr>
        <p:spPr>
          <a:xfrm>
            <a:off x="3443566" y="3964542"/>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7" name="TextBox 36"/>
          <p:cNvSpPr txBox="1"/>
          <p:nvPr/>
        </p:nvSpPr>
        <p:spPr>
          <a:xfrm>
            <a:off x="3441886" y="2558652"/>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8" name="Straight Connector 37"/>
          <p:cNvCxnSpPr>
            <a:stCxn id="37" idx="3"/>
          </p:cNvCxnSpPr>
          <p:nvPr/>
        </p:nvCxnSpPr>
        <p:spPr>
          <a:xfrm>
            <a:off x="3885562" y="2743318"/>
            <a:ext cx="1368232" cy="262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930056" y="255865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4536721" y="3001643"/>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1" name="Right Arrow 40"/>
          <p:cNvSpPr/>
          <p:nvPr/>
        </p:nvSpPr>
        <p:spPr>
          <a:xfrm>
            <a:off x="4537675" y="3531233"/>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2" name="Right Arrow 41"/>
          <p:cNvSpPr/>
          <p:nvPr/>
        </p:nvSpPr>
        <p:spPr>
          <a:xfrm>
            <a:off x="4529356" y="3990971"/>
            <a:ext cx="561975"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3" name="TextBox 42"/>
          <p:cNvSpPr txBox="1"/>
          <p:nvPr/>
        </p:nvSpPr>
        <p:spPr>
          <a:xfrm>
            <a:off x="3816287" y="2249526"/>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4" name="Straight Connector 43"/>
          <p:cNvCxnSpPr/>
          <p:nvPr/>
        </p:nvCxnSpPr>
        <p:spPr>
          <a:xfrm flipH="1" flipV="1">
            <a:off x="4530386" y="259040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5009045" y="259294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68737" y="2262226"/>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7" name="TextBox 46"/>
          <p:cNvSpPr txBox="1"/>
          <p:nvPr/>
        </p:nvSpPr>
        <p:spPr>
          <a:xfrm>
            <a:off x="4864037" y="2249526"/>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TextBox 47"/>
          <p:cNvSpPr txBox="1"/>
          <p:nvPr/>
        </p:nvSpPr>
        <p:spPr>
          <a:xfrm>
            <a:off x="957771" y="1841472"/>
            <a:ext cx="1803699" cy="400110"/>
          </a:xfrm>
          <a:prstGeom prst="rect">
            <a:avLst/>
          </a:prstGeom>
          <a:noFill/>
        </p:spPr>
        <p:txBody>
          <a:bodyPr wrap="none" rtlCol="0">
            <a:spAutoFit/>
          </a:bodyPr>
          <a:lstStyle/>
          <a:p>
            <a:r>
              <a:rPr lang="en-US" sz="2000" dirty="0" smtClean="0">
                <a:latin typeface="Corbel"/>
                <a:ea typeface="Palatino" charset="0"/>
                <a:cs typeface="Corbel"/>
              </a:rPr>
              <a:t>Fully Sync-SGD</a:t>
            </a:r>
            <a:endParaRPr lang="en-US" sz="2000" dirty="0">
              <a:latin typeface="Corbel"/>
              <a:ea typeface="Palatino" charset="0"/>
              <a:cs typeface="Corbel"/>
            </a:endParaRPr>
          </a:p>
        </p:txBody>
      </p:sp>
      <p:sp>
        <p:nvSpPr>
          <p:cNvPr id="49" name="TextBox 48"/>
          <p:cNvSpPr txBox="1"/>
          <p:nvPr/>
        </p:nvSpPr>
        <p:spPr>
          <a:xfrm>
            <a:off x="3898226" y="1842214"/>
            <a:ext cx="1418227" cy="400110"/>
          </a:xfrm>
          <a:prstGeom prst="rect">
            <a:avLst/>
          </a:prstGeom>
          <a:noFill/>
        </p:spPr>
        <p:txBody>
          <a:bodyPr wrap="none" rtlCol="0">
            <a:spAutoFit/>
          </a:bodyPr>
          <a:lstStyle/>
          <a:p>
            <a:r>
              <a:rPr lang="en-US" sz="2000" dirty="0" smtClean="0">
                <a:latin typeface="Corbel"/>
                <a:ea typeface="Palatino" charset="0"/>
                <a:cs typeface="Corbel"/>
              </a:rPr>
              <a:t>K-sync SGD</a:t>
            </a:r>
            <a:endParaRPr lang="en-US" sz="2000" dirty="0">
              <a:latin typeface="Corbel"/>
              <a:ea typeface="Palatino" charset="0"/>
              <a:cs typeface="Corbel"/>
            </a:endParaRPr>
          </a:p>
        </p:txBody>
      </p:sp>
      <p:sp>
        <p:nvSpPr>
          <p:cNvPr id="50" name="Right Arrow 49"/>
          <p:cNvSpPr/>
          <p:nvPr/>
        </p:nvSpPr>
        <p:spPr>
          <a:xfrm>
            <a:off x="6363450" y="3051811"/>
            <a:ext cx="939800"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51" name="Right Arrow 50"/>
          <p:cNvSpPr/>
          <p:nvPr/>
        </p:nvSpPr>
        <p:spPr>
          <a:xfrm>
            <a:off x="6363451" y="3533400"/>
            <a:ext cx="428513"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6366357" y="4040130"/>
            <a:ext cx="936893"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5791950" y="300023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4" name="TextBox 53"/>
          <p:cNvSpPr txBox="1"/>
          <p:nvPr/>
        </p:nvSpPr>
        <p:spPr>
          <a:xfrm>
            <a:off x="5791950" y="352018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5" name="TextBox 54"/>
          <p:cNvSpPr txBox="1"/>
          <p:nvPr/>
        </p:nvSpPr>
        <p:spPr>
          <a:xfrm>
            <a:off x="5791950" y="4002269"/>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6" name="TextBox 55"/>
          <p:cNvSpPr txBox="1"/>
          <p:nvPr/>
        </p:nvSpPr>
        <p:spPr>
          <a:xfrm>
            <a:off x="5789709" y="2596379"/>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57" name="Straight Connector 56"/>
          <p:cNvCxnSpPr>
            <a:stCxn id="58" idx="3"/>
          </p:cNvCxnSpPr>
          <p:nvPr/>
        </p:nvCxnSpPr>
        <p:spPr>
          <a:xfrm>
            <a:off x="6198795" y="2781045"/>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358402" y="2596379"/>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6164416" y="1841488"/>
            <a:ext cx="2104512" cy="400110"/>
          </a:xfrm>
          <a:prstGeom prst="rect">
            <a:avLst/>
          </a:prstGeom>
          <a:noFill/>
        </p:spPr>
        <p:txBody>
          <a:bodyPr wrap="none" rtlCol="0">
            <a:spAutoFit/>
          </a:bodyPr>
          <a:lstStyle/>
          <a:p>
            <a:r>
              <a:rPr lang="en-US" sz="2000" dirty="0" smtClean="0">
                <a:latin typeface="Corbel"/>
                <a:ea typeface="Palatino" charset="0"/>
                <a:cs typeface="Corbel"/>
              </a:rPr>
              <a:t>K-batch-sync SGD</a:t>
            </a:r>
            <a:endParaRPr lang="en-US" sz="2000" dirty="0">
              <a:latin typeface="Corbel"/>
              <a:ea typeface="Palatino" charset="0"/>
              <a:cs typeface="Corbel"/>
            </a:endParaRPr>
          </a:p>
        </p:txBody>
      </p:sp>
      <p:sp>
        <p:nvSpPr>
          <p:cNvPr id="66" name="TextBox 65"/>
          <p:cNvSpPr txBox="1"/>
          <p:nvPr/>
        </p:nvSpPr>
        <p:spPr>
          <a:xfrm>
            <a:off x="6126771" y="2339321"/>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Tree>
    <p:extLst>
      <p:ext uri="{BB962C8B-B14F-4D97-AF65-F5344CB8AC3E}">
        <p14:creationId xmlns:p14="http://schemas.microsoft.com/office/powerpoint/2010/main" val="342219140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latin typeface="Corbel"/>
                <a:cs typeface="Corbel"/>
              </a:rPr>
              <a:t>Expected Runtimes of SGD Variants</a:t>
            </a:r>
            <a:endParaRPr lang="en-US" dirty="0">
              <a:solidFill>
                <a:srgbClr val="800000"/>
              </a:solidFill>
              <a:latin typeface="Corbel"/>
              <a:cs typeface="Corbel"/>
            </a:endParaRPr>
          </a:p>
        </p:txBody>
      </p:sp>
      <p:sp>
        <p:nvSpPr>
          <p:cNvPr id="11" name="TextBox 10"/>
          <p:cNvSpPr txBox="1"/>
          <p:nvPr/>
        </p:nvSpPr>
        <p:spPr>
          <a:xfrm>
            <a:off x="3545783" y="1222823"/>
            <a:ext cx="1960242" cy="461665"/>
          </a:xfrm>
          <a:prstGeom prst="rect">
            <a:avLst/>
          </a:prstGeom>
          <a:noFill/>
        </p:spPr>
        <p:txBody>
          <a:bodyPr wrap="none" rtlCol="0">
            <a:spAutoFit/>
          </a:bodyPr>
          <a:lstStyle/>
          <a:p>
            <a:r>
              <a:rPr lang="en-US" sz="2400" b="1" dirty="0" smtClean="0">
                <a:latin typeface="Corbel"/>
                <a:cs typeface="Corbel"/>
              </a:rPr>
              <a:t>Sync variants</a:t>
            </a:r>
            <a:endParaRPr lang="en-US" sz="2400" b="1" dirty="0">
              <a:latin typeface="Corbel"/>
              <a:cs typeface="Corbel"/>
            </a:endParaRPr>
          </a:p>
        </p:txBody>
      </p:sp>
      <p:sp>
        <p:nvSpPr>
          <p:cNvPr id="12" name="Right Arrow 11"/>
          <p:cNvSpPr/>
          <p:nvPr/>
        </p:nvSpPr>
        <p:spPr>
          <a:xfrm>
            <a:off x="1169767" y="3013341"/>
            <a:ext cx="704850"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15" name="Right Arrow 14"/>
          <p:cNvSpPr/>
          <p:nvPr/>
        </p:nvSpPr>
        <p:spPr>
          <a:xfrm>
            <a:off x="1169768" y="3494931"/>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6" name="Right Arrow 15"/>
          <p:cNvSpPr/>
          <p:nvPr/>
        </p:nvSpPr>
        <p:spPr>
          <a:xfrm>
            <a:off x="1171948" y="4001661"/>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7" name="TextBox 16"/>
          <p:cNvSpPr txBox="1"/>
          <p:nvPr/>
        </p:nvSpPr>
        <p:spPr>
          <a:xfrm>
            <a:off x="741142" y="296176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8" name="TextBox 17"/>
          <p:cNvSpPr txBox="1"/>
          <p:nvPr/>
        </p:nvSpPr>
        <p:spPr>
          <a:xfrm>
            <a:off x="741142" y="348171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9" name="TextBox 18"/>
          <p:cNvSpPr txBox="1"/>
          <p:nvPr/>
        </p:nvSpPr>
        <p:spPr>
          <a:xfrm>
            <a:off x="741142" y="3963800"/>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20" name="TextBox 19"/>
          <p:cNvSpPr txBox="1"/>
          <p:nvPr/>
        </p:nvSpPr>
        <p:spPr>
          <a:xfrm>
            <a:off x="739461" y="2557910"/>
            <a:ext cx="443676" cy="369332"/>
          </a:xfrm>
          <a:prstGeom prst="rect">
            <a:avLst/>
          </a:prstGeom>
          <a:noFill/>
        </p:spPr>
        <p:txBody>
          <a:bodyPr wrap="none" rtlCol="0">
            <a:spAutoFit/>
          </a:bodyPr>
          <a:lstStyle/>
          <a:p>
            <a:r>
              <a:rPr lang="en-US" dirty="0" smtClean="0">
                <a:latin typeface="Corbel"/>
                <a:cs typeface="Corbel"/>
              </a:rPr>
              <a:t>PS</a:t>
            </a:r>
            <a:endParaRPr lang="en-US" baseline="-25000" dirty="0">
              <a:latin typeface="Corbel"/>
              <a:cs typeface="Corbel"/>
            </a:endParaRPr>
          </a:p>
        </p:txBody>
      </p:sp>
      <p:cxnSp>
        <p:nvCxnSpPr>
          <p:cNvPr id="21" name="Straight Connector 20"/>
          <p:cNvCxnSpPr>
            <a:stCxn id="20" idx="3"/>
          </p:cNvCxnSpPr>
          <p:nvPr/>
        </p:nvCxnSpPr>
        <p:spPr>
          <a:xfrm>
            <a:off x="1183137" y="2742576"/>
            <a:ext cx="1527670" cy="2498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165982" y="255790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a:xfrm>
            <a:off x="1884474" y="3000901"/>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4" name="Right Arrow 23"/>
          <p:cNvSpPr/>
          <p:nvPr/>
        </p:nvSpPr>
        <p:spPr>
          <a:xfrm>
            <a:off x="1866046" y="3530491"/>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5" name="Right Arrow 24"/>
          <p:cNvSpPr/>
          <p:nvPr/>
        </p:nvSpPr>
        <p:spPr>
          <a:xfrm>
            <a:off x="1876777" y="3990229"/>
            <a:ext cx="561975" cy="46736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6" name="TextBox 25"/>
          <p:cNvSpPr txBox="1"/>
          <p:nvPr/>
        </p:nvSpPr>
        <p:spPr>
          <a:xfrm>
            <a:off x="1039883" y="2248784"/>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7" name="Straight Connector 26"/>
          <p:cNvCxnSpPr/>
          <p:nvPr/>
        </p:nvCxnSpPr>
        <p:spPr>
          <a:xfrm flipH="1" flipV="1">
            <a:off x="1877807" y="258965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442191" y="259219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16158" y="2261484"/>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30" name="TextBox 29"/>
          <p:cNvSpPr txBox="1"/>
          <p:nvPr/>
        </p:nvSpPr>
        <p:spPr>
          <a:xfrm>
            <a:off x="2278133" y="224878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31" name="Right Arrow 30"/>
          <p:cNvSpPr/>
          <p:nvPr/>
        </p:nvSpPr>
        <p:spPr>
          <a:xfrm>
            <a:off x="3946171" y="3014083"/>
            <a:ext cx="70485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32" name="Right Arrow 31"/>
          <p:cNvSpPr/>
          <p:nvPr/>
        </p:nvSpPr>
        <p:spPr>
          <a:xfrm>
            <a:off x="3946172" y="3495673"/>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948352" y="4002403"/>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TextBox 33"/>
          <p:cNvSpPr txBox="1"/>
          <p:nvPr/>
        </p:nvSpPr>
        <p:spPr>
          <a:xfrm>
            <a:off x="3443566" y="2962512"/>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5" name="TextBox 34"/>
          <p:cNvSpPr txBox="1"/>
          <p:nvPr/>
        </p:nvSpPr>
        <p:spPr>
          <a:xfrm>
            <a:off x="3443566" y="3482458"/>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6" name="TextBox 35"/>
          <p:cNvSpPr txBox="1"/>
          <p:nvPr/>
        </p:nvSpPr>
        <p:spPr>
          <a:xfrm>
            <a:off x="3443566" y="3964542"/>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7" name="TextBox 36"/>
          <p:cNvSpPr txBox="1"/>
          <p:nvPr/>
        </p:nvSpPr>
        <p:spPr>
          <a:xfrm>
            <a:off x="3441886" y="2558652"/>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8" name="Straight Connector 37"/>
          <p:cNvCxnSpPr>
            <a:stCxn id="37" idx="3"/>
          </p:cNvCxnSpPr>
          <p:nvPr/>
        </p:nvCxnSpPr>
        <p:spPr>
          <a:xfrm>
            <a:off x="3885562" y="2743318"/>
            <a:ext cx="1368232" cy="262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930056" y="255865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4536721" y="3001643"/>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1" name="Right Arrow 40"/>
          <p:cNvSpPr/>
          <p:nvPr/>
        </p:nvSpPr>
        <p:spPr>
          <a:xfrm>
            <a:off x="4537675" y="3531233"/>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2" name="Right Arrow 41"/>
          <p:cNvSpPr/>
          <p:nvPr/>
        </p:nvSpPr>
        <p:spPr>
          <a:xfrm>
            <a:off x="4529356" y="3990971"/>
            <a:ext cx="561975"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3" name="TextBox 42"/>
          <p:cNvSpPr txBox="1"/>
          <p:nvPr/>
        </p:nvSpPr>
        <p:spPr>
          <a:xfrm>
            <a:off x="3816287" y="2249526"/>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4" name="Straight Connector 43"/>
          <p:cNvCxnSpPr/>
          <p:nvPr/>
        </p:nvCxnSpPr>
        <p:spPr>
          <a:xfrm flipH="1" flipV="1">
            <a:off x="4530386" y="259040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5009045" y="259294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68737" y="2262226"/>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7" name="TextBox 46"/>
          <p:cNvSpPr txBox="1"/>
          <p:nvPr/>
        </p:nvSpPr>
        <p:spPr>
          <a:xfrm>
            <a:off x="4864037" y="2249526"/>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TextBox 47"/>
          <p:cNvSpPr txBox="1"/>
          <p:nvPr/>
        </p:nvSpPr>
        <p:spPr>
          <a:xfrm>
            <a:off x="957771" y="1841472"/>
            <a:ext cx="1803699" cy="400110"/>
          </a:xfrm>
          <a:prstGeom prst="rect">
            <a:avLst/>
          </a:prstGeom>
          <a:noFill/>
        </p:spPr>
        <p:txBody>
          <a:bodyPr wrap="none" rtlCol="0">
            <a:spAutoFit/>
          </a:bodyPr>
          <a:lstStyle/>
          <a:p>
            <a:r>
              <a:rPr lang="en-US" sz="2000" dirty="0" smtClean="0">
                <a:latin typeface="Corbel"/>
                <a:ea typeface="Palatino" charset="0"/>
                <a:cs typeface="Corbel"/>
              </a:rPr>
              <a:t>Fully Sync-SGD</a:t>
            </a:r>
            <a:endParaRPr lang="en-US" sz="2000" dirty="0">
              <a:latin typeface="Corbel"/>
              <a:ea typeface="Palatino" charset="0"/>
              <a:cs typeface="Corbel"/>
            </a:endParaRPr>
          </a:p>
        </p:txBody>
      </p:sp>
      <p:sp>
        <p:nvSpPr>
          <p:cNvPr id="49" name="TextBox 48"/>
          <p:cNvSpPr txBox="1"/>
          <p:nvPr/>
        </p:nvSpPr>
        <p:spPr>
          <a:xfrm>
            <a:off x="3898226" y="1842214"/>
            <a:ext cx="1418227" cy="400110"/>
          </a:xfrm>
          <a:prstGeom prst="rect">
            <a:avLst/>
          </a:prstGeom>
          <a:noFill/>
        </p:spPr>
        <p:txBody>
          <a:bodyPr wrap="none" rtlCol="0">
            <a:spAutoFit/>
          </a:bodyPr>
          <a:lstStyle/>
          <a:p>
            <a:r>
              <a:rPr lang="en-US" sz="2000" dirty="0" smtClean="0">
                <a:latin typeface="Corbel"/>
                <a:ea typeface="Palatino" charset="0"/>
                <a:cs typeface="Corbel"/>
              </a:rPr>
              <a:t>K-sync SGD</a:t>
            </a:r>
            <a:endParaRPr lang="en-US" sz="2000" dirty="0">
              <a:latin typeface="Corbel"/>
              <a:ea typeface="Palatino" charset="0"/>
              <a:cs typeface="Corbel"/>
            </a:endParaRPr>
          </a:p>
        </p:txBody>
      </p:sp>
      <p:sp>
        <p:nvSpPr>
          <p:cNvPr id="50" name="Right Arrow 49"/>
          <p:cNvSpPr/>
          <p:nvPr/>
        </p:nvSpPr>
        <p:spPr>
          <a:xfrm>
            <a:off x="6363450" y="3051811"/>
            <a:ext cx="939800"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51" name="Right Arrow 50"/>
          <p:cNvSpPr/>
          <p:nvPr/>
        </p:nvSpPr>
        <p:spPr>
          <a:xfrm>
            <a:off x="6363451" y="3533400"/>
            <a:ext cx="428513"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6366357" y="4040130"/>
            <a:ext cx="936893"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5791950" y="300023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4" name="TextBox 53"/>
          <p:cNvSpPr txBox="1"/>
          <p:nvPr/>
        </p:nvSpPr>
        <p:spPr>
          <a:xfrm>
            <a:off x="5791950" y="352018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5" name="TextBox 54"/>
          <p:cNvSpPr txBox="1"/>
          <p:nvPr/>
        </p:nvSpPr>
        <p:spPr>
          <a:xfrm>
            <a:off x="5791950" y="4002269"/>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6" name="TextBox 55"/>
          <p:cNvSpPr txBox="1"/>
          <p:nvPr/>
        </p:nvSpPr>
        <p:spPr>
          <a:xfrm>
            <a:off x="5789709" y="2596379"/>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57" name="Straight Connector 56"/>
          <p:cNvCxnSpPr>
            <a:stCxn id="58" idx="3"/>
          </p:cNvCxnSpPr>
          <p:nvPr/>
        </p:nvCxnSpPr>
        <p:spPr>
          <a:xfrm>
            <a:off x="6198795" y="2781045"/>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358402" y="2596379"/>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Right Arrow 63"/>
          <p:cNvSpPr/>
          <p:nvPr/>
        </p:nvSpPr>
        <p:spPr>
          <a:xfrm>
            <a:off x="6799003" y="3553202"/>
            <a:ext cx="323634"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5" name="TextBox 64"/>
          <p:cNvSpPr txBox="1"/>
          <p:nvPr/>
        </p:nvSpPr>
        <p:spPr>
          <a:xfrm>
            <a:off x="6164416" y="1841488"/>
            <a:ext cx="2104512" cy="400110"/>
          </a:xfrm>
          <a:prstGeom prst="rect">
            <a:avLst/>
          </a:prstGeom>
          <a:noFill/>
        </p:spPr>
        <p:txBody>
          <a:bodyPr wrap="none" rtlCol="0">
            <a:spAutoFit/>
          </a:bodyPr>
          <a:lstStyle/>
          <a:p>
            <a:r>
              <a:rPr lang="en-US" sz="2000" dirty="0" smtClean="0">
                <a:latin typeface="Corbel"/>
                <a:ea typeface="Palatino" charset="0"/>
                <a:cs typeface="Corbel"/>
              </a:rPr>
              <a:t>K-batch-sync SGD</a:t>
            </a:r>
            <a:endParaRPr lang="en-US" sz="2000" dirty="0">
              <a:latin typeface="Corbel"/>
              <a:ea typeface="Palatino" charset="0"/>
              <a:cs typeface="Corbel"/>
            </a:endParaRPr>
          </a:p>
        </p:txBody>
      </p:sp>
      <p:sp>
        <p:nvSpPr>
          <p:cNvPr id="66" name="TextBox 65"/>
          <p:cNvSpPr txBox="1"/>
          <p:nvPr/>
        </p:nvSpPr>
        <p:spPr>
          <a:xfrm>
            <a:off x="6126771" y="2339321"/>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Tree>
    <p:extLst>
      <p:ext uri="{BB962C8B-B14F-4D97-AF65-F5344CB8AC3E}">
        <p14:creationId xmlns:p14="http://schemas.microsoft.com/office/powerpoint/2010/main" val="393138549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latin typeface="Corbel"/>
                <a:cs typeface="Corbel"/>
              </a:rPr>
              <a:t>Expected Runtimes of SGD Variants</a:t>
            </a:r>
            <a:endParaRPr lang="en-US" dirty="0">
              <a:solidFill>
                <a:srgbClr val="800000"/>
              </a:solidFill>
              <a:latin typeface="Corbel"/>
              <a:cs typeface="Corbel"/>
            </a:endParaRPr>
          </a:p>
        </p:txBody>
      </p:sp>
      <p:sp>
        <p:nvSpPr>
          <p:cNvPr id="11" name="TextBox 10"/>
          <p:cNvSpPr txBox="1"/>
          <p:nvPr/>
        </p:nvSpPr>
        <p:spPr>
          <a:xfrm>
            <a:off x="3545783" y="1222823"/>
            <a:ext cx="1960242" cy="461665"/>
          </a:xfrm>
          <a:prstGeom prst="rect">
            <a:avLst/>
          </a:prstGeom>
          <a:noFill/>
        </p:spPr>
        <p:txBody>
          <a:bodyPr wrap="none" rtlCol="0">
            <a:spAutoFit/>
          </a:bodyPr>
          <a:lstStyle/>
          <a:p>
            <a:r>
              <a:rPr lang="en-US" sz="2400" b="1" dirty="0" smtClean="0">
                <a:latin typeface="Corbel"/>
                <a:cs typeface="Corbel"/>
              </a:rPr>
              <a:t>Sync variants</a:t>
            </a:r>
            <a:endParaRPr lang="en-US" sz="2400" b="1" dirty="0">
              <a:latin typeface="Corbel"/>
              <a:cs typeface="Corbel"/>
            </a:endParaRPr>
          </a:p>
        </p:txBody>
      </p:sp>
      <p:sp>
        <p:nvSpPr>
          <p:cNvPr id="12" name="Right Arrow 11"/>
          <p:cNvSpPr/>
          <p:nvPr/>
        </p:nvSpPr>
        <p:spPr>
          <a:xfrm>
            <a:off x="1169767" y="3013341"/>
            <a:ext cx="704850"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15" name="Right Arrow 14"/>
          <p:cNvSpPr/>
          <p:nvPr/>
        </p:nvSpPr>
        <p:spPr>
          <a:xfrm>
            <a:off x="1169768" y="3494931"/>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6" name="Right Arrow 15"/>
          <p:cNvSpPr/>
          <p:nvPr/>
        </p:nvSpPr>
        <p:spPr>
          <a:xfrm>
            <a:off x="1171948" y="4001661"/>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7" name="TextBox 16"/>
          <p:cNvSpPr txBox="1"/>
          <p:nvPr/>
        </p:nvSpPr>
        <p:spPr>
          <a:xfrm>
            <a:off x="741142" y="296176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8" name="TextBox 17"/>
          <p:cNvSpPr txBox="1"/>
          <p:nvPr/>
        </p:nvSpPr>
        <p:spPr>
          <a:xfrm>
            <a:off x="741142" y="348171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9" name="TextBox 18"/>
          <p:cNvSpPr txBox="1"/>
          <p:nvPr/>
        </p:nvSpPr>
        <p:spPr>
          <a:xfrm>
            <a:off x="741142" y="3963800"/>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20" name="TextBox 19"/>
          <p:cNvSpPr txBox="1"/>
          <p:nvPr/>
        </p:nvSpPr>
        <p:spPr>
          <a:xfrm>
            <a:off x="739461" y="2557910"/>
            <a:ext cx="443676" cy="369332"/>
          </a:xfrm>
          <a:prstGeom prst="rect">
            <a:avLst/>
          </a:prstGeom>
          <a:noFill/>
        </p:spPr>
        <p:txBody>
          <a:bodyPr wrap="none" rtlCol="0">
            <a:spAutoFit/>
          </a:bodyPr>
          <a:lstStyle/>
          <a:p>
            <a:r>
              <a:rPr lang="en-US" dirty="0" smtClean="0">
                <a:latin typeface="Corbel"/>
                <a:cs typeface="Corbel"/>
              </a:rPr>
              <a:t>PS</a:t>
            </a:r>
            <a:endParaRPr lang="en-US" baseline="-25000" dirty="0">
              <a:latin typeface="Corbel"/>
              <a:cs typeface="Corbel"/>
            </a:endParaRPr>
          </a:p>
        </p:txBody>
      </p:sp>
      <p:cxnSp>
        <p:nvCxnSpPr>
          <p:cNvPr id="21" name="Straight Connector 20"/>
          <p:cNvCxnSpPr>
            <a:stCxn id="20" idx="3"/>
          </p:cNvCxnSpPr>
          <p:nvPr/>
        </p:nvCxnSpPr>
        <p:spPr>
          <a:xfrm>
            <a:off x="1183137" y="2742576"/>
            <a:ext cx="1527670" cy="2498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165982" y="255790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a:xfrm>
            <a:off x="1884474" y="3000901"/>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4" name="Right Arrow 23"/>
          <p:cNvSpPr/>
          <p:nvPr/>
        </p:nvSpPr>
        <p:spPr>
          <a:xfrm>
            <a:off x="1866046" y="3530491"/>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5" name="Right Arrow 24"/>
          <p:cNvSpPr/>
          <p:nvPr/>
        </p:nvSpPr>
        <p:spPr>
          <a:xfrm>
            <a:off x="1876777" y="3990229"/>
            <a:ext cx="561975" cy="46736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6" name="TextBox 25"/>
          <p:cNvSpPr txBox="1"/>
          <p:nvPr/>
        </p:nvSpPr>
        <p:spPr>
          <a:xfrm>
            <a:off x="1039883" y="2248784"/>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7" name="Straight Connector 26"/>
          <p:cNvCxnSpPr/>
          <p:nvPr/>
        </p:nvCxnSpPr>
        <p:spPr>
          <a:xfrm flipH="1" flipV="1">
            <a:off x="1877807" y="258965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442191" y="259219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16158" y="2261484"/>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30" name="TextBox 29"/>
          <p:cNvSpPr txBox="1"/>
          <p:nvPr/>
        </p:nvSpPr>
        <p:spPr>
          <a:xfrm>
            <a:off x="2278133" y="224878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31" name="Right Arrow 30"/>
          <p:cNvSpPr/>
          <p:nvPr/>
        </p:nvSpPr>
        <p:spPr>
          <a:xfrm>
            <a:off x="3946171" y="3014083"/>
            <a:ext cx="70485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32" name="Right Arrow 31"/>
          <p:cNvSpPr/>
          <p:nvPr/>
        </p:nvSpPr>
        <p:spPr>
          <a:xfrm>
            <a:off x="3946172" y="3495673"/>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948352" y="4002403"/>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TextBox 33"/>
          <p:cNvSpPr txBox="1"/>
          <p:nvPr/>
        </p:nvSpPr>
        <p:spPr>
          <a:xfrm>
            <a:off x="3443566" y="2962512"/>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5" name="TextBox 34"/>
          <p:cNvSpPr txBox="1"/>
          <p:nvPr/>
        </p:nvSpPr>
        <p:spPr>
          <a:xfrm>
            <a:off x="3443566" y="3482458"/>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6" name="TextBox 35"/>
          <p:cNvSpPr txBox="1"/>
          <p:nvPr/>
        </p:nvSpPr>
        <p:spPr>
          <a:xfrm>
            <a:off x="3443566" y="3964542"/>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7" name="TextBox 36"/>
          <p:cNvSpPr txBox="1"/>
          <p:nvPr/>
        </p:nvSpPr>
        <p:spPr>
          <a:xfrm>
            <a:off x="3441886" y="2558652"/>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8" name="Straight Connector 37"/>
          <p:cNvCxnSpPr>
            <a:stCxn id="37" idx="3"/>
          </p:cNvCxnSpPr>
          <p:nvPr/>
        </p:nvCxnSpPr>
        <p:spPr>
          <a:xfrm>
            <a:off x="3885562" y="2743318"/>
            <a:ext cx="1368232" cy="262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930056" y="255865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4536721" y="3001643"/>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1" name="Right Arrow 40"/>
          <p:cNvSpPr/>
          <p:nvPr/>
        </p:nvSpPr>
        <p:spPr>
          <a:xfrm>
            <a:off x="4537675" y="3531233"/>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2" name="Right Arrow 41"/>
          <p:cNvSpPr/>
          <p:nvPr/>
        </p:nvSpPr>
        <p:spPr>
          <a:xfrm>
            <a:off x="4529356" y="3990971"/>
            <a:ext cx="561975"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3" name="TextBox 42"/>
          <p:cNvSpPr txBox="1"/>
          <p:nvPr/>
        </p:nvSpPr>
        <p:spPr>
          <a:xfrm>
            <a:off x="3816287" y="2249526"/>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4" name="Straight Connector 43"/>
          <p:cNvCxnSpPr/>
          <p:nvPr/>
        </p:nvCxnSpPr>
        <p:spPr>
          <a:xfrm flipH="1" flipV="1">
            <a:off x="4530386" y="259040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5009045" y="259294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68737" y="2262226"/>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7" name="TextBox 46"/>
          <p:cNvSpPr txBox="1"/>
          <p:nvPr/>
        </p:nvSpPr>
        <p:spPr>
          <a:xfrm>
            <a:off x="4864037" y="2249526"/>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TextBox 47"/>
          <p:cNvSpPr txBox="1"/>
          <p:nvPr/>
        </p:nvSpPr>
        <p:spPr>
          <a:xfrm>
            <a:off x="957771" y="1841472"/>
            <a:ext cx="1803699" cy="400110"/>
          </a:xfrm>
          <a:prstGeom prst="rect">
            <a:avLst/>
          </a:prstGeom>
          <a:noFill/>
        </p:spPr>
        <p:txBody>
          <a:bodyPr wrap="none" rtlCol="0">
            <a:spAutoFit/>
          </a:bodyPr>
          <a:lstStyle/>
          <a:p>
            <a:r>
              <a:rPr lang="en-US" sz="2000" dirty="0" smtClean="0">
                <a:latin typeface="Corbel"/>
                <a:ea typeface="Palatino" charset="0"/>
                <a:cs typeface="Corbel"/>
              </a:rPr>
              <a:t>Fully Sync-SGD</a:t>
            </a:r>
            <a:endParaRPr lang="en-US" sz="2000" dirty="0">
              <a:latin typeface="Corbel"/>
              <a:ea typeface="Palatino" charset="0"/>
              <a:cs typeface="Corbel"/>
            </a:endParaRPr>
          </a:p>
        </p:txBody>
      </p:sp>
      <p:sp>
        <p:nvSpPr>
          <p:cNvPr id="49" name="TextBox 48"/>
          <p:cNvSpPr txBox="1"/>
          <p:nvPr/>
        </p:nvSpPr>
        <p:spPr>
          <a:xfrm>
            <a:off x="3898226" y="1842214"/>
            <a:ext cx="1418227" cy="400110"/>
          </a:xfrm>
          <a:prstGeom prst="rect">
            <a:avLst/>
          </a:prstGeom>
          <a:noFill/>
        </p:spPr>
        <p:txBody>
          <a:bodyPr wrap="none" rtlCol="0">
            <a:spAutoFit/>
          </a:bodyPr>
          <a:lstStyle/>
          <a:p>
            <a:r>
              <a:rPr lang="en-US" sz="2000" dirty="0" smtClean="0">
                <a:latin typeface="Corbel"/>
                <a:ea typeface="Palatino" charset="0"/>
                <a:cs typeface="Corbel"/>
              </a:rPr>
              <a:t>K-sync SGD</a:t>
            </a:r>
            <a:endParaRPr lang="en-US" sz="2000" dirty="0">
              <a:latin typeface="Corbel"/>
              <a:ea typeface="Palatino" charset="0"/>
              <a:cs typeface="Corbel"/>
            </a:endParaRPr>
          </a:p>
        </p:txBody>
      </p:sp>
      <p:sp>
        <p:nvSpPr>
          <p:cNvPr id="50" name="Right Arrow 49"/>
          <p:cNvSpPr/>
          <p:nvPr/>
        </p:nvSpPr>
        <p:spPr>
          <a:xfrm>
            <a:off x="6363450" y="3051811"/>
            <a:ext cx="93980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51" name="Right Arrow 50"/>
          <p:cNvSpPr/>
          <p:nvPr/>
        </p:nvSpPr>
        <p:spPr>
          <a:xfrm>
            <a:off x="6363451" y="3533400"/>
            <a:ext cx="428513"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6366357" y="4040130"/>
            <a:ext cx="936893" cy="444499"/>
          </a:xfrm>
          <a:prstGeom prst="rightArrow">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5791950" y="300023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4" name="TextBox 53"/>
          <p:cNvSpPr txBox="1"/>
          <p:nvPr/>
        </p:nvSpPr>
        <p:spPr>
          <a:xfrm>
            <a:off x="5791950" y="352018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5" name="TextBox 54"/>
          <p:cNvSpPr txBox="1"/>
          <p:nvPr/>
        </p:nvSpPr>
        <p:spPr>
          <a:xfrm>
            <a:off x="5791950" y="4002269"/>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6" name="TextBox 55"/>
          <p:cNvSpPr txBox="1"/>
          <p:nvPr/>
        </p:nvSpPr>
        <p:spPr>
          <a:xfrm>
            <a:off x="5789709" y="2596379"/>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57" name="Straight Connector 56"/>
          <p:cNvCxnSpPr>
            <a:stCxn id="58" idx="3"/>
          </p:cNvCxnSpPr>
          <p:nvPr/>
        </p:nvCxnSpPr>
        <p:spPr>
          <a:xfrm>
            <a:off x="6198795" y="2781045"/>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358402" y="2596379"/>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flipV="1">
            <a:off x="7129629" y="265066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Right Arrow 63"/>
          <p:cNvSpPr/>
          <p:nvPr/>
        </p:nvSpPr>
        <p:spPr>
          <a:xfrm>
            <a:off x="6799003" y="3553202"/>
            <a:ext cx="323634"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5" name="TextBox 64"/>
          <p:cNvSpPr txBox="1"/>
          <p:nvPr/>
        </p:nvSpPr>
        <p:spPr>
          <a:xfrm>
            <a:off x="6164416" y="1841488"/>
            <a:ext cx="2104512" cy="400110"/>
          </a:xfrm>
          <a:prstGeom prst="rect">
            <a:avLst/>
          </a:prstGeom>
          <a:noFill/>
        </p:spPr>
        <p:txBody>
          <a:bodyPr wrap="none" rtlCol="0">
            <a:spAutoFit/>
          </a:bodyPr>
          <a:lstStyle/>
          <a:p>
            <a:r>
              <a:rPr lang="en-US" sz="2000" dirty="0" smtClean="0">
                <a:latin typeface="Corbel"/>
                <a:ea typeface="Palatino" charset="0"/>
                <a:cs typeface="Corbel"/>
              </a:rPr>
              <a:t>K-batch-sync SGD</a:t>
            </a:r>
            <a:endParaRPr lang="en-US" sz="2000" dirty="0">
              <a:latin typeface="Corbel"/>
              <a:ea typeface="Palatino" charset="0"/>
              <a:cs typeface="Corbel"/>
            </a:endParaRPr>
          </a:p>
        </p:txBody>
      </p:sp>
      <p:sp>
        <p:nvSpPr>
          <p:cNvPr id="66" name="TextBox 65"/>
          <p:cNvSpPr txBox="1"/>
          <p:nvPr/>
        </p:nvSpPr>
        <p:spPr>
          <a:xfrm>
            <a:off x="6126771" y="2339321"/>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67" name="TextBox 66"/>
          <p:cNvSpPr txBox="1"/>
          <p:nvPr/>
        </p:nvSpPr>
        <p:spPr>
          <a:xfrm>
            <a:off x="6990371" y="2326621"/>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Tree>
    <p:extLst>
      <p:ext uri="{BB962C8B-B14F-4D97-AF65-F5344CB8AC3E}">
        <p14:creationId xmlns:p14="http://schemas.microsoft.com/office/powerpoint/2010/main" val="294104127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latin typeface="Corbel"/>
                <a:cs typeface="Corbel"/>
              </a:rPr>
              <a:t>Expected Runtimes of SGD Variants</a:t>
            </a:r>
            <a:endParaRPr lang="en-US" dirty="0">
              <a:solidFill>
                <a:srgbClr val="800000"/>
              </a:solidFill>
              <a:latin typeface="Corbel"/>
              <a:cs typeface="Corbel"/>
            </a:endParaRPr>
          </a:p>
        </p:txBody>
      </p:sp>
      <p:sp>
        <p:nvSpPr>
          <p:cNvPr id="11" name="TextBox 10"/>
          <p:cNvSpPr txBox="1"/>
          <p:nvPr/>
        </p:nvSpPr>
        <p:spPr>
          <a:xfrm>
            <a:off x="3545783" y="1222823"/>
            <a:ext cx="1960242" cy="461665"/>
          </a:xfrm>
          <a:prstGeom prst="rect">
            <a:avLst/>
          </a:prstGeom>
          <a:noFill/>
        </p:spPr>
        <p:txBody>
          <a:bodyPr wrap="none" rtlCol="0">
            <a:spAutoFit/>
          </a:bodyPr>
          <a:lstStyle/>
          <a:p>
            <a:r>
              <a:rPr lang="en-US" sz="2400" b="1" dirty="0" smtClean="0">
                <a:latin typeface="Corbel"/>
                <a:cs typeface="Corbel"/>
              </a:rPr>
              <a:t>Sync variants</a:t>
            </a:r>
            <a:endParaRPr lang="en-US" sz="2400" b="1" dirty="0">
              <a:latin typeface="Corbel"/>
              <a:cs typeface="Corbel"/>
            </a:endParaRPr>
          </a:p>
        </p:txBody>
      </p:sp>
      <p:sp>
        <p:nvSpPr>
          <p:cNvPr id="12" name="Right Arrow 11"/>
          <p:cNvSpPr/>
          <p:nvPr/>
        </p:nvSpPr>
        <p:spPr>
          <a:xfrm>
            <a:off x="1169767" y="3013341"/>
            <a:ext cx="704850"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15" name="Right Arrow 14"/>
          <p:cNvSpPr/>
          <p:nvPr/>
        </p:nvSpPr>
        <p:spPr>
          <a:xfrm>
            <a:off x="1169768" y="3494931"/>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6" name="Right Arrow 15"/>
          <p:cNvSpPr/>
          <p:nvPr/>
        </p:nvSpPr>
        <p:spPr>
          <a:xfrm>
            <a:off x="1171948" y="4001661"/>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7" name="TextBox 16"/>
          <p:cNvSpPr txBox="1"/>
          <p:nvPr/>
        </p:nvSpPr>
        <p:spPr>
          <a:xfrm>
            <a:off x="741142" y="296176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8" name="TextBox 17"/>
          <p:cNvSpPr txBox="1"/>
          <p:nvPr/>
        </p:nvSpPr>
        <p:spPr>
          <a:xfrm>
            <a:off x="741142" y="348171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9" name="TextBox 18"/>
          <p:cNvSpPr txBox="1"/>
          <p:nvPr/>
        </p:nvSpPr>
        <p:spPr>
          <a:xfrm>
            <a:off x="741142" y="3963800"/>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20" name="TextBox 19"/>
          <p:cNvSpPr txBox="1"/>
          <p:nvPr/>
        </p:nvSpPr>
        <p:spPr>
          <a:xfrm>
            <a:off x="739461" y="2557910"/>
            <a:ext cx="443676" cy="369332"/>
          </a:xfrm>
          <a:prstGeom prst="rect">
            <a:avLst/>
          </a:prstGeom>
          <a:noFill/>
        </p:spPr>
        <p:txBody>
          <a:bodyPr wrap="none" rtlCol="0">
            <a:spAutoFit/>
          </a:bodyPr>
          <a:lstStyle/>
          <a:p>
            <a:r>
              <a:rPr lang="en-US" dirty="0" smtClean="0">
                <a:latin typeface="Corbel"/>
                <a:cs typeface="Corbel"/>
              </a:rPr>
              <a:t>PS</a:t>
            </a:r>
            <a:endParaRPr lang="en-US" baseline="-25000" dirty="0">
              <a:latin typeface="Corbel"/>
              <a:cs typeface="Corbel"/>
            </a:endParaRPr>
          </a:p>
        </p:txBody>
      </p:sp>
      <p:cxnSp>
        <p:nvCxnSpPr>
          <p:cNvPr id="21" name="Straight Connector 20"/>
          <p:cNvCxnSpPr>
            <a:stCxn id="20" idx="3"/>
          </p:cNvCxnSpPr>
          <p:nvPr/>
        </p:nvCxnSpPr>
        <p:spPr>
          <a:xfrm>
            <a:off x="1183137" y="2742576"/>
            <a:ext cx="1527670" cy="2498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165982" y="255790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a:xfrm>
            <a:off x="1884474" y="3000901"/>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4" name="Right Arrow 23"/>
          <p:cNvSpPr/>
          <p:nvPr/>
        </p:nvSpPr>
        <p:spPr>
          <a:xfrm>
            <a:off x="1866046" y="3530491"/>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5" name="Right Arrow 24"/>
          <p:cNvSpPr/>
          <p:nvPr/>
        </p:nvSpPr>
        <p:spPr>
          <a:xfrm>
            <a:off x="1876777" y="3990229"/>
            <a:ext cx="561975" cy="46736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6" name="TextBox 25"/>
          <p:cNvSpPr txBox="1"/>
          <p:nvPr/>
        </p:nvSpPr>
        <p:spPr>
          <a:xfrm>
            <a:off x="1039883" y="2248784"/>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7" name="Straight Connector 26"/>
          <p:cNvCxnSpPr/>
          <p:nvPr/>
        </p:nvCxnSpPr>
        <p:spPr>
          <a:xfrm flipH="1" flipV="1">
            <a:off x="1877807" y="258965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442191" y="259219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16158" y="2261484"/>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30" name="TextBox 29"/>
          <p:cNvSpPr txBox="1"/>
          <p:nvPr/>
        </p:nvSpPr>
        <p:spPr>
          <a:xfrm>
            <a:off x="2278133" y="224878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31" name="Right Arrow 30"/>
          <p:cNvSpPr/>
          <p:nvPr/>
        </p:nvSpPr>
        <p:spPr>
          <a:xfrm>
            <a:off x="3946171" y="3014083"/>
            <a:ext cx="70485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32" name="Right Arrow 31"/>
          <p:cNvSpPr/>
          <p:nvPr/>
        </p:nvSpPr>
        <p:spPr>
          <a:xfrm>
            <a:off x="3946172" y="3495673"/>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948352" y="4002403"/>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TextBox 33"/>
          <p:cNvSpPr txBox="1"/>
          <p:nvPr/>
        </p:nvSpPr>
        <p:spPr>
          <a:xfrm>
            <a:off x="3443566" y="2962512"/>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5" name="TextBox 34"/>
          <p:cNvSpPr txBox="1"/>
          <p:nvPr/>
        </p:nvSpPr>
        <p:spPr>
          <a:xfrm>
            <a:off x="3443566" y="3482458"/>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6" name="TextBox 35"/>
          <p:cNvSpPr txBox="1"/>
          <p:nvPr/>
        </p:nvSpPr>
        <p:spPr>
          <a:xfrm>
            <a:off x="3443566" y="3964542"/>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7" name="TextBox 36"/>
          <p:cNvSpPr txBox="1"/>
          <p:nvPr/>
        </p:nvSpPr>
        <p:spPr>
          <a:xfrm>
            <a:off x="3441886" y="2558652"/>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8" name="Straight Connector 37"/>
          <p:cNvCxnSpPr>
            <a:stCxn id="37" idx="3"/>
          </p:cNvCxnSpPr>
          <p:nvPr/>
        </p:nvCxnSpPr>
        <p:spPr>
          <a:xfrm>
            <a:off x="3885562" y="2743318"/>
            <a:ext cx="1368232" cy="262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930056" y="255865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4536721" y="3001643"/>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1" name="Right Arrow 40"/>
          <p:cNvSpPr/>
          <p:nvPr/>
        </p:nvSpPr>
        <p:spPr>
          <a:xfrm>
            <a:off x="4537675" y="3531233"/>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2" name="Right Arrow 41"/>
          <p:cNvSpPr/>
          <p:nvPr/>
        </p:nvSpPr>
        <p:spPr>
          <a:xfrm>
            <a:off x="4529356" y="3990971"/>
            <a:ext cx="561975"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3" name="TextBox 42"/>
          <p:cNvSpPr txBox="1"/>
          <p:nvPr/>
        </p:nvSpPr>
        <p:spPr>
          <a:xfrm>
            <a:off x="3816287" y="2249526"/>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4" name="Straight Connector 43"/>
          <p:cNvCxnSpPr/>
          <p:nvPr/>
        </p:nvCxnSpPr>
        <p:spPr>
          <a:xfrm flipH="1" flipV="1">
            <a:off x="4530386" y="259040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5009045" y="259294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68737" y="2262226"/>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7" name="TextBox 46"/>
          <p:cNvSpPr txBox="1"/>
          <p:nvPr/>
        </p:nvSpPr>
        <p:spPr>
          <a:xfrm>
            <a:off x="4864037" y="2249526"/>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TextBox 47"/>
          <p:cNvSpPr txBox="1"/>
          <p:nvPr/>
        </p:nvSpPr>
        <p:spPr>
          <a:xfrm>
            <a:off x="957771" y="1841472"/>
            <a:ext cx="1803699" cy="400110"/>
          </a:xfrm>
          <a:prstGeom prst="rect">
            <a:avLst/>
          </a:prstGeom>
          <a:noFill/>
        </p:spPr>
        <p:txBody>
          <a:bodyPr wrap="none" rtlCol="0">
            <a:spAutoFit/>
          </a:bodyPr>
          <a:lstStyle/>
          <a:p>
            <a:r>
              <a:rPr lang="en-US" sz="2000" dirty="0" smtClean="0">
                <a:latin typeface="Corbel"/>
                <a:ea typeface="Palatino" charset="0"/>
                <a:cs typeface="Corbel"/>
              </a:rPr>
              <a:t>Fully Sync-SGD</a:t>
            </a:r>
            <a:endParaRPr lang="en-US" sz="2000" dirty="0">
              <a:latin typeface="Corbel"/>
              <a:ea typeface="Palatino" charset="0"/>
              <a:cs typeface="Corbel"/>
            </a:endParaRPr>
          </a:p>
        </p:txBody>
      </p:sp>
      <p:sp>
        <p:nvSpPr>
          <p:cNvPr id="49" name="TextBox 48"/>
          <p:cNvSpPr txBox="1"/>
          <p:nvPr/>
        </p:nvSpPr>
        <p:spPr>
          <a:xfrm>
            <a:off x="3898226" y="1842214"/>
            <a:ext cx="1418227" cy="400110"/>
          </a:xfrm>
          <a:prstGeom prst="rect">
            <a:avLst/>
          </a:prstGeom>
          <a:noFill/>
        </p:spPr>
        <p:txBody>
          <a:bodyPr wrap="none" rtlCol="0">
            <a:spAutoFit/>
          </a:bodyPr>
          <a:lstStyle/>
          <a:p>
            <a:r>
              <a:rPr lang="en-US" sz="2000" dirty="0" smtClean="0">
                <a:latin typeface="Corbel"/>
                <a:ea typeface="Palatino" charset="0"/>
                <a:cs typeface="Corbel"/>
              </a:rPr>
              <a:t>K-sync SGD</a:t>
            </a:r>
            <a:endParaRPr lang="en-US" sz="2000" dirty="0">
              <a:latin typeface="Corbel"/>
              <a:ea typeface="Palatino" charset="0"/>
              <a:cs typeface="Corbel"/>
            </a:endParaRPr>
          </a:p>
        </p:txBody>
      </p:sp>
      <p:sp>
        <p:nvSpPr>
          <p:cNvPr id="50" name="Right Arrow 49"/>
          <p:cNvSpPr/>
          <p:nvPr/>
        </p:nvSpPr>
        <p:spPr>
          <a:xfrm>
            <a:off x="6363450" y="3051811"/>
            <a:ext cx="93980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51" name="Right Arrow 50"/>
          <p:cNvSpPr/>
          <p:nvPr/>
        </p:nvSpPr>
        <p:spPr>
          <a:xfrm>
            <a:off x="6363451" y="3533400"/>
            <a:ext cx="428513"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6366357" y="4040130"/>
            <a:ext cx="936893" cy="444499"/>
          </a:xfrm>
          <a:prstGeom prst="rightArrow">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5791950" y="300023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4" name="TextBox 53"/>
          <p:cNvSpPr txBox="1"/>
          <p:nvPr/>
        </p:nvSpPr>
        <p:spPr>
          <a:xfrm>
            <a:off x="5791950" y="352018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5" name="TextBox 54"/>
          <p:cNvSpPr txBox="1"/>
          <p:nvPr/>
        </p:nvSpPr>
        <p:spPr>
          <a:xfrm>
            <a:off x="5791950" y="4002269"/>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6" name="TextBox 55"/>
          <p:cNvSpPr txBox="1"/>
          <p:nvPr/>
        </p:nvSpPr>
        <p:spPr>
          <a:xfrm>
            <a:off x="5789709" y="2596379"/>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57" name="Straight Connector 56"/>
          <p:cNvCxnSpPr>
            <a:stCxn id="58" idx="3"/>
          </p:cNvCxnSpPr>
          <p:nvPr/>
        </p:nvCxnSpPr>
        <p:spPr>
          <a:xfrm>
            <a:off x="6198795" y="2781045"/>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358402" y="2596379"/>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Right Arrow 58"/>
          <p:cNvSpPr/>
          <p:nvPr/>
        </p:nvSpPr>
        <p:spPr>
          <a:xfrm>
            <a:off x="7138150" y="3039371"/>
            <a:ext cx="617220"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0" name="Right Arrow 59"/>
          <p:cNvSpPr/>
          <p:nvPr/>
        </p:nvSpPr>
        <p:spPr>
          <a:xfrm>
            <a:off x="7139421" y="3568961"/>
            <a:ext cx="41782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1" name="Right Arrow 60"/>
          <p:cNvSpPr/>
          <p:nvPr/>
        </p:nvSpPr>
        <p:spPr>
          <a:xfrm>
            <a:off x="7128330" y="4028698"/>
            <a:ext cx="749300" cy="46736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cxnSp>
        <p:nvCxnSpPr>
          <p:cNvPr id="62" name="Straight Connector 61"/>
          <p:cNvCxnSpPr/>
          <p:nvPr/>
        </p:nvCxnSpPr>
        <p:spPr>
          <a:xfrm flipH="1" flipV="1">
            <a:off x="7129629" y="265066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Right Arrow 63"/>
          <p:cNvSpPr/>
          <p:nvPr/>
        </p:nvSpPr>
        <p:spPr>
          <a:xfrm>
            <a:off x="6799003" y="3553202"/>
            <a:ext cx="323634"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5" name="TextBox 64"/>
          <p:cNvSpPr txBox="1"/>
          <p:nvPr/>
        </p:nvSpPr>
        <p:spPr>
          <a:xfrm>
            <a:off x="6164416" y="1841488"/>
            <a:ext cx="2104512" cy="400110"/>
          </a:xfrm>
          <a:prstGeom prst="rect">
            <a:avLst/>
          </a:prstGeom>
          <a:noFill/>
        </p:spPr>
        <p:txBody>
          <a:bodyPr wrap="none" rtlCol="0">
            <a:spAutoFit/>
          </a:bodyPr>
          <a:lstStyle/>
          <a:p>
            <a:r>
              <a:rPr lang="en-US" sz="2000" dirty="0" smtClean="0">
                <a:latin typeface="Corbel"/>
                <a:ea typeface="Palatino" charset="0"/>
                <a:cs typeface="Corbel"/>
              </a:rPr>
              <a:t>K-batch-sync SGD</a:t>
            </a:r>
            <a:endParaRPr lang="en-US" sz="2000" dirty="0">
              <a:latin typeface="Corbel"/>
              <a:ea typeface="Palatino" charset="0"/>
              <a:cs typeface="Corbel"/>
            </a:endParaRPr>
          </a:p>
        </p:txBody>
      </p:sp>
      <p:sp>
        <p:nvSpPr>
          <p:cNvPr id="66" name="TextBox 65"/>
          <p:cNvSpPr txBox="1"/>
          <p:nvPr/>
        </p:nvSpPr>
        <p:spPr>
          <a:xfrm>
            <a:off x="6126771" y="2339321"/>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67" name="TextBox 66"/>
          <p:cNvSpPr txBox="1"/>
          <p:nvPr/>
        </p:nvSpPr>
        <p:spPr>
          <a:xfrm>
            <a:off x="6990371" y="2326621"/>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Tree>
    <p:extLst>
      <p:ext uri="{BB962C8B-B14F-4D97-AF65-F5344CB8AC3E}">
        <p14:creationId xmlns:p14="http://schemas.microsoft.com/office/powerpoint/2010/main" val="400496707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609" y="2530900"/>
            <a:ext cx="8229600" cy="1143000"/>
          </a:xfrm>
        </p:spPr>
        <p:txBody>
          <a:bodyPr>
            <a:normAutofit fontScale="90000"/>
          </a:bodyPr>
          <a:lstStyle/>
          <a:p>
            <a:r>
              <a:rPr lang="en-US" dirty="0" smtClean="0">
                <a:solidFill>
                  <a:schemeClr val="accent5">
                    <a:lumMod val="75000"/>
                  </a:schemeClr>
                </a:solidFill>
              </a:rPr>
              <a:t>This Work: </a:t>
            </a:r>
            <a:br>
              <a:rPr lang="en-US" dirty="0" smtClean="0">
                <a:solidFill>
                  <a:schemeClr val="accent5">
                    <a:lumMod val="75000"/>
                  </a:schemeClr>
                </a:solidFill>
              </a:rPr>
            </a:br>
            <a:r>
              <a:rPr lang="en-US" dirty="0" smtClean="0">
                <a:solidFill>
                  <a:srgbClr val="900000"/>
                </a:solidFill>
              </a:rPr>
              <a:t>Speeding Up Distributed SGD via</a:t>
            </a:r>
            <a:br>
              <a:rPr lang="en-US" dirty="0" smtClean="0">
                <a:solidFill>
                  <a:srgbClr val="900000"/>
                </a:solidFill>
              </a:rPr>
            </a:br>
            <a:r>
              <a:rPr lang="en-US" dirty="0" smtClean="0">
                <a:solidFill>
                  <a:srgbClr val="900000"/>
                </a:solidFill>
              </a:rPr>
              <a:t>Scheduling + Algorithmic Techniques</a:t>
            </a:r>
            <a:endParaRPr lang="en-US" dirty="0">
              <a:solidFill>
                <a:srgbClr val="900000"/>
              </a:solidFill>
            </a:endParaRPr>
          </a:p>
        </p:txBody>
      </p:sp>
    </p:spTree>
    <p:extLst>
      <p:ext uri="{BB962C8B-B14F-4D97-AF65-F5344CB8AC3E}">
        <p14:creationId xmlns:p14="http://schemas.microsoft.com/office/powerpoint/2010/main" val="22721246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latin typeface="Corbel"/>
                <a:cs typeface="Corbel"/>
              </a:rPr>
              <a:t>Expected Runtimes of SGD Variants</a:t>
            </a:r>
            <a:endParaRPr lang="en-US" dirty="0">
              <a:solidFill>
                <a:srgbClr val="800000"/>
              </a:solidFill>
              <a:latin typeface="Corbel"/>
              <a:cs typeface="Corbel"/>
            </a:endParaRPr>
          </a:p>
        </p:txBody>
      </p:sp>
      <p:sp>
        <p:nvSpPr>
          <p:cNvPr id="11" name="TextBox 10"/>
          <p:cNvSpPr txBox="1"/>
          <p:nvPr/>
        </p:nvSpPr>
        <p:spPr>
          <a:xfrm>
            <a:off x="3545783" y="1222823"/>
            <a:ext cx="1960242" cy="461665"/>
          </a:xfrm>
          <a:prstGeom prst="rect">
            <a:avLst/>
          </a:prstGeom>
          <a:noFill/>
        </p:spPr>
        <p:txBody>
          <a:bodyPr wrap="none" rtlCol="0">
            <a:spAutoFit/>
          </a:bodyPr>
          <a:lstStyle/>
          <a:p>
            <a:r>
              <a:rPr lang="en-US" sz="2400" b="1" dirty="0" smtClean="0">
                <a:latin typeface="Corbel"/>
                <a:cs typeface="Corbel"/>
              </a:rPr>
              <a:t>Sync variants</a:t>
            </a:r>
            <a:endParaRPr lang="en-US" sz="2400" b="1" dirty="0">
              <a:latin typeface="Corbel"/>
              <a:cs typeface="Corbel"/>
            </a:endParaRPr>
          </a:p>
        </p:txBody>
      </p:sp>
      <p:sp>
        <p:nvSpPr>
          <p:cNvPr id="12" name="Right Arrow 11"/>
          <p:cNvSpPr/>
          <p:nvPr/>
        </p:nvSpPr>
        <p:spPr>
          <a:xfrm>
            <a:off x="1169767" y="3013341"/>
            <a:ext cx="704850"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15" name="Right Arrow 14"/>
          <p:cNvSpPr/>
          <p:nvPr/>
        </p:nvSpPr>
        <p:spPr>
          <a:xfrm>
            <a:off x="1169768" y="3494931"/>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6" name="Right Arrow 15"/>
          <p:cNvSpPr/>
          <p:nvPr/>
        </p:nvSpPr>
        <p:spPr>
          <a:xfrm>
            <a:off x="1171948" y="4001661"/>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7" name="TextBox 16"/>
          <p:cNvSpPr txBox="1"/>
          <p:nvPr/>
        </p:nvSpPr>
        <p:spPr>
          <a:xfrm>
            <a:off x="741142" y="296176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8" name="TextBox 17"/>
          <p:cNvSpPr txBox="1"/>
          <p:nvPr/>
        </p:nvSpPr>
        <p:spPr>
          <a:xfrm>
            <a:off x="741142" y="348171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9" name="TextBox 18"/>
          <p:cNvSpPr txBox="1"/>
          <p:nvPr/>
        </p:nvSpPr>
        <p:spPr>
          <a:xfrm>
            <a:off x="741142" y="3963800"/>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20" name="TextBox 19"/>
          <p:cNvSpPr txBox="1"/>
          <p:nvPr/>
        </p:nvSpPr>
        <p:spPr>
          <a:xfrm>
            <a:off x="739461" y="2557910"/>
            <a:ext cx="443676" cy="369332"/>
          </a:xfrm>
          <a:prstGeom prst="rect">
            <a:avLst/>
          </a:prstGeom>
          <a:noFill/>
        </p:spPr>
        <p:txBody>
          <a:bodyPr wrap="none" rtlCol="0">
            <a:spAutoFit/>
          </a:bodyPr>
          <a:lstStyle/>
          <a:p>
            <a:r>
              <a:rPr lang="en-US" dirty="0" smtClean="0">
                <a:latin typeface="Corbel"/>
                <a:cs typeface="Corbel"/>
              </a:rPr>
              <a:t>PS</a:t>
            </a:r>
            <a:endParaRPr lang="en-US" baseline="-25000" dirty="0">
              <a:latin typeface="Corbel"/>
              <a:cs typeface="Corbel"/>
            </a:endParaRPr>
          </a:p>
        </p:txBody>
      </p:sp>
      <p:cxnSp>
        <p:nvCxnSpPr>
          <p:cNvPr id="21" name="Straight Connector 20"/>
          <p:cNvCxnSpPr>
            <a:stCxn id="20" idx="3"/>
          </p:cNvCxnSpPr>
          <p:nvPr/>
        </p:nvCxnSpPr>
        <p:spPr>
          <a:xfrm>
            <a:off x="1183137" y="2742576"/>
            <a:ext cx="1527670" cy="2498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165982" y="255790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a:xfrm>
            <a:off x="1884474" y="3000901"/>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4" name="Right Arrow 23"/>
          <p:cNvSpPr/>
          <p:nvPr/>
        </p:nvSpPr>
        <p:spPr>
          <a:xfrm>
            <a:off x="1866046" y="3530491"/>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5" name="Right Arrow 24"/>
          <p:cNvSpPr/>
          <p:nvPr/>
        </p:nvSpPr>
        <p:spPr>
          <a:xfrm>
            <a:off x="1876777" y="3990229"/>
            <a:ext cx="561975" cy="46736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6" name="TextBox 25"/>
          <p:cNvSpPr txBox="1"/>
          <p:nvPr/>
        </p:nvSpPr>
        <p:spPr>
          <a:xfrm>
            <a:off x="1039883" y="2248784"/>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7" name="Straight Connector 26"/>
          <p:cNvCxnSpPr/>
          <p:nvPr/>
        </p:nvCxnSpPr>
        <p:spPr>
          <a:xfrm flipH="1" flipV="1">
            <a:off x="1877807" y="258965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442191" y="259219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16158" y="2261484"/>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30" name="TextBox 29"/>
          <p:cNvSpPr txBox="1"/>
          <p:nvPr/>
        </p:nvSpPr>
        <p:spPr>
          <a:xfrm>
            <a:off x="2278133" y="224878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31" name="Right Arrow 30"/>
          <p:cNvSpPr/>
          <p:nvPr/>
        </p:nvSpPr>
        <p:spPr>
          <a:xfrm>
            <a:off x="3946171" y="3014083"/>
            <a:ext cx="70485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32" name="Right Arrow 31"/>
          <p:cNvSpPr/>
          <p:nvPr/>
        </p:nvSpPr>
        <p:spPr>
          <a:xfrm>
            <a:off x="3946172" y="3495673"/>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948352" y="4002403"/>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TextBox 33"/>
          <p:cNvSpPr txBox="1"/>
          <p:nvPr/>
        </p:nvSpPr>
        <p:spPr>
          <a:xfrm>
            <a:off x="3443566" y="2962512"/>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5" name="TextBox 34"/>
          <p:cNvSpPr txBox="1"/>
          <p:nvPr/>
        </p:nvSpPr>
        <p:spPr>
          <a:xfrm>
            <a:off x="3443566" y="3482458"/>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6" name="TextBox 35"/>
          <p:cNvSpPr txBox="1"/>
          <p:nvPr/>
        </p:nvSpPr>
        <p:spPr>
          <a:xfrm>
            <a:off x="3443566" y="3964542"/>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7" name="TextBox 36"/>
          <p:cNvSpPr txBox="1"/>
          <p:nvPr/>
        </p:nvSpPr>
        <p:spPr>
          <a:xfrm>
            <a:off x="3441886" y="2558652"/>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8" name="Straight Connector 37"/>
          <p:cNvCxnSpPr>
            <a:stCxn id="37" idx="3"/>
          </p:cNvCxnSpPr>
          <p:nvPr/>
        </p:nvCxnSpPr>
        <p:spPr>
          <a:xfrm>
            <a:off x="3885562" y="2743318"/>
            <a:ext cx="1368232" cy="262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930056" y="255865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4536721" y="3001643"/>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1" name="Right Arrow 40"/>
          <p:cNvSpPr/>
          <p:nvPr/>
        </p:nvSpPr>
        <p:spPr>
          <a:xfrm>
            <a:off x="4537675" y="3531233"/>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2" name="Right Arrow 41"/>
          <p:cNvSpPr/>
          <p:nvPr/>
        </p:nvSpPr>
        <p:spPr>
          <a:xfrm>
            <a:off x="4529356" y="3990971"/>
            <a:ext cx="561975"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3" name="TextBox 42"/>
          <p:cNvSpPr txBox="1"/>
          <p:nvPr/>
        </p:nvSpPr>
        <p:spPr>
          <a:xfrm>
            <a:off x="3816287" y="2249526"/>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4" name="Straight Connector 43"/>
          <p:cNvCxnSpPr/>
          <p:nvPr/>
        </p:nvCxnSpPr>
        <p:spPr>
          <a:xfrm flipH="1" flipV="1">
            <a:off x="4530386" y="259040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5009045" y="259294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68737" y="2262226"/>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7" name="TextBox 46"/>
          <p:cNvSpPr txBox="1"/>
          <p:nvPr/>
        </p:nvSpPr>
        <p:spPr>
          <a:xfrm>
            <a:off x="4864037" y="2249526"/>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TextBox 47"/>
          <p:cNvSpPr txBox="1"/>
          <p:nvPr/>
        </p:nvSpPr>
        <p:spPr>
          <a:xfrm>
            <a:off x="957771" y="1841472"/>
            <a:ext cx="1803699" cy="400110"/>
          </a:xfrm>
          <a:prstGeom prst="rect">
            <a:avLst/>
          </a:prstGeom>
          <a:noFill/>
        </p:spPr>
        <p:txBody>
          <a:bodyPr wrap="none" rtlCol="0">
            <a:spAutoFit/>
          </a:bodyPr>
          <a:lstStyle/>
          <a:p>
            <a:r>
              <a:rPr lang="en-US" sz="2000" dirty="0" smtClean="0">
                <a:latin typeface="Corbel"/>
                <a:ea typeface="Palatino" charset="0"/>
                <a:cs typeface="Corbel"/>
              </a:rPr>
              <a:t>Fully Sync-SGD</a:t>
            </a:r>
            <a:endParaRPr lang="en-US" sz="2000" dirty="0">
              <a:latin typeface="Corbel"/>
              <a:ea typeface="Palatino" charset="0"/>
              <a:cs typeface="Corbel"/>
            </a:endParaRPr>
          </a:p>
        </p:txBody>
      </p:sp>
      <p:sp>
        <p:nvSpPr>
          <p:cNvPr id="49" name="TextBox 48"/>
          <p:cNvSpPr txBox="1"/>
          <p:nvPr/>
        </p:nvSpPr>
        <p:spPr>
          <a:xfrm>
            <a:off x="3898226" y="1842214"/>
            <a:ext cx="1418227" cy="400110"/>
          </a:xfrm>
          <a:prstGeom prst="rect">
            <a:avLst/>
          </a:prstGeom>
          <a:noFill/>
        </p:spPr>
        <p:txBody>
          <a:bodyPr wrap="none" rtlCol="0">
            <a:spAutoFit/>
          </a:bodyPr>
          <a:lstStyle/>
          <a:p>
            <a:r>
              <a:rPr lang="en-US" sz="2000" dirty="0" smtClean="0">
                <a:latin typeface="Corbel"/>
                <a:ea typeface="Palatino" charset="0"/>
                <a:cs typeface="Corbel"/>
              </a:rPr>
              <a:t>K-sync SGD</a:t>
            </a:r>
            <a:endParaRPr lang="en-US" sz="2000" dirty="0">
              <a:latin typeface="Corbel"/>
              <a:ea typeface="Palatino" charset="0"/>
              <a:cs typeface="Corbel"/>
            </a:endParaRPr>
          </a:p>
        </p:txBody>
      </p:sp>
      <p:sp>
        <p:nvSpPr>
          <p:cNvPr id="50" name="Right Arrow 49"/>
          <p:cNvSpPr/>
          <p:nvPr/>
        </p:nvSpPr>
        <p:spPr>
          <a:xfrm>
            <a:off x="6363450" y="3051811"/>
            <a:ext cx="93980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51" name="Right Arrow 50"/>
          <p:cNvSpPr/>
          <p:nvPr/>
        </p:nvSpPr>
        <p:spPr>
          <a:xfrm>
            <a:off x="6363451" y="3533400"/>
            <a:ext cx="428513"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6366357" y="4040130"/>
            <a:ext cx="936893" cy="444499"/>
          </a:xfrm>
          <a:prstGeom prst="rightArrow">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5791950" y="300023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4" name="TextBox 53"/>
          <p:cNvSpPr txBox="1"/>
          <p:nvPr/>
        </p:nvSpPr>
        <p:spPr>
          <a:xfrm>
            <a:off x="5791950" y="352018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5" name="TextBox 54"/>
          <p:cNvSpPr txBox="1"/>
          <p:nvPr/>
        </p:nvSpPr>
        <p:spPr>
          <a:xfrm>
            <a:off x="5791950" y="4002269"/>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6" name="TextBox 55"/>
          <p:cNvSpPr txBox="1"/>
          <p:nvPr/>
        </p:nvSpPr>
        <p:spPr>
          <a:xfrm>
            <a:off x="5789709" y="2596379"/>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57" name="Straight Connector 56"/>
          <p:cNvCxnSpPr>
            <a:stCxn id="58" idx="3"/>
          </p:cNvCxnSpPr>
          <p:nvPr/>
        </p:nvCxnSpPr>
        <p:spPr>
          <a:xfrm>
            <a:off x="6198795" y="2781045"/>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358402" y="2596379"/>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Right Arrow 58"/>
          <p:cNvSpPr/>
          <p:nvPr/>
        </p:nvSpPr>
        <p:spPr>
          <a:xfrm>
            <a:off x="7138150" y="3039371"/>
            <a:ext cx="617220"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0" name="Right Arrow 59"/>
          <p:cNvSpPr/>
          <p:nvPr/>
        </p:nvSpPr>
        <p:spPr>
          <a:xfrm>
            <a:off x="7139421" y="3568961"/>
            <a:ext cx="41782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1" name="Right Arrow 60"/>
          <p:cNvSpPr/>
          <p:nvPr/>
        </p:nvSpPr>
        <p:spPr>
          <a:xfrm>
            <a:off x="7128330" y="4028698"/>
            <a:ext cx="749300" cy="46736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cxnSp>
        <p:nvCxnSpPr>
          <p:cNvPr id="62" name="Straight Connector 61"/>
          <p:cNvCxnSpPr/>
          <p:nvPr/>
        </p:nvCxnSpPr>
        <p:spPr>
          <a:xfrm flipH="1" flipV="1">
            <a:off x="7129629" y="265066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Right Arrow 63"/>
          <p:cNvSpPr/>
          <p:nvPr/>
        </p:nvSpPr>
        <p:spPr>
          <a:xfrm>
            <a:off x="6799003" y="3553202"/>
            <a:ext cx="323634"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5" name="TextBox 64"/>
          <p:cNvSpPr txBox="1"/>
          <p:nvPr/>
        </p:nvSpPr>
        <p:spPr>
          <a:xfrm>
            <a:off x="6164416" y="1841488"/>
            <a:ext cx="2104512" cy="400110"/>
          </a:xfrm>
          <a:prstGeom prst="rect">
            <a:avLst/>
          </a:prstGeom>
          <a:noFill/>
        </p:spPr>
        <p:txBody>
          <a:bodyPr wrap="none" rtlCol="0">
            <a:spAutoFit/>
          </a:bodyPr>
          <a:lstStyle/>
          <a:p>
            <a:r>
              <a:rPr lang="en-US" sz="2000" dirty="0" smtClean="0">
                <a:latin typeface="Corbel"/>
                <a:ea typeface="Palatino" charset="0"/>
                <a:cs typeface="Corbel"/>
              </a:rPr>
              <a:t>K-batch-sync SGD</a:t>
            </a:r>
            <a:endParaRPr lang="en-US" sz="2000" dirty="0">
              <a:latin typeface="Corbel"/>
              <a:ea typeface="Palatino" charset="0"/>
              <a:cs typeface="Corbel"/>
            </a:endParaRPr>
          </a:p>
        </p:txBody>
      </p:sp>
      <p:sp>
        <p:nvSpPr>
          <p:cNvPr id="66" name="TextBox 65"/>
          <p:cNvSpPr txBox="1"/>
          <p:nvPr/>
        </p:nvSpPr>
        <p:spPr>
          <a:xfrm>
            <a:off x="6126771" y="2339321"/>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67" name="TextBox 66"/>
          <p:cNvSpPr txBox="1"/>
          <p:nvPr/>
        </p:nvSpPr>
        <p:spPr>
          <a:xfrm>
            <a:off x="6990371" y="2326621"/>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9" name="Right Arrow 68"/>
          <p:cNvSpPr/>
          <p:nvPr/>
        </p:nvSpPr>
        <p:spPr>
          <a:xfrm>
            <a:off x="7572466" y="3561337"/>
            <a:ext cx="561000" cy="46736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Tree>
    <p:extLst>
      <p:ext uri="{BB962C8B-B14F-4D97-AF65-F5344CB8AC3E}">
        <p14:creationId xmlns:p14="http://schemas.microsoft.com/office/powerpoint/2010/main" val="222329054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latin typeface="Corbel"/>
                <a:cs typeface="Corbel"/>
              </a:rPr>
              <a:t>Expected Runtimes of SGD Variants</a:t>
            </a:r>
            <a:endParaRPr lang="en-US" dirty="0">
              <a:solidFill>
                <a:srgbClr val="800000"/>
              </a:solidFill>
              <a:latin typeface="Corbel"/>
              <a:cs typeface="Corbel"/>
            </a:endParaRPr>
          </a:p>
        </p:txBody>
      </p:sp>
      <p:sp>
        <p:nvSpPr>
          <p:cNvPr id="11" name="TextBox 10"/>
          <p:cNvSpPr txBox="1"/>
          <p:nvPr/>
        </p:nvSpPr>
        <p:spPr>
          <a:xfrm>
            <a:off x="3545783" y="1222823"/>
            <a:ext cx="1960242" cy="461665"/>
          </a:xfrm>
          <a:prstGeom prst="rect">
            <a:avLst/>
          </a:prstGeom>
          <a:noFill/>
        </p:spPr>
        <p:txBody>
          <a:bodyPr wrap="none" rtlCol="0">
            <a:spAutoFit/>
          </a:bodyPr>
          <a:lstStyle/>
          <a:p>
            <a:r>
              <a:rPr lang="en-US" sz="2400" b="1" dirty="0" smtClean="0">
                <a:latin typeface="Corbel"/>
                <a:cs typeface="Corbel"/>
              </a:rPr>
              <a:t>Sync variants</a:t>
            </a:r>
            <a:endParaRPr lang="en-US" sz="2400" b="1" dirty="0">
              <a:latin typeface="Corbel"/>
              <a:cs typeface="Corbel"/>
            </a:endParaRPr>
          </a:p>
        </p:txBody>
      </p:sp>
      <p:sp>
        <p:nvSpPr>
          <p:cNvPr id="12" name="Right Arrow 11"/>
          <p:cNvSpPr/>
          <p:nvPr/>
        </p:nvSpPr>
        <p:spPr>
          <a:xfrm>
            <a:off x="1169767" y="3013341"/>
            <a:ext cx="704850"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15" name="Right Arrow 14"/>
          <p:cNvSpPr/>
          <p:nvPr/>
        </p:nvSpPr>
        <p:spPr>
          <a:xfrm>
            <a:off x="1169768" y="3494931"/>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6" name="Right Arrow 15"/>
          <p:cNvSpPr/>
          <p:nvPr/>
        </p:nvSpPr>
        <p:spPr>
          <a:xfrm>
            <a:off x="1171948" y="4001661"/>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7" name="TextBox 16"/>
          <p:cNvSpPr txBox="1"/>
          <p:nvPr/>
        </p:nvSpPr>
        <p:spPr>
          <a:xfrm>
            <a:off x="741142" y="296176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8" name="TextBox 17"/>
          <p:cNvSpPr txBox="1"/>
          <p:nvPr/>
        </p:nvSpPr>
        <p:spPr>
          <a:xfrm>
            <a:off x="741142" y="348171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9" name="TextBox 18"/>
          <p:cNvSpPr txBox="1"/>
          <p:nvPr/>
        </p:nvSpPr>
        <p:spPr>
          <a:xfrm>
            <a:off x="741142" y="3963800"/>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20" name="TextBox 19"/>
          <p:cNvSpPr txBox="1"/>
          <p:nvPr/>
        </p:nvSpPr>
        <p:spPr>
          <a:xfrm>
            <a:off x="739461" y="2557910"/>
            <a:ext cx="443676" cy="369332"/>
          </a:xfrm>
          <a:prstGeom prst="rect">
            <a:avLst/>
          </a:prstGeom>
          <a:noFill/>
        </p:spPr>
        <p:txBody>
          <a:bodyPr wrap="none" rtlCol="0">
            <a:spAutoFit/>
          </a:bodyPr>
          <a:lstStyle/>
          <a:p>
            <a:r>
              <a:rPr lang="en-US" dirty="0" smtClean="0">
                <a:latin typeface="Corbel"/>
                <a:cs typeface="Corbel"/>
              </a:rPr>
              <a:t>PS</a:t>
            </a:r>
            <a:endParaRPr lang="en-US" baseline="-25000" dirty="0">
              <a:latin typeface="Corbel"/>
              <a:cs typeface="Corbel"/>
            </a:endParaRPr>
          </a:p>
        </p:txBody>
      </p:sp>
      <p:cxnSp>
        <p:nvCxnSpPr>
          <p:cNvPr id="21" name="Straight Connector 20"/>
          <p:cNvCxnSpPr>
            <a:stCxn id="20" idx="3"/>
          </p:cNvCxnSpPr>
          <p:nvPr/>
        </p:nvCxnSpPr>
        <p:spPr>
          <a:xfrm>
            <a:off x="1183137" y="2742576"/>
            <a:ext cx="1527670" cy="2498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165982" y="255790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a:xfrm>
            <a:off x="1884474" y="3000901"/>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4" name="Right Arrow 23"/>
          <p:cNvSpPr/>
          <p:nvPr/>
        </p:nvSpPr>
        <p:spPr>
          <a:xfrm>
            <a:off x="1866046" y="3530491"/>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5" name="Right Arrow 24"/>
          <p:cNvSpPr/>
          <p:nvPr/>
        </p:nvSpPr>
        <p:spPr>
          <a:xfrm>
            <a:off x="1876777" y="3990229"/>
            <a:ext cx="561975" cy="46736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6" name="TextBox 25"/>
          <p:cNvSpPr txBox="1"/>
          <p:nvPr/>
        </p:nvSpPr>
        <p:spPr>
          <a:xfrm>
            <a:off x="1039883" y="2248784"/>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7" name="Straight Connector 26"/>
          <p:cNvCxnSpPr/>
          <p:nvPr/>
        </p:nvCxnSpPr>
        <p:spPr>
          <a:xfrm flipH="1" flipV="1">
            <a:off x="1877807" y="258965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442191" y="259219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16158" y="2261484"/>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30" name="TextBox 29"/>
          <p:cNvSpPr txBox="1"/>
          <p:nvPr/>
        </p:nvSpPr>
        <p:spPr>
          <a:xfrm>
            <a:off x="2278133" y="224878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31" name="Right Arrow 30"/>
          <p:cNvSpPr/>
          <p:nvPr/>
        </p:nvSpPr>
        <p:spPr>
          <a:xfrm>
            <a:off x="3946171" y="3014083"/>
            <a:ext cx="70485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32" name="Right Arrow 31"/>
          <p:cNvSpPr/>
          <p:nvPr/>
        </p:nvSpPr>
        <p:spPr>
          <a:xfrm>
            <a:off x="3946172" y="3495673"/>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948352" y="4002403"/>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TextBox 33"/>
          <p:cNvSpPr txBox="1"/>
          <p:nvPr/>
        </p:nvSpPr>
        <p:spPr>
          <a:xfrm>
            <a:off x="3443566" y="2962512"/>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5" name="TextBox 34"/>
          <p:cNvSpPr txBox="1"/>
          <p:nvPr/>
        </p:nvSpPr>
        <p:spPr>
          <a:xfrm>
            <a:off x="3443566" y="3482458"/>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6" name="TextBox 35"/>
          <p:cNvSpPr txBox="1"/>
          <p:nvPr/>
        </p:nvSpPr>
        <p:spPr>
          <a:xfrm>
            <a:off x="3443566" y="3964542"/>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7" name="TextBox 36"/>
          <p:cNvSpPr txBox="1"/>
          <p:nvPr/>
        </p:nvSpPr>
        <p:spPr>
          <a:xfrm>
            <a:off x="3441886" y="2558652"/>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8" name="Straight Connector 37"/>
          <p:cNvCxnSpPr>
            <a:stCxn id="37" idx="3"/>
          </p:cNvCxnSpPr>
          <p:nvPr/>
        </p:nvCxnSpPr>
        <p:spPr>
          <a:xfrm>
            <a:off x="3885562" y="2743318"/>
            <a:ext cx="1368232" cy="262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930056" y="255865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4536721" y="3001643"/>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1" name="Right Arrow 40"/>
          <p:cNvSpPr/>
          <p:nvPr/>
        </p:nvSpPr>
        <p:spPr>
          <a:xfrm>
            <a:off x="4537675" y="3531233"/>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2" name="Right Arrow 41"/>
          <p:cNvSpPr/>
          <p:nvPr/>
        </p:nvSpPr>
        <p:spPr>
          <a:xfrm>
            <a:off x="4529356" y="3990971"/>
            <a:ext cx="561975"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3" name="TextBox 42"/>
          <p:cNvSpPr txBox="1"/>
          <p:nvPr/>
        </p:nvSpPr>
        <p:spPr>
          <a:xfrm>
            <a:off x="3816287" y="2249526"/>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4" name="Straight Connector 43"/>
          <p:cNvCxnSpPr/>
          <p:nvPr/>
        </p:nvCxnSpPr>
        <p:spPr>
          <a:xfrm flipH="1" flipV="1">
            <a:off x="4530386" y="259040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5009045" y="259294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68737" y="2262226"/>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7" name="TextBox 46"/>
          <p:cNvSpPr txBox="1"/>
          <p:nvPr/>
        </p:nvSpPr>
        <p:spPr>
          <a:xfrm>
            <a:off x="4864037" y="2249526"/>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TextBox 47"/>
          <p:cNvSpPr txBox="1"/>
          <p:nvPr/>
        </p:nvSpPr>
        <p:spPr>
          <a:xfrm>
            <a:off x="957771" y="1841472"/>
            <a:ext cx="1803699" cy="400110"/>
          </a:xfrm>
          <a:prstGeom prst="rect">
            <a:avLst/>
          </a:prstGeom>
          <a:noFill/>
        </p:spPr>
        <p:txBody>
          <a:bodyPr wrap="none" rtlCol="0">
            <a:spAutoFit/>
          </a:bodyPr>
          <a:lstStyle/>
          <a:p>
            <a:r>
              <a:rPr lang="en-US" sz="2000" dirty="0" smtClean="0">
                <a:latin typeface="Corbel"/>
                <a:ea typeface="Palatino" charset="0"/>
                <a:cs typeface="Corbel"/>
              </a:rPr>
              <a:t>Fully Sync-SGD</a:t>
            </a:r>
            <a:endParaRPr lang="en-US" sz="2000" dirty="0">
              <a:latin typeface="Corbel"/>
              <a:ea typeface="Palatino" charset="0"/>
              <a:cs typeface="Corbel"/>
            </a:endParaRPr>
          </a:p>
        </p:txBody>
      </p:sp>
      <p:sp>
        <p:nvSpPr>
          <p:cNvPr id="49" name="TextBox 48"/>
          <p:cNvSpPr txBox="1"/>
          <p:nvPr/>
        </p:nvSpPr>
        <p:spPr>
          <a:xfrm>
            <a:off x="3898226" y="1842214"/>
            <a:ext cx="1418227" cy="400110"/>
          </a:xfrm>
          <a:prstGeom prst="rect">
            <a:avLst/>
          </a:prstGeom>
          <a:noFill/>
        </p:spPr>
        <p:txBody>
          <a:bodyPr wrap="none" rtlCol="0">
            <a:spAutoFit/>
          </a:bodyPr>
          <a:lstStyle/>
          <a:p>
            <a:r>
              <a:rPr lang="en-US" sz="2000" dirty="0" smtClean="0">
                <a:latin typeface="Corbel"/>
                <a:ea typeface="Palatino" charset="0"/>
                <a:cs typeface="Corbel"/>
              </a:rPr>
              <a:t>K-sync SGD</a:t>
            </a:r>
            <a:endParaRPr lang="en-US" sz="2000" dirty="0">
              <a:latin typeface="Corbel"/>
              <a:ea typeface="Palatino" charset="0"/>
              <a:cs typeface="Corbel"/>
            </a:endParaRPr>
          </a:p>
        </p:txBody>
      </p:sp>
      <p:sp>
        <p:nvSpPr>
          <p:cNvPr id="50" name="Right Arrow 49"/>
          <p:cNvSpPr/>
          <p:nvPr/>
        </p:nvSpPr>
        <p:spPr>
          <a:xfrm>
            <a:off x="6363450" y="3051811"/>
            <a:ext cx="93980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51" name="Right Arrow 50"/>
          <p:cNvSpPr/>
          <p:nvPr/>
        </p:nvSpPr>
        <p:spPr>
          <a:xfrm>
            <a:off x="6363451" y="3533400"/>
            <a:ext cx="428513"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6366357" y="4040130"/>
            <a:ext cx="936893" cy="444499"/>
          </a:xfrm>
          <a:prstGeom prst="rightArrow">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5791950" y="300023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4" name="TextBox 53"/>
          <p:cNvSpPr txBox="1"/>
          <p:nvPr/>
        </p:nvSpPr>
        <p:spPr>
          <a:xfrm>
            <a:off x="5791950" y="352018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5" name="TextBox 54"/>
          <p:cNvSpPr txBox="1"/>
          <p:nvPr/>
        </p:nvSpPr>
        <p:spPr>
          <a:xfrm>
            <a:off x="5791950" y="4002269"/>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6" name="TextBox 55"/>
          <p:cNvSpPr txBox="1"/>
          <p:nvPr/>
        </p:nvSpPr>
        <p:spPr>
          <a:xfrm>
            <a:off x="5789709" y="2596379"/>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57" name="Straight Connector 56"/>
          <p:cNvCxnSpPr>
            <a:stCxn id="58" idx="3"/>
          </p:cNvCxnSpPr>
          <p:nvPr/>
        </p:nvCxnSpPr>
        <p:spPr>
          <a:xfrm>
            <a:off x="6198795" y="2781045"/>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358402" y="2596379"/>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Right Arrow 58"/>
          <p:cNvSpPr/>
          <p:nvPr/>
        </p:nvSpPr>
        <p:spPr>
          <a:xfrm>
            <a:off x="7138150" y="3039371"/>
            <a:ext cx="617220"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0" name="Right Arrow 59"/>
          <p:cNvSpPr/>
          <p:nvPr/>
        </p:nvSpPr>
        <p:spPr>
          <a:xfrm>
            <a:off x="7139421" y="3568961"/>
            <a:ext cx="41782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1" name="Right Arrow 60"/>
          <p:cNvSpPr/>
          <p:nvPr/>
        </p:nvSpPr>
        <p:spPr>
          <a:xfrm>
            <a:off x="7128330" y="4028698"/>
            <a:ext cx="7493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cxnSp>
        <p:nvCxnSpPr>
          <p:cNvPr id="62" name="Straight Connector 61"/>
          <p:cNvCxnSpPr/>
          <p:nvPr/>
        </p:nvCxnSpPr>
        <p:spPr>
          <a:xfrm flipH="1" flipV="1">
            <a:off x="7129629" y="265066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7766752" y="262939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Right Arrow 63"/>
          <p:cNvSpPr/>
          <p:nvPr/>
        </p:nvSpPr>
        <p:spPr>
          <a:xfrm>
            <a:off x="6799003" y="3553202"/>
            <a:ext cx="323634"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5" name="TextBox 64"/>
          <p:cNvSpPr txBox="1"/>
          <p:nvPr/>
        </p:nvSpPr>
        <p:spPr>
          <a:xfrm>
            <a:off x="6164416" y="1841488"/>
            <a:ext cx="2104512" cy="400110"/>
          </a:xfrm>
          <a:prstGeom prst="rect">
            <a:avLst/>
          </a:prstGeom>
          <a:noFill/>
        </p:spPr>
        <p:txBody>
          <a:bodyPr wrap="none" rtlCol="0">
            <a:spAutoFit/>
          </a:bodyPr>
          <a:lstStyle/>
          <a:p>
            <a:r>
              <a:rPr lang="en-US" sz="2000" dirty="0" smtClean="0">
                <a:latin typeface="Corbel"/>
                <a:ea typeface="Palatino" charset="0"/>
                <a:cs typeface="Corbel"/>
              </a:rPr>
              <a:t>K-batch-sync SGD</a:t>
            </a:r>
            <a:endParaRPr lang="en-US" sz="2000" dirty="0">
              <a:latin typeface="Corbel"/>
              <a:ea typeface="Palatino" charset="0"/>
              <a:cs typeface="Corbel"/>
            </a:endParaRPr>
          </a:p>
        </p:txBody>
      </p:sp>
      <p:sp>
        <p:nvSpPr>
          <p:cNvPr id="66" name="TextBox 65"/>
          <p:cNvSpPr txBox="1"/>
          <p:nvPr/>
        </p:nvSpPr>
        <p:spPr>
          <a:xfrm>
            <a:off x="6126771" y="2339321"/>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67" name="TextBox 66"/>
          <p:cNvSpPr txBox="1"/>
          <p:nvPr/>
        </p:nvSpPr>
        <p:spPr>
          <a:xfrm>
            <a:off x="6990371" y="2326621"/>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8" name="TextBox 67"/>
          <p:cNvSpPr txBox="1"/>
          <p:nvPr/>
        </p:nvSpPr>
        <p:spPr>
          <a:xfrm>
            <a:off x="7561871" y="2339321"/>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69" name="Right Arrow 68"/>
          <p:cNvSpPr/>
          <p:nvPr/>
        </p:nvSpPr>
        <p:spPr>
          <a:xfrm>
            <a:off x="7572466" y="3561337"/>
            <a:ext cx="5610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Tree>
    <p:extLst>
      <p:ext uri="{BB962C8B-B14F-4D97-AF65-F5344CB8AC3E}">
        <p14:creationId xmlns:p14="http://schemas.microsoft.com/office/powerpoint/2010/main" val="164033900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latin typeface="Corbel"/>
                <a:cs typeface="Corbel"/>
              </a:rPr>
              <a:t>Expected Runtimes of SGD Variants</a:t>
            </a:r>
            <a:endParaRPr lang="en-US" dirty="0">
              <a:solidFill>
                <a:srgbClr val="800000"/>
              </a:solidFill>
              <a:latin typeface="Corbel"/>
              <a:cs typeface="Corbel"/>
            </a:endParaRPr>
          </a:p>
        </p:txBody>
      </p:sp>
      <p:sp>
        <p:nvSpPr>
          <p:cNvPr id="11" name="TextBox 10"/>
          <p:cNvSpPr txBox="1"/>
          <p:nvPr/>
        </p:nvSpPr>
        <p:spPr>
          <a:xfrm>
            <a:off x="3545783" y="1222823"/>
            <a:ext cx="1960242" cy="461665"/>
          </a:xfrm>
          <a:prstGeom prst="rect">
            <a:avLst/>
          </a:prstGeom>
          <a:noFill/>
        </p:spPr>
        <p:txBody>
          <a:bodyPr wrap="none" rtlCol="0">
            <a:spAutoFit/>
          </a:bodyPr>
          <a:lstStyle/>
          <a:p>
            <a:r>
              <a:rPr lang="en-US" sz="2400" b="1" dirty="0" smtClean="0">
                <a:latin typeface="Corbel"/>
                <a:cs typeface="Corbel"/>
              </a:rPr>
              <a:t>Sync variants</a:t>
            </a:r>
            <a:endParaRPr lang="en-US" sz="2400" b="1" dirty="0">
              <a:latin typeface="Corbel"/>
              <a:cs typeface="Corbel"/>
            </a:endParaRPr>
          </a:p>
        </p:txBody>
      </p:sp>
      <p:sp>
        <p:nvSpPr>
          <p:cNvPr id="12" name="Right Arrow 11"/>
          <p:cNvSpPr/>
          <p:nvPr/>
        </p:nvSpPr>
        <p:spPr>
          <a:xfrm>
            <a:off x="1169767" y="3013341"/>
            <a:ext cx="704850"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15" name="Right Arrow 14"/>
          <p:cNvSpPr/>
          <p:nvPr/>
        </p:nvSpPr>
        <p:spPr>
          <a:xfrm>
            <a:off x="1169768" y="3494931"/>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6" name="Right Arrow 15"/>
          <p:cNvSpPr/>
          <p:nvPr/>
        </p:nvSpPr>
        <p:spPr>
          <a:xfrm>
            <a:off x="1171948" y="4001661"/>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7" name="TextBox 16"/>
          <p:cNvSpPr txBox="1"/>
          <p:nvPr/>
        </p:nvSpPr>
        <p:spPr>
          <a:xfrm>
            <a:off x="741142" y="296176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8" name="TextBox 17"/>
          <p:cNvSpPr txBox="1"/>
          <p:nvPr/>
        </p:nvSpPr>
        <p:spPr>
          <a:xfrm>
            <a:off x="741142" y="348171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9" name="TextBox 18"/>
          <p:cNvSpPr txBox="1"/>
          <p:nvPr/>
        </p:nvSpPr>
        <p:spPr>
          <a:xfrm>
            <a:off x="741142" y="3963800"/>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20" name="TextBox 19"/>
          <p:cNvSpPr txBox="1"/>
          <p:nvPr/>
        </p:nvSpPr>
        <p:spPr>
          <a:xfrm>
            <a:off x="739461" y="2557910"/>
            <a:ext cx="443676" cy="369332"/>
          </a:xfrm>
          <a:prstGeom prst="rect">
            <a:avLst/>
          </a:prstGeom>
          <a:noFill/>
        </p:spPr>
        <p:txBody>
          <a:bodyPr wrap="none" rtlCol="0">
            <a:spAutoFit/>
          </a:bodyPr>
          <a:lstStyle/>
          <a:p>
            <a:r>
              <a:rPr lang="en-US" dirty="0" smtClean="0">
                <a:latin typeface="Corbel"/>
                <a:cs typeface="Corbel"/>
              </a:rPr>
              <a:t>PS</a:t>
            </a:r>
            <a:endParaRPr lang="en-US" baseline="-25000" dirty="0">
              <a:latin typeface="Corbel"/>
              <a:cs typeface="Corbel"/>
            </a:endParaRPr>
          </a:p>
        </p:txBody>
      </p:sp>
      <p:cxnSp>
        <p:nvCxnSpPr>
          <p:cNvPr id="21" name="Straight Connector 20"/>
          <p:cNvCxnSpPr>
            <a:stCxn id="20" idx="3"/>
          </p:cNvCxnSpPr>
          <p:nvPr/>
        </p:nvCxnSpPr>
        <p:spPr>
          <a:xfrm>
            <a:off x="1183137" y="2742576"/>
            <a:ext cx="1527670" cy="2498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165982" y="255790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a:xfrm>
            <a:off x="1884474" y="3000901"/>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4" name="Right Arrow 23"/>
          <p:cNvSpPr/>
          <p:nvPr/>
        </p:nvSpPr>
        <p:spPr>
          <a:xfrm>
            <a:off x="1866046" y="3530491"/>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5" name="Right Arrow 24"/>
          <p:cNvSpPr/>
          <p:nvPr/>
        </p:nvSpPr>
        <p:spPr>
          <a:xfrm>
            <a:off x="1876777" y="3990229"/>
            <a:ext cx="561975" cy="46736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6" name="TextBox 25"/>
          <p:cNvSpPr txBox="1"/>
          <p:nvPr/>
        </p:nvSpPr>
        <p:spPr>
          <a:xfrm>
            <a:off x="1039883" y="2248784"/>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7" name="Straight Connector 26"/>
          <p:cNvCxnSpPr/>
          <p:nvPr/>
        </p:nvCxnSpPr>
        <p:spPr>
          <a:xfrm flipH="1" flipV="1">
            <a:off x="1877807" y="258965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442191" y="259219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16158" y="2261484"/>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30" name="TextBox 29"/>
          <p:cNvSpPr txBox="1"/>
          <p:nvPr/>
        </p:nvSpPr>
        <p:spPr>
          <a:xfrm>
            <a:off x="2278133" y="224878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31" name="Right Arrow 30"/>
          <p:cNvSpPr/>
          <p:nvPr/>
        </p:nvSpPr>
        <p:spPr>
          <a:xfrm>
            <a:off x="3946171" y="3014083"/>
            <a:ext cx="70485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32" name="Right Arrow 31"/>
          <p:cNvSpPr/>
          <p:nvPr/>
        </p:nvSpPr>
        <p:spPr>
          <a:xfrm>
            <a:off x="3946172" y="3495673"/>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948352" y="4002403"/>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TextBox 33"/>
          <p:cNvSpPr txBox="1"/>
          <p:nvPr/>
        </p:nvSpPr>
        <p:spPr>
          <a:xfrm>
            <a:off x="3443566" y="2962512"/>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5" name="TextBox 34"/>
          <p:cNvSpPr txBox="1"/>
          <p:nvPr/>
        </p:nvSpPr>
        <p:spPr>
          <a:xfrm>
            <a:off x="3443566" y="3482458"/>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6" name="TextBox 35"/>
          <p:cNvSpPr txBox="1"/>
          <p:nvPr/>
        </p:nvSpPr>
        <p:spPr>
          <a:xfrm>
            <a:off x="3443566" y="3964542"/>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7" name="TextBox 36"/>
          <p:cNvSpPr txBox="1"/>
          <p:nvPr/>
        </p:nvSpPr>
        <p:spPr>
          <a:xfrm>
            <a:off x="3441886" y="2558652"/>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8" name="Straight Connector 37"/>
          <p:cNvCxnSpPr>
            <a:stCxn id="37" idx="3"/>
          </p:cNvCxnSpPr>
          <p:nvPr/>
        </p:nvCxnSpPr>
        <p:spPr>
          <a:xfrm>
            <a:off x="3885562" y="2743318"/>
            <a:ext cx="1368232" cy="262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930056" y="255865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4536721" y="3001643"/>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1" name="Right Arrow 40"/>
          <p:cNvSpPr/>
          <p:nvPr/>
        </p:nvSpPr>
        <p:spPr>
          <a:xfrm>
            <a:off x="4537675" y="3531233"/>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2" name="Right Arrow 41"/>
          <p:cNvSpPr/>
          <p:nvPr/>
        </p:nvSpPr>
        <p:spPr>
          <a:xfrm>
            <a:off x="4529356" y="3990971"/>
            <a:ext cx="561975"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3" name="TextBox 42"/>
          <p:cNvSpPr txBox="1"/>
          <p:nvPr/>
        </p:nvSpPr>
        <p:spPr>
          <a:xfrm>
            <a:off x="3816287" y="2249526"/>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4" name="Straight Connector 43"/>
          <p:cNvCxnSpPr/>
          <p:nvPr/>
        </p:nvCxnSpPr>
        <p:spPr>
          <a:xfrm flipH="1" flipV="1">
            <a:off x="4530386" y="259040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5009045" y="259294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68737" y="2262226"/>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7" name="TextBox 46"/>
          <p:cNvSpPr txBox="1"/>
          <p:nvPr/>
        </p:nvSpPr>
        <p:spPr>
          <a:xfrm>
            <a:off x="4864037" y="2249526"/>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TextBox 47"/>
          <p:cNvSpPr txBox="1"/>
          <p:nvPr/>
        </p:nvSpPr>
        <p:spPr>
          <a:xfrm>
            <a:off x="957771" y="1841472"/>
            <a:ext cx="1803699" cy="400110"/>
          </a:xfrm>
          <a:prstGeom prst="rect">
            <a:avLst/>
          </a:prstGeom>
          <a:noFill/>
        </p:spPr>
        <p:txBody>
          <a:bodyPr wrap="none" rtlCol="0">
            <a:spAutoFit/>
          </a:bodyPr>
          <a:lstStyle/>
          <a:p>
            <a:r>
              <a:rPr lang="en-US" sz="2000" dirty="0" smtClean="0">
                <a:latin typeface="Corbel"/>
                <a:ea typeface="Palatino" charset="0"/>
                <a:cs typeface="Corbel"/>
              </a:rPr>
              <a:t>Fully Sync-SGD</a:t>
            </a:r>
            <a:endParaRPr lang="en-US" sz="2000" dirty="0">
              <a:latin typeface="Corbel"/>
              <a:ea typeface="Palatino" charset="0"/>
              <a:cs typeface="Corbel"/>
            </a:endParaRPr>
          </a:p>
        </p:txBody>
      </p:sp>
      <p:sp>
        <p:nvSpPr>
          <p:cNvPr id="49" name="TextBox 48"/>
          <p:cNvSpPr txBox="1"/>
          <p:nvPr/>
        </p:nvSpPr>
        <p:spPr>
          <a:xfrm>
            <a:off x="3898226" y="1842214"/>
            <a:ext cx="1418227" cy="400110"/>
          </a:xfrm>
          <a:prstGeom prst="rect">
            <a:avLst/>
          </a:prstGeom>
          <a:noFill/>
        </p:spPr>
        <p:txBody>
          <a:bodyPr wrap="none" rtlCol="0">
            <a:spAutoFit/>
          </a:bodyPr>
          <a:lstStyle/>
          <a:p>
            <a:r>
              <a:rPr lang="en-US" sz="2000" dirty="0" smtClean="0">
                <a:latin typeface="Corbel"/>
                <a:ea typeface="Palatino" charset="0"/>
                <a:cs typeface="Corbel"/>
              </a:rPr>
              <a:t>K-sync SGD</a:t>
            </a:r>
            <a:endParaRPr lang="en-US" sz="2000" dirty="0">
              <a:latin typeface="Corbel"/>
              <a:ea typeface="Palatino" charset="0"/>
              <a:cs typeface="Corbel"/>
            </a:endParaRPr>
          </a:p>
        </p:txBody>
      </p:sp>
      <p:sp>
        <p:nvSpPr>
          <p:cNvPr id="50" name="Right Arrow 49"/>
          <p:cNvSpPr/>
          <p:nvPr/>
        </p:nvSpPr>
        <p:spPr>
          <a:xfrm>
            <a:off x="6363450" y="3051811"/>
            <a:ext cx="93980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51" name="Right Arrow 50"/>
          <p:cNvSpPr/>
          <p:nvPr/>
        </p:nvSpPr>
        <p:spPr>
          <a:xfrm>
            <a:off x="6363451" y="3533400"/>
            <a:ext cx="428513"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6366357" y="4040130"/>
            <a:ext cx="936893" cy="444499"/>
          </a:xfrm>
          <a:prstGeom prst="rightArrow">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5791950" y="300023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4" name="TextBox 53"/>
          <p:cNvSpPr txBox="1"/>
          <p:nvPr/>
        </p:nvSpPr>
        <p:spPr>
          <a:xfrm>
            <a:off x="5791950" y="352018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5" name="TextBox 54"/>
          <p:cNvSpPr txBox="1"/>
          <p:nvPr/>
        </p:nvSpPr>
        <p:spPr>
          <a:xfrm>
            <a:off x="5791950" y="4002269"/>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6" name="TextBox 55"/>
          <p:cNvSpPr txBox="1"/>
          <p:nvPr/>
        </p:nvSpPr>
        <p:spPr>
          <a:xfrm>
            <a:off x="5789709" y="2596379"/>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57" name="Straight Connector 56"/>
          <p:cNvCxnSpPr>
            <a:stCxn id="58" idx="3"/>
          </p:cNvCxnSpPr>
          <p:nvPr/>
        </p:nvCxnSpPr>
        <p:spPr>
          <a:xfrm>
            <a:off x="6198795" y="2781045"/>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358402" y="2596379"/>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Right Arrow 58"/>
          <p:cNvSpPr/>
          <p:nvPr/>
        </p:nvSpPr>
        <p:spPr>
          <a:xfrm>
            <a:off x="7138150" y="3039371"/>
            <a:ext cx="617220"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0" name="Right Arrow 59"/>
          <p:cNvSpPr/>
          <p:nvPr/>
        </p:nvSpPr>
        <p:spPr>
          <a:xfrm>
            <a:off x="7139421" y="3568961"/>
            <a:ext cx="41782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1" name="Right Arrow 60"/>
          <p:cNvSpPr/>
          <p:nvPr/>
        </p:nvSpPr>
        <p:spPr>
          <a:xfrm>
            <a:off x="7128330" y="4028698"/>
            <a:ext cx="7493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cxnSp>
        <p:nvCxnSpPr>
          <p:cNvPr id="62" name="Straight Connector 61"/>
          <p:cNvCxnSpPr/>
          <p:nvPr/>
        </p:nvCxnSpPr>
        <p:spPr>
          <a:xfrm flipH="1" flipV="1">
            <a:off x="7129629" y="265066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7766752" y="262939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Right Arrow 63"/>
          <p:cNvSpPr/>
          <p:nvPr/>
        </p:nvSpPr>
        <p:spPr>
          <a:xfrm>
            <a:off x="6799003" y="3553202"/>
            <a:ext cx="323634"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5" name="TextBox 64"/>
          <p:cNvSpPr txBox="1"/>
          <p:nvPr/>
        </p:nvSpPr>
        <p:spPr>
          <a:xfrm>
            <a:off x="6164416" y="1841488"/>
            <a:ext cx="2104512" cy="400110"/>
          </a:xfrm>
          <a:prstGeom prst="rect">
            <a:avLst/>
          </a:prstGeom>
          <a:noFill/>
        </p:spPr>
        <p:txBody>
          <a:bodyPr wrap="none" rtlCol="0">
            <a:spAutoFit/>
          </a:bodyPr>
          <a:lstStyle/>
          <a:p>
            <a:r>
              <a:rPr lang="en-US" sz="2000" dirty="0" smtClean="0">
                <a:latin typeface="Corbel"/>
                <a:ea typeface="Palatino" charset="0"/>
                <a:cs typeface="Corbel"/>
              </a:rPr>
              <a:t>K-batch-sync SGD</a:t>
            </a:r>
            <a:endParaRPr lang="en-US" sz="2000" dirty="0">
              <a:latin typeface="Corbel"/>
              <a:ea typeface="Palatino" charset="0"/>
              <a:cs typeface="Corbel"/>
            </a:endParaRPr>
          </a:p>
        </p:txBody>
      </p:sp>
      <p:sp>
        <p:nvSpPr>
          <p:cNvPr id="66" name="TextBox 65"/>
          <p:cNvSpPr txBox="1"/>
          <p:nvPr/>
        </p:nvSpPr>
        <p:spPr>
          <a:xfrm>
            <a:off x="6126771" y="2339321"/>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67" name="TextBox 66"/>
          <p:cNvSpPr txBox="1"/>
          <p:nvPr/>
        </p:nvSpPr>
        <p:spPr>
          <a:xfrm>
            <a:off x="6990371" y="2326621"/>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8" name="TextBox 67"/>
          <p:cNvSpPr txBox="1"/>
          <p:nvPr/>
        </p:nvSpPr>
        <p:spPr>
          <a:xfrm>
            <a:off x="7561871" y="2339321"/>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69" name="Right Arrow 68"/>
          <p:cNvSpPr/>
          <p:nvPr/>
        </p:nvSpPr>
        <p:spPr>
          <a:xfrm>
            <a:off x="7572466" y="3561337"/>
            <a:ext cx="5610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0" name="Right Arrow 69"/>
          <p:cNvSpPr/>
          <p:nvPr/>
        </p:nvSpPr>
        <p:spPr>
          <a:xfrm>
            <a:off x="7776032" y="3053732"/>
            <a:ext cx="357434" cy="48652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1" name="Right Arrow 70"/>
          <p:cNvSpPr/>
          <p:nvPr/>
        </p:nvSpPr>
        <p:spPr>
          <a:xfrm>
            <a:off x="7789367" y="3536559"/>
            <a:ext cx="746204"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7789366" y="4023980"/>
            <a:ext cx="897433"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Tree>
    <p:extLst>
      <p:ext uri="{BB962C8B-B14F-4D97-AF65-F5344CB8AC3E}">
        <p14:creationId xmlns:p14="http://schemas.microsoft.com/office/powerpoint/2010/main" val="319058917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latin typeface="Corbel"/>
                <a:cs typeface="Corbel"/>
              </a:rPr>
              <a:t>Expected Runtimes of SGD Variants</a:t>
            </a:r>
            <a:endParaRPr lang="en-US" dirty="0">
              <a:solidFill>
                <a:srgbClr val="800000"/>
              </a:solidFill>
              <a:latin typeface="Corbel"/>
              <a:cs typeface="Corbel"/>
            </a:endParaRPr>
          </a:p>
        </p:txBody>
      </p:sp>
      <p:pic>
        <p:nvPicPr>
          <p:cNvPr id="10" name="Picture 9" descr="Screen Shot 2018-04-14 at 7.33.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900" y="5172191"/>
            <a:ext cx="5156200" cy="609600"/>
          </a:xfrm>
          <a:prstGeom prst="rect">
            <a:avLst/>
          </a:prstGeom>
        </p:spPr>
      </p:pic>
      <p:sp>
        <p:nvSpPr>
          <p:cNvPr id="11" name="TextBox 10"/>
          <p:cNvSpPr txBox="1"/>
          <p:nvPr/>
        </p:nvSpPr>
        <p:spPr>
          <a:xfrm>
            <a:off x="3545783" y="1222823"/>
            <a:ext cx="1960242" cy="461665"/>
          </a:xfrm>
          <a:prstGeom prst="rect">
            <a:avLst/>
          </a:prstGeom>
          <a:noFill/>
        </p:spPr>
        <p:txBody>
          <a:bodyPr wrap="none" rtlCol="0">
            <a:spAutoFit/>
          </a:bodyPr>
          <a:lstStyle/>
          <a:p>
            <a:r>
              <a:rPr lang="en-US" sz="2400" b="1" dirty="0" smtClean="0">
                <a:latin typeface="Corbel"/>
                <a:cs typeface="Corbel"/>
              </a:rPr>
              <a:t>Sync variants</a:t>
            </a:r>
            <a:endParaRPr lang="en-US" sz="2400" b="1" dirty="0">
              <a:latin typeface="Corbel"/>
              <a:cs typeface="Corbel"/>
            </a:endParaRPr>
          </a:p>
        </p:txBody>
      </p:sp>
      <p:sp>
        <p:nvSpPr>
          <p:cNvPr id="12" name="Right Arrow 11"/>
          <p:cNvSpPr/>
          <p:nvPr/>
        </p:nvSpPr>
        <p:spPr>
          <a:xfrm>
            <a:off x="1169767" y="3013341"/>
            <a:ext cx="704850"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15" name="Right Arrow 14"/>
          <p:cNvSpPr/>
          <p:nvPr/>
        </p:nvSpPr>
        <p:spPr>
          <a:xfrm>
            <a:off x="1169768" y="3494931"/>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6" name="Right Arrow 15"/>
          <p:cNvSpPr/>
          <p:nvPr/>
        </p:nvSpPr>
        <p:spPr>
          <a:xfrm>
            <a:off x="1171948" y="4001661"/>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7" name="TextBox 16"/>
          <p:cNvSpPr txBox="1"/>
          <p:nvPr/>
        </p:nvSpPr>
        <p:spPr>
          <a:xfrm>
            <a:off x="741142" y="296176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8" name="TextBox 17"/>
          <p:cNvSpPr txBox="1"/>
          <p:nvPr/>
        </p:nvSpPr>
        <p:spPr>
          <a:xfrm>
            <a:off x="741142" y="348171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9" name="TextBox 18"/>
          <p:cNvSpPr txBox="1"/>
          <p:nvPr/>
        </p:nvSpPr>
        <p:spPr>
          <a:xfrm>
            <a:off x="741142" y="3963800"/>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20" name="TextBox 19"/>
          <p:cNvSpPr txBox="1"/>
          <p:nvPr/>
        </p:nvSpPr>
        <p:spPr>
          <a:xfrm>
            <a:off x="739461" y="2557910"/>
            <a:ext cx="443676" cy="369332"/>
          </a:xfrm>
          <a:prstGeom prst="rect">
            <a:avLst/>
          </a:prstGeom>
          <a:noFill/>
        </p:spPr>
        <p:txBody>
          <a:bodyPr wrap="none" rtlCol="0">
            <a:spAutoFit/>
          </a:bodyPr>
          <a:lstStyle/>
          <a:p>
            <a:r>
              <a:rPr lang="en-US" dirty="0" smtClean="0">
                <a:latin typeface="Corbel"/>
                <a:cs typeface="Corbel"/>
              </a:rPr>
              <a:t>PS</a:t>
            </a:r>
            <a:endParaRPr lang="en-US" baseline="-25000" dirty="0">
              <a:latin typeface="Corbel"/>
              <a:cs typeface="Corbel"/>
            </a:endParaRPr>
          </a:p>
        </p:txBody>
      </p:sp>
      <p:cxnSp>
        <p:nvCxnSpPr>
          <p:cNvPr id="21" name="Straight Connector 20"/>
          <p:cNvCxnSpPr>
            <a:stCxn id="20" idx="3"/>
          </p:cNvCxnSpPr>
          <p:nvPr/>
        </p:nvCxnSpPr>
        <p:spPr>
          <a:xfrm>
            <a:off x="1183137" y="2742576"/>
            <a:ext cx="1527670" cy="2498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165982" y="255790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a:xfrm>
            <a:off x="1884474" y="3000901"/>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4" name="Right Arrow 23"/>
          <p:cNvSpPr/>
          <p:nvPr/>
        </p:nvSpPr>
        <p:spPr>
          <a:xfrm>
            <a:off x="1866046" y="3530491"/>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5" name="Right Arrow 24"/>
          <p:cNvSpPr/>
          <p:nvPr/>
        </p:nvSpPr>
        <p:spPr>
          <a:xfrm>
            <a:off x="1876777" y="3990229"/>
            <a:ext cx="561975" cy="46736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6" name="TextBox 25"/>
          <p:cNvSpPr txBox="1"/>
          <p:nvPr/>
        </p:nvSpPr>
        <p:spPr>
          <a:xfrm>
            <a:off x="1039883" y="2248784"/>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7" name="Straight Connector 26"/>
          <p:cNvCxnSpPr/>
          <p:nvPr/>
        </p:nvCxnSpPr>
        <p:spPr>
          <a:xfrm flipH="1" flipV="1">
            <a:off x="1877807" y="258965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442191" y="259219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16158" y="2261484"/>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30" name="TextBox 29"/>
          <p:cNvSpPr txBox="1"/>
          <p:nvPr/>
        </p:nvSpPr>
        <p:spPr>
          <a:xfrm>
            <a:off x="2278133" y="224878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31" name="Right Arrow 30"/>
          <p:cNvSpPr/>
          <p:nvPr/>
        </p:nvSpPr>
        <p:spPr>
          <a:xfrm>
            <a:off x="3946171" y="3014083"/>
            <a:ext cx="70485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32" name="Right Arrow 31"/>
          <p:cNvSpPr/>
          <p:nvPr/>
        </p:nvSpPr>
        <p:spPr>
          <a:xfrm>
            <a:off x="3946172" y="3495673"/>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948352" y="4002403"/>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TextBox 33"/>
          <p:cNvSpPr txBox="1"/>
          <p:nvPr/>
        </p:nvSpPr>
        <p:spPr>
          <a:xfrm>
            <a:off x="3443566" y="2962512"/>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5" name="TextBox 34"/>
          <p:cNvSpPr txBox="1"/>
          <p:nvPr/>
        </p:nvSpPr>
        <p:spPr>
          <a:xfrm>
            <a:off x="3443566" y="3482458"/>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6" name="TextBox 35"/>
          <p:cNvSpPr txBox="1"/>
          <p:nvPr/>
        </p:nvSpPr>
        <p:spPr>
          <a:xfrm>
            <a:off x="3443566" y="3964542"/>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7" name="TextBox 36"/>
          <p:cNvSpPr txBox="1"/>
          <p:nvPr/>
        </p:nvSpPr>
        <p:spPr>
          <a:xfrm>
            <a:off x="3441886" y="2558652"/>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8" name="Straight Connector 37"/>
          <p:cNvCxnSpPr>
            <a:stCxn id="37" idx="3"/>
          </p:cNvCxnSpPr>
          <p:nvPr/>
        </p:nvCxnSpPr>
        <p:spPr>
          <a:xfrm>
            <a:off x="3885562" y="2743318"/>
            <a:ext cx="1368232" cy="262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930056" y="255865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4536721" y="3001643"/>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1" name="Right Arrow 40"/>
          <p:cNvSpPr/>
          <p:nvPr/>
        </p:nvSpPr>
        <p:spPr>
          <a:xfrm>
            <a:off x="4537675" y="3531233"/>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2" name="Right Arrow 41"/>
          <p:cNvSpPr/>
          <p:nvPr/>
        </p:nvSpPr>
        <p:spPr>
          <a:xfrm>
            <a:off x="4529356" y="3990971"/>
            <a:ext cx="561975"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3" name="TextBox 42"/>
          <p:cNvSpPr txBox="1"/>
          <p:nvPr/>
        </p:nvSpPr>
        <p:spPr>
          <a:xfrm>
            <a:off x="3816287" y="2249526"/>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4" name="Straight Connector 43"/>
          <p:cNvCxnSpPr/>
          <p:nvPr/>
        </p:nvCxnSpPr>
        <p:spPr>
          <a:xfrm flipH="1" flipV="1">
            <a:off x="4530386" y="259040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5009045" y="259294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68737" y="2262226"/>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7" name="TextBox 46"/>
          <p:cNvSpPr txBox="1"/>
          <p:nvPr/>
        </p:nvSpPr>
        <p:spPr>
          <a:xfrm>
            <a:off x="4864037" y="2249526"/>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TextBox 47"/>
          <p:cNvSpPr txBox="1"/>
          <p:nvPr/>
        </p:nvSpPr>
        <p:spPr>
          <a:xfrm>
            <a:off x="957771" y="1841472"/>
            <a:ext cx="1803699" cy="400110"/>
          </a:xfrm>
          <a:prstGeom prst="rect">
            <a:avLst/>
          </a:prstGeom>
          <a:noFill/>
        </p:spPr>
        <p:txBody>
          <a:bodyPr wrap="none" rtlCol="0">
            <a:spAutoFit/>
          </a:bodyPr>
          <a:lstStyle/>
          <a:p>
            <a:r>
              <a:rPr lang="en-US" sz="2000" dirty="0" smtClean="0">
                <a:latin typeface="Corbel"/>
                <a:ea typeface="Palatino" charset="0"/>
                <a:cs typeface="Corbel"/>
              </a:rPr>
              <a:t>Fully Sync-SGD</a:t>
            </a:r>
            <a:endParaRPr lang="en-US" sz="2000" dirty="0">
              <a:latin typeface="Corbel"/>
              <a:ea typeface="Palatino" charset="0"/>
              <a:cs typeface="Corbel"/>
            </a:endParaRPr>
          </a:p>
        </p:txBody>
      </p:sp>
      <p:sp>
        <p:nvSpPr>
          <p:cNvPr id="49" name="TextBox 48"/>
          <p:cNvSpPr txBox="1"/>
          <p:nvPr/>
        </p:nvSpPr>
        <p:spPr>
          <a:xfrm>
            <a:off x="3898226" y="1842214"/>
            <a:ext cx="1418227" cy="400110"/>
          </a:xfrm>
          <a:prstGeom prst="rect">
            <a:avLst/>
          </a:prstGeom>
          <a:noFill/>
        </p:spPr>
        <p:txBody>
          <a:bodyPr wrap="none" rtlCol="0">
            <a:spAutoFit/>
          </a:bodyPr>
          <a:lstStyle/>
          <a:p>
            <a:r>
              <a:rPr lang="en-US" sz="2000" dirty="0" smtClean="0">
                <a:latin typeface="Corbel"/>
                <a:ea typeface="Palatino" charset="0"/>
                <a:cs typeface="Corbel"/>
              </a:rPr>
              <a:t>K-sync SGD</a:t>
            </a:r>
            <a:endParaRPr lang="en-US" sz="2000" dirty="0">
              <a:latin typeface="Corbel"/>
              <a:ea typeface="Palatino" charset="0"/>
              <a:cs typeface="Corbel"/>
            </a:endParaRPr>
          </a:p>
        </p:txBody>
      </p:sp>
      <p:sp>
        <p:nvSpPr>
          <p:cNvPr id="50" name="Right Arrow 49"/>
          <p:cNvSpPr/>
          <p:nvPr/>
        </p:nvSpPr>
        <p:spPr>
          <a:xfrm>
            <a:off x="6363450" y="3051811"/>
            <a:ext cx="93980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51" name="Right Arrow 50"/>
          <p:cNvSpPr/>
          <p:nvPr/>
        </p:nvSpPr>
        <p:spPr>
          <a:xfrm>
            <a:off x="6363451" y="3533400"/>
            <a:ext cx="428513"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6366357" y="4040130"/>
            <a:ext cx="936893" cy="444499"/>
          </a:xfrm>
          <a:prstGeom prst="rightArrow">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5791950" y="300023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4" name="TextBox 53"/>
          <p:cNvSpPr txBox="1"/>
          <p:nvPr/>
        </p:nvSpPr>
        <p:spPr>
          <a:xfrm>
            <a:off x="5791950" y="352018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5" name="TextBox 54"/>
          <p:cNvSpPr txBox="1"/>
          <p:nvPr/>
        </p:nvSpPr>
        <p:spPr>
          <a:xfrm>
            <a:off x="5791950" y="4002269"/>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6" name="TextBox 55"/>
          <p:cNvSpPr txBox="1"/>
          <p:nvPr/>
        </p:nvSpPr>
        <p:spPr>
          <a:xfrm>
            <a:off x="5789709" y="2596379"/>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57" name="Straight Connector 56"/>
          <p:cNvCxnSpPr>
            <a:stCxn id="58" idx="3"/>
          </p:cNvCxnSpPr>
          <p:nvPr/>
        </p:nvCxnSpPr>
        <p:spPr>
          <a:xfrm>
            <a:off x="6198795" y="2781045"/>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358402" y="2596379"/>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Right Arrow 58"/>
          <p:cNvSpPr/>
          <p:nvPr/>
        </p:nvSpPr>
        <p:spPr>
          <a:xfrm>
            <a:off x="7138150" y="3039371"/>
            <a:ext cx="617220"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0" name="Right Arrow 59"/>
          <p:cNvSpPr/>
          <p:nvPr/>
        </p:nvSpPr>
        <p:spPr>
          <a:xfrm>
            <a:off x="7139421" y="3568961"/>
            <a:ext cx="41782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1" name="Right Arrow 60"/>
          <p:cNvSpPr/>
          <p:nvPr/>
        </p:nvSpPr>
        <p:spPr>
          <a:xfrm>
            <a:off x="7128330" y="4028698"/>
            <a:ext cx="7493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cxnSp>
        <p:nvCxnSpPr>
          <p:cNvPr id="62" name="Straight Connector 61"/>
          <p:cNvCxnSpPr/>
          <p:nvPr/>
        </p:nvCxnSpPr>
        <p:spPr>
          <a:xfrm flipH="1" flipV="1">
            <a:off x="7129629" y="265066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7766752" y="262939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Right Arrow 63"/>
          <p:cNvSpPr/>
          <p:nvPr/>
        </p:nvSpPr>
        <p:spPr>
          <a:xfrm>
            <a:off x="6799003" y="3553202"/>
            <a:ext cx="323634"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5" name="TextBox 64"/>
          <p:cNvSpPr txBox="1"/>
          <p:nvPr/>
        </p:nvSpPr>
        <p:spPr>
          <a:xfrm>
            <a:off x="6164416" y="1841488"/>
            <a:ext cx="2104512" cy="400110"/>
          </a:xfrm>
          <a:prstGeom prst="rect">
            <a:avLst/>
          </a:prstGeom>
          <a:noFill/>
        </p:spPr>
        <p:txBody>
          <a:bodyPr wrap="none" rtlCol="0">
            <a:spAutoFit/>
          </a:bodyPr>
          <a:lstStyle/>
          <a:p>
            <a:r>
              <a:rPr lang="en-US" sz="2000" dirty="0" smtClean="0">
                <a:latin typeface="Corbel"/>
                <a:ea typeface="Palatino" charset="0"/>
                <a:cs typeface="Corbel"/>
              </a:rPr>
              <a:t>K-batch-sync SGD</a:t>
            </a:r>
            <a:endParaRPr lang="en-US" sz="2000" dirty="0">
              <a:latin typeface="Corbel"/>
              <a:ea typeface="Palatino" charset="0"/>
              <a:cs typeface="Corbel"/>
            </a:endParaRPr>
          </a:p>
        </p:txBody>
      </p:sp>
      <p:sp>
        <p:nvSpPr>
          <p:cNvPr id="66" name="TextBox 65"/>
          <p:cNvSpPr txBox="1"/>
          <p:nvPr/>
        </p:nvSpPr>
        <p:spPr>
          <a:xfrm>
            <a:off x="6126771" y="2339321"/>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67" name="TextBox 66"/>
          <p:cNvSpPr txBox="1"/>
          <p:nvPr/>
        </p:nvSpPr>
        <p:spPr>
          <a:xfrm>
            <a:off x="6990371" y="2326621"/>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8" name="TextBox 67"/>
          <p:cNvSpPr txBox="1"/>
          <p:nvPr/>
        </p:nvSpPr>
        <p:spPr>
          <a:xfrm>
            <a:off x="7561871" y="2339321"/>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69" name="Right Arrow 68"/>
          <p:cNvSpPr/>
          <p:nvPr/>
        </p:nvSpPr>
        <p:spPr>
          <a:xfrm>
            <a:off x="7572466" y="3561337"/>
            <a:ext cx="5610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0" name="Right Arrow 69"/>
          <p:cNvSpPr/>
          <p:nvPr/>
        </p:nvSpPr>
        <p:spPr>
          <a:xfrm>
            <a:off x="7776032" y="3053732"/>
            <a:ext cx="357434" cy="48652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1" name="Right Arrow 70"/>
          <p:cNvSpPr/>
          <p:nvPr/>
        </p:nvSpPr>
        <p:spPr>
          <a:xfrm>
            <a:off x="7789367" y="3536559"/>
            <a:ext cx="746204"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7789366" y="4023980"/>
            <a:ext cx="897433"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Tree>
    <p:extLst>
      <p:ext uri="{BB962C8B-B14F-4D97-AF65-F5344CB8AC3E}">
        <p14:creationId xmlns:p14="http://schemas.microsoft.com/office/powerpoint/2010/main" val="129570659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800000"/>
                </a:solidFill>
                <a:latin typeface="Corbel"/>
                <a:cs typeface="Corbel"/>
              </a:rPr>
              <a:t>Expected Runtimes of SGD Variants</a:t>
            </a:r>
            <a:endParaRPr lang="en-US" dirty="0">
              <a:solidFill>
                <a:srgbClr val="800000"/>
              </a:solidFill>
              <a:latin typeface="Corbel"/>
              <a:cs typeface="Corbel"/>
            </a:endParaRPr>
          </a:p>
        </p:txBody>
      </p:sp>
      <p:pic>
        <p:nvPicPr>
          <p:cNvPr id="10" name="Picture 9" descr="Screen Shot 2018-04-14 at 7.33.24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3900" y="5172191"/>
            <a:ext cx="5156200" cy="609600"/>
          </a:xfrm>
          <a:prstGeom prst="rect">
            <a:avLst/>
          </a:prstGeom>
        </p:spPr>
      </p:pic>
      <p:sp>
        <p:nvSpPr>
          <p:cNvPr id="11" name="TextBox 10"/>
          <p:cNvSpPr txBox="1"/>
          <p:nvPr/>
        </p:nvSpPr>
        <p:spPr>
          <a:xfrm>
            <a:off x="3545783" y="1222823"/>
            <a:ext cx="1960242" cy="461665"/>
          </a:xfrm>
          <a:prstGeom prst="rect">
            <a:avLst/>
          </a:prstGeom>
          <a:noFill/>
        </p:spPr>
        <p:txBody>
          <a:bodyPr wrap="none" rtlCol="0">
            <a:spAutoFit/>
          </a:bodyPr>
          <a:lstStyle/>
          <a:p>
            <a:r>
              <a:rPr lang="en-US" sz="2400" b="1" dirty="0" smtClean="0">
                <a:latin typeface="Corbel"/>
                <a:cs typeface="Corbel"/>
              </a:rPr>
              <a:t>Sync variants</a:t>
            </a:r>
            <a:endParaRPr lang="en-US" sz="2400" b="1" dirty="0">
              <a:latin typeface="Corbel"/>
              <a:cs typeface="Corbel"/>
            </a:endParaRPr>
          </a:p>
        </p:txBody>
      </p:sp>
      <p:sp>
        <p:nvSpPr>
          <p:cNvPr id="7" name="TextBox 6"/>
          <p:cNvSpPr txBox="1"/>
          <p:nvPr/>
        </p:nvSpPr>
        <p:spPr>
          <a:xfrm>
            <a:off x="476987" y="5965870"/>
            <a:ext cx="4226375" cy="646331"/>
          </a:xfrm>
          <a:prstGeom prst="rect">
            <a:avLst/>
          </a:prstGeom>
          <a:noFill/>
        </p:spPr>
        <p:txBody>
          <a:bodyPr wrap="none" rtlCol="0">
            <a:spAutoFit/>
          </a:bodyPr>
          <a:lstStyle/>
          <a:p>
            <a:r>
              <a:rPr lang="en-US" dirty="0" smtClean="0"/>
              <a:t>[Gupta et al. ICDM 2016</a:t>
            </a:r>
            <a:r>
              <a:rPr lang="en-US" dirty="0"/>
              <a:t>] [Chen et al. 2016]</a:t>
            </a:r>
          </a:p>
          <a:p>
            <a:endParaRPr lang="en-US" dirty="0"/>
          </a:p>
        </p:txBody>
      </p:sp>
      <p:sp>
        <p:nvSpPr>
          <p:cNvPr id="12" name="Right Arrow 11"/>
          <p:cNvSpPr/>
          <p:nvPr/>
        </p:nvSpPr>
        <p:spPr>
          <a:xfrm>
            <a:off x="1169767" y="3013341"/>
            <a:ext cx="704850"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15" name="Right Arrow 14"/>
          <p:cNvSpPr/>
          <p:nvPr/>
        </p:nvSpPr>
        <p:spPr>
          <a:xfrm>
            <a:off x="1169768" y="3494931"/>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6" name="Right Arrow 15"/>
          <p:cNvSpPr/>
          <p:nvPr/>
        </p:nvSpPr>
        <p:spPr>
          <a:xfrm>
            <a:off x="1171948" y="4001661"/>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7" name="TextBox 16"/>
          <p:cNvSpPr txBox="1"/>
          <p:nvPr/>
        </p:nvSpPr>
        <p:spPr>
          <a:xfrm>
            <a:off x="741142" y="296176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8" name="TextBox 17"/>
          <p:cNvSpPr txBox="1"/>
          <p:nvPr/>
        </p:nvSpPr>
        <p:spPr>
          <a:xfrm>
            <a:off x="741142" y="348171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9" name="TextBox 18"/>
          <p:cNvSpPr txBox="1"/>
          <p:nvPr/>
        </p:nvSpPr>
        <p:spPr>
          <a:xfrm>
            <a:off x="741142" y="3963800"/>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20" name="TextBox 19"/>
          <p:cNvSpPr txBox="1"/>
          <p:nvPr/>
        </p:nvSpPr>
        <p:spPr>
          <a:xfrm>
            <a:off x="739461" y="2557910"/>
            <a:ext cx="443676" cy="369332"/>
          </a:xfrm>
          <a:prstGeom prst="rect">
            <a:avLst/>
          </a:prstGeom>
          <a:noFill/>
        </p:spPr>
        <p:txBody>
          <a:bodyPr wrap="none" rtlCol="0">
            <a:spAutoFit/>
          </a:bodyPr>
          <a:lstStyle/>
          <a:p>
            <a:r>
              <a:rPr lang="en-US" dirty="0" smtClean="0">
                <a:latin typeface="Corbel"/>
                <a:cs typeface="Corbel"/>
              </a:rPr>
              <a:t>PS</a:t>
            </a:r>
            <a:endParaRPr lang="en-US" baseline="-25000" dirty="0">
              <a:latin typeface="Corbel"/>
              <a:cs typeface="Corbel"/>
            </a:endParaRPr>
          </a:p>
        </p:txBody>
      </p:sp>
      <p:cxnSp>
        <p:nvCxnSpPr>
          <p:cNvPr id="21" name="Straight Connector 20"/>
          <p:cNvCxnSpPr>
            <a:stCxn id="20" idx="3"/>
          </p:cNvCxnSpPr>
          <p:nvPr/>
        </p:nvCxnSpPr>
        <p:spPr>
          <a:xfrm>
            <a:off x="1183137" y="2742576"/>
            <a:ext cx="1527670" cy="2498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flipV="1">
            <a:off x="1165982" y="255790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Right Arrow 22"/>
          <p:cNvSpPr/>
          <p:nvPr/>
        </p:nvSpPr>
        <p:spPr>
          <a:xfrm>
            <a:off x="1884474" y="3000901"/>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4" name="Right Arrow 23"/>
          <p:cNvSpPr/>
          <p:nvPr/>
        </p:nvSpPr>
        <p:spPr>
          <a:xfrm>
            <a:off x="1866046" y="3530491"/>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5" name="Right Arrow 24"/>
          <p:cNvSpPr/>
          <p:nvPr/>
        </p:nvSpPr>
        <p:spPr>
          <a:xfrm>
            <a:off x="1876777" y="3990229"/>
            <a:ext cx="561975" cy="467361"/>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6" name="TextBox 25"/>
          <p:cNvSpPr txBox="1"/>
          <p:nvPr/>
        </p:nvSpPr>
        <p:spPr>
          <a:xfrm>
            <a:off x="1039883" y="2248784"/>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7" name="Straight Connector 26"/>
          <p:cNvCxnSpPr/>
          <p:nvPr/>
        </p:nvCxnSpPr>
        <p:spPr>
          <a:xfrm flipH="1" flipV="1">
            <a:off x="1877807" y="258965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2442191" y="2592199"/>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716158" y="2261484"/>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30" name="TextBox 29"/>
          <p:cNvSpPr txBox="1"/>
          <p:nvPr/>
        </p:nvSpPr>
        <p:spPr>
          <a:xfrm>
            <a:off x="2278133" y="224878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31" name="Right Arrow 30"/>
          <p:cNvSpPr/>
          <p:nvPr/>
        </p:nvSpPr>
        <p:spPr>
          <a:xfrm>
            <a:off x="3946171" y="3014083"/>
            <a:ext cx="70485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32" name="Right Arrow 31"/>
          <p:cNvSpPr/>
          <p:nvPr/>
        </p:nvSpPr>
        <p:spPr>
          <a:xfrm>
            <a:off x="3946172" y="3495673"/>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948352" y="4002403"/>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TextBox 33"/>
          <p:cNvSpPr txBox="1"/>
          <p:nvPr/>
        </p:nvSpPr>
        <p:spPr>
          <a:xfrm>
            <a:off x="3443566" y="2962512"/>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5" name="TextBox 34"/>
          <p:cNvSpPr txBox="1"/>
          <p:nvPr/>
        </p:nvSpPr>
        <p:spPr>
          <a:xfrm>
            <a:off x="3443566" y="3482458"/>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6" name="TextBox 35"/>
          <p:cNvSpPr txBox="1"/>
          <p:nvPr/>
        </p:nvSpPr>
        <p:spPr>
          <a:xfrm>
            <a:off x="3443566" y="3964542"/>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7" name="TextBox 36"/>
          <p:cNvSpPr txBox="1"/>
          <p:nvPr/>
        </p:nvSpPr>
        <p:spPr>
          <a:xfrm>
            <a:off x="3441886" y="2558652"/>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8" name="Straight Connector 37"/>
          <p:cNvCxnSpPr>
            <a:stCxn id="37" idx="3"/>
          </p:cNvCxnSpPr>
          <p:nvPr/>
        </p:nvCxnSpPr>
        <p:spPr>
          <a:xfrm>
            <a:off x="3885562" y="2743318"/>
            <a:ext cx="1368232" cy="262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3930056" y="255865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Right Arrow 39"/>
          <p:cNvSpPr/>
          <p:nvPr/>
        </p:nvSpPr>
        <p:spPr>
          <a:xfrm>
            <a:off x="4536721" y="3001643"/>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1" name="Right Arrow 40"/>
          <p:cNvSpPr/>
          <p:nvPr/>
        </p:nvSpPr>
        <p:spPr>
          <a:xfrm>
            <a:off x="4537675" y="3531233"/>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2" name="Right Arrow 41"/>
          <p:cNvSpPr/>
          <p:nvPr/>
        </p:nvSpPr>
        <p:spPr>
          <a:xfrm>
            <a:off x="4529356" y="3990971"/>
            <a:ext cx="561975"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3" name="TextBox 42"/>
          <p:cNvSpPr txBox="1"/>
          <p:nvPr/>
        </p:nvSpPr>
        <p:spPr>
          <a:xfrm>
            <a:off x="3816287" y="2249526"/>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4" name="Straight Connector 43"/>
          <p:cNvCxnSpPr/>
          <p:nvPr/>
        </p:nvCxnSpPr>
        <p:spPr>
          <a:xfrm flipH="1" flipV="1">
            <a:off x="4530386" y="259040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5009045" y="2592941"/>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368737" y="2262226"/>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7" name="TextBox 46"/>
          <p:cNvSpPr txBox="1"/>
          <p:nvPr/>
        </p:nvSpPr>
        <p:spPr>
          <a:xfrm>
            <a:off x="4864037" y="2249526"/>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TextBox 47"/>
          <p:cNvSpPr txBox="1"/>
          <p:nvPr/>
        </p:nvSpPr>
        <p:spPr>
          <a:xfrm>
            <a:off x="957771" y="1841472"/>
            <a:ext cx="1803699" cy="400110"/>
          </a:xfrm>
          <a:prstGeom prst="rect">
            <a:avLst/>
          </a:prstGeom>
          <a:noFill/>
        </p:spPr>
        <p:txBody>
          <a:bodyPr wrap="none" rtlCol="0">
            <a:spAutoFit/>
          </a:bodyPr>
          <a:lstStyle/>
          <a:p>
            <a:r>
              <a:rPr lang="en-US" sz="2000" dirty="0" smtClean="0">
                <a:latin typeface="Corbel"/>
                <a:ea typeface="Palatino" charset="0"/>
                <a:cs typeface="Corbel"/>
              </a:rPr>
              <a:t>Fully Sync-SGD</a:t>
            </a:r>
            <a:endParaRPr lang="en-US" sz="2000" dirty="0">
              <a:latin typeface="Corbel"/>
              <a:ea typeface="Palatino" charset="0"/>
              <a:cs typeface="Corbel"/>
            </a:endParaRPr>
          </a:p>
        </p:txBody>
      </p:sp>
      <p:sp>
        <p:nvSpPr>
          <p:cNvPr id="49" name="TextBox 48"/>
          <p:cNvSpPr txBox="1"/>
          <p:nvPr/>
        </p:nvSpPr>
        <p:spPr>
          <a:xfrm>
            <a:off x="3898226" y="1842214"/>
            <a:ext cx="1418227" cy="400110"/>
          </a:xfrm>
          <a:prstGeom prst="rect">
            <a:avLst/>
          </a:prstGeom>
          <a:noFill/>
        </p:spPr>
        <p:txBody>
          <a:bodyPr wrap="none" rtlCol="0">
            <a:spAutoFit/>
          </a:bodyPr>
          <a:lstStyle/>
          <a:p>
            <a:r>
              <a:rPr lang="en-US" sz="2000" dirty="0" smtClean="0">
                <a:latin typeface="Corbel"/>
                <a:ea typeface="Palatino" charset="0"/>
                <a:cs typeface="Corbel"/>
              </a:rPr>
              <a:t>K-sync SGD</a:t>
            </a:r>
            <a:endParaRPr lang="en-US" sz="2000" dirty="0">
              <a:latin typeface="Corbel"/>
              <a:ea typeface="Palatino" charset="0"/>
              <a:cs typeface="Corbel"/>
            </a:endParaRPr>
          </a:p>
        </p:txBody>
      </p:sp>
      <p:sp>
        <p:nvSpPr>
          <p:cNvPr id="50" name="Right Arrow 49"/>
          <p:cNvSpPr/>
          <p:nvPr/>
        </p:nvSpPr>
        <p:spPr>
          <a:xfrm>
            <a:off x="6363450" y="3051811"/>
            <a:ext cx="93980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51" name="Right Arrow 50"/>
          <p:cNvSpPr/>
          <p:nvPr/>
        </p:nvSpPr>
        <p:spPr>
          <a:xfrm>
            <a:off x="6363451" y="3533400"/>
            <a:ext cx="428513"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6366357" y="4040130"/>
            <a:ext cx="936893" cy="444499"/>
          </a:xfrm>
          <a:prstGeom prst="rightArrow">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5791950" y="3000239"/>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4" name="TextBox 53"/>
          <p:cNvSpPr txBox="1"/>
          <p:nvPr/>
        </p:nvSpPr>
        <p:spPr>
          <a:xfrm>
            <a:off x="5791950" y="3520185"/>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5" name="TextBox 54"/>
          <p:cNvSpPr txBox="1"/>
          <p:nvPr/>
        </p:nvSpPr>
        <p:spPr>
          <a:xfrm>
            <a:off x="5791950" y="4002269"/>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6" name="TextBox 55"/>
          <p:cNvSpPr txBox="1"/>
          <p:nvPr/>
        </p:nvSpPr>
        <p:spPr>
          <a:xfrm>
            <a:off x="5789709" y="2596379"/>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57" name="Straight Connector 56"/>
          <p:cNvCxnSpPr>
            <a:stCxn id="58" idx="3"/>
          </p:cNvCxnSpPr>
          <p:nvPr/>
        </p:nvCxnSpPr>
        <p:spPr>
          <a:xfrm>
            <a:off x="6198795" y="2781045"/>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6358402" y="2596379"/>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Right Arrow 58"/>
          <p:cNvSpPr/>
          <p:nvPr/>
        </p:nvSpPr>
        <p:spPr>
          <a:xfrm>
            <a:off x="7138150" y="3039371"/>
            <a:ext cx="617220"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0" name="Right Arrow 59"/>
          <p:cNvSpPr/>
          <p:nvPr/>
        </p:nvSpPr>
        <p:spPr>
          <a:xfrm>
            <a:off x="7139421" y="3568961"/>
            <a:ext cx="41782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1" name="Right Arrow 60"/>
          <p:cNvSpPr/>
          <p:nvPr/>
        </p:nvSpPr>
        <p:spPr>
          <a:xfrm>
            <a:off x="7128330" y="4028698"/>
            <a:ext cx="7493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cxnSp>
        <p:nvCxnSpPr>
          <p:cNvPr id="62" name="Straight Connector 61"/>
          <p:cNvCxnSpPr/>
          <p:nvPr/>
        </p:nvCxnSpPr>
        <p:spPr>
          <a:xfrm flipH="1" flipV="1">
            <a:off x="7129629" y="265066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7766752" y="262939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Right Arrow 63"/>
          <p:cNvSpPr/>
          <p:nvPr/>
        </p:nvSpPr>
        <p:spPr>
          <a:xfrm>
            <a:off x="6799003" y="3553202"/>
            <a:ext cx="323634"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5" name="TextBox 64"/>
          <p:cNvSpPr txBox="1"/>
          <p:nvPr/>
        </p:nvSpPr>
        <p:spPr>
          <a:xfrm>
            <a:off x="6164416" y="1841488"/>
            <a:ext cx="2104512" cy="400110"/>
          </a:xfrm>
          <a:prstGeom prst="rect">
            <a:avLst/>
          </a:prstGeom>
          <a:noFill/>
        </p:spPr>
        <p:txBody>
          <a:bodyPr wrap="none" rtlCol="0">
            <a:spAutoFit/>
          </a:bodyPr>
          <a:lstStyle/>
          <a:p>
            <a:r>
              <a:rPr lang="en-US" sz="2000" dirty="0" smtClean="0">
                <a:latin typeface="Corbel"/>
                <a:ea typeface="Palatino" charset="0"/>
                <a:cs typeface="Corbel"/>
              </a:rPr>
              <a:t>K-batch-sync SGD</a:t>
            </a:r>
            <a:endParaRPr lang="en-US" sz="2000" dirty="0">
              <a:latin typeface="Corbel"/>
              <a:ea typeface="Palatino" charset="0"/>
              <a:cs typeface="Corbel"/>
            </a:endParaRPr>
          </a:p>
        </p:txBody>
      </p:sp>
      <p:sp>
        <p:nvSpPr>
          <p:cNvPr id="66" name="TextBox 65"/>
          <p:cNvSpPr txBox="1"/>
          <p:nvPr/>
        </p:nvSpPr>
        <p:spPr>
          <a:xfrm>
            <a:off x="6126771" y="2339321"/>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67" name="TextBox 66"/>
          <p:cNvSpPr txBox="1"/>
          <p:nvPr/>
        </p:nvSpPr>
        <p:spPr>
          <a:xfrm>
            <a:off x="6990371" y="2326621"/>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8" name="TextBox 67"/>
          <p:cNvSpPr txBox="1"/>
          <p:nvPr/>
        </p:nvSpPr>
        <p:spPr>
          <a:xfrm>
            <a:off x="7561871" y="2339321"/>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69" name="Right Arrow 68"/>
          <p:cNvSpPr/>
          <p:nvPr/>
        </p:nvSpPr>
        <p:spPr>
          <a:xfrm>
            <a:off x="7572466" y="3561337"/>
            <a:ext cx="5610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0" name="Right Arrow 69"/>
          <p:cNvSpPr/>
          <p:nvPr/>
        </p:nvSpPr>
        <p:spPr>
          <a:xfrm>
            <a:off x="7776032" y="3053732"/>
            <a:ext cx="357434" cy="48652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1" name="Right Arrow 70"/>
          <p:cNvSpPr/>
          <p:nvPr/>
        </p:nvSpPr>
        <p:spPr>
          <a:xfrm>
            <a:off x="7789367" y="3536559"/>
            <a:ext cx="746204"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7789366" y="4023980"/>
            <a:ext cx="897433"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Tree>
    <p:extLst>
      <p:ext uri="{BB962C8B-B14F-4D97-AF65-F5344CB8AC3E}">
        <p14:creationId xmlns:p14="http://schemas.microsoft.com/office/powerpoint/2010/main" val="169855743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pic>
        <p:nvPicPr>
          <p:cNvPr id="4" name="Picture 3" descr="Screen Shot 2018-04-14 at 7.34.09 PM.png"/>
          <p:cNvPicPr>
            <a:picLocks noChangeAspect="1"/>
          </p:cNvPicPr>
          <p:nvPr/>
        </p:nvPicPr>
        <p:blipFill rotWithShape="1">
          <a:blip r:embed="rId2">
            <a:extLst>
              <a:ext uri="{28A0092B-C50C-407E-A947-70E740481C1C}">
                <a14:useLocalDpi xmlns:a14="http://schemas.microsoft.com/office/drawing/2010/main" val="0"/>
              </a:ext>
            </a:extLst>
          </a:blip>
          <a:srcRect b="45059"/>
          <a:stretch/>
        </p:blipFill>
        <p:spPr>
          <a:xfrm>
            <a:off x="457200" y="3799192"/>
            <a:ext cx="8046726" cy="2711862"/>
          </a:xfrm>
          <a:prstGeom prst="rect">
            <a:avLst/>
          </a:prstGeom>
        </p:spPr>
      </p:pic>
      <p:sp>
        <p:nvSpPr>
          <p:cNvPr id="7" name="Rectangle 6"/>
          <p:cNvSpPr/>
          <p:nvPr/>
        </p:nvSpPr>
        <p:spPr>
          <a:xfrm>
            <a:off x="639773" y="5090018"/>
            <a:ext cx="7704378" cy="1311856"/>
          </a:xfrm>
          <a:prstGeom prst="rect">
            <a:avLst/>
          </a:prstGeom>
          <a:solidFill>
            <a:schemeClr val="bg1">
              <a:alpha val="93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nvGrpSpPr>
          <p:cNvPr id="3" name="Group 2"/>
          <p:cNvGrpSpPr/>
          <p:nvPr/>
        </p:nvGrpSpPr>
        <p:grpSpPr>
          <a:xfrm>
            <a:off x="2155444" y="1500874"/>
            <a:ext cx="4691580" cy="2169496"/>
            <a:chOff x="2153940" y="1343180"/>
            <a:chExt cx="5244913" cy="2886659"/>
          </a:xfrm>
        </p:grpSpPr>
        <p:sp>
          <p:nvSpPr>
            <p:cNvPr id="6" name="Right Arrow 5"/>
            <p:cNvSpPr/>
            <p:nvPr/>
          </p:nvSpPr>
          <p:spPr>
            <a:xfrm>
              <a:off x="2658225" y="2515775"/>
              <a:ext cx="70485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8" name="Right Arrow 7"/>
            <p:cNvSpPr/>
            <p:nvPr/>
          </p:nvSpPr>
          <p:spPr>
            <a:xfrm>
              <a:off x="2658226" y="2997365"/>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9" name="Right Arrow 8"/>
            <p:cNvSpPr/>
            <p:nvPr/>
          </p:nvSpPr>
          <p:spPr>
            <a:xfrm>
              <a:off x="2660406" y="3504095"/>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0" name="TextBox 9"/>
            <p:cNvSpPr txBox="1"/>
            <p:nvPr/>
          </p:nvSpPr>
          <p:spPr>
            <a:xfrm>
              <a:off x="2155620" y="246420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1" name="TextBox 10"/>
            <p:cNvSpPr txBox="1"/>
            <p:nvPr/>
          </p:nvSpPr>
          <p:spPr>
            <a:xfrm>
              <a:off x="2155620" y="298415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2" name="TextBox 11"/>
            <p:cNvSpPr txBox="1"/>
            <p:nvPr/>
          </p:nvSpPr>
          <p:spPr>
            <a:xfrm>
              <a:off x="2155620" y="346623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3" name="TextBox 12"/>
            <p:cNvSpPr txBox="1"/>
            <p:nvPr/>
          </p:nvSpPr>
          <p:spPr>
            <a:xfrm>
              <a:off x="2153940" y="206034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4" name="Straight Connector 13"/>
            <p:cNvCxnSpPr>
              <a:stCxn id="13" idx="3"/>
            </p:cNvCxnSpPr>
            <p:nvPr/>
          </p:nvCxnSpPr>
          <p:spPr>
            <a:xfrm>
              <a:off x="2597616" y="2245010"/>
              <a:ext cx="1368232" cy="262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642110" y="2060343"/>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3248775" y="2503335"/>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7" name="Right Arrow 16"/>
            <p:cNvSpPr/>
            <p:nvPr/>
          </p:nvSpPr>
          <p:spPr>
            <a:xfrm>
              <a:off x="3249729" y="3032925"/>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8" name="Right Arrow 17"/>
            <p:cNvSpPr/>
            <p:nvPr/>
          </p:nvSpPr>
          <p:spPr>
            <a:xfrm>
              <a:off x="3241410" y="3492663"/>
              <a:ext cx="561975"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9" name="TextBox 18"/>
            <p:cNvSpPr txBox="1"/>
            <p:nvPr/>
          </p:nvSpPr>
          <p:spPr>
            <a:xfrm>
              <a:off x="2528341" y="175121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0" name="Straight Connector 19"/>
            <p:cNvCxnSpPr/>
            <p:nvPr/>
          </p:nvCxnSpPr>
          <p:spPr>
            <a:xfrm flipH="1" flipV="1">
              <a:off x="3242440" y="2092093"/>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3721099" y="2094633"/>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80791" y="176391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3" name="TextBox 22"/>
            <p:cNvSpPr txBox="1"/>
            <p:nvPr/>
          </p:nvSpPr>
          <p:spPr>
            <a:xfrm>
              <a:off x="3576091" y="1751218"/>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24" name="TextBox 23"/>
            <p:cNvSpPr txBox="1"/>
            <p:nvPr/>
          </p:nvSpPr>
          <p:spPr>
            <a:xfrm>
              <a:off x="2610280" y="1343906"/>
              <a:ext cx="1418227" cy="400110"/>
            </a:xfrm>
            <a:prstGeom prst="rect">
              <a:avLst/>
            </a:prstGeom>
            <a:noFill/>
          </p:spPr>
          <p:txBody>
            <a:bodyPr wrap="none" rtlCol="0">
              <a:spAutoFit/>
            </a:bodyPr>
            <a:lstStyle/>
            <a:p>
              <a:r>
                <a:rPr lang="en-US" sz="2000" dirty="0" smtClean="0">
                  <a:latin typeface="Corbel"/>
                  <a:ea typeface="Palatino" charset="0"/>
                  <a:cs typeface="Corbel"/>
                </a:rPr>
                <a:t>K-sync SGD</a:t>
              </a:r>
              <a:endParaRPr lang="en-US" sz="2000" dirty="0">
                <a:latin typeface="Corbel"/>
                <a:ea typeface="Palatino" charset="0"/>
                <a:cs typeface="Corbel"/>
              </a:endParaRPr>
            </a:p>
          </p:txBody>
        </p:sp>
        <p:sp>
          <p:nvSpPr>
            <p:cNvPr id="25" name="Right Arrow 24"/>
            <p:cNvSpPr/>
            <p:nvPr/>
          </p:nvSpPr>
          <p:spPr>
            <a:xfrm>
              <a:off x="5075504" y="2553503"/>
              <a:ext cx="93980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26" name="Right Arrow 25"/>
            <p:cNvSpPr/>
            <p:nvPr/>
          </p:nvSpPr>
          <p:spPr>
            <a:xfrm>
              <a:off x="5075505" y="3035092"/>
              <a:ext cx="428513"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7" name="Right Arrow 26"/>
            <p:cNvSpPr/>
            <p:nvPr/>
          </p:nvSpPr>
          <p:spPr>
            <a:xfrm>
              <a:off x="5078411" y="3541822"/>
              <a:ext cx="936893" cy="444499"/>
            </a:xfrm>
            <a:prstGeom prst="rightArrow">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8" name="TextBox 27"/>
            <p:cNvSpPr txBox="1"/>
            <p:nvPr/>
          </p:nvSpPr>
          <p:spPr>
            <a:xfrm>
              <a:off x="4504004" y="2501931"/>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29" name="TextBox 28"/>
            <p:cNvSpPr txBox="1"/>
            <p:nvPr/>
          </p:nvSpPr>
          <p:spPr>
            <a:xfrm>
              <a:off x="4504004" y="3021877"/>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0" name="TextBox 29"/>
            <p:cNvSpPr txBox="1"/>
            <p:nvPr/>
          </p:nvSpPr>
          <p:spPr>
            <a:xfrm>
              <a:off x="4504004" y="3503961"/>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1" name="TextBox 30"/>
            <p:cNvSpPr txBox="1"/>
            <p:nvPr/>
          </p:nvSpPr>
          <p:spPr>
            <a:xfrm>
              <a:off x="4501763" y="2098071"/>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2" name="Straight Connector 31"/>
            <p:cNvCxnSpPr>
              <a:stCxn id="33" idx="3"/>
            </p:cNvCxnSpPr>
            <p:nvPr/>
          </p:nvCxnSpPr>
          <p:spPr>
            <a:xfrm>
              <a:off x="4910849" y="2282737"/>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5070456" y="2098071"/>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Right Arrow 33"/>
            <p:cNvSpPr/>
            <p:nvPr/>
          </p:nvSpPr>
          <p:spPr>
            <a:xfrm>
              <a:off x="5850204" y="2541063"/>
              <a:ext cx="617220"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Right Arrow 34"/>
            <p:cNvSpPr/>
            <p:nvPr/>
          </p:nvSpPr>
          <p:spPr>
            <a:xfrm>
              <a:off x="5851475" y="3070653"/>
              <a:ext cx="41782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6" name="Right Arrow 35"/>
            <p:cNvSpPr/>
            <p:nvPr/>
          </p:nvSpPr>
          <p:spPr>
            <a:xfrm>
              <a:off x="5840384" y="3530390"/>
              <a:ext cx="7493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cxnSp>
          <p:nvCxnSpPr>
            <p:cNvPr id="37" name="Straight Connector 36"/>
            <p:cNvCxnSpPr/>
            <p:nvPr/>
          </p:nvCxnSpPr>
          <p:spPr>
            <a:xfrm flipH="1" flipV="1">
              <a:off x="5841683" y="215235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6478806" y="2131089"/>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Right Arrow 38"/>
            <p:cNvSpPr/>
            <p:nvPr/>
          </p:nvSpPr>
          <p:spPr>
            <a:xfrm>
              <a:off x="5511057" y="3054894"/>
              <a:ext cx="323634"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0" name="TextBox 39"/>
            <p:cNvSpPr txBox="1"/>
            <p:nvPr/>
          </p:nvSpPr>
          <p:spPr>
            <a:xfrm>
              <a:off x="4876470" y="1343180"/>
              <a:ext cx="2104512" cy="400110"/>
            </a:xfrm>
            <a:prstGeom prst="rect">
              <a:avLst/>
            </a:prstGeom>
            <a:noFill/>
          </p:spPr>
          <p:txBody>
            <a:bodyPr wrap="none" rtlCol="0">
              <a:spAutoFit/>
            </a:bodyPr>
            <a:lstStyle/>
            <a:p>
              <a:r>
                <a:rPr lang="en-US" sz="2000" dirty="0" smtClean="0">
                  <a:latin typeface="Corbel"/>
                  <a:ea typeface="Palatino" charset="0"/>
                  <a:cs typeface="Corbel"/>
                </a:rPr>
                <a:t>K-batch-sync SGD</a:t>
              </a:r>
              <a:endParaRPr lang="en-US" sz="2000" dirty="0">
                <a:latin typeface="Corbel"/>
                <a:ea typeface="Palatino" charset="0"/>
                <a:cs typeface="Corbel"/>
              </a:endParaRPr>
            </a:p>
          </p:txBody>
        </p:sp>
        <p:sp>
          <p:nvSpPr>
            <p:cNvPr id="41" name="TextBox 40"/>
            <p:cNvSpPr txBox="1"/>
            <p:nvPr/>
          </p:nvSpPr>
          <p:spPr>
            <a:xfrm>
              <a:off x="4838825" y="1841013"/>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42" name="TextBox 41"/>
            <p:cNvSpPr txBox="1"/>
            <p:nvPr/>
          </p:nvSpPr>
          <p:spPr>
            <a:xfrm>
              <a:off x="5702425" y="1828313"/>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3" name="TextBox 42"/>
            <p:cNvSpPr txBox="1"/>
            <p:nvPr/>
          </p:nvSpPr>
          <p:spPr>
            <a:xfrm>
              <a:off x="6273925" y="184101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4" name="Right Arrow 43"/>
            <p:cNvSpPr/>
            <p:nvPr/>
          </p:nvSpPr>
          <p:spPr>
            <a:xfrm>
              <a:off x="6284520" y="3063029"/>
              <a:ext cx="5610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5" name="Right Arrow 44"/>
            <p:cNvSpPr/>
            <p:nvPr/>
          </p:nvSpPr>
          <p:spPr>
            <a:xfrm>
              <a:off x="6488086" y="2555424"/>
              <a:ext cx="357434" cy="48652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6" name="Right Arrow 45"/>
            <p:cNvSpPr/>
            <p:nvPr/>
          </p:nvSpPr>
          <p:spPr>
            <a:xfrm>
              <a:off x="6501421" y="3038251"/>
              <a:ext cx="746204"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7" name="Right Arrow 46"/>
            <p:cNvSpPr/>
            <p:nvPr/>
          </p:nvSpPr>
          <p:spPr>
            <a:xfrm>
              <a:off x="6501420" y="3525672"/>
              <a:ext cx="897433"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grpSp>
      <p:sp>
        <p:nvSpPr>
          <p:cNvPr id="48" name="Rectangle 47"/>
          <p:cNvSpPr/>
          <p:nvPr/>
        </p:nvSpPr>
        <p:spPr>
          <a:xfrm>
            <a:off x="4057140" y="1362032"/>
            <a:ext cx="3316271" cy="2345276"/>
          </a:xfrm>
          <a:prstGeom prst="rect">
            <a:avLst/>
          </a:prstGeom>
          <a:solidFill>
            <a:schemeClr val="bg1">
              <a:alpha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4272872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pic>
        <p:nvPicPr>
          <p:cNvPr id="4" name="Picture 3" descr="Screen Shot 2018-04-14 at 7.34.09 PM.png"/>
          <p:cNvPicPr>
            <a:picLocks noChangeAspect="1"/>
          </p:cNvPicPr>
          <p:nvPr/>
        </p:nvPicPr>
        <p:blipFill rotWithShape="1">
          <a:blip r:embed="rId2">
            <a:extLst>
              <a:ext uri="{28A0092B-C50C-407E-A947-70E740481C1C}">
                <a14:useLocalDpi xmlns:a14="http://schemas.microsoft.com/office/drawing/2010/main" val="0"/>
              </a:ext>
            </a:extLst>
          </a:blip>
          <a:srcRect b="45059"/>
          <a:stretch/>
        </p:blipFill>
        <p:spPr>
          <a:xfrm>
            <a:off x="457200" y="3799192"/>
            <a:ext cx="8046726" cy="2711862"/>
          </a:xfrm>
          <a:prstGeom prst="rect">
            <a:avLst/>
          </a:prstGeom>
        </p:spPr>
      </p:pic>
      <p:grpSp>
        <p:nvGrpSpPr>
          <p:cNvPr id="3" name="Group 2"/>
          <p:cNvGrpSpPr/>
          <p:nvPr/>
        </p:nvGrpSpPr>
        <p:grpSpPr>
          <a:xfrm>
            <a:off x="2155444" y="1500874"/>
            <a:ext cx="4691580" cy="2169496"/>
            <a:chOff x="2153940" y="1343180"/>
            <a:chExt cx="5244913" cy="2886659"/>
          </a:xfrm>
        </p:grpSpPr>
        <p:sp>
          <p:nvSpPr>
            <p:cNvPr id="6" name="Right Arrow 5"/>
            <p:cNvSpPr/>
            <p:nvPr/>
          </p:nvSpPr>
          <p:spPr>
            <a:xfrm>
              <a:off x="2658225" y="2515775"/>
              <a:ext cx="70485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8" name="Right Arrow 7"/>
            <p:cNvSpPr/>
            <p:nvPr/>
          </p:nvSpPr>
          <p:spPr>
            <a:xfrm>
              <a:off x="2658226" y="2997365"/>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9" name="Right Arrow 8"/>
            <p:cNvSpPr/>
            <p:nvPr/>
          </p:nvSpPr>
          <p:spPr>
            <a:xfrm>
              <a:off x="2660406" y="3504095"/>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0" name="TextBox 9"/>
            <p:cNvSpPr txBox="1"/>
            <p:nvPr/>
          </p:nvSpPr>
          <p:spPr>
            <a:xfrm>
              <a:off x="2155620" y="246420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1" name="TextBox 10"/>
            <p:cNvSpPr txBox="1"/>
            <p:nvPr/>
          </p:nvSpPr>
          <p:spPr>
            <a:xfrm>
              <a:off x="2155620" y="298415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2" name="TextBox 11"/>
            <p:cNvSpPr txBox="1"/>
            <p:nvPr/>
          </p:nvSpPr>
          <p:spPr>
            <a:xfrm>
              <a:off x="2155620" y="346623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3" name="TextBox 12"/>
            <p:cNvSpPr txBox="1"/>
            <p:nvPr/>
          </p:nvSpPr>
          <p:spPr>
            <a:xfrm>
              <a:off x="2153940" y="206034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4" name="Straight Connector 13"/>
            <p:cNvCxnSpPr>
              <a:stCxn id="13" idx="3"/>
            </p:cNvCxnSpPr>
            <p:nvPr/>
          </p:nvCxnSpPr>
          <p:spPr>
            <a:xfrm>
              <a:off x="2597616" y="2245010"/>
              <a:ext cx="1368232" cy="262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642110" y="2060343"/>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3248775" y="2503335"/>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7" name="Right Arrow 16"/>
            <p:cNvSpPr/>
            <p:nvPr/>
          </p:nvSpPr>
          <p:spPr>
            <a:xfrm>
              <a:off x="3249729" y="3032925"/>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8" name="Right Arrow 17"/>
            <p:cNvSpPr/>
            <p:nvPr/>
          </p:nvSpPr>
          <p:spPr>
            <a:xfrm>
              <a:off x="3241410" y="3492663"/>
              <a:ext cx="561975"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9" name="TextBox 18"/>
            <p:cNvSpPr txBox="1"/>
            <p:nvPr/>
          </p:nvSpPr>
          <p:spPr>
            <a:xfrm>
              <a:off x="2528341" y="175121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0" name="Straight Connector 19"/>
            <p:cNvCxnSpPr/>
            <p:nvPr/>
          </p:nvCxnSpPr>
          <p:spPr>
            <a:xfrm flipH="1" flipV="1">
              <a:off x="3242440" y="2092093"/>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3721099" y="2094633"/>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80791" y="176391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3" name="TextBox 22"/>
            <p:cNvSpPr txBox="1"/>
            <p:nvPr/>
          </p:nvSpPr>
          <p:spPr>
            <a:xfrm>
              <a:off x="3576091" y="1751218"/>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24" name="TextBox 23"/>
            <p:cNvSpPr txBox="1"/>
            <p:nvPr/>
          </p:nvSpPr>
          <p:spPr>
            <a:xfrm>
              <a:off x="2610280" y="1343906"/>
              <a:ext cx="1418227" cy="400110"/>
            </a:xfrm>
            <a:prstGeom prst="rect">
              <a:avLst/>
            </a:prstGeom>
            <a:noFill/>
          </p:spPr>
          <p:txBody>
            <a:bodyPr wrap="none" rtlCol="0">
              <a:spAutoFit/>
            </a:bodyPr>
            <a:lstStyle/>
            <a:p>
              <a:r>
                <a:rPr lang="en-US" sz="2000" dirty="0" smtClean="0">
                  <a:latin typeface="Corbel"/>
                  <a:ea typeface="Palatino" charset="0"/>
                  <a:cs typeface="Corbel"/>
                </a:rPr>
                <a:t>K-sync SGD</a:t>
              </a:r>
              <a:endParaRPr lang="en-US" sz="2000" dirty="0">
                <a:latin typeface="Corbel"/>
                <a:ea typeface="Palatino" charset="0"/>
                <a:cs typeface="Corbel"/>
              </a:endParaRPr>
            </a:p>
          </p:txBody>
        </p:sp>
        <p:sp>
          <p:nvSpPr>
            <p:cNvPr id="25" name="Right Arrow 24"/>
            <p:cNvSpPr/>
            <p:nvPr/>
          </p:nvSpPr>
          <p:spPr>
            <a:xfrm>
              <a:off x="5075504" y="2553503"/>
              <a:ext cx="93980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26" name="Right Arrow 25"/>
            <p:cNvSpPr/>
            <p:nvPr/>
          </p:nvSpPr>
          <p:spPr>
            <a:xfrm>
              <a:off x="5075505" y="3035092"/>
              <a:ext cx="428513"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7" name="Right Arrow 26"/>
            <p:cNvSpPr/>
            <p:nvPr/>
          </p:nvSpPr>
          <p:spPr>
            <a:xfrm>
              <a:off x="5078411" y="3541822"/>
              <a:ext cx="936893" cy="444499"/>
            </a:xfrm>
            <a:prstGeom prst="rightArrow">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8" name="TextBox 27"/>
            <p:cNvSpPr txBox="1"/>
            <p:nvPr/>
          </p:nvSpPr>
          <p:spPr>
            <a:xfrm>
              <a:off x="4504004" y="2501931"/>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29" name="TextBox 28"/>
            <p:cNvSpPr txBox="1"/>
            <p:nvPr/>
          </p:nvSpPr>
          <p:spPr>
            <a:xfrm>
              <a:off x="4504004" y="3021877"/>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0" name="TextBox 29"/>
            <p:cNvSpPr txBox="1"/>
            <p:nvPr/>
          </p:nvSpPr>
          <p:spPr>
            <a:xfrm>
              <a:off x="4504004" y="3503961"/>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1" name="TextBox 30"/>
            <p:cNvSpPr txBox="1"/>
            <p:nvPr/>
          </p:nvSpPr>
          <p:spPr>
            <a:xfrm>
              <a:off x="4501763" y="2098071"/>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2" name="Straight Connector 31"/>
            <p:cNvCxnSpPr>
              <a:stCxn id="33" idx="3"/>
            </p:cNvCxnSpPr>
            <p:nvPr/>
          </p:nvCxnSpPr>
          <p:spPr>
            <a:xfrm>
              <a:off x="4910849" y="2282737"/>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5070456" y="2098071"/>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Right Arrow 33"/>
            <p:cNvSpPr/>
            <p:nvPr/>
          </p:nvSpPr>
          <p:spPr>
            <a:xfrm>
              <a:off x="5850204" y="2541063"/>
              <a:ext cx="617220"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Right Arrow 34"/>
            <p:cNvSpPr/>
            <p:nvPr/>
          </p:nvSpPr>
          <p:spPr>
            <a:xfrm>
              <a:off x="5851475" y="3070653"/>
              <a:ext cx="41782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6" name="Right Arrow 35"/>
            <p:cNvSpPr/>
            <p:nvPr/>
          </p:nvSpPr>
          <p:spPr>
            <a:xfrm>
              <a:off x="5840384" y="3530390"/>
              <a:ext cx="7493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cxnSp>
          <p:nvCxnSpPr>
            <p:cNvPr id="37" name="Straight Connector 36"/>
            <p:cNvCxnSpPr/>
            <p:nvPr/>
          </p:nvCxnSpPr>
          <p:spPr>
            <a:xfrm flipH="1" flipV="1">
              <a:off x="5841683" y="215235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6478806" y="2131089"/>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Right Arrow 38"/>
            <p:cNvSpPr/>
            <p:nvPr/>
          </p:nvSpPr>
          <p:spPr>
            <a:xfrm>
              <a:off x="5511057" y="3054894"/>
              <a:ext cx="323634"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0" name="TextBox 39"/>
            <p:cNvSpPr txBox="1"/>
            <p:nvPr/>
          </p:nvSpPr>
          <p:spPr>
            <a:xfrm>
              <a:off x="4876470" y="1343180"/>
              <a:ext cx="2104512" cy="400110"/>
            </a:xfrm>
            <a:prstGeom prst="rect">
              <a:avLst/>
            </a:prstGeom>
            <a:noFill/>
          </p:spPr>
          <p:txBody>
            <a:bodyPr wrap="none" rtlCol="0">
              <a:spAutoFit/>
            </a:bodyPr>
            <a:lstStyle/>
            <a:p>
              <a:r>
                <a:rPr lang="en-US" sz="2000" dirty="0" smtClean="0">
                  <a:latin typeface="Corbel"/>
                  <a:ea typeface="Palatino" charset="0"/>
                  <a:cs typeface="Corbel"/>
                </a:rPr>
                <a:t>K-batch-sync SGD</a:t>
              </a:r>
              <a:endParaRPr lang="en-US" sz="2000" dirty="0">
                <a:latin typeface="Corbel"/>
                <a:ea typeface="Palatino" charset="0"/>
                <a:cs typeface="Corbel"/>
              </a:endParaRPr>
            </a:p>
          </p:txBody>
        </p:sp>
        <p:sp>
          <p:nvSpPr>
            <p:cNvPr id="41" name="TextBox 40"/>
            <p:cNvSpPr txBox="1"/>
            <p:nvPr/>
          </p:nvSpPr>
          <p:spPr>
            <a:xfrm>
              <a:off x="4838825" y="1841013"/>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42" name="TextBox 41"/>
            <p:cNvSpPr txBox="1"/>
            <p:nvPr/>
          </p:nvSpPr>
          <p:spPr>
            <a:xfrm>
              <a:off x="5702425" y="1828313"/>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3" name="TextBox 42"/>
            <p:cNvSpPr txBox="1"/>
            <p:nvPr/>
          </p:nvSpPr>
          <p:spPr>
            <a:xfrm>
              <a:off x="6273925" y="184101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4" name="Right Arrow 43"/>
            <p:cNvSpPr/>
            <p:nvPr/>
          </p:nvSpPr>
          <p:spPr>
            <a:xfrm>
              <a:off x="6284520" y="3063029"/>
              <a:ext cx="5610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5" name="Right Arrow 44"/>
            <p:cNvSpPr/>
            <p:nvPr/>
          </p:nvSpPr>
          <p:spPr>
            <a:xfrm>
              <a:off x="6488086" y="2555424"/>
              <a:ext cx="357434" cy="48652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6" name="Right Arrow 45"/>
            <p:cNvSpPr/>
            <p:nvPr/>
          </p:nvSpPr>
          <p:spPr>
            <a:xfrm>
              <a:off x="6501421" y="3038251"/>
              <a:ext cx="746204"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7" name="Right Arrow 46"/>
            <p:cNvSpPr/>
            <p:nvPr/>
          </p:nvSpPr>
          <p:spPr>
            <a:xfrm>
              <a:off x="6501420" y="3525672"/>
              <a:ext cx="897433"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grpSp>
      <p:sp>
        <p:nvSpPr>
          <p:cNvPr id="48" name="Rectangle 47"/>
          <p:cNvSpPr/>
          <p:nvPr/>
        </p:nvSpPr>
        <p:spPr>
          <a:xfrm>
            <a:off x="4057140" y="1362032"/>
            <a:ext cx="3316271" cy="2345276"/>
          </a:xfrm>
          <a:prstGeom prst="rect">
            <a:avLst/>
          </a:prstGeom>
          <a:solidFill>
            <a:schemeClr val="bg1">
              <a:alpha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20937223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grpSp>
        <p:nvGrpSpPr>
          <p:cNvPr id="3" name="Group 2"/>
          <p:cNvGrpSpPr/>
          <p:nvPr/>
        </p:nvGrpSpPr>
        <p:grpSpPr>
          <a:xfrm>
            <a:off x="2155444" y="1500874"/>
            <a:ext cx="4691580" cy="2169496"/>
            <a:chOff x="2153940" y="1343180"/>
            <a:chExt cx="5244913" cy="2886659"/>
          </a:xfrm>
        </p:grpSpPr>
        <p:sp>
          <p:nvSpPr>
            <p:cNvPr id="6" name="Right Arrow 5"/>
            <p:cNvSpPr/>
            <p:nvPr/>
          </p:nvSpPr>
          <p:spPr>
            <a:xfrm>
              <a:off x="2658225" y="2515775"/>
              <a:ext cx="70485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8" name="Right Arrow 7"/>
            <p:cNvSpPr/>
            <p:nvPr/>
          </p:nvSpPr>
          <p:spPr>
            <a:xfrm>
              <a:off x="2658226" y="2997365"/>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9" name="Right Arrow 8"/>
            <p:cNvSpPr/>
            <p:nvPr/>
          </p:nvSpPr>
          <p:spPr>
            <a:xfrm>
              <a:off x="2660406" y="3504095"/>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0" name="TextBox 9"/>
            <p:cNvSpPr txBox="1"/>
            <p:nvPr/>
          </p:nvSpPr>
          <p:spPr>
            <a:xfrm>
              <a:off x="2155620" y="246420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1" name="TextBox 10"/>
            <p:cNvSpPr txBox="1"/>
            <p:nvPr/>
          </p:nvSpPr>
          <p:spPr>
            <a:xfrm>
              <a:off x="2155620" y="298415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2" name="TextBox 11"/>
            <p:cNvSpPr txBox="1"/>
            <p:nvPr/>
          </p:nvSpPr>
          <p:spPr>
            <a:xfrm>
              <a:off x="2155620" y="346623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3" name="TextBox 12"/>
            <p:cNvSpPr txBox="1"/>
            <p:nvPr/>
          </p:nvSpPr>
          <p:spPr>
            <a:xfrm>
              <a:off x="2153940" y="206034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4" name="Straight Connector 13"/>
            <p:cNvCxnSpPr>
              <a:stCxn id="13" idx="3"/>
            </p:cNvCxnSpPr>
            <p:nvPr/>
          </p:nvCxnSpPr>
          <p:spPr>
            <a:xfrm>
              <a:off x="2597616" y="2245010"/>
              <a:ext cx="1368232" cy="262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642110" y="2060343"/>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3248775" y="2503335"/>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7" name="Right Arrow 16"/>
            <p:cNvSpPr/>
            <p:nvPr/>
          </p:nvSpPr>
          <p:spPr>
            <a:xfrm>
              <a:off x="3249729" y="3032925"/>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8" name="Right Arrow 17"/>
            <p:cNvSpPr/>
            <p:nvPr/>
          </p:nvSpPr>
          <p:spPr>
            <a:xfrm>
              <a:off x="3241410" y="3492663"/>
              <a:ext cx="561975"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9" name="TextBox 18"/>
            <p:cNvSpPr txBox="1"/>
            <p:nvPr/>
          </p:nvSpPr>
          <p:spPr>
            <a:xfrm>
              <a:off x="2528341" y="175121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0" name="Straight Connector 19"/>
            <p:cNvCxnSpPr/>
            <p:nvPr/>
          </p:nvCxnSpPr>
          <p:spPr>
            <a:xfrm flipH="1" flipV="1">
              <a:off x="3242440" y="2092093"/>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3721099" y="2094633"/>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80791" y="176391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3" name="TextBox 22"/>
            <p:cNvSpPr txBox="1"/>
            <p:nvPr/>
          </p:nvSpPr>
          <p:spPr>
            <a:xfrm>
              <a:off x="3576091" y="1751218"/>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24" name="TextBox 23"/>
            <p:cNvSpPr txBox="1"/>
            <p:nvPr/>
          </p:nvSpPr>
          <p:spPr>
            <a:xfrm>
              <a:off x="2610280" y="1343906"/>
              <a:ext cx="1418227" cy="400110"/>
            </a:xfrm>
            <a:prstGeom prst="rect">
              <a:avLst/>
            </a:prstGeom>
            <a:noFill/>
          </p:spPr>
          <p:txBody>
            <a:bodyPr wrap="none" rtlCol="0">
              <a:spAutoFit/>
            </a:bodyPr>
            <a:lstStyle/>
            <a:p>
              <a:r>
                <a:rPr lang="en-US" sz="2000" dirty="0" smtClean="0">
                  <a:latin typeface="Corbel"/>
                  <a:ea typeface="Palatino" charset="0"/>
                  <a:cs typeface="Corbel"/>
                </a:rPr>
                <a:t>K-sync SGD</a:t>
              </a:r>
              <a:endParaRPr lang="en-US" sz="2000" dirty="0">
                <a:latin typeface="Corbel"/>
                <a:ea typeface="Palatino" charset="0"/>
                <a:cs typeface="Corbel"/>
              </a:endParaRPr>
            </a:p>
          </p:txBody>
        </p:sp>
        <p:sp>
          <p:nvSpPr>
            <p:cNvPr id="25" name="Right Arrow 24"/>
            <p:cNvSpPr/>
            <p:nvPr/>
          </p:nvSpPr>
          <p:spPr>
            <a:xfrm>
              <a:off x="5075504" y="2553503"/>
              <a:ext cx="93980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26" name="Right Arrow 25"/>
            <p:cNvSpPr/>
            <p:nvPr/>
          </p:nvSpPr>
          <p:spPr>
            <a:xfrm>
              <a:off x="5075505" y="3035092"/>
              <a:ext cx="428513"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7" name="Right Arrow 26"/>
            <p:cNvSpPr/>
            <p:nvPr/>
          </p:nvSpPr>
          <p:spPr>
            <a:xfrm>
              <a:off x="5078411" y="3541822"/>
              <a:ext cx="936893" cy="444499"/>
            </a:xfrm>
            <a:prstGeom prst="rightArrow">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8" name="TextBox 27"/>
            <p:cNvSpPr txBox="1"/>
            <p:nvPr/>
          </p:nvSpPr>
          <p:spPr>
            <a:xfrm>
              <a:off x="4504004" y="2501931"/>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29" name="TextBox 28"/>
            <p:cNvSpPr txBox="1"/>
            <p:nvPr/>
          </p:nvSpPr>
          <p:spPr>
            <a:xfrm>
              <a:off x="4504004" y="3021877"/>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0" name="TextBox 29"/>
            <p:cNvSpPr txBox="1"/>
            <p:nvPr/>
          </p:nvSpPr>
          <p:spPr>
            <a:xfrm>
              <a:off x="4504004" y="3503961"/>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1" name="TextBox 30"/>
            <p:cNvSpPr txBox="1"/>
            <p:nvPr/>
          </p:nvSpPr>
          <p:spPr>
            <a:xfrm>
              <a:off x="4501763" y="2098071"/>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2" name="Straight Connector 31"/>
            <p:cNvCxnSpPr>
              <a:stCxn id="33" idx="3"/>
            </p:cNvCxnSpPr>
            <p:nvPr/>
          </p:nvCxnSpPr>
          <p:spPr>
            <a:xfrm>
              <a:off x="4910849" y="2282737"/>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5070456" y="2098071"/>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Right Arrow 33"/>
            <p:cNvSpPr/>
            <p:nvPr/>
          </p:nvSpPr>
          <p:spPr>
            <a:xfrm>
              <a:off x="5850204" y="2541063"/>
              <a:ext cx="617220"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Right Arrow 34"/>
            <p:cNvSpPr/>
            <p:nvPr/>
          </p:nvSpPr>
          <p:spPr>
            <a:xfrm>
              <a:off x="5851475" y="3070653"/>
              <a:ext cx="41782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6" name="Right Arrow 35"/>
            <p:cNvSpPr/>
            <p:nvPr/>
          </p:nvSpPr>
          <p:spPr>
            <a:xfrm>
              <a:off x="5840384" y="3530390"/>
              <a:ext cx="7493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cxnSp>
          <p:nvCxnSpPr>
            <p:cNvPr id="37" name="Straight Connector 36"/>
            <p:cNvCxnSpPr/>
            <p:nvPr/>
          </p:nvCxnSpPr>
          <p:spPr>
            <a:xfrm flipH="1" flipV="1">
              <a:off x="5841683" y="215235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6478806" y="2131089"/>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Right Arrow 38"/>
            <p:cNvSpPr/>
            <p:nvPr/>
          </p:nvSpPr>
          <p:spPr>
            <a:xfrm>
              <a:off x="5511057" y="3054894"/>
              <a:ext cx="323634"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0" name="TextBox 39"/>
            <p:cNvSpPr txBox="1"/>
            <p:nvPr/>
          </p:nvSpPr>
          <p:spPr>
            <a:xfrm>
              <a:off x="4876470" y="1343180"/>
              <a:ext cx="2104512" cy="400110"/>
            </a:xfrm>
            <a:prstGeom prst="rect">
              <a:avLst/>
            </a:prstGeom>
            <a:noFill/>
          </p:spPr>
          <p:txBody>
            <a:bodyPr wrap="none" rtlCol="0">
              <a:spAutoFit/>
            </a:bodyPr>
            <a:lstStyle/>
            <a:p>
              <a:r>
                <a:rPr lang="en-US" sz="2000" dirty="0" smtClean="0">
                  <a:latin typeface="Corbel"/>
                  <a:ea typeface="Palatino" charset="0"/>
                  <a:cs typeface="Corbel"/>
                </a:rPr>
                <a:t>K-batch-sync SGD</a:t>
              </a:r>
              <a:endParaRPr lang="en-US" sz="2000" dirty="0">
                <a:latin typeface="Corbel"/>
                <a:ea typeface="Palatino" charset="0"/>
                <a:cs typeface="Corbel"/>
              </a:endParaRPr>
            </a:p>
          </p:txBody>
        </p:sp>
        <p:sp>
          <p:nvSpPr>
            <p:cNvPr id="41" name="TextBox 40"/>
            <p:cNvSpPr txBox="1"/>
            <p:nvPr/>
          </p:nvSpPr>
          <p:spPr>
            <a:xfrm>
              <a:off x="4838825" y="1841013"/>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42" name="TextBox 41"/>
            <p:cNvSpPr txBox="1"/>
            <p:nvPr/>
          </p:nvSpPr>
          <p:spPr>
            <a:xfrm>
              <a:off x="5702425" y="1828313"/>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3" name="TextBox 42"/>
            <p:cNvSpPr txBox="1"/>
            <p:nvPr/>
          </p:nvSpPr>
          <p:spPr>
            <a:xfrm>
              <a:off x="6273925" y="184101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4" name="Right Arrow 43"/>
            <p:cNvSpPr/>
            <p:nvPr/>
          </p:nvSpPr>
          <p:spPr>
            <a:xfrm>
              <a:off x="6284520" y="3063029"/>
              <a:ext cx="5610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5" name="Right Arrow 44"/>
            <p:cNvSpPr/>
            <p:nvPr/>
          </p:nvSpPr>
          <p:spPr>
            <a:xfrm>
              <a:off x="6488086" y="2555424"/>
              <a:ext cx="357434" cy="48652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6" name="Right Arrow 45"/>
            <p:cNvSpPr/>
            <p:nvPr/>
          </p:nvSpPr>
          <p:spPr>
            <a:xfrm>
              <a:off x="6501421" y="3038251"/>
              <a:ext cx="746204"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7" name="Right Arrow 46"/>
            <p:cNvSpPr/>
            <p:nvPr/>
          </p:nvSpPr>
          <p:spPr>
            <a:xfrm>
              <a:off x="6501420" y="3525672"/>
              <a:ext cx="897433"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grpSp>
      <p:sp>
        <p:nvSpPr>
          <p:cNvPr id="48" name="Rectangle 47"/>
          <p:cNvSpPr/>
          <p:nvPr/>
        </p:nvSpPr>
        <p:spPr>
          <a:xfrm>
            <a:off x="1076025" y="1362032"/>
            <a:ext cx="2981116" cy="2345276"/>
          </a:xfrm>
          <a:prstGeom prst="rect">
            <a:avLst/>
          </a:prstGeom>
          <a:solidFill>
            <a:schemeClr val="bg1">
              <a:alpha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49" name="Picture 48" descr="Screen Shot 2018-04-14 at 7.34.09 PM.png"/>
          <p:cNvPicPr>
            <a:picLocks noChangeAspect="1"/>
          </p:cNvPicPr>
          <p:nvPr/>
        </p:nvPicPr>
        <p:blipFill rotWithShape="1">
          <a:blip r:embed="rId2">
            <a:extLst>
              <a:ext uri="{28A0092B-C50C-407E-A947-70E740481C1C}">
                <a14:useLocalDpi xmlns:a14="http://schemas.microsoft.com/office/drawing/2010/main" val="0"/>
              </a:ext>
            </a:extLst>
          </a:blip>
          <a:srcRect t="55269"/>
          <a:stretch/>
        </p:blipFill>
        <p:spPr>
          <a:xfrm>
            <a:off x="457200" y="4145672"/>
            <a:ext cx="8046726" cy="2207844"/>
          </a:xfrm>
          <a:prstGeom prst="rect">
            <a:avLst/>
          </a:prstGeom>
        </p:spPr>
      </p:pic>
    </p:spTree>
    <p:extLst>
      <p:ext uri="{BB962C8B-B14F-4D97-AF65-F5344CB8AC3E}">
        <p14:creationId xmlns:p14="http://schemas.microsoft.com/office/powerpoint/2010/main" val="91472153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grpSp>
        <p:nvGrpSpPr>
          <p:cNvPr id="3" name="Group 2"/>
          <p:cNvGrpSpPr/>
          <p:nvPr/>
        </p:nvGrpSpPr>
        <p:grpSpPr>
          <a:xfrm>
            <a:off x="2155444" y="1500874"/>
            <a:ext cx="4691580" cy="2169496"/>
            <a:chOff x="2153940" y="1343180"/>
            <a:chExt cx="5244913" cy="2886659"/>
          </a:xfrm>
        </p:grpSpPr>
        <p:sp>
          <p:nvSpPr>
            <p:cNvPr id="6" name="Right Arrow 5"/>
            <p:cNvSpPr/>
            <p:nvPr/>
          </p:nvSpPr>
          <p:spPr>
            <a:xfrm>
              <a:off x="2658225" y="2515775"/>
              <a:ext cx="70485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8" name="Right Arrow 7"/>
            <p:cNvSpPr/>
            <p:nvPr/>
          </p:nvSpPr>
          <p:spPr>
            <a:xfrm>
              <a:off x="2658226" y="2997365"/>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9" name="Right Arrow 8"/>
            <p:cNvSpPr/>
            <p:nvPr/>
          </p:nvSpPr>
          <p:spPr>
            <a:xfrm>
              <a:off x="2660406" y="3504095"/>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0" name="TextBox 9"/>
            <p:cNvSpPr txBox="1"/>
            <p:nvPr/>
          </p:nvSpPr>
          <p:spPr>
            <a:xfrm>
              <a:off x="2155620" y="246420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1" name="TextBox 10"/>
            <p:cNvSpPr txBox="1"/>
            <p:nvPr/>
          </p:nvSpPr>
          <p:spPr>
            <a:xfrm>
              <a:off x="2155620" y="298415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2" name="TextBox 11"/>
            <p:cNvSpPr txBox="1"/>
            <p:nvPr/>
          </p:nvSpPr>
          <p:spPr>
            <a:xfrm>
              <a:off x="2155620" y="346623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3" name="TextBox 12"/>
            <p:cNvSpPr txBox="1"/>
            <p:nvPr/>
          </p:nvSpPr>
          <p:spPr>
            <a:xfrm>
              <a:off x="2153940" y="206034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4" name="Straight Connector 13"/>
            <p:cNvCxnSpPr>
              <a:stCxn id="13" idx="3"/>
            </p:cNvCxnSpPr>
            <p:nvPr/>
          </p:nvCxnSpPr>
          <p:spPr>
            <a:xfrm>
              <a:off x="2597616" y="2245010"/>
              <a:ext cx="1368232" cy="262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642110" y="2060343"/>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 name="Right Arrow 15"/>
            <p:cNvSpPr/>
            <p:nvPr/>
          </p:nvSpPr>
          <p:spPr>
            <a:xfrm>
              <a:off x="3248775" y="2503335"/>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7" name="Right Arrow 16"/>
            <p:cNvSpPr/>
            <p:nvPr/>
          </p:nvSpPr>
          <p:spPr>
            <a:xfrm>
              <a:off x="3249729" y="3032925"/>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8" name="Right Arrow 17"/>
            <p:cNvSpPr/>
            <p:nvPr/>
          </p:nvSpPr>
          <p:spPr>
            <a:xfrm>
              <a:off x="3241410" y="3492663"/>
              <a:ext cx="561975"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9" name="TextBox 18"/>
            <p:cNvSpPr txBox="1"/>
            <p:nvPr/>
          </p:nvSpPr>
          <p:spPr>
            <a:xfrm>
              <a:off x="2528341" y="175121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0" name="Straight Connector 19"/>
            <p:cNvCxnSpPr/>
            <p:nvPr/>
          </p:nvCxnSpPr>
          <p:spPr>
            <a:xfrm flipH="1" flipV="1">
              <a:off x="3242440" y="2092093"/>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3721099" y="2094633"/>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080791" y="176391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3" name="TextBox 22"/>
            <p:cNvSpPr txBox="1"/>
            <p:nvPr/>
          </p:nvSpPr>
          <p:spPr>
            <a:xfrm>
              <a:off x="3576091" y="1751218"/>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24" name="TextBox 23"/>
            <p:cNvSpPr txBox="1"/>
            <p:nvPr/>
          </p:nvSpPr>
          <p:spPr>
            <a:xfrm>
              <a:off x="2610280" y="1343906"/>
              <a:ext cx="1418227" cy="400110"/>
            </a:xfrm>
            <a:prstGeom prst="rect">
              <a:avLst/>
            </a:prstGeom>
            <a:noFill/>
          </p:spPr>
          <p:txBody>
            <a:bodyPr wrap="none" rtlCol="0">
              <a:spAutoFit/>
            </a:bodyPr>
            <a:lstStyle/>
            <a:p>
              <a:r>
                <a:rPr lang="en-US" sz="2000" dirty="0" smtClean="0">
                  <a:latin typeface="Corbel"/>
                  <a:ea typeface="Palatino" charset="0"/>
                  <a:cs typeface="Corbel"/>
                </a:rPr>
                <a:t>K-sync SGD</a:t>
              </a:r>
              <a:endParaRPr lang="en-US" sz="2000" dirty="0">
                <a:latin typeface="Corbel"/>
                <a:ea typeface="Palatino" charset="0"/>
                <a:cs typeface="Corbel"/>
              </a:endParaRPr>
            </a:p>
          </p:txBody>
        </p:sp>
        <p:sp>
          <p:nvSpPr>
            <p:cNvPr id="25" name="Right Arrow 24"/>
            <p:cNvSpPr/>
            <p:nvPr/>
          </p:nvSpPr>
          <p:spPr>
            <a:xfrm>
              <a:off x="5075504" y="2553503"/>
              <a:ext cx="93980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26" name="Right Arrow 25"/>
            <p:cNvSpPr/>
            <p:nvPr/>
          </p:nvSpPr>
          <p:spPr>
            <a:xfrm>
              <a:off x="5075505" y="3035092"/>
              <a:ext cx="428513"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7" name="Right Arrow 26"/>
            <p:cNvSpPr/>
            <p:nvPr/>
          </p:nvSpPr>
          <p:spPr>
            <a:xfrm>
              <a:off x="5078411" y="3541822"/>
              <a:ext cx="936893" cy="444499"/>
            </a:xfrm>
            <a:prstGeom prst="rightArrow">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8" name="TextBox 27"/>
            <p:cNvSpPr txBox="1"/>
            <p:nvPr/>
          </p:nvSpPr>
          <p:spPr>
            <a:xfrm>
              <a:off x="4504004" y="2501931"/>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29" name="TextBox 28"/>
            <p:cNvSpPr txBox="1"/>
            <p:nvPr/>
          </p:nvSpPr>
          <p:spPr>
            <a:xfrm>
              <a:off x="4504004" y="3021877"/>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0" name="TextBox 29"/>
            <p:cNvSpPr txBox="1"/>
            <p:nvPr/>
          </p:nvSpPr>
          <p:spPr>
            <a:xfrm>
              <a:off x="4504004" y="3503961"/>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1" name="TextBox 30"/>
            <p:cNvSpPr txBox="1"/>
            <p:nvPr/>
          </p:nvSpPr>
          <p:spPr>
            <a:xfrm>
              <a:off x="4501763" y="2098071"/>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2" name="Straight Connector 31"/>
            <p:cNvCxnSpPr>
              <a:stCxn id="33" idx="3"/>
            </p:cNvCxnSpPr>
            <p:nvPr/>
          </p:nvCxnSpPr>
          <p:spPr>
            <a:xfrm>
              <a:off x="4910849" y="2282737"/>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5070456" y="2098071"/>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Right Arrow 33"/>
            <p:cNvSpPr/>
            <p:nvPr/>
          </p:nvSpPr>
          <p:spPr>
            <a:xfrm>
              <a:off x="5850204" y="2541063"/>
              <a:ext cx="617220"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Right Arrow 34"/>
            <p:cNvSpPr/>
            <p:nvPr/>
          </p:nvSpPr>
          <p:spPr>
            <a:xfrm>
              <a:off x="5851475" y="3070653"/>
              <a:ext cx="41782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6" name="Right Arrow 35"/>
            <p:cNvSpPr/>
            <p:nvPr/>
          </p:nvSpPr>
          <p:spPr>
            <a:xfrm>
              <a:off x="5840384" y="3530390"/>
              <a:ext cx="7493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cxnSp>
          <p:nvCxnSpPr>
            <p:cNvPr id="37" name="Straight Connector 36"/>
            <p:cNvCxnSpPr/>
            <p:nvPr/>
          </p:nvCxnSpPr>
          <p:spPr>
            <a:xfrm flipH="1" flipV="1">
              <a:off x="5841683" y="215235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6478806" y="2131089"/>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9" name="Right Arrow 38"/>
            <p:cNvSpPr/>
            <p:nvPr/>
          </p:nvSpPr>
          <p:spPr>
            <a:xfrm>
              <a:off x="5511057" y="3054894"/>
              <a:ext cx="323634"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0" name="TextBox 39"/>
            <p:cNvSpPr txBox="1"/>
            <p:nvPr/>
          </p:nvSpPr>
          <p:spPr>
            <a:xfrm>
              <a:off x="4876470" y="1343180"/>
              <a:ext cx="2104512" cy="400110"/>
            </a:xfrm>
            <a:prstGeom prst="rect">
              <a:avLst/>
            </a:prstGeom>
            <a:noFill/>
          </p:spPr>
          <p:txBody>
            <a:bodyPr wrap="none" rtlCol="0">
              <a:spAutoFit/>
            </a:bodyPr>
            <a:lstStyle/>
            <a:p>
              <a:r>
                <a:rPr lang="en-US" sz="2000" dirty="0" smtClean="0">
                  <a:latin typeface="Corbel"/>
                  <a:ea typeface="Palatino" charset="0"/>
                  <a:cs typeface="Corbel"/>
                </a:rPr>
                <a:t>K-batch-sync SGD</a:t>
              </a:r>
              <a:endParaRPr lang="en-US" sz="2000" dirty="0">
                <a:latin typeface="Corbel"/>
                <a:ea typeface="Palatino" charset="0"/>
                <a:cs typeface="Corbel"/>
              </a:endParaRPr>
            </a:p>
          </p:txBody>
        </p:sp>
        <p:sp>
          <p:nvSpPr>
            <p:cNvPr id="41" name="TextBox 40"/>
            <p:cNvSpPr txBox="1"/>
            <p:nvPr/>
          </p:nvSpPr>
          <p:spPr>
            <a:xfrm>
              <a:off x="4838825" y="1841013"/>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42" name="TextBox 41"/>
            <p:cNvSpPr txBox="1"/>
            <p:nvPr/>
          </p:nvSpPr>
          <p:spPr>
            <a:xfrm>
              <a:off x="5702425" y="1828313"/>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3" name="TextBox 42"/>
            <p:cNvSpPr txBox="1"/>
            <p:nvPr/>
          </p:nvSpPr>
          <p:spPr>
            <a:xfrm>
              <a:off x="6273925" y="184101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4" name="Right Arrow 43"/>
            <p:cNvSpPr/>
            <p:nvPr/>
          </p:nvSpPr>
          <p:spPr>
            <a:xfrm>
              <a:off x="6284520" y="3063029"/>
              <a:ext cx="5610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5" name="Right Arrow 44"/>
            <p:cNvSpPr/>
            <p:nvPr/>
          </p:nvSpPr>
          <p:spPr>
            <a:xfrm>
              <a:off x="6488086" y="2555424"/>
              <a:ext cx="357434" cy="48652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6" name="Right Arrow 45"/>
            <p:cNvSpPr/>
            <p:nvPr/>
          </p:nvSpPr>
          <p:spPr>
            <a:xfrm>
              <a:off x="6501421" y="3038251"/>
              <a:ext cx="746204"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7" name="Right Arrow 46"/>
            <p:cNvSpPr/>
            <p:nvPr/>
          </p:nvSpPr>
          <p:spPr>
            <a:xfrm>
              <a:off x="6501420" y="3525672"/>
              <a:ext cx="897433"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grpSp>
      <p:sp>
        <p:nvSpPr>
          <p:cNvPr id="48" name="Rectangle 47"/>
          <p:cNvSpPr/>
          <p:nvPr/>
        </p:nvSpPr>
        <p:spPr>
          <a:xfrm>
            <a:off x="1076025" y="1362032"/>
            <a:ext cx="2981116" cy="2345276"/>
          </a:xfrm>
          <a:prstGeom prst="rect">
            <a:avLst/>
          </a:prstGeom>
          <a:solidFill>
            <a:schemeClr val="bg1">
              <a:alpha val="80000"/>
            </a:schemeClr>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pic>
        <p:nvPicPr>
          <p:cNvPr id="49" name="Picture 48" descr="Screen Shot 2018-04-14 at 7.34.09 PM.png"/>
          <p:cNvPicPr>
            <a:picLocks noChangeAspect="1"/>
          </p:cNvPicPr>
          <p:nvPr/>
        </p:nvPicPr>
        <p:blipFill rotWithShape="1">
          <a:blip r:embed="rId2">
            <a:extLst>
              <a:ext uri="{28A0092B-C50C-407E-A947-70E740481C1C}">
                <a14:useLocalDpi xmlns:a14="http://schemas.microsoft.com/office/drawing/2010/main" val="0"/>
              </a:ext>
            </a:extLst>
          </a:blip>
          <a:srcRect t="55269"/>
          <a:stretch/>
        </p:blipFill>
        <p:spPr>
          <a:xfrm>
            <a:off x="457200" y="4145672"/>
            <a:ext cx="8046726" cy="2207844"/>
          </a:xfrm>
          <a:prstGeom prst="rect">
            <a:avLst/>
          </a:prstGeom>
        </p:spPr>
      </p:pic>
      <p:sp>
        <p:nvSpPr>
          <p:cNvPr id="4" name="TextBox 3"/>
          <p:cNvSpPr txBox="1"/>
          <p:nvPr/>
        </p:nvSpPr>
        <p:spPr>
          <a:xfrm>
            <a:off x="141218" y="2424750"/>
            <a:ext cx="3691028" cy="1200328"/>
          </a:xfrm>
          <a:prstGeom prst="rect">
            <a:avLst/>
          </a:prstGeom>
          <a:solidFill>
            <a:schemeClr val="bg1"/>
          </a:solidFill>
          <a:ln>
            <a:solidFill>
              <a:schemeClr val="tx1"/>
            </a:solidFill>
          </a:ln>
        </p:spPr>
        <p:txBody>
          <a:bodyPr wrap="square" rtlCol="0">
            <a:spAutoFit/>
          </a:bodyPr>
          <a:lstStyle/>
          <a:p>
            <a:r>
              <a:rPr lang="en-US" sz="2400" dirty="0" smtClean="0">
                <a:solidFill>
                  <a:srgbClr val="FF0000"/>
                </a:solidFill>
              </a:rPr>
              <a:t>Key Idea of the Proof:</a:t>
            </a:r>
          </a:p>
          <a:p>
            <a:r>
              <a:rPr lang="en-US" sz="2400" dirty="0" smtClean="0">
                <a:solidFill>
                  <a:srgbClr val="FF0000"/>
                </a:solidFill>
              </a:rPr>
              <a:t>Every gradient push </a:t>
            </a:r>
            <a:r>
              <a:rPr lang="mr-IN" sz="2400" dirty="0" smtClean="0">
                <a:solidFill>
                  <a:srgbClr val="FF0000"/>
                </a:solidFill>
              </a:rPr>
              <a:t>–</a:t>
            </a:r>
            <a:r>
              <a:rPr lang="en-US" sz="2400" dirty="0" smtClean="0">
                <a:solidFill>
                  <a:srgbClr val="FF0000"/>
                </a:solidFill>
              </a:rPr>
              <a:t> minimum of </a:t>
            </a:r>
            <a:r>
              <a:rPr lang="en-US" sz="2400" i="1" dirty="0" smtClean="0">
                <a:solidFill>
                  <a:srgbClr val="FF0000"/>
                </a:solidFill>
              </a:rPr>
              <a:t>P </a:t>
            </a:r>
            <a:r>
              <a:rPr lang="en-US" sz="2400" dirty="0" smtClean="0">
                <a:solidFill>
                  <a:srgbClr val="FF0000"/>
                </a:solidFill>
              </a:rPr>
              <a:t>exponentials</a:t>
            </a:r>
          </a:p>
        </p:txBody>
      </p:sp>
    </p:spTree>
    <p:extLst>
      <p:ext uri="{BB962C8B-B14F-4D97-AF65-F5344CB8AC3E}">
        <p14:creationId xmlns:p14="http://schemas.microsoft.com/office/powerpoint/2010/main" val="73584482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grpSp>
        <p:nvGrpSpPr>
          <p:cNvPr id="5" name="Group 4"/>
          <p:cNvGrpSpPr/>
          <p:nvPr/>
        </p:nvGrpSpPr>
        <p:grpSpPr>
          <a:xfrm>
            <a:off x="2155444" y="1500874"/>
            <a:ext cx="4691580" cy="2169496"/>
            <a:chOff x="2153940" y="1343180"/>
            <a:chExt cx="5244913" cy="2886659"/>
          </a:xfrm>
        </p:grpSpPr>
        <p:sp>
          <p:nvSpPr>
            <p:cNvPr id="6" name="Right Arrow 5"/>
            <p:cNvSpPr/>
            <p:nvPr/>
          </p:nvSpPr>
          <p:spPr>
            <a:xfrm>
              <a:off x="2658225" y="2515775"/>
              <a:ext cx="70485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7" name="Right Arrow 6"/>
            <p:cNvSpPr/>
            <p:nvPr/>
          </p:nvSpPr>
          <p:spPr>
            <a:xfrm>
              <a:off x="2658226" y="2997365"/>
              <a:ext cx="3429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8" name="Right Arrow 7"/>
            <p:cNvSpPr/>
            <p:nvPr/>
          </p:nvSpPr>
          <p:spPr>
            <a:xfrm>
              <a:off x="2660406" y="3504095"/>
              <a:ext cx="576589"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9" name="TextBox 8"/>
            <p:cNvSpPr txBox="1"/>
            <p:nvPr/>
          </p:nvSpPr>
          <p:spPr>
            <a:xfrm>
              <a:off x="2155620" y="246420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0" name="TextBox 9"/>
            <p:cNvSpPr txBox="1"/>
            <p:nvPr/>
          </p:nvSpPr>
          <p:spPr>
            <a:xfrm>
              <a:off x="2155620" y="298415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1" name="TextBox 10"/>
            <p:cNvSpPr txBox="1"/>
            <p:nvPr/>
          </p:nvSpPr>
          <p:spPr>
            <a:xfrm>
              <a:off x="2155620" y="346623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2" name="TextBox 11"/>
            <p:cNvSpPr txBox="1"/>
            <p:nvPr/>
          </p:nvSpPr>
          <p:spPr>
            <a:xfrm>
              <a:off x="2153940" y="206034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3" name="Straight Connector 12"/>
            <p:cNvCxnSpPr>
              <a:stCxn id="12" idx="3"/>
            </p:cNvCxnSpPr>
            <p:nvPr/>
          </p:nvCxnSpPr>
          <p:spPr>
            <a:xfrm>
              <a:off x="2597616" y="2245010"/>
              <a:ext cx="1368232" cy="2622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2642110" y="2060343"/>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5" name="Right Arrow 14"/>
            <p:cNvSpPr/>
            <p:nvPr/>
          </p:nvSpPr>
          <p:spPr>
            <a:xfrm>
              <a:off x="3248775" y="2503335"/>
              <a:ext cx="462915"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6" name="Right Arrow 15"/>
            <p:cNvSpPr/>
            <p:nvPr/>
          </p:nvSpPr>
          <p:spPr>
            <a:xfrm>
              <a:off x="3249729" y="3032925"/>
              <a:ext cx="313372"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7" name="Right Arrow 16"/>
            <p:cNvSpPr/>
            <p:nvPr/>
          </p:nvSpPr>
          <p:spPr>
            <a:xfrm>
              <a:off x="3241410" y="3492663"/>
              <a:ext cx="561975"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8" name="TextBox 17"/>
            <p:cNvSpPr txBox="1"/>
            <p:nvPr/>
          </p:nvSpPr>
          <p:spPr>
            <a:xfrm>
              <a:off x="2528341" y="175121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19" name="Straight Connector 18"/>
            <p:cNvCxnSpPr/>
            <p:nvPr/>
          </p:nvCxnSpPr>
          <p:spPr>
            <a:xfrm flipH="1" flipV="1">
              <a:off x="3242440" y="2092093"/>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3721099" y="2094633"/>
              <a:ext cx="368"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3080791" y="176391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2" name="TextBox 21"/>
            <p:cNvSpPr txBox="1"/>
            <p:nvPr/>
          </p:nvSpPr>
          <p:spPr>
            <a:xfrm>
              <a:off x="3576091" y="1751218"/>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23" name="TextBox 22"/>
            <p:cNvSpPr txBox="1"/>
            <p:nvPr/>
          </p:nvSpPr>
          <p:spPr>
            <a:xfrm>
              <a:off x="2610280" y="1343906"/>
              <a:ext cx="1418227" cy="400110"/>
            </a:xfrm>
            <a:prstGeom prst="rect">
              <a:avLst/>
            </a:prstGeom>
            <a:noFill/>
          </p:spPr>
          <p:txBody>
            <a:bodyPr wrap="none" rtlCol="0">
              <a:spAutoFit/>
            </a:bodyPr>
            <a:lstStyle/>
            <a:p>
              <a:r>
                <a:rPr lang="en-US" sz="2000" dirty="0" smtClean="0">
                  <a:latin typeface="Corbel"/>
                  <a:ea typeface="Palatino" charset="0"/>
                  <a:cs typeface="Corbel"/>
                </a:rPr>
                <a:t>K-sync SGD</a:t>
              </a:r>
              <a:endParaRPr lang="en-US" sz="2000" dirty="0">
                <a:latin typeface="Corbel"/>
                <a:ea typeface="Palatino" charset="0"/>
                <a:cs typeface="Corbel"/>
              </a:endParaRPr>
            </a:p>
          </p:txBody>
        </p:sp>
        <p:sp>
          <p:nvSpPr>
            <p:cNvPr id="24" name="Right Arrow 23"/>
            <p:cNvSpPr/>
            <p:nvPr/>
          </p:nvSpPr>
          <p:spPr>
            <a:xfrm>
              <a:off x="5075504" y="2553503"/>
              <a:ext cx="939800" cy="441962"/>
            </a:xfrm>
            <a:prstGeom prst="rightArrow">
              <a:avLst/>
            </a:prstGeom>
            <a:solidFill>
              <a:schemeClr val="accent1">
                <a:lumMod val="75000"/>
                <a:alpha val="34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25" name="Right Arrow 24"/>
            <p:cNvSpPr/>
            <p:nvPr/>
          </p:nvSpPr>
          <p:spPr>
            <a:xfrm>
              <a:off x="5075505" y="3035092"/>
              <a:ext cx="428513"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6" name="Right Arrow 25"/>
            <p:cNvSpPr/>
            <p:nvPr/>
          </p:nvSpPr>
          <p:spPr>
            <a:xfrm>
              <a:off x="5078411" y="3541822"/>
              <a:ext cx="936893" cy="444499"/>
            </a:xfrm>
            <a:prstGeom prst="rightArrow">
              <a:avLst/>
            </a:prstGeom>
            <a:solidFill>
              <a:schemeClr val="accent1">
                <a:lumMod val="75000"/>
                <a:alpha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7" name="TextBox 26"/>
            <p:cNvSpPr txBox="1"/>
            <p:nvPr/>
          </p:nvSpPr>
          <p:spPr>
            <a:xfrm>
              <a:off x="4504004" y="2501931"/>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28" name="TextBox 27"/>
            <p:cNvSpPr txBox="1"/>
            <p:nvPr/>
          </p:nvSpPr>
          <p:spPr>
            <a:xfrm>
              <a:off x="4504004" y="3021877"/>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29" name="TextBox 28"/>
            <p:cNvSpPr txBox="1"/>
            <p:nvPr/>
          </p:nvSpPr>
          <p:spPr>
            <a:xfrm>
              <a:off x="4504004" y="3503961"/>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0" name="TextBox 29"/>
            <p:cNvSpPr txBox="1"/>
            <p:nvPr/>
          </p:nvSpPr>
          <p:spPr>
            <a:xfrm>
              <a:off x="4501763" y="2098071"/>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1" name="Straight Connector 30"/>
            <p:cNvCxnSpPr>
              <a:stCxn id="32" idx="3"/>
            </p:cNvCxnSpPr>
            <p:nvPr/>
          </p:nvCxnSpPr>
          <p:spPr>
            <a:xfrm>
              <a:off x="4910849" y="2282737"/>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5070456" y="2098071"/>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3" name="Right Arrow 32"/>
            <p:cNvSpPr/>
            <p:nvPr/>
          </p:nvSpPr>
          <p:spPr>
            <a:xfrm>
              <a:off x="5850204" y="2541063"/>
              <a:ext cx="617220" cy="480814"/>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Right Arrow 33"/>
            <p:cNvSpPr/>
            <p:nvPr/>
          </p:nvSpPr>
          <p:spPr>
            <a:xfrm>
              <a:off x="5851475" y="3070653"/>
              <a:ext cx="41782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Right Arrow 34"/>
            <p:cNvSpPr/>
            <p:nvPr/>
          </p:nvSpPr>
          <p:spPr>
            <a:xfrm>
              <a:off x="5840384" y="3530390"/>
              <a:ext cx="7493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cxnSp>
          <p:nvCxnSpPr>
            <p:cNvPr id="36" name="Straight Connector 35"/>
            <p:cNvCxnSpPr/>
            <p:nvPr/>
          </p:nvCxnSpPr>
          <p:spPr>
            <a:xfrm flipH="1" flipV="1">
              <a:off x="5841683" y="215235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6478806" y="2131089"/>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Right Arrow 37"/>
            <p:cNvSpPr/>
            <p:nvPr/>
          </p:nvSpPr>
          <p:spPr>
            <a:xfrm>
              <a:off x="5511057" y="3054894"/>
              <a:ext cx="323634"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9" name="TextBox 38"/>
            <p:cNvSpPr txBox="1"/>
            <p:nvPr/>
          </p:nvSpPr>
          <p:spPr>
            <a:xfrm>
              <a:off x="4876470" y="1343180"/>
              <a:ext cx="2104512" cy="400110"/>
            </a:xfrm>
            <a:prstGeom prst="rect">
              <a:avLst/>
            </a:prstGeom>
            <a:noFill/>
          </p:spPr>
          <p:txBody>
            <a:bodyPr wrap="none" rtlCol="0">
              <a:spAutoFit/>
            </a:bodyPr>
            <a:lstStyle/>
            <a:p>
              <a:r>
                <a:rPr lang="en-US" sz="2000" dirty="0" smtClean="0">
                  <a:latin typeface="Corbel"/>
                  <a:ea typeface="Palatino" charset="0"/>
                  <a:cs typeface="Corbel"/>
                </a:rPr>
                <a:t>K-batch-sync SGD</a:t>
              </a:r>
              <a:endParaRPr lang="en-US" sz="2000" dirty="0">
                <a:latin typeface="Corbel"/>
                <a:ea typeface="Palatino" charset="0"/>
                <a:cs typeface="Corbel"/>
              </a:endParaRPr>
            </a:p>
          </p:txBody>
        </p:sp>
        <p:sp>
          <p:nvSpPr>
            <p:cNvPr id="40" name="TextBox 39"/>
            <p:cNvSpPr txBox="1"/>
            <p:nvPr/>
          </p:nvSpPr>
          <p:spPr>
            <a:xfrm>
              <a:off x="4838825" y="1841013"/>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41" name="TextBox 40"/>
            <p:cNvSpPr txBox="1"/>
            <p:nvPr/>
          </p:nvSpPr>
          <p:spPr>
            <a:xfrm>
              <a:off x="5702425" y="1828313"/>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2" name="TextBox 41"/>
            <p:cNvSpPr txBox="1"/>
            <p:nvPr/>
          </p:nvSpPr>
          <p:spPr>
            <a:xfrm>
              <a:off x="6273925" y="184101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3" name="Right Arrow 42"/>
            <p:cNvSpPr/>
            <p:nvPr/>
          </p:nvSpPr>
          <p:spPr>
            <a:xfrm>
              <a:off x="6284520" y="3063029"/>
              <a:ext cx="561000" cy="467361"/>
            </a:xfrm>
            <a:prstGeom prst="rightArrow">
              <a:avLst/>
            </a:prstGeom>
            <a:solidFill>
              <a:schemeClr val="accent6">
                <a:lumMod val="75000"/>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4" name="Right Arrow 43"/>
            <p:cNvSpPr/>
            <p:nvPr/>
          </p:nvSpPr>
          <p:spPr>
            <a:xfrm>
              <a:off x="6488086" y="2555424"/>
              <a:ext cx="357434" cy="486523"/>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5" name="Right Arrow 44"/>
            <p:cNvSpPr/>
            <p:nvPr/>
          </p:nvSpPr>
          <p:spPr>
            <a:xfrm>
              <a:off x="6501421" y="3038251"/>
              <a:ext cx="746204"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6" name="Right Arrow 45"/>
            <p:cNvSpPr/>
            <p:nvPr/>
          </p:nvSpPr>
          <p:spPr>
            <a:xfrm>
              <a:off x="6501420" y="3525672"/>
              <a:ext cx="897433" cy="5081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grpSp>
      <p:pic>
        <p:nvPicPr>
          <p:cNvPr id="48" name="Picture 47"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5984" y="4545324"/>
            <a:ext cx="2536776" cy="1091777"/>
          </a:xfrm>
          <a:prstGeom prst="rect">
            <a:avLst/>
          </a:prstGeom>
        </p:spPr>
      </p:pic>
      <p:pic>
        <p:nvPicPr>
          <p:cNvPr id="49" name="Picture 4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9220" y="4417353"/>
            <a:ext cx="1402945" cy="668846"/>
          </a:xfrm>
          <a:prstGeom prst="rect">
            <a:avLst/>
          </a:prstGeom>
        </p:spPr>
      </p:pic>
    </p:spTree>
    <p:extLst>
      <p:ext uri="{BB962C8B-B14F-4D97-AF65-F5344CB8AC3E}">
        <p14:creationId xmlns:p14="http://schemas.microsoft.com/office/powerpoint/2010/main" val="27226466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Batch Gradient Descent</a:t>
            </a:r>
          </a:p>
        </p:txBody>
      </p:sp>
      <p:sp>
        <p:nvSpPr>
          <p:cNvPr id="424" name="TextBox 423"/>
          <p:cNvSpPr txBox="1"/>
          <p:nvPr/>
        </p:nvSpPr>
        <p:spPr>
          <a:xfrm flipH="1">
            <a:off x="3141623" y="1224630"/>
            <a:ext cx="5360549" cy="430887"/>
          </a:xfrm>
          <a:prstGeom prst="rect">
            <a:avLst/>
          </a:prstGeom>
          <a:noFill/>
        </p:spPr>
        <p:txBody>
          <a:bodyPr wrap="square" rtlCol="0">
            <a:spAutoFit/>
          </a:bodyPr>
          <a:lstStyle/>
          <a:p>
            <a:pPr algn="ctr"/>
            <a:r>
              <a:rPr lang="en-US" sz="2200" dirty="0" smtClean="0">
                <a:solidFill>
                  <a:prstClr val="black"/>
                </a:solidFill>
                <a:latin typeface="Corbel"/>
                <a:cs typeface="Corbel"/>
              </a:rPr>
              <a:t>F(w) is the empirical risk function</a:t>
            </a:r>
          </a:p>
        </p:txBody>
      </p:sp>
      <p:sp>
        <p:nvSpPr>
          <p:cNvPr id="46" name="Freeform 45"/>
          <p:cNvSpPr/>
          <p:nvPr/>
        </p:nvSpPr>
        <p:spPr>
          <a:xfrm>
            <a:off x="556403" y="1841302"/>
            <a:ext cx="2400970" cy="1998622"/>
          </a:xfrm>
          <a:custGeom>
            <a:avLst/>
            <a:gdLst>
              <a:gd name="connsiteX0" fmla="*/ 0 w 1828800"/>
              <a:gd name="connsiteY0" fmla="*/ 21020 h 1713196"/>
              <a:gd name="connsiteX1" fmla="*/ 861848 w 1828800"/>
              <a:gd name="connsiteY1" fmla="*/ 1713186 h 1713196"/>
              <a:gd name="connsiteX2" fmla="*/ 1828800 w 1828800"/>
              <a:gd name="connsiteY2" fmla="*/ 0 h 1713196"/>
              <a:gd name="connsiteX0" fmla="*/ 0 w 1828800"/>
              <a:gd name="connsiteY0" fmla="*/ 21020 h 1713196"/>
              <a:gd name="connsiteX1" fmla="*/ 861848 w 1828800"/>
              <a:gd name="connsiteY1" fmla="*/ 1713186 h 1713196"/>
              <a:gd name="connsiteX2" fmla="*/ 1828800 w 1828800"/>
              <a:gd name="connsiteY2" fmla="*/ 0 h 1713196"/>
              <a:gd name="connsiteX0" fmla="*/ 0 w 1828800"/>
              <a:gd name="connsiteY0" fmla="*/ 21020 h 1713197"/>
              <a:gd name="connsiteX1" fmla="*/ 861848 w 1828800"/>
              <a:gd name="connsiteY1" fmla="*/ 1713186 h 1713197"/>
              <a:gd name="connsiteX2" fmla="*/ 1828800 w 1828800"/>
              <a:gd name="connsiteY2" fmla="*/ 0 h 1713197"/>
              <a:gd name="connsiteX0" fmla="*/ 0 w 1828800"/>
              <a:gd name="connsiteY0" fmla="*/ 21020 h 1713197"/>
              <a:gd name="connsiteX1" fmla="*/ 915374 w 1828800"/>
              <a:gd name="connsiteY1" fmla="*/ 1713186 h 1713197"/>
              <a:gd name="connsiteX2" fmla="*/ 1828800 w 1828800"/>
              <a:gd name="connsiteY2" fmla="*/ 0 h 1713197"/>
              <a:gd name="connsiteX0" fmla="*/ 0 w 1828800"/>
              <a:gd name="connsiteY0" fmla="*/ 21020 h 1713197"/>
              <a:gd name="connsiteX1" fmla="*/ 888611 w 1828800"/>
              <a:gd name="connsiteY1" fmla="*/ 1713186 h 1713197"/>
              <a:gd name="connsiteX2" fmla="*/ 1828800 w 1828800"/>
              <a:gd name="connsiteY2" fmla="*/ 0 h 1713197"/>
              <a:gd name="connsiteX0" fmla="*/ 0 w 1828800"/>
              <a:gd name="connsiteY0" fmla="*/ 21020 h 1713197"/>
              <a:gd name="connsiteX1" fmla="*/ 915374 w 1828800"/>
              <a:gd name="connsiteY1" fmla="*/ 1713186 h 1713197"/>
              <a:gd name="connsiteX2" fmla="*/ 1828800 w 1828800"/>
              <a:gd name="connsiteY2" fmla="*/ 0 h 1713197"/>
              <a:gd name="connsiteX0" fmla="*/ 0 w 1828800"/>
              <a:gd name="connsiteY0" fmla="*/ 21020 h 1722609"/>
              <a:gd name="connsiteX1" fmla="*/ 888611 w 1828800"/>
              <a:gd name="connsiteY1" fmla="*/ 1722599 h 1722609"/>
              <a:gd name="connsiteX2" fmla="*/ 1828800 w 1828800"/>
              <a:gd name="connsiteY2" fmla="*/ 0 h 1722609"/>
              <a:gd name="connsiteX0" fmla="*/ 0 w 1828800"/>
              <a:gd name="connsiteY0" fmla="*/ 21020 h 1745558"/>
              <a:gd name="connsiteX1" fmla="*/ 907765 w 1828800"/>
              <a:gd name="connsiteY1" fmla="*/ 1745548 h 1745558"/>
              <a:gd name="connsiteX2" fmla="*/ 1828800 w 1828800"/>
              <a:gd name="connsiteY2" fmla="*/ 0 h 1745558"/>
              <a:gd name="connsiteX0" fmla="*/ 0 w 1828800"/>
              <a:gd name="connsiteY0" fmla="*/ 21020 h 1745558"/>
              <a:gd name="connsiteX1" fmla="*/ 907765 w 1828800"/>
              <a:gd name="connsiteY1" fmla="*/ 1745548 h 1745558"/>
              <a:gd name="connsiteX2" fmla="*/ 1828800 w 1828800"/>
              <a:gd name="connsiteY2" fmla="*/ 0 h 1745558"/>
              <a:gd name="connsiteX0" fmla="*/ 0 w 1828800"/>
              <a:gd name="connsiteY0" fmla="*/ 21020 h 1745620"/>
              <a:gd name="connsiteX1" fmla="*/ 907765 w 1828800"/>
              <a:gd name="connsiteY1" fmla="*/ 1745548 h 1745620"/>
              <a:gd name="connsiteX2" fmla="*/ 1828800 w 1828800"/>
              <a:gd name="connsiteY2" fmla="*/ 0 h 1745620"/>
              <a:gd name="connsiteX0" fmla="*/ 0 w 1828800"/>
              <a:gd name="connsiteY0" fmla="*/ 21020 h 1745590"/>
              <a:gd name="connsiteX1" fmla="*/ 907765 w 1828800"/>
              <a:gd name="connsiteY1" fmla="*/ 1745548 h 1745590"/>
              <a:gd name="connsiteX2" fmla="*/ 1828800 w 1828800"/>
              <a:gd name="connsiteY2" fmla="*/ 0 h 1745590"/>
              <a:gd name="connsiteX0" fmla="*/ 0 w 1828800"/>
              <a:gd name="connsiteY0" fmla="*/ 21020 h 1745590"/>
              <a:gd name="connsiteX1" fmla="*/ 907765 w 1828800"/>
              <a:gd name="connsiteY1" fmla="*/ 1745548 h 1745590"/>
              <a:gd name="connsiteX2" fmla="*/ 1828800 w 1828800"/>
              <a:gd name="connsiteY2" fmla="*/ 0 h 1745590"/>
              <a:gd name="connsiteX0" fmla="*/ 0 w 1828800"/>
              <a:gd name="connsiteY0" fmla="*/ 21020 h 1745579"/>
              <a:gd name="connsiteX1" fmla="*/ 907765 w 1828800"/>
              <a:gd name="connsiteY1" fmla="*/ 1745548 h 1745579"/>
              <a:gd name="connsiteX2" fmla="*/ 1828800 w 1828800"/>
              <a:gd name="connsiteY2" fmla="*/ 0 h 1745579"/>
              <a:gd name="connsiteX0" fmla="*/ 0 w 1828800"/>
              <a:gd name="connsiteY0" fmla="*/ 21020 h 1768526"/>
              <a:gd name="connsiteX1" fmla="*/ 894996 w 1828800"/>
              <a:gd name="connsiteY1" fmla="*/ 1768497 h 1768526"/>
              <a:gd name="connsiteX2" fmla="*/ 1828800 w 1828800"/>
              <a:gd name="connsiteY2" fmla="*/ 0 h 1768526"/>
              <a:gd name="connsiteX0" fmla="*/ 0 w 1828800"/>
              <a:gd name="connsiteY0" fmla="*/ 21020 h 1768515"/>
              <a:gd name="connsiteX1" fmla="*/ 894996 w 1828800"/>
              <a:gd name="connsiteY1" fmla="*/ 1768497 h 1768515"/>
              <a:gd name="connsiteX2" fmla="*/ 1828800 w 1828800"/>
              <a:gd name="connsiteY2" fmla="*/ 0 h 1768515"/>
              <a:gd name="connsiteX0" fmla="*/ 0 w 1828800"/>
              <a:gd name="connsiteY0" fmla="*/ 21020 h 1768515"/>
              <a:gd name="connsiteX1" fmla="*/ 894996 w 1828800"/>
              <a:gd name="connsiteY1" fmla="*/ 1768497 h 1768515"/>
              <a:gd name="connsiteX2" fmla="*/ 1828800 w 1828800"/>
              <a:gd name="connsiteY2" fmla="*/ 0 h 1768515"/>
              <a:gd name="connsiteX0" fmla="*/ 0 w 1828800"/>
              <a:gd name="connsiteY0" fmla="*/ 21020 h 1768515"/>
              <a:gd name="connsiteX1" fmla="*/ 894996 w 1828800"/>
              <a:gd name="connsiteY1" fmla="*/ 1768497 h 1768515"/>
              <a:gd name="connsiteX2" fmla="*/ 1828800 w 1828800"/>
              <a:gd name="connsiteY2" fmla="*/ 0 h 1768515"/>
              <a:gd name="connsiteX0" fmla="*/ 0 w 1828800"/>
              <a:gd name="connsiteY0" fmla="*/ 36319 h 1768612"/>
              <a:gd name="connsiteX1" fmla="*/ 894996 w 1828800"/>
              <a:gd name="connsiteY1" fmla="*/ 1768497 h 1768612"/>
              <a:gd name="connsiteX2" fmla="*/ 1828800 w 1828800"/>
              <a:gd name="connsiteY2" fmla="*/ 0 h 1768612"/>
              <a:gd name="connsiteX0" fmla="*/ 0 w 1828800"/>
              <a:gd name="connsiteY0" fmla="*/ 36319 h 1768620"/>
              <a:gd name="connsiteX1" fmla="*/ 894996 w 1828800"/>
              <a:gd name="connsiteY1" fmla="*/ 1768497 h 1768620"/>
              <a:gd name="connsiteX2" fmla="*/ 1828800 w 1828800"/>
              <a:gd name="connsiteY2" fmla="*/ 0 h 1768620"/>
            </a:gdLst>
            <a:ahLst/>
            <a:cxnLst>
              <a:cxn ang="0">
                <a:pos x="connsiteX0" y="connsiteY0"/>
              </a:cxn>
              <a:cxn ang="0">
                <a:pos x="connsiteX1" y="connsiteY1"/>
              </a:cxn>
              <a:cxn ang="0">
                <a:pos x="connsiteX2" y="connsiteY2"/>
              </a:cxn>
            </a:cxnLst>
            <a:rect l="l" t="t" r="r" b="b"/>
            <a:pathLst>
              <a:path w="1828800" h="1768620">
                <a:moveTo>
                  <a:pt x="0" y="36319"/>
                </a:moveTo>
                <a:cubicBezTo>
                  <a:pt x="402874" y="1563046"/>
                  <a:pt x="590196" y="1774550"/>
                  <a:pt x="894996" y="1768497"/>
                </a:cubicBezTo>
                <a:cubicBezTo>
                  <a:pt x="1199796" y="1762444"/>
                  <a:pt x="1554539" y="1093892"/>
                  <a:pt x="1828800" y="0"/>
                </a:cubicBez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48" name="Straight Arrow Connector 47"/>
          <p:cNvCxnSpPr/>
          <p:nvPr/>
        </p:nvCxnSpPr>
        <p:spPr>
          <a:xfrm>
            <a:off x="722965" y="2423697"/>
            <a:ext cx="193123" cy="511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917005" y="2940469"/>
            <a:ext cx="217696" cy="4946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Oval 49"/>
          <p:cNvSpPr/>
          <p:nvPr/>
        </p:nvSpPr>
        <p:spPr>
          <a:xfrm>
            <a:off x="687059" y="2404416"/>
            <a:ext cx="73152" cy="7315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1" name="Oval 50"/>
          <p:cNvSpPr/>
          <p:nvPr/>
        </p:nvSpPr>
        <p:spPr>
          <a:xfrm>
            <a:off x="881105" y="2921209"/>
            <a:ext cx="73152" cy="7315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52" name="Picture 5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3567" y="1529297"/>
            <a:ext cx="614391" cy="277226"/>
          </a:xfrm>
          <a:prstGeom prst="rect">
            <a:avLst/>
          </a:prstGeom>
        </p:spPr>
      </p:pic>
      <p:sp>
        <p:nvSpPr>
          <p:cNvPr id="53" name="Oval 52"/>
          <p:cNvSpPr/>
          <p:nvPr/>
        </p:nvSpPr>
        <p:spPr>
          <a:xfrm>
            <a:off x="1116785" y="3417172"/>
            <a:ext cx="73152" cy="7315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54" name="Straight Arrow Connector 53"/>
          <p:cNvCxnSpPr/>
          <p:nvPr/>
        </p:nvCxnSpPr>
        <p:spPr>
          <a:xfrm>
            <a:off x="1163096" y="3488473"/>
            <a:ext cx="283909" cy="3317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5232537" y="4490218"/>
            <a:ext cx="2399276" cy="1172346"/>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6" name="Rounded Rectangular Callout 55"/>
          <p:cNvSpPr/>
          <p:nvPr/>
        </p:nvSpPr>
        <p:spPr>
          <a:xfrm>
            <a:off x="6468271" y="5797367"/>
            <a:ext cx="2018632" cy="989637"/>
          </a:xfrm>
          <a:prstGeom prst="wedgeRoundRectCallout">
            <a:avLst>
              <a:gd name="adj1" fmla="val -13702"/>
              <a:gd name="adj2" fmla="val -76725"/>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black"/>
                </a:solidFill>
                <a:latin typeface="Calibri"/>
              </a:rPr>
              <a:t>Too expensive for large datasets</a:t>
            </a:r>
            <a:endParaRPr lang="en-US" sz="2000" dirty="0">
              <a:solidFill>
                <a:prstClr val="black"/>
              </a:solidFill>
              <a:latin typeface="Calibri"/>
            </a:endParaRPr>
          </a:p>
        </p:txBody>
      </p:sp>
      <p:pic>
        <p:nvPicPr>
          <p:cNvPr id="3" name="Picture 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93481" y="1834184"/>
            <a:ext cx="4549137" cy="991711"/>
          </a:xfrm>
          <a:prstGeom prst="rect">
            <a:avLst/>
          </a:prstGeom>
        </p:spPr>
      </p:pic>
      <p:pic>
        <p:nvPicPr>
          <p:cNvPr id="4" name="Picture 3"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81358" y="3185212"/>
            <a:ext cx="344533" cy="355299"/>
          </a:xfrm>
          <a:prstGeom prst="rect">
            <a:avLst/>
          </a:prstGeom>
        </p:spPr>
      </p:pic>
      <p:sp>
        <p:nvSpPr>
          <p:cNvPr id="17" name="TextBox 16"/>
          <p:cNvSpPr txBox="1"/>
          <p:nvPr/>
        </p:nvSpPr>
        <p:spPr>
          <a:xfrm flipH="1">
            <a:off x="4903171" y="3146827"/>
            <a:ext cx="4472604" cy="461665"/>
          </a:xfrm>
          <a:prstGeom prst="rect">
            <a:avLst/>
          </a:prstGeom>
          <a:noFill/>
        </p:spPr>
        <p:txBody>
          <a:bodyPr wrap="square" rtlCol="0">
            <a:spAutoFit/>
          </a:bodyPr>
          <a:lstStyle/>
          <a:p>
            <a:r>
              <a:rPr lang="en-US" sz="2400" dirty="0" smtClean="0">
                <a:solidFill>
                  <a:prstClr val="black"/>
                </a:solidFill>
                <a:latin typeface="Corbel"/>
                <a:cs typeface="Corbel"/>
              </a:rPr>
              <a:t>is the </a:t>
            </a:r>
            <a:r>
              <a:rPr lang="en-US" sz="2400" i="1" dirty="0" smtClean="0">
                <a:solidFill>
                  <a:prstClr val="black"/>
                </a:solidFill>
                <a:latin typeface="Corbel"/>
                <a:cs typeface="Corbel"/>
              </a:rPr>
              <a:t>n</a:t>
            </a:r>
            <a:r>
              <a:rPr lang="en-US" sz="2400" dirty="0" smtClean="0">
                <a:solidFill>
                  <a:prstClr val="black"/>
                </a:solidFill>
                <a:latin typeface="Corbel"/>
                <a:cs typeface="Corbel"/>
              </a:rPr>
              <a:t>-</a:t>
            </a:r>
            <a:r>
              <a:rPr lang="en-US" sz="2400" dirty="0" err="1" smtClean="0">
                <a:solidFill>
                  <a:prstClr val="black"/>
                </a:solidFill>
                <a:latin typeface="Corbel"/>
                <a:cs typeface="Corbel"/>
              </a:rPr>
              <a:t>th</a:t>
            </a:r>
            <a:r>
              <a:rPr lang="en-US" sz="2400" dirty="0" smtClean="0">
                <a:solidFill>
                  <a:prstClr val="black"/>
                </a:solidFill>
                <a:latin typeface="Corbel"/>
                <a:cs typeface="Corbel"/>
              </a:rPr>
              <a:t> labeled sample </a:t>
            </a:r>
          </a:p>
        </p:txBody>
      </p:sp>
      <p:pic>
        <p:nvPicPr>
          <p:cNvPr id="18" name="Picture 17"/>
          <p:cNvPicPr>
            <a:picLocks noChangeAspect="1"/>
          </p:cNvPicPr>
          <p:nvPr/>
        </p:nvPicPr>
        <p:blipFill>
          <a:blip r:embed="rId6"/>
          <a:stretch>
            <a:fillRect/>
          </a:stretch>
        </p:blipFill>
        <p:spPr>
          <a:xfrm>
            <a:off x="2566093" y="4514281"/>
            <a:ext cx="4979853" cy="1073685"/>
          </a:xfrm>
          <a:prstGeom prst="rect">
            <a:avLst/>
          </a:prstGeom>
        </p:spPr>
      </p:pic>
      <p:pic>
        <p:nvPicPr>
          <p:cNvPr id="19" name="Picture 18"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22673" y="3852850"/>
            <a:ext cx="3892955" cy="417102"/>
          </a:xfrm>
          <a:prstGeom prst="rect">
            <a:avLst/>
          </a:prstGeom>
        </p:spPr>
      </p:pic>
    </p:spTree>
    <p:extLst>
      <p:ext uri="{BB962C8B-B14F-4D97-AF65-F5344CB8AC3E}">
        <p14:creationId xmlns:p14="http://schemas.microsoft.com/office/powerpoint/2010/main" val="2499006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4" grpId="0"/>
      <p:bldP spid="55" grpId="0" animBg="1"/>
      <p:bldP spid="56" grpId="0" animBg="1"/>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sp>
        <p:nvSpPr>
          <p:cNvPr id="11" name="TextBox 10"/>
          <p:cNvSpPr txBox="1"/>
          <p:nvPr/>
        </p:nvSpPr>
        <p:spPr>
          <a:xfrm>
            <a:off x="3457583" y="1187541"/>
            <a:ext cx="2115333" cy="461665"/>
          </a:xfrm>
          <a:prstGeom prst="rect">
            <a:avLst/>
          </a:prstGeom>
          <a:noFill/>
        </p:spPr>
        <p:txBody>
          <a:bodyPr wrap="none" rtlCol="0">
            <a:spAutoFit/>
          </a:bodyPr>
          <a:lstStyle/>
          <a:p>
            <a:r>
              <a:rPr lang="en-US" sz="2400" b="1" dirty="0" err="1" smtClean="0">
                <a:latin typeface="Corbel"/>
                <a:cs typeface="Corbel"/>
              </a:rPr>
              <a:t>Async</a:t>
            </a:r>
            <a:r>
              <a:rPr lang="en-US" sz="2400" b="1" dirty="0" smtClean="0">
                <a:latin typeface="Corbel"/>
                <a:cs typeface="Corbel"/>
              </a:rPr>
              <a:t> variants</a:t>
            </a:r>
            <a:endParaRPr lang="en-US" sz="2400" b="1" dirty="0">
              <a:latin typeface="Corbel"/>
              <a:cs typeface="Corbel"/>
            </a:endParaRPr>
          </a:p>
        </p:txBody>
      </p:sp>
      <p:sp>
        <p:nvSpPr>
          <p:cNvPr id="9" name="Right Arrow 8"/>
          <p:cNvSpPr/>
          <p:nvPr/>
        </p:nvSpPr>
        <p:spPr>
          <a:xfrm>
            <a:off x="852137" y="3349387"/>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3" name="Right Arrow 12"/>
          <p:cNvSpPr/>
          <p:nvPr/>
        </p:nvSpPr>
        <p:spPr>
          <a:xfrm>
            <a:off x="855043" y="3856117"/>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4" name="TextBox 13"/>
          <p:cNvSpPr txBox="1"/>
          <p:nvPr/>
        </p:nvSpPr>
        <p:spPr>
          <a:xfrm>
            <a:off x="329956" y="2816226"/>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5" name="TextBox 14"/>
          <p:cNvSpPr txBox="1"/>
          <p:nvPr/>
        </p:nvSpPr>
        <p:spPr>
          <a:xfrm>
            <a:off x="329956" y="3336172"/>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6" name="TextBox 15"/>
          <p:cNvSpPr txBox="1"/>
          <p:nvPr/>
        </p:nvSpPr>
        <p:spPr>
          <a:xfrm>
            <a:off x="329956" y="3818256"/>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7" name="TextBox 16"/>
          <p:cNvSpPr txBox="1"/>
          <p:nvPr/>
        </p:nvSpPr>
        <p:spPr>
          <a:xfrm>
            <a:off x="327715" y="2412366"/>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8" name="Straight Connector 17"/>
          <p:cNvCxnSpPr/>
          <p:nvPr/>
        </p:nvCxnSpPr>
        <p:spPr>
          <a:xfrm>
            <a:off x="833232" y="2627809"/>
            <a:ext cx="1604476"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47088" y="241236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8957" y="2103240"/>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26" name="TextBox 25"/>
          <p:cNvSpPr txBox="1"/>
          <p:nvPr/>
        </p:nvSpPr>
        <p:spPr>
          <a:xfrm>
            <a:off x="734345" y="1587318"/>
            <a:ext cx="1235246" cy="369332"/>
          </a:xfrm>
          <a:prstGeom prst="rect">
            <a:avLst/>
          </a:prstGeom>
          <a:noFill/>
        </p:spPr>
        <p:txBody>
          <a:bodyPr wrap="none" rtlCol="0">
            <a:spAutoFit/>
          </a:bodyPr>
          <a:lstStyle/>
          <a:p>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27" name="TextBox 26"/>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30" name="Right Arrow 29"/>
          <p:cNvSpPr/>
          <p:nvPr/>
        </p:nvSpPr>
        <p:spPr>
          <a:xfrm>
            <a:off x="852135" y="2867798"/>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3" name="Right Arrow 32"/>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Right Arrow 33"/>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TextBox 34"/>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6" name="TextBox 35"/>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7" name="TextBox 36"/>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8" name="TextBox 37"/>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9" name="Straight Connector 38"/>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2" name="Straight Connector 41"/>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4685084" y="243130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5" name="TextBox 44"/>
          <p:cNvSpPr txBox="1"/>
          <p:nvPr/>
        </p:nvSpPr>
        <p:spPr>
          <a:xfrm>
            <a:off x="5036861" y="2152028"/>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46" name="Straight Connector 45"/>
          <p:cNvCxnSpPr/>
          <p:nvPr/>
        </p:nvCxnSpPr>
        <p:spPr>
          <a:xfrm flipV="1">
            <a:off x="5226652" y="243339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03264" y="213266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Right Arrow 47"/>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49" name="Right Arrow 48"/>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0" name="Right Arrow 49"/>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1" name="Right Arrow 50"/>
          <p:cNvSpPr/>
          <p:nvPr/>
        </p:nvSpPr>
        <p:spPr>
          <a:xfrm>
            <a:off x="4704725" y="3891786"/>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4692067" y="2896404"/>
            <a:ext cx="527315" cy="450335"/>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4" name="Right Arrow 53"/>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5" name="Right Arrow 54"/>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6" name="TextBox 55"/>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7" name="TextBox 56"/>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8" name="TextBox 57"/>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9" name="TextBox 58"/>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60" name="Straight Connector 59"/>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Right Arrow 61"/>
          <p:cNvSpPr/>
          <p:nvPr/>
        </p:nvSpPr>
        <p:spPr>
          <a:xfrm>
            <a:off x="8026926" y="2916091"/>
            <a:ext cx="687891" cy="480814"/>
          </a:xfrm>
          <a:prstGeom prst="rightArrow">
            <a:avLst/>
          </a:prstGeom>
          <a:solidFill>
            <a:srgbClr val="CB7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3" name="TextBox 62"/>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64" name="Straight Connector 63"/>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7615596" y="243130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7" name="TextBox 66"/>
          <p:cNvSpPr txBox="1"/>
          <p:nvPr/>
        </p:nvSpPr>
        <p:spPr>
          <a:xfrm>
            <a:off x="7922493" y="2139327"/>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68" name="Straight Connector 67"/>
          <p:cNvCxnSpPr/>
          <p:nvPr/>
        </p:nvCxnSpPr>
        <p:spPr>
          <a:xfrm flipV="1">
            <a:off x="8014762" y="242106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471876" y="214536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70" name="Right Arrow 69"/>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71" name="Right Arrow 70"/>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7204667" y="3901612"/>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3" name="Right Arrow 72"/>
          <p:cNvSpPr/>
          <p:nvPr/>
        </p:nvSpPr>
        <p:spPr>
          <a:xfrm>
            <a:off x="7749537" y="3891785"/>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4" name="Right Arrow 73"/>
          <p:cNvSpPr/>
          <p:nvPr/>
        </p:nvSpPr>
        <p:spPr>
          <a:xfrm>
            <a:off x="7482879" y="289640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5" name="Right Arrow 74"/>
          <p:cNvSpPr/>
          <p:nvPr/>
        </p:nvSpPr>
        <p:spPr>
          <a:xfrm>
            <a:off x="7632527" y="3386623"/>
            <a:ext cx="729934" cy="480814"/>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6" name="Rectangle 75"/>
          <p:cNvSpPr/>
          <p:nvPr/>
        </p:nvSpPr>
        <p:spPr>
          <a:xfrm>
            <a:off x="2895835" y="1702685"/>
            <a:ext cx="6027101" cy="2950995"/>
          </a:xfrm>
          <a:prstGeom prst="rect">
            <a:avLst/>
          </a:prstGeom>
          <a:solidFill>
            <a:srgbClr val="FFFFFF">
              <a:alpha val="91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33295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sp>
        <p:nvSpPr>
          <p:cNvPr id="11" name="TextBox 10"/>
          <p:cNvSpPr txBox="1"/>
          <p:nvPr/>
        </p:nvSpPr>
        <p:spPr>
          <a:xfrm>
            <a:off x="3457583" y="1187541"/>
            <a:ext cx="2115333" cy="461665"/>
          </a:xfrm>
          <a:prstGeom prst="rect">
            <a:avLst/>
          </a:prstGeom>
          <a:noFill/>
        </p:spPr>
        <p:txBody>
          <a:bodyPr wrap="none" rtlCol="0">
            <a:spAutoFit/>
          </a:bodyPr>
          <a:lstStyle/>
          <a:p>
            <a:r>
              <a:rPr lang="en-US" sz="2400" b="1" dirty="0" err="1" smtClean="0">
                <a:latin typeface="Corbel"/>
                <a:cs typeface="Corbel"/>
              </a:rPr>
              <a:t>Async</a:t>
            </a:r>
            <a:r>
              <a:rPr lang="en-US" sz="2400" b="1" dirty="0" smtClean="0">
                <a:latin typeface="Corbel"/>
                <a:cs typeface="Corbel"/>
              </a:rPr>
              <a:t> variants</a:t>
            </a:r>
            <a:endParaRPr lang="en-US" sz="2400" b="1" dirty="0">
              <a:latin typeface="Corbel"/>
              <a:cs typeface="Corbel"/>
            </a:endParaRPr>
          </a:p>
        </p:txBody>
      </p:sp>
      <p:sp>
        <p:nvSpPr>
          <p:cNvPr id="9" name="Right Arrow 8"/>
          <p:cNvSpPr/>
          <p:nvPr/>
        </p:nvSpPr>
        <p:spPr>
          <a:xfrm>
            <a:off x="852137" y="3349387"/>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3" name="Right Arrow 12"/>
          <p:cNvSpPr/>
          <p:nvPr/>
        </p:nvSpPr>
        <p:spPr>
          <a:xfrm>
            <a:off x="855043" y="3856117"/>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4" name="TextBox 13"/>
          <p:cNvSpPr txBox="1"/>
          <p:nvPr/>
        </p:nvSpPr>
        <p:spPr>
          <a:xfrm>
            <a:off x="329956" y="2816226"/>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5" name="TextBox 14"/>
          <p:cNvSpPr txBox="1"/>
          <p:nvPr/>
        </p:nvSpPr>
        <p:spPr>
          <a:xfrm>
            <a:off x="329956" y="3336172"/>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6" name="TextBox 15"/>
          <p:cNvSpPr txBox="1"/>
          <p:nvPr/>
        </p:nvSpPr>
        <p:spPr>
          <a:xfrm>
            <a:off x="329956" y="3818256"/>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7" name="TextBox 16"/>
          <p:cNvSpPr txBox="1"/>
          <p:nvPr/>
        </p:nvSpPr>
        <p:spPr>
          <a:xfrm>
            <a:off x="327715" y="2412366"/>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8" name="Straight Connector 17"/>
          <p:cNvCxnSpPr/>
          <p:nvPr/>
        </p:nvCxnSpPr>
        <p:spPr>
          <a:xfrm>
            <a:off x="833232" y="2627809"/>
            <a:ext cx="1604476"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47088" y="241236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8957" y="2103240"/>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2" name="Straight Connector 21"/>
          <p:cNvCxnSpPr/>
          <p:nvPr/>
        </p:nvCxnSpPr>
        <p:spPr>
          <a:xfrm flipH="1" flipV="1">
            <a:off x="1301359" y="243969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85357" y="2115940"/>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6" name="TextBox 25"/>
          <p:cNvSpPr txBox="1"/>
          <p:nvPr/>
        </p:nvSpPr>
        <p:spPr>
          <a:xfrm>
            <a:off x="734345" y="1587318"/>
            <a:ext cx="1235246" cy="369332"/>
          </a:xfrm>
          <a:prstGeom prst="rect">
            <a:avLst/>
          </a:prstGeom>
          <a:noFill/>
        </p:spPr>
        <p:txBody>
          <a:bodyPr wrap="none" rtlCol="0">
            <a:spAutoFit/>
          </a:bodyPr>
          <a:lstStyle/>
          <a:p>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27" name="TextBox 26"/>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30" name="Right Arrow 29"/>
          <p:cNvSpPr/>
          <p:nvPr/>
        </p:nvSpPr>
        <p:spPr>
          <a:xfrm>
            <a:off x="852135" y="2867798"/>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3" name="Right Arrow 32"/>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Right Arrow 33"/>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TextBox 34"/>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6" name="TextBox 35"/>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7" name="TextBox 36"/>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8" name="TextBox 37"/>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9" name="Straight Connector 38"/>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2" name="Straight Connector 41"/>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4685084" y="243130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5" name="TextBox 44"/>
          <p:cNvSpPr txBox="1"/>
          <p:nvPr/>
        </p:nvSpPr>
        <p:spPr>
          <a:xfrm>
            <a:off x="5036861" y="2152028"/>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46" name="Straight Connector 45"/>
          <p:cNvCxnSpPr/>
          <p:nvPr/>
        </p:nvCxnSpPr>
        <p:spPr>
          <a:xfrm flipV="1">
            <a:off x="5226652" y="243339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03264" y="213266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Right Arrow 47"/>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49" name="Right Arrow 48"/>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0" name="Right Arrow 49"/>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1" name="Right Arrow 50"/>
          <p:cNvSpPr/>
          <p:nvPr/>
        </p:nvSpPr>
        <p:spPr>
          <a:xfrm>
            <a:off x="4704725" y="3891786"/>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4692067" y="2896404"/>
            <a:ext cx="527315" cy="450335"/>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4" name="Right Arrow 53"/>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5" name="Right Arrow 54"/>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6" name="TextBox 55"/>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7" name="TextBox 56"/>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8" name="TextBox 57"/>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9" name="TextBox 58"/>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60" name="Straight Connector 59"/>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Right Arrow 61"/>
          <p:cNvSpPr/>
          <p:nvPr/>
        </p:nvSpPr>
        <p:spPr>
          <a:xfrm>
            <a:off x="8026926" y="2916091"/>
            <a:ext cx="687891" cy="480814"/>
          </a:xfrm>
          <a:prstGeom prst="rightArrow">
            <a:avLst/>
          </a:prstGeom>
          <a:solidFill>
            <a:srgbClr val="CB7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3" name="TextBox 62"/>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64" name="Straight Connector 63"/>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7615596" y="243130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7" name="TextBox 66"/>
          <p:cNvSpPr txBox="1"/>
          <p:nvPr/>
        </p:nvSpPr>
        <p:spPr>
          <a:xfrm>
            <a:off x="7922493" y="2139327"/>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68" name="Straight Connector 67"/>
          <p:cNvCxnSpPr/>
          <p:nvPr/>
        </p:nvCxnSpPr>
        <p:spPr>
          <a:xfrm flipV="1">
            <a:off x="8014762" y="242106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471876" y="214536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70" name="Right Arrow 69"/>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71" name="Right Arrow 70"/>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7204667" y="3901612"/>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3" name="Right Arrow 72"/>
          <p:cNvSpPr/>
          <p:nvPr/>
        </p:nvSpPr>
        <p:spPr>
          <a:xfrm>
            <a:off x="7749537" y="3891785"/>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4" name="Right Arrow 73"/>
          <p:cNvSpPr/>
          <p:nvPr/>
        </p:nvSpPr>
        <p:spPr>
          <a:xfrm>
            <a:off x="7482879" y="289640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5" name="Right Arrow 74"/>
          <p:cNvSpPr/>
          <p:nvPr/>
        </p:nvSpPr>
        <p:spPr>
          <a:xfrm>
            <a:off x="7632527" y="3386623"/>
            <a:ext cx="729934" cy="480814"/>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6" name="Rectangle 75"/>
          <p:cNvSpPr/>
          <p:nvPr/>
        </p:nvSpPr>
        <p:spPr>
          <a:xfrm>
            <a:off x="2895835" y="1702685"/>
            <a:ext cx="6027101" cy="2950995"/>
          </a:xfrm>
          <a:prstGeom prst="rect">
            <a:avLst/>
          </a:prstGeom>
          <a:solidFill>
            <a:srgbClr val="FFFFFF">
              <a:alpha val="91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80010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sp>
        <p:nvSpPr>
          <p:cNvPr id="11" name="TextBox 10"/>
          <p:cNvSpPr txBox="1"/>
          <p:nvPr/>
        </p:nvSpPr>
        <p:spPr>
          <a:xfrm>
            <a:off x="3457583" y="1187541"/>
            <a:ext cx="2115333" cy="461665"/>
          </a:xfrm>
          <a:prstGeom prst="rect">
            <a:avLst/>
          </a:prstGeom>
          <a:noFill/>
        </p:spPr>
        <p:txBody>
          <a:bodyPr wrap="none" rtlCol="0">
            <a:spAutoFit/>
          </a:bodyPr>
          <a:lstStyle/>
          <a:p>
            <a:r>
              <a:rPr lang="en-US" sz="2400" b="1" dirty="0" err="1" smtClean="0">
                <a:latin typeface="Corbel"/>
                <a:cs typeface="Corbel"/>
              </a:rPr>
              <a:t>Async</a:t>
            </a:r>
            <a:r>
              <a:rPr lang="en-US" sz="2400" b="1" dirty="0" smtClean="0">
                <a:latin typeface="Corbel"/>
                <a:cs typeface="Corbel"/>
              </a:rPr>
              <a:t> variants</a:t>
            </a:r>
            <a:endParaRPr lang="en-US" sz="2400" b="1" dirty="0">
              <a:latin typeface="Corbel"/>
              <a:cs typeface="Corbel"/>
            </a:endParaRPr>
          </a:p>
        </p:txBody>
      </p:sp>
      <p:sp>
        <p:nvSpPr>
          <p:cNvPr id="9" name="Right Arrow 8"/>
          <p:cNvSpPr/>
          <p:nvPr/>
        </p:nvSpPr>
        <p:spPr>
          <a:xfrm>
            <a:off x="852137" y="3349387"/>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3" name="Right Arrow 12"/>
          <p:cNvSpPr/>
          <p:nvPr/>
        </p:nvSpPr>
        <p:spPr>
          <a:xfrm>
            <a:off x="855043" y="3856117"/>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4" name="TextBox 13"/>
          <p:cNvSpPr txBox="1"/>
          <p:nvPr/>
        </p:nvSpPr>
        <p:spPr>
          <a:xfrm>
            <a:off x="329956" y="2816226"/>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5" name="TextBox 14"/>
          <p:cNvSpPr txBox="1"/>
          <p:nvPr/>
        </p:nvSpPr>
        <p:spPr>
          <a:xfrm>
            <a:off x="329956" y="3336172"/>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6" name="TextBox 15"/>
          <p:cNvSpPr txBox="1"/>
          <p:nvPr/>
        </p:nvSpPr>
        <p:spPr>
          <a:xfrm>
            <a:off x="329956" y="3818256"/>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7" name="TextBox 16"/>
          <p:cNvSpPr txBox="1"/>
          <p:nvPr/>
        </p:nvSpPr>
        <p:spPr>
          <a:xfrm>
            <a:off x="327715" y="2412366"/>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8" name="Straight Connector 17"/>
          <p:cNvCxnSpPr/>
          <p:nvPr/>
        </p:nvCxnSpPr>
        <p:spPr>
          <a:xfrm>
            <a:off x="833232" y="2627809"/>
            <a:ext cx="1604476"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47088" y="241236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8957" y="2103240"/>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2" name="Straight Connector 21"/>
          <p:cNvCxnSpPr/>
          <p:nvPr/>
        </p:nvCxnSpPr>
        <p:spPr>
          <a:xfrm flipH="1" flipV="1">
            <a:off x="1301359" y="243969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85357" y="2115940"/>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6" name="TextBox 25"/>
          <p:cNvSpPr txBox="1"/>
          <p:nvPr/>
        </p:nvSpPr>
        <p:spPr>
          <a:xfrm>
            <a:off x="734345" y="1587318"/>
            <a:ext cx="1235246" cy="369332"/>
          </a:xfrm>
          <a:prstGeom prst="rect">
            <a:avLst/>
          </a:prstGeom>
          <a:noFill/>
        </p:spPr>
        <p:txBody>
          <a:bodyPr wrap="none" rtlCol="0">
            <a:spAutoFit/>
          </a:bodyPr>
          <a:lstStyle/>
          <a:p>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27" name="TextBox 26"/>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30" name="Right Arrow 29"/>
          <p:cNvSpPr/>
          <p:nvPr/>
        </p:nvSpPr>
        <p:spPr>
          <a:xfrm>
            <a:off x="852135" y="2867798"/>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1" name="Right Arrow 30"/>
          <p:cNvSpPr/>
          <p:nvPr/>
        </p:nvSpPr>
        <p:spPr>
          <a:xfrm>
            <a:off x="1310606" y="3384948"/>
            <a:ext cx="87534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3" name="Right Arrow 32"/>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Right Arrow 33"/>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TextBox 34"/>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6" name="TextBox 35"/>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7" name="TextBox 36"/>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8" name="TextBox 37"/>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9" name="Straight Connector 38"/>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2" name="Straight Connector 41"/>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4685084" y="243130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5" name="TextBox 44"/>
          <p:cNvSpPr txBox="1"/>
          <p:nvPr/>
        </p:nvSpPr>
        <p:spPr>
          <a:xfrm>
            <a:off x="5036861" y="2152028"/>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46" name="Straight Connector 45"/>
          <p:cNvCxnSpPr/>
          <p:nvPr/>
        </p:nvCxnSpPr>
        <p:spPr>
          <a:xfrm flipV="1">
            <a:off x="5226652" y="243339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03264" y="213266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Right Arrow 47"/>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49" name="Right Arrow 48"/>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0" name="Right Arrow 49"/>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1" name="Right Arrow 50"/>
          <p:cNvSpPr/>
          <p:nvPr/>
        </p:nvSpPr>
        <p:spPr>
          <a:xfrm>
            <a:off x="4704725" y="3891786"/>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4692067" y="2896404"/>
            <a:ext cx="527315" cy="450335"/>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4" name="Right Arrow 53"/>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5" name="Right Arrow 54"/>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6" name="TextBox 55"/>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7" name="TextBox 56"/>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8" name="TextBox 57"/>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9" name="TextBox 58"/>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60" name="Straight Connector 59"/>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Right Arrow 61"/>
          <p:cNvSpPr/>
          <p:nvPr/>
        </p:nvSpPr>
        <p:spPr>
          <a:xfrm>
            <a:off x="8026926" y="2916091"/>
            <a:ext cx="687891" cy="480814"/>
          </a:xfrm>
          <a:prstGeom prst="rightArrow">
            <a:avLst/>
          </a:prstGeom>
          <a:solidFill>
            <a:srgbClr val="CB7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3" name="TextBox 62"/>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64" name="Straight Connector 63"/>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7615596" y="243130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7" name="TextBox 66"/>
          <p:cNvSpPr txBox="1"/>
          <p:nvPr/>
        </p:nvSpPr>
        <p:spPr>
          <a:xfrm>
            <a:off x="7922493" y="2139327"/>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68" name="Straight Connector 67"/>
          <p:cNvCxnSpPr/>
          <p:nvPr/>
        </p:nvCxnSpPr>
        <p:spPr>
          <a:xfrm flipV="1">
            <a:off x="8014762" y="242106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471876" y="214536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70" name="Right Arrow 69"/>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71" name="Right Arrow 70"/>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7204667" y="3901612"/>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3" name="Right Arrow 72"/>
          <p:cNvSpPr/>
          <p:nvPr/>
        </p:nvSpPr>
        <p:spPr>
          <a:xfrm>
            <a:off x="7749537" y="3891785"/>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4" name="Right Arrow 73"/>
          <p:cNvSpPr/>
          <p:nvPr/>
        </p:nvSpPr>
        <p:spPr>
          <a:xfrm>
            <a:off x="7482879" y="289640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5" name="Right Arrow 74"/>
          <p:cNvSpPr/>
          <p:nvPr/>
        </p:nvSpPr>
        <p:spPr>
          <a:xfrm>
            <a:off x="7632527" y="3386623"/>
            <a:ext cx="729934" cy="480814"/>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6" name="Rectangle 75"/>
          <p:cNvSpPr/>
          <p:nvPr/>
        </p:nvSpPr>
        <p:spPr>
          <a:xfrm>
            <a:off x="2895835" y="1702685"/>
            <a:ext cx="6027101" cy="2950995"/>
          </a:xfrm>
          <a:prstGeom prst="rect">
            <a:avLst/>
          </a:prstGeom>
          <a:solidFill>
            <a:srgbClr val="FFFFFF">
              <a:alpha val="91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60950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sp>
        <p:nvSpPr>
          <p:cNvPr id="11" name="TextBox 10"/>
          <p:cNvSpPr txBox="1"/>
          <p:nvPr/>
        </p:nvSpPr>
        <p:spPr>
          <a:xfrm>
            <a:off x="3457583" y="1187541"/>
            <a:ext cx="2115333" cy="461665"/>
          </a:xfrm>
          <a:prstGeom prst="rect">
            <a:avLst/>
          </a:prstGeom>
          <a:noFill/>
        </p:spPr>
        <p:txBody>
          <a:bodyPr wrap="none" rtlCol="0">
            <a:spAutoFit/>
          </a:bodyPr>
          <a:lstStyle/>
          <a:p>
            <a:r>
              <a:rPr lang="en-US" sz="2400" b="1" dirty="0" err="1" smtClean="0">
                <a:latin typeface="Corbel"/>
                <a:cs typeface="Corbel"/>
              </a:rPr>
              <a:t>Async</a:t>
            </a:r>
            <a:r>
              <a:rPr lang="en-US" sz="2400" b="1" dirty="0" smtClean="0">
                <a:latin typeface="Corbel"/>
                <a:cs typeface="Corbel"/>
              </a:rPr>
              <a:t> variants</a:t>
            </a:r>
            <a:endParaRPr lang="en-US" sz="2400" b="1" dirty="0">
              <a:latin typeface="Corbel"/>
              <a:cs typeface="Corbel"/>
            </a:endParaRPr>
          </a:p>
        </p:txBody>
      </p:sp>
      <p:sp>
        <p:nvSpPr>
          <p:cNvPr id="9" name="Right Arrow 8"/>
          <p:cNvSpPr/>
          <p:nvPr/>
        </p:nvSpPr>
        <p:spPr>
          <a:xfrm>
            <a:off x="852137" y="3349387"/>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3" name="Right Arrow 12"/>
          <p:cNvSpPr/>
          <p:nvPr/>
        </p:nvSpPr>
        <p:spPr>
          <a:xfrm>
            <a:off x="855043" y="3856117"/>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4" name="TextBox 13"/>
          <p:cNvSpPr txBox="1"/>
          <p:nvPr/>
        </p:nvSpPr>
        <p:spPr>
          <a:xfrm>
            <a:off x="329956" y="2816226"/>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5" name="TextBox 14"/>
          <p:cNvSpPr txBox="1"/>
          <p:nvPr/>
        </p:nvSpPr>
        <p:spPr>
          <a:xfrm>
            <a:off x="329956" y="3336172"/>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6" name="TextBox 15"/>
          <p:cNvSpPr txBox="1"/>
          <p:nvPr/>
        </p:nvSpPr>
        <p:spPr>
          <a:xfrm>
            <a:off x="329956" y="3818256"/>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7" name="TextBox 16"/>
          <p:cNvSpPr txBox="1"/>
          <p:nvPr/>
        </p:nvSpPr>
        <p:spPr>
          <a:xfrm>
            <a:off x="327715" y="2412366"/>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8" name="Straight Connector 17"/>
          <p:cNvCxnSpPr/>
          <p:nvPr/>
        </p:nvCxnSpPr>
        <p:spPr>
          <a:xfrm>
            <a:off x="833232" y="2627809"/>
            <a:ext cx="1604476"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47088" y="241236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8957" y="2103240"/>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2" name="Straight Connector 21"/>
          <p:cNvCxnSpPr/>
          <p:nvPr/>
        </p:nvCxnSpPr>
        <p:spPr>
          <a:xfrm flipH="1" flipV="1">
            <a:off x="1301359" y="243969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85357" y="2115940"/>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6" name="TextBox 25"/>
          <p:cNvSpPr txBox="1"/>
          <p:nvPr/>
        </p:nvSpPr>
        <p:spPr>
          <a:xfrm>
            <a:off x="734345" y="1587318"/>
            <a:ext cx="1235246" cy="369332"/>
          </a:xfrm>
          <a:prstGeom prst="rect">
            <a:avLst/>
          </a:prstGeom>
          <a:noFill/>
        </p:spPr>
        <p:txBody>
          <a:bodyPr wrap="none" rtlCol="0">
            <a:spAutoFit/>
          </a:bodyPr>
          <a:lstStyle/>
          <a:p>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27" name="TextBox 26"/>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cxnSp>
        <p:nvCxnSpPr>
          <p:cNvPr id="28" name="Straight Connector 27"/>
          <p:cNvCxnSpPr/>
          <p:nvPr/>
        </p:nvCxnSpPr>
        <p:spPr>
          <a:xfrm flipV="1">
            <a:off x="1623544" y="2446656"/>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64245" y="2109446"/>
            <a:ext cx="441146" cy="369332"/>
          </a:xfrm>
          <a:prstGeom prst="rect">
            <a:avLst/>
          </a:prstGeom>
          <a:noFill/>
        </p:spPr>
        <p:txBody>
          <a:bodyPr wrap="none" rtlCol="0">
            <a:spAutoFit/>
          </a:bodyPr>
          <a:lstStyle/>
          <a:p>
            <a:r>
              <a:rPr lang="en-US" b="1" dirty="0" smtClean="0">
                <a:solidFill>
                  <a:schemeClr val="accent5">
                    <a:lumMod val="75000"/>
                  </a:schemeClr>
                </a:solidFill>
                <a:latin typeface="Corbel"/>
                <a:ea typeface="Palatino" charset="0"/>
                <a:cs typeface="Corbel"/>
              </a:rPr>
              <a:t>w</a:t>
            </a:r>
            <a:r>
              <a:rPr lang="en-US" b="1" baseline="-25000" dirty="0" smtClean="0">
                <a:solidFill>
                  <a:schemeClr val="accent5">
                    <a:lumMod val="75000"/>
                  </a:schemeClr>
                </a:solidFill>
                <a:latin typeface="Corbel"/>
                <a:ea typeface="Palatino" charset="0"/>
                <a:cs typeface="Corbel"/>
              </a:rPr>
              <a:t>2</a:t>
            </a:r>
            <a:endParaRPr lang="en-US" b="1" baseline="-25000" dirty="0">
              <a:solidFill>
                <a:schemeClr val="accent5">
                  <a:lumMod val="75000"/>
                </a:schemeClr>
              </a:solidFill>
              <a:latin typeface="Corbel"/>
              <a:ea typeface="Palatino" charset="0"/>
              <a:cs typeface="Corbel"/>
            </a:endParaRPr>
          </a:p>
        </p:txBody>
      </p:sp>
      <p:sp>
        <p:nvSpPr>
          <p:cNvPr id="30" name="Right Arrow 29"/>
          <p:cNvSpPr/>
          <p:nvPr/>
        </p:nvSpPr>
        <p:spPr>
          <a:xfrm>
            <a:off x="852135" y="2867798"/>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1" name="Right Arrow 30"/>
          <p:cNvSpPr/>
          <p:nvPr/>
        </p:nvSpPr>
        <p:spPr>
          <a:xfrm>
            <a:off x="1310606" y="3384948"/>
            <a:ext cx="87534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3" name="Right Arrow 32"/>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Right Arrow 33"/>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TextBox 34"/>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6" name="TextBox 35"/>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7" name="TextBox 36"/>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8" name="TextBox 37"/>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9" name="Straight Connector 38"/>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2" name="Straight Connector 41"/>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4685084" y="243130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5" name="TextBox 44"/>
          <p:cNvSpPr txBox="1"/>
          <p:nvPr/>
        </p:nvSpPr>
        <p:spPr>
          <a:xfrm>
            <a:off x="5036861" y="2152028"/>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46" name="Straight Connector 45"/>
          <p:cNvCxnSpPr/>
          <p:nvPr/>
        </p:nvCxnSpPr>
        <p:spPr>
          <a:xfrm flipV="1">
            <a:off x="5226652" y="243339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03264" y="213266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Right Arrow 47"/>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49" name="Right Arrow 48"/>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0" name="Right Arrow 49"/>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1" name="Right Arrow 50"/>
          <p:cNvSpPr/>
          <p:nvPr/>
        </p:nvSpPr>
        <p:spPr>
          <a:xfrm>
            <a:off x="4704725" y="3891786"/>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4692067" y="2896404"/>
            <a:ext cx="527315" cy="450335"/>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4" name="Right Arrow 53"/>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5" name="Right Arrow 54"/>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6" name="TextBox 55"/>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7" name="TextBox 56"/>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8" name="TextBox 57"/>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9" name="TextBox 58"/>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60" name="Straight Connector 59"/>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Right Arrow 61"/>
          <p:cNvSpPr/>
          <p:nvPr/>
        </p:nvSpPr>
        <p:spPr>
          <a:xfrm>
            <a:off x="8026926" y="2916091"/>
            <a:ext cx="687891" cy="480814"/>
          </a:xfrm>
          <a:prstGeom prst="rightArrow">
            <a:avLst/>
          </a:prstGeom>
          <a:solidFill>
            <a:srgbClr val="CB7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3" name="TextBox 62"/>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64" name="Straight Connector 63"/>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7615596" y="243130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7" name="TextBox 66"/>
          <p:cNvSpPr txBox="1"/>
          <p:nvPr/>
        </p:nvSpPr>
        <p:spPr>
          <a:xfrm>
            <a:off x="7922493" y="2139327"/>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68" name="Straight Connector 67"/>
          <p:cNvCxnSpPr/>
          <p:nvPr/>
        </p:nvCxnSpPr>
        <p:spPr>
          <a:xfrm flipV="1">
            <a:off x="8014762" y="242106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471876" y="214536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70" name="Right Arrow 69"/>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71" name="Right Arrow 70"/>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7204667" y="3901612"/>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3" name="Right Arrow 72"/>
          <p:cNvSpPr/>
          <p:nvPr/>
        </p:nvSpPr>
        <p:spPr>
          <a:xfrm>
            <a:off x="7749537" y="3891785"/>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4" name="Right Arrow 73"/>
          <p:cNvSpPr/>
          <p:nvPr/>
        </p:nvSpPr>
        <p:spPr>
          <a:xfrm>
            <a:off x="7482879" y="289640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5" name="Right Arrow 74"/>
          <p:cNvSpPr/>
          <p:nvPr/>
        </p:nvSpPr>
        <p:spPr>
          <a:xfrm>
            <a:off x="7632527" y="3386623"/>
            <a:ext cx="729934" cy="480814"/>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6" name="Rectangle 75"/>
          <p:cNvSpPr/>
          <p:nvPr/>
        </p:nvSpPr>
        <p:spPr>
          <a:xfrm>
            <a:off x="2895835" y="1702685"/>
            <a:ext cx="6027101" cy="2950995"/>
          </a:xfrm>
          <a:prstGeom prst="rect">
            <a:avLst/>
          </a:prstGeom>
          <a:solidFill>
            <a:srgbClr val="FFFFFF">
              <a:alpha val="91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215930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sp>
        <p:nvSpPr>
          <p:cNvPr id="11" name="TextBox 10"/>
          <p:cNvSpPr txBox="1"/>
          <p:nvPr/>
        </p:nvSpPr>
        <p:spPr>
          <a:xfrm>
            <a:off x="3457583" y="1187541"/>
            <a:ext cx="2115333" cy="461665"/>
          </a:xfrm>
          <a:prstGeom prst="rect">
            <a:avLst/>
          </a:prstGeom>
          <a:noFill/>
        </p:spPr>
        <p:txBody>
          <a:bodyPr wrap="none" rtlCol="0">
            <a:spAutoFit/>
          </a:bodyPr>
          <a:lstStyle/>
          <a:p>
            <a:r>
              <a:rPr lang="en-US" sz="2400" b="1" dirty="0" err="1" smtClean="0">
                <a:latin typeface="Corbel"/>
                <a:cs typeface="Corbel"/>
              </a:rPr>
              <a:t>Async</a:t>
            </a:r>
            <a:r>
              <a:rPr lang="en-US" sz="2400" b="1" dirty="0" smtClean="0">
                <a:latin typeface="Corbel"/>
                <a:cs typeface="Corbel"/>
              </a:rPr>
              <a:t> variants</a:t>
            </a:r>
            <a:endParaRPr lang="en-US" sz="2400" b="1" dirty="0">
              <a:latin typeface="Corbel"/>
              <a:cs typeface="Corbel"/>
            </a:endParaRPr>
          </a:p>
        </p:txBody>
      </p:sp>
      <p:sp>
        <p:nvSpPr>
          <p:cNvPr id="9" name="Right Arrow 8"/>
          <p:cNvSpPr/>
          <p:nvPr/>
        </p:nvSpPr>
        <p:spPr>
          <a:xfrm>
            <a:off x="852137" y="3349387"/>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3" name="Right Arrow 12"/>
          <p:cNvSpPr/>
          <p:nvPr/>
        </p:nvSpPr>
        <p:spPr>
          <a:xfrm>
            <a:off x="855043" y="3856117"/>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4" name="TextBox 13"/>
          <p:cNvSpPr txBox="1"/>
          <p:nvPr/>
        </p:nvSpPr>
        <p:spPr>
          <a:xfrm>
            <a:off x="329956" y="2816226"/>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5" name="TextBox 14"/>
          <p:cNvSpPr txBox="1"/>
          <p:nvPr/>
        </p:nvSpPr>
        <p:spPr>
          <a:xfrm>
            <a:off x="329956" y="3336172"/>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6" name="TextBox 15"/>
          <p:cNvSpPr txBox="1"/>
          <p:nvPr/>
        </p:nvSpPr>
        <p:spPr>
          <a:xfrm>
            <a:off x="329956" y="3818256"/>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7" name="TextBox 16"/>
          <p:cNvSpPr txBox="1"/>
          <p:nvPr/>
        </p:nvSpPr>
        <p:spPr>
          <a:xfrm>
            <a:off x="327715" y="2412366"/>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8" name="Straight Connector 17"/>
          <p:cNvCxnSpPr/>
          <p:nvPr/>
        </p:nvCxnSpPr>
        <p:spPr>
          <a:xfrm>
            <a:off x="833232" y="2627809"/>
            <a:ext cx="1604476"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47088" y="241236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8957" y="2103240"/>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2" name="Straight Connector 21"/>
          <p:cNvCxnSpPr/>
          <p:nvPr/>
        </p:nvCxnSpPr>
        <p:spPr>
          <a:xfrm flipH="1" flipV="1">
            <a:off x="1301359" y="243969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85357" y="2115940"/>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6" name="TextBox 25"/>
          <p:cNvSpPr txBox="1"/>
          <p:nvPr/>
        </p:nvSpPr>
        <p:spPr>
          <a:xfrm>
            <a:off x="734345" y="1587318"/>
            <a:ext cx="1235246" cy="369332"/>
          </a:xfrm>
          <a:prstGeom prst="rect">
            <a:avLst/>
          </a:prstGeom>
          <a:noFill/>
        </p:spPr>
        <p:txBody>
          <a:bodyPr wrap="none" rtlCol="0">
            <a:spAutoFit/>
          </a:bodyPr>
          <a:lstStyle/>
          <a:p>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27" name="TextBox 26"/>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cxnSp>
        <p:nvCxnSpPr>
          <p:cNvPr id="28" name="Straight Connector 27"/>
          <p:cNvCxnSpPr/>
          <p:nvPr/>
        </p:nvCxnSpPr>
        <p:spPr>
          <a:xfrm flipV="1">
            <a:off x="1623544" y="2446656"/>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64245" y="2109446"/>
            <a:ext cx="441146" cy="369332"/>
          </a:xfrm>
          <a:prstGeom prst="rect">
            <a:avLst/>
          </a:prstGeom>
          <a:noFill/>
        </p:spPr>
        <p:txBody>
          <a:bodyPr wrap="none" rtlCol="0">
            <a:spAutoFit/>
          </a:bodyPr>
          <a:lstStyle/>
          <a:p>
            <a:r>
              <a:rPr lang="en-US" b="1" dirty="0" smtClean="0">
                <a:solidFill>
                  <a:schemeClr val="accent5">
                    <a:lumMod val="75000"/>
                  </a:schemeClr>
                </a:solidFill>
                <a:latin typeface="Corbel"/>
                <a:ea typeface="Palatino" charset="0"/>
                <a:cs typeface="Corbel"/>
              </a:rPr>
              <a:t>w</a:t>
            </a:r>
            <a:r>
              <a:rPr lang="en-US" b="1" baseline="-25000" dirty="0" smtClean="0">
                <a:solidFill>
                  <a:schemeClr val="accent5">
                    <a:lumMod val="75000"/>
                  </a:schemeClr>
                </a:solidFill>
                <a:latin typeface="Corbel"/>
                <a:ea typeface="Palatino" charset="0"/>
                <a:cs typeface="Corbel"/>
              </a:rPr>
              <a:t>2</a:t>
            </a:r>
            <a:endParaRPr lang="en-US" b="1" baseline="-25000" dirty="0">
              <a:solidFill>
                <a:schemeClr val="accent5">
                  <a:lumMod val="75000"/>
                </a:schemeClr>
              </a:solidFill>
              <a:latin typeface="Corbel"/>
              <a:ea typeface="Palatino" charset="0"/>
              <a:cs typeface="Corbel"/>
            </a:endParaRPr>
          </a:p>
        </p:txBody>
      </p:sp>
      <p:sp>
        <p:nvSpPr>
          <p:cNvPr id="30" name="Right Arrow 29"/>
          <p:cNvSpPr/>
          <p:nvPr/>
        </p:nvSpPr>
        <p:spPr>
          <a:xfrm>
            <a:off x="852135" y="2867798"/>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1" name="Right Arrow 30"/>
          <p:cNvSpPr/>
          <p:nvPr/>
        </p:nvSpPr>
        <p:spPr>
          <a:xfrm>
            <a:off x="1310606" y="3384948"/>
            <a:ext cx="87534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2" name="Right Arrow 31"/>
          <p:cNvSpPr/>
          <p:nvPr/>
        </p:nvSpPr>
        <p:spPr>
          <a:xfrm>
            <a:off x="1628725" y="3876955"/>
            <a:ext cx="707383" cy="4503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Right Arrow 33"/>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TextBox 34"/>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6" name="TextBox 35"/>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7" name="TextBox 36"/>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8" name="TextBox 37"/>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9" name="Straight Connector 38"/>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2" name="Straight Connector 41"/>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4685084" y="243130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5" name="TextBox 44"/>
          <p:cNvSpPr txBox="1"/>
          <p:nvPr/>
        </p:nvSpPr>
        <p:spPr>
          <a:xfrm>
            <a:off x="5036861" y="2152028"/>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46" name="Straight Connector 45"/>
          <p:cNvCxnSpPr/>
          <p:nvPr/>
        </p:nvCxnSpPr>
        <p:spPr>
          <a:xfrm flipV="1">
            <a:off x="5226652" y="243339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03264" y="213266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Right Arrow 47"/>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49" name="Right Arrow 48"/>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0" name="Right Arrow 49"/>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1" name="Right Arrow 50"/>
          <p:cNvSpPr/>
          <p:nvPr/>
        </p:nvSpPr>
        <p:spPr>
          <a:xfrm>
            <a:off x="4704725" y="3891786"/>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4692067" y="2896404"/>
            <a:ext cx="527315" cy="450335"/>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4" name="Right Arrow 53"/>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5" name="Right Arrow 54"/>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6" name="TextBox 55"/>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7" name="TextBox 56"/>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8" name="TextBox 57"/>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9" name="TextBox 58"/>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60" name="Straight Connector 59"/>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Right Arrow 61"/>
          <p:cNvSpPr/>
          <p:nvPr/>
        </p:nvSpPr>
        <p:spPr>
          <a:xfrm>
            <a:off x="8026926" y="2916091"/>
            <a:ext cx="687891" cy="480814"/>
          </a:xfrm>
          <a:prstGeom prst="rightArrow">
            <a:avLst/>
          </a:prstGeom>
          <a:solidFill>
            <a:srgbClr val="CB7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3" name="TextBox 62"/>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64" name="Straight Connector 63"/>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7615596" y="243130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7" name="TextBox 66"/>
          <p:cNvSpPr txBox="1"/>
          <p:nvPr/>
        </p:nvSpPr>
        <p:spPr>
          <a:xfrm>
            <a:off x="7922493" y="2139327"/>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68" name="Straight Connector 67"/>
          <p:cNvCxnSpPr/>
          <p:nvPr/>
        </p:nvCxnSpPr>
        <p:spPr>
          <a:xfrm flipV="1">
            <a:off x="8014762" y="242106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471876" y="214536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70" name="Right Arrow 69"/>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71" name="Right Arrow 70"/>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7204667" y="3901612"/>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3" name="Right Arrow 72"/>
          <p:cNvSpPr/>
          <p:nvPr/>
        </p:nvSpPr>
        <p:spPr>
          <a:xfrm>
            <a:off x="7749537" y="3891785"/>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4" name="Right Arrow 73"/>
          <p:cNvSpPr/>
          <p:nvPr/>
        </p:nvSpPr>
        <p:spPr>
          <a:xfrm>
            <a:off x="7482879" y="289640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5" name="Right Arrow 74"/>
          <p:cNvSpPr/>
          <p:nvPr/>
        </p:nvSpPr>
        <p:spPr>
          <a:xfrm>
            <a:off x="7632527" y="3386623"/>
            <a:ext cx="729934" cy="480814"/>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6" name="Rectangle 75"/>
          <p:cNvSpPr/>
          <p:nvPr/>
        </p:nvSpPr>
        <p:spPr>
          <a:xfrm>
            <a:off x="2895835" y="1702685"/>
            <a:ext cx="6027101" cy="2950995"/>
          </a:xfrm>
          <a:prstGeom prst="rect">
            <a:avLst/>
          </a:prstGeom>
          <a:solidFill>
            <a:srgbClr val="FFFFFF">
              <a:alpha val="91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7332115"/>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sp>
        <p:nvSpPr>
          <p:cNvPr id="11" name="TextBox 10"/>
          <p:cNvSpPr txBox="1"/>
          <p:nvPr/>
        </p:nvSpPr>
        <p:spPr>
          <a:xfrm>
            <a:off x="3457583" y="1187541"/>
            <a:ext cx="2115333" cy="461665"/>
          </a:xfrm>
          <a:prstGeom prst="rect">
            <a:avLst/>
          </a:prstGeom>
          <a:noFill/>
        </p:spPr>
        <p:txBody>
          <a:bodyPr wrap="none" rtlCol="0">
            <a:spAutoFit/>
          </a:bodyPr>
          <a:lstStyle/>
          <a:p>
            <a:r>
              <a:rPr lang="en-US" sz="2400" b="1" dirty="0" err="1" smtClean="0">
                <a:latin typeface="Corbel"/>
                <a:cs typeface="Corbel"/>
              </a:rPr>
              <a:t>Async</a:t>
            </a:r>
            <a:r>
              <a:rPr lang="en-US" sz="2400" b="1" dirty="0" smtClean="0">
                <a:latin typeface="Corbel"/>
                <a:cs typeface="Corbel"/>
              </a:rPr>
              <a:t> variants</a:t>
            </a:r>
            <a:endParaRPr lang="en-US" sz="2400" b="1" dirty="0">
              <a:latin typeface="Corbel"/>
              <a:cs typeface="Corbel"/>
            </a:endParaRPr>
          </a:p>
        </p:txBody>
      </p:sp>
      <p:sp>
        <p:nvSpPr>
          <p:cNvPr id="9" name="Right Arrow 8"/>
          <p:cNvSpPr/>
          <p:nvPr/>
        </p:nvSpPr>
        <p:spPr>
          <a:xfrm>
            <a:off x="852137" y="3349387"/>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3" name="Right Arrow 12"/>
          <p:cNvSpPr/>
          <p:nvPr/>
        </p:nvSpPr>
        <p:spPr>
          <a:xfrm>
            <a:off x="855043" y="3856117"/>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4" name="TextBox 13"/>
          <p:cNvSpPr txBox="1"/>
          <p:nvPr/>
        </p:nvSpPr>
        <p:spPr>
          <a:xfrm>
            <a:off x="329956" y="2816226"/>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5" name="TextBox 14"/>
          <p:cNvSpPr txBox="1"/>
          <p:nvPr/>
        </p:nvSpPr>
        <p:spPr>
          <a:xfrm>
            <a:off x="329956" y="3336172"/>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6" name="TextBox 15"/>
          <p:cNvSpPr txBox="1"/>
          <p:nvPr/>
        </p:nvSpPr>
        <p:spPr>
          <a:xfrm>
            <a:off x="329956" y="3818256"/>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7" name="TextBox 16"/>
          <p:cNvSpPr txBox="1"/>
          <p:nvPr/>
        </p:nvSpPr>
        <p:spPr>
          <a:xfrm>
            <a:off x="327715" y="2412366"/>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8" name="Straight Connector 17"/>
          <p:cNvCxnSpPr/>
          <p:nvPr/>
        </p:nvCxnSpPr>
        <p:spPr>
          <a:xfrm>
            <a:off x="833232" y="2627809"/>
            <a:ext cx="1604476"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47088" y="241236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78957" y="2103240"/>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2" name="Straight Connector 21"/>
          <p:cNvCxnSpPr/>
          <p:nvPr/>
        </p:nvCxnSpPr>
        <p:spPr>
          <a:xfrm flipH="1" flipV="1">
            <a:off x="1301359" y="243969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887254" y="2406650"/>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85357" y="2115940"/>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5" name="TextBox 24"/>
          <p:cNvSpPr txBox="1"/>
          <p:nvPr/>
        </p:nvSpPr>
        <p:spPr>
          <a:xfrm>
            <a:off x="1758457" y="2128640"/>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sp>
        <p:nvSpPr>
          <p:cNvPr id="26" name="TextBox 25"/>
          <p:cNvSpPr txBox="1"/>
          <p:nvPr/>
        </p:nvSpPr>
        <p:spPr>
          <a:xfrm>
            <a:off x="734345" y="1587318"/>
            <a:ext cx="1235246" cy="369332"/>
          </a:xfrm>
          <a:prstGeom prst="rect">
            <a:avLst/>
          </a:prstGeom>
          <a:noFill/>
        </p:spPr>
        <p:txBody>
          <a:bodyPr wrap="none" rtlCol="0">
            <a:spAutoFit/>
          </a:bodyPr>
          <a:lstStyle/>
          <a:p>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27" name="TextBox 26"/>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cxnSp>
        <p:nvCxnSpPr>
          <p:cNvPr id="28" name="Straight Connector 27"/>
          <p:cNvCxnSpPr/>
          <p:nvPr/>
        </p:nvCxnSpPr>
        <p:spPr>
          <a:xfrm flipV="1">
            <a:off x="1623544" y="2446656"/>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64245" y="2109446"/>
            <a:ext cx="441146" cy="369332"/>
          </a:xfrm>
          <a:prstGeom prst="rect">
            <a:avLst/>
          </a:prstGeom>
          <a:noFill/>
        </p:spPr>
        <p:txBody>
          <a:bodyPr wrap="none" rtlCol="0">
            <a:spAutoFit/>
          </a:bodyPr>
          <a:lstStyle/>
          <a:p>
            <a:r>
              <a:rPr lang="en-US" b="1" dirty="0" smtClean="0">
                <a:solidFill>
                  <a:schemeClr val="accent5">
                    <a:lumMod val="75000"/>
                  </a:schemeClr>
                </a:solidFill>
                <a:latin typeface="Corbel"/>
                <a:ea typeface="Palatino" charset="0"/>
                <a:cs typeface="Corbel"/>
              </a:rPr>
              <a:t>w</a:t>
            </a:r>
            <a:r>
              <a:rPr lang="en-US" b="1" baseline="-25000" dirty="0" smtClean="0">
                <a:solidFill>
                  <a:schemeClr val="accent5">
                    <a:lumMod val="75000"/>
                  </a:schemeClr>
                </a:solidFill>
                <a:latin typeface="Corbel"/>
                <a:ea typeface="Palatino" charset="0"/>
                <a:cs typeface="Corbel"/>
              </a:rPr>
              <a:t>2</a:t>
            </a:r>
            <a:endParaRPr lang="en-US" b="1" baseline="-25000" dirty="0">
              <a:solidFill>
                <a:schemeClr val="accent5">
                  <a:lumMod val="75000"/>
                </a:schemeClr>
              </a:solidFill>
              <a:latin typeface="Corbel"/>
              <a:ea typeface="Palatino" charset="0"/>
              <a:cs typeface="Corbel"/>
            </a:endParaRPr>
          </a:p>
        </p:txBody>
      </p:sp>
      <p:sp>
        <p:nvSpPr>
          <p:cNvPr id="30" name="Right Arrow 29"/>
          <p:cNvSpPr/>
          <p:nvPr/>
        </p:nvSpPr>
        <p:spPr>
          <a:xfrm>
            <a:off x="852135" y="2867798"/>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1" name="Right Arrow 30"/>
          <p:cNvSpPr/>
          <p:nvPr/>
        </p:nvSpPr>
        <p:spPr>
          <a:xfrm>
            <a:off x="1310606" y="3384948"/>
            <a:ext cx="87534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2" name="Right Arrow 31"/>
          <p:cNvSpPr/>
          <p:nvPr/>
        </p:nvSpPr>
        <p:spPr>
          <a:xfrm>
            <a:off x="1628725" y="3876955"/>
            <a:ext cx="707383" cy="4503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Right Arrow 33"/>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TextBox 34"/>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6" name="TextBox 35"/>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7" name="TextBox 36"/>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8" name="TextBox 37"/>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9" name="Straight Connector 38"/>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2" name="Straight Connector 41"/>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4685084" y="243130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5" name="TextBox 44"/>
          <p:cNvSpPr txBox="1"/>
          <p:nvPr/>
        </p:nvSpPr>
        <p:spPr>
          <a:xfrm>
            <a:off x="5036861" y="2152028"/>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46" name="Straight Connector 45"/>
          <p:cNvCxnSpPr/>
          <p:nvPr/>
        </p:nvCxnSpPr>
        <p:spPr>
          <a:xfrm flipV="1">
            <a:off x="5226652" y="243339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03264" y="213266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Right Arrow 47"/>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49" name="Right Arrow 48"/>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0" name="Right Arrow 49"/>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1" name="Right Arrow 50"/>
          <p:cNvSpPr/>
          <p:nvPr/>
        </p:nvSpPr>
        <p:spPr>
          <a:xfrm>
            <a:off x="4704725" y="3891786"/>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4692067" y="2896404"/>
            <a:ext cx="527315" cy="450335"/>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4" name="Right Arrow 53"/>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5" name="Right Arrow 54"/>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6" name="TextBox 55"/>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7" name="TextBox 56"/>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8" name="TextBox 57"/>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9" name="TextBox 58"/>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60" name="Straight Connector 59"/>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Right Arrow 61"/>
          <p:cNvSpPr/>
          <p:nvPr/>
        </p:nvSpPr>
        <p:spPr>
          <a:xfrm>
            <a:off x="8026926" y="2916091"/>
            <a:ext cx="687891" cy="480814"/>
          </a:xfrm>
          <a:prstGeom prst="rightArrow">
            <a:avLst/>
          </a:prstGeom>
          <a:solidFill>
            <a:srgbClr val="CB7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3" name="TextBox 62"/>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64" name="Straight Connector 63"/>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7615596" y="243130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7" name="TextBox 66"/>
          <p:cNvSpPr txBox="1"/>
          <p:nvPr/>
        </p:nvSpPr>
        <p:spPr>
          <a:xfrm>
            <a:off x="7922493" y="2139327"/>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68" name="Straight Connector 67"/>
          <p:cNvCxnSpPr/>
          <p:nvPr/>
        </p:nvCxnSpPr>
        <p:spPr>
          <a:xfrm flipV="1">
            <a:off x="8014762" y="242106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471876" y="214536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70" name="Right Arrow 69"/>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71" name="Right Arrow 70"/>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7204667" y="3901612"/>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3" name="Right Arrow 72"/>
          <p:cNvSpPr/>
          <p:nvPr/>
        </p:nvSpPr>
        <p:spPr>
          <a:xfrm>
            <a:off x="7749537" y="3891785"/>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4" name="Right Arrow 73"/>
          <p:cNvSpPr/>
          <p:nvPr/>
        </p:nvSpPr>
        <p:spPr>
          <a:xfrm>
            <a:off x="7482879" y="289640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5" name="Right Arrow 74"/>
          <p:cNvSpPr/>
          <p:nvPr/>
        </p:nvSpPr>
        <p:spPr>
          <a:xfrm>
            <a:off x="7632527" y="3386623"/>
            <a:ext cx="729934" cy="480814"/>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6" name="Rectangle 75"/>
          <p:cNvSpPr/>
          <p:nvPr/>
        </p:nvSpPr>
        <p:spPr>
          <a:xfrm>
            <a:off x="2895835" y="1702685"/>
            <a:ext cx="6027101" cy="2950995"/>
          </a:xfrm>
          <a:prstGeom prst="rect">
            <a:avLst/>
          </a:prstGeom>
          <a:solidFill>
            <a:srgbClr val="FFFFFF">
              <a:alpha val="91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450662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sp>
        <p:nvSpPr>
          <p:cNvPr id="11" name="TextBox 10"/>
          <p:cNvSpPr txBox="1"/>
          <p:nvPr/>
        </p:nvSpPr>
        <p:spPr>
          <a:xfrm>
            <a:off x="3457583" y="1187541"/>
            <a:ext cx="2115333" cy="461665"/>
          </a:xfrm>
          <a:prstGeom prst="rect">
            <a:avLst/>
          </a:prstGeom>
          <a:noFill/>
        </p:spPr>
        <p:txBody>
          <a:bodyPr wrap="none" rtlCol="0">
            <a:spAutoFit/>
          </a:bodyPr>
          <a:lstStyle/>
          <a:p>
            <a:r>
              <a:rPr lang="en-US" sz="2400" b="1" dirty="0" err="1" smtClean="0">
                <a:latin typeface="Corbel"/>
                <a:cs typeface="Corbel"/>
              </a:rPr>
              <a:t>Async</a:t>
            </a:r>
            <a:r>
              <a:rPr lang="en-US" sz="2400" b="1" dirty="0" smtClean="0">
                <a:latin typeface="Corbel"/>
                <a:cs typeface="Corbel"/>
              </a:rPr>
              <a:t> variants</a:t>
            </a:r>
            <a:endParaRPr lang="en-US" sz="2400" b="1" dirty="0">
              <a:latin typeface="Corbel"/>
              <a:cs typeface="Corbel"/>
            </a:endParaRPr>
          </a:p>
        </p:txBody>
      </p:sp>
      <p:sp>
        <p:nvSpPr>
          <p:cNvPr id="9" name="Right Arrow 8"/>
          <p:cNvSpPr/>
          <p:nvPr/>
        </p:nvSpPr>
        <p:spPr>
          <a:xfrm>
            <a:off x="852137" y="3349387"/>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3" name="Right Arrow 12"/>
          <p:cNvSpPr/>
          <p:nvPr/>
        </p:nvSpPr>
        <p:spPr>
          <a:xfrm>
            <a:off x="855043" y="3856117"/>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4" name="TextBox 13"/>
          <p:cNvSpPr txBox="1"/>
          <p:nvPr/>
        </p:nvSpPr>
        <p:spPr>
          <a:xfrm>
            <a:off x="329956" y="2816226"/>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5" name="TextBox 14"/>
          <p:cNvSpPr txBox="1"/>
          <p:nvPr/>
        </p:nvSpPr>
        <p:spPr>
          <a:xfrm>
            <a:off x="329956" y="3336172"/>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6" name="TextBox 15"/>
          <p:cNvSpPr txBox="1"/>
          <p:nvPr/>
        </p:nvSpPr>
        <p:spPr>
          <a:xfrm>
            <a:off x="329956" y="3818256"/>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7" name="TextBox 16"/>
          <p:cNvSpPr txBox="1"/>
          <p:nvPr/>
        </p:nvSpPr>
        <p:spPr>
          <a:xfrm>
            <a:off x="327715" y="2412366"/>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8" name="Straight Connector 17"/>
          <p:cNvCxnSpPr/>
          <p:nvPr/>
        </p:nvCxnSpPr>
        <p:spPr>
          <a:xfrm>
            <a:off x="833232" y="2627809"/>
            <a:ext cx="1604476"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47088" y="241236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1893536" y="2855358"/>
            <a:ext cx="544172" cy="480814"/>
          </a:xfrm>
          <a:prstGeom prst="rightArrow">
            <a:avLst/>
          </a:prstGeom>
          <a:solidFill>
            <a:srgbClr val="905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1" name="TextBox 20"/>
          <p:cNvSpPr txBox="1"/>
          <p:nvPr/>
        </p:nvSpPr>
        <p:spPr>
          <a:xfrm>
            <a:off x="678957" y="2103240"/>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2" name="Straight Connector 21"/>
          <p:cNvCxnSpPr/>
          <p:nvPr/>
        </p:nvCxnSpPr>
        <p:spPr>
          <a:xfrm flipH="1" flipV="1">
            <a:off x="1301359" y="243969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887254" y="2406650"/>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85357" y="2115940"/>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5" name="TextBox 24"/>
          <p:cNvSpPr txBox="1"/>
          <p:nvPr/>
        </p:nvSpPr>
        <p:spPr>
          <a:xfrm>
            <a:off x="1758457" y="2128640"/>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sp>
        <p:nvSpPr>
          <p:cNvPr id="26" name="TextBox 25"/>
          <p:cNvSpPr txBox="1"/>
          <p:nvPr/>
        </p:nvSpPr>
        <p:spPr>
          <a:xfrm>
            <a:off x="734345" y="1587318"/>
            <a:ext cx="1235246" cy="369332"/>
          </a:xfrm>
          <a:prstGeom prst="rect">
            <a:avLst/>
          </a:prstGeom>
          <a:noFill/>
        </p:spPr>
        <p:txBody>
          <a:bodyPr wrap="none" rtlCol="0">
            <a:spAutoFit/>
          </a:bodyPr>
          <a:lstStyle/>
          <a:p>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27" name="TextBox 26"/>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cxnSp>
        <p:nvCxnSpPr>
          <p:cNvPr id="28" name="Straight Connector 27"/>
          <p:cNvCxnSpPr/>
          <p:nvPr/>
        </p:nvCxnSpPr>
        <p:spPr>
          <a:xfrm flipV="1">
            <a:off x="1623544" y="2446656"/>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64245" y="2109446"/>
            <a:ext cx="441146" cy="369332"/>
          </a:xfrm>
          <a:prstGeom prst="rect">
            <a:avLst/>
          </a:prstGeom>
          <a:noFill/>
        </p:spPr>
        <p:txBody>
          <a:bodyPr wrap="none" rtlCol="0">
            <a:spAutoFit/>
          </a:bodyPr>
          <a:lstStyle/>
          <a:p>
            <a:r>
              <a:rPr lang="en-US" b="1" dirty="0" smtClean="0">
                <a:solidFill>
                  <a:schemeClr val="accent5">
                    <a:lumMod val="75000"/>
                  </a:schemeClr>
                </a:solidFill>
                <a:latin typeface="Corbel"/>
                <a:ea typeface="Palatino" charset="0"/>
                <a:cs typeface="Corbel"/>
              </a:rPr>
              <a:t>w</a:t>
            </a:r>
            <a:r>
              <a:rPr lang="en-US" b="1" baseline="-25000" dirty="0" smtClean="0">
                <a:solidFill>
                  <a:schemeClr val="accent5">
                    <a:lumMod val="75000"/>
                  </a:schemeClr>
                </a:solidFill>
                <a:latin typeface="Corbel"/>
                <a:ea typeface="Palatino" charset="0"/>
                <a:cs typeface="Corbel"/>
              </a:rPr>
              <a:t>2</a:t>
            </a:r>
            <a:endParaRPr lang="en-US" b="1" baseline="-25000" dirty="0">
              <a:solidFill>
                <a:schemeClr val="accent5">
                  <a:lumMod val="75000"/>
                </a:schemeClr>
              </a:solidFill>
              <a:latin typeface="Corbel"/>
              <a:ea typeface="Palatino" charset="0"/>
              <a:cs typeface="Corbel"/>
            </a:endParaRPr>
          </a:p>
        </p:txBody>
      </p:sp>
      <p:sp>
        <p:nvSpPr>
          <p:cNvPr id="30" name="Right Arrow 29"/>
          <p:cNvSpPr/>
          <p:nvPr/>
        </p:nvSpPr>
        <p:spPr>
          <a:xfrm>
            <a:off x="852135" y="2867798"/>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1" name="Right Arrow 30"/>
          <p:cNvSpPr/>
          <p:nvPr/>
        </p:nvSpPr>
        <p:spPr>
          <a:xfrm>
            <a:off x="1310606" y="3384948"/>
            <a:ext cx="87534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2" name="Right Arrow 31"/>
          <p:cNvSpPr/>
          <p:nvPr/>
        </p:nvSpPr>
        <p:spPr>
          <a:xfrm>
            <a:off x="1628725" y="3876955"/>
            <a:ext cx="707383" cy="4503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Right Arrow 33"/>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TextBox 34"/>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6" name="TextBox 35"/>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7" name="TextBox 36"/>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8" name="TextBox 37"/>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9" name="Straight Connector 38"/>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2" name="Straight Connector 41"/>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4685084" y="243130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5" name="TextBox 44"/>
          <p:cNvSpPr txBox="1"/>
          <p:nvPr/>
        </p:nvSpPr>
        <p:spPr>
          <a:xfrm>
            <a:off x="5036861" y="2152028"/>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46" name="Straight Connector 45"/>
          <p:cNvCxnSpPr/>
          <p:nvPr/>
        </p:nvCxnSpPr>
        <p:spPr>
          <a:xfrm flipV="1">
            <a:off x="5226652" y="243339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03264" y="213266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Right Arrow 47"/>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49" name="Right Arrow 48"/>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0" name="Right Arrow 49"/>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1" name="Right Arrow 50"/>
          <p:cNvSpPr/>
          <p:nvPr/>
        </p:nvSpPr>
        <p:spPr>
          <a:xfrm>
            <a:off x="4704725" y="3891786"/>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4692067" y="2896404"/>
            <a:ext cx="527315" cy="450335"/>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4" name="Right Arrow 53"/>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5" name="Right Arrow 54"/>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6" name="TextBox 55"/>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7" name="TextBox 56"/>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8" name="TextBox 57"/>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9" name="TextBox 58"/>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60" name="Straight Connector 59"/>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Right Arrow 61"/>
          <p:cNvSpPr/>
          <p:nvPr/>
        </p:nvSpPr>
        <p:spPr>
          <a:xfrm>
            <a:off x="8026926" y="2916091"/>
            <a:ext cx="687891" cy="480814"/>
          </a:xfrm>
          <a:prstGeom prst="rightArrow">
            <a:avLst/>
          </a:prstGeom>
          <a:solidFill>
            <a:srgbClr val="CB7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3" name="TextBox 62"/>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64" name="Straight Connector 63"/>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7615596" y="243130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7" name="TextBox 66"/>
          <p:cNvSpPr txBox="1"/>
          <p:nvPr/>
        </p:nvSpPr>
        <p:spPr>
          <a:xfrm>
            <a:off x="7922493" y="2139327"/>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68" name="Straight Connector 67"/>
          <p:cNvCxnSpPr/>
          <p:nvPr/>
        </p:nvCxnSpPr>
        <p:spPr>
          <a:xfrm flipV="1">
            <a:off x="8014762" y="242106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471876" y="214536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70" name="Right Arrow 69"/>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71" name="Right Arrow 70"/>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7204667" y="3901612"/>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3" name="Right Arrow 72"/>
          <p:cNvSpPr/>
          <p:nvPr/>
        </p:nvSpPr>
        <p:spPr>
          <a:xfrm>
            <a:off x="7749537" y="3891785"/>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4" name="Right Arrow 73"/>
          <p:cNvSpPr/>
          <p:nvPr/>
        </p:nvSpPr>
        <p:spPr>
          <a:xfrm>
            <a:off x="7482879" y="289640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5" name="Right Arrow 74"/>
          <p:cNvSpPr/>
          <p:nvPr/>
        </p:nvSpPr>
        <p:spPr>
          <a:xfrm>
            <a:off x="7632527" y="3386623"/>
            <a:ext cx="729934" cy="480814"/>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6" name="Rectangle 75"/>
          <p:cNvSpPr/>
          <p:nvPr/>
        </p:nvSpPr>
        <p:spPr>
          <a:xfrm>
            <a:off x="2895835" y="1702685"/>
            <a:ext cx="6027101" cy="2950995"/>
          </a:xfrm>
          <a:prstGeom prst="rect">
            <a:avLst/>
          </a:prstGeom>
          <a:solidFill>
            <a:srgbClr val="FFFFFF">
              <a:alpha val="91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110766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sp>
        <p:nvSpPr>
          <p:cNvPr id="11" name="TextBox 10"/>
          <p:cNvSpPr txBox="1"/>
          <p:nvPr/>
        </p:nvSpPr>
        <p:spPr>
          <a:xfrm>
            <a:off x="3457583" y="1187541"/>
            <a:ext cx="2115333" cy="461665"/>
          </a:xfrm>
          <a:prstGeom prst="rect">
            <a:avLst/>
          </a:prstGeom>
          <a:noFill/>
        </p:spPr>
        <p:txBody>
          <a:bodyPr wrap="none" rtlCol="0">
            <a:spAutoFit/>
          </a:bodyPr>
          <a:lstStyle/>
          <a:p>
            <a:r>
              <a:rPr lang="en-US" sz="2400" b="1" dirty="0" err="1" smtClean="0">
                <a:latin typeface="Corbel"/>
                <a:cs typeface="Corbel"/>
              </a:rPr>
              <a:t>Async</a:t>
            </a:r>
            <a:r>
              <a:rPr lang="en-US" sz="2400" b="1" dirty="0" smtClean="0">
                <a:latin typeface="Corbel"/>
                <a:cs typeface="Corbel"/>
              </a:rPr>
              <a:t> variants</a:t>
            </a:r>
            <a:endParaRPr lang="en-US" sz="2400" b="1" dirty="0">
              <a:latin typeface="Corbel"/>
              <a:cs typeface="Corbel"/>
            </a:endParaRPr>
          </a:p>
        </p:txBody>
      </p:sp>
      <p:sp>
        <p:nvSpPr>
          <p:cNvPr id="9" name="Right Arrow 8"/>
          <p:cNvSpPr/>
          <p:nvPr/>
        </p:nvSpPr>
        <p:spPr>
          <a:xfrm>
            <a:off x="852137" y="3349387"/>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3" name="Right Arrow 12"/>
          <p:cNvSpPr/>
          <p:nvPr/>
        </p:nvSpPr>
        <p:spPr>
          <a:xfrm>
            <a:off x="855043" y="3856117"/>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4" name="TextBox 13"/>
          <p:cNvSpPr txBox="1"/>
          <p:nvPr/>
        </p:nvSpPr>
        <p:spPr>
          <a:xfrm>
            <a:off x="329956" y="2816226"/>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5" name="TextBox 14"/>
          <p:cNvSpPr txBox="1"/>
          <p:nvPr/>
        </p:nvSpPr>
        <p:spPr>
          <a:xfrm>
            <a:off x="329956" y="3336172"/>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6" name="TextBox 15"/>
          <p:cNvSpPr txBox="1"/>
          <p:nvPr/>
        </p:nvSpPr>
        <p:spPr>
          <a:xfrm>
            <a:off x="329956" y="3818256"/>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7" name="TextBox 16"/>
          <p:cNvSpPr txBox="1"/>
          <p:nvPr/>
        </p:nvSpPr>
        <p:spPr>
          <a:xfrm>
            <a:off x="327715" y="2412366"/>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8" name="Straight Connector 17"/>
          <p:cNvCxnSpPr/>
          <p:nvPr/>
        </p:nvCxnSpPr>
        <p:spPr>
          <a:xfrm>
            <a:off x="833232" y="2627809"/>
            <a:ext cx="1604476"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47088" y="241236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1893536" y="2855358"/>
            <a:ext cx="544172" cy="480814"/>
          </a:xfrm>
          <a:prstGeom prst="rightArrow">
            <a:avLst/>
          </a:prstGeom>
          <a:solidFill>
            <a:srgbClr val="905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1" name="TextBox 20"/>
          <p:cNvSpPr txBox="1"/>
          <p:nvPr/>
        </p:nvSpPr>
        <p:spPr>
          <a:xfrm>
            <a:off x="678957" y="2103240"/>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2" name="Straight Connector 21"/>
          <p:cNvCxnSpPr/>
          <p:nvPr/>
        </p:nvCxnSpPr>
        <p:spPr>
          <a:xfrm flipH="1" flipV="1">
            <a:off x="1301359" y="243969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887254" y="2406650"/>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85357" y="2115940"/>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5" name="TextBox 24"/>
          <p:cNvSpPr txBox="1"/>
          <p:nvPr/>
        </p:nvSpPr>
        <p:spPr>
          <a:xfrm>
            <a:off x="1758457" y="2128640"/>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sp>
        <p:nvSpPr>
          <p:cNvPr id="26" name="TextBox 25"/>
          <p:cNvSpPr txBox="1"/>
          <p:nvPr/>
        </p:nvSpPr>
        <p:spPr>
          <a:xfrm>
            <a:off x="734345" y="1587318"/>
            <a:ext cx="1235246" cy="369332"/>
          </a:xfrm>
          <a:prstGeom prst="rect">
            <a:avLst/>
          </a:prstGeom>
          <a:noFill/>
        </p:spPr>
        <p:txBody>
          <a:bodyPr wrap="none" rtlCol="0">
            <a:spAutoFit/>
          </a:bodyPr>
          <a:lstStyle/>
          <a:p>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27" name="TextBox 26"/>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cxnSp>
        <p:nvCxnSpPr>
          <p:cNvPr id="28" name="Straight Connector 27"/>
          <p:cNvCxnSpPr/>
          <p:nvPr/>
        </p:nvCxnSpPr>
        <p:spPr>
          <a:xfrm flipV="1">
            <a:off x="1623544" y="2446656"/>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64245" y="2109446"/>
            <a:ext cx="441146" cy="369332"/>
          </a:xfrm>
          <a:prstGeom prst="rect">
            <a:avLst/>
          </a:prstGeom>
          <a:noFill/>
        </p:spPr>
        <p:txBody>
          <a:bodyPr wrap="none" rtlCol="0">
            <a:spAutoFit/>
          </a:bodyPr>
          <a:lstStyle/>
          <a:p>
            <a:r>
              <a:rPr lang="en-US" b="1" dirty="0" smtClean="0">
                <a:solidFill>
                  <a:schemeClr val="accent5">
                    <a:lumMod val="75000"/>
                  </a:schemeClr>
                </a:solidFill>
                <a:latin typeface="Corbel"/>
                <a:ea typeface="Palatino" charset="0"/>
                <a:cs typeface="Corbel"/>
              </a:rPr>
              <a:t>w</a:t>
            </a:r>
            <a:r>
              <a:rPr lang="en-US" b="1" baseline="-25000" dirty="0" smtClean="0">
                <a:solidFill>
                  <a:schemeClr val="accent5">
                    <a:lumMod val="75000"/>
                  </a:schemeClr>
                </a:solidFill>
                <a:latin typeface="Corbel"/>
                <a:ea typeface="Palatino" charset="0"/>
                <a:cs typeface="Corbel"/>
              </a:rPr>
              <a:t>2</a:t>
            </a:r>
            <a:endParaRPr lang="en-US" b="1" baseline="-25000" dirty="0">
              <a:solidFill>
                <a:schemeClr val="accent5">
                  <a:lumMod val="75000"/>
                </a:schemeClr>
              </a:solidFill>
              <a:latin typeface="Corbel"/>
              <a:ea typeface="Palatino" charset="0"/>
              <a:cs typeface="Corbel"/>
            </a:endParaRPr>
          </a:p>
        </p:txBody>
      </p:sp>
      <p:sp>
        <p:nvSpPr>
          <p:cNvPr id="30" name="Right Arrow 29"/>
          <p:cNvSpPr/>
          <p:nvPr/>
        </p:nvSpPr>
        <p:spPr>
          <a:xfrm>
            <a:off x="852135" y="2867798"/>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1" name="Right Arrow 30"/>
          <p:cNvSpPr/>
          <p:nvPr/>
        </p:nvSpPr>
        <p:spPr>
          <a:xfrm>
            <a:off x="1310606" y="3384948"/>
            <a:ext cx="87534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2" name="Right Arrow 31"/>
          <p:cNvSpPr/>
          <p:nvPr/>
        </p:nvSpPr>
        <p:spPr>
          <a:xfrm>
            <a:off x="1628725" y="3876955"/>
            <a:ext cx="707383" cy="4503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Right Arrow 33"/>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TextBox 34"/>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6" name="TextBox 35"/>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7" name="TextBox 36"/>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8" name="TextBox 37"/>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9" name="Straight Connector 38"/>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48" name="Right Arrow 47"/>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53" name="TextBox 52"/>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4" name="Right Arrow 53"/>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5" name="Right Arrow 54"/>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6" name="TextBox 55"/>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7" name="TextBox 56"/>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8" name="TextBox 57"/>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9" name="TextBox 58"/>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60" name="Straight Connector 59"/>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Right Arrow 61"/>
          <p:cNvSpPr/>
          <p:nvPr/>
        </p:nvSpPr>
        <p:spPr>
          <a:xfrm>
            <a:off x="8026926" y="2916091"/>
            <a:ext cx="687891" cy="480814"/>
          </a:xfrm>
          <a:prstGeom prst="rightArrow">
            <a:avLst/>
          </a:prstGeom>
          <a:solidFill>
            <a:srgbClr val="CB7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3" name="TextBox 62"/>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64" name="Straight Connector 63"/>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7615596" y="243130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7" name="TextBox 66"/>
          <p:cNvSpPr txBox="1"/>
          <p:nvPr/>
        </p:nvSpPr>
        <p:spPr>
          <a:xfrm>
            <a:off x="7922493" y="2139327"/>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68" name="Straight Connector 67"/>
          <p:cNvCxnSpPr/>
          <p:nvPr/>
        </p:nvCxnSpPr>
        <p:spPr>
          <a:xfrm flipV="1">
            <a:off x="8014762" y="242106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471876" y="214536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70" name="Right Arrow 69"/>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71" name="Right Arrow 70"/>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7204667" y="3901612"/>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3" name="Right Arrow 72"/>
          <p:cNvSpPr/>
          <p:nvPr/>
        </p:nvSpPr>
        <p:spPr>
          <a:xfrm>
            <a:off x="7749537" y="3891785"/>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4" name="Right Arrow 73"/>
          <p:cNvSpPr/>
          <p:nvPr/>
        </p:nvSpPr>
        <p:spPr>
          <a:xfrm>
            <a:off x="7482879" y="289640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5" name="Right Arrow 74"/>
          <p:cNvSpPr/>
          <p:nvPr/>
        </p:nvSpPr>
        <p:spPr>
          <a:xfrm>
            <a:off x="7632527" y="3386623"/>
            <a:ext cx="729934" cy="480814"/>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6" name="Rectangle 75"/>
          <p:cNvSpPr/>
          <p:nvPr/>
        </p:nvSpPr>
        <p:spPr>
          <a:xfrm>
            <a:off x="5715276" y="1702685"/>
            <a:ext cx="3207660" cy="2950995"/>
          </a:xfrm>
          <a:prstGeom prst="rect">
            <a:avLst/>
          </a:prstGeom>
          <a:solidFill>
            <a:srgbClr val="FFFFFF">
              <a:alpha val="91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736740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sp>
        <p:nvSpPr>
          <p:cNvPr id="11" name="TextBox 10"/>
          <p:cNvSpPr txBox="1"/>
          <p:nvPr/>
        </p:nvSpPr>
        <p:spPr>
          <a:xfrm>
            <a:off x="3457583" y="1187541"/>
            <a:ext cx="2115333" cy="461665"/>
          </a:xfrm>
          <a:prstGeom prst="rect">
            <a:avLst/>
          </a:prstGeom>
          <a:noFill/>
        </p:spPr>
        <p:txBody>
          <a:bodyPr wrap="none" rtlCol="0">
            <a:spAutoFit/>
          </a:bodyPr>
          <a:lstStyle/>
          <a:p>
            <a:r>
              <a:rPr lang="en-US" sz="2400" b="1" dirty="0" err="1" smtClean="0">
                <a:latin typeface="Corbel"/>
                <a:cs typeface="Corbel"/>
              </a:rPr>
              <a:t>Async</a:t>
            </a:r>
            <a:r>
              <a:rPr lang="en-US" sz="2400" b="1" dirty="0" smtClean="0">
                <a:latin typeface="Corbel"/>
                <a:cs typeface="Corbel"/>
              </a:rPr>
              <a:t> variants</a:t>
            </a:r>
            <a:endParaRPr lang="en-US" sz="2400" b="1" dirty="0">
              <a:latin typeface="Corbel"/>
              <a:cs typeface="Corbel"/>
            </a:endParaRPr>
          </a:p>
        </p:txBody>
      </p:sp>
      <p:sp>
        <p:nvSpPr>
          <p:cNvPr id="9" name="Right Arrow 8"/>
          <p:cNvSpPr/>
          <p:nvPr/>
        </p:nvSpPr>
        <p:spPr>
          <a:xfrm>
            <a:off x="852137" y="3349387"/>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3" name="Right Arrow 12"/>
          <p:cNvSpPr/>
          <p:nvPr/>
        </p:nvSpPr>
        <p:spPr>
          <a:xfrm>
            <a:off x="855043" y="3856117"/>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4" name="TextBox 13"/>
          <p:cNvSpPr txBox="1"/>
          <p:nvPr/>
        </p:nvSpPr>
        <p:spPr>
          <a:xfrm>
            <a:off x="329956" y="2816226"/>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5" name="TextBox 14"/>
          <p:cNvSpPr txBox="1"/>
          <p:nvPr/>
        </p:nvSpPr>
        <p:spPr>
          <a:xfrm>
            <a:off x="329956" y="3336172"/>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6" name="TextBox 15"/>
          <p:cNvSpPr txBox="1"/>
          <p:nvPr/>
        </p:nvSpPr>
        <p:spPr>
          <a:xfrm>
            <a:off x="329956" y="3818256"/>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7" name="TextBox 16"/>
          <p:cNvSpPr txBox="1"/>
          <p:nvPr/>
        </p:nvSpPr>
        <p:spPr>
          <a:xfrm>
            <a:off x="327715" y="2412366"/>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8" name="Straight Connector 17"/>
          <p:cNvCxnSpPr/>
          <p:nvPr/>
        </p:nvCxnSpPr>
        <p:spPr>
          <a:xfrm>
            <a:off x="833232" y="2627809"/>
            <a:ext cx="1604476"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47088" y="241236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1893536" y="2855358"/>
            <a:ext cx="544172" cy="480814"/>
          </a:xfrm>
          <a:prstGeom prst="rightArrow">
            <a:avLst/>
          </a:prstGeom>
          <a:solidFill>
            <a:srgbClr val="905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1" name="TextBox 20"/>
          <p:cNvSpPr txBox="1"/>
          <p:nvPr/>
        </p:nvSpPr>
        <p:spPr>
          <a:xfrm>
            <a:off x="678957" y="2103240"/>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2" name="Straight Connector 21"/>
          <p:cNvCxnSpPr/>
          <p:nvPr/>
        </p:nvCxnSpPr>
        <p:spPr>
          <a:xfrm flipH="1" flipV="1">
            <a:off x="1301359" y="243969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887254" y="2406650"/>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85357" y="2115940"/>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5" name="TextBox 24"/>
          <p:cNvSpPr txBox="1"/>
          <p:nvPr/>
        </p:nvSpPr>
        <p:spPr>
          <a:xfrm>
            <a:off x="1758457" y="2128640"/>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sp>
        <p:nvSpPr>
          <p:cNvPr id="26" name="TextBox 25"/>
          <p:cNvSpPr txBox="1"/>
          <p:nvPr/>
        </p:nvSpPr>
        <p:spPr>
          <a:xfrm>
            <a:off x="734345" y="1587318"/>
            <a:ext cx="1235246" cy="369332"/>
          </a:xfrm>
          <a:prstGeom prst="rect">
            <a:avLst/>
          </a:prstGeom>
          <a:noFill/>
        </p:spPr>
        <p:txBody>
          <a:bodyPr wrap="none" rtlCol="0">
            <a:spAutoFit/>
          </a:bodyPr>
          <a:lstStyle/>
          <a:p>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27" name="TextBox 26"/>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cxnSp>
        <p:nvCxnSpPr>
          <p:cNvPr id="28" name="Straight Connector 27"/>
          <p:cNvCxnSpPr/>
          <p:nvPr/>
        </p:nvCxnSpPr>
        <p:spPr>
          <a:xfrm flipV="1">
            <a:off x="1623544" y="2446656"/>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64245" y="2109446"/>
            <a:ext cx="441146" cy="369332"/>
          </a:xfrm>
          <a:prstGeom prst="rect">
            <a:avLst/>
          </a:prstGeom>
          <a:noFill/>
        </p:spPr>
        <p:txBody>
          <a:bodyPr wrap="none" rtlCol="0">
            <a:spAutoFit/>
          </a:bodyPr>
          <a:lstStyle/>
          <a:p>
            <a:r>
              <a:rPr lang="en-US" b="1" dirty="0" smtClean="0">
                <a:solidFill>
                  <a:schemeClr val="accent5">
                    <a:lumMod val="75000"/>
                  </a:schemeClr>
                </a:solidFill>
                <a:latin typeface="Corbel"/>
                <a:ea typeface="Palatino" charset="0"/>
                <a:cs typeface="Corbel"/>
              </a:rPr>
              <a:t>w</a:t>
            </a:r>
            <a:r>
              <a:rPr lang="en-US" b="1" baseline="-25000" dirty="0" smtClean="0">
                <a:solidFill>
                  <a:schemeClr val="accent5">
                    <a:lumMod val="75000"/>
                  </a:schemeClr>
                </a:solidFill>
                <a:latin typeface="Corbel"/>
                <a:ea typeface="Palatino" charset="0"/>
                <a:cs typeface="Corbel"/>
              </a:rPr>
              <a:t>2</a:t>
            </a:r>
            <a:endParaRPr lang="en-US" b="1" baseline="-25000" dirty="0">
              <a:solidFill>
                <a:schemeClr val="accent5">
                  <a:lumMod val="75000"/>
                </a:schemeClr>
              </a:solidFill>
              <a:latin typeface="Corbel"/>
              <a:ea typeface="Palatino" charset="0"/>
              <a:cs typeface="Corbel"/>
            </a:endParaRPr>
          </a:p>
        </p:txBody>
      </p:sp>
      <p:sp>
        <p:nvSpPr>
          <p:cNvPr id="30" name="Right Arrow 29"/>
          <p:cNvSpPr/>
          <p:nvPr/>
        </p:nvSpPr>
        <p:spPr>
          <a:xfrm>
            <a:off x="852135" y="2867798"/>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1" name="Right Arrow 30"/>
          <p:cNvSpPr/>
          <p:nvPr/>
        </p:nvSpPr>
        <p:spPr>
          <a:xfrm>
            <a:off x="1310606" y="3384948"/>
            <a:ext cx="87534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2" name="Right Arrow 31"/>
          <p:cNvSpPr/>
          <p:nvPr/>
        </p:nvSpPr>
        <p:spPr>
          <a:xfrm>
            <a:off x="1628725" y="3876955"/>
            <a:ext cx="707383" cy="4503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Right Arrow 33"/>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TextBox 34"/>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6" name="TextBox 35"/>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7" name="TextBox 36"/>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8" name="TextBox 37"/>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9" name="Straight Connector 38"/>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2" name="Straight Connector 41"/>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8" name="Right Arrow 47"/>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53" name="TextBox 52"/>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4" name="Right Arrow 53"/>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5" name="Right Arrow 54"/>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6" name="TextBox 55"/>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7" name="TextBox 56"/>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8" name="TextBox 57"/>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9" name="TextBox 58"/>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60" name="Straight Connector 59"/>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Right Arrow 61"/>
          <p:cNvSpPr/>
          <p:nvPr/>
        </p:nvSpPr>
        <p:spPr>
          <a:xfrm>
            <a:off x="8026926" y="2916091"/>
            <a:ext cx="687891" cy="480814"/>
          </a:xfrm>
          <a:prstGeom prst="rightArrow">
            <a:avLst/>
          </a:prstGeom>
          <a:solidFill>
            <a:srgbClr val="CB7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3" name="TextBox 62"/>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64" name="Straight Connector 63"/>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7615596" y="243130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7" name="TextBox 66"/>
          <p:cNvSpPr txBox="1"/>
          <p:nvPr/>
        </p:nvSpPr>
        <p:spPr>
          <a:xfrm>
            <a:off x="7922493" y="2139327"/>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68" name="Straight Connector 67"/>
          <p:cNvCxnSpPr/>
          <p:nvPr/>
        </p:nvCxnSpPr>
        <p:spPr>
          <a:xfrm flipV="1">
            <a:off x="8014762" y="242106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471876" y="214536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70" name="Right Arrow 69"/>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71" name="Right Arrow 70"/>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7204667" y="3901612"/>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3" name="Right Arrow 72"/>
          <p:cNvSpPr/>
          <p:nvPr/>
        </p:nvSpPr>
        <p:spPr>
          <a:xfrm>
            <a:off x="7749537" y="3891785"/>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4" name="Right Arrow 73"/>
          <p:cNvSpPr/>
          <p:nvPr/>
        </p:nvSpPr>
        <p:spPr>
          <a:xfrm>
            <a:off x="7482879" y="289640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5" name="Right Arrow 74"/>
          <p:cNvSpPr/>
          <p:nvPr/>
        </p:nvSpPr>
        <p:spPr>
          <a:xfrm>
            <a:off x="7632527" y="3386623"/>
            <a:ext cx="729934" cy="480814"/>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6" name="Rectangle 75"/>
          <p:cNvSpPr/>
          <p:nvPr/>
        </p:nvSpPr>
        <p:spPr>
          <a:xfrm>
            <a:off x="5715276" y="1702685"/>
            <a:ext cx="3207660" cy="2950995"/>
          </a:xfrm>
          <a:prstGeom prst="rect">
            <a:avLst/>
          </a:prstGeom>
          <a:solidFill>
            <a:srgbClr val="FFFFFF">
              <a:alpha val="91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68319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sp>
        <p:nvSpPr>
          <p:cNvPr id="11" name="TextBox 10"/>
          <p:cNvSpPr txBox="1"/>
          <p:nvPr/>
        </p:nvSpPr>
        <p:spPr>
          <a:xfrm>
            <a:off x="3457583" y="1187541"/>
            <a:ext cx="2115333" cy="461665"/>
          </a:xfrm>
          <a:prstGeom prst="rect">
            <a:avLst/>
          </a:prstGeom>
          <a:noFill/>
        </p:spPr>
        <p:txBody>
          <a:bodyPr wrap="none" rtlCol="0">
            <a:spAutoFit/>
          </a:bodyPr>
          <a:lstStyle/>
          <a:p>
            <a:r>
              <a:rPr lang="en-US" sz="2400" b="1" dirty="0" err="1" smtClean="0">
                <a:latin typeface="Corbel"/>
                <a:cs typeface="Corbel"/>
              </a:rPr>
              <a:t>Async</a:t>
            </a:r>
            <a:r>
              <a:rPr lang="en-US" sz="2400" b="1" dirty="0" smtClean="0">
                <a:latin typeface="Corbel"/>
                <a:cs typeface="Corbel"/>
              </a:rPr>
              <a:t> variants</a:t>
            </a:r>
            <a:endParaRPr lang="en-US" sz="2400" b="1" dirty="0">
              <a:latin typeface="Corbel"/>
              <a:cs typeface="Corbel"/>
            </a:endParaRPr>
          </a:p>
        </p:txBody>
      </p:sp>
      <p:sp>
        <p:nvSpPr>
          <p:cNvPr id="9" name="Right Arrow 8"/>
          <p:cNvSpPr/>
          <p:nvPr/>
        </p:nvSpPr>
        <p:spPr>
          <a:xfrm>
            <a:off x="852137" y="3349387"/>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3" name="Right Arrow 12"/>
          <p:cNvSpPr/>
          <p:nvPr/>
        </p:nvSpPr>
        <p:spPr>
          <a:xfrm>
            <a:off x="855043" y="3856117"/>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4" name="TextBox 13"/>
          <p:cNvSpPr txBox="1"/>
          <p:nvPr/>
        </p:nvSpPr>
        <p:spPr>
          <a:xfrm>
            <a:off x="329956" y="2816226"/>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5" name="TextBox 14"/>
          <p:cNvSpPr txBox="1"/>
          <p:nvPr/>
        </p:nvSpPr>
        <p:spPr>
          <a:xfrm>
            <a:off x="329956" y="3336172"/>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6" name="TextBox 15"/>
          <p:cNvSpPr txBox="1"/>
          <p:nvPr/>
        </p:nvSpPr>
        <p:spPr>
          <a:xfrm>
            <a:off x="329956" y="3818256"/>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7" name="TextBox 16"/>
          <p:cNvSpPr txBox="1"/>
          <p:nvPr/>
        </p:nvSpPr>
        <p:spPr>
          <a:xfrm>
            <a:off x="327715" y="2412366"/>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8" name="Straight Connector 17"/>
          <p:cNvCxnSpPr/>
          <p:nvPr/>
        </p:nvCxnSpPr>
        <p:spPr>
          <a:xfrm>
            <a:off x="833232" y="2627809"/>
            <a:ext cx="1604476"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47088" y="241236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1893536" y="2855358"/>
            <a:ext cx="544172" cy="480814"/>
          </a:xfrm>
          <a:prstGeom prst="rightArrow">
            <a:avLst/>
          </a:prstGeom>
          <a:solidFill>
            <a:srgbClr val="905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1" name="TextBox 20"/>
          <p:cNvSpPr txBox="1"/>
          <p:nvPr/>
        </p:nvSpPr>
        <p:spPr>
          <a:xfrm>
            <a:off x="678957" y="2103240"/>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2" name="Straight Connector 21"/>
          <p:cNvCxnSpPr/>
          <p:nvPr/>
        </p:nvCxnSpPr>
        <p:spPr>
          <a:xfrm flipH="1" flipV="1">
            <a:off x="1301359" y="243969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887254" y="2406650"/>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85357" y="2115940"/>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5" name="TextBox 24"/>
          <p:cNvSpPr txBox="1"/>
          <p:nvPr/>
        </p:nvSpPr>
        <p:spPr>
          <a:xfrm>
            <a:off x="1758457" y="2128640"/>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sp>
        <p:nvSpPr>
          <p:cNvPr id="26" name="TextBox 25"/>
          <p:cNvSpPr txBox="1"/>
          <p:nvPr/>
        </p:nvSpPr>
        <p:spPr>
          <a:xfrm>
            <a:off x="734345" y="1587318"/>
            <a:ext cx="1235246" cy="369332"/>
          </a:xfrm>
          <a:prstGeom prst="rect">
            <a:avLst/>
          </a:prstGeom>
          <a:noFill/>
        </p:spPr>
        <p:txBody>
          <a:bodyPr wrap="none" rtlCol="0">
            <a:spAutoFit/>
          </a:bodyPr>
          <a:lstStyle/>
          <a:p>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27" name="TextBox 26"/>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cxnSp>
        <p:nvCxnSpPr>
          <p:cNvPr id="28" name="Straight Connector 27"/>
          <p:cNvCxnSpPr/>
          <p:nvPr/>
        </p:nvCxnSpPr>
        <p:spPr>
          <a:xfrm flipV="1">
            <a:off x="1623544" y="2446656"/>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64245" y="2109446"/>
            <a:ext cx="441146" cy="369332"/>
          </a:xfrm>
          <a:prstGeom prst="rect">
            <a:avLst/>
          </a:prstGeom>
          <a:noFill/>
        </p:spPr>
        <p:txBody>
          <a:bodyPr wrap="none" rtlCol="0">
            <a:spAutoFit/>
          </a:bodyPr>
          <a:lstStyle/>
          <a:p>
            <a:r>
              <a:rPr lang="en-US" b="1" dirty="0" smtClean="0">
                <a:solidFill>
                  <a:schemeClr val="accent5">
                    <a:lumMod val="75000"/>
                  </a:schemeClr>
                </a:solidFill>
                <a:latin typeface="Corbel"/>
                <a:ea typeface="Palatino" charset="0"/>
                <a:cs typeface="Corbel"/>
              </a:rPr>
              <a:t>w</a:t>
            </a:r>
            <a:r>
              <a:rPr lang="en-US" b="1" baseline="-25000" dirty="0" smtClean="0">
                <a:solidFill>
                  <a:schemeClr val="accent5">
                    <a:lumMod val="75000"/>
                  </a:schemeClr>
                </a:solidFill>
                <a:latin typeface="Corbel"/>
                <a:ea typeface="Palatino" charset="0"/>
                <a:cs typeface="Corbel"/>
              </a:rPr>
              <a:t>2</a:t>
            </a:r>
            <a:endParaRPr lang="en-US" b="1" baseline="-25000" dirty="0">
              <a:solidFill>
                <a:schemeClr val="accent5">
                  <a:lumMod val="75000"/>
                </a:schemeClr>
              </a:solidFill>
              <a:latin typeface="Corbel"/>
              <a:ea typeface="Palatino" charset="0"/>
              <a:cs typeface="Corbel"/>
            </a:endParaRPr>
          </a:p>
        </p:txBody>
      </p:sp>
      <p:sp>
        <p:nvSpPr>
          <p:cNvPr id="30" name="Right Arrow 29"/>
          <p:cNvSpPr/>
          <p:nvPr/>
        </p:nvSpPr>
        <p:spPr>
          <a:xfrm>
            <a:off x="852135" y="2867798"/>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1" name="Right Arrow 30"/>
          <p:cNvSpPr/>
          <p:nvPr/>
        </p:nvSpPr>
        <p:spPr>
          <a:xfrm>
            <a:off x="1310606" y="3384948"/>
            <a:ext cx="87534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2" name="Right Arrow 31"/>
          <p:cNvSpPr/>
          <p:nvPr/>
        </p:nvSpPr>
        <p:spPr>
          <a:xfrm>
            <a:off x="1628725" y="3876955"/>
            <a:ext cx="707383" cy="4503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Right Arrow 33"/>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TextBox 34"/>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6" name="TextBox 35"/>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7" name="TextBox 36"/>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8" name="TextBox 37"/>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9" name="Straight Connector 38"/>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2" name="Straight Connector 41"/>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8" name="Right Arrow 47"/>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49" name="Right Arrow 48"/>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0" name="Right Arrow 49"/>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4" name="Right Arrow 53"/>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5" name="Right Arrow 54"/>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6" name="TextBox 55"/>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7" name="TextBox 56"/>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8" name="TextBox 57"/>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9" name="TextBox 58"/>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60" name="Straight Connector 59"/>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Right Arrow 61"/>
          <p:cNvSpPr/>
          <p:nvPr/>
        </p:nvSpPr>
        <p:spPr>
          <a:xfrm>
            <a:off x="8026926" y="2916091"/>
            <a:ext cx="687891" cy="480814"/>
          </a:xfrm>
          <a:prstGeom prst="rightArrow">
            <a:avLst/>
          </a:prstGeom>
          <a:solidFill>
            <a:srgbClr val="CB7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3" name="TextBox 62"/>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64" name="Straight Connector 63"/>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7615596" y="243130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7" name="TextBox 66"/>
          <p:cNvSpPr txBox="1"/>
          <p:nvPr/>
        </p:nvSpPr>
        <p:spPr>
          <a:xfrm>
            <a:off x="7922493" y="2139327"/>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68" name="Straight Connector 67"/>
          <p:cNvCxnSpPr/>
          <p:nvPr/>
        </p:nvCxnSpPr>
        <p:spPr>
          <a:xfrm flipV="1">
            <a:off x="8014762" y="242106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471876" y="214536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70" name="Right Arrow 69"/>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71" name="Right Arrow 70"/>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7204667" y="3901612"/>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3" name="Right Arrow 72"/>
          <p:cNvSpPr/>
          <p:nvPr/>
        </p:nvSpPr>
        <p:spPr>
          <a:xfrm>
            <a:off x="7749537" y="3891785"/>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4" name="Right Arrow 73"/>
          <p:cNvSpPr/>
          <p:nvPr/>
        </p:nvSpPr>
        <p:spPr>
          <a:xfrm>
            <a:off x="7482879" y="289640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5" name="Right Arrow 74"/>
          <p:cNvSpPr/>
          <p:nvPr/>
        </p:nvSpPr>
        <p:spPr>
          <a:xfrm>
            <a:off x="7632527" y="3386623"/>
            <a:ext cx="729934" cy="480814"/>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6" name="Rectangle 75"/>
          <p:cNvSpPr/>
          <p:nvPr/>
        </p:nvSpPr>
        <p:spPr>
          <a:xfrm>
            <a:off x="5715276" y="1702685"/>
            <a:ext cx="3207660" cy="2950995"/>
          </a:xfrm>
          <a:prstGeom prst="rect">
            <a:avLst/>
          </a:prstGeom>
          <a:solidFill>
            <a:srgbClr val="FFFFFF">
              <a:alpha val="91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09968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4486773" y="4199447"/>
            <a:ext cx="3170189" cy="1124346"/>
          </a:xfrm>
          <a:prstGeom prst="rect">
            <a:avLst/>
          </a:prstGeom>
          <a:solidFill>
            <a:schemeClr val="accent5">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lstStyle/>
          <a:p>
            <a:r>
              <a:rPr lang="en-US" dirty="0" smtClean="0"/>
              <a:t>Mini-batch SGD</a:t>
            </a:r>
            <a:endParaRPr lang="en-US" dirty="0"/>
          </a:p>
        </p:txBody>
      </p:sp>
      <p:sp>
        <p:nvSpPr>
          <p:cNvPr id="424" name="TextBox 423"/>
          <p:cNvSpPr txBox="1"/>
          <p:nvPr/>
        </p:nvSpPr>
        <p:spPr>
          <a:xfrm flipH="1">
            <a:off x="3529703" y="1526970"/>
            <a:ext cx="5360549" cy="461665"/>
          </a:xfrm>
          <a:prstGeom prst="rect">
            <a:avLst/>
          </a:prstGeom>
          <a:noFill/>
        </p:spPr>
        <p:txBody>
          <a:bodyPr wrap="square" rtlCol="0">
            <a:spAutoFit/>
          </a:bodyPr>
          <a:lstStyle/>
          <a:p>
            <a:pPr algn="ctr"/>
            <a:r>
              <a:rPr lang="en-US" sz="2400" dirty="0">
                <a:solidFill>
                  <a:prstClr val="black"/>
                </a:solidFill>
                <a:latin typeface="Corbel"/>
                <a:cs typeface="Corbel"/>
              </a:rPr>
              <a:t>F(w) is the empirical risk function</a:t>
            </a:r>
          </a:p>
        </p:txBody>
      </p:sp>
      <p:sp>
        <p:nvSpPr>
          <p:cNvPr id="46" name="Freeform 45"/>
          <p:cNvSpPr/>
          <p:nvPr/>
        </p:nvSpPr>
        <p:spPr>
          <a:xfrm>
            <a:off x="556403" y="2143642"/>
            <a:ext cx="2400970" cy="1998622"/>
          </a:xfrm>
          <a:custGeom>
            <a:avLst/>
            <a:gdLst>
              <a:gd name="connsiteX0" fmla="*/ 0 w 1828800"/>
              <a:gd name="connsiteY0" fmla="*/ 21020 h 1713196"/>
              <a:gd name="connsiteX1" fmla="*/ 861848 w 1828800"/>
              <a:gd name="connsiteY1" fmla="*/ 1713186 h 1713196"/>
              <a:gd name="connsiteX2" fmla="*/ 1828800 w 1828800"/>
              <a:gd name="connsiteY2" fmla="*/ 0 h 1713196"/>
              <a:gd name="connsiteX0" fmla="*/ 0 w 1828800"/>
              <a:gd name="connsiteY0" fmla="*/ 21020 h 1713196"/>
              <a:gd name="connsiteX1" fmla="*/ 861848 w 1828800"/>
              <a:gd name="connsiteY1" fmla="*/ 1713186 h 1713196"/>
              <a:gd name="connsiteX2" fmla="*/ 1828800 w 1828800"/>
              <a:gd name="connsiteY2" fmla="*/ 0 h 1713196"/>
              <a:gd name="connsiteX0" fmla="*/ 0 w 1828800"/>
              <a:gd name="connsiteY0" fmla="*/ 21020 h 1713197"/>
              <a:gd name="connsiteX1" fmla="*/ 861848 w 1828800"/>
              <a:gd name="connsiteY1" fmla="*/ 1713186 h 1713197"/>
              <a:gd name="connsiteX2" fmla="*/ 1828800 w 1828800"/>
              <a:gd name="connsiteY2" fmla="*/ 0 h 1713197"/>
              <a:gd name="connsiteX0" fmla="*/ 0 w 1828800"/>
              <a:gd name="connsiteY0" fmla="*/ 21020 h 1713197"/>
              <a:gd name="connsiteX1" fmla="*/ 915374 w 1828800"/>
              <a:gd name="connsiteY1" fmla="*/ 1713186 h 1713197"/>
              <a:gd name="connsiteX2" fmla="*/ 1828800 w 1828800"/>
              <a:gd name="connsiteY2" fmla="*/ 0 h 1713197"/>
              <a:gd name="connsiteX0" fmla="*/ 0 w 1828800"/>
              <a:gd name="connsiteY0" fmla="*/ 21020 h 1713197"/>
              <a:gd name="connsiteX1" fmla="*/ 888611 w 1828800"/>
              <a:gd name="connsiteY1" fmla="*/ 1713186 h 1713197"/>
              <a:gd name="connsiteX2" fmla="*/ 1828800 w 1828800"/>
              <a:gd name="connsiteY2" fmla="*/ 0 h 1713197"/>
              <a:gd name="connsiteX0" fmla="*/ 0 w 1828800"/>
              <a:gd name="connsiteY0" fmla="*/ 21020 h 1713197"/>
              <a:gd name="connsiteX1" fmla="*/ 915374 w 1828800"/>
              <a:gd name="connsiteY1" fmla="*/ 1713186 h 1713197"/>
              <a:gd name="connsiteX2" fmla="*/ 1828800 w 1828800"/>
              <a:gd name="connsiteY2" fmla="*/ 0 h 1713197"/>
              <a:gd name="connsiteX0" fmla="*/ 0 w 1828800"/>
              <a:gd name="connsiteY0" fmla="*/ 21020 h 1722609"/>
              <a:gd name="connsiteX1" fmla="*/ 888611 w 1828800"/>
              <a:gd name="connsiteY1" fmla="*/ 1722599 h 1722609"/>
              <a:gd name="connsiteX2" fmla="*/ 1828800 w 1828800"/>
              <a:gd name="connsiteY2" fmla="*/ 0 h 1722609"/>
              <a:gd name="connsiteX0" fmla="*/ 0 w 1828800"/>
              <a:gd name="connsiteY0" fmla="*/ 21020 h 1745558"/>
              <a:gd name="connsiteX1" fmla="*/ 907765 w 1828800"/>
              <a:gd name="connsiteY1" fmla="*/ 1745548 h 1745558"/>
              <a:gd name="connsiteX2" fmla="*/ 1828800 w 1828800"/>
              <a:gd name="connsiteY2" fmla="*/ 0 h 1745558"/>
              <a:gd name="connsiteX0" fmla="*/ 0 w 1828800"/>
              <a:gd name="connsiteY0" fmla="*/ 21020 h 1745558"/>
              <a:gd name="connsiteX1" fmla="*/ 907765 w 1828800"/>
              <a:gd name="connsiteY1" fmla="*/ 1745548 h 1745558"/>
              <a:gd name="connsiteX2" fmla="*/ 1828800 w 1828800"/>
              <a:gd name="connsiteY2" fmla="*/ 0 h 1745558"/>
              <a:gd name="connsiteX0" fmla="*/ 0 w 1828800"/>
              <a:gd name="connsiteY0" fmla="*/ 21020 h 1745620"/>
              <a:gd name="connsiteX1" fmla="*/ 907765 w 1828800"/>
              <a:gd name="connsiteY1" fmla="*/ 1745548 h 1745620"/>
              <a:gd name="connsiteX2" fmla="*/ 1828800 w 1828800"/>
              <a:gd name="connsiteY2" fmla="*/ 0 h 1745620"/>
              <a:gd name="connsiteX0" fmla="*/ 0 w 1828800"/>
              <a:gd name="connsiteY0" fmla="*/ 21020 h 1745590"/>
              <a:gd name="connsiteX1" fmla="*/ 907765 w 1828800"/>
              <a:gd name="connsiteY1" fmla="*/ 1745548 h 1745590"/>
              <a:gd name="connsiteX2" fmla="*/ 1828800 w 1828800"/>
              <a:gd name="connsiteY2" fmla="*/ 0 h 1745590"/>
              <a:gd name="connsiteX0" fmla="*/ 0 w 1828800"/>
              <a:gd name="connsiteY0" fmla="*/ 21020 h 1745590"/>
              <a:gd name="connsiteX1" fmla="*/ 907765 w 1828800"/>
              <a:gd name="connsiteY1" fmla="*/ 1745548 h 1745590"/>
              <a:gd name="connsiteX2" fmla="*/ 1828800 w 1828800"/>
              <a:gd name="connsiteY2" fmla="*/ 0 h 1745590"/>
              <a:gd name="connsiteX0" fmla="*/ 0 w 1828800"/>
              <a:gd name="connsiteY0" fmla="*/ 21020 h 1745579"/>
              <a:gd name="connsiteX1" fmla="*/ 907765 w 1828800"/>
              <a:gd name="connsiteY1" fmla="*/ 1745548 h 1745579"/>
              <a:gd name="connsiteX2" fmla="*/ 1828800 w 1828800"/>
              <a:gd name="connsiteY2" fmla="*/ 0 h 1745579"/>
              <a:gd name="connsiteX0" fmla="*/ 0 w 1828800"/>
              <a:gd name="connsiteY0" fmla="*/ 21020 h 1768526"/>
              <a:gd name="connsiteX1" fmla="*/ 894996 w 1828800"/>
              <a:gd name="connsiteY1" fmla="*/ 1768497 h 1768526"/>
              <a:gd name="connsiteX2" fmla="*/ 1828800 w 1828800"/>
              <a:gd name="connsiteY2" fmla="*/ 0 h 1768526"/>
              <a:gd name="connsiteX0" fmla="*/ 0 w 1828800"/>
              <a:gd name="connsiteY0" fmla="*/ 21020 h 1768515"/>
              <a:gd name="connsiteX1" fmla="*/ 894996 w 1828800"/>
              <a:gd name="connsiteY1" fmla="*/ 1768497 h 1768515"/>
              <a:gd name="connsiteX2" fmla="*/ 1828800 w 1828800"/>
              <a:gd name="connsiteY2" fmla="*/ 0 h 1768515"/>
              <a:gd name="connsiteX0" fmla="*/ 0 w 1828800"/>
              <a:gd name="connsiteY0" fmla="*/ 21020 h 1768515"/>
              <a:gd name="connsiteX1" fmla="*/ 894996 w 1828800"/>
              <a:gd name="connsiteY1" fmla="*/ 1768497 h 1768515"/>
              <a:gd name="connsiteX2" fmla="*/ 1828800 w 1828800"/>
              <a:gd name="connsiteY2" fmla="*/ 0 h 1768515"/>
              <a:gd name="connsiteX0" fmla="*/ 0 w 1828800"/>
              <a:gd name="connsiteY0" fmla="*/ 21020 h 1768515"/>
              <a:gd name="connsiteX1" fmla="*/ 894996 w 1828800"/>
              <a:gd name="connsiteY1" fmla="*/ 1768497 h 1768515"/>
              <a:gd name="connsiteX2" fmla="*/ 1828800 w 1828800"/>
              <a:gd name="connsiteY2" fmla="*/ 0 h 1768515"/>
              <a:gd name="connsiteX0" fmla="*/ 0 w 1828800"/>
              <a:gd name="connsiteY0" fmla="*/ 36319 h 1768612"/>
              <a:gd name="connsiteX1" fmla="*/ 894996 w 1828800"/>
              <a:gd name="connsiteY1" fmla="*/ 1768497 h 1768612"/>
              <a:gd name="connsiteX2" fmla="*/ 1828800 w 1828800"/>
              <a:gd name="connsiteY2" fmla="*/ 0 h 1768612"/>
              <a:gd name="connsiteX0" fmla="*/ 0 w 1828800"/>
              <a:gd name="connsiteY0" fmla="*/ 36319 h 1768620"/>
              <a:gd name="connsiteX1" fmla="*/ 894996 w 1828800"/>
              <a:gd name="connsiteY1" fmla="*/ 1768497 h 1768620"/>
              <a:gd name="connsiteX2" fmla="*/ 1828800 w 1828800"/>
              <a:gd name="connsiteY2" fmla="*/ 0 h 1768620"/>
            </a:gdLst>
            <a:ahLst/>
            <a:cxnLst>
              <a:cxn ang="0">
                <a:pos x="connsiteX0" y="connsiteY0"/>
              </a:cxn>
              <a:cxn ang="0">
                <a:pos x="connsiteX1" y="connsiteY1"/>
              </a:cxn>
              <a:cxn ang="0">
                <a:pos x="connsiteX2" y="connsiteY2"/>
              </a:cxn>
            </a:cxnLst>
            <a:rect l="l" t="t" r="r" b="b"/>
            <a:pathLst>
              <a:path w="1828800" h="1768620">
                <a:moveTo>
                  <a:pt x="0" y="36319"/>
                </a:moveTo>
                <a:cubicBezTo>
                  <a:pt x="402874" y="1563046"/>
                  <a:pt x="590196" y="1774550"/>
                  <a:pt x="894996" y="1768497"/>
                </a:cubicBezTo>
                <a:cubicBezTo>
                  <a:pt x="1199796" y="1762444"/>
                  <a:pt x="1554539" y="1093892"/>
                  <a:pt x="1828800" y="0"/>
                </a:cubicBezTo>
              </a:path>
            </a:pathLst>
          </a:custGeom>
          <a:noFill/>
          <a:ln w="1905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48" name="Straight Arrow Connector 47"/>
          <p:cNvCxnSpPr/>
          <p:nvPr/>
        </p:nvCxnSpPr>
        <p:spPr>
          <a:xfrm>
            <a:off x="722965" y="2726037"/>
            <a:ext cx="193123" cy="5116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p:nvPr/>
        </p:nvCxnSpPr>
        <p:spPr>
          <a:xfrm>
            <a:off x="917005" y="3242809"/>
            <a:ext cx="217696" cy="49460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0" name="Oval 49"/>
          <p:cNvSpPr/>
          <p:nvPr/>
        </p:nvSpPr>
        <p:spPr>
          <a:xfrm>
            <a:off x="687059" y="2706756"/>
            <a:ext cx="73152" cy="7315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51" name="Oval 50"/>
          <p:cNvSpPr/>
          <p:nvPr/>
        </p:nvSpPr>
        <p:spPr>
          <a:xfrm>
            <a:off x="881105" y="3223549"/>
            <a:ext cx="73152" cy="7315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52" name="Picture 51"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567" y="1831637"/>
            <a:ext cx="614391" cy="277226"/>
          </a:xfrm>
          <a:prstGeom prst="rect">
            <a:avLst/>
          </a:prstGeom>
        </p:spPr>
      </p:pic>
      <p:sp>
        <p:nvSpPr>
          <p:cNvPr id="53" name="Oval 52"/>
          <p:cNvSpPr/>
          <p:nvPr/>
        </p:nvSpPr>
        <p:spPr>
          <a:xfrm>
            <a:off x="1116785" y="3719512"/>
            <a:ext cx="73152" cy="73152"/>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54" name="Straight Arrow Connector 53"/>
          <p:cNvCxnSpPr/>
          <p:nvPr/>
        </p:nvCxnSpPr>
        <p:spPr>
          <a:xfrm>
            <a:off x="1163096" y="3790813"/>
            <a:ext cx="283909" cy="33179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56" name="Rounded Rectangular Callout 55"/>
          <p:cNvSpPr/>
          <p:nvPr/>
        </p:nvSpPr>
        <p:spPr>
          <a:xfrm>
            <a:off x="5527780" y="5371654"/>
            <a:ext cx="2627262" cy="989637"/>
          </a:xfrm>
          <a:prstGeom prst="wedgeRoundRectCallout">
            <a:avLst>
              <a:gd name="adj1" fmla="val -21888"/>
              <a:gd name="adj2" fmla="val -66206"/>
              <a:gd name="adj3" fmla="val 16667"/>
            </a:avLst>
          </a:prstGeom>
          <a:solidFill>
            <a:schemeClr val="accent5">
              <a:lumMod val="20000"/>
              <a:lumOff val="8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black"/>
                </a:solidFill>
                <a:latin typeface="Calibri"/>
              </a:rPr>
              <a:t>Noisier, but computationally </a:t>
            </a:r>
            <a:r>
              <a:rPr lang="en-US" sz="2000" dirty="0">
                <a:solidFill>
                  <a:prstClr val="black"/>
                </a:solidFill>
                <a:latin typeface="Calibri"/>
              </a:rPr>
              <a:t>tractable</a:t>
            </a:r>
          </a:p>
        </p:txBody>
      </p:sp>
      <p:pic>
        <p:nvPicPr>
          <p:cNvPr id="3" name="Picture 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93481" y="2136524"/>
            <a:ext cx="4549137" cy="991711"/>
          </a:xfrm>
          <a:prstGeom prst="rect">
            <a:avLst/>
          </a:prstGeom>
        </p:spPr>
      </p:pic>
      <p:pic>
        <p:nvPicPr>
          <p:cNvPr id="4" name="Picture 3"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1358" y="3487552"/>
            <a:ext cx="344533" cy="355299"/>
          </a:xfrm>
          <a:prstGeom prst="rect">
            <a:avLst/>
          </a:prstGeom>
        </p:spPr>
      </p:pic>
      <p:sp>
        <p:nvSpPr>
          <p:cNvPr id="17" name="TextBox 16"/>
          <p:cNvSpPr txBox="1"/>
          <p:nvPr/>
        </p:nvSpPr>
        <p:spPr>
          <a:xfrm flipH="1">
            <a:off x="4903171" y="3449167"/>
            <a:ext cx="4472604" cy="461665"/>
          </a:xfrm>
          <a:prstGeom prst="rect">
            <a:avLst/>
          </a:prstGeom>
          <a:noFill/>
        </p:spPr>
        <p:txBody>
          <a:bodyPr wrap="square" rtlCol="0">
            <a:spAutoFit/>
          </a:bodyPr>
          <a:lstStyle/>
          <a:p>
            <a:r>
              <a:rPr lang="en-US" sz="2400" dirty="0" smtClean="0">
                <a:solidFill>
                  <a:prstClr val="black"/>
                </a:solidFill>
                <a:latin typeface="Corbel"/>
                <a:cs typeface="Corbel"/>
              </a:rPr>
              <a:t>is the </a:t>
            </a:r>
            <a:r>
              <a:rPr lang="en-US" sz="2400" i="1" dirty="0" smtClean="0">
                <a:solidFill>
                  <a:prstClr val="black"/>
                </a:solidFill>
                <a:latin typeface="Corbel"/>
                <a:cs typeface="Corbel"/>
              </a:rPr>
              <a:t>n</a:t>
            </a:r>
            <a:r>
              <a:rPr lang="en-US" sz="2400" dirty="0" smtClean="0">
                <a:solidFill>
                  <a:prstClr val="black"/>
                </a:solidFill>
                <a:latin typeface="Corbel"/>
                <a:cs typeface="Corbel"/>
              </a:rPr>
              <a:t>-</a:t>
            </a:r>
            <a:r>
              <a:rPr lang="en-US" sz="2400" dirty="0" err="1" smtClean="0">
                <a:solidFill>
                  <a:prstClr val="black"/>
                </a:solidFill>
                <a:latin typeface="Corbel"/>
                <a:cs typeface="Corbel"/>
              </a:rPr>
              <a:t>th</a:t>
            </a:r>
            <a:r>
              <a:rPr lang="en-US" sz="2400" dirty="0" smtClean="0">
                <a:solidFill>
                  <a:prstClr val="black"/>
                </a:solidFill>
                <a:latin typeface="Corbel"/>
                <a:cs typeface="Corbel"/>
              </a:rPr>
              <a:t> labeled sample </a:t>
            </a:r>
          </a:p>
        </p:txBody>
      </p:sp>
      <p:sp>
        <p:nvSpPr>
          <p:cNvPr id="19" name="TextBox 18"/>
          <p:cNvSpPr txBox="1"/>
          <p:nvPr/>
        </p:nvSpPr>
        <p:spPr>
          <a:xfrm>
            <a:off x="282207" y="5778606"/>
            <a:ext cx="4958774" cy="830997"/>
          </a:xfrm>
          <a:prstGeom prst="rect">
            <a:avLst/>
          </a:prstGeom>
          <a:noFill/>
        </p:spPr>
        <p:txBody>
          <a:bodyPr wrap="square" rtlCol="0">
            <a:spAutoFit/>
          </a:bodyPr>
          <a:lstStyle/>
          <a:p>
            <a:r>
              <a:rPr lang="en-US" sz="2400" dirty="0" smtClean="0">
                <a:solidFill>
                  <a:srgbClr val="C00000">
                    <a:lumMod val="75000"/>
                  </a:srgbClr>
                </a:solidFill>
                <a:latin typeface="Calibri"/>
              </a:rPr>
              <a:t>For large training datasets single-node SGD can be prohibitively slow</a:t>
            </a:r>
            <a:r>
              <a:rPr lang="mr-IN" sz="2400" dirty="0" smtClean="0">
                <a:solidFill>
                  <a:srgbClr val="C00000">
                    <a:lumMod val="75000"/>
                  </a:srgbClr>
                </a:solidFill>
                <a:latin typeface="Mangal"/>
              </a:rPr>
              <a:t>…</a:t>
            </a:r>
            <a:endParaRPr lang="en-US" sz="2400" dirty="0">
              <a:solidFill>
                <a:srgbClr val="C00000">
                  <a:lumMod val="75000"/>
                </a:srgbClr>
              </a:solidFill>
              <a:latin typeface="Calibri"/>
            </a:endParaRPr>
          </a:p>
        </p:txBody>
      </p:sp>
      <p:pic>
        <p:nvPicPr>
          <p:cNvPr id="6" name="Picture 5"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9444" y="4255469"/>
            <a:ext cx="5620639" cy="1033289"/>
          </a:xfrm>
          <a:prstGeom prst="rect">
            <a:avLst/>
          </a:prstGeom>
        </p:spPr>
      </p:pic>
      <p:pic>
        <p:nvPicPr>
          <p:cNvPr id="7" name="Picture 6" descr="latex-image-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4832" y="5336021"/>
            <a:ext cx="979700" cy="284188"/>
          </a:xfrm>
          <a:prstGeom prst="rect">
            <a:avLst/>
          </a:prstGeom>
        </p:spPr>
      </p:pic>
    </p:spTree>
    <p:extLst>
      <p:ext uri="{BB962C8B-B14F-4D97-AF65-F5344CB8AC3E}">
        <p14:creationId xmlns:p14="http://schemas.microsoft.com/office/powerpoint/2010/main" val="18808172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1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sp>
        <p:nvSpPr>
          <p:cNvPr id="11" name="TextBox 10"/>
          <p:cNvSpPr txBox="1"/>
          <p:nvPr/>
        </p:nvSpPr>
        <p:spPr>
          <a:xfrm>
            <a:off x="3457583" y="1187541"/>
            <a:ext cx="2115333" cy="461665"/>
          </a:xfrm>
          <a:prstGeom prst="rect">
            <a:avLst/>
          </a:prstGeom>
          <a:noFill/>
        </p:spPr>
        <p:txBody>
          <a:bodyPr wrap="none" rtlCol="0">
            <a:spAutoFit/>
          </a:bodyPr>
          <a:lstStyle/>
          <a:p>
            <a:r>
              <a:rPr lang="en-US" sz="2400" b="1" dirty="0" err="1" smtClean="0">
                <a:latin typeface="Corbel"/>
                <a:cs typeface="Corbel"/>
              </a:rPr>
              <a:t>Async</a:t>
            </a:r>
            <a:r>
              <a:rPr lang="en-US" sz="2400" b="1" dirty="0" smtClean="0">
                <a:latin typeface="Corbel"/>
                <a:cs typeface="Corbel"/>
              </a:rPr>
              <a:t> variants</a:t>
            </a:r>
            <a:endParaRPr lang="en-US" sz="2400" b="1" dirty="0">
              <a:latin typeface="Corbel"/>
              <a:cs typeface="Corbel"/>
            </a:endParaRPr>
          </a:p>
        </p:txBody>
      </p:sp>
      <p:sp>
        <p:nvSpPr>
          <p:cNvPr id="9" name="Right Arrow 8"/>
          <p:cNvSpPr/>
          <p:nvPr/>
        </p:nvSpPr>
        <p:spPr>
          <a:xfrm>
            <a:off x="852137" y="3349387"/>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3" name="Right Arrow 12"/>
          <p:cNvSpPr/>
          <p:nvPr/>
        </p:nvSpPr>
        <p:spPr>
          <a:xfrm>
            <a:off x="855043" y="3856117"/>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4" name="TextBox 13"/>
          <p:cNvSpPr txBox="1"/>
          <p:nvPr/>
        </p:nvSpPr>
        <p:spPr>
          <a:xfrm>
            <a:off x="329956" y="2816226"/>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5" name="TextBox 14"/>
          <p:cNvSpPr txBox="1"/>
          <p:nvPr/>
        </p:nvSpPr>
        <p:spPr>
          <a:xfrm>
            <a:off x="329956" y="3336172"/>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6" name="TextBox 15"/>
          <p:cNvSpPr txBox="1"/>
          <p:nvPr/>
        </p:nvSpPr>
        <p:spPr>
          <a:xfrm>
            <a:off x="329956" y="3818256"/>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7" name="TextBox 16"/>
          <p:cNvSpPr txBox="1"/>
          <p:nvPr/>
        </p:nvSpPr>
        <p:spPr>
          <a:xfrm>
            <a:off x="327715" y="2412366"/>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8" name="Straight Connector 17"/>
          <p:cNvCxnSpPr/>
          <p:nvPr/>
        </p:nvCxnSpPr>
        <p:spPr>
          <a:xfrm>
            <a:off x="833232" y="2627809"/>
            <a:ext cx="1604476"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47088" y="241236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1893536" y="2855358"/>
            <a:ext cx="544172" cy="480814"/>
          </a:xfrm>
          <a:prstGeom prst="rightArrow">
            <a:avLst/>
          </a:prstGeom>
          <a:solidFill>
            <a:srgbClr val="905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1" name="TextBox 20"/>
          <p:cNvSpPr txBox="1"/>
          <p:nvPr/>
        </p:nvSpPr>
        <p:spPr>
          <a:xfrm>
            <a:off x="678957" y="2103240"/>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2" name="Straight Connector 21"/>
          <p:cNvCxnSpPr/>
          <p:nvPr/>
        </p:nvCxnSpPr>
        <p:spPr>
          <a:xfrm flipH="1" flipV="1">
            <a:off x="1301359" y="243969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887254" y="2406650"/>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85357" y="2115940"/>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5" name="TextBox 24"/>
          <p:cNvSpPr txBox="1"/>
          <p:nvPr/>
        </p:nvSpPr>
        <p:spPr>
          <a:xfrm>
            <a:off x="1758457" y="2128640"/>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sp>
        <p:nvSpPr>
          <p:cNvPr id="26" name="TextBox 25"/>
          <p:cNvSpPr txBox="1"/>
          <p:nvPr/>
        </p:nvSpPr>
        <p:spPr>
          <a:xfrm>
            <a:off x="734345" y="1587318"/>
            <a:ext cx="1235246" cy="369332"/>
          </a:xfrm>
          <a:prstGeom prst="rect">
            <a:avLst/>
          </a:prstGeom>
          <a:noFill/>
        </p:spPr>
        <p:txBody>
          <a:bodyPr wrap="none" rtlCol="0">
            <a:spAutoFit/>
          </a:bodyPr>
          <a:lstStyle/>
          <a:p>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27" name="TextBox 26"/>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cxnSp>
        <p:nvCxnSpPr>
          <p:cNvPr id="28" name="Straight Connector 27"/>
          <p:cNvCxnSpPr/>
          <p:nvPr/>
        </p:nvCxnSpPr>
        <p:spPr>
          <a:xfrm flipV="1">
            <a:off x="1623544" y="2446656"/>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64245" y="2109446"/>
            <a:ext cx="441146" cy="369332"/>
          </a:xfrm>
          <a:prstGeom prst="rect">
            <a:avLst/>
          </a:prstGeom>
          <a:noFill/>
        </p:spPr>
        <p:txBody>
          <a:bodyPr wrap="none" rtlCol="0">
            <a:spAutoFit/>
          </a:bodyPr>
          <a:lstStyle/>
          <a:p>
            <a:r>
              <a:rPr lang="en-US" b="1" dirty="0" smtClean="0">
                <a:solidFill>
                  <a:schemeClr val="accent5">
                    <a:lumMod val="75000"/>
                  </a:schemeClr>
                </a:solidFill>
                <a:latin typeface="Corbel"/>
                <a:ea typeface="Palatino" charset="0"/>
                <a:cs typeface="Corbel"/>
              </a:rPr>
              <a:t>w</a:t>
            </a:r>
            <a:r>
              <a:rPr lang="en-US" b="1" baseline="-25000" dirty="0" smtClean="0">
                <a:solidFill>
                  <a:schemeClr val="accent5">
                    <a:lumMod val="75000"/>
                  </a:schemeClr>
                </a:solidFill>
                <a:latin typeface="Corbel"/>
                <a:ea typeface="Palatino" charset="0"/>
                <a:cs typeface="Corbel"/>
              </a:rPr>
              <a:t>2</a:t>
            </a:r>
            <a:endParaRPr lang="en-US" b="1" baseline="-25000" dirty="0">
              <a:solidFill>
                <a:schemeClr val="accent5">
                  <a:lumMod val="75000"/>
                </a:schemeClr>
              </a:solidFill>
              <a:latin typeface="Corbel"/>
              <a:ea typeface="Palatino" charset="0"/>
              <a:cs typeface="Corbel"/>
            </a:endParaRPr>
          </a:p>
        </p:txBody>
      </p:sp>
      <p:sp>
        <p:nvSpPr>
          <p:cNvPr id="30" name="Right Arrow 29"/>
          <p:cNvSpPr/>
          <p:nvPr/>
        </p:nvSpPr>
        <p:spPr>
          <a:xfrm>
            <a:off x="852135" y="2867798"/>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1" name="Right Arrow 30"/>
          <p:cNvSpPr/>
          <p:nvPr/>
        </p:nvSpPr>
        <p:spPr>
          <a:xfrm>
            <a:off x="1310606" y="3384948"/>
            <a:ext cx="87534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2" name="Right Arrow 31"/>
          <p:cNvSpPr/>
          <p:nvPr/>
        </p:nvSpPr>
        <p:spPr>
          <a:xfrm>
            <a:off x="1628725" y="3876955"/>
            <a:ext cx="707383" cy="4503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Right Arrow 33"/>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TextBox 34"/>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6" name="TextBox 35"/>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7" name="TextBox 36"/>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8" name="TextBox 37"/>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9" name="Straight Connector 38"/>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2" name="Straight Connector 41"/>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4685084" y="243130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7" name="TextBox 46"/>
          <p:cNvSpPr txBox="1"/>
          <p:nvPr/>
        </p:nvSpPr>
        <p:spPr>
          <a:xfrm>
            <a:off x="4503264" y="213266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Right Arrow 47"/>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49" name="Right Arrow 48"/>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0" name="Right Arrow 49"/>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4" name="Right Arrow 53"/>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5" name="Right Arrow 54"/>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6" name="TextBox 55"/>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7" name="TextBox 56"/>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8" name="TextBox 57"/>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9" name="TextBox 58"/>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60" name="Straight Connector 59"/>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Right Arrow 61"/>
          <p:cNvSpPr/>
          <p:nvPr/>
        </p:nvSpPr>
        <p:spPr>
          <a:xfrm>
            <a:off x="8026926" y="2916091"/>
            <a:ext cx="687891" cy="480814"/>
          </a:xfrm>
          <a:prstGeom prst="rightArrow">
            <a:avLst/>
          </a:prstGeom>
          <a:solidFill>
            <a:srgbClr val="CB7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3" name="TextBox 62"/>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64" name="Straight Connector 63"/>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7615596" y="243130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7" name="TextBox 66"/>
          <p:cNvSpPr txBox="1"/>
          <p:nvPr/>
        </p:nvSpPr>
        <p:spPr>
          <a:xfrm>
            <a:off x="7922493" y="2139327"/>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68" name="Straight Connector 67"/>
          <p:cNvCxnSpPr/>
          <p:nvPr/>
        </p:nvCxnSpPr>
        <p:spPr>
          <a:xfrm flipV="1">
            <a:off x="8014762" y="242106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471876" y="214536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70" name="Right Arrow 69"/>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71" name="Right Arrow 70"/>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7204667" y="3901612"/>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3" name="Right Arrow 72"/>
          <p:cNvSpPr/>
          <p:nvPr/>
        </p:nvSpPr>
        <p:spPr>
          <a:xfrm>
            <a:off x="7749537" y="3891785"/>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4" name="Right Arrow 73"/>
          <p:cNvSpPr/>
          <p:nvPr/>
        </p:nvSpPr>
        <p:spPr>
          <a:xfrm>
            <a:off x="7482879" y="289640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5" name="Right Arrow 74"/>
          <p:cNvSpPr/>
          <p:nvPr/>
        </p:nvSpPr>
        <p:spPr>
          <a:xfrm>
            <a:off x="7632527" y="3386623"/>
            <a:ext cx="729934" cy="480814"/>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6" name="Rectangle 75"/>
          <p:cNvSpPr/>
          <p:nvPr/>
        </p:nvSpPr>
        <p:spPr>
          <a:xfrm>
            <a:off x="5715276" y="1702685"/>
            <a:ext cx="3207660" cy="2950995"/>
          </a:xfrm>
          <a:prstGeom prst="rect">
            <a:avLst/>
          </a:prstGeom>
          <a:solidFill>
            <a:srgbClr val="FFFFFF">
              <a:alpha val="91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7797392"/>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sp>
        <p:nvSpPr>
          <p:cNvPr id="11" name="TextBox 10"/>
          <p:cNvSpPr txBox="1"/>
          <p:nvPr/>
        </p:nvSpPr>
        <p:spPr>
          <a:xfrm>
            <a:off x="3457583" y="1187541"/>
            <a:ext cx="2115333" cy="461665"/>
          </a:xfrm>
          <a:prstGeom prst="rect">
            <a:avLst/>
          </a:prstGeom>
          <a:noFill/>
        </p:spPr>
        <p:txBody>
          <a:bodyPr wrap="none" rtlCol="0">
            <a:spAutoFit/>
          </a:bodyPr>
          <a:lstStyle/>
          <a:p>
            <a:r>
              <a:rPr lang="en-US" sz="2400" b="1" dirty="0" err="1" smtClean="0">
                <a:latin typeface="Corbel"/>
                <a:cs typeface="Corbel"/>
              </a:rPr>
              <a:t>Async</a:t>
            </a:r>
            <a:r>
              <a:rPr lang="en-US" sz="2400" b="1" dirty="0" smtClean="0">
                <a:latin typeface="Corbel"/>
                <a:cs typeface="Corbel"/>
              </a:rPr>
              <a:t> variants</a:t>
            </a:r>
            <a:endParaRPr lang="en-US" sz="2400" b="1" dirty="0">
              <a:latin typeface="Corbel"/>
              <a:cs typeface="Corbel"/>
            </a:endParaRPr>
          </a:p>
        </p:txBody>
      </p:sp>
      <p:sp>
        <p:nvSpPr>
          <p:cNvPr id="9" name="Right Arrow 8"/>
          <p:cNvSpPr/>
          <p:nvPr/>
        </p:nvSpPr>
        <p:spPr>
          <a:xfrm>
            <a:off x="852137" y="3349387"/>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3" name="Right Arrow 12"/>
          <p:cNvSpPr/>
          <p:nvPr/>
        </p:nvSpPr>
        <p:spPr>
          <a:xfrm>
            <a:off x="855043" y="3856117"/>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4" name="TextBox 13"/>
          <p:cNvSpPr txBox="1"/>
          <p:nvPr/>
        </p:nvSpPr>
        <p:spPr>
          <a:xfrm>
            <a:off x="329956" y="2816226"/>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5" name="TextBox 14"/>
          <p:cNvSpPr txBox="1"/>
          <p:nvPr/>
        </p:nvSpPr>
        <p:spPr>
          <a:xfrm>
            <a:off x="329956" y="3336172"/>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6" name="TextBox 15"/>
          <p:cNvSpPr txBox="1"/>
          <p:nvPr/>
        </p:nvSpPr>
        <p:spPr>
          <a:xfrm>
            <a:off x="329956" y="3818256"/>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7" name="TextBox 16"/>
          <p:cNvSpPr txBox="1"/>
          <p:nvPr/>
        </p:nvSpPr>
        <p:spPr>
          <a:xfrm>
            <a:off x="327715" y="2412366"/>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8" name="Straight Connector 17"/>
          <p:cNvCxnSpPr/>
          <p:nvPr/>
        </p:nvCxnSpPr>
        <p:spPr>
          <a:xfrm>
            <a:off x="833232" y="2627809"/>
            <a:ext cx="1604476"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47088" y="241236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1893536" y="2855358"/>
            <a:ext cx="544172" cy="480814"/>
          </a:xfrm>
          <a:prstGeom prst="rightArrow">
            <a:avLst/>
          </a:prstGeom>
          <a:solidFill>
            <a:srgbClr val="905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1" name="TextBox 20"/>
          <p:cNvSpPr txBox="1"/>
          <p:nvPr/>
        </p:nvSpPr>
        <p:spPr>
          <a:xfrm>
            <a:off x="678957" y="2103240"/>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2" name="Straight Connector 21"/>
          <p:cNvCxnSpPr/>
          <p:nvPr/>
        </p:nvCxnSpPr>
        <p:spPr>
          <a:xfrm flipH="1" flipV="1">
            <a:off x="1301359" y="243969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887254" y="2406650"/>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85357" y="2115940"/>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5" name="TextBox 24"/>
          <p:cNvSpPr txBox="1"/>
          <p:nvPr/>
        </p:nvSpPr>
        <p:spPr>
          <a:xfrm>
            <a:off x="1758457" y="2128640"/>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sp>
        <p:nvSpPr>
          <p:cNvPr id="26" name="TextBox 25"/>
          <p:cNvSpPr txBox="1"/>
          <p:nvPr/>
        </p:nvSpPr>
        <p:spPr>
          <a:xfrm>
            <a:off x="734345" y="1587318"/>
            <a:ext cx="1235246" cy="369332"/>
          </a:xfrm>
          <a:prstGeom prst="rect">
            <a:avLst/>
          </a:prstGeom>
          <a:noFill/>
        </p:spPr>
        <p:txBody>
          <a:bodyPr wrap="none" rtlCol="0">
            <a:spAutoFit/>
          </a:bodyPr>
          <a:lstStyle/>
          <a:p>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27" name="TextBox 26"/>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cxnSp>
        <p:nvCxnSpPr>
          <p:cNvPr id="28" name="Straight Connector 27"/>
          <p:cNvCxnSpPr/>
          <p:nvPr/>
        </p:nvCxnSpPr>
        <p:spPr>
          <a:xfrm flipV="1">
            <a:off x="1623544" y="2446656"/>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64245" y="2109446"/>
            <a:ext cx="441146" cy="369332"/>
          </a:xfrm>
          <a:prstGeom prst="rect">
            <a:avLst/>
          </a:prstGeom>
          <a:noFill/>
        </p:spPr>
        <p:txBody>
          <a:bodyPr wrap="none" rtlCol="0">
            <a:spAutoFit/>
          </a:bodyPr>
          <a:lstStyle/>
          <a:p>
            <a:r>
              <a:rPr lang="en-US" b="1" dirty="0" smtClean="0">
                <a:solidFill>
                  <a:schemeClr val="accent5">
                    <a:lumMod val="75000"/>
                  </a:schemeClr>
                </a:solidFill>
                <a:latin typeface="Corbel"/>
                <a:ea typeface="Palatino" charset="0"/>
                <a:cs typeface="Corbel"/>
              </a:rPr>
              <a:t>w</a:t>
            </a:r>
            <a:r>
              <a:rPr lang="en-US" b="1" baseline="-25000" dirty="0" smtClean="0">
                <a:solidFill>
                  <a:schemeClr val="accent5">
                    <a:lumMod val="75000"/>
                  </a:schemeClr>
                </a:solidFill>
                <a:latin typeface="Corbel"/>
                <a:ea typeface="Palatino" charset="0"/>
                <a:cs typeface="Corbel"/>
              </a:rPr>
              <a:t>2</a:t>
            </a:r>
            <a:endParaRPr lang="en-US" b="1" baseline="-25000" dirty="0">
              <a:solidFill>
                <a:schemeClr val="accent5">
                  <a:lumMod val="75000"/>
                </a:schemeClr>
              </a:solidFill>
              <a:latin typeface="Corbel"/>
              <a:ea typeface="Palatino" charset="0"/>
              <a:cs typeface="Corbel"/>
            </a:endParaRPr>
          </a:p>
        </p:txBody>
      </p:sp>
      <p:sp>
        <p:nvSpPr>
          <p:cNvPr id="30" name="Right Arrow 29"/>
          <p:cNvSpPr/>
          <p:nvPr/>
        </p:nvSpPr>
        <p:spPr>
          <a:xfrm>
            <a:off x="852135" y="2867798"/>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1" name="Right Arrow 30"/>
          <p:cNvSpPr/>
          <p:nvPr/>
        </p:nvSpPr>
        <p:spPr>
          <a:xfrm>
            <a:off x="1310606" y="3384948"/>
            <a:ext cx="87534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2" name="Right Arrow 31"/>
          <p:cNvSpPr/>
          <p:nvPr/>
        </p:nvSpPr>
        <p:spPr>
          <a:xfrm>
            <a:off x="1628725" y="3876955"/>
            <a:ext cx="707383" cy="4503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Right Arrow 33"/>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TextBox 34"/>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6" name="TextBox 35"/>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7" name="TextBox 36"/>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8" name="TextBox 37"/>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9" name="Straight Connector 38"/>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2" name="Straight Connector 41"/>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4685084" y="243130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7" name="TextBox 46"/>
          <p:cNvSpPr txBox="1"/>
          <p:nvPr/>
        </p:nvSpPr>
        <p:spPr>
          <a:xfrm>
            <a:off x="4503264" y="213266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Right Arrow 47"/>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49" name="Right Arrow 48"/>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0" name="Right Arrow 49"/>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1" name="Right Arrow 50"/>
          <p:cNvSpPr/>
          <p:nvPr/>
        </p:nvSpPr>
        <p:spPr>
          <a:xfrm>
            <a:off x="4704725" y="3891786"/>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4692067" y="2896404"/>
            <a:ext cx="527315" cy="450335"/>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4" name="Right Arrow 53"/>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5" name="Right Arrow 54"/>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6" name="TextBox 55"/>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7" name="TextBox 56"/>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8" name="TextBox 57"/>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9" name="TextBox 58"/>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60" name="Straight Connector 59"/>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Right Arrow 61"/>
          <p:cNvSpPr/>
          <p:nvPr/>
        </p:nvSpPr>
        <p:spPr>
          <a:xfrm>
            <a:off x="8026926" y="2916091"/>
            <a:ext cx="687891" cy="480814"/>
          </a:xfrm>
          <a:prstGeom prst="rightArrow">
            <a:avLst/>
          </a:prstGeom>
          <a:solidFill>
            <a:srgbClr val="CB7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3" name="TextBox 62"/>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64" name="Straight Connector 63"/>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7615596" y="243130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7" name="TextBox 66"/>
          <p:cNvSpPr txBox="1"/>
          <p:nvPr/>
        </p:nvSpPr>
        <p:spPr>
          <a:xfrm>
            <a:off x="7922493" y="2139327"/>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68" name="Straight Connector 67"/>
          <p:cNvCxnSpPr/>
          <p:nvPr/>
        </p:nvCxnSpPr>
        <p:spPr>
          <a:xfrm flipV="1">
            <a:off x="8014762" y="242106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471876" y="214536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70" name="Right Arrow 69"/>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71" name="Right Arrow 70"/>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7204667" y="3901612"/>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3" name="Right Arrow 72"/>
          <p:cNvSpPr/>
          <p:nvPr/>
        </p:nvSpPr>
        <p:spPr>
          <a:xfrm>
            <a:off x="7749537" y="3891785"/>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4" name="Right Arrow 73"/>
          <p:cNvSpPr/>
          <p:nvPr/>
        </p:nvSpPr>
        <p:spPr>
          <a:xfrm>
            <a:off x="7482879" y="289640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5" name="Right Arrow 74"/>
          <p:cNvSpPr/>
          <p:nvPr/>
        </p:nvSpPr>
        <p:spPr>
          <a:xfrm>
            <a:off x="7632527" y="3386623"/>
            <a:ext cx="729934" cy="480814"/>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6" name="Rectangle 75"/>
          <p:cNvSpPr/>
          <p:nvPr/>
        </p:nvSpPr>
        <p:spPr>
          <a:xfrm>
            <a:off x="5715276" y="1702685"/>
            <a:ext cx="3207660" cy="2950995"/>
          </a:xfrm>
          <a:prstGeom prst="rect">
            <a:avLst/>
          </a:prstGeom>
          <a:solidFill>
            <a:srgbClr val="FFFFFF">
              <a:alpha val="91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0423262"/>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sp>
        <p:nvSpPr>
          <p:cNvPr id="11" name="TextBox 10"/>
          <p:cNvSpPr txBox="1"/>
          <p:nvPr/>
        </p:nvSpPr>
        <p:spPr>
          <a:xfrm>
            <a:off x="3457583" y="1187541"/>
            <a:ext cx="2115333" cy="461665"/>
          </a:xfrm>
          <a:prstGeom prst="rect">
            <a:avLst/>
          </a:prstGeom>
          <a:noFill/>
        </p:spPr>
        <p:txBody>
          <a:bodyPr wrap="none" rtlCol="0">
            <a:spAutoFit/>
          </a:bodyPr>
          <a:lstStyle/>
          <a:p>
            <a:r>
              <a:rPr lang="en-US" sz="2400" b="1" dirty="0" err="1" smtClean="0">
                <a:latin typeface="Corbel"/>
                <a:cs typeface="Corbel"/>
              </a:rPr>
              <a:t>Async</a:t>
            </a:r>
            <a:r>
              <a:rPr lang="en-US" sz="2400" b="1" dirty="0" smtClean="0">
                <a:latin typeface="Corbel"/>
                <a:cs typeface="Corbel"/>
              </a:rPr>
              <a:t> variants</a:t>
            </a:r>
            <a:endParaRPr lang="en-US" sz="2400" b="1" dirty="0">
              <a:latin typeface="Corbel"/>
              <a:cs typeface="Corbel"/>
            </a:endParaRPr>
          </a:p>
        </p:txBody>
      </p:sp>
      <p:sp>
        <p:nvSpPr>
          <p:cNvPr id="9" name="Right Arrow 8"/>
          <p:cNvSpPr/>
          <p:nvPr/>
        </p:nvSpPr>
        <p:spPr>
          <a:xfrm>
            <a:off x="852137" y="3349387"/>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3" name="Right Arrow 12"/>
          <p:cNvSpPr/>
          <p:nvPr/>
        </p:nvSpPr>
        <p:spPr>
          <a:xfrm>
            <a:off x="855043" y="3856117"/>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4" name="TextBox 13"/>
          <p:cNvSpPr txBox="1"/>
          <p:nvPr/>
        </p:nvSpPr>
        <p:spPr>
          <a:xfrm>
            <a:off x="329956" y="2816226"/>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5" name="TextBox 14"/>
          <p:cNvSpPr txBox="1"/>
          <p:nvPr/>
        </p:nvSpPr>
        <p:spPr>
          <a:xfrm>
            <a:off x="329956" y="3336172"/>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6" name="TextBox 15"/>
          <p:cNvSpPr txBox="1"/>
          <p:nvPr/>
        </p:nvSpPr>
        <p:spPr>
          <a:xfrm>
            <a:off x="329956" y="3818256"/>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7" name="TextBox 16"/>
          <p:cNvSpPr txBox="1"/>
          <p:nvPr/>
        </p:nvSpPr>
        <p:spPr>
          <a:xfrm>
            <a:off x="327715" y="2412366"/>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8" name="Straight Connector 17"/>
          <p:cNvCxnSpPr/>
          <p:nvPr/>
        </p:nvCxnSpPr>
        <p:spPr>
          <a:xfrm>
            <a:off x="833232" y="2627809"/>
            <a:ext cx="1604476"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47088" y="241236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1893536" y="2855358"/>
            <a:ext cx="544172" cy="480814"/>
          </a:xfrm>
          <a:prstGeom prst="rightArrow">
            <a:avLst/>
          </a:prstGeom>
          <a:solidFill>
            <a:srgbClr val="905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1" name="TextBox 20"/>
          <p:cNvSpPr txBox="1"/>
          <p:nvPr/>
        </p:nvSpPr>
        <p:spPr>
          <a:xfrm>
            <a:off x="678957" y="2103240"/>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2" name="Straight Connector 21"/>
          <p:cNvCxnSpPr/>
          <p:nvPr/>
        </p:nvCxnSpPr>
        <p:spPr>
          <a:xfrm flipH="1" flipV="1">
            <a:off x="1301359" y="243969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887254" y="2406650"/>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85357" y="2115940"/>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5" name="TextBox 24"/>
          <p:cNvSpPr txBox="1"/>
          <p:nvPr/>
        </p:nvSpPr>
        <p:spPr>
          <a:xfrm>
            <a:off x="1758457" y="2128640"/>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sp>
        <p:nvSpPr>
          <p:cNvPr id="26" name="TextBox 25"/>
          <p:cNvSpPr txBox="1"/>
          <p:nvPr/>
        </p:nvSpPr>
        <p:spPr>
          <a:xfrm>
            <a:off x="734345" y="1587318"/>
            <a:ext cx="1235246" cy="369332"/>
          </a:xfrm>
          <a:prstGeom prst="rect">
            <a:avLst/>
          </a:prstGeom>
          <a:noFill/>
        </p:spPr>
        <p:txBody>
          <a:bodyPr wrap="none" rtlCol="0">
            <a:spAutoFit/>
          </a:bodyPr>
          <a:lstStyle/>
          <a:p>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27" name="TextBox 26"/>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cxnSp>
        <p:nvCxnSpPr>
          <p:cNvPr id="28" name="Straight Connector 27"/>
          <p:cNvCxnSpPr/>
          <p:nvPr/>
        </p:nvCxnSpPr>
        <p:spPr>
          <a:xfrm flipV="1">
            <a:off x="1623544" y="2446656"/>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64245" y="2109446"/>
            <a:ext cx="441146" cy="369332"/>
          </a:xfrm>
          <a:prstGeom prst="rect">
            <a:avLst/>
          </a:prstGeom>
          <a:noFill/>
        </p:spPr>
        <p:txBody>
          <a:bodyPr wrap="none" rtlCol="0">
            <a:spAutoFit/>
          </a:bodyPr>
          <a:lstStyle/>
          <a:p>
            <a:r>
              <a:rPr lang="en-US" b="1" dirty="0" smtClean="0">
                <a:solidFill>
                  <a:schemeClr val="accent5">
                    <a:lumMod val="75000"/>
                  </a:schemeClr>
                </a:solidFill>
                <a:latin typeface="Corbel"/>
                <a:ea typeface="Palatino" charset="0"/>
                <a:cs typeface="Corbel"/>
              </a:rPr>
              <a:t>w</a:t>
            </a:r>
            <a:r>
              <a:rPr lang="en-US" b="1" baseline="-25000" dirty="0" smtClean="0">
                <a:solidFill>
                  <a:schemeClr val="accent5">
                    <a:lumMod val="75000"/>
                  </a:schemeClr>
                </a:solidFill>
                <a:latin typeface="Corbel"/>
                <a:ea typeface="Palatino" charset="0"/>
                <a:cs typeface="Corbel"/>
              </a:rPr>
              <a:t>2</a:t>
            </a:r>
            <a:endParaRPr lang="en-US" b="1" baseline="-25000" dirty="0">
              <a:solidFill>
                <a:schemeClr val="accent5">
                  <a:lumMod val="75000"/>
                </a:schemeClr>
              </a:solidFill>
              <a:latin typeface="Corbel"/>
              <a:ea typeface="Palatino" charset="0"/>
              <a:cs typeface="Corbel"/>
            </a:endParaRPr>
          </a:p>
        </p:txBody>
      </p:sp>
      <p:sp>
        <p:nvSpPr>
          <p:cNvPr id="30" name="Right Arrow 29"/>
          <p:cNvSpPr/>
          <p:nvPr/>
        </p:nvSpPr>
        <p:spPr>
          <a:xfrm>
            <a:off x="852135" y="2867798"/>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1" name="Right Arrow 30"/>
          <p:cNvSpPr/>
          <p:nvPr/>
        </p:nvSpPr>
        <p:spPr>
          <a:xfrm>
            <a:off x="1310606" y="3384948"/>
            <a:ext cx="87534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2" name="Right Arrow 31"/>
          <p:cNvSpPr/>
          <p:nvPr/>
        </p:nvSpPr>
        <p:spPr>
          <a:xfrm>
            <a:off x="1628725" y="3876955"/>
            <a:ext cx="707383" cy="4503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Right Arrow 33"/>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TextBox 34"/>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6" name="TextBox 35"/>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7" name="TextBox 36"/>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8" name="TextBox 37"/>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9" name="Straight Connector 38"/>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2" name="Straight Connector 41"/>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4685084" y="243130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5" name="TextBox 44"/>
          <p:cNvSpPr txBox="1"/>
          <p:nvPr/>
        </p:nvSpPr>
        <p:spPr>
          <a:xfrm>
            <a:off x="5036861" y="2152028"/>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46" name="Straight Connector 45"/>
          <p:cNvCxnSpPr/>
          <p:nvPr/>
        </p:nvCxnSpPr>
        <p:spPr>
          <a:xfrm flipV="1">
            <a:off x="5226652" y="243339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03264" y="213266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Right Arrow 47"/>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49" name="Right Arrow 48"/>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0" name="Right Arrow 49"/>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1" name="Right Arrow 50"/>
          <p:cNvSpPr/>
          <p:nvPr/>
        </p:nvSpPr>
        <p:spPr>
          <a:xfrm>
            <a:off x="4704725" y="3891786"/>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4692067" y="2896404"/>
            <a:ext cx="527315" cy="450335"/>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4" name="Right Arrow 53"/>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5" name="Right Arrow 54"/>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6" name="TextBox 55"/>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7" name="TextBox 56"/>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8" name="TextBox 57"/>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9" name="TextBox 58"/>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60" name="Straight Connector 59"/>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Right Arrow 61"/>
          <p:cNvSpPr/>
          <p:nvPr/>
        </p:nvSpPr>
        <p:spPr>
          <a:xfrm>
            <a:off x="8026926" y="2916091"/>
            <a:ext cx="687891" cy="480814"/>
          </a:xfrm>
          <a:prstGeom prst="rightArrow">
            <a:avLst/>
          </a:prstGeom>
          <a:solidFill>
            <a:srgbClr val="CB7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3" name="TextBox 62"/>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64" name="Straight Connector 63"/>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7615596" y="243130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7" name="TextBox 66"/>
          <p:cNvSpPr txBox="1"/>
          <p:nvPr/>
        </p:nvSpPr>
        <p:spPr>
          <a:xfrm>
            <a:off x="7922493" y="2139327"/>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68" name="Straight Connector 67"/>
          <p:cNvCxnSpPr/>
          <p:nvPr/>
        </p:nvCxnSpPr>
        <p:spPr>
          <a:xfrm flipV="1">
            <a:off x="8014762" y="242106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471876" y="214536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70" name="Right Arrow 69"/>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71" name="Right Arrow 70"/>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7204667" y="3901612"/>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3" name="Right Arrow 72"/>
          <p:cNvSpPr/>
          <p:nvPr/>
        </p:nvSpPr>
        <p:spPr>
          <a:xfrm>
            <a:off x="7749537" y="3891785"/>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4" name="Right Arrow 73"/>
          <p:cNvSpPr/>
          <p:nvPr/>
        </p:nvSpPr>
        <p:spPr>
          <a:xfrm>
            <a:off x="7482879" y="289640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5" name="Right Arrow 74"/>
          <p:cNvSpPr/>
          <p:nvPr/>
        </p:nvSpPr>
        <p:spPr>
          <a:xfrm>
            <a:off x="7632527" y="3386623"/>
            <a:ext cx="729934" cy="480814"/>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6" name="Rectangle 75"/>
          <p:cNvSpPr/>
          <p:nvPr/>
        </p:nvSpPr>
        <p:spPr>
          <a:xfrm>
            <a:off x="5715276" y="1702685"/>
            <a:ext cx="3207660" cy="2950995"/>
          </a:xfrm>
          <a:prstGeom prst="rect">
            <a:avLst/>
          </a:prstGeom>
          <a:solidFill>
            <a:srgbClr val="FFFFFF">
              <a:alpha val="91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0123235"/>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sp>
        <p:nvSpPr>
          <p:cNvPr id="11" name="TextBox 10"/>
          <p:cNvSpPr txBox="1"/>
          <p:nvPr/>
        </p:nvSpPr>
        <p:spPr>
          <a:xfrm>
            <a:off x="3457583" y="1187541"/>
            <a:ext cx="2115333" cy="461665"/>
          </a:xfrm>
          <a:prstGeom prst="rect">
            <a:avLst/>
          </a:prstGeom>
          <a:noFill/>
        </p:spPr>
        <p:txBody>
          <a:bodyPr wrap="none" rtlCol="0">
            <a:spAutoFit/>
          </a:bodyPr>
          <a:lstStyle/>
          <a:p>
            <a:r>
              <a:rPr lang="en-US" sz="2400" b="1" dirty="0" err="1" smtClean="0">
                <a:latin typeface="Corbel"/>
                <a:cs typeface="Corbel"/>
              </a:rPr>
              <a:t>Async</a:t>
            </a:r>
            <a:r>
              <a:rPr lang="en-US" sz="2400" b="1" dirty="0" smtClean="0">
                <a:latin typeface="Corbel"/>
                <a:cs typeface="Corbel"/>
              </a:rPr>
              <a:t> variants</a:t>
            </a:r>
            <a:endParaRPr lang="en-US" sz="2400" b="1" dirty="0">
              <a:latin typeface="Corbel"/>
              <a:cs typeface="Corbel"/>
            </a:endParaRPr>
          </a:p>
        </p:txBody>
      </p:sp>
      <p:sp>
        <p:nvSpPr>
          <p:cNvPr id="9" name="Right Arrow 8"/>
          <p:cNvSpPr/>
          <p:nvPr/>
        </p:nvSpPr>
        <p:spPr>
          <a:xfrm>
            <a:off x="852137" y="3349387"/>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3" name="Right Arrow 12"/>
          <p:cNvSpPr/>
          <p:nvPr/>
        </p:nvSpPr>
        <p:spPr>
          <a:xfrm>
            <a:off x="855043" y="3856117"/>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4" name="TextBox 13"/>
          <p:cNvSpPr txBox="1"/>
          <p:nvPr/>
        </p:nvSpPr>
        <p:spPr>
          <a:xfrm>
            <a:off x="329956" y="2816226"/>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5" name="TextBox 14"/>
          <p:cNvSpPr txBox="1"/>
          <p:nvPr/>
        </p:nvSpPr>
        <p:spPr>
          <a:xfrm>
            <a:off x="329956" y="3336172"/>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6" name="TextBox 15"/>
          <p:cNvSpPr txBox="1"/>
          <p:nvPr/>
        </p:nvSpPr>
        <p:spPr>
          <a:xfrm>
            <a:off x="329956" y="3818256"/>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7" name="TextBox 16"/>
          <p:cNvSpPr txBox="1"/>
          <p:nvPr/>
        </p:nvSpPr>
        <p:spPr>
          <a:xfrm>
            <a:off x="327715" y="2412366"/>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8" name="Straight Connector 17"/>
          <p:cNvCxnSpPr/>
          <p:nvPr/>
        </p:nvCxnSpPr>
        <p:spPr>
          <a:xfrm>
            <a:off x="833232" y="2627809"/>
            <a:ext cx="1604476"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47088" y="241236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1893536" y="2855358"/>
            <a:ext cx="544172" cy="480814"/>
          </a:xfrm>
          <a:prstGeom prst="rightArrow">
            <a:avLst/>
          </a:prstGeom>
          <a:solidFill>
            <a:srgbClr val="905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1" name="TextBox 20"/>
          <p:cNvSpPr txBox="1"/>
          <p:nvPr/>
        </p:nvSpPr>
        <p:spPr>
          <a:xfrm>
            <a:off x="678957" y="2103240"/>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2" name="Straight Connector 21"/>
          <p:cNvCxnSpPr/>
          <p:nvPr/>
        </p:nvCxnSpPr>
        <p:spPr>
          <a:xfrm flipH="1" flipV="1">
            <a:off x="1301359" y="243969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887254" y="2406650"/>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85357" y="2115940"/>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5" name="TextBox 24"/>
          <p:cNvSpPr txBox="1"/>
          <p:nvPr/>
        </p:nvSpPr>
        <p:spPr>
          <a:xfrm>
            <a:off x="1758457" y="2128640"/>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sp>
        <p:nvSpPr>
          <p:cNvPr id="26" name="TextBox 25"/>
          <p:cNvSpPr txBox="1"/>
          <p:nvPr/>
        </p:nvSpPr>
        <p:spPr>
          <a:xfrm>
            <a:off x="734345" y="1587318"/>
            <a:ext cx="1235246" cy="369332"/>
          </a:xfrm>
          <a:prstGeom prst="rect">
            <a:avLst/>
          </a:prstGeom>
          <a:noFill/>
        </p:spPr>
        <p:txBody>
          <a:bodyPr wrap="none" rtlCol="0">
            <a:spAutoFit/>
          </a:bodyPr>
          <a:lstStyle/>
          <a:p>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27" name="TextBox 26"/>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cxnSp>
        <p:nvCxnSpPr>
          <p:cNvPr id="28" name="Straight Connector 27"/>
          <p:cNvCxnSpPr/>
          <p:nvPr/>
        </p:nvCxnSpPr>
        <p:spPr>
          <a:xfrm flipV="1">
            <a:off x="1623544" y="2446656"/>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64245" y="2109446"/>
            <a:ext cx="441146" cy="369332"/>
          </a:xfrm>
          <a:prstGeom prst="rect">
            <a:avLst/>
          </a:prstGeom>
          <a:noFill/>
        </p:spPr>
        <p:txBody>
          <a:bodyPr wrap="none" rtlCol="0">
            <a:spAutoFit/>
          </a:bodyPr>
          <a:lstStyle/>
          <a:p>
            <a:r>
              <a:rPr lang="en-US" b="1" dirty="0" smtClean="0">
                <a:solidFill>
                  <a:schemeClr val="accent5">
                    <a:lumMod val="75000"/>
                  </a:schemeClr>
                </a:solidFill>
                <a:latin typeface="Corbel"/>
                <a:ea typeface="Palatino" charset="0"/>
                <a:cs typeface="Corbel"/>
              </a:rPr>
              <a:t>w</a:t>
            </a:r>
            <a:r>
              <a:rPr lang="en-US" b="1" baseline="-25000" dirty="0" smtClean="0">
                <a:solidFill>
                  <a:schemeClr val="accent5">
                    <a:lumMod val="75000"/>
                  </a:schemeClr>
                </a:solidFill>
                <a:latin typeface="Corbel"/>
                <a:ea typeface="Palatino" charset="0"/>
                <a:cs typeface="Corbel"/>
              </a:rPr>
              <a:t>2</a:t>
            </a:r>
            <a:endParaRPr lang="en-US" b="1" baseline="-25000" dirty="0">
              <a:solidFill>
                <a:schemeClr val="accent5">
                  <a:lumMod val="75000"/>
                </a:schemeClr>
              </a:solidFill>
              <a:latin typeface="Corbel"/>
              <a:ea typeface="Palatino" charset="0"/>
              <a:cs typeface="Corbel"/>
            </a:endParaRPr>
          </a:p>
        </p:txBody>
      </p:sp>
      <p:sp>
        <p:nvSpPr>
          <p:cNvPr id="30" name="Right Arrow 29"/>
          <p:cNvSpPr/>
          <p:nvPr/>
        </p:nvSpPr>
        <p:spPr>
          <a:xfrm>
            <a:off x="852135" y="2867798"/>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1" name="Right Arrow 30"/>
          <p:cNvSpPr/>
          <p:nvPr/>
        </p:nvSpPr>
        <p:spPr>
          <a:xfrm>
            <a:off x="1310606" y="3384948"/>
            <a:ext cx="87534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2" name="Right Arrow 31"/>
          <p:cNvSpPr/>
          <p:nvPr/>
        </p:nvSpPr>
        <p:spPr>
          <a:xfrm>
            <a:off x="1628725" y="3876955"/>
            <a:ext cx="707383" cy="4503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Right Arrow 33"/>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TextBox 34"/>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6" name="TextBox 35"/>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7" name="TextBox 36"/>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8" name="TextBox 37"/>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9" name="Straight Connector 38"/>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2" name="Straight Connector 41"/>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4685084" y="243130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5" name="TextBox 44"/>
          <p:cNvSpPr txBox="1"/>
          <p:nvPr/>
        </p:nvSpPr>
        <p:spPr>
          <a:xfrm>
            <a:off x="5036861" y="2152028"/>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46" name="Straight Connector 45"/>
          <p:cNvCxnSpPr/>
          <p:nvPr/>
        </p:nvCxnSpPr>
        <p:spPr>
          <a:xfrm flipV="1">
            <a:off x="5226652" y="243339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03264" y="213266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Right Arrow 47"/>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49" name="Right Arrow 48"/>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0" name="Right Arrow 49"/>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1" name="Right Arrow 50"/>
          <p:cNvSpPr/>
          <p:nvPr/>
        </p:nvSpPr>
        <p:spPr>
          <a:xfrm>
            <a:off x="4704725" y="3891786"/>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4692067" y="2896404"/>
            <a:ext cx="527315" cy="450335"/>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4" name="Right Arrow 53"/>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5" name="Right Arrow 54"/>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6" name="TextBox 55"/>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7" name="TextBox 56"/>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8" name="TextBox 57"/>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9" name="TextBox 58"/>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60" name="Straight Connector 59"/>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70" name="Right Arrow 69"/>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Tree>
    <p:extLst>
      <p:ext uri="{BB962C8B-B14F-4D97-AF65-F5344CB8AC3E}">
        <p14:creationId xmlns:p14="http://schemas.microsoft.com/office/powerpoint/2010/main" val="179114918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sp>
        <p:nvSpPr>
          <p:cNvPr id="11" name="TextBox 10"/>
          <p:cNvSpPr txBox="1"/>
          <p:nvPr/>
        </p:nvSpPr>
        <p:spPr>
          <a:xfrm>
            <a:off x="3457583" y="1187541"/>
            <a:ext cx="2115333" cy="461665"/>
          </a:xfrm>
          <a:prstGeom prst="rect">
            <a:avLst/>
          </a:prstGeom>
          <a:noFill/>
        </p:spPr>
        <p:txBody>
          <a:bodyPr wrap="none" rtlCol="0">
            <a:spAutoFit/>
          </a:bodyPr>
          <a:lstStyle/>
          <a:p>
            <a:r>
              <a:rPr lang="en-US" sz="2400" b="1" dirty="0" err="1" smtClean="0">
                <a:latin typeface="Corbel"/>
                <a:cs typeface="Corbel"/>
              </a:rPr>
              <a:t>Async</a:t>
            </a:r>
            <a:r>
              <a:rPr lang="en-US" sz="2400" b="1" dirty="0" smtClean="0">
                <a:latin typeface="Corbel"/>
                <a:cs typeface="Corbel"/>
              </a:rPr>
              <a:t> variants</a:t>
            </a:r>
            <a:endParaRPr lang="en-US" sz="2400" b="1" dirty="0">
              <a:latin typeface="Corbel"/>
              <a:cs typeface="Corbel"/>
            </a:endParaRPr>
          </a:p>
        </p:txBody>
      </p:sp>
      <p:sp>
        <p:nvSpPr>
          <p:cNvPr id="9" name="Right Arrow 8"/>
          <p:cNvSpPr/>
          <p:nvPr/>
        </p:nvSpPr>
        <p:spPr>
          <a:xfrm>
            <a:off x="852137" y="3349387"/>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3" name="Right Arrow 12"/>
          <p:cNvSpPr/>
          <p:nvPr/>
        </p:nvSpPr>
        <p:spPr>
          <a:xfrm>
            <a:off x="855043" y="3856117"/>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4" name="TextBox 13"/>
          <p:cNvSpPr txBox="1"/>
          <p:nvPr/>
        </p:nvSpPr>
        <p:spPr>
          <a:xfrm>
            <a:off x="329956" y="2816226"/>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5" name="TextBox 14"/>
          <p:cNvSpPr txBox="1"/>
          <p:nvPr/>
        </p:nvSpPr>
        <p:spPr>
          <a:xfrm>
            <a:off x="329956" y="3336172"/>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6" name="TextBox 15"/>
          <p:cNvSpPr txBox="1"/>
          <p:nvPr/>
        </p:nvSpPr>
        <p:spPr>
          <a:xfrm>
            <a:off x="329956" y="3818256"/>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7" name="TextBox 16"/>
          <p:cNvSpPr txBox="1"/>
          <p:nvPr/>
        </p:nvSpPr>
        <p:spPr>
          <a:xfrm>
            <a:off x="327715" y="2412366"/>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8" name="Straight Connector 17"/>
          <p:cNvCxnSpPr/>
          <p:nvPr/>
        </p:nvCxnSpPr>
        <p:spPr>
          <a:xfrm>
            <a:off x="833232" y="2627809"/>
            <a:ext cx="1604476"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47088" y="241236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1893536" y="2855358"/>
            <a:ext cx="544172" cy="480814"/>
          </a:xfrm>
          <a:prstGeom prst="rightArrow">
            <a:avLst/>
          </a:prstGeom>
          <a:solidFill>
            <a:srgbClr val="905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1" name="TextBox 20"/>
          <p:cNvSpPr txBox="1"/>
          <p:nvPr/>
        </p:nvSpPr>
        <p:spPr>
          <a:xfrm>
            <a:off x="678957" y="2103240"/>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2" name="Straight Connector 21"/>
          <p:cNvCxnSpPr/>
          <p:nvPr/>
        </p:nvCxnSpPr>
        <p:spPr>
          <a:xfrm flipH="1" flipV="1">
            <a:off x="1301359" y="243969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887254" y="2406650"/>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85357" y="2115940"/>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5" name="TextBox 24"/>
          <p:cNvSpPr txBox="1"/>
          <p:nvPr/>
        </p:nvSpPr>
        <p:spPr>
          <a:xfrm>
            <a:off x="1758457" y="2128640"/>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sp>
        <p:nvSpPr>
          <p:cNvPr id="26" name="TextBox 25"/>
          <p:cNvSpPr txBox="1"/>
          <p:nvPr/>
        </p:nvSpPr>
        <p:spPr>
          <a:xfrm>
            <a:off x="734345" y="1587318"/>
            <a:ext cx="1235246" cy="369332"/>
          </a:xfrm>
          <a:prstGeom prst="rect">
            <a:avLst/>
          </a:prstGeom>
          <a:noFill/>
        </p:spPr>
        <p:txBody>
          <a:bodyPr wrap="none" rtlCol="0">
            <a:spAutoFit/>
          </a:bodyPr>
          <a:lstStyle/>
          <a:p>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27" name="TextBox 26"/>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cxnSp>
        <p:nvCxnSpPr>
          <p:cNvPr id="28" name="Straight Connector 27"/>
          <p:cNvCxnSpPr/>
          <p:nvPr/>
        </p:nvCxnSpPr>
        <p:spPr>
          <a:xfrm flipV="1">
            <a:off x="1623544" y="2446656"/>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64245" y="2109446"/>
            <a:ext cx="441146" cy="369332"/>
          </a:xfrm>
          <a:prstGeom prst="rect">
            <a:avLst/>
          </a:prstGeom>
          <a:noFill/>
        </p:spPr>
        <p:txBody>
          <a:bodyPr wrap="none" rtlCol="0">
            <a:spAutoFit/>
          </a:bodyPr>
          <a:lstStyle/>
          <a:p>
            <a:r>
              <a:rPr lang="en-US" b="1" dirty="0" smtClean="0">
                <a:solidFill>
                  <a:schemeClr val="accent5">
                    <a:lumMod val="75000"/>
                  </a:schemeClr>
                </a:solidFill>
                <a:latin typeface="Corbel"/>
                <a:ea typeface="Palatino" charset="0"/>
                <a:cs typeface="Corbel"/>
              </a:rPr>
              <a:t>w</a:t>
            </a:r>
            <a:r>
              <a:rPr lang="en-US" b="1" baseline="-25000" dirty="0" smtClean="0">
                <a:solidFill>
                  <a:schemeClr val="accent5">
                    <a:lumMod val="75000"/>
                  </a:schemeClr>
                </a:solidFill>
                <a:latin typeface="Corbel"/>
                <a:ea typeface="Palatino" charset="0"/>
                <a:cs typeface="Corbel"/>
              </a:rPr>
              <a:t>2</a:t>
            </a:r>
            <a:endParaRPr lang="en-US" b="1" baseline="-25000" dirty="0">
              <a:solidFill>
                <a:schemeClr val="accent5">
                  <a:lumMod val="75000"/>
                </a:schemeClr>
              </a:solidFill>
              <a:latin typeface="Corbel"/>
              <a:ea typeface="Palatino" charset="0"/>
              <a:cs typeface="Corbel"/>
            </a:endParaRPr>
          </a:p>
        </p:txBody>
      </p:sp>
      <p:sp>
        <p:nvSpPr>
          <p:cNvPr id="30" name="Right Arrow 29"/>
          <p:cNvSpPr/>
          <p:nvPr/>
        </p:nvSpPr>
        <p:spPr>
          <a:xfrm>
            <a:off x="852135" y="2867798"/>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1" name="Right Arrow 30"/>
          <p:cNvSpPr/>
          <p:nvPr/>
        </p:nvSpPr>
        <p:spPr>
          <a:xfrm>
            <a:off x="1310606" y="3384948"/>
            <a:ext cx="87534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2" name="Right Arrow 31"/>
          <p:cNvSpPr/>
          <p:nvPr/>
        </p:nvSpPr>
        <p:spPr>
          <a:xfrm>
            <a:off x="1628725" y="3876955"/>
            <a:ext cx="707383" cy="4503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Right Arrow 33"/>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TextBox 34"/>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6" name="TextBox 35"/>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7" name="TextBox 36"/>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8" name="TextBox 37"/>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9" name="Straight Connector 38"/>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2" name="Straight Connector 41"/>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4685084" y="243130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5" name="TextBox 44"/>
          <p:cNvSpPr txBox="1"/>
          <p:nvPr/>
        </p:nvSpPr>
        <p:spPr>
          <a:xfrm>
            <a:off x="5036861" y="2152028"/>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46" name="Straight Connector 45"/>
          <p:cNvCxnSpPr/>
          <p:nvPr/>
        </p:nvCxnSpPr>
        <p:spPr>
          <a:xfrm flipV="1">
            <a:off x="5226652" y="243339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03264" y="213266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Right Arrow 47"/>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49" name="Right Arrow 48"/>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0" name="Right Arrow 49"/>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1" name="Right Arrow 50"/>
          <p:cNvSpPr/>
          <p:nvPr/>
        </p:nvSpPr>
        <p:spPr>
          <a:xfrm>
            <a:off x="4704725" y="3891786"/>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4692067" y="2896404"/>
            <a:ext cx="527315" cy="450335"/>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4" name="Right Arrow 53"/>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5" name="Right Arrow 54"/>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6" name="TextBox 55"/>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7" name="TextBox 56"/>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8" name="TextBox 57"/>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9" name="TextBox 58"/>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60" name="Straight Connector 59"/>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sp>
        <p:nvSpPr>
          <p:cNvPr id="70" name="Right Arrow 69"/>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71" name="Right Arrow 70"/>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Tree>
    <p:extLst>
      <p:ext uri="{BB962C8B-B14F-4D97-AF65-F5344CB8AC3E}">
        <p14:creationId xmlns:p14="http://schemas.microsoft.com/office/powerpoint/2010/main" val="85532395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sp>
        <p:nvSpPr>
          <p:cNvPr id="11" name="TextBox 10"/>
          <p:cNvSpPr txBox="1"/>
          <p:nvPr/>
        </p:nvSpPr>
        <p:spPr>
          <a:xfrm>
            <a:off x="3457583" y="1187541"/>
            <a:ext cx="2115333" cy="461665"/>
          </a:xfrm>
          <a:prstGeom prst="rect">
            <a:avLst/>
          </a:prstGeom>
          <a:noFill/>
        </p:spPr>
        <p:txBody>
          <a:bodyPr wrap="none" rtlCol="0">
            <a:spAutoFit/>
          </a:bodyPr>
          <a:lstStyle/>
          <a:p>
            <a:r>
              <a:rPr lang="en-US" sz="2400" b="1" dirty="0" err="1" smtClean="0">
                <a:latin typeface="Corbel"/>
                <a:cs typeface="Corbel"/>
              </a:rPr>
              <a:t>Async</a:t>
            </a:r>
            <a:r>
              <a:rPr lang="en-US" sz="2400" b="1" dirty="0" smtClean="0">
                <a:latin typeface="Corbel"/>
                <a:cs typeface="Corbel"/>
              </a:rPr>
              <a:t> variants</a:t>
            </a:r>
            <a:endParaRPr lang="en-US" sz="2400" b="1" dirty="0">
              <a:latin typeface="Corbel"/>
              <a:cs typeface="Corbel"/>
            </a:endParaRPr>
          </a:p>
        </p:txBody>
      </p:sp>
      <p:sp>
        <p:nvSpPr>
          <p:cNvPr id="9" name="Right Arrow 8"/>
          <p:cNvSpPr/>
          <p:nvPr/>
        </p:nvSpPr>
        <p:spPr>
          <a:xfrm>
            <a:off x="852137" y="3349387"/>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3" name="Right Arrow 12"/>
          <p:cNvSpPr/>
          <p:nvPr/>
        </p:nvSpPr>
        <p:spPr>
          <a:xfrm>
            <a:off x="855043" y="3856117"/>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4" name="TextBox 13"/>
          <p:cNvSpPr txBox="1"/>
          <p:nvPr/>
        </p:nvSpPr>
        <p:spPr>
          <a:xfrm>
            <a:off x="329956" y="2816226"/>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5" name="TextBox 14"/>
          <p:cNvSpPr txBox="1"/>
          <p:nvPr/>
        </p:nvSpPr>
        <p:spPr>
          <a:xfrm>
            <a:off x="329956" y="3336172"/>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6" name="TextBox 15"/>
          <p:cNvSpPr txBox="1"/>
          <p:nvPr/>
        </p:nvSpPr>
        <p:spPr>
          <a:xfrm>
            <a:off x="329956" y="3818256"/>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7" name="TextBox 16"/>
          <p:cNvSpPr txBox="1"/>
          <p:nvPr/>
        </p:nvSpPr>
        <p:spPr>
          <a:xfrm>
            <a:off x="327715" y="2412366"/>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8" name="Straight Connector 17"/>
          <p:cNvCxnSpPr/>
          <p:nvPr/>
        </p:nvCxnSpPr>
        <p:spPr>
          <a:xfrm>
            <a:off x="833232" y="2627809"/>
            <a:ext cx="1604476"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47088" y="241236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1893536" y="2855358"/>
            <a:ext cx="544172" cy="480814"/>
          </a:xfrm>
          <a:prstGeom prst="rightArrow">
            <a:avLst/>
          </a:prstGeom>
          <a:solidFill>
            <a:srgbClr val="905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1" name="TextBox 20"/>
          <p:cNvSpPr txBox="1"/>
          <p:nvPr/>
        </p:nvSpPr>
        <p:spPr>
          <a:xfrm>
            <a:off x="678957" y="2103240"/>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2" name="Straight Connector 21"/>
          <p:cNvCxnSpPr/>
          <p:nvPr/>
        </p:nvCxnSpPr>
        <p:spPr>
          <a:xfrm flipH="1" flipV="1">
            <a:off x="1301359" y="243969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887254" y="2406650"/>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85357" y="2115940"/>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5" name="TextBox 24"/>
          <p:cNvSpPr txBox="1"/>
          <p:nvPr/>
        </p:nvSpPr>
        <p:spPr>
          <a:xfrm>
            <a:off x="1758457" y="2128640"/>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sp>
        <p:nvSpPr>
          <p:cNvPr id="26" name="TextBox 25"/>
          <p:cNvSpPr txBox="1"/>
          <p:nvPr/>
        </p:nvSpPr>
        <p:spPr>
          <a:xfrm>
            <a:off x="734345" y="1587318"/>
            <a:ext cx="1235246" cy="369332"/>
          </a:xfrm>
          <a:prstGeom prst="rect">
            <a:avLst/>
          </a:prstGeom>
          <a:noFill/>
        </p:spPr>
        <p:txBody>
          <a:bodyPr wrap="none" rtlCol="0">
            <a:spAutoFit/>
          </a:bodyPr>
          <a:lstStyle/>
          <a:p>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27" name="TextBox 26"/>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cxnSp>
        <p:nvCxnSpPr>
          <p:cNvPr id="28" name="Straight Connector 27"/>
          <p:cNvCxnSpPr/>
          <p:nvPr/>
        </p:nvCxnSpPr>
        <p:spPr>
          <a:xfrm flipV="1">
            <a:off x="1623544" y="2446656"/>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64245" y="2109446"/>
            <a:ext cx="441146" cy="369332"/>
          </a:xfrm>
          <a:prstGeom prst="rect">
            <a:avLst/>
          </a:prstGeom>
          <a:noFill/>
        </p:spPr>
        <p:txBody>
          <a:bodyPr wrap="none" rtlCol="0">
            <a:spAutoFit/>
          </a:bodyPr>
          <a:lstStyle/>
          <a:p>
            <a:r>
              <a:rPr lang="en-US" b="1" dirty="0" smtClean="0">
                <a:solidFill>
                  <a:schemeClr val="accent5">
                    <a:lumMod val="75000"/>
                  </a:schemeClr>
                </a:solidFill>
                <a:latin typeface="Corbel"/>
                <a:ea typeface="Palatino" charset="0"/>
                <a:cs typeface="Corbel"/>
              </a:rPr>
              <a:t>w</a:t>
            </a:r>
            <a:r>
              <a:rPr lang="en-US" b="1" baseline="-25000" dirty="0" smtClean="0">
                <a:solidFill>
                  <a:schemeClr val="accent5">
                    <a:lumMod val="75000"/>
                  </a:schemeClr>
                </a:solidFill>
                <a:latin typeface="Corbel"/>
                <a:ea typeface="Palatino" charset="0"/>
                <a:cs typeface="Corbel"/>
              </a:rPr>
              <a:t>2</a:t>
            </a:r>
            <a:endParaRPr lang="en-US" b="1" baseline="-25000" dirty="0">
              <a:solidFill>
                <a:schemeClr val="accent5">
                  <a:lumMod val="75000"/>
                </a:schemeClr>
              </a:solidFill>
              <a:latin typeface="Corbel"/>
              <a:ea typeface="Palatino" charset="0"/>
              <a:cs typeface="Corbel"/>
            </a:endParaRPr>
          </a:p>
        </p:txBody>
      </p:sp>
      <p:sp>
        <p:nvSpPr>
          <p:cNvPr id="30" name="Right Arrow 29"/>
          <p:cNvSpPr/>
          <p:nvPr/>
        </p:nvSpPr>
        <p:spPr>
          <a:xfrm>
            <a:off x="852135" y="2867798"/>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1" name="Right Arrow 30"/>
          <p:cNvSpPr/>
          <p:nvPr/>
        </p:nvSpPr>
        <p:spPr>
          <a:xfrm>
            <a:off x="1310606" y="3384948"/>
            <a:ext cx="87534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2" name="Right Arrow 31"/>
          <p:cNvSpPr/>
          <p:nvPr/>
        </p:nvSpPr>
        <p:spPr>
          <a:xfrm>
            <a:off x="1628725" y="3876955"/>
            <a:ext cx="707383" cy="4503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Right Arrow 33"/>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TextBox 34"/>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6" name="TextBox 35"/>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7" name="TextBox 36"/>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8" name="TextBox 37"/>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9" name="Straight Connector 38"/>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2" name="Straight Connector 41"/>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4685084" y="243130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5" name="TextBox 44"/>
          <p:cNvSpPr txBox="1"/>
          <p:nvPr/>
        </p:nvSpPr>
        <p:spPr>
          <a:xfrm>
            <a:off x="5036861" y="2152028"/>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46" name="Straight Connector 45"/>
          <p:cNvCxnSpPr/>
          <p:nvPr/>
        </p:nvCxnSpPr>
        <p:spPr>
          <a:xfrm flipV="1">
            <a:off x="5226652" y="243339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03264" y="213266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Right Arrow 47"/>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49" name="Right Arrow 48"/>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0" name="Right Arrow 49"/>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1" name="Right Arrow 50"/>
          <p:cNvSpPr/>
          <p:nvPr/>
        </p:nvSpPr>
        <p:spPr>
          <a:xfrm>
            <a:off x="4704725" y="3891786"/>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4692067" y="2896404"/>
            <a:ext cx="527315" cy="450335"/>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4" name="Right Arrow 53"/>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5" name="Right Arrow 54"/>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6" name="TextBox 55"/>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7" name="TextBox 56"/>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8" name="TextBox 57"/>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9" name="TextBox 58"/>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60" name="Straight Connector 59"/>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64" name="Straight Connector 63"/>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70" name="Right Arrow 69"/>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71" name="Right Arrow 70"/>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Tree>
    <p:extLst>
      <p:ext uri="{BB962C8B-B14F-4D97-AF65-F5344CB8AC3E}">
        <p14:creationId xmlns:p14="http://schemas.microsoft.com/office/powerpoint/2010/main" val="3971649659"/>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sp>
        <p:nvSpPr>
          <p:cNvPr id="11" name="TextBox 10"/>
          <p:cNvSpPr txBox="1"/>
          <p:nvPr/>
        </p:nvSpPr>
        <p:spPr>
          <a:xfrm>
            <a:off x="3457583" y="1187541"/>
            <a:ext cx="2115333" cy="461665"/>
          </a:xfrm>
          <a:prstGeom prst="rect">
            <a:avLst/>
          </a:prstGeom>
          <a:noFill/>
        </p:spPr>
        <p:txBody>
          <a:bodyPr wrap="none" rtlCol="0">
            <a:spAutoFit/>
          </a:bodyPr>
          <a:lstStyle/>
          <a:p>
            <a:r>
              <a:rPr lang="en-US" sz="2400" b="1" dirty="0" err="1" smtClean="0">
                <a:latin typeface="Corbel"/>
                <a:cs typeface="Corbel"/>
              </a:rPr>
              <a:t>Async</a:t>
            </a:r>
            <a:r>
              <a:rPr lang="en-US" sz="2400" b="1" dirty="0" smtClean="0">
                <a:latin typeface="Corbel"/>
                <a:cs typeface="Corbel"/>
              </a:rPr>
              <a:t> variants</a:t>
            </a:r>
            <a:endParaRPr lang="en-US" sz="2400" b="1" dirty="0">
              <a:latin typeface="Corbel"/>
              <a:cs typeface="Corbel"/>
            </a:endParaRPr>
          </a:p>
        </p:txBody>
      </p:sp>
      <p:sp>
        <p:nvSpPr>
          <p:cNvPr id="9" name="Right Arrow 8"/>
          <p:cNvSpPr/>
          <p:nvPr/>
        </p:nvSpPr>
        <p:spPr>
          <a:xfrm>
            <a:off x="852137" y="3349387"/>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3" name="Right Arrow 12"/>
          <p:cNvSpPr/>
          <p:nvPr/>
        </p:nvSpPr>
        <p:spPr>
          <a:xfrm>
            <a:off x="855043" y="3856117"/>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4" name="TextBox 13"/>
          <p:cNvSpPr txBox="1"/>
          <p:nvPr/>
        </p:nvSpPr>
        <p:spPr>
          <a:xfrm>
            <a:off x="329956" y="2816226"/>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5" name="TextBox 14"/>
          <p:cNvSpPr txBox="1"/>
          <p:nvPr/>
        </p:nvSpPr>
        <p:spPr>
          <a:xfrm>
            <a:off x="329956" y="3336172"/>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6" name="TextBox 15"/>
          <p:cNvSpPr txBox="1"/>
          <p:nvPr/>
        </p:nvSpPr>
        <p:spPr>
          <a:xfrm>
            <a:off x="329956" y="3818256"/>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7" name="TextBox 16"/>
          <p:cNvSpPr txBox="1"/>
          <p:nvPr/>
        </p:nvSpPr>
        <p:spPr>
          <a:xfrm>
            <a:off x="327715" y="2412366"/>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8" name="Straight Connector 17"/>
          <p:cNvCxnSpPr/>
          <p:nvPr/>
        </p:nvCxnSpPr>
        <p:spPr>
          <a:xfrm>
            <a:off x="833232" y="2627809"/>
            <a:ext cx="1604476"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47088" y="241236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1893536" y="2855358"/>
            <a:ext cx="544172" cy="480814"/>
          </a:xfrm>
          <a:prstGeom prst="rightArrow">
            <a:avLst/>
          </a:prstGeom>
          <a:solidFill>
            <a:srgbClr val="905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1" name="TextBox 20"/>
          <p:cNvSpPr txBox="1"/>
          <p:nvPr/>
        </p:nvSpPr>
        <p:spPr>
          <a:xfrm>
            <a:off x="678957" y="2103240"/>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2" name="Straight Connector 21"/>
          <p:cNvCxnSpPr/>
          <p:nvPr/>
        </p:nvCxnSpPr>
        <p:spPr>
          <a:xfrm flipH="1" flipV="1">
            <a:off x="1301359" y="243969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887254" y="2406650"/>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85357" y="2115940"/>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5" name="TextBox 24"/>
          <p:cNvSpPr txBox="1"/>
          <p:nvPr/>
        </p:nvSpPr>
        <p:spPr>
          <a:xfrm>
            <a:off x="1758457" y="2128640"/>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sp>
        <p:nvSpPr>
          <p:cNvPr id="26" name="TextBox 25"/>
          <p:cNvSpPr txBox="1"/>
          <p:nvPr/>
        </p:nvSpPr>
        <p:spPr>
          <a:xfrm>
            <a:off x="734345" y="1587318"/>
            <a:ext cx="1235246" cy="369332"/>
          </a:xfrm>
          <a:prstGeom prst="rect">
            <a:avLst/>
          </a:prstGeom>
          <a:noFill/>
        </p:spPr>
        <p:txBody>
          <a:bodyPr wrap="none" rtlCol="0">
            <a:spAutoFit/>
          </a:bodyPr>
          <a:lstStyle/>
          <a:p>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27" name="TextBox 26"/>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cxnSp>
        <p:nvCxnSpPr>
          <p:cNvPr id="28" name="Straight Connector 27"/>
          <p:cNvCxnSpPr/>
          <p:nvPr/>
        </p:nvCxnSpPr>
        <p:spPr>
          <a:xfrm flipV="1">
            <a:off x="1623544" y="2446656"/>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64245" y="2109446"/>
            <a:ext cx="441146" cy="369332"/>
          </a:xfrm>
          <a:prstGeom prst="rect">
            <a:avLst/>
          </a:prstGeom>
          <a:noFill/>
        </p:spPr>
        <p:txBody>
          <a:bodyPr wrap="none" rtlCol="0">
            <a:spAutoFit/>
          </a:bodyPr>
          <a:lstStyle/>
          <a:p>
            <a:r>
              <a:rPr lang="en-US" b="1" dirty="0" smtClean="0">
                <a:solidFill>
                  <a:schemeClr val="accent5">
                    <a:lumMod val="75000"/>
                  </a:schemeClr>
                </a:solidFill>
                <a:latin typeface="Corbel"/>
                <a:ea typeface="Palatino" charset="0"/>
                <a:cs typeface="Corbel"/>
              </a:rPr>
              <a:t>w</a:t>
            </a:r>
            <a:r>
              <a:rPr lang="en-US" b="1" baseline="-25000" dirty="0" smtClean="0">
                <a:solidFill>
                  <a:schemeClr val="accent5">
                    <a:lumMod val="75000"/>
                  </a:schemeClr>
                </a:solidFill>
                <a:latin typeface="Corbel"/>
                <a:ea typeface="Palatino" charset="0"/>
                <a:cs typeface="Corbel"/>
              </a:rPr>
              <a:t>2</a:t>
            </a:r>
            <a:endParaRPr lang="en-US" b="1" baseline="-25000" dirty="0">
              <a:solidFill>
                <a:schemeClr val="accent5">
                  <a:lumMod val="75000"/>
                </a:schemeClr>
              </a:solidFill>
              <a:latin typeface="Corbel"/>
              <a:ea typeface="Palatino" charset="0"/>
              <a:cs typeface="Corbel"/>
            </a:endParaRPr>
          </a:p>
        </p:txBody>
      </p:sp>
      <p:sp>
        <p:nvSpPr>
          <p:cNvPr id="30" name="Right Arrow 29"/>
          <p:cNvSpPr/>
          <p:nvPr/>
        </p:nvSpPr>
        <p:spPr>
          <a:xfrm>
            <a:off x="852135" y="2867798"/>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1" name="Right Arrow 30"/>
          <p:cNvSpPr/>
          <p:nvPr/>
        </p:nvSpPr>
        <p:spPr>
          <a:xfrm>
            <a:off x="1310606" y="3384948"/>
            <a:ext cx="87534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2" name="Right Arrow 31"/>
          <p:cNvSpPr/>
          <p:nvPr/>
        </p:nvSpPr>
        <p:spPr>
          <a:xfrm>
            <a:off x="1628725" y="3876955"/>
            <a:ext cx="707383" cy="4503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Right Arrow 33"/>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TextBox 34"/>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6" name="TextBox 35"/>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7" name="TextBox 36"/>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8" name="TextBox 37"/>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9" name="Straight Connector 38"/>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2" name="Straight Connector 41"/>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4685084" y="243130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5" name="TextBox 44"/>
          <p:cNvSpPr txBox="1"/>
          <p:nvPr/>
        </p:nvSpPr>
        <p:spPr>
          <a:xfrm>
            <a:off x="5036861" y="2152028"/>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46" name="Straight Connector 45"/>
          <p:cNvCxnSpPr/>
          <p:nvPr/>
        </p:nvCxnSpPr>
        <p:spPr>
          <a:xfrm flipV="1">
            <a:off x="5226652" y="243339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03264" y="213266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Right Arrow 47"/>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49" name="Right Arrow 48"/>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0" name="Right Arrow 49"/>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1" name="Right Arrow 50"/>
          <p:cNvSpPr/>
          <p:nvPr/>
        </p:nvSpPr>
        <p:spPr>
          <a:xfrm>
            <a:off x="4704725" y="3891786"/>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4692067" y="2896404"/>
            <a:ext cx="527315" cy="450335"/>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4" name="Right Arrow 53"/>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5" name="Right Arrow 54"/>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6" name="TextBox 55"/>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7" name="TextBox 56"/>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8" name="TextBox 57"/>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9" name="TextBox 58"/>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60" name="Straight Connector 59"/>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64" name="Straight Connector 63"/>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70" name="Right Arrow 69"/>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71" name="Right Arrow 70"/>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7204667" y="3901612"/>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4" name="Right Arrow 73"/>
          <p:cNvSpPr/>
          <p:nvPr/>
        </p:nvSpPr>
        <p:spPr>
          <a:xfrm>
            <a:off x="7482879" y="289640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Tree>
    <p:extLst>
      <p:ext uri="{BB962C8B-B14F-4D97-AF65-F5344CB8AC3E}">
        <p14:creationId xmlns:p14="http://schemas.microsoft.com/office/powerpoint/2010/main" val="228572003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sp>
        <p:nvSpPr>
          <p:cNvPr id="11" name="TextBox 10"/>
          <p:cNvSpPr txBox="1"/>
          <p:nvPr/>
        </p:nvSpPr>
        <p:spPr>
          <a:xfrm>
            <a:off x="3457583" y="1187541"/>
            <a:ext cx="2115333" cy="461665"/>
          </a:xfrm>
          <a:prstGeom prst="rect">
            <a:avLst/>
          </a:prstGeom>
          <a:noFill/>
        </p:spPr>
        <p:txBody>
          <a:bodyPr wrap="none" rtlCol="0">
            <a:spAutoFit/>
          </a:bodyPr>
          <a:lstStyle/>
          <a:p>
            <a:r>
              <a:rPr lang="en-US" sz="2400" b="1" dirty="0" err="1" smtClean="0">
                <a:latin typeface="Corbel"/>
                <a:cs typeface="Corbel"/>
              </a:rPr>
              <a:t>Async</a:t>
            </a:r>
            <a:r>
              <a:rPr lang="en-US" sz="2400" b="1" dirty="0" smtClean="0">
                <a:latin typeface="Corbel"/>
                <a:cs typeface="Corbel"/>
              </a:rPr>
              <a:t> variants</a:t>
            </a:r>
            <a:endParaRPr lang="en-US" sz="2400" b="1" dirty="0">
              <a:latin typeface="Corbel"/>
              <a:cs typeface="Corbel"/>
            </a:endParaRPr>
          </a:p>
        </p:txBody>
      </p:sp>
      <p:sp>
        <p:nvSpPr>
          <p:cNvPr id="9" name="Right Arrow 8"/>
          <p:cNvSpPr/>
          <p:nvPr/>
        </p:nvSpPr>
        <p:spPr>
          <a:xfrm>
            <a:off x="852137" y="3349387"/>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3" name="Right Arrow 12"/>
          <p:cNvSpPr/>
          <p:nvPr/>
        </p:nvSpPr>
        <p:spPr>
          <a:xfrm>
            <a:off x="855043" y="3856117"/>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4" name="TextBox 13"/>
          <p:cNvSpPr txBox="1"/>
          <p:nvPr/>
        </p:nvSpPr>
        <p:spPr>
          <a:xfrm>
            <a:off x="329956" y="2816226"/>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5" name="TextBox 14"/>
          <p:cNvSpPr txBox="1"/>
          <p:nvPr/>
        </p:nvSpPr>
        <p:spPr>
          <a:xfrm>
            <a:off x="329956" y="3336172"/>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6" name="TextBox 15"/>
          <p:cNvSpPr txBox="1"/>
          <p:nvPr/>
        </p:nvSpPr>
        <p:spPr>
          <a:xfrm>
            <a:off x="329956" y="3818256"/>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7" name="TextBox 16"/>
          <p:cNvSpPr txBox="1"/>
          <p:nvPr/>
        </p:nvSpPr>
        <p:spPr>
          <a:xfrm>
            <a:off x="327715" y="2412366"/>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8" name="Straight Connector 17"/>
          <p:cNvCxnSpPr/>
          <p:nvPr/>
        </p:nvCxnSpPr>
        <p:spPr>
          <a:xfrm>
            <a:off x="833232" y="2627809"/>
            <a:ext cx="1604476"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47088" y="241236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1893536" y="2855358"/>
            <a:ext cx="544172" cy="480814"/>
          </a:xfrm>
          <a:prstGeom prst="rightArrow">
            <a:avLst/>
          </a:prstGeom>
          <a:solidFill>
            <a:srgbClr val="905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1" name="TextBox 20"/>
          <p:cNvSpPr txBox="1"/>
          <p:nvPr/>
        </p:nvSpPr>
        <p:spPr>
          <a:xfrm>
            <a:off x="678957" y="2103240"/>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2" name="Straight Connector 21"/>
          <p:cNvCxnSpPr/>
          <p:nvPr/>
        </p:nvCxnSpPr>
        <p:spPr>
          <a:xfrm flipH="1" flipV="1">
            <a:off x="1301359" y="243969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887254" y="2406650"/>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85357" y="2115940"/>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5" name="TextBox 24"/>
          <p:cNvSpPr txBox="1"/>
          <p:nvPr/>
        </p:nvSpPr>
        <p:spPr>
          <a:xfrm>
            <a:off x="1758457" y="2128640"/>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sp>
        <p:nvSpPr>
          <p:cNvPr id="26" name="TextBox 25"/>
          <p:cNvSpPr txBox="1"/>
          <p:nvPr/>
        </p:nvSpPr>
        <p:spPr>
          <a:xfrm>
            <a:off x="734345" y="1587318"/>
            <a:ext cx="1235246" cy="369332"/>
          </a:xfrm>
          <a:prstGeom prst="rect">
            <a:avLst/>
          </a:prstGeom>
          <a:noFill/>
        </p:spPr>
        <p:txBody>
          <a:bodyPr wrap="none" rtlCol="0">
            <a:spAutoFit/>
          </a:bodyPr>
          <a:lstStyle/>
          <a:p>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27" name="TextBox 26"/>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cxnSp>
        <p:nvCxnSpPr>
          <p:cNvPr id="28" name="Straight Connector 27"/>
          <p:cNvCxnSpPr/>
          <p:nvPr/>
        </p:nvCxnSpPr>
        <p:spPr>
          <a:xfrm flipV="1">
            <a:off x="1623544" y="2446656"/>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64245" y="2109446"/>
            <a:ext cx="441146" cy="369332"/>
          </a:xfrm>
          <a:prstGeom prst="rect">
            <a:avLst/>
          </a:prstGeom>
          <a:noFill/>
        </p:spPr>
        <p:txBody>
          <a:bodyPr wrap="none" rtlCol="0">
            <a:spAutoFit/>
          </a:bodyPr>
          <a:lstStyle/>
          <a:p>
            <a:r>
              <a:rPr lang="en-US" b="1" dirty="0" smtClean="0">
                <a:solidFill>
                  <a:schemeClr val="accent5">
                    <a:lumMod val="75000"/>
                  </a:schemeClr>
                </a:solidFill>
                <a:latin typeface="Corbel"/>
                <a:ea typeface="Palatino" charset="0"/>
                <a:cs typeface="Corbel"/>
              </a:rPr>
              <a:t>w</a:t>
            </a:r>
            <a:r>
              <a:rPr lang="en-US" b="1" baseline="-25000" dirty="0" smtClean="0">
                <a:solidFill>
                  <a:schemeClr val="accent5">
                    <a:lumMod val="75000"/>
                  </a:schemeClr>
                </a:solidFill>
                <a:latin typeface="Corbel"/>
                <a:ea typeface="Palatino" charset="0"/>
                <a:cs typeface="Corbel"/>
              </a:rPr>
              <a:t>2</a:t>
            </a:r>
            <a:endParaRPr lang="en-US" b="1" baseline="-25000" dirty="0">
              <a:solidFill>
                <a:schemeClr val="accent5">
                  <a:lumMod val="75000"/>
                </a:schemeClr>
              </a:solidFill>
              <a:latin typeface="Corbel"/>
              <a:ea typeface="Palatino" charset="0"/>
              <a:cs typeface="Corbel"/>
            </a:endParaRPr>
          </a:p>
        </p:txBody>
      </p:sp>
      <p:sp>
        <p:nvSpPr>
          <p:cNvPr id="30" name="Right Arrow 29"/>
          <p:cNvSpPr/>
          <p:nvPr/>
        </p:nvSpPr>
        <p:spPr>
          <a:xfrm>
            <a:off x="852135" y="2867798"/>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1" name="Right Arrow 30"/>
          <p:cNvSpPr/>
          <p:nvPr/>
        </p:nvSpPr>
        <p:spPr>
          <a:xfrm>
            <a:off x="1310606" y="3384948"/>
            <a:ext cx="87534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2" name="Right Arrow 31"/>
          <p:cNvSpPr/>
          <p:nvPr/>
        </p:nvSpPr>
        <p:spPr>
          <a:xfrm>
            <a:off x="1628725" y="3876955"/>
            <a:ext cx="707383" cy="4503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Right Arrow 33"/>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TextBox 34"/>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6" name="TextBox 35"/>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7" name="TextBox 36"/>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8" name="TextBox 37"/>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9" name="Straight Connector 38"/>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2" name="Straight Connector 41"/>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4685084" y="243130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5" name="TextBox 44"/>
          <p:cNvSpPr txBox="1"/>
          <p:nvPr/>
        </p:nvSpPr>
        <p:spPr>
          <a:xfrm>
            <a:off x="5036861" y="2152028"/>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46" name="Straight Connector 45"/>
          <p:cNvCxnSpPr/>
          <p:nvPr/>
        </p:nvCxnSpPr>
        <p:spPr>
          <a:xfrm flipV="1">
            <a:off x="5226652" y="243339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03264" y="213266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Right Arrow 47"/>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49" name="Right Arrow 48"/>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0" name="Right Arrow 49"/>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1" name="Right Arrow 50"/>
          <p:cNvSpPr/>
          <p:nvPr/>
        </p:nvSpPr>
        <p:spPr>
          <a:xfrm>
            <a:off x="4704725" y="3891786"/>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4692067" y="2896404"/>
            <a:ext cx="527315" cy="450335"/>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4" name="Right Arrow 53"/>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5" name="Right Arrow 54"/>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6" name="TextBox 55"/>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7" name="TextBox 56"/>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8" name="TextBox 57"/>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9" name="TextBox 58"/>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60" name="Straight Connector 59"/>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64" name="Straight Connector 63"/>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7615596" y="243130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9" name="TextBox 68"/>
          <p:cNvSpPr txBox="1"/>
          <p:nvPr/>
        </p:nvSpPr>
        <p:spPr>
          <a:xfrm>
            <a:off x="7471876" y="214536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70" name="Right Arrow 69"/>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71" name="Right Arrow 70"/>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7204667" y="3901612"/>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4" name="Right Arrow 73"/>
          <p:cNvSpPr/>
          <p:nvPr/>
        </p:nvSpPr>
        <p:spPr>
          <a:xfrm>
            <a:off x="7482879" y="289640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Tree>
    <p:extLst>
      <p:ext uri="{BB962C8B-B14F-4D97-AF65-F5344CB8AC3E}">
        <p14:creationId xmlns:p14="http://schemas.microsoft.com/office/powerpoint/2010/main" val="1639628417"/>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sp>
        <p:nvSpPr>
          <p:cNvPr id="11" name="TextBox 10"/>
          <p:cNvSpPr txBox="1"/>
          <p:nvPr/>
        </p:nvSpPr>
        <p:spPr>
          <a:xfrm>
            <a:off x="3457583" y="1187541"/>
            <a:ext cx="2115333" cy="461665"/>
          </a:xfrm>
          <a:prstGeom prst="rect">
            <a:avLst/>
          </a:prstGeom>
          <a:noFill/>
        </p:spPr>
        <p:txBody>
          <a:bodyPr wrap="none" rtlCol="0">
            <a:spAutoFit/>
          </a:bodyPr>
          <a:lstStyle/>
          <a:p>
            <a:r>
              <a:rPr lang="en-US" sz="2400" b="1" dirty="0" err="1" smtClean="0">
                <a:latin typeface="Corbel"/>
                <a:cs typeface="Corbel"/>
              </a:rPr>
              <a:t>Async</a:t>
            </a:r>
            <a:r>
              <a:rPr lang="en-US" sz="2400" b="1" dirty="0" smtClean="0">
                <a:latin typeface="Corbel"/>
                <a:cs typeface="Corbel"/>
              </a:rPr>
              <a:t> variants</a:t>
            </a:r>
            <a:endParaRPr lang="en-US" sz="2400" b="1" dirty="0">
              <a:latin typeface="Corbel"/>
              <a:cs typeface="Corbel"/>
            </a:endParaRPr>
          </a:p>
        </p:txBody>
      </p:sp>
      <p:sp>
        <p:nvSpPr>
          <p:cNvPr id="9" name="Right Arrow 8"/>
          <p:cNvSpPr/>
          <p:nvPr/>
        </p:nvSpPr>
        <p:spPr>
          <a:xfrm>
            <a:off x="852137" y="3349387"/>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3" name="Right Arrow 12"/>
          <p:cNvSpPr/>
          <p:nvPr/>
        </p:nvSpPr>
        <p:spPr>
          <a:xfrm>
            <a:off x="855043" y="3856117"/>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4" name="TextBox 13"/>
          <p:cNvSpPr txBox="1"/>
          <p:nvPr/>
        </p:nvSpPr>
        <p:spPr>
          <a:xfrm>
            <a:off x="329956" y="2816226"/>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5" name="TextBox 14"/>
          <p:cNvSpPr txBox="1"/>
          <p:nvPr/>
        </p:nvSpPr>
        <p:spPr>
          <a:xfrm>
            <a:off x="329956" y="3336172"/>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6" name="TextBox 15"/>
          <p:cNvSpPr txBox="1"/>
          <p:nvPr/>
        </p:nvSpPr>
        <p:spPr>
          <a:xfrm>
            <a:off x="329956" y="3818256"/>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7" name="TextBox 16"/>
          <p:cNvSpPr txBox="1"/>
          <p:nvPr/>
        </p:nvSpPr>
        <p:spPr>
          <a:xfrm>
            <a:off x="327715" y="2412366"/>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8" name="Straight Connector 17"/>
          <p:cNvCxnSpPr/>
          <p:nvPr/>
        </p:nvCxnSpPr>
        <p:spPr>
          <a:xfrm>
            <a:off x="833232" y="2627809"/>
            <a:ext cx="1604476"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47088" y="241236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1893536" y="2855358"/>
            <a:ext cx="544172" cy="480814"/>
          </a:xfrm>
          <a:prstGeom prst="rightArrow">
            <a:avLst/>
          </a:prstGeom>
          <a:solidFill>
            <a:srgbClr val="905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1" name="TextBox 20"/>
          <p:cNvSpPr txBox="1"/>
          <p:nvPr/>
        </p:nvSpPr>
        <p:spPr>
          <a:xfrm>
            <a:off x="678957" y="2103240"/>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2" name="Straight Connector 21"/>
          <p:cNvCxnSpPr/>
          <p:nvPr/>
        </p:nvCxnSpPr>
        <p:spPr>
          <a:xfrm flipH="1" flipV="1">
            <a:off x="1301359" y="243969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887254" y="2406650"/>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85357" y="2115940"/>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5" name="TextBox 24"/>
          <p:cNvSpPr txBox="1"/>
          <p:nvPr/>
        </p:nvSpPr>
        <p:spPr>
          <a:xfrm>
            <a:off x="1758457" y="2128640"/>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sp>
        <p:nvSpPr>
          <p:cNvPr id="26" name="TextBox 25"/>
          <p:cNvSpPr txBox="1"/>
          <p:nvPr/>
        </p:nvSpPr>
        <p:spPr>
          <a:xfrm>
            <a:off x="734345" y="1587318"/>
            <a:ext cx="1235246" cy="369332"/>
          </a:xfrm>
          <a:prstGeom prst="rect">
            <a:avLst/>
          </a:prstGeom>
          <a:noFill/>
        </p:spPr>
        <p:txBody>
          <a:bodyPr wrap="none" rtlCol="0">
            <a:spAutoFit/>
          </a:bodyPr>
          <a:lstStyle/>
          <a:p>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27" name="TextBox 26"/>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cxnSp>
        <p:nvCxnSpPr>
          <p:cNvPr id="28" name="Straight Connector 27"/>
          <p:cNvCxnSpPr/>
          <p:nvPr/>
        </p:nvCxnSpPr>
        <p:spPr>
          <a:xfrm flipV="1">
            <a:off x="1623544" y="2446656"/>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64245" y="2109446"/>
            <a:ext cx="441146" cy="369332"/>
          </a:xfrm>
          <a:prstGeom prst="rect">
            <a:avLst/>
          </a:prstGeom>
          <a:noFill/>
        </p:spPr>
        <p:txBody>
          <a:bodyPr wrap="none" rtlCol="0">
            <a:spAutoFit/>
          </a:bodyPr>
          <a:lstStyle/>
          <a:p>
            <a:r>
              <a:rPr lang="en-US" b="1" dirty="0" smtClean="0">
                <a:solidFill>
                  <a:schemeClr val="accent5">
                    <a:lumMod val="75000"/>
                  </a:schemeClr>
                </a:solidFill>
                <a:latin typeface="Corbel"/>
                <a:ea typeface="Palatino" charset="0"/>
                <a:cs typeface="Corbel"/>
              </a:rPr>
              <a:t>w</a:t>
            </a:r>
            <a:r>
              <a:rPr lang="en-US" b="1" baseline="-25000" dirty="0" smtClean="0">
                <a:solidFill>
                  <a:schemeClr val="accent5">
                    <a:lumMod val="75000"/>
                  </a:schemeClr>
                </a:solidFill>
                <a:latin typeface="Corbel"/>
                <a:ea typeface="Palatino" charset="0"/>
                <a:cs typeface="Corbel"/>
              </a:rPr>
              <a:t>2</a:t>
            </a:r>
            <a:endParaRPr lang="en-US" b="1" baseline="-25000" dirty="0">
              <a:solidFill>
                <a:schemeClr val="accent5">
                  <a:lumMod val="75000"/>
                </a:schemeClr>
              </a:solidFill>
              <a:latin typeface="Corbel"/>
              <a:ea typeface="Palatino" charset="0"/>
              <a:cs typeface="Corbel"/>
            </a:endParaRPr>
          </a:p>
        </p:txBody>
      </p:sp>
      <p:sp>
        <p:nvSpPr>
          <p:cNvPr id="30" name="Right Arrow 29"/>
          <p:cNvSpPr/>
          <p:nvPr/>
        </p:nvSpPr>
        <p:spPr>
          <a:xfrm>
            <a:off x="852135" y="2867798"/>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1" name="Right Arrow 30"/>
          <p:cNvSpPr/>
          <p:nvPr/>
        </p:nvSpPr>
        <p:spPr>
          <a:xfrm>
            <a:off x="1310606" y="3384948"/>
            <a:ext cx="87534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2" name="Right Arrow 31"/>
          <p:cNvSpPr/>
          <p:nvPr/>
        </p:nvSpPr>
        <p:spPr>
          <a:xfrm>
            <a:off x="1628725" y="3876955"/>
            <a:ext cx="707383" cy="4503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Right Arrow 33"/>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TextBox 34"/>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6" name="TextBox 35"/>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7" name="TextBox 36"/>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8" name="TextBox 37"/>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9" name="Straight Connector 38"/>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2" name="Straight Connector 41"/>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4685084" y="243130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5" name="TextBox 44"/>
          <p:cNvSpPr txBox="1"/>
          <p:nvPr/>
        </p:nvSpPr>
        <p:spPr>
          <a:xfrm>
            <a:off x="5036861" y="2152028"/>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46" name="Straight Connector 45"/>
          <p:cNvCxnSpPr/>
          <p:nvPr/>
        </p:nvCxnSpPr>
        <p:spPr>
          <a:xfrm flipV="1">
            <a:off x="5226652" y="243339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03264" y="213266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Right Arrow 47"/>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49" name="Right Arrow 48"/>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0" name="Right Arrow 49"/>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1" name="Right Arrow 50"/>
          <p:cNvSpPr/>
          <p:nvPr/>
        </p:nvSpPr>
        <p:spPr>
          <a:xfrm>
            <a:off x="4704725" y="3891786"/>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4692067" y="2896404"/>
            <a:ext cx="527315" cy="450335"/>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4" name="Right Arrow 53"/>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5" name="Right Arrow 54"/>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6" name="TextBox 55"/>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7" name="TextBox 56"/>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8" name="TextBox 57"/>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9" name="TextBox 58"/>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60" name="Straight Connector 59"/>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64" name="Straight Connector 63"/>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7615596" y="243130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9" name="TextBox 68"/>
          <p:cNvSpPr txBox="1"/>
          <p:nvPr/>
        </p:nvSpPr>
        <p:spPr>
          <a:xfrm>
            <a:off x="7471876" y="214536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70" name="Right Arrow 69"/>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71" name="Right Arrow 70"/>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7204667" y="3901612"/>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3" name="Right Arrow 72"/>
          <p:cNvSpPr/>
          <p:nvPr/>
        </p:nvSpPr>
        <p:spPr>
          <a:xfrm>
            <a:off x="7749537" y="3891785"/>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4" name="Right Arrow 73"/>
          <p:cNvSpPr/>
          <p:nvPr/>
        </p:nvSpPr>
        <p:spPr>
          <a:xfrm>
            <a:off x="7482879" y="289640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5" name="Right Arrow 74"/>
          <p:cNvSpPr/>
          <p:nvPr/>
        </p:nvSpPr>
        <p:spPr>
          <a:xfrm>
            <a:off x="7632527" y="3386623"/>
            <a:ext cx="729934" cy="480814"/>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Tree>
    <p:extLst>
      <p:ext uri="{BB962C8B-B14F-4D97-AF65-F5344CB8AC3E}">
        <p14:creationId xmlns:p14="http://schemas.microsoft.com/office/powerpoint/2010/main" val="3325433369"/>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sp>
        <p:nvSpPr>
          <p:cNvPr id="11" name="TextBox 10"/>
          <p:cNvSpPr txBox="1"/>
          <p:nvPr/>
        </p:nvSpPr>
        <p:spPr>
          <a:xfrm>
            <a:off x="3457583" y="1187541"/>
            <a:ext cx="2115333" cy="461665"/>
          </a:xfrm>
          <a:prstGeom prst="rect">
            <a:avLst/>
          </a:prstGeom>
          <a:noFill/>
        </p:spPr>
        <p:txBody>
          <a:bodyPr wrap="none" rtlCol="0">
            <a:spAutoFit/>
          </a:bodyPr>
          <a:lstStyle/>
          <a:p>
            <a:r>
              <a:rPr lang="en-US" sz="2400" b="1" dirty="0" err="1" smtClean="0">
                <a:latin typeface="Corbel"/>
                <a:cs typeface="Corbel"/>
              </a:rPr>
              <a:t>Async</a:t>
            </a:r>
            <a:r>
              <a:rPr lang="en-US" sz="2400" b="1" dirty="0" smtClean="0">
                <a:latin typeface="Corbel"/>
                <a:cs typeface="Corbel"/>
              </a:rPr>
              <a:t> variants</a:t>
            </a:r>
            <a:endParaRPr lang="en-US" sz="2400" b="1" dirty="0">
              <a:latin typeface="Corbel"/>
              <a:cs typeface="Corbel"/>
            </a:endParaRPr>
          </a:p>
        </p:txBody>
      </p:sp>
      <p:sp>
        <p:nvSpPr>
          <p:cNvPr id="9" name="Right Arrow 8"/>
          <p:cNvSpPr/>
          <p:nvPr/>
        </p:nvSpPr>
        <p:spPr>
          <a:xfrm>
            <a:off x="852137" y="3349387"/>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3" name="Right Arrow 12"/>
          <p:cNvSpPr/>
          <p:nvPr/>
        </p:nvSpPr>
        <p:spPr>
          <a:xfrm>
            <a:off x="855043" y="3856117"/>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4" name="TextBox 13"/>
          <p:cNvSpPr txBox="1"/>
          <p:nvPr/>
        </p:nvSpPr>
        <p:spPr>
          <a:xfrm>
            <a:off x="329956" y="2816226"/>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5" name="TextBox 14"/>
          <p:cNvSpPr txBox="1"/>
          <p:nvPr/>
        </p:nvSpPr>
        <p:spPr>
          <a:xfrm>
            <a:off x="329956" y="3336172"/>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6" name="TextBox 15"/>
          <p:cNvSpPr txBox="1"/>
          <p:nvPr/>
        </p:nvSpPr>
        <p:spPr>
          <a:xfrm>
            <a:off x="329956" y="3818256"/>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7" name="TextBox 16"/>
          <p:cNvSpPr txBox="1"/>
          <p:nvPr/>
        </p:nvSpPr>
        <p:spPr>
          <a:xfrm>
            <a:off x="327715" y="2412366"/>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8" name="Straight Connector 17"/>
          <p:cNvCxnSpPr/>
          <p:nvPr/>
        </p:nvCxnSpPr>
        <p:spPr>
          <a:xfrm>
            <a:off x="833232" y="2627809"/>
            <a:ext cx="1604476"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47088" y="241236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1893536" y="2855358"/>
            <a:ext cx="544172" cy="480814"/>
          </a:xfrm>
          <a:prstGeom prst="rightArrow">
            <a:avLst/>
          </a:prstGeom>
          <a:solidFill>
            <a:srgbClr val="905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1" name="TextBox 20"/>
          <p:cNvSpPr txBox="1"/>
          <p:nvPr/>
        </p:nvSpPr>
        <p:spPr>
          <a:xfrm>
            <a:off x="678957" y="2103240"/>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2" name="Straight Connector 21"/>
          <p:cNvCxnSpPr/>
          <p:nvPr/>
        </p:nvCxnSpPr>
        <p:spPr>
          <a:xfrm flipH="1" flipV="1">
            <a:off x="1301359" y="243969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887254" y="2406650"/>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85357" y="2115940"/>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5" name="TextBox 24"/>
          <p:cNvSpPr txBox="1"/>
          <p:nvPr/>
        </p:nvSpPr>
        <p:spPr>
          <a:xfrm>
            <a:off x="1758457" y="2128640"/>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sp>
        <p:nvSpPr>
          <p:cNvPr id="26" name="TextBox 25"/>
          <p:cNvSpPr txBox="1"/>
          <p:nvPr/>
        </p:nvSpPr>
        <p:spPr>
          <a:xfrm>
            <a:off x="734345" y="1587318"/>
            <a:ext cx="1235246" cy="369332"/>
          </a:xfrm>
          <a:prstGeom prst="rect">
            <a:avLst/>
          </a:prstGeom>
          <a:noFill/>
        </p:spPr>
        <p:txBody>
          <a:bodyPr wrap="none" rtlCol="0">
            <a:spAutoFit/>
          </a:bodyPr>
          <a:lstStyle/>
          <a:p>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27" name="TextBox 26"/>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cxnSp>
        <p:nvCxnSpPr>
          <p:cNvPr id="28" name="Straight Connector 27"/>
          <p:cNvCxnSpPr/>
          <p:nvPr/>
        </p:nvCxnSpPr>
        <p:spPr>
          <a:xfrm flipV="1">
            <a:off x="1623544" y="2446656"/>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64245" y="2109446"/>
            <a:ext cx="441146" cy="369332"/>
          </a:xfrm>
          <a:prstGeom prst="rect">
            <a:avLst/>
          </a:prstGeom>
          <a:noFill/>
        </p:spPr>
        <p:txBody>
          <a:bodyPr wrap="none" rtlCol="0">
            <a:spAutoFit/>
          </a:bodyPr>
          <a:lstStyle/>
          <a:p>
            <a:r>
              <a:rPr lang="en-US" b="1" dirty="0" smtClean="0">
                <a:solidFill>
                  <a:schemeClr val="accent5">
                    <a:lumMod val="75000"/>
                  </a:schemeClr>
                </a:solidFill>
                <a:latin typeface="Corbel"/>
                <a:ea typeface="Palatino" charset="0"/>
                <a:cs typeface="Corbel"/>
              </a:rPr>
              <a:t>w</a:t>
            </a:r>
            <a:r>
              <a:rPr lang="en-US" b="1" baseline="-25000" dirty="0" smtClean="0">
                <a:solidFill>
                  <a:schemeClr val="accent5">
                    <a:lumMod val="75000"/>
                  </a:schemeClr>
                </a:solidFill>
                <a:latin typeface="Corbel"/>
                <a:ea typeface="Palatino" charset="0"/>
                <a:cs typeface="Corbel"/>
              </a:rPr>
              <a:t>2</a:t>
            </a:r>
            <a:endParaRPr lang="en-US" b="1" baseline="-25000" dirty="0">
              <a:solidFill>
                <a:schemeClr val="accent5">
                  <a:lumMod val="75000"/>
                </a:schemeClr>
              </a:solidFill>
              <a:latin typeface="Corbel"/>
              <a:ea typeface="Palatino" charset="0"/>
              <a:cs typeface="Corbel"/>
            </a:endParaRPr>
          </a:p>
        </p:txBody>
      </p:sp>
      <p:sp>
        <p:nvSpPr>
          <p:cNvPr id="30" name="Right Arrow 29"/>
          <p:cNvSpPr/>
          <p:nvPr/>
        </p:nvSpPr>
        <p:spPr>
          <a:xfrm>
            <a:off x="852135" y="2867798"/>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1" name="Right Arrow 30"/>
          <p:cNvSpPr/>
          <p:nvPr/>
        </p:nvSpPr>
        <p:spPr>
          <a:xfrm>
            <a:off x="1310606" y="3384948"/>
            <a:ext cx="87534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2" name="Right Arrow 31"/>
          <p:cNvSpPr/>
          <p:nvPr/>
        </p:nvSpPr>
        <p:spPr>
          <a:xfrm>
            <a:off x="1628725" y="3876955"/>
            <a:ext cx="707383" cy="4503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Right Arrow 33"/>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TextBox 34"/>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6" name="TextBox 35"/>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7" name="TextBox 36"/>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8" name="TextBox 37"/>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9" name="Straight Connector 38"/>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2" name="Straight Connector 41"/>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4685084" y="243130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5" name="TextBox 44"/>
          <p:cNvSpPr txBox="1"/>
          <p:nvPr/>
        </p:nvSpPr>
        <p:spPr>
          <a:xfrm>
            <a:off x="5036861" y="2152028"/>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46" name="Straight Connector 45"/>
          <p:cNvCxnSpPr/>
          <p:nvPr/>
        </p:nvCxnSpPr>
        <p:spPr>
          <a:xfrm flipV="1">
            <a:off x="5226652" y="243339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03264" y="213266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Right Arrow 47"/>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49" name="Right Arrow 48"/>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0" name="Right Arrow 49"/>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1" name="Right Arrow 50"/>
          <p:cNvSpPr/>
          <p:nvPr/>
        </p:nvSpPr>
        <p:spPr>
          <a:xfrm>
            <a:off x="4704725" y="3891786"/>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4692067" y="2896404"/>
            <a:ext cx="527315" cy="450335"/>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4" name="Right Arrow 53"/>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5" name="Right Arrow 54"/>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6" name="TextBox 55"/>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7" name="TextBox 56"/>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8" name="TextBox 57"/>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9" name="TextBox 58"/>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60" name="Straight Connector 59"/>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64" name="Straight Connector 63"/>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7615596" y="243130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7" name="TextBox 66"/>
          <p:cNvSpPr txBox="1"/>
          <p:nvPr/>
        </p:nvSpPr>
        <p:spPr>
          <a:xfrm>
            <a:off x="7922493" y="2139327"/>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68" name="Straight Connector 67"/>
          <p:cNvCxnSpPr/>
          <p:nvPr/>
        </p:nvCxnSpPr>
        <p:spPr>
          <a:xfrm flipV="1">
            <a:off x="8014762" y="242106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471876" y="214536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70" name="Right Arrow 69"/>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71" name="Right Arrow 70"/>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7204667" y="3901612"/>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3" name="Right Arrow 72"/>
          <p:cNvSpPr/>
          <p:nvPr/>
        </p:nvSpPr>
        <p:spPr>
          <a:xfrm>
            <a:off x="7749537" y="3891785"/>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4" name="Right Arrow 73"/>
          <p:cNvSpPr/>
          <p:nvPr/>
        </p:nvSpPr>
        <p:spPr>
          <a:xfrm>
            <a:off x="7482879" y="289640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5" name="Right Arrow 74"/>
          <p:cNvSpPr/>
          <p:nvPr/>
        </p:nvSpPr>
        <p:spPr>
          <a:xfrm>
            <a:off x="7632527" y="3386623"/>
            <a:ext cx="729934" cy="480814"/>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Tree>
    <p:extLst>
      <p:ext uri="{BB962C8B-B14F-4D97-AF65-F5344CB8AC3E}">
        <p14:creationId xmlns:p14="http://schemas.microsoft.com/office/powerpoint/2010/main" val="26063205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2479388" y="1508119"/>
            <a:ext cx="4152470" cy="1030938"/>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US" sz="1600" b="1" dirty="0" smtClean="0">
                <a:solidFill>
                  <a:srgbClr val="000000"/>
                </a:solidFill>
                <a:latin typeface="Palatino" charset="0"/>
                <a:ea typeface="Palatino" charset="0"/>
                <a:cs typeface="Palatino" charset="0"/>
              </a:rPr>
              <a:t>Parameter Server</a:t>
            </a:r>
          </a:p>
          <a:p>
            <a:pPr algn="ctr">
              <a:lnSpc>
                <a:spcPct val="150000"/>
              </a:lnSpc>
            </a:pPr>
            <a:endParaRPr lang="en-US" sz="1600" b="1" dirty="0" smtClean="0">
              <a:solidFill>
                <a:srgbClr val="000000"/>
              </a:solidFill>
              <a:latin typeface="Palatino" charset="0"/>
              <a:ea typeface="Palatino" charset="0"/>
              <a:cs typeface="Palatino" charset="0"/>
            </a:endParaRPr>
          </a:p>
          <a:p>
            <a:pPr algn="ctr">
              <a:lnSpc>
                <a:spcPct val="150000"/>
              </a:lnSpc>
            </a:pPr>
            <a:endParaRPr lang="en-US" sz="1400" b="1" dirty="0" smtClean="0">
              <a:solidFill>
                <a:srgbClr val="000000"/>
              </a:solidFill>
              <a:latin typeface="Palatino" charset="0"/>
              <a:ea typeface="Palatino" charset="0"/>
              <a:cs typeface="Palatino" charset="0"/>
            </a:endParaRPr>
          </a:p>
        </p:txBody>
      </p:sp>
      <p:sp>
        <p:nvSpPr>
          <p:cNvPr id="2" name="Title 1"/>
          <p:cNvSpPr>
            <a:spLocks noGrp="1"/>
          </p:cNvSpPr>
          <p:nvPr>
            <p:ph type="title"/>
          </p:nvPr>
        </p:nvSpPr>
        <p:spPr>
          <a:xfrm>
            <a:off x="499241" y="196953"/>
            <a:ext cx="8229600" cy="1143000"/>
          </a:xfrm>
        </p:spPr>
        <p:txBody>
          <a:bodyPr>
            <a:normAutofit/>
          </a:bodyPr>
          <a:lstStyle/>
          <a:p>
            <a:r>
              <a:rPr lang="en-US" dirty="0" smtClean="0"/>
              <a:t>Synchronous Distributed SGD</a:t>
            </a:r>
            <a:endParaRPr lang="en-US" dirty="0"/>
          </a:p>
        </p:txBody>
      </p:sp>
      <p:sp>
        <p:nvSpPr>
          <p:cNvPr id="14" name="Content Placeholder 2"/>
          <p:cNvSpPr>
            <a:spLocks noGrp="1"/>
          </p:cNvSpPr>
          <p:nvPr>
            <p:ph idx="1"/>
          </p:nvPr>
        </p:nvSpPr>
        <p:spPr>
          <a:xfrm>
            <a:off x="411325" y="5567917"/>
            <a:ext cx="8342419" cy="1016703"/>
          </a:xfrm>
        </p:spPr>
        <p:txBody>
          <a:bodyPr numCol="1">
            <a:normAutofit/>
          </a:bodyPr>
          <a:lstStyle/>
          <a:p>
            <a:r>
              <a:rPr lang="en-US" sz="2400" dirty="0" smtClean="0">
                <a:solidFill>
                  <a:schemeClr val="accent5">
                    <a:lumMod val="75000"/>
                  </a:schemeClr>
                </a:solidFill>
              </a:rPr>
              <a:t>Can process a P-times larger mini-batch in each iteration</a:t>
            </a:r>
            <a:endParaRPr lang="en-US" sz="2400" dirty="0" smtClean="0"/>
          </a:p>
          <a:p>
            <a:r>
              <a:rPr lang="en-US" sz="2400" dirty="0" smtClean="0">
                <a:solidFill>
                  <a:schemeClr val="accent6">
                    <a:lumMod val="75000"/>
                  </a:schemeClr>
                </a:solidFill>
              </a:rPr>
              <a:t>Bottlenecked by one or more slow/straggling learners</a:t>
            </a:r>
          </a:p>
        </p:txBody>
      </p:sp>
      <p:sp>
        <p:nvSpPr>
          <p:cNvPr id="31" name="Rounded Rectangle 30"/>
          <p:cNvSpPr/>
          <p:nvPr/>
        </p:nvSpPr>
        <p:spPr>
          <a:xfrm>
            <a:off x="2425411" y="3086336"/>
            <a:ext cx="1116822" cy="609988"/>
          </a:xfrm>
          <a:prstGeom prst="round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latin typeface="Palatino" charset="0"/>
                <a:ea typeface="Palatino" charset="0"/>
                <a:cs typeface="Palatino" charset="0"/>
              </a:rPr>
              <a:t>Learner 1</a:t>
            </a:r>
            <a:endParaRPr lang="en-US" sz="1600" b="1" dirty="0">
              <a:solidFill>
                <a:srgbClr val="000000"/>
              </a:solidFill>
              <a:latin typeface="Palatino" charset="0"/>
              <a:ea typeface="Palatino" charset="0"/>
              <a:cs typeface="Palatino" charset="0"/>
            </a:endParaRPr>
          </a:p>
        </p:txBody>
      </p:sp>
      <p:sp>
        <p:nvSpPr>
          <p:cNvPr id="33" name="Rounded Rectangle 32"/>
          <p:cNvSpPr/>
          <p:nvPr/>
        </p:nvSpPr>
        <p:spPr>
          <a:xfrm>
            <a:off x="3664275" y="3085880"/>
            <a:ext cx="1120877" cy="610444"/>
          </a:xfrm>
          <a:prstGeom prst="round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latin typeface="Palatino" charset="0"/>
                <a:ea typeface="Palatino" charset="0"/>
                <a:cs typeface="Palatino" charset="0"/>
              </a:rPr>
              <a:t>Learner 2</a:t>
            </a:r>
            <a:endParaRPr lang="en-US" sz="1600" b="1" dirty="0">
              <a:solidFill>
                <a:srgbClr val="000000"/>
              </a:solidFill>
              <a:latin typeface="Palatino" charset="0"/>
              <a:ea typeface="Palatino" charset="0"/>
              <a:cs typeface="Palatino" charset="0"/>
            </a:endParaRPr>
          </a:p>
        </p:txBody>
      </p:sp>
      <p:sp>
        <p:nvSpPr>
          <p:cNvPr id="34" name="Rounded Rectangle 33"/>
          <p:cNvSpPr/>
          <p:nvPr/>
        </p:nvSpPr>
        <p:spPr>
          <a:xfrm>
            <a:off x="5411785" y="3085880"/>
            <a:ext cx="1178202" cy="630072"/>
          </a:xfrm>
          <a:prstGeom prst="round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rgbClr val="000000"/>
                </a:solidFill>
                <a:latin typeface="Palatino" charset="0"/>
                <a:ea typeface="Palatino" charset="0"/>
                <a:cs typeface="Palatino" charset="0"/>
              </a:rPr>
              <a:t>Learner </a:t>
            </a:r>
            <a:r>
              <a:rPr lang="en-US" sz="1600" b="1" dirty="0">
                <a:solidFill>
                  <a:srgbClr val="000000"/>
                </a:solidFill>
                <a:latin typeface="Palatino" charset="0"/>
                <a:ea typeface="Palatino" charset="0"/>
                <a:cs typeface="Palatino" charset="0"/>
              </a:rPr>
              <a:t>P</a:t>
            </a:r>
          </a:p>
        </p:txBody>
      </p:sp>
      <p:cxnSp>
        <p:nvCxnSpPr>
          <p:cNvPr id="35" name="Straight Arrow Connector 34"/>
          <p:cNvCxnSpPr/>
          <p:nvPr/>
        </p:nvCxnSpPr>
        <p:spPr>
          <a:xfrm flipH="1">
            <a:off x="3167135" y="2542672"/>
            <a:ext cx="334358" cy="5432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2942179" y="2539649"/>
            <a:ext cx="317795" cy="5536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3334314" y="2669975"/>
            <a:ext cx="401138" cy="338554"/>
          </a:xfrm>
          <a:prstGeom prst="rect">
            <a:avLst/>
          </a:prstGeom>
        </p:spPr>
        <p:txBody>
          <a:bodyPr wrap="none">
            <a:spAutoFit/>
          </a:bodyPr>
          <a:lstStyle/>
          <a:p>
            <a:r>
              <a:rPr lang="en-US" sz="1600" b="1" dirty="0" err="1" smtClean="0">
                <a:solidFill>
                  <a:srgbClr val="000000"/>
                </a:solidFill>
                <a:latin typeface="Palatino" charset="0"/>
                <a:ea typeface="Palatino" charset="0"/>
                <a:cs typeface="Palatino" charset="0"/>
              </a:rPr>
              <a:t>w</a:t>
            </a:r>
            <a:r>
              <a:rPr lang="en-US" sz="1600" b="1" baseline="-25000" dirty="0" err="1" smtClean="0">
                <a:solidFill>
                  <a:srgbClr val="000000"/>
                </a:solidFill>
                <a:latin typeface="Palatino" charset="0"/>
                <a:ea typeface="Palatino" charset="0"/>
                <a:cs typeface="Palatino" charset="0"/>
              </a:rPr>
              <a:t>j</a:t>
            </a:r>
            <a:endParaRPr lang="en-US" sz="1600" b="1" baseline="-25000" dirty="0">
              <a:solidFill>
                <a:prstClr val="black"/>
              </a:solidFill>
              <a:latin typeface="Palatino" charset="0"/>
              <a:ea typeface="Palatino" charset="0"/>
              <a:cs typeface="Palatino" charset="0"/>
            </a:endParaRPr>
          </a:p>
        </p:txBody>
      </p:sp>
      <p:sp>
        <p:nvSpPr>
          <p:cNvPr id="3" name="Oval 2"/>
          <p:cNvSpPr/>
          <p:nvPr/>
        </p:nvSpPr>
        <p:spPr>
          <a:xfrm>
            <a:off x="4992415" y="336331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Oval 14"/>
          <p:cNvSpPr/>
          <p:nvPr/>
        </p:nvSpPr>
        <p:spPr>
          <a:xfrm>
            <a:off x="5123795" y="335805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Oval 15"/>
          <p:cNvSpPr/>
          <p:nvPr/>
        </p:nvSpPr>
        <p:spPr>
          <a:xfrm>
            <a:off x="5276195" y="336331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7" name="Straight Arrow Connector 16"/>
          <p:cNvCxnSpPr>
            <a:endCxn id="33" idx="0"/>
          </p:cNvCxnSpPr>
          <p:nvPr/>
        </p:nvCxnSpPr>
        <p:spPr>
          <a:xfrm>
            <a:off x="4209265" y="2577987"/>
            <a:ext cx="15449" cy="5078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4209265" y="2669975"/>
            <a:ext cx="575887" cy="338554"/>
          </a:xfrm>
          <a:prstGeom prst="rect">
            <a:avLst/>
          </a:prstGeom>
        </p:spPr>
        <p:txBody>
          <a:bodyPr wrap="square">
            <a:spAutoFit/>
          </a:bodyPr>
          <a:lstStyle/>
          <a:p>
            <a:r>
              <a:rPr lang="en-US" sz="1600" b="1" dirty="0" err="1" smtClean="0">
                <a:solidFill>
                  <a:srgbClr val="000000"/>
                </a:solidFill>
                <a:latin typeface="Palatino" charset="0"/>
                <a:ea typeface="Palatino" charset="0"/>
                <a:cs typeface="Palatino" charset="0"/>
              </a:rPr>
              <a:t>w</a:t>
            </a:r>
            <a:r>
              <a:rPr lang="en-US" sz="1600" b="1" baseline="-25000" dirty="0" err="1" smtClean="0">
                <a:solidFill>
                  <a:srgbClr val="000000"/>
                </a:solidFill>
                <a:latin typeface="Palatino" charset="0"/>
                <a:ea typeface="Palatino" charset="0"/>
                <a:cs typeface="Palatino" charset="0"/>
              </a:rPr>
              <a:t>j</a:t>
            </a:r>
            <a:endParaRPr lang="en-US" sz="1600" b="1" baseline="-25000" dirty="0">
              <a:solidFill>
                <a:prstClr val="black"/>
              </a:solidFill>
              <a:latin typeface="Palatino" charset="0"/>
              <a:ea typeface="Palatino" charset="0"/>
              <a:cs typeface="Palatino" charset="0"/>
            </a:endParaRPr>
          </a:p>
        </p:txBody>
      </p:sp>
      <p:cxnSp>
        <p:nvCxnSpPr>
          <p:cNvPr id="20" name="Straight Arrow Connector 19"/>
          <p:cNvCxnSpPr>
            <a:endCxn id="34" idx="0"/>
          </p:cNvCxnSpPr>
          <p:nvPr/>
        </p:nvCxnSpPr>
        <p:spPr>
          <a:xfrm>
            <a:off x="5643410" y="2577987"/>
            <a:ext cx="357476" cy="5078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5809660" y="2622108"/>
            <a:ext cx="780327" cy="338554"/>
          </a:xfrm>
          <a:prstGeom prst="rect">
            <a:avLst/>
          </a:prstGeom>
        </p:spPr>
        <p:txBody>
          <a:bodyPr wrap="square">
            <a:spAutoFit/>
          </a:bodyPr>
          <a:lstStyle/>
          <a:p>
            <a:r>
              <a:rPr lang="en-US" sz="1600" b="1" dirty="0" err="1" smtClean="0">
                <a:solidFill>
                  <a:srgbClr val="000000"/>
                </a:solidFill>
                <a:latin typeface="Palatino" charset="0"/>
                <a:ea typeface="Palatino" charset="0"/>
                <a:cs typeface="Palatino" charset="0"/>
              </a:rPr>
              <a:t>w</a:t>
            </a:r>
            <a:r>
              <a:rPr lang="en-US" sz="1600" b="1" baseline="-25000" dirty="0" err="1" smtClean="0">
                <a:solidFill>
                  <a:srgbClr val="000000"/>
                </a:solidFill>
                <a:latin typeface="Palatino" charset="0"/>
                <a:ea typeface="Palatino" charset="0"/>
                <a:cs typeface="Palatino" charset="0"/>
              </a:rPr>
              <a:t>j</a:t>
            </a:r>
            <a:endParaRPr lang="en-US" sz="1600" b="1" baseline="-25000" dirty="0">
              <a:solidFill>
                <a:prstClr val="black"/>
              </a:solidFill>
              <a:latin typeface="Palatino" charset="0"/>
              <a:ea typeface="Palatino" charset="0"/>
              <a:cs typeface="Palatino" charset="0"/>
            </a:endParaRPr>
          </a:p>
        </p:txBody>
      </p:sp>
      <p:cxnSp>
        <p:nvCxnSpPr>
          <p:cNvPr id="26" name="Straight Arrow Connector 25"/>
          <p:cNvCxnSpPr/>
          <p:nvPr/>
        </p:nvCxnSpPr>
        <p:spPr>
          <a:xfrm flipH="1" flipV="1">
            <a:off x="4032468" y="2564107"/>
            <a:ext cx="11621" cy="52916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flipV="1">
            <a:off x="5411785" y="2564107"/>
            <a:ext cx="397875" cy="52177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5" name="Picture 4"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0964" y="1946297"/>
            <a:ext cx="3776842" cy="371617"/>
          </a:xfrm>
          <a:prstGeom prst="rect">
            <a:avLst/>
          </a:prstGeom>
        </p:spPr>
      </p:pic>
      <p:pic>
        <p:nvPicPr>
          <p:cNvPr id="6" name="Picture 5"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4672" y="2634627"/>
            <a:ext cx="1388510" cy="356263"/>
          </a:xfrm>
          <a:prstGeom prst="rect">
            <a:avLst/>
          </a:prstGeom>
        </p:spPr>
      </p:pic>
      <p:pic>
        <p:nvPicPr>
          <p:cNvPr id="8" name="Picture 7"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2065" y="4550482"/>
            <a:ext cx="408101" cy="343176"/>
          </a:xfrm>
          <a:prstGeom prst="rect">
            <a:avLst/>
          </a:prstGeom>
        </p:spPr>
      </p:pic>
      <p:sp>
        <p:nvSpPr>
          <p:cNvPr id="38" name="TextBox 37"/>
          <p:cNvSpPr txBox="1"/>
          <p:nvPr/>
        </p:nvSpPr>
        <p:spPr>
          <a:xfrm flipH="1">
            <a:off x="2157543" y="4465792"/>
            <a:ext cx="5745055" cy="461665"/>
          </a:xfrm>
          <a:prstGeom prst="rect">
            <a:avLst/>
          </a:prstGeom>
          <a:noFill/>
        </p:spPr>
        <p:txBody>
          <a:bodyPr wrap="square" rtlCol="0">
            <a:spAutoFit/>
          </a:bodyPr>
          <a:lstStyle/>
          <a:p>
            <a:r>
              <a:rPr lang="en-US" sz="2400" dirty="0" smtClean="0">
                <a:solidFill>
                  <a:prstClr val="black"/>
                </a:solidFill>
                <a:latin typeface="Corbel"/>
                <a:cs typeface="Corbel"/>
              </a:rPr>
              <a:t>is the mini-batch of </a:t>
            </a:r>
            <a:r>
              <a:rPr lang="en-US" sz="2400" i="1" dirty="0" smtClean="0">
                <a:solidFill>
                  <a:prstClr val="black"/>
                </a:solidFill>
                <a:latin typeface="Corbel"/>
                <a:cs typeface="Corbel"/>
              </a:rPr>
              <a:t>m</a:t>
            </a:r>
            <a:r>
              <a:rPr lang="en-US" sz="2400" dirty="0" smtClean="0">
                <a:solidFill>
                  <a:prstClr val="black"/>
                </a:solidFill>
                <a:latin typeface="Corbel"/>
                <a:cs typeface="Corbel"/>
              </a:rPr>
              <a:t> samples for </a:t>
            </a:r>
            <a:r>
              <a:rPr lang="en-US" sz="2400" i="1" dirty="0" smtClean="0">
                <a:solidFill>
                  <a:prstClr val="black"/>
                </a:solidFill>
                <a:latin typeface="Corbel"/>
                <a:cs typeface="Corbel"/>
              </a:rPr>
              <a:t>l</a:t>
            </a:r>
            <a:r>
              <a:rPr lang="en-US" sz="2400" dirty="0" smtClean="0">
                <a:solidFill>
                  <a:prstClr val="black"/>
                </a:solidFill>
                <a:latin typeface="Corbel"/>
                <a:cs typeface="Corbel"/>
              </a:rPr>
              <a:t> </a:t>
            </a:r>
            <a:r>
              <a:rPr lang="en-US" sz="2400" baseline="30000" dirty="0" err="1" smtClean="0">
                <a:solidFill>
                  <a:prstClr val="black"/>
                </a:solidFill>
                <a:latin typeface="Corbel"/>
                <a:cs typeface="Corbel"/>
              </a:rPr>
              <a:t>th</a:t>
            </a:r>
            <a:r>
              <a:rPr lang="en-US" sz="2400" dirty="0" smtClean="0">
                <a:solidFill>
                  <a:prstClr val="black"/>
                </a:solidFill>
                <a:latin typeface="Corbel"/>
                <a:cs typeface="Corbel"/>
              </a:rPr>
              <a:t> learner </a:t>
            </a:r>
          </a:p>
        </p:txBody>
      </p:sp>
      <p:pic>
        <p:nvPicPr>
          <p:cNvPr id="28" name="Picture 27" descr="vector_cartoon_tortoise_275907.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4200" y="3860400"/>
            <a:ext cx="781426" cy="652491"/>
          </a:xfrm>
          <a:prstGeom prst="rect">
            <a:avLst/>
          </a:prstGeom>
        </p:spPr>
      </p:pic>
      <p:pic>
        <p:nvPicPr>
          <p:cNvPr id="39" name="Picture 38" descr="running-rabbit-clipart-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1865" y="3865660"/>
            <a:ext cx="884052" cy="609996"/>
          </a:xfrm>
          <a:prstGeom prst="rect">
            <a:avLst/>
          </a:prstGeom>
        </p:spPr>
      </p:pic>
      <p:pic>
        <p:nvPicPr>
          <p:cNvPr id="40" name="Picture 39" descr="running-rabbit-clipart-1.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66380" y="3839417"/>
            <a:ext cx="962888" cy="664393"/>
          </a:xfrm>
          <a:prstGeom prst="rect">
            <a:avLst/>
          </a:prstGeom>
        </p:spPr>
      </p:pic>
    </p:spTree>
    <p:extLst>
      <p:ext uri="{BB962C8B-B14F-4D97-AF65-F5344CB8AC3E}">
        <p14:creationId xmlns:p14="http://schemas.microsoft.com/office/powerpoint/2010/main" val="1354955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37" grpId="0"/>
      <p:bldP spid="18" grpId="0"/>
      <p:bldP spid="2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sp>
        <p:nvSpPr>
          <p:cNvPr id="11" name="TextBox 10"/>
          <p:cNvSpPr txBox="1"/>
          <p:nvPr/>
        </p:nvSpPr>
        <p:spPr>
          <a:xfrm>
            <a:off x="3457583" y="1187541"/>
            <a:ext cx="2115333" cy="461665"/>
          </a:xfrm>
          <a:prstGeom prst="rect">
            <a:avLst/>
          </a:prstGeom>
          <a:noFill/>
        </p:spPr>
        <p:txBody>
          <a:bodyPr wrap="none" rtlCol="0">
            <a:spAutoFit/>
          </a:bodyPr>
          <a:lstStyle/>
          <a:p>
            <a:r>
              <a:rPr lang="en-US" sz="2400" b="1" dirty="0" err="1" smtClean="0">
                <a:latin typeface="Corbel"/>
                <a:cs typeface="Corbel"/>
              </a:rPr>
              <a:t>Async</a:t>
            </a:r>
            <a:r>
              <a:rPr lang="en-US" sz="2400" b="1" dirty="0" smtClean="0">
                <a:latin typeface="Corbel"/>
                <a:cs typeface="Corbel"/>
              </a:rPr>
              <a:t> variants</a:t>
            </a:r>
            <a:endParaRPr lang="en-US" sz="2400" b="1" dirty="0">
              <a:latin typeface="Corbel"/>
              <a:cs typeface="Corbel"/>
            </a:endParaRPr>
          </a:p>
        </p:txBody>
      </p:sp>
      <p:sp>
        <p:nvSpPr>
          <p:cNvPr id="9" name="Right Arrow 8"/>
          <p:cNvSpPr/>
          <p:nvPr/>
        </p:nvSpPr>
        <p:spPr>
          <a:xfrm>
            <a:off x="852137" y="3349387"/>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3" name="Right Arrow 12"/>
          <p:cNvSpPr/>
          <p:nvPr/>
        </p:nvSpPr>
        <p:spPr>
          <a:xfrm>
            <a:off x="855043" y="3856117"/>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4" name="TextBox 13"/>
          <p:cNvSpPr txBox="1"/>
          <p:nvPr/>
        </p:nvSpPr>
        <p:spPr>
          <a:xfrm>
            <a:off x="329956" y="2816226"/>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5" name="TextBox 14"/>
          <p:cNvSpPr txBox="1"/>
          <p:nvPr/>
        </p:nvSpPr>
        <p:spPr>
          <a:xfrm>
            <a:off x="329956" y="3336172"/>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6" name="TextBox 15"/>
          <p:cNvSpPr txBox="1"/>
          <p:nvPr/>
        </p:nvSpPr>
        <p:spPr>
          <a:xfrm>
            <a:off x="329956" y="3818256"/>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7" name="TextBox 16"/>
          <p:cNvSpPr txBox="1"/>
          <p:nvPr/>
        </p:nvSpPr>
        <p:spPr>
          <a:xfrm>
            <a:off x="327715" y="2412366"/>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8" name="Straight Connector 17"/>
          <p:cNvCxnSpPr/>
          <p:nvPr/>
        </p:nvCxnSpPr>
        <p:spPr>
          <a:xfrm>
            <a:off x="833232" y="2627809"/>
            <a:ext cx="1604476"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47088" y="241236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1893536" y="2855358"/>
            <a:ext cx="544172" cy="480814"/>
          </a:xfrm>
          <a:prstGeom prst="rightArrow">
            <a:avLst/>
          </a:prstGeom>
          <a:solidFill>
            <a:srgbClr val="905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1" name="TextBox 20"/>
          <p:cNvSpPr txBox="1"/>
          <p:nvPr/>
        </p:nvSpPr>
        <p:spPr>
          <a:xfrm>
            <a:off x="678957" y="2103240"/>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2" name="Straight Connector 21"/>
          <p:cNvCxnSpPr/>
          <p:nvPr/>
        </p:nvCxnSpPr>
        <p:spPr>
          <a:xfrm flipH="1" flipV="1">
            <a:off x="1301359" y="243969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887254" y="2406650"/>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85357" y="2115940"/>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5" name="TextBox 24"/>
          <p:cNvSpPr txBox="1"/>
          <p:nvPr/>
        </p:nvSpPr>
        <p:spPr>
          <a:xfrm>
            <a:off x="1758457" y="2128640"/>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sp>
        <p:nvSpPr>
          <p:cNvPr id="26" name="TextBox 25"/>
          <p:cNvSpPr txBox="1"/>
          <p:nvPr/>
        </p:nvSpPr>
        <p:spPr>
          <a:xfrm>
            <a:off x="734345" y="1587318"/>
            <a:ext cx="1235246" cy="369332"/>
          </a:xfrm>
          <a:prstGeom prst="rect">
            <a:avLst/>
          </a:prstGeom>
          <a:noFill/>
        </p:spPr>
        <p:txBody>
          <a:bodyPr wrap="none" rtlCol="0">
            <a:spAutoFit/>
          </a:bodyPr>
          <a:lstStyle/>
          <a:p>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27" name="TextBox 26"/>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cxnSp>
        <p:nvCxnSpPr>
          <p:cNvPr id="28" name="Straight Connector 27"/>
          <p:cNvCxnSpPr/>
          <p:nvPr/>
        </p:nvCxnSpPr>
        <p:spPr>
          <a:xfrm flipV="1">
            <a:off x="1623544" y="2446656"/>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64245" y="2109446"/>
            <a:ext cx="441146" cy="369332"/>
          </a:xfrm>
          <a:prstGeom prst="rect">
            <a:avLst/>
          </a:prstGeom>
          <a:noFill/>
        </p:spPr>
        <p:txBody>
          <a:bodyPr wrap="none" rtlCol="0">
            <a:spAutoFit/>
          </a:bodyPr>
          <a:lstStyle/>
          <a:p>
            <a:r>
              <a:rPr lang="en-US" b="1" dirty="0" smtClean="0">
                <a:solidFill>
                  <a:schemeClr val="accent5">
                    <a:lumMod val="75000"/>
                  </a:schemeClr>
                </a:solidFill>
                <a:latin typeface="Corbel"/>
                <a:ea typeface="Palatino" charset="0"/>
                <a:cs typeface="Corbel"/>
              </a:rPr>
              <a:t>w</a:t>
            </a:r>
            <a:r>
              <a:rPr lang="en-US" b="1" baseline="-25000" dirty="0" smtClean="0">
                <a:solidFill>
                  <a:schemeClr val="accent5">
                    <a:lumMod val="75000"/>
                  </a:schemeClr>
                </a:solidFill>
                <a:latin typeface="Corbel"/>
                <a:ea typeface="Palatino" charset="0"/>
                <a:cs typeface="Corbel"/>
              </a:rPr>
              <a:t>2</a:t>
            </a:r>
            <a:endParaRPr lang="en-US" b="1" baseline="-25000" dirty="0">
              <a:solidFill>
                <a:schemeClr val="accent5">
                  <a:lumMod val="75000"/>
                </a:schemeClr>
              </a:solidFill>
              <a:latin typeface="Corbel"/>
              <a:ea typeface="Palatino" charset="0"/>
              <a:cs typeface="Corbel"/>
            </a:endParaRPr>
          </a:p>
        </p:txBody>
      </p:sp>
      <p:sp>
        <p:nvSpPr>
          <p:cNvPr id="30" name="Right Arrow 29"/>
          <p:cNvSpPr/>
          <p:nvPr/>
        </p:nvSpPr>
        <p:spPr>
          <a:xfrm>
            <a:off x="852135" y="2867798"/>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1" name="Right Arrow 30"/>
          <p:cNvSpPr/>
          <p:nvPr/>
        </p:nvSpPr>
        <p:spPr>
          <a:xfrm>
            <a:off x="1310606" y="3384948"/>
            <a:ext cx="87534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2" name="Right Arrow 31"/>
          <p:cNvSpPr/>
          <p:nvPr/>
        </p:nvSpPr>
        <p:spPr>
          <a:xfrm>
            <a:off x="1628725" y="3876955"/>
            <a:ext cx="707383" cy="4503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Right Arrow 33"/>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TextBox 34"/>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6" name="TextBox 35"/>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7" name="TextBox 36"/>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8" name="TextBox 37"/>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9" name="Straight Connector 38"/>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2" name="Straight Connector 41"/>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4685084" y="243130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5" name="TextBox 44"/>
          <p:cNvSpPr txBox="1"/>
          <p:nvPr/>
        </p:nvSpPr>
        <p:spPr>
          <a:xfrm>
            <a:off x="5036861" y="2152028"/>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46" name="Straight Connector 45"/>
          <p:cNvCxnSpPr/>
          <p:nvPr/>
        </p:nvCxnSpPr>
        <p:spPr>
          <a:xfrm flipV="1">
            <a:off x="5226652" y="243339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03264" y="213266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Right Arrow 47"/>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49" name="Right Arrow 48"/>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0" name="Right Arrow 49"/>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1" name="Right Arrow 50"/>
          <p:cNvSpPr/>
          <p:nvPr/>
        </p:nvSpPr>
        <p:spPr>
          <a:xfrm>
            <a:off x="4704725" y="3891786"/>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4692067" y="2896404"/>
            <a:ext cx="527315" cy="450335"/>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4" name="Right Arrow 53"/>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5" name="Right Arrow 54"/>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6" name="TextBox 55"/>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7" name="TextBox 56"/>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8" name="TextBox 57"/>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9" name="TextBox 58"/>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60" name="Straight Connector 59"/>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Right Arrow 61"/>
          <p:cNvSpPr/>
          <p:nvPr/>
        </p:nvSpPr>
        <p:spPr>
          <a:xfrm>
            <a:off x="8026926" y="2916091"/>
            <a:ext cx="687891" cy="480814"/>
          </a:xfrm>
          <a:prstGeom prst="rightArrow">
            <a:avLst/>
          </a:prstGeom>
          <a:solidFill>
            <a:srgbClr val="CB7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3" name="TextBox 62"/>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64" name="Straight Connector 63"/>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7615596" y="243130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7" name="TextBox 66"/>
          <p:cNvSpPr txBox="1"/>
          <p:nvPr/>
        </p:nvSpPr>
        <p:spPr>
          <a:xfrm>
            <a:off x="7922493" y="2139327"/>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68" name="Straight Connector 67"/>
          <p:cNvCxnSpPr/>
          <p:nvPr/>
        </p:nvCxnSpPr>
        <p:spPr>
          <a:xfrm flipV="1">
            <a:off x="8014762" y="242106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471876" y="214536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70" name="Right Arrow 69"/>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71" name="Right Arrow 70"/>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7204667" y="3901612"/>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3" name="Right Arrow 72"/>
          <p:cNvSpPr/>
          <p:nvPr/>
        </p:nvSpPr>
        <p:spPr>
          <a:xfrm>
            <a:off x="7749537" y="3891785"/>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4" name="Right Arrow 73"/>
          <p:cNvSpPr/>
          <p:nvPr/>
        </p:nvSpPr>
        <p:spPr>
          <a:xfrm>
            <a:off x="7482879" y="289640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5" name="Right Arrow 74"/>
          <p:cNvSpPr/>
          <p:nvPr/>
        </p:nvSpPr>
        <p:spPr>
          <a:xfrm>
            <a:off x="7632527" y="3386623"/>
            <a:ext cx="729934" cy="480814"/>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Tree>
    <p:extLst>
      <p:ext uri="{BB962C8B-B14F-4D97-AF65-F5344CB8AC3E}">
        <p14:creationId xmlns:p14="http://schemas.microsoft.com/office/powerpoint/2010/main" val="63364949"/>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sp>
        <p:nvSpPr>
          <p:cNvPr id="11" name="TextBox 10"/>
          <p:cNvSpPr txBox="1"/>
          <p:nvPr/>
        </p:nvSpPr>
        <p:spPr>
          <a:xfrm>
            <a:off x="3457583" y="1187541"/>
            <a:ext cx="2115333" cy="461665"/>
          </a:xfrm>
          <a:prstGeom prst="rect">
            <a:avLst/>
          </a:prstGeom>
          <a:noFill/>
        </p:spPr>
        <p:txBody>
          <a:bodyPr wrap="none" rtlCol="0">
            <a:spAutoFit/>
          </a:bodyPr>
          <a:lstStyle/>
          <a:p>
            <a:r>
              <a:rPr lang="en-US" sz="2400" b="1" dirty="0" err="1" smtClean="0">
                <a:latin typeface="Corbel"/>
                <a:cs typeface="Corbel"/>
              </a:rPr>
              <a:t>Async</a:t>
            </a:r>
            <a:r>
              <a:rPr lang="en-US" sz="2400" b="1" dirty="0" smtClean="0">
                <a:latin typeface="Corbel"/>
                <a:cs typeface="Corbel"/>
              </a:rPr>
              <a:t> variants</a:t>
            </a:r>
            <a:endParaRPr lang="en-US" sz="2400" b="1" dirty="0">
              <a:latin typeface="Corbel"/>
              <a:cs typeface="Corbel"/>
            </a:endParaRPr>
          </a:p>
        </p:txBody>
      </p:sp>
      <p:sp>
        <p:nvSpPr>
          <p:cNvPr id="9" name="Right Arrow 8"/>
          <p:cNvSpPr/>
          <p:nvPr/>
        </p:nvSpPr>
        <p:spPr>
          <a:xfrm>
            <a:off x="852137" y="3349387"/>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3" name="Right Arrow 12"/>
          <p:cNvSpPr/>
          <p:nvPr/>
        </p:nvSpPr>
        <p:spPr>
          <a:xfrm>
            <a:off x="855043" y="3856117"/>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14" name="TextBox 13"/>
          <p:cNvSpPr txBox="1"/>
          <p:nvPr/>
        </p:nvSpPr>
        <p:spPr>
          <a:xfrm>
            <a:off x="329956" y="2816226"/>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5" name="TextBox 14"/>
          <p:cNvSpPr txBox="1"/>
          <p:nvPr/>
        </p:nvSpPr>
        <p:spPr>
          <a:xfrm>
            <a:off x="329956" y="3336172"/>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6" name="TextBox 15"/>
          <p:cNvSpPr txBox="1"/>
          <p:nvPr/>
        </p:nvSpPr>
        <p:spPr>
          <a:xfrm>
            <a:off x="329956" y="3818256"/>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7" name="TextBox 16"/>
          <p:cNvSpPr txBox="1"/>
          <p:nvPr/>
        </p:nvSpPr>
        <p:spPr>
          <a:xfrm>
            <a:off x="327715" y="2412366"/>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8" name="Straight Connector 17"/>
          <p:cNvCxnSpPr/>
          <p:nvPr/>
        </p:nvCxnSpPr>
        <p:spPr>
          <a:xfrm>
            <a:off x="833232" y="2627809"/>
            <a:ext cx="1604476"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847088" y="241236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Right Arrow 19"/>
          <p:cNvSpPr/>
          <p:nvPr/>
        </p:nvSpPr>
        <p:spPr>
          <a:xfrm>
            <a:off x="1893536" y="2855358"/>
            <a:ext cx="544172" cy="480814"/>
          </a:xfrm>
          <a:prstGeom prst="rightArrow">
            <a:avLst/>
          </a:prstGeom>
          <a:solidFill>
            <a:srgbClr val="905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1" name="TextBox 20"/>
          <p:cNvSpPr txBox="1"/>
          <p:nvPr/>
        </p:nvSpPr>
        <p:spPr>
          <a:xfrm>
            <a:off x="678957" y="2103240"/>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22" name="Straight Connector 21"/>
          <p:cNvCxnSpPr/>
          <p:nvPr/>
        </p:nvCxnSpPr>
        <p:spPr>
          <a:xfrm flipH="1" flipV="1">
            <a:off x="1301359" y="243969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1887254" y="2406650"/>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085357" y="2115940"/>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5" name="TextBox 24"/>
          <p:cNvSpPr txBox="1"/>
          <p:nvPr/>
        </p:nvSpPr>
        <p:spPr>
          <a:xfrm>
            <a:off x="1758457" y="2128640"/>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sp>
        <p:nvSpPr>
          <p:cNvPr id="26" name="TextBox 25"/>
          <p:cNvSpPr txBox="1"/>
          <p:nvPr/>
        </p:nvSpPr>
        <p:spPr>
          <a:xfrm>
            <a:off x="734345" y="1587318"/>
            <a:ext cx="1235246" cy="369332"/>
          </a:xfrm>
          <a:prstGeom prst="rect">
            <a:avLst/>
          </a:prstGeom>
          <a:noFill/>
        </p:spPr>
        <p:txBody>
          <a:bodyPr wrap="none" rtlCol="0">
            <a:spAutoFit/>
          </a:bodyPr>
          <a:lstStyle/>
          <a:p>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27" name="TextBox 26"/>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cxnSp>
        <p:nvCxnSpPr>
          <p:cNvPr id="28" name="Straight Connector 27"/>
          <p:cNvCxnSpPr/>
          <p:nvPr/>
        </p:nvCxnSpPr>
        <p:spPr>
          <a:xfrm flipV="1">
            <a:off x="1623544" y="2446656"/>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464245" y="2109446"/>
            <a:ext cx="441146" cy="369332"/>
          </a:xfrm>
          <a:prstGeom prst="rect">
            <a:avLst/>
          </a:prstGeom>
          <a:noFill/>
        </p:spPr>
        <p:txBody>
          <a:bodyPr wrap="none" rtlCol="0">
            <a:spAutoFit/>
          </a:bodyPr>
          <a:lstStyle/>
          <a:p>
            <a:r>
              <a:rPr lang="en-US" b="1" dirty="0" smtClean="0">
                <a:solidFill>
                  <a:schemeClr val="accent5">
                    <a:lumMod val="75000"/>
                  </a:schemeClr>
                </a:solidFill>
                <a:latin typeface="Corbel"/>
                <a:ea typeface="Palatino" charset="0"/>
                <a:cs typeface="Corbel"/>
              </a:rPr>
              <a:t>w</a:t>
            </a:r>
            <a:r>
              <a:rPr lang="en-US" b="1" baseline="-25000" dirty="0" smtClean="0">
                <a:solidFill>
                  <a:schemeClr val="accent5">
                    <a:lumMod val="75000"/>
                  </a:schemeClr>
                </a:solidFill>
                <a:latin typeface="Corbel"/>
                <a:ea typeface="Palatino" charset="0"/>
                <a:cs typeface="Corbel"/>
              </a:rPr>
              <a:t>2</a:t>
            </a:r>
            <a:endParaRPr lang="en-US" b="1" baseline="-25000" dirty="0">
              <a:solidFill>
                <a:schemeClr val="accent5">
                  <a:lumMod val="75000"/>
                </a:schemeClr>
              </a:solidFill>
              <a:latin typeface="Corbel"/>
              <a:ea typeface="Palatino" charset="0"/>
              <a:cs typeface="Corbel"/>
            </a:endParaRPr>
          </a:p>
        </p:txBody>
      </p:sp>
      <p:sp>
        <p:nvSpPr>
          <p:cNvPr id="30" name="Right Arrow 29"/>
          <p:cNvSpPr/>
          <p:nvPr/>
        </p:nvSpPr>
        <p:spPr>
          <a:xfrm>
            <a:off x="852135" y="2867798"/>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1" name="Right Arrow 30"/>
          <p:cNvSpPr/>
          <p:nvPr/>
        </p:nvSpPr>
        <p:spPr>
          <a:xfrm>
            <a:off x="1310606" y="3384948"/>
            <a:ext cx="875349" cy="43330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latin typeface="Corbel"/>
              <a:ea typeface="Palatino" charset="0"/>
              <a:cs typeface="Corbel"/>
            </a:endParaRPr>
          </a:p>
        </p:txBody>
      </p:sp>
      <p:sp>
        <p:nvSpPr>
          <p:cNvPr id="32" name="Right Arrow 31"/>
          <p:cNvSpPr/>
          <p:nvPr/>
        </p:nvSpPr>
        <p:spPr>
          <a:xfrm>
            <a:off x="1628725" y="3876955"/>
            <a:ext cx="707383" cy="450335"/>
          </a:xfrm>
          <a:prstGeom prst="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3" name="Right Arrow 32"/>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4" name="Right Arrow 33"/>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5" name="TextBox 34"/>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6" name="TextBox 35"/>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7" name="TextBox 36"/>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8" name="TextBox 37"/>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9" name="Straight Connector 38"/>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2" name="Straight Connector 41"/>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flipV="1">
            <a:off x="4685084" y="243130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5" name="TextBox 44"/>
          <p:cNvSpPr txBox="1"/>
          <p:nvPr/>
        </p:nvSpPr>
        <p:spPr>
          <a:xfrm>
            <a:off x="5036861" y="2152028"/>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46" name="Straight Connector 45"/>
          <p:cNvCxnSpPr/>
          <p:nvPr/>
        </p:nvCxnSpPr>
        <p:spPr>
          <a:xfrm flipV="1">
            <a:off x="5226652" y="243339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03264" y="213266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8" name="Right Arrow 47"/>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49" name="Right Arrow 48"/>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0" name="Right Arrow 49"/>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1" name="Right Arrow 50"/>
          <p:cNvSpPr/>
          <p:nvPr/>
        </p:nvSpPr>
        <p:spPr>
          <a:xfrm>
            <a:off x="4704725" y="3891786"/>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Right Arrow 51"/>
          <p:cNvSpPr/>
          <p:nvPr/>
        </p:nvSpPr>
        <p:spPr>
          <a:xfrm>
            <a:off x="4692067" y="2896404"/>
            <a:ext cx="527315" cy="450335"/>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3" name="TextBox 52"/>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4" name="Right Arrow 53"/>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5" name="Right Arrow 54"/>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6" name="TextBox 55"/>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7" name="TextBox 56"/>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8" name="TextBox 57"/>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9" name="TextBox 58"/>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60" name="Straight Connector 59"/>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Right Arrow 61"/>
          <p:cNvSpPr/>
          <p:nvPr/>
        </p:nvSpPr>
        <p:spPr>
          <a:xfrm>
            <a:off x="8026926" y="2916091"/>
            <a:ext cx="687891" cy="480814"/>
          </a:xfrm>
          <a:prstGeom prst="rightArrow">
            <a:avLst/>
          </a:prstGeom>
          <a:solidFill>
            <a:srgbClr val="CB7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3" name="TextBox 62"/>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64" name="Straight Connector 63"/>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7615596" y="243130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7" name="TextBox 66"/>
          <p:cNvSpPr txBox="1"/>
          <p:nvPr/>
        </p:nvSpPr>
        <p:spPr>
          <a:xfrm>
            <a:off x="7922493" y="2139327"/>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68" name="Straight Connector 67"/>
          <p:cNvCxnSpPr/>
          <p:nvPr/>
        </p:nvCxnSpPr>
        <p:spPr>
          <a:xfrm flipV="1">
            <a:off x="8014762" y="242106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7471876" y="214536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70" name="Right Arrow 69"/>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71" name="Right Arrow 70"/>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7204667" y="3901612"/>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3" name="Right Arrow 72"/>
          <p:cNvSpPr/>
          <p:nvPr/>
        </p:nvSpPr>
        <p:spPr>
          <a:xfrm>
            <a:off x="7749537" y="3891785"/>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4" name="Right Arrow 73"/>
          <p:cNvSpPr/>
          <p:nvPr/>
        </p:nvSpPr>
        <p:spPr>
          <a:xfrm>
            <a:off x="7482879" y="289640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5" name="Right Arrow 74"/>
          <p:cNvSpPr/>
          <p:nvPr/>
        </p:nvSpPr>
        <p:spPr>
          <a:xfrm>
            <a:off x="7632527" y="3386623"/>
            <a:ext cx="729934" cy="480814"/>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pic>
        <p:nvPicPr>
          <p:cNvPr id="76" name="Picture 75" descr="Screen Shot 2018-04-14 at 7.36.1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21173" y="4872587"/>
            <a:ext cx="5613400" cy="635000"/>
          </a:xfrm>
          <a:prstGeom prst="rect">
            <a:avLst/>
          </a:prstGeom>
        </p:spPr>
      </p:pic>
      <p:sp>
        <p:nvSpPr>
          <p:cNvPr id="77" name="TextBox 76"/>
          <p:cNvSpPr txBox="1"/>
          <p:nvPr/>
        </p:nvSpPr>
        <p:spPr>
          <a:xfrm>
            <a:off x="268829" y="5955186"/>
            <a:ext cx="2231275" cy="369332"/>
          </a:xfrm>
          <a:prstGeom prst="rect">
            <a:avLst/>
          </a:prstGeom>
          <a:noFill/>
        </p:spPr>
        <p:txBody>
          <a:bodyPr wrap="none" rtlCol="0">
            <a:spAutoFit/>
          </a:bodyPr>
          <a:lstStyle/>
          <a:p>
            <a:r>
              <a:rPr lang="en-US" dirty="0" smtClean="0"/>
              <a:t>[</a:t>
            </a:r>
            <a:r>
              <a:rPr lang="en-US" dirty="0" err="1" smtClean="0"/>
              <a:t>Lian</a:t>
            </a:r>
            <a:r>
              <a:rPr lang="en-US" dirty="0" smtClean="0"/>
              <a:t> et al. NIPS 2015]</a:t>
            </a:r>
            <a:endParaRPr lang="en-US" dirty="0"/>
          </a:p>
        </p:txBody>
      </p:sp>
    </p:spTree>
    <p:extLst>
      <p:ext uri="{BB962C8B-B14F-4D97-AF65-F5344CB8AC3E}">
        <p14:creationId xmlns:p14="http://schemas.microsoft.com/office/powerpoint/2010/main" val="2146867471"/>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grpSp>
        <p:nvGrpSpPr>
          <p:cNvPr id="93" name="Group 92"/>
          <p:cNvGrpSpPr/>
          <p:nvPr/>
        </p:nvGrpSpPr>
        <p:grpSpPr>
          <a:xfrm>
            <a:off x="1905895" y="1417638"/>
            <a:ext cx="5254394" cy="2483917"/>
            <a:chOff x="2895835" y="1615334"/>
            <a:chExt cx="5843643" cy="3025080"/>
          </a:xfrm>
        </p:grpSpPr>
        <p:sp>
          <p:nvSpPr>
            <p:cNvPr id="49" name="TextBox 48"/>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0" name="Right Arrow 49"/>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1" name="Right Arrow 50"/>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TextBox 51"/>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3" name="TextBox 52"/>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4" name="TextBox 53"/>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5" name="TextBox 54"/>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56" name="Straight Connector 55"/>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59" name="Straight Connector 58"/>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4685084" y="243130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2" name="TextBox 61"/>
            <p:cNvSpPr txBox="1"/>
            <p:nvPr/>
          </p:nvSpPr>
          <p:spPr>
            <a:xfrm>
              <a:off x="5036861" y="2152028"/>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63" name="Straight Connector 62"/>
            <p:cNvCxnSpPr/>
            <p:nvPr/>
          </p:nvCxnSpPr>
          <p:spPr>
            <a:xfrm flipV="1">
              <a:off x="5226652" y="243339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503264" y="213266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65" name="Right Arrow 64"/>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66" name="Right Arrow 65"/>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7" name="Right Arrow 66"/>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8" name="Right Arrow 67"/>
            <p:cNvSpPr/>
            <p:nvPr/>
          </p:nvSpPr>
          <p:spPr>
            <a:xfrm>
              <a:off x="4704725" y="3891786"/>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9" name="Right Arrow 68"/>
            <p:cNvSpPr/>
            <p:nvPr/>
          </p:nvSpPr>
          <p:spPr>
            <a:xfrm>
              <a:off x="4692067" y="2896404"/>
              <a:ext cx="527315" cy="450335"/>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0" name="TextBox 69"/>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71" name="Right Arrow 70"/>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3" name="TextBox 72"/>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74" name="TextBox 73"/>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75" name="TextBox 74"/>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76" name="TextBox 75"/>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77" name="Straight Connector 76"/>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9" name="Right Arrow 78"/>
            <p:cNvSpPr/>
            <p:nvPr/>
          </p:nvSpPr>
          <p:spPr>
            <a:xfrm>
              <a:off x="8026926" y="2916091"/>
              <a:ext cx="687891" cy="480814"/>
            </a:xfrm>
            <a:prstGeom prst="rightArrow">
              <a:avLst/>
            </a:prstGeom>
            <a:solidFill>
              <a:srgbClr val="CB7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80" name="TextBox 79"/>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81" name="Straight Connector 80"/>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7615596" y="243130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84" name="TextBox 83"/>
            <p:cNvSpPr txBox="1"/>
            <p:nvPr/>
          </p:nvSpPr>
          <p:spPr>
            <a:xfrm>
              <a:off x="7922493" y="2139327"/>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85" name="Straight Connector 84"/>
            <p:cNvCxnSpPr/>
            <p:nvPr/>
          </p:nvCxnSpPr>
          <p:spPr>
            <a:xfrm flipV="1">
              <a:off x="8014762" y="242106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471876" y="214536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87" name="Right Arrow 86"/>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88" name="Right Arrow 87"/>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89" name="Right Arrow 88"/>
            <p:cNvSpPr/>
            <p:nvPr/>
          </p:nvSpPr>
          <p:spPr>
            <a:xfrm>
              <a:off x="7204667" y="3901612"/>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90" name="Right Arrow 89"/>
            <p:cNvSpPr/>
            <p:nvPr/>
          </p:nvSpPr>
          <p:spPr>
            <a:xfrm>
              <a:off x="7749537" y="3891785"/>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91" name="Right Arrow 90"/>
            <p:cNvSpPr/>
            <p:nvPr/>
          </p:nvSpPr>
          <p:spPr>
            <a:xfrm>
              <a:off x="7482879" y="289640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92" name="Right Arrow 91"/>
            <p:cNvSpPr/>
            <p:nvPr/>
          </p:nvSpPr>
          <p:spPr>
            <a:xfrm>
              <a:off x="7632527" y="3386623"/>
              <a:ext cx="729934" cy="480814"/>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grpSp>
      <p:sp>
        <p:nvSpPr>
          <p:cNvPr id="5" name="Rectangle 4"/>
          <p:cNvSpPr/>
          <p:nvPr/>
        </p:nvSpPr>
        <p:spPr>
          <a:xfrm>
            <a:off x="4621507" y="1318080"/>
            <a:ext cx="4319260" cy="2583475"/>
          </a:xfrm>
          <a:prstGeom prst="rect">
            <a:avLst/>
          </a:prstGeom>
          <a:solidFill>
            <a:srgbClr val="FFFFFF">
              <a:alpha val="91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5" name="Content Placeholder 3" descr="Screen Shot 2018-04-14 at 7.36.5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668" r="2668" b="55612"/>
          <a:stretch/>
        </p:blipFill>
        <p:spPr>
          <a:xfrm>
            <a:off x="633554" y="4203744"/>
            <a:ext cx="7474209" cy="1794250"/>
          </a:xfrm>
        </p:spPr>
      </p:pic>
    </p:spTree>
    <p:extLst>
      <p:ext uri="{BB962C8B-B14F-4D97-AF65-F5344CB8AC3E}">
        <p14:creationId xmlns:p14="http://schemas.microsoft.com/office/powerpoint/2010/main" val="287366104"/>
      </p:ext>
    </p:extLst>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pic>
        <p:nvPicPr>
          <p:cNvPr id="4" name="Content Placeholder 3" descr="Screen Shot 2018-04-14 at 7.36.5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668" r="2668" b="55612"/>
          <a:stretch/>
        </p:blipFill>
        <p:spPr>
          <a:xfrm>
            <a:off x="633554" y="4203744"/>
            <a:ext cx="7474209" cy="1794250"/>
          </a:xfrm>
        </p:spPr>
      </p:pic>
      <p:grpSp>
        <p:nvGrpSpPr>
          <p:cNvPr id="93" name="Group 92"/>
          <p:cNvGrpSpPr/>
          <p:nvPr/>
        </p:nvGrpSpPr>
        <p:grpSpPr>
          <a:xfrm>
            <a:off x="1905895" y="1417638"/>
            <a:ext cx="5254394" cy="2483917"/>
            <a:chOff x="2895835" y="1615334"/>
            <a:chExt cx="5843643" cy="3025080"/>
          </a:xfrm>
        </p:grpSpPr>
        <p:sp>
          <p:nvSpPr>
            <p:cNvPr id="49" name="TextBox 48"/>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0" name="Right Arrow 49"/>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1" name="Right Arrow 50"/>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TextBox 51"/>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3" name="TextBox 52"/>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4" name="TextBox 53"/>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5" name="TextBox 54"/>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56" name="Straight Connector 55"/>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59" name="Straight Connector 58"/>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4685084" y="243130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2" name="TextBox 61"/>
            <p:cNvSpPr txBox="1"/>
            <p:nvPr/>
          </p:nvSpPr>
          <p:spPr>
            <a:xfrm>
              <a:off x="5036861" y="2152028"/>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63" name="Straight Connector 62"/>
            <p:cNvCxnSpPr/>
            <p:nvPr/>
          </p:nvCxnSpPr>
          <p:spPr>
            <a:xfrm flipV="1">
              <a:off x="5226652" y="243339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503264" y="213266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65" name="Right Arrow 64"/>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66" name="Right Arrow 65"/>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7" name="Right Arrow 66"/>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8" name="Right Arrow 67"/>
            <p:cNvSpPr/>
            <p:nvPr/>
          </p:nvSpPr>
          <p:spPr>
            <a:xfrm>
              <a:off x="4704725" y="3891786"/>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9" name="Right Arrow 68"/>
            <p:cNvSpPr/>
            <p:nvPr/>
          </p:nvSpPr>
          <p:spPr>
            <a:xfrm>
              <a:off x="4692067" y="2896404"/>
              <a:ext cx="527315" cy="450335"/>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0" name="TextBox 69"/>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71" name="Right Arrow 70"/>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3" name="TextBox 72"/>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74" name="TextBox 73"/>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75" name="TextBox 74"/>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76" name="TextBox 75"/>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77" name="Straight Connector 76"/>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9" name="Right Arrow 78"/>
            <p:cNvSpPr/>
            <p:nvPr/>
          </p:nvSpPr>
          <p:spPr>
            <a:xfrm>
              <a:off x="8026926" y="2916091"/>
              <a:ext cx="687891" cy="480814"/>
            </a:xfrm>
            <a:prstGeom prst="rightArrow">
              <a:avLst/>
            </a:prstGeom>
            <a:solidFill>
              <a:srgbClr val="CB7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80" name="TextBox 79"/>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81" name="Straight Connector 80"/>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7615596" y="243130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84" name="TextBox 83"/>
            <p:cNvSpPr txBox="1"/>
            <p:nvPr/>
          </p:nvSpPr>
          <p:spPr>
            <a:xfrm>
              <a:off x="7922493" y="2139327"/>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85" name="Straight Connector 84"/>
            <p:cNvCxnSpPr/>
            <p:nvPr/>
          </p:nvCxnSpPr>
          <p:spPr>
            <a:xfrm flipV="1">
              <a:off x="8014762" y="242106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471876" y="214536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87" name="Right Arrow 86"/>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88" name="Right Arrow 87"/>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89" name="Right Arrow 88"/>
            <p:cNvSpPr/>
            <p:nvPr/>
          </p:nvSpPr>
          <p:spPr>
            <a:xfrm>
              <a:off x="7204667" y="3901612"/>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90" name="Right Arrow 89"/>
            <p:cNvSpPr/>
            <p:nvPr/>
          </p:nvSpPr>
          <p:spPr>
            <a:xfrm>
              <a:off x="7749537" y="3891785"/>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91" name="Right Arrow 90"/>
            <p:cNvSpPr/>
            <p:nvPr/>
          </p:nvSpPr>
          <p:spPr>
            <a:xfrm>
              <a:off x="7482879" y="289640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92" name="Right Arrow 91"/>
            <p:cNvSpPr/>
            <p:nvPr/>
          </p:nvSpPr>
          <p:spPr>
            <a:xfrm>
              <a:off x="7632527" y="3386623"/>
              <a:ext cx="729934" cy="480814"/>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grpSp>
      <p:sp>
        <p:nvSpPr>
          <p:cNvPr id="5" name="Rectangle 4"/>
          <p:cNvSpPr/>
          <p:nvPr/>
        </p:nvSpPr>
        <p:spPr>
          <a:xfrm>
            <a:off x="4621507" y="1318080"/>
            <a:ext cx="4319260" cy="2583475"/>
          </a:xfrm>
          <a:prstGeom prst="rect">
            <a:avLst/>
          </a:prstGeom>
          <a:solidFill>
            <a:srgbClr val="FFFFFF">
              <a:alpha val="91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TextBox 93"/>
          <p:cNvSpPr txBox="1"/>
          <p:nvPr/>
        </p:nvSpPr>
        <p:spPr>
          <a:xfrm>
            <a:off x="4926245" y="2321771"/>
            <a:ext cx="4014522" cy="1200328"/>
          </a:xfrm>
          <a:prstGeom prst="rect">
            <a:avLst/>
          </a:prstGeom>
          <a:solidFill>
            <a:schemeClr val="bg1"/>
          </a:solidFill>
          <a:ln>
            <a:solidFill>
              <a:schemeClr val="tx1"/>
            </a:solidFill>
          </a:ln>
        </p:spPr>
        <p:txBody>
          <a:bodyPr wrap="square" rtlCol="0">
            <a:spAutoFit/>
          </a:bodyPr>
          <a:lstStyle/>
          <a:p>
            <a:r>
              <a:rPr lang="en-US" sz="2400" dirty="0" smtClean="0">
                <a:solidFill>
                  <a:srgbClr val="FF0000"/>
                </a:solidFill>
              </a:rPr>
              <a:t>Observation:</a:t>
            </a:r>
          </a:p>
          <a:p>
            <a:r>
              <a:rPr lang="en-US" sz="2400" dirty="0" smtClean="0">
                <a:solidFill>
                  <a:srgbClr val="FF0000"/>
                </a:solidFill>
              </a:rPr>
              <a:t>Runtime is the </a:t>
            </a:r>
            <a:r>
              <a:rPr lang="en-US" sz="2400" i="1" dirty="0" smtClean="0">
                <a:solidFill>
                  <a:srgbClr val="FF0000"/>
                </a:solidFill>
              </a:rPr>
              <a:t>K</a:t>
            </a:r>
            <a:r>
              <a:rPr lang="en-US" sz="2400" dirty="0" smtClean="0">
                <a:solidFill>
                  <a:srgbClr val="FF0000"/>
                </a:solidFill>
              </a:rPr>
              <a:t>-</a:t>
            </a:r>
            <a:r>
              <a:rPr lang="en-US" sz="2400" dirty="0" err="1" smtClean="0">
                <a:solidFill>
                  <a:srgbClr val="FF0000"/>
                </a:solidFill>
              </a:rPr>
              <a:t>th</a:t>
            </a:r>
            <a:r>
              <a:rPr lang="en-US" sz="2400" dirty="0" smtClean="0">
                <a:solidFill>
                  <a:srgbClr val="FF0000"/>
                </a:solidFill>
              </a:rPr>
              <a:t> statistic of all learners’ remaining times.</a:t>
            </a:r>
          </a:p>
        </p:txBody>
      </p:sp>
    </p:spTree>
    <p:extLst>
      <p:ext uri="{BB962C8B-B14F-4D97-AF65-F5344CB8AC3E}">
        <p14:creationId xmlns:p14="http://schemas.microsoft.com/office/powerpoint/2010/main" val="703013888"/>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pic>
        <p:nvPicPr>
          <p:cNvPr id="4" name="Content Placeholder 3" descr="Screen Shot 2018-04-14 at 7.36.5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668" t="43470" r="2668" b="34483"/>
          <a:stretch/>
        </p:blipFill>
        <p:spPr>
          <a:xfrm>
            <a:off x="972014" y="4229693"/>
            <a:ext cx="7528381" cy="897637"/>
          </a:xfrm>
        </p:spPr>
      </p:pic>
      <p:grpSp>
        <p:nvGrpSpPr>
          <p:cNvPr id="93" name="Group 92"/>
          <p:cNvGrpSpPr/>
          <p:nvPr/>
        </p:nvGrpSpPr>
        <p:grpSpPr>
          <a:xfrm>
            <a:off x="1905895" y="1417638"/>
            <a:ext cx="5254394" cy="2483917"/>
            <a:chOff x="2895835" y="1615334"/>
            <a:chExt cx="5843643" cy="3025080"/>
          </a:xfrm>
        </p:grpSpPr>
        <p:sp>
          <p:nvSpPr>
            <p:cNvPr id="49" name="TextBox 48"/>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0" name="Right Arrow 49"/>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1" name="Right Arrow 50"/>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TextBox 51"/>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3" name="TextBox 52"/>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4" name="TextBox 53"/>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5" name="TextBox 54"/>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56" name="Straight Connector 55"/>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59" name="Straight Connector 58"/>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4685084" y="243130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2" name="TextBox 61"/>
            <p:cNvSpPr txBox="1"/>
            <p:nvPr/>
          </p:nvSpPr>
          <p:spPr>
            <a:xfrm>
              <a:off x="5036861" y="2152028"/>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63" name="Straight Connector 62"/>
            <p:cNvCxnSpPr/>
            <p:nvPr/>
          </p:nvCxnSpPr>
          <p:spPr>
            <a:xfrm flipV="1">
              <a:off x="5226652" y="243339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503264" y="213266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65" name="Right Arrow 64"/>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66" name="Right Arrow 65"/>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7" name="Right Arrow 66"/>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8" name="Right Arrow 67"/>
            <p:cNvSpPr/>
            <p:nvPr/>
          </p:nvSpPr>
          <p:spPr>
            <a:xfrm>
              <a:off x="4704725" y="3891786"/>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9" name="Right Arrow 68"/>
            <p:cNvSpPr/>
            <p:nvPr/>
          </p:nvSpPr>
          <p:spPr>
            <a:xfrm>
              <a:off x="4692067" y="2896404"/>
              <a:ext cx="527315" cy="450335"/>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0" name="TextBox 69"/>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71" name="Right Arrow 70"/>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3" name="TextBox 72"/>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74" name="TextBox 73"/>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75" name="TextBox 74"/>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76" name="TextBox 75"/>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77" name="Straight Connector 76"/>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9" name="Right Arrow 78"/>
            <p:cNvSpPr/>
            <p:nvPr/>
          </p:nvSpPr>
          <p:spPr>
            <a:xfrm>
              <a:off x="8026926" y="2916091"/>
              <a:ext cx="687891" cy="480814"/>
            </a:xfrm>
            <a:prstGeom prst="rightArrow">
              <a:avLst/>
            </a:prstGeom>
            <a:solidFill>
              <a:srgbClr val="CB7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80" name="TextBox 79"/>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81" name="Straight Connector 80"/>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7615596" y="243130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84" name="TextBox 83"/>
            <p:cNvSpPr txBox="1"/>
            <p:nvPr/>
          </p:nvSpPr>
          <p:spPr>
            <a:xfrm>
              <a:off x="7922493" y="2139327"/>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85" name="Straight Connector 84"/>
            <p:cNvCxnSpPr/>
            <p:nvPr/>
          </p:nvCxnSpPr>
          <p:spPr>
            <a:xfrm flipV="1">
              <a:off x="8014762" y="242106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471876" y="214536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87" name="Right Arrow 86"/>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88" name="Right Arrow 87"/>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89" name="Right Arrow 88"/>
            <p:cNvSpPr/>
            <p:nvPr/>
          </p:nvSpPr>
          <p:spPr>
            <a:xfrm>
              <a:off x="7204667" y="3901612"/>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90" name="Right Arrow 89"/>
            <p:cNvSpPr/>
            <p:nvPr/>
          </p:nvSpPr>
          <p:spPr>
            <a:xfrm>
              <a:off x="7749537" y="3891785"/>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91" name="Right Arrow 90"/>
            <p:cNvSpPr/>
            <p:nvPr/>
          </p:nvSpPr>
          <p:spPr>
            <a:xfrm>
              <a:off x="7482879" y="289640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92" name="Right Arrow 91"/>
            <p:cNvSpPr/>
            <p:nvPr/>
          </p:nvSpPr>
          <p:spPr>
            <a:xfrm>
              <a:off x="7632527" y="3386623"/>
              <a:ext cx="729934" cy="480814"/>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grpSp>
      <p:sp>
        <p:nvSpPr>
          <p:cNvPr id="5" name="Rectangle 4"/>
          <p:cNvSpPr/>
          <p:nvPr/>
        </p:nvSpPr>
        <p:spPr>
          <a:xfrm>
            <a:off x="4621507" y="1318080"/>
            <a:ext cx="4319260" cy="2583475"/>
          </a:xfrm>
          <a:prstGeom prst="rect">
            <a:avLst/>
          </a:prstGeom>
          <a:solidFill>
            <a:srgbClr val="FFFFFF">
              <a:alpha val="91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2832203" y="4229693"/>
            <a:ext cx="5006631" cy="505639"/>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0251666"/>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pic>
        <p:nvPicPr>
          <p:cNvPr id="4" name="Content Placeholder 3" descr="Screen Shot 2018-04-14 at 7.36.50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668" t="43470" r="2668" b="34483"/>
          <a:stretch/>
        </p:blipFill>
        <p:spPr>
          <a:xfrm>
            <a:off x="972014" y="4229693"/>
            <a:ext cx="7528381" cy="897637"/>
          </a:xfrm>
        </p:spPr>
      </p:pic>
      <p:grpSp>
        <p:nvGrpSpPr>
          <p:cNvPr id="93" name="Group 92"/>
          <p:cNvGrpSpPr/>
          <p:nvPr/>
        </p:nvGrpSpPr>
        <p:grpSpPr>
          <a:xfrm>
            <a:off x="1905895" y="1417638"/>
            <a:ext cx="5254394" cy="2483917"/>
            <a:chOff x="2895835" y="1615334"/>
            <a:chExt cx="5843643" cy="3025080"/>
          </a:xfrm>
        </p:grpSpPr>
        <p:sp>
          <p:nvSpPr>
            <p:cNvPr id="49" name="TextBox 48"/>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50" name="Right Arrow 49"/>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1" name="Right Arrow 50"/>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2" name="TextBox 51"/>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53" name="TextBox 52"/>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54" name="TextBox 53"/>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55" name="TextBox 54"/>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56" name="Straight Connector 55"/>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59" name="Straight Connector 58"/>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flipV="1">
              <a:off x="4685084" y="243130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62" name="TextBox 61"/>
            <p:cNvSpPr txBox="1"/>
            <p:nvPr/>
          </p:nvSpPr>
          <p:spPr>
            <a:xfrm>
              <a:off x="5036861" y="2152028"/>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63" name="Straight Connector 62"/>
            <p:cNvCxnSpPr/>
            <p:nvPr/>
          </p:nvCxnSpPr>
          <p:spPr>
            <a:xfrm flipV="1">
              <a:off x="5226652" y="243339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503264" y="213266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65" name="Right Arrow 64"/>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66" name="Right Arrow 65"/>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7" name="Right Arrow 66"/>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8" name="Right Arrow 67"/>
            <p:cNvSpPr/>
            <p:nvPr/>
          </p:nvSpPr>
          <p:spPr>
            <a:xfrm>
              <a:off x="4704725" y="3891786"/>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69" name="Right Arrow 68"/>
            <p:cNvSpPr/>
            <p:nvPr/>
          </p:nvSpPr>
          <p:spPr>
            <a:xfrm>
              <a:off x="4692067" y="2896404"/>
              <a:ext cx="527315" cy="450335"/>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0" name="TextBox 69"/>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71" name="Right Arrow 70"/>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2" name="Right Arrow 71"/>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73" name="TextBox 72"/>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74" name="TextBox 73"/>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75" name="TextBox 74"/>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76" name="TextBox 75"/>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77" name="Straight Connector 76"/>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79" name="Right Arrow 78"/>
            <p:cNvSpPr/>
            <p:nvPr/>
          </p:nvSpPr>
          <p:spPr>
            <a:xfrm>
              <a:off x="8026926" y="2916091"/>
              <a:ext cx="687891" cy="480814"/>
            </a:xfrm>
            <a:prstGeom prst="rightArrow">
              <a:avLst/>
            </a:prstGeom>
            <a:solidFill>
              <a:srgbClr val="CB7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80" name="TextBox 79"/>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81" name="Straight Connector 80"/>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7615596" y="243130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84" name="TextBox 83"/>
            <p:cNvSpPr txBox="1"/>
            <p:nvPr/>
          </p:nvSpPr>
          <p:spPr>
            <a:xfrm>
              <a:off x="7922493" y="2139327"/>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85" name="Straight Connector 84"/>
            <p:cNvCxnSpPr/>
            <p:nvPr/>
          </p:nvCxnSpPr>
          <p:spPr>
            <a:xfrm flipV="1">
              <a:off x="8014762" y="242106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7471876" y="214536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87" name="Right Arrow 86"/>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88" name="Right Arrow 87"/>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89" name="Right Arrow 88"/>
            <p:cNvSpPr/>
            <p:nvPr/>
          </p:nvSpPr>
          <p:spPr>
            <a:xfrm>
              <a:off x="7204667" y="3901612"/>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90" name="Right Arrow 89"/>
            <p:cNvSpPr/>
            <p:nvPr/>
          </p:nvSpPr>
          <p:spPr>
            <a:xfrm>
              <a:off x="7749537" y="3891785"/>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91" name="Right Arrow 90"/>
            <p:cNvSpPr/>
            <p:nvPr/>
          </p:nvSpPr>
          <p:spPr>
            <a:xfrm>
              <a:off x="7482879" y="289640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92" name="Right Arrow 91"/>
            <p:cNvSpPr/>
            <p:nvPr/>
          </p:nvSpPr>
          <p:spPr>
            <a:xfrm>
              <a:off x="7632527" y="3386623"/>
              <a:ext cx="729934" cy="480814"/>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grpSp>
      <p:sp>
        <p:nvSpPr>
          <p:cNvPr id="5" name="Rectangle 4"/>
          <p:cNvSpPr/>
          <p:nvPr/>
        </p:nvSpPr>
        <p:spPr>
          <a:xfrm>
            <a:off x="4621507" y="1318080"/>
            <a:ext cx="4319260" cy="2583475"/>
          </a:xfrm>
          <a:prstGeom prst="rect">
            <a:avLst/>
          </a:prstGeom>
          <a:solidFill>
            <a:srgbClr val="FFFFFF">
              <a:alpha val="91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p:nvSpPr>
        <p:spPr>
          <a:xfrm>
            <a:off x="1158327" y="5358647"/>
            <a:ext cx="6947027" cy="1023076"/>
          </a:xfrm>
          <a:prstGeom prst="rect">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383" y="5475391"/>
            <a:ext cx="6568227" cy="803372"/>
          </a:xfrm>
          <a:prstGeom prst="rect">
            <a:avLst/>
          </a:prstGeom>
        </p:spPr>
      </p:pic>
    </p:spTree>
    <p:extLst>
      <p:ext uri="{BB962C8B-B14F-4D97-AF65-F5344CB8AC3E}">
        <p14:creationId xmlns:p14="http://schemas.microsoft.com/office/powerpoint/2010/main" val="2868742360"/>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800000"/>
                </a:solidFill>
                <a:latin typeface="Corbel"/>
                <a:cs typeface="Corbel"/>
              </a:rPr>
              <a:t>Expected Runtimes of SGD Variants</a:t>
            </a:r>
            <a:endParaRPr lang="en-US" dirty="0"/>
          </a:p>
        </p:txBody>
      </p:sp>
      <p:pic>
        <p:nvPicPr>
          <p:cNvPr id="5" name="Picture 4" descr="Screen Shot 2018-04-14 at 7.37.03 PM.png"/>
          <p:cNvPicPr>
            <a:picLocks noChangeAspect="1"/>
          </p:cNvPicPr>
          <p:nvPr/>
        </p:nvPicPr>
        <p:blipFill rotWithShape="1">
          <a:blip r:embed="rId2">
            <a:extLst>
              <a:ext uri="{28A0092B-C50C-407E-A947-70E740481C1C}">
                <a14:useLocalDpi xmlns:a14="http://schemas.microsoft.com/office/drawing/2010/main" val="0"/>
              </a:ext>
            </a:extLst>
          </a:blip>
          <a:srcRect b="65576"/>
          <a:stretch/>
        </p:blipFill>
        <p:spPr>
          <a:xfrm>
            <a:off x="330084" y="4233542"/>
            <a:ext cx="8582846" cy="1081947"/>
          </a:xfrm>
          <a:prstGeom prst="rect">
            <a:avLst/>
          </a:prstGeom>
        </p:spPr>
      </p:pic>
      <p:grpSp>
        <p:nvGrpSpPr>
          <p:cNvPr id="6" name="Group 5"/>
          <p:cNvGrpSpPr/>
          <p:nvPr/>
        </p:nvGrpSpPr>
        <p:grpSpPr>
          <a:xfrm>
            <a:off x="1905895" y="1417638"/>
            <a:ext cx="5254394" cy="2483917"/>
            <a:chOff x="2895835" y="1615334"/>
            <a:chExt cx="5843643" cy="3025080"/>
          </a:xfrm>
        </p:grpSpPr>
        <p:sp>
          <p:nvSpPr>
            <p:cNvPr id="8" name="TextBox 7"/>
            <p:cNvSpPr txBox="1"/>
            <p:nvPr/>
          </p:nvSpPr>
          <p:spPr>
            <a:xfrm>
              <a:off x="3607870" y="1615334"/>
              <a:ext cx="1441508"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9" name="Right Arrow 8"/>
            <p:cNvSpPr/>
            <p:nvPr/>
          </p:nvSpPr>
          <p:spPr>
            <a:xfrm>
              <a:off x="3383267" y="3374045"/>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0" name="Right Arrow 9"/>
            <p:cNvSpPr/>
            <p:nvPr/>
          </p:nvSpPr>
          <p:spPr>
            <a:xfrm>
              <a:off x="3386173" y="3880775"/>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11" name="TextBox 10"/>
            <p:cNvSpPr txBox="1"/>
            <p:nvPr/>
          </p:nvSpPr>
          <p:spPr>
            <a:xfrm>
              <a:off x="2898076" y="2840884"/>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12" name="TextBox 11"/>
            <p:cNvSpPr txBox="1"/>
            <p:nvPr/>
          </p:nvSpPr>
          <p:spPr>
            <a:xfrm>
              <a:off x="2898076" y="3360830"/>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13" name="TextBox 12"/>
            <p:cNvSpPr txBox="1"/>
            <p:nvPr/>
          </p:nvSpPr>
          <p:spPr>
            <a:xfrm>
              <a:off x="2898076" y="3842914"/>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14" name="TextBox 13"/>
            <p:cNvSpPr txBox="1"/>
            <p:nvPr/>
          </p:nvSpPr>
          <p:spPr>
            <a:xfrm>
              <a:off x="2895835" y="2437024"/>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15" name="Straight Connector 14"/>
            <p:cNvCxnSpPr/>
            <p:nvPr/>
          </p:nvCxnSpPr>
          <p:spPr>
            <a:xfrm flipV="1">
              <a:off x="3317251" y="2613746"/>
              <a:ext cx="2231106" cy="7944"/>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flipV="1">
              <a:off x="3378218" y="2437024"/>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10087" y="2127898"/>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18" name="Straight Connector 17"/>
            <p:cNvCxnSpPr/>
            <p:nvPr/>
          </p:nvCxnSpPr>
          <p:spPr>
            <a:xfrm flipH="1" flipV="1">
              <a:off x="4149989" y="2464356"/>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685084" y="2431308"/>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908587" y="2140598"/>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21" name="TextBox 20"/>
            <p:cNvSpPr txBox="1"/>
            <p:nvPr/>
          </p:nvSpPr>
          <p:spPr>
            <a:xfrm>
              <a:off x="5036861" y="2152028"/>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22" name="Straight Connector 21"/>
            <p:cNvCxnSpPr/>
            <p:nvPr/>
          </p:nvCxnSpPr>
          <p:spPr>
            <a:xfrm flipV="1">
              <a:off x="5226652" y="243339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503264" y="2132664"/>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24" name="Right Arrow 23"/>
            <p:cNvSpPr/>
            <p:nvPr/>
          </p:nvSpPr>
          <p:spPr>
            <a:xfrm>
              <a:off x="3383265" y="2892456"/>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25" name="Right Arrow 24"/>
            <p:cNvSpPr/>
            <p:nvPr/>
          </p:nvSpPr>
          <p:spPr>
            <a:xfrm>
              <a:off x="4151487" y="3372103"/>
              <a:ext cx="741999" cy="481998"/>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6" name="Right Arrow 25"/>
            <p:cNvSpPr/>
            <p:nvPr/>
          </p:nvSpPr>
          <p:spPr>
            <a:xfrm>
              <a:off x="4159855" y="390161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7" name="Right Arrow 26"/>
            <p:cNvSpPr/>
            <p:nvPr/>
          </p:nvSpPr>
          <p:spPr>
            <a:xfrm>
              <a:off x="4704725" y="3891786"/>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8" name="Right Arrow 27"/>
            <p:cNvSpPr/>
            <p:nvPr/>
          </p:nvSpPr>
          <p:spPr>
            <a:xfrm>
              <a:off x="4692067" y="2896404"/>
              <a:ext cx="527315" cy="450335"/>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29" name="TextBox 28"/>
            <p:cNvSpPr txBox="1"/>
            <p:nvPr/>
          </p:nvSpPr>
          <p:spPr>
            <a:xfrm>
              <a:off x="6348775" y="1702685"/>
              <a:ext cx="2031776" cy="369332"/>
            </a:xfrm>
            <a:prstGeom prst="rect">
              <a:avLst/>
            </a:prstGeom>
            <a:noFill/>
          </p:spPr>
          <p:txBody>
            <a:bodyPr wrap="none" rtlCol="0">
              <a:spAutoFit/>
            </a:bodyPr>
            <a:lstStyle/>
            <a:p>
              <a:r>
                <a:rPr lang="en-US" dirty="0">
                  <a:latin typeface="Corbel"/>
                  <a:ea typeface="Palatino" charset="0"/>
                  <a:cs typeface="Corbel"/>
                </a:rPr>
                <a:t>K</a:t>
              </a:r>
              <a:r>
                <a:rPr lang="en-US" dirty="0" smtClean="0">
                  <a:latin typeface="Corbel"/>
                  <a:ea typeface="Palatino" charset="0"/>
                  <a:cs typeface="Corbel"/>
                </a:rPr>
                <a:t>-Batch </a:t>
              </a:r>
              <a:r>
                <a:rPr lang="en-US" dirty="0" err="1" smtClean="0">
                  <a:latin typeface="Corbel"/>
                  <a:ea typeface="Palatino" charset="0"/>
                  <a:cs typeface="Corbel"/>
                </a:rPr>
                <a:t>Async</a:t>
              </a:r>
              <a:r>
                <a:rPr lang="en-US" dirty="0" smtClean="0">
                  <a:latin typeface="Corbel"/>
                  <a:ea typeface="Palatino" charset="0"/>
                  <a:cs typeface="Corbel"/>
                </a:rPr>
                <a:t> SGD</a:t>
              </a:r>
              <a:endParaRPr lang="en-US" dirty="0">
                <a:latin typeface="Corbel"/>
                <a:ea typeface="Palatino" charset="0"/>
                <a:cs typeface="Corbel"/>
              </a:endParaRPr>
            </a:p>
          </p:txBody>
        </p:sp>
        <p:sp>
          <p:nvSpPr>
            <p:cNvPr id="30" name="Right Arrow 29"/>
            <p:cNvSpPr/>
            <p:nvPr/>
          </p:nvSpPr>
          <p:spPr>
            <a:xfrm>
              <a:off x="6428079" y="3374044"/>
              <a:ext cx="457200" cy="450335"/>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1" name="Right Arrow 30"/>
            <p:cNvSpPr/>
            <p:nvPr/>
          </p:nvSpPr>
          <p:spPr>
            <a:xfrm>
              <a:off x="6430985" y="3880774"/>
              <a:ext cx="768785" cy="444499"/>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2" name="TextBox 31"/>
            <p:cNvSpPr txBox="1"/>
            <p:nvPr/>
          </p:nvSpPr>
          <p:spPr>
            <a:xfrm>
              <a:off x="5918228" y="2840883"/>
              <a:ext cx="377026"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1</a:t>
              </a:r>
              <a:endParaRPr lang="en-US" baseline="-25000" dirty="0">
                <a:latin typeface="Corbel"/>
                <a:ea typeface="Palatino" charset="0"/>
                <a:cs typeface="Corbel"/>
              </a:endParaRPr>
            </a:p>
          </p:txBody>
        </p:sp>
        <p:sp>
          <p:nvSpPr>
            <p:cNvPr id="33" name="TextBox 32"/>
            <p:cNvSpPr txBox="1"/>
            <p:nvPr/>
          </p:nvSpPr>
          <p:spPr>
            <a:xfrm>
              <a:off x="5918228" y="3360829"/>
              <a:ext cx="383413"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smtClean="0">
                  <a:latin typeface="Corbel"/>
                  <a:ea typeface="Palatino" charset="0"/>
                  <a:cs typeface="Corbel"/>
                </a:rPr>
                <a:t>2</a:t>
              </a:r>
              <a:endParaRPr lang="en-US" baseline="-25000" dirty="0">
                <a:latin typeface="Corbel"/>
                <a:ea typeface="Palatino" charset="0"/>
                <a:cs typeface="Corbel"/>
              </a:endParaRPr>
            </a:p>
          </p:txBody>
        </p:sp>
        <p:sp>
          <p:nvSpPr>
            <p:cNvPr id="34" name="TextBox 33"/>
            <p:cNvSpPr txBox="1"/>
            <p:nvPr/>
          </p:nvSpPr>
          <p:spPr>
            <a:xfrm>
              <a:off x="5918228" y="3842913"/>
              <a:ext cx="374547" cy="369332"/>
            </a:xfrm>
            <a:prstGeom prst="rect">
              <a:avLst/>
            </a:prstGeom>
            <a:noFill/>
          </p:spPr>
          <p:txBody>
            <a:bodyPr wrap="none" rtlCol="0">
              <a:spAutoFit/>
            </a:bodyPr>
            <a:lstStyle/>
            <a:p>
              <a:r>
                <a:rPr lang="en-US" dirty="0" smtClean="0">
                  <a:latin typeface="Corbel"/>
                  <a:ea typeface="Palatino" charset="0"/>
                  <a:cs typeface="Corbel"/>
                </a:rPr>
                <a:t>L</a:t>
              </a:r>
              <a:r>
                <a:rPr lang="en-US" baseline="-25000" dirty="0">
                  <a:latin typeface="Corbel"/>
                  <a:ea typeface="Palatino" charset="0"/>
                  <a:cs typeface="Corbel"/>
                </a:rPr>
                <a:t>3</a:t>
              </a:r>
            </a:p>
          </p:txBody>
        </p:sp>
        <p:sp>
          <p:nvSpPr>
            <p:cNvPr id="35" name="TextBox 34"/>
            <p:cNvSpPr txBox="1"/>
            <p:nvPr/>
          </p:nvSpPr>
          <p:spPr>
            <a:xfrm>
              <a:off x="5915987" y="2437023"/>
              <a:ext cx="443676" cy="369332"/>
            </a:xfrm>
            <a:prstGeom prst="rect">
              <a:avLst/>
            </a:prstGeom>
            <a:noFill/>
          </p:spPr>
          <p:txBody>
            <a:bodyPr wrap="none" rtlCol="0">
              <a:spAutoFit/>
            </a:bodyPr>
            <a:lstStyle/>
            <a:p>
              <a:r>
                <a:rPr lang="en-US" dirty="0" smtClean="0">
                  <a:latin typeface="Corbel"/>
                  <a:ea typeface="Palatino" charset="0"/>
                  <a:cs typeface="Corbel"/>
                </a:rPr>
                <a:t>PS</a:t>
              </a:r>
              <a:endParaRPr lang="en-US" baseline="-25000" dirty="0">
                <a:latin typeface="Corbel"/>
                <a:ea typeface="Palatino" charset="0"/>
                <a:cs typeface="Corbel"/>
              </a:endParaRPr>
            </a:p>
          </p:txBody>
        </p:sp>
        <p:cxnSp>
          <p:nvCxnSpPr>
            <p:cNvPr id="36" name="Straight Connector 35"/>
            <p:cNvCxnSpPr/>
            <p:nvPr/>
          </p:nvCxnSpPr>
          <p:spPr>
            <a:xfrm>
              <a:off x="6263423" y="2621689"/>
              <a:ext cx="2476055" cy="0"/>
            </a:xfrm>
            <a:prstGeom prst="line">
              <a:avLst/>
            </a:prstGeom>
            <a:ln>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flipV="1">
              <a:off x="6423030" y="2437023"/>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Right Arrow 37"/>
            <p:cNvSpPr/>
            <p:nvPr/>
          </p:nvSpPr>
          <p:spPr>
            <a:xfrm>
              <a:off x="8026926" y="2916091"/>
              <a:ext cx="687891" cy="480814"/>
            </a:xfrm>
            <a:prstGeom prst="rightArrow">
              <a:avLst/>
            </a:prstGeom>
            <a:solidFill>
              <a:srgbClr val="CB7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39" name="TextBox 38"/>
            <p:cNvSpPr txBox="1"/>
            <p:nvPr/>
          </p:nvSpPr>
          <p:spPr>
            <a:xfrm>
              <a:off x="6254899" y="2127897"/>
              <a:ext cx="436838" cy="369332"/>
            </a:xfrm>
            <a:prstGeom prst="rect">
              <a:avLst/>
            </a:prstGeom>
            <a:noFill/>
          </p:spPr>
          <p:txBody>
            <a:bodyPr wrap="none" rtlCol="0">
              <a:spAutoFit/>
            </a:bodyPr>
            <a:lstStyle/>
            <a:p>
              <a:r>
                <a:rPr lang="en-US" b="1" dirty="0" smtClean="0">
                  <a:solidFill>
                    <a:schemeClr val="accent1">
                      <a:lumMod val="75000"/>
                    </a:schemeClr>
                  </a:solidFill>
                  <a:latin typeface="Corbel"/>
                  <a:ea typeface="Palatino" charset="0"/>
                  <a:cs typeface="Corbel"/>
                </a:rPr>
                <a:t>w</a:t>
              </a:r>
              <a:r>
                <a:rPr lang="en-US" b="1" baseline="-25000" dirty="0" smtClean="0">
                  <a:solidFill>
                    <a:schemeClr val="accent1">
                      <a:lumMod val="75000"/>
                    </a:schemeClr>
                  </a:solidFill>
                  <a:latin typeface="Corbel"/>
                  <a:ea typeface="Palatino" charset="0"/>
                  <a:cs typeface="Corbel"/>
                </a:rPr>
                <a:t>0</a:t>
              </a:r>
              <a:endParaRPr lang="en-US" b="1" baseline="-25000" dirty="0">
                <a:solidFill>
                  <a:schemeClr val="accent1">
                    <a:lumMod val="75000"/>
                  </a:schemeClr>
                </a:solidFill>
                <a:latin typeface="Corbel"/>
                <a:ea typeface="Palatino" charset="0"/>
                <a:cs typeface="Corbel"/>
              </a:endParaRPr>
            </a:p>
          </p:txBody>
        </p:sp>
        <p:cxnSp>
          <p:nvCxnSpPr>
            <p:cNvPr id="40" name="Straight Connector 39"/>
            <p:cNvCxnSpPr/>
            <p:nvPr/>
          </p:nvCxnSpPr>
          <p:spPr>
            <a:xfrm flipH="1" flipV="1">
              <a:off x="7207501" y="2464355"/>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7615596" y="2431307"/>
              <a:ext cx="491" cy="207748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953399" y="2140597"/>
              <a:ext cx="441146" cy="369332"/>
            </a:xfrm>
            <a:prstGeom prst="rect">
              <a:avLst/>
            </a:prstGeom>
            <a:noFill/>
          </p:spPr>
          <p:txBody>
            <a:bodyPr wrap="none" rtlCol="0">
              <a:spAutoFit/>
            </a:bodyPr>
            <a:lstStyle/>
            <a:p>
              <a:r>
                <a:rPr lang="en-US" b="1" dirty="0" smtClean="0">
                  <a:solidFill>
                    <a:schemeClr val="accent6">
                      <a:lumMod val="75000"/>
                    </a:schemeClr>
                  </a:solidFill>
                  <a:latin typeface="Corbel"/>
                  <a:ea typeface="Palatino" charset="0"/>
                  <a:cs typeface="Corbel"/>
                </a:rPr>
                <a:t>w</a:t>
              </a:r>
              <a:r>
                <a:rPr lang="en-US" b="1" baseline="-25000" dirty="0">
                  <a:solidFill>
                    <a:schemeClr val="accent6">
                      <a:lumMod val="75000"/>
                    </a:schemeClr>
                  </a:solidFill>
                  <a:latin typeface="Corbel"/>
                  <a:ea typeface="Palatino" charset="0"/>
                  <a:cs typeface="Corbel"/>
                </a:rPr>
                <a:t>1</a:t>
              </a:r>
            </a:p>
          </p:txBody>
        </p:sp>
        <p:sp>
          <p:nvSpPr>
            <p:cNvPr id="43" name="TextBox 42"/>
            <p:cNvSpPr txBox="1"/>
            <p:nvPr/>
          </p:nvSpPr>
          <p:spPr>
            <a:xfrm>
              <a:off x="7922493" y="2139327"/>
              <a:ext cx="432630" cy="369332"/>
            </a:xfrm>
            <a:prstGeom prst="rect">
              <a:avLst/>
            </a:prstGeom>
            <a:noFill/>
          </p:spPr>
          <p:txBody>
            <a:bodyPr wrap="none" rtlCol="0">
              <a:spAutoFit/>
            </a:bodyPr>
            <a:lstStyle/>
            <a:p>
              <a:r>
                <a:rPr lang="en-US" b="1" dirty="0" smtClean="0">
                  <a:solidFill>
                    <a:srgbClr val="7030A0"/>
                  </a:solidFill>
                  <a:latin typeface="Corbel"/>
                  <a:ea typeface="Palatino" charset="0"/>
                  <a:cs typeface="Corbel"/>
                </a:rPr>
                <a:t>w</a:t>
              </a:r>
              <a:r>
                <a:rPr lang="en-US" b="1" baseline="-25000" dirty="0">
                  <a:solidFill>
                    <a:srgbClr val="7030A0"/>
                  </a:solidFill>
                  <a:latin typeface="Corbel"/>
                  <a:ea typeface="Palatino" charset="0"/>
                  <a:cs typeface="Corbel"/>
                </a:rPr>
                <a:t>3</a:t>
              </a:r>
            </a:p>
          </p:txBody>
        </p:sp>
        <p:cxnSp>
          <p:nvCxnSpPr>
            <p:cNvPr id="44" name="Straight Connector 43"/>
            <p:cNvCxnSpPr/>
            <p:nvPr/>
          </p:nvCxnSpPr>
          <p:spPr>
            <a:xfrm flipV="1">
              <a:off x="8014762" y="2421060"/>
              <a:ext cx="1148" cy="2207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471876" y="2145363"/>
              <a:ext cx="441146" cy="369332"/>
            </a:xfrm>
            <a:prstGeom prst="rect">
              <a:avLst/>
            </a:prstGeom>
            <a:noFill/>
          </p:spPr>
          <p:txBody>
            <a:bodyPr wrap="none" rtlCol="0">
              <a:spAutoFit/>
            </a:bodyPr>
            <a:lstStyle/>
            <a:p>
              <a:r>
                <a:rPr lang="en-US" b="1" dirty="0" smtClean="0">
                  <a:solidFill>
                    <a:srgbClr val="5F8804"/>
                  </a:solidFill>
                  <a:latin typeface="Corbel"/>
                  <a:ea typeface="Palatino" charset="0"/>
                  <a:cs typeface="Corbel"/>
                </a:rPr>
                <a:t>w</a:t>
              </a:r>
              <a:r>
                <a:rPr lang="en-US" b="1" baseline="-25000" dirty="0" smtClean="0">
                  <a:solidFill>
                    <a:srgbClr val="5F8804"/>
                  </a:solidFill>
                  <a:latin typeface="Corbel"/>
                  <a:ea typeface="Palatino" charset="0"/>
                  <a:cs typeface="Corbel"/>
                </a:rPr>
                <a:t>2</a:t>
              </a:r>
              <a:endParaRPr lang="en-US" b="1" baseline="-25000" dirty="0">
                <a:solidFill>
                  <a:srgbClr val="5F8804"/>
                </a:solidFill>
                <a:latin typeface="Corbel"/>
                <a:ea typeface="Palatino" charset="0"/>
                <a:cs typeface="Corbel"/>
              </a:endParaRPr>
            </a:p>
          </p:txBody>
        </p:sp>
        <p:sp>
          <p:nvSpPr>
            <p:cNvPr id="46" name="Right Arrow 45"/>
            <p:cNvSpPr/>
            <p:nvPr/>
          </p:nvSpPr>
          <p:spPr>
            <a:xfrm>
              <a:off x="6428077" y="2892455"/>
              <a:ext cx="1033601" cy="441962"/>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latin typeface="Corbel"/>
                <a:ea typeface="Palatino" charset="0"/>
                <a:cs typeface="Corbel"/>
              </a:endParaRPr>
            </a:p>
          </p:txBody>
        </p:sp>
        <p:sp>
          <p:nvSpPr>
            <p:cNvPr id="47" name="Right Arrow 46"/>
            <p:cNvSpPr/>
            <p:nvPr/>
          </p:nvSpPr>
          <p:spPr>
            <a:xfrm>
              <a:off x="6891499" y="3372102"/>
              <a:ext cx="741999" cy="481998"/>
            </a:xfrm>
            <a:prstGeom prst="right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8" name="Right Arrow 47"/>
            <p:cNvSpPr/>
            <p:nvPr/>
          </p:nvSpPr>
          <p:spPr>
            <a:xfrm>
              <a:off x="7204667" y="3901612"/>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49" name="Right Arrow 48"/>
            <p:cNvSpPr/>
            <p:nvPr/>
          </p:nvSpPr>
          <p:spPr>
            <a:xfrm>
              <a:off x="7749537" y="3891785"/>
              <a:ext cx="770621" cy="492593"/>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0" name="Right Arrow 49"/>
            <p:cNvSpPr/>
            <p:nvPr/>
          </p:nvSpPr>
          <p:spPr>
            <a:xfrm>
              <a:off x="7482879" y="2896403"/>
              <a:ext cx="527315" cy="450335"/>
            </a:xfrm>
            <a:prstGeom prst="right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sp>
          <p:nvSpPr>
            <p:cNvPr id="51" name="Right Arrow 50"/>
            <p:cNvSpPr/>
            <p:nvPr/>
          </p:nvSpPr>
          <p:spPr>
            <a:xfrm>
              <a:off x="7632527" y="3386623"/>
              <a:ext cx="729934" cy="480814"/>
            </a:xfrm>
            <a:prstGeom prst="rightArrow">
              <a:avLst/>
            </a:prstGeom>
            <a:solidFill>
              <a:srgbClr val="5F880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rbel"/>
                <a:ea typeface="Palatino" charset="0"/>
                <a:cs typeface="Corbel"/>
              </a:endParaRPr>
            </a:p>
          </p:txBody>
        </p:sp>
      </p:grpSp>
      <p:sp>
        <p:nvSpPr>
          <p:cNvPr id="7" name="Rectangle 6"/>
          <p:cNvSpPr/>
          <p:nvPr/>
        </p:nvSpPr>
        <p:spPr>
          <a:xfrm>
            <a:off x="1466752" y="1138792"/>
            <a:ext cx="2938673" cy="2764901"/>
          </a:xfrm>
          <a:prstGeom prst="rect">
            <a:avLst/>
          </a:prstGeom>
          <a:solidFill>
            <a:srgbClr val="FFFFFF">
              <a:alpha val="91000"/>
            </a:srgbClr>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a:off x="141217" y="2330670"/>
            <a:ext cx="4480290" cy="1569660"/>
          </a:xfrm>
          <a:prstGeom prst="rect">
            <a:avLst/>
          </a:prstGeom>
          <a:solidFill>
            <a:schemeClr val="bg1"/>
          </a:solidFill>
          <a:ln>
            <a:solidFill>
              <a:schemeClr val="tx1"/>
            </a:solidFill>
          </a:ln>
        </p:spPr>
        <p:txBody>
          <a:bodyPr wrap="square" rtlCol="0">
            <a:spAutoFit/>
          </a:bodyPr>
          <a:lstStyle/>
          <a:p>
            <a:r>
              <a:rPr lang="en-US" sz="2400" dirty="0" smtClean="0">
                <a:solidFill>
                  <a:srgbClr val="FF0000"/>
                </a:solidFill>
              </a:rPr>
              <a:t>Key Observation:</a:t>
            </a:r>
          </a:p>
          <a:p>
            <a:r>
              <a:rPr lang="en-US" sz="2400" dirty="0" smtClean="0">
                <a:solidFill>
                  <a:srgbClr val="FF0000"/>
                </a:solidFill>
              </a:rPr>
              <a:t>For each learner, </a:t>
            </a:r>
          </a:p>
          <a:p>
            <a:r>
              <a:rPr lang="en-US" sz="2400" dirty="0" smtClean="0">
                <a:solidFill>
                  <a:srgbClr val="FF0000"/>
                </a:solidFill>
              </a:rPr>
              <a:t>gradient pushes </a:t>
            </a:r>
            <a:r>
              <a:rPr lang="mr-IN" sz="2400" dirty="0" smtClean="0">
                <a:solidFill>
                  <a:srgbClr val="FF0000"/>
                </a:solidFill>
              </a:rPr>
              <a:t>–</a:t>
            </a:r>
            <a:r>
              <a:rPr lang="en-US" sz="2400" dirty="0" smtClean="0">
                <a:solidFill>
                  <a:srgbClr val="FF0000"/>
                </a:solidFill>
              </a:rPr>
              <a:t> renewal process</a:t>
            </a:r>
          </a:p>
          <a:p>
            <a:r>
              <a:rPr lang="en-US" sz="2400" dirty="0" smtClean="0">
                <a:solidFill>
                  <a:srgbClr val="FF0000"/>
                </a:solidFill>
              </a:rPr>
              <a:t>(inter-arrival times are </a:t>
            </a:r>
            <a:r>
              <a:rPr lang="en-US" sz="2400" i="1" dirty="0" err="1" smtClean="0">
                <a:solidFill>
                  <a:srgbClr val="FF0000"/>
                </a:solidFill>
              </a:rPr>
              <a:t>iid</a:t>
            </a:r>
            <a:r>
              <a:rPr lang="en-US" sz="2400" dirty="0" smtClean="0">
                <a:solidFill>
                  <a:srgbClr val="FF0000"/>
                </a:solidFill>
              </a:rPr>
              <a:t>)</a:t>
            </a:r>
          </a:p>
        </p:txBody>
      </p:sp>
    </p:spTree>
    <p:extLst>
      <p:ext uri="{BB962C8B-B14F-4D97-AF65-F5344CB8AC3E}">
        <p14:creationId xmlns:p14="http://schemas.microsoft.com/office/powerpoint/2010/main" val="3834658610"/>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latin typeface="Corbel"/>
                <a:cs typeface="Corbel"/>
              </a:rPr>
              <a:t>Comparison of Expected Runtime</a:t>
            </a:r>
            <a:endParaRPr lang="en-US" dirty="0">
              <a:solidFill>
                <a:srgbClr val="800000"/>
              </a:solidFill>
              <a:latin typeface="Corbel"/>
              <a:cs typeface="Corbel"/>
            </a:endParaRPr>
          </a:p>
        </p:txBody>
      </p:sp>
      <p:pic>
        <p:nvPicPr>
          <p:cNvPr id="3" name="Picture 2" descr="Screen Shot 2018-08-08 at 11.52.2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519" y="1417638"/>
            <a:ext cx="8163281" cy="1352439"/>
          </a:xfrm>
          <a:prstGeom prst="rect">
            <a:avLst/>
          </a:prstGeom>
        </p:spPr>
      </p:pic>
    </p:spTree>
    <p:extLst>
      <p:ext uri="{BB962C8B-B14F-4D97-AF65-F5344CB8AC3E}">
        <p14:creationId xmlns:p14="http://schemas.microsoft.com/office/powerpoint/2010/main" val="2281766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800000"/>
                </a:solidFill>
                <a:latin typeface="Corbel"/>
                <a:cs typeface="Corbel"/>
              </a:rPr>
              <a:t>Comparison of Expected Runtime</a:t>
            </a:r>
            <a:endParaRPr lang="en-US" dirty="0">
              <a:solidFill>
                <a:srgbClr val="800000"/>
              </a:solidFill>
              <a:latin typeface="Corbel"/>
              <a:cs typeface="Corbel"/>
            </a:endParaRPr>
          </a:p>
        </p:txBody>
      </p:sp>
      <p:pic>
        <p:nvPicPr>
          <p:cNvPr id="5" name="Picture 4" descr="syncAsyn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3318" y="3073262"/>
            <a:ext cx="4718080" cy="3283088"/>
          </a:xfrm>
          <a:prstGeom prst="rect">
            <a:avLst/>
          </a:prstGeom>
        </p:spPr>
      </p:pic>
      <p:pic>
        <p:nvPicPr>
          <p:cNvPr id="3" name="Picture 2" descr="Screen Shot 2018-08-08 at 11.52.26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519" y="1417638"/>
            <a:ext cx="8163281" cy="1352439"/>
          </a:xfrm>
          <a:prstGeom prst="rect">
            <a:avLst/>
          </a:prstGeom>
        </p:spPr>
      </p:pic>
    </p:spTree>
    <p:extLst>
      <p:ext uri="{BB962C8B-B14F-4D97-AF65-F5344CB8AC3E}">
        <p14:creationId xmlns:p14="http://schemas.microsoft.com/office/powerpoint/2010/main" val="2947205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71902"/>
            <a:ext cx="8229600" cy="2418552"/>
          </a:xfrm>
        </p:spPr>
        <p:txBody>
          <a:bodyPr>
            <a:normAutofit/>
          </a:bodyPr>
          <a:lstStyle/>
          <a:p>
            <a:pPr marL="0" indent="0" algn="ctr">
              <a:buNone/>
            </a:pPr>
            <a:r>
              <a:rPr lang="en-US" sz="4000" dirty="0" smtClean="0">
                <a:solidFill>
                  <a:srgbClr val="800000"/>
                </a:solidFill>
                <a:latin typeface="Corbel"/>
                <a:cs typeface="Corbel"/>
              </a:rPr>
              <a:t>How to get the error-runtime tradeoff?</a:t>
            </a:r>
            <a:endParaRPr lang="en-US" sz="4000" dirty="0">
              <a:solidFill>
                <a:srgbClr val="800000"/>
              </a:solidFill>
              <a:latin typeface="Corbel"/>
              <a:cs typeface="Corbel"/>
            </a:endParaRPr>
          </a:p>
        </p:txBody>
      </p:sp>
    </p:spTree>
    <p:extLst>
      <p:ext uri="{BB962C8B-B14F-4D97-AF65-F5344CB8AC3E}">
        <p14:creationId xmlns:p14="http://schemas.microsoft.com/office/powerpoint/2010/main" val="122927486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a:xfrm>
            <a:off x="2743288" y="1508119"/>
            <a:ext cx="3657513" cy="1030938"/>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US" sz="1600" b="1" dirty="0" smtClean="0">
                <a:solidFill>
                  <a:srgbClr val="000000"/>
                </a:solidFill>
                <a:latin typeface="Palatino" charset="0"/>
                <a:ea typeface="Palatino" charset="0"/>
                <a:cs typeface="Palatino" charset="0"/>
              </a:rPr>
              <a:t>Parameter Server</a:t>
            </a:r>
          </a:p>
          <a:p>
            <a:pPr algn="ctr">
              <a:lnSpc>
                <a:spcPct val="150000"/>
              </a:lnSpc>
            </a:pPr>
            <a:endParaRPr lang="en-US" sz="1600" b="1" dirty="0" smtClean="0">
              <a:solidFill>
                <a:srgbClr val="000000"/>
              </a:solidFill>
              <a:latin typeface="Palatino" charset="0"/>
              <a:ea typeface="Palatino" charset="0"/>
              <a:cs typeface="Palatino" charset="0"/>
            </a:endParaRPr>
          </a:p>
          <a:p>
            <a:pPr algn="ctr">
              <a:lnSpc>
                <a:spcPct val="150000"/>
              </a:lnSpc>
            </a:pPr>
            <a:endParaRPr lang="en-US" sz="1400" b="1" dirty="0" smtClean="0">
              <a:solidFill>
                <a:srgbClr val="000000"/>
              </a:solidFill>
              <a:latin typeface="Palatino" charset="0"/>
              <a:ea typeface="Palatino" charset="0"/>
              <a:cs typeface="Palatino" charset="0"/>
            </a:endParaRPr>
          </a:p>
        </p:txBody>
      </p:sp>
      <p:sp>
        <p:nvSpPr>
          <p:cNvPr id="31" name="Rounded Rectangle 30"/>
          <p:cNvSpPr/>
          <p:nvPr/>
        </p:nvSpPr>
        <p:spPr>
          <a:xfrm>
            <a:off x="2425411" y="3086336"/>
            <a:ext cx="1116822" cy="609988"/>
          </a:xfrm>
          <a:prstGeom prst="round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latin typeface="Palatino" charset="0"/>
                <a:ea typeface="Palatino" charset="0"/>
                <a:cs typeface="Palatino" charset="0"/>
              </a:rPr>
              <a:t>Learner 1</a:t>
            </a:r>
            <a:endParaRPr lang="en-US" sz="1600" b="1" dirty="0">
              <a:solidFill>
                <a:srgbClr val="000000"/>
              </a:solidFill>
              <a:latin typeface="Palatino" charset="0"/>
              <a:ea typeface="Palatino" charset="0"/>
              <a:cs typeface="Palatino" charset="0"/>
            </a:endParaRPr>
          </a:p>
        </p:txBody>
      </p:sp>
      <p:sp>
        <p:nvSpPr>
          <p:cNvPr id="33" name="Rounded Rectangle 32"/>
          <p:cNvSpPr/>
          <p:nvPr/>
        </p:nvSpPr>
        <p:spPr>
          <a:xfrm>
            <a:off x="3664275" y="3085880"/>
            <a:ext cx="1120877" cy="610444"/>
          </a:xfrm>
          <a:prstGeom prst="round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smtClean="0">
                <a:solidFill>
                  <a:srgbClr val="000000"/>
                </a:solidFill>
                <a:latin typeface="Palatino" charset="0"/>
                <a:ea typeface="Palatino" charset="0"/>
                <a:cs typeface="Palatino" charset="0"/>
              </a:rPr>
              <a:t>Learner 2</a:t>
            </a:r>
            <a:endParaRPr lang="en-US" sz="1600" b="1" dirty="0">
              <a:solidFill>
                <a:srgbClr val="000000"/>
              </a:solidFill>
              <a:latin typeface="Palatino" charset="0"/>
              <a:ea typeface="Palatino" charset="0"/>
              <a:cs typeface="Palatino" charset="0"/>
            </a:endParaRPr>
          </a:p>
        </p:txBody>
      </p:sp>
      <p:sp>
        <p:nvSpPr>
          <p:cNvPr id="34" name="Rounded Rectangle 33"/>
          <p:cNvSpPr/>
          <p:nvPr/>
        </p:nvSpPr>
        <p:spPr>
          <a:xfrm>
            <a:off x="5411785" y="3085880"/>
            <a:ext cx="1178202" cy="630072"/>
          </a:xfrm>
          <a:prstGeom prst="round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rgbClr val="000000"/>
                </a:solidFill>
                <a:latin typeface="Palatino" charset="0"/>
                <a:ea typeface="Palatino" charset="0"/>
                <a:cs typeface="Palatino" charset="0"/>
              </a:rPr>
              <a:t>Learner </a:t>
            </a:r>
            <a:r>
              <a:rPr lang="en-US" sz="1600" b="1" dirty="0">
                <a:solidFill>
                  <a:srgbClr val="000000"/>
                </a:solidFill>
                <a:latin typeface="Palatino" charset="0"/>
                <a:ea typeface="Palatino" charset="0"/>
                <a:cs typeface="Palatino" charset="0"/>
              </a:rPr>
              <a:t>P</a:t>
            </a:r>
          </a:p>
        </p:txBody>
      </p:sp>
      <p:cxnSp>
        <p:nvCxnSpPr>
          <p:cNvPr id="35" name="Straight Arrow Connector 34"/>
          <p:cNvCxnSpPr/>
          <p:nvPr/>
        </p:nvCxnSpPr>
        <p:spPr>
          <a:xfrm flipH="1">
            <a:off x="3167135" y="2542672"/>
            <a:ext cx="334358" cy="5432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2942179" y="2539649"/>
            <a:ext cx="317795" cy="5536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3334314" y="2669975"/>
            <a:ext cx="423981" cy="338554"/>
          </a:xfrm>
          <a:prstGeom prst="rect">
            <a:avLst/>
          </a:prstGeom>
        </p:spPr>
        <p:txBody>
          <a:bodyPr wrap="none">
            <a:spAutoFit/>
          </a:bodyPr>
          <a:lstStyle/>
          <a:p>
            <a:r>
              <a:rPr lang="en-US" sz="1600" b="1" dirty="0" smtClean="0">
                <a:solidFill>
                  <a:srgbClr val="000000"/>
                </a:solidFill>
                <a:latin typeface="Palatino" charset="0"/>
                <a:ea typeface="Palatino" charset="0"/>
                <a:cs typeface="Palatino" charset="0"/>
              </a:rPr>
              <a:t>w</a:t>
            </a:r>
            <a:r>
              <a:rPr lang="en-US" sz="1600" b="1" baseline="-25000" dirty="0">
                <a:solidFill>
                  <a:srgbClr val="000000"/>
                </a:solidFill>
                <a:latin typeface="Palatino" charset="0"/>
                <a:ea typeface="Palatino" charset="0"/>
                <a:cs typeface="Palatino" charset="0"/>
              </a:rPr>
              <a:t>1</a:t>
            </a:r>
            <a:endParaRPr lang="en-US" sz="1600" b="1" baseline="-25000" dirty="0">
              <a:solidFill>
                <a:prstClr val="black"/>
              </a:solidFill>
              <a:latin typeface="Palatino" charset="0"/>
              <a:ea typeface="Palatino" charset="0"/>
              <a:cs typeface="Palatino" charset="0"/>
            </a:endParaRPr>
          </a:p>
        </p:txBody>
      </p:sp>
      <p:sp>
        <p:nvSpPr>
          <p:cNvPr id="3" name="Oval 2"/>
          <p:cNvSpPr/>
          <p:nvPr/>
        </p:nvSpPr>
        <p:spPr>
          <a:xfrm>
            <a:off x="4992415" y="336331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Oval 14"/>
          <p:cNvSpPr/>
          <p:nvPr/>
        </p:nvSpPr>
        <p:spPr>
          <a:xfrm>
            <a:off x="5123795" y="335805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Oval 15"/>
          <p:cNvSpPr/>
          <p:nvPr/>
        </p:nvSpPr>
        <p:spPr>
          <a:xfrm>
            <a:off x="5276195" y="336331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7" name="Straight Arrow Connector 16"/>
          <p:cNvCxnSpPr/>
          <p:nvPr/>
        </p:nvCxnSpPr>
        <p:spPr>
          <a:xfrm>
            <a:off x="4209265" y="2577987"/>
            <a:ext cx="15449" cy="5078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8" name="Rectangle 17"/>
          <p:cNvSpPr/>
          <p:nvPr/>
        </p:nvSpPr>
        <p:spPr>
          <a:xfrm>
            <a:off x="4209265" y="2669975"/>
            <a:ext cx="575887" cy="338554"/>
          </a:xfrm>
          <a:prstGeom prst="rect">
            <a:avLst/>
          </a:prstGeom>
        </p:spPr>
        <p:txBody>
          <a:bodyPr wrap="square">
            <a:spAutoFit/>
          </a:bodyPr>
          <a:lstStyle/>
          <a:p>
            <a:r>
              <a:rPr lang="en-US" sz="1600" b="1" dirty="0" smtClean="0">
                <a:solidFill>
                  <a:srgbClr val="000000"/>
                </a:solidFill>
                <a:latin typeface="Palatino" charset="0"/>
                <a:ea typeface="Palatino" charset="0"/>
                <a:cs typeface="Palatino" charset="0"/>
              </a:rPr>
              <a:t>w</a:t>
            </a:r>
            <a:r>
              <a:rPr lang="en-US" sz="1600" b="1" baseline="-25000" dirty="0" smtClean="0">
                <a:solidFill>
                  <a:srgbClr val="000000"/>
                </a:solidFill>
                <a:latin typeface="Palatino" charset="0"/>
                <a:ea typeface="Palatino" charset="0"/>
                <a:cs typeface="Palatino" charset="0"/>
              </a:rPr>
              <a:t>1</a:t>
            </a:r>
            <a:endParaRPr lang="en-US" sz="1600" b="1" baseline="-25000" dirty="0">
              <a:solidFill>
                <a:prstClr val="black"/>
              </a:solidFill>
              <a:latin typeface="Palatino" charset="0"/>
              <a:ea typeface="Palatino" charset="0"/>
              <a:cs typeface="Palatino" charset="0"/>
            </a:endParaRPr>
          </a:p>
        </p:txBody>
      </p:sp>
      <p:cxnSp>
        <p:nvCxnSpPr>
          <p:cNvPr id="19" name="Straight Arrow Connector 18"/>
          <p:cNvCxnSpPr/>
          <p:nvPr/>
        </p:nvCxnSpPr>
        <p:spPr>
          <a:xfrm>
            <a:off x="5643410" y="2577987"/>
            <a:ext cx="357476" cy="5078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5809660" y="2622108"/>
            <a:ext cx="780327" cy="338554"/>
          </a:xfrm>
          <a:prstGeom prst="rect">
            <a:avLst/>
          </a:prstGeom>
        </p:spPr>
        <p:txBody>
          <a:bodyPr wrap="square">
            <a:spAutoFit/>
          </a:bodyPr>
          <a:lstStyle/>
          <a:p>
            <a:r>
              <a:rPr lang="en-US" sz="1600" b="1" dirty="0" smtClean="0">
                <a:solidFill>
                  <a:srgbClr val="000000"/>
                </a:solidFill>
                <a:latin typeface="Palatino" charset="0"/>
                <a:ea typeface="Palatino" charset="0"/>
                <a:cs typeface="Palatino" charset="0"/>
              </a:rPr>
              <a:t>w</a:t>
            </a:r>
            <a:r>
              <a:rPr lang="en-US" sz="1600" b="1" baseline="-25000" dirty="0">
                <a:solidFill>
                  <a:srgbClr val="000000"/>
                </a:solidFill>
                <a:latin typeface="Palatino" charset="0"/>
                <a:ea typeface="Palatino" charset="0"/>
                <a:cs typeface="Palatino" charset="0"/>
              </a:rPr>
              <a:t>1</a:t>
            </a:r>
            <a:endParaRPr lang="en-US" sz="1600" b="1" baseline="-25000" dirty="0">
              <a:solidFill>
                <a:prstClr val="black"/>
              </a:solidFill>
              <a:latin typeface="Palatino" charset="0"/>
              <a:ea typeface="Palatino" charset="0"/>
              <a:cs typeface="Palatino" charset="0"/>
            </a:endParaRPr>
          </a:p>
        </p:txBody>
      </p:sp>
      <p:sp>
        <p:nvSpPr>
          <p:cNvPr id="21" name="Rectangle 20"/>
          <p:cNvSpPr/>
          <p:nvPr/>
        </p:nvSpPr>
        <p:spPr>
          <a:xfrm>
            <a:off x="2771592" y="3722392"/>
            <a:ext cx="423981" cy="338554"/>
          </a:xfrm>
          <a:prstGeom prst="rect">
            <a:avLst/>
          </a:prstGeom>
        </p:spPr>
        <p:txBody>
          <a:bodyPr wrap="none">
            <a:spAutoFit/>
          </a:bodyPr>
          <a:lstStyle/>
          <a:p>
            <a:r>
              <a:rPr lang="en-US" sz="1600" b="1" dirty="0" smtClean="0">
                <a:solidFill>
                  <a:srgbClr val="000000"/>
                </a:solidFill>
                <a:latin typeface="Palatino" charset="0"/>
                <a:ea typeface="Palatino" charset="0"/>
                <a:cs typeface="Palatino" charset="0"/>
              </a:rPr>
              <a:t>w</a:t>
            </a:r>
            <a:r>
              <a:rPr lang="en-US" sz="1600" b="1" baseline="-25000" dirty="0">
                <a:solidFill>
                  <a:srgbClr val="000000"/>
                </a:solidFill>
                <a:latin typeface="Palatino" charset="0"/>
                <a:ea typeface="Palatino" charset="0"/>
                <a:cs typeface="Palatino" charset="0"/>
              </a:rPr>
              <a:t>1</a:t>
            </a:r>
            <a:endParaRPr lang="en-US" sz="1600" b="1" baseline="-25000" dirty="0">
              <a:solidFill>
                <a:prstClr val="black"/>
              </a:solidFill>
              <a:latin typeface="Palatino" charset="0"/>
              <a:ea typeface="Palatino" charset="0"/>
              <a:cs typeface="Palatino" charset="0"/>
            </a:endParaRPr>
          </a:p>
        </p:txBody>
      </p:sp>
      <p:sp>
        <p:nvSpPr>
          <p:cNvPr id="22" name="Rectangle 21"/>
          <p:cNvSpPr/>
          <p:nvPr/>
        </p:nvSpPr>
        <p:spPr>
          <a:xfrm>
            <a:off x="3972015" y="3739173"/>
            <a:ext cx="423981" cy="338554"/>
          </a:xfrm>
          <a:prstGeom prst="rect">
            <a:avLst/>
          </a:prstGeom>
        </p:spPr>
        <p:txBody>
          <a:bodyPr wrap="none">
            <a:spAutoFit/>
          </a:bodyPr>
          <a:lstStyle/>
          <a:p>
            <a:r>
              <a:rPr lang="en-US" sz="1600" b="1" dirty="0" smtClean="0">
                <a:solidFill>
                  <a:srgbClr val="000000"/>
                </a:solidFill>
                <a:latin typeface="Palatino" charset="0"/>
                <a:ea typeface="Palatino" charset="0"/>
                <a:cs typeface="Palatino" charset="0"/>
              </a:rPr>
              <a:t>w</a:t>
            </a:r>
            <a:r>
              <a:rPr lang="en-US" sz="1600" b="1" baseline="-25000" dirty="0" smtClean="0">
                <a:solidFill>
                  <a:srgbClr val="000000"/>
                </a:solidFill>
                <a:latin typeface="Palatino" charset="0"/>
                <a:ea typeface="Palatino" charset="0"/>
                <a:cs typeface="Palatino" charset="0"/>
              </a:rPr>
              <a:t>1</a:t>
            </a:r>
            <a:endParaRPr lang="en-US" sz="1600" b="1" baseline="-25000" dirty="0">
              <a:solidFill>
                <a:prstClr val="black"/>
              </a:solidFill>
              <a:latin typeface="Palatino" charset="0"/>
              <a:ea typeface="Palatino" charset="0"/>
              <a:cs typeface="Palatino" charset="0"/>
            </a:endParaRPr>
          </a:p>
        </p:txBody>
      </p:sp>
      <p:sp>
        <p:nvSpPr>
          <p:cNvPr id="23" name="Rectangle 22"/>
          <p:cNvSpPr/>
          <p:nvPr/>
        </p:nvSpPr>
        <p:spPr>
          <a:xfrm>
            <a:off x="5788922" y="3755954"/>
            <a:ext cx="423981" cy="338554"/>
          </a:xfrm>
          <a:prstGeom prst="rect">
            <a:avLst/>
          </a:prstGeom>
        </p:spPr>
        <p:txBody>
          <a:bodyPr wrap="none">
            <a:spAutoFit/>
          </a:bodyPr>
          <a:lstStyle/>
          <a:p>
            <a:r>
              <a:rPr lang="en-US" sz="1600" b="1" dirty="0" smtClean="0">
                <a:solidFill>
                  <a:srgbClr val="000000"/>
                </a:solidFill>
                <a:latin typeface="Palatino" charset="0"/>
                <a:ea typeface="Palatino" charset="0"/>
                <a:cs typeface="Palatino" charset="0"/>
              </a:rPr>
              <a:t>w</a:t>
            </a:r>
            <a:r>
              <a:rPr lang="en-US" sz="1600" b="1" baseline="-25000" dirty="0">
                <a:solidFill>
                  <a:srgbClr val="000000"/>
                </a:solidFill>
                <a:latin typeface="Palatino" charset="0"/>
                <a:ea typeface="Palatino" charset="0"/>
                <a:cs typeface="Palatino" charset="0"/>
              </a:rPr>
              <a:t>1</a:t>
            </a:r>
            <a:endParaRPr lang="en-US" sz="1600" b="1" baseline="-25000" dirty="0">
              <a:solidFill>
                <a:prstClr val="black"/>
              </a:solidFill>
              <a:latin typeface="Palatino" charset="0"/>
              <a:ea typeface="Palatino" charset="0"/>
              <a:cs typeface="Palatino" charset="0"/>
            </a:endParaRPr>
          </a:p>
        </p:txBody>
      </p:sp>
      <p:sp>
        <p:nvSpPr>
          <p:cNvPr id="7" name="TextBox 6"/>
          <p:cNvSpPr txBox="1"/>
          <p:nvPr/>
        </p:nvSpPr>
        <p:spPr>
          <a:xfrm>
            <a:off x="6977897" y="1915922"/>
            <a:ext cx="1642241" cy="923330"/>
          </a:xfrm>
          <a:prstGeom prst="rect">
            <a:avLst/>
          </a:prstGeom>
          <a:noFill/>
        </p:spPr>
        <p:txBody>
          <a:bodyPr wrap="square" rtlCol="0">
            <a:spAutoFit/>
          </a:bodyPr>
          <a:lstStyle/>
          <a:p>
            <a:r>
              <a:rPr lang="en-US" dirty="0" smtClean="0">
                <a:solidFill>
                  <a:prstClr val="black"/>
                </a:solidFill>
                <a:latin typeface="Calibri"/>
              </a:rPr>
              <a:t>[</a:t>
            </a:r>
            <a:r>
              <a:rPr lang="en-US" dirty="0" err="1" smtClean="0">
                <a:solidFill>
                  <a:prstClr val="black"/>
                </a:solidFill>
                <a:latin typeface="Calibri"/>
              </a:rPr>
              <a:t>Recht</a:t>
            </a:r>
            <a:r>
              <a:rPr lang="en-US" dirty="0" smtClean="0">
                <a:solidFill>
                  <a:prstClr val="black"/>
                </a:solidFill>
                <a:latin typeface="Calibri"/>
              </a:rPr>
              <a:t> 2011, Dean 2012, </a:t>
            </a:r>
            <a:r>
              <a:rPr lang="en-US" dirty="0" err="1" smtClean="0">
                <a:solidFill>
                  <a:prstClr val="black"/>
                </a:solidFill>
                <a:latin typeface="Calibri"/>
              </a:rPr>
              <a:t>Cipar</a:t>
            </a:r>
            <a:r>
              <a:rPr lang="en-US" dirty="0" smtClean="0">
                <a:solidFill>
                  <a:prstClr val="black"/>
                </a:solidFill>
                <a:latin typeface="Calibri"/>
              </a:rPr>
              <a:t> 2013 </a:t>
            </a:r>
            <a:r>
              <a:rPr lang="mr-IN" dirty="0" smtClean="0">
                <a:solidFill>
                  <a:prstClr val="black"/>
                </a:solidFill>
                <a:latin typeface="Mangal"/>
              </a:rPr>
              <a:t>…</a:t>
            </a:r>
            <a:r>
              <a:rPr lang="en-US" dirty="0">
                <a:solidFill>
                  <a:prstClr val="black"/>
                </a:solidFill>
                <a:latin typeface="Calibri"/>
              </a:rPr>
              <a:t>]</a:t>
            </a:r>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373" y="1107972"/>
            <a:ext cx="3326781" cy="324564"/>
          </a:xfrm>
          <a:prstGeom prst="rect">
            <a:avLst/>
          </a:prstGeom>
        </p:spPr>
      </p:pic>
      <p:pic>
        <p:nvPicPr>
          <p:cNvPr id="9" name="Picture 8"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6129" y="2669484"/>
            <a:ext cx="1235428" cy="295260"/>
          </a:xfrm>
          <a:prstGeom prst="rect">
            <a:avLst/>
          </a:prstGeom>
        </p:spPr>
      </p:pic>
      <p:pic>
        <p:nvPicPr>
          <p:cNvPr id="10" name="Picture 9"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933" y="1939607"/>
            <a:ext cx="3313289" cy="347804"/>
          </a:xfrm>
          <a:prstGeom prst="rect">
            <a:avLst/>
          </a:prstGeom>
        </p:spPr>
      </p:pic>
      <p:sp>
        <p:nvSpPr>
          <p:cNvPr id="26" name="Title 1"/>
          <p:cNvSpPr>
            <a:spLocks noGrp="1"/>
          </p:cNvSpPr>
          <p:nvPr>
            <p:ph type="title"/>
          </p:nvPr>
        </p:nvSpPr>
        <p:spPr>
          <a:xfrm>
            <a:off x="457200" y="62946"/>
            <a:ext cx="8229600" cy="1143000"/>
          </a:xfrm>
        </p:spPr>
        <p:txBody>
          <a:bodyPr>
            <a:normAutofit/>
          </a:bodyPr>
          <a:lstStyle/>
          <a:p>
            <a:r>
              <a:rPr lang="en-US" sz="3600" dirty="0">
                <a:solidFill>
                  <a:srgbClr val="800000"/>
                </a:solidFill>
                <a:latin typeface="Corbel"/>
                <a:cs typeface="Corbel"/>
              </a:rPr>
              <a:t>Asynchronous </a:t>
            </a:r>
            <a:r>
              <a:rPr lang="en-US" sz="3600" dirty="0" smtClean="0">
                <a:solidFill>
                  <a:srgbClr val="800000"/>
                </a:solidFill>
                <a:latin typeface="Corbel"/>
                <a:cs typeface="Corbel"/>
              </a:rPr>
              <a:t>Distributed SGD</a:t>
            </a:r>
            <a:endParaRPr lang="en-US" sz="3600" dirty="0">
              <a:solidFill>
                <a:srgbClr val="800000"/>
              </a:solidFill>
              <a:latin typeface="Corbel"/>
              <a:cs typeface="Corbel"/>
            </a:endParaRPr>
          </a:p>
        </p:txBody>
      </p:sp>
    </p:spTree>
    <p:extLst>
      <p:ext uri="{BB962C8B-B14F-4D97-AF65-F5344CB8AC3E}">
        <p14:creationId xmlns:p14="http://schemas.microsoft.com/office/powerpoint/2010/main" val="1242197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8" grpId="0"/>
      <p:bldP spid="20" grpId="0"/>
      <p:bldP spid="21" grpId="0"/>
      <p:bldP spid="22" grpId="0"/>
      <p:bldP spid="2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077"/>
            <a:ext cx="8229600" cy="1143000"/>
          </a:xfrm>
        </p:spPr>
        <p:txBody>
          <a:bodyPr/>
          <a:lstStyle/>
          <a:p>
            <a:r>
              <a:rPr lang="en-US" dirty="0" smtClean="0"/>
              <a:t>Assumptions for Error Analysis</a:t>
            </a:r>
            <a:endParaRPr lang="en-US" dirty="0"/>
          </a:p>
        </p:txBody>
      </p:sp>
      <p:sp>
        <p:nvSpPr>
          <p:cNvPr id="3" name="Content Placeholder 2"/>
          <p:cNvSpPr>
            <a:spLocks noGrp="1"/>
          </p:cNvSpPr>
          <p:nvPr>
            <p:ph idx="1"/>
          </p:nvPr>
        </p:nvSpPr>
        <p:spPr/>
        <p:txBody>
          <a:bodyPr/>
          <a:lstStyle/>
          <a:p>
            <a:pPr marL="457200" indent="-457200">
              <a:buFont typeface="Arial"/>
              <a:buChar char="•"/>
            </a:pPr>
            <a:r>
              <a:rPr lang="en-US" dirty="0" smtClean="0"/>
              <a:t>Lipchitz smooth loss function with parameter </a:t>
            </a:r>
            <a:r>
              <a:rPr lang="en-US" i="1" dirty="0" smtClean="0"/>
              <a:t>L</a:t>
            </a:r>
          </a:p>
          <a:p>
            <a:pPr marL="457200" indent="-457200">
              <a:buFont typeface="Arial"/>
              <a:buChar char="•"/>
            </a:pPr>
            <a:r>
              <a:rPr lang="en-US" dirty="0" smtClean="0"/>
              <a:t>Strongly Convex with parameter </a:t>
            </a:r>
            <a:r>
              <a:rPr lang="en-US" i="1" dirty="0" smtClean="0"/>
              <a:t>c</a:t>
            </a:r>
          </a:p>
          <a:p>
            <a:pPr marL="457200" indent="-457200">
              <a:buFont typeface="Arial"/>
              <a:buChar char="•"/>
            </a:pPr>
            <a:r>
              <a:rPr lang="en-US" dirty="0" smtClean="0"/>
              <a:t>Unbiased Estimate of gradient</a:t>
            </a:r>
          </a:p>
          <a:p>
            <a:pPr marL="457200" indent="-457200">
              <a:buFont typeface="Arial"/>
              <a:buChar char="•"/>
            </a:pPr>
            <a:endParaRPr lang="en-US" dirty="0"/>
          </a:p>
          <a:p>
            <a:pPr marL="457200" indent="-457200">
              <a:buFont typeface="Arial"/>
              <a:buChar char="•"/>
            </a:pPr>
            <a:endParaRPr lang="en-US" dirty="0" smtClean="0"/>
          </a:p>
          <a:p>
            <a:pPr marL="457200" indent="-457200">
              <a:buFont typeface="Arial"/>
              <a:buChar char="•"/>
            </a:pPr>
            <a:r>
              <a:rPr lang="en-US" dirty="0" smtClean="0"/>
              <a:t>Upper Bound on Variance of Stochastic Gradient</a:t>
            </a:r>
          </a:p>
          <a:p>
            <a:pPr marL="457200" indent="-457200">
              <a:buFont typeface="Arial"/>
              <a:buChar char="•"/>
            </a:pPr>
            <a:endParaRPr lang="en-US" dirty="0"/>
          </a:p>
          <a:p>
            <a:pPr marL="457200" indent="-457200">
              <a:buFont typeface="Arial"/>
              <a:buChar char="•"/>
            </a:pPr>
            <a:endParaRPr lang="en-US" dirty="0" smtClean="0"/>
          </a:p>
          <a:p>
            <a:pPr marL="457200" indent="-457200">
              <a:buFont typeface="Arial"/>
              <a:buChar char="•"/>
            </a:pPr>
            <a:endParaRPr lang="en-US" dirty="0" smtClean="0"/>
          </a:p>
          <a:p>
            <a:pPr marL="457200" indent="-457200">
              <a:buFont typeface="Arial"/>
              <a:buChar char="•"/>
            </a:pPr>
            <a:endParaRPr lang="en-US" dirty="0"/>
          </a:p>
        </p:txBody>
      </p:sp>
      <p:pic>
        <p:nvPicPr>
          <p:cNvPr id="9" name="Picture 8" descr="Screen Shot 2018-03-20 at 7.49.1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313" y="3265498"/>
            <a:ext cx="6648484" cy="842765"/>
          </a:xfrm>
          <a:prstGeom prst="rect">
            <a:avLst/>
          </a:prstGeom>
        </p:spPr>
      </p:pic>
      <p:pic>
        <p:nvPicPr>
          <p:cNvPr id="10" name="Picture 9" descr="Screen Shot 2018-03-20 at 7.50.5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679" y="4677100"/>
            <a:ext cx="6959117" cy="1629667"/>
          </a:xfrm>
          <a:prstGeom prst="rect">
            <a:avLst/>
          </a:prstGeom>
        </p:spPr>
      </p:pic>
    </p:spTree>
    <p:extLst>
      <p:ext uri="{BB962C8B-B14F-4D97-AF65-F5344CB8AC3E}">
        <p14:creationId xmlns:p14="http://schemas.microsoft.com/office/powerpoint/2010/main" val="2548801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241" y="364788"/>
            <a:ext cx="8229600" cy="1143000"/>
          </a:xfrm>
        </p:spPr>
        <p:txBody>
          <a:bodyPr>
            <a:normAutofit/>
          </a:bodyPr>
          <a:lstStyle/>
          <a:p>
            <a:r>
              <a:rPr lang="en-US" dirty="0" smtClean="0"/>
              <a:t>Fully Sync SGD: Error Analysis</a:t>
            </a:r>
            <a:endParaRPr lang="en-US" dirty="0"/>
          </a:p>
        </p:txBody>
      </p:sp>
      <p:sp>
        <p:nvSpPr>
          <p:cNvPr id="7" name="TextBox 6"/>
          <p:cNvSpPr txBox="1"/>
          <p:nvPr/>
        </p:nvSpPr>
        <p:spPr>
          <a:xfrm>
            <a:off x="838602" y="1541209"/>
            <a:ext cx="7838355" cy="430887"/>
          </a:xfrm>
          <a:prstGeom prst="rect">
            <a:avLst/>
          </a:prstGeom>
          <a:noFill/>
        </p:spPr>
        <p:txBody>
          <a:bodyPr wrap="square" rtlCol="0">
            <a:spAutoFit/>
          </a:bodyPr>
          <a:lstStyle/>
          <a:p>
            <a:r>
              <a:rPr lang="en-US" sz="2200" dirty="0" smtClean="0">
                <a:latin typeface="Corbel" charset="0"/>
                <a:ea typeface="Corbel" charset="0"/>
                <a:cs typeface="Corbel" charset="0"/>
              </a:rPr>
              <a:t>Update Rule: Equivalent to mini-batch SGD with batch size </a:t>
            </a:r>
            <a:r>
              <a:rPr lang="en-US" sz="2200" i="1" dirty="0" smtClean="0">
                <a:latin typeface="Corbel" charset="0"/>
                <a:ea typeface="Corbel" charset="0"/>
                <a:cs typeface="Corbel" charset="0"/>
              </a:rPr>
              <a:t>Pm</a:t>
            </a:r>
            <a:endParaRPr lang="en-US" sz="2200" i="1" dirty="0">
              <a:latin typeface="Corbel" charset="0"/>
              <a:ea typeface="Corbel" charset="0"/>
              <a:cs typeface="Corbel" charset="0"/>
            </a:endParaRPr>
          </a:p>
        </p:txBody>
      </p:sp>
      <p:pic>
        <p:nvPicPr>
          <p:cNvPr id="13" name="Picture 12"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4910" y="2246563"/>
            <a:ext cx="5446006" cy="535852"/>
          </a:xfrm>
          <a:prstGeom prst="rect">
            <a:avLst/>
          </a:prstGeom>
        </p:spPr>
      </p:pic>
    </p:spTree>
    <p:extLst>
      <p:ext uri="{BB962C8B-B14F-4D97-AF65-F5344CB8AC3E}">
        <p14:creationId xmlns:p14="http://schemas.microsoft.com/office/powerpoint/2010/main" val="117398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241" y="364788"/>
            <a:ext cx="8229600" cy="1143000"/>
          </a:xfrm>
        </p:spPr>
        <p:txBody>
          <a:bodyPr>
            <a:normAutofit/>
          </a:bodyPr>
          <a:lstStyle/>
          <a:p>
            <a:r>
              <a:rPr lang="en-US" dirty="0" smtClean="0"/>
              <a:t>Fully Sync SGD: Error Analysis</a:t>
            </a:r>
            <a:endParaRPr lang="en-US" dirty="0"/>
          </a:p>
        </p:txBody>
      </p:sp>
      <p:sp>
        <p:nvSpPr>
          <p:cNvPr id="7" name="TextBox 6"/>
          <p:cNvSpPr txBox="1"/>
          <p:nvPr/>
        </p:nvSpPr>
        <p:spPr>
          <a:xfrm>
            <a:off x="838602" y="1541209"/>
            <a:ext cx="7838355" cy="430887"/>
          </a:xfrm>
          <a:prstGeom prst="rect">
            <a:avLst/>
          </a:prstGeom>
          <a:noFill/>
        </p:spPr>
        <p:txBody>
          <a:bodyPr wrap="square" rtlCol="0">
            <a:spAutoFit/>
          </a:bodyPr>
          <a:lstStyle/>
          <a:p>
            <a:r>
              <a:rPr lang="en-US" sz="2200" dirty="0" smtClean="0">
                <a:latin typeface="Corbel" charset="0"/>
                <a:ea typeface="Corbel" charset="0"/>
                <a:cs typeface="Corbel" charset="0"/>
              </a:rPr>
              <a:t>Update Rule: Equivalent to mini-batch SGD with batch size </a:t>
            </a:r>
            <a:r>
              <a:rPr lang="en-US" sz="2200" i="1" dirty="0" smtClean="0">
                <a:latin typeface="Corbel" charset="0"/>
                <a:ea typeface="Corbel" charset="0"/>
                <a:cs typeface="Corbel" charset="0"/>
              </a:rPr>
              <a:t>Pm</a:t>
            </a:r>
            <a:endParaRPr lang="en-US" sz="2200" i="1" dirty="0">
              <a:latin typeface="Corbel" charset="0"/>
              <a:ea typeface="Corbel" charset="0"/>
              <a:cs typeface="Corbel" charset="0"/>
            </a:endParaRPr>
          </a:p>
        </p:txBody>
      </p:sp>
      <p:sp>
        <p:nvSpPr>
          <p:cNvPr id="8" name="Rectangle 7"/>
          <p:cNvSpPr/>
          <p:nvPr/>
        </p:nvSpPr>
        <p:spPr>
          <a:xfrm>
            <a:off x="896745" y="3339760"/>
            <a:ext cx="5204887" cy="430887"/>
          </a:xfrm>
          <a:prstGeom prst="rect">
            <a:avLst/>
          </a:prstGeom>
        </p:spPr>
        <p:txBody>
          <a:bodyPr wrap="none">
            <a:spAutoFit/>
          </a:bodyPr>
          <a:lstStyle/>
          <a:p>
            <a:pPr algn="ctr"/>
            <a:r>
              <a:rPr lang="en-US" sz="2200" dirty="0">
                <a:latin typeface="Corbel" charset="0"/>
                <a:ea typeface="Corbel" charset="0"/>
                <a:cs typeface="Corbel" charset="0"/>
              </a:rPr>
              <a:t>For </a:t>
            </a:r>
            <a:r>
              <a:rPr lang="en-US" sz="2200" i="1" dirty="0">
                <a:latin typeface="Corbel" charset="0"/>
                <a:ea typeface="Corbel" charset="0"/>
                <a:cs typeface="Corbel" charset="0"/>
              </a:rPr>
              <a:t>c</a:t>
            </a:r>
            <a:r>
              <a:rPr lang="en-US" sz="2200" dirty="0">
                <a:latin typeface="Corbel" charset="0"/>
                <a:ea typeface="Corbel" charset="0"/>
                <a:cs typeface="Corbel" charset="0"/>
              </a:rPr>
              <a:t>-strongly convex</a:t>
            </a:r>
            <a:r>
              <a:rPr lang="en-US" sz="2200" i="1" dirty="0">
                <a:latin typeface="Corbel" charset="0"/>
                <a:ea typeface="Corbel" charset="0"/>
                <a:cs typeface="Corbel" charset="0"/>
              </a:rPr>
              <a:t>, L</a:t>
            </a:r>
            <a:r>
              <a:rPr lang="en-US" sz="2200" dirty="0">
                <a:latin typeface="Corbel" charset="0"/>
                <a:ea typeface="Corbel" charset="0"/>
                <a:cs typeface="Corbel" charset="0"/>
              </a:rPr>
              <a:t>-smooth </a:t>
            </a:r>
            <a:r>
              <a:rPr lang="en-US" sz="2200" dirty="0" smtClean="0">
                <a:latin typeface="Corbel" charset="0"/>
                <a:ea typeface="Corbel" charset="0"/>
                <a:cs typeface="Corbel" charset="0"/>
              </a:rPr>
              <a:t>functions </a:t>
            </a:r>
            <a:endParaRPr lang="en-US" sz="2200" dirty="0">
              <a:latin typeface="Corbel" charset="0"/>
              <a:ea typeface="Corbel" charset="0"/>
              <a:cs typeface="Corbel" charset="0"/>
            </a:endParaRPr>
          </a:p>
        </p:txBody>
      </p:sp>
      <p:pic>
        <p:nvPicPr>
          <p:cNvPr id="6" name="Picture 5"/>
          <p:cNvPicPr>
            <a:picLocks noChangeAspect="1"/>
          </p:cNvPicPr>
          <p:nvPr/>
        </p:nvPicPr>
        <p:blipFill>
          <a:blip r:embed="rId3"/>
          <a:stretch>
            <a:fillRect/>
          </a:stretch>
        </p:blipFill>
        <p:spPr>
          <a:xfrm>
            <a:off x="657256" y="4307899"/>
            <a:ext cx="8214897" cy="718199"/>
          </a:xfrm>
          <a:prstGeom prst="rect">
            <a:avLst/>
          </a:prstGeom>
        </p:spPr>
      </p:pic>
      <p:sp>
        <p:nvSpPr>
          <p:cNvPr id="40" name="TextBox 39"/>
          <p:cNvSpPr txBox="1"/>
          <p:nvPr/>
        </p:nvSpPr>
        <p:spPr>
          <a:xfrm>
            <a:off x="6006597" y="3301811"/>
            <a:ext cx="1874087" cy="430887"/>
          </a:xfrm>
          <a:prstGeom prst="rect">
            <a:avLst/>
          </a:prstGeom>
          <a:noFill/>
        </p:spPr>
        <p:txBody>
          <a:bodyPr wrap="square" rtlCol="0">
            <a:spAutoFit/>
          </a:bodyPr>
          <a:lstStyle/>
          <a:p>
            <a:r>
              <a:rPr lang="en-US" sz="2200" dirty="0" smtClean="0"/>
              <a:t>[</a:t>
            </a:r>
            <a:r>
              <a:rPr lang="en-US" sz="2200" dirty="0" err="1" smtClean="0"/>
              <a:t>Bottou</a:t>
            </a:r>
            <a:r>
              <a:rPr lang="en-US" sz="2200" dirty="0" smtClean="0"/>
              <a:t>, 2016]</a:t>
            </a:r>
            <a:endParaRPr lang="en-US" sz="2200" dirty="0"/>
          </a:p>
        </p:txBody>
      </p:sp>
      <p:pic>
        <p:nvPicPr>
          <p:cNvPr id="13" name="Picture 1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910" y="2246563"/>
            <a:ext cx="5446006" cy="535852"/>
          </a:xfrm>
          <a:prstGeom prst="rect">
            <a:avLst/>
          </a:prstGeom>
        </p:spPr>
      </p:pic>
    </p:spTree>
    <p:extLst>
      <p:ext uri="{BB962C8B-B14F-4D97-AF65-F5344CB8AC3E}">
        <p14:creationId xmlns:p14="http://schemas.microsoft.com/office/powerpoint/2010/main" val="246941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241" y="364788"/>
            <a:ext cx="8229600" cy="1143000"/>
          </a:xfrm>
        </p:spPr>
        <p:txBody>
          <a:bodyPr>
            <a:normAutofit/>
          </a:bodyPr>
          <a:lstStyle/>
          <a:p>
            <a:r>
              <a:rPr lang="en-US" dirty="0" smtClean="0"/>
              <a:t>Fully Sync SGD: Error Analysis</a:t>
            </a:r>
            <a:endParaRPr lang="en-US" dirty="0"/>
          </a:p>
        </p:txBody>
      </p:sp>
      <p:sp>
        <p:nvSpPr>
          <p:cNvPr id="25" name="Rectangle 24"/>
          <p:cNvSpPr/>
          <p:nvPr/>
        </p:nvSpPr>
        <p:spPr>
          <a:xfrm>
            <a:off x="4439189" y="4346718"/>
            <a:ext cx="940277" cy="524201"/>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967649" y="4280379"/>
            <a:ext cx="1157052" cy="763312"/>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ular Callout 29"/>
          <p:cNvSpPr/>
          <p:nvPr/>
        </p:nvSpPr>
        <p:spPr>
          <a:xfrm>
            <a:off x="5383679" y="5554786"/>
            <a:ext cx="1740682" cy="516218"/>
          </a:xfrm>
          <a:prstGeom prst="wedgeRoundRectCallout">
            <a:avLst>
              <a:gd name="adj1" fmla="val -61503"/>
              <a:gd name="adj2" fmla="val -168305"/>
              <a:gd name="adj3" fmla="val 16667"/>
            </a:avLst>
          </a:prstGeom>
          <a:solidFill>
            <a:schemeClr val="accent6">
              <a:lumMod val="20000"/>
              <a:lumOff val="80000"/>
            </a:schemeClr>
          </a:solidFill>
          <a:ln w="9525"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Decay Rate</a:t>
            </a:r>
            <a:endParaRPr lang="en-US" sz="2000" dirty="0">
              <a:solidFill>
                <a:schemeClr val="tx1"/>
              </a:solidFill>
            </a:endParaRPr>
          </a:p>
        </p:txBody>
      </p:sp>
      <p:sp>
        <p:nvSpPr>
          <p:cNvPr id="28" name="Rounded Rectangular Callout 27"/>
          <p:cNvSpPr/>
          <p:nvPr/>
        </p:nvSpPr>
        <p:spPr>
          <a:xfrm>
            <a:off x="3024266" y="5611868"/>
            <a:ext cx="1740682" cy="516218"/>
          </a:xfrm>
          <a:prstGeom prst="wedgeRoundRectCallout">
            <a:avLst>
              <a:gd name="adj1" fmla="val -21485"/>
              <a:gd name="adj2" fmla="val -148708"/>
              <a:gd name="adj3" fmla="val 16667"/>
            </a:avLst>
          </a:prstGeom>
          <a:solidFill>
            <a:schemeClr val="accent5">
              <a:lumMod val="20000"/>
              <a:lumOff val="80000"/>
            </a:schemeClr>
          </a:solidFill>
          <a:ln w="9525"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Error Floor</a:t>
            </a:r>
            <a:endParaRPr lang="en-US" sz="2000" dirty="0">
              <a:solidFill>
                <a:schemeClr val="tx1"/>
              </a:solidFill>
            </a:endParaRPr>
          </a:p>
        </p:txBody>
      </p:sp>
      <p:sp>
        <p:nvSpPr>
          <p:cNvPr id="7" name="TextBox 6"/>
          <p:cNvSpPr txBox="1"/>
          <p:nvPr/>
        </p:nvSpPr>
        <p:spPr>
          <a:xfrm>
            <a:off x="838602" y="1541209"/>
            <a:ext cx="7838355" cy="430887"/>
          </a:xfrm>
          <a:prstGeom prst="rect">
            <a:avLst/>
          </a:prstGeom>
          <a:noFill/>
        </p:spPr>
        <p:txBody>
          <a:bodyPr wrap="square" rtlCol="0">
            <a:spAutoFit/>
          </a:bodyPr>
          <a:lstStyle/>
          <a:p>
            <a:r>
              <a:rPr lang="en-US" sz="2200" dirty="0" smtClean="0">
                <a:latin typeface="Corbel" charset="0"/>
                <a:ea typeface="Corbel" charset="0"/>
                <a:cs typeface="Corbel" charset="0"/>
              </a:rPr>
              <a:t>Update Rule: Equivalent to mini-batch SGD with batch size </a:t>
            </a:r>
            <a:r>
              <a:rPr lang="en-US" sz="2200" i="1" dirty="0" smtClean="0">
                <a:latin typeface="Corbel" charset="0"/>
                <a:ea typeface="Corbel" charset="0"/>
                <a:cs typeface="Corbel" charset="0"/>
              </a:rPr>
              <a:t>Pm</a:t>
            </a:r>
            <a:endParaRPr lang="en-US" sz="2200" i="1" dirty="0">
              <a:latin typeface="Corbel" charset="0"/>
              <a:ea typeface="Corbel" charset="0"/>
              <a:cs typeface="Corbel" charset="0"/>
            </a:endParaRPr>
          </a:p>
        </p:txBody>
      </p:sp>
      <p:sp>
        <p:nvSpPr>
          <p:cNvPr id="8" name="Rectangle 7"/>
          <p:cNvSpPr/>
          <p:nvPr/>
        </p:nvSpPr>
        <p:spPr>
          <a:xfrm>
            <a:off x="896745" y="3339760"/>
            <a:ext cx="5204887" cy="430887"/>
          </a:xfrm>
          <a:prstGeom prst="rect">
            <a:avLst/>
          </a:prstGeom>
        </p:spPr>
        <p:txBody>
          <a:bodyPr wrap="none">
            <a:spAutoFit/>
          </a:bodyPr>
          <a:lstStyle/>
          <a:p>
            <a:pPr algn="ctr"/>
            <a:r>
              <a:rPr lang="en-US" sz="2200" dirty="0">
                <a:latin typeface="Corbel" charset="0"/>
                <a:ea typeface="Corbel" charset="0"/>
                <a:cs typeface="Corbel" charset="0"/>
              </a:rPr>
              <a:t>For </a:t>
            </a:r>
            <a:r>
              <a:rPr lang="en-US" sz="2200" i="1" dirty="0">
                <a:latin typeface="Corbel" charset="0"/>
                <a:ea typeface="Corbel" charset="0"/>
                <a:cs typeface="Corbel" charset="0"/>
              </a:rPr>
              <a:t>c</a:t>
            </a:r>
            <a:r>
              <a:rPr lang="en-US" sz="2200" dirty="0">
                <a:latin typeface="Corbel" charset="0"/>
                <a:ea typeface="Corbel" charset="0"/>
                <a:cs typeface="Corbel" charset="0"/>
              </a:rPr>
              <a:t>-strongly convex</a:t>
            </a:r>
            <a:r>
              <a:rPr lang="en-US" sz="2200" i="1" dirty="0">
                <a:latin typeface="Corbel" charset="0"/>
                <a:ea typeface="Corbel" charset="0"/>
                <a:cs typeface="Corbel" charset="0"/>
              </a:rPr>
              <a:t>, L</a:t>
            </a:r>
            <a:r>
              <a:rPr lang="en-US" sz="2200" dirty="0">
                <a:latin typeface="Corbel" charset="0"/>
                <a:ea typeface="Corbel" charset="0"/>
                <a:cs typeface="Corbel" charset="0"/>
              </a:rPr>
              <a:t>-smooth </a:t>
            </a:r>
            <a:r>
              <a:rPr lang="en-US" sz="2200" dirty="0" smtClean="0">
                <a:latin typeface="Corbel" charset="0"/>
                <a:ea typeface="Corbel" charset="0"/>
                <a:cs typeface="Corbel" charset="0"/>
              </a:rPr>
              <a:t>functions </a:t>
            </a:r>
            <a:endParaRPr lang="en-US" sz="2200" dirty="0">
              <a:latin typeface="Corbel" charset="0"/>
              <a:ea typeface="Corbel" charset="0"/>
              <a:cs typeface="Corbel" charset="0"/>
            </a:endParaRPr>
          </a:p>
        </p:txBody>
      </p:sp>
      <p:pic>
        <p:nvPicPr>
          <p:cNvPr id="6" name="Picture 5"/>
          <p:cNvPicPr>
            <a:picLocks noChangeAspect="1"/>
          </p:cNvPicPr>
          <p:nvPr/>
        </p:nvPicPr>
        <p:blipFill>
          <a:blip r:embed="rId3"/>
          <a:stretch>
            <a:fillRect/>
          </a:stretch>
        </p:blipFill>
        <p:spPr>
          <a:xfrm>
            <a:off x="657256" y="4297795"/>
            <a:ext cx="8214897" cy="718199"/>
          </a:xfrm>
          <a:prstGeom prst="rect">
            <a:avLst/>
          </a:prstGeom>
        </p:spPr>
      </p:pic>
      <p:sp>
        <p:nvSpPr>
          <p:cNvPr id="40" name="TextBox 39"/>
          <p:cNvSpPr txBox="1"/>
          <p:nvPr/>
        </p:nvSpPr>
        <p:spPr>
          <a:xfrm>
            <a:off x="6006597" y="3301811"/>
            <a:ext cx="1874087" cy="430887"/>
          </a:xfrm>
          <a:prstGeom prst="rect">
            <a:avLst/>
          </a:prstGeom>
          <a:noFill/>
        </p:spPr>
        <p:txBody>
          <a:bodyPr wrap="square" rtlCol="0">
            <a:spAutoFit/>
          </a:bodyPr>
          <a:lstStyle/>
          <a:p>
            <a:r>
              <a:rPr lang="en-US" sz="2200" dirty="0" smtClean="0"/>
              <a:t>[</a:t>
            </a:r>
            <a:r>
              <a:rPr lang="en-US" sz="2200" dirty="0" err="1" smtClean="0"/>
              <a:t>Bottou</a:t>
            </a:r>
            <a:r>
              <a:rPr lang="en-US" sz="2200" dirty="0" smtClean="0"/>
              <a:t>, 2016]</a:t>
            </a:r>
            <a:endParaRPr lang="en-US" sz="2200" dirty="0"/>
          </a:p>
        </p:txBody>
      </p:sp>
      <p:pic>
        <p:nvPicPr>
          <p:cNvPr id="13" name="Picture 12"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4910" y="2246563"/>
            <a:ext cx="5446006" cy="535852"/>
          </a:xfrm>
          <a:prstGeom prst="rect">
            <a:avLst/>
          </a:prstGeom>
        </p:spPr>
      </p:pic>
    </p:spTree>
    <p:extLst>
      <p:ext uri="{BB962C8B-B14F-4D97-AF65-F5344CB8AC3E}">
        <p14:creationId xmlns:p14="http://schemas.microsoft.com/office/powerpoint/2010/main" val="2190147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773989"/>
          </a:xfrm>
        </p:spPr>
        <p:txBody>
          <a:bodyPr/>
          <a:lstStyle/>
          <a:p>
            <a:pPr marL="0" indent="0">
              <a:buNone/>
            </a:pPr>
            <a:r>
              <a:rPr lang="en-US" dirty="0" smtClean="0">
                <a:solidFill>
                  <a:srgbClr val="000090"/>
                </a:solidFill>
              </a:rPr>
              <a:t>Error after </a:t>
            </a:r>
            <a:r>
              <a:rPr lang="en-US" i="1" dirty="0" smtClean="0">
                <a:solidFill>
                  <a:srgbClr val="000090"/>
                </a:solidFill>
              </a:rPr>
              <a:t>J  </a:t>
            </a:r>
            <a:r>
              <a:rPr lang="en-US" dirty="0" smtClean="0">
                <a:solidFill>
                  <a:srgbClr val="000090"/>
                </a:solidFill>
              </a:rPr>
              <a:t>iterations for sync variants</a:t>
            </a:r>
            <a:endParaRPr lang="en-US" i="1" dirty="0">
              <a:solidFill>
                <a:srgbClr val="000090"/>
              </a:solidFill>
            </a:endParaRPr>
          </a:p>
        </p:txBody>
      </p:sp>
      <p:pic>
        <p:nvPicPr>
          <p:cNvPr id="6" name="Picture 5" descr="Screen Shot 2018-04-14 at 7.41.10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2374189"/>
            <a:ext cx="8170845" cy="2669682"/>
          </a:xfrm>
          <a:prstGeom prst="rect">
            <a:avLst/>
          </a:prstGeom>
        </p:spPr>
      </p:pic>
      <p:sp>
        <p:nvSpPr>
          <p:cNvPr id="5" name="Title 4"/>
          <p:cNvSpPr>
            <a:spLocks noGrp="1"/>
          </p:cNvSpPr>
          <p:nvPr>
            <p:ph type="title"/>
          </p:nvPr>
        </p:nvSpPr>
        <p:spPr>
          <a:xfrm>
            <a:off x="457200" y="353377"/>
            <a:ext cx="8229600" cy="1143000"/>
          </a:xfrm>
        </p:spPr>
        <p:txBody>
          <a:bodyPr>
            <a:normAutofit fontScale="90000"/>
          </a:bodyPr>
          <a:lstStyle/>
          <a:p>
            <a:r>
              <a:rPr lang="en-US" dirty="0" smtClean="0"/>
              <a:t>K-sync and K-batch-sync SGD</a:t>
            </a:r>
            <a:r>
              <a:rPr lang="en-US" dirty="0"/>
              <a:t>: Error Analysis</a:t>
            </a:r>
          </a:p>
        </p:txBody>
      </p:sp>
    </p:spTree>
    <p:extLst>
      <p:ext uri="{BB962C8B-B14F-4D97-AF65-F5344CB8AC3E}">
        <p14:creationId xmlns:p14="http://schemas.microsoft.com/office/powerpoint/2010/main" val="1142059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241" y="364788"/>
            <a:ext cx="8229600" cy="1143000"/>
          </a:xfrm>
        </p:spPr>
        <p:txBody>
          <a:bodyPr>
            <a:normAutofit/>
          </a:bodyPr>
          <a:lstStyle/>
          <a:p>
            <a:r>
              <a:rPr lang="en-US" dirty="0" err="1" smtClean="0"/>
              <a:t>Async</a:t>
            </a:r>
            <a:r>
              <a:rPr lang="en-US" dirty="0" smtClean="0"/>
              <a:t> SGD: Error Analysis</a:t>
            </a:r>
            <a:endParaRPr lang="en-US" dirty="0"/>
          </a:p>
        </p:txBody>
      </p:sp>
      <p:sp>
        <p:nvSpPr>
          <p:cNvPr id="7" name="TextBox 6"/>
          <p:cNvSpPr txBox="1"/>
          <p:nvPr/>
        </p:nvSpPr>
        <p:spPr>
          <a:xfrm>
            <a:off x="838602" y="1384798"/>
            <a:ext cx="7838355" cy="430887"/>
          </a:xfrm>
          <a:prstGeom prst="rect">
            <a:avLst/>
          </a:prstGeom>
          <a:noFill/>
        </p:spPr>
        <p:txBody>
          <a:bodyPr wrap="square" rtlCol="0">
            <a:spAutoFit/>
          </a:bodyPr>
          <a:lstStyle/>
          <a:p>
            <a:r>
              <a:rPr lang="en-US" sz="2200" dirty="0" smtClean="0">
                <a:latin typeface="Corbel" charset="0"/>
                <a:ea typeface="Corbel" charset="0"/>
                <a:cs typeface="Corbel" charset="0"/>
              </a:rPr>
              <a:t>Update Rule</a:t>
            </a:r>
            <a:endParaRPr lang="en-US" sz="2200" dirty="0">
              <a:latin typeface="Corbel" charset="0"/>
              <a:ea typeface="Corbel" charset="0"/>
              <a:cs typeface="Corbel" charset="0"/>
            </a:endParaRPr>
          </a:p>
        </p:txBody>
      </p:sp>
      <p:sp>
        <p:nvSpPr>
          <p:cNvPr id="16" name="Rounded Rectangular Callout 15"/>
          <p:cNvSpPr/>
          <p:nvPr/>
        </p:nvSpPr>
        <p:spPr>
          <a:xfrm>
            <a:off x="6962134" y="1277792"/>
            <a:ext cx="1901724" cy="1075786"/>
          </a:xfrm>
          <a:prstGeom prst="wedgeRoundRectCallout">
            <a:avLst>
              <a:gd name="adj1" fmla="val -94791"/>
              <a:gd name="adj2" fmla="val -14605"/>
              <a:gd name="adj3" fmla="val 16667"/>
            </a:avLst>
          </a:prstGeom>
          <a:solidFill>
            <a:schemeClr val="accent5">
              <a:lumMod val="20000"/>
              <a:lumOff val="80000"/>
            </a:schemeClr>
          </a:solidFill>
          <a:ln w="127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rPr>
              <a:t>Hard to analyze due to stale gradients</a:t>
            </a:r>
            <a:endParaRPr lang="en-US" sz="2000" dirty="0">
              <a:solidFill>
                <a:schemeClr val="tx1"/>
              </a:solidFill>
            </a:endParaRPr>
          </a:p>
        </p:txBody>
      </p:sp>
      <p:pic>
        <p:nvPicPr>
          <p:cNvPr id="17" name="Picture 1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9333" y="1406756"/>
            <a:ext cx="3955906" cy="385942"/>
          </a:xfrm>
          <a:prstGeom prst="rect">
            <a:avLst/>
          </a:prstGeom>
        </p:spPr>
      </p:pic>
    </p:spTree>
    <p:extLst>
      <p:ext uri="{BB962C8B-B14F-4D97-AF65-F5344CB8AC3E}">
        <p14:creationId xmlns:p14="http://schemas.microsoft.com/office/powerpoint/2010/main" val="24367445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241" y="364788"/>
            <a:ext cx="8229600" cy="1143000"/>
          </a:xfrm>
        </p:spPr>
        <p:txBody>
          <a:bodyPr>
            <a:normAutofit/>
          </a:bodyPr>
          <a:lstStyle/>
          <a:p>
            <a:r>
              <a:rPr lang="en-US" dirty="0" err="1" smtClean="0"/>
              <a:t>Async</a:t>
            </a:r>
            <a:r>
              <a:rPr lang="en-US" dirty="0" smtClean="0"/>
              <a:t> SGD: Error Analysis</a:t>
            </a:r>
            <a:endParaRPr lang="en-US" dirty="0"/>
          </a:p>
        </p:txBody>
      </p:sp>
      <p:sp>
        <p:nvSpPr>
          <p:cNvPr id="7" name="TextBox 6"/>
          <p:cNvSpPr txBox="1"/>
          <p:nvPr/>
        </p:nvSpPr>
        <p:spPr>
          <a:xfrm>
            <a:off x="838602" y="1384798"/>
            <a:ext cx="7838355" cy="430887"/>
          </a:xfrm>
          <a:prstGeom prst="rect">
            <a:avLst/>
          </a:prstGeom>
          <a:noFill/>
        </p:spPr>
        <p:txBody>
          <a:bodyPr wrap="square" rtlCol="0">
            <a:spAutoFit/>
          </a:bodyPr>
          <a:lstStyle/>
          <a:p>
            <a:r>
              <a:rPr lang="en-US" sz="2200" dirty="0" smtClean="0">
                <a:latin typeface="Corbel" charset="0"/>
                <a:ea typeface="Corbel" charset="0"/>
                <a:cs typeface="Corbel" charset="0"/>
              </a:rPr>
              <a:t>Update Rule</a:t>
            </a:r>
            <a:endParaRPr lang="en-US" sz="2200" dirty="0">
              <a:latin typeface="Corbel" charset="0"/>
              <a:ea typeface="Corbel" charset="0"/>
              <a:cs typeface="Corbel" charset="0"/>
            </a:endParaRPr>
          </a:p>
        </p:txBody>
      </p:sp>
      <p:sp>
        <p:nvSpPr>
          <p:cNvPr id="8" name="Rectangle 7"/>
          <p:cNvSpPr/>
          <p:nvPr/>
        </p:nvSpPr>
        <p:spPr>
          <a:xfrm>
            <a:off x="752977" y="2247073"/>
            <a:ext cx="7879280" cy="2342949"/>
          </a:xfrm>
          <a:prstGeom prst="rect">
            <a:avLst/>
          </a:prstGeom>
        </p:spPr>
        <p:txBody>
          <a:bodyPr wrap="none">
            <a:spAutoFit/>
          </a:bodyPr>
          <a:lstStyle/>
          <a:p>
            <a:pPr>
              <a:lnSpc>
                <a:spcPts val="3540"/>
              </a:lnSpc>
            </a:pPr>
            <a:r>
              <a:rPr lang="en-US" sz="2200" dirty="0" smtClean="0">
                <a:solidFill>
                  <a:schemeClr val="tx2">
                    <a:lumMod val="75000"/>
                    <a:lumOff val="25000"/>
                  </a:schemeClr>
                </a:solidFill>
                <a:latin typeface="Corbel" charset="0"/>
                <a:ea typeface="Corbel" charset="0"/>
                <a:cs typeface="Corbel" charset="0"/>
              </a:rPr>
              <a:t>Assumptions in Previous works</a:t>
            </a:r>
          </a:p>
          <a:p>
            <a:pPr marL="342900" indent="-342900">
              <a:lnSpc>
                <a:spcPts val="3540"/>
              </a:lnSpc>
              <a:buFont typeface="Courier New" charset="0"/>
              <a:buChar char="o"/>
            </a:pPr>
            <a:r>
              <a:rPr lang="en-US" sz="2200" dirty="0" smtClean="0">
                <a:latin typeface="Corbel" charset="0"/>
                <a:ea typeface="Corbel" charset="0"/>
                <a:cs typeface="Corbel" charset="0"/>
              </a:rPr>
              <a:t>Upper Bound on Staleness			        </a:t>
            </a:r>
            <a:r>
              <a:rPr lang="en-US" sz="2200" dirty="0" smtClean="0">
                <a:ea typeface="Corbel" charset="0"/>
                <a:cs typeface="Corbel" charset="0"/>
              </a:rPr>
              <a:t>[</a:t>
            </a:r>
            <a:r>
              <a:rPr lang="en-US" sz="2200" dirty="0" err="1" smtClean="0">
                <a:ea typeface="Corbel" charset="0"/>
                <a:cs typeface="Corbel" charset="0"/>
              </a:rPr>
              <a:t>Lian</a:t>
            </a:r>
            <a:r>
              <a:rPr lang="en-US" sz="2200" dirty="0" smtClean="0">
                <a:ea typeface="Corbel" charset="0"/>
                <a:cs typeface="Corbel" charset="0"/>
              </a:rPr>
              <a:t> et al 2015]</a:t>
            </a:r>
          </a:p>
          <a:p>
            <a:pPr marL="342900" indent="-342900">
              <a:lnSpc>
                <a:spcPts val="3540"/>
              </a:lnSpc>
              <a:buFont typeface="Courier New" charset="0"/>
              <a:buChar char="o"/>
            </a:pPr>
            <a:r>
              <a:rPr lang="en-US" sz="2200" dirty="0">
                <a:latin typeface="Corbel" charset="0"/>
                <a:ea typeface="Corbel" charset="0"/>
                <a:cs typeface="Corbel" charset="0"/>
              </a:rPr>
              <a:t>G</a:t>
            </a:r>
            <a:r>
              <a:rPr lang="en-US" sz="2200" dirty="0" smtClean="0">
                <a:latin typeface="Corbel" charset="0"/>
                <a:ea typeface="Corbel" charset="0"/>
                <a:cs typeface="Corbel" charset="0"/>
              </a:rPr>
              <a:t>eometric staleness distribution</a:t>
            </a:r>
          </a:p>
          <a:p>
            <a:pPr lvl="5">
              <a:lnSpc>
                <a:spcPts val="3540"/>
              </a:lnSpc>
            </a:pPr>
            <a:r>
              <a:rPr lang="en-US" sz="2200" dirty="0" smtClean="0">
                <a:latin typeface="Corbel" charset="0"/>
                <a:ea typeface="Corbel" charset="0"/>
                <a:cs typeface="Corbel" charset="0"/>
              </a:rPr>
              <a:t>				 		</a:t>
            </a:r>
            <a:r>
              <a:rPr lang="en-US" sz="2200" dirty="0" smtClean="0">
                <a:ea typeface="Corbel" charset="0"/>
                <a:cs typeface="Corbel" charset="0"/>
              </a:rPr>
              <a:t>[</a:t>
            </a:r>
            <a:r>
              <a:rPr lang="en-US" sz="2200" dirty="0" err="1" smtClean="0">
                <a:ea typeface="Corbel" charset="0"/>
                <a:cs typeface="Corbel" charset="0"/>
              </a:rPr>
              <a:t>Mitiliagkas</a:t>
            </a:r>
            <a:r>
              <a:rPr lang="en-US" sz="2200" dirty="0" smtClean="0">
                <a:ea typeface="Corbel" charset="0"/>
                <a:cs typeface="Corbel" charset="0"/>
              </a:rPr>
              <a:t> </a:t>
            </a:r>
            <a:r>
              <a:rPr lang="en-US" sz="2200" dirty="0">
                <a:ea typeface="Corbel" charset="0"/>
                <a:cs typeface="Corbel" charset="0"/>
              </a:rPr>
              <a:t>et al </a:t>
            </a:r>
            <a:r>
              <a:rPr lang="en-US" sz="2200" dirty="0" smtClean="0">
                <a:ea typeface="Corbel" charset="0"/>
                <a:cs typeface="Corbel" charset="0"/>
              </a:rPr>
              <a:t>2016]</a:t>
            </a:r>
          </a:p>
          <a:p>
            <a:pPr marL="342900" lvl="5" indent="-342900">
              <a:lnSpc>
                <a:spcPts val="3540"/>
              </a:lnSpc>
              <a:buFont typeface="Courier New" charset="0"/>
              <a:buChar char="o"/>
            </a:pPr>
            <a:r>
              <a:rPr lang="en-US" sz="2200" dirty="0" smtClean="0">
                <a:latin typeface="Corbel" charset="0"/>
                <a:ea typeface="Corbel" charset="0"/>
                <a:cs typeface="Corbel" charset="0"/>
              </a:rPr>
              <a:t>Staleness process is independent of </a:t>
            </a:r>
            <a:r>
              <a:rPr lang="en-US" sz="2200" b="1" dirty="0" smtClean="0">
                <a:latin typeface="Corbel" charset="0"/>
                <a:ea typeface="Corbel" charset="0"/>
                <a:cs typeface="Corbel" charset="0"/>
              </a:rPr>
              <a:t>w</a:t>
            </a:r>
            <a:r>
              <a:rPr lang="en-US" sz="2200" dirty="0" smtClean="0">
                <a:latin typeface="Corbel" charset="0"/>
                <a:ea typeface="Corbel" charset="0"/>
                <a:cs typeface="Corbel" charset="0"/>
              </a:rPr>
              <a:t>      </a:t>
            </a:r>
            <a:r>
              <a:rPr lang="en-US" sz="2200" dirty="0">
                <a:ea typeface="Corbel" charset="0"/>
                <a:cs typeface="Corbel" charset="0"/>
              </a:rPr>
              <a:t>[</a:t>
            </a:r>
            <a:r>
              <a:rPr lang="en-US" sz="2200" dirty="0" err="1">
                <a:ea typeface="Corbel" charset="0"/>
                <a:cs typeface="Corbel" charset="0"/>
              </a:rPr>
              <a:t>Mitiliagkas</a:t>
            </a:r>
            <a:r>
              <a:rPr lang="en-US" sz="2200" dirty="0">
                <a:ea typeface="Corbel" charset="0"/>
                <a:cs typeface="Corbel" charset="0"/>
              </a:rPr>
              <a:t> et al 2016</a:t>
            </a:r>
            <a:r>
              <a:rPr lang="en-US" sz="2200" dirty="0" smtClean="0">
                <a:ea typeface="Corbel" charset="0"/>
                <a:cs typeface="Corbel" charset="0"/>
              </a:rPr>
              <a:t>]</a:t>
            </a:r>
            <a:endParaRPr lang="en-US" sz="2200" dirty="0">
              <a:ea typeface="Corbel" charset="0"/>
              <a:cs typeface="Corbel" charset="0"/>
            </a:endParaRPr>
          </a:p>
        </p:txBody>
      </p:sp>
      <p:sp>
        <p:nvSpPr>
          <p:cNvPr id="16" name="Rounded Rectangular Callout 15"/>
          <p:cNvSpPr/>
          <p:nvPr/>
        </p:nvSpPr>
        <p:spPr>
          <a:xfrm>
            <a:off x="6962134" y="1277792"/>
            <a:ext cx="1901724" cy="1075786"/>
          </a:xfrm>
          <a:prstGeom prst="wedgeRoundRectCallout">
            <a:avLst>
              <a:gd name="adj1" fmla="val -94791"/>
              <a:gd name="adj2" fmla="val -14605"/>
              <a:gd name="adj3" fmla="val 16667"/>
            </a:avLst>
          </a:prstGeom>
          <a:solidFill>
            <a:schemeClr val="accent5">
              <a:lumMod val="20000"/>
              <a:lumOff val="80000"/>
            </a:schemeClr>
          </a:solidFill>
          <a:ln w="127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rPr>
              <a:t>Hard to analyze due to stale gradients</a:t>
            </a:r>
            <a:endParaRPr lang="en-US" sz="2000" dirty="0">
              <a:solidFill>
                <a:schemeClr val="tx1"/>
              </a:solidFill>
            </a:endParaRPr>
          </a:p>
        </p:txBody>
      </p:sp>
      <p:pic>
        <p:nvPicPr>
          <p:cNvPr id="5" name="Picture 4"/>
          <p:cNvPicPr>
            <a:picLocks noChangeAspect="1"/>
          </p:cNvPicPr>
          <p:nvPr/>
        </p:nvPicPr>
        <p:blipFill>
          <a:blip r:embed="rId3"/>
          <a:stretch>
            <a:fillRect/>
          </a:stretch>
        </p:blipFill>
        <p:spPr>
          <a:xfrm>
            <a:off x="4472268" y="2875855"/>
            <a:ext cx="1149179" cy="295275"/>
          </a:xfrm>
          <a:prstGeom prst="rect">
            <a:avLst/>
          </a:prstGeom>
        </p:spPr>
      </p:pic>
      <p:pic>
        <p:nvPicPr>
          <p:cNvPr id="15" name="Picture 14"/>
          <p:cNvPicPr>
            <a:picLocks noChangeAspect="1"/>
          </p:cNvPicPr>
          <p:nvPr/>
        </p:nvPicPr>
        <p:blipFill>
          <a:blip r:embed="rId4"/>
          <a:stretch>
            <a:fillRect/>
          </a:stretch>
        </p:blipFill>
        <p:spPr>
          <a:xfrm>
            <a:off x="2283843" y="3691081"/>
            <a:ext cx="3421647" cy="342165"/>
          </a:xfrm>
          <a:prstGeom prst="rect">
            <a:avLst/>
          </a:prstGeom>
        </p:spPr>
      </p:pic>
      <p:pic>
        <p:nvPicPr>
          <p:cNvPr id="17" name="Picture 16"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9333" y="1406756"/>
            <a:ext cx="3955906" cy="385942"/>
          </a:xfrm>
          <a:prstGeom prst="rect">
            <a:avLst/>
          </a:prstGeom>
        </p:spPr>
      </p:pic>
    </p:spTree>
    <p:extLst>
      <p:ext uri="{BB962C8B-B14F-4D97-AF65-F5344CB8AC3E}">
        <p14:creationId xmlns:p14="http://schemas.microsoft.com/office/powerpoint/2010/main" val="27558271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241" y="364788"/>
            <a:ext cx="8229600" cy="1143000"/>
          </a:xfrm>
        </p:spPr>
        <p:txBody>
          <a:bodyPr>
            <a:normAutofit/>
          </a:bodyPr>
          <a:lstStyle/>
          <a:p>
            <a:r>
              <a:rPr lang="en-US" dirty="0" err="1" smtClean="0"/>
              <a:t>Async</a:t>
            </a:r>
            <a:r>
              <a:rPr lang="en-US" dirty="0" smtClean="0"/>
              <a:t> SGD: Error Analysis</a:t>
            </a:r>
            <a:endParaRPr lang="en-US" dirty="0"/>
          </a:p>
        </p:txBody>
      </p:sp>
      <p:sp>
        <p:nvSpPr>
          <p:cNvPr id="7" name="TextBox 6"/>
          <p:cNvSpPr txBox="1"/>
          <p:nvPr/>
        </p:nvSpPr>
        <p:spPr>
          <a:xfrm>
            <a:off x="838602" y="1384798"/>
            <a:ext cx="7838355" cy="430887"/>
          </a:xfrm>
          <a:prstGeom prst="rect">
            <a:avLst/>
          </a:prstGeom>
          <a:noFill/>
        </p:spPr>
        <p:txBody>
          <a:bodyPr wrap="square" rtlCol="0">
            <a:spAutoFit/>
          </a:bodyPr>
          <a:lstStyle/>
          <a:p>
            <a:r>
              <a:rPr lang="en-US" sz="2200" dirty="0" smtClean="0">
                <a:latin typeface="Corbel" charset="0"/>
                <a:ea typeface="Corbel" charset="0"/>
                <a:cs typeface="Corbel" charset="0"/>
              </a:rPr>
              <a:t>Update Rule</a:t>
            </a:r>
            <a:endParaRPr lang="en-US" sz="2200" dirty="0">
              <a:latin typeface="Corbel" charset="0"/>
              <a:ea typeface="Corbel" charset="0"/>
              <a:cs typeface="Corbel" charset="0"/>
            </a:endParaRPr>
          </a:p>
        </p:txBody>
      </p:sp>
      <p:sp>
        <p:nvSpPr>
          <p:cNvPr id="8" name="Rectangle 7"/>
          <p:cNvSpPr/>
          <p:nvPr/>
        </p:nvSpPr>
        <p:spPr>
          <a:xfrm>
            <a:off x="752977" y="2247073"/>
            <a:ext cx="7879280" cy="2342949"/>
          </a:xfrm>
          <a:prstGeom prst="rect">
            <a:avLst/>
          </a:prstGeom>
        </p:spPr>
        <p:txBody>
          <a:bodyPr wrap="none">
            <a:spAutoFit/>
          </a:bodyPr>
          <a:lstStyle/>
          <a:p>
            <a:pPr>
              <a:lnSpc>
                <a:spcPts val="3540"/>
              </a:lnSpc>
            </a:pPr>
            <a:r>
              <a:rPr lang="en-US" sz="2200" dirty="0" smtClean="0">
                <a:solidFill>
                  <a:schemeClr val="tx2">
                    <a:lumMod val="75000"/>
                    <a:lumOff val="25000"/>
                  </a:schemeClr>
                </a:solidFill>
                <a:latin typeface="Corbel" charset="0"/>
                <a:ea typeface="Corbel" charset="0"/>
                <a:cs typeface="Corbel" charset="0"/>
              </a:rPr>
              <a:t>Assumptions in Previous works</a:t>
            </a:r>
          </a:p>
          <a:p>
            <a:pPr marL="342900" indent="-342900">
              <a:lnSpc>
                <a:spcPts val="3540"/>
              </a:lnSpc>
              <a:buFont typeface="Courier New" charset="0"/>
              <a:buChar char="o"/>
            </a:pPr>
            <a:r>
              <a:rPr lang="en-US" sz="2200" dirty="0" smtClean="0">
                <a:latin typeface="Corbel" charset="0"/>
                <a:ea typeface="Corbel" charset="0"/>
                <a:cs typeface="Corbel" charset="0"/>
              </a:rPr>
              <a:t>Upper Bound on Staleness			        </a:t>
            </a:r>
            <a:r>
              <a:rPr lang="en-US" sz="2200" dirty="0" smtClean="0">
                <a:ea typeface="Corbel" charset="0"/>
                <a:cs typeface="Corbel" charset="0"/>
              </a:rPr>
              <a:t>[</a:t>
            </a:r>
            <a:r>
              <a:rPr lang="en-US" sz="2200" dirty="0" err="1" smtClean="0">
                <a:ea typeface="Corbel" charset="0"/>
                <a:cs typeface="Corbel" charset="0"/>
              </a:rPr>
              <a:t>Lian</a:t>
            </a:r>
            <a:r>
              <a:rPr lang="en-US" sz="2200" dirty="0" smtClean="0">
                <a:ea typeface="Corbel" charset="0"/>
                <a:cs typeface="Corbel" charset="0"/>
              </a:rPr>
              <a:t> et al 2015]</a:t>
            </a:r>
          </a:p>
          <a:p>
            <a:pPr marL="342900" indent="-342900">
              <a:lnSpc>
                <a:spcPts val="3540"/>
              </a:lnSpc>
              <a:buFont typeface="Courier New" charset="0"/>
              <a:buChar char="o"/>
            </a:pPr>
            <a:r>
              <a:rPr lang="en-US" sz="2200" dirty="0">
                <a:latin typeface="Corbel" charset="0"/>
                <a:ea typeface="Corbel" charset="0"/>
                <a:cs typeface="Corbel" charset="0"/>
              </a:rPr>
              <a:t>G</a:t>
            </a:r>
            <a:r>
              <a:rPr lang="en-US" sz="2200" dirty="0" smtClean="0">
                <a:latin typeface="Corbel" charset="0"/>
                <a:ea typeface="Corbel" charset="0"/>
                <a:cs typeface="Corbel" charset="0"/>
              </a:rPr>
              <a:t>eometric staleness distribution</a:t>
            </a:r>
          </a:p>
          <a:p>
            <a:pPr lvl="5">
              <a:lnSpc>
                <a:spcPts val="3540"/>
              </a:lnSpc>
            </a:pPr>
            <a:r>
              <a:rPr lang="en-US" sz="2200" dirty="0" smtClean="0">
                <a:latin typeface="Corbel" charset="0"/>
                <a:ea typeface="Corbel" charset="0"/>
                <a:cs typeface="Corbel" charset="0"/>
              </a:rPr>
              <a:t>				 		</a:t>
            </a:r>
            <a:r>
              <a:rPr lang="en-US" sz="2200" dirty="0" smtClean="0">
                <a:ea typeface="Corbel" charset="0"/>
                <a:cs typeface="Corbel" charset="0"/>
              </a:rPr>
              <a:t>[</a:t>
            </a:r>
            <a:r>
              <a:rPr lang="en-US" sz="2200" dirty="0" err="1" smtClean="0">
                <a:ea typeface="Corbel" charset="0"/>
                <a:cs typeface="Corbel" charset="0"/>
              </a:rPr>
              <a:t>Mitiliagkas</a:t>
            </a:r>
            <a:r>
              <a:rPr lang="en-US" sz="2200" dirty="0" smtClean="0">
                <a:ea typeface="Corbel" charset="0"/>
                <a:cs typeface="Corbel" charset="0"/>
              </a:rPr>
              <a:t> </a:t>
            </a:r>
            <a:r>
              <a:rPr lang="en-US" sz="2200" dirty="0">
                <a:ea typeface="Corbel" charset="0"/>
                <a:cs typeface="Corbel" charset="0"/>
              </a:rPr>
              <a:t>et al </a:t>
            </a:r>
            <a:r>
              <a:rPr lang="en-US" sz="2200" dirty="0" smtClean="0">
                <a:ea typeface="Corbel" charset="0"/>
                <a:cs typeface="Corbel" charset="0"/>
              </a:rPr>
              <a:t>2016]</a:t>
            </a:r>
          </a:p>
          <a:p>
            <a:pPr marL="342900" lvl="5" indent="-342900">
              <a:lnSpc>
                <a:spcPts val="3540"/>
              </a:lnSpc>
              <a:buFont typeface="Courier New" charset="0"/>
              <a:buChar char="o"/>
            </a:pPr>
            <a:r>
              <a:rPr lang="en-US" sz="2200" dirty="0" smtClean="0">
                <a:latin typeface="Corbel" charset="0"/>
                <a:ea typeface="Corbel" charset="0"/>
                <a:cs typeface="Corbel" charset="0"/>
              </a:rPr>
              <a:t>Staleness process is independent of </a:t>
            </a:r>
            <a:r>
              <a:rPr lang="en-US" sz="2200" b="1" dirty="0" smtClean="0">
                <a:latin typeface="Corbel" charset="0"/>
                <a:ea typeface="Corbel" charset="0"/>
                <a:cs typeface="Corbel" charset="0"/>
              </a:rPr>
              <a:t>w</a:t>
            </a:r>
            <a:r>
              <a:rPr lang="en-US" sz="2200" dirty="0" smtClean="0">
                <a:latin typeface="Corbel" charset="0"/>
                <a:ea typeface="Corbel" charset="0"/>
                <a:cs typeface="Corbel" charset="0"/>
              </a:rPr>
              <a:t>      </a:t>
            </a:r>
            <a:r>
              <a:rPr lang="en-US" sz="2200" dirty="0">
                <a:ea typeface="Corbel" charset="0"/>
                <a:cs typeface="Corbel" charset="0"/>
              </a:rPr>
              <a:t>[</a:t>
            </a:r>
            <a:r>
              <a:rPr lang="en-US" sz="2200" dirty="0" err="1">
                <a:ea typeface="Corbel" charset="0"/>
                <a:cs typeface="Corbel" charset="0"/>
              </a:rPr>
              <a:t>Mitiliagkas</a:t>
            </a:r>
            <a:r>
              <a:rPr lang="en-US" sz="2200" dirty="0">
                <a:ea typeface="Corbel" charset="0"/>
                <a:cs typeface="Corbel" charset="0"/>
              </a:rPr>
              <a:t> et al 2016</a:t>
            </a:r>
            <a:r>
              <a:rPr lang="en-US" sz="2200" dirty="0" smtClean="0">
                <a:ea typeface="Corbel" charset="0"/>
                <a:cs typeface="Corbel" charset="0"/>
              </a:rPr>
              <a:t>]</a:t>
            </a:r>
            <a:endParaRPr lang="en-US" sz="2200" dirty="0">
              <a:ea typeface="Corbel" charset="0"/>
              <a:cs typeface="Corbel" charset="0"/>
            </a:endParaRPr>
          </a:p>
        </p:txBody>
      </p:sp>
      <p:sp>
        <p:nvSpPr>
          <p:cNvPr id="14" name="Rectangle 13"/>
          <p:cNvSpPr/>
          <p:nvPr/>
        </p:nvSpPr>
        <p:spPr>
          <a:xfrm>
            <a:off x="695601" y="5024859"/>
            <a:ext cx="6264344" cy="430887"/>
          </a:xfrm>
          <a:prstGeom prst="rect">
            <a:avLst/>
          </a:prstGeom>
        </p:spPr>
        <p:txBody>
          <a:bodyPr wrap="none">
            <a:spAutoFit/>
          </a:bodyPr>
          <a:lstStyle/>
          <a:p>
            <a:r>
              <a:rPr lang="en-US" sz="2200" dirty="0" smtClean="0">
                <a:solidFill>
                  <a:schemeClr val="tx2">
                    <a:lumMod val="75000"/>
                    <a:lumOff val="25000"/>
                  </a:schemeClr>
                </a:solidFill>
                <a:latin typeface="Corbel" charset="0"/>
                <a:ea typeface="Corbel" charset="0"/>
                <a:cs typeface="Corbel" charset="0"/>
              </a:rPr>
              <a:t>We remove these assumptions, and instead consider </a:t>
            </a:r>
          </a:p>
        </p:txBody>
      </p:sp>
      <p:sp>
        <p:nvSpPr>
          <p:cNvPr id="16" name="Rounded Rectangular Callout 15"/>
          <p:cNvSpPr/>
          <p:nvPr/>
        </p:nvSpPr>
        <p:spPr>
          <a:xfrm>
            <a:off x="6962134" y="1277792"/>
            <a:ext cx="1901724" cy="1075786"/>
          </a:xfrm>
          <a:prstGeom prst="wedgeRoundRectCallout">
            <a:avLst>
              <a:gd name="adj1" fmla="val -94791"/>
              <a:gd name="adj2" fmla="val -14605"/>
              <a:gd name="adj3" fmla="val 16667"/>
            </a:avLst>
          </a:prstGeom>
          <a:solidFill>
            <a:schemeClr val="accent5">
              <a:lumMod val="20000"/>
              <a:lumOff val="80000"/>
            </a:schemeClr>
          </a:solidFill>
          <a:ln w="12700">
            <a:solidFill>
              <a:schemeClr val="tx2">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rPr>
              <a:t>Hard to analyze due to stale gradients</a:t>
            </a:r>
            <a:endParaRPr lang="en-US" sz="2000" dirty="0">
              <a:solidFill>
                <a:schemeClr val="tx1"/>
              </a:solidFill>
            </a:endParaRPr>
          </a:p>
        </p:txBody>
      </p:sp>
      <p:pic>
        <p:nvPicPr>
          <p:cNvPr id="5" name="Picture 4"/>
          <p:cNvPicPr>
            <a:picLocks noChangeAspect="1"/>
          </p:cNvPicPr>
          <p:nvPr/>
        </p:nvPicPr>
        <p:blipFill>
          <a:blip r:embed="rId3"/>
          <a:stretch>
            <a:fillRect/>
          </a:stretch>
        </p:blipFill>
        <p:spPr>
          <a:xfrm>
            <a:off x="4472268" y="2875855"/>
            <a:ext cx="1149179" cy="295275"/>
          </a:xfrm>
          <a:prstGeom prst="rect">
            <a:avLst/>
          </a:prstGeom>
        </p:spPr>
      </p:pic>
      <p:pic>
        <p:nvPicPr>
          <p:cNvPr id="10" name="Picture 9"/>
          <p:cNvPicPr>
            <a:picLocks noChangeAspect="1"/>
          </p:cNvPicPr>
          <p:nvPr/>
        </p:nvPicPr>
        <p:blipFill>
          <a:blip r:embed="rId4"/>
          <a:stretch>
            <a:fillRect/>
          </a:stretch>
        </p:blipFill>
        <p:spPr>
          <a:xfrm>
            <a:off x="1044976" y="5669732"/>
            <a:ext cx="5668646" cy="345650"/>
          </a:xfrm>
          <a:prstGeom prst="rect">
            <a:avLst/>
          </a:prstGeom>
        </p:spPr>
      </p:pic>
      <p:pic>
        <p:nvPicPr>
          <p:cNvPr id="11" name="Picture 10"/>
          <p:cNvPicPr>
            <a:picLocks noChangeAspect="1"/>
          </p:cNvPicPr>
          <p:nvPr/>
        </p:nvPicPr>
        <p:blipFill>
          <a:blip r:embed="rId5"/>
          <a:stretch>
            <a:fillRect/>
          </a:stretch>
        </p:blipFill>
        <p:spPr>
          <a:xfrm>
            <a:off x="7471172" y="5754621"/>
            <a:ext cx="632096" cy="248324"/>
          </a:xfrm>
          <a:prstGeom prst="rect">
            <a:avLst/>
          </a:prstGeom>
        </p:spPr>
      </p:pic>
      <p:pic>
        <p:nvPicPr>
          <p:cNvPr id="15" name="Picture 14"/>
          <p:cNvPicPr>
            <a:picLocks noChangeAspect="1"/>
          </p:cNvPicPr>
          <p:nvPr/>
        </p:nvPicPr>
        <p:blipFill>
          <a:blip r:embed="rId6"/>
          <a:stretch>
            <a:fillRect/>
          </a:stretch>
        </p:blipFill>
        <p:spPr>
          <a:xfrm>
            <a:off x="2283843" y="3691081"/>
            <a:ext cx="3421647" cy="342165"/>
          </a:xfrm>
          <a:prstGeom prst="rect">
            <a:avLst/>
          </a:prstGeom>
        </p:spPr>
      </p:pic>
      <p:pic>
        <p:nvPicPr>
          <p:cNvPr id="17" name="Picture 16" descr="latex-image-1.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49333" y="1406756"/>
            <a:ext cx="3955906" cy="385942"/>
          </a:xfrm>
          <a:prstGeom prst="rect">
            <a:avLst/>
          </a:prstGeom>
        </p:spPr>
      </p:pic>
    </p:spTree>
    <p:extLst>
      <p:ext uri="{BB962C8B-B14F-4D97-AF65-F5344CB8AC3E}">
        <p14:creationId xmlns:p14="http://schemas.microsoft.com/office/powerpoint/2010/main" val="271090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41717" y="2345298"/>
            <a:ext cx="8214897" cy="756346"/>
          </a:xfrm>
          <a:prstGeom prst="rect">
            <a:avLst/>
          </a:prstGeom>
        </p:spPr>
      </p:pic>
      <p:sp>
        <p:nvSpPr>
          <p:cNvPr id="2" name="Title 1"/>
          <p:cNvSpPr>
            <a:spLocks noGrp="1"/>
          </p:cNvSpPr>
          <p:nvPr>
            <p:ph type="title"/>
          </p:nvPr>
        </p:nvSpPr>
        <p:spPr>
          <a:xfrm>
            <a:off x="499241" y="364788"/>
            <a:ext cx="8229600" cy="1143000"/>
          </a:xfrm>
        </p:spPr>
        <p:txBody>
          <a:bodyPr>
            <a:normAutofit/>
          </a:bodyPr>
          <a:lstStyle/>
          <a:p>
            <a:r>
              <a:rPr lang="en-US" dirty="0" err="1" smtClean="0"/>
              <a:t>Async</a:t>
            </a:r>
            <a:r>
              <a:rPr lang="en-US" dirty="0" smtClean="0"/>
              <a:t> SGD: Error Analysis</a:t>
            </a:r>
            <a:endParaRPr lang="en-US" dirty="0"/>
          </a:p>
        </p:txBody>
      </p:sp>
      <p:sp>
        <p:nvSpPr>
          <p:cNvPr id="8" name="Rectangle 7"/>
          <p:cNvSpPr/>
          <p:nvPr/>
        </p:nvSpPr>
        <p:spPr>
          <a:xfrm>
            <a:off x="842529" y="1461081"/>
            <a:ext cx="5204886" cy="430887"/>
          </a:xfrm>
          <a:prstGeom prst="rect">
            <a:avLst/>
          </a:prstGeom>
        </p:spPr>
        <p:txBody>
          <a:bodyPr wrap="none">
            <a:spAutoFit/>
          </a:bodyPr>
          <a:lstStyle/>
          <a:p>
            <a:pPr algn="ctr"/>
            <a:r>
              <a:rPr lang="en-US" sz="2200" dirty="0">
                <a:latin typeface="Corbel" charset="0"/>
                <a:ea typeface="Corbel" charset="0"/>
                <a:cs typeface="Corbel" charset="0"/>
              </a:rPr>
              <a:t>For </a:t>
            </a:r>
            <a:r>
              <a:rPr lang="en-US" sz="2200" i="1" dirty="0">
                <a:latin typeface="Corbel" charset="0"/>
                <a:ea typeface="Corbel" charset="0"/>
                <a:cs typeface="Corbel" charset="0"/>
              </a:rPr>
              <a:t>c</a:t>
            </a:r>
            <a:r>
              <a:rPr lang="en-US" sz="2200" dirty="0">
                <a:latin typeface="Corbel" charset="0"/>
                <a:ea typeface="Corbel" charset="0"/>
                <a:cs typeface="Corbel" charset="0"/>
              </a:rPr>
              <a:t>-strongly convex, </a:t>
            </a:r>
            <a:r>
              <a:rPr lang="en-US" sz="2200" i="1" dirty="0">
                <a:latin typeface="Corbel" charset="0"/>
                <a:ea typeface="Corbel" charset="0"/>
                <a:cs typeface="Corbel" charset="0"/>
              </a:rPr>
              <a:t>L</a:t>
            </a:r>
            <a:r>
              <a:rPr lang="en-US" sz="2200" dirty="0">
                <a:latin typeface="Corbel" charset="0"/>
                <a:ea typeface="Corbel" charset="0"/>
                <a:cs typeface="Corbel" charset="0"/>
              </a:rPr>
              <a:t>-smooth functions, </a:t>
            </a:r>
            <a:endParaRPr lang="en-US" sz="2200" dirty="0" smtClean="0">
              <a:latin typeface="Corbel" charset="0"/>
              <a:ea typeface="Corbel" charset="0"/>
              <a:cs typeface="Corbel" charset="0"/>
            </a:endParaRPr>
          </a:p>
        </p:txBody>
      </p:sp>
      <p:pic>
        <p:nvPicPr>
          <p:cNvPr id="5" name="Picture 4"/>
          <p:cNvPicPr>
            <a:picLocks noChangeAspect="1"/>
          </p:cNvPicPr>
          <p:nvPr/>
        </p:nvPicPr>
        <p:blipFill>
          <a:blip r:embed="rId4"/>
          <a:stretch>
            <a:fillRect/>
          </a:stretch>
        </p:blipFill>
        <p:spPr>
          <a:xfrm>
            <a:off x="1817116" y="4488404"/>
            <a:ext cx="2277002" cy="325286"/>
          </a:xfrm>
          <a:prstGeom prst="rect">
            <a:avLst/>
          </a:prstGeom>
        </p:spPr>
      </p:pic>
      <p:sp>
        <p:nvSpPr>
          <p:cNvPr id="14" name="Rectangle 13"/>
          <p:cNvSpPr/>
          <p:nvPr/>
        </p:nvSpPr>
        <p:spPr>
          <a:xfrm>
            <a:off x="842528" y="4315283"/>
            <a:ext cx="7057215" cy="1835887"/>
          </a:xfrm>
          <a:prstGeom prst="rect">
            <a:avLst/>
          </a:prstGeom>
        </p:spPr>
        <p:txBody>
          <a:bodyPr wrap="square">
            <a:spAutoFit/>
          </a:bodyPr>
          <a:lstStyle/>
          <a:p>
            <a:pPr>
              <a:lnSpc>
                <a:spcPct val="130000"/>
              </a:lnSpc>
            </a:pPr>
            <a:r>
              <a:rPr lang="en-US" sz="2200" dirty="0" smtClean="0">
                <a:latin typeface="Corbel" charset="0"/>
                <a:ea typeface="Corbel" charset="0"/>
                <a:cs typeface="Corbel" charset="0"/>
              </a:rPr>
              <a:t>where</a:t>
            </a:r>
          </a:p>
          <a:p>
            <a:pPr>
              <a:lnSpc>
                <a:spcPct val="130000"/>
              </a:lnSpc>
            </a:pPr>
            <a:r>
              <a:rPr lang="en-US" sz="2200" dirty="0" smtClean="0">
                <a:latin typeface="Corbel" charset="0"/>
                <a:ea typeface="Corbel" charset="0"/>
                <a:cs typeface="Corbel" charset="0"/>
              </a:rPr>
              <a:t>       is the staleness bound,</a:t>
            </a:r>
          </a:p>
          <a:p>
            <a:pPr>
              <a:lnSpc>
                <a:spcPct val="130000"/>
              </a:lnSpc>
            </a:pPr>
            <a:r>
              <a:rPr lang="en-US" sz="2200" dirty="0" smtClean="0">
                <a:latin typeface="Corbel" charset="0"/>
                <a:ea typeface="Corbel" charset="0"/>
                <a:cs typeface="Corbel" charset="0"/>
              </a:rPr>
              <a:t>and  	 is the probability of getting a fresh gradient, i.e., same learner pushes the next update</a:t>
            </a:r>
          </a:p>
        </p:txBody>
      </p:sp>
      <p:pic>
        <p:nvPicPr>
          <p:cNvPr id="9" name="Picture 8"/>
          <p:cNvPicPr>
            <a:picLocks noChangeAspect="1"/>
          </p:cNvPicPr>
          <p:nvPr/>
        </p:nvPicPr>
        <p:blipFill>
          <a:blip r:embed="rId5"/>
          <a:stretch>
            <a:fillRect/>
          </a:stretch>
        </p:blipFill>
        <p:spPr>
          <a:xfrm>
            <a:off x="1026374" y="5009953"/>
            <a:ext cx="161799" cy="202249"/>
          </a:xfrm>
          <a:prstGeom prst="rect">
            <a:avLst/>
          </a:prstGeom>
        </p:spPr>
      </p:pic>
      <p:pic>
        <p:nvPicPr>
          <p:cNvPr id="10" name="Picture 9"/>
          <p:cNvPicPr>
            <a:picLocks noChangeAspect="1"/>
          </p:cNvPicPr>
          <p:nvPr/>
        </p:nvPicPr>
        <p:blipFill>
          <a:blip r:embed="rId6"/>
          <a:stretch>
            <a:fillRect/>
          </a:stretch>
        </p:blipFill>
        <p:spPr>
          <a:xfrm>
            <a:off x="1507177" y="5444013"/>
            <a:ext cx="281106" cy="198428"/>
          </a:xfrm>
          <a:prstGeom prst="rect">
            <a:avLst/>
          </a:prstGeom>
        </p:spPr>
      </p:pic>
    </p:spTree>
    <p:extLst>
      <p:ext uri="{BB962C8B-B14F-4D97-AF65-F5344CB8AC3E}">
        <p14:creationId xmlns:p14="http://schemas.microsoft.com/office/powerpoint/2010/main" val="3893127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241" y="364788"/>
            <a:ext cx="8229600" cy="1143000"/>
          </a:xfrm>
        </p:spPr>
        <p:txBody>
          <a:bodyPr>
            <a:normAutofit/>
          </a:bodyPr>
          <a:lstStyle/>
          <a:p>
            <a:r>
              <a:rPr lang="en-US" dirty="0" err="1" smtClean="0"/>
              <a:t>Async</a:t>
            </a:r>
            <a:r>
              <a:rPr lang="en-US" dirty="0" smtClean="0"/>
              <a:t> SGD: Error Analysis</a:t>
            </a:r>
            <a:endParaRPr lang="en-US" dirty="0"/>
          </a:p>
        </p:txBody>
      </p:sp>
      <p:sp>
        <p:nvSpPr>
          <p:cNvPr id="25" name="Rectangle 24"/>
          <p:cNvSpPr/>
          <p:nvPr/>
        </p:nvSpPr>
        <p:spPr>
          <a:xfrm>
            <a:off x="4282335" y="2522081"/>
            <a:ext cx="999528" cy="524201"/>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979681" y="2369363"/>
            <a:ext cx="954646" cy="700984"/>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ular Callout 29"/>
          <p:cNvSpPr/>
          <p:nvPr/>
        </p:nvSpPr>
        <p:spPr>
          <a:xfrm>
            <a:off x="5383679" y="3499612"/>
            <a:ext cx="3393814" cy="1228800"/>
          </a:xfrm>
          <a:prstGeom prst="wedgeRoundRectCallout">
            <a:avLst>
              <a:gd name="adj1" fmla="val -60423"/>
              <a:gd name="adj2" fmla="val -94196"/>
              <a:gd name="adj3" fmla="val 16667"/>
            </a:avLst>
          </a:prstGeom>
          <a:solidFill>
            <a:schemeClr val="accent6">
              <a:lumMod val="20000"/>
              <a:lumOff val="80000"/>
            </a:schemeClr>
          </a:solidFill>
          <a:ln w="9525"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a:t>
            </a:r>
            <a:r>
              <a:rPr lang="en-US" sz="2000" dirty="0" smtClean="0">
                <a:solidFill>
                  <a:schemeClr val="tx1"/>
                </a:solidFill>
              </a:rPr>
              <a:t>an be faster than Sync SGD with iterations if</a:t>
            </a:r>
          </a:p>
          <a:p>
            <a:pPr algn="ctr"/>
            <a:r>
              <a:rPr lang="en-US" sz="2000" dirty="0" smtClean="0">
                <a:solidFill>
                  <a:schemeClr val="tx1"/>
                </a:solidFill>
              </a:rPr>
              <a:t> </a:t>
            </a:r>
            <a:r>
              <a:rPr lang="en-US" sz="2000" dirty="0" err="1" smtClean="0">
                <a:solidFill>
                  <a:schemeClr val="tx1"/>
                </a:solidFill>
              </a:rPr>
              <a:t>p</a:t>
            </a:r>
            <a:r>
              <a:rPr lang="en-US" sz="2000" baseline="-25000" dirty="0" err="1" smtClean="0">
                <a:solidFill>
                  <a:schemeClr val="tx1"/>
                </a:solidFill>
              </a:rPr>
              <a:t>o</a:t>
            </a:r>
            <a:r>
              <a:rPr lang="en-US" sz="2000" dirty="0" smtClean="0">
                <a:solidFill>
                  <a:schemeClr val="tx1"/>
                </a:solidFill>
              </a:rPr>
              <a:t>/ 2 &gt; 𝛾</a:t>
            </a:r>
            <a:endParaRPr lang="en-US" sz="2000" dirty="0">
              <a:solidFill>
                <a:schemeClr val="tx1"/>
              </a:solidFill>
            </a:endParaRPr>
          </a:p>
        </p:txBody>
      </p:sp>
      <p:sp>
        <p:nvSpPr>
          <p:cNvPr id="28" name="Rounded Rectangular Callout 27"/>
          <p:cNvSpPr/>
          <p:nvPr/>
        </p:nvSpPr>
        <p:spPr>
          <a:xfrm>
            <a:off x="2955617" y="3184788"/>
            <a:ext cx="1728208" cy="852907"/>
          </a:xfrm>
          <a:prstGeom prst="wedgeRoundRectCallout">
            <a:avLst>
              <a:gd name="adj1" fmla="val -20788"/>
              <a:gd name="adj2" fmla="val -62658"/>
              <a:gd name="adj3" fmla="val 16667"/>
            </a:avLst>
          </a:prstGeom>
          <a:solidFill>
            <a:schemeClr val="accent5">
              <a:lumMod val="20000"/>
              <a:lumOff val="80000"/>
            </a:schemeClr>
          </a:solidFill>
          <a:ln w="9525"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rPr>
              <a:t>Larger than </a:t>
            </a:r>
            <a:r>
              <a:rPr lang="en-US" sz="2000" dirty="0" smtClean="0">
                <a:solidFill>
                  <a:schemeClr val="tx1"/>
                </a:solidFill>
              </a:rPr>
              <a:t>Sync-SGD</a:t>
            </a:r>
            <a:endParaRPr lang="en-US" sz="2000" dirty="0">
              <a:solidFill>
                <a:schemeClr val="tx1"/>
              </a:solidFill>
            </a:endParaRPr>
          </a:p>
        </p:txBody>
      </p:sp>
      <p:sp>
        <p:nvSpPr>
          <p:cNvPr id="8" name="Rectangle 7"/>
          <p:cNvSpPr/>
          <p:nvPr/>
        </p:nvSpPr>
        <p:spPr>
          <a:xfrm>
            <a:off x="842529" y="1461081"/>
            <a:ext cx="5204886" cy="430887"/>
          </a:xfrm>
          <a:prstGeom prst="rect">
            <a:avLst/>
          </a:prstGeom>
        </p:spPr>
        <p:txBody>
          <a:bodyPr wrap="none">
            <a:spAutoFit/>
          </a:bodyPr>
          <a:lstStyle/>
          <a:p>
            <a:pPr algn="ctr"/>
            <a:r>
              <a:rPr lang="en-US" sz="2200" dirty="0">
                <a:latin typeface="Corbel" charset="0"/>
                <a:ea typeface="Corbel" charset="0"/>
                <a:cs typeface="Corbel" charset="0"/>
              </a:rPr>
              <a:t>For </a:t>
            </a:r>
            <a:r>
              <a:rPr lang="en-US" sz="2200" i="1" dirty="0">
                <a:latin typeface="Corbel" charset="0"/>
                <a:ea typeface="Corbel" charset="0"/>
                <a:cs typeface="Corbel" charset="0"/>
              </a:rPr>
              <a:t>c</a:t>
            </a:r>
            <a:r>
              <a:rPr lang="en-US" sz="2200" dirty="0">
                <a:latin typeface="Corbel" charset="0"/>
                <a:ea typeface="Corbel" charset="0"/>
                <a:cs typeface="Corbel" charset="0"/>
              </a:rPr>
              <a:t>-strongly convex, </a:t>
            </a:r>
            <a:r>
              <a:rPr lang="en-US" sz="2200" i="1" dirty="0">
                <a:latin typeface="Corbel" charset="0"/>
                <a:ea typeface="Corbel" charset="0"/>
                <a:cs typeface="Corbel" charset="0"/>
              </a:rPr>
              <a:t>L</a:t>
            </a:r>
            <a:r>
              <a:rPr lang="en-US" sz="2200" dirty="0">
                <a:latin typeface="Corbel" charset="0"/>
                <a:ea typeface="Corbel" charset="0"/>
                <a:cs typeface="Corbel" charset="0"/>
              </a:rPr>
              <a:t>-smooth functions, </a:t>
            </a:r>
            <a:endParaRPr lang="en-US" sz="2200" dirty="0" smtClean="0">
              <a:latin typeface="Corbel" charset="0"/>
              <a:ea typeface="Corbel" charset="0"/>
              <a:cs typeface="Corbel" charset="0"/>
            </a:endParaRPr>
          </a:p>
        </p:txBody>
      </p:sp>
      <p:pic>
        <p:nvPicPr>
          <p:cNvPr id="5" name="Picture 4"/>
          <p:cNvPicPr>
            <a:picLocks noChangeAspect="1"/>
          </p:cNvPicPr>
          <p:nvPr/>
        </p:nvPicPr>
        <p:blipFill>
          <a:blip r:embed="rId3"/>
          <a:stretch>
            <a:fillRect/>
          </a:stretch>
        </p:blipFill>
        <p:spPr>
          <a:xfrm>
            <a:off x="1817116" y="4488404"/>
            <a:ext cx="2277002" cy="325286"/>
          </a:xfrm>
          <a:prstGeom prst="rect">
            <a:avLst/>
          </a:prstGeom>
        </p:spPr>
      </p:pic>
      <p:sp>
        <p:nvSpPr>
          <p:cNvPr id="14" name="Rectangle 13"/>
          <p:cNvSpPr/>
          <p:nvPr/>
        </p:nvSpPr>
        <p:spPr>
          <a:xfrm>
            <a:off x="842528" y="4315283"/>
            <a:ext cx="7057215" cy="1835887"/>
          </a:xfrm>
          <a:prstGeom prst="rect">
            <a:avLst/>
          </a:prstGeom>
        </p:spPr>
        <p:txBody>
          <a:bodyPr wrap="square">
            <a:spAutoFit/>
          </a:bodyPr>
          <a:lstStyle/>
          <a:p>
            <a:pPr>
              <a:lnSpc>
                <a:spcPct val="130000"/>
              </a:lnSpc>
            </a:pPr>
            <a:r>
              <a:rPr lang="en-US" sz="2200" dirty="0" smtClean="0">
                <a:latin typeface="Corbel" charset="0"/>
                <a:ea typeface="Corbel" charset="0"/>
                <a:cs typeface="Corbel" charset="0"/>
              </a:rPr>
              <a:t>where</a:t>
            </a:r>
          </a:p>
          <a:p>
            <a:pPr>
              <a:lnSpc>
                <a:spcPct val="130000"/>
              </a:lnSpc>
            </a:pPr>
            <a:r>
              <a:rPr lang="en-US" sz="2200" dirty="0" smtClean="0">
                <a:latin typeface="Corbel" charset="0"/>
                <a:ea typeface="Corbel" charset="0"/>
                <a:cs typeface="Corbel" charset="0"/>
              </a:rPr>
              <a:t>       is the staleness bound,</a:t>
            </a:r>
          </a:p>
          <a:p>
            <a:pPr>
              <a:lnSpc>
                <a:spcPct val="130000"/>
              </a:lnSpc>
            </a:pPr>
            <a:r>
              <a:rPr lang="en-US" sz="2200" dirty="0" smtClean="0">
                <a:latin typeface="Corbel" charset="0"/>
                <a:ea typeface="Corbel" charset="0"/>
                <a:cs typeface="Corbel" charset="0"/>
              </a:rPr>
              <a:t>and  	 is the probability of getting a fresh gradient, i.e., same learner pushes the next update</a:t>
            </a:r>
          </a:p>
        </p:txBody>
      </p:sp>
      <p:pic>
        <p:nvPicPr>
          <p:cNvPr id="9" name="Picture 8"/>
          <p:cNvPicPr>
            <a:picLocks noChangeAspect="1"/>
          </p:cNvPicPr>
          <p:nvPr/>
        </p:nvPicPr>
        <p:blipFill>
          <a:blip r:embed="rId4"/>
          <a:stretch>
            <a:fillRect/>
          </a:stretch>
        </p:blipFill>
        <p:spPr>
          <a:xfrm>
            <a:off x="1026374" y="5009953"/>
            <a:ext cx="161799" cy="202249"/>
          </a:xfrm>
          <a:prstGeom prst="rect">
            <a:avLst/>
          </a:prstGeom>
        </p:spPr>
      </p:pic>
      <p:pic>
        <p:nvPicPr>
          <p:cNvPr id="10" name="Picture 9"/>
          <p:cNvPicPr>
            <a:picLocks noChangeAspect="1"/>
          </p:cNvPicPr>
          <p:nvPr/>
        </p:nvPicPr>
        <p:blipFill>
          <a:blip r:embed="rId5"/>
          <a:stretch>
            <a:fillRect/>
          </a:stretch>
        </p:blipFill>
        <p:spPr>
          <a:xfrm>
            <a:off x="1507177" y="5444013"/>
            <a:ext cx="281106" cy="198428"/>
          </a:xfrm>
          <a:prstGeom prst="rect">
            <a:avLst/>
          </a:prstGeom>
        </p:spPr>
      </p:pic>
      <p:pic>
        <p:nvPicPr>
          <p:cNvPr id="3" name="Picture 2"/>
          <p:cNvPicPr>
            <a:picLocks noChangeAspect="1"/>
          </p:cNvPicPr>
          <p:nvPr/>
        </p:nvPicPr>
        <p:blipFill>
          <a:blip r:embed="rId6"/>
          <a:stretch>
            <a:fillRect/>
          </a:stretch>
        </p:blipFill>
        <p:spPr>
          <a:xfrm>
            <a:off x="741717" y="2345298"/>
            <a:ext cx="8214897" cy="756346"/>
          </a:xfrm>
          <a:prstGeom prst="rect">
            <a:avLst/>
          </a:prstGeom>
        </p:spPr>
      </p:pic>
    </p:spTree>
    <p:extLst>
      <p:ext uri="{BB962C8B-B14F-4D97-AF65-F5344CB8AC3E}">
        <p14:creationId xmlns:p14="http://schemas.microsoft.com/office/powerpoint/2010/main" val="1968882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a:xfrm>
            <a:off x="2425411" y="3086336"/>
            <a:ext cx="1116822" cy="609988"/>
          </a:xfrm>
          <a:prstGeom prst="round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latin typeface="Palatino" charset="0"/>
                <a:ea typeface="Palatino" charset="0"/>
                <a:cs typeface="Palatino" charset="0"/>
              </a:rPr>
              <a:t>Learner 1</a:t>
            </a:r>
            <a:endParaRPr lang="en-US" sz="1600" b="1" dirty="0">
              <a:solidFill>
                <a:srgbClr val="000000"/>
              </a:solidFill>
              <a:latin typeface="Palatino" charset="0"/>
              <a:ea typeface="Palatino" charset="0"/>
              <a:cs typeface="Palatino" charset="0"/>
            </a:endParaRPr>
          </a:p>
        </p:txBody>
      </p:sp>
      <p:sp>
        <p:nvSpPr>
          <p:cNvPr id="32" name="Rounded Rectangle 31"/>
          <p:cNvSpPr/>
          <p:nvPr/>
        </p:nvSpPr>
        <p:spPr>
          <a:xfrm>
            <a:off x="2743288" y="1508119"/>
            <a:ext cx="3657513" cy="1030938"/>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US" sz="1600" b="1" dirty="0" smtClean="0">
                <a:solidFill>
                  <a:srgbClr val="000000"/>
                </a:solidFill>
                <a:latin typeface="Palatino" charset="0"/>
                <a:ea typeface="Palatino" charset="0"/>
                <a:cs typeface="Palatino" charset="0"/>
              </a:rPr>
              <a:t>Parameter Server</a:t>
            </a:r>
          </a:p>
          <a:p>
            <a:pPr algn="ctr">
              <a:lnSpc>
                <a:spcPct val="150000"/>
              </a:lnSpc>
            </a:pPr>
            <a:endParaRPr lang="en-US" sz="1600" b="1" dirty="0" smtClean="0">
              <a:solidFill>
                <a:srgbClr val="000000"/>
              </a:solidFill>
              <a:latin typeface="Palatino" charset="0"/>
              <a:ea typeface="Palatino" charset="0"/>
              <a:cs typeface="Palatino" charset="0"/>
            </a:endParaRPr>
          </a:p>
          <a:p>
            <a:pPr algn="ctr">
              <a:lnSpc>
                <a:spcPct val="150000"/>
              </a:lnSpc>
            </a:pPr>
            <a:endParaRPr lang="en-US" sz="1400" b="1" dirty="0" smtClean="0">
              <a:solidFill>
                <a:srgbClr val="000000"/>
              </a:solidFill>
              <a:latin typeface="Palatino" charset="0"/>
              <a:ea typeface="Palatino" charset="0"/>
              <a:cs typeface="Palatino" charset="0"/>
            </a:endParaRPr>
          </a:p>
        </p:txBody>
      </p:sp>
      <p:sp>
        <p:nvSpPr>
          <p:cNvPr id="33" name="Rounded Rectangle 32"/>
          <p:cNvSpPr/>
          <p:nvPr/>
        </p:nvSpPr>
        <p:spPr>
          <a:xfrm>
            <a:off x="3664275" y="3085880"/>
            <a:ext cx="1120877" cy="610444"/>
          </a:xfrm>
          <a:prstGeom prst="round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latin typeface="Palatino" charset="0"/>
                <a:ea typeface="Palatino" charset="0"/>
                <a:cs typeface="Palatino" charset="0"/>
              </a:rPr>
              <a:t>Learner 2</a:t>
            </a:r>
            <a:endParaRPr lang="en-US" sz="1600" b="1" dirty="0">
              <a:solidFill>
                <a:srgbClr val="000000"/>
              </a:solidFill>
              <a:latin typeface="Palatino" charset="0"/>
              <a:ea typeface="Palatino" charset="0"/>
              <a:cs typeface="Palatino" charset="0"/>
            </a:endParaRPr>
          </a:p>
        </p:txBody>
      </p:sp>
      <p:sp>
        <p:nvSpPr>
          <p:cNvPr id="34" name="Rounded Rectangle 33"/>
          <p:cNvSpPr/>
          <p:nvPr/>
        </p:nvSpPr>
        <p:spPr>
          <a:xfrm>
            <a:off x="5411785" y="3085880"/>
            <a:ext cx="1178202" cy="630072"/>
          </a:xfrm>
          <a:prstGeom prst="round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rgbClr val="000000"/>
                </a:solidFill>
                <a:latin typeface="Palatino" charset="0"/>
                <a:ea typeface="Palatino" charset="0"/>
                <a:cs typeface="Palatino" charset="0"/>
              </a:rPr>
              <a:t>Learner </a:t>
            </a:r>
            <a:r>
              <a:rPr lang="en-US" sz="1600" b="1" dirty="0">
                <a:solidFill>
                  <a:srgbClr val="000000"/>
                </a:solidFill>
                <a:latin typeface="Palatino" charset="0"/>
                <a:ea typeface="Palatino" charset="0"/>
                <a:cs typeface="Palatino" charset="0"/>
              </a:rPr>
              <a:t>P</a:t>
            </a:r>
          </a:p>
        </p:txBody>
      </p:sp>
      <p:cxnSp>
        <p:nvCxnSpPr>
          <p:cNvPr id="35" name="Straight Arrow Connector 34"/>
          <p:cNvCxnSpPr/>
          <p:nvPr/>
        </p:nvCxnSpPr>
        <p:spPr>
          <a:xfrm flipH="1">
            <a:off x="3167135" y="2542672"/>
            <a:ext cx="334358" cy="5432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4352378" y="2476501"/>
            <a:ext cx="0" cy="5810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3334314" y="2669975"/>
            <a:ext cx="428322" cy="338554"/>
          </a:xfrm>
          <a:prstGeom prst="rect">
            <a:avLst/>
          </a:prstGeom>
        </p:spPr>
        <p:txBody>
          <a:bodyPr wrap="none">
            <a:spAutoFit/>
          </a:bodyPr>
          <a:lstStyle/>
          <a:p>
            <a:r>
              <a:rPr lang="en-US" sz="1600" b="1" dirty="0" smtClean="0">
                <a:solidFill>
                  <a:srgbClr val="000000"/>
                </a:solidFill>
                <a:latin typeface="Palatino" charset="0"/>
                <a:ea typeface="Palatino" charset="0"/>
                <a:cs typeface="Palatino" charset="0"/>
              </a:rPr>
              <a:t>w</a:t>
            </a:r>
            <a:r>
              <a:rPr lang="en-US" sz="1600" b="1" baseline="-25000" dirty="0" smtClean="0">
                <a:solidFill>
                  <a:srgbClr val="000000"/>
                </a:solidFill>
                <a:latin typeface="Palatino" charset="0"/>
                <a:ea typeface="Palatino" charset="0"/>
                <a:cs typeface="Palatino" charset="0"/>
              </a:rPr>
              <a:t>2</a:t>
            </a:r>
            <a:endParaRPr lang="en-US" sz="1600" b="1" baseline="-25000" dirty="0">
              <a:solidFill>
                <a:prstClr val="black"/>
              </a:solidFill>
              <a:latin typeface="Palatino" charset="0"/>
              <a:ea typeface="Palatino" charset="0"/>
              <a:cs typeface="Palatino" charset="0"/>
            </a:endParaRPr>
          </a:p>
        </p:txBody>
      </p:sp>
      <p:sp>
        <p:nvSpPr>
          <p:cNvPr id="3" name="Oval 2"/>
          <p:cNvSpPr/>
          <p:nvPr/>
        </p:nvSpPr>
        <p:spPr>
          <a:xfrm>
            <a:off x="4992415" y="336331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Oval 14"/>
          <p:cNvSpPr/>
          <p:nvPr/>
        </p:nvSpPr>
        <p:spPr>
          <a:xfrm>
            <a:off x="5123795" y="335805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Oval 15"/>
          <p:cNvSpPr/>
          <p:nvPr/>
        </p:nvSpPr>
        <p:spPr>
          <a:xfrm>
            <a:off x="5276195" y="336331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1" name="Rectangle 20"/>
          <p:cNvSpPr/>
          <p:nvPr/>
        </p:nvSpPr>
        <p:spPr>
          <a:xfrm>
            <a:off x="2771592" y="3722392"/>
            <a:ext cx="428322" cy="338554"/>
          </a:xfrm>
          <a:prstGeom prst="rect">
            <a:avLst/>
          </a:prstGeom>
        </p:spPr>
        <p:txBody>
          <a:bodyPr wrap="none">
            <a:spAutoFit/>
          </a:bodyPr>
          <a:lstStyle/>
          <a:p>
            <a:r>
              <a:rPr lang="en-US" sz="1600" b="1" dirty="0" smtClean="0">
                <a:solidFill>
                  <a:srgbClr val="000000"/>
                </a:solidFill>
                <a:latin typeface="Palatino" charset="0"/>
                <a:ea typeface="Palatino" charset="0"/>
                <a:cs typeface="Palatino" charset="0"/>
              </a:rPr>
              <a:t>w</a:t>
            </a:r>
            <a:r>
              <a:rPr lang="en-US" sz="1600" b="1" baseline="-25000" dirty="0" smtClean="0">
                <a:solidFill>
                  <a:srgbClr val="000000"/>
                </a:solidFill>
                <a:latin typeface="Palatino" charset="0"/>
                <a:ea typeface="Palatino" charset="0"/>
                <a:cs typeface="Palatino" charset="0"/>
              </a:rPr>
              <a:t>2</a:t>
            </a:r>
            <a:endParaRPr lang="en-US" sz="1600" b="1" baseline="-25000" dirty="0">
              <a:solidFill>
                <a:prstClr val="black"/>
              </a:solidFill>
              <a:latin typeface="Palatino" charset="0"/>
              <a:ea typeface="Palatino" charset="0"/>
              <a:cs typeface="Palatino" charset="0"/>
            </a:endParaRPr>
          </a:p>
        </p:txBody>
      </p:sp>
      <p:sp>
        <p:nvSpPr>
          <p:cNvPr id="22" name="Rectangle 21"/>
          <p:cNvSpPr/>
          <p:nvPr/>
        </p:nvSpPr>
        <p:spPr>
          <a:xfrm>
            <a:off x="3972015" y="3739173"/>
            <a:ext cx="423981" cy="338554"/>
          </a:xfrm>
          <a:prstGeom prst="rect">
            <a:avLst/>
          </a:prstGeom>
        </p:spPr>
        <p:txBody>
          <a:bodyPr wrap="none">
            <a:spAutoFit/>
          </a:bodyPr>
          <a:lstStyle/>
          <a:p>
            <a:r>
              <a:rPr lang="en-US" sz="1600" b="1" dirty="0" smtClean="0">
                <a:solidFill>
                  <a:srgbClr val="000000"/>
                </a:solidFill>
                <a:latin typeface="Palatino" charset="0"/>
                <a:ea typeface="Palatino" charset="0"/>
                <a:cs typeface="Palatino" charset="0"/>
              </a:rPr>
              <a:t>w</a:t>
            </a:r>
            <a:r>
              <a:rPr lang="en-US" sz="1600" b="1" baseline="-25000" dirty="0" smtClean="0">
                <a:solidFill>
                  <a:srgbClr val="000000"/>
                </a:solidFill>
                <a:latin typeface="Palatino" charset="0"/>
                <a:ea typeface="Palatino" charset="0"/>
                <a:cs typeface="Palatino" charset="0"/>
              </a:rPr>
              <a:t>1</a:t>
            </a:r>
            <a:endParaRPr lang="en-US" sz="1600" b="1" baseline="-25000" dirty="0">
              <a:solidFill>
                <a:prstClr val="black"/>
              </a:solidFill>
              <a:latin typeface="Palatino" charset="0"/>
              <a:ea typeface="Palatino" charset="0"/>
              <a:cs typeface="Palatino" charset="0"/>
            </a:endParaRPr>
          </a:p>
        </p:txBody>
      </p:sp>
      <p:sp>
        <p:nvSpPr>
          <p:cNvPr id="23" name="Rectangle 22"/>
          <p:cNvSpPr/>
          <p:nvPr/>
        </p:nvSpPr>
        <p:spPr>
          <a:xfrm>
            <a:off x="5788922" y="3755954"/>
            <a:ext cx="423981" cy="338554"/>
          </a:xfrm>
          <a:prstGeom prst="rect">
            <a:avLst/>
          </a:prstGeom>
        </p:spPr>
        <p:txBody>
          <a:bodyPr wrap="none">
            <a:spAutoFit/>
          </a:bodyPr>
          <a:lstStyle/>
          <a:p>
            <a:r>
              <a:rPr lang="en-US" sz="1600" b="1" dirty="0" smtClean="0">
                <a:solidFill>
                  <a:srgbClr val="000000"/>
                </a:solidFill>
                <a:latin typeface="Palatino" charset="0"/>
                <a:ea typeface="Palatino" charset="0"/>
                <a:cs typeface="Palatino" charset="0"/>
              </a:rPr>
              <a:t>w</a:t>
            </a:r>
            <a:r>
              <a:rPr lang="en-US" sz="1600" b="1" baseline="-25000" dirty="0" smtClean="0">
                <a:solidFill>
                  <a:srgbClr val="000000"/>
                </a:solidFill>
                <a:latin typeface="Palatino" charset="0"/>
                <a:ea typeface="Palatino" charset="0"/>
                <a:cs typeface="Palatino" charset="0"/>
              </a:rPr>
              <a:t>1</a:t>
            </a:r>
            <a:endParaRPr lang="en-US" sz="1600" b="1" baseline="-25000" dirty="0">
              <a:solidFill>
                <a:prstClr val="black"/>
              </a:solidFill>
              <a:latin typeface="Palatino" charset="0"/>
              <a:ea typeface="Palatino" charset="0"/>
              <a:cs typeface="Palatino" charset="0"/>
            </a:endParaRPr>
          </a:p>
        </p:txBody>
      </p:sp>
      <p:sp>
        <p:nvSpPr>
          <p:cNvPr id="24" name="TextBox 23"/>
          <p:cNvSpPr txBox="1"/>
          <p:nvPr/>
        </p:nvSpPr>
        <p:spPr>
          <a:xfrm>
            <a:off x="6977897" y="1915922"/>
            <a:ext cx="1642241" cy="923330"/>
          </a:xfrm>
          <a:prstGeom prst="rect">
            <a:avLst/>
          </a:prstGeom>
          <a:noFill/>
        </p:spPr>
        <p:txBody>
          <a:bodyPr wrap="square" rtlCol="0">
            <a:spAutoFit/>
          </a:bodyPr>
          <a:lstStyle/>
          <a:p>
            <a:r>
              <a:rPr lang="en-US" dirty="0" smtClean="0">
                <a:solidFill>
                  <a:prstClr val="black"/>
                </a:solidFill>
                <a:latin typeface="Calibri"/>
              </a:rPr>
              <a:t>[</a:t>
            </a:r>
            <a:r>
              <a:rPr lang="en-US" dirty="0" err="1" smtClean="0">
                <a:solidFill>
                  <a:prstClr val="black"/>
                </a:solidFill>
                <a:latin typeface="Calibri"/>
              </a:rPr>
              <a:t>Recht</a:t>
            </a:r>
            <a:r>
              <a:rPr lang="en-US" dirty="0" smtClean="0">
                <a:solidFill>
                  <a:prstClr val="black"/>
                </a:solidFill>
                <a:latin typeface="Calibri"/>
              </a:rPr>
              <a:t> 2011, Dean 2012, </a:t>
            </a:r>
            <a:r>
              <a:rPr lang="en-US" dirty="0" err="1" smtClean="0">
                <a:solidFill>
                  <a:prstClr val="black"/>
                </a:solidFill>
                <a:latin typeface="Calibri"/>
              </a:rPr>
              <a:t>Cipar</a:t>
            </a:r>
            <a:r>
              <a:rPr lang="en-US" dirty="0" smtClean="0">
                <a:solidFill>
                  <a:prstClr val="black"/>
                </a:solidFill>
                <a:latin typeface="Calibri"/>
              </a:rPr>
              <a:t> 2013 </a:t>
            </a:r>
            <a:r>
              <a:rPr lang="mr-IN" dirty="0" smtClean="0">
                <a:solidFill>
                  <a:prstClr val="black"/>
                </a:solidFill>
                <a:latin typeface="Mangal"/>
              </a:rPr>
              <a:t>…</a:t>
            </a:r>
            <a:r>
              <a:rPr lang="en-US" dirty="0">
                <a:solidFill>
                  <a:prstClr val="black"/>
                </a:solidFill>
                <a:latin typeface="Calibri"/>
              </a:rPr>
              <a:t>]</a:t>
            </a:r>
          </a:p>
        </p:txBody>
      </p:sp>
      <p:pic>
        <p:nvPicPr>
          <p:cNvPr id="25" name="Picture 2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0373" y="1107972"/>
            <a:ext cx="3326781" cy="324564"/>
          </a:xfrm>
          <a:prstGeom prst="rect">
            <a:avLst/>
          </a:prstGeom>
        </p:spPr>
      </p:pic>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1" y="1989667"/>
            <a:ext cx="3374106" cy="354188"/>
          </a:xfrm>
          <a:prstGeom prst="rect">
            <a:avLst/>
          </a:prstGeom>
        </p:spPr>
      </p:pic>
      <p:pic>
        <p:nvPicPr>
          <p:cNvPr id="7" name="Picture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3128" y="2712704"/>
            <a:ext cx="1307442" cy="312471"/>
          </a:xfrm>
          <a:prstGeom prst="rect">
            <a:avLst/>
          </a:prstGeom>
        </p:spPr>
      </p:pic>
      <p:sp>
        <p:nvSpPr>
          <p:cNvPr id="26" name="Title 1"/>
          <p:cNvSpPr>
            <a:spLocks noGrp="1"/>
          </p:cNvSpPr>
          <p:nvPr>
            <p:ph type="title"/>
          </p:nvPr>
        </p:nvSpPr>
        <p:spPr>
          <a:xfrm>
            <a:off x="457200" y="62946"/>
            <a:ext cx="8229600" cy="1143000"/>
          </a:xfrm>
        </p:spPr>
        <p:txBody>
          <a:bodyPr>
            <a:normAutofit/>
          </a:bodyPr>
          <a:lstStyle/>
          <a:p>
            <a:r>
              <a:rPr lang="en-US" sz="3600" dirty="0">
                <a:solidFill>
                  <a:srgbClr val="800000"/>
                </a:solidFill>
                <a:latin typeface="Corbel"/>
                <a:cs typeface="Corbel"/>
              </a:rPr>
              <a:t>Asynchronous </a:t>
            </a:r>
            <a:r>
              <a:rPr lang="en-US" sz="3600" dirty="0" smtClean="0">
                <a:solidFill>
                  <a:srgbClr val="800000"/>
                </a:solidFill>
                <a:latin typeface="Corbel"/>
                <a:cs typeface="Corbel"/>
              </a:rPr>
              <a:t>Distributed SGD</a:t>
            </a:r>
            <a:endParaRPr lang="en-US" sz="3600" dirty="0">
              <a:solidFill>
                <a:srgbClr val="800000"/>
              </a:solidFill>
              <a:latin typeface="Corbel"/>
              <a:cs typeface="Corbel"/>
            </a:endParaRPr>
          </a:p>
        </p:txBody>
      </p:sp>
    </p:spTree>
    <p:extLst>
      <p:ext uri="{BB962C8B-B14F-4D97-AF65-F5344CB8AC3E}">
        <p14:creationId xmlns:p14="http://schemas.microsoft.com/office/powerpoint/2010/main" val="385408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2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9241" y="364788"/>
            <a:ext cx="8229600" cy="1143000"/>
          </a:xfrm>
        </p:spPr>
        <p:txBody>
          <a:bodyPr>
            <a:normAutofit/>
          </a:bodyPr>
          <a:lstStyle/>
          <a:p>
            <a:r>
              <a:rPr lang="en-US" dirty="0" err="1" smtClean="0"/>
              <a:t>Async</a:t>
            </a:r>
            <a:r>
              <a:rPr lang="en-US" dirty="0" smtClean="0"/>
              <a:t> SGD: Error Analysis</a:t>
            </a:r>
            <a:endParaRPr lang="en-US" dirty="0"/>
          </a:p>
        </p:txBody>
      </p:sp>
      <p:sp>
        <p:nvSpPr>
          <p:cNvPr id="25" name="Rectangle 24"/>
          <p:cNvSpPr/>
          <p:nvPr/>
        </p:nvSpPr>
        <p:spPr>
          <a:xfrm>
            <a:off x="4282335" y="2522081"/>
            <a:ext cx="999528" cy="524201"/>
          </a:xfrm>
          <a:prstGeom prst="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2979681" y="2369363"/>
            <a:ext cx="954646" cy="700984"/>
          </a:xfrm>
          <a:prstGeom prst="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ounded Rectangular Callout 29"/>
          <p:cNvSpPr/>
          <p:nvPr/>
        </p:nvSpPr>
        <p:spPr>
          <a:xfrm>
            <a:off x="5383679" y="3499612"/>
            <a:ext cx="3393814" cy="1228800"/>
          </a:xfrm>
          <a:prstGeom prst="wedgeRoundRectCallout">
            <a:avLst>
              <a:gd name="adj1" fmla="val -60423"/>
              <a:gd name="adj2" fmla="val -94196"/>
              <a:gd name="adj3" fmla="val 16667"/>
            </a:avLst>
          </a:prstGeom>
          <a:solidFill>
            <a:schemeClr val="accent6">
              <a:lumMod val="20000"/>
              <a:lumOff val="80000"/>
            </a:schemeClr>
          </a:solidFill>
          <a:ln w="9525"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solidFill>
              </a:rPr>
              <a:t>C</a:t>
            </a:r>
            <a:r>
              <a:rPr lang="en-US" sz="2000" dirty="0" smtClean="0">
                <a:solidFill>
                  <a:schemeClr val="tx1"/>
                </a:solidFill>
              </a:rPr>
              <a:t>an be faster than Sync SGD with iterations if</a:t>
            </a:r>
          </a:p>
          <a:p>
            <a:pPr algn="ctr"/>
            <a:r>
              <a:rPr lang="en-US" sz="2000" dirty="0" smtClean="0">
                <a:solidFill>
                  <a:schemeClr val="tx1"/>
                </a:solidFill>
              </a:rPr>
              <a:t> </a:t>
            </a:r>
            <a:r>
              <a:rPr lang="en-US" sz="2000" dirty="0" err="1" smtClean="0">
                <a:solidFill>
                  <a:schemeClr val="tx1"/>
                </a:solidFill>
              </a:rPr>
              <a:t>p</a:t>
            </a:r>
            <a:r>
              <a:rPr lang="en-US" sz="2000" baseline="-25000" dirty="0" err="1" smtClean="0">
                <a:solidFill>
                  <a:schemeClr val="tx1"/>
                </a:solidFill>
              </a:rPr>
              <a:t>o</a:t>
            </a:r>
            <a:r>
              <a:rPr lang="en-US" sz="2000" dirty="0" smtClean="0">
                <a:solidFill>
                  <a:schemeClr val="tx1"/>
                </a:solidFill>
              </a:rPr>
              <a:t>/ 2 &gt; 𝛾</a:t>
            </a:r>
            <a:endParaRPr lang="en-US" sz="2000" dirty="0">
              <a:solidFill>
                <a:schemeClr val="tx1"/>
              </a:solidFill>
            </a:endParaRPr>
          </a:p>
        </p:txBody>
      </p:sp>
      <p:sp>
        <p:nvSpPr>
          <p:cNvPr id="28" name="Rounded Rectangular Callout 27"/>
          <p:cNvSpPr/>
          <p:nvPr/>
        </p:nvSpPr>
        <p:spPr>
          <a:xfrm>
            <a:off x="2955617" y="3184788"/>
            <a:ext cx="1728208" cy="852907"/>
          </a:xfrm>
          <a:prstGeom prst="wedgeRoundRectCallout">
            <a:avLst>
              <a:gd name="adj1" fmla="val -20788"/>
              <a:gd name="adj2" fmla="val -62658"/>
              <a:gd name="adj3" fmla="val 16667"/>
            </a:avLst>
          </a:prstGeom>
          <a:solidFill>
            <a:schemeClr val="accent5">
              <a:lumMod val="20000"/>
              <a:lumOff val="80000"/>
            </a:schemeClr>
          </a:solidFill>
          <a:ln w="9525" cmpd="sng"/>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tx1"/>
                </a:solidFill>
              </a:rPr>
              <a:t>Larger than </a:t>
            </a:r>
            <a:r>
              <a:rPr lang="en-US" sz="2000" dirty="0" smtClean="0">
                <a:solidFill>
                  <a:schemeClr val="tx1"/>
                </a:solidFill>
              </a:rPr>
              <a:t>Sync-SGD</a:t>
            </a:r>
            <a:endParaRPr lang="en-US" sz="2000" dirty="0">
              <a:solidFill>
                <a:schemeClr val="tx1"/>
              </a:solidFill>
            </a:endParaRPr>
          </a:p>
        </p:txBody>
      </p:sp>
      <p:sp>
        <p:nvSpPr>
          <p:cNvPr id="8" name="Rectangle 7"/>
          <p:cNvSpPr/>
          <p:nvPr/>
        </p:nvSpPr>
        <p:spPr>
          <a:xfrm>
            <a:off x="842529" y="1461081"/>
            <a:ext cx="5204886" cy="430887"/>
          </a:xfrm>
          <a:prstGeom prst="rect">
            <a:avLst/>
          </a:prstGeom>
        </p:spPr>
        <p:txBody>
          <a:bodyPr wrap="none">
            <a:spAutoFit/>
          </a:bodyPr>
          <a:lstStyle/>
          <a:p>
            <a:pPr algn="ctr"/>
            <a:r>
              <a:rPr lang="en-US" sz="2200" dirty="0">
                <a:latin typeface="Corbel" charset="0"/>
                <a:ea typeface="Corbel" charset="0"/>
                <a:cs typeface="Corbel" charset="0"/>
              </a:rPr>
              <a:t>For </a:t>
            </a:r>
            <a:r>
              <a:rPr lang="en-US" sz="2200" i="1" dirty="0">
                <a:latin typeface="Corbel" charset="0"/>
                <a:ea typeface="Corbel" charset="0"/>
                <a:cs typeface="Corbel" charset="0"/>
              </a:rPr>
              <a:t>c</a:t>
            </a:r>
            <a:r>
              <a:rPr lang="en-US" sz="2200" dirty="0">
                <a:latin typeface="Corbel" charset="0"/>
                <a:ea typeface="Corbel" charset="0"/>
                <a:cs typeface="Corbel" charset="0"/>
              </a:rPr>
              <a:t>-strongly convex, </a:t>
            </a:r>
            <a:r>
              <a:rPr lang="en-US" sz="2200" i="1" dirty="0">
                <a:latin typeface="Corbel" charset="0"/>
                <a:ea typeface="Corbel" charset="0"/>
                <a:cs typeface="Corbel" charset="0"/>
              </a:rPr>
              <a:t>L</a:t>
            </a:r>
            <a:r>
              <a:rPr lang="en-US" sz="2200" dirty="0">
                <a:latin typeface="Corbel" charset="0"/>
                <a:ea typeface="Corbel" charset="0"/>
                <a:cs typeface="Corbel" charset="0"/>
              </a:rPr>
              <a:t>-smooth functions, </a:t>
            </a:r>
            <a:endParaRPr lang="en-US" sz="2200" dirty="0" smtClean="0">
              <a:latin typeface="Corbel" charset="0"/>
              <a:ea typeface="Corbel" charset="0"/>
              <a:cs typeface="Corbel" charset="0"/>
            </a:endParaRPr>
          </a:p>
        </p:txBody>
      </p:sp>
      <p:pic>
        <p:nvPicPr>
          <p:cNvPr id="5" name="Picture 4"/>
          <p:cNvPicPr>
            <a:picLocks noChangeAspect="1"/>
          </p:cNvPicPr>
          <p:nvPr/>
        </p:nvPicPr>
        <p:blipFill>
          <a:blip r:embed="rId3"/>
          <a:stretch>
            <a:fillRect/>
          </a:stretch>
        </p:blipFill>
        <p:spPr>
          <a:xfrm>
            <a:off x="1817116" y="4488404"/>
            <a:ext cx="2277002" cy="325286"/>
          </a:xfrm>
          <a:prstGeom prst="rect">
            <a:avLst/>
          </a:prstGeom>
        </p:spPr>
      </p:pic>
      <p:sp>
        <p:nvSpPr>
          <p:cNvPr id="14" name="Rectangle 13"/>
          <p:cNvSpPr/>
          <p:nvPr/>
        </p:nvSpPr>
        <p:spPr>
          <a:xfrm>
            <a:off x="842528" y="4315283"/>
            <a:ext cx="7057215" cy="1835887"/>
          </a:xfrm>
          <a:prstGeom prst="rect">
            <a:avLst/>
          </a:prstGeom>
        </p:spPr>
        <p:txBody>
          <a:bodyPr wrap="square">
            <a:spAutoFit/>
          </a:bodyPr>
          <a:lstStyle/>
          <a:p>
            <a:pPr>
              <a:lnSpc>
                <a:spcPct val="130000"/>
              </a:lnSpc>
            </a:pPr>
            <a:r>
              <a:rPr lang="en-US" sz="2200" dirty="0" smtClean="0">
                <a:latin typeface="Corbel" charset="0"/>
                <a:ea typeface="Corbel" charset="0"/>
                <a:cs typeface="Corbel" charset="0"/>
              </a:rPr>
              <a:t>where</a:t>
            </a:r>
          </a:p>
          <a:p>
            <a:pPr>
              <a:lnSpc>
                <a:spcPct val="130000"/>
              </a:lnSpc>
            </a:pPr>
            <a:r>
              <a:rPr lang="en-US" sz="2200" dirty="0" smtClean="0">
                <a:latin typeface="Corbel" charset="0"/>
                <a:ea typeface="Corbel" charset="0"/>
                <a:cs typeface="Corbel" charset="0"/>
              </a:rPr>
              <a:t>       is the staleness bound,</a:t>
            </a:r>
          </a:p>
          <a:p>
            <a:pPr>
              <a:lnSpc>
                <a:spcPct val="130000"/>
              </a:lnSpc>
            </a:pPr>
            <a:r>
              <a:rPr lang="en-US" sz="2200" dirty="0" smtClean="0">
                <a:latin typeface="Corbel" charset="0"/>
                <a:ea typeface="Corbel" charset="0"/>
                <a:cs typeface="Corbel" charset="0"/>
              </a:rPr>
              <a:t>and  	 is the probability of getting a fresh gradient, i.e., same learner pushes the next update</a:t>
            </a:r>
          </a:p>
        </p:txBody>
      </p:sp>
      <p:pic>
        <p:nvPicPr>
          <p:cNvPr id="9" name="Picture 8"/>
          <p:cNvPicPr>
            <a:picLocks noChangeAspect="1"/>
          </p:cNvPicPr>
          <p:nvPr/>
        </p:nvPicPr>
        <p:blipFill>
          <a:blip r:embed="rId4"/>
          <a:stretch>
            <a:fillRect/>
          </a:stretch>
        </p:blipFill>
        <p:spPr>
          <a:xfrm>
            <a:off x="1026374" y="5009953"/>
            <a:ext cx="161799" cy="202249"/>
          </a:xfrm>
          <a:prstGeom prst="rect">
            <a:avLst/>
          </a:prstGeom>
        </p:spPr>
      </p:pic>
      <p:pic>
        <p:nvPicPr>
          <p:cNvPr id="10" name="Picture 9"/>
          <p:cNvPicPr>
            <a:picLocks noChangeAspect="1"/>
          </p:cNvPicPr>
          <p:nvPr/>
        </p:nvPicPr>
        <p:blipFill>
          <a:blip r:embed="rId5"/>
          <a:stretch>
            <a:fillRect/>
          </a:stretch>
        </p:blipFill>
        <p:spPr>
          <a:xfrm>
            <a:off x="1507177" y="5444013"/>
            <a:ext cx="281106" cy="198428"/>
          </a:xfrm>
          <a:prstGeom prst="rect">
            <a:avLst/>
          </a:prstGeom>
        </p:spPr>
      </p:pic>
      <p:pic>
        <p:nvPicPr>
          <p:cNvPr id="3" name="Picture 2"/>
          <p:cNvPicPr>
            <a:picLocks noChangeAspect="1"/>
          </p:cNvPicPr>
          <p:nvPr/>
        </p:nvPicPr>
        <p:blipFill>
          <a:blip r:embed="rId6"/>
          <a:stretch>
            <a:fillRect/>
          </a:stretch>
        </p:blipFill>
        <p:spPr>
          <a:xfrm>
            <a:off x="741717" y="2345298"/>
            <a:ext cx="8214897" cy="756346"/>
          </a:xfrm>
          <a:prstGeom prst="rect">
            <a:avLst/>
          </a:prstGeom>
        </p:spPr>
      </p:pic>
      <p:sp>
        <p:nvSpPr>
          <p:cNvPr id="17" name="TextBox 16"/>
          <p:cNvSpPr txBox="1"/>
          <p:nvPr/>
        </p:nvSpPr>
        <p:spPr>
          <a:xfrm>
            <a:off x="764210" y="6256977"/>
            <a:ext cx="6659815" cy="400110"/>
          </a:xfrm>
          <a:prstGeom prst="rect">
            <a:avLst/>
          </a:prstGeom>
          <a:noFill/>
        </p:spPr>
        <p:txBody>
          <a:bodyPr wrap="square" rtlCol="0">
            <a:spAutoFit/>
          </a:bodyPr>
          <a:lstStyle/>
          <a:p>
            <a:r>
              <a:rPr lang="en-US" sz="2000" dirty="0" smtClean="0">
                <a:solidFill>
                  <a:schemeClr val="accent6">
                    <a:lumMod val="75000"/>
                  </a:schemeClr>
                </a:solidFill>
              </a:rPr>
              <a:t>Analysis can </a:t>
            </a:r>
            <a:r>
              <a:rPr lang="en-US" sz="2000" smtClean="0">
                <a:solidFill>
                  <a:schemeClr val="accent6">
                    <a:lumMod val="75000"/>
                  </a:schemeClr>
                </a:solidFill>
              </a:rPr>
              <a:t>be generalized </a:t>
            </a:r>
            <a:r>
              <a:rPr lang="en-US" sz="2000" dirty="0" smtClean="0">
                <a:solidFill>
                  <a:schemeClr val="accent6">
                    <a:lumMod val="75000"/>
                  </a:schemeClr>
                </a:solidFill>
              </a:rPr>
              <a:t>to </a:t>
            </a:r>
            <a:r>
              <a:rPr lang="en-US" sz="2000" smtClean="0">
                <a:solidFill>
                  <a:schemeClr val="accent6">
                    <a:lumMod val="75000"/>
                  </a:schemeClr>
                </a:solidFill>
              </a:rPr>
              <a:t>non-convex objectives</a:t>
            </a:r>
            <a:endParaRPr lang="en-US" sz="2000" dirty="0">
              <a:solidFill>
                <a:schemeClr val="accent6">
                  <a:lumMod val="75000"/>
                </a:schemeClr>
              </a:solidFill>
            </a:endParaRPr>
          </a:p>
        </p:txBody>
      </p:sp>
    </p:spTree>
    <p:extLst>
      <p:ext uri="{BB962C8B-B14F-4D97-AF65-F5344CB8AC3E}">
        <p14:creationId xmlns:p14="http://schemas.microsoft.com/office/powerpoint/2010/main" val="1860737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4-14 at 7.41.21 PM.png"/>
          <p:cNvPicPr>
            <a:picLocks noChangeAspect="1"/>
          </p:cNvPicPr>
          <p:nvPr/>
        </p:nvPicPr>
        <p:blipFill rotWithShape="1">
          <a:blip r:embed="rId2">
            <a:extLst>
              <a:ext uri="{28A0092B-C50C-407E-A947-70E740481C1C}">
                <a14:useLocalDpi xmlns:a14="http://schemas.microsoft.com/office/drawing/2010/main" val="0"/>
              </a:ext>
            </a:extLst>
          </a:blip>
          <a:srcRect t="39548"/>
          <a:stretch/>
        </p:blipFill>
        <p:spPr>
          <a:xfrm>
            <a:off x="457200" y="2466216"/>
            <a:ext cx="7771828" cy="3464272"/>
          </a:xfrm>
          <a:prstGeom prst="rect">
            <a:avLst/>
          </a:prstGeom>
        </p:spPr>
      </p:pic>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500" dirty="0">
                <a:solidFill>
                  <a:srgbClr val="C00000">
                    <a:lumMod val="75000"/>
                  </a:srgbClr>
                </a:solidFill>
                <a:latin typeface="Corbel"/>
                <a:cs typeface="Corbel"/>
              </a:rPr>
              <a:t>K</a:t>
            </a:r>
            <a:r>
              <a:rPr lang="en-US" sz="3500" dirty="0" smtClean="0">
                <a:solidFill>
                  <a:srgbClr val="C00000">
                    <a:lumMod val="75000"/>
                  </a:srgbClr>
                </a:solidFill>
                <a:latin typeface="Corbel"/>
                <a:cs typeface="Corbel"/>
              </a:rPr>
              <a:t>-</a:t>
            </a:r>
            <a:r>
              <a:rPr lang="en-US" sz="3500" dirty="0" err="1" smtClean="0">
                <a:solidFill>
                  <a:srgbClr val="C00000">
                    <a:lumMod val="75000"/>
                  </a:srgbClr>
                </a:solidFill>
                <a:latin typeface="Corbel"/>
                <a:cs typeface="Corbel"/>
              </a:rPr>
              <a:t>async</a:t>
            </a:r>
            <a:r>
              <a:rPr lang="en-US" sz="3500" dirty="0" smtClean="0">
                <a:solidFill>
                  <a:srgbClr val="C00000">
                    <a:lumMod val="75000"/>
                  </a:srgbClr>
                </a:solidFill>
                <a:latin typeface="Corbel"/>
                <a:cs typeface="Corbel"/>
              </a:rPr>
              <a:t> </a:t>
            </a:r>
            <a:r>
              <a:rPr lang="en-US" sz="3500" dirty="0">
                <a:solidFill>
                  <a:srgbClr val="C00000">
                    <a:lumMod val="75000"/>
                  </a:srgbClr>
                </a:solidFill>
                <a:latin typeface="Corbel"/>
                <a:cs typeface="Corbel"/>
              </a:rPr>
              <a:t>and K-batch</a:t>
            </a:r>
            <a:r>
              <a:rPr lang="en-US" sz="3500" dirty="0" smtClean="0">
                <a:solidFill>
                  <a:srgbClr val="C00000">
                    <a:lumMod val="75000"/>
                  </a:srgbClr>
                </a:solidFill>
                <a:latin typeface="Corbel"/>
                <a:cs typeface="Corbel"/>
              </a:rPr>
              <a:t>-</a:t>
            </a:r>
            <a:r>
              <a:rPr lang="en-US" sz="3500" dirty="0" err="1" smtClean="0">
                <a:solidFill>
                  <a:srgbClr val="C00000">
                    <a:lumMod val="75000"/>
                  </a:srgbClr>
                </a:solidFill>
                <a:latin typeface="Corbel"/>
                <a:cs typeface="Corbel"/>
              </a:rPr>
              <a:t>async</a:t>
            </a:r>
            <a:r>
              <a:rPr lang="en-US" sz="3500" dirty="0" smtClean="0">
                <a:solidFill>
                  <a:srgbClr val="C00000">
                    <a:lumMod val="75000"/>
                  </a:srgbClr>
                </a:solidFill>
                <a:latin typeface="Corbel"/>
                <a:cs typeface="Corbel"/>
              </a:rPr>
              <a:t> </a:t>
            </a:r>
            <a:r>
              <a:rPr lang="en-US" sz="3500" dirty="0">
                <a:solidFill>
                  <a:srgbClr val="C00000">
                    <a:lumMod val="75000"/>
                  </a:srgbClr>
                </a:solidFill>
                <a:latin typeface="Corbel"/>
                <a:cs typeface="Corbel"/>
              </a:rPr>
              <a:t>SGD: Error Analysis</a:t>
            </a:r>
            <a:endParaRPr lang="en-US" dirty="0"/>
          </a:p>
        </p:txBody>
      </p:sp>
      <p:sp>
        <p:nvSpPr>
          <p:cNvPr id="6" name="Title 1"/>
          <p:cNvSpPr txBox="1">
            <a:spLocks/>
          </p:cNvSpPr>
          <p:nvPr/>
        </p:nvSpPr>
        <p:spPr>
          <a:xfrm>
            <a:off x="457200" y="1820626"/>
            <a:ext cx="8229600" cy="64559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200" smtClean="0">
                <a:solidFill>
                  <a:srgbClr val="000090"/>
                </a:solidFill>
              </a:rPr>
              <a:t>Error after </a:t>
            </a:r>
            <a:r>
              <a:rPr lang="en-US" sz="3200" i="1" smtClean="0">
                <a:solidFill>
                  <a:srgbClr val="000090"/>
                </a:solidFill>
              </a:rPr>
              <a:t>J  </a:t>
            </a:r>
            <a:r>
              <a:rPr lang="en-US" sz="3200" smtClean="0">
                <a:solidFill>
                  <a:srgbClr val="000090"/>
                </a:solidFill>
              </a:rPr>
              <a:t>iterations for Async variants</a:t>
            </a:r>
            <a:r>
              <a:rPr lang="en-US" sz="3200" i="1" smtClean="0">
                <a:solidFill>
                  <a:srgbClr val="000090"/>
                </a:solidFill>
              </a:rPr>
              <a:t/>
            </a:r>
            <a:br>
              <a:rPr lang="en-US" sz="3200" i="1" smtClean="0">
                <a:solidFill>
                  <a:srgbClr val="000090"/>
                </a:solidFill>
              </a:rPr>
            </a:br>
            <a:endParaRPr lang="en-US" sz="3200" dirty="0">
              <a:solidFill>
                <a:srgbClr val="000090"/>
              </a:solidFill>
            </a:endParaRPr>
          </a:p>
        </p:txBody>
      </p:sp>
    </p:spTree>
    <p:extLst>
      <p:ext uri="{BB962C8B-B14F-4D97-AF65-F5344CB8AC3E}">
        <p14:creationId xmlns:p14="http://schemas.microsoft.com/office/powerpoint/2010/main" val="3043305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Error-Runtime </a:t>
            </a:r>
            <a:r>
              <a:rPr lang="en-US" dirty="0" smtClean="0"/>
              <a:t>Trade-offs</a:t>
            </a:r>
            <a:endParaRPr lang="en-US" dirty="0"/>
          </a:p>
        </p:txBody>
      </p:sp>
      <p:pic>
        <p:nvPicPr>
          <p:cNvPr id="4" name="Picture 3" descr="Screen Shot 2018-04-14 at 7.48.23 PM.png"/>
          <p:cNvPicPr>
            <a:picLocks noChangeAspect="1"/>
          </p:cNvPicPr>
          <p:nvPr/>
        </p:nvPicPr>
        <p:blipFill rotWithShape="1">
          <a:blip r:embed="rId2">
            <a:extLst>
              <a:ext uri="{28A0092B-C50C-407E-A947-70E740481C1C}">
                <a14:useLocalDpi xmlns:a14="http://schemas.microsoft.com/office/drawing/2010/main" val="0"/>
              </a:ext>
            </a:extLst>
          </a:blip>
          <a:srcRect t="75389"/>
          <a:stretch/>
        </p:blipFill>
        <p:spPr>
          <a:xfrm>
            <a:off x="457200" y="4997077"/>
            <a:ext cx="8282146" cy="863607"/>
          </a:xfrm>
          <a:prstGeom prst="rect">
            <a:avLst/>
          </a:prstGeom>
        </p:spPr>
      </p:pic>
      <p:pic>
        <p:nvPicPr>
          <p:cNvPr id="5" name="Picture 4" descr="Screen Shot 2018-04-14 at 7.48.23 PM.png"/>
          <p:cNvPicPr>
            <a:picLocks noChangeAspect="1"/>
          </p:cNvPicPr>
          <p:nvPr/>
        </p:nvPicPr>
        <p:blipFill rotWithShape="1">
          <a:blip r:embed="rId2">
            <a:extLst>
              <a:ext uri="{28A0092B-C50C-407E-A947-70E740481C1C}">
                <a14:useLocalDpi xmlns:a14="http://schemas.microsoft.com/office/drawing/2010/main" val="0"/>
              </a:ext>
            </a:extLst>
          </a:blip>
          <a:srcRect l="27042" r="25816" b="24820"/>
          <a:stretch/>
        </p:blipFill>
        <p:spPr>
          <a:xfrm>
            <a:off x="1947693" y="1307208"/>
            <a:ext cx="4825059" cy="3260129"/>
          </a:xfrm>
          <a:prstGeom prst="rect">
            <a:avLst/>
          </a:prstGeom>
        </p:spPr>
      </p:pic>
    </p:spTree>
    <p:extLst>
      <p:ext uri="{BB962C8B-B14F-4D97-AF65-F5344CB8AC3E}">
        <p14:creationId xmlns:p14="http://schemas.microsoft.com/office/powerpoint/2010/main" val="3873157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21" y="240903"/>
            <a:ext cx="8229600" cy="1143000"/>
          </a:xfrm>
        </p:spPr>
        <p:txBody>
          <a:bodyPr>
            <a:normAutofit fontScale="90000"/>
          </a:bodyPr>
          <a:lstStyle/>
          <a:p>
            <a:r>
              <a:rPr lang="en-US" dirty="0" smtClean="0"/>
              <a:t>Spanning the spectrum between</a:t>
            </a:r>
            <a:br>
              <a:rPr lang="en-US" dirty="0" smtClean="0"/>
            </a:br>
            <a:r>
              <a:rPr lang="en-US" dirty="0" smtClean="0"/>
              <a:t>Synchronous and Asynchronous SGD</a:t>
            </a:r>
            <a:endParaRPr lang="en-US" dirty="0"/>
          </a:p>
        </p:txBody>
      </p:sp>
      <p:cxnSp>
        <p:nvCxnSpPr>
          <p:cNvPr id="5" name="Straight Arrow Connector 4"/>
          <p:cNvCxnSpPr/>
          <p:nvPr/>
        </p:nvCxnSpPr>
        <p:spPr>
          <a:xfrm flipH="1" flipV="1">
            <a:off x="2628900" y="1794044"/>
            <a:ext cx="12700" cy="32639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641600" y="5045244"/>
            <a:ext cx="3581400" cy="127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rot="16200000">
            <a:off x="1080237" y="3225938"/>
            <a:ext cx="2511778" cy="400110"/>
          </a:xfrm>
          <a:prstGeom prst="rect">
            <a:avLst/>
          </a:prstGeom>
          <a:noFill/>
        </p:spPr>
        <p:txBody>
          <a:bodyPr wrap="none" rtlCol="0">
            <a:spAutoFit/>
          </a:bodyPr>
          <a:lstStyle/>
          <a:p>
            <a:r>
              <a:rPr lang="en-US" sz="2000" dirty="0" smtClean="0">
                <a:latin typeface="Cambria" charset="0"/>
                <a:ea typeface="Cambria" charset="0"/>
                <a:cs typeface="Cambria" charset="0"/>
              </a:rPr>
              <a:t>Error at Convergence</a:t>
            </a:r>
            <a:endParaRPr lang="en-US" sz="2000" dirty="0">
              <a:latin typeface="Cambria" charset="0"/>
              <a:ea typeface="Cambria" charset="0"/>
              <a:cs typeface="Cambria" charset="0"/>
            </a:endParaRPr>
          </a:p>
        </p:txBody>
      </p:sp>
      <p:sp>
        <p:nvSpPr>
          <p:cNvPr id="10" name="TextBox 9"/>
          <p:cNvSpPr txBox="1"/>
          <p:nvPr/>
        </p:nvSpPr>
        <p:spPr>
          <a:xfrm>
            <a:off x="3708425" y="5155823"/>
            <a:ext cx="1117550" cy="400110"/>
          </a:xfrm>
          <a:prstGeom prst="rect">
            <a:avLst/>
          </a:prstGeom>
          <a:noFill/>
        </p:spPr>
        <p:txBody>
          <a:bodyPr wrap="none" rtlCol="0">
            <a:spAutoFit/>
          </a:bodyPr>
          <a:lstStyle/>
          <a:p>
            <a:r>
              <a:rPr lang="en-US" sz="2000" dirty="0" smtClean="0">
                <a:latin typeface="Cambria" charset="0"/>
                <a:ea typeface="Cambria" charset="0"/>
                <a:cs typeface="Cambria" charset="0"/>
              </a:rPr>
              <a:t>Runtime</a:t>
            </a:r>
            <a:endParaRPr lang="en-US" sz="2000" dirty="0">
              <a:latin typeface="Cambria" charset="0"/>
              <a:ea typeface="Cambria" charset="0"/>
              <a:cs typeface="Cambria" charset="0"/>
            </a:endParaRPr>
          </a:p>
        </p:txBody>
      </p:sp>
      <p:sp>
        <p:nvSpPr>
          <p:cNvPr id="15" name="Oval 14"/>
          <p:cNvSpPr/>
          <p:nvPr/>
        </p:nvSpPr>
        <p:spPr>
          <a:xfrm>
            <a:off x="2933700" y="2663993"/>
            <a:ext cx="101600" cy="1016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charset="0"/>
              <a:ea typeface="Cambria" charset="0"/>
              <a:cs typeface="Cambria" charset="0"/>
            </a:endParaRPr>
          </a:p>
        </p:txBody>
      </p:sp>
      <p:sp>
        <p:nvSpPr>
          <p:cNvPr id="16" name="TextBox 15"/>
          <p:cNvSpPr txBox="1"/>
          <p:nvPr/>
        </p:nvSpPr>
        <p:spPr>
          <a:xfrm>
            <a:off x="2523599" y="1982220"/>
            <a:ext cx="1181922" cy="646331"/>
          </a:xfrm>
          <a:prstGeom prst="rect">
            <a:avLst/>
          </a:prstGeom>
          <a:noFill/>
        </p:spPr>
        <p:txBody>
          <a:bodyPr wrap="square" rtlCol="0">
            <a:spAutoFit/>
          </a:bodyPr>
          <a:lstStyle/>
          <a:p>
            <a:pPr algn="ctr"/>
            <a:r>
              <a:rPr lang="en-US" dirty="0" err="1" smtClean="0">
                <a:latin typeface="Cambria" charset="0"/>
                <a:ea typeface="Cambria" charset="0"/>
                <a:cs typeface="Cambria" charset="0"/>
              </a:rPr>
              <a:t>Async</a:t>
            </a:r>
            <a:r>
              <a:rPr lang="en-US" dirty="0" smtClean="0">
                <a:latin typeface="Cambria" charset="0"/>
                <a:ea typeface="Cambria" charset="0"/>
                <a:cs typeface="Cambria" charset="0"/>
              </a:rPr>
              <a:t> SGD</a:t>
            </a:r>
            <a:endParaRPr lang="en-US" dirty="0">
              <a:latin typeface="Cambria" charset="0"/>
              <a:ea typeface="Cambria" charset="0"/>
              <a:cs typeface="Cambria" charset="0"/>
            </a:endParaRPr>
          </a:p>
        </p:txBody>
      </p:sp>
      <p:sp>
        <p:nvSpPr>
          <p:cNvPr id="22" name="Oval 21"/>
          <p:cNvSpPr/>
          <p:nvPr/>
        </p:nvSpPr>
        <p:spPr>
          <a:xfrm>
            <a:off x="6309021" y="4518194"/>
            <a:ext cx="101600" cy="101600"/>
          </a:xfrm>
          <a:prstGeom prst="ellipse">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charset="0"/>
              <a:ea typeface="Cambria" charset="0"/>
              <a:cs typeface="Cambria" charset="0"/>
            </a:endParaRPr>
          </a:p>
        </p:txBody>
      </p:sp>
      <p:sp>
        <p:nvSpPr>
          <p:cNvPr id="29" name="TextBox 28"/>
          <p:cNvSpPr txBox="1"/>
          <p:nvPr/>
        </p:nvSpPr>
        <p:spPr>
          <a:xfrm>
            <a:off x="6194387" y="3858960"/>
            <a:ext cx="710650" cy="646331"/>
          </a:xfrm>
          <a:prstGeom prst="rect">
            <a:avLst/>
          </a:prstGeom>
          <a:noFill/>
        </p:spPr>
        <p:txBody>
          <a:bodyPr wrap="square" rtlCol="0">
            <a:spAutoFit/>
          </a:bodyPr>
          <a:lstStyle/>
          <a:p>
            <a:r>
              <a:rPr lang="en-US" dirty="0" err="1" smtClean="0">
                <a:latin typeface="Cambria" charset="0"/>
                <a:ea typeface="Cambria" charset="0"/>
                <a:cs typeface="Cambria" charset="0"/>
              </a:rPr>
              <a:t>FullySync</a:t>
            </a:r>
            <a:endParaRPr lang="en-US" dirty="0">
              <a:latin typeface="Cambria" charset="0"/>
              <a:ea typeface="Cambria" charset="0"/>
              <a:cs typeface="Cambria" charset="0"/>
            </a:endParaRPr>
          </a:p>
        </p:txBody>
      </p:sp>
    </p:spTree>
    <p:extLst>
      <p:ext uri="{BB962C8B-B14F-4D97-AF65-F5344CB8AC3E}">
        <p14:creationId xmlns:p14="http://schemas.microsoft.com/office/powerpoint/2010/main" val="4047569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321" y="240903"/>
            <a:ext cx="8229600" cy="1143000"/>
          </a:xfrm>
        </p:spPr>
        <p:txBody>
          <a:bodyPr>
            <a:normAutofit fontScale="90000"/>
          </a:bodyPr>
          <a:lstStyle/>
          <a:p>
            <a:r>
              <a:rPr lang="en-US" dirty="0" smtClean="0"/>
              <a:t>Spanning the spectrum between</a:t>
            </a:r>
            <a:br>
              <a:rPr lang="en-US" dirty="0" smtClean="0"/>
            </a:br>
            <a:r>
              <a:rPr lang="en-US" dirty="0" smtClean="0"/>
              <a:t>Synchronous and Asynchronous SGD</a:t>
            </a:r>
            <a:endParaRPr lang="en-US" dirty="0"/>
          </a:p>
        </p:txBody>
      </p:sp>
      <p:cxnSp>
        <p:nvCxnSpPr>
          <p:cNvPr id="5" name="Straight Arrow Connector 4"/>
          <p:cNvCxnSpPr/>
          <p:nvPr/>
        </p:nvCxnSpPr>
        <p:spPr>
          <a:xfrm flipH="1" flipV="1">
            <a:off x="2628900" y="1794044"/>
            <a:ext cx="12700" cy="32639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2641600" y="5045244"/>
            <a:ext cx="3581400" cy="127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Freeform 6"/>
          <p:cNvSpPr/>
          <p:nvPr/>
        </p:nvSpPr>
        <p:spPr>
          <a:xfrm>
            <a:off x="2971800" y="2683045"/>
            <a:ext cx="3429000" cy="1905178"/>
          </a:xfrm>
          <a:custGeom>
            <a:avLst/>
            <a:gdLst>
              <a:gd name="connsiteX0" fmla="*/ 0 w 3632200"/>
              <a:gd name="connsiteY0" fmla="*/ 0 h 1854200"/>
              <a:gd name="connsiteX1" fmla="*/ 508000 w 3632200"/>
              <a:gd name="connsiteY1" fmla="*/ 749300 h 1854200"/>
              <a:gd name="connsiteX2" fmla="*/ 1320800 w 3632200"/>
              <a:gd name="connsiteY2" fmla="*/ 1358900 h 1854200"/>
              <a:gd name="connsiteX3" fmla="*/ 2540000 w 3632200"/>
              <a:gd name="connsiteY3" fmla="*/ 1790700 h 1854200"/>
              <a:gd name="connsiteX4" fmla="*/ 3632200 w 3632200"/>
              <a:gd name="connsiteY4" fmla="*/ 1854200 h 1854200"/>
              <a:gd name="connsiteX0" fmla="*/ 0 w 3632200"/>
              <a:gd name="connsiteY0" fmla="*/ 0 h 1854200"/>
              <a:gd name="connsiteX1" fmla="*/ 508000 w 3632200"/>
              <a:gd name="connsiteY1" fmla="*/ 749300 h 1854200"/>
              <a:gd name="connsiteX2" fmla="*/ 1320800 w 3632200"/>
              <a:gd name="connsiteY2" fmla="*/ 1358900 h 1854200"/>
              <a:gd name="connsiteX3" fmla="*/ 2540000 w 3632200"/>
              <a:gd name="connsiteY3" fmla="*/ 1714500 h 1854200"/>
              <a:gd name="connsiteX4" fmla="*/ 3632200 w 3632200"/>
              <a:gd name="connsiteY4" fmla="*/ 1854200 h 1854200"/>
              <a:gd name="connsiteX0" fmla="*/ 0 w 3632200"/>
              <a:gd name="connsiteY0" fmla="*/ 0 h 1854200"/>
              <a:gd name="connsiteX1" fmla="*/ 508000 w 3632200"/>
              <a:gd name="connsiteY1" fmla="*/ 749300 h 1854200"/>
              <a:gd name="connsiteX2" fmla="*/ 1365458 w 3632200"/>
              <a:gd name="connsiteY2" fmla="*/ 1308100 h 1854200"/>
              <a:gd name="connsiteX3" fmla="*/ 2540000 w 3632200"/>
              <a:gd name="connsiteY3" fmla="*/ 1714500 h 1854200"/>
              <a:gd name="connsiteX4" fmla="*/ 3632200 w 3632200"/>
              <a:gd name="connsiteY4" fmla="*/ 1854200 h 1854200"/>
              <a:gd name="connsiteX0" fmla="*/ 0 w 3632200"/>
              <a:gd name="connsiteY0" fmla="*/ 0 h 1854200"/>
              <a:gd name="connsiteX1" fmla="*/ 552659 w 3632200"/>
              <a:gd name="connsiteY1" fmla="*/ 723900 h 1854200"/>
              <a:gd name="connsiteX2" fmla="*/ 1365458 w 3632200"/>
              <a:gd name="connsiteY2" fmla="*/ 1308100 h 1854200"/>
              <a:gd name="connsiteX3" fmla="*/ 2540000 w 3632200"/>
              <a:gd name="connsiteY3" fmla="*/ 1714500 h 1854200"/>
              <a:gd name="connsiteX4" fmla="*/ 3632200 w 3632200"/>
              <a:gd name="connsiteY4" fmla="*/ 1854200 h 1854200"/>
              <a:gd name="connsiteX0" fmla="*/ 0 w 3423795"/>
              <a:gd name="connsiteY0" fmla="*/ 0 h 1905000"/>
              <a:gd name="connsiteX1" fmla="*/ 344254 w 3423795"/>
              <a:gd name="connsiteY1" fmla="*/ 774700 h 1905000"/>
              <a:gd name="connsiteX2" fmla="*/ 1157053 w 3423795"/>
              <a:gd name="connsiteY2" fmla="*/ 1358900 h 1905000"/>
              <a:gd name="connsiteX3" fmla="*/ 2331595 w 3423795"/>
              <a:gd name="connsiteY3" fmla="*/ 1765300 h 1905000"/>
              <a:gd name="connsiteX4" fmla="*/ 3423795 w 3423795"/>
              <a:gd name="connsiteY4" fmla="*/ 1905000 h 1905000"/>
              <a:gd name="connsiteX0" fmla="*/ 0 w 3423795"/>
              <a:gd name="connsiteY0" fmla="*/ 0 h 1905000"/>
              <a:gd name="connsiteX1" fmla="*/ 344254 w 3423795"/>
              <a:gd name="connsiteY1" fmla="*/ 774700 h 1905000"/>
              <a:gd name="connsiteX2" fmla="*/ 1784749 w 3423795"/>
              <a:gd name="connsiteY2" fmla="*/ 1736420 h 1905000"/>
              <a:gd name="connsiteX3" fmla="*/ 2331595 w 3423795"/>
              <a:gd name="connsiteY3" fmla="*/ 1765300 h 1905000"/>
              <a:gd name="connsiteX4" fmla="*/ 3423795 w 3423795"/>
              <a:gd name="connsiteY4" fmla="*/ 1905000 h 1905000"/>
              <a:gd name="connsiteX0" fmla="*/ 0 w 3423795"/>
              <a:gd name="connsiteY0" fmla="*/ 0 h 1905000"/>
              <a:gd name="connsiteX1" fmla="*/ 843558 w 3423795"/>
              <a:gd name="connsiteY1" fmla="*/ 1100739 h 1905000"/>
              <a:gd name="connsiteX2" fmla="*/ 1784749 w 3423795"/>
              <a:gd name="connsiteY2" fmla="*/ 1736420 h 1905000"/>
              <a:gd name="connsiteX3" fmla="*/ 2331595 w 3423795"/>
              <a:gd name="connsiteY3" fmla="*/ 1765300 h 1905000"/>
              <a:gd name="connsiteX4" fmla="*/ 3423795 w 3423795"/>
              <a:gd name="connsiteY4" fmla="*/ 1905000 h 1905000"/>
              <a:gd name="connsiteX0" fmla="*/ 0 w 3423795"/>
              <a:gd name="connsiteY0" fmla="*/ 0 h 1988380"/>
              <a:gd name="connsiteX1" fmla="*/ 843558 w 3423795"/>
              <a:gd name="connsiteY1" fmla="*/ 1100739 h 1988380"/>
              <a:gd name="connsiteX2" fmla="*/ 1784749 w 3423795"/>
              <a:gd name="connsiteY2" fmla="*/ 1736420 h 1988380"/>
              <a:gd name="connsiteX3" fmla="*/ 2887962 w 3423795"/>
              <a:gd name="connsiteY3" fmla="*/ 1988380 h 1988380"/>
              <a:gd name="connsiteX4" fmla="*/ 3423795 w 3423795"/>
              <a:gd name="connsiteY4" fmla="*/ 1905000 h 1988380"/>
              <a:gd name="connsiteX0" fmla="*/ 0 w 3623516"/>
              <a:gd name="connsiteY0" fmla="*/ 0 h 2093760"/>
              <a:gd name="connsiteX1" fmla="*/ 843558 w 3623516"/>
              <a:gd name="connsiteY1" fmla="*/ 1100739 h 2093760"/>
              <a:gd name="connsiteX2" fmla="*/ 1784749 w 3623516"/>
              <a:gd name="connsiteY2" fmla="*/ 1736420 h 2093760"/>
              <a:gd name="connsiteX3" fmla="*/ 2887962 w 3623516"/>
              <a:gd name="connsiteY3" fmla="*/ 1988380 h 2093760"/>
              <a:gd name="connsiteX4" fmla="*/ 3623516 w 3623516"/>
              <a:gd name="connsiteY4" fmla="*/ 2093760 h 2093760"/>
              <a:gd name="connsiteX0" fmla="*/ 0 w 3623516"/>
              <a:gd name="connsiteY0" fmla="*/ 0 h 2093760"/>
              <a:gd name="connsiteX1" fmla="*/ 843558 w 3623516"/>
              <a:gd name="connsiteY1" fmla="*/ 1100739 h 2093760"/>
              <a:gd name="connsiteX2" fmla="*/ 1827547 w 3623516"/>
              <a:gd name="connsiteY2" fmla="*/ 1839380 h 2093760"/>
              <a:gd name="connsiteX3" fmla="*/ 2887962 w 3623516"/>
              <a:gd name="connsiteY3" fmla="*/ 1988380 h 2093760"/>
              <a:gd name="connsiteX4" fmla="*/ 3623516 w 3623516"/>
              <a:gd name="connsiteY4" fmla="*/ 2093760 h 2093760"/>
              <a:gd name="connsiteX0" fmla="*/ 0 w 3594984"/>
              <a:gd name="connsiteY0" fmla="*/ 0 h 2454120"/>
              <a:gd name="connsiteX1" fmla="*/ 843558 w 3594984"/>
              <a:gd name="connsiteY1" fmla="*/ 1100739 h 2454120"/>
              <a:gd name="connsiteX2" fmla="*/ 1827547 w 3594984"/>
              <a:gd name="connsiteY2" fmla="*/ 1839380 h 2454120"/>
              <a:gd name="connsiteX3" fmla="*/ 2887962 w 3594984"/>
              <a:gd name="connsiteY3" fmla="*/ 1988380 h 2454120"/>
              <a:gd name="connsiteX4" fmla="*/ 3594984 w 3594984"/>
              <a:gd name="connsiteY4" fmla="*/ 2454120 h 2454120"/>
              <a:gd name="connsiteX0" fmla="*/ 0 w 3594984"/>
              <a:gd name="connsiteY0" fmla="*/ 0 h 2454120"/>
              <a:gd name="connsiteX1" fmla="*/ 843558 w 3594984"/>
              <a:gd name="connsiteY1" fmla="*/ 1100739 h 2454120"/>
              <a:gd name="connsiteX2" fmla="*/ 1827547 w 3594984"/>
              <a:gd name="connsiteY2" fmla="*/ 1839380 h 2454120"/>
              <a:gd name="connsiteX3" fmla="*/ 2845165 w 3594984"/>
              <a:gd name="connsiteY3" fmla="*/ 2297260 h 2454120"/>
              <a:gd name="connsiteX4" fmla="*/ 3594984 w 3594984"/>
              <a:gd name="connsiteY4" fmla="*/ 2454120 h 2454120"/>
              <a:gd name="connsiteX0" fmla="*/ 0 w 3851769"/>
              <a:gd name="connsiteY0" fmla="*/ 0 h 2574240"/>
              <a:gd name="connsiteX1" fmla="*/ 843558 w 3851769"/>
              <a:gd name="connsiteY1" fmla="*/ 1100739 h 2574240"/>
              <a:gd name="connsiteX2" fmla="*/ 1827547 w 3851769"/>
              <a:gd name="connsiteY2" fmla="*/ 1839380 h 2574240"/>
              <a:gd name="connsiteX3" fmla="*/ 2845165 w 3851769"/>
              <a:gd name="connsiteY3" fmla="*/ 2297260 h 2574240"/>
              <a:gd name="connsiteX4" fmla="*/ 3851769 w 3851769"/>
              <a:gd name="connsiteY4" fmla="*/ 2574240 h 257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769" h="2574240">
                <a:moveTo>
                  <a:pt x="0" y="0"/>
                </a:moveTo>
                <a:lnTo>
                  <a:pt x="843558" y="1100739"/>
                </a:lnTo>
                <a:lnTo>
                  <a:pt x="1827547" y="1839380"/>
                </a:lnTo>
                <a:lnTo>
                  <a:pt x="2845165" y="2297260"/>
                </a:lnTo>
                <a:lnTo>
                  <a:pt x="3851769" y="2574240"/>
                </a:lnTo>
              </a:path>
            </a:pathLst>
          </a:cu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charset="0"/>
              <a:ea typeface="Cambria" charset="0"/>
              <a:cs typeface="Cambria" charset="0"/>
            </a:endParaRPr>
          </a:p>
        </p:txBody>
      </p:sp>
      <p:sp>
        <p:nvSpPr>
          <p:cNvPr id="8" name="Freeform 7"/>
          <p:cNvSpPr/>
          <p:nvPr/>
        </p:nvSpPr>
        <p:spPr>
          <a:xfrm>
            <a:off x="2971800" y="2683044"/>
            <a:ext cx="2590800" cy="1905000"/>
          </a:xfrm>
          <a:custGeom>
            <a:avLst/>
            <a:gdLst>
              <a:gd name="connsiteX0" fmla="*/ 0 w 3632200"/>
              <a:gd name="connsiteY0" fmla="*/ 0 h 1854200"/>
              <a:gd name="connsiteX1" fmla="*/ 508000 w 3632200"/>
              <a:gd name="connsiteY1" fmla="*/ 749300 h 1854200"/>
              <a:gd name="connsiteX2" fmla="*/ 1320800 w 3632200"/>
              <a:gd name="connsiteY2" fmla="*/ 1358900 h 1854200"/>
              <a:gd name="connsiteX3" fmla="*/ 2540000 w 3632200"/>
              <a:gd name="connsiteY3" fmla="*/ 1790700 h 1854200"/>
              <a:gd name="connsiteX4" fmla="*/ 3632200 w 3632200"/>
              <a:gd name="connsiteY4" fmla="*/ 1854200 h 1854200"/>
              <a:gd name="connsiteX0" fmla="*/ 0 w 3542358"/>
              <a:gd name="connsiteY0" fmla="*/ 0 h 1917700"/>
              <a:gd name="connsiteX1" fmla="*/ 418158 w 3542358"/>
              <a:gd name="connsiteY1" fmla="*/ 812800 h 1917700"/>
              <a:gd name="connsiteX2" fmla="*/ 1230958 w 3542358"/>
              <a:gd name="connsiteY2" fmla="*/ 1422400 h 1917700"/>
              <a:gd name="connsiteX3" fmla="*/ 2450158 w 3542358"/>
              <a:gd name="connsiteY3" fmla="*/ 1854200 h 1917700"/>
              <a:gd name="connsiteX4" fmla="*/ 3542358 w 3542358"/>
              <a:gd name="connsiteY4" fmla="*/ 1917700 h 1917700"/>
              <a:gd name="connsiteX0" fmla="*/ 0 w 3542358"/>
              <a:gd name="connsiteY0" fmla="*/ 0 h 1917700"/>
              <a:gd name="connsiteX1" fmla="*/ 418158 w 3542358"/>
              <a:gd name="connsiteY1" fmla="*/ 812800 h 1917700"/>
              <a:gd name="connsiteX2" fmla="*/ 1166785 w 3542358"/>
              <a:gd name="connsiteY2" fmla="*/ 1371600 h 1917700"/>
              <a:gd name="connsiteX3" fmla="*/ 2450158 w 3542358"/>
              <a:gd name="connsiteY3" fmla="*/ 1854200 h 1917700"/>
              <a:gd name="connsiteX4" fmla="*/ 3542358 w 3542358"/>
              <a:gd name="connsiteY4" fmla="*/ 1917700 h 1917700"/>
              <a:gd name="connsiteX0" fmla="*/ 0 w 3542358"/>
              <a:gd name="connsiteY0" fmla="*/ 0 h 1917700"/>
              <a:gd name="connsiteX1" fmla="*/ 418158 w 3542358"/>
              <a:gd name="connsiteY1" fmla="*/ 812800 h 1917700"/>
              <a:gd name="connsiteX2" fmla="*/ 1181545 w 3542358"/>
              <a:gd name="connsiteY2" fmla="*/ 1282700 h 1917700"/>
              <a:gd name="connsiteX3" fmla="*/ 2450158 w 3542358"/>
              <a:gd name="connsiteY3" fmla="*/ 1854200 h 1917700"/>
              <a:gd name="connsiteX4" fmla="*/ 3542358 w 3542358"/>
              <a:gd name="connsiteY4" fmla="*/ 1917700 h 1917700"/>
              <a:gd name="connsiteX0" fmla="*/ 0 w 3542358"/>
              <a:gd name="connsiteY0" fmla="*/ 0 h 1917700"/>
              <a:gd name="connsiteX1" fmla="*/ 418158 w 3542358"/>
              <a:gd name="connsiteY1" fmla="*/ 812800 h 1917700"/>
              <a:gd name="connsiteX2" fmla="*/ 1181545 w 3542358"/>
              <a:gd name="connsiteY2" fmla="*/ 1282700 h 1917700"/>
              <a:gd name="connsiteX3" fmla="*/ 2036883 w 3542358"/>
              <a:gd name="connsiteY3" fmla="*/ 1663700 h 1917700"/>
              <a:gd name="connsiteX4" fmla="*/ 3542358 w 3542358"/>
              <a:gd name="connsiteY4" fmla="*/ 1917700 h 1917700"/>
              <a:gd name="connsiteX0" fmla="*/ 0 w 3542358"/>
              <a:gd name="connsiteY0" fmla="*/ 0 h 1917700"/>
              <a:gd name="connsiteX1" fmla="*/ 418158 w 3542358"/>
              <a:gd name="connsiteY1" fmla="*/ 812800 h 1917700"/>
              <a:gd name="connsiteX2" fmla="*/ 1019187 w 3542358"/>
              <a:gd name="connsiteY2" fmla="*/ 1308100 h 1917700"/>
              <a:gd name="connsiteX3" fmla="*/ 2036883 w 3542358"/>
              <a:gd name="connsiteY3" fmla="*/ 1663700 h 1917700"/>
              <a:gd name="connsiteX4" fmla="*/ 3542358 w 3542358"/>
              <a:gd name="connsiteY4" fmla="*/ 1917700 h 1917700"/>
              <a:gd name="connsiteX0" fmla="*/ 0 w 3542358"/>
              <a:gd name="connsiteY0" fmla="*/ 0 h 1917700"/>
              <a:gd name="connsiteX1" fmla="*/ 418158 w 3542358"/>
              <a:gd name="connsiteY1" fmla="*/ 812800 h 1917700"/>
              <a:gd name="connsiteX2" fmla="*/ 1019187 w 3542358"/>
              <a:gd name="connsiteY2" fmla="*/ 1308100 h 1917700"/>
              <a:gd name="connsiteX3" fmla="*/ 2036883 w 3542358"/>
              <a:gd name="connsiteY3" fmla="*/ 1676400 h 1917700"/>
              <a:gd name="connsiteX4" fmla="*/ 3542358 w 3542358"/>
              <a:gd name="connsiteY4" fmla="*/ 1917700 h 1917700"/>
              <a:gd name="connsiteX0" fmla="*/ 0 w 3025764"/>
              <a:gd name="connsiteY0" fmla="*/ 0 h 1828800"/>
              <a:gd name="connsiteX1" fmla="*/ 418158 w 3025764"/>
              <a:gd name="connsiteY1" fmla="*/ 812800 h 1828800"/>
              <a:gd name="connsiteX2" fmla="*/ 1019187 w 3025764"/>
              <a:gd name="connsiteY2" fmla="*/ 1308100 h 1828800"/>
              <a:gd name="connsiteX3" fmla="*/ 2036883 w 3025764"/>
              <a:gd name="connsiteY3" fmla="*/ 1676400 h 1828800"/>
              <a:gd name="connsiteX4" fmla="*/ 3025764 w 3025764"/>
              <a:gd name="connsiteY4" fmla="*/ 1828800 h 1828800"/>
              <a:gd name="connsiteX0" fmla="*/ 0 w 3247161"/>
              <a:gd name="connsiteY0" fmla="*/ 0 h 1879600"/>
              <a:gd name="connsiteX1" fmla="*/ 418158 w 3247161"/>
              <a:gd name="connsiteY1" fmla="*/ 812800 h 1879600"/>
              <a:gd name="connsiteX2" fmla="*/ 1019187 w 3247161"/>
              <a:gd name="connsiteY2" fmla="*/ 1308100 h 1879600"/>
              <a:gd name="connsiteX3" fmla="*/ 2036883 w 3247161"/>
              <a:gd name="connsiteY3" fmla="*/ 1676400 h 1879600"/>
              <a:gd name="connsiteX4" fmla="*/ 3247161 w 3247161"/>
              <a:gd name="connsiteY4" fmla="*/ 1879600 h 1879600"/>
              <a:gd name="connsiteX0" fmla="*/ 0 w 3247161"/>
              <a:gd name="connsiteY0" fmla="*/ 0 h 1879600"/>
              <a:gd name="connsiteX1" fmla="*/ 418158 w 3247161"/>
              <a:gd name="connsiteY1" fmla="*/ 812800 h 1879600"/>
              <a:gd name="connsiteX2" fmla="*/ 1019187 w 3247161"/>
              <a:gd name="connsiteY2" fmla="*/ 1308100 h 1879600"/>
              <a:gd name="connsiteX3" fmla="*/ 1830246 w 3247161"/>
              <a:gd name="connsiteY3" fmla="*/ 1689100 h 1879600"/>
              <a:gd name="connsiteX4" fmla="*/ 3247161 w 3247161"/>
              <a:gd name="connsiteY4" fmla="*/ 1879600 h 1879600"/>
              <a:gd name="connsiteX0" fmla="*/ 0 w 3055283"/>
              <a:gd name="connsiteY0" fmla="*/ 0 h 1879600"/>
              <a:gd name="connsiteX1" fmla="*/ 418158 w 3055283"/>
              <a:gd name="connsiteY1" fmla="*/ 812800 h 1879600"/>
              <a:gd name="connsiteX2" fmla="*/ 1019187 w 3055283"/>
              <a:gd name="connsiteY2" fmla="*/ 1308100 h 1879600"/>
              <a:gd name="connsiteX3" fmla="*/ 1830246 w 3055283"/>
              <a:gd name="connsiteY3" fmla="*/ 1689100 h 1879600"/>
              <a:gd name="connsiteX4" fmla="*/ 3055283 w 3055283"/>
              <a:gd name="connsiteY4" fmla="*/ 1879600 h 1879600"/>
              <a:gd name="connsiteX0" fmla="*/ 0 w 3011004"/>
              <a:gd name="connsiteY0" fmla="*/ 0 h 1905000"/>
              <a:gd name="connsiteX1" fmla="*/ 418158 w 3011004"/>
              <a:gd name="connsiteY1" fmla="*/ 812800 h 1905000"/>
              <a:gd name="connsiteX2" fmla="*/ 1019187 w 3011004"/>
              <a:gd name="connsiteY2" fmla="*/ 1308100 h 1905000"/>
              <a:gd name="connsiteX3" fmla="*/ 1830246 w 3011004"/>
              <a:gd name="connsiteY3" fmla="*/ 1689100 h 1905000"/>
              <a:gd name="connsiteX4" fmla="*/ 3011004 w 3011004"/>
              <a:gd name="connsiteY4" fmla="*/ 190500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004" h="1905000">
                <a:moveTo>
                  <a:pt x="0" y="0"/>
                </a:moveTo>
                <a:lnTo>
                  <a:pt x="418158" y="812800"/>
                </a:lnTo>
                <a:lnTo>
                  <a:pt x="1019187" y="1308100"/>
                </a:lnTo>
                <a:lnTo>
                  <a:pt x="1830246" y="1689100"/>
                </a:lnTo>
                <a:lnTo>
                  <a:pt x="3011004" y="1905000"/>
                </a:lnTo>
              </a:path>
            </a:pathLst>
          </a:custGeom>
          <a:no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charset="0"/>
              <a:ea typeface="Cambria" charset="0"/>
              <a:cs typeface="Cambria" charset="0"/>
            </a:endParaRPr>
          </a:p>
        </p:txBody>
      </p:sp>
      <p:sp>
        <p:nvSpPr>
          <p:cNvPr id="9" name="TextBox 8"/>
          <p:cNvSpPr txBox="1"/>
          <p:nvPr/>
        </p:nvSpPr>
        <p:spPr>
          <a:xfrm rot="16200000">
            <a:off x="1080237" y="3225938"/>
            <a:ext cx="2511778" cy="400110"/>
          </a:xfrm>
          <a:prstGeom prst="rect">
            <a:avLst/>
          </a:prstGeom>
          <a:noFill/>
        </p:spPr>
        <p:txBody>
          <a:bodyPr wrap="none" rtlCol="0">
            <a:spAutoFit/>
          </a:bodyPr>
          <a:lstStyle/>
          <a:p>
            <a:r>
              <a:rPr lang="en-US" sz="2000" dirty="0" smtClean="0">
                <a:latin typeface="Cambria" charset="0"/>
                <a:ea typeface="Cambria" charset="0"/>
                <a:cs typeface="Cambria" charset="0"/>
              </a:rPr>
              <a:t>Error at Convergence</a:t>
            </a:r>
            <a:endParaRPr lang="en-US" sz="2000" dirty="0">
              <a:latin typeface="Cambria" charset="0"/>
              <a:ea typeface="Cambria" charset="0"/>
              <a:cs typeface="Cambria" charset="0"/>
            </a:endParaRPr>
          </a:p>
        </p:txBody>
      </p:sp>
      <p:sp>
        <p:nvSpPr>
          <p:cNvPr id="10" name="TextBox 9"/>
          <p:cNvSpPr txBox="1"/>
          <p:nvPr/>
        </p:nvSpPr>
        <p:spPr>
          <a:xfrm>
            <a:off x="3708425" y="5155823"/>
            <a:ext cx="1117550" cy="400110"/>
          </a:xfrm>
          <a:prstGeom prst="rect">
            <a:avLst/>
          </a:prstGeom>
          <a:noFill/>
        </p:spPr>
        <p:txBody>
          <a:bodyPr wrap="none" rtlCol="0">
            <a:spAutoFit/>
          </a:bodyPr>
          <a:lstStyle/>
          <a:p>
            <a:r>
              <a:rPr lang="en-US" sz="2000" dirty="0" smtClean="0">
                <a:latin typeface="Cambria" charset="0"/>
                <a:ea typeface="Cambria" charset="0"/>
                <a:cs typeface="Cambria" charset="0"/>
              </a:rPr>
              <a:t>Runtime</a:t>
            </a:r>
            <a:endParaRPr lang="en-US" sz="2000" dirty="0">
              <a:latin typeface="Cambria" charset="0"/>
              <a:ea typeface="Cambria" charset="0"/>
              <a:cs typeface="Cambria" charset="0"/>
            </a:endParaRPr>
          </a:p>
        </p:txBody>
      </p:sp>
      <p:sp>
        <p:nvSpPr>
          <p:cNvPr id="11" name="Oval 10"/>
          <p:cNvSpPr/>
          <p:nvPr/>
        </p:nvSpPr>
        <p:spPr>
          <a:xfrm>
            <a:off x="5486400" y="4518194"/>
            <a:ext cx="101600" cy="1016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charset="0"/>
              <a:ea typeface="Cambria" charset="0"/>
              <a:cs typeface="Cambria" charset="0"/>
            </a:endParaRPr>
          </a:p>
        </p:txBody>
      </p:sp>
      <p:sp>
        <p:nvSpPr>
          <p:cNvPr id="12" name="Oval 11"/>
          <p:cNvSpPr/>
          <p:nvPr/>
        </p:nvSpPr>
        <p:spPr>
          <a:xfrm>
            <a:off x="4546600" y="4340394"/>
            <a:ext cx="101600" cy="1016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charset="0"/>
              <a:ea typeface="Cambria" charset="0"/>
              <a:cs typeface="Cambria" charset="0"/>
            </a:endParaRPr>
          </a:p>
        </p:txBody>
      </p:sp>
      <p:sp>
        <p:nvSpPr>
          <p:cNvPr id="13" name="Oval 12"/>
          <p:cNvSpPr/>
          <p:nvPr/>
        </p:nvSpPr>
        <p:spPr>
          <a:xfrm>
            <a:off x="3263900" y="3425993"/>
            <a:ext cx="101600" cy="1016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charset="0"/>
              <a:ea typeface="Cambria" charset="0"/>
              <a:cs typeface="Cambria" charset="0"/>
            </a:endParaRPr>
          </a:p>
        </p:txBody>
      </p:sp>
      <p:sp>
        <p:nvSpPr>
          <p:cNvPr id="14" name="Oval 13"/>
          <p:cNvSpPr/>
          <p:nvPr/>
        </p:nvSpPr>
        <p:spPr>
          <a:xfrm>
            <a:off x="3908721" y="3997494"/>
            <a:ext cx="101600" cy="1016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charset="0"/>
              <a:ea typeface="Cambria" charset="0"/>
              <a:cs typeface="Cambria" charset="0"/>
            </a:endParaRPr>
          </a:p>
        </p:txBody>
      </p:sp>
      <p:sp>
        <p:nvSpPr>
          <p:cNvPr id="15" name="Oval 14"/>
          <p:cNvSpPr/>
          <p:nvPr/>
        </p:nvSpPr>
        <p:spPr>
          <a:xfrm>
            <a:off x="2933700" y="2663993"/>
            <a:ext cx="101600" cy="1016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charset="0"/>
              <a:ea typeface="Cambria" charset="0"/>
              <a:cs typeface="Cambria" charset="0"/>
            </a:endParaRPr>
          </a:p>
        </p:txBody>
      </p:sp>
      <p:sp>
        <p:nvSpPr>
          <p:cNvPr id="16" name="TextBox 15"/>
          <p:cNvSpPr txBox="1"/>
          <p:nvPr/>
        </p:nvSpPr>
        <p:spPr>
          <a:xfrm>
            <a:off x="2523599" y="1982220"/>
            <a:ext cx="1181922" cy="646331"/>
          </a:xfrm>
          <a:prstGeom prst="rect">
            <a:avLst/>
          </a:prstGeom>
          <a:noFill/>
        </p:spPr>
        <p:txBody>
          <a:bodyPr wrap="square" rtlCol="0">
            <a:spAutoFit/>
          </a:bodyPr>
          <a:lstStyle/>
          <a:p>
            <a:pPr algn="ctr"/>
            <a:r>
              <a:rPr lang="en-US" dirty="0" err="1" smtClean="0">
                <a:latin typeface="Cambria" charset="0"/>
                <a:ea typeface="Cambria" charset="0"/>
                <a:cs typeface="Cambria" charset="0"/>
              </a:rPr>
              <a:t>Async</a:t>
            </a:r>
            <a:r>
              <a:rPr lang="en-US" dirty="0" smtClean="0">
                <a:latin typeface="Cambria" charset="0"/>
                <a:ea typeface="Cambria" charset="0"/>
                <a:cs typeface="Cambria" charset="0"/>
              </a:rPr>
              <a:t> SGD</a:t>
            </a:r>
            <a:endParaRPr lang="en-US" dirty="0">
              <a:latin typeface="Cambria" charset="0"/>
              <a:ea typeface="Cambria" charset="0"/>
              <a:cs typeface="Cambria" charset="0"/>
            </a:endParaRPr>
          </a:p>
        </p:txBody>
      </p:sp>
      <p:sp>
        <p:nvSpPr>
          <p:cNvPr id="17" name="TextBox 16"/>
          <p:cNvSpPr txBox="1"/>
          <p:nvPr/>
        </p:nvSpPr>
        <p:spPr>
          <a:xfrm>
            <a:off x="4898608" y="2377212"/>
            <a:ext cx="1690206" cy="369332"/>
          </a:xfrm>
          <a:prstGeom prst="rect">
            <a:avLst/>
          </a:prstGeom>
          <a:noFill/>
        </p:spPr>
        <p:txBody>
          <a:bodyPr wrap="none" rtlCol="0">
            <a:spAutoFit/>
          </a:bodyPr>
          <a:lstStyle/>
          <a:p>
            <a:r>
              <a:rPr lang="en-US" b="1" dirty="0" smtClean="0">
                <a:solidFill>
                  <a:schemeClr val="accent6">
                    <a:lumMod val="75000"/>
                  </a:schemeClr>
                </a:solidFill>
                <a:latin typeface="Cambria" charset="0"/>
                <a:ea typeface="Cambria" charset="0"/>
                <a:cs typeface="Cambria" charset="0"/>
              </a:rPr>
              <a:t>K-Batch </a:t>
            </a:r>
            <a:r>
              <a:rPr lang="en-US" b="1" dirty="0" err="1" smtClean="0">
                <a:solidFill>
                  <a:schemeClr val="accent6">
                    <a:lumMod val="75000"/>
                  </a:schemeClr>
                </a:solidFill>
                <a:latin typeface="Cambria" charset="0"/>
                <a:ea typeface="Cambria" charset="0"/>
                <a:cs typeface="Cambria" charset="0"/>
              </a:rPr>
              <a:t>Async</a:t>
            </a:r>
            <a:endParaRPr lang="en-US" b="1" dirty="0">
              <a:solidFill>
                <a:schemeClr val="accent6">
                  <a:lumMod val="75000"/>
                </a:schemeClr>
              </a:solidFill>
              <a:latin typeface="Cambria" charset="0"/>
              <a:ea typeface="Cambria" charset="0"/>
              <a:cs typeface="Cambria" charset="0"/>
            </a:endParaRPr>
          </a:p>
        </p:txBody>
      </p:sp>
      <p:sp>
        <p:nvSpPr>
          <p:cNvPr id="18" name="TextBox 17"/>
          <p:cNvSpPr txBox="1"/>
          <p:nvPr/>
        </p:nvSpPr>
        <p:spPr>
          <a:xfrm>
            <a:off x="4936708" y="2736680"/>
            <a:ext cx="1511568" cy="369332"/>
          </a:xfrm>
          <a:prstGeom prst="rect">
            <a:avLst/>
          </a:prstGeom>
          <a:noFill/>
        </p:spPr>
        <p:txBody>
          <a:bodyPr wrap="none" rtlCol="0">
            <a:spAutoFit/>
          </a:bodyPr>
          <a:lstStyle/>
          <a:p>
            <a:r>
              <a:rPr lang="en-US" b="1" dirty="0" smtClean="0">
                <a:solidFill>
                  <a:schemeClr val="accent2"/>
                </a:solidFill>
                <a:latin typeface="Cambria" charset="0"/>
                <a:ea typeface="Cambria" charset="0"/>
                <a:cs typeface="Cambria" charset="0"/>
              </a:rPr>
              <a:t>K-</a:t>
            </a:r>
            <a:r>
              <a:rPr lang="en-US" b="1" dirty="0" err="1" smtClean="0">
                <a:solidFill>
                  <a:schemeClr val="accent2"/>
                </a:solidFill>
                <a:latin typeface="Cambria" charset="0"/>
                <a:ea typeface="Cambria" charset="0"/>
                <a:cs typeface="Cambria" charset="0"/>
              </a:rPr>
              <a:t>Async</a:t>
            </a:r>
            <a:r>
              <a:rPr lang="en-US" b="1" dirty="0" smtClean="0">
                <a:solidFill>
                  <a:schemeClr val="accent2"/>
                </a:solidFill>
                <a:latin typeface="Cambria" charset="0"/>
                <a:ea typeface="Cambria" charset="0"/>
                <a:cs typeface="Cambria" charset="0"/>
              </a:rPr>
              <a:t> SGD</a:t>
            </a:r>
            <a:endParaRPr lang="en-US" b="1" dirty="0">
              <a:solidFill>
                <a:schemeClr val="accent2"/>
              </a:solidFill>
              <a:latin typeface="Cambria" charset="0"/>
              <a:ea typeface="Cambria" charset="0"/>
              <a:cs typeface="Cambria" charset="0"/>
            </a:endParaRPr>
          </a:p>
        </p:txBody>
      </p:sp>
      <p:sp>
        <p:nvSpPr>
          <p:cNvPr id="19" name="Oval 18"/>
          <p:cNvSpPr/>
          <p:nvPr/>
        </p:nvSpPr>
        <p:spPr>
          <a:xfrm>
            <a:off x="5420021" y="4314994"/>
            <a:ext cx="101600" cy="101600"/>
          </a:xfrm>
          <a:prstGeom prst="ellipse">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charset="0"/>
              <a:ea typeface="Cambria" charset="0"/>
              <a:cs typeface="Cambria" charset="0"/>
            </a:endParaRPr>
          </a:p>
        </p:txBody>
      </p:sp>
      <p:sp>
        <p:nvSpPr>
          <p:cNvPr id="20" name="Oval 19"/>
          <p:cNvSpPr/>
          <p:nvPr/>
        </p:nvSpPr>
        <p:spPr>
          <a:xfrm>
            <a:off x="4518321" y="3959394"/>
            <a:ext cx="101600" cy="101600"/>
          </a:xfrm>
          <a:prstGeom prst="ellipse">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charset="0"/>
              <a:ea typeface="Cambria" charset="0"/>
              <a:cs typeface="Cambria" charset="0"/>
            </a:endParaRPr>
          </a:p>
        </p:txBody>
      </p:sp>
      <p:sp>
        <p:nvSpPr>
          <p:cNvPr id="21" name="Oval 20"/>
          <p:cNvSpPr/>
          <p:nvPr/>
        </p:nvSpPr>
        <p:spPr>
          <a:xfrm>
            <a:off x="3642021" y="3425994"/>
            <a:ext cx="101600" cy="101600"/>
          </a:xfrm>
          <a:prstGeom prst="ellipse">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charset="0"/>
              <a:ea typeface="Cambria" charset="0"/>
              <a:cs typeface="Cambria" charset="0"/>
            </a:endParaRPr>
          </a:p>
        </p:txBody>
      </p:sp>
      <p:sp>
        <p:nvSpPr>
          <p:cNvPr id="22" name="Oval 21"/>
          <p:cNvSpPr/>
          <p:nvPr/>
        </p:nvSpPr>
        <p:spPr>
          <a:xfrm>
            <a:off x="6309021" y="4518194"/>
            <a:ext cx="101600" cy="101600"/>
          </a:xfrm>
          <a:prstGeom prst="ellipse">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charset="0"/>
              <a:ea typeface="Cambria" charset="0"/>
              <a:cs typeface="Cambria" charset="0"/>
            </a:endParaRPr>
          </a:p>
        </p:txBody>
      </p:sp>
      <p:cxnSp>
        <p:nvCxnSpPr>
          <p:cNvPr id="23" name="Straight Connector 22"/>
          <p:cNvCxnSpPr/>
          <p:nvPr/>
        </p:nvCxnSpPr>
        <p:spPr>
          <a:xfrm>
            <a:off x="4624053" y="2898944"/>
            <a:ext cx="27455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636753" y="2568744"/>
            <a:ext cx="274555" cy="0"/>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454915" y="4469537"/>
            <a:ext cx="587020" cy="369332"/>
          </a:xfrm>
          <a:prstGeom prst="rect">
            <a:avLst/>
          </a:prstGeom>
          <a:noFill/>
        </p:spPr>
        <p:txBody>
          <a:bodyPr wrap="none" rtlCol="0">
            <a:spAutoFit/>
          </a:bodyPr>
          <a:lstStyle/>
          <a:p>
            <a:r>
              <a:rPr lang="en-US" dirty="0" smtClean="0">
                <a:latin typeface="Cambria" charset="0"/>
                <a:ea typeface="Cambria" charset="0"/>
                <a:cs typeface="Cambria" charset="0"/>
              </a:rPr>
              <a:t>K=4</a:t>
            </a:r>
            <a:endParaRPr lang="en-US" dirty="0">
              <a:latin typeface="Cambria" charset="0"/>
              <a:ea typeface="Cambria" charset="0"/>
              <a:cs typeface="Cambria" charset="0"/>
            </a:endParaRPr>
          </a:p>
        </p:txBody>
      </p:sp>
      <p:sp>
        <p:nvSpPr>
          <p:cNvPr id="26" name="TextBox 25"/>
          <p:cNvSpPr txBox="1"/>
          <p:nvPr/>
        </p:nvSpPr>
        <p:spPr>
          <a:xfrm>
            <a:off x="3614657" y="4079528"/>
            <a:ext cx="596638" cy="369332"/>
          </a:xfrm>
          <a:prstGeom prst="rect">
            <a:avLst/>
          </a:prstGeom>
          <a:noFill/>
        </p:spPr>
        <p:txBody>
          <a:bodyPr wrap="none" rtlCol="0">
            <a:spAutoFit/>
          </a:bodyPr>
          <a:lstStyle/>
          <a:p>
            <a:r>
              <a:rPr lang="en-US" smtClean="0">
                <a:latin typeface="Cambria" charset="0"/>
                <a:ea typeface="Cambria" charset="0"/>
                <a:cs typeface="Cambria" charset="0"/>
              </a:rPr>
              <a:t>K=3</a:t>
            </a:r>
            <a:endParaRPr lang="en-US" dirty="0">
              <a:latin typeface="Cambria" charset="0"/>
              <a:ea typeface="Cambria" charset="0"/>
              <a:cs typeface="Cambria" charset="0"/>
            </a:endParaRPr>
          </a:p>
        </p:txBody>
      </p:sp>
      <p:sp>
        <p:nvSpPr>
          <p:cNvPr id="27" name="TextBox 26"/>
          <p:cNvSpPr txBox="1"/>
          <p:nvPr/>
        </p:nvSpPr>
        <p:spPr>
          <a:xfrm>
            <a:off x="2930915" y="3527593"/>
            <a:ext cx="587020" cy="369332"/>
          </a:xfrm>
          <a:prstGeom prst="rect">
            <a:avLst/>
          </a:prstGeom>
          <a:noFill/>
        </p:spPr>
        <p:txBody>
          <a:bodyPr wrap="none" rtlCol="0">
            <a:spAutoFit/>
          </a:bodyPr>
          <a:lstStyle/>
          <a:p>
            <a:r>
              <a:rPr lang="en-US" dirty="0" smtClean="0">
                <a:latin typeface="Cambria" charset="0"/>
                <a:ea typeface="Cambria" charset="0"/>
                <a:cs typeface="Cambria" charset="0"/>
              </a:rPr>
              <a:t>K=2</a:t>
            </a:r>
            <a:endParaRPr lang="en-US" dirty="0">
              <a:latin typeface="Cambria" charset="0"/>
              <a:ea typeface="Cambria" charset="0"/>
              <a:cs typeface="Cambria" charset="0"/>
            </a:endParaRPr>
          </a:p>
        </p:txBody>
      </p:sp>
      <p:sp>
        <p:nvSpPr>
          <p:cNvPr id="28" name="TextBox 27"/>
          <p:cNvSpPr txBox="1"/>
          <p:nvPr/>
        </p:nvSpPr>
        <p:spPr>
          <a:xfrm>
            <a:off x="3868657" y="3221246"/>
            <a:ext cx="587020" cy="369332"/>
          </a:xfrm>
          <a:prstGeom prst="rect">
            <a:avLst/>
          </a:prstGeom>
          <a:noFill/>
        </p:spPr>
        <p:txBody>
          <a:bodyPr wrap="none" rtlCol="0">
            <a:spAutoFit/>
          </a:bodyPr>
          <a:lstStyle/>
          <a:p>
            <a:r>
              <a:rPr lang="en-US" dirty="0" smtClean="0">
                <a:latin typeface="Cambria" charset="0"/>
                <a:ea typeface="Cambria" charset="0"/>
                <a:cs typeface="Cambria" charset="0"/>
              </a:rPr>
              <a:t>K=2</a:t>
            </a:r>
            <a:endParaRPr lang="en-US" dirty="0">
              <a:latin typeface="Cambria" charset="0"/>
              <a:ea typeface="Cambria" charset="0"/>
              <a:cs typeface="Cambria" charset="0"/>
            </a:endParaRPr>
          </a:p>
        </p:txBody>
      </p:sp>
      <p:sp>
        <p:nvSpPr>
          <p:cNvPr id="29" name="TextBox 28"/>
          <p:cNvSpPr txBox="1"/>
          <p:nvPr/>
        </p:nvSpPr>
        <p:spPr>
          <a:xfrm>
            <a:off x="6194387" y="3858960"/>
            <a:ext cx="710650" cy="646331"/>
          </a:xfrm>
          <a:prstGeom prst="rect">
            <a:avLst/>
          </a:prstGeom>
          <a:noFill/>
        </p:spPr>
        <p:txBody>
          <a:bodyPr wrap="square" rtlCol="0">
            <a:spAutoFit/>
          </a:bodyPr>
          <a:lstStyle/>
          <a:p>
            <a:r>
              <a:rPr lang="en-US" dirty="0" err="1" smtClean="0">
                <a:latin typeface="Cambria" charset="0"/>
                <a:ea typeface="Cambria" charset="0"/>
                <a:cs typeface="Cambria" charset="0"/>
              </a:rPr>
              <a:t>FullySync</a:t>
            </a:r>
            <a:endParaRPr lang="en-US" dirty="0">
              <a:latin typeface="Cambria" charset="0"/>
              <a:ea typeface="Cambria" charset="0"/>
              <a:cs typeface="Cambria" charset="0"/>
            </a:endParaRPr>
          </a:p>
        </p:txBody>
      </p:sp>
      <p:sp>
        <p:nvSpPr>
          <p:cNvPr id="30" name="TextBox 29"/>
          <p:cNvSpPr txBox="1"/>
          <p:nvPr/>
        </p:nvSpPr>
        <p:spPr>
          <a:xfrm>
            <a:off x="5336062" y="4624346"/>
            <a:ext cx="794015" cy="646331"/>
          </a:xfrm>
          <a:prstGeom prst="rect">
            <a:avLst/>
          </a:prstGeom>
          <a:noFill/>
        </p:spPr>
        <p:txBody>
          <a:bodyPr wrap="square" rtlCol="0">
            <a:spAutoFit/>
          </a:bodyPr>
          <a:lstStyle/>
          <a:p>
            <a:r>
              <a:rPr lang="en-US" dirty="0" smtClean="0">
                <a:latin typeface="Cambria" charset="0"/>
                <a:ea typeface="Cambria" charset="0"/>
                <a:cs typeface="Cambria" charset="0"/>
              </a:rPr>
              <a:t>Batch Sync</a:t>
            </a:r>
            <a:endParaRPr lang="en-US" dirty="0">
              <a:latin typeface="Cambria" charset="0"/>
              <a:ea typeface="Cambria" charset="0"/>
              <a:cs typeface="Cambria" charset="0"/>
            </a:endParaRPr>
          </a:p>
        </p:txBody>
      </p:sp>
      <p:sp>
        <p:nvSpPr>
          <p:cNvPr id="31" name="TextBox 30"/>
          <p:cNvSpPr txBox="1"/>
          <p:nvPr/>
        </p:nvSpPr>
        <p:spPr>
          <a:xfrm>
            <a:off x="4554722" y="3710197"/>
            <a:ext cx="596638" cy="369332"/>
          </a:xfrm>
          <a:prstGeom prst="rect">
            <a:avLst/>
          </a:prstGeom>
          <a:noFill/>
        </p:spPr>
        <p:txBody>
          <a:bodyPr wrap="none" rtlCol="0">
            <a:spAutoFit/>
          </a:bodyPr>
          <a:lstStyle/>
          <a:p>
            <a:r>
              <a:rPr lang="en-US" smtClean="0">
                <a:latin typeface="Cambria" charset="0"/>
                <a:ea typeface="Cambria" charset="0"/>
                <a:cs typeface="Cambria" charset="0"/>
              </a:rPr>
              <a:t>K=3</a:t>
            </a:r>
            <a:endParaRPr lang="en-US" dirty="0">
              <a:latin typeface="Cambria" charset="0"/>
              <a:ea typeface="Cambria" charset="0"/>
              <a:cs typeface="Cambria" charset="0"/>
            </a:endParaRPr>
          </a:p>
        </p:txBody>
      </p:sp>
      <p:sp>
        <p:nvSpPr>
          <p:cNvPr id="32" name="TextBox 31"/>
          <p:cNvSpPr txBox="1"/>
          <p:nvPr/>
        </p:nvSpPr>
        <p:spPr>
          <a:xfrm>
            <a:off x="5278622" y="3962728"/>
            <a:ext cx="587020" cy="369332"/>
          </a:xfrm>
          <a:prstGeom prst="rect">
            <a:avLst/>
          </a:prstGeom>
          <a:noFill/>
        </p:spPr>
        <p:txBody>
          <a:bodyPr wrap="none" rtlCol="0">
            <a:spAutoFit/>
          </a:bodyPr>
          <a:lstStyle/>
          <a:p>
            <a:r>
              <a:rPr lang="en-US" dirty="0" smtClean="0">
                <a:latin typeface="Cambria" charset="0"/>
                <a:ea typeface="Cambria" charset="0"/>
                <a:cs typeface="Cambria" charset="0"/>
              </a:rPr>
              <a:t>K=4</a:t>
            </a:r>
            <a:endParaRPr lang="en-US" dirty="0">
              <a:latin typeface="Cambria" charset="0"/>
              <a:ea typeface="Cambria" charset="0"/>
              <a:cs typeface="Cambria" charset="0"/>
            </a:endParaRPr>
          </a:p>
        </p:txBody>
      </p:sp>
    </p:spTree>
    <p:extLst>
      <p:ext uri="{BB962C8B-B14F-4D97-AF65-F5344CB8AC3E}">
        <p14:creationId xmlns:p14="http://schemas.microsoft.com/office/powerpoint/2010/main" val="1295846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039" y="193132"/>
            <a:ext cx="8229600" cy="1143000"/>
          </a:xfrm>
        </p:spPr>
        <p:txBody>
          <a:bodyPr>
            <a:normAutofit/>
          </a:bodyPr>
          <a:lstStyle/>
          <a:p>
            <a:r>
              <a:rPr lang="en-US" dirty="0" smtClean="0"/>
              <a:t>Key Takeaways</a:t>
            </a:r>
            <a:endParaRPr lang="en-US" dirty="0"/>
          </a:p>
        </p:txBody>
      </p:sp>
      <p:sp>
        <p:nvSpPr>
          <p:cNvPr id="3" name="TextBox 2"/>
          <p:cNvSpPr txBox="1"/>
          <p:nvPr/>
        </p:nvSpPr>
        <p:spPr>
          <a:xfrm>
            <a:off x="549039" y="2523522"/>
            <a:ext cx="2595582" cy="820738"/>
          </a:xfrm>
          <a:prstGeom prst="rect">
            <a:avLst/>
          </a:prstGeom>
          <a:noFill/>
        </p:spPr>
        <p:txBody>
          <a:bodyPr wrap="none" rtlCol="0">
            <a:spAutoFit/>
          </a:bodyPr>
          <a:lstStyle/>
          <a:p>
            <a:pPr marL="342900" indent="-342900">
              <a:lnSpc>
                <a:spcPct val="120000"/>
              </a:lnSpc>
              <a:buFont typeface="Courier New"/>
              <a:buChar char="o"/>
            </a:pPr>
            <a:r>
              <a:rPr lang="en-US" sz="2000" dirty="0" smtClean="0">
                <a:latin typeface="Corbel"/>
                <a:cs typeface="Corbel"/>
              </a:rPr>
              <a:t>Straggling Learners</a:t>
            </a:r>
          </a:p>
          <a:p>
            <a:pPr marL="342900" indent="-342900">
              <a:lnSpc>
                <a:spcPct val="120000"/>
              </a:lnSpc>
              <a:buFont typeface="Courier New"/>
              <a:buChar char="o"/>
            </a:pPr>
            <a:r>
              <a:rPr lang="en-US" sz="2000" dirty="0" smtClean="0">
                <a:latin typeface="Corbel"/>
                <a:cs typeface="Corbel"/>
              </a:rPr>
              <a:t>Gradient Staleness</a:t>
            </a:r>
            <a:endParaRPr lang="en-US" sz="2000" dirty="0">
              <a:latin typeface="Corbel"/>
              <a:cs typeface="Corbel"/>
            </a:endParaRPr>
          </a:p>
        </p:txBody>
      </p:sp>
      <p:sp>
        <p:nvSpPr>
          <p:cNvPr id="11" name="TextBox 10"/>
          <p:cNvSpPr txBox="1"/>
          <p:nvPr/>
        </p:nvSpPr>
        <p:spPr>
          <a:xfrm>
            <a:off x="459342" y="1394413"/>
            <a:ext cx="3918540" cy="830997"/>
          </a:xfrm>
          <a:prstGeom prst="rect">
            <a:avLst/>
          </a:prstGeom>
          <a:noFill/>
        </p:spPr>
        <p:txBody>
          <a:bodyPr wrap="square" rtlCol="0">
            <a:spAutoFit/>
          </a:bodyPr>
          <a:lstStyle/>
          <a:p>
            <a:r>
              <a:rPr lang="en-US" sz="2400" dirty="0" smtClean="0">
                <a:solidFill>
                  <a:srgbClr val="800000"/>
                </a:solidFill>
              </a:rPr>
              <a:t>True SGD convergence is with respect to wall-clock time!</a:t>
            </a:r>
            <a:endParaRPr lang="en-US" sz="2400" dirty="0">
              <a:solidFill>
                <a:srgbClr val="800000"/>
              </a:solidFill>
            </a:endParaRPr>
          </a:p>
        </p:txBody>
      </p:sp>
    </p:spTree>
    <p:extLst>
      <p:ext uri="{BB962C8B-B14F-4D97-AF65-F5344CB8AC3E}">
        <p14:creationId xmlns:p14="http://schemas.microsoft.com/office/powerpoint/2010/main" val="3127418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039" y="193132"/>
            <a:ext cx="8229600" cy="1143000"/>
          </a:xfrm>
        </p:spPr>
        <p:txBody>
          <a:bodyPr>
            <a:normAutofit/>
          </a:bodyPr>
          <a:lstStyle/>
          <a:p>
            <a:r>
              <a:rPr lang="en-US" dirty="0" smtClean="0"/>
              <a:t>Key Takeaways</a:t>
            </a:r>
            <a:endParaRPr lang="en-US" dirty="0"/>
          </a:p>
        </p:txBody>
      </p:sp>
      <p:sp>
        <p:nvSpPr>
          <p:cNvPr id="3" name="TextBox 2"/>
          <p:cNvSpPr txBox="1"/>
          <p:nvPr/>
        </p:nvSpPr>
        <p:spPr>
          <a:xfrm>
            <a:off x="549039" y="2523522"/>
            <a:ext cx="2595582" cy="820738"/>
          </a:xfrm>
          <a:prstGeom prst="rect">
            <a:avLst/>
          </a:prstGeom>
          <a:noFill/>
        </p:spPr>
        <p:txBody>
          <a:bodyPr wrap="none" rtlCol="0">
            <a:spAutoFit/>
          </a:bodyPr>
          <a:lstStyle/>
          <a:p>
            <a:pPr marL="342900" indent="-342900">
              <a:lnSpc>
                <a:spcPct val="120000"/>
              </a:lnSpc>
              <a:buFont typeface="Courier New"/>
              <a:buChar char="o"/>
            </a:pPr>
            <a:r>
              <a:rPr lang="en-US" sz="2000" dirty="0" smtClean="0">
                <a:latin typeface="Corbel"/>
                <a:cs typeface="Corbel"/>
              </a:rPr>
              <a:t>Straggling Learners</a:t>
            </a:r>
          </a:p>
          <a:p>
            <a:pPr marL="342900" indent="-342900">
              <a:lnSpc>
                <a:spcPct val="120000"/>
              </a:lnSpc>
              <a:buFont typeface="Courier New"/>
              <a:buChar char="o"/>
            </a:pPr>
            <a:r>
              <a:rPr lang="en-US" sz="2000" dirty="0" smtClean="0">
                <a:latin typeface="Corbel"/>
                <a:cs typeface="Corbel"/>
              </a:rPr>
              <a:t>Gradient Staleness</a:t>
            </a:r>
            <a:endParaRPr lang="en-US" sz="2000" dirty="0">
              <a:latin typeface="Corbel"/>
              <a:cs typeface="Corbel"/>
            </a:endParaRPr>
          </a:p>
        </p:txBody>
      </p:sp>
      <p:grpSp>
        <p:nvGrpSpPr>
          <p:cNvPr id="9" name="Group 8"/>
          <p:cNvGrpSpPr/>
          <p:nvPr/>
        </p:nvGrpSpPr>
        <p:grpSpPr>
          <a:xfrm>
            <a:off x="4587227" y="1355328"/>
            <a:ext cx="4414371" cy="3294480"/>
            <a:chOff x="4244309" y="2267875"/>
            <a:chExt cx="4672944" cy="3699942"/>
          </a:xfrm>
        </p:grpSpPr>
        <p:cxnSp>
          <p:nvCxnSpPr>
            <p:cNvPr id="18" name="Straight Arrow Connector 17"/>
            <p:cNvCxnSpPr/>
            <p:nvPr/>
          </p:nvCxnSpPr>
          <p:spPr>
            <a:xfrm flipH="1" flipV="1">
              <a:off x="4641116" y="2267875"/>
              <a:ext cx="12700" cy="32639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653816" y="5519075"/>
              <a:ext cx="3581400" cy="1270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Freeform 19"/>
            <p:cNvSpPr/>
            <p:nvPr/>
          </p:nvSpPr>
          <p:spPr>
            <a:xfrm>
              <a:off x="4984016" y="3156876"/>
              <a:ext cx="3429000" cy="1905178"/>
            </a:xfrm>
            <a:custGeom>
              <a:avLst/>
              <a:gdLst>
                <a:gd name="connsiteX0" fmla="*/ 0 w 3632200"/>
                <a:gd name="connsiteY0" fmla="*/ 0 h 1854200"/>
                <a:gd name="connsiteX1" fmla="*/ 508000 w 3632200"/>
                <a:gd name="connsiteY1" fmla="*/ 749300 h 1854200"/>
                <a:gd name="connsiteX2" fmla="*/ 1320800 w 3632200"/>
                <a:gd name="connsiteY2" fmla="*/ 1358900 h 1854200"/>
                <a:gd name="connsiteX3" fmla="*/ 2540000 w 3632200"/>
                <a:gd name="connsiteY3" fmla="*/ 1790700 h 1854200"/>
                <a:gd name="connsiteX4" fmla="*/ 3632200 w 3632200"/>
                <a:gd name="connsiteY4" fmla="*/ 1854200 h 1854200"/>
                <a:gd name="connsiteX0" fmla="*/ 0 w 3632200"/>
                <a:gd name="connsiteY0" fmla="*/ 0 h 1854200"/>
                <a:gd name="connsiteX1" fmla="*/ 508000 w 3632200"/>
                <a:gd name="connsiteY1" fmla="*/ 749300 h 1854200"/>
                <a:gd name="connsiteX2" fmla="*/ 1320800 w 3632200"/>
                <a:gd name="connsiteY2" fmla="*/ 1358900 h 1854200"/>
                <a:gd name="connsiteX3" fmla="*/ 2540000 w 3632200"/>
                <a:gd name="connsiteY3" fmla="*/ 1714500 h 1854200"/>
                <a:gd name="connsiteX4" fmla="*/ 3632200 w 3632200"/>
                <a:gd name="connsiteY4" fmla="*/ 1854200 h 1854200"/>
                <a:gd name="connsiteX0" fmla="*/ 0 w 3632200"/>
                <a:gd name="connsiteY0" fmla="*/ 0 h 1854200"/>
                <a:gd name="connsiteX1" fmla="*/ 508000 w 3632200"/>
                <a:gd name="connsiteY1" fmla="*/ 749300 h 1854200"/>
                <a:gd name="connsiteX2" fmla="*/ 1365458 w 3632200"/>
                <a:gd name="connsiteY2" fmla="*/ 1308100 h 1854200"/>
                <a:gd name="connsiteX3" fmla="*/ 2540000 w 3632200"/>
                <a:gd name="connsiteY3" fmla="*/ 1714500 h 1854200"/>
                <a:gd name="connsiteX4" fmla="*/ 3632200 w 3632200"/>
                <a:gd name="connsiteY4" fmla="*/ 1854200 h 1854200"/>
                <a:gd name="connsiteX0" fmla="*/ 0 w 3632200"/>
                <a:gd name="connsiteY0" fmla="*/ 0 h 1854200"/>
                <a:gd name="connsiteX1" fmla="*/ 552659 w 3632200"/>
                <a:gd name="connsiteY1" fmla="*/ 723900 h 1854200"/>
                <a:gd name="connsiteX2" fmla="*/ 1365458 w 3632200"/>
                <a:gd name="connsiteY2" fmla="*/ 1308100 h 1854200"/>
                <a:gd name="connsiteX3" fmla="*/ 2540000 w 3632200"/>
                <a:gd name="connsiteY3" fmla="*/ 1714500 h 1854200"/>
                <a:gd name="connsiteX4" fmla="*/ 3632200 w 3632200"/>
                <a:gd name="connsiteY4" fmla="*/ 1854200 h 1854200"/>
                <a:gd name="connsiteX0" fmla="*/ 0 w 3423795"/>
                <a:gd name="connsiteY0" fmla="*/ 0 h 1905000"/>
                <a:gd name="connsiteX1" fmla="*/ 344254 w 3423795"/>
                <a:gd name="connsiteY1" fmla="*/ 774700 h 1905000"/>
                <a:gd name="connsiteX2" fmla="*/ 1157053 w 3423795"/>
                <a:gd name="connsiteY2" fmla="*/ 1358900 h 1905000"/>
                <a:gd name="connsiteX3" fmla="*/ 2331595 w 3423795"/>
                <a:gd name="connsiteY3" fmla="*/ 1765300 h 1905000"/>
                <a:gd name="connsiteX4" fmla="*/ 3423795 w 3423795"/>
                <a:gd name="connsiteY4" fmla="*/ 1905000 h 1905000"/>
                <a:gd name="connsiteX0" fmla="*/ 0 w 3423795"/>
                <a:gd name="connsiteY0" fmla="*/ 0 h 1905000"/>
                <a:gd name="connsiteX1" fmla="*/ 344254 w 3423795"/>
                <a:gd name="connsiteY1" fmla="*/ 774700 h 1905000"/>
                <a:gd name="connsiteX2" fmla="*/ 1784749 w 3423795"/>
                <a:gd name="connsiteY2" fmla="*/ 1736420 h 1905000"/>
                <a:gd name="connsiteX3" fmla="*/ 2331595 w 3423795"/>
                <a:gd name="connsiteY3" fmla="*/ 1765300 h 1905000"/>
                <a:gd name="connsiteX4" fmla="*/ 3423795 w 3423795"/>
                <a:gd name="connsiteY4" fmla="*/ 1905000 h 1905000"/>
                <a:gd name="connsiteX0" fmla="*/ 0 w 3423795"/>
                <a:gd name="connsiteY0" fmla="*/ 0 h 1905000"/>
                <a:gd name="connsiteX1" fmla="*/ 843558 w 3423795"/>
                <a:gd name="connsiteY1" fmla="*/ 1100739 h 1905000"/>
                <a:gd name="connsiteX2" fmla="*/ 1784749 w 3423795"/>
                <a:gd name="connsiteY2" fmla="*/ 1736420 h 1905000"/>
                <a:gd name="connsiteX3" fmla="*/ 2331595 w 3423795"/>
                <a:gd name="connsiteY3" fmla="*/ 1765300 h 1905000"/>
                <a:gd name="connsiteX4" fmla="*/ 3423795 w 3423795"/>
                <a:gd name="connsiteY4" fmla="*/ 1905000 h 1905000"/>
                <a:gd name="connsiteX0" fmla="*/ 0 w 3423795"/>
                <a:gd name="connsiteY0" fmla="*/ 0 h 1988380"/>
                <a:gd name="connsiteX1" fmla="*/ 843558 w 3423795"/>
                <a:gd name="connsiteY1" fmla="*/ 1100739 h 1988380"/>
                <a:gd name="connsiteX2" fmla="*/ 1784749 w 3423795"/>
                <a:gd name="connsiteY2" fmla="*/ 1736420 h 1988380"/>
                <a:gd name="connsiteX3" fmla="*/ 2887962 w 3423795"/>
                <a:gd name="connsiteY3" fmla="*/ 1988380 h 1988380"/>
                <a:gd name="connsiteX4" fmla="*/ 3423795 w 3423795"/>
                <a:gd name="connsiteY4" fmla="*/ 1905000 h 1988380"/>
                <a:gd name="connsiteX0" fmla="*/ 0 w 3623516"/>
                <a:gd name="connsiteY0" fmla="*/ 0 h 2093760"/>
                <a:gd name="connsiteX1" fmla="*/ 843558 w 3623516"/>
                <a:gd name="connsiteY1" fmla="*/ 1100739 h 2093760"/>
                <a:gd name="connsiteX2" fmla="*/ 1784749 w 3623516"/>
                <a:gd name="connsiteY2" fmla="*/ 1736420 h 2093760"/>
                <a:gd name="connsiteX3" fmla="*/ 2887962 w 3623516"/>
                <a:gd name="connsiteY3" fmla="*/ 1988380 h 2093760"/>
                <a:gd name="connsiteX4" fmla="*/ 3623516 w 3623516"/>
                <a:gd name="connsiteY4" fmla="*/ 2093760 h 2093760"/>
                <a:gd name="connsiteX0" fmla="*/ 0 w 3623516"/>
                <a:gd name="connsiteY0" fmla="*/ 0 h 2093760"/>
                <a:gd name="connsiteX1" fmla="*/ 843558 w 3623516"/>
                <a:gd name="connsiteY1" fmla="*/ 1100739 h 2093760"/>
                <a:gd name="connsiteX2" fmla="*/ 1827547 w 3623516"/>
                <a:gd name="connsiteY2" fmla="*/ 1839380 h 2093760"/>
                <a:gd name="connsiteX3" fmla="*/ 2887962 w 3623516"/>
                <a:gd name="connsiteY3" fmla="*/ 1988380 h 2093760"/>
                <a:gd name="connsiteX4" fmla="*/ 3623516 w 3623516"/>
                <a:gd name="connsiteY4" fmla="*/ 2093760 h 2093760"/>
                <a:gd name="connsiteX0" fmla="*/ 0 w 3594984"/>
                <a:gd name="connsiteY0" fmla="*/ 0 h 2454120"/>
                <a:gd name="connsiteX1" fmla="*/ 843558 w 3594984"/>
                <a:gd name="connsiteY1" fmla="*/ 1100739 h 2454120"/>
                <a:gd name="connsiteX2" fmla="*/ 1827547 w 3594984"/>
                <a:gd name="connsiteY2" fmla="*/ 1839380 h 2454120"/>
                <a:gd name="connsiteX3" fmla="*/ 2887962 w 3594984"/>
                <a:gd name="connsiteY3" fmla="*/ 1988380 h 2454120"/>
                <a:gd name="connsiteX4" fmla="*/ 3594984 w 3594984"/>
                <a:gd name="connsiteY4" fmla="*/ 2454120 h 2454120"/>
                <a:gd name="connsiteX0" fmla="*/ 0 w 3594984"/>
                <a:gd name="connsiteY0" fmla="*/ 0 h 2454120"/>
                <a:gd name="connsiteX1" fmla="*/ 843558 w 3594984"/>
                <a:gd name="connsiteY1" fmla="*/ 1100739 h 2454120"/>
                <a:gd name="connsiteX2" fmla="*/ 1827547 w 3594984"/>
                <a:gd name="connsiteY2" fmla="*/ 1839380 h 2454120"/>
                <a:gd name="connsiteX3" fmla="*/ 2845165 w 3594984"/>
                <a:gd name="connsiteY3" fmla="*/ 2297260 h 2454120"/>
                <a:gd name="connsiteX4" fmla="*/ 3594984 w 3594984"/>
                <a:gd name="connsiteY4" fmla="*/ 2454120 h 2454120"/>
                <a:gd name="connsiteX0" fmla="*/ 0 w 3851769"/>
                <a:gd name="connsiteY0" fmla="*/ 0 h 2574240"/>
                <a:gd name="connsiteX1" fmla="*/ 843558 w 3851769"/>
                <a:gd name="connsiteY1" fmla="*/ 1100739 h 2574240"/>
                <a:gd name="connsiteX2" fmla="*/ 1827547 w 3851769"/>
                <a:gd name="connsiteY2" fmla="*/ 1839380 h 2574240"/>
                <a:gd name="connsiteX3" fmla="*/ 2845165 w 3851769"/>
                <a:gd name="connsiteY3" fmla="*/ 2297260 h 2574240"/>
                <a:gd name="connsiteX4" fmla="*/ 3851769 w 3851769"/>
                <a:gd name="connsiteY4" fmla="*/ 2574240 h 2574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769" h="2574240">
                  <a:moveTo>
                    <a:pt x="0" y="0"/>
                  </a:moveTo>
                  <a:lnTo>
                    <a:pt x="843558" y="1100739"/>
                  </a:lnTo>
                  <a:lnTo>
                    <a:pt x="1827547" y="1839380"/>
                  </a:lnTo>
                  <a:lnTo>
                    <a:pt x="2845165" y="2297260"/>
                  </a:lnTo>
                  <a:lnTo>
                    <a:pt x="3851769" y="2574240"/>
                  </a:lnTo>
                </a:path>
              </a:pathLst>
            </a:custGeom>
            <a:noFill/>
            <a:ln w="28575">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charset="0"/>
                <a:ea typeface="Cambria" charset="0"/>
                <a:cs typeface="Cambria" charset="0"/>
              </a:endParaRPr>
            </a:p>
          </p:txBody>
        </p:sp>
        <p:sp>
          <p:nvSpPr>
            <p:cNvPr id="21" name="Freeform 20"/>
            <p:cNvSpPr/>
            <p:nvPr/>
          </p:nvSpPr>
          <p:spPr>
            <a:xfrm>
              <a:off x="4984016" y="3156875"/>
              <a:ext cx="2590800" cy="1905000"/>
            </a:xfrm>
            <a:custGeom>
              <a:avLst/>
              <a:gdLst>
                <a:gd name="connsiteX0" fmla="*/ 0 w 3632200"/>
                <a:gd name="connsiteY0" fmla="*/ 0 h 1854200"/>
                <a:gd name="connsiteX1" fmla="*/ 508000 w 3632200"/>
                <a:gd name="connsiteY1" fmla="*/ 749300 h 1854200"/>
                <a:gd name="connsiteX2" fmla="*/ 1320800 w 3632200"/>
                <a:gd name="connsiteY2" fmla="*/ 1358900 h 1854200"/>
                <a:gd name="connsiteX3" fmla="*/ 2540000 w 3632200"/>
                <a:gd name="connsiteY3" fmla="*/ 1790700 h 1854200"/>
                <a:gd name="connsiteX4" fmla="*/ 3632200 w 3632200"/>
                <a:gd name="connsiteY4" fmla="*/ 1854200 h 1854200"/>
                <a:gd name="connsiteX0" fmla="*/ 0 w 3542358"/>
                <a:gd name="connsiteY0" fmla="*/ 0 h 1917700"/>
                <a:gd name="connsiteX1" fmla="*/ 418158 w 3542358"/>
                <a:gd name="connsiteY1" fmla="*/ 812800 h 1917700"/>
                <a:gd name="connsiteX2" fmla="*/ 1230958 w 3542358"/>
                <a:gd name="connsiteY2" fmla="*/ 1422400 h 1917700"/>
                <a:gd name="connsiteX3" fmla="*/ 2450158 w 3542358"/>
                <a:gd name="connsiteY3" fmla="*/ 1854200 h 1917700"/>
                <a:gd name="connsiteX4" fmla="*/ 3542358 w 3542358"/>
                <a:gd name="connsiteY4" fmla="*/ 1917700 h 1917700"/>
                <a:gd name="connsiteX0" fmla="*/ 0 w 3542358"/>
                <a:gd name="connsiteY0" fmla="*/ 0 h 1917700"/>
                <a:gd name="connsiteX1" fmla="*/ 418158 w 3542358"/>
                <a:gd name="connsiteY1" fmla="*/ 812800 h 1917700"/>
                <a:gd name="connsiteX2" fmla="*/ 1166785 w 3542358"/>
                <a:gd name="connsiteY2" fmla="*/ 1371600 h 1917700"/>
                <a:gd name="connsiteX3" fmla="*/ 2450158 w 3542358"/>
                <a:gd name="connsiteY3" fmla="*/ 1854200 h 1917700"/>
                <a:gd name="connsiteX4" fmla="*/ 3542358 w 3542358"/>
                <a:gd name="connsiteY4" fmla="*/ 1917700 h 1917700"/>
                <a:gd name="connsiteX0" fmla="*/ 0 w 3542358"/>
                <a:gd name="connsiteY0" fmla="*/ 0 h 1917700"/>
                <a:gd name="connsiteX1" fmla="*/ 418158 w 3542358"/>
                <a:gd name="connsiteY1" fmla="*/ 812800 h 1917700"/>
                <a:gd name="connsiteX2" fmla="*/ 1181545 w 3542358"/>
                <a:gd name="connsiteY2" fmla="*/ 1282700 h 1917700"/>
                <a:gd name="connsiteX3" fmla="*/ 2450158 w 3542358"/>
                <a:gd name="connsiteY3" fmla="*/ 1854200 h 1917700"/>
                <a:gd name="connsiteX4" fmla="*/ 3542358 w 3542358"/>
                <a:gd name="connsiteY4" fmla="*/ 1917700 h 1917700"/>
                <a:gd name="connsiteX0" fmla="*/ 0 w 3542358"/>
                <a:gd name="connsiteY0" fmla="*/ 0 h 1917700"/>
                <a:gd name="connsiteX1" fmla="*/ 418158 w 3542358"/>
                <a:gd name="connsiteY1" fmla="*/ 812800 h 1917700"/>
                <a:gd name="connsiteX2" fmla="*/ 1181545 w 3542358"/>
                <a:gd name="connsiteY2" fmla="*/ 1282700 h 1917700"/>
                <a:gd name="connsiteX3" fmla="*/ 2036883 w 3542358"/>
                <a:gd name="connsiteY3" fmla="*/ 1663700 h 1917700"/>
                <a:gd name="connsiteX4" fmla="*/ 3542358 w 3542358"/>
                <a:gd name="connsiteY4" fmla="*/ 1917700 h 1917700"/>
                <a:gd name="connsiteX0" fmla="*/ 0 w 3542358"/>
                <a:gd name="connsiteY0" fmla="*/ 0 h 1917700"/>
                <a:gd name="connsiteX1" fmla="*/ 418158 w 3542358"/>
                <a:gd name="connsiteY1" fmla="*/ 812800 h 1917700"/>
                <a:gd name="connsiteX2" fmla="*/ 1019187 w 3542358"/>
                <a:gd name="connsiteY2" fmla="*/ 1308100 h 1917700"/>
                <a:gd name="connsiteX3" fmla="*/ 2036883 w 3542358"/>
                <a:gd name="connsiteY3" fmla="*/ 1663700 h 1917700"/>
                <a:gd name="connsiteX4" fmla="*/ 3542358 w 3542358"/>
                <a:gd name="connsiteY4" fmla="*/ 1917700 h 1917700"/>
                <a:gd name="connsiteX0" fmla="*/ 0 w 3542358"/>
                <a:gd name="connsiteY0" fmla="*/ 0 h 1917700"/>
                <a:gd name="connsiteX1" fmla="*/ 418158 w 3542358"/>
                <a:gd name="connsiteY1" fmla="*/ 812800 h 1917700"/>
                <a:gd name="connsiteX2" fmla="*/ 1019187 w 3542358"/>
                <a:gd name="connsiteY2" fmla="*/ 1308100 h 1917700"/>
                <a:gd name="connsiteX3" fmla="*/ 2036883 w 3542358"/>
                <a:gd name="connsiteY3" fmla="*/ 1676400 h 1917700"/>
                <a:gd name="connsiteX4" fmla="*/ 3542358 w 3542358"/>
                <a:gd name="connsiteY4" fmla="*/ 1917700 h 1917700"/>
                <a:gd name="connsiteX0" fmla="*/ 0 w 3025764"/>
                <a:gd name="connsiteY0" fmla="*/ 0 h 1828800"/>
                <a:gd name="connsiteX1" fmla="*/ 418158 w 3025764"/>
                <a:gd name="connsiteY1" fmla="*/ 812800 h 1828800"/>
                <a:gd name="connsiteX2" fmla="*/ 1019187 w 3025764"/>
                <a:gd name="connsiteY2" fmla="*/ 1308100 h 1828800"/>
                <a:gd name="connsiteX3" fmla="*/ 2036883 w 3025764"/>
                <a:gd name="connsiteY3" fmla="*/ 1676400 h 1828800"/>
                <a:gd name="connsiteX4" fmla="*/ 3025764 w 3025764"/>
                <a:gd name="connsiteY4" fmla="*/ 1828800 h 1828800"/>
                <a:gd name="connsiteX0" fmla="*/ 0 w 3247161"/>
                <a:gd name="connsiteY0" fmla="*/ 0 h 1879600"/>
                <a:gd name="connsiteX1" fmla="*/ 418158 w 3247161"/>
                <a:gd name="connsiteY1" fmla="*/ 812800 h 1879600"/>
                <a:gd name="connsiteX2" fmla="*/ 1019187 w 3247161"/>
                <a:gd name="connsiteY2" fmla="*/ 1308100 h 1879600"/>
                <a:gd name="connsiteX3" fmla="*/ 2036883 w 3247161"/>
                <a:gd name="connsiteY3" fmla="*/ 1676400 h 1879600"/>
                <a:gd name="connsiteX4" fmla="*/ 3247161 w 3247161"/>
                <a:gd name="connsiteY4" fmla="*/ 1879600 h 1879600"/>
                <a:gd name="connsiteX0" fmla="*/ 0 w 3247161"/>
                <a:gd name="connsiteY0" fmla="*/ 0 h 1879600"/>
                <a:gd name="connsiteX1" fmla="*/ 418158 w 3247161"/>
                <a:gd name="connsiteY1" fmla="*/ 812800 h 1879600"/>
                <a:gd name="connsiteX2" fmla="*/ 1019187 w 3247161"/>
                <a:gd name="connsiteY2" fmla="*/ 1308100 h 1879600"/>
                <a:gd name="connsiteX3" fmla="*/ 1830246 w 3247161"/>
                <a:gd name="connsiteY3" fmla="*/ 1689100 h 1879600"/>
                <a:gd name="connsiteX4" fmla="*/ 3247161 w 3247161"/>
                <a:gd name="connsiteY4" fmla="*/ 1879600 h 1879600"/>
                <a:gd name="connsiteX0" fmla="*/ 0 w 3055283"/>
                <a:gd name="connsiteY0" fmla="*/ 0 h 1879600"/>
                <a:gd name="connsiteX1" fmla="*/ 418158 w 3055283"/>
                <a:gd name="connsiteY1" fmla="*/ 812800 h 1879600"/>
                <a:gd name="connsiteX2" fmla="*/ 1019187 w 3055283"/>
                <a:gd name="connsiteY2" fmla="*/ 1308100 h 1879600"/>
                <a:gd name="connsiteX3" fmla="*/ 1830246 w 3055283"/>
                <a:gd name="connsiteY3" fmla="*/ 1689100 h 1879600"/>
                <a:gd name="connsiteX4" fmla="*/ 3055283 w 3055283"/>
                <a:gd name="connsiteY4" fmla="*/ 1879600 h 1879600"/>
                <a:gd name="connsiteX0" fmla="*/ 0 w 3011004"/>
                <a:gd name="connsiteY0" fmla="*/ 0 h 1905000"/>
                <a:gd name="connsiteX1" fmla="*/ 418158 w 3011004"/>
                <a:gd name="connsiteY1" fmla="*/ 812800 h 1905000"/>
                <a:gd name="connsiteX2" fmla="*/ 1019187 w 3011004"/>
                <a:gd name="connsiteY2" fmla="*/ 1308100 h 1905000"/>
                <a:gd name="connsiteX3" fmla="*/ 1830246 w 3011004"/>
                <a:gd name="connsiteY3" fmla="*/ 1689100 h 1905000"/>
                <a:gd name="connsiteX4" fmla="*/ 3011004 w 3011004"/>
                <a:gd name="connsiteY4" fmla="*/ 1905000 h 1905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1004" h="1905000">
                  <a:moveTo>
                    <a:pt x="0" y="0"/>
                  </a:moveTo>
                  <a:lnTo>
                    <a:pt x="418158" y="812800"/>
                  </a:lnTo>
                  <a:lnTo>
                    <a:pt x="1019187" y="1308100"/>
                  </a:lnTo>
                  <a:lnTo>
                    <a:pt x="1830246" y="1689100"/>
                  </a:lnTo>
                  <a:lnTo>
                    <a:pt x="3011004" y="1905000"/>
                  </a:lnTo>
                </a:path>
              </a:pathLst>
            </a:custGeom>
            <a:noFill/>
            <a:ln w="25400">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charset="0"/>
                <a:ea typeface="Cambria" charset="0"/>
                <a:cs typeface="Cambria" charset="0"/>
              </a:endParaRPr>
            </a:p>
          </p:txBody>
        </p:sp>
        <p:sp>
          <p:nvSpPr>
            <p:cNvPr id="22" name="TextBox 21"/>
            <p:cNvSpPr txBox="1"/>
            <p:nvPr/>
          </p:nvSpPr>
          <p:spPr>
            <a:xfrm rot="16200000">
              <a:off x="3188475" y="3699769"/>
              <a:ext cx="2511778" cy="400110"/>
            </a:xfrm>
            <a:prstGeom prst="rect">
              <a:avLst/>
            </a:prstGeom>
            <a:noFill/>
          </p:spPr>
          <p:txBody>
            <a:bodyPr wrap="none" rtlCol="0">
              <a:spAutoFit/>
            </a:bodyPr>
            <a:lstStyle/>
            <a:p>
              <a:r>
                <a:rPr lang="en-US" sz="2000" dirty="0" smtClean="0">
                  <a:latin typeface="Cambria" charset="0"/>
                  <a:ea typeface="Cambria" charset="0"/>
                  <a:cs typeface="Cambria" charset="0"/>
                </a:rPr>
                <a:t>Error at Convergence</a:t>
              </a:r>
              <a:endParaRPr lang="en-US" sz="2000" dirty="0">
                <a:latin typeface="Cambria" charset="0"/>
                <a:ea typeface="Cambria" charset="0"/>
                <a:cs typeface="Cambria" charset="0"/>
              </a:endParaRPr>
            </a:p>
          </p:txBody>
        </p:sp>
        <p:sp>
          <p:nvSpPr>
            <p:cNvPr id="23" name="TextBox 22"/>
            <p:cNvSpPr txBox="1"/>
            <p:nvPr/>
          </p:nvSpPr>
          <p:spPr>
            <a:xfrm>
              <a:off x="5803925" y="5567707"/>
              <a:ext cx="1117550" cy="400110"/>
            </a:xfrm>
            <a:prstGeom prst="rect">
              <a:avLst/>
            </a:prstGeom>
            <a:noFill/>
          </p:spPr>
          <p:txBody>
            <a:bodyPr wrap="none" rtlCol="0">
              <a:spAutoFit/>
            </a:bodyPr>
            <a:lstStyle/>
            <a:p>
              <a:r>
                <a:rPr lang="en-US" sz="2000" dirty="0" smtClean="0">
                  <a:latin typeface="Cambria" charset="0"/>
                  <a:ea typeface="Cambria" charset="0"/>
                  <a:cs typeface="Cambria" charset="0"/>
                </a:rPr>
                <a:t>Runtime</a:t>
              </a:r>
              <a:endParaRPr lang="en-US" sz="2000" dirty="0">
                <a:latin typeface="Cambria" charset="0"/>
                <a:ea typeface="Cambria" charset="0"/>
                <a:cs typeface="Cambria" charset="0"/>
              </a:endParaRPr>
            </a:p>
          </p:txBody>
        </p:sp>
        <p:sp>
          <p:nvSpPr>
            <p:cNvPr id="24" name="Oval 23"/>
            <p:cNvSpPr/>
            <p:nvPr/>
          </p:nvSpPr>
          <p:spPr>
            <a:xfrm>
              <a:off x="7498616" y="4992025"/>
              <a:ext cx="101600" cy="1016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charset="0"/>
                <a:ea typeface="Cambria" charset="0"/>
                <a:cs typeface="Cambria" charset="0"/>
              </a:endParaRPr>
            </a:p>
          </p:txBody>
        </p:sp>
        <p:sp>
          <p:nvSpPr>
            <p:cNvPr id="25" name="Oval 24"/>
            <p:cNvSpPr/>
            <p:nvPr/>
          </p:nvSpPr>
          <p:spPr>
            <a:xfrm>
              <a:off x="6558816" y="4814225"/>
              <a:ext cx="101600" cy="1016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charset="0"/>
                <a:ea typeface="Cambria" charset="0"/>
                <a:cs typeface="Cambria" charset="0"/>
              </a:endParaRPr>
            </a:p>
          </p:txBody>
        </p:sp>
        <p:sp>
          <p:nvSpPr>
            <p:cNvPr id="26" name="Oval 25"/>
            <p:cNvSpPr/>
            <p:nvPr/>
          </p:nvSpPr>
          <p:spPr>
            <a:xfrm>
              <a:off x="5276116" y="3899824"/>
              <a:ext cx="101600" cy="1016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charset="0"/>
                <a:ea typeface="Cambria" charset="0"/>
                <a:cs typeface="Cambria" charset="0"/>
              </a:endParaRPr>
            </a:p>
          </p:txBody>
        </p:sp>
        <p:sp>
          <p:nvSpPr>
            <p:cNvPr id="27" name="Oval 26"/>
            <p:cNvSpPr/>
            <p:nvPr/>
          </p:nvSpPr>
          <p:spPr>
            <a:xfrm>
              <a:off x="5920937" y="4471325"/>
              <a:ext cx="101600" cy="1016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charset="0"/>
                <a:ea typeface="Cambria" charset="0"/>
                <a:cs typeface="Cambria" charset="0"/>
              </a:endParaRPr>
            </a:p>
          </p:txBody>
        </p:sp>
        <p:sp>
          <p:nvSpPr>
            <p:cNvPr id="31" name="Oval 30"/>
            <p:cNvSpPr/>
            <p:nvPr/>
          </p:nvSpPr>
          <p:spPr>
            <a:xfrm>
              <a:off x="4945916" y="3137824"/>
              <a:ext cx="101600" cy="101600"/>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charset="0"/>
                <a:ea typeface="Cambria" charset="0"/>
                <a:cs typeface="Cambria" charset="0"/>
              </a:endParaRPr>
            </a:p>
          </p:txBody>
        </p:sp>
        <p:sp>
          <p:nvSpPr>
            <p:cNvPr id="40" name="TextBox 39"/>
            <p:cNvSpPr txBox="1"/>
            <p:nvPr/>
          </p:nvSpPr>
          <p:spPr>
            <a:xfrm>
              <a:off x="4535815" y="2456051"/>
              <a:ext cx="1181922" cy="646331"/>
            </a:xfrm>
            <a:prstGeom prst="rect">
              <a:avLst/>
            </a:prstGeom>
            <a:noFill/>
          </p:spPr>
          <p:txBody>
            <a:bodyPr wrap="square" rtlCol="0">
              <a:spAutoFit/>
            </a:bodyPr>
            <a:lstStyle/>
            <a:p>
              <a:pPr algn="ctr"/>
              <a:r>
                <a:rPr lang="en-US" dirty="0" err="1" smtClean="0">
                  <a:latin typeface="Cambria" charset="0"/>
                  <a:ea typeface="Cambria" charset="0"/>
                  <a:cs typeface="Cambria" charset="0"/>
                </a:rPr>
                <a:t>Async</a:t>
              </a:r>
              <a:r>
                <a:rPr lang="en-US" dirty="0" smtClean="0">
                  <a:latin typeface="Cambria" charset="0"/>
                  <a:ea typeface="Cambria" charset="0"/>
                  <a:cs typeface="Cambria" charset="0"/>
                </a:rPr>
                <a:t> SGD</a:t>
              </a:r>
              <a:endParaRPr lang="en-US" dirty="0">
                <a:latin typeface="Cambria" charset="0"/>
                <a:ea typeface="Cambria" charset="0"/>
                <a:cs typeface="Cambria" charset="0"/>
              </a:endParaRPr>
            </a:p>
          </p:txBody>
        </p:sp>
        <p:sp>
          <p:nvSpPr>
            <p:cNvPr id="41" name="TextBox 40"/>
            <p:cNvSpPr txBox="1"/>
            <p:nvPr/>
          </p:nvSpPr>
          <p:spPr>
            <a:xfrm>
              <a:off x="6910824" y="2851043"/>
              <a:ext cx="1690206" cy="369332"/>
            </a:xfrm>
            <a:prstGeom prst="rect">
              <a:avLst/>
            </a:prstGeom>
            <a:noFill/>
          </p:spPr>
          <p:txBody>
            <a:bodyPr wrap="none" rtlCol="0">
              <a:spAutoFit/>
            </a:bodyPr>
            <a:lstStyle/>
            <a:p>
              <a:r>
                <a:rPr lang="en-US" b="1" dirty="0" smtClean="0">
                  <a:solidFill>
                    <a:schemeClr val="accent6">
                      <a:lumMod val="75000"/>
                    </a:schemeClr>
                  </a:solidFill>
                  <a:latin typeface="Cambria" charset="0"/>
                  <a:ea typeface="Cambria" charset="0"/>
                  <a:cs typeface="Cambria" charset="0"/>
                </a:rPr>
                <a:t>K-Batch </a:t>
              </a:r>
              <a:r>
                <a:rPr lang="en-US" b="1" dirty="0" err="1" smtClean="0">
                  <a:solidFill>
                    <a:schemeClr val="accent6">
                      <a:lumMod val="75000"/>
                    </a:schemeClr>
                  </a:solidFill>
                  <a:latin typeface="Cambria" charset="0"/>
                  <a:ea typeface="Cambria" charset="0"/>
                  <a:cs typeface="Cambria" charset="0"/>
                </a:rPr>
                <a:t>Async</a:t>
              </a:r>
              <a:endParaRPr lang="en-US" b="1" dirty="0">
                <a:solidFill>
                  <a:schemeClr val="accent6">
                    <a:lumMod val="75000"/>
                  </a:schemeClr>
                </a:solidFill>
                <a:latin typeface="Cambria" charset="0"/>
                <a:ea typeface="Cambria" charset="0"/>
                <a:cs typeface="Cambria" charset="0"/>
              </a:endParaRPr>
            </a:p>
          </p:txBody>
        </p:sp>
        <p:sp>
          <p:nvSpPr>
            <p:cNvPr id="42" name="TextBox 41"/>
            <p:cNvSpPr txBox="1"/>
            <p:nvPr/>
          </p:nvSpPr>
          <p:spPr>
            <a:xfrm>
              <a:off x="6948924" y="3210511"/>
              <a:ext cx="1511568" cy="369332"/>
            </a:xfrm>
            <a:prstGeom prst="rect">
              <a:avLst/>
            </a:prstGeom>
            <a:noFill/>
          </p:spPr>
          <p:txBody>
            <a:bodyPr wrap="none" rtlCol="0">
              <a:spAutoFit/>
            </a:bodyPr>
            <a:lstStyle/>
            <a:p>
              <a:r>
                <a:rPr lang="en-US" b="1" dirty="0" smtClean="0">
                  <a:solidFill>
                    <a:schemeClr val="accent2"/>
                  </a:solidFill>
                  <a:latin typeface="Cambria" charset="0"/>
                  <a:ea typeface="Cambria" charset="0"/>
                  <a:cs typeface="Cambria" charset="0"/>
                </a:rPr>
                <a:t>K-</a:t>
              </a:r>
              <a:r>
                <a:rPr lang="en-US" b="1" dirty="0" err="1" smtClean="0">
                  <a:solidFill>
                    <a:schemeClr val="accent2"/>
                  </a:solidFill>
                  <a:latin typeface="Cambria" charset="0"/>
                  <a:ea typeface="Cambria" charset="0"/>
                  <a:cs typeface="Cambria" charset="0"/>
                </a:rPr>
                <a:t>Async</a:t>
              </a:r>
              <a:r>
                <a:rPr lang="en-US" b="1" dirty="0" smtClean="0">
                  <a:solidFill>
                    <a:schemeClr val="accent2"/>
                  </a:solidFill>
                  <a:latin typeface="Cambria" charset="0"/>
                  <a:ea typeface="Cambria" charset="0"/>
                  <a:cs typeface="Cambria" charset="0"/>
                </a:rPr>
                <a:t> SGD</a:t>
              </a:r>
              <a:endParaRPr lang="en-US" b="1" dirty="0">
                <a:solidFill>
                  <a:schemeClr val="accent2"/>
                </a:solidFill>
                <a:latin typeface="Cambria" charset="0"/>
                <a:ea typeface="Cambria" charset="0"/>
                <a:cs typeface="Cambria" charset="0"/>
              </a:endParaRPr>
            </a:p>
          </p:txBody>
        </p:sp>
        <p:sp>
          <p:nvSpPr>
            <p:cNvPr id="43" name="Oval 42"/>
            <p:cNvSpPr/>
            <p:nvPr/>
          </p:nvSpPr>
          <p:spPr>
            <a:xfrm>
              <a:off x="7432237" y="4788825"/>
              <a:ext cx="101600" cy="101600"/>
            </a:xfrm>
            <a:prstGeom prst="ellipse">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charset="0"/>
                <a:ea typeface="Cambria" charset="0"/>
                <a:cs typeface="Cambria" charset="0"/>
              </a:endParaRPr>
            </a:p>
          </p:txBody>
        </p:sp>
        <p:sp>
          <p:nvSpPr>
            <p:cNvPr id="44" name="Oval 43"/>
            <p:cNvSpPr/>
            <p:nvPr/>
          </p:nvSpPr>
          <p:spPr>
            <a:xfrm>
              <a:off x="6530537" y="4433225"/>
              <a:ext cx="101600" cy="101600"/>
            </a:xfrm>
            <a:prstGeom prst="ellipse">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charset="0"/>
                <a:ea typeface="Cambria" charset="0"/>
                <a:cs typeface="Cambria" charset="0"/>
              </a:endParaRPr>
            </a:p>
          </p:txBody>
        </p:sp>
        <p:sp>
          <p:nvSpPr>
            <p:cNvPr id="45" name="Oval 44"/>
            <p:cNvSpPr/>
            <p:nvPr/>
          </p:nvSpPr>
          <p:spPr>
            <a:xfrm>
              <a:off x="5654237" y="3899825"/>
              <a:ext cx="101600" cy="101600"/>
            </a:xfrm>
            <a:prstGeom prst="ellipse">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charset="0"/>
                <a:ea typeface="Cambria" charset="0"/>
                <a:cs typeface="Cambria" charset="0"/>
              </a:endParaRPr>
            </a:p>
          </p:txBody>
        </p:sp>
        <p:sp>
          <p:nvSpPr>
            <p:cNvPr id="46" name="Oval 45"/>
            <p:cNvSpPr/>
            <p:nvPr/>
          </p:nvSpPr>
          <p:spPr>
            <a:xfrm>
              <a:off x="8321237" y="4992025"/>
              <a:ext cx="101600" cy="101600"/>
            </a:xfrm>
            <a:prstGeom prst="ellipse">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charset="0"/>
                <a:ea typeface="Cambria" charset="0"/>
                <a:cs typeface="Cambria" charset="0"/>
              </a:endParaRPr>
            </a:p>
          </p:txBody>
        </p:sp>
        <p:cxnSp>
          <p:nvCxnSpPr>
            <p:cNvPr id="47" name="Straight Connector 46"/>
            <p:cNvCxnSpPr/>
            <p:nvPr/>
          </p:nvCxnSpPr>
          <p:spPr>
            <a:xfrm>
              <a:off x="6636269" y="3372775"/>
              <a:ext cx="274555" cy="0"/>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648969" y="3042575"/>
              <a:ext cx="274555" cy="0"/>
            </a:xfrm>
            <a:prstGeom prst="line">
              <a:avLst/>
            </a:prstGeom>
            <a:ln w="19050">
              <a:solidFill>
                <a:schemeClr val="accent6">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467131" y="4943368"/>
              <a:ext cx="587020" cy="369332"/>
            </a:xfrm>
            <a:prstGeom prst="rect">
              <a:avLst/>
            </a:prstGeom>
            <a:noFill/>
          </p:spPr>
          <p:txBody>
            <a:bodyPr wrap="none" rtlCol="0">
              <a:spAutoFit/>
            </a:bodyPr>
            <a:lstStyle/>
            <a:p>
              <a:r>
                <a:rPr lang="en-US" dirty="0" smtClean="0">
                  <a:latin typeface="Cambria" charset="0"/>
                  <a:ea typeface="Cambria" charset="0"/>
                  <a:cs typeface="Cambria" charset="0"/>
                </a:rPr>
                <a:t>K=4</a:t>
              </a:r>
              <a:endParaRPr lang="en-US" dirty="0">
                <a:latin typeface="Cambria" charset="0"/>
                <a:ea typeface="Cambria" charset="0"/>
                <a:cs typeface="Cambria" charset="0"/>
              </a:endParaRPr>
            </a:p>
          </p:txBody>
        </p:sp>
        <p:sp>
          <p:nvSpPr>
            <p:cNvPr id="50" name="TextBox 49"/>
            <p:cNvSpPr txBox="1"/>
            <p:nvPr/>
          </p:nvSpPr>
          <p:spPr>
            <a:xfrm>
              <a:off x="5626873" y="4553359"/>
              <a:ext cx="596638" cy="369332"/>
            </a:xfrm>
            <a:prstGeom prst="rect">
              <a:avLst/>
            </a:prstGeom>
            <a:noFill/>
          </p:spPr>
          <p:txBody>
            <a:bodyPr wrap="none" rtlCol="0">
              <a:spAutoFit/>
            </a:bodyPr>
            <a:lstStyle/>
            <a:p>
              <a:r>
                <a:rPr lang="en-US" dirty="0" smtClean="0">
                  <a:latin typeface="Cambria" charset="0"/>
                  <a:ea typeface="Cambria" charset="0"/>
                  <a:cs typeface="Cambria" charset="0"/>
                </a:rPr>
                <a:t>K=3</a:t>
              </a:r>
              <a:endParaRPr lang="en-US" dirty="0">
                <a:latin typeface="Cambria" charset="0"/>
                <a:ea typeface="Cambria" charset="0"/>
                <a:cs typeface="Cambria" charset="0"/>
              </a:endParaRPr>
            </a:p>
          </p:txBody>
        </p:sp>
        <p:sp>
          <p:nvSpPr>
            <p:cNvPr id="51" name="TextBox 50"/>
            <p:cNvSpPr txBox="1"/>
            <p:nvPr/>
          </p:nvSpPr>
          <p:spPr>
            <a:xfrm>
              <a:off x="4943131" y="4001424"/>
              <a:ext cx="587020" cy="369332"/>
            </a:xfrm>
            <a:prstGeom prst="rect">
              <a:avLst/>
            </a:prstGeom>
            <a:noFill/>
          </p:spPr>
          <p:txBody>
            <a:bodyPr wrap="none" rtlCol="0">
              <a:spAutoFit/>
            </a:bodyPr>
            <a:lstStyle/>
            <a:p>
              <a:r>
                <a:rPr lang="en-US" dirty="0" smtClean="0">
                  <a:latin typeface="Cambria" charset="0"/>
                  <a:ea typeface="Cambria" charset="0"/>
                  <a:cs typeface="Cambria" charset="0"/>
                </a:rPr>
                <a:t>K=2</a:t>
              </a:r>
              <a:endParaRPr lang="en-US" dirty="0">
                <a:latin typeface="Cambria" charset="0"/>
                <a:ea typeface="Cambria" charset="0"/>
                <a:cs typeface="Cambria" charset="0"/>
              </a:endParaRPr>
            </a:p>
          </p:txBody>
        </p:sp>
        <p:sp>
          <p:nvSpPr>
            <p:cNvPr id="52" name="TextBox 51"/>
            <p:cNvSpPr txBox="1"/>
            <p:nvPr/>
          </p:nvSpPr>
          <p:spPr>
            <a:xfrm>
              <a:off x="5880873" y="3695077"/>
              <a:ext cx="587020" cy="369332"/>
            </a:xfrm>
            <a:prstGeom prst="rect">
              <a:avLst/>
            </a:prstGeom>
            <a:noFill/>
          </p:spPr>
          <p:txBody>
            <a:bodyPr wrap="none" rtlCol="0">
              <a:spAutoFit/>
            </a:bodyPr>
            <a:lstStyle/>
            <a:p>
              <a:r>
                <a:rPr lang="en-US" dirty="0" smtClean="0">
                  <a:latin typeface="Cambria" charset="0"/>
                  <a:ea typeface="Cambria" charset="0"/>
                  <a:cs typeface="Cambria" charset="0"/>
                </a:rPr>
                <a:t>K=2</a:t>
              </a:r>
              <a:endParaRPr lang="en-US" dirty="0">
                <a:latin typeface="Cambria" charset="0"/>
                <a:ea typeface="Cambria" charset="0"/>
                <a:cs typeface="Cambria" charset="0"/>
              </a:endParaRPr>
            </a:p>
          </p:txBody>
        </p:sp>
        <p:sp>
          <p:nvSpPr>
            <p:cNvPr id="53" name="TextBox 52"/>
            <p:cNvSpPr txBox="1"/>
            <p:nvPr/>
          </p:nvSpPr>
          <p:spPr>
            <a:xfrm>
              <a:off x="8206603" y="4332791"/>
              <a:ext cx="710650" cy="646331"/>
            </a:xfrm>
            <a:prstGeom prst="rect">
              <a:avLst/>
            </a:prstGeom>
            <a:noFill/>
          </p:spPr>
          <p:txBody>
            <a:bodyPr wrap="square" rtlCol="0">
              <a:spAutoFit/>
            </a:bodyPr>
            <a:lstStyle/>
            <a:p>
              <a:r>
                <a:rPr lang="en-US" dirty="0" err="1" smtClean="0">
                  <a:latin typeface="Cambria" charset="0"/>
                  <a:ea typeface="Cambria" charset="0"/>
                  <a:cs typeface="Cambria" charset="0"/>
                </a:rPr>
                <a:t>FullySync</a:t>
              </a:r>
              <a:endParaRPr lang="en-US" dirty="0">
                <a:latin typeface="Cambria" charset="0"/>
                <a:ea typeface="Cambria" charset="0"/>
                <a:cs typeface="Cambria" charset="0"/>
              </a:endParaRPr>
            </a:p>
          </p:txBody>
        </p:sp>
        <p:sp>
          <p:nvSpPr>
            <p:cNvPr id="54" name="TextBox 53"/>
            <p:cNvSpPr txBox="1"/>
            <p:nvPr/>
          </p:nvSpPr>
          <p:spPr>
            <a:xfrm>
              <a:off x="7348278" y="5098177"/>
              <a:ext cx="794015" cy="646331"/>
            </a:xfrm>
            <a:prstGeom prst="rect">
              <a:avLst/>
            </a:prstGeom>
            <a:noFill/>
          </p:spPr>
          <p:txBody>
            <a:bodyPr wrap="square" rtlCol="0">
              <a:spAutoFit/>
            </a:bodyPr>
            <a:lstStyle/>
            <a:p>
              <a:r>
                <a:rPr lang="en-US" dirty="0" smtClean="0">
                  <a:latin typeface="Cambria" charset="0"/>
                  <a:ea typeface="Cambria" charset="0"/>
                  <a:cs typeface="Cambria" charset="0"/>
                </a:rPr>
                <a:t>Batch Sync</a:t>
              </a:r>
              <a:endParaRPr lang="en-US" dirty="0">
                <a:latin typeface="Cambria" charset="0"/>
                <a:ea typeface="Cambria" charset="0"/>
                <a:cs typeface="Cambria" charset="0"/>
              </a:endParaRPr>
            </a:p>
          </p:txBody>
        </p:sp>
        <p:sp>
          <p:nvSpPr>
            <p:cNvPr id="55" name="TextBox 54"/>
            <p:cNvSpPr txBox="1"/>
            <p:nvPr/>
          </p:nvSpPr>
          <p:spPr>
            <a:xfrm>
              <a:off x="6566938" y="4184028"/>
              <a:ext cx="596638" cy="369332"/>
            </a:xfrm>
            <a:prstGeom prst="rect">
              <a:avLst/>
            </a:prstGeom>
            <a:noFill/>
          </p:spPr>
          <p:txBody>
            <a:bodyPr wrap="none" rtlCol="0">
              <a:spAutoFit/>
            </a:bodyPr>
            <a:lstStyle/>
            <a:p>
              <a:r>
                <a:rPr lang="en-US" smtClean="0">
                  <a:latin typeface="Cambria" charset="0"/>
                  <a:ea typeface="Cambria" charset="0"/>
                  <a:cs typeface="Cambria" charset="0"/>
                </a:rPr>
                <a:t>K=3</a:t>
              </a:r>
              <a:endParaRPr lang="en-US" dirty="0">
                <a:latin typeface="Cambria" charset="0"/>
                <a:ea typeface="Cambria" charset="0"/>
                <a:cs typeface="Cambria" charset="0"/>
              </a:endParaRPr>
            </a:p>
          </p:txBody>
        </p:sp>
        <p:sp>
          <p:nvSpPr>
            <p:cNvPr id="56" name="TextBox 55"/>
            <p:cNvSpPr txBox="1"/>
            <p:nvPr/>
          </p:nvSpPr>
          <p:spPr>
            <a:xfrm>
              <a:off x="7290838" y="4436559"/>
              <a:ext cx="587020" cy="369332"/>
            </a:xfrm>
            <a:prstGeom prst="rect">
              <a:avLst/>
            </a:prstGeom>
            <a:noFill/>
          </p:spPr>
          <p:txBody>
            <a:bodyPr wrap="none" rtlCol="0">
              <a:spAutoFit/>
            </a:bodyPr>
            <a:lstStyle/>
            <a:p>
              <a:r>
                <a:rPr lang="en-US" dirty="0" smtClean="0">
                  <a:latin typeface="Cambria" charset="0"/>
                  <a:ea typeface="Cambria" charset="0"/>
                  <a:cs typeface="Cambria" charset="0"/>
                </a:rPr>
                <a:t>K=4</a:t>
              </a:r>
              <a:endParaRPr lang="en-US" dirty="0">
                <a:latin typeface="Cambria" charset="0"/>
                <a:ea typeface="Cambria" charset="0"/>
                <a:cs typeface="Cambria" charset="0"/>
              </a:endParaRPr>
            </a:p>
          </p:txBody>
        </p:sp>
      </p:grpSp>
      <p:sp>
        <p:nvSpPr>
          <p:cNvPr id="7" name="Rectangle 6"/>
          <p:cNvSpPr/>
          <p:nvPr/>
        </p:nvSpPr>
        <p:spPr>
          <a:xfrm>
            <a:off x="317485" y="6021305"/>
            <a:ext cx="846115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dirty="0" smtClean="0">
                <a:cs typeface="Corbel"/>
              </a:rPr>
              <a:t>S </a:t>
            </a:r>
            <a:r>
              <a:rPr lang="en-US" dirty="0">
                <a:cs typeface="Corbel"/>
              </a:rPr>
              <a:t>Dutta, G</a:t>
            </a:r>
            <a:r>
              <a:rPr lang="en-US" dirty="0" smtClean="0">
                <a:cs typeface="Corbel"/>
              </a:rPr>
              <a:t> </a:t>
            </a:r>
            <a:r>
              <a:rPr lang="en-US" dirty="0">
                <a:cs typeface="Corbel"/>
              </a:rPr>
              <a:t>Joshi, </a:t>
            </a:r>
            <a:r>
              <a:rPr lang="en-US" dirty="0" smtClean="0">
                <a:cs typeface="Corbel"/>
              </a:rPr>
              <a:t>S </a:t>
            </a:r>
            <a:r>
              <a:rPr lang="en-US" dirty="0" err="1">
                <a:cs typeface="Corbel"/>
              </a:rPr>
              <a:t>Ghosh</a:t>
            </a:r>
            <a:r>
              <a:rPr lang="en-US" dirty="0">
                <a:cs typeface="Corbel"/>
              </a:rPr>
              <a:t>, </a:t>
            </a:r>
            <a:r>
              <a:rPr lang="en-US" dirty="0" smtClean="0">
                <a:cs typeface="Corbel"/>
              </a:rPr>
              <a:t>P </a:t>
            </a:r>
            <a:r>
              <a:rPr lang="en-US" dirty="0" err="1">
                <a:cs typeface="Corbel"/>
              </a:rPr>
              <a:t>Dube</a:t>
            </a:r>
            <a:r>
              <a:rPr lang="en-US" dirty="0" smtClean="0">
                <a:cs typeface="Corbel"/>
              </a:rPr>
              <a:t>, and P </a:t>
            </a:r>
            <a:r>
              <a:rPr lang="en-US" dirty="0" err="1" smtClean="0">
                <a:cs typeface="Corbel"/>
              </a:rPr>
              <a:t>Nagpurkar</a:t>
            </a:r>
            <a:r>
              <a:rPr lang="en-US" dirty="0" smtClean="0">
                <a:cs typeface="Corbel"/>
              </a:rPr>
              <a:t>, “Slow </a:t>
            </a:r>
            <a:r>
              <a:rPr lang="en-US" dirty="0">
                <a:cs typeface="Corbel"/>
              </a:rPr>
              <a:t>and Stale Gradients Can Win the Race: Error-Runtime Trade-offs in Distributed </a:t>
            </a:r>
            <a:r>
              <a:rPr lang="en-US" dirty="0" smtClean="0">
                <a:cs typeface="Corbel"/>
              </a:rPr>
              <a:t>SGD”, AISTATS 2018</a:t>
            </a:r>
            <a:r>
              <a:rPr lang="mr-IN" dirty="0">
                <a:cs typeface="Corbel"/>
              </a:rPr>
              <a:t>: </a:t>
            </a:r>
            <a:r>
              <a:rPr lang="mr-IN" dirty="0" smtClean="0">
                <a:cs typeface="Corbel"/>
              </a:rPr>
              <a:t>8</a:t>
            </a:r>
            <a:r>
              <a:rPr lang="en-US" dirty="0" smtClean="0">
                <a:cs typeface="Corbel"/>
              </a:rPr>
              <a:t>03-812.</a:t>
            </a:r>
            <a:endParaRPr lang="en-US" dirty="0">
              <a:cs typeface="Corbel"/>
            </a:endParaRPr>
          </a:p>
        </p:txBody>
      </p:sp>
      <p:sp>
        <p:nvSpPr>
          <p:cNvPr id="10" name="TextBox 9"/>
          <p:cNvSpPr txBox="1"/>
          <p:nvPr/>
        </p:nvSpPr>
        <p:spPr>
          <a:xfrm>
            <a:off x="422900" y="4281445"/>
            <a:ext cx="8373262" cy="1569660"/>
          </a:xfrm>
          <a:prstGeom prst="rect">
            <a:avLst/>
          </a:prstGeom>
          <a:noFill/>
        </p:spPr>
        <p:txBody>
          <a:bodyPr wrap="square" rtlCol="0">
            <a:spAutoFit/>
          </a:bodyPr>
          <a:lstStyle/>
          <a:p>
            <a:r>
              <a:rPr lang="en-US" sz="2400" dirty="0" smtClean="0">
                <a:solidFill>
                  <a:schemeClr val="tx2">
                    <a:lumMod val="75000"/>
                    <a:lumOff val="25000"/>
                  </a:schemeClr>
                </a:solidFill>
                <a:latin typeface="Corbel"/>
                <a:cs typeface="Corbel"/>
              </a:rPr>
              <a:t>Contributions:</a:t>
            </a:r>
            <a:endParaRPr lang="en-US" sz="2400" dirty="0">
              <a:solidFill>
                <a:schemeClr val="tx2">
                  <a:lumMod val="75000"/>
                  <a:lumOff val="25000"/>
                </a:schemeClr>
              </a:solidFill>
              <a:latin typeface="Corbel"/>
              <a:cs typeface="Corbel"/>
            </a:endParaRPr>
          </a:p>
          <a:p>
            <a:pPr marL="285750" indent="-285750">
              <a:buFont typeface="Arial"/>
              <a:buChar char="•"/>
            </a:pPr>
            <a:r>
              <a:rPr lang="en-US" sz="2400" dirty="0" smtClean="0">
                <a:latin typeface="Corbel"/>
                <a:cs typeface="Corbel"/>
              </a:rPr>
              <a:t>Theoretical understanding of Error-Runtime Tradeoffs</a:t>
            </a:r>
          </a:p>
          <a:p>
            <a:pPr marL="285750" indent="-285750">
              <a:buFont typeface="Arial"/>
              <a:buChar char="•"/>
            </a:pPr>
            <a:r>
              <a:rPr lang="en-US" sz="2400" dirty="0" smtClean="0">
                <a:latin typeface="Corbel"/>
                <a:cs typeface="Corbel"/>
              </a:rPr>
              <a:t>Integrate Scheduling and Algorithmic techniques for improved performance</a:t>
            </a:r>
            <a:endParaRPr lang="en-US" sz="2400" dirty="0">
              <a:latin typeface="Corbel"/>
              <a:cs typeface="Corbel"/>
            </a:endParaRPr>
          </a:p>
        </p:txBody>
      </p:sp>
      <p:sp>
        <p:nvSpPr>
          <p:cNvPr id="11" name="TextBox 10"/>
          <p:cNvSpPr txBox="1"/>
          <p:nvPr/>
        </p:nvSpPr>
        <p:spPr>
          <a:xfrm>
            <a:off x="459342" y="1394413"/>
            <a:ext cx="3918540" cy="830997"/>
          </a:xfrm>
          <a:prstGeom prst="rect">
            <a:avLst/>
          </a:prstGeom>
          <a:noFill/>
        </p:spPr>
        <p:txBody>
          <a:bodyPr wrap="square" rtlCol="0">
            <a:spAutoFit/>
          </a:bodyPr>
          <a:lstStyle/>
          <a:p>
            <a:r>
              <a:rPr lang="en-US" sz="2400" dirty="0" smtClean="0">
                <a:solidFill>
                  <a:srgbClr val="800000"/>
                </a:solidFill>
              </a:rPr>
              <a:t>True SGD convergence is with respect to wall-clock time!</a:t>
            </a:r>
            <a:endParaRPr lang="en-US" sz="2400" dirty="0">
              <a:solidFill>
                <a:srgbClr val="800000"/>
              </a:solidFill>
            </a:endParaRPr>
          </a:p>
        </p:txBody>
      </p:sp>
    </p:spTree>
    <p:extLst>
      <p:ext uri="{BB962C8B-B14F-4D97-AF65-F5344CB8AC3E}">
        <p14:creationId xmlns:p14="http://schemas.microsoft.com/office/powerpoint/2010/main" val="3971910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Ongoing &amp; Future Directions</a:t>
            </a:r>
            <a:endParaRPr lang="en-US" dirty="0"/>
          </a:p>
        </p:txBody>
      </p:sp>
      <p:sp>
        <p:nvSpPr>
          <p:cNvPr id="3" name="Content Placeholder 2"/>
          <p:cNvSpPr>
            <a:spLocks noGrp="1"/>
          </p:cNvSpPr>
          <p:nvPr>
            <p:ph idx="1"/>
          </p:nvPr>
        </p:nvSpPr>
        <p:spPr>
          <a:xfrm>
            <a:off x="109714" y="1231006"/>
            <a:ext cx="4493172" cy="356970"/>
          </a:xfrm>
        </p:spPr>
        <p:txBody>
          <a:bodyPr>
            <a:normAutofit fontScale="70000" lnSpcReduction="20000"/>
          </a:bodyPr>
          <a:lstStyle/>
          <a:p>
            <a:pPr algn="ctr"/>
            <a:r>
              <a:rPr lang="en-US" dirty="0" smtClean="0"/>
              <a:t>Gradually increasing synchrony</a:t>
            </a:r>
            <a:endParaRPr lang="en-US" dirty="0"/>
          </a:p>
        </p:txBody>
      </p:sp>
      <p:pic>
        <p:nvPicPr>
          <p:cNvPr id="5" name="Picture 4" descr="Theoretical_sync_async.pdf"/>
          <p:cNvPicPr>
            <a:picLocks noChangeAspect="1"/>
          </p:cNvPicPr>
          <p:nvPr/>
        </p:nvPicPr>
        <p:blipFill rotWithShape="1">
          <a:blip r:embed="rId2">
            <a:extLst>
              <a:ext uri="{28A0092B-C50C-407E-A947-70E740481C1C}">
                <a14:useLocalDpi xmlns:a14="http://schemas.microsoft.com/office/drawing/2010/main" val="0"/>
              </a:ext>
            </a:extLst>
          </a:blip>
          <a:srcRect t="8617" r="3523"/>
          <a:stretch/>
        </p:blipFill>
        <p:spPr>
          <a:xfrm>
            <a:off x="558855" y="1492472"/>
            <a:ext cx="3486812" cy="2478813"/>
          </a:xfrm>
          <a:prstGeom prst="rect">
            <a:avLst/>
          </a:prstGeom>
        </p:spPr>
      </p:pic>
      <p:sp>
        <p:nvSpPr>
          <p:cNvPr id="6" name="TextBox 5"/>
          <p:cNvSpPr txBox="1"/>
          <p:nvPr/>
        </p:nvSpPr>
        <p:spPr>
          <a:xfrm rot="4651813">
            <a:off x="762788" y="2521084"/>
            <a:ext cx="1233358" cy="369332"/>
          </a:xfrm>
          <a:prstGeom prst="rect">
            <a:avLst/>
          </a:prstGeom>
          <a:noFill/>
        </p:spPr>
        <p:txBody>
          <a:bodyPr wrap="square" rtlCol="0">
            <a:spAutoFit/>
          </a:bodyPr>
          <a:lstStyle/>
          <a:p>
            <a:r>
              <a:rPr lang="en-US" b="1" dirty="0" err="1" smtClean="0">
                <a:solidFill>
                  <a:schemeClr val="accent6">
                    <a:lumMod val="75000"/>
                  </a:schemeClr>
                </a:solidFill>
              </a:rPr>
              <a:t>Async</a:t>
            </a:r>
            <a:r>
              <a:rPr lang="en-US" b="1" dirty="0" smtClean="0">
                <a:solidFill>
                  <a:schemeClr val="accent6">
                    <a:lumMod val="75000"/>
                  </a:schemeClr>
                </a:solidFill>
              </a:rPr>
              <a:t>-SGD</a:t>
            </a:r>
            <a:endParaRPr lang="en-US" b="1" dirty="0">
              <a:solidFill>
                <a:schemeClr val="accent6">
                  <a:lumMod val="75000"/>
                </a:schemeClr>
              </a:solidFill>
            </a:endParaRPr>
          </a:p>
        </p:txBody>
      </p:sp>
      <p:sp>
        <p:nvSpPr>
          <p:cNvPr id="7" name="TextBox 6"/>
          <p:cNvSpPr txBox="1"/>
          <p:nvPr/>
        </p:nvSpPr>
        <p:spPr>
          <a:xfrm rot="2878711">
            <a:off x="1414101" y="2444985"/>
            <a:ext cx="1421271" cy="369332"/>
          </a:xfrm>
          <a:prstGeom prst="rect">
            <a:avLst/>
          </a:prstGeom>
          <a:noFill/>
        </p:spPr>
        <p:txBody>
          <a:bodyPr wrap="square" rtlCol="0">
            <a:spAutoFit/>
          </a:bodyPr>
          <a:lstStyle/>
          <a:p>
            <a:r>
              <a:rPr lang="en-US" b="1" dirty="0">
                <a:solidFill>
                  <a:schemeClr val="tx2">
                    <a:lumMod val="60000"/>
                    <a:lumOff val="40000"/>
                  </a:schemeClr>
                </a:solidFill>
              </a:rPr>
              <a:t>S</a:t>
            </a:r>
            <a:r>
              <a:rPr lang="en-US" b="1" dirty="0" smtClean="0">
                <a:solidFill>
                  <a:schemeClr val="tx2">
                    <a:lumMod val="60000"/>
                    <a:lumOff val="40000"/>
                  </a:schemeClr>
                </a:solidFill>
              </a:rPr>
              <a:t>ync-SGD</a:t>
            </a:r>
            <a:endParaRPr lang="en-US" b="1" dirty="0">
              <a:solidFill>
                <a:schemeClr val="tx2">
                  <a:lumMod val="60000"/>
                  <a:lumOff val="40000"/>
                </a:schemeClr>
              </a:solidFill>
            </a:endParaRPr>
          </a:p>
        </p:txBody>
      </p:sp>
      <p:sp>
        <p:nvSpPr>
          <p:cNvPr id="8" name="TextBox 7"/>
          <p:cNvSpPr txBox="1"/>
          <p:nvPr/>
        </p:nvSpPr>
        <p:spPr>
          <a:xfrm>
            <a:off x="2925157" y="3244377"/>
            <a:ext cx="2349827" cy="369332"/>
          </a:xfrm>
          <a:prstGeom prst="rect">
            <a:avLst/>
          </a:prstGeom>
          <a:noFill/>
        </p:spPr>
        <p:txBody>
          <a:bodyPr wrap="square" rtlCol="0">
            <a:spAutoFit/>
          </a:bodyPr>
          <a:lstStyle/>
          <a:p>
            <a:r>
              <a:rPr lang="en-US" dirty="0" smtClean="0">
                <a:solidFill>
                  <a:schemeClr val="tx2">
                    <a:lumMod val="60000"/>
                    <a:lumOff val="40000"/>
                  </a:schemeClr>
                </a:solidFill>
              </a:rPr>
              <a:t>Sync Error Floor</a:t>
            </a:r>
            <a:endParaRPr lang="en-US" dirty="0">
              <a:solidFill>
                <a:schemeClr val="tx2">
                  <a:lumMod val="60000"/>
                  <a:lumOff val="40000"/>
                </a:schemeClr>
              </a:solidFill>
            </a:endParaRPr>
          </a:p>
        </p:txBody>
      </p:sp>
      <p:sp>
        <p:nvSpPr>
          <p:cNvPr id="9" name="TextBox 8"/>
          <p:cNvSpPr txBox="1"/>
          <p:nvPr/>
        </p:nvSpPr>
        <p:spPr>
          <a:xfrm>
            <a:off x="2720732" y="2910311"/>
            <a:ext cx="1775050" cy="369332"/>
          </a:xfrm>
          <a:prstGeom prst="rect">
            <a:avLst/>
          </a:prstGeom>
          <a:noFill/>
        </p:spPr>
        <p:txBody>
          <a:bodyPr wrap="square" rtlCol="0">
            <a:spAutoFit/>
          </a:bodyPr>
          <a:lstStyle/>
          <a:p>
            <a:r>
              <a:rPr lang="en-US" dirty="0" err="1" smtClean="0">
                <a:solidFill>
                  <a:schemeClr val="accent6">
                    <a:lumMod val="75000"/>
                  </a:schemeClr>
                </a:solidFill>
              </a:rPr>
              <a:t>Async</a:t>
            </a:r>
            <a:r>
              <a:rPr lang="en-US" dirty="0" smtClean="0">
                <a:solidFill>
                  <a:schemeClr val="accent6">
                    <a:lumMod val="75000"/>
                  </a:schemeClr>
                </a:solidFill>
              </a:rPr>
              <a:t> Error Floor</a:t>
            </a:r>
            <a:endParaRPr lang="en-US" dirty="0">
              <a:solidFill>
                <a:schemeClr val="accent6">
                  <a:lumMod val="75000"/>
                </a:schemeClr>
              </a:solidFill>
            </a:endParaRPr>
          </a:p>
        </p:txBody>
      </p:sp>
      <p:sp>
        <p:nvSpPr>
          <p:cNvPr id="10" name="Freeform 9"/>
          <p:cNvSpPr/>
          <p:nvPr/>
        </p:nvSpPr>
        <p:spPr>
          <a:xfrm>
            <a:off x="1064354" y="1764079"/>
            <a:ext cx="2488143" cy="1861386"/>
          </a:xfrm>
          <a:custGeom>
            <a:avLst/>
            <a:gdLst>
              <a:gd name="connsiteX0" fmla="*/ 4412426 w 4412426"/>
              <a:gd name="connsiteY0" fmla="*/ 3050909 h 3071423"/>
              <a:gd name="connsiteX1" fmla="*/ 2409158 w 4412426"/>
              <a:gd name="connsiteY1" fmla="*/ 3037815 h 3071423"/>
              <a:gd name="connsiteX2" fmla="*/ 955807 w 4412426"/>
              <a:gd name="connsiteY2" fmla="*/ 2736653 h 3071423"/>
              <a:gd name="connsiteX3" fmla="*/ 458264 w 4412426"/>
              <a:gd name="connsiteY3" fmla="*/ 2540242 h 3071423"/>
              <a:gd name="connsiteX4" fmla="*/ 0 w 4412426"/>
              <a:gd name="connsiteY4" fmla="*/ 0 h 3071423"/>
              <a:gd name="connsiteX0" fmla="*/ 4412426 w 4412426"/>
              <a:gd name="connsiteY0" fmla="*/ 3050909 h 3061728"/>
              <a:gd name="connsiteX1" fmla="*/ 2409158 w 4412426"/>
              <a:gd name="connsiteY1" fmla="*/ 3037815 h 3061728"/>
              <a:gd name="connsiteX2" fmla="*/ 1191485 w 4412426"/>
              <a:gd name="connsiteY2" fmla="*/ 2906875 h 3061728"/>
              <a:gd name="connsiteX3" fmla="*/ 458264 w 4412426"/>
              <a:gd name="connsiteY3" fmla="*/ 2540242 h 3061728"/>
              <a:gd name="connsiteX4" fmla="*/ 0 w 4412426"/>
              <a:gd name="connsiteY4" fmla="*/ 0 h 3061728"/>
              <a:gd name="connsiteX0" fmla="*/ 4412426 w 4412426"/>
              <a:gd name="connsiteY0" fmla="*/ 3050909 h 3061728"/>
              <a:gd name="connsiteX1" fmla="*/ 2409158 w 4412426"/>
              <a:gd name="connsiteY1" fmla="*/ 3037815 h 3061728"/>
              <a:gd name="connsiteX2" fmla="*/ 1191485 w 4412426"/>
              <a:gd name="connsiteY2" fmla="*/ 2906875 h 3061728"/>
              <a:gd name="connsiteX3" fmla="*/ 418984 w 4412426"/>
              <a:gd name="connsiteY3" fmla="*/ 2409302 h 3061728"/>
              <a:gd name="connsiteX4" fmla="*/ 0 w 4412426"/>
              <a:gd name="connsiteY4" fmla="*/ 0 h 3061728"/>
              <a:gd name="connsiteX0" fmla="*/ 4412426 w 4412426"/>
              <a:gd name="connsiteY0" fmla="*/ 3050909 h 3061728"/>
              <a:gd name="connsiteX1" fmla="*/ 2409158 w 4412426"/>
              <a:gd name="connsiteY1" fmla="*/ 3037815 h 3061728"/>
              <a:gd name="connsiteX2" fmla="*/ 1191485 w 4412426"/>
              <a:gd name="connsiteY2" fmla="*/ 2906875 h 3061728"/>
              <a:gd name="connsiteX3" fmla="*/ 418984 w 4412426"/>
              <a:gd name="connsiteY3" fmla="*/ 2409302 h 3061728"/>
              <a:gd name="connsiteX4" fmla="*/ 0 w 4412426"/>
              <a:gd name="connsiteY4" fmla="*/ 0 h 3061728"/>
              <a:gd name="connsiteX0" fmla="*/ 4412426 w 4412426"/>
              <a:gd name="connsiteY0" fmla="*/ 3050909 h 3061159"/>
              <a:gd name="connsiteX1" fmla="*/ 2409158 w 4412426"/>
              <a:gd name="connsiteY1" fmla="*/ 3037815 h 3061159"/>
              <a:gd name="connsiteX2" fmla="*/ 1178391 w 4412426"/>
              <a:gd name="connsiteY2" fmla="*/ 2919969 h 3061159"/>
              <a:gd name="connsiteX3" fmla="*/ 418984 w 4412426"/>
              <a:gd name="connsiteY3" fmla="*/ 2409302 h 3061159"/>
              <a:gd name="connsiteX4" fmla="*/ 0 w 4412426"/>
              <a:gd name="connsiteY4" fmla="*/ 0 h 3061159"/>
              <a:gd name="connsiteX0" fmla="*/ 4412426 w 4412426"/>
              <a:gd name="connsiteY0" fmla="*/ 3050909 h 3050909"/>
              <a:gd name="connsiteX1" fmla="*/ 2409158 w 4412426"/>
              <a:gd name="connsiteY1" fmla="*/ 2985439 h 3050909"/>
              <a:gd name="connsiteX2" fmla="*/ 1178391 w 4412426"/>
              <a:gd name="connsiteY2" fmla="*/ 2919969 h 3050909"/>
              <a:gd name="connsiteX3" fmla="*/ 418984 w 4412426"/>
              <a:gd name="connsiteY3" fmla="*/ 2409302 h 3050909"/>
              <a:gd name="connsiteX4" fmla="*/ 0 w 4412426"/>
              <a:gd name="connsiteY4" fmla="*/ 0 h 3050909"/>
              <a:gd name="connsiteX0" fmla="*/ 4412426 w 4412426"/>
              <a:gd name="connsiteY0" fmla="*/ 3050909 h 3050909"/>
              <a:gd name="connsiteX1" fmla="*/ 2409158 w 4412426"/>
              <a:gd name="connsiteY1" fmla="*/ 2985439 h 3050909"/>
              <a:gd name="connsiteX2" fmla="*/ 1086738 w 4412426"/>
              <a:gd name="connsiteY2" fmla="*/ 2919969 h 3050909"/>
              <a:gd name="connsiteX3" fmla="*/ 418984 w 4412426"/>
              <a:gd name="connsiteY3" fmla="*/ 2409302 h 3050909"/>
              <a:gd name="connsiteX4" fmla="*/ 0 w 4412426"/>
              <a:gd name="connsiteY4" fmla="*/ 0 h 3050909"/>
              <a:gd name="connsiteX0" fmla="*/ 4412426 w 4412426"/>
              <a:gd name="connsiteY0" fmla="*/ 3050909 h 3050909"/>
              <a:gd name="connsiteX1" fmla="*/ 2409158 w 4412426"/>
              <a:gd name="connsiteY1" fmla="*/ 2985439 h 3050909"/>
              <a:gd name="connsiteX2" fmla="*/ 1086738 w 4412426"/>
              <a:gd name="connsiteY2" fmla="*/ 2919969 h 3050909"/>
              <a:gd name="connsiteX3" fmla="*/ 418984 w 4412426"/>
              <a:gd name="connsiteY3" fmla="*/ 2409302 h 3050909"/>
              <a:gd name="connsiteX4" fmla="*/ 0 w 4412426"/>
              <a:gd name="connsiteY4" fmla="*/ 0 h 30509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2426" h="3050909">
                <a:moveTo>
                  <a:pt x="4412426" y="3050909"/>
                </a:moveTo>
                <a:lnTo>
                  <a:pt x="2409158" y="2985439"/>
                </a:lnTo>
                <a:cubicBezTo>
                  <a:pt x="1854877" y="2963616"/>
                  <a:pt x="1418434" y="2976710"/>
                  <a:pt x="1086738" y="2919969"/>
                </a:cubicBezTo>
                <a:cubicBezTo>
                  <a:pt x="755042" y="2863228"/>
                  <a:pt x="600107" y="2895963"/>
                  <a:pt x="418984" y="2409302"/>
                </a:cubicBezTo>
                <a:cubicBezTo>
                  <a:pt x="237861" y="1922641"/>
                  <a:pt x="0" y="0"/>
                  <a:pt x="0" y="0"/>
                </a:cubicBezTo>
              </a:path>
            </a:pathLst>
          </a:custGeom>
          <a:ln w="28575" cmpd="sng">
            <a:solidFill>
              <a:schemeClr val="tx1"/>
            </a:solidFill>
            <a:prstDash val="dash"/>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p:cNvSpPr txBox="1"/>
          <p:nvPr/>
        </p:nvSpPr>
        <p:spPr>
          <a:xfrm>
            <a:off x="948240" y="3531033"/>
            <a:ext cx="1210281" cy="646331"/>
          </a:xfrm>
          <a:prstGeom prst="rect">
            <a:avLst/>
          </a:prstGeom>
          <a:noFill/>
        </p:spPr>
        <p:txBody>
          <a:bodyPr wrap="square" rtlCol="0">
            <a:spAutoFit/>
          </a:bodyPr>
          <a:lstStyle/>
          <a:p>
            <a:pPr algn="ctr"/>
            <a:r>
              <a:rPr lang="en-US" dirty="0" smtClean="0"/>
              <a:t>Want this envelope</a:t>
            </a:r>
            <a:endParaRPr lang="en-US" dirty="0"/>
          </a:p>
        </p:txBody>
      </p:sp>
      <p:sp>
        <p:nvSpPr>
          <p:cNvPr id="13" name="Content Placeholder 2"/>
          <p:cNvSpPr txBox="1">
            <a:spLocks/>
          </p:cNvSpPr>
          <p:nvPr/>
        </p:nvSpPr>
        <p:spPr>
          <a:xfrm>
            <a:off x="5033899" y="1280016"/>
            <a:ext cx="3442139" cy="399393"/>
          </a:xfrm>
          <a:prstGeom prst="rect">
            <a:avLst/>
          </a:prstGeom>
        </p:spPr>
        <p:txBody>
          <a:bodyPr vert="horz" lIns="91440" tIns="45720" rIns="91440" bIns="45720" rtlCol="0">
            <a:normAutofit fontScale="70000" lnSpcReduction="20000"/>
          </a:bodyPr>
          <a:lstStyle>
            <a:lvl1pPr marL="0" indent="0" algn="l" defTabSz="457200" rtl="0" eaLnBrk="1" latinLnBrk="0" hangingPunct="1">
              <a:spcBef>
                <a:spcPct val="20000"/>
              </a:spcBef>
              <a:buFont typeface="Arial"/>
              <a:buNone/>
              <a:defRPr sz="2800" kern="1200">
                <a:solidFill>
                  <a:schemeClr val="tx1"/>
                </a:solidFill>
                <a:latin typeface="Corbel"/>
                <a:ea typeface="+mn-ea"/>
                <a:cs typeface="Corbel"/>
              </a:defRPr>
            </a:lvl1pPr>
            <a:lvl2pPr marL="742950" indent="-285750" algn="l" defTabSz="457200" rtl="0" eaLnBrk="1" latinLnBrk="0" hangingPunct="1">
              <a:spcBef>
                <a:spcPct val="20000"/>
              </a:spcBef>
              <a:buFont typeface="Courier New"/>
              <a:buChar char="o"/>
              <a:defRPr sz="2400" kern="1200">
                <a:solidFill>
                  <a:schemeClr val="tx1"/>
                </a:solidFill>
                <a:latin typeface="Corbel"/>
                <a:ea typeface="+mn-ea"/>
                <a:cs typeface="Corbel"/>
              </a:defRPr>
            </a:lvl2pPr>
            <a:lvl3pPr marL="1143000" indent="-228600" algn="l" defTabSz="457200" rtl="0" eaLnBrk="1" latinLnBrk="0" hangingPunct="1">
              <a:spcBef>
                <a:spcPct val="20000"/>
              </a:spcBef>
              <a:buFont typeface="Arial"/>
              <a:buChar char="•"/>
              <a:defRPr sz="2400" kern="1200">
                <a:solidFill>
                  <a:schemeClr val="tx1"/>
                </a:solidFill>
                <a:latin typeface="Corbel"/>
                <a:ea typeface="+mn-ea"/>
                <a:cs typeface="Corbel"/>
              </a:defRPr>
            </a:lvl3pPr>
            <a:lvl4pPr marL="1600200" indent="-228600" algn="l" defTabSz="457200" rtl="0" eaLnBrk="1" latinLnBrk="0" hangingPunct="1">
              <a:spcBef>
                <a:spcPct val="20000"/>
              </a:spcBef>
              <a:buFont typeface="Arial"/>
              <a:buChar char="–"/>
              <a:defRPr sz="2000" kern="1200">
                <a:solidFill>
                  <a:schemeClr val="tx1"/>
                </a:solidFill>
                <a:latin typeface="Corbel"/>
                <a:ea typeface="+mn-ea"/>
                <a:cs typeface="Corbel"/>
              </a:defRPr>
            </a:lvl4pPr>
            <a:lvl5pPr marL="2057400" indent="-228600" algn="l" defTabSz="457200" rtl="0" eaLnBrk="1" latinLnBrk="0" hangingPunct="1">
              <a:spcBef>
                <a:spcPct val="20000"/>
              </a:spcBef>
              <a:buFont typeface="Arial"/>
              <a:buChar char="»"/>
              <a:defRPr sz="2000" kern="1200">
                <a:solidFill>
                  <a:schemeClr val="tx1"/>
                </a:solidFill>
                <a:latin typeface="Corbel"/>
                <a:ea typeface="+mn-ea"/>
                <a:cs typeface="Corbe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mtClean="0"/>
              <a:t>Stochastic Staleness Analysis</a:t>
            </a:r>
            <a:endParaRPr lang="en-US" dirty="0"/>
          </a:p>
        </p:txBody>
      </p:sp>
      <p:sp>
        <p:nvSpPr>
          <p:cNvPr id="14" name="Oval 13"/>
          <p:cNvSpPr/>
          <p:nvPr/>
        </p:nvSpPr>
        <p:spPr>
          <a:xfrm>
            <a:off x="4971394" y="1779965"/>
            <a:ext cx="928497" cy="448228"/>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schemeClr val="tx1"/>
                </a:solidFill>
              </a:rPr>
              <a:t>(0,0)</a:t>
            </a:r>
            <a:endParaRPr lang="en-US" dirty="0">
              <a:solidFill>
                <a:schemeClr val="tx1"/>
              </a:solidFill>
            </a:endParaRPr>
          </a:p>
        </p:txBody>
      </p:sp>
      <p:sp>
        <p:nvSpPr>
          <p:cNvPr id="15" name="Oval 14"/>
          <p:cNvSpPr/>
          <p:nvPr/>
        </p:nvSpPr>
        <p:spPr>
          <a:xfrm>
            <a:off x="6184491" y="1787338"/>
            <a:ext cx="959212" cy="448228"/>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schemeClr val="tx1"/>
                </a:solidFill>
              </a:rPr>
              <a:t>(0,1)</a:t>
            </a:r>
            <a:endParaRPr lang="en-US">
              <a:solidFill>
                <a:schemeClr val="tx1"/>
              </a:solidFill>
            </a:endParaRPr>
          </a:p>
        </p:txBody>
      </p:sp>
      <p:sp>
        <p:nvSpPr>
          <p:cNvPr id="16" name="Oval 15"/>
          <p:cNvSpPr/>
          <p:nvPr/>
        </p:nvSpPr>
        <p:spPr>
          <a:xfrm>
            <a:off x="7497421" y="1757996"/>
            <a:ext cx="920756" cy="448228"/>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schemeClr val="tx1"/>
                </a:solidFill>
              </a:rPr>
              <a:t>(0,2)</a:t>
            </a:r>
            <a:endParaRPr lang="en-US">
              <a:solidFill>
                <a:schemeClr val="tx1"/>
              </a:solidFill>
            </a:endParaRPr>
          </a:p>
        </p:txBody>
      </p:sp>
      <p:sp>
        <p:nvSpPr>
          <p:cNvPr id="17" name="Oval 16"/>
          <p:cNvSpPr/>
          <p:nvPr/>
        </p:nvSpPr>
        <p:spPr>
          <a:xfrm>
            <a:off x="5220875" y="2562259"/>
            <a:ext cx="959212" cy="448228"/>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mtClean="0">
                <a:solidFill>
                  <a:schemeClr val="tx1"/>
                </a:solidFill>
              </a:rPr>
              <a:t>(1,0)</a:t>
            </a:r>
            <a:endParaRPr lang="en-US">
              <a:solidFill>
                <a:schemeClr val="tx1"/>
              </a:solidFill>
            </a:endParaRPr>
          </a:p>
        </p:txBody>
      </p:sp>
      <p:sp>
        <p:nvSpPr>
          <p:cNvPr id="18" name="Oval 17"/>
          <p:cNvSpPr/>
          <p:nvPr/>
        </p:nvSpPr>
        <p:spPr>
          <a:xfrm>
            <a:off x="6425574" y="2960598"/>
            <a:ext cx="959212" cy="448228"/>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(2,0)</a:t>
            </a:r>
            <a:endParaRPr lang="en-US" dirty="0">
              <a:solidFill>
                <a:schemeClr val="tx1"/>
              </a:solidFill>
            </a:endParaRPr>
          </a:p>
        </p:txBody>
      </p:sp>
      <p:cxnSp>
        <p:nvCxnSpPr>
          <p:cNvPr id="20" name="Straight Arrow Connector 19"/>
          <p:cNvCxnSpPr>
            <a:stCxn id="14" idx="7"/>
            <a:endCxn id="15" idx="1"/>
          </p:cNvCxnSpPr>
          <p:nvPr/>
        </p:nvCxnSpPr>
        <p:spPr>
          <a:xfrm>
            <a:off x="5763916" y="1845606"/>
            <a:ext cx="561048" cy="73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7004251" y="1859035"/>
            <a:ext cx="561048" cy="73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5415727" y="2262249"/>
            <a:ext cx="284754" cy="31944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a:endCxn id="18" idx="1"/>
          </p:cNvCxnSpPr>
          <p:nvPr/>
        </p:nvCxnSpPr>
        <p:spPr>
          <a:xfrm>
            <a:off x="6140820" y="2850906"/>
            <a:ext cx="425227" cy="1753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a:stCxn id="18" idx="0"/>
            <a:endCxn id="15" idx="4"/>
          </p:cNvCxnSpPr>
          <p:nvPr/>
        </p:nvCxnSpPr>
        <p:spPr>
          <a:xfrm flipH="1" flipV="1">
            <a:off x="6664097" y="2235566"/>
            <a:ext cx="241083" cy="72503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5" name="Rectangle 54"/>
          <p:cNvSpPr/>
          <p:nvPr/>
        </p:nvSpPr>
        <p:spPr>
          <a:xfrm>
            <a:off x="317485" y="6021305"/>
            <a:ext cx="8461154"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dirty="0" smtClean="0">
                <a:cs typeface="Corbel"/>
              </a:rPr>
              <a:t>S </a:t>
            </a:r>
            <a:r>
              <a:rPr lang="en-US" dirty="0">
                <a:cs typeface="Corbel"/>
              </a:rPr>
              <a:t>Dutta, </a:t>
            </a:r>
            <a:r>
              <a:rPr lang="en-US" dirty="0" smtClean="0">
                <a:cs typeface="Corbel"/>
              </a:rPr>
              <a:t>J Wang, G Joshi, “Slow </a:t>
            </a:r>
            <a:r>
              <a:rPr lang="en-US" dirty="0">
                <a:cs typeface="Corbel"/>
              </a:rPr>
              <a:t>and Stale Gradients Can Win the Race: Error-Runtime Trade-offs in Distributed </a:t>
            </a:r>
            <a:r>
              <a:rPr lang="en-US" dirty="0" smtClean="0">
                <a:cs typeface="Corbel"/>
              </a:rPr>
              <a:t>SGD”, </a:t>
            </a:r>
            <a:r>
              <a:rPr lang="en-US" dirty="0">
                <a:cs typeface="Corbel"/>
              </a:rPr>
              <a:t> </a:t>
            </a:r>
            <a:r>
              <a:rPr lang="en-US" dirty="0" smtClean="0">
                <a:cs typeface="Corbel"/>
              </a:rPr>
              <a:t>submitted to JMLR (2019).</a:t>
            </a:r>
            <a:endParaRPr lang="en-US" dirty="0">
              <a:cs typeface="Corbel"/>
            </a:endParaRPr>
          </a:p>
        </p:txBody>
      </p:sp>
    </p:spTree>
    <p:extLst>
      <p:ext uri="{BB962C8B-B14F-4D97-AF65-F5344CB8AC3E}">
        <p14:creationId xmlns:p14="http://schemas.microsoft.com/office/powerpoint/2010/main" val="2513238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Sync SGD: Choosing the best K</a:t>
            </a:r>
            <a:endParaRPr lang="en-US" sz="3200" dirty="0"/>
          </a:p>
        </p:txBody>
      </p:sp>
      <p:sp>
        <p:nvSpPr>
          <p:cNvPr id="4" name="Content Placeholder 3"/>
          <p:cNvSpPr>
            <a:spLocks noGrp="1"/>
          </p:cNvSpPr>
          <p:nvPr>
            <p:ph idx="1"/>
          </p:nvPr>
        </p:nvSpPr>
        <p:spPr/>
        <p:txBody>
          <a:bodyPr>
            <a:normAutofit/>
          </a:bodyPr>
          <a:lstStyle/>
          <a:p>
            <a:r>
              <a:rPr lang="en-US" sz="2400" dirty="0" smtClean="0"/>
              <a:t>Error is equivalent to mini-batch SGD with batch size  Km </a:t>
            </a:r>
            <a:endParaRPr lang="en-US"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0588" y="1987365"/>
            <a:ext cx="5718675" cy="4292108"/>
          </a:xfrm>
          <a:prstGeom prst="rect">
            <a:avLst/>
          </a:prstGeom>
        </p:spPr>
      </p:pic>
      <p:sp>
        <p:nvSpPr>
          <p:cNvPr id="11" name="TextBox 10"/>
          <p:cNvSpPr txBox="1"/>
          <p:nvPr/>
        </p:nvSpPr>
        <p:spPr>
          <a:xfrm>
            <a:off x="7098631" y="2512102"/>
            <a:ext cx="1239252" cy="646331"/>
          </a:xfrm>
          <a:prstGeom prst="rect">
            <a:avLst/>
          </a:prstGeom>
          <a:noFill/>
        </p:spPr>
        <p:txBody>
          <a:bodyPr wrap="square" rtlCol="0">
            <a:spAutoFit/>
          </a:bodyPr>
          <a:lstStyle/>
          <a:p>
            <a:r>
              <a:rPr lang="en-US" smtClean="0"/>
              <a:t>MNIST dataset</a:t>
            </a:r>
            <a:endParaRPr lang="en-US"/>
          </a:p>
        </p:txBody>
      </p:sp>
      <p:sp>
        <p:nvSpPr>
          <p:cNvPr id="12" name="Rounded Rectangular Callout 11"/>
          <p:cNvSpPr/>
          <p:nvPr/>
        </p:nvSpPr>
        <p:spPr>
          <a:xfrm>
            <a:off x="6424862" y="3715053"/>
            <a:ext cx="2261937" cy="1241958"/>
          </a:xfrm>
          <a:prstGeom prst="wedgeRoundRectCallout">
            <a:avLst>
              <a:gd name="adj1" fmla="val -72745"/>
              <a:gd name="adj2" fmla="val 57646"/>
              <a:gd name="adj3" fmla="val 16667"/>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K = 4 strikes a good balance between </a:t>
            </a:r>
            <a:r>
              <a:rPr lang="en-US" dirty="0" err="1" smtClean="0">
                <a:solidFill>
                  <a:schemeClr val="tx1"/>
                </a:solidFill>
              </a:rPr>
              <a:t>conv.speed</a:t>
            </a:r>
            <a:r>
              <a:rPr lang="en-US" dirty="0" smtClean="0">
                <a:solidFill>
                  <a:schemeClr val="tx1"/>
                </a:solidFill>
              </a:rPr>
              <a:t> and error floor</a:t>
            </a:r>
            <a:endParaRPr lang="en-US" dirty="0">
              <a:solidFill>
                <a:schemeClr val="tx1"/>
              </a:solidFill>
            </a:endParaRPr>
          </a:p>
        </p:txBody>
      </p:sp>
    </p:spTree>
    <p:extLst>
      <p:ext uri="{BB962C8B-B14F-4D97-AF65-F5344CB8AC3E}">
        <p14:creationId xmlns:p14="http://schemas.microsoft.com/office/powerpoint/2010/main" val="3021177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0457"/>
            <a:ext cx="8229600" cy="2007776"/>
          </a:xfrm>
        </p:spPr>
        <p:txBody>
          <a:bodyPr>
            <a:normAutofit/>
          </a:bodyPr>
          <a:lstStyle/>
          <a:p>
            <a:pPr algn="ctr"/>
            <a:r>
              <a:rPr lang="en-US" sz="4800" dirty="0" smtClean="0"/>
              <a:t>Thank You!</a:t>
            </a:r>
            <a:endParaRPr lang="en-US" sz="4800" dirty="0"/>
          </a:p>
        </p:txBody>
      </p:sp>
    </p:spTree>
    <p:extLst>
      <p:ext uri="{BB962C8B-B14F-4D97-AF65-F5344CB8AC3E}">
        <p14:creationId xmlns:p14="http://schemas.microsoft.com/office/powerpoint/2010/main" val="4253246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2"/>
          <p:cNvSpPr>
            <a:spLocks noGrp="1"/>
          </p:cNvSpPr>
          <p:nvPr>
            <p:ph idx="1"/>
          </p:nvPr>
        </p:nvSpPr>
        <p:spPr>
          <a:xfrm>
            <a:off x="499241" y="4571999"/>
            <a:ext cx="8342419" cy="1689865"/>
          </a:xfrm>
        </p:spPr>
        <p:txBody>
          <a:bodyPr numCol="1">
            <a:normAutofit/>
          </a:bodyPr>
          <a:lstStyle/>
          <a:p>
            <a:r>
              <a:rPr lang="en-US" sz="2400" dirty="0" smtClean="0">
                <a:solidFill>
                  <a:schemeClr val="accent5">
                    <a:lumMod val="75000"/>
                  </a:schemeClr>
                </a:solidFill>
              </a:rPr>
              <a:t>Don</a:t>
            </a:r>
            <a:r>
              <a:rPr lang="mr-IN" sz="2400" dirty="0" smtClean="0">
                <a:solidFill>
                  <a:schemeClr val="accent5">
                    <a:lumMod val="75000"/>
                  </a:schemeClr>
                </a:solidFill>
              </a:rPr>
              <a:t>’</a:t>
            </a:r>
            <a:r>
              <a:rPr lang="en-US" sz="2400" dirty="0" smtClean="0">
                <a:solidFill>
                  <a:schemeClr val="accent5">
                    <a:lumMod val="75000"/>
                  </a:schemeClr>
                </a:solidFill>
              </a:rPr>
              <a:t>t have to wait for straggling learners</a:t>
            </a:r>
          </a:p>
          <a:p>
            <a:r>
              <a:rPr lang="en-US" sz="2400" dirty="0" smtClean="0">
                <a:solidFill>
                  <a:schemeClr val="accent5">
                    <a:lumMod val="75000"/>
                  </a:schemeClr>
                </a:solidFill>
              </a:rPr>
              <a:t> </a:t>
            </a:r>
            <a:endParaRPr lang="en-US" sz="2400" dirty="0" smtClean="0"/>
          </a:p>
          <a:p>
            <a:r>
              <a:rPr lang="en-US" sz="2400" dirty="0" smtClean="0">
                <a:solidFill>
                  <a:schemeClr val="accent6">
                    <a:lumMod val="75000"/>
                  </a:schemeClr>
                </a:solidFill>
              </a:rPr>
              <a:t>Gradient Staleness can increase error</a:t>
            </a:r>
          </a:p>
        </p:txBody>
      </p:sp>
      <p:sp>
        <p:nvSpPr>
          <p:cNvPr id="31" name="Rounded Rectangle 30"/>
          <p:cNvSpPr/>
          <p:nvPr/>
        </p:nvSpPr>
        <p:spPr>
          <a:xfrm>
            <a:off x="2425411" y="3086336"/>
            <a:ext cx="1116822" cy="609988"/>
          </a:xfrm>
          <a:prstGeom prst="round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rgbClr val="000000"/>
                </a:solidFill>
                <a:latin typeface="Palatino" charset="0"/>
                <a:ea typeface="Palatino" charset="0"/>
                <a:cs typeface="Palatino" charset="0"/>
              </a:rPr>
              <a:t>Learner 1</a:t>
            </a:r>
            <a:endParaRPr lang="en-US" sz="1600" b="1" dirty="0">
              <a:solidFill>
                <a:srgbClr val="000000"/>
              </a:solidFill>
              <a:latin typeface="Palatino" charset="0"/>
              <a:ea typeface="Palatino" charset="0"/>
              <a:cs typeface="Palatino" charset="0"/>
            </a:endParaRPr>
          </a:p>
        </p:txBody>
      </p:sp>
      <p:sp>
        <p:nvSpPr>
          <p:cNvPr id="33" name="Rounded Rectangle 32"/>
          <p:cNvSpPr/>
          <p:nvPr/>
        </p:nvSpPr>
        <p:spPr>
          <a:xfrm>
            <a:off x="3664275" y="3085880"/>
            <a:ext cx="1120877" cy="610444"/>
          </a:xfrm>
          <a:prstGeom prst="round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smtClean="0">
                <a:solidFill>
                  <a:srgbClr val="000000"/>
                </a:solidFill>
                <a:latin typeface="Palatino" charset="0"/>
                <a:ea typeface="Palatino" charset="0"/>
                <a:cs typeface="Palatino" charset="0"/>
              </a:rPr>
              <a:t>Learner 2</a:t>
            </a:r>
            <a:endParaRPr lang="en-US" sz="1600" b="1" dirty="0">
              <a:solidFill>
                <a:srgbClr val="000000"/>
              </a:solidFill>
              <a:latin typeface="Palatino" charset="0"/>
              <a:ea typeface="Palatino" charset="0"/>
              <a:cs typeface="Palatino" charset="0"/>
            </a:endParaRPr>
          </a:p>
        </p:txBody>
      </p:sp>
      <p:sp>
        <p:nvSpPr>
          <p:cNvPr id="34" name="Rounded Rectangle 33"/>
          <p:cNvSpPr/>
          <p:nvPr/>
        </p:nvSpPr>
        <p:spPr>
          <a:xfrm>
            <a:off x="5411785" y="3085880"/>
            <a:ext cx="1178202" cy="630072"/>
          </a:xfrm>
          <a:prstGeom prst="roundRect">
            <a:avLst/>
          </a:prstGeom>
          <a:solidFill>
            <a:schemeClr val="bg2">
              <a:lumMod val="9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a:solidFill>
                  <a:srgbClr val="000000"/>
                </a:solidFill>
                <a:latin typeface="Palatino" charset="0"/>
                <a:ea typeface="Palatino" charset="0"/>
                <a:cs typeface="Palatino" charset="0"/>
              </a:rPr>
              <a:t>Learner </a:t>
            </a:r>
            <a:r>
              <a:rPr lang="en-US" sz="1600" b="1" dirty="0">
                <a:solidFill>
                  <a:srgbClr val="000000"/>
                </a:solidFill>
                <a:latin typeface="Palatino" charset="0"/>
                <a:ea typeface="Palatino" charset="0"/>
                <a:cs typeface="Palatino" charset="0"/>
              </a:rPr>
              <a:t>P</a:t>
            </a:r>
          </a:p>
        </p:txBody>
      </p:sp>
      <p:cxnSp>
        <p:nvCxnSpPr>
          <p:cNvPr id="35" name="Straight Arrow Connector 34"/>
          <p:cNvCxnSpPr/>
          <p:nvPr/>
        </p:nvCxnSpPr>
        <p:spPr>
          <a:xfrm>
            <a:off x="4291715" y="2528561"/>
            <a:ext cx="68618" cy="5335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3040956" y="2511426"/>
            <a:ext cx="317795" cy="5536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7" name="Rectangle 36"/>
          <p:cNvSpPr/>
          <p:nvPr/>
        </p:nvSpPr>
        <p:spPr>
          <a:xfrm>
            <a:off x="4350314" y="2655864"/>
            <a:ext cx="423981" cy="338554"/>
          </a:xfrm>
          <a:prstGeom prst="rect">
            <a:avLst/>
          </a:prstGeom>
        </p:spPr>
        <p:txBody>
          <a:bodyPr wrap="none">
            <a:spAutoFit/>
          </a:bodyPr>
          <a:lstStyle/>
          <a:p>
            <a:r>
              <a:rPr lang="en-US" sz="1600" b="1" dirty="0" smtClean="0">
                <a:solidFill>
                  <a:srgbClr val="000000"/>
                </a:solidFill>
                <a:latin typeface="Palatino" charset="0"/>
                <a:ea typeface="Palatino" charset="0"/>
                <a:cs typeface="Palatino" charset="0"/>
              </a:rPr>
              <a:t>w</a:t>
            </a:r>
            <a:r>
              <a:rPr lang="en-US" sz="1600" b="1" baseline="-25000" dirty="0" smtClean="0">
                <a:solidFill>
                  <a:srgbClr val="000000"/>
                </a:solidFill>
                <a:latin typeface="Palatino" charset="0"/>
                <a:ea typeface="Palatino" charset="0"/>
                <a:cs typeface="Palatino" charset="0"/>
              </a:rPr>
              <a:t>3</a:t>
            </a:r>
            <a:endParaRPr lang="en-US" sz="1600" b="1" baseline="-25000" dirty="0">
              <a:solidFill>
                <a:prstClr val="black"/>
              </a:solidFill>
              <a:latin typeface="Palatino" charset="0"/>
              <a:ea typeface="Palatino" charset="0"/>
              <a:cs typeface="Palatino" charset="0"/>
            </a:endParaRPr>
          </a:p>
        </p:txBody>
      </p:sp>
      <p:sp>
        <p:nvSpPr>
          <p:cNvPr id="3" name="Oval 2"/>
          <p:cNvSpPr/>
          <p:nvPr/>
        </p:nvSpPr>
        <p:spPr>
          <a:xfrm>
            <a:off x="4992415" y="3363310"/>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5" name="Oval 14"/>
          <p:cNvSpPr/>
          <p:nvPr/>
        </p:nvSpPr>
        <p:spPr>
          <a:xfrm>
            <a:off x="5123795" y="3358055"/>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Oval 15"/>
          <p:cNvSpPr/>
          <p:nvPr/>
        </p:nvSpPr>
        <p:spPr>
          <a:xfrm>
            <a:off x="5276195" y="3363311"/>
            <a:ext cx="45719" cy="45719"/>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5" name="Picture 4"/>
          <p:cNvPicPr>
            <a:picLocks noChangeAspect="1"/>
          </p:cNvPicPr>
          <p:nvPr/>
        </p:nvPicPr>
        <p:blipFill>
          <a:blip r:embed="rId2"/>
          <a:stretch>
            <a:fillRect/>
          </a:stretch>
        </p:blipFill>
        <p:spPr>
          <a:xfrm>
            <a:off x="4188252" y="2186178"/>
            <a:ext cx="310176" cy="151789"/>
          </a:xfrm>
          <a:prstGeom prst="rect">
            <a:avLst/>
          </a:prstGeom>
        </p:spPr>
      </p:pic>
      <p:sp>
        <p:nvSpPr>
          <p:cNvPr id="20" name="Rounded Rectangle 19"/>
          <p:cNvSpPr/>
          <p:nvPr/>
        </p:nvSpPr>
        <p:spPr>
          <a:xfrm>
            <a:off x="2743288" y="1508119"/>
            <a:ext cx="3657513" cy="1030938"/>
          </a:xfrm>
          <a:prstGeom prst="roundRect">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50000"/>
              </a:lnSpc>
            </a:pPr>
            <a:r>
              <a:rPr lang="en-US" sz="1600" b="1" dirty="0" smtClean="0">
                <a:solidFill>
                  <a:srgbClr val="000000"/>
                </a:solidFill>
                <a:latin typeface="Palatino" charset="0"/>
                <a:ea typeface="Palatino" charset="0"/>
                <a:cs typeface="Palatino" charset="0"/>
              </a:rPr>
              <a:t>Parameter Server</a:t>
            </a:r>
          </a:p>
          <a:p>
            <a:pPr algn="ctr">
              <a:lnSpc>
                <a:spcPct val="150000"/>
              </a:lnSpc>
            </a:pPr>
            <a:endParaRPr lang="en-US" sz="1600" b="1" dirty="0" smtClean="0">
              <a:solidFill>
                <a:srgbClr val="000000"/>
              </a:solidFill>
              <a:latin typeface="Palatino" charset="0"/>
              <a:ea typeface="Palatino" charset="0"/>
              <a:cs typeface="Palatino" charset="0"/>
            </a:endParaRPr>
          </a:p>
          <a:p>
            <a:pPr algn="ctr">
              <a:lnSpc>
                <a:spcPct val="150000"/>
              </a:lnSpc>
            </a:pPr>
            <a:endParaRPr lang="en-US" sz="1400" b="1" dirty="0" smtClean="0">
              <a:solidFill>
                <a:srgbClr val="000000"/>
              </a:solidFill>
              <a:latin typeface="Palatino" charset="0"/>
              <a:ea typeface="Palatino" charset="0"/>
              <a:cs typeface="Palatino" charset="0"/>
            </a:endParaRPr>
          </a:p>
        </p:txBody>
      </p:sp>
      <p:sp>
        <p:nvSpPr>
          <p:cNvPr id="21" name="TextBox 20"/>
          <p:cNvSpPr txBox="1"/>
          <p:nvPr/>
        </p:nvSpPr>
        <p:spPr>
          <a:xfrm>
            <a:off x="6977897" y="1915922"/>
            <a:ext cx="1642241" cy="923330"/>
          </a:xfrm>
          <a:prstGeom prst="rect">
            <a:avLst/>
          </a:prstGeom>
          <a:noFill/>
        </p:spPr>
        <p:txBody>
          <a:bodyPr wrap="square" rtlCol="0">
            <a:spAutoFit/>
          </a:bodyPr>
          <a:lstStyle/>
          <a:p>
            <a:r>
              <a:rPr lang="en-US" dirty="0" smtClean="0">
                <a:solidFill>
                  <a:prstClr val="black"/>
                </a:solidFill>
                <a:latin typeface="Calibri"/>
              </a:rPr>
              <a:t>[</a:t>
            </a:r>
            <a:r>
              <a:rPr lang="en-US" dirty="0" err="1" smtClean="0">
                <a:solidFill>
                  <a:prstClr val="black"/>
                </a:solidFill>
                <a:latin typeface="Calibri"/>
              </a:rPr>
              <a:t>Recht</a:t>
            </a:r>
            <a:r>
              <a:rPr lang="en-US" dirty="0" smtClean="0">
                <a:solidFill>
                  <a:prstClr val="black"/>
                </a:solidFill>
                <a:latin typeface="Calibri"/>
              </a:rPr>
              <a:t> 2011, Dean 2012, </a:t>
            </a:r>
            <a:r>
              <a:rPr lang="en-US" dirty="0" err="1" smtClean="0">
                <a:solidFill>
                  <a:prstClr val="black"/>
                </a:solidFill>
                <a:latin typeface="Calibri"/>
              </a:rPr>
              <a:t>Cipar</a:t>
            </a:r>
            <a:r>
              <a:rPr lang="en-US" dirty="0" smtClean="0">
                <a:solidFill>
                  <a:prstClr val="black"/>
                </a:solidFill>
                <a:latin typeface="Calibri"/>
              </a:rPr>
              <a:t> 2013 </a:t>
            </a:r>
            <a:r>
              <a:rPr lang="mr-IN" dirty="0" smtClean="0">
                <a:solidFill>
                  <a:prstClr val="black"/>
                </a:solidFill>
                <a:latin typeface="Mangal"/>
              </a:rPr>
              <a:t>…</a:t>
            </a:r>
            <a:r>
              <a:rPr lang="en-US" dirty="0">
                <a:solidFill>
                  <a:prstClr val="black"/>
                </a:solidFill>
                <a:latin typeface="Calibri"/>
              </a:rPr>
              <a:t>]</a:t>
            </a:r>
          </a:p>
        </p:txBody>
      </p:sp>
      <p:sp>
        <p:nvSpPr>
          <p:cNvPr id="19" name="Rounded Rectangular Callout 18"/>
          <p:cNvSpPr/>
          <p:nvPr/>
        </p:nvSpPr>
        <p:spPr>
          <a:xfrm>
            <a:off x="6899291" y="2476500"/>
            <a:ext cx="1817793" cy="692049"/>
          </a:xfrm>
          <a:prstGeom prst="wedgeRoundRectCallout">
            <a:avLst>
              <a:gd name="adj1" fmla="val -121870"/>
              <a:gd name="adj2" fmla="val -77447"/>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black"/>
                </a:solidFill>
                <a:latin typeface="Calibri"/>
              </a:rPr>
              <a:t>Gradient Staleness</a:t>
            </a:r>
            <a:endParaRPr lang="en-US" sz="2000" dirty="0">
              <a:solidFill>
                <a:prstClr val="black"/>
              </a:solidFill>
              <a:latin typeface="Calibri"/>
            </a:endParaRPr>
          </a:p>
        </p:txBody>
      </p:sp>
      <p:pic>
        <p:nvPicPr>
          <p:cNvPr id="22" name="Picture 21"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0373" y="1107972"/>
            <a:ext cx="3326781" cy="324564"/>
          </a:xfrm>
          <a:prstGeom prst="rect">
            <a:avLst/>
          </a:prstGeom>
        </p:spPr>
      </p:pic>
      <p:sp>
        <p:nvSpPr>
          <p:cNvPr id="23" name="Rectangle 22"/>
          <p:cNvSpPr/>
          <p:nvPr/>
        </p:nvSpPr>
        <p:spPr>
          <a:xfrm>
            <a:off x="2771592" y="3722392"/>
            <a:ext cx="428322" cy="338554"/>
          </a:xfrm>
          <a:prstGeom prst="rect">
            <a:avLst/>
          </a:prstGeom>
        </p:spPr>
        <p:txBody>
          <a:bodyPr wrap="none">
            <a:spAutoFit/>
          </a:bodyPr>
          <a:lstStyle/>
          <a:p>
            <a:r>
              <a:rPr lang="en-US" sz="1600" b="1" dirty="0" smtClean="0">
                <a:solidFill>
                  <a:srgbClr val="000000"/>
                </a:solidFill>
                <a:latin typeface="Palatino" charset="0"/>
                <a:ea typeface="Palatino" charset="0"/>
                <a:cs typeface="Palatino" charset="0"/>
              </a:rPr>
              <a:t>w</a:t>
            </a:r>
            <a:r>
              <a:rPr lang="en-US" sz="1600" b="1" baseline="-25000" dirty="0" smtClean="0">
                <a:solidFill>
                  <a:srgbClr val="000000"/>
                </a:solidFill>
                <a:latin typeface="Palatino" charset="0"/>
                <a:ea typeface="Palatino" charset="0"/>
                <a:cs typeface="Palatino" charset="0"/>
              </a:rPr>
              <a:t>2</a:t>
            </a:r>
            <a:endParaRPr lang="en-US" sz="1600" b="1" baseline="-25000" dirty="0">
              <a:solidFill>
                <a:prstClr val="black"/>
              </a:solidFill>
              <a:latin typeface="Palatino" charset="0"/>
              <a:ea typeface="Palatino" charset="0"/>
              <a:cs typeface="Palatino" charset="0"/>
            </a:endParaRPr>
          </a:p>
        </p:txBody>
      </p:sp>
      <p:sp>
        <p:nvSpPr>
          <p:cNvPr id="24" name="Rectangle 23"/>
          <p:cNvSpPr/>
          <p:nvPr/>
        </p:nvSpPr>
        <p:spPr>
          <a:xfrm>
            <a:off x="3972015" y="3739173"/>
            <a:ext cx="423981" cy="338554"/>
          </a:xfrm>
          <a:prstGeom prst="rect">
            <a:avLst/>
          </a:prstGeom>
        </p:spPr>
        <p:txBody>
          <a:bodyPr wrap="none">
            <a:spAutoFit/>
          </a:bodyPr>
          <a:lstStyle/>
          <a:p>
            <a:r>
              <a:rPr lang="en-US" sz="1600" b="1" dirty="0" smtClean="0">
                <a:solidFill>
                  <a:srgbClr val="000000"/>
                </a:solidFill>
                <a:latin typeface="Palatino" charset="0"/>
                <a:ea typeface="Palatino" charset="0"/>
                <a:cs typeface="Palatino" charset="0"/>
              </a:rPr>
              <a:t>w</a:t>
            </a:r>
            <a:r>
              <a:rPr lang="en-US" sz="1600" b="1" baseline="-25000" dirty="0" smtClean="0">
                <a:solidFill>
                  <a:srgbClr val="000000"/>
                </a:solidFill>
                <a:latin typeface="Palatino" charset="0"/>
                <a:ea typeface="Palatino" charset="0"/>
                <a:cs typeface="Palatino" charset="0"/>
              </a:rPr>
              <a:t>3</a:t>
            </a:r>
            <a:endParaRPr lang="en-US" sz="1600" b="1" baseline="-25000" dirty="0">
              <a:solidFill>
                <a:prstClr val="black"/>
              </a:solidFill>
              <a:latin typeface="Palatino" charset="0"/>
              <a:ea typeface="Palatino" charset="0"/>
              <a:cs typeface="Palatino" charset="0"/>
            </a:endParaRPr>
          </a:p>
        </p:txBody>
      </p:sp>
      <p:sp>
        <p:nvSpPr>
          <p:cNvPr id="25" name="Rectangle 24"/>
          <p:cNvSpPr/>
          <p:nvPr/>
        </p:nvSpPr>
        <p:spPr>
          <a:xfrm>
            <a:off x="5788922" y="3755954"/>
            <a:ext cx="423981" cy="338554"/>
          </a:xfrm>
          <a:prstGeom prst="rect">
            <a:avLst/>
          </a:prstGeom>
        </p:spPr>
        <p:txBody>
          <a:bodyPr wrap="none">
            <a:spAutoFit/>
          </a:bodyPr>
          <a:lstStyle/>
          <a:p>
            <a:r>
              <a:rPr lang="en-US" sz="1600" b="1" dirty="0" smtClean="0">
                <a:solidFill>
                  <a:srgbClr val="000000"/>
                </a:solidFill>
                <a:latin typeface="Palatino" charset="0"/>
                <a:ea typeface="Palatino" charset="0"/>
                <a:cs typeface="Palatino" charset="0"/>
              </a:rPr>
              <a:t>w</a:t>
            </a:r>
            <a:r>
              <a:rPr lang="en-US" sz="1600" b="1" baseline="-25000" dirty="0" smtClean="0">
                <a:solidFill>
                  <a:srgbClr val="000000"/>
                </a:solidFill>
                <a:latin typeface="Palatino" charset="0"/>
                <a:ea typeface="Palatino" charset="0"/>
                <a:cs typeface="Palatino" charset="0"/>
              </a:rPr>
              <a:t>1</a:t>
            </a:r>
            <a:endParaRPr lang="en-US" sz="1600" b="1" baseline="-25000" dirty="0">
              <a:solidFill>
                <a:prstClr val="black"/>
              </a:solidFill>
              <a:latin typeface="Palatino" charset="0"/>
              <a:ea typeface="Palatino" charset="0"/>
              <a:cs typeface="Palatino" charset="0"/>
            </a:endParaRPr>
          </a:p>
        </p:txBody>
      </p:sp>
      <p:pic>
        <p:nvPicPr>
          <p:cNvPr id="8" name="Picture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0238" y="2638777"/>
            <a:ext cx="1304867" cy="311855"/>
          </a:xfrm>
          <a:prstGeom prst="rect">
            <a:avLst/>
          </a:prstGeom>
        </p:spPr>
      </p:pic>
      <p:pic>
        <p:nvPicPr>
          <p:cNvPr id="9" name="Picture 8" descr="latex-imag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50633" y="1997383"/>
            <a:ext cx="3300589" cy="346471"/>
          </a:xfrm>
          <a:prstGeom prst="rect">
            <a:avLst/>
          </a:prstGeom>
        </p:spPr>
      </p:pic>
      <p:sp>
        <p:nvSpPr>
          <p:cNvPr id="26" name="Title 1"/>
          <p:cNvSpPr>
            <a:spLocks noGrp="1"/>
          </p:cNvSpPr>
          <p:nvPr>
            <p:ph type="title"/>
          </p:nvPr>
        </p:nvSpPr>
        <p:spPr>
          <a:xfrm>
            <a:off x="457200" y="62946"/>
            <a:ext cx="8229600" cy="1143000"/>
          </a:xfrm>
        </p:spPr>
        <p:txBody>
          <a:bodyPr>
            <a:normAutofit/>
          </a:bodyPr>
          <a:lstStyle/>
          <a:p>
            <a:r>
              <a:rPr lang="en-US" sz="3600" dirty="0">
                <a:solidFill>
                  <a:srgbClr val="800000"/>
                </a:solidFill>
                <a:latin typeface="Corbel"/>
                <a:cs typeface="Corbel"/>
              </a:rPr>
              <a:t>Asynchronous </a:t>
            </a:r>
            <a:r>
              <a:rPr lang="en-US" sz="3600" dirty="0" smtClean="0">
                <a:solidFill>
                  <a:srgbClr val="800000"/>
                </a:solidFill>
                <a:latin typeface="Corbel"/>
                <a:cs typeface="Corbel"/>
              </a:rPr>
              <a:t>Distributed SGD</a:t>
            </a:r>
            <a:endParaRPr lang="en-US" sz="3600" dirty="0">
              <a:solidFill>
                <a:srgbClr val="800000"/>
              </a:solidFill>
              <a:latin typeface="Corbel"/>
              <a:cs typeface="Corbel"/>
            </a:endParaRPr>
          </a:p>
        </p:txBody>
      </p:sp>
    </p:spTree>
    <p:extLst>
      <p:ext uri="{BB962C8B-B14F-4D97-AF65-F5344CB8AC3E}">
        <p14:creationId xmlns:p14="http://schemas.microsoft.com/office/powerpoint/2010/main" val="361349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uiExpand="1" build="p"/>
      <p:bldP spid="37" grpId="0"/>
      <p:bldP spid="19" grpId="0" animBg="1"/>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670</TotalTime>
  <Words>3459</Words>
  <Application>Microsoft Macintosh PowerPoint</Application>
  <PresentationFormat>On-screen Show (4:3)</PresentationFormat>
  <Paragraphs>1516</Paragraphs>
  <Slides>89</Slides>
  <Notes>22</Notes>
  <HiddenSlides>0</HiddenSlides>
  <MMClips>0</MMClips>
  <ScaleCrop>false</ScaleCrop>
  <HeadingPairs>
    <vt:vector size="4" baseType="variant">
      <vt:variant>
        <vt:lpstr>Theme</vt:lpstr>
      </vt:variant>
      <vt:variant>
        <vt:i4>4</vt:i4>
      </vt:variant>
      <vt:variant>
        <vt:lpstr>Slide Titles</vt:lpstr>
      </vt:variant>
      <vt:variant>
        <vt:i4>89</vt:i4>
      </vt:variant>
    </vt:vector>
  </HeadingPairs>
  <TitlesOfParts>
    <vt:vector size="93" baseType="lpstr">
      <vt:lpstr>Office Theme</vt:lpstr>
      <vt:lpstr>1_Office Theme</vt:lpstr>
      <vt:lpstr>2_Office Theme</vt:lpstr>
      <vt:lpstr>3_Office Theme</vt:lpstr>
      <vt:lpstr>Slow and Stale Gradients can win the Race:  Error-Runtime Trade-offs in Distributed SGD</vt:lpstr>
      <vt:lpstr>Stochastic Gradient Descent is the backbone of  ML</vt:lpstr>
      <vt:lpstr>This Work:  Speeding Up Distributed SGD via Scheduling + Algorithmic Techniques</vt:lpstr>
      <vt:lpstr>Batch Gradient Descent</vt:lpstr>
      <vt:lpstr>Mini-batch SGD</vt:lpstr>
      <vt:lpstr>Synchronous Distributed SGD</vt:lpstr>
      <vt:lpstr>Asynchronous Distributed SGD</vt:lpstr>
      <vt:lpstr>Asynchronous Distributed SGD</vt:lpstr>
      <vt:lpstr>Asynchronous Distributed SGD</vt:lpstr>
      <vt:lpstr>Performance Comparison</vt:lpstr>
      <vt:lpstr>Performance Comparison</vt:lpstr>
      <vt:lpstr>Performance Comparison</vt:lpstr>
      <vt:lpstr>Question: How do the Error-Runtime trade-offs compare?</vt:lpstr>
      <vt:lpstr>Assumptions for Runtime Analysis</vt:lpstr>
      <vt:lpstr>Assumptions for Runtime Analysis</vt:lpstr>
      <vt:lpstr>Assumptions for Runtime Analysis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Expected Runtimes of SGD Variants</vt:lpstr>
      <vt:lpstr>Comparison of Expected Runtime</vt:lpstr>
      <vt:lpstr>Comparison of Expected Runtime</vt:lpstr>
      <vt:lpstr>PowerPoint Presentation</vt:lpstr>
      <vt:lpstr>Assumptions for Error Analysis</vt:lpstr>
      <vt:lpstr>Fully Sync SGD: Error Analysis</vt:lpstr>
      <vt:lpstr>Fully Sync SGD: Error Analysis</vt:lpstr>
      <vt:lpstr>Fully Sync SGD: Error Analysis</vt:lpstr>
      <vt:lpstr>K-sync and K-batch-sync SGD: Error Analysis</vt:lpstr>
      <vt:lpstr>Async SGD: Error Analysis</vt:lpstr>
      <vt:lpstr>Async SGD: Error Analysis</vt:lpstr>
      <vt:lpstr>Async SGD: Error Analysis</vt:lpstr>
      <vt:lpstr>Async SGD: Error Analysis</vt:lpstr>
      <vt:lpstr>Async SGD: Error Analysis</vt:lpstr>
      <vt:lpstr>Async SGD: Error Analysis</vt:lpstr>
      <vt:lpstr>PowerPoint Presentation</vt:lpstr>
      <vt:lpstr>Error-Runtime Trade-offs</vt:lpstr>
      <vt:lpstr>Spanning the spectrum between Synchronous and Asynchronous SGD</vt:lpstr>
      <vt:lpstr>Spanning the spectrum between Synchronous and Asynchronous SGD</vt:lpstr>
      <vt:lpstr>Key Takeaways</vt:lpstr>
      <vt:lpstr>Key Takeaways</vt:lpstr>
      <vt:lpstr>Ongoing &amp; Future Directions</vt:lpstr>
      <vt:lpstr>Sync SGD: Choosing the best K</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Reliable Machine Learning using Unreliable Components: Error-Runtime Trade-Offs in Distributed SGD</dc:title>
  <dc:creator>Sanghamitra Dutta</dc:creator>
  <cp:lastModifiedBy>Sanghamitra Dutta</cp:lastModifiedBy>
  <cp:revision>323</cp:revision>
  <dcterms:created xsi:type="dcterms:W3CDTF">2018-08-08T19:49:45Z</dcterms:created>
  <dcterms:modified xsi:type="dcterms:W3CDTF">2019-10-16T20:20:22Z</dcterms:modified>
</cp:coreProperties>
</file>