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1"/>
  </p:notesMasterIdLst>
  <p:sldIdLst>
    <p:sldId id="257" r:id="rId2"/>
    <p:sldId id="258" r:id="rId3"/>
    <p:sldId id="260" r:id="rId4"/>
    <p:sldId id="261" r:id="rId5"/>
    <p:sldId id="297" r:id="rId6"/>
    <p:sldId id="262" r:id="rId7"/>
    <p:sldId id="263" r:id="rId8"/>
    <p:sldId id="264" r:id="rId9"/>
    <p:sldId id="265" r:id="rId10"/>
    <p:sldId id="267" r:id="rId11"/>
    <p:sldId id="281" r:id="rId12"/>
    <p:sldId id="299" r:id="rId13"/>
    <p:sldId id="282" r:id="rId14"/>
    <p:sldId id="283" r:id="rId15"/>
    <p:sldId id="284" r:id="rId16"/>
    <p:sldId id="285" r:id="rId17"/>
    <p:sldId id="286" r:id="rId18"/>
    <p:sldId id="300" r:id="rId19"/>
    <p:sldId id="288" r:id="rId20"/>
    <p:sldId id="301" r:id="rId21"/>
    <p:sldId id="289" r:id="rId22"/>
    <p:sldId id="290" r:id="rId23"/>
    <p:sldId id="291" r:id="rId24"/>
    <p:sldId id="295" r:id="rId25"/>
    <p:sldId id="296" r:id="rId26"/>
    <p:sldId id="298" r:id="rId27"/>
    <p:sldId id="287" r:id="rId28"/>
    <p:sldId id="294" r:id="rId29"/>
    <p:sldId id="302" r:id="rId30"/>
  </p:sldIdLst>
  <p:sldSz cx="9144000" cy="6858000" type="screen4x3"/>
  <p:notesSz cx="6934200" cy="90805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12C"/>
    <a:srgbClr val="FF1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00" autoAdjust="0"/>
    <p:restoredTop sz="94595" autoAdjust="0"/>
  </p:normalViewPr>
  <p:slideViewPr>
    <p:cSldViewPr snapToObjects="1">
      <p:cViewPr varScale="1">
        <p:scale>
          <a:sx n="109" d="100"/>
          <a:sy n="109" d="100"/>
        </p:scale>
        <p:origin x="133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556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475" y="0"/>
            <a:ext cx="3005138" cy="4556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5D9505-7E5A-DD43-8E0F-5C352028E9DD}" type="datetimeFigureOut">
              <a:rPr lang="en-US" smtClean="0"/>
              <a:t>5/3/19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23988" y="1135063"/>
            <a:ext cx="4086225" cy="30654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738" y="4370388"/>
            <a:ext cx="5546725" cy="3575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24888"/>
            <a:ext cx="3005138" cy="4556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475" y="8624888"/>
            <a:ext cx="3005138" cy="4556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F00351-EA46-5740-8FC8-4C704E301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921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00351-EA46-5740-8FC8-4C704E301C4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5783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4c7d781e00_10_5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3" name="Google Shape;763;g4c7d781e00_10_5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14026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4d85826dd6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2" name="Google Shape;772;g4d85826dd6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28536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4d85826dd6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2" name="Google Shape;772;g4d85826dd6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50634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4d85826dd6_0_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9" name="Google Shape;779;g4d85826dd6_0_3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55908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4d85826dd6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6" name="Google Shape;786;g4d85826dd6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0393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4d85826dd6_0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4" name="Google Shape;794;g4d85826dd6_0_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4229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00351-EA46-5740-8FC8-4C704E301C4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55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4c7d781e00_10_5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2" name="Google Shape;702;g4c7d781e00_10_5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4830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4c7d781e00_10_5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2" name="Google Shape;702;g4c7d781e00_10_5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0174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4c7d781e00_10_5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0" name="Google Shape;710;g4c7d781e00_10_5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317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4c7d781e00_10_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0" name="Google Shape;720;g4c7d781e00_10_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3396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4c7d781e00_10_6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1" name="Google Shape;731;g4c7d781e00_10_6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2902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4d85826dd6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3" name="Google Shape;743;g4d85826dd6_0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1084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4d85826dd6_0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6" name="Google Shape;756;g4d85826dd6_0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7143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90F09-0B26-7942-AABF-D33C676D56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B50FFD-1EF6-7E48-81B1-3816CF8742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78F209-97BA-9647-B844-0BF537C53B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A54505D-C99B-E34D-AFA1-F5628FE453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3481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43C92-35F0-904B-AF5D-65EC739B8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D7EFB7-80F7-C14E-B1BB-3D2F2C4B6B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D2F296-45BA-7641-8268-7D88445A7A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237D8AA-3CD3-E34F-892B-242A50D189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4414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0A3504-0584-8244-82F3-041B5B4753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46952F-96C0-A743-A233-C02B10061B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4850AC-968A-AB4F-B7B6-92E048F2A7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727470F-0BD9-B34F-8297-61FEA33A32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3413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947C8-06BD-B44E-96AA-6F47FD046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81000"/>
            <a:ext cx="8610600" cy="1143000"/>
          </a:xfrm>
        </p:spPr>
        <p:txBody>
          <a:bodyPr/>
          <a:lstStyle>
            <a:lvl1pPr>
              <a:defRPr baseline="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FF3D1-BF6C-2B41-893D-FA2F977E7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676400"/>
            <a:ext cx="8610600" cy="41148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1159B2-7B36-C34D-9BCB-B896048EF6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5C4D2C7-8228-3740-8FD6-3E0CB2B8B4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9217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3C1D9-3DA8-2D48-AE37-7B7042362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7B919A-3EF8-4E4E-8994-E6CECA874D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0A5C83-8C38-E940-8C6A-F80F9DA27A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351B10A-0057-164F-AE23-D53447E8DF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5422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89F51-44E5-0347-A471-476443D27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F7C58-6B7A-1F40-A518-8833C51579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636A84-5D88-C34C-BD1C-C273B88C1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159A40-4EAE-944A-9902-93F2741F23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668DAE8-A137-1648-AC7F-2AD7C803E9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9604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55DC-C61D-484A-A4EF-F583516A0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A8AD6-3498-7C45-94F7-B8DBCDA5B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790EA5-CD69-CD48-9B48-EF02FF5412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5BCCB6-F219-3F42-8F36-0B68D5623D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1240B8-01BD-584B-B6E6-C5DE0468F2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C8D50C-57E9-6E4E-AA94-513D950878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FA37092-4B69-DB42-87DF-5DABF79DD5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4009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4E357-9233-E145-A531-62652430B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0B45B8-9A3E-B746-A32D-36F7D3B732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CBE82-BC6C-6E45-A3C1-3E09559037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5859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44B135-3384-B54B-9011-C3F1531A6B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D18E208-DDD5-1F40-9B59-6D6EEAF76F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5559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C1D8F-0327-3840-AD21-FD93D6AB5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77B44-A9D3-B540-92D0-9243190CE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232E6-AFC9-964D-A902-2D6307077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285641-68D3-8240-93EB-1BB55492C6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71DC3F0-89CF-8B49-86AA-4F6D883F3A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5322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144B4-94BE-424A-9ABA-88B0121BD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D9940C-988F-E941-83F7-BAE7FAD1EE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67D13F-18BD-9D43-9E9F-7E6AFD121D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615B4F-4C47-0E45-87A5-BEF2434027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EAFDD55-84AB-F047-9A09-1C56FE03DE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8093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2B11237-1506-7847-9538-C16D6EA08C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2ED6764-59DB-7B46-8D8C-EBE4FA0314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2167BC8-99B2-4E4E-BC06-CAB4C1014A9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184E3AD-A8BE-4D48-AA51-C6D4F997CDF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2" name="Rectangle 8">
            <a:extLst>
              <a:ext uri="{FF2B5EF4-FFF2-40B4-BE49-F238E27FC236}">
                <a16:creationId xmlns:a16="http://schemas.microsoft.com/office/drawing/2014/main" id="{2A7AB029-10F9-2346-B983-75E4F8163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pic>
        <p:nvPicPr>
          <p:cNvPr id="1043" name="Picture 19" descr="CMwrdmrkRED">
            <a:extLst>
              <a:ext uri="{FF2B5EF4-FFF2-40B4-BE49-F238E27FC236}">
                <a16:creationId xmlns:a16="http://schemas.microsoft.com/office/drawing/2014/main" id="{8C6DC58F-0BE5-DB45-A2F4-0FDF3EA9E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26988"/>
            <a:ext cx="1157287" cy="1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ecelogo1">
            <a:extLst>
              <a:ext uri="{FF2B5EF4-FFF2-40B4-BE49-F238E27FC236}">
                <a16:creationId xmlns:a16="http://schemas.microsoft.com/office/drawing/2014/main" id="{BBAF5AEA-2FF2-4146-AE13-F1DA7CDF0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284913"/>
            <a:ext cx="1828800" cy="42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emf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0.emf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1.emf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B4BC0-688A-FA46-91FD-EA5356BD66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 err="1"/>
              <a:t>Rateless</a:t>
            </a:r>
            <a:r>
              <a:rPr lang="en-US" sz="3200" dirty="0"/>
              <a:t> Codes for Near-Perfect Load Balancing in Distributed Matrix-Vector Multiplication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A2CD31-A894-5741-95A0-9308F314DC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884362"/>
          </a:xfrm>
        </p:spPr>
        <p:txBody>
          <a:bodyPr/>
          <a:lstStyle/>
          <a:p>
            <a:pPr lvl="0">
              <a:spcBef>
                <a:spcPts val="0"/>
              </a:spcBef>
              <a:spcAft>
                <a:spcPts val="0"/>
              </a:spcAft>
              <a:buSzPts val="2800"/>
            </a:pPr>
            <a:r>
              <a:rPr lang="en-US" dirty="0">
                <a:solidFill>
                  <a:srgbClr val="0070C0"/>
                </a:solidFill>
              </a:rPr>
              <a:t>Ankur Mallick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SzPts val="2800"/>
            </a:pPr>
            <a:r>
              <a:rPr lang="en-US" dirty="0">
                <a:solidFill>
                  <a:srgbClr val="0070C0"/>
                </a:solidFill>
              </a:rPr>
              <a:t>Carnegie Mellon University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SzPts val="2800"/>
            </a:pPr>
            <a:endParaRPr lang="en-US" dirty="0"/>
          </a:p>
          <a:p>
            <a:pPr lvl="0">
              <a:spcBef>
                <a:spcPts val="0"/>
              </a:spcBef>
              <a:spcAft>
                <a:spcPts val="0"/>
              </a:spcAft>
              <a:buSzPts val="2800"/>
            </a:pPr>
            <a:r>
              <a:rPr lang="en-US" dirty="0">
                <a:solidFill>
                  <a:srgbClr val="00B050"/>
                </a:solidFill>
              </a:rPr>
              <a:t>joint work with </a:t>
            </a:r>
            <a:r>
              <a:rPr lang="en-US" dirty="0" err="1">
                <a:solidFill>
                  <a:srgbClr val="00B050"/>
                </a:solidFill>
              </a:rPr>
              <a:t>Malhar</a:t>
            </a:r>
            <a:r>
              <a:rPr lang="en-US" dirty="0">
                <a:solidFill>
                  <a:srgbClr val="00B050"/>
                </a:solidFill>
              </a:rPr>
              <a:t> Chaudhuri, Prof. Gauri Joshi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309C3A-607E-F642-A209-9DB89A8B75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4505D-C99B-E34D-AFA1-F5628FE453F8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5204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DCB94-077F-CB4E-A097-3402F6478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81000"/>
            <a:ext cx="8610600" cy="1143000"/>
          </a:xfrm>
        </p:spPr>
        <p:txBody>
          <a:bodyPr/>
          <a:lstStyle/>
          <a:p>
            <a:r>
              <a:rPr lang="en-US" dirty="0"/>
              <a:t>Adding Redundancy the ‘Right’ way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7EE97E-E4A1-6B49-BC23-EBE81A1E63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4D2C7-8228-3740-8FD6-3E0CB2B8B4A1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7940252-DBD0-6441-AE79-95D5A3FD5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696" y="3640323"/>
            <a:ext cx="9144000" cy="258991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dirty="0"/>
              <a:t>We would like to design a scheme that satisfies the following criteria:</a:t>
            </a:r>
          </a:p>
          <a:p>
            <a:pPr lvl="1">
              <a:lnSpc>
                <a:spcPct val="150000"/>
              </a:lnSpc>
            </a:pPr>
            <a:r>
              <a:rPr lang="en-US" sz="1600" dirty="0"/>
              <a:t>Amount of computations per node should be proportional to node speeds</a:t>
            </a:r>
          </a:p>
          <a:p>
            <a:pPr lvl="1">
              <a:lnSpc>
                <a:spcPct val="150000"/>
              </a:lnSpc>
            </a:pPr>
            <a:r>
              <a:rPr lang="en-US" sz="1600" dirty="0"/>
              <a:t>‘Decoding’ should be possible as soon as any </a:t>
            </a:r>
            <a:r>
              <a:rPr lang="en-US" sz="1600" dirty="0">
                <a:solidFill>
                  <a:srgbClr val="0070C0"/>
                </a:solidFill>
              </a:rPr>
              <a:t>M’ </a:t>
            </a:r>
            <a:r>
              <a:rPr lang="en-US" sz="1600" u="sng" dirty="0">
                <a:solidFill>
                  <a:srgbClr val="0070C0"/>
                </a:solidFill>
              </a:rPr>
              <a:t>&gt;</a:t>
            </a:r>
            <a:r>
              <a:rPr lang="en-US" sz="1600" dirty="0">
                <a:solidFill>
                  <a:srgbClr val="0070C0"/>
                </a:solidFill>
              </a:rPr>
              <a:t> m </a:t>
            </a:r>
            <a:r>
              <a:rPr lang="en-US" sz="1600" dirty="0"/>
              <a:t>computations are completed</a:t>
            </a:r>
          </a:p>
          <a:p>
            <a:pPr lvl="1">
              <a:lnSpc>
                <a:spcPct val="150000"/>
              </a:lnSpc>
            </a:pPr>
            <a:r>
              <a:rPr lang="en-US" sz="1600" dirty="0"/>
              <a:t>The overhead </a:t>
            </a:r>
            <a:r>
              <a:rPr lang="en-US" sz="1600" dirty="0">
                <a:solidFill>
                  <a:srgbClr val="0070C0"/>
                </a:solidFill>
              </a:rPr>
              <a:t>M’ – m </a:t>
            </a:r>
            <a:r>
              <a:rPr lang="en-US" sz="1600" dirty="0"/>
              <a:t>should be as small as possible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This can be done using </a:t>
            </a:r>
            <a:r>
              <a:rPr lang="en-US" sz="2000" dirty="0">
                <a:solidFill>
                  <a:srgbClr val="00B050"/>
                </a:solidFill>
              </a:rPr>
              <a:t>Fountain Codes (For </a:t>
            </a:r>
            <a:r>
              <a:rPr lang="en-US" sz="2000" dirty="0" err="1">
                <a:solidFill>
                  <a:srgbClr val="00B050"/>
                </a:solidFill>
              </a:rPr>
              <a:t>eg.</a:t>
            </a:r>
            <a:r>
              <a:rPr lang="en-US" sz="2000" dirty="0">
                <a:solidFill>
                  <a:srgbClr val="00B050"/>
                </a:solidFill>
              </a:rPr>
              <a:t> LT codes</a:t>
            </a:r>
            <a:r>
              <a:rPr lang="en-US" sz="2000" baseline="30000" dirty="0">
                <a:solidFill>
                  <a:srgbClr val="00B050"/>
                </a:solidFill>
              </a:rPr>
              <a:t>[4]</a:t>
            </a:r>
            <a:r>
              <a:rPr lang="en-US" sz="2000" dirty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8" name="Google Shape;358;p35">
            <a:extLst>
              <a:ext uri="{FF2B5EF4-FFF2-40B4-BE49-F238E27FC236}">
                <a16:creationId xmlns:a16="http://schemas.microsoft.com/office/drawing/2014/main" id="{12AE7A81-404B-6444-98E4-BA1956C651F0}"/>
              </a:ext>
            </a:extLst>
          </p:cNvPr>
          <p:cNvSpPr/>
          <p:nvPr/>
        </p:nvSpPr>
        <p:spPr>
          <a:xfrm>
            <a:off x="5654846" y="1619271"/>
            <a:ext cx="853378" cy="18887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cs typeface="Arial"/>
              <a:sym typeface="Arial"/>
            </a:endParaRPr>
          </a:p>
        </p:txBody>
      </p:sp>
      <p:sp>
        <p:nvSpPr>
          <p:cNvPr id="9" name="Google Shape;359;p35">
            <a:extLst>
              <a:ext uri="{FF2B5EF4-FFF2-40B4-BE49-F238E27FC236}">
                <a16:creationId xmlns:a16="http://schemas.microsoft.com/office/drawing/2014/main" id="{45FEF5DE-7410-D340-A813-5CB3E4C0E282}"/>
              </a:ext>
            </a:extLst>
          </p:cNvPr>
          <p:cNvSpPr/>
          <p:nvPr/>
        </p:nvSpPr>
        <p:spPr>
          <a:xfrm>
            <a:off x="5617127" y="2263782"/>
            <a:ext cx="891098" cy="16817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cs typeface="Arial"/>
              <a:sym typeface="Arial"/>
            </a:endParaRPr>
          </a:p>
        </p:txBody>
      </p:sp>
      <p:sp>
        <p:nvSpPr>
          <p:cNvPr id="10" name="Google Shape;360;p35">
            <a:extLst>
              <a:ext uri="{FF2B5EF4-FFF2-40B4-BE49-F238E27FC236}">
                <a16:creationId xmlns:a16="http://schemas.microsoft.com/office/drawing/2014/main" id="{E74E79A8-F150-224E-A143-E4350B19BAF5}"/>
              </a:ext>
            </a:extLst>
          </p:cNvPr>
          <p:cNvSpPr/>
          <p:nvPr/>
        </p:nvSpPr>
        <p:spPr>
          <a:xfrm>
            <a:off x="5654845" y="2914657"/>
            <a:ext cx="853379" cy="16859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cs typeface="Arial"/>
              <a:sym typeface="Arial"/>
            </a:endParaRPr>
          </a:p>
        </p:txBody>
      </p:sp>
      <p:cxnSp>
        <p:nvCxnSpPr>
          <p:cNvPr id="11" name="Google Shape;361;p35">
            <a:extLst>
              <a:ext uri="{FF2B5EF4-FFF2-40B4-BE49-F238E27FC236}">
                <a16:creationId xmlns:a16="http://schemas.microsoft.com/office/drawing/2014/main" id="{C74AB6C6-20A4-D14E-A9F9-16DA7A4C7AEC}"/>
              </a:ext>
            </a:extLst>
          </p:cNvPr>
          <p:cNvCxnSpPr>
            <a:cxnSpLocks/>
          </p:cNvCxnSpPr>
          <p:nvPr/>
        </p:nvCxnSpPr>
        <p:spPr>
          <a:xfrm>
            <a:off x="6576262" y="1549908"/>
            <a:ext cx="0" cy="1592845"/>
          </a:xfrm>
          <a:prstGeom prst="straightConnector1">
            <a:avLst/>
          </a:prstGeom>
          <a:noFill/>
          <a:ln w="28575" cap="flat" cmpd="sng">
            <a:solidFill>
              <a:srgbClr val="44546A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2" name="Google Shape;362;p35">
            <a:extLst>
              <a:ext uri="{FF2B5EF4-FFF2-40B4-BE49-F238E27FC236}">
                <a16:creationId xmlns:a16="http://schemas.microsoft.com/office/drawing/2014/main" id="{9F664F88-7E0C-CE48-96E1-5A306D5303FA}"/>
              </a:ext>
            </a:extLst>
          </p:cNvPr>
          <p:cNvSpPr txBox="1"/>
          <p:nvPr/>
        </p:nvSpPr>
        <p:spPr>
          <a:xfrm>
            <a:off x="6178012" y="1702038"/>
            <a:ext cx="398250" cy="25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defRPr/>
            </a:pPr>
            <a:r>
              <a:rPr lang="en" sz="1350" i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T</a:t>
            </a:r>
            <a:r>
              <a:rPr lang="en" sz="1350" i="1" baseline="-25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1</a:t>
            </a:r>
            <a:endParaRPr sz="1350" i="1" dirty="0">
              <a:solidFill>
                <a:srgbClr val="000000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" name="Google Shape;363;p35">
            <a:extLst>
              <a:ext uri="{FF2B5EF4-FFF2-40B4-BE49-F238E27FC236}">
                <a16:creationId xmlns:a16="http://schemas.microsoft.com/office/drawing/2014/main" id="{41C529AB-F354-7343-A0EE-72D0BB9517F7}"/>
              </a:ext>
            </a:extLst>
          </p:cNvPr>
          <p:cNvSpPr txBox="1"/>
          <p:nvPr/>
        </p:nvSpPr>
        <p:spPr>
          <a:xfrm>
            <a:off x="6200749" y="2346331"/>
            <a:ext cx="398250" cy="25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defRPr/>
            </a:pPr>
            <a:r>
              <a:rPr lang="en" sz="1350" i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T</a:t>
            </a:r>
            <a:r>
              <a:rPr lang="en" sz="1350" i="1" baseline="-25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2</a:t>
            </a:r>
            <a:endParaRPr sz="1350" dirty="0">
              <a:solidFill>
                <a:srgbClr val="000000"/>
              </a:solidFill>
              <a:latin typeface="Corbel" panose="020B0503020204020204" pitchFamily="34" charset="0"/>
              <a:cs typeface="Arial"/>
              <a:sym typeface="Arial"/>
            </a:endParaRPr>
          </a:p>
        </p:txBody>
      </p:sp>
      <p:sp>
        <p:nvSpPr>
          <p:cNvPr id="14" name="Google Shape;364;p35">
            <a:extLst>
              <a:ext uri="{FF2B5EF4-FFF2-40B4-BE49-F238E27FC236}">
                <a16:creationId xmlns:a16="http://schemas.microsoft.com/office/drawing/2014/main" id="{C1D16F4C-8E35-F644-A133-E2816CB56BE7}"/>
              </a:ext>
            </a:extLst>
          </p:cNvPr>
          <p:cNvSpPr txBox="1"/>
          <p:nvPr/>
        </p:nvSpPr>
        <p:spPr>
          <a:xfrm>
            <a:off x="6193082" y="2990857"/>
            <a:ext cx="398250" cy="25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defRPr/>
            </a:pPr>
            <a:r>
              <a:rPr lang="en" sz="1350" i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T</a:t>
            </a:r>
            <a:r>
              <a:rPr lang="en" sz="1350" i="1" baseline="-25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3</a:t>
            </a:r>
            <a:endParaRPr sz="1350" dirty="0">
              <a:solidFill>
                <a:srgbClr val="000000"/>
              </a:solidFill>
              <a:latin typeface="Corbel" panose="020B0503020204020204" pitchFamily="34" charset="0"/>
              <a:cs typeface="Arial"/>
              <a:sym typeface="Arial"/>
            </a:endParaRPr>
          </a:p>
        </p:txBody>
      </p:sp>
      <p:sp>
        <p:nvSpPr>
          <p:cNvPr id="15" name="Google Shape;365;p35">
            <a:extLst>
              <a:ext uri="{FF2B5EF4-FFF2-40B4-BE49-F238E27FC236}">
                <a16:creationId xmlns:a16="http://schemas.microsoft.com/office/drawing/2014/main" id="{5632DBBB-34C7-F545-A649-C248E743EF2E}"/>
              </a:ext>
            </a:extLst>
          </p:cNvPr>
          <p:cNvSpPr txBox="1"/>
          <p:nvPr/>
        </p:nvSpPr>
        <p:spPr>
          <a:xfrm>
            <a:off x="6392830" y="3126471"/>
            <a:ext cx="1069875" cy="25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r>
              <a:rPr lang="en" sz="1050" dirty="0">
                <a:solidFill>
                  <a:srgbClr val="000000"/>
                </a:solidFill>
                <a:latin typeface="Corbel" panose="020B0503020204020204" pitchFamily="34" charset="0"/>
                <a:cs typeface="Arial"/>
                <a:sym typeface="Arial"/>
              </a:rPr>
              <a:t>Runtime</a:t>
            </a:r>
            <a:endParaRPr sz="1050" dirty="0">
              <a:solidFill>
                <a:srgbClr val="000000"/>
              </a:solidFill>
              <a:latin typeface="Corbel" panose="020B0503020204020204" pitchFamily="34" charset="0"/>
              <a:cs typeface="Arial"/>
              <a:sym typeface="Arial"/>
            </a:endParaRPr>
          </a:p>
        </p:txBody>
      </p:sp>
      <p:sp>
        <p:nvSpPr>
          <p:cNvPr id="23" name="Google Shape;254;p30">
            <a:extLst>
              <a:ext uri="{FF2B5EF4-FFF2-40B4-BE49-F238E27FC236}">
                <a16:creationId xmlns:a16="http://schemas.microsoft.com/office/drawing/2014/main" id="{DE02CFD7-1688-404B-9920-EF0D2D81C385}"/>
              </a:ext>
            </a:extLst>
          </p:cNvPr>
          <p:cNvSpPr/>
          <p:nvPr/>
        </p:nvSpPr>
        <p:spPr>
          <a:xfrm>
            <a:off x="5353881" y="1600198"/>
            <a:ext cx="213300" cy="460800"/>
          </a:xfrm>
          <a:prstGeom prst="rect">
            <a:avLst/>
          </a:prstGeom>
          <a:gradFill>
            <a:gsLst>
              <a:gs pos="0">
                <a:srgbClr val="1A82B0"/>
              </a:gs>
              <a:gs pos="100000">
                <a:srgbClr val="9BD0F6"/>
              </a:gs>
            </a:gsLst>
            <a:lin ang="16200038" scaled="0"/>
          </a:gradFill>
          <a:ln w="9525" cap="flat" cmpd="sng">
            <a:solidFill>
              <a:srgbClr val="6DB7D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n" sz="1350" b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x</a:t>
            </a:r>
            <a:endParaRPr sz="1350" b="1" dirty="0">
              <a:solidFill>
                <a:prstClr val="black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" name="Google Shape;255;p30">
            <a:extLst>
              <a:ext uri="{FF2B5EF4-FFF2-40B4-BE49-F238E27FC236}">
                <a16:creationId xmlns:a16="http://schemas.microsoft.com/office/drawing/2014/main" id="{5F699F7A-4D9E-E042-B2D8-64110A307320}"/>
              </a:ext>
            </a:extLst>
          </p:cNvPr>
          <p:cNvSpPr/>
          <p:nvPr/>
        </p:nvSpPr>
        <p:spPr>
          <a:xfrm>
            <a:off x="5353881" y="2185854"/>
            <a:ext cx="213300" cy="460800"/>
          </a:xfrm>
          <a:prstGeom prst="rect">
            <a:avLst/>
          </a:prstGeom>
          <a:gradFill>
            <a:gsLst>
              <a:gs pos="0">
                <a:srgbClr val="1A82B0"/>
              </a:gs>
              <a:gs pos="100000">
                <a:srgbClr val="9BD0F6"/>
              </a:gs>
            </a:gsLst>
            <a:lin ang="16200038" scaled="0"/>
          </a:gradFill>
          <a:ln w="9525" cap="flat" cmpd="sng">
            <a:solidFill>
              <a:srgbClr val="6DB7D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n" sz="1350" b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x</a:t>
            </a:r>
            <a:endParaRPr sz="1350" b="1" dirty="0">
              <a:solidFill>
                <a:prstClr val="black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" name="Google Shape;256;p30">
            <a:extLst>
              <a:ext uri="{FF2B5EF4-FFF2-40B4-BE49-F238E27FC236}">
                <a16:creationId xmlns:a16="http://schemas.microsoft.com/office/drawing/2014/main" id="{54B8B5CC-3B9B-4D4E-A573-BBD96BE65490}"/>
              </a:ext>
            </a:extLst>
          </p:cNvPr>
          <p:cNvSpPr/>
          <p:nvPr/>
        </p:nvSpPr>
        <p:spPr>
          <a:xfrm>
            <a:off x="5353881" y="2761480"/>
            <a:ext cx="213300" cy="460800"/>
          </a:xfrm>
          <a:prstGeom prst="rect">
            <a:avLst/>
          </a:prstGeom>
          <a:gradFill>
            <a:gsLst>
              <a:gs pos="0">
                <a:srgbClr val="1A82B0"/>
              </a:gs>
              <a:gs pos="100000">
                <a:srgbClr val="9BD0F6"/>
              </a:gs>
            </a:gsLst>
            <a:lin ang="16200038" scaled="0"/>
          </a:gradFill>
          <a:ln w="9525" cap="flat" cmpd="sng">
            <a:solidFill>
              <a:srgbClr val="6DB7D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n" sz="1350" b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x</a:t>
            </a:r>
            <a:endParaRPr sz="1350" b="1" dirty="0">
              <a:solidFill>
                <a:prstClr val="black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4FE9C3-DC18-4646-92DF-2C0C14D16710}"/>
              </a:ext>
            </a:extLst>
          </p:cNvPr>
          <p:cNvCxnSpPr/>
          <p:nvPr/>
        </p:nvCxnSpPr>
        <p:spPr>
          <a:xfrm flipV="1">
            <a:off x="3125847" y="1813325"/>
            <a:ext cx="534692" cy="39488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7C5541B-0523-6C46-B3FB-AD7565E32A63}"/>
              </a:ext>
            </a:extLst>
          </p:cNvPr>
          <p:cNvCxnSpPr>
            <a:cxnSpLocks/>
          </p:cNvCxnSpPr>
          <p:nvPr/>
        </p:nvCxnSpPr>
        <p:spPr>
          <a:xfrm flipV="1">
            <a:off x="3182842" y="2345474"/>
            <a:ext cx="470615" cy="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BA87CBB-A786-784C-980A-1AFEC1CDCAAB}"/>
              </a:ext>
            </a:extLst>
          </p:cNvPr>
          <p:cNvCxnSpPr>
            <a:cxnSpLocks/>
          </p:cNvCxnSpPr>
          <p:nvPr/>
        </p:nvCxnSpPr>
        <p:spPr>
          <a:xfrm>
            <a:off x="3142657" y="2565746"/>
            <a:ext cx="524745" cy="300537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9" name="Google Shape;251;p30">
            <a:extLst>
              <a:ext uri="{FF2B5EF4-FFF2-40B4-BE49-F238E27FC236}">
                <a16:creationId xmlns:a16="http://schemas.microsoft.com/office/drawing/2014/main" id="{CD0F7517-2AC9-E641-94DB-14AA30AF970C}"/>
              </a:ext>
            </a:extLst>
          </p:cNvPr>
          <p:cNvSpPr/>
          <p:nvPr/>
        </p:nvSpPr>
        <p:spPr>
          <a:xfrm>
            <a:off x="4268592" y="1600200"/>
            <a:ext cx="983250" cy="349460"/>
          </a:xfrm>
          <a:prstGeom prst="rect">
            <a:avLst/>
          </a:prstGeom>
          <a:solidFill>
            <a:srgbClr val="D5FB82"/>
          </a:solidFill>
          <a:ln w="9525" cap="flat" cmpd="sng">
            <a:solidFill>
              <a:srgbClr val="277A9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n" sz="1500" b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A</a:t>
            </a:r>
            <a:r>
              <a:rPr lang="en" sz="1500" b="1" baseline="30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(e)</a:t>
            </a:r>
            <a:r>
              <a:rPr lang="en" sz="1500" b="1" baseline="-25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1</a:t>
            </a:r>
            <a:endParaRPr sz="1500" b="1" baseline="-25000" dirty="0">
              <a:solidFill>
                <a:prstClr val="black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" name="Google Shape;252;p30">
            <a:extLst>
              <a:ext uri="{FF2B5EF4-FFF2-40B4-BE49-F238E27FC236}">
                <a16:creationId xmlns:a16="http://schemas.microsoft.com/office/drawing/2014/main" id="{7F813DA6-3BAC-B741-944E-8EC4547A62F9}"/>
              </a:ext>
            </a:extLst>
          </p:cNvPr>
          <p:cNvSpPr/>
          <p:nvPr/>
        </p:nvSpPr>
        <p:spPr>
          <a:xfrm>
            <a:off x="4268592" y="2185854"/>
            <a:ext cx="983250" cy="374603"/>
          </a:xfrm>
          <a:prstGeom prst="rect">
            <a:avLst/>
          </a:prstGeom>
          <a:solidFill>
            <a:srgbClr val="D5FB82"/>
          </a:solidFill>
          <a:ln w="9525" cap="flat" cmpd="sng">
            <a:solidFill>
              <a:srgbClr val="277A9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n" sz="1500" b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A</a:t>
            </a:r>
            <a:r>
              <a:rPr lang="en" sz="1500" b="1" baseline="30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(e) </a:t>
            </a:r>
            <a:r>
              <a:rPr lang="en" sz="1500" b="1" baseline="-25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2</a:t>
            </a:r>
            <a:endParaRPr sz="1500" b="1" baseline="-25000" dirty="0">
              <a:solidFill>
                <a:prstClr val="black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" name="Google Shape;253;p30">
            <a:extLst>
              <a:ext uri="{FF2B5EF4-FFF2-40B4-BE49-F238E27FC236}">
                <a16:creationId xmlns:a16="http://schemas.microsoft.com/office/drawing/2014/main" id="{0139D9ED-AED1-3145-8266-50947F5F1E4F}"/>
              </a:ext>
            </a:extLst>
          </p:cNvPr>
          <p:cNvSpPr/>
          <p:nvPr/>
        </p:nvSpPr>
        <p:spPr>
          <a:xfrm>
            <a:off x="4268592" y="2761482"/>
            <a:ext cx="983250" cy="398413"/>
          </a:xfrm>
          <a:prstGeom prst="rect">
            <a:avLst/>
          </a:prstGeom>
          <a:solidFill>
            <a:srgbClr val="D5FB82"/>
          </a:solidFill>
          <a:ln w="9525" cap="flat" cmpd="sng">
            <a:solidFill>
              <a:srgbClr val="277A9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n" sz="1500" b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A</a:t>
            </a:r>
            <a:r>
              <a:rPr lang="en" sz="1500" b="1" baseline="30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(e) </a:t>
            </a:r>
            <a:r>
              <a:rPr lang="en" sz="1500" b="1" baseline="-25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3</a:t>
            </a:r>
            <a:endParaRPr sz="1500" b="1" baseline="-25000" dirty="0">
              <a:solidFill>
                <a:prstClr val="black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C2DE1DF-66CF-A64D-BE13-D5E6D35A9970}"/>
              </a:ext>
            </a:extLst>
          </p:cNvPr>
          <p:cNvCxnSpPr>
            <a:cxnSpLocks/>
          </p:cNvCxnSpPr>
          <p:nvPr/>
        </p:nvCxnSpPr>
        <p:spPr>
          <a:xfrm>
            <a:off x="4092134" y="1619271"/>
            <a:ext cx="176459" cy="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41CBD2F-6586-4540-BC8A-AB23AF7F5AB5}"/>
              </a:ext>
            </a:extLst>
          </p:cNvPr>
          <p:cNvCxnSpPr>
            <a:cxnSpLocks/>
          </p:cNvCxnSpPr>
          <p:nvPr/>
        </p:nvCxnSpPr>
        <p:spPr>
          <a:xfrm>
            <a:off x="4092134" y="2772708"/>
            <a:ext cx="176459" cy="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38B328E-A184-464A-9B3A-2D9FF44BCA2E}"/>
              </a:ext>
            </a:extLst>
          </p:cNvPr>
          <p:cNvCxnSpPr>
            <a:cxnSpLocks/>
          </p:cNvCxnSpPr>
          <p:nvPr/>
        </p:nvCxnSpPr>
        <p:spPr>
          <a:xfrm>
            <a:off x="4092134" y="2196954"/>
            <a:ext cx="176459" cy="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35" name="Google Shape;248;p30" descr="server.jpg">
            <a:extLst>
              <a:ext uri="{FF2B5EF4-FFF2-40B4-BE49-F238E27FC236}">
                <a16:creationId xmlns:a16="http://schemas.microsoft.com/office/drawing/2014/main" id="{18AFB24A-7811-D54F-A5B5-907AB035C29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87251" y="1586742"/>
            <a:ext cx="324994" cy="320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249;p30" descr="server.jpg">
            <a:extLst>
              <a:ext uri="{FF2B5EF4-FFF2-40B4-BE49-F238E27FC236}">
                <a16:creationId xmlns:a16="http://schemas.microsoft.com/office/drawing/2014/main" id="{114E7FB1-6AFA-3942-BC67-9C5540A327D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9126" y="2210756"/>
            <a:ext cx="324994" cy="320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50;p30" descr="server.jpg">
            <a:extLst>
              <a:ext uri="{FF2B5EF4-FFF2-40B4-BE49-F238E27FC236}">
                <a16:creationId xmlns:a16="http://schemas.microsoft.com/office/drawing/2014/main" id="{6D761BAF-3394-B143-B738-5FE7A1D2650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71497" y="2770517"/>
            <a:ext cx="324994" cy="320795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74;p40">
            <a:extLst>
              <a:ext uri="{FF2B5EF4-FFF2-40B4-BE49-F238E27FC236}">
                <a16:creationId xmlns:a16="http://schemas.microsoft.com/office/drawing/2014/main" id="{269CD5FE-B2FD-A74D-909E-8CE673A1F41B}"/>
              </a:ext>
            </a:extLst>
          </p:cNvPr>
          <p:cNvSpPr/>
          <p:nvPr/>
        </p:nvSpPr>
        <p:spPr>
          <a:xfrm>
            <a:off x="631818" y="1974820"/>
            <a:ext cx="823201" cy="709148"/>
          </a:xfrm>
          <a:prstGeom prst="rect">
            <a:avLst/>
          </a:prstGeom>
          <a:solidFill>
            <a:srgbClr val="D5FB82"/>
          </a:solidFill>
          <a:ln w="9525" cap="flat" cmpd="sng">
            <a:solidFill>
              <a:srgbClr val="277A9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 typeface="Arial"/>
              <a:buNone/>
              <a:defRPr/>
            </a:pPr>
            <a:r>
              <a:rPr lang="en" sz="1500" b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A</a:t>
            </a:r>
            <a:endParaRPr sz="1500" b="1" baseline="-25000" dirty="0">
              <a:solidFill>
                <a:prstClr val="black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" name="Google Shape;474;p40">
            <a:extLst>
              <a:ext uri="{FF2B5EF4-FFF2-40B4-BE49-F238E27FC236}">
                <a16:creationId xmlns:a16="http://schemas.microsoft.com/office/drawing/2014/main" id="{4D07E129-FBCF-AF43-8A9B-23312D68E2B2}"/>
              </a:ext>
            </a:extLst>
          </p:cNvPr>
          <p:cNvSpPr/>
          <p:nvPr/>
        </p:nvSpPr>
        <p:spPr>
          <a:xfrm>
            <a:off x="2210790" y="1974819"/>
            <a:ext cx="823201" cy="937581"/>
          </a:xfrm>
          <a:prstGeom prst="rect">
            <a:avLst/>
          </a:prstGeom>
          <a:solidFill>
            <a:srgbClr val="D5FB82"/>
          </a:solidFill>
          <a:ln w="9525" cap="flat" cmpd="sng">
            <a:solidFill>
              <a:srgbClr val="277A9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 typeface="Arial"/>
              <a:buNone/>
              <a:defRPr/>
            </a:pPr>
            <a:r>
              <a:rPr lang="en" sz="1500" b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A</a:t>
            </a:r>
            <a:r>
              <a:rPr lang="en" sz="1500" b="1" baseline="30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(e)</a:t>
            </a:r>
            <a:endParaRPr sz="1500" b="1" baseline="30000" dirty="0">
              <a:solidFill>
                <a:prstClr val="black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" name="Google Shape;359;p35">
            <a:extLst>
              <a:ext uri="{FF2B5EF4-FFF2-40B4-BE49-F238E27FC236}">
                <a16:creationId xmlns:a16="http://schemas.microsoft.com/office/drawing/2014/main" id="{22C0826E-DAD4-9946-894F-924D8200F858}"/>
              </a:ext>
            </a:extLst>
          </p:cNvPr>
          <p:cNvSpPr/>
          <p:nvPr/>
        </p:nvSpPr>
        <p:spPr>
          <a:xfrm>
            <a:off x="1481382" y="2268427"/>
            <a:ext cx="696092" cy="17015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cs typeface="Arial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76C09D1-1815-D14D-805B-0BE8760B1841}"/>
              </a:ext>
            </a:extLst>
          </p:cNvPr>
          <p:cNvSpPr txBox="1"/>
          <p:nvPr/>
        </p:nvSpPr>
        <p:spPr>
          <a:xfrm>
            <a:off x="1450299" y="2021617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rbel" panose="020B0503020204020204" pitchFamily="34" charset="0"/>
              </a:rPr>
              <a:t>Encode</a:t>
            </a:r>
          </a:p>
        </p:txBody>
      </p:sp>
      <p:sp>
        <p:nvSpPr>
          <p:cNvPr id="45" name="Google Shape;254;p30">
            <a:extLst>
              <a:ext uri="{FF2B5EF4-FFF2-40B4-BE49-F238E27FC236}">
                <a16:creationId xmlns:a16="http://schemas.microsoft.com/office/drawing/2014/main" id="{8671B454-B174-6043-9802-86A89E2D8CAC}"/>
              </a:ext>
            </a:extLst>
          </p:cNvPr>
          <p:cNvSpPr/>
          <p:nvPr/>
        </p:nvSpPr>
        <p:spPr>
          <a:xfrm>
            <a:off x="6633672" y="1568792"/>
            <a:ext cx="465756" cy="460800"/>
          </a:xfrm>
          <a:prstGeom prst="rect">
            <a:avLst/>
          </a:prstGeom>
          <a:gradFill>
            <a:gsLst>
              <a:gs pos="0">
                <a:srgbClr val="1A82B0"/>
              </a:gs>
              <a:gs pos="100000">
                <a:srgbClr val="9BD0F6"/>
              </a:gs>
            </a:gsLst>
            <a:lin ang="16200038" scaled="0"/>
          </a:gradFill>
          <a:ln w="9525" cap="flat" cmpd="sng">
            <a:solidFill>
              <a:srgbClr val="6DB7D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n-US" sz="1350" b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b</a:t>
            </a:r>
            <a:r>
              <a:rPr lang="en-US" sz="1350" b="1" baseline="30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(e)</a:t>
            </a:r>
            <a:r>
              <a:rPr lang="en-US" sz="1350" b="1" baseline="-25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1</a:t>
            </a:r>
          </a:p>
        </p:txBody>
      </p:sp>
      <p:sp>
        <p:nvSpPr>
          <p:cNvPr id="46" name="Google Shape;255;p30">
            <a:extLst>
              <a:ext uri="{FF2B5EF4-FFF2-40B4-BE49-F238E27FC236}">
                <a16:creationId xmlns:a16="http://schemas.microsoft.com/office/drawing/2014/main" id="{B1DFFF7F-AC15-E046-817B-20829A88BB66}"/>
              </a:ext>
            </a:extLst>
          </p:cNvPr>
          <p:cNvSpPr/>
          <p:nvPr/>
        </p:nvSpPr>
        <p:spPr>
          <a:xfrm>
            <a:off x="6633671" y="2154448"/>
            <a:ext cx="458176" cy="271541"/>
          </a:xfrm>
          <a:prstGeom prst="rect">
            <a:avLst/>
          </a:prstGeom>
          <a:gradFill>
            <a:gsLst>
              <a:gs pos="0">
                <a:srgbClr val="1A82B0"/>
              </a:gs>
              <a:gs pos="100000">
                <a:srgbClr val="9BD0F6"/>
              </a:gs>
            </a:gsLst>
            <a:lin ang="16200038" scaled="0"/>
          </a:gradFill>
          <a:ln w="9525" cap="flat" cmpd="sng">
            <a:solidFill>
              <a:srgbClr val="6DB7D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n" sz="1350" b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b</a:t>
            </a:r>
            <a:r>
              <a:rPr lang="en" sz="1350" b="1" baseline="30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(e)</a:t>
            </a:r>
            <a:r>
              <a:rPr lang="en" sz="1350" b="1" baseline="-25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2</a:t>
            </a:r>
            <a:endParaRPr sz="1350" b="1" baseline="-25000" dirty="0">
              <a:solidFill>
                <a:prstClr val="black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" name="Google Shape;256;p30">
            <a:extLst>
              <a:ext uri="{FF2B5EF4-FFF2-40B4-BE49-F238E27FC236}">
                <a16:creationId xmlns:a16="http://schemas.microsoft.com/office/drawing/2014/main" id="{7B18360C-5600-4F4E-8618-D1A310ED1E4F}"/>
              </a:ext>
            </a:extLst>
          </p:cNvPr>
          <p:cNvSpPr/>
          <p:nvPr/>
        </p:nvSpPr>
        <p:spPr>
          <a:xfrm>
            <a:off x="6633672" y="2730074"/>
            <a:ext cx="465756" cy="353176"/>
          </a:xfrm>
          <a:prstGeom prst="rect">
            <a:avLst/>
          </a:prstGeom>
          <a:gradFill>
            <a:gsLst>
              <a:gs pos="0">
                <a:srgbClr val="1A82B0"/>
              </a:gs>
              <a:gs pos="100000">
                <a:srgbClr val="9BD0F6"/>
              </a:gs>
            </a:gsLst>
            <a:lin ang="16200038" scaled="0"/>
          </a:gradFill>
          <a:ln w="9525" cap="flat" cmpd="sng">
            <a:solidFill>
              <a:srgbClr val="6DB7D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n-US" sz="1350" b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b</a:t>
            </a:r>
            <a:r>
              <a:rPr lang="en-US" sz="1350" b="1" baseline="30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(e)</a:t>
            </a:r>
            <a:r>
              <a:rPr lang="en-US" sz="1350" b="1" baseline="-25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3</a:t>
            </a:r>
          </a:p>
        </p:txBody>
      </p:sp>
      <p:sp>
        <p:nvSpPr>
          <p:cNvPr id="50" name="Right Brace 49">
            <a:extLst>
              <a:ext uri="{FF2B5EF4-FFF2-40B4-BE49-F238E27FC236}">
                <a16:creationId xmlns:a16="http://schemas.microsoft.com/office/drawing/2014/main" id="{F9443D56-1B2C-BE4C-B8DB-EE45474BFE9C}"/>
              </a:ext>
            </a:extLst>
          </p:cNvPr>
          <p:cNvSpPr/>
          <p:nvPr/>
        </p:nvSpPr>
        <p:spPr>
          <a:xfrm>
            <a:off x="7220667" y="1590485"/>
            <a:ext cx="277732" cy="1480557"/>
          </a:xfrm>
          <a:prstGeom prst="rightBrace">
            <a:avLst/>
          </a:prstGeom>
          <a:noFill/>
          <a:ln w="28575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30FF121-6359-1E44-80B3-8AFD03182AE8}"/>
              </a:ext>
            </a:extLst>
          </p:cNvPr>
          <p:cNvSpPr txBox="1"/>
          <p:nvPr/>
        </p:nvSpPr>
        <p:spPr>
          <a:xfrm>
            <a:off x="7554516" y="1984515"/>
            <a:ext cx="73449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350" dirty="0">
                <a:solidFill>
                  <a:srgbClr val="4472C4"/>
                </a:solidFill>
                <a:latin typeface="Corbel" panose="020B0503020204020204" pitchFamily="34" charset="0"/>
                <a:cs typeface="Arial"/>
                <a:sym typeface="Arial"/>
              </a:rPr>
              <a:t>Decode</a:t>
            </a:r>
            <a:br>
              <a:rPr lang="en-US" sz="1350" dirty="0">
                <a:solidFill>
                  <a:srgbClr val="4472C4"/>
                </a:solidFill>
                <a:latin typeface="Corbel" panose="020B0503020204020204" pitchFamily="34" charset="0"/>
                <a:cs typeface="Arial"/>
                <a:sym typeface="Arial"/>
              </a:rPr>
            </a:br>
            <a:r>
              <a:rPr lang="en-US" sz="1350" dirty="0">
                <a:solidFill>
                  <a:srgbClr val="4472C4"/>
                </a:solidFill>
                <a:latin typeface="Corbel" panose="020B0503020204020204" pitchFamily="34" charset="0"/>
                <a:cs typeface="Arial"/>
                <a:sym typeface="Arial"/>
              </a:rPr>
              <a:t>to get</a:t>
            </a:r>
            <a:br>
              <a:rPr lang="en-US" sz="1350" dirty="0">
                <a:solidFill>
                  <a:srgbClr val="4472C4"/>
                </a:solidFill>
                <a:latin typeface="Corbel" panose="020B0503020204020204" pitchFamily="34" charset="0"/>
                <a:cs typeface="Arial"/>
                <a:sym typeface="Arial"/>
              </a:rPr>
            </a:br>
            <a:r>
              <a:rPr lang="en-US" sz="1350" b="1" dirty="0">
                <a:solidFill>
                  <a:srgbClr val="4472C4"/>
                </a:solidFill>
                <a:latin typeface="Corbel" panose="020B0503020204020204" pitchFamily="34" charset="0"/>
                <a:cs typeface="Times New Roman" panose="02020603050405020304" pitchFamily="18" charset="0"/>
                <a:sym typeface="Arial"/>
              </a:rPr>
              <a:t>b=Ax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FCE941F-4632-8642-8A4C-9010B90A5ECD}"/>
              </a:ext>
            </a:extLst>
          </p:cNvPr>
          <p:cNvSpPr/>
          <p:nvPr/>
        </p:nvSpPr>
        <p:spPr>
          <a:xfrm>
            <a:off x="7583952" y="2053684"/>
            <a:ext cx="656741" cy="648447"/>
          </a:xfrm>
          <a:prstGeom prst="rect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9" name="Google Shape;177;p28">
            <a:extLst>
              <a:ext uri="{FF2B5EF4-FFF2-40B4-BE49-F238E27FC236}">
                <a16:creationId xmlns:a16="http://schemas.microsoft.com/office/drawing/2014/main" id="{051D058C-76D9-E347-B48B-227AEF9B2266}"/>
              </a:ext>
            </a:extLst>
          </p:cNvPr>
          <p:cNvSpPr txBox="1"/>
          <p:nvPr/>
        </p:nvSpPr>
        <p:spPr>
          <a:xfrm>
            <a:off x="2021578" y="6332014"/>
            <a:ext cx="5903222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640"/>
              </a:spcBef>
              <a:spcAft>
                <a:spcPts val="0"/>
              </a:spcAft>
            </a:pPr>
            <a:r>
              <a:rPr lang="en" sz="10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[3] </a:t>
            </a:r>
            <a:r>
              <a:rPr lang="en-US" sz="1000" dirty="0" err="1"/>
              <a:t>Luby</a:t>
            </a:r>
            <a:r>
              <a:rPr lang="en-US" sz="1000" dirty="0"/>
              <a:t>, Michael. "LT codes." </a:t>
            </a:r>
            <a:r>
              <a:rPr lang="en-US" sz="1000" i="1" dirty="0"/>
              <a:t>The 43rd Annual IEEE Symposium on Foundations of Computer Science, 2002. </a:t>
            </a:r>
            <a:endParaRPr sz="1000" dirty="0"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06358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11111E-6 L -0.00156 0.04931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2454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85185E-6 L -0.00209 0.03935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968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7037E-7 L -0.00035 0.03009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505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/>
      <p:bldP spid="13" grpId="0"/>
      <p:bldP spid="14" grpId="0"/>
      <p:bldP spid="15" grpId="0"/>
      <p:bldP spid="23" grpId="0" animBg="1"/>
      <p:bldP spid="24" grpId="0" animBg="1"/>
      <p:bldP spid="25" grpId="0" animBg="1"/>
      <p:bldP spid="29" grpId="0" animBg="1"/>
      <p:bldP spid="30" grpId="0" animBg="1"/>
      <p:bldP spid="31" grpId="0" animBg="1"/>
      <p:bldP spid="41" grpId="0" animBg="1"/>
      <p:bldP spid="42" grpId="0" animBg="1"/>
      <p:bldP spid="43" grpId="0" animBg="1"/>
      <p:bldP spid="44" grpId="0"/>
      <p:bldP spid="45" grpId="0" animBg="1"/>
      <p:bldP spid="46" grpId="0" animBg="1"/>
      <p:bldP spid="47" grpId="0" animBg="1"/>
      <p:bldP spid="50" grpId="0" animBg="1"/>
      <p:bldP spid="51" grpId="0"/>
      <p:bldP spid="5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50"/>
          <p:cNvSpPr txBox="1">
            <a:spLocks noGrp="1"/>
          </p:cNvSpPr>
          <p:nvPr>
            <p:ph type="title"/>
          </p:nvPr>
        </p:nvSpPr>
        <p:spPr>
          <a:xfrm>
            <a:off x="457200" y="965552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ts val="3600"/>
            </a:pPr>
            <a:r>
              <a:rPr lang="en"/>
              <a:t>LT Codes (Encoding)</a:t>
            </a:r>
            <a:endParaRPr/>
          </a:p>
        </p:txBody>
      </p:sp>
      <p:pic>
        <p:nvPicPr>
          <p:cNvPr id="706" name="Google Shape;70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5250" y="2684978"/>
            <a:ext cx="3448050" cy="790575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p50"/>
          <p:cNvSpPr txBox="1"/>
          <p:nvPr/>
        </p:nvSpPr>
        <p:spPr>
          <a:xfrm>
            <a:off x="4767450" y="2158550"/>
            <a:ext cx="3493800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latin typeface="Corbel" panose="020B0503020204020204" pitchFamily="34" charset="0"/>
              </a:rPr>
              <a:t>Source Symbols (Matrix Rows)</a:t>
            </a:r>
            <a:endParaRPr sz="2000" dirty="0">
              <a:latin typeface="Corbel" panose="020B0503020204020204" pitchFamily="34" charset="0"/>
            </a:endParaRPr>
          </a:p>
        </p:txBody>
      </p:sp>
      <p:sp>
        <p:nvSpPr>
          <p:cNvPr id="7" name="Google Shape;752;p54"/>
          <p:cNvSpPr txBox="1">
            <a:spLocks/>
          </p:cNvSpPr>
          <p:nvPr/>
        </p:nvSpPr>
        <p:spPr>
          <a:xfrm>
            <a:off x="457200" y="1997600"/>
            <a:ext cx="4137449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-342900">
              <a:lnSpc>
                <a:spcPct val="150000"/>
              </a:lnSpc>
              <a:buSzPts val="1800"/>
              <a:buFont typeface="Arial"/>
              <a:buChar char="●"/>
            </a:pPr>
            <a:r>
              <a:rPr lang="en" sz="1800" dirty="0"/>
              <a:t>Determine the degree </a:t>
            </a:r>
            <a:r>
              <a:rPr lang="en" sz="1800" i="1" dirty="0"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 lang="en" sz="1800" dirty="0"/>
              <a:t> of an encoding symbol from a given degree distribution </a:t>
            </a:r>
            <a:r>
              <a:rPr lang="en" sz="1800" i="1" dirty="0" err="1">
                <a:latin typeface="Times New Roman"/>
                <a:ea typeface="Times New Roman"/>
                <a:cs typeface="Times New Roman"/>
                <a:sym typeface="Times New Roman"/>
              </a:rPr>
              <a:t>ρ</a:t>
            </a:r>
            <a:r>
              <a:rPr lang="en" sz="1800" i="1" dirty="0">
                <a:latin typeface="Times New Roman"/>
                <a:ea typeface="Times New Roman"/>
                <a:cs typeface="Times New Roman"/>
                <a:sym typeface="Times New Roman"/>
              </a:rPr>
              <a:t>(d)</a:t>
            </a:r>
            <a:endParaRPr lang="en" sz="1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14611C-2873-A741-83B2-7AEA78842F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4D2C7-8228-3740-8FD6-3E0CB2B8B4A1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8" name="Google Shape;715;p51">
            <a:extLst>
              <a:ext uri="{FF2B5EF4-FFF2-40B4-BE49-F238E27FC236}">
                <a16:creationId xmlns:a16="http://schemas.microsoft.com/office/drawing/2014/main" id="{5C55843B-C5CE-CB4C-9456-B92796355B03}"/>
              </a:ext>
            </a:extLst>
          </p:cNvPr>
          <p:cNvSpPr txBox="1"/>
          <p:nvPr/>
        </p:nvSpPr>
        <p:spPr>
          <a:xfrm>
            <a:off x="5179900" y="4984400"/>
            <a:ext cx="3507000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i="1" dirty="0">
                <a:latin typeface="Times New Roman"/>
                <a:ea typeface="Times New Roman"/>
                <a:cs typeface="Times New Roman"/>
                <a:sym typeface="Times New Roman"/>
              </a:rPr>
              <a:t>d = 2  ~ </a:t>
            </a:r>
            <a:r>
              <a:rPr lang="en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ρ</a:t>
            </a:r>
            <a:r>
              <a:rPr lang="en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(d</a:t>
            </a:r>
            <a:r>
              <a:rPr lang="en" i="1" dirty="0"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i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04941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50"/>
          <p:cNvSpPr txBox="1">
            <a:spLocks noGrp="1"/>
          </p:cNvSpPr>
          <p:nvPr>
            <p:ph type="title"/>
          </p:nvPr>
        </p:nvSpPr>
        <p:spPr>
          <a:xfrm>
            <a:off x="457200" y="965552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ts val="3600"/>
            </a:pPr>
            <a:r>
              <a:rPr lang="en"/>
              <a:t>LT Codes (Encoding)</a:t>
            </a:r>
            <a:endParaRPr/>
          </a:p>
        </p:txBody>
      </p:sp>
      <p:pic>
        <p:nvPicPr>
          <p:cNvPr id="706" name="Google Shape;70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5250" y="2684978"/>
            <a:ext cx="3448050" cy="790575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p50"/>
          <p:cNvSpPr txBox="1"/>
          <p:nvPr/>
        </p:nvSpPr>
        <p:spPr>
          <a:xfrm>
            <a:off x="4767450" y="2158550"/>
            <a:ext cx="3493800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latin typeface="Corbel" panose="020B0503020204020204" pitchFamily="34" charset="0"/>
              </a:rPr>
              <a:t>Source Symbols (Matrix Rows)</a:t>
            </a:r>
            <a:endParaRPr sz="2000" dirty="0">
              <a:latin typeface="Corbel" panose="020B0503020204020204" pitchFamily="34" charset="0"/>
            </a:endParaRPr>
          </a:p>
        </p:txBody>
      </p:sp>
      <p:sp>
        <p:nvSpPr>
          <p:cNvPr id="7" name="Google Shape;752;p54"/>
          <p:cNvSpPr txBox="1">
            <a:spLocks/>
          </p:cNvSpPr>
          <p:nvPr/>
        </p:nvSpPr>
        <p:spPr>
          <a:xfrm>
            <a:off x="457200" y="1997600"/>
            <a:ext cx="4137449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-342900">
              <a:lnSpc>
                <a:spcPct val="150000"/>
              </a:lnSpc>
              <a:buSzPts val="1800"/>
              <a:buFont typeface="Arial"/>
              <a:buChar char="●"/>
            </a:pPr>
            <a:r>
              <a:rPr lang="en" sz="1800" dirty="0"/>
              <a:t>Determine the degree </a:t>
            </a:r>
            <a:r>
              <a:rPr lang="en" sz="1800" i="1" dirty="0"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 lang="en" sz="1800" dirty="0"/>
              <a:t> of an encoding symbol from a given degree distribution </a:t>
            </a:r>
            <a:r>
              <a:rPr lang="en" sz="1800" i="1" dirty="0" err="1">
                <a:latin typeface="Times New Roman"/>
                <a:ea typeface="Times New Roman"/>
                <a:cs typeface="Times New Roman"/>
                <a:sym typeface="Times New Roman"/>
              </a:rPr>
              <a:t>ρ</a:t>
            </a:r>
            <a:r>
              <a:rPr lang="en" sz="1800" i="1" dirty="0">
                <a:latin typeface="Times New Roman"/>
                <a:ea typeface="Times New Roman"/>
                <a:cs typeface="Times New Roman"/>
                <a:sym typeface="Times New Roman"/>
              </a:rPr>
              <a:t>(d)</a:t>
            </a:r>
            <a:endParaRPr lang="en" sz="1800" dirty="0"/>
          </a:p>
          <a:p>
            <a:pPr indent="-342900">
              <a:lnSpc>
                <a:spcPct val="150000"/>
              </a:lnSpc>
              <a:spcBef>
                <a:spcPts val="0"/>
              </a:spcBef>
              <a:buSzPts val="1800"/>
              <a:buFont typeface="Arial"/>
              <a:buChar char="●"/>
            </a:pPr>
            <a:r>
              <a:rPr lang="en" sz="1800" dirty="0"/>
              <a:t>Choose </a:t>
            </a:r>
            <a:r>
              <a:rPr lang="en" sz="1800" i="1" dirty="0"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 lang="en" sz="1800" dirty="0"/>
              <a:t> distinct source symbols uniformly at random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799E9B-191B-2547-9FFC-485EAE1877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4D2C7-8228-3740-8FD6-3E0CB2B8B4A1}" type="slidenum">
              <a:rPr lang="en-US" altLang="en-US" smtClean="0"/>
              <a:pPr/>
              <a:t>12</a:t>
            </a:fld>
            <a:endParaRPr lang="en-US" altLang="en-US"/>
          </a:p>
        </p:txBody>
      </p:sp>
      <p:pic>
        <p:nvPicPr>
          <p:cNvPr id="8" name="Google Shape;716;p51">
            <a:extLst>
              <a:ext uri="{FF2B5EF4-FFF2-40B4-BE49-F238E27FC236}">
                <a16:creationId xmlns:a16="http://schemas.microsoft.com/office/drawing/2014/main" id="{7F2E9525-B6A4-7049-8BFB-47339BC30DE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7600" y="3292839"/>
            <a:ext cx="1657350" cy="16097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2A9B7E7-809D-BD44-8B4F-C612D50930C6}"/>
              </a:ext>
            </a:extLst>
          </p:cNvPr>
          <p:cNvSpPr/>
          <p:nvPr/>
        </p:nvSpPr>
        <p:spPr bwMode="auto">
          <a:xfrm>
            <a:off x="4927600" y="4267200"/>
            <a:ext cx="1016000" cy="59477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2" charset="0"/>
            </a:endParaRPr>
          </a:p>
        </p:txBody>
      </p:sp>
      <p:sp>
        <p:nvSpPr>
          <p:cNvPr id="9" name="Google Shape;715;p51">
            <a:extLst>
              <a:ext uri="{FF2B5EF4-FFF2-40B4-BE49-F238E27FC236}">
                <a16:creationId xmlns:a16="http://schemas.microsoft.com/office/drawing/2014/main" id="{4B306B3E-810A-D54A-973E-2A329CA5787F}"/>
              </a:ext>
            </a:extLst>
          </p:cNvPr>
          <p:cNvSpPr txBox="1"/>
          <p:nvPr/>
        </p:nvSpPr>
        <p:spPr>
          <a:xfrm>
            <a:off x="5179900" y="4984400"/>
            <a:ext cx="3507000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i="1" dirty="0">
                <a:latin typeface="Times New Roman"/>
                <a:ea typeface="Times New Roman"/>
                <a:cs typeface="Times New Roman"/>
                <a:sym typeface="Times New Roman"/>
              </a:rPr>
              <a:t>d = 2  ~ </a:t>
            </a:r>
            <a:r>
              <a:rPr lang="en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ρ</a:t>
            </a:r>
            <a:r>
              <a:rPr lang="en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(d</a:t>
            </a:r>
            <a:r>
              <a:rPr lang="en" i="1" dirty="0"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i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42806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51"/>
          <p:cNvSpPr txBox="1">
            <a:spLocks noGrp="1"/>
          </p:cNvSpPr>
          <p:nvPr>
            <p:ph type="title"/>
          </p:nvPr>
        </p:nvSpPr>
        <p:spPr>
          <a:xfrm>
            <a:off x="457200" y="965552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ts val="3600"/>
            </a:pPr>
            <a:r>
              <a:rPr lang="en"/>
              <a:t>LT Codes (Encoding)</a:t>
            </a:r>
            <a:endParaRPr/>
          </a:p>
        </p:txBody>
      </p:sp>
      <p:pic>
        <p:nvPicPr>
          <p:cNvPr id="713" name="Google Shape;71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4391" y="2678928"/>
            <a:ext cx="3448050" cy="790575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51"/>
          <p:cNvSpPr txBox="1"/>
          <p:nvPr/>
        </p:nvSpPr>
        <p:spPr>
          <a:xfrm>
            <a:off x="5179900" y="4984400"/>
            <a:ext cx="3507000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i="1" dirty="0">
                <a:latin typeface="Times New Roman"/>
                <a:ea typeface="Times New Roman"/>
                <a:cs typeface="Times New Roman"/>
                <a:sym typeface="Times New Roman"/>
              </a:rPr>
              <a:t>d = 2  ~ </a:t>
            </a:r>
            <a:r>
              <a:rPr lang="en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ρ</a:t>
            </a:r>
            <a:r>
              <a:rPr lang="en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(d</a:t>
            </a:r>
            <a:r>
              <a:rPr lang="en" i="1" dirty="0"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i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16" name="Google Shape;716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7600" y="3292839"/>
            <a:ext cx="1657350" cy="16097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752;p54"/>
          <p:cNvSpPr txBox="1">
            <a:spLocks/>
          </p:cNvSpPr>
          <p:nvPr/>
        </p:nvSpPr>
        <p:spPr>
          <a:xfrm>
            <a:off x="457200" y="1997600"/>
            <a:ext cx="4137449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-342900">
              <a:lnSpc>
                <a:spcPct val="150000"/>
              </a:lnSpc>
              <a:buSzPts val="1800"/>
              <a:buFont typeface="Arial"/>
              <a:buChar char="●"/>
            </a:pPr>
            <a:r>
              <a:rPr lang="en" sz="1800"/>
              <a:t>Determine the degree </a:t>
            </a:r>
            <a:r>
              <a:rPr lang="en" sz="1800" i="1"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 lang="en" sz="1800"/>
              <a:t> of an encoding symbol from a given degree distribution </a:t>
            </a:r>
            <a:r>
              <a:rPr lang="en" sz="1800" i="1">
                <a:latin typeface="Times New Roman"/>
                <a:ea typeface="Times New Roman"/>
                <a:cs typeface="Times New Roman"/>
                <a:sym typeface="Times New Roman"/>
              </a:rPr>
              <a:t>ρ(d)</a:t>
            </a:r>
            <a:endParaRPr lang="en" sz="1800"/>
          </a:p>
          <a:p>
            <a:pPr indent="-342900">
              <a:lnSpc>
                <a:spcPct val="150000"/>
              </a:lnSpc>
              <a:spcBef>
                <a:spcPts val="0"/>
              </a:spcBef>
              <a:buSzPts val="1800"/>
              <a:buFont typeface="Arial"/>
              <a:buChar char="●"/>
            </a:pPr>
            <a:r>
              <a:rPr lang="en" sz="1800"/>
              <a:t>Choose </a:t>
            </a:r>
            <a:r>
              <a:rPr lang="en" sz="1800" i="1"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 lang="en" sz="1800"/>
              <a:t> distinct source symbols uniformly at random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buSzPts val="1800"/>
              <a:buFont typeface="Arial"/>
              <a:buChar char="●"/>
            </a:pPr>
            <a:r>
              <a:rPr lang="en" sz="1800"/>
              <a:t>Generate an encoded symbol which is the sum of the </a:t>
            </a:r>
            <a:r>
              <a:rPr lang="en" sz="1800" i="1"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 lang="en" sz="1800"/>
              <a:t> source symbols</a:t>
            </a:r>
            <a:endParaRPr lang="en" sz="1800" dirty="0"/>
          </a:p>
        </p:txBody>
      </p:sp>
      <p:sp>
        <p:nvSpPr>
          <p:cNvPr id="8" name="Google Shape;707;p50">
            <a:extLst>
              <a:ext uri="{FF2B5EF4-FFF2-40B4-BE49-F238E27FC236}">
                <a16:creationId xmlns:a16="http://schemas.microsoft.com/office/drawing/2014/main" id="{1E30D6A7-3DE0-EC46-AD77-70F578CE9D45}"/>
              </a:ext>
            </a:extLst>
          </p:cNvPr>
          <p:cNvSpPr txBox="1"/>
          <p:nvPr/>
        </p:nvSpPr>
        <p:spPr>
          <a:xfrm>
            <a:off x="4767450" y="2158550"/>
            <a:ext cx="3493800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latin typeface="Corbel" panose="020B0503020204020204" pitchFamily="34" charset="0"/>
              </a:rPr>
              <a:t>Source Symbols (Matrix Rows)</a:t>
            </a:r>
            <a:endParaRPr sz="2000" dirty="0">
              <a:latin typeface="Corbel" panose="020B0503020204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A6F3B9-5C3D-054A-90B0-4C13D87DDE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4D2C7-8228-3740-8FD6-3E0CB2B8B4A1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2525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52"/>
          <p:cNvSpPr txBox="1">
            <a:spLocks noGrp="1"/>
          </p:cNvSpPr>
          <p:nvPr>
            <p:ph type="title"/>
          </p:nvPr>
        </p:nvSpPr>
        <p:spPr>
          <a:xfrm>
            <a:off x="457200" y="965552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ts val="3600"/>
            </a:pPr>
            <a:r>
              <a:rPr lang="en"/>
              <a:t>LT Codes (Encoding)</a:t>
            </a:r>
            <a:endParaRPr/>
          </a:p>
        </p:txBody>
      </p:sp>
      <p:pic>
        <p:nvPicPr>
          <p:cNvPr id="723" name="Google Shape;723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3125" y="2678928"/>
            <a:ext cx="3448050" cy="790575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52"/>
          <p:cNvSpPr txBox="1"/>
          <p:nvPr/>
        </p:nvSpPr>
        <p:spPr>
          <a:xfrm>
            <a:off x="5179900" y="4984400"/>
            <a:ext cx="3507000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i="1">
                <a:latin typeface="Times New Roman"/>
                <a:ea typeface="Times New Roman"/>
                <a:cs typeface="Times New Roman"/>
                <a:sym typeface="Times New Roman"/>
              </a:rPr>
              <a:t>d = 1  ~ </a:t>
            </a:r>
            <a:r>
              <a:rPr lang="en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ρ(d</a:t>
            </a:r>
            <a:r>
              <a:rPr lang="en" i="1"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26" name="Google Shape;726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7600" y="3292839"/>
            <a:ext cx="1657350" cy="160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44214" y="3250389"/>
            <a:ext cx="1343025" cy="15716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752;p54"/>
          <p:cNvSpPr txBox="1">
            <a:spLocks/>
          </p:cNvSpPr>
          <p:nvPr/>
        </p:nvSpPr>
        <p:spPr>
          <a:xfrm>
            <a:off x="457200" y="1997600"/>
            <a:ext cx="4137449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-342900">
              <a:lnSpc>
                <a:spcPct val="150000"/>
              </a:lnSpc>
              <a:buSzPts val="1800"/>
              <a:buFont typeface="Arial"/>
              <a:buChar char="●"/>
            </a:pPr>
            <a:r>
              <a:rPr lang="en" sz="1800"/>
              <a:t>Determine the degree </a:t>
            </a:r>
            <a:r>
              <a:rPr lang="en" sz="1800" i="1"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 lang="en" sz="1800"/>
              <a:t> of an encoding symbol from a given degree distribution </a:t>
            </a:r>
            <a:r>
              <a:rPr lang="en" sz="1800" i="1">
                <a:latin typeface="Times New Roman"/>
                <a:ea typeface="Times New Roman"/>
                <a:cs typeface="Times New Roman"/>
                <a:sym typeface="Times New Roman"/>
              </a:rPr>
              <a:t>ρ(d)</a:t>
            </a:r>
            <a:endParaRPr lang="en" sz="1800"/>
          </a:p>
          <a:p>
            <a:pPr indent="-342900">
              <a:lnSpc>
                <a:spcPct val="150000"/>
              </a:lnSpc>
              <a:spcBef>
                <a:spcPts val="0"/>
              </a:spcBef>
              <a:buSzPts val="1800"/>
              <a:buFont typeface="Arial"/>
              <a:buChar char="●"/>
            </a:pPr>
            <a:r>
              <a:rPr lang="en" sz="1800"/>
              <a:t>Choose </a:t>
            </a:r>
            <a:r>
              <a:rPr lang="en" sz="1800" i="1"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 lang="en" sz="1800"/>
              <a:t> distinct source symbols uniformly at random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buSzPts val="1800"/>
              <a:buFont typeface="Arial"/>
              <a:buChar char="●"/>
            </a:pPr>
            <a:r>
              <a:rPr lang="en" sz="1800"/>
              <a:t>Generate an encoded symbol which is the sum of the </a:t>
            </a:r>
            <a:r>
              <a:rPr lang="en" sz="1800" i="1"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 lang="en" sz="1800"/>
              <a:t> source symbols</a:t>
            </a:r>
            <a:endParaRPr lang="en" sz="1800" dirty="0"/>
          </a:p>
        </p:txBody>
      </p:sp>
      <p:sp>
        <p:nvSpPr>
          <p:cNvPr id="9" name="Google Shape;707;p50">
            <a:extLst>
              <a:ext uri="{FF2B5EF4-FFF2-40B4-BE49-F238E27FC236}">
                <a16:creationId xmlns:a16="http://schemas.microsoft.com/office/drawing/2014/main" id="{871638D5-80D4-B048-B533-CE140E456AA2}"/>
              </a:ext>
            </a:extLst>
          </p:cNvPr>
          <p:cNvSpPr txBox="1"/>
          <p:nvPr/>
        </p:nvSpPr>
        <p:spPr>
          <a:xfrm>
            <a:off x="4767450" y="2158550"/>
            <a:ext cx="3493800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latin typeface="Corbel" panose="020B0503020204020204" pitchFamily="34" charset="0"/>
              </a:rPr>
              <a:t>Source Symbols (Matrix Rows)</a:t>
            </a:r>
            <a:endParaRPr sz="2000" dirty="0">
              <a:latin typeface="Corbel" panose="020B0503020204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F295C7-5804-094F-9487-F9EB385E34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4D2C7-8228-3740-8FD6-3E0CB2B8B4A1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1589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53"/>
          <p:cNvSpPr txBox="1">
            <a:spLocks noGrp="1"/>
          </p:cNvSpPr>
          <p:nvPr>
            <p:ph type="title"/>
          </p:nvPr>
        </p:nvSpPr>
        <p:spPr>
          <a:xfrm>
            <a:off x="457200" y="965552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ts val="3600"/>
            </a:pPr>
            <a:r>
              <a:rPr lang="en" dirty="0"/>
              <a:t>LT Codes (Encoding)</a:t>
            </a:r>
            <a:endParaRPr dirty="0"/>
          </a:p>
        </p:txBody>
      </p:sp>
      <p:pic>
        <p:nvPicPr>
          <p:cNvPr id="734" name="Google Shape;73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3125" y="2678928"/>
            <a:ext cx="3448050" cy="790575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p53"/>
          <p:cNvSpPr txBox="1"/>
          <p:nvPr/>
        </p:nvSpPr>
        <p:spPr>
          <a:xfrm>
            <a:off x="5179900" y="4984400"/>
            <a:ext cx="3507000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i="1">
                <a:latin typeface="Times New Roman"/>
                <a:ea typeface="Times New Roman"/>
                <a:cs typeface="Times New Roman"/>
                <a:sym typeface="Times New Roman"/>
              </a:rPr>
              <a:t>d = 2  ~ </a:t>
            </a:r>
            <a:r>
              <a:rPr lang="en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ρ(d</a:t>
            </a:r>
            <a:r>
              <a:rPr lang="en" i="1"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37" name="Google Shape;737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7600" y="3292839"/>
            <a:ext cx="1657350" cy="160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44214" y="3250389"/>
            <a:ext cx="1343025" cy="157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33000" y="3240864"/>
            <a:ext cx="1409700" cy="15906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752;p54"/>
          <p:cNvSpPr txBox="1">
            <a:spLocks/>
          </p:cNvSpPr>
          <p:nvPr/>
        </p:nvSpPr>
        <p:spPr>
          <a:xfrm>
            <a:off x="457200" y="1997600"/>
            <a:ext cx="4137449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-342900">
              <a:lnSpc>
                <a:spcPct val="150000"/>
              </a:lnSpc>
              <a:buSzPts val="1800"/>
              <a:buFont typeface="Arial"/>
              <a:buChar char="●"/>
            </a:pPr>
            <a:r>
              <a:rPr lang="en" sz="1800" dirty="0"/>
              <a:t>Determine the degree </a:t>
            </a:r>
            <a:r>
              <a:rPr lang="en" sz="1800" i="1" dirty="0"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 lang="en" sz="1800" dirty="0"/>
              <a:t> of an encoding symbol from a given degree distribution </a:t>
            </a:r>
            <a:r>
              <a:rPr lang="en" sz="1800" i="1" dirty="0" err="1">
                <a:latin typeface="Times New Roman"/>
                <a:ea typeface="Times New Roman"/>
                <a:cs typeface="Times New Roman"/>
                <a:sym typeface="Times New Roman"/>
              </a:rPr>
              <a:t>ρ</a:t>
            </a:r>
            <a:r>
              <a:rPr lang="en" sz="1800" i="1" dirty="0">
                <a:latin typeface="Times New Roman"/>
                <a:ea typeface="Times New Roman"/>
                <a:cs typeface="Times New Roman"/>
                <a:sym typeface="Times New Roman"/>
              </a:rPr>
              <a:t>(d)</a:t>
            </a:r>
            <a:endParaRPr lang="en" sz="1800" dirty="0"/>
          </a:p>
          <a:p>
            <a:pPr indent="-342900">
              <a:lnSpc>
                <a:spcPct val="150000"/>
              </a:lnSpc>
              <a:spcBef>
                <a:spcPts val="0"/>
              </a:spcBef>
              <a:buSzPts val="1800"/>
              <a:buFont typeface="Arial"/>
              <a:buChar char="●"/>
            </a:pPr>
            <a:r>
              <a:rPr lang="en" sz="1800" dirty="0"/>
              <a:t>Choose </a:t>
            </a:r>
            <a:r>
              <a:rPr lang="en" sz="1800" i="1" dirty="0"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 lang="en" sz="1800" dirty="0"/>
              <a:t> distinct source symbols uniformly at random</a:t>
            </a:r>
          </a:p>
          <a:p>
            <a:pPr indent="-342900">
              <a:lnSpc>
                <a:spcPct val="150000"/>
              </a:lnSpc>
              <a:spcBef>
                <a:spcPts val="0"/>
              </a:spcBef>
              <a:buSzPts val="1800"/>
              <a:buFont typeface="Arial"/>
              <a:buChar char="●"/>
            </a:pPr>
            <a:r>
              <a:rPr lang="en" sz="1800" dirty="0"/>
              <a:t>Generate an encoded symbol which is the sum of the </a:t>
            </a:r>
            <a:r>
              <a:rPr lang="en" sz="1800" i="1" dirty="0"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 lang="en" sz="1800" dirty="0"/>
              <a:t> source symbols</a:t>
            </a:r>
          </a:p>
        </p:txBody>
      </p:sp>
      <p:sp>
        <p:nvSpPr>
          <p:cNvPr id="10" name="Google Shape;707;p50">
            <a:extLst>
              <a:ext uri="{FF2B5EF4-FFF2-40B4-BE49-F238E27FC236}">
                <a16:creationId xmlns:a16="http://schemas.microsoft.com/office/drawing/2014/main" id="{109EA828-D4ED-4647-8C6B-0E27C96F50C9}"/>
              </a:ext>
            </a:extLst>
          </p:cNvPr>
          <p:cNvSpPr txBox="1"/>
          <p:nvPr/>
        </p:nvSpPr>
        <p:spPr>
          <a:xfrm>
            <a:off x="4767450" y="2158550"/>
            <a:ext cx="3493800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latin typeface="Corbel" panose="020B0503020204020204" pitchFamily="34" charset="0"/>
              </a:rPr>
              <a:t>Source Symbols (Matrix Rows)</a:t>
            </a:r>
            <a:endParaRPr sz="2000" dirty="0">
              <a:latin typeface="Corbel" panose="020B0503020204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274CC3-48C6-C244-B8BE-B7F43D4812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4D2C7-8228-3740-8FD6-3E0CB2B8B4A1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7884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54"/>
          <p:cNvSpPr txBox="1">
            <a:spLocks noGrp="1"/>
          </p:cNvSpPr>
          <p:nvPr>
            <p:ph type="title"/>
          </p:nvPr>
        </p:nvSpPr>
        <p:spPr>
          <a:xfrm>
            <a:off x="457200" y="965552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ts val="3600"/>
            </a:pPr>
            <a:r>
              <a:rPr lang="en"/>
              <a:t>LT Codes (Encoding)</a:t>
            </a:r>
            <a:endParaRPr/>
          </a:p>
        </p:txBody>
      </p:sp>
      <p:pic>
        <p:nvPicPr>
          <p:cNvPr id="746" name="Google Shape;74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3124" y="2678928"/>
            <a:ext cx="3448050" cy="790575"/>
          </a:xfrm>
          <a:prstGeom prst="rect">
            <a:avLst/>
          </a:prstGeom>
          <a:noFill/>
          <a:ln>
            <a:noFill/>
          </a:ln>
        </p:spPr>
      </p:pic>
      <p:sp>
        <p:nvSpPr>
          <p:cNvPr id="748" name="Google Shape;748;p54"/>
          <p:cNvSpPr txBox="1"/>
          <p:nvPr/>
        </p:nvSpPr>
        <p:spPr>
          <a:xfrm>
            <a:off x="5179899" y="4984400"/>
            <a:ext cx="3507000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i="1" dirty="0">
                <a:latin typeface="Times New Roman"/>
                <a:ea typeface="Times New Roman"/>
                <a:cs typeface="Times New Roman"/>
                <a:sym typeface="Times New Roman"/>
              </a:rPr>
              <a:t>d = 2  ~ </a:t>
            </a:r>
            <a:r>
              <a:rPr lang="en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ρ</a:t>
            </a:r>
            <a:r>
              <a:rPr lang="en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(d</a:t>
            </a:r>
            <a:r>
              <a:rPr lang="en" i="1" dirty="0"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i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49" name="Google Shape;749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7599" y="3292839"/>
            <a:ext cx="1657350" cy="160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44213" y="3250389"/>
            <a:ext cx="1343025" cy="157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32999" y="3240864"/>
            <a:ext cx="1409700" cy="1590675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54"/>
          <p:cNvSpPr txBox="1">
            <a:spLocks noGrp="1"/>
          </p:cNvSpPr>
          <p:nvPr>
            <p:ph type="body" idx="1"/>
          </p:nvPr>
        </p:nvSpPr>
        <p:spPr>
          <a:xfrm>
            <a:off x="457200" y="1997600"/>
            <a:ext cx="4137449" cy="3394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  <a:buSzPts val="1800"/>
              <a:buFont typeface="Arial"/>
              <a:buChar char="●"/>
            </a:pPr>
            <a:r>
              <a:rPr lang="en" sz="1800" dirty="0"/>
              <a:t>Determine the degree </a:t>
            </a:r>
            <a:r>
              <a:rPr lang="en" sz="1800" i="1" dirty="0"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 lang="en" sz="1800" dirty="0"/>
              <a:t> of an encoding symbol from a given degree distribution </a:t>
            </a:r>
            <a:r>
              <a:rPr lang="en" sz="1800" i="1" dirty="0" err="1">
                <a:latin typeface="Times New Roman"/>
                <a:ea typeface="Times New Roman"/>
                <a:cs typeface="Times New Roman"/>
                <a:sym typeface="Times New Roman"/>
              </a:rPr>
              <a:t>ρ</a:t>
            </a:r>
            <a:r>
              <a:rPr lang="en" sz="1800" i="1" dirty="0">
                <a:latin typeface="Times New Roman"/>
                <a:ea typeface="Times New Roman"/>
                <a:cs typeface="Times New Roman"/>
                <a:sym typeface="Times New Roman"/>
              </a:rPr>
              <a:t>(d)</a:t>
            </a:r>
            <a:endParaRPr lang="en" sz="1800" dirty="0"/>
          </a:p>
          <a:p>
            <a:pPr>
              <a:lnSpc>
                <a:spcPct val="150000"/>
              </a:lnSpc>
              <a:spcBef>
                <a:spcPts val="0"/>
              </a:spcBef>
              <a:buSzPts val="1800"/>
              <a:buFont typeface="Arial"/>
              <a:buChar char="●"/>
            </a:pPr>
            <a:r>
              <a:rPr lang="en" sz="1800" dirty="0"/>
              <a:t>Choose </a:t>
            </a:r>
            <a:r>
              <a:rPr lang="en" sz="1800" i="1" dirty="0"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 lang="en" sz="1800" dirty="0"/>
              <a:t> distinct source symbols uniformly at random</a:t>
            </a:r>
          </a:p>
          <a:p>
            <a:pPr>
              <a:lnSpc>
                <a:spcPct val="150000"/>
              </a:lnSpc>
              <a:spcBef>
                <a:spcPts val="0"/>
              </a:spcBef>
              <a:buSzPts val="1800"/>
              <a:buFont typeface="Arial"/>
              <a:buChar char="●"/>
            </a:pPr>
            <a:r>
              <a:rPr lang="en" sz="1800" dirty="0"/>
              <a:t>Generate an encoded symbol which is the sum of the </a:t>
            </a:r>
            <a:r>
              <a:rPr lang="en" sz="1800" i="1" dirty="0"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 lang="en" sz="1800" dirty="0"/>
              <a:t> source symbols</a:t>
            </a:r>
          </a:p>
        </p:txBody>
      </p:sp>
      <p:pic>
        <p:nvPicPr>
          <p:cNvPr id="753" name="Google Shape;753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44213" y="3250389"/>
            <a:ext cx="3704961" cy="15716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707;p50">
            <a:extLst>
              <a:ext uri="{FF2B5EF4-FFF2-40B4-BE49-F238E27FC236}">
                <a16:creationId xmlns:a16="http://schemas.microsoft.com/office/drawing/2014/main" id="{0A172FA9-5888-EC4D-8F39-7D5F2B4D9C3F}"/>
              </a:ext>
            </a:extLst>
          </p:cNvPr>
          <p:cNvSpPr txBox="1"/>
          <p:nvPr/>
        </p:nvSpPr>
        <p:spPr>
          <a:xfrm>
            <a:off x="4767450" y="2158550"/>
            <a:ext cx="3493800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latin typeface="Corbel" panose="020B0503020204020204" pitchFamily="34" charset="0"/>
              </a:rPr>
              <a:t>Source Symbols (Matrix Rows)</a:t>
            </a:r>
            <a:endParaRPr sz="2000" dirty="0">
              <a:latin typeface="Corbel" panose="020B0503020204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172D2D-AE9E-3E42-B2B6-6CBE1C2878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4D2C7-8228-3740-8FD6-3E0CB2B8B4A1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9905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55"/>
          <p:cNvSpPr txBox="1">
            <a:spLocks noGrp="1"/>
          </p:cNvSpPr>
          <p:nvPr>
            <p:ph type="title"/>
          </p:nvPr>
        </p:nvSpPr>
        <p:spPr>
          <a:xfrm>
            <a:off x="457200" y="965552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ts val="3600"/>
            </a:pPr>
            <a:r>
              <a:rPr lang="en"/>
              <a:t>LT Codes (Decoding)</a:t>
            </a:r>
            <a:endParaRPr/>
          </a:p>
        </p:txBody>
      </p:sp>
      <p:sp>
        <p:nvSpPr>
          <p:cNvPr id="759" name="Google Shape;759;p55"/>
          <p:cNvSpPr txBox="1">
            <a:spLocks noGrp="1"/>
          </p:cNvSpPr>
          <p:nvPr>
            <p:ph type="body" idx="1"/>
          </p:nvPr>
        </p:nvSpPr>
        <p:spPr>
          <a:xfrm>
            <a:off x="457200" y="1997600"/>
            <a:ext cx="38433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 marL="45720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Identify a symbol with degree 1</a:t>
            </a:r>
            <a:endParaRPr sz="1800" dirty="0"/>
          </a:p>
        </p:txBody>
      </p:sp>
      <p:pic>
        <p:nvPicPr>
          <p:cNvPr id="760" name="Google Shape;76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0500" y="2501927"/>
            <a:ext cx="4538700" cy="22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77A9AE-B564-A341-BE20-979329C15F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4D2C7-8228-3740-8FD6-3E0CB2B8B4A1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3105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56"/>
          <p:cNvSpPr txBox="1">
            <a:spLocks noGrp="1"/>
          </p:cNvSpPr>
          <p:nvPr>
            <p:ph type="title"/>
          </p:nvPr>
        </p:nvSpPr>
        <p:spPr>
          <a:xfrm>
            <a:off x="457200" y="965552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ts val="3600"/>
            </a:pPr>
            <a:r>
              <a:rPr lang="en"/>
              <a:t>LT Codes (Decoding)</a:t>
            </a:r>
            <a:endParaRPr/>
          </a:p>
        </p:txBody>
      </p:sp>
      <p:sp>
        <p:nvSpPr>
          <p:cNvPr id="766" name="Google Shape;766;p56"/>
          <p:cNvSpPr txBox="1">
            <a:spLocks noGrp="1"/>
          </p:cNvSpPr>
          <p:nvPr>
            <p:ph type="body" idx="1"/>
          </p:nvPr>
        </p:nvSpPr>
        <p:spPr>
          <a:xfrm>
            <a:off x="457200" y="1997600"/>
            <a:ext cx="38433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 marL="45720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Identify a symbol with degree 1</a:t>
            </a:r>
            <a:endParaRPr sz="1800" dirty="0"/>
          </a:p>
          <a:p>
            <a:pPr marL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Map that to the corresponding source symbol</a:t>
            </a:r>
            <a:endParaRPr sz="1800" dirty="0"/>
          </a:p>
        </p:txBody>
      </p:sp>
      <p:pic>
        <p:nvPicPr>
          <p:cNvPr id="767" name="Google Shape;767;p56"/>
          <p:cNvPicPr preferRelativeResize="0"/>
          <p:nvPr/>
        </p:nvPicPr>
        <p:blipFill rotWithShape="1">
          <a:blip r:embed="rId3">
            <a:alphaModFix/>
          </a:blip>
          <a:srcRect l="661" r="661"/>
          <a:stretch/>
        </p:blipFill>
        <p:spPr>
          <a:xfrm>
            <a:off x="4300501" y="2501926"/>
            <a:ext cx="4614899" cy="2298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5876" y="2501927"/>
            <a:ext cx="733425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04438" y="2501927"/>
            <a:ext cx="704850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A613F7-5EF2-894B-A871-5A9D227809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4D2C7-8228-3740-8FD6-3E0CB2B8B4A1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5245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57"/>
          <p:cNvSpPr txBox="1">
            <a:spLocks noGrp="1"/>
          </p:cNvSpPr>
          <p:nvPr>
            <p:ph type="title"/>
          </p:nvPr>
        </p:nvSpPr>
        <p:spPr>
          <a:xfrm>
            <a:off x="457200" y="965552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ts val="3600"/>
            </a:pPr>
            <a:r>
              <a:rPr lang="en"/>
              <a:t>LT Codes (Decoding)</a:t>
            </a:r>
            <a:endParaRPr/>
          </a:p>
        </p:txBody>
      </p:sp>
      <p:sp>
        <p:nvSpPr>
          <p:cNvPr id="775" name="Google Shape;775;p57"/>
          <p:cNvSpPr txBox="1">
            <a:spLocks noGrp="1"/>
          </p:cNvSpPr>
          <p:nvPr>
            <p:ph type="body" idx="1"/>
          </p:nvPr>
        </p:nvSpPr>
        <p:spPr>
          <a:xfrm>
            <a:off x="457200" y="1997600"/>
            <a:ext cx="3944112" cy="3394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 marL="45720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SzPts val="1800"/>
              <a:buChar char="●"/>
            </a:pPr>
            <a:r>
              <a:rPr lang="en-US" sz="1800" dirty="0"/>
              <a:t>Identify a symbol with degree 1</a:t>
            </a:r>
          </a:p>
          <a:p>
            <a:pPr marL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 dirty="0"/>
              <a:t>Map that to the corresponding source symbol</a:t>
            </a:r>
          </a:p>
          <a:p>
            <a:pPr marL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 dirty="0"/>
              <a:t>Remove the recovered source symbol from all other encoded symbols containing it</a:t>
            </a:r>
          </a:p>
        </p:txBody>
      </p:sp>
      <p:pic>
        <p:nvPicPr>
          <p:cNvPr id="776" name="Google Shape;776;p57"/>
          <p:cNvPicPr preferRelativeResize="0"/>
          <p:nvPr/>
        </p:nvPicPr>
        <p:blipFill rotWithShape="1">
          <a:blip r:embed="rId3">
            <a:alphaModFix/>
          </a:blip>
          <a:srcRect t="729" b="729"/>
          <a:stretch/>
        </p:blipFill>
        <p:spPr>
          <a:xfrm>
            <a:off x="4343400" y="2514600"/>
            <a:ext cx="4588319" cy="22425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791752-46E2-674E-AD34-326B7760F9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4D2C7-8228-3740-8FD6-3E0CB2B8B4A1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9815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306D9-1D27-164A-9E88-D446245D3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" dirty="0">
                <a:latin typeface="Corbel" panose="020B0503020204020204" pitchFamily="34" charset="0"/>
              </a:rPr>
              <a:t>Matrices in the Big Data Era </a:t>
            </a:r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8C0DDA-2AF2-7747-B5D7-1CAD28599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80779"/>
            <a:ext cx="7772400" cy="457200"/>
          </a:xfrm>
        </p:spPr>
        <p:txBody>
          <a:bodyPr/>
          <a:lstStyle/>
          <a:p>
            <a:r>
              <a:rPr lang="en" sz="2000" dirty="0"/>
              <a:t>Huge </a:t>
            </a:r>
            <a:r>
              <a:rPr lang="en-US" sz="2000" dirty="0"/>
              <a:t>datasets </a:t>
            </a:r>
            <a:r>
              <a:rPr lang="en" sz="2000" dirty="0"/>
              <a:t>are </a:t>
            </a:r>
            <a:r>
              <a:rPr lang="en-US" sz="2000" dirty="0"/>
              <a:t>typically</a:t>
            </a:r>
            <a:r>
              <a:rPr lang="en" sz="2000" dirty="0"/>
              <a:t> stored and processed in matrix form</a:t>
            </a:r>
          </a:p>
          <a:p>
            <a:pPr marL="0" indent="0">
              <a:buNone/>
            </a:pPr>
            <a:endParaRPr lang="en" sz="2000" dirty="0"/>
          </a:p>
        </p:txBody>
      </p:sp>
      <p:sp>
        <p:nvSpPr>
          <p:cNvPr id="4" name="Google Shape;142;p27">
            <a:extLst>
              <a:ext uri="{FF2B5EF4-FFF2-40B4-BE49-F238E27FC236}">
                <a16:creationId xmlns:a16="http://schemas.microsoft.com/office/drawing/2014/main" id="{ECE50DE2-472C-8C47-85DB-059918D3E25B}"/>
              </a:ext>
            </a:extLst>
          </p:cNvPr>
          <p:cNvSpPr/>
          <p:nvPr/>
        </p:nvSpPr>
        <p:spPr>
          <a:xfrm>
            <a:off x="895150" y="2926320"/>
            <a:ext cx="638400" cy="6330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5" name="Google Shape;143;p27">
            <a:extLst>
              <a:ext uri="{FF2B5EF4-FFF2-40B4-BE49-F238E27FC236}">
                <a16:creationId xmlns:a16="http://schemas.microsoft.com/office/drawing/2014/main" id="{52BF5BC3-7983-8B40-B069-7F7B2BDB4E7A}"/>
              </a:ext>
            </a:extLst>
          </p:cNvPr>
          <p:cNvCxnSpPr/>
          <p:nvPr/>
        </p:nvCxnSpPr>
        <p:spPr>
          <a:xfrm rot="10800000" flipH="1">
            <a:off x="1343700" y="2663220"/>
            <a:ext cx="561300" cy="2688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" name="Google Shape;144;p27">
            <a:extLst>
              <a:ext uri="{FF2B5EF4-FFF2-40B4-BE49-F238E27FC236}">
                <a16:creationId xmlns:a16="http://schemas.microsoft.com/office/drawing/2014/main" id="{84F8EDA6-29FB-B14C-8222-8DB518E9F38F}"/>
              </a:ext>
            </a:extLst>
          </p:cNvPr>
          <p:cNvCxnSpPr>
            <a:stCxn id="4" idx="5"/>
          </p:cNvCxnSpPr>
          <p:nvPr/>
        </p:nvCxnSpPr>
        <p:spPr>
          <a:xfrm>
            <a:off x="1440058" y="3466619"/>
            <a:ext cx="464100" cy="2715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" name="Google Shape;145;p27">
            <a:extLst>
              <a:ext uri="{FF2B5EF4-FFF2-40B4-BE49-F238E27FC236}">
                <a16:creationId xmlns:a16="http://schemas.microsoft.com/office/drawing/2014/main" id="{A0459F1D-14F9-734B-B5AF-13346B63F8EF}"/>
              </a:ext>
            </a:extLst>
          </p:cNvPr>
          <p:cNvCxnSpPr/>
          <p:nvPr/>
        </p:nvCxnSpPr>
        <p:spPr>
          <a:xfrm rot="10800000" flipH="1">
            <a:off x="2543400" y="2299020"/>
            <a:ext cx="457500" cy="2142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" name="Google Shape;146;p27">
            <a:extLst>
              <a:ext uri="{FF2B5EF4-FFF2-40B4-BE49-F238E27FC236}">
                <a16:creationId xmlns:a16="http://schemas.microsoft.com/office/drawing/2014/main" id="{60E182DC-3297-8349-BA23-F0A8CDC7F425}"/>
              </a:ext>
            </a:extLst>
          </p:cNvPr>
          <p:cNvCxnSpPr/>
          <p:nvPr/>
        </p:nvCxnSpPr>
        <p:spPr>
          <a:xfrm>
            <a:off x="2497175" y="2783820"/>
            <a:ext cx="469200" cy="2634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" name="Google Shape;147;p27">
            <a:extLst>
              <a:ext uri="{FF2B5EF4-FFF2-40B4-BE49-F238E27FC236}">
                <a16:creationId xmlns:a16="http://schemas.microsoft.com/office/drawing/2014/main" id="{43EF8F62-02EF-434A-8F09-11FF1052DC8F}"/>
              </a:ext>
            </a:extLst>
          </p:cNvPr>
          <p:cNvCxnSpPr/>
          <p:nvPr/>
        </p:nvCxnSpPr>
        <p:spPr>
          <a:xfrm flipH="1">
            <a:off x="2181000" y="2904208"/>
            <a:ext cx="86400" cy="6153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" name="Google Shape;148;p27">
            <a:extLst>
              <a:ext uri="{FF2B5EF4-FFF2-40B4-BE49-F238E27FC236}">
                <a16:creationId xmlns:a16="http://schemas.microsoft.com/office/drawing/2014/main" id="{F993F2E0-FC42-0246-BCDD-33662C03C90C}"/>
              </a:ext>
            </a:extLst>
          </p:cNvPr>
          <p:cNvSpPr txBox="1"/>
          <p:nvPr/>
        </p:nvSpPr>
        <p:spPr>
          <a:xfrm>
            <a:off x="1081925" y="4272720"/>
            <a:ext cx="2192100" cy="3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World Wide Web Graph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49;p27">
            <a:extLst>
              <a:ext uri="{FF2B5EF4-FFF2-40B4-BE49-F238E27FC236}">
                <a16:creationId xmlns:a16="http://schemas.microsoft.com/office/drawing/2014/main" id="{A3E021C6-0D06-754C-B90F-BDC30D92B11B}"/>
              </a:ext>
            </a:extLst>
          </p:cNvPr>
          <p:cNvSpPr txBox="1"/>
          <p:nvPr/>
        </p:nvSpPr>
        <p:spPr>
          <a:xfrm>
            <a:off x="895150" y="3074520"/>
            <a:ext cx="811200" cy="3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400" kern="0" dirty="0">
                <a:solidFill>
                  <a:schemeClr val="bg1"/>
                </a:solidFill>
                <a:latin typeface="Arial"/>
                <a:cs typeface="Arial"/>
                <a:sym typeface="Arial"/>
              </a:rPr>
              <a:t>Pg. 1</a:t>
            </a:r>
            <a:endParaRPr sz="1400" kern="0" dirty="0">
              <a:solidFill>
                <a:schemeClr val="bg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50;p27">
            <a:extLst>
              <a:ext uri="{FF2B5EF4-FFF2-40B4-BE49-F238E27FC236}">
                <a16:creationId xmlns:a16="http://schemas.microsoft.com/office/drawing/2014/main" id="{71FA67F2-A2E0-8744-9110-31027BE4FC4D}"/>
              </a:ext>
            </a:extLst>
          </p:cNvPr>
          <p:cNvSpPr/>
          <p:nvPr/>
        </p:nvSpPr>
        <p:spPr>
          <a:xfrm>
            <a:off x="1905000" y="2299020"/>
            <a:ext cx="638400" cy="6330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51;p27">
            <a:extLst>
              <a:ext uri="{FF2B5EF4-FFF2-40B4-BE49-F238E27FC236}">
                <a16:creationId xmlns:a16="http://schemas.microsoft.com/office/drawing/2014/main" id="{18EF7451-3042-9E4F-9573-61B35DA53B17}"/>
              </a:ext>
            </a:extLst>
          </p:cNvPr>
          <p:cNvSpPr/>
          <p:nvPr/>
        </p:nvSpPr>
        <p:spPr>
          <a:xfrm>
            <a:off x="1858775" y="3491695"/>
            <a:ext cx="638400" cy="6330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52;p27">
            <a:extLst>
              <a:ext uri="{FF2B5EF4-FFF2-40B4-BE49-F238E27FC236}">
                <a16:creationId xmlns:a16="http://schemas.microsoft.com/office/drawing/2014/main" id="{E9C42152-3AB6-DF40-AD7F-22C326E61063}"/>
              </a:ext>
            </a:extLst>
          </p:cNvPr>
          <p:cNvSpPr txBox="1"/>
          <p:nvPr/>
        </p:nvSpPr>
        <p:spPr>
          <a:xfrm>
            <a:off x="1858775" y="3639895"/>
            <a:ext cx="811200" cy="3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400" kern="0" dirty="0">
                <a:solidFill>
                  <a:schemeClr val="bg1"/>
                </a:solidFill>
                <a:latin typeface="Arial"/>
                <a:cs typeface="Arial"/>
                <a:sym typeface="Arial"/>
              </a:rPr>
              <a:t>Pg. 3</a:t>
            </a:r>
            <a:endParaRPr sz="1400" kern="0" dirty="0">
              <a:solidFill>
                <a:schemeClr val="bg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3;p27">
            <a:extLst>
              <a:ext uri="{FF2B5EF4-FFF2-40B4-BE49-F238E27FC236}">
                <a16:creationId xmlns:a16="http://schemas.microsoft.com/office/drawing/2014/main" id="{C199EAF9-F4C1-6B45-9119-3A18ECF62D2E}"/>
              </a:ext>
            </a:extLst>
          </p:cNvPr>
          <p:cNvSpPr txBox="1"/>
          <p:nvPr/>
        </p:nvSpPr>
        <p:spPr>
          <a:xfrm>
            <a:off x="1905000" y="2447220"/>
            <a:ext cx="811200" cy="3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400" kern="0" dirty="0">
                <a:solidFill>
                  <a:schemeClr val="bg1"/>
                </a:solidFill>
                <a:latin typeface="Arial"/>
                <a:cs typeface="Arial"/>
                <a:sym typeface="Arial"/>
              </a:rPr>
              <a:t>Pg. 2</a:t>
            </a:r>
            <a:endParaRPr sz="1400" kern="0" dirty="0">
              <a:solidFill>
                <a:schemeClr val="bg1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6" name="Google Shape;154;p27">
            <a:extLst>
              <a:ext uri="{FF2B5EF4-FFF2-40B4-BE49-F238E27FC236}">
                <a16:creationId xmlns:a16="http://schemas.microsoft.com/office/drawing/2014/main" id="{3229300A-0515-0646-8AA2-AFB9B86C7AF2}"/>
              </a:ext>
            </a:extLst>
          </p:cNvPr>
          <p:cNvCxnSpPr/>
          <p:nvPr/>
        </p:nvCxnSpPr>
        <p:spPr>
          <a:xfrm>
            <a:off x="2497175" y="3854095"/>
            <a:ext cx="659100" cy="1122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" name="Google Shape;155;p27">
            <a:extLst>
              <a:ext uri="{FF2B5EF4-FFF2-40B4-BE49-F238E27FC236}">
                <a16:creationId xmlns:a16="http://schemas.microsoft.com/office/drawing/2014/main" id="{B30C9A10-E770-7740-94B0-BE6F32E1AB2C}"/>
              </a:ext>
            </a:extLst>
          </p:cNvPr>
          <p:cNvSpPr txBox="1"/>
          <p:nvPr/>
        </p:nvSpPr>
        <p:spPr>
          <a:xfrm>
            <a:off x="948150" y="2331914"/>
            <a:ext cx="998700" cy="3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Link 1-&gt;2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56;p27">
            <a:extLst>
              <a:ext uri="{FF2B5EF4-FFF2-40B4-BE49-F238E27FC236}">
                <a16:creationId xmlns:a16="http://schemas.microsoft.com/office/drawing/2014/main" id="{C6C0905F-F39B-8843-82D0-2ACB5D2A3F6D}"/>
              </a:ext>
            </a:extLst>
          </p:cNvPr>
          <p:cNvSpPr txBox="1"/>
          <p:nvPr/>
        </p:nvSpPr>
        <p:spPr>
          <a:xfrm>
            <a:off x="882819" y="3615363"/>
            <a:ext cx="998700" cy="3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Link 1-&gt;3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57;p27">
            <a:extLst>
              <a:ext uri="{FF2B5EF4-FFF2-40B4-BE49-F238E27FC236}">
                <a16:creationId xmlns:a16="http://schemas.microsoft.com/office/drawing/2014/main" id="{7377290C-801A-5140-9733-904D70158591}"/>
              </a:ext>
            </a:extLst>
          </p:cNvPr>
          <p:cNvSpPr txBox="1"/>
          <p:nvPr/>
        </p:nvSpPr>
        <p:spPr>
          <a:xfrm>
            <a:off x="2232427" y="3083908"/>
            <a:ext cx="998700" cy="3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Link 2-&gt;3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158;p27">
            <a:extLst>
              <a:ext uri="{FF2B5EF4-FFF2-40B4-BE49-F238E27FC236}">
                <a16:creationId xmlns:a16="http://schemas.microsoft.com/office/drawing/2014/main" id="{0D37CCB8-6F91-B341-A8CC-34F337232039}"/>
              </a:ext>
            </a:extLst>
          </p:cNvPr>
          <p:cNvSpPr/>
          <p:nvPr/>
        </p:nvSpPr>
        <p:spPr>
          <a:xfrm>
            <a:off x="3714922" y="3142320"/>
            <a:ext cx="932100" cy="268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159;p27">
            <a:extLst>
              <a:ext uri="{FF2B5EF4-FFF2-40B4-BE49-F238E27FC236}">
                <a16:creationId xmlns:a16="http://schemas.microsoft.com/office/drawing/2014/main" id="{2D8AAD1D-8B1D-604E-8752-61F6B96ABA6D}"/>
              </a:ext>
            </a:extLst>
          </p:cNvPr>
          <p:cNvSpPr txBox="1"/>
          <p:nvPr/>
        </p:nvSpPr>
        <p:spPr>
          <a:xfrm>
            <a:off x="5293350" y="2410670"/>
            <a:ext cx="1530600" cy="13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800" ker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   x   x</a:t>
            </a:r>
            <a:endParaRPr sz="2800" kern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800" ker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        x</a:t>
            </a:r>
            <a:endParaRPr sz="2800" kern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kern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" name="Google Shape;160;p27">
            <a:extLst>
              <a:ext uri="{FF2B5EF4-FFF2-40B4-BE49-F238E27FC236}">
                <a16:creationId xmlns:a16="http://schemas.microsoft.com/office/drawing/2014/main" id="{D1FA5ACA-8F62-4749-9C7A-85B3505EEF7B}"/>
              </a:ext>
            </a:extLst>
          </p:cNvPr>
          <p:cNvCxnSpPr/>
          <p:nvPr/>
        </p:nvCxnSpPr>
        <p:spPr>
          <a:xfrm>
            <a:off x="5292563" y="2525608"/>
            <a:ext cx="3300" cy="17355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" name="Google Shape;161;p27">
            <a:extLst>
              <a:ext uri="{FF2B5EF4-FFF2-40B4-BE49-F238E27FC236}">
                <a16:creationId xmlns:a16="http://schemas.microsoft.com/office/drawing/2014/main" id="{EB9A29E5-60F2-584F-8C78-17196C5101FF}"/>
              </a:ext>
            </a:extLst>
          </p:cNvPr>
          <p:cNvCxnSpPr/>
          <p:nvPr/>
        </p:nvCxnSpPr>
        <p:spPr>
          <a:xfrm>
            <a:off x="5292551" y="2525616"/>
            <a:ext cx="184800" cy="0"/>
          </a:xfrm>
          <a:prstGeom prst="straightConnector1">
            <a:avLst/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" name="Google Shape;162;p27">
            <a:extLst>
              <a:ext uri="{FF2B5EF4-FFF2-40B4-BE49-F238E27FC236}">
                <a16:creationId xmlns:a16="http://schemas.microsoft.com/office/drawing/2014/main" id="{993E709B-466D-D049-947E-42D6DBE039C6}"/>
              </a:ext>
            </a:extLst>
          </p:cNvPr>
          <p:cNvCxnSpPr/>
          <p:nvPr/>
        </p:nvCxnSpPr>
        <p:spPr>
          <a:xfrm>
            <a:off x="5292551" y="4272729"/>
            <a:ext cx="118800" cy="0"/>
          </a:xfrm>
          <a:prstGeom prst="straightConnector1">
            <a:avLst/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" name="Google Shape;163;p27">
            <a:extLst>
              <a:ext uri="{FF2B5EF4-FFF2-40B4-BE49-F238E27FC236}">
                <a16:creationId xmlns:a16="http://schemas.microsoft.com/office/drawing/2014/main" id="{7482520F-FA3C-2E44-99C6-5AC36C9710E4}"/>
              </a:ext>
            </a:extLst>
          </p:cNvPr>
          <p:cNvCxnSpPr/>
          <p:nvPr/>
        </p:nvCxnSpPr>
        <p:spPr>
          <a:xfrm>
            <a:off x="6901276" y="2522630"/>
            <a:ext cx="4200" cy="17577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" name="Google Shape;164;p27">
            <a:extLst>
              <a:ext uri="{FF2B5EF4-FFF2-40B4-BE49-F238E27FC236}">
                <a16:creationId xmlns:a16="http://schemas.microsoft.com/office/drawing/2014/main" id="{9F7B27B2-7A4B-2F45-B975-5B9A8D657693}"/>
              </a:ext>
            </a:extLst>
          </p:cNvPr>
          <p:cNvCxnSpPr/>
          <p:nvPr/>
        </p:nvCxnSpPr>
        <p:spPr>
          <a:xfrm>
            <a:off x="6713776" y="2525616"/>
            <a:ext cx="184800" cy="0"/>
          </a:xfrm>
          <a:prstGeom prst="straightConnector1">
            <a:avLst/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" name="Google Shape;165;p27">
            <a:extLst>
              <a:ext uri="{FF2B5EF4-FFF2-40B4-BE49-F238E27FC236}">
                <a16:creationId xmlns:a16="http://schemas.microsoft.com/office/drawing/2014/main" id="{734D9B2F-A3F7-614D-94DE-D5B26F549943}"/>
              </a:ext>
            </a:extLst>
          </p:cNvPr>
          <p:cNvCxnSpPr/>
          <p:nvPr/>
        </p:nvCxnSpPr>
        <p:spPr>
          <a:xfrm>
            <a:off x="6779776" y="4272729"/>
            <a:ext cx="118800" cy="0"/>
          </a:xfrm>
          <a:prstGeom prst="straightConnector1">
            <a:avLst/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" name="Google Shape;166;p27">
            <a:extLst>
              <a:ext uri="{FF2B5EF4-FFF2-40B4-BE49-F238E27FC236}">
                <a16:creationId xmlns:a16="http://schemas.microsoft.com/office/drawing/2014/main" id="{0A2F1F16-A925-244D-8665-180884626FBD}"/>
              </a:ext>
            </a:extLst>
          </p:cNvPr>
          <p:cNvSpPr txBox="1"/>
          <p:nvPr/>
        </p:nvSpPr>
        <p:spPr>
          <a:xfrm>
            <a:off x="4847725" y="2143670"/>
            <a:ext cx="2011200" cy="3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       1     2     3   ….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168;p27">
            <a:extLst>
              <a:ext uri="{FF2B5EF4-FFF2-40B4-BE49-F238E27FC236}">
                <a16:creationId xmlns:a16="http://schemas.microsoft.com/office/drawing/2014/main" id="{F9759943-3D64-4040-B1B1-4E1EAB98F4FC}"/>
              </a:ext>
            </a:extLst>
          </p:cNvPr>
          <p:cNvSpPr txBox="1"/>
          <p:nvPr/>
        </p:nvSpPr>
        <p:spPr>
          <a:xfrm>
            <a:off x="4798550" y="4321545"/>
            <a:ext cx="2931600" cy="3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World Wide Web Adjacency Matrix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A71BD9D-9954-F24F-B21C-85598131B7DC}"/>
              </a:ext>
            </a:extLst>
          </p:cNvPr>
          <p:cNvSpPr txBox="1"/>
          <p:nvPr/>
        </p:nvSpPr>
        <p:spPr>
          <a:xfrm>
            <a:off x="7178200" y="3004382"/>
            <a:ext cx="8202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200" b="1" dirty="0">
                <a:latin typeface="Corbel" panose="020B0503020204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F0AEFF18-3453-9544-B0CA-57EEB9F50C98}"/>
              </a:ext>
            </a:extLst>
          </p:cNvPr>
          <p:cNvSpPr txBox="1">
            <a:spLocks/>
          </p:cNvSpPr>
          <p:nvPr/>
        </p:nvSpPr>
        <p:spPr bwMode="auto">
          <a:xfrm>
            <a:off x="685800" y="4828981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Matrix-Vector multiplication is one of the most common operations on such data. For </a:t>
            </a:r>
            <a:r>
              <a:rPr lang="en-US" sz="2000" dirty="0" err="1"/>
              <a:t>eg.</a:t>
            </a:r>
            <a:r>
              <a:rPr lang="en-US" sz="2000" dirty="0"/>
              <a:t> Page Rank</a:t>
            </a:r>
            <a:endParaRPr lang="en" sz="2000" dirty="0"/>
          </a:p>
          <a:p>
            <a:pPr marL="0" indent="0">
              <a:buFontTx/>
              <a:buNone/>
            </a:pPr>
            <a:endParaRPr lang="en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59A9430-07E5-E04A-979E-423CFEF361C0}"/>
                  </a:ext>
                </a:extLst>
              </p:cNvPr>
              <p:cNvSpPr txBox="1"/>
              <p:nvPr/>
            </p:nvSpPr>
            <p:spPr>
              <a:xfrm>
                <a:off x="2826363" y="5553908"/>
                <a:ext cx="3641318" cy="6991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b="1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+1)</m:t>
                          </m:r>
                        </m:sup>
                      </m:sSup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+(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b="1" i="0" smtClean="0">
                          <a:latin typeface="Cambria Math" panose="02040503050406030204" pitchFamily="18" charset="0"/>
                        </a:rPr>
                        <m:t>Ax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59A9430-07E5-E04A-979E-423CFEF361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6363" y="5553908"/>
                <a:ext cx="3641318" cy="699102"/>
              </a:xfrm>
              <a:prstGeom prst="rect">
                <a:avLst/>
              </a:prstGeom>
              <a:blipFill>
                <a:blip r:embed="rId2"/>
                <a:stretch>
                  <a:fillRect t="-1786" r="-697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Google Shape;167;p27">
            <a:extLst>
              <a:ext uri="{FF2B5EF4-FFF2-40B4-BE49-F238E27FC236}">
                <a16:creationId xmlns:a16="http://schemas.microsoft.com/office/drawing/2014/main" id="{CAEAAAAE-CA18-3842-BF1E-57FCA4329141}"/>
              </a:ext>
            </a:extLst>
          </p:cNvPr>
          <p:cNvSpPr txBox="1"/>
          <p:nvPr/>
        </p:nvSpPr>
        <p:spPr>
          <a:xfrm>
            <a:off x="4438214" y="2460270"/>
            <a:ext cx="1530600" cy="12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       1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       2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       3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       .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       .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       .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27923121-B91C-EA4E-BF01-56DD5A45E4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4D2C7-8228-3740-8FD6-3E0CB2B8B4A1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612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10" grpId="0"/>
      <p:bldP spid="11" grpId="0"/>
      <p:bldP spid="12" grpId="0" animBg="1"/>
      <p:bldP spid="13" grpId="0" animBg="1"/>
      <p:bldP spid="14" grpId="0"/>
      <p:bldP spid="15" grpId="0"/>
      <p:bldP spid="17" grpId="0"/>
      <p:bldP spid="18" grpId="0"/>
      <p:bldP spid="19" grpId="0"/>
      <p:bldP spid="20" grpId="0" animBg="1"/>
      <p:bldP spid="21" grpId="0"/>
      <p:bldP spid="28" grpId="0"/>
      <p:bldP spid="29" grpId="0"/>
      <p:bldP spid="30" grpId="0"/>
      <p:bldP spid="31" grpId="0"/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57"/>
          <p:cNvSpPr txBox="1">
            <a:spLocks noGrp="1"/>
          </p:cNvSpPr>
          <p:nvPr>
            <p:ph type="title"/>
          </p:nvPr>
        </p:nvSpPr>
        <p:spPr>
          <a:xfrm>
            <a:off x="457200" y="965552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ts val="3600"/>
            </a:pPr>
            <a:r>
              <a:rPr lang="en"/>
              <a:t>LT Codes (Decoding)</a:t>
            </a:r>
            <a:endParaRPr/>
          </a:p>
        </p:txBody>
      </p:sp>
      <p:sp>
        <p:nvSpPr>
          <p:cNvPr id="775" name="Google Shape;775;p57"/>
          <p:cNvSpPr txBox="1">
            <a:spLocks noGrp="1"/>
          </p:cNvSpPr>
          <p:nvPr>
            <p:ph type="body" idx="1"/>
          </p:nvPr>
        </p:nvSpPr>
        <p:spPr>
          <a:xfrm>
            <a:off x="457200" y="1997600"/>
            <a:ext cx="3944112" cy="3394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 marL="45720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SzPts val="1800"/>
              <a:buChar char="●"/>
            </a:pPr>
            <a:r>
              <a:rPr lang="en-US" sz="1800" dirty="0"/>
              <a:t>Identify a symbol with degree 1</a:t>
            </a:r>
          </a:p>
          <a:p>
            <a:pPr marL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 dirty="0"/>
              <a:t>Map that to the corresponding source symbol</a:t>
            </a:r>
          </a:p>
          <a:p>
            <a:pPr marL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 dirty="0"/>
              <a:t>Remove the recovered source symbol from all other encoded symbols containing it</a:t>
            </a:r>
          </a:p>
          <a:p>
            <a:pPr marL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 dirty="0"/>
              <a:t>Repeat until all symbols are successfully decoded</a:t>
            </a:r>
          </a:p>
        </p:txBody>
      </p:sp>
      <p:pic>
        <p:nvPicPr>
          <p:cNvPr id="776" name="Google Shape;776;p57"/>
          <p:cNvPicPr preferRelativeResize="0"/>
          <p:nvPr/>
        </p:nvPicPr>
        <p:blipFill rotWithShape="1">
          <a:blip r:embed="rId3">
            <a:alphaModFix/>
          </a:blip>
          <a:srcRect t="729" b="729"/>
          <a:stretch/>
        </p:blipFill>
        <p:spPr>
          <a:xfrm>
            <a:off x="4343400" y="2514600"/>
            <a:ext cx="4588319" cy="22425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791752-46E2-674E-AD34-326B7760F9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4D2C7-8228-3740-8FD6-3E0CB2B8B4A1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5306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58"/>
          <p:cNvSpPr txBox="1">
            <a:spLocks noGrp="1"/>
          </p:cNvSpPr>
          <p:nvPr>
            <p:ph type="title"/>
          </p:nvPr>
        </p:nvSpPr>
        <p:spPr>
          <a:xfrm>
            <a:off x="457200" y="965552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ts val="3600"/>
            </a:pPr>
            <a:r>
              <a:rPr lang="en"/>
              <a:t>LT Codes (Decoding)</a:t>
            </a:r>
            <a:endParaRPr/>
          </a:p>
        </p:txBody>
      </p:sp>
      <p:pic>
        <p:nvPicPr>
          <p:cNvPr id="783" name="Google Shape;783;p58"/>
          <p:cNvPicPr preferRelativeResize="0"/>
          <p:nvPr/>
        </p:nvPicPr>
        <p:blipFill rotWithShape="1">
          <a:blip r:embed="rId3">
            <a:alphaModFix/>
          </a:blip>
          <a:srcRect t="1465" b="1465"/>
          <a:stretch/>
        </p:blipFill>
        <p:spPr>
          <a:xfrm>
            <a:off x="4343400" y="2514600"/>
            <a:ext cx="4538699" cy="22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03610D-0E54-C44C-81B2-DF078AE8A9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4D2C7-8228-3740-8FD6-3E0CB2B8B4A1}" type="slidenum">
              <a:rPr lang="en-US" altLang="en-US" smtClean="0"/>
              <a:pPr/>
              <a:t>21</a:t>
            </a:fld>
            <a:endParaRPr lang="en-US" altLang="en-US"/>
          </a:p>
        </p:txBody>
      </p:sp>
      <p:sp>
        <p:nvSpPr>
          <p:cNvPr id="7" name="Google Shape;775;p57">
            <a:extLst>
              <a:ext uri="{FF2B5EF4-FFF2-40B4-BE49-F238E27FC236}">
                <a16:creationId xmlns:a16="http://schemas.microsoft.com/office/drawing/2014/main" id="{7B445D00-A07C-A249-B74A-0C5172488434}"/>
              </a:ext>
            </a:extLst>
          </p:cNvPr>
          <p:cNvSpPr txBox="1">
            <a:spLocks/>
          </p:cNvSpPr>
          <p:nvPr/>
        </p:nvSpPr>
        <p:spPr bwMode="auto">
          <a:xfrm>
            <a:off x="457200" y="1997600"/>
            <a:ext cx="3944112" cy="339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SzPts val="1800"/>
              <a:buFontTx/>
              <a:buChar char="●"/>
            </a:pPr>
            <a:r>
              <a:rPr lang="en-US" sz="1800"/>
              <a:t>Identify a symbol with degree 1</a:t>
            </a:r>
          </a:p>
          <a:p>
            <a:pPr marL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Tx/>
              <a:buChar char="●"/>
            </a:pPr>
            <a:r>
              <a:rPr lang="en-US" sz="1800"/>
              <a:t>Map that to the corresponding source symbol</a:t>
            </a:r>
          </a:p>
          <a:p>
            <a:pPr marL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Tx/>
              <a:buChar char="●"/>
            </a:pPr>
            <a:r>
              <a:rPr lang="en-US" sz="1800"/>
              <a:t>Remove the recovered source symbol from all other encoded symbols containing it</a:t>
            </a:r>
          </a:p>
          <a:p>
            <a:pPr marL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Tx/>
              <a:buChar char="●"/>
            </a:pPr>
            <a:r>
              <a:rPr lang="en-US" sz="1800"/>
              <a:t>Repeat until all symbols are successfully decoded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184517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59"/>
          <p:cNvSpPr txBox="1">
            <a:spLocks noGrp="1"/>
          </p:cNvSpPr>
          <p:nvPr>
            <p:ph type="title"/>
          </p:nvPr>
        </p:nvSpPr>
        <p:spPr>
          <a:xfrm>
            <a:off x="457200" y="965552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ts val="3600"/>
            </a:pPr>
            <a:r>
              <a:rPr lang="en"/>
              <a:t>LT Codes (Decoding)</a:t>
            </a:r>
            <a:endParaRPr/>
          </a:p>
        </p:txBody>
      </p:sp>
      <p:pic>
        <p:nvPicPr>
          <p:cNvPr id="790" name="Google Shape;790;p59"/>
          <p:cNvPicPr preferRelativeResize="0"/>
          <p:nvPr/>
        </p:nvPicPr>
        <p:blipFill rotWithShape="1">
          <a:blip r:embed="rId3">
            <a:alphaModFix/>
          </a:blip>
          <a:srcRect t="1465" b="1465"/>
          <a:stretch/>
        </p:blipFill>
        <p:spPr>
          <a:xfrm>
            <a:off x="4364173" y="2514600"/>
            <a:ext cx="4538699" cy="22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C1B960-FEFD-0349-8063-51809FB07E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4D2C7-8228-3740-8FD6-3E0CB2B8B4A1}" type="slidenum">
              <a:rPr lang="en-US" altLang="en-US" smtClean="0"/>
              <a:pPr/>
              <a:t>22</a:t>
            </a:fld>
            <a:endParaRPr lang="en-US" altLang="en-US"/>
          </a:p>
        </p:txBody>
      </p:sp>
      <p:sp>
        <p:nvSpPr>
          <p:cNvPr id="6" name="Google Shape;775;p57">
            <a:extLst>
              <a:ext uri="{FF2B5EF4-FFF2-40B4-BE49-F238E27FC236}">
                <a16:creationId xmlns:a16="http://schemas.microsoft.com/office/drawing/2014/main" id="{1723EEED-CCB8-9840-A77E-69B5D5AFE40C}"/>
              </a:ext>
            </a:extLst>
          </p:cNvPr>
          <p:cNvSpPr txBox="1">
            <a:spLocks/>
          </p:cNvSpPr>
          <p:nvPr/>
        </p:nvSpPr>
        <p:spPr bwMode="auto">
          <a:xfrm>
            <a:off x="457200" y="1997600"/>
            <a:ext cx="3944112" cy="339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SzPts val="1800"/>
              <a:buFontTx/>
              <a:buChar char="●"/>
            </a:pPr>
            <a:r>
              <a:rPr lang="en-US" sz="1800"/>
              <a:t>Identify a symbol with degree 1</a:t>
            </a:r>
          </a:p>
          <a:p>
            <a:pPr marL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Tx/>
              <a:buChar char="●"/>
            </a:pPr>
            <a:r>
              <a:rPr lang="en-US" sz="1800"/>
              <a:t>Map that to the corresponding source symbol</a:t>
            </a:r>
          </a:p>
          <a:p>
            <a:pPr marL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Tx/>
              <a:buChar char="●"/>
            </a:pPr>
            <a:r>
              <a:rPr lang="en-US" sz="1800"/>
              <a:t>Remove the recovered source symbol from all other encoded symbols containing it</a:t>
            </a:r>
          </a:p>
          <a:p>
            <a:pPr marL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Tx/>
              <a:buChar char="●"/>
            </a:pPr>
            <a:r>
              <a:rPr lang="en-US" sz="1800"/>
              <a:t>Repeat until all symbols are successfully decoded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93254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6" name="Google Shape;796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1312" y="2514600"/>
            <a:ext cx="3457575" cy="809625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Google Shape;797;p60"/>
          <p:cNvSpPr txBox="1">
            <a:spLocks noGrp="1"/>
          </p:cNvSpPr>
          <p:nvPr>
            <p:ph type="title"/>
          </p:nvPr>
        </p:nvSpPr>
        <p:spPr>
          <a:xfrm>
            <a:off x="457200" y="965552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ts val="3600"/>
            </a:pPr>
            <a:r>
              <a:rPr lang="en" dirty="0"/>
              <a:t>LT Codes (Decoding)</a:t>
            </a:r>
            <a:endParaRPr dirty="0"/>
          </a:p>
        </p:txBody>
      </p:sp>
      <p:sp>
        <p:nvSpPr>
          <p:cNvPr id="6" name="Google Shape;775;p57"/>
          <p:cNvSpPr txBox="1">
            <a:spLocks noGrp="1"/>
          </p:cNvSpPr>
          <p:nvPr>
            <p:ph type="body" idx="1"/>
          </p:nvPr>
        </p:nvSpPr>
        <p:spPr>
          <a:xfrm>
            <a:off x="457200" y="1997600"/>
            <a:ext cx="3944112" cy="3394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 marL="45720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SzPts val="1800"/>
              <a:buChar char="●"/>
            </a:pPr>
            <a:r>
              <a:rPr lang="en-US" sz="1800" dirty="0"/>
              <a:t>Identify a symbol with degree 1</a:t>
            </a:r>
          </a:p>
          <a:p>
            <a:pPr marL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 dirty="0"/>
              <a:t>Map that to the corresponding source symbol</a:t>
            </a:r>
          </a:p>
          <a:p>
            <a:pPr marL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 dirty="0"/>
              <a:t>Remove the recovered source symbol from all other encoded symbols containing it</a:t>
            </a:r>
          </a:p>
          <a:p>
            <a:pPr marL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 dirty="0"/>
              <a:t>Repeat until all symbols are successfully decoded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D7D42B-FF0E-4540-808B-85B13AD026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4D2C7-8228-3740-8FD6-3E0CB2B8B4A1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56227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792BD-E291-2045-B4D4-F3BF00745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Encoding Degree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B8B19-8D34-8F45-BBFD-E3E25373D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3649235"/>
            <a:ext cx="8915400" cy="18288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dirty="0"/>
              <a:t>Each encoded symbol is the sum of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~ </a:t>
            </a:r>
            <a:r>
              <a:rPr lang="en" sz="2000" i="1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ρ</a:t>
            </a:r>
            <a:r>
              <a:rPr lang="en" sz="2000" i="1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(d</a:t>
            </a:r>
            <a:r>
              <a:rPr lang="en" sz="2000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)</a:t>
            </a:r>
            <a:r>
              <a:rPr lang="en" sz="2000" dirty="0"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 source symbols</a:t>
            </a:r>
          </a:p>
          <a:p>
            <a:pPr>
              <a:lnSpc>
                <a:spcPct val="150000"/>
              </a:lnSpc>
            </a:pPr>
            <a:r>
              <a:rPr lang="en" sz="2000" i="1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ρ</a:t>
            </a:r>
            <a:r>
              <a:rPr lang="en" sz="2000" i="1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(d</a:t>
            </a:r>
            <a:r>
              <a:rPr lang="en" sz="2000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)</a:t>
            </a:r>
            <a:r>
              <a:rPr lang="en" sz="2000" dirty="0"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 is the </a:t>
            </a:r>
            <a:r>
              <a:rPr lang="en" sz="2000" b="1" dirty="0"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Robust Soliton Distribution</a:t>
            </a:r>
          </a:p>
          <a:p>
            <a:pPr>
              <a:lnSpc>
                <a:spcPct val="150000"/>
              </a:lnSpc>
            </a:pPr>
            <a:r>
              <a:rPr lang="en" sz="2000" dirty="0">
                <a:latin typeface="Corbel" panose="020B0503020204020204" pitchFamily="34" charset="0"/>
                <a:cs typeface="Times New Roman"/>
                <a:sym typeface="Times New Roman"/>
              </a:rPr>
              <a:t>For ‘</a:t>
            </a:r>
            <a:r>
              <a:rPr lang="en" sz="20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m</a:t>
            </a:r>
            <a:r>
              <a:rPr lang="en" sz="2000" dirty="0">
                <a:latin typeface="Corbel" panose="020B0503020204020204" pitchFamily="34" charset="0"/>
                <a:cs typeface="Times New Roman"/>
                <a:sym typeface="Times New Roman"/>
              </a:rPr>
              <a:t>’ source symbols the encoding/decoding complexity is </a:t>
            </a:r>
            <a:r>
              <a:rPr lang="en" sz="20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O(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ln </a:t>
            </a:r>
            <a:r>
              <a:rPr lang="en" sz="20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m) </a:t>
            </a:r>
            <a:r>
              <a:rPr lang="en" sz="2000" dirty="0">
                <a:latin typeface="Corbel" panose="020B0503020204020204" pitchFamily="34" charset="0"/>
                <a:cs typeface="Times New Roman"/>
                <a:sym typeface="Times New Roman"/>
              </a:rPr>
              <a:t>per symbol</a:t>
            </a:r>
          </a:p>
          <a:p>
            <a:pPr>
              <a:lnSpc>
                <a:spcPct val="150000"/>
              </a:lnSpc>
            </a:pPr>
            <a:r>
              <a:rPr lang="en" sz="2000" dirty="0">
                <a:latin typeface="Corbel" panose="020B0503020204020204" pitchFamily="34" charset="0"/>
                <a:cs typeface="Times New Roman"/>
                <a:sym typeface="Times New Roman"/>
              </a:rPr>
              <a:t>Successful decoding occurs with high probability from </a:t>
            </a:r>
            <a:r>
              <a:rPr lang="en" sz="20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M’ = </a:t>
            </a:r>
            <a:r>
              <a:rPr lang="en" sz="2000" i="1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m(1+ε) </a:t>
            </a:r>
            <a:r>
              <a:rPr lang="en" sz="2000" dirty="0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symbols where </a:t>
            </a:r>
            <a:r>
              <a:rPr lang="en" sz="2000" i="1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ε</a:t>
            </a:r>
            <a:r>
              <a:rPr lang="en" sz="2000" i="1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" sz="2000" i="1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" sz="2000" i="1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0</a:t>
            </a:r>
            <a:r>
              <a:rPr lang="en" sz="2000" i="1" dirty="0">
                <a:solidFill>
                  <a:schemeClr val="dk1"/>
                </a:solidFill>
                <a:latin typeface="Times New Roman" panose="02020603050405020304" pitchFamily="18" charset="0"/>
                <a:ea typeface="Corbel"/>
                <a:cs typeface="Times New Roman" panose="02020603050405020304" pitchFamily="18" charset="0"/>
                <a:sym typeface="Corbel"/>
              </a:rPr>
              <a:t> </a:t>
            </a:r>
            <a:r>
              <a:rPr lang="en" sz="2000" dirty="0">
                <a:solidFill>
                  <a:schemeClr val="dk1"/>
                </a:solidFill>
                <a:latin typeface="Corbel" panose="020B0503020204020204" pitchFamily="34" charset="0"/>
                <a:ea typeface="Corbel"/>
                <a:cs typeface="Corbel"/>
                <a:sym typeface="Corbel"/>
              </a:rPr>
              <a:t>for large </a:t>
            </a:r>
            <a:r>
              <a:rPr lang="en" sz="2000" i="1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C2254F-CAD4-AA45-92C4-6502CA4E7D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4D2C7-8228-3740-8FD6-3E0CB2B8B4A1}" type="slidenum">
              <a:rPr lang="en-US" altLang="en-US" smtClean="0"/>
              <a:pPr/>
              <a:t>24</a:t>
            </a:fld>
            <a:endParaRPr lang="en-US" altLang="en-US"/>
          </a:p>
        </p:txBody>
      </p:sp>
      <p:pic>
        <p:nvPicPr>
          <p:cNvPr id="21" name="Google Shape;812;p62">
            <a:extLst>
              <a:ext uri="{FF2B5EF4-FFF2-40B4-BE49-F238E27FC236}">
                <a16:creationId xmlns:a16="http://schemas.microsoft.com/office/drawing/2014/main" id="{9C633064-99E4-D846-BAAD-9C3B98CB2B0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82903" y="1211175"/>
            <a:ext cx="3084436" cy="2438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430CF7E-4182-4D4A-AECD-30AA0A949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21" y="1437019"/>
            <a:ext cx="2809890" cy="189682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B9046B6-E7B5-894F-AA67-EE058D201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4811" y="1371600"/>
            <a:ext cx="2819400" cy="239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6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DCB94-077F-CB4E-A097-3402F6478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1000"/>
            <a:ext cx="8915400" cy="1143000"/>
          </a:xfrm>
        </p:spPr>
        <p:txBody>
          <a:bodyPr/>
          <a:lstStyle/>
          <a:p>
            <a:r>
              <a:rPr lang="en-US" altLang="zh-CN" dirty="0"/>
              <a:t>Distributed Matrix Vector Multiplication using LT Codes (Approach)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7EE97E-E4A1-6B49-BC23-EBE81A1E63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4D2C7-8228-3740-8FD6-3E0CB2B8B4A1}" type="slidenum">
              <a:rPr lang="en-US" altLang="en-US" smtClean="0"/>
              <a:pPr/>
              <a:t>25</a:t>
            </a:fld>
            <a:endParaRPr lang="en-US" alt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7940252-DBD0-6441-AE79-95D5A3FD5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962400"/>
            <a:ext cx="9144000" cy="1913263"/>
          </a:xfrm>
        </p:spPr>
        <p:txBody>
          <a:bodyPr/>
          <a:lstStyle/>
          <a:p>
            <a:r>
              <a:rPr lang="en-US" sz="2000" dirty="0"/>
              <a:t>‘Encode’ the rows of the </a:t>
            </a:r>
            <a:r>
              <a:rPr lang="en-US" sz="2000" dirty="0">
                <a:solidFill>
                  <a:srgbClr val="0070C0"/>
                </a:solidFill>
              </a:rPr>
              <a:t>m x n </a:t>
            </a:r>
            <a:r>
              <a:rPr lang="en-US" sz="2000" dirty="0"/>
              <a:t>matrix </a:t>
            </a:r>
            <a:r>
              <a:rPr lang="en-US" sz="2000" b="1" dirty="0"/>
              <a:t>A</a:t>
            </a:r>
            <a:r>
              <a:rPr lang="en-US" sz="2000" dirty="0"/>
              <a:t> using an LT Code</a:t>
            </a:r>
            <a:endParaRPr lang="en-US" sz="2000" b="1" dirty="0"/>
          </a:p>
          <a:p>
            <a:r>
              <a:rPr lang="en-US" sz="2000" dirty="0"/>
              <a:t>Distribute the (larger) encoded matrix </a:t>
            </a:r>
            <a:r>
              <a:rPr lang="en-US" sz="2000" b="1" dirty="0"/>
              <a:t>A</a:t>
            </a:r>
            <a:r>
              <a:rPr lang="en-US" sz="2000" b="1" baseline="30000" dirty="0"/>
              <a:t>(e)</a:t>
            </a:r>
            <a:r>
              <a:rPr lang="en-US" sz="2000" dirty="0"/>
              <a:t> among the nodes</a:t>
            </a:r>
          </a:p>
          <a:p>
            <a:r>
              <a:rPr lang="en-US" sz="2000" dirty="0"/>
              <a:t>Amount of computations per node is proportional to node speeds</a:t>
            </a:r>
          </a:p>
          <a:p>
            <a:r>
              <a:rPr lang="en-US" sz="2000" dirty="0"/>
              <a:t>‘Decoding’ is possible as soon as any </a:t>
            </a:r>
            <a:r>
              <a:rPr lang="en-US" sz="2000" dirty="0">
                <a:solidFill>
                  <a:srgbClr val="0070C0"/>
                </a:solidFill>
              </a:rPr>
              <a:t>M’ = m(1+</a:t>
            </a:r>
            <a:r>
              <a:rPr lang="en" sz="20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ε</a:t>
            </a:r>
            <a:r>
              <a:rPr lang="en-US" sz="2000" dirty="0">
                <a:solidFill>
                  <a:srgbClr val="0070C0"/>
                </a:solidFill>
              </a:rPr>
              <a:t>) </a:t>
            </a:r>
            <a:r>
              <a:rPr lang="en-US" sz="2000" dirty="0"/>
              <a:t>computations are completed</a:t>
            </a:r>
          </a:p>
          <a:p>
            <a:r>
              <a:rPr lang="en-US" sz="2000" dirty="0"/>
              <a:t>The overhead </a:t>
            </a:r>
            <a:r>
              <a:rPr lang="en" sz="2000" dirty="0" err="1">
                <a:solidFill>
                  <a:srgbClr val="0070C0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ε</a:t>
            </a:r>
            <a:r>
              <a:rPr lang="en" sz="2000" dirty="0">
                <a:solidFill>
                  <a:srgbClr val="0070C0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 -&gt;0</a:t>
            </a:r>
            <a:r>
              <a:rPr lang="en" sz="2000" dirty="0">
                <a:solidFill>
                  <a:srgbClr val="0070C0"/>
                </a:solidFill>
                <a:latin typeface="Corbel" panose="020B0503020204020204" pitchFamily="34" charset="0"/>
                <a:ea typeface="Corbel"/>
                <a:cs typeface="Corbel"/>
                <a:sym typeface="Corbel"/>
              </a:rPr>
              <a:t> </a:t>
            </a:r>
            <a:r>
              <a:rPr lang="en" sz="2000" dirty="0">
                <a:solidFill>
                  <a:schemeClr val="dk1"/>
                </a:solidFill>
                <a:latin typeface="Corbel" panose="020B0503020204020204" pitchFamily="34" charset="0"/>
                <a:ea typeface="Corbel"/>
                <a:cs typeface="Corbel"/>
                <a:sym typeface="Corbel"/>
              </a:rPr>
              <a:t>for large </a:t>
            </a:r>
            <a:r>
              <a:rPr lang="en" sz="2000" dirty="0">
                <a:solidFill>
                  <a:srgbClr val="0070C0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m</a:t>
            </a:r>
          </a:p>
          <a:p>
            <a:r>
              <a:rPr lang="en" sz="2000" dirty="0">
                <a:solidFill>
                  <a:srgbClr val="0070C0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Partial work performed by all nodes (fast and slow) is efficiently utilized</a:t>
            </a:r>
          </a:p>
        </p:txBody>
      </p:sp>
      <p:sp>
        <p:nvSpPr>
          <p:cNvPr id="8" name="Google Shape;358;p35">
            <a:extLst>
              <a:ext uri="{FF2B5EF4-FFF2-40B4-BE49-F238E27FC236}">
                <a16:creationId xmlns:a16="http://schemas.microsoft.com/office/drawing/2014/main" id="{12AE7A81-404B-6444-98E4-BA1956C651F0}"/>
              </a:ext>
            </a:extLst>
          </p:cNvPr>
          <p:cNvSpPr/>
          <p:nvPr/>
        </p:nvSpPr>
        <p:spPr>
          <a:xfrm>
            <a:off x="5730056" y="1914559"/>
            <a:ext cx="853378" cy="18887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cs typeface="Arial"/>
              <a:sym typeface="Arial"/>
            </a:endParaRPr>
          </a:p>
        </p:txBody>
      </p:sp>
      <p:sp>
        <p:nvSpPr>
          <p:cNvPr id="9" name="Google Shape;359;p35">
            <a:extLst>
              <a:ext uri="{FF2B5EF4-FFF2-40B4-BE49-F238E27FC236}">
                <a16:creationId xmlns:a16="http://schemas.microsoft.com/office/drawing/2014/main" id="{45FEF5DE-7410-D340-A813-5CB3E4C0E282}"/>
              </a:ext>
            </a:extLst>
          </p:cNvPr>
          <p:cNvSpPr/>
          <p:nvPr/>
        </p:nvSpPr>
        <p:spPr>
          <a:xfrm>
            <a:off x="5692337" y="2559070"/>
            <a:ext cx="891098" cy="16817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cs typeface="Arial"/>
              <a:sym typeface="Arial"/>
            </a:endParaRPr>
          </a:p>
        </p:txBody>
      </p:sp>
      <p:sp>
        <p:nvSpPr>
          <p:cNvPr id="10" name="Google Shape;360;p35">
            <a:extLst>
              <a:ext uri="{FF2B5EF4-FFF2-40B4-BE49-F238E27FC236}">
                <a16:creationId xmlns:a16="http://schemas.microsoft.com/office/drawing/2014/main" id="{E74E79A8-F150-224E-A143-E4350B19BAF5}"/>
              </a:ext>
            </a:extLst>
          </p:cNvPr>
          <p:cNvSpPr/>
          <p:nvPr/>
        </p:nvSpPr>
        <p:spPr>
          <a:xfrm>
            <a:off x="5730055" y="3209945"/>
            <a:ext cx="853379" cy="16859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cs typeface="Arial"/>
              <a:sym typeface="Arial"/>
            </a:endParaRPr>
          </a:p>
        </p:txBody>
      </p:sp>
      <p:cxnSp>
        <p:nvCxnSpPr>
          <p:cNvPr id="11" name="Google Shape;361;p35">
            <a:extLst>
              <a:ext uri="{FF2B5EF4-FFF2-40B4-BE49-F238E27FC236}">
                <a16:creationId xmlns:a16="http://schemas.microsoft.com/office/drawing/2014/main" id="{C74AB6C6-20A4-D14E-A9F9-16DA7A4C7AEC}"/>
              </a:ext>
            </a:extLst>
          </p:cNvPr>
          <p:cNvCxnSpPr>
            <a:cxnSpLocks/>
          </p:cNvCxnSpPr>
          <p:nvPr/>
        </p:nvCxnSpPr>
        <p:spPr>
          <a:xfrm>
            <a:off x="6651472" y="1845196"/>
            <a:ext cx="0" cy="1592845"/>
          </a:xfrm>
          <a:prstGeom prst="straightConnector1">
            <a:avLst/>
          </a:prstGeom>
          <a:noFill/>
          <a:ln w="28575" cap="flat" cmpd="sng">
            <a:solidFill>
              <a:srgbClr val="44546A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2" name="Google Shape;362;p35">
            <a:extLst>
              <a:ext uri="{FF2B5EF4-FFF2-40B4-BE49-F238E27FC236}">
                <a16:creationId xmlns:a16="http://schemas.microsoft.com/office/drawing/2014/main" id="{9F664F88-7E0C-CE48-96E1-5A306D5303FA}"/>
              </a:ext>
            </a:extLst>
          </p:cNvPr>
          <p:cNvSpPr txBox="1"/>
          <p:nvPr/>
        </p:nvSpPr>
        <p:spPr>
          <a:xfrm>
            <a:off x="6253222" y="1997326"/>
            <a:ext cx="398250" cy="25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defRPr/>
            </a:pPr>
            <a:r>
              <a:rPr lang="en" sz="1350" i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T</a:t>
            </a:r>
            <a:r>
              <a:rPr lang="en" sz="1350" i="1" baseline="-25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1</a:t>
            </a:r>
            <a:endParaRPr sz="1350" i="1" dirty="0">
              <a:solidFill>
                <a:srgbClr val="000000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" name="Google Shape;363;p35">
            <a:extLst>
              <a:ext uri="{FF2B5EF4-FFF2-40B4-BE49-F238E27FC236}">
                <a16:creationId xmlns:a16="http://schemas.microsoft.com/office/drawing/2014/main" id="{41C529AB-F354-7343-A0EE-72D0BB9517F7}"/>
              </a:ext>
            </a:extLst>
          </p:cNvPr>
          <p:cNvSpPr txBox="1"/>
          <p:nvPr/>
        </p:nvSpPr>
        <p:spPr>
          <a:xfrm>
            <a:off x="6275959" y="2641619"/>
            <a:ext cx="398250" cy="25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defRPr/>
            </a:pPr>
            <a:r>
              <a:rPr lang="en" sz="1350" i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T</a:t>
            </a:r>
            <a:r>
              <a:rPr lang="en" sz="1350" i="1" baseline="-25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2</a:t>
            </a:r>
            <a:endParaRPr sz="1350" dirty="0">
              <a:solidFill>
                <a:srgbClr val="000000"/>
              </a:solidFill>
              <a:latin typeface="Corbel" panose="020B0503020204020204" pitchFamily="34" charset="0"/>
              <a:cs typeface="Arial"/>
              <a:sym typeface="Arial"/>
            </a:endParaRPr>
          </a:p>
        </p:txBody>
      </p:sp>
      <p:sp>
        <p:nvSpPr>
          <p:cNvPr id="14" name="Google Shape;364;p35">
            <a:extLst>
              <a:ext uri="{FF2B5EF4-FFF2-40B4-BE49-F238E27FC236}">
                <a16:creationId xmlns:a16="http://schemas.microsoft.com/office/drawing/2014/main" id="{C1D16F4C-8E35-F644-A133-E2816CB56BE7}"/>
              </a:ext>
            </a:extLst>
          </p:cNvPr>
          <p:cNvSpPr txBox="1"/>
          <p:nvPr/>
        </p:nvSpPr>
        <p:spPr>
          <a:xfrm>
            <a:off x="6268292" y="3286145"/>
            <a:ext cx="398250" cy="25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defRPr/>
            </a:pPr>
            <a:r>
              <a:rPr lang="en" sz="1350" i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T</a:t>
            </a:r>
            <a:r>
              <a:rPr lang="en" sz="1350" i="1" baseline="-25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3</a:t>
            </a:r>
            <a:endParaRPr sz="1350" dirty="0">
              <a:solidFill>
                <a:srgbClr val="000000"/>
              </a:solidFill>
              <a:latin typeface="Corbel" panose="020B0503020204020204" pitchFamily="34" charset="0"/>
              <a:cs typeface="Arial"/>
              <a:sym typeface="Arial"/>
            </a:endParaRPr>
          </a:p>
        </p:txBody>
      </p:sp>
      <p:sp>
        <p:nvSpPr>
          <p:cNvPr id="15" name="Google Shape;365;p35">
            <a:extLst>
              <a:ext uri="{FF2B5EF4-FFF2-40B4-BE49-F238E27FC236}">
                <a16:creationId xmlns:a16="http://schemas.microsoft.com/office/drawing/2014/main" id="{5632DBBB-34C7-F545-A649-C248E743EF2E}"/>
              </a:ext>
            </a:extLst>
          </p:cNvPr>
          <p:cNvSpPr txBox="1"/>
          <p:nvPr/>
        </p:nvSpPr>
        <p:spPr>
          <a:xfrm>
            <a:off x="6468040" y="3421759"/>
            <a:ext cx="1069875" cy="25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r>
              <a:rPr lang="en" sz="1050" dirty="0">
                <a:solidFill>
                  <a:srgbClr val="000000"/>
                </a:solidFill>
                <a:latin typeface="Corbel" panose="020B0503020204020204" pitchFamily="34" charset="0"/>
                <a:cs typeface="Arial"/>
                <a:sym typeface="Arial"/>
              </a:rPr>
              <a:t>Runtime</a:t>
            </a:r>
            <a:endParaRPr sz="1050" dirty="0">
              <a:solidFill>
                <a:srgbClr val="000000"/>
              </a:solidFill>
              <a:latin typeface="Corbel" panose="020B0503020204020204" pitchFamily="34" charset="0"/>
              <a:cs typeface="Arial"/>
              <a:sym typeface="Arial"/>
            </a:endParaRPr>
          </a:p>
        </p:txBody>
      </p:sp>
      <p:sp>
        <p:nvSpPr>
          <p:cNvPr id="23" name="Google Shape;254;p30">
            <a:extLst>
              <a:ext uri="{FF2B5EF4-FFF2-40B4-BE49-F238E27FC236}">
                <a16:creationId xmlns:a16="http://schemas.microsoft.com/office/drawing/2014/main" id="{DE02CFD7-1688-404B-9920-EF0D2D81C385}"/>
              </a:ext>
            </a:extLst>
          </p:cNvPr>
          <p:cNvSpPr/>
          <p:nvPr/>
        </p:nvSpPr>
        <p:spPr>
          <a:xfrm>
            <a:off x="5429091" y="1895486"/>
            <a:ext cx="213300" cy="460800"/>
          </a:xfrm>
          <a:prstGeom prst="rect">
            <a:avLst/>
          </a:prstGeom>
          <a:gradFill>
            <a:gsLst>
              <a:gs pos="0">
                <a:srgbClr val="1A82B0"/>
              </a:gs>
              <a:gs pos="100000">
                <a:srgbClr val="9BD0F6"/>
              </a:gs>
            </a:gsLst>
            <a:lin ang="16200038" scaled="0"/>
          </a:gradFill>
          <a:ln w="9525" cap="flat" cmpd="sng">
            <a:solidFill>
              <a:srgbClr val="6DB7D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n" sz="1350" b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x</a:t>
            </a:r>
            <a:endParaRPr sz="1350" b="1" dirty="0">
              <a:solidFill>
                <a:prstClr val="black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" name="Google Shape;255;p30">
            <a:extLst>
              <a:ext uri="{FF2B5EF4-FFF2-40B4-BE49-F238E27FC236}">
                <a16:creationId xmlns:a16="http://schemas.microsoft.com/office/drawing/2014/main" id="{5F699F7A-4D9E-E042-B2D8-64110A307320}"/>
              </a:ext>
            </a:extLst>
          </p:cNvPr>
          <p:cNvSpPr/>
          <p:nvPr/>
        </p:nvSpPr>
        <p:spPr>
          <a:xfrm>
            <a:off x="5429091" y="2481142"/>
            <a:ext cx="213300" cy="460800"/>
          </a:xfrm>
          <a:prstGeom prst="rect">
            <a:avLst/>
          </a:prstGeom>
          <a:gradFill>
            <a:gsLst>
              <a:gs pos="0">
                <a:srgbClr val="1A82B0"/>
              </a:gs>
              <a:gs pos="100000">
                <a:srgbClr val="9BD0F6"/>
              </a:gs>
            </a:gsLst>
            <a:lin ang="16200038" scaled="0"/>
          </a:gradFill>
          <a:ln w="9525" cap="flat" cmpd="sng">
            <a:solidFill>
              <a:srgbClr val="6DB7D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n" sz="1350" b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x</a:t>
            </a:r>
            <a:endParaRPr sz="1350" b="1" dirty="0">
              <a:solidFill>
                <a:prstClr val="black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" name="Google Shape;256;p30">
            <a:extLst>
              <a:ext uri="{FF2B5EF4-FFF2-40B4-BE49-F238E27FC236}">
                <a16:creationId xmlns:a16="http://schemas.microsoft.com/office/drawing/2014/main" id="{54B8B5CC-3B9B-4D4E-A573-BBD96BE65490}"/>
              </a:ext>
            </a:extLst>
          </p:cNvPr>
          <p:cNvSpPr/>
          <p:nvPr/>
        </p:nvSpPr>
        <p:spPr>
          <a:xfrm>
            <a:off x="5429091" y="3056768"/>
            <a:ext cx="213300" cy="460800"/>
          </a:xfrm>
          <a:prstGeom prst="rect">
            <a:avLst/>
          </a:prstGeom>
          <a:gradFill>
            <a:gsLst>
              <a:gs pos="0">
                <a:srgbClr val="1A82B0"/>
              </a:gs>
              <a:gs pos="100000">
                <a:srgbClr val="9BD0F6"/>
              </a:gs>
            </a:gsLst>
            <a:lin ang="16200038" scaled="0"/>
          </a:gradFill>
          <a:ln w="9525" cap="flat" cmpd="sng">
            <a:solidFill>
              <a:srgbClr val="6DB7D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n" sz="1350" b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x</a:t>
            </a:r>
            <a:endParaRPr sz="1350" b="1" dirty="0">
              <a:solidFill>
                <a:prstClr val="black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4FE9C3-DC18-4646-92DF-2C0C14D16710}"/>
              </a:ext>
            </a:extLst>
          </p:cNvPr>
          <p:cNvCxnSpPr/>
          <p:nvPr/>
        </p:nvCxnSpPr>
        <p:spPr>
          <a:xfrm flipV="1">
            <a:off x="3201057" y="2108613"/>
            <a:ext cx="534692" cy="39488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7C5541B-0523-6C46-B3FB-AD7565E32A63}"/>
              </a:ext>
            </a:extLst>
          </p:cNvPr>
          <p:cNvCxnSpPr>
            <a:cxnSpLocks/>
          </p:cNvCxnSpPr>
          <p:nvPr/>
        </p:nvCxnSpPr>
        <p:spPr>
          <a:xfrm flipV="1">
            <a:off x="3258052" y="2640762"/>
            <a:ext cx="470615" cy="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BA87CBB-A786-784C-980A-1AFEC1CDCAAB}"/>
              </a:ext>
            </a:extLst>
          </p:cNvPr>
          <p:cNvCxnSpPr>
            <a:cxnSpLocks/>
          </p:cNvCxnSpPr>
          <p:nvPr/>
        </p:nvCxnSpPr>
        <p:spPr>
          <a:xfrm>
            <a:off x="3217867" y="2861034"/>
            <a:ext cx="524745" cy="300537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9" name="Google Shape;251;p30">
            <a:extLst>
              <a:ext uri="{FF2B5EF4-FFF2-40B4-BE49-F238E27FC236}">
                <a16:creationId xmlns:a16="http://schemas.microsoft.com/office/drawing/2014/main" id="{CD0F7517-2AC9-E641-94DB-14AA30AF970C}"/>
              </a:ext>
            </a:extLst>
          </p:cNvPr>
          <p:cNvSpPr/>
          <p:nvPr/>
        </p:nvSpPr>
        <p:spPr>
          <a:xfrm>
            <a:off x="4343802" y="1895488"/>
            <a:ext cx="983250" cy="349460"/>
          </a:xfrm>
          <a:prstGeom prst="rect">
            <a:avLst/>
          </a:prstGeom>
          <a:solidFill>
            <a:srgbClr val="D5FB82"/>
          </a:solidFill>
          <a:ln w="9525" cap="flat" cmpd="sng">
            <a:solidFill>
              <a:srgbClr val="277A9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n" sz="1500" b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A</a:t>
            </a:r>
            <a:r>
              <a:rPr lang="en" sz="1500" b="1" baseline="-25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 1</a:t>
            </a:r>
            <a:r>
              <a:rPr lang="en" sz="1500" b="1" baseline="30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(e)</a:t>
            </a:r>
            <a:endParaRPr sz="1500" b="1" baseline="-25000" dirty="0">
              <a:solidFill>
                <a:prstClr val="black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" name="Google Shape;252;p30">
            <a:extLst>
              <a:ext uri="{FF2B5EF4-FFF2-40B4-BE49-F238E27FC236}">
                <a16:creationId xmlns:a16="http://schemas.microsoft.com/office/drawing/2014/main" id="{7F813DA6-3BAC-B741-944E-8EC4547A62F9}"/>
              </a:ext>
            </a:extLst>
          </p:cNvPr>
          <p:cNvSpPr/>
          <p:nvPr/>
        </p:nvSpPr>
        <p:spPr>
          <a:xfrm>
            <a:off x="4343802" y="2481142"/>
            <a:ext cx="983250" cy="374603"/>
          </a:xfrm>
          <a:prstGeom prst="rect">
            <a:avLst/>
          </a:prstGeom>
          <a:solidFill>
            <a:srgbClr val="D5FB82"/>
          </a:solidFill>
          <a:ln w="9525" cap="flat" cmpd="sng">
            <a:solidFill>
              <a:srgbClr val="277A9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n" sz="1500" b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A</a:t>
            </a:r>
            <a:r>
              <a:rPr lang="en" sz="1500" b="1" baseline="-25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 2</a:t>
            </a:r>
            <a:r>
              <a:rPr lang="en" sz="1500" b="1" baseline="30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(e)</a:t>
            </a:r>
            <a:endParaRPr sz="1500" b="1" baseline="-25000" dirty="0">
              <a:solidFill>
                <a:prstClr val="black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" name="Google Shape;253;p30">
            <a:extLst>
              <a:ext uri="{FF2B5EF4-FFF2-40B4-BE49-F238E27FC236}">
                <a16:creationId xmlns:a16="http://schemas.microsoft.com/office/drawing/2014/main" id="{0139D9ED-AED1-3145-8266-50947F5F1E4F}"/>
              </a:ext>
            </a:extLst>
          </p:cNvPr>
          <p:cNvSpPr/>
          <p:nvPr/>
        </p:nvSpPr>
        <p:spPr>
          <a:xfrm>
            <a:off x="4343802" y="3056770"/>
            <a:ext cx="983250" cy="398413"/>
          </a:xfrm>
          <a:prstGeom prst="rect">
            <a:avLst/>
          </a:prstGeom>
          <a:solidFill>
            <a:srgbClr val="D5FB82"/>
          </a:solidFill>
          <a:ln w="9525" cap="flat" cmpd="sng">
            <a:solidFill>
              <a:srgbClr val="277A9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n" sz="1500" b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A</a:t>
            </a:r>
            <a:r>
              <a:rPr lang="en" sz="1500" b="1" baseline="-25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 3</a:t>
            </a:r>
            <a:r>
              <a:rPr lang="en" sz="1500" b="1" baseline="30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(e)</a:t>
            </a:r>
            <a:endParaRPr sz="1500" b="1" baseline="-25000" dirty="0">
              <a:solidFill>
                <a:prstClr val="black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C2DE1DF-66CF-A64D-BE13-D5E6D35A9970}"/>
              </a:ext>
            </a:extLst>
          </p:cNvPr>
          <p:cNvCxnSpPr>
            <a:cxnSpLocks/>
          </p:cNvCxnSpPr>
          <p:nvPr/>
        </p:nvCxnSpPr>
        <p:spPr>
          <a:xfrm>
            <a:off x="4167344" y="1914559"/>
            <a:ext cx="176459" cy="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41CBD2F-6586-4540-BC8A-AB23AF7F5AB5}"/>
              </a:ext>
            </a:extLst>
          </p:cNvPr>
          <p:cNvCxnSpPr>
            <a:cxnSpLocks/>
          </p:cNvCxnSpPr>
          <p:nvPr/>
        </p:nvCxnSpPr>
        <p:spPr>
          <a:xfrm>
            <a:off x="4167344" y="3067996"/>
            <a:ext cx="176459" cy="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38B328E-A184-464A-9B3A-2D9FF44BCA2E}"/>
              </a:ext>
            </a:extLst>
          </p:cNvPr>
          <p:cNvCxnSpPr>
            <a:cxnSpLocks/>
          </p:cNvCxnSpPr>
          <p:nvPr/>
        </p:nvCxnSpPr>
        <p:spPr>
          <a:xfrm>
            <a:off x="4167344" y="2492242"/>
            <a:ext cx="176459" cy="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35" name="Google Shape;248;p30" descr="server.jpg">
            <a:extLst>
              <a:ext uri="{FF2B5EF4-FFF2-40B4-BE49-F238E27FC236}">
                <a16:creationId xmlns:a16="http://schemas.microsoft.com/office/drawing/2014/main" id="{18AFB24A-7811-D54F-A5B5-907AB035C29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62461" y="1882030"/>
            <a:ext cx="324994" cy="320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249;p30" descr="server.jpg">
            <a:extLst>
              <a:ext uri="{FF2B5EF4-FFF2-40B4-BE49-F238E27FC236}">
                <a16:creationId xmlns:a16="http://schemas.microsoft.com/office/drawing/2014/main" id="{114E7FB1-6AFA-3942-BC67-9C5540A327D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24336" y="2506044"/>
            <a:ext cx="324994" cy="320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50;p30" descr="server.jpg">
            <a:extLst>
              <a:ext uri="{FF2B5EF4-FFF2-40B4-BE49-F238E27FC236}">
                <a16:creationId xmlns:a16="http://schemas.microsoft.com/office/drawing/2014/main" id="{6D761BAF-3394-B143-B738-5FE7A1D2650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46707" y="3065805"/>
            <a:ext cx="324994" cy="320795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74;p40">
            <a:extLst>
              <a:ext uri="{FF2B5EF4-FFF2-40B4-BE49-F238E27FC236}">
                <a16:creationId xmlns:a16="http://schemas.microsoft.com/office/drawing/2014/main" id="{269CD5FE-B2FD-A74D-909E-8CE673A1F41B}"/>
              </a:ext>
            </a:extLst>
          </p:cNvPr>
          <p:cNvSpPr/>
          <p:nvPr/>
        </p:nvSpPr>
        <p:spPr>
          <a:xfrm>
            <a:off x="585613" y="2316214"/>
            <a:ext cx="823201" cy="709148"/>
          </a:xfrm>
          <a:prstGeom prst="rect">
            <a:avLst/>
          </a:prstGeom>
          <a:solidFill>
            <a:srgbClr val="D5FB82"/>
          </a:solidFill>
          <a:ln w="9525" cap="flat" cmpd="sng">
            <a:solidFill>
              <a:srgbClr val="277A9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 typeface="Arial"/>
              <a:buNone/>
              <a:defRPr/>
            </a:pPr>
            <a:r>
              <a:rPr lang="en" sz="1500" b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A</a:t>
            </a:r>
            <a:endParaRPr sz="1500" b="1" baseline="-25000" dirty="0">
              <a:solidFill>
                <a:prstClr val="black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" name="Google Shape;474;p40">
            <a:extLst>
              <a:ext uri="{FF2B5EF4-FFF2-40B4-BE49-F238E27FC236}">
                <a16:creationId xmlns:a16="http://schemas.microsoft.com/office/drawing/2014/main" id="{4D07E129-FBCF-AF43-8A9B-23312D68E2B2}"/>
              </a:ext>
            </a:extLst>
          </p:cNvPr>
          <p:cNvSpPr/>
          <p:nvPr/>
        </p:nvSpPr>
        <p:spPr>
          <a:xfrm>
            <a:off x="2286000" y="2270107"/>
            <a:ext cx="823201" cy="937581"/>
          </a:xfrm>
          <a:prstGeom prst="rect">
            <a:avLst/>
          </a:prstGeom>
          <a:solidFill>
            <a:srgbClr val="D5FB82"/>
          </a:solidFill>
          <a:ln w="9525" cap="flat" cmpd="sng">
            <a:solidFill>
              <a:srgbClr val="277A9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 typeface="Arial"/>
              <a:buNone/>
              <a:defRPr/>
            </a:pPr>
            <a:r>
              <a:rPr lang="en" sz="1500" b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A</a:t>
            </a:r>
            <a:r>
              <a:rPr lang="en" sz="1500" b="1" baseline="30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(e)</a:t>
            </a:r>
            <a:endParaRPr sz="1500" b="1" baseline="30000" dirty="0">
              <a:solidFill>
                <a:prstClr val="black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" name="Google Shape;359;p35">
            <a:extLst>
              <a:ext uri="{FF2B5EF4-FFF2-40B4-BE49-F238E27FC236}">
                <a16:creationId xmlns:a16="http://schemas.microsoft.com/office/drawing/2014/main" id="{22C0826E-DAD4-9946-894F-924D8200F858}"/>
              </a:ext>
            </a:extLst>
          </p:cNvPr>
          <p:cNvSpPr/>
          <p:nvPr/>
        </p:nvSpPr>
        <p:spPr>
          <a:xfrm>
            <a:off x="1452145" y="2630655"/>
            <a:ext cx="765818" cy="14196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cs typeface="Arial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76C09D1-1815-D14D-805B-0BE8760B1841}"/>
              </a:ext>
            </a:extLst>
          </p:cNvPr>
          <p:cNvSpPr txBox="1"/>
          <p:nvPr/>
        </p:nvSpPr>
        <p:spPr>
          <a:xfrm>
            <a:off x="1368602" y="2320995"/>
            <a:ext cx="8803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orbel" panose="020B0503020204020204" pitchFamily="34" charset="0"/>
              </a:rPr>
              <a:t>LT</a:t>
            </a:r>
            <a:br>
              <a:rPr lang="en-US" sz="1400" dirty="0">
                <a:latin typeface="Corbel" panose="020B0503020204020204" pitchFamily="34" charset="0"/>
              </a:rPr>
            </a:br>
            <a:br>
              <a:rPr lang="en-US" sz="1400" dirty="0">
                <a:latin typeface="Corbel" panose="020B0503020204020204" pitchFamily="34" charset="0"/>
              </a:rPr>
            </a:br>
            <a:r>
              <a:rPr lang="en-US" sz="1400" dirty="0">
                <a:latin typeface="Corbel" panose="020B0503020204020204" pitchFamily="34" charset="0"/>
              </a:rPr>
              <a:t>Encoding</a:t>
            </a:r>
          </a:p>
        </p:txBody>
      </p:sp>
      <p:sp>
        <p:nvSpPr>
          <p:cNvPr id="45" name="Google Shape;254;p30">
            <a:extLst>
              <a:ext uri="{FF2B5EF4-FFF2-40B4-BE49-F238E27FC236}">
                <a16:creationId xmlns:a16="http://schemas.microsoft.com/office/drawing/2014/main" id="{8671B454-B174-6043-9802-86A89E2D8CAC}"/>
              </a:ext>
            </a:extLst>
          </p:cNvPr>
          <p:cNvSpPr/>
          <p:nvPr/>
        </p:nvSpPr>
        <p:spPr>
          <a:xfrm>
            <a:off x="6708882" y="1864080"/>
            <a:ext cx="465756" cy="460800"/>
          </a:xfrm>
          <a:prstGeom prst="rect">
            <a:avLst/>
          </a:prstGeom>
          <a:gradFill>
            <a:gsLst>
              <a:gs pos="0">
                <a:srgbClr val="1A82B0"/>
              </a:gs>
              <a:gs pos="100000">
                <a:srgbClr val="9BD0F6"/>
              </a:gs>
            </a:gsLst>
            <a:lin ang="16200038" scaled="0"/>
          </a:gradFill>
          <a:ln w="9525" cap="flat" cmpd="sng">
            <a:solidFill>
              <a:srgbClr val="6DB7D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n-US" sz="1350" b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b</a:t>
            </a:r>
            <a:r>
              <a:rPr lang="en-US" sz="1350" b="1" baseline="30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(e)</a:t>
            </a:r>
            <a:r>
              <a:rPr lang="en-US" sz="1350" b="1" baseline="-25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1</a:t>
            </a:r>
          </a:p>
        </p:txBody>
      </p:sp>
      <p:sp>
        <p:nvSpPr>
          <p:cNvPr id="46" name="Google Shape;255;p30">
            <a:extLst>
              <a:ext uri="{FF2B5EF4-FFF2-40B4-BE49-F238E27FC236}">
                <a16:creationId xmlns:a16="http://schemas.microsoft.com/office/drawing/2014/main" id="{B1DFFF7F-AC15-E046-817B-20829A88BB66}"/>
              </a:ext>
            </a:extLst>
          </p:cNvPr>
          <p:cNvSpPr/>
          <p:nvPr/>
        </p:nvSpPr>
        <p:spPr>
          <a:xfrm>
            <a:off x="6708881" y="2449736"/>
            <a:ext cx="458176" cy="271541"/>
          </a:xfrm>
          <a:prstGeom prst="rect">
            <a:avLst/>
          </a:prstGeom>
          <a:gradFill>
            <a:gsLst>
              <a:gs pos="0">
                <a:srgbClr val="1A82B0"/>
              </a:gs>
              <a:gs pos="100000">
                <a:srgbClr val="9BD0F6"/>
              </a:gs>
            </a:gsLst>
            <a:lin ang="16200038" scaled="0"/>
          </a:gradFill>
          <a:ln w="9525" cap="flat" cmpd="sng">
            <a:solidFill>
              <a:srgbClr val="6DB7D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n" sz="1350" b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b</a:t>
            </a:r>
            <a:r>
              <a:rPr lang="en" sz="1350" b="1" baseline="30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(e)</a:t>
            </a:r>
            <a:r>
              <a:rPr lang="en" sz="1350" b="1" baseline="-25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2</a:t>
            </a:r>
            <a:endParaRPr sz="1350" b="1" baseline="-25000" dirty="0">
              <a:solidFill>
                <a:prstClr val="black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" name="Google Shape;256;p30">
            <a:extLst>
              <a:ext uri="{FF2B5EF4-FFF2-40B4-BE49-F238E27FC236}">
                <a16:creationId xmlns:a16="http://schemas.microsoft.com/office/drawing/2014/main" id="{7B18360C-5600-4F4E-8618-D1A310ED1E4F}"/>
              </a:ext>
            </a:extLst>
          </p:cNvPr>
          <p:cNvSpPr/>
          <p:nvPr/>
        </p:nvSpPr>
        <p:spPr>
          <a:xfrm>
            <a:off x="6708882" y="3025362"/>
            <a:ext cx="465756" cy="353176"/>
          </a:xfrm>
          <a:prstGeom prst="rect">
            <a:avLst/>
          </a:prstGeom>
          <a:gradFill>
            <a:gsLst>
              <a:gs pos="0">
                <a:srgbClr val="1A82B0"/>
              </a:gs>
              <a:gs pos="100000">
                <a:srgbClr val="9BD0F6"/>
              </a:gs>
            </a:gsLst>
            <a:lin ang="16200038" scaled="0"/>
          </a:gradFill>
          <a:ln w="9525" cap="flat" cmpd="sng">
            <a:solidFill>
              <a:srgbClr val="6DB7D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n-US" sz="1350" b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b</a:t>
            </a:r>
            <a:r>
              <a:rPr lang="en-US" sz="1350" b="1" baseline="30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(e)</a:t>
            </a:r>
            <a:r>
              <a:rPr lang="en-US" sz="1350" b="1" baseline="-25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3</a:t>
            </a:r>
          </a:p>
        </p:txBody>
      </p:sp>
      <p:sp>
        <p:nvSpPr>
          <p:cNvPr id="50" name="Right Brace 49">
            <a:extLst>
              <a:ext uri="{FF2B5EF4-FFF2-40B4-BE49-F238E27FC236}">
                <a16:creationId xmlns:a16="http://schemas.microsoft.com/office/drawing/2014/main" id="{F9443D56-1B2C-BE4C-B8DB-EE45474BFE9C}"/>
              </a:ext>
            </a:extLst>
          </p:cNvPr>
          <p:cNvSpPr/>
          <p:nvPr/>
        </p:nvSpPr>
        <p:spPr>
          <a:xfrm>
            <a:off x="7295877" y="1885773"/>
            <a:ext cx="277732" cy="1480557"/>
          </a:xfrm>
          <a:prstGeom prst="rightBrace">
            <a:avLst/>
          </a:prstGeom>
          <a:noFill/>
          <a:ln w="28575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06BF412-0775-D248-A578-B0BF77A66851}"/>
              </a:ext>
            </a:extLst>
          </p:cNvPr>
          <p:cNvSpPr txBox="1"/>
          <p:nvPr/>
        </p:nvSpPr>
        <p:spPr>
          <a:xfrm>
            <a:off x="7497685" y="2281327"/>
            <a:ext cx="8963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orbel" panose="020B0503020204020204" pitchFamily="34" charset="0"/>
              </a:rPr>
              <a:t>LT</a:t>
            </a:r>
            <a:br>
              <a:rPr lang="en-US" sz="1400" dirty="0">
                <a:latin typeface="Corbel" panose="020B0503020204020204" pitchFamily="34" charset="0"/>
              </a:rPr>
            </a:br>
            <a:br>
              <a:rPr lang="en-US" sz="1400" dirty="0">
                <a:latin typeface="Corbel" panose="020B0503020204020204" pitchFamily="34" charset="0"/>
              </a:rPr>
            </a:br>
            <a:r>
              <a:rPr lang="en-US" sz="1400" dirty="0">
                <a:latin typeface="Corbel" panose="020B0503020204020204" pitchFamily="34" charset="0"/>
              </a:rPr>
              <a:t>Decoding</a:t>
            </a:r>
          </a:p>
        </p:txBody>
      </p:sp>
      <p:sp>
        <p:nvSpPr>
          <p:cNvPr id="39" name="Google Shape;359;p35">
            <a:extLst>
              <a:ext uri="{FF2B5EF4-FFF2-40B4-BE49-F238E27FC236}">
                <a16:creationId xmlns:a16="http://schemas.microsoft.com/office/drawing/2014/main" id="{7ACFC625-F4C8-7B47-9F74-24EC05DF6F0D}"/>
              </a:ext>
            </a:extLst>
          </p:cNvPr>
          <p:cNvSpPr/>
          <p:nvPr/>
        </p:nvSpPr>
        <p:spPr>
          <a:xfrm>
            <a:off x="7598107" y="2544458"/>
            <a:ext cx="707693" cy="15462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cs typeface="Arial"/>
              <a:sym typeface="Arial"/>
            </a:endParaRPr>
          </a:p>
        </p:txBody>
      </p:sp>
      <p:sp>
        <p:nvSpPr>
          <p:cNvPr id="40" name="Google Shape;272;p30">
            <a:extLst>
              <a:ext uri="{FF2B5EF4-FFF2-40B4-BE49-F238E27FC236}">
                <a16:creationId xmlns:a16="http://schemas.microsoft.com/office/drawing/2014/main" id="{8F04CBE9-C9A0-2547-BACF-B70284141B4A}"/>
              </a:ext>
            </a:extLst>
          </p:cNvPr>
          <p:cNvSpPr/>
          <p:nvPr/>
        </p:nvSpPr>
        <p:spPr>
          <a:xfrm>
            <a:off x="8392163" y="1914559"/>
            <a:ext cx="284400" cy="1446900"/>
          </a:xfrm>
          <a:prstGeom prst="rect">
            <a:avLst/>
          </a:prstGeom>
          <a:gradFill>
            <a:gsLst>
              <a:gs pos="0">
                <a:srgbClr val="1A82B0"/>
              </a:gs>
              <a:gs pos="100000">
                <a:srgbClr val="9BD0F6"/>
              </a:gs>
            </a:gsLst>
            <a:lin ang="16200038" scaled="0"/>
          </a:gradFill>
          <a:ln w="9525" cap="flat" cmpd="sng">
            <a:solidFill>
              <a:srgbClr val="6DB7D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400" b="1" i="0" u="none" strike="noStrike" cap="none" dirty="0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b</a:t>
            </a:r>
            <a:endParaRPr sz="2400" b="1" i="0" u="none" strike="noStrike" cap="none" dirty="0">
              <a:solidFill>
                <a:schemeClr val="dk1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2788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33333E-6 L -0.00156 0.0493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245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7037E-6 L -0.00209 0.03936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96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07407E-6 L -0.00035 0.03009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505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/>
      <p:bldP spid="13" grpId="0"/>
      <p:bldP spid="14" grpId="0"/>
      <p:bldP spid="15" grpId="0"/>
      <p:bldP spid="23" grpId="0" animBg="1"/>
      <p:bldP spid="24" grpId="0" animBg="1"/>
      <p:bldP spid="25" grpId="0" animBg="1"/>
      <p:bldP spid="29" grpId="0" animBg="1"/>
      <p:bldP spid="30" grpId="0" animBg="1"/>
      <p:bldP spid="31" grpId="0" animBg="1"/>
      <p:bldP spid="41" grpId="0" animBg="1"/>
      <p:bldP spid="42" grpId="0" animBg="1"/>
      <p:bldP spid="43" grpId="0" animBg="1"/>
      <p:bldP spid="44" grpId="0"/>
      <p:bldP spid="45" grpId="0" animBg="1"/>
      <p:bldP spid="46" grpId="0" animBg="1"/>
      <p:bldP spid="47" grpId="0" animBg="1"/>
      <p:bldP spid="50" grpId="0" animBg="1"/>
      <p:bldP spid="38" grpId="0"/>
      <p:bldP spid="39" grpId="0" animBg="1"/>
      <p:bldP spid="4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3DF3F-7639-1E4B-9DF6-7FA3F355E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1143000"/>
          </a:xfrm>
        </p:spPr>
        <p:txBody>
          <a:bodyPr/>
          <a:lstStyle/>
          <a:p>
            <a:r>
              <a:rPr lang="en-US" altLang="zh-CN" dirty="0"/>
              <a:t>Distributed Matrix Vector Multiplication using LT Codes (Analysis)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E80710-F3E7-0145-8068-C6649B4936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4D2C7-8228-3740-8FD6-3E0CB2B8B4A1}" type="slidenum">
              <a:rPr lang="en-US" altLang="en-US" smtClean="0"/>
              <a:pPr/>
              <a:t>26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9C20AF-1EA4-474D-AB6F-40A9CD838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42081"/>
            <a:ext cx="4191000" cy="31432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403B7D03-6184-9749-A447-AFCFD95808A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22580514"/>
                  </p:ext>
                </p:extLst>
              </p:nvPr>
            </p:nvGraphicFramePr>
            <p:xfrm>
              <a:off x="5638800" y="1788216"/>
              <a:ext cx="2520412" cy="2650979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894339">
                      <a:extLst>
                        <a:ext uri="{9D8B030D-6E8A-4147-A177-3AD203B41FA5}">
                          <a16:colId xmlns:a16="http://schemas.microsoft.com/office/drawing/2014/main" val="4178764973"/>
                        </a:ext>
                      </a:extLst>
                    </a:gridCol>
                    <a:gridCol w="1626073">
                      <a:extLst>
                        <a:ext uri="{9D8B030D-6E8A-4147-A177-3AD203B41FA5}">
                          <a16:colId xmlns:a16="http://schemas.microsoft.com/office/drawing/2014/main" val="1348759042"/>
                        </a:ext>
                      </a:extLst>
                    </a:gridCol>
                  </a:tblGrid>
                  <a:tr h="3173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Scheme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E[T]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45959748"/>
                      </a:ext>
                    </a:extLst>
                  </a:tr>
                  <a:tr h="3173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err="1">
                              <a:solidFill>
                                <a:srgbClr val="C00000"/>
                              </a:solidFill>
                            </a:rPr>
                            <a:t>Uncoded</a:t>
                          </a:r>
                          <a:endParaRPr lang="en-US" sz="12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2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  <m:r>
                                      <a:rPr lang="en-US" sz="120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num>
                                  <m:den>
                                    <m:r>
                                      <a:rPr lang="en-US" sz="120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den>
                                </m:f>
                                <m:r>
                                  <a:rPr lang="en-US" sz="120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sz="12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20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den>
                                </m:f>
                                <m:r>
                                  <m:rPr>
                                    <m:nor/>
                                  </m:rPr>
                                  <a:rPr lang="en-US" sz="1200" smtClean="0">
                                    <a:solidFill>
                                      <a:srgbClr val="C00000"/>
                                    </a:solidFill>
                                  </a:rPr>
                                  <m:t>log</m:t>
                                </m:r>
                                <m:r>
                                  <a:rPr lang="en-US" sz="120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20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sz="120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2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7916455"/>
                      </a:ext>
                    </a:extLst>
                  </a:tr>
                  <a:tr h="3173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rgbClr val="00B050"/>
                              </a:solidFill>
                            </a:rPr>
                            <a:t>Ideal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  <m:r>
                                      <a:rPr lang="en-US" sz="120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num>
                                  <m:den>
                                    <m:r>
                                      <a:rPr lang="en-US" sz="120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den>
                                </m:f>
                                <m:r>
                                  <a:rPr lang="en-US" sz="120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20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200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20549270"/>
                      </a:ext>
                    </a:extLst>
                  </a:tr>
                  <a:tr h="3173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rgbClr val="FF912C"/>
                              </a:solidFill>
                            </a:rPr>
                            <a:t>Rep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200" i="1" smtClean="0">
                                        <a:solidFill>
                                          <a:srgbClr val="FF912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smtClean="0">
                                        <a:solidFill>
                                          <a:srgbClr val="FF912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  <m:r>
                                      <a:rPr lang="en-US" sz="1200" smtClean="0">
                                        <a:solidFill>
                                          <a:srgbClr val="FF912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𝑚𝑟</m:t>
                                    </m:r>
                                  </m:num>
                                  <m:den>
                                    <m:r>
                                      <a:rPr lang="en-US" sz="1200" smtClean="0">
                                        <a:solidFill>
                                          <a:srgbClr val="FF912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den>
                                </m:f>
                                <m:r>
                                  <a:rPr lang="en-US" sz="1200" smtClean="0">
                                    <a:solidFill>
                                      <a:srgbClr val="FF912C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sz="1200" i="1" smtClean="0">
                                        <a:solidFill>
                                          <a:srgbClr val="FF912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smtClean="0">
                                        <a:solidFill>
                                          <a:srgbClr val="FF912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200" smtClean="0">
                                        <a:solidFill>
                                          <a:srgbClr val="FF912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den>
                                </m:f>
                                <m:r>
                                  <m:rPr>
                                    <m:nor/>
                                  </m:rPr>
                                  <a:rPr lang="en-US" sz="1200" smtClean="0">
                                    <a:solidFill>
                                      <a:srgbClr val="FF912C"/>
                                    </a:solidFill>
                                  </a:rPr>
                                  <m:t>log</m:t>
                                </m:r>
                                <m:f>
                                  <m:fPr>
                                    <m:ctrlPr>
                                      <a:rPr lang="en-US" sz="1200" i="1" smtClean="0">
                                        <a:solidFill>
                                          <a:srgbClr val="FF912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smtClean="0">
                                        <a:solidFill>
                                          <a:srgbClr val="FF912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num>
                                  <m:den>
                                    <m:r>
                                      <a:rPr lang="en-US" sz="1200" smtClean="0">
                                        <a:solidFill>
                                          <a:srgbClr val="FF912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200" dirty="0">
                            <a:solidFill>
                              <a:srgbClr val="FF912C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87201874"/>
                      </a:ext>
                    </a:extLst>
                  </a:tr>
                  <a:tr h="3173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rgbClr val="FF18FF"/>
                              </a:solidFill>
                            </a:rPr>
                            <a:t>MDS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200" i="1" smtClean="0">
                                        <a:solidFill>
                                          <a:srgbClr val="FF18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smtClean="0">
                                        <a:solidFill>
                                          <a:srgbClr val="FF18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  <m:r>
                                      <a:rPr lang="en-US" sz="1200" smtClean="0">
                                        <a:solidFill>
                                          <a:srgbClr val="FF18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num>
                                  <m:den>
                                    <m:r>
                                      <a:rPr lang="en-US" sz="1200" smtClean="0">
                                        <a:solidFill>
                                          <a:srgbClr val="FF18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den>
                                </m:f>
                                <m:r>
                                  <a:rPr lang="en-US" sz="1200" smtClean="0">
                                    <a:solidFill>
                                      <a:srgbClr val="FF18FF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sz="1200" i="1" smtClean="0">
                                        <a:solidFill>
                                          <a:srgbClr val="FF18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smtClean="0">
                                        <a:solidFill>
                                          <a:srgbClr val="FF18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200" smtClean="0">
                                        <a:solidFill>
                                          <a:srgbClr val="FF18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den>
                                </m:f>
                                <m:r>
                                  <m:rPr>
                                    <m:nor/>
                                  </m:rPr>
                                  <a:rPr lang="en-US" sz="1200" smtClean="0">
                                    <a:solidFill>
                                      <a:srgbClr val="FF18FF"/>
                                    </a:solidFill>
                                  </a:rPr>
                                  <m:t>log</m:t>
                                </m:r>
                                <m:f>
                                  <m:fPr>
                                    <m:ctrlPr>
                                      <a:rPr lang="en-US" sz="1200" i="1" smtClean="0">
                                        <a:solidFill>
                                          <a:srgbClr val="FF18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smtClean="0">
                                        <a:solidFill>
                                          <a:srgbClr val="FF18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num>
                                  <m:den>
                                    <m:r>
                                      <a:rPr lang="en-US" sz="1200" smtClean="0">
                                        <a:solidFill>
                                          <a:srgbClr val="FF18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r>
                                      <a:rPr lang="en-US" sz="1200" smtClean="0">
                                        <a:solidFill>
                                          <a:srgbClr val="FF18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200" smtClean="0">
                                        <a:solidFill>
                                          <a:srgbClr val="FF18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200" dirty="0">
                            <a:solidFill>
                              <a:srgbClr val="FF18FF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65988591"/>
                      </a:ext>
                    </a:extLst>
                  </a:tr>
                  <a:tr h="3173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rgbClr val="0070C0"/>
                              </a:solidFill>
                            </a:rPr>
                            <a:t>LT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20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  <m:r>
                                      <a:rPr lang="en-US" sz="120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n-US" sz="120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(1+</m:t>
                                    </m:r>
                                    <m:r>
                                      <a:rPr lang="en-US" sz="120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  <m:r>
                                      <a:rPr lang="en-US" sz="120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lang="en-US" sz="120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den>
                                </m:f>
                                <m:r>
                                  <a:rPr lang="en-US" sz="120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sz="120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20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200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938350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403B7D03-6184-9749-A447-AFCFD95808A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22580514"/>
                  </p:ext>
                </p:extLst>
              </p:nvPr>
            </p:nvGraphicFramePr>
            <p:xfrm>
              <a:off x="5638800" y="1788216"/>
              <a:ext cx="2520412" cy="2650979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894339">
                      <a:extLst>
                        <a:ext uri="{9D8B030D-6E8A-4147-A177-3AD203B41FA5}">
                          <a16:colId xmlns:a16="http://schemas.microsoft.com/office/drawing/2014/main" val="4178764973"/>
                        </a:ext>
                      </a:extLst>
                    </a:gridCol>
                    <a:gridCol w="1626073">
                      <a:extLst>
                        <a:ext uri="{9D8B030D-6E8A-4147-A177-3AD203B41FA5}">
                          <a16:colId xmlns:a16="http://schemas.microsoft.com/office/drawing/2014/main" val="1348759042"/>
                        </a:ext>
                      </a:extLst>
                    </a:gridCol>
                  </a:tblGrid>
                  <a:tr h="3173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Scheme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E[T]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45959748"/>
                      </a:ext>
                    </a:extLst>
                  </a:tr>
                  <a:tr h="46577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err="1">
                              <a:solidFill>
                                <a:srgbClr val="C00000"/>
                              </a:solidFill>
                            </a:rPr>
                            <a:t>Uncoded</a:t>
                          </a:r>
                          <a:endParaRPr lang="en-US" sz="12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6250" t="-67568" r="-781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47916455"/>
                      </a:ext>
                    </a:extLst>
                  </a:tr>
                  <a:tr h="46577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rgbClr val="00B050"/>
                              </a:solidFill>
                            </a:rPr>
                            <a:t>Ideal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6250" t="-167568" r="-781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20549270"/>
                      </a:ext>
                    </a:extLst>
                  </a:tr>
                  <a:tr h="46577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rgbClr val="FF912C"/>
                              </a:solidFill>
                            </a:rPr>
                            <a:t>Rep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6250" t="-267568" r="-781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87201874"/>
                      </a:ext>
                    </a:extLst>
                  </a:tr>
                  <a:tr h="46577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rgbClr val="FF18FF"/>
                              </a:solidFill>
                            </a:rPr>
                            <a:t>MDS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6250" t="-367568" r="-781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65988591"/>
                      </a:ext>
                    </a:extLst>
                  </a:tr>
                  <a:tr h="47053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rgbClr val="0070C0"/>
                              </a:solidFill>
                            </a:rPr>
                            <a:t>LT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6250" t="-467568" r="-7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9383506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6F7A553-926D-4441-A06C-FADFDEAC884E}"/>
                  </a:ext>
                </a:extLst>
              </p:cNvPr>
              <p:cNvSpPr txBox="1"/>
              <p:nvPr/>
            </p:nvSpPr>
            <p:spPr>
              <a:xfrm>
                <a:off x="1433993" y="4949547"/>
                <a:ext cx="6276013" cy="7789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</m:d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LT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6F7A553-926D-4441-A06C-FADFDEAC88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3993" y="4949547"/>
                <a:ext cx="6276013" cy="778996"/>
              </a:xfrm>
              <a:prstGeom prst="rect">
                <a:avLst/>
              </a:prstGeom>
              <a:blipFill>
                <a:blip r:embed="rId4"/>
                <a:stretch>
                  <a:fillRect b="-1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192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56672-E044-204E-820C-DF0D571AC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441061"/>
            <a:ext cx="9067800" cy="994172"/>
          </a:xfrm>
        </p:spPr>
        <p:txBody>
          <a:bodyPr>
            <a:noAutofit/>
          </a:bodyPr>
          <a:lstStyle/>
          <a:p>
            <a:pPr algn="ctr"/>
            <a:r>
              <a:rPr lang="en-US" altLang="zh-CN" dirty="0"/>
              <a:t>Distributed Matrix Vector Multiplication using LT Codes (Experiments)</a:t>
            </a:r>
            <a:endParaRPr lang="en-US" dirty="0"/>
          </a:p>
        </p:txBody>
      </p:sp>
      <p:sp>
        <p:nvSpPr>
          <p:cNvPr id="95" name="Slide Number Placeholder 94">
            <a:extLst>
              <a:ext uri="{FF2B5EF4-FFF2-40B4-BE49-F238E27FC236}">
                <a16:creationId xmlns:a16="http://schemas.microsoft.com/office/drawing/2014/main" id="{E11CBE90-55BC-6446-9C5C-53A29073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139E903-7F29-7C41-8209-6F9299199A42}" type="slidenum">
              <a:rPr lang="en-US"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27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D85662-6E19-1B4F-859E-1FA480876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85" y="3339280"/>
            <a:ext cx="2994080" cy="22455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D72187A-904B-7A48-B7BD-36D2338F6555}"/>
              </a:ext>
            </a:extLst>
          </p:cNvPr>
          <p:cNvSpPr txBox="1"/>
          <p:nvPr/>
        </p:nvSpPr>
        <p:spPr>
          <a:xfrm>
            <a:off x="279587" y="1691372"/>
            <a:ext cx="8446927" cy="1787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prstClr val="black"/>
                </a:solidFill>
                <a:latin typeface="Corbel" panose="020B0503020204020204" pitchFamily="34" charset="0"/>
              </a:rPr>
              <a:t>Task:</a:t>
            </a:r>
            <a:r>
              <a:rPr lang="en-US" sz="1500" dirty="0">
                <a:solidFill>
                  <a:prstClr val="black"/>
                </a:solidFill>
                <a:latin typeface="Corbel" panose="020B0503020204020204" pitchFamily="34" charset="0"/>
              </a:rPr>
              <a:t> Distributed Matrix-Vector on the STL-10 Image Dataset (Each matrix row is an image)</a:t>
            </a:r>
          </a:p>
          <a:p>
            <a:pPr defTabSz="6858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prstClr val="black"/>
                </a:solidFill>
                <a:latin typeface="Corbel" panose="020B0503020204020204" pitchFamily="34" charset="0"/>
              </a:rPr>
              <a:t>Matrix Size: </a:t>
            </a:r>
            <a:r>
              <a:rPr lang="en-US" sz="1500" dirty="0">
                <a:solidFill>
                  <a:prstClr val="black"/>
                </a:solidFill>
                <a:latin typeface="Corbel" panose="020B0503020204020204" pitchFamily="34" charset="0"/>
              </a:rPr>
              <a:t>11760 x 9216</a:t>
            </a:r>
          </a:p>
          <a:p>
            <a:pPr defTabSz="6858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prstClr val="black"/>
                </a:solidFill>
                <a:latin typeface="Corbel" panose="020B0503020204020204" pitchFamily="34" charset="0"/>
              </a:rPr>
              <a:t>Worker Nodes: </a:t>
            </a:r>
            <a:r>
              <a:rPr lang="en-US" sz="1500" dirty="0">
                <a:solidFill>
                  <a:prstClr val="black"/>
                </a:solidFill>
                <a:latin typeface="Corbel" panose="020B0503020204020204" pitchFamily="34" charset="0"/>
              </a:rPr>
              <a:t>70 EC2 instances (t2.small)</a:t>
            </a:r>
          </a:p>
          <a:p>
            <a:pPr defTabSz="6858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prstClr val="black"/>
                </a:solidFill>
                <a:latin typeface="Corbel" panose="020B0503020204020204" pitchFamily="34" charset="0"/>
              </a:rPr>
              <a:t>Metric:</a:t>
            </a:r>
            <a:r>
              <a:rPr lang="en-US" sz="1500" dirty="0">
                <a:solidFill>
                  <a:prstClr val="black"/>
                </a:solidFill>
                <a:latin typeface="Corbel" panose="020B0503020204020204" pitchFamily="34" charset="0"/>
              </a:rPr>
              <a:t> Time required to complete enough row-vector products for successful decoding</a:t>
            </a:r>
          </a:p>
          <a:p>
            <a:pPr defTabSz="6858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prstClr val="black"/>
                </a:solidFill>
                <a:latin typeface="Corbel" panose="020B0503020204020204" pitchFamily="34" charset="0"/>
              </a:rPr>
              <a:t>Result:</a:t>
            </a:r>
            <a:r>
              <a:rPr lang="en-US" sz="1500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en-US" sz="1500" b="1" dirty="0">
                <a:solidFill>
                  <a:srgbClr val="00B050"/>
                </a:solidFill>
                <a:latin typeface="Corbel" panose="020B0503020204020204" pitchFamily="34" charset="0"/>
              </a:rPr>
              <a:t>3x- speedup </a:t>
            </a:r>
            <a:r>
              <a:rPr lang="en-US" sz="1500" dirty="0">
                <a:solidFill>
                  <a:prstClr val="black"/>
                </a:solidFill>
                <a:latin typeface="Corbel" panose="020B0503020204020204" pitchFamily="34" charset="0"/>
              </a:rPr>
              <a:t>achieved using LT Codes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9CF05E-B866-B346-BF6D-39477F9474EB}"/>
              </a:ext>
            </a:extLst>
          </p:cNvPr>
          <p:cNvSpPr txBox="1"/>
          <p:nvPr/>
        </p:nvSpPr>
        <p:spPr>
          <a:xfrm>
            <a:off x="208799" y="5646947"/>
            <a:ext cx="30182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500" b="1" dirty="0">
                <a:solidFill>
                  <a:prstClr val="black"/>
                </a:solidFill>
                <a:latin typeface="Corbel" panose="020B0503020204020204" pitchFamily="34" charset="0"/>
                <a:ea typeface="等线" panose="02010600030101010101" pitchFamily="2" charset="-122"/>
              </a:rPr>
              <a:t>LT Coded Computation achieves lowest latency!</a:t>
            </a:r>
            <a:endParaRPr lang="en-US" sz="1500" b="1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15BF23-0437-0542-804C-59AC02E6AF67}"/>
              </a:ext>
            </a:extLst>
          </p:cNvPr>
          <p:cNvSpPr txBox="1"/>
          <p:nvPr/>
        </p:nvSpPr>
        <p:spPr>
          <a:xfrm>
            <a:off x="3566615" y="5584840"/>
            <a:ext cx="52452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500" b="1" dirty="0">
                <a:solidFill>
                  <a:prstClr val="black"/>
                </a:solidFill>
                <a:latin typeface="Corbel" panose="020B0503020204020204" pitchFamily="34" charset="0"/>
                <a:ea typeface="等线" panose="02010600030101010101" pitchFamily="2" charset="-122"/>
              </a:rPr>
              <a:t>LT Coded Computation ensures better load balancing!</a:t>
            </a:r>
            <a:endParaRPr lang="en-US" sz="1500" b="1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854AE36-3976-4B4B-84C3-0DE164A5B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208" y="3487171"/>
            <a:ext cx="2749011" cy="2061758"/>
          </a:xfrm>
          <a:prstGeom prst="rect">
            <a:avLst/>
          </a:prstGeom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F56CD3A-985F-FE4A-81B9-E83742285C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9219" y="3487171"/>
            <a:ext cx="2749012" cy="2061758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AC33A95-C52F-6248-8157-1B64247B242F}"/>
              </a:ext>
            </a:extLst>
          </p:cNvPr>
          <p:cNvSpPr/>
          <p:nvPr/>
        </p:nvSpPr>
        <p:spPr>
          <a:xfrm>
            <a:off x="5214704" y="3792403"/>
            <a:ext cx="634994" cy="17048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Corbel" panose="020B0503020204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7B42865-5EF6-0B41-A7A3-09B9138A55DF}"/>
              </a:ext>
            </a:extLst>
          </p:cNvPr>
          <p:cNvSpPr/>
          <p:nvPr/>
        </p:nvSpPr>
        <p:spPr>
          <a:xfrm>
            <a:off x="7973460" y="3792403"/>
            <a:ext cx="625859" cy="17048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Corbel" panose="020B0503020204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E26735-2F79-EE40-BA5F-3F0981A701A8}"/>
              </a:ext>
            </a:extLst>
          </p:cNvPr>
          <p:cNvSpPr/>
          <p:nvPr/>
        </p:nvSpPr>
        <p:spPr>
          <a:xfrm>
            <a:off x="3810000" y="3962400"/>
            <a:ext cx="2082076" cy="1359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Corbel" panose="020B0503020204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9528346-3E4A-B245-A8F7-7D83B0DE86AE}"/>
              </a:ext>
            </a:extLst>
          </p:cNvPr>
          <p:cNvSpPr/>
          <p:nvPr/>
        </p:nvSpPr>
        <p:spPr>
          <a:xfrm>
            <a:off x="6559011" y="3951854"/>
            <a:ext cx="2082076" cy="1370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Corbel" panose="020B0503020204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C2F26E2-B582-5544-8286-9FAB9057865D}"/>
              </a:ext>
            </a:extLst>
          </p:cNvPr>
          <p:cNvCxnSpPr/>
          <p:nvPr/>
        </p:nvCxnSpPr>
        <p:spPr>
          <a:xfrm>
            <a:off x="3902989" y="4942184"/>
            <a:ext cx="1917916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748BEB9-0FB3-6143-818B-2AFD0B03AD4C}"/>
              </a:ext>
            </a:extLst>
          </p:cNvPr>
          <p:cNvCxnSpPr>
            <a:cxnSpLocks/>
          </p:cNvCxnSpPr>
          <p:nvPr/>
        </p:nvCxnSpPr>
        <p:spPr>
          <a:xfrm>
            <a:off x="6698495" y="4942184"/>
            <a:ext cx="1865609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B0609E5-5289-584E-8F61-3E7532CA584B}"/>
              </a:ext>
            </a:extLst>
          </p:cNvPr>
          <p:cNvCxnSpPr>
            <a:cxnSpLocks/>
          </p:cNvCxnSpPr>
          <p:nvPr/>
        </p:nvCxnSpPr>
        <p:spPr>
          <a:xfrm>
            <a:off x="5274590" y="3879581"/>
            <a:ext cx="215039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ACCBA7C-87FB-7C48-A015-4906914012A6}"/>
              </a:ext>
            </a:extLst>
          </p:cNvPr>
          <p:cNvCxnSpPr>
            <a:cxnSpLocks/>
          </p:cNvCxnSpPr>
          <p:nvPr/>
        </p:nvCxnSpPr>
        <p:spPr>
          <a:xfrm>
            <a:off x="8023601" y="3878612"/>
            <a:ext cx="215039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1AF6C407-04C6-5A48-A0A4-8B683A00C6DA}"/>
              </a:ext>
            </a:extLst>
          </p:cNvPr>
          <p:cNvSpPr/>
          <p:nvPr/>
        </p:nvSpPr>
        <p:spPr>
          <a:xfrm>
            <a:off x="5222626" y="3794340"/>
            <a:ext cx="627682" cy="339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Corbel" panose="020B0503020204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8998366-619C-4042-8B7A-1DAAEA763113}"/>
              </a:ext>
            </a:extLst>
          </p:cNvPr>
          <p:cNvSpPr/>
          <p:nvPr/>
        </p:nvSpPr>
        <p:spPr>
          <a:xfrm>
            <a:off x="7975513" y="3792403"/>
            <a:ext cx="627682" cy="339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783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7" grpId="0" animBg="1"/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ECAD0-14BC-7643-B812-B53A11F36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8600"/>
            <a:ext cx="8610600" cy="1143000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071E5-8F7C-2F46-B71C-94EF51BA4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489129"/>
            <a:ext cx="8610600" cy="41148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dirty="0"/>
              <a:t>Our Contribution: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Proposed a novel scheme for distributed matrix-vector multiplication using LT Codes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Our scheme achieves a </a:t>
            </a:r>
            <a:r>
              <a:rPr lang="en-US" sz="2000" b="1" dirty="0"/>
              <a:t>3x- speedup </a:t>
            </a:r>
            <a:r>
              <a:rPr lang="en-US" sz="2000" dirty="0"/>
              <a:t>over the naive (</a:t>
            </a:r>
            <a:r>
              <a:rPr lang="en-US" sz="2000" dirty="0" err="1"/>
              <a:t>uncoded</a:t>
            </a:r>
            <a:r>
              <a:rPr lang="en-US" sz="2000" dirty="0"/>
              <a:t>) approach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Partial work of all nodes (fast and slow) is efficiently utilized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Future Work: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Extension to Sparse Matrix-Vector multiplication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Extension to non-linear computations (For </a:t>
            </a:r>
            <a:r>
              <a:rPr lang="en-US" sz="2000" dirty="0" err="1"/>
              <a:t>eg.</a:t>
            </a:r>
            <a:r>
              <a:rPr lang="en-US" sz="2000" dirty="0"/>
              <a:t> Distributed DNN Inference)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918E36-2337-7F4D-BABA-48363B9F40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4D2C7-8228-3740-8FD6-3E0CB2B8B4A1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078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6600C-47AA-7E46-8526-72211FC1A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Soliton 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F4B7BF7-44A1-C943-AEA6-03A0777D44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1400" dirty="0"/>
                  <a:t>Ideal Soliton distribution:</a:t>
                </a:r>
                <a:br>
                  <a:rPr lang="en-US" sz="1400" dirty="0"/>
                </a:b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eqArrPr>
                          <m:e>
                            <m:f>
                              <m:f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den>
                            </m:f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=1</m:t>
                            </m:r>
                          </m:e>
                          <m:e>
                            <m:f>
                              <m:f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−1)</m:t>
                                </m:r>
                              </m:den>
                            </m:f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=2,…,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</m:eqArr>
                      </m:e>
                    </m:d>
                  </m:oMath>
                </a14:m>
                <a:endParaRPr lang="en-US" sz="1400" dirty="0"/>
              </a:p>
              <a:p>
                <a:endParaRPr lang="en-US" sz="1400" dirty="0"/>
              </a:p>
              <a:p>
                <a:r>
                  <a:rPr lang="en-US" sz="1400" dirty="0"/>
                  <a:t>Robust Soliton Distribution:</a:t>
                </a:r>
                <a:br>
                  <a:rPr lang="en-US" sz="1400" dirty="0"/>
                </a:b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br>
                  <a:rPr lang="en-US" sz="1400" dirty="0"/>
                </a:b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𝑣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f>
                              <m:f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num>
                              <m:den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𝑖𝑚</m:t>
                                </m:r>
                              </m:den>
                            </m:f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=1,…,</m:t>
                            </m:r>
                            <m:f>
                              <m:f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num>
                              <m:den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den>
                            </m:f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f>
                              <m:f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𝑅𝑙𝑛</m:t>
                                </m:r>
                                <m:d>
                                  <m:d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num>
                                      <m:den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𝛿</m:t>
                                        </m:r>
                                      </m:den>
                                    </m:f>
                                  </m:e>
                                </m:d>
                              </m:num>
                              <m:den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den>
                            </m:f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m:rPr>
                                <m:nor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otherwise</m:t>
                            </m:r>
                          </m:e>
                        </m:eqArr>
                      </m:e>
                    </m:d>
                  </m:oMath>
                </a14:m>
                <a:br>
                  <a:rPr lang="en-US" sz="1400" dirty="0"/>
                </a:br>
                <a:br>
                  <a:rPr lang="en-US" sz="1400" dirty="0"/>
                </a:br>
                <a:endParaRPr lang="en-US" sz="1400" dirty="0"/>
              </a:p>
              <a:p>
                <a:r>
                  <a:rPr lang="en-US" sz="1400" dirty="0"/>
                  <a:t>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(</m:t>
                    </m:r>
                    <m:rad>
                      <m:radPr>
                        <m:degHide m:val="on"/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rad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ln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r>
                  <a:rPr lang="en-US" sz="1400" dirty="0"/>
                  <a:t> encoding symbols, the probability of successful decoding is at least </a:t>
                </a:r>
                <a14:m>
                  <m:oMath xmlns:m="http://schemas.openxmlformats.org/officeDocument/2006/math">
                    <m: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1−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F4B7BF7-44A1-C943-AEA6-03A0777D44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95" t="-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0221E8-E8C8-AD4B-ADC9-867284002C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4D2C7-8228-3740-8FD6-3E0CB2B8B4A1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1424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00237-BEA7-E54C-A816-E0862C9A8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/>
          <a:lstStyle/>
          <a:p>
            <a:r>
              <a:rPr lang="en-US" dirty="0"/>
              <a:t>Distributed Matrix-Vector Multiplication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4D60E-4B14-C24E-9DFA-454C34EFC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00200"/>
            <a:ext cx="8915400" cy="4114800"/>
          </a:xfrm>
        </p:spPr>
        <p:txBody>
          <a:bodyPr/>
          <a:lstStyle/>
          <a:p>
            <a:r>
              <a:rPr lang="en-US" sz="2000" dirty="0">
                <a:latin typeface="Corbel" panose="020B0503020204020204" pitchFamily="34" charset="0"/>
              </a:rPr>
              <a:t>Large matrices take up a lot of memory, and are stored in a distributed fashion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Corbel" panose="020B0503020204020204" pitchFamily="34" charset="0"/>
              </a:rPr>
              <a:t>For </a:t>
            </a:r>
            <a:r>
              <a:rPr lang="en-US" sz="2000" dirty="0" err="1">
                <a:latin typeface="Corbel" panose="020B0503020204020204" pitchFamily="34" charset="0"/>
              </a:rPr>
              <a:t>eg.</a:t>
            </a:r>
            <a:r>
              <a:rPr lang="en-US" sz="2000" dirty="0">
                <a:latin typeface="Corbel" panose="020B0503020204020204" pitchFamily="34" charset="0"/>
              </a:rPr>
              <a:t> Web crawlers have estimated the web graph to have 3.83 billion vertices (&gt; 10 billion GB) as of 2015</a:t>
            </a:r>
            <a:r>
              <a:rPr lang="en-US" sz="2000" baseline="30000" dirty="0">
                <a:latin typeface="Corbel" panose="020B0503020204020204" pitchFamily="34" charset="0"/>
              </a:rPr>
              <a:t>[1]</a:t>
            </a:r>
            <a:endParaRPr lang="en-US" sz="2000" dirty="0">
              <a:latin typeface="Corbel" panose="020B0503020204020204" pitchFamily="34" charset="0"/>
            </a:endParaRPr>
          </a:p>
          <a:p>
            <a:r>
              <a:rPr lang="en-US" sz="2000" dirty="0">
                <a:latin typeface="Corbel" panose="020B0503020204020204" pitchFamily="34" charset="0"/>
              </a:rPr>
              <a:t>To compute the product </a:t>
            </a:r>
            <a:r>
              <a:rPr lang="en-US" sz="2000" b="1" dirty="0">
                <a:latin typeface="Corbel" panose="020B0503020204020204" pitchFamily="34" charset="0"/>
              </a:rPr>
              <a:t>b = Ax </a:t>
            </a:r>
            <a:r>
              <a:rPr lang="en-US" sz="2000" dirty="0">
                <a:latin typeface="Corbel" panose="020B0503020204020204" pitchFamily="34" charset="0"/>
              </a:rPr>
              <a:t>each submatrix is multiplied with </a:t>
            </a:r>
            <a:r>
              <a:rPr lang="en-US" sz="2000" b="1" dirty="0">
                <a:latin typeface="Corbel" panose="020B0503020204020204" pitchFamily="34" charset="0"/>
              </a:rPr>
              <a:t>x </a:t>
            </a:r>
            <a:r>
              <a:rPr lang="en-US" sz="2000" dirty="0">
                <a:latin typeface="Corbel" panose="020B0503020204020204" pitchFamily="34" charset="0"/>
              </a:rPr>
              <a:t>in parallel and the results are aggregated to obtain the final product</a:t>
            </a:r>
            <a:endParaRPr lang="en-US" sz="2000" b="1" dirty="0">
              <a:latin typeface="Corbel" panose="020B0503020204020204" pitchFamily="34" charset="0"/>
            </a:endParaRPr>
          </a:p>
        </p:txBody>
      </p:sp>
      <p:pic>
        <p:nvPicPr>
          <p:cNvPr id="4" name="Google Shape;248;p30" descr="server.jpg">
            <a:extLst>
              <a:ext uri="{FF2B5EF4-FFF2-40B4-BE49-F238E27FC236}">
                <a16:creationId xmlns:a16="http://schemas.microsoft.com/office/drawing/2014/main" id="{F87C8ED2-D14B-2B4D-812B-B17D19EC393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24506" y="4034685"/>
            <a:ext cx="324994" cy="320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49;p30" descr="server.jpg">
            <a:extLst>
              <a:ext uri="{FF2B5EF4-FFF2-40B4-BE49-F238E27FC236}">
                <a16:creationId xmlns:a16="http://schemas.microsoft.com/office/drawing/2014/main" id="{CC515D16-8AF4-3044-8465-5570135B872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09600" y="4759690"/>
            <a:ext cx="324994" cy="320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50;p30" descr="server.jpg">
            <a:extLst>
              <a:ext uri="{FF2B5EF4-FFF2-40B4-BE49-F238E27FC236}">
                <a16:creationId xmlns:a16="http://schemas.microsoft.com/office/drawing/2014/main" id="{B0E59B53-91CA-8345-A21A-C153E057927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24498" y="5592796"/>
            <a:ext cx="324994" cy="32079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51;p30">
            <a:extLst>
              <a:ext uri="{FF2B5EF4-FFF2-40B4-BE49-F238E27FC236}">
                <a16:creationId xmlns:a16="http://schemas.microsoft.com/office/drawing/2014/main" id="{904909FE-9353-224A-B997-733F992A9EEC}"/>
              </a:ext>
            </a:extLst>
          </p:cNvPr>
          <p:cNvSpPr/>
          <p:nvPr/>
        </p:nvSpPr>
        <p:spPr>
          <a:xfrm>
            <a:off x="3424032" y="4010278"/>
            <a:ext cx="1074414" cy="324900"/>
          </a:xfrm>
          <a:prstGeom prst="rect">
            <a:avLst/>
          </a:prstGeom>
          <a:solidFill>
            <a:srgbClr val="D5FB82"/>
          </a:solidFill>
          <a:ln w="9525" cap="flat" cmpd="sng">
            <a:solidFill>
              <a:srgbClr val="277A9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800" b="1" i="0" u="none" strike="noStrike" cap="none" dirty="0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A</a:t>
            </a:r>
            <a:r>
              <a:rPr lang="en" sz="2800" b="1" i="0" u="none" strike="noStrike" cap="none" baseline="-25000" dirty="0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1</a:t>
            </a:r>
            <a:endParaRPr sz="2800" b="1" i="0" u="none" strike="noStrike" cap="none" baseline="-25000" dirty="0">
              <a:solidFill>
                <a:schemeClr val="dk1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252;p30">
            <a:extLst>
              <a:ext uri="{FF2B5EF4-FFF2-40B4-BE49-F238E27FC236}">
                <a16:creationId xmlns:a16="http://schemas.microsoft.com/office/drawing/2014/main" id="{6201CD23-8D9E-DA42-BDE1-6446ED3B8C0F}"/>
              </a:ext>
            </a:extLst>
          </p:cNvPr>
          <p:cNvSpPr/>
          <p:nvPr/>
        </p:nvSpPr>
        <p:spPr>
          <a:xfrm>
            <a:off x="3437340" y="4770817"/>
            <a:ext cx="1056194" cy="320700"/>
          </a:xfrm>
          <a:prstGeom prst="rect">
            <a:avLst/>
          </a:prstGeom>
          <a:solidFill>
            <a:srgbClr val="D5FB82"/>
          </a:solidFill>
          <a:ln w="9525" cap="flat" cmpd="sng">
            <a:solidFill>
              <a:srgbClr val="277A9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800" b="1" i="0" u="none" strike="noStrike" cap="none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A</a:t>
            </a:r>
            <a:r>
              <a:rPr lang="en" sz="2800" b="1" i="0" u="none" strike="noStrike" cap="none" baseline="-25000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2</a:t>
            </a:r>
            <a:endParaRPr sz="2800" b="1" i="0" u="none" strike="noStrike" cap="none" baseline="-25000">
              <a:solidFill>
                <a:schemeClr val="dk1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Google Shape;253;p30">
            <a:extLst>
              <a:ext uri="{FF2B5EF4-FFF2-40B4-BE49-F238E27FC236}">
                <a16:creationId xmlns:a16="http://schemas.microsoft.com/office/drawing/2014/main" id="{3893C04F-2651-1746-AE83-D3D9EB5B48CC}"/>
              </a:ext>
            </a:extLst>
          </p:cNvPr>
          <p:cNvSpPr/>
          <p:nvPr/>
        </p:nvSpPr>
        <p:spPr>
          <a:xfrm>
            <a:off x="3424905" y="5508362"/>
            <a:ext cx="1074414" cy="320700"/>
          </a:xfrm>
          <a:prstGeom prst="rect">
            <a:avLst/>
          </a:prstGeom>
          <a:solidFill>
            <a:srgbClr val="D5FB82"/>
          </a:solidFill>
          <a:ln w="9525" cap="flat" cmpd="sng">
            <a:solidFill>
              <a:srgbClr val="277A9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800" b="1" i="0" u="none" strike="noStrike" cap="none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A</a:t>
            </a:r>
            <a:r>
              <a:rPr lang="en" sz="2800" b="1" i="0" u="none" strike="noStrike" cap="none" baseline="-25000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3</a:t>
            </a:r>
            <a:endParaRPr sz="2800" b="1" i="0" u="none" strike="noStrike" cap="none" baseline="-25000">
              <a:solidFill>
                <a:schemeClr val="dk1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254;p30">
            <a:extLst>
              <a:ext uri="{FF2B5EF4-FFF2-40B4-BE49-F238E27FC236}">
                <a16:creationId xmlns:a16="http://schemas.microsoft.com/office/drawing/2014/main" id="{DD941753-FFBC-374C-B436-92EEFA3D8920}"/>
              </a:ext>
            </a:extLst>
          </p:cNvPr>
          <p:cNvSpPr/>
          <p:nvPr/>
        </p:nvSpPr>
        <p:spPr>
          <a:xfrm>
            <a:off x="4593103" y="3976941"/>
            <a:ext cx="284400" cy="614400"/>
          </a:xfrm>
          <a:prstGeom prst="rect">
            <a:avLst/>
          </a:prstGeom>
          <a:gradFill>
            <a:gsLst>
              <a:gs pos="0">
                <a:srgbClr val="1A82B0"/>
              </a:gs>
              <a:gs pos="100000">
                <a:srgbClr val="9BD0F6"/>
              </a:gs>
            </a:gsLst>
            <a:lin ang="16200038" scaled="0"/>
          </a:gradFill>
          <a:ln w="9525" cap="flat" cmpd="sng">
            <a:solidFill>
              <a:srgbClr val="6DB7D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400" b="1" i="0" u="none" strike="noStrike" cap="none" dirty="0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x</a:t>
            </a:r>
            <a:endParaRPr sz="2400" b="1" i="0" u="none" strike="noStrike" cap="none" dirty="0">
              <a:solidFill>
                <a:schemeClr val="dk1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Google Shape;255;p30">
            <a:extLst>
              <a:ext uri="{FF2B5EF4-FFF2-40B4-BE49-F238E27FC236}">
                <a16:creationId xmlns:a16="http://schemas.microsoft.com/office/drawing/2014/main" id="{62478696-AC2C-C64F-9586-A7BA73659A51}"/>
              </a:ext>
            </a:extLst>
          </p:cNvPr>
          <p:cNvSpPr/>
          <p:nvPr/>
        </p:nvSpPr>
        <p:spPr>
          <a:xfrm>
            <a:off x="4584258" y="4725590"/>
            <a:ext cx="284400" cy="614400"/>
          </a:xfrm>
          <a:prstGeom prst="rect">
            <a:avLst/>
          </a:prstGeom>
          <a:gradFill>
            <a:gsLst>
              <a:gs pos="0">
                <a:srgbClr val="1A82B0"/>
              </a:gs>
              <a:gs pos="100000">
                <a:srgbClr val="9BD0F6"/>
              </a:gs>
            </a:gsLst>
            <a:lin ang="16200038" scaled="0"/>
          </a:gradFill>
          <a:ln w="9525" cap="flat" cmpd="sng">
            <a:solidFill>
              <a:srgbClr val="6DB7D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400" b="1" i="0" u="none" strike="noStrike" cap="none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x</a:t>
            </a:r>
            <a:endParaRPr sz="2400" b="1" i="0" u="none" strike="noStrike" cap="none">
              <a:solidFill>
                <a:schemeClr val="dk1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" name="Google Shape;256;p30">
            <a:extLst>
              <a:ext uri="{FF2B5EF4-FFF2-40B4-BE49-F238E27FC236}">
                <a16:creationId xmlns:a16="http://schemas.microsoft.com/office/drawing/2014/main" id="{6061BA3B-50D0-0F4D-BD49-D75C7350E07F}"/>
              </a:ext>
            </a:extLst>
          </p:cNvPr>
          <p:cNvSpPr/>
          <p:nvPr/>
        </p:nvSpPr>
        <p:spPr>
          <a:xfrm>
            <a:off x="4590079" y="5475573"/>
            <a:ext cx="284400" cy="614400"/>
          </a:xfrm>
          <a:prstGeom prst="rect">
            <a:avLst/>
          </a:prstGeom>
          <a:gradFill>
            <a:gsLst>
              <a:gs pos="0">
                <a:srgbClr val="1A82B0"/>
              </a:gs>
              <a:gs pos="100000">
                <a:srgbClr val="9BD0F6"/>
              </a:gs>
            </a:gsLst>
            <a:lin ang="16200038" scaled="0"/>
          </a:gradFill>
          <a:ln w="9525" cap="flat" cmpd="sng">
            <a:solidFill>
              <a:srgbClr val="6DB7D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400" b="1" i="0" u="none" strike="noStrike" cap="none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x</a:t>
            </a:r>
            <a:endParaRPr sz="2400" b="1" i="0" u="none" strike="noStrike" cap="none">
              <a:solidFill>
                <a:schemeClr val="dk1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" name="Google Shape;257;p30">
            <a:extLst>
              <a:ext uri="{FF2B5EF4-FFF2-40B4-BE49-F238E27FC236}">
                <a16:creationId xmlns:a16="http://schemas.microsoft.com/office/drawing/2014/main" id="{3035EBC4-8969-E646-97FC-BCE9C2CE3E97}"/>
              </a:ext>
            </a:extLst>
          </p:cNvPr>
          <p:cNvSpPr txBox="1"/>
          <p:nvPr/>
        </p:nvSpPr>
        <p:spPr>
          <a:xfrm>
            <a:off x="4848530" y="3934911"/>
            <a:ext cx="433200" cy="3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258;p30">
            <a:extLst>
              <a:ext uri="{FF2B5EF4-FFF2-40B4-BE49-F238E27FC236}">
                <a16:creationId xmlns:a16="http://schemas.microsoft.com/office/drawing/2014/main" id="{418BE5D3-2BBF-AE48-860E-6EEDFC9CC86A}"/>
              </a:ext>
            </a:extLst>
          </p:cNvPr>
          <p:cNvSpPr/>
          <p:nvPr/>
        </p:nvSpPr>
        <p:spPr>
          <a:xfrm>
            <a:off x="5295104" y="4072350"/>
            <a:ext cx="433199" cy="441000"/>
          </a:xfrm>
          <a:prstGeom prst="rect">
            <a:avLst/>
          </a:prstGeom>
          <a:gradFill>
            <a:gsLst>
              <a:gs pos="0">
                <a:srgbClr val="1A82B0"/>
              </a:gs>
              <a:gs pos="100000">
                <a:srgbClr val="9BD0F6"/>
              </a:gs>
            </a:gsLst>
            <a:lin ang="16200038" scaled="0"/>
          </a:gradFill>
          <a:ln w="9525" cap="flat" cmpd="sng">
            <a:solidFill>
              <a:srgbClr val="6DB7D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000" b="1" i="0" u="none" strike="noStrike" cap="none" dirty="0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b</a:t>
            </a:r>
            <a:r>
              <a:rPr lang="en" sz="2000" b="1" i="0" u="none" strike="noStrike" cap="none" baseline="-25000" dirty="0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1</a:t>
            </a:r>
            <a:endParaRPr sz="2000" b="1" i="0" u="none" strike="noStrike" cap="none" dirty="0">
              <a:solidFill>
                <a:schemeClr val="dk1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" name="Google Shape;259;p30">
            <a:extLst>
              <a:ext uri="{FF2B5EF4-FFF2-40B4-BE49-F238E27FC236}">
                <a16:creationId xmlns:a16="http://schemas.microsoft.com/office/drawing/2014/main" id="{865CDC7E-96B6-CC4C-B98F-57D2D900BF05}"/>
              </a:ext>
            </a:extLst>
          </p:cNvPr>
          <p:cNvSpPr txBox="1"/>
          <p:nvPr/>
        </p:nvSpPr>
        <p:spPr>
          <a:xfrm>
            <a:off x="4847182" y="4672239"/>
            <a:ext cx="433200" cy="3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260;p30">
            <a:extLst>
              <a:ext uri="{FF2B5EF4-FFF2-40B4-BE49-F238E27FC236}">
                <a16:creationId xmlns:a16="http://schemas.microsoft.com/office/drawing/2014/main" id="{7795706C-E3A4-0444-A592-2585B3898C1D}"/>
              </a:ext>
            </a:extLst>
          </p:cNvPr>
          <p:cNvSpPr/>
          <p:nvPr/>
        </p:nvSpPr>
        <p:spPr>
          <a:xfrm>
            <a:off x="5295104" y="4798238"/>
            <a:ext cx="433200" cy="441000"/>
          </a:xfrm>
          <a:prstGeom prst="rect">
            <a:avLst/>
          </a:prstGeom>
          <a:gradFill>
            <a:gsLst>
              <a:gs pos="0">
                <a:srgbClr val="1A82B0"/>
              </a:gs>
              <a:gs pos="100000">
                <a:srgbClr val="9BD0F6"/>
              </a:gs>
            </a:gsLst>
            <a:lin ang="16200038" scaled="0"/>
          </a:gradFill>
          <a:ln w="9525" cap="flat" cmpd="sng">
            <a:solidFill>
              <a:srgbClr val="6DB7D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000" b="1" i="0" u="none" strike="noStrike" cap="none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b</a:t>
            </a:r>
            <a:r>
              <a:rPr lang="en" sz="2000" b="1" i="0" u="none" strike="noStrike" cap="none" baseline="-25000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2</a:t>
            </a:r>
            <a:endParaRPr sz="2000" b="1" i="0" u="none" strike="noStrike" cap="none">
              <a:solidFill>
                <a:schemeClr val="dk1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" name="Google Shape;261;p30">
            <a:extLst>
              <a:ext uri="{FF2B5EF4-FFF2-40B4-BE49-F238E27FC236}">
                <a16:creationId xmlns:a16="http://schemas.microsoft.com/office/drawing/2014/main" id="{208A3525-5540-7445-87E2-FE5B12EE2C50}"/>
              </a:ext>
            </a:extLst>
          </p:cNvPr>
          <p:cNvSpPr txBox="1"/>
          <p:nvPr/>
        </p:nvSpPr>
        <p:spPr>
          <a:xfrm>
            <a:off x="4842443" y="5432236"/>
            <a:ext cx="433200" cy="3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262;p30">
            <a:extLst>
              <a:ext uri="{FF2B5EF4-FFF2-40B4-BE49-F238E27FC236}">
                <a16:creationId xmlns:a16="http://schemas.microsoft.com/office/drawing/2014/main" id="{F7FC0E1F-7F30-2E40-B60E-D674E8A9E3CA}"/>
              </a:ext>
            </a:extLst>
          </p:cNvPr>
          <p:cNvSpPr/>
          <p:nvPr/>
        </p:nvSpPr>
        <p:spPr>
          <a:xfrm>
            <a:off x="5300925" y="5568827"/>
            <a:ext cx="433200" cy="441000"/>
          </a:xfrm>
          <a:prstGeom prst="rect">
            <a:avLst/>
          </a:prstGeom>
          <a:gradFill>
            <a:gsLst>
              <a:gs pos="0">
                <a:srgbClr val="1A82B0"/>
              </a:gs>
              <a:gs pos="100000">
                <a:srgbClr val="9BD0F6"/>
              </a:gs>
            </a:gsLst>
            <a:lin ang="16200038" scaled="0"/>
          </a:gradFill>
          <a:ln w="9525" cap="flat" cmpd="sng">
            <a:solidFill>
              <a:srgbClr val="6DB7D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000" b="1" i="0" u="none" strike="noStrike" cap="none" dirty="0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b</a:t>
            </a:r>
            <a:r>
              <a:rPr lang="en" sz="2000" b="1" i="0" u="none" strike="noStrike" cap="none" baseline="-25000" dirty="0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3</a:t>
            </a:r>
            <a:endParaRPr sz="2000" b="1" i="0" u="none" strike="noStrike" cap="none" dirty="0">
              <a:solidFill>
                <a:schemeClr val="dk1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9" name="Google Shape;263;p30">
            <a:extLst>
              <a:ext uri="{FF2B5EF4-FFF2-40B4-BE49-F238E27FC236}">
                <a16:creationId xmlns:a16="http://schemas.microsoft.com/office/drawing/2014/main" id="{8CCC4225-F7A3-304D-9EC2-07834E6BF8E4}"/>
              </a:ext>
            </a:extLst>
          </p:cNvPr>
          <p:cNvCxnSpPr>
            <a:cxnSpLocks/>
          </p:cNvCxnSpPr>
          <p:nvPr/>
        </p:nvCxnSpPr>
        <p:spPr>
          <a:xfrm>
            <a:off x="5797923" y="4342601"/>
            <a:ext cx="413945" cy="799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" name="Google Shape;264;p30">
            <a:extLst>
              <a:ext uri="{FF2B5EF4-FFF2-40B4-BE49-F238E27FC236}">
                <a16:creationId xmlns:a16="http://schemas.microsoft.com/office/drawing/2014/main" id="{06992B76-3E4C-8441-8626-030346BC018C}"/>
              </a:ext>
            </a:extLst>
          </p:cNvPr>
          <p:cNvCxnSpPr>
            <a:cxnSpLocks/>
          </p:cNvCxnSpPr>
          <p:nvPr/>
        </p:nvCxnSpPr>
        <p:spPr>
          <a:xfrm>
            <a:off x="5797923" y="5757136"/>
            <a:ext cx="411111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" name="Google Shape;265;p30">
            <a:extLst>
              <a:ext uri="{FF2B5EF4-FFF2-40B4-BE49-F238E27FC236}">
                <a16:creationId xmlns:a16="http://schemas.microsoft.com/office/drawing/2014/main" id="{CEBD5CCC-7FF9-734A-A497-70DF66461942}"/>
              </a:ext>
            </a:extLst>
          </p:cNvPr>
          <p:cNvCxnSpPr/>
          <p:nvPr/>
        </p:nvCxnSpPr>
        <p:spPr>
          <a:xfrm>
            <a:off x="6207233" y="4331289"/>
            <a:ext cx="522000" cy="5751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2" name="Google Shape;266;p30">
            <a:extLst>
              <a:ext uri="{FF2B5EF4-FFF2-40B4-BE49-F238E27FC236}">
                <a16:creationId xmlns:a16="http://schemas.microsoft.com/office/drawing/2014/main" id="{7DA472F5-7F7C-CC4A-B6F4-AB50AD9B5F04}"/>
              </a:ext>
            </a:extLst>
          </p:cNvPr>
          <p:cNvCxnSpPr>
            <a:cxnSpLocks/>
          </p:cNvCxnSpPr>
          <p:nvPr/>
        </p:nvCxnSpPr>
        <p:spPr>
          <a:xfrm>
            <a:off x="5797923" y="5013366"/>
            <a:ext cx="825518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3" name="Google Shape;267;p30">
            <a:extLst>
              <a:ext uri="{FF2B5EF4-FFF2-40B4-BE49-F238E27FC236}">
                <a16:creationId xmlns:a16="http://schemas.microsoft.com/office/drawing/2014/main" id="{EE8E58F0-582E-7049-8FB9-AD5300D1D237}"/>
              </a:ext>
            </a:extLst>
          </p:cNvPr>
          <p:cNvCxnSpPr>
            <a:cxnSpLocks/>
          </p:cNvCxnSpPr>
          <p:nvPr/>
        </p:nvCxnSpPr>
        <p:spPr>
          <a:xfrm flipV="1">
            <a:off x="6207233" y="5179415"/>
            <a:ext cx="465908" cy="57344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4" name="Google Shape;268;p30">
            <a:extLst>
              <a:ext uri="{FF2B5EF4-FFF2-40B4-BE49-F238E27FC236}">
                <a16:creationId xmlns:a16="http://schemas.microsoft.com/office/drawing/2014/main" id="{DC5645D3-A27C-AB4C-BA9B-29596EDED9E2}"/>
              </a:ext>
            </a:extLst>
          </p:cNvPr>
          <p:cNvSpPr/>
          <p:nvPr/>
        </p:nvSpPr>
        <p:spPr>
          <a:xfrm>
            <a:off x="7467948" y="5247828"/>
            <a:ext cx="433200" cy="441000"/>
          </a:xfrm>
          <a:prstGeom prst="rect">
            <a:avLst/>
          </a:prstGeom>
          <a:gradFill>
            <a:gsLst>
              <a:gs pos="0">
                <a:srgbClr val="1A82B0"/>
              </a:gs>
              <a:gs pos="100000">
                <a:srgbClr val="9BD0F6"/>
              </a:gs>
            </a:gsLst>
            <a:lin ang="16200038" scaled="0"/>
          </a:gradFill>
          <a:ln w="9525" cap="flat" cmpd="sng">
            <a:solidFill>
              <a:srgbClr val="6DB7D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000" b="1" i="0" u="none" strike="noStrike" cap="none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b</a:t>
            </a:r>
            <a:r>
              <a:rPr lang="en" sz="2000" b="1" i="0" u="none" strike="noStrike" cap="none" baseline="-25000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3</a:t>
            </a:r>
            <a:endParaRPr sz="2000" b="1" i="0" u="none" strike="noStrike" cap="none">
              <a:solidFill>
                <a:schemeClr val="dk1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" name="Google Shape;269;p30">
            <a:extLst>
              <a:ext uri="{FF2B5EF4-FFF2-40B4-BE49-F238E27FC236}">
                <a16:creationId xmlns:a16="http://schemas.microsoft.com/office/drawing/2014/main" id="{15B4C91C-EACD-0C45-8EA5-53AA429BF5E5}"/>
              </a:ext>
            </a:extLst>
          </p:cNvPr>
          <p:cNvSpPr/>
          <p:nvPr/>
        </p:nvSpPr>
        <p:spPr>
          <a:xfrm>
            <a:off x="7467948" y="4746651"/>
            <a:ext cx="433200" cy="441000"/>
          </a:xfrm>
          <a:prstGeom prst="rect">
            <a:avLst/>
          </a:prstGeom>
          <a:gradFill>
            <a:gsLst>
              <a:gs pos="0">
                <a:srgbClr val="1A82B0"/>
              </a:gs>
              <a:gs pos="100000">
                <a:srgbClr val="9BD0F6"/>
              </a:gs>
            </a:gsLst>
            <a:lin ang="16200038" scaled="0"/>
          </a:gradFill>
          <a:ln w="9525" cap="flat" cmpd="sng">
            <a:solidFill>
              <a:srgbClr val="6DB7D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000" b="1" i="0" u="none" strike="noStrike" cap="none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b</a:t>
            </a:r>
            <a:r>
              <a:rPr lang="en" sz="2000" b="1" i="0" u="none" strike="noStrike" cap="none" baseline="-25000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2</a:t>
            </a:r>
            <a:endParaRPr sz="2000" b="1" i="0" u="none" strike="noStrike" cap="none">
              <a:solidFill>
                <a:schemeClr val="dk1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" name="Google Shape;270;p30">
            <a:extLst>
              <a:ext uri="{FF2B5EF4-FFF2-40B4-BE49-F238E27FC236}">
                <a16:creationId xmlns:a16="http://schemas.microsoft.com/office/drawing/2014/main" id="{5FC62D6E-A4F2-024F-A051-F7ADC57FB71D}"/>
              </a:ext>
            </a:extLst>
          </p:cNvPr>
          <p:cNvSpPr/>
          <p:nvPr/>
        </p:nvSpPr>
        <p:spPr>
          <a:xfrm>
            <a:off x="7467948" y="4245473"/>
            <a:ext cx="433200" cy="441000"/>
          </a:xfrm>
          <a:prstGeom prst="rect">
            <a:avLst/>
          </a:prstGeom>
          <a:gradFill>
            <a:gsLst>
              <a:gs pos="0">
                <a:srgbClr val="1A82B0"/>
              </a:gs>
              <a:gs pos="100000">
                <a:srgbClr val="9BD0F6"/>
              </a:gs>
            </a:gsLst>
            <a:lin ang="16200038" scaled="0"/>
          </a:gradFill>
          <a:ln w="9525" cap="flat" cmpd="sng">
            <a:solidFill>
              <a:srgbClr val="6DB7D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000" b="1" i="0" u="none" strike="noStrike" cap="none" dirty="0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b</a:t>
            </a:r>
            <a:r>
              <a:rPr lang="en" sz="2000" b="1" i="0" u="none" strike="noStrike" cap="none" baseline="-25000" dirty="0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1</a:t>
            </a:r>
            <a:endParaRPr sz="2000" b="1" i="0" u="none" strike="noStrike" cap="none" dirty="0">
              <a:solidFill>
                <a:schemeClr val="dk1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" name="Google Shape;271;p30">
            <a:extLst>
              <a:ext uri="{FF2B5EF4-FFF2-40B4-BE49-F238E27FC236}">
                <a16:creationId xmlns:a16="http://schemas.microsoft.com/office/drawing/2014/main" id="{350A1433-C9BA-0241-BE3E-DF8C94BEAB1C}"/>
              </a:ext>
            </a:extLst>
          </p:cNvPr>
          <p:cNvSpPr txBox="1"/>
          <p:nvPr/>
        </p:nvSpPr>
        <p:spPr>
          <a:xfrm>
            <a:off x="7911085" y="4705780"/>
            <a:ext cx="433200" cy="3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72;p30">
            <a:extLst>
              <a:ext uri="{FF2B5EF4-FFF2-40B4-BE49-F238E27FC236}">
                <a16:creationId xmlns:a16="http://schemas.microsoft.com/office/drawing/2014/main" id="{3534755A-C8F6-3E4F-A671-B40C7DB67E62}"/>
              </a:ext>
            </a:extLst>
          </p:cNvPr>
          <p:cNvSpPr/>
          <p:nvPr/>
        </p:nvSpPr>
        <p:spPr>
          <a:xfrm>
            <a:off x="8354242" y="4273689"/>
            <a:ext cx="284400" cy="1446900"/>
          </a:xfrm>
          <a:prstGeom prst="rect">
            <a:avLst/>
          </a:prstGeom>
          <a:gradFill>
            <a:gsLst>
              <a:gs pos="0">
                <a:srgbClr val="1A82B0"/>
              </a:gs>
              <a:gs pos="100000">
                <a:srgbClr val="9BD0F6"/>
              </a:gs>
            </a:gsLst>
            <a:lin ang="16200038" scaled="0"/>
          </a:gradFill>
          <a:ln w="9525" cap="flat" cmpd="sng">
            <a:solidFill>
              <a:srgbClr val="6DB7D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400" b="1" i="0" u="none" strike="noStrike" cap="none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b</a:t>
            </a:r>
            <a:endParaRPr sz="2400" b="1" i="0" u="none" strike="noStrike" cap="none">
              <a:solidFill>
                <a:schemeClr val="dk1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9" name="Google Shape;273;p30">
            <a:extLst>
              <a:ext uri="{FF2B5EF4-FFF2-40B4-BE49-F238E27FC236}">
                <a16:creationId xmlns:a16="http://schemas.microsoft.com/office/drawing/2014/main" id="{0941F6FB-916D-4140-8312-D4E9C84848E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74006" y="4610035"/>
            <a:ext cx="724350" cy="10024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" name="Google Shape;178;p28">
            <a:extLst>
              <a:ext uri="{FF2B5EF4-FFF2-40B4-BE49-F238E27FC236}">
                <a16:creationId xmlns:a16="http://schemas.microsoft.com/office/drawing/2014/main" id="{18CDA3FE-3B07-5C43-AFA3-54EC66FF242E}"/>
              </a:ext>
            </a:extLst>
          </p:cNvPr>
          <p:cNvCxnSpPr>
            <a:cxnSpLocks/>
          </p:cNvCxnSpPr>
          <p:nvPr/>
        </p:nvCxnSpPr>
        <p:spPr>
          <a:xfrm>
            <a:off x="2491470" y="4166382"/>
            <a:ext cx="478512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31" name="Google Shape;179;p28">
            <a:extLst>
              <a:ext uri="{FF2B5EF4-FFF2-40B4-BE49-F238E27FC236}">
                <a16:creationId xmlns:a16="http://schemas.microsoft.com/office/drawing/2014/main" id="{FCA8BD69-8734-BF4D-8E58-7B3678144D23}"/>
              </a:ext>
            </a:extLst>
          </p:cNvPr>
          <p:cNvSpPr/>
          <p:nvPr/>
        </p:nvSpPr>
        <p:spPr>
          <a:xfrm>
            <a:off x="1609289" y="4707899"/>
            <a:ext cx="539100" cy="2310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1A82B0"/>
              </a:gs>
              <a:gs pos="100000">
                <a:srgbClr val="9BD0F6"/>
              </a:gs>
            </a:gsLst>
            <a:lin ang="16200038" scaled="0"/>
          </a:gradFill>
          <a:ln w="9525" cap="flat" cmpd="sng">
            <a:solidFill>
              <a:srgbClr val="277A9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" name="Google Shape;180;p28">
            <a:extLst>
              <a:ext uri="{FF2B5EF4-FFF2-40B4-BE49-F238E27FC236}">
                <a16:creationId xmlns:a16="http://schemas.microsoft.com/office/drawing/2014/main" id="{E698E0A0-220C-AA4F-A593-0E4482B74F70}"/>
              </a:ext>
            </a:extLst>
          </p:cNvPr>
          <p:cNvCxnSpPr>
            <a:cxnSpLocks/>
            <a:endCxn id="31" idx="3"/>
          </p:cNvCxnSpPr>
          <p:nvPr/>
        </p:nvCxnSpPr>
        <p:spPr>
          <a:xfrm flipH="1">
            <a:off x="2148389" y="4187488"/>
            <a:ext cx="339975" cy="635911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33" name="Google Shape;184;p28">
            <a:extLst>
              <a:ext uri="{FF2B5EF4-FFF2-40B4-BE49-F238E27FC236}">
                <a16:creationId xmlns:a16="http://schemas.microsoft.com/office/drawing/2014/main" id="{A404D134-8DAD-F448-8570-5AC1F0BB00AE}"/>
              </a:ext>
            </a:extLst>
          </p:cNvPr>
          <p:cNvSpPr/>
          <p:nvPr/>
        </p:nvSpPr>
        <p:spPr>
          <a:xfrm>
            <a:off x="381000" y="4343400"/>
            <a:ext cx="1174800" cy="997200"/>
          </a:xfrm>
          <a:prstGeom prst="rect">
            <a:avLst/>
          </a:prstGeom>
          <a:solidFill>
            <a:srgbClr val="D5FB82"/>
          </a:solidFill>
          <a:ln w="9525" cap="flat" cmpd="sng">
            <a:solidFill>
              <a:srgbClr val="277A9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400" b="1" i="0" u="none" strike="noStrike" cap="none" dirty="0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A</a:t>
            </a:r>
            <a:endParaRPr sz="2400" b="1" i="0" u="none" strike="noStrike" cap="none" dirty="0">
              <a:solidFill>
                <a:schemeClr val="dk1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4" name="Google Shape;188;p28">
            <a:extLst>
              <a:ext uri="{FF2B5EF4-FFF2-40B4-BE49-F238E27FC236}">
                <a16:creationId xmlns:a16="http://schemas.microsoft.com/office/drawing/2014/main" id="{6A52B068-0196-9C4F-B5F6-B70F67610909}"/>
              </a:ext>
            </a:extLst>
          </p:cNvPr>
          <p:cNvCxnSpPr>
            <a:cxnSpLocks/>
          </p:cNvCxnSpPr>
          <p:nvPr/>
        </p:nvCxnSpPr>
        <p:spPr>
          <a:xfrm>
            <a:off x="2168704" y="4823346"/>
            <a:ext cx="794571" cy="1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35" name="Google Shape;189;p28">
            <a:extLst>
              <a:ext uri="{FF2B5EF4-FFF2-40B4-BE49-F238E27FC236}">
                <a16:creationId xmlns:a16="http://schemas.microsoft.com/office/drawing/2014/main" id="{F9B69B84-947D-F84E-A780-AFF20281F047}"/>
              </a:ext>
            </a:extLst>
          </p:cNvPr>
          <p:cNvCxnSpPr>
            <a:cxnSpLocks/>
          </p:cNvCxnSpPr>
          <p:nvPr/>
        </p:nvCxnSpPr>
        <p:spPr>
          <a:xfrm>
            <a:off x="2491470" y="5628377"/>
            <a:ext cx="485420" cy="10778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36" name="Google Shape;190;p28">
            <a:extLst>
              <a:ext uri="{FF2B5EF4-FFF2-40B4-BE49-F238E27FC236}">
                <a16:creationId xmlns:a16="http://schemas.microsoft.com/office/drawing/2014/main" id="{331187C0-B89C-D946-910D-2748C6134FE3}"/>
              </a:ext>
            </a:extLst>
          </p:cNvPr>
          <p:cNvCxnSpPr>
            <a:cxnSpLocks/>
          </p:cNvCxnSpPr>
          <p:nvPr/>
        </p:nvCxnSpPr>
        <p:spPr>
          <a:xfrm>
            <a:off x="2157570" y="4823347"/>
            <a:ext cx="358278" cy="831176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7" name="Google Shape;177;p28">
            <a:extLst>
              <a:ext uri="{FF2B5EF4-FFF2-40B4-BE49-F238E27FC236}">
                <a16:creationId xmlns:a16="http://schemas.microsoft.com/office/drawing/2014/main" id="{48805516-EB22-6544-8F36-31C07544C2F7}"/>
              </a:ext>
            </a:extLst>
          </p:cNvPr>
          <p:cNvSpPr txBox="1"/>
          <p:nvPr/>
        </p:nvSpPr>
        <p:spPr>
          <a:xfrm>
            <a:off x="2021578" y="6332014"/>
            <a:ext cx="7963800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[1] </a:t>
            </a:r>
            <a:r>
              <a:rPr lang="en" sz="10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Meusel</a:t>
            </a:r>
            <a:r>
              <a:rPr lang="en" sz="10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et. al, </a:t>
            </a:r>
            <a:r>
              <a:rPr lang="en" sz="1000" i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The Graph Structure in the Web – Analyzed on Different Aggregation Levels</a:t>
            </a:r>
            <a:endParaRPr sz="1000" dirty="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D138EC79-20D5-4B4E-BDFD-937130922D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4D2C7-8228-3740-8FD6-3E0CB2B8B4A1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651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24" grpId="0" animBg="1"/>
      <p:bldP spid="25" grpId="0" animBg="1"/>
      <p:bldP spid="26" grpId="0" animBg="1"/>
      <p:bldP spid="27" grpId="0"/>
      <p:bldP spid="28" grpId="0" animBg="1"/>
      <p:bldP spid="31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15298-67D6-7E4F-84B1-A5717CFED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The Problem of Stragglers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296E9-46CF-4448-A66A-69E3D8863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1676400"/>
            <a:ext cx="8915400" cy="1524000"/>
          </a:xfrm>
        </p:spPr>
        <p:txBody>
          <a:bodyPr/>
          <a:lstStyle/>
          <a:p>
            <a:pPr marL="45720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2000" dirty="0"/>
              <a:t>Large matrix vector multiplication is distributed over several computing nodes</a:t>
            </a:r>
          </a:p>
          <a:p>
            <a:pPr marL="45720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2000" dirty="0"/>
              <a:t>Distributed computations are susceptible to unpredictable slowdown or </a:t>
            </a:r>
            <a:r>
              <a:rPr lang="en-US" sz="2000" i="1" dirty="0"/>
              <a:t>straggling</a:t>
            </a:r>
            <a:r>
              <a:rPr lang="en-US" sz="2000" dirty="0"/>
              <a:t> of nodes</a:t>
            </a: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47DD8-AA51-4B40-90A0-FB5842B7CB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4D2C7-8228-3740-8FD6-3E0CB2B8B4A1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9" name="Google Shape;280;p31">
            <a:extLst>
              <a:ext uri="{FF2B5EF4-FFF2-40B4-BE49-F238E27FC236}">
                <a16:creationId xmlns:a16="http://schemas.microsoft.com/office/drawing/2014/main" id="{FE4828D6-AB93-6B40-BA61-59D7E4A0557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939624" y="3352800"/>
            <a:ext cx="3304079" cy="191731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81;p31">
            <a:extLst>
              <a:ext uri="{FF2B5EF4-FFF2-40B4-BE49-F238E27FC236}">
                <a16:creationId xmlns:a16="http://schemas.microsoft.com/office/drawing/2014/main" id="{004C4899-96EB-5448-9480-6BA75E1983AF}"/>
              </a:ext>
            </a:extLst>
          </p:cNvPr>
          <p:cNvSpPr txBox="1"/>
          <p:nvPr/>
        </p:nvSpPr>
        <p:spPr>
          <a:xfrm>
            <a:off x="5013191" y="5270124"/>
            <a:ext cx="3210000" cy="5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Straggling in a Read/Write Job 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</a:t>
            </a:r>
            <a:r>
              <a:rPr lang="en" sz="1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Source: </a:t>
            </a:r>
            <a:r>
              <a:rPr lang="en" sz="1000" kern="0" dirty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https://</a:t>
            </a:r>
            <a:r>
              <a:rPr lang="en" sz="1000" kern="0" dirty="0" err="1">
                <a:solidFill>
                  <a:srgbClr val="0000FF"/>
                </a:solidFill>
                <a:latin typeface="Arial"/>
                <a:cs typeface="Arial"/>
                <a:sym typeface="Arial"/>
              </a:rPr>
              <a:t>cloud.google.com</a:t>
            </a:r>
            <a:r>
              <a:rPr lang="en" sz="1000" kern="0" dirty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/blog/products/</a:t>
            </a:r>
            <a:r>
              <a:rPr lang="en" sz="1000" kern="0" dirty="0" err="1">
                <a:solidFill>
                  <a:srgbClr val="0000FF"/>
                </a:solidFill>
                <a:latin typeface="Arial"/>
                <a:cs typeface="Arial"/>
                <a:sym typeface="Arial"/>
              </a:rPr>
              <a:t>gcp</a:t>
            </a:r>
            <a:r>
              <a:rPr lang="en" sz="1000" kern="0" dirty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/</a:t>
            </a:r>
            <a:r>
              <a:rPr lang="en" sz="1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)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1" name="Google Shape;282;p31">
            <a:extLst>
              <a:ext uri="{FF2B5EF4-FFF2-40B4-BE49-F238E27FC236}">
                <a16:creationId xmlns:a16="http://schemas.microsoft.com/office/drawing/2014/main" id="{978C33A0-BD16-1348-AFB9-26947F867F1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3352800"/>
            <a:ext cx="2531229" cy="168378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83;p31">
            <a:extLst>
              <a:ext uri="{FF2B5EF4-FFF2-40B4-BE49-F238E27FC236}">
                <a16:creationId xmlns:a16="http://schemas.microsoft.com/office/drawing/2014/main" id="{97C4C66E-BD85-0742-94D9-A23C2E8D9C35}"/>
              </a:ext>
            </a:extLst>
          </p:cNvPr>
          <p:cNvSpPr txBox="1"/>
          <p:nvPr/>
        </p:nvSpPr>
        <p:spPr>
          <a:xfrm>
            <a:off x="738828" y="5180449"/>
            <a:ext cx="3339600" cy="5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Google’s Datacenter in Oklahoma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</a:t>
            </a:r>
            <a:r>
              <a:rPr lang="en" sz="1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Source:</a:t>
            </a: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" sz="10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http://fortune.com</a:t>
            </a: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)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312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F0943-29BE-B14A-A7EA-62647EA83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15" y="125612"/>
            <a:ext cx="8610600" cy="1143000"/>
          </a:xfrm>
        </p:spPr>
        <p:txBody>
          <a:bodyPr/>
          <a:lstStyle/>
          <a:p>
            <a:r>
              <a:rPr lang="en-US" dirty="0"/>
              <a:t>Analyzing the effect of Stragglers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F50CD7-05C1-2B4E-9623-74850006E7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6200" y="3951047"/>
                <a:ext cx="9032597" cy="2133600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/>
                  <a:t>Straggling at each is modeled as an initial delay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~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exp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  <a:p>
                <a:pPr>
                  <a:lnSpc>
                    <a:spcPct val="150000"/>
                  </a:lnSpc>
                </a:pPr>
                <a:r>
                  <a:rPr lang="en-US" sz="2000" dirty="0"/>
                  <a:t>Submatrix-vector multiplication is modeled as a sequence of row-vector products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dirty="0"/>
                  <a:t>Each worker takes time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‘</a:t>
                </a:r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𝜏’</a:t>
                </a:r>
                <a:r>
                  <a:rPr lang="en-US" sz="2000" dirty="0">
                    <a:solidFill>
                      <a:srgbClr val="0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000" dirty="0"/>
                  <a:t>to complete a single row-vector product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dirty="0"/>
                  <a:t>Latency (</a:t>
                </a:r>
                <a:r>
                  <a:rPr lang="en-US" sz="2000" dirty="0">
                    <a:solidFill>
                      <a:srgbClr val="0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</a:t>
                </a:r>
                <a:r>
                  <a:rPr lang="en-US" sz="2000" dirty="0"/>
                  <a:t>) is the time until sufficient row vector products have been completed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F50CD7-05C1-2B4E-9623-74850006E7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" y="3951047"/>
                <a:ext cx="9032597" cy="2133600"/>
              </a:xfrm>
              <a:blipFill>
                <a:blip r:embed="rId2"/>
                <a:stretch>
                  <a:fillRect l="-702" r="-421" b="-5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0E049F-5145-1E4E-925F-D7B37A0A52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4D2C7-8228-3740-8FD6-3E0CB2B8B4A1}" type="slidenum">
              <a:rPr lang="en-US" altLang="en-US" smtClean="0"/>
              <a:pPr/>
              <a:t>5</a:t>
            </a:fld>
            <a:endParaRPr lang="en-US" altLang="en-US"/>
          </a:p>
        </p:txBody>
      </p:sp>
      <p:pic>
        <p:nvPicPr>
          <p:cNvPr id="5" name="Google Shape;248;p30" descr="server.jpg">
            <a:extLst>
              <a:ext uri="{FF2B5EF4-FFF2-40B4-BE49-F238E27FC236}">
                <a16:creationId xmlns:a16="http://schemas.microsoft.com/office/drawing/2014/main" id="{6411FAA0-A677-134B-83FB-9D4D77C09BF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1201" y="1441115"/>
            <a:ext cx="324994" cy="320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49;p30" descr="server.jpg">
            <a:extLst>
              <a:ext uri="{FF2B5EF4-FFF2-40B4-BE49-F238E27FC236}">
                <a16:creationId xmlns:a16="http://schemas.microsoft.com/office/drawing/2014/main" id="{84F4AAC2-9089-734A-AA2E-17BA3E6387D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295" y="2166120"/>
            <a:ext cx="324994" cy="320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50;p30" descr="server.jpg">
            <a:extLst>
              <a:ext uri="{FF2B5EF4-FFF2-40B4-BE49-F238E27FC236}">
                <a16:creationId xmlns:a16="http://schemas.microsoft.com/office/drawing/2014/main" id="{ADB3A20D-687F-F14D-87FA-EFB7E3CD5B0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1193" y="2999226"/>
            <a:ext cx="324994" cy="32079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51;p30">
            <a:extLst>
              <a:ext uri="{FF2B5EF4-FFF2-40B4-BE49-F238E27FC236}">
                <a16:creationId xmlns:a16="http://schemas.microsoft.com/office/drawing/2014/main" id="{6C8AFBCD-2E0B-C142-89C8-B12B3FEF6407}"/>
              </a:ext>
            </a:extLst>
          </p:cNvPr>
          <p:cNvSpPr/>
          <p:nvPr/>
        </p:nvSpPr>
        <p:spPr>
          <a:xfrm>
            <a:off x="1360727" y="1416708"/>
            <a:ext cx="1074414" cy="324900"/>
          </a:xfrm>
          <a:prstGeom prst="rect">
            <a:avLst/>
          </a:prstGeom>
          <a:solidFill>
            <a:srgbClr val="D5FB82"/>
          </a:solidFill>
          <a:ln w="9525" cap="flat" cmpd="sng">
            <a:solidFill>
              <a:srgbClr val="277A9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800" b="1" i="0" u="none" strike="noStrike" cap="none" dirty="0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A</a:t>
            </a:r>
            <a:r>
              <a:rPr lang="en" sz="2800" b="1" i="0" u="none" strike="noStrike" cap="none" baseline="-25000" dirty="0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1</a:t>
            </a:r>
            <a:endParaRPr sz="2800" b="1" i="0" u="none" strike="noStrike" cap="none" baseline="-25000" dirty="0">
              <a:solidFill>
                <a:schemeClr val="dk1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Google Shape;252;p30">
            <a:extLst>
              <a:ext uri="{FF2B5EF4-FFF2-40B4-BE49-F238E27FC236}">
                <a16:creationId xmlns:a16="http://schemas.microsoft.com/office/drawing/2014/main" id="{5D1DCF85-5CD4-BF40-88D2-C115FDAB15DB}"/>
              </a:ext>
            </a:extLst>
          </p:cNvPr>
          <p:cNvSpPr/>
          <p:nvPr/>
        </p:nvSpPr>
        <p:spPr>
          <a:xfrm>
            <a:off x="1374035" y="2177247"/>
            <a:ext cx="1056194" cy="320700"/>
          </a:xfrm>
          <a:prstGeom prst="rect">
            <a:avLst/>
          </a:prstGeom>
          <a:solidFill>
            <a:srgbClr val="D5FB82"/>
          </a:solidFill>
          <a:ln w="9525" cap="flat" cmpd="sng">
            <a:solidFill>
              <a:srgbClr val="277A9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800" b="1" i="0" u="none" strike="noStrike" cap="none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A</a:t>
            </a:r>
            <a:r>
              <a:rPr lang="en" sz="2800" b="1" i="0" u="none" strike="noStrike" cap="none" baseline="-25000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2</a:t>
            </a:r>
            <a:endParaRPr sz="2800" b="1" i="0" u="none" strike="noStrike" cap="none" baseline="-25000">
              <a:solidFill>
                <a:schemeClr val="dk1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253;p30">
            <a:extLst>
              <a:ext uri="{FF2B5EF4-FFF2-40B4-BE49-F238E27FC236}">
                <a16:creationId xmlns:a16="http://schemas.microsoft.com/office/drawing/2014/main" id="{07B4A4D8-A8D9-8046-B402-606CD3E5B7E7}"/>
              </a:ext>
            </a:extLst>
          </p:cNvPr>
          <p:cNvSpPr/>
          <p:nvPr/>
        </p:nvSpPr>
        <p:spPr>
          <a:xfrm>
            <a:off x="1361600" y="2914792"/>
            <a:ext cx="1074414" cy="320700"/>
          </a:xfrm>
          <a:prstGeom prst="rect">
            <a:avLst/>
          </a:prstGeom>
          <a:solidFill>
            <a:srgbClr val="D5FB82"/>
          </a:solidFill>
          <a:ln w="9525" cap="flat" cmpd="sng">
            <a:solidFill>
              <a:srgbClr val="277A9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800" b="1" i="0" u="none" strike="noStrike" cap="none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A</a:t>
            </a:r>
            <a:r>
              <a:rPr lang="en" sz="2800" b="1" i="0" u="none" strike="noStrike" cap="none" baseline="-25000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3</a:t>
            </a:r>
            <a:endParaRPr sz="2800" b="1" i="0" u="none" strike="noStrike" cap="none" baseline="-25000">
              <a:solidFill>
                <a:schemeClr val="dk1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Google Shape;254;p30">
            <a:extLst>
              <a:ext uri="{FF2B5EF4-FFF2-40B4-BE49-F238E27FC236}">
                <a16:creationId xmlns:a16="http://schemas.microsoft.com/office/drawing/2014/main" id="{ABCCE3FB-561D-5945-86F7-938310C36937}"/>
              </a:ext>
            </a:extLst>
          </p:cNvPr>
          <p:cNvSpPr/>
          <p:nvPr/>
        </p:nvSpPr>
        <p:spPr>
          <a:xfrm>
            <a:off x="2529798" y="1383371"/>
            <a:ext cx="284400" cy="614400"/>
          </a:xfrm>
          <a:prstGeom prst="rect">
            <a:avLst/>
          </a:prstGeom>
          <a:gradFill>
            <a:gsLst>
              <a:gs pos="0">
                <a:srgbClr val="1A82B0"/>
              </a:gs>
              <a:gs pos="100000">
                <a:srgbClr val="9BD0F6"/>
              </a:gs>
            </a:gsLst>
            <a:lin ang="16200038" scaled="0"/>
          </a:gradFill>
          <a:ln w="9525" cap="flat" cmpd="sng">
            <a:solidFill>
              <a:srgbClr val="6DB7D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400" b="1" i="0" u="none" strike="noStrike" cap="none" dirty="0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x</a:t>
            </a:r>
            <a:endParaRPr sz="2400" b="1" i="0" u="none" strike="noStrike" cap="none" dirty="0">
              <a:solidFill>
                <a:schemeClr val="dk1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" name="Google Shape;255;p30">
            <a:extLst>
              <a:ext uri="{FF2B5EF4-FFF2-40B4-BE49-F238E27FC236}">
                <a16:creationId xmlns:a16="http://schemas.microsoft.com/office/drawing/2014/main" id="{142DF2BD-8C47-924F-AB2A-128F8AAB55F6}"/>
              </a:ext>
            </a:extLst>
          </p:cNvPr>
          <p:cNvSpPr/>
          <p:nvPr/>
        </p:nvSpPr>
        <p:spPr>
          <a:xfrm>
            <a:off x="2520953" y="2132020"/>
            <a:ext cx="284400" cy="614400"/>
          </a:xfrm>
          <a:prstGeom prst="rect">
            <a:avLst/>
          </a:prstGeom>
          <a:gradFill>
            <a:gsLst>
              <a:gs pos="0">
                <a:srgbClr val="1A82B0"/>
              </a:gs>
              <a:gs pos="100000">
                <a:srgbClr val="9BD0F6"/>
              </a:gs>
            </a:gsLst>
            <a:lin ang="16200038" scaled="0"/>
          </a:gradFill>
          <a:ln w="9525" cap="flat" cmpd="sng">
            <a:solidFill>
              <a:srgbClr val="6DB7D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400" b="1" i="0" u="none" strike="noStrike" cap="none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x</a:t>
            </a:r>
            <a:endParaRPr sz="2400" b="1" i="0" u="none" strike="noStrike" cap="none">
              <a:solidFill>
                <a:schemeClr val="dk1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" name="Google Shape;256;p30">
            <a:extLst>
              <a:ext uri="{FF2B5EF4-FFF2-40B4-BE49-F238E27FC236}">
                <a16:creationId xmlns:a16="http://schemas.microsoft.com/office/drawing/2014/main" id="{CECD6618-A6CA-E240-9D03-D1B1AB0A7C5E}"/>
              </a:ext>
            </a:extLst>
          </p:cNvPr>
          <p:cNvSpPr/>
          <p:nvPr/>
        </p:nvSpPr>
        <p:spPr>
          <a:xfrm>
            <a:off x="2526774" y="2882003"/>
            <a:ext cx="284400" cy="614400"/>
          </a:xfrm>
          <a:prstGeom prst="rect">
            <a:avLst/>
          </a:prstGeom>
          <a:gradFill>
            <a:gsLst>
              <a:gs pos="0">
                <a:srgbClr val="1A82B0"/>
              </a:gs>
              <a:gs pos="100000">
                <a:srgbClr val="9BD0F6"/>
              </a:gs>
            </a:gsLst>
            <a:lin ang="16200038" scaled="0"/>
          </a:gradFill>
          <a:ln w="9525" cap="flat" cmpd="sng">
            <a:solidFill>
              <a:srgbClr val="6DB7D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400" b="1" i="0" u="none" strike="noStrike" cap="none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x</a:t>
            </a:r>
            <a:endParaRPr sz="2400" b="1" i="0" u="none" strike="noStrike" cap="none">
              <a:solidFill>
                <a:schemeClr val="dk1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2F7F9D4-CC1D-B046-99B1-8B203BB8D6EC}"/>
              </a:ext>
            </a:extLst>
          </p:cNvPr>
          <p:cNvCxnSpPr/>
          <p:nvPr/>
        </p:nvCxnSpPr>
        <p:spPr bwMode="auto">
          <a:xfrm>
            <a:off x="3089881" y="2345329"/>
            <a:ext cx="6096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39C901B-C826-0F4E-85DB-1B6726E17990}"/>
              </a:ext>
            </a:extLst>
          </p:cNvPr>
          <p:cNvCxnSpPr/>
          <p:nvPr/>
        </p:nvCxnSpPr>
        <p:spPr bwMode="auto">
          <a:xfrm>
            <a:off x="3089881" y="2497947"/>
            <a:ext cx="6096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BB8B1E7-C98C-9747-9DD9-00C11B2D12DB}"/>
              </a:ext>
            </a:extLst>
          </p:cNvPr>
          <p:cNvCxnSpPr/>
          <p:nvPr/>
        </p:nvCxnSpPr>
        <p:spPr bwMode="auto">
          <a:xfrm>
            <a:off x="3089881" y="2638734"/>
            <a:ext cx="6096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3E75274-A5DE-7049-B695-3C6A1C6864EE}"/>
              </a:ext>
            </a:extLst>
          </p:cNvPr>
          <p:cNvCxnSpPr>
            <a:cxnSpLocks/>
          </p:cNvCxnSpPr>
          <p:nvPr/>
        </p:nvCxnSpPr>
        <p:spPr>
          <a:xfrm flipH="1">
            <a:off x="4306200" y="1197547"/>
            <a:ext cx="8845" cy="259070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781D337C-59E6-294E-8364-9863B9BF5C82}"/>
              </a:ext>
            </a:extLst>
          </p:cNvPr>
          <p:cNvSpPr/>
          <p:nvPr/>
        </p:nvSpPr>
        <p:spPr>
          <a:xfrm>
            <a:off x="4314197" y="1462498"/>
            <a:ext cx="1541801" cy="374228"/>
          </a:xfrm>
          <a:prstGeom prst="rect">
            <a:avLst/>
          </a:prstGeom>
          <a:pattFill prst="dkUpDiag">
            <a:fgClr>
              <a:schemeClr val="bg1">
                <a:lumMod val="75000"/>
              </a:schemeClr>
            </a:fgClr>
            <a:bgClr>
              <a:schemeClr val="bg1"/>
            </a:bgClr>
          </a:patt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sz="2800" baseline="-25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D3ABADB-02EF-164A-AADC-AE8E6E50F6AB}"/>
              </a:ext>
            </a:extLst>
          </p:cNvPr>
          <p:cNvSpPr/>
          <p:nvPr/>
        </p:nvSpPr>
        <p:spPr>
          <a:xfrm>
            <a:off x="4321098" y="2976908"/>
            <a:ext cx="2077900" cy="374228"/>
          </a:xfrm>
          <a:prstGeom prst="rect">
            <a:avLst/>
          </a:prstGeom>
          <a:pattFill prst="dkUpDiag">
            <a:fgClr>
              <a:schemeClr val="bg1">
                <a:lumMod val="75000"/>
              </a:schemeClr>
            </a:fgClr>
            <a:bgClr>
              <a:schemeClr val="bg1"/>
            </a:bgClr>
          </a:patt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sz="2800" baseline="-25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F2C3D76-B1EB-E74B-AEDA-39F041880700}"/>
              </a:ext>
            </a:extLst>
          </p:cNvPr>
          <p:cNvSpPr/>
          <p:nvPr/>
        </p:nvSpPr>
        <p:spPr>
          <a:xfrm>
            <a:off x="5349985" y="2162530"/>
            <a:ext cx="147288" cy="374228"/>
          </a:xfrm>
          <a:prstGeom prst="rect">
            <a:avLst/>
          </a:prstGeom>
          <a:solidFill>
            <a:srgbClr val="FFC000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DDD5CF7-4491-FF4B-9994-BCBF7C544920}"/>
              </a:ext>
            </a:extLst>
          </p:cNvPr>
          <p:cNvSpPr/>
          <p:nvPr/>
        </p:nvSpPr>
        <p:spPr>
          <a:xfrm>
            <a:off x="4323086" y="2170418"/>
            <a:ext cx="1014511" cy="374228"/>
          </a:xfrm>
          <a:prstGeom prst="rect">
            <a:avLst/>
          </a:prstGeom>
          <a:pattFill prst="dkUpDiag">
            <a:fgClr>
              <a:schemeClr val="bg1">
                <a:lumMod val="75000"/>
              </a:schemeClr>
            </a:fgClr>
            <a:bgClr>
              <a:schemeClr val="bg1"/>
            </a:bgClr>
          </a:patt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sz="2800" baseline="-25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2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ACD2BA8-CCA0-AA46-A80C-9D683C3C9BCB}"/>
              </a:ext>
            </a:extLst>
          </p:cNvPr>
          <p:cNvCxnSpPr>
            <a:cxnSpLocks/>
          </p:cNvCxnSpPr>
          <p:nvPr/>
        </p:nvCxnSpPr>
        <p:spPr>
          <a:xfrm>
            <a:off x="4223239" y="3552544"/>
            <a:ext cx="4324436" cy="6784"/>
          </a:xfrm>
          <a:prstGeom prst="line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71C3D21F-E8EC-714D-B626-52CBE5DEF8FC}"/>
              </a:ext>
            </a:extLst>
          </p:cNvPr>
          <p:cNvSpPr/>
          <p:nvPr/>
        </p:nvSpPr>
        <p:spPr>
          <a:xfrm>
            <a:off x="5539721" y="2162527"/>
            <a:ext cx="147288" cy="374228"/>
          </a:xfrm>
          <a:prstGeom prst="rect">
            <a:avLst/>
          </a:prstGeom>
          <a:solidFill>
            <a:srgbClr val="FFC000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8404A36-A963-1541-8208-888D7CF60876}"/>
              </a:ext>
            </a:extLst>
          </p:cNvPr>
          <p:cNvSpPr/>
          <p:nvPr/>
        </p:nvSpPr>
        <p:spPr>
          <a:xfrm>
            <a:off x="5725804" y="2162523"/>
            <a:ext cx="147288" cy="374228"/>
          </a:xfrm>
          <a:prstGeom prst="rect">
            <a:avLst/>
          </a:prstGeom>
          <a:solidFill>
            <a:srgbClr val="FFC000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45C1B59-998A-0D43-86D1-1CC093A1B762}"/>
              </a:ext>
            </a:extLst>
          </p:cNvPr>
          <p:cNvSpPr/>
          <p:nvPr/>
        </p:nvSpPr>
        <p:spPr>
          <a:xfrm>
            <a:off x="5900259" y="1464749"/>
            <a:ext cx="147288" cy="374228"/>
          </a:xfrm>
          <a:prstGeom prst="rect">
            <a:avLst/>
          </a:prstGeom>
          <a:solidFill>
            <a:srgbClr val="FFC000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2FFE376-7F74-3D44-A468-2E181CC1437C}"/>
              </a:ext>
            </a:extLst>
          </p:cNvPr>
          <p:cNvSpPr/>
          <p:nvPr/>
        </p:nvSpPr>
        <p:spPr>
          <a:xfrm>
            <a:off x="6080369" y="1464746"/>
            <a:ext cx="147288" cy="374228"/>
          </a:xfrm>
          <a:prstGeom prst="rect">
            <a:avLst/>
          </a:prstGeom>
          <a:solidFill>
            <a:srgbClr val="FFC000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FCA02CE-8107-E848-BA95-26E079293A3A}"/>
              </a:ext>
            </a:extLst>
          </p:cNvPr>
          <p:cNvSpPr/>
          <p:nvPr/>
        </p:nvSpPr>
        <p:spPr>
          <a:xfrm>
            <a:off x="6267667" y="1465558"/>
            <a:ext cx="147288" cy="374228"/>
          </a:xfrm>
          <a:prstGeom prst="rect">
            <a:avLst/>
          </a:prstGeom>
          <a:solidFill>
            <a:srgbClr val="FFC000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3EEE12F-F3AB-A14D-90EC-588180659E03}"/>
              </a:ext>
            </a:extLst>
          </p:cNvPr>
          <p:cNvSpPr/>
          <p:nvPr/>
        </p:nvSpPr>
        <p:spPr>
          <a:xfrm>
            <a:off x="6454443" y="1464749"/>
            <a:ext cx="147288" cy="374228"/>
          </a:xfrm>
          <a:prstGeom prst="rect">
            <a:avLst/>
          </a:prstGeom>
          <a:solidFill>
            <a:srgbClr val="FFC000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8A70F92-D30F-2941-9BFB-2E0A89678884}"/>
              </a:ext>
            </a:extLst>
          </p:cNvPr>
          <p:cNvSpPr/>
          <p:nvPr/>
        </p:nvSpPr>
        <p:spPr>
          <a:xfrm>
            <a:off x="6640529" y="1464746"/>
            <a:ext cx="147288" cy="374228"/>
          </a:xfrm>
          <a:prstGeom prst="rect">
            <a:avLst/>
          </a:prstGeom>
          <a:solidFill>
            <a:srgbClr val="FFC000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B3F7EE6-4C46-574B-A2BE-E0C1F6ACFAB2}"/>
              </a:ext>
            </a:extLst>
          </p:cNvPr>
          <p:cNvSpPr/>
          <p:nvPr/>
        </p:nvSpPr>
        <p:spPr>
          <a:xfrm>
            <a:off x="6821851" y="1465558"/>
            <a:ext cx="147288" cy="374228"/>
          </a:xfrm>
          <a:prstGeom prst="rect">
            <a:avLst/>
          </a:prstGeom>
          <a:solidFill>
            <a:srgbClr val="FFC000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F67E7AF-5A16-A24F-9823-67DDB8A358FD}"/>
              </a:ext>
            </a:extLst>
          </p:cNvPr>
          <p:cNvSpPr/>
          <p:nvPr/>
        </p:nvSpPr>
        <p:spPr>
          <a:xfrm>
            <a:off x="5914997" y="2163339"/>
            <a:ext cx="147288" cy="374228"/>
          </a:xfrm>
          <a:prstGeom prst="rect">
            <a:avLst/>
          </a:prstGeom>
          <a:solidFill>
            <a:srgbClr val="FFC000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77B44C6-3C4F-6B42-A3AA-F0C8C365C9D7}"/>
              </a:ext>
            </a:extLst>
          </p:cNvPr>
          <p:cNvSpPr/>
          <p:nvPr/>
        </p:nvSpPr>
        <p:spPr>
          <a:xfrm>
            <a:off x="6101773" y="2167343"/>
            <a:ext cx="147288" cy="374228"/>
          </a:xfrm>
          <a:prstGeom prst="rect">
            <a:avLst/>
          </a:prstGeom>
          <a:solidFill>
            <a:srgbClr val="FFC000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6A6DC61-5AFF-254C-BF9D-5C1A6CD7223D}"/>
              </a:ext>
            </a:extLst>
          </p:cNvPr>
          <p:cNvSpPr/>
          <p:nvPr/>
        </p:nvSpPr>
        <p:spPr>
          <a:xfrm>
            <a:off x="6281883" y="2162527"/>
            <a:ext cx="147288" cy="374228"/>
          </a:xfrm>
          <a:prstGeom prst="rect">
            <a:avLst/>
          </a:prstGeom>
          <a:solidFill>
            <a:srgbClr val="FFC000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3C90777-01E0-9F4E-A939-6F9C5630A5B0}"/>
              </a:ext>
            </a:extLst>
          </p:cNvPr>
          <p:cNvSpPr/>
          <p:nvPr/>
        </p:nvSpPr>
        <p:spPr>
          <a:xfrm>
            <a:off x="6469181" y="2163339"/>
            <a:ext cx="147288" cy="374228"/>
          </a:xfrm>
          <a:prstGeom prst="rect">
            <a:avLst/>
          </a:prstGeom>
          <a:solidFill>
            <a:srgbClr val="FFC000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8F1584F-91B1-084E-B0F2-DDD63D5C45DE}"/>
              </a:ext>
            </a:extLst>
          </p:cNvPr>
          <p:cNvSpPr/>
          <p:nvPr/>
        </p:nvSpPr>
        <p:spPr>
          <a:xfrm>
            <a:off x="6426752" y="2973970"/>
            <a:ext cx="147288" cy="374228"/>
          </a:xfrm>
          <a:prstGeom prst="rect">
            <a:avLst/>
          </a:prstGeom>
          <a:solidFill>
            <a:srgbClr val="FFC000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B876B7B-9A73-884C-AC13-E85B00A16D59}"/>
              </a:ext>
            </a:extLst>
          </p:cNvPr>
          <p:cNvSpPr/>
          <p:nvPr/>
        </p:nvSpPr>
        <p:spPr>
          <a:xfrm>
            <a:off x="6615251" y="2975738"/>
            <a:ext cx="147288" cy="374228"/>
          </a:xfrm>
          <a:prstGeom prst="rect">
            <a:avLst/>
          </a:prstGeom>
          <a:solidFill>
            <a:srgbClr val="FFC000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D861E6E-528B-484E-8D8A-E0176A8C55CB}"/>
              </a:ext>
            </a:extLst>
          </p:cNvPr>
          <p:cNvSpPr/>
          <p:nvPr/>
        </p:nvSpPr>
        <p:spPr>
          <a:xfrm>
            <a:off x="6801334" y="2965574"/>
            <a:ext cx="147288" cy="374228"/>
          </a:xfrm>
          <a:prstGeom prst="rect">
            <a:avLst/>
          </a:prstGeom>
          <a:solidFill>
            <a:srgbClr val="FFC000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D845ACB-3FCB-6B4E-8142-D9EA4EBC1FC7}"/>
              </a:ext>
            </a:extLst>
          </p:cNvPr>
          <p:cNvSpPr/>
          <p:nvPr/>
        </p:nvSpPr>
        <p:spPr>
          <a:xfrm>
            <a:off x="6990527" y="2966390"/>
            <a:ext cx="147288" cy="374228"/>
          </a:xfrm>
          <a:prstGeom prst="rect">
            <a:avLst/>
          </a:prstGeom>
          <a:solidFill>
            <a:srgbClr val="FFC000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1A611FC-55B7-2B4C-AA4F-662E750B3451}"/>
              </a:ext>
            </a:extLst>
          </p:cNvPr>
          <p:cNvSpPr/>
          <p:nvPr/>
        </p:nvSpPr>
        <p:spPr>
          <a:xfrm>
            <a:off x="7177303" y="2965581"/>
            <a:ext cx="147288" cy="374228"/>
          </a:xfrm>
          <a:prstGeom prst="rect">
            <a:avLst/>
          </a:prstGeom>
          <a:solidFill>
            <a:srgbClr val="FFC000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0B695C3-7804-BE42-9455-FB315A66F900}"/>
              </a:ext>
            </a:extLst>
          </p:cNvPr>
          <p:cNvSpPr/>
          <p:nvPr/>
        </p:nvSpPr>
        <p:spPr>
          <a:xfrm>
            <a:off x="7357413" y="2965578"/>
            <a:ext cx="147288" cy="374228"/>
          </a:xfrm>
          <a:prstGeom prst="rect">
            <a:avLst/>
          </a:prstGeom>
          <a:solidFill>
            <a:srgbClr val="FFC000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51CDBA2-5579-7C4A-AA62-E3BDF524B8E1}"/>
              </a:ext>
            </a:extLst>
          </p:cNvPr>
          <p:cNvSpPr/>
          <p:nvPr/>
        </p:nvSpPr>
        <p:spPr>
          <a:xfrm>
            <a:off x="7538735" y="2966390"/>
            <a:ext cx="147288" cy="374228"/>
          </a:xfrm>
          <a:prstGeom prst="rect">
            <a:avLst/>
          </a:prstGeom>
          <a:solidFill>
            <a:srgbClr val="FFC000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24F808E-A424-C644-BAB5-57DF7FE58739}"/>
              </a:ext>
            </a:extLst>
          </p:cNvPr>
          <p:cNvSpPr/>
          <p:nvPr/>
        </p:nvSpPr>
        <p:spPr>
          <a:xfrm>
            <a:off x="6655337" y="2168509"/>
            <a:ext cx="147288" cy="374228"/>
          </a:xfrm>
          <a:prstGeom prst="rect">
            <a:avLst/>
          </a:prstGeom>
          <a:solidFill>
            <a:srgbClr val="FFC000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19E2462-8A7A-304A-B643-45C7F1D8FD90}"/>
              </a:ext>
            </a:extLst>
          </p:cNvPr>
          <p:cNvSpPr/>
          <p:nvPr/>
        </p:nvSpPr>
        <p:spPr>
          <a:xfrm>
            <a:off x="6840260" y="2168506"/>
            <a:ext cx="147288" cy="374228"/>
          </a:xfrm>
          <a:prstGeom prst="rect">
            <a:avLst/>
          </a:prstGeom>
          <a:solidFill>
            <a:srgbClr val="FFC000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57675D6-317F-BE4C-8286-109A00389CB5}"/>
              </a:ext>
            </a:extLst>
          </p:cNvPr>
          <p:cNvSpPr/>
          <p:nvPr/>
        </p:nvSpPr>
        <p:spPr>
          <a:xfrm>
            <a:off x="7031156" y="2168502"/>
            <a:ext cx="147288" cy="374228"/>
          </a:xfrm>
          <a:prstGeom prst="rect">
            <a:avLst/>
          </a:prstGeom>
          <a:solidFill>
            <a:srgbClr val="FFC000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54BB1EF-B89A-CA4C-82B1-4C750715681F}"/>
              </a:ext>
            </a:extLst>
          </p:cNvPr>
          <p:cNvSpPr/>
          <p:nvPr/>
        </p:nvSpPr>
        <p:spPr>
          <a:xfrm>
            <a:off x="7215536" y="2169318"/>
            <a:ext cx="147288" cy="374228"/>
          </a:xfrm>
          <a:prstGeom prst="rect">
            <a:avLst/>
          </a:prstGeom>
          <a:solidFill>
            <a:srgbClr val="FFC000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C43ED60-DCDB-A346-BB3B-7398BDC46465}"/>
              </a:ext>
            </a:extLst>
          </p:cNvPr>
          <p:cNvSpPr/>
          <p:nvPr/>
        </p:nvSpPr>
        <p:spPr>
          <a:xfrm>
            <a:off x="7402312" y="2168509"/>
            <a:ext cx="147288" cy="374228"/>
          </a:xfrm>
          <a:prstGeom prst="rect">
            <a:avLst/>
          </a:prstGeom>
          <a:solidFill>
            <a:srgbClr val="FFC000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43F501A-F11D-7B48-88D5-7C5CB801DFCA}"/>
              </a:ext>
            </a:extLst>
          </p:cNvPr>
          <p:cNvSpPr/>
          <p:nvPr/>
        </p:nvSpPr>
        <p:spPr>
          <a:xfrm>
            <a:off x="7587235" y="2168506"/>
            <a:ext cx="147288" cy="374228"/>
          </a:xfrm>
          <a:prstGeom prst="rect">
            <a:avLst/>
          </a:prstGeom>
          <a:solidFill>
            <a:srgbClr val="FFC000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7D87E85-3F55-2744-B5E7-3A32BF693D9C}"/>
              </a:ext>
            </a:extLst>
          </p:cNvPr>
          <p:cNvSpPr/>
          <p:nvPr/>
        </p:nvSpPr>
        <p:spPr>
          <a:xfrm>
            <a:off x="7017420" y="1471926"/>
            <a:ext cx="147288" cy="374228"/>
          </a:xfrm>
          <a:prstGeom prst="rect">
            <a:avLst/>
          </a:prstGeom>
          <a:solidFill>
            <a:srgbClr val="FFC000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47E9B52-08CD-D24E-A55A-EE664F7ADE6E}"/>
              </a:ext>
            </a:extLst>
          </p:cNvPr>
          <p:cNvSpPr/>
          <p:nvPr/>
        </p:nvSpPr>
        <p:spPr>
          <a:xfrm>
            <a:off x="7209482" y="1471923"/>
            <a:ext cx="147288" cy="374228"/>
          </a:xfrm>
          <a:prstGeom prst="rect">
            <a:avLst/>
          </a:prstGeom>
          <a:solidFill>
            <a:srgbClr val="FFC000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5768FA0-A806-7C43-AA68-B6F1113B43F2}"/>
              </a:ext>
            </a:extLst>
          </p:cNvPr>
          <p:cNvSpPr/>
          <p:nvPr/>
        </p:nvSpPr>
        <p:spPr>
          <a:xfrm>
            <a:off x="7400964" y="1472735"/>
            <a:ext cx="147288" cy="374228"/>
          </a:xfrm>
          <a:prstGeom prst="rect">
            <a:avLst/>
          </a:prstGeom>
          <a:solidFill>
            <a:srgbClr val="FFC000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D41AD3A-619D-1549-8997-29393935DE04}"/>
              </a:ext>
            </a:extLst>
          </p:cNvPr>
          <p:cNvSpPr/>
          <p:nvPr/>
        </p:nvSpPr>
        <p:spPr>
          <a:xfrm>
            <a:off x="7596537" y="1464758"/>
            <a:ext cx="147288" cy="374228"/>
          </a:xfrm>
          <a:prstGeom prst="rect">
            <a:avLst/>
          </a:prstGeom>
          <a:solidFill>
            <a:srgbClr val="FFC000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A07C16FE-DA7F-A345-BA63-3453057D3420}"/>
              </a:ext>
            </a:extLst>
          </p:cNvPr>
          <p:cNvSpPr/>
          <p:nvPr/>
        </p:nvSpPr>
        <p:spPr>
          <a:xfrm>
            <a:off x="7518799" y="3508848"/>
            <a:ext cx="3722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T</a:t>
            </a:r>
            <a:endParaRPr lang="en-US" sz="2400" baseline="-250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C6CAEC6-ED8A-3047-B489-B596B080EEB2}"/>
              </a:ext>
            </a:extLst>
          </p:cNvPr>
          <p:cNvSpPr/>
          <p:nvPr/>
        </p:nvSpPr>
        <p:spPr>
          <a:xfrm>
            <a:off x="3991210" y="3430083"/>
            <a:ext cx="3385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0</a:t>
            </a:r>
            <a:endParaRPr lang="en-US" sz="2400" baseline="-250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D29E56B0-BC35-0C4C-BBA7-045F185370CA}"/>
              </a:ext>
            </a:extLst>
          </p:cNvPr>
          <p:cNvCxnSpPr>
            <a:cxnSpLocks/>
          </p:cNvCxnSpPr>
          <p:nvPr/>
        </p:nvCxnSpPr>
        <p:spPr>
          <a:xfrm>
            <a:off x="6409467" y="2864267"/>
            <a:ext cx="1305601" cy="1208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2255009A-7329-6C4F-9D4C-E2C832F0DB77}"/>
              </a:ext>
            </a:extLst>
          </p:cNvPr>
          <p:cNvSpPr/>
          <p:nvPr/>
        </p:nvSpPr>
        <p:spPr>
          <a:xfrm>
            <a:off x="6628441" y="2506857"/>
            <a:ext cx="6335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B</a:t>
            </a:r>
            <a:r>
              <a:rPr lang="en-US" sz="2400" baseline="-25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𝜏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5036EF78-A09C-4A48-B283-A30F046792BF}"/>
              </a:ext>
            </a:extLst>
          </p:cNvPr>
          <p:cNvCxnSpPr>
            <a:cxnSpLocks/>
          </p:cNvCxnSpPr>
          <p:nvPr/>
        </p:nvCxnSpPr>
        <p:spPr>
          <a:xfrm flipV="1">
            <a:off x="5900259" y="1360851"/>
            <a:ext cx="1686976" cy="8111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E432499E-AAB8-5B47-AF66-85937D468E99}"/>
              </a:ext>
            </a:extLst>
          </p:cNvPr>
          <p:cNvSpPr/>
          <p:nvPr/>
        </p:nvSpPr>
        <p:spPr>
          <a:xfrm>
            <a:off x="6348541" y="1008155"/>
            <a:ext cx="6335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B</a:t>
            </a:r>
            <a:r>
              <a:rPr lang="en-US" sz="2400" baseline="-25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1</a:t>
            </a:r>
            <a:r>
              <a:rPr lang="en-US" sz="24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𝜏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D4B5752-7226-DD4B-8CE0-56DAE9AE4B8C}"/>
              </a:ext>
            </a:extLst>
          </p:cNvPr>
          <p:cNvSpPr txBox="1"/>
          <p:nvPr/>
        </p:nvSpPr>
        <p:spPr>
          <a:xfrm>
            <a:off x="8109184" y="3528473"/>
            <a:ext cx="837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rbel" panose="020B0503020204020204" pitchFamily="34" charset="0"/>
                <a:ea typeface="Times New Roman" charset="0"/>
                <a:cs typeface="Times New Roman" charset="0"/>
              </a:rPr>
              <a:t>Time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1C2D1E4A-EC2C-BF49-93BF-A55E4BB45445}"/>
              </a:ext>
            </a:extLst>
          </p:cNvPr>
          <p:cNvCxnSpPr>
            <a:cxnSpLocks/>
          </p:cNvCxnSpPr>
          <p:nvPr/>
        </p:nvCxnSpPr>
        <p:spPr>
          <a:xfrm flipV="1">
            <a:off x="7704908" y="1189439"/>
            <a:ext cx="10160" cy="234952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3" name="Google Shape;248;p30" descr="server.jpg">
            <a:extLst>
              <a:ext uri="{FF2B5EF4-FFF2-40B4-BE49-F238E27FC236}">
                <a16:creationId xmlns:a16="http://schemas.microsoft.com/office/drawing/2014/main" id="{29BAA102-BC53-284B-95CA-784891AFF3E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9834" y="1491088"/>
            <a:ext cx="324994" cy="320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249;p30" descr="server.jpg">
            <a:extLst>
              <a:ext uri="{FF2B5EF4-FFF2-40B4-BE49-F238E27FC236}">
                <a16:creationId xmlns:a16="http://schemas.microsoft.com/office/drawing/2014/main" id="{0AF31A99-1570-6C44-AF62-D5EEF7F85D7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64928" y="2216093"/>
            <a:ext cx="324994" cy="320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250;p30" descr="server.jpg">
            <a:extLst>
              <a:ext uri="{FF2B5EF4-FFF2-40B4-BE49-F238E27FC236}">
                <a16:creationId xmlns:a16="http://schemas.microsoft.com/office/drawing/2014/main" id="{D24B727A-30EF-0B4A-8980-BC74270915C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9826" y="3049199"/>
            <a:ext cx="324994" cy="3207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841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6" grpId="0" animBg="1"/>
      <p:bldP spid="28" grpId="0" animBg="1"/>
      <p:bldP spid="29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/>
      <p:bldP spid="64" grpId="0"/>
      <p:bldP spid="66" grpId="0"/>
      <p:bldP spid="68" grpId="0"/>
      <p:bldP spid="7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0B74D-FEE9-6B45-80D4-FBC1F1867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32714"/>
            <a:ext cx="8610600" cy="1143000"/>
          </a:xfrm>
        </p:spPr>
        <p:txBody>
          <a:bodyPr/>
          <a:lstStyle/>
          <a:p>
            <a:r>
              <a:rPr lang="en-US" dirty="0"/>
              <a:t>Slowdown in the naïve (</a:t>
            </a:r>
            <a:r>
              <a:rPr lang="en-US" dirty="0" err="1"/>
              <a:t>uncoded</a:t>
            </a:r>
            <a:r>
              <a:rPr lang="en-US" dirty="0"/>
              <a:t>)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EF414B-9BEC-B345-8DA3-DED83EDB1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189" y="3651361"/>
            <a:ext cx="5562600" cy="1752600"/>
          </a:xfrm>
        </p:spPr>
        <p:txBody>
          <a:bodyPr/>
          <a:lstStyle/>
          <a:p>
            <a:r>
              <a:rPr lang="en-US" sz="2000" dirty="0"/>
              <a:t>Straggling Nodes can cause slowdown in distributed-matrix vector multiplication</a:t>
            </a:r>
          </a:p>
          <a:p>
            <a:r>
              <a:rPr lang="en-US" sz="2000" dirty="0"/>
              <a:t>Waiting for the slowest nodes increases the overall latency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96BB8C-5652-9047-9B66-28CB3C5917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4D2C7-8228-3740-8FD6-3E0CB2B8B4A1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B65FE5B4-4A60-3249-AF84-C35862958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03" y="1920553"/>
            <a:ext cx="574221" cy="574221"/>
          </a:xfrm>
          <a:prstGeom prst="rect">
            <a:avLst/>
          </a:prstGeom>
        </p:spPr>
      </p:pic>
      <p:sp>
        <p:nvSpPr>
          <p:cNvPr id="88" name="Google Shape;474;p40">
            <a:extLst>
              <a:ext uri="{FF2B5EF4-FFF2-40B4-BE49-F238E27FC236}">
                <a16:creationId xmlns:a16="http://schemas.microsoft.com/office/drawing/2014/main" id="{7ABCC97A-B033-C44E-AFB3-29E4D98C7FB7}"/>
              </a:ext>
            </a:extLst>
          </p:cNvPr>
          <p:cNvSpPr/>
          <p:nvPr/>
        </p:nvSpPr>
        <p:spPr>
          <a:xfrm>
            <a:off x="836119" y="1853089"/>
            <a:ext cx="823201" cy="709148"/>
          </a:xfrm>
          <a:prstGeom prst="rect">
            <a:avLst/>
          </a:prstGeom>
          <a:solidFill>
            <a:srgbClr val="D5FB82"/>
          </a:solidFill>
          <a:ln w="9525" cap="flat" cmpd="sng">
            <a:solidFill>
              <a:srgbClr val="277A9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 typeface="Arial"/>
              <a:buNone/>
              <a:defRPr/>
            </a:pPr>
            <a:r>
              <a:rPr lang="en" sz="1500" b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A</a:t>
            </a:r>
            <a:endParaRPr sz="1500" b="1" baseline="-25000" dirty="0">
              <a:solidFill>
                <a:prstClr val="black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9" name="Google Shape;477;p40">
            <a:extLst>
              <a:ext uri="{FF2B5EF4-FFF2-40B4-BE49-F238E27FC236}">
                <a16:creationId xmlns:a16="http://schemas.microsoft.com/office/drawing/2014/main" id="{C3678F7A-00B0-5F4E-9C22-2CA579EF6C94}"/>
              </a:ext>
            </a:extLst>
          </p:cNvPr>
          <p:cNvSpPr/>
          <p:nvPr/>
        </p:nvSpPr>
        <p:spPr>
          <a:xfrm>
            <a:off x="1705814" y="1853088"/>
            <a:ext cx="168545" cy="709148"/>
          </a:xfrm>
          <a:prstGeom prst="rect">
            <a:avLst/>
          </a:prstGeom>
          <a:gradFill>
            <a:gsLst>
              <a:gs pos="0">
                <a:srgbClr val="1A82B0"/>
              </a:gs>
              <a:gs pos="100000">
                <a:srgbClr val="9BD0F6"/>
              </a:gs>
            </a:gsLst>
            <a:lin ang="16200038" scaled="0"/>
          </a:gradFill>
          <a:ln w="9525" cap="flat" cmpd="sng">
            <a:solidFill>
              <a:srgbClr val="6DB7D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n" sz="1350" b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x</a:t>
            </a:r>
            <a:endParaRPr sz="1350" b="1" dirty="0">
              <a:solidFill>
                <a:prstClr val="black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0" name="Google Shape;358;p35">
            <a:extLst>
              <a:ext uri="{FF2B5EF4-FFF2-40B4-BE49-F238E27FC236}">
                <a16:creationId xmlns:a16="http://schemas.microsoft.com/office/drawing/2014/main" id="{C4985CB9-C301-6C4A-81B9-4475FE6CC257}"/>
              </a:ext>
            </a:extLst>
          </p:cNvPr>
          <p:cNvSpPr/>
          <p:nvPr/>
        </p:nvSpPr>
        <p:spPr>
          <a:xfrm>
            <a:off x="3367454" y="1466602"/>
            <a:ext cx="581625" cy="17257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cs typeface="Arial"/>
              <a:sym typeface="Arial"/>
            </a:endParaRPr>
          </a:p>
        </p:txBody>
      </p:sp>
      <p:sp>
        <p:nvSpPr>
          <p:cNvPr id="91" name="Google Shape;359;p35">
            <a:extLst>
              <a:ext uri="{FF2B5EF4-FFF2-40B4-BE49-F238E27FC236}">
                <a16:creationId xmlns:a16="http://schemas.microsoft.com/office/drawing/2014/main" id="{2CDEDE26-48F4-5C45-85A8-84359438AE3F}"/>
              </a:ext>
            </a:extLst>
          </p:cNvPr>
          <p:cNvSpPr/>
          <p:nvPr/>
        </p:nvSpPr>
        <p:spPr>
          <a:xfrm>
            <a:off x="3329734" y="2090411"/>
            <a:ext cx="1187043" cy="17257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cs typeface="Arial"/>
              <a:sym typeface="Arial"/>
            </a:endParaRPr>
          </a:p>
        </p:txBody>
      </p:sp>
      <p:sp>
        <p:nvSpPr>
          <p:cNvPr id="92" name="Google Shape;360;p35">
            <a:extLst>
              <a:ext uri="{FF2B5EF4-FFF2-40B4-BE49-F238E27FC236}">
                <a16:creationId xmlns:a16="http://schemas.microsoft.com/office/drawing/2014/main" id="{74AD9ED9-EA26-1944-B8FD-B05FE1C4FEE5}"/>
              </a:ext>
            </a:extLst>
          </p:cNvPr>
          <p:cNvSpPr/>
          <p:nvPr/>
        </p:nvSpPr>
        <p:spPr>
          <a:xfrm>
            <a:off x="3367454" y="2741703"/>
            <a:ext cx="824850" cy="17257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cs typeface="Arial"/>
              <a:sym typeface="Arial"/>
            </a:endParaRPr>
          </a:p>
        </p:txBody>
      </p:sp>
      <p:cxnSp>
        <p:nvCxnSpPr>
          <p:cNvPr id="93" name="Google Shape;361;p35">
            <a:extLst>
              <a:ext uri="{FF2B5EF4-FFF2-40B4-BE49-F238E27FC236}">
                <a16:creationId xmlns:a16="http://schemas.microsoft.com/office/drawing/2014/main" id="{008AA2F7-31AB-BD4C-81E8-67E741A40B86}"/>
              </a:ext>
            </a:extLst>
          </p:cNvPr>
          <p:cNvCxnSpPr>
            <a:cxnSpLocks/>
          </p:cNvCxnSpPr>
          <p:nvPr/>
        </p:nvCxnSpPr>
        <p:spPr>
          <a:xfrm>
            <a:off x="4564513" y="1431226"/>
            <a:ext cx="0" cy="1592845"/>
          </a:xfrm>
          <a:prstGeom prst="straightConnector1">
            <a:avLst/>
          </a:prstGeom>
          <a:noFill/>
          <a:ln w="28575" cap="flat" cmpd="sng">
            <a:solidFill>
              <a:srgbClr val="44546A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94" name="Google Shape;362;p35">
            <a:extLst>
              <a:ext uri="{FF2B5EF4-FFF2-40B4-BE49-F238E27FC236}">
                <a16:creationId xmlns:a16="http://schemas.microsoft.com/office/drawing/2014/main" id="{0BE2AD39-B701-0E44-836C-C470FD329BD0}"/>
              </a:ext>
            </a:extLst>
          </p:cNvPr>
          <p:cNvSpPr txBox="1"/>
          <p:nvPr/>
        </p:nvSpPr>
        <p:spPr>
          <a:xfrm>
            <a:off x="3659421" y="1525313"/>
            <a:ext cx="398250" cy="25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defRPr/>
            </a:pPr>
            <a:r>
              <a:rPr lang="en" sz="1350" i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T</a:t>
            </a:r>
            <a:r>
              <a:rPr lang="en" sz="1350" i="1" baseline="-25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1</a:t>
            </a:r>
            <a:endParaRPr sz="1350" i="1" dirty="0">
              <a:solidFill>
                <a:srgbClr val="000000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5" name="Google Shape;363;p35">
            <a:extLst>
              <a:ext uri="{FF2B5EF4-FFF2-40B4-BE49-F238E27FC236}">
                <a16:creationId xmlns:a16="http://schemas.microsoft.com/office/drawing/2014/main" id="{63BAB2A9-05A5-B74B-B50D-F948C5270F33}"/>
              </a:ext>
            </a:extLst>
          </p:cNvPr>
          <p:cNvSpPr txBox="1"/>
          <p:nvPr/>
        </p:nvSpPr>
        <p:spPr>
          <a:xfrm>
            <a:off x="4220833" y="2161416"/>
            <a:ext cx="398250" cy="25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defRPr/>
            </a:pPr>
            <a:r>
              <a:rPr lang="en" sz="1350" i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T</a:t>
            </a:r>
            <a:r>
              <a:rPr lang="en" sz="1350" i="1" baseline="-25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2</a:t>
            </a:r>
            <a:endParaRPr sz="1350" dirty="0">
              <a:solidFill>
                <a:srgbClr val="000000"/>
              </a:solidFill>
              <a:latin typeface="Corbel" panose="020B0503020204020204" pitchFamily="34" charset="0"/>
              <a:cs typeface="Arial"/>
              <a:sym typeface="Arial"/>
            </a:endParaRPr>
          </a:p>
        </p:txBody>
      </p:sp>
      <p:sp>
        <p:nvSpPr>
          <p:cNvPr id="96" name="Google Shape;364;p35">
            <a:extLst>
              <a:ext uri="{FF2B5EF4-FFF2-40B4-BE49-F238E27FC236}">
                <a16:creationId xmlns:a16="http://schemas.microsoft.com/office/drawing/2014/main" id="{003C34C3-F6C7-8241-A488-767DD91B7FD2}"/>
              </a:ext>
            </a:extLst>
          </p:cNvPr>
          <p:cNvSpPr txBox="1"/>
          <p:nvPr/>
        </p:nvSpPr>
        <p:spPr>
          <a:xfrm>
            <a:off x="3905690" y="2821885"/>
            <a:ext cx="398250" cy="25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defRPr/>
            </a:pPr>
            <a:r>
              <a:rPr lang="en" sz="1350" i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T</a:t>
            </a:r>
            <a:r>
              <a:rPr lang="en" sz="1350" i="1" baseline="-25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3</a:t>
            </a:r>
            <a:endParaRPr sz="1350" dirty="0">
              <a:solidFill>
                <a:srgbClr val="000000"/>
              </a:solidFill>
              <a:latin typeface="Corbel" panose="020B0503020204020204" pitchFamily="34" charset="0"/>
              <a:cs typeface="Arial"/>
              <a:sym typeface="Arial"/>
            </a:endParaRPr>
          </a:p>
        </p:txBody>
      </p:sp>
      <p:sp>
        <p:nvSpPr>
          <p:cNvPr id="97" name="Google Shape;365;p35">
            <a:extLst>
              <a:ext uri="{FF2B5EF4-FFF2-40B4-BE49-F238E27FC236}">
                <a16:creationId xmlns:a16="http://schemas.microsoft.com/office/drawing/2014/main" id="{BC2FC66E-F858-AE40-A249-F861A0878712}"/>
              </a:ext>
            </a:extLst>
          </p:cNvPr>
          <p:cNvSpPr txBox="1"/>
          <p:nvPr/>
        </p:nvSpPr>
        <p:spPr>
          <a:xfrm>
            <a:off x="4304181" y="2957738"/>
            <a:ext cx="1069875" cy="25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r>
              <a:rPr lang="en" sz="1050" dirty="0">
                <a:solidFill>
                  <a:srgbClr val="000000"/>
                </a:solidFill>
                <a:latin typeface="Corbel" panose="020B0503020204020204" pitchFamily="34" charset="0"/>
                <a:cs typeface="Arial"/>
                <a:sym typeface="Arial"/>
              </a:rPr>
              <a:t>Runtime</a:t>
            </a:r>
            <a:endParaRPr sz="1050" dirty="0">
              <a:solidFill>
                <a:srgbClr val="000000"/>
              </a:solidFill>
              <a:latin typeface="Corbel" panose="020B0503020204020204" pitchFamily="34" charset="0"/>
              <a:cs typeface="Arial"/>
              <a:sym typeface="Arial"/>
            </a:endParaRPr>
          </a:p>
        </p:txBody>
      </p:sp>
      <p:sp>
        <p:nvSpPr>
          <p:cNvPr id="108" name="Google Shape;254;p30">
            <a:extLst>
              <a:ext uri="{FF2B5EF4-FFF2-40B4-BE49-F238E27FC236}">
                <a16:creationId xmlns:a16="http://schemas.microsoft.com/office/drawing/2014/main" id="{F752735D-9EDB-A042-8EF3-80E2E1A3639E}"/>
              </a:ext>
            </a:extLst>
          </p:cNvPr>
          <p:cNvSpPr/>
          <p:nvPr/>
        </p:nvSpPr>
        <p:spPr>
          <a:xfrm>
            <a:off x="3066489" y="1431226"/>
            <a:ext cx="213300" cy="460800"/>
          </a:xfrm>
          <a:prstGeom prst="rect">
            <a:avLst/>
          </a:prstGeom>
          <a:gradFill>
            <a:gsLst>
              <a:gs pos="0">
                <a:srgbClr val="1A82B0"/>
              </a:gs>
              <a:gs pos="100000">
                <a:srgbClr val="9BD0F6"/>
              </a:gs>
            </a:gsLst>
            <a:lin ang="16200038" scaled="0"/>
          </a:gradFill>
          <a:ln w="9525" cap="flat" cmpd="sng">
            <a:solidFill>
              <a:srgbClr val="6DB7D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n" sz="1350" b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x</a:t>
            </a:r>
            <a:endParaRPr sz="1350" b="1" dirty="0">
              <a:solidFill>
                <a:prstClr val="black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9" name="Google Shape;255;p30">
            <a:extLst>
              <a:ext uri="{FF2B5EF4-FFF2-40B4-BE49-F238E27FC236}">
                <a16:creationId xmlns:a16="http://schemas.microsoft.com/office/drawing/2014/main" id="{EE146621-8E9E-4F4E-9290-6AD1058222A9}"/>
              </a:ext>
            </a:extLst>
          </p:cNvPr>
          <p:cNvSpPr/>
          <p:nvPr/>
        </p:nvSpPr>
        <p:spPr>
          <a:xfrm>
            <a:off x="3066489" y="2016882"/>
            <a:ext cx="213300" cy="460800"/>
          </a:xfrm>
          <a:prstGeom prst="rect">
            <a:avLst/>
          </a:prstGeom>
          <a:gradFill>
            <a:gsLst>
              <a:gs pos="0">
                <a:srgbClr val="1A82B0"/>
              </a:gs>
              <a:gs pos="100000">
                <a:srgbClr val="9BD0F6"/>
              </a:gs>
            </a:gsLst>
            <a:lin ang="16200038" scaled="0"/>
          </a:gradFill>
          <a:ln w="9525" cap="flat" cmpd="sng">
            <a:solidFill>
              <a:srgbClr val="6DB7D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n" sz="1350" b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x</a:t>
            </a:r>
            <a:endParaRPr sz="1350" b="1" dirty="0">
              <a:solidFill>
                <a:prstClr val="black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0" name="Google Shape;256;p30">
            <a:extLst>
              <a:ext uri="{FF2B5EF4-FFF2-40B4-BE49-F238E27FC236}">
                <a16:creationId xmlns:a16="http://schemas.microsoft.com/office/drawing/2014/main" id="{3604303C-2327-B94A-AC9B-3592BEC7E824}"/>
              </a:ext>
            </a:extLst>
          </p:cNvPr>
          <p:cNvSpPr/>
          <p:nvPr/>
        </p:nvSpPr>
        <p:spPr>
          <a:xfrm>
            <a:off x="3066489" y="2592508"/>
            <a:ext cx="213300" cy="460800"/>
          </a:xfrm>
          <a:prstGeom prst="rect">
            <a:avLst/>
          </a:prstGeom>
          <a:gradFill>
            <a:gsLst>
              <a:gs pos="0">
                <a:srgbClr val="1A82B0"/>
              </a:gs>
              <a:gs pos="100000">
                <a:srgbClr val="9BD0F6"/>
              </a:gs>
            </a:gsLst>
            <a:lin ang="16200038" scaled="0"/>
          </a:gradFill>
          <a:ln w="9525" cap="flat" cmpd="sng">
            <a:solidFill>
              <a:srgbClr val="6DB7D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n" sz="1350" b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x</a:t>
            </a:r>
            <a:endParaRPr sz="1350" b="1" dirty="0">
              <a:solidFill>
                <a:prstClr val="black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DF39DBC1-81BC-E54B-BD64-F49685F2A26C}"/>
              </a:ext>
            </a:extLst>
          </p:cNvPr>
          <p:cNvCxnSpPr/>
          <p:nvPr/>
        </p:nvCxnSpPr>
        <p:spPr>
          <a:xfrm flipV="1">
            <a:off x="839847" y="1597208"/>
            <a:ext cx="534692" cy="39488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B8D5A24F-14B9-0A4F-97C2-544D7BE0521B}"/>
              </a:ext>
            </a:extLst>
          </p:cNvPr>
          <p:cNvCxnSpPr>
            <a:cxnSpLocks/>
          </p:cNvCxnSpPr>
          <p:nvPr/>
        </p:nvCxnSpPr>
        <p:spPr>
          <a:xfrm flipV="1">
            <a:off x="896842" y="2129357"/>
            <a:ext cx="470615" cy="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F53FA648-DC16-EB4E-B75A-420082D003F0}"/>
              </a:ext>
            </a:extLst>
          </p:cNvPr>
          <p:cNvCxnSpPr>
            <a:cxnSpLocks/>
          </p:cNvCxnSpPr>
          <p:nvPr/>
        </p:nvCxnSpPr>
        <p:spPr>
          <a:xfrm>
            <a:off x="856657" y="2349629"/>
            <a:ext cx="524745" cy="300537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14" name="Google Shape;251;p30">
            <a:extLst>
              <a:ext uri="{FF2B5EF4-FFF2-40B4-BE49-F238E27FC236}">
                <a16:creationId xmlns:a16="http://schemas.microsoft.com/office/drawing/2014/main" id="{BF39434B-E605-CA4C-B7E6-36C23D295AB3}"/>
              </a:ext>
            </a:extLst>
          </p:cNvPr>
          <p:cNvSpPr/>
          <p:nvPr/>
        </p:nvSpPr>
        <p:spPr>
          <a:xfrm>
            <a:off x="1981200" y="1431228"/>
            <a:ext cx="983250" cy="243675"/>
          </a:xfrm>
          <a:prstGeom prst="rect">
            <a:avLst/>
          </a:prstGeom>
          <a:solidFill>
            <a:srgbClr val="D5FB82"/>
          </a:solidFill>
          <a:ln w="9525" cap="flat" cmpd="sng">
            <a:solidFill>
              <a:srgbClr val="277A9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n" sz="1500" b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A</a:t>
            </a:r>
            <a:r>
              <a:rPr lang="en" sz="1500" b="1" baseline="-25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1</a:t>
            </a:r>
            <a:endParaRPr sz="1500" b="1" baseline="-25000" dirty="0">
              <a:solidFill>
                <a:prstClr val="black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5" name="Google Shape;252;p30">
            <a:extLst>
              <a:ext uri="{FF2B5EF4-FFF2-40B4-BE49-F238E27FC236}">
                <a16:creationId xmlns:a16="http://schemas.microsoft.com/office/drawing/2014/main" id="{E057F371-99E1-0345-8C95-2D1C69DE2872}"/>
              </a:ext>
            </a:extLst>
          </p:cNvPr>
          <p:cNvSpPr/>
          <p:nvPr/>
        </p:nvSpPr>
        <p:spPr>
          <a:xfrm>
            <a:off x="1981200" y="2016882"/>
            <a:ext cx="983250" cy="240525"/>
          </a:xfrm>
          <a:prstGeom prst="rect">
            <a:avLst/>
          </a:prstGeom>
          <a:solidFill>
            <a:srgbClr val="D5FB82"/>
          </a:solidFill>
          <a:ln w="9525" cap="flat" cmpd="sng">
            <a:solidFill>
              <a:srgbClr val="277A9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n" sz="1500" b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A</a:t>
            </a:r>
            <a:r>
              <a:rPr lang="en" sz="1500" b="1" baseline="-25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2</a:t>
            </a:r>
            <a:endParaRPr sz="1500" b="1" baseline="-25000" dirty="0">
              <a:solidFill>
                <a:prstClr val="black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6" name="Google Shape;253;p30">
            <a:extLst>
              <a:ext uri="{FF2B5EF4-FFF2-40B4-BE49-F238E27FC236}">
                <a16:creationId xmlns:a16="http://schemas.microsoft.com/office/drawing/2014/main" id="{F66701FD-D21C-D649-B1A2-40AFBEF09520}"/>
              </a:ext>
            </a:extLst>
          </p:cNvPr>
          <p:cNvSpPr/>
          <p:nvPr/>
        </p:nvSpPr>
        <p:spPr>
          <a:xfrm>
            <a:off x="1981200" y="2592510"/>
            <a:ext cx="983250" cy="240525"/>
          </a:xfrm>
          <a:prstGeom prst="rect">
            <a:avLst/>
          </a:prstGeom>
          <a:solidFill>
            <a:srgbClr val="D5FB82"/>
          </a:solidFill>
          <a:ln w="9525" cap="flat" cmpd="sng">
            <a:solidFill>
              <a:srgbClr val="277A9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n" sz="1500" b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A</a:t>
            </a:r>
            <a:r>
              <a:rPr lang="en" sz="1500" b="1" baseline="-25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3</a:t>
            </a:r>
            <a:endParaRPr sz="1500" b="1" baseline="-25000" dirty="0">
              <a:solidFill>
                <a:prstClr val="black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7D07616F-8759-AE4E-9D90-C5880094D1BB}"/>
              </a:ext>
            </a:extLst>
          </p:cNvPr>
          <p:cNvCxnSpPr>
            <a:cxnSpLocks/>
          </p:cNvCxnSpPr>
          <p:nvPr/>
        </p:nvCxnSpPr>
        <p:spPr>
          <a:xfrm>
            <a:off x="1804742" y="1450299"/>
            <a:ext cx="176459" cy="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859C4A23-E886-524A-8D3A-0582461BB1C0}"/>
              </a:ext>
            </a:extLst>
          </p:cNvPr>
          <p:cNvCxnSpPr>
            <a:cxnSpLocks/>
          </p:cNvCxnSpPr>
          <p:nvPr/>
        </p:nvCxnSpPr>
        <p:spPr>
          <a:xfrm>
            <a:off x="1804742" y="2603736"/>
            <a:ext cx="176459" cy="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CD841DE9-14E2-374A-BB9A-D11E4A56EAF9}"/>
              </a:ext>
            </a:extLst>
          </p:cNvPr>
          <p:cNvCxnSpPr>
            <a:cxnSpLocks/>
          </p:cNvCxnSpPr>
          <p:nvPr/>
        </p:nvCxnSpPr>
        <p:spPr>
          <a:xfrm>
            <a:off x="1804742" y="2027982"/>
            <a:ext cx="176459" cy="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169" name="Google Shape;248;p30" descr="server.jpg">
            <a:extLst>
              <a:ext uri="{FF2B5EF4-FFF2-40B4-BE49-F238E27FC236}">
                <a16:creationId xmlns:a16="http://schemas.microsoft.com/office/drawing/2014/main" id="{C271ED07-9221-FA46-A98D-B282A4AED73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1251" y="1370625"/>
            <a:ext cx="324994" cy="320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249;p30" descr="server.jpg">
            <a:extLst>
              <a:ext uri="{FF2B5EF4-FFF2-40B4-BE49-F238E27FC236}">
                <a16:creationId xmlns:a16="http://schemas.microsoft.com/office/drawing/2014/main" id="{C34E0891-5D89-154B-8DA7-92D0C74D705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3126" y="1994639"/>
            <a:ext cx="324994" cy="320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250;p30" descr="server.jpg">
            <a:extLst>
              <a:ext uri="{FF2B5EF4-FFF2-40B4-BE49-F238E27FC236}">
                <a16:creationId xmlns:a16="http://schemas.microsoft.com/office/drawing/2014/main" id="{8661EEC4-C2BB-4E4F-B06D-2CDA47B4E46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5497" y="2554400"/>
            <a:ext cx="324994" cy="32079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1412EC35-E3B7-0E4D-9292-C137DBDDCCA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25613367"/>
                  </p:ext>
                </p:extLst>
              </p:nvPr>
            </p:nvGraphicFramePr>
            <p:xfrm>
              <a:off x="5943600" y="3888633"/>
              <a:ext cx="2133600" cy="2052533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757083">
                      <a:extLst>
                        <a:ext uri="{9D8B030D-6E8A-4147-A177-3AD203B41FA5}">
                          <a16:colId xmlns:a16="http://schemas.microsoft.com/office/drawing/2014/main" val="4178764973"/>
                        </a:ext>
                      </a:extLst>
                    </a:gridCol>
                    <a:gridCol w="1376517">
                      <a:extLst>
                        <a:ext uri="{9D8B030D-6E8A-4147-A177-3AD203B41FA5}">
                          <a16:colId xmlns:a16="http://schemas.microsoft.com/office/drawing/2014/main" val="1348759042"/>
                        </a:ext>
                      </a:extLst>
                    </a:gridCol>
                  </a:tblGrid>
                  <a:tr h="3173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Scheme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E[T]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45959748"/>
                      </a:ext>
                    </a:extLst>
                  </a:tr>
                  <a:tr h="3173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err="1">
                              <a:solidFill>
                                <a:srgbClr val="C00000"/>
                              </a:solidFill>
                            </a:rPr>
                            <a:t>Uncoded</a:t>
                          </a:r>
                          <a:endParaRPr lang="en-US" sz="12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2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  <m:r>
                                      <a:rPr lang="en-US" sz="120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num>
                                  <m:den>
                                    <m:r>
                                      <a:rPr lang="en-US" sz="120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den>
                                </m:f>
                                <m:r>
                                  <a:rPr lang="en-US" sz="120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sz="12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20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den>
                                </m:f>
                                <m:r>
                                  <m:rPr>
                                    <m:nor/>
                                  </m:rPr>
                                  <a:rPr lang="en-US" sz="1200" smtClean="0">
                                    <a:solidFill>
                                      <a:srgbClr val="C00000"/>
                                    </a:solidFill>
                                  </a:rPr>
                                  <m:t>log</m:t>
                                </m:r>
                                <m:r>
                                  <a:rPr lang="en-US" sz="120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20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sz="120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2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7916455"/>
                      </a:ext>
                    </a:extLst>
                  </a:tr>
                  <a:tr h="317352">
                    <a:tc>
                      <a:txBody>
                        <a:bodyPr/>
                        <a:lstStyle/>
                        <a:p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2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20549270"/>
                      </a:ext>
                    </a:extLst>
                  </a:tr>
                  <a:tr h="317352">
                    <a:tc>
                      <a:txBody>
                        <a:bodyPr/>
                        <a:lstStyle/>
                        <a:p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87201874"/>
                      </a:ext>
                    </a:extLst>
                  </a:tr>
                  <a:tr h="317352">
                    <a:tc>
                      <a:txBody>
                        <a:bodyPr/>
                        <a:lstStyle/>
                        <a:p>
                          <a:endParaRPr lang="en-US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2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65988591"/>
                      </a:ext>
                    </a:extLst>
                  </a:tr>
                  <a:tr h="317352">
                    <a:tc>
                      <a:txBody>
                        <a:bodyPr/>
                        <a:lstStyle/>
                        <a:p>
                          <a:endParaRPr lang="en-US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938350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1412EC35-E3B7-0E4D-9292-C137DBDDCCA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25613367"/>
                  </p:ext>
                </p:extLst>
              </p:nvPr>
            </p:nvGraphicFramePr>
            <p:xfrm>
              <a:off x="5943600" y="3888633"/>
              <a:ext cx="2133600" cy="2052533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757083">
                      <a:extLst>
                        <a:ext uri="{9D8B030D-6E8A-4147-A177-3AD203B41FA5}">
                          <a16:colId xmlns:a16="http://schemas.microsoft.com/office/drawing/2014/main" val="4178764973"/>
                        </a:ext>
                      </a:extLst>
                    </a:gridCol>
                    <a:gridCol w="1376517">
                      <a:extLst>
                        <a:ext uri="{9D8B030D-6E8A-4147-A177-3AD203B41FA5}">
                          <a16:colId xmlns:a16="http://schemas.microsoft.com/office/drawing/2014/main" val="1348759042"/>
                        </a:ext>
                      </a:extLst>
                    </a:gridCol>
                  </a:tblGrid>
                  <a:tr h="3173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Scheme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E[T]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45959748"/>
                      </a:ext>
                    </a:extLst>
                  </a:tr>
                  <a:tr h="46577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err="1">
                              <a:solidFill>
                                <a:srgbClr val="C00000"/>
                              </a:solidFill>
                            </a:rPr>
                            <a:t>Uncoded</a:t>
                          </a:r>
                          <a:endParaRPr lang="en-US" sz="12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6481" t="-70270" r="-1852" b="-2702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47916455"/>
                      </a:ext>
                    </a:extLst>
                  </a:tr>
                  <a:tr h="317352">
                    <a:tc>
                      <a:txBody>
                        <a:bodyPr/>
                        <a:lstStyle/>
                        <a:p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2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20549270"/>
                      </a:ext>
                    </a:extLst>
                  </a:tr>
                  <a:tr h="317352">
                    <a:tc>
                      <a:txBody>
                        <a:bodyPr/>
                        <a:lstStyle/>
                        <a:p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87201874"/>
                      </a:ext>
                    </a:extLst>
                  </a:tr>
                  <a:tr h="317352">
                    <a:tc>
                      <a:txBody>
                        <a:bodyPr/>
                        <a:lstStyle/>
                        <a:p>
                          <a:endParaRPr lang="en-US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2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65988591"/>
                      </a:ext>
                    </a:extLst>
                  </a:tr>
                  <a:tr h="317352">
                    <a:tc>
                      <a:txBody>
                        <a:bodyPr/>
                        <a:lstStyle/>
                        <a:p>
                          <a:endParaRPr lang="en-US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9383506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0BD823C6-C1B0-694F-836C-8D625C5153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9010" y="1149281"/>
            <a:ext cx="2868182" cy="21511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090AB2-11CF-C84F-A9E7-24D938DB6F0A}"/>
              </a:ext>
            </a:extLst>
          </p:cNvPr>
          <p:cNvSpPr txBox="1"/>
          <p:nvPr/>
        </p:nvSpPr>
        <p:spPr>
          <a:xfrm>
            <a:off x="5791200" y="3322001"/>
            <a:ext cx="22390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rbel" panose="020B0503020204020204" pitchFamily="34" charset="0"/>
              </a:rPr>
              <a:t>Tail estimate from 500 trials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7F50F3D-5E7B-C943-B780-A577AFE131B3}"/>
                  </a:ext>
                </a:extLst>
              </p:cNvPr>
              <p:cNvSpPr txBox="1"/>
              <p:nvPr/>
            </p:nvSpPr>
            <p:spPr>
              <a:xfrm>
                <a:off x="8043719" y="1387510"/>
                <a:ext cx="983987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=0.2</m:t>
                      </m:r>
                    </m:oMath>
                  </m:oMathPara>
                </a14:m>
                <a:endParaRPr lang="en-US" sz="1400" b="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=0.005</m:t>
                      </m:r>
                    </m:oMath>
                  </m:oMathPara>
                </a14:m>
                <a:endParaRPr lang="en-US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14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=10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7F50F3D-5E7B-C943-B780-A577AFE131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3719" y="1387510"/>
                <a:ext cx="983987" cy="9541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887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59259E-6 L -0.00225 0.03287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164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96296E-6 L -0.0026 0.03172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1574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33333E-6 L -0.00017 0.0298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48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88" grpId="1" animBg="1"/>
      <p:bldP spid="89" grpId="0" animBg="1"/>
      <p:bldP spid="89" grpId="1" animBg="1"/>
      <p:bldP spid="90" grpId="0" animBg="1"/>
      <p:bldP spid="91" grpId="0" animBg="1"/>
      <p:bldP spid="92" grpId="0" animBg="1"/>
      <p:bldP spid="94" grpId="1"/>
      <p:bldP spid="95" grpId="1"/>
      <p:bldP spid="96" grpId="1"/>
      <p:bldP spid="97" grpId="0"/>
      <p:bldP spid="108" grpId="0" animBg="1"/>
      <p:bldP spid="109" grpId="0" animBg="1"/>
      <p:bldP spid="110" grpId="0" animBg="1"/>
      <p:bldP spid="114" grpId="0" animBg="1"/>
      <p:bldP spid="115" grpId="0" animBg="1"/>
      <p:bldP spid="116" grpId="0" animBg="1"/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0B74D-FEE9-6B45-80D4-FBC1F1867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34079"/>
            <a:ext cx="8610600" cy="1143000"/>
          </a:xfrm>
        </p:spPr>
        <p:txBody>
          <a:bodyPr/>
          <a:lstStyle/>
          <a:p>
            <a:r>
              <a:rPr lang="en-US" dirty="0"/>
              <a:t>Solution 1: The Ideal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EF414B-9BEC-B345-8DA3-DED83EDB1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3699553"/>
            <a:ext cx="5562600" cy="1524000"/>
          </a:xfrm>
        </p:spPr>
        <p:txBody>
          <a:bodyPr/>
          <a:lstStyle/>
          <a:p>
            <a:r>
              <a:rPr lang="en-US" sz="2000" dirty="0"/>
              <a:t>The ideal solution is to move data from slow to fast nodes</a:t>
            </a:r>
            <a:r>
              <a:rPr lang="en-US" sz="2000" baseline="30000" dirty="0"/>
              <a:t> [2]</a:t>
            </a:r>
            <a:endParaRPr lang="en-US" sz="2000" dirty="0"/>
          </a:p>
          <a:p>
            <a:r>
              <a:rPr lang="en-US" sz="2000" dirty="0">
                <a:solidFill>
                  <a:srgbClr val="C00000"/>
                </a:solidFill>
              </a:rPr>
              <a:t>However establishing such data movement protocols may be challenging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96BB8C-5652-9047-9B66-28CB3C5917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4D2C7-8228-3740-8FD6-3E0CB2B8B4A1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87" name="Google Shape;177;p28">
            <a:extLst>
              <a:ext uri="{FF2B5EF4-FFF2-40B4-BE49-F238E27FC236}">
                <a16:creationId xmlns:a16="http://schemas.microsoft.com/office/drawing/2014/main" id="{6741E6F5-9202-9C48-9066-29CD750B6F20}"/>
              </a:ext>
            </a:extLst>
          </p:cNvPr>
          <p:cNvSpPr txBox="1"/>
          <p:nvPr/>
        </p:nvSpPr>
        <p:spPr>
          <a:xfrm>
            <a:off x="2021578" y="6332014"/>
            <a:ext cx="7963800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640"/>
              </a:spcBef>
              <a:spcAft>
                <a:spcPts val="0"/>
              </a:spcAft>
            </a:pPr>
            <a:r>
              <a:rPr lang="en" sz="10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[2] </a:t>
            </a:r>
            <a:r>
              <a:rPr lang="en" sz="1000" dirty="0">
                <a:solidFill>
                  <a:srgbClr val="0000FF"/>
                </a:solidFill>
              </a:rPr>
              <a:t>https://</a:t>
            </a:r>
            <a:r>
              <a:rPr lang="en" sz="1000" dirty="0" err="1">
                <a:solidFill>
                  <a:srgbClr val="0000FF"/>
                </a:solidFill>
              </a:rPr>
              <a:t>cloud.google.com</a:t>
            </a:r>
            <a:r>
              <a:rPr lang="en" sz="1000" dirty="0">
                <a:solidFill>
                  <a:srgbClr val="0000FF"/>
                </a:solidFill>
              </a:rPr>
              <a:t>/blog/products/</a:t>
            </a:r>
            <a:r>
              <a:rPr lang="en" sz="1000" dirty="0" err="1">
                <a:solidFill>
                  <a:srgbClr val="0000FF"/>
                </a:solidFill>
              </a:rPr>
              <a:t>gcp</a:t>
            </a:r>
            <a:r>
              <a:rPr lang="en" sz="1000" dirty="0">
                <a:solidFill>
                  <a:srgbClr val="0000FF"/>
                </a:solidFill>
              </a:rPr>
              <a:t>/no-shard-left-behind-dynamic-work-rebalancing-in-google-cloud-dataflow</a:t>
            </a:r>
            <a:endParaRPr sz="1000" dirty="0"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A97A43CC-1ED2-CE47-A805-A5910D473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39" y="1911319"/>
            <a:ext cx="574221" cy="574221"/>
          </a:xfrm>
          <a:prstGeom prst="rect">
            <a:avLst/>
          </a:prstGeom>
        </p:spPr>
      </p:pic>
      <p:sp>
        <p:nvSpPr>
          <p:cNvPr id="91" name="Google Shape;358;p35">
            <a:extLst>
              <a:ext uri="{FF2B5EF4-FFF2-40B4-BE49-F238E27FC236}">
                <a16:creationId xmlns:a16="http://schemas.microsoft.com/office/drawing/2014/main" id="{51BF559A-7B7B-4E4C-9015-526F24DBE8C0}"/>
              </a:ext>
            </a:extLst>
          </p:cNvPr>
          <p:cNvSpPr/>
          <p:nvPr/>
        </p:nvSpPr>
        <p:spPr>
          <a:xfrm>
            <a:off x="3405190" y="1441065"/>
            <a:ext cx="853378" cy="18887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cs typeface="Arial"/>
              <a:sym typeface="Arial"/>
            </a:endParaRPr>
          </a:p>
        </p:txBody>
      </p:sp>
      <p:sp>
        <p:nvSpPr>
          <p:cNvPr id="92" name="Google Shape;359;p35">
            <a:extLst>
              <a:ext uri="{FF2B5EF4-FFF2-40B4-BE49-F238E27FC236}">
                <a16:creationId xmlns:a16="http://schemas.microsoft.com/office/drawing/2014/main" id="{8531818C-7C67-5749-ACBF-24A764BFBB30}"/>
              </a:ext>
            </a:extLst>
          </p:cNvPr>
          <p:cNvSpPr/>
          <p:nvPr/>
        </p:nvSpPr>
        <p:spPr>
          <a:xfrm>
            <a:off x="3367471" y="2085576"/>
            <a:ext cx="891098" cy="16817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cs typeface="Arial"/>
              <a:sym typeface="Arial"/>
            </a:endParaRPr>
          </a:p>
        </p:txBody>
      </p:sp>
      <p:sp>
        <p:nvSpPr>
          <p:cNvPr id="93" name="Google Shape;360;p35">
            <a:extLst>
              <a:ext uri="{FF2B5EF4-FFF2-40B4-BE49-F238E27FC236}">
                <a16:creationId xmlns:a16="http://schemas.microsoft.com/office/drawing/2014/main" id="{B5033EB7-421E-1E4A-A109-94C21604F074}"/>
              </a:ext>
            </a:extLst>
          </p:cNvPr>
          <p:cNvSpPr/>
          <p:nvPr/>
        </p:nvSpPr>
        <p:spPr>
          <a:xfrm>
            <a:off x="3405189" y="2771279"/>
            <a:ext cx="853379" cy="13376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cs typeface="Arial"/>
              <a:sym typeface="Arial"/>
            </a:endParaRPr>
          </a:p>
        </p:txBody>
      </p:sp>
      <p:cxnSp>
        <p:nvCxnSpPr>
          <p:cNvPr id="94" name="Google Shape;361;p35">
            <a:extLst>
              <a:ext uri="{FF2B5EF4-FFF2-40B4-BE49-F238E27FC236}">
                <a16:creationId xmlns:a16="http://schemas.microsoft.com/office/drawing/2014/main" id="{67389BA5-53E7-FB48-A1E3-FBED4F7A9C21}"/>
              </a:ext>
            </a:extLst>
          </p:cNvPr>
          <p:cNvCxnSpPr>
            <a:cxnSpLocks/>
          </p:cNvCxnSpPr>
          <p:nvPr/>
        </p:nvCxnSpPr>
        <p:spPr>
          <a:xfrm>
            <a:off x="4316026" y="1376045"/>
            <a:ext cx="0" cy="1592845"/>
          </a:xfrm>
          <a:prstGeom prst="straightConnector1">
            <a:avLst/>
          </a:prstGeom>
          <a:noFill/>
          <a:ln w="28575" cap="flat" cmpd="sng">
            <a:solidFill>
              <a:srgbClr val="44546A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95" name="Google Shape;362;p35">
            <a:extLst>
              <a:ext uri="{FF2B5EF4-FFF2-40B4-BE49-F238E27FC236}">
                <a16:creationId xmlns:a16="http://schemas.microsoft.com/office/drawing/2014/main" id="{0043B02D-7CEC-CF42-80F1-8B67BD547901}"/>
              </a:ext>
            </a:extLst>
          </p:cNvPr>
          <p:cNvSpPr txBox="1"/>
          <p:nvPr/>
        </p:nvSpPr>
        <p:spPr>
          <a:xfrm>
            <a:off x="3928356" y="1523832"/>
            <a:ext cx="398250" cy="25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defRPr/>
            </a:pPr>
            <a:r>
              <a:rPr lang="en" sz="1350" i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T</a:t>
            </a:r>
            <a:r>
              <a:rPr lang="en" sz="1350" i="1" baseline="-25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1</a:t>
            </a:r>
            <a:endParaRPr sz="1350" i="1" dirty="0">
              <a:solidFill>
                <a:srgbClr val="000000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6" name="Google Shape;363;p35">
            <a:extLst>
              <a:ext uri="{FF2B5EF4-FFF2-40B4-BE49-F238E27FC236}">
                <a16:creationId xmlns:a16="http://schemas.microsoft.com/office/drawing/2014/main" id="{DD95DEF6-5656-9E4E-9D19-A451F7C9B825}"/>
              </a:ext>
            </a:extLst>
          </p:cNvPr>
          <p:cNvSpPr txBox="1"/>
          <p:nvPr/>
        </p:nvSpPr>
        <p:spPr>
          <a:xfrm>
            <a:off x="3951093" y="2168125"/>
            <a:ext cx="398250" cy="25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defRPr/>
            </a:pPr>
            <a:r>
              <a:rPr lang="en" sz="1350" i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T</a:t>
            </a:r>
            <a:r>
              <a:rPr lang="en" sz="1350" i="1" baseline="-25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2</a:t>
            </a:r>
            <a:endParaRPr sz="1350" dirty="0">
              <a:solidFill>
                <a:srgbClr val="000000"/>
              </a:solidFill>
              <a:latin typeface="Corbel" panose="020B0503020204020204" pitchFamily="34" charset="0"/>
              <a:cs typeface="Arial"/>
              <a:sym typeface="Arial"/>
            </a:endParaRPr>
          </a:p>
        </p:txBody>
      </p:sp>
      <p:sp>
        <p:nvSpPr>
          <p:cNvPr id="97" name="Google Shape;364;p35">
            <a:extLst>
              <a:ext uri="{FF2B5EF4-FFF2-40B4-BE49-F238E27FC236}">
                <a16:creationId xmlns:a16="http://schemas.microsoft.com/office/drawing/2014/main" id="{63A4F322-EFD5-A745-870B-FDF805B6B192}"/>
              </a:ext>
            </a:extLst>
          </p:cNvPr>
          <p:cNvSpPr txBox="1"/>
          <p:nvPr/>
        </p:nvSpPr>
        <p:spPr>
          <a:xfrm>
            <a:off x="3943426" y="2812651"/>
            <a:ext cx="398250" cy="25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defRPr/>
            </a:pPr>
            <a:r>
              <a:rPr lang="en" sz="1350" i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T</a:t>
            </a:r>
            <a:r>
              <a:rPr lang="en" sz="1350" i="1" baseline="-25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3</a:t>
            </a:r>
            <a:endParaRPr sz="1350" dirty="0">
              <a:solidFill>
                <a:srgbClr val="000000"/>
              </a:solidFill>
              <a:latin typeface="Corbel" panose="020B0503020204020204" pitchFamily="34" charset="0"/>
              <a:cs typeface="Arial"/>
              <a:sym typeface="Arial"/>
            </a:endParaRPr>
          </a:p>
        </p:txBody>
      </p:sp>
      <p:sp>
        <p:nvSpPr>
          <p:cNvPr id="98" name="Google Shape;365;p35">
            <a:extLst>
              <a:ext uri="{FF2B5EF4-FFF2-40B4-BE49-F238E27FC236}">
                <a16:creationId xmlns:a16="http://schemas.microsoft.com/office/drawing/2014/main" id="{B892D928-0B5F-6146-8D25-3DF3382EB99F}"/>
              </a:ext>
            </a:extLst>
          </p:cNvPr>
          <p:cNvSpPr txBox="1"/>
          <p:nvPr/>
        </p:nvSpPr>
        <p:spPr>
          <a:xfrm>
            <a:off x="4057712" y="3025033"/>
            <a:ext cx="1069875" cy="25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r>
              <a:rPr lang="en" sz="1050" dirty="0">
                <a:solidFill>
                  <a:srgbClr val="000000"/>
                </a:solidFill>
                <a:latin typeface="Corbel" panose="020B0503020204020204" pitchFamily="34" charset="0"/>
                <a:cs typeface="Arial"/>
                <a:sym typeface="Arial"/>
              </a:rPr>
              <a:t>Runtime</a:t>
            </a:r>
            <a:endParaRPr sz="1050" dirty="0">
              <a:solidFill>
                <a:srgbClr val="000000"/>
              </a:solidFill>
              <a:latin typeface="Corbel" panose="020B0503020204020204" pitchFamily="34" charset="0"/>
              <a:cs typeface="Arial"/>
              <a:sym typeface="Arial"/>
            </a:endParaRPr>
          </a:p>
        </p:txBody>
      </p:sp>
      <p:sp>
        <p:nvSpPr>
          <p:cNvPr id="106" name="Google Shape;254;p30">
            <a:extLst>
              <a:ext uri="{FF2B5EF4-FFF2-40B4-BE49-F238E27FC236}">
                <a16:creationId xmlns:a16="http://schemas.microsoft.com/office/drawing/2014/main" id="{711D45A3-E899-B94E-92FB-EAE7DC18B250}"/>
              </a:ext>
            </a:extLst>
          </p:cNvPr>
          <p:cNvSpPr/>
          <p:nvPr/>
        </p:nvSpPr>
        <p:spPr>
          <a:xfrm>
            <a:off x="3104225" y="1421992"/>
            <a:ext cx="213300" cy="460800"/>
          </a:xfrm>
          <a:prstGeom prst="rect">
            <a:avLst/>
          </a:prstGeom>
          <a:gradFill>
            <a:gsLst>
              <a:gs pos="0">
                <a:srgbClr val="1A82B0"/>
              </a:gs>
              <a:gs pos="100000">
                <a:srgbClr val="9BD0F6"/>
              </a:gs>
            </a:gsLst>
            <a:lin ang="16200038" scaled="0"/>
          </a:gradFill>
          <a:ln w="9525" cap="flat" cmpd="sng">
            <a:solidFill>
              <a:srgbClr val="6DB7D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n" sz="1350" b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x</a:t>
            </a:r>
            <a:endParaRPr sz="1350" b="1" dirty="0">
              <a:solidFill>
                <a:prstClr val="black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7" name="Google Shape;255;p30">
            <a:extLst>
              <a:ext uri="{FF2B5EF4-FFF2-40B4-BE49-F238E27FC236}">
                <a16:creationId xmlns:a16="http://schemas.microsoft.com/office/drawing/2014/main" id="{C4F1B220-4ED5-644F-8E00-8E57304BB07C}"/>
              </a:ext>
            </a:extLst>
          </p:cNvPr>
          <p:cNvSpPr/>
          <p:nvPr/>
        </p:nvSpPr>
        <p:spPr>
          <a:xfrm>
            <a:off x="3104225" y="2007648"/>
            <a:ext cx="213300" cy="460800"/>
          </a:xfrm>
          <a:prstGeom prst="rect">
            <a:avLst/>
          </a:prstGeom>
          <a:gradFill>
            <a:gsLst>
              <a:gs pos="0">
                <a:srgbClr val="1A82B0"/>
              </a:gs>
              <a:gs pos="100000">
                <a:srgbClr val="9BD0F6"/>
              </a:gs>
            </a:gsLst>
            <a:lin ang="16200038" scaled="0"/>
          </a:gradFill>
          <a:ln w="9525" cap="flat" cmpd="sng">
            <a:solidFill>
              <a:srgbClr val="6DB7D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n" sz="1350" b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x</a:t>
            </a:r>
            <a:endParaRPr sz="1350" b="1" dirty="0">
              <a:solidFill>
                <a:prstClr val="black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8" name="Google Shape;256;p30">
            <a:extLst>
              <a:ext uri="{FF2B5EF4-FFF2-40B4-BE49-F238E27FC236}">
                <a16:creationId xmlns:a16="http://schemas.microsoft.com/office/drawing/2014/main" id="{349201A1-D6FC-8248-B0F9-20DAA6164C4B}"/>
              </a:ext>
            </a:extLst>
          </p:cNvPr>
          <p:cNvSpPr/>
          <p:nvPr/>
        </p:nvSpPr>
        <p:spPr>
          <a:xfrm>
            <a:off x="3104225" y="2583274"/>
            <a:ext cx="213300" cy="460800"/>
          </a:xfrm>
          <a:prstGeom prst="rect">
            <a:avLst/>
          </a:prstGeom>
          <a:gradFill>
            <a:gsLst>
              <a:gs pos="0">
                <a:srgbClr val="1A82B0"/>
              </a:gs>
              <a:gs pos="100000">
                <a:srgbClr val="9BD0F6"/>
              </a:gs>
            </a:gsLst>
            <a:lin ang="16200038" scaled="0"/>
          </a:gradFill>
          <a:ln w="9525" cap="flat" cmpd="sng">
            <a:solidFill>
              <a:srgbClr val="6DB7D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n" sz="1350" b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x</a:t>
            </a:r>
            <a:endParaRPr sz="1350" b="1" dirty="0">
              <a:solidFill>
                <a:prstClr val="black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644C58E6-0336-2449-A6C2-FEAA8947197E}"/>
              </a:ext>
            </a:extLst>
          </p:cNvPr>
          <p:cNvCxnSpPr/>
          <p:nvPr/>
        </p:nvCxnSpPr>
        <p:spPr>
          <a:xfrm flipV="1">
            <a:off x="877583" y="1587974"/>
            <a:ext cx="534692" cy="39488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5E3752B9-00A2-F34C-AD55-628303675FFB}"/>
              </a:ext>
            </a:extLst>
          </p:cNvPr>
          <p:cNvCxnSpPr>
            <a:cxnSpLocks/>
          </p:cNvCxnSpPr>
          <p:nvPr/>
        </p:nvCxnSpPr>
        <p:spPr>
          <a:xfrm flipV="1">
            <a:off x="934578" y="2120123"/>
            <a:ext cx="470615" cy="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6616FF8F-E016-5044-8070-F8944F7163C8}"/>
              </a:ext>
            </a:extLst>
          </p:cNvPr>
          <p:cNvCxnSpPr>
            <a:cxnSpLocks/>
          </p:cNvCxnSpPr>
          <p:nvPr/>
        </p:nvCxnSpPr>
        <p:spPr>
          <a:xfrm>
            <a:off x="894393" y="2340395"/>
            <a:ext cx="524745" cy="300537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12" name="Google Shape;251;p30">
            <a:extLst>
              <a:ext uri="{FF2B5EF4-FFF2-40B4-BE49-F238E27FC236}">
                <a16:creationId xmlns:a16="http://schemas.microsoft.com/office/drawing/2014/main" id="{EA0E6D9A-5734-924F-905C-070C9CB48DA1}"/>
              </a:ext>
            </a:extLst>
          </p:cNvPr>
          <p:cNvSpPr/>
          <p:nvPr/>
        </p:nvSpPr>
        <p:spPr>
          <a:xfrm>
            <a:off x="2018936" y="1421994"/>
            <a:ext cx="983250" cy="349460"/>
          </a:xfrm>
          <a:prstGeom prst="rect">
            <a:avLst/>
          </a:prstGeom>
          <a:solidFill>
            <a:srgbClr val="D5FB82"/>
          </a:solidFill>
          <a:ln w="9525" cap="flat" cmpd="sng">
            <a:solidFill>
              <a:srgbClr val="277A9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n" sz="1500" b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A</a:t>
            </a:r>
            <a:r>
              <a:rPr lang="en" sz="1500" b="1" baseline="-25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1</a:t>
            </a:r>
            <a:endParaRPr sz="1500" b="1" baseline="-25000" dirty="0">
              <a:solidFill>
                <a:prstClr val="black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3" name="Google Shape;252;p30">
            <a:extLst>
              <a:ext uri="{FF2B5EF4-FFF2-40B4-BE49-F238E27FC236}">
                <a16:creationId xmlns:a16="http://schemas.microsoft.com/office/drawing/2014/main" id="{3B5E3DA5-FCC1-0748-A0BC-D0483C078B4B}"/>
              </a:ext>
            </a:extLst>
          </p:cNvPr>
          <p:cNvSpPr/>
          <p:nvPr/>
        </p:nvSpPr>
        <p:spPr>
          <a:xfrm>
            <a:off x="2018936" y="2007648"/>
            <a:ext cx="983250" cy="184445"/>
          </a:xfrm>
          <a:prstGeom prst="rect">
            <a:avLst/>
          </a:prstGeom>
          <a:solidFill>
            <a:srgbClr val="D5FB82"/>
          </a:solidFill>
          <a:ln w="9525" cap="flat" cmpd="sng">
            <a:solidFill>
              <a:srgbClr val="277A9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n" sz="1500" b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A</a:t>
            </a:r>
            <a:r>
              <a:rPr lang="en" sz="1500" b="1" baseline="-25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2</a:t>
            </a:r>
            <a:endParaRPr sz="1500" b="1" baseline="-25000" dirty="0">
              <a:solidFill>
                <a:prstClr val="black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4" name="Google Shape;253;p30">
            <a:extLst>
              <a:ext uri="{FF2B5EF4-FFF2-40B4-BE49-F238E27FC236}">
                <a16:creationId xmlns:a16="http://schemas.microsoft.com/office/drawing/2014/main" id="{E947CFB7-6E2A-B941-B10D-5619E9C5581E}"/>
              </a:ext>
            </a:extLst>
          </p:cNvPr>
          <p:cNvSpPr/>
          <p:nvPr/>
        </p:nvSpPr>
        <p:spPr>
          <a:xfrm>
            <a:off x="2018936" y="2583276"/>
            <a:ext cx="983250" cy="280863"/>
          </a:xfrm>
          <a:prstGeom prst="rect">
            <a:avLst/>
          </a:prstGeom>
          <a:solidFill>
            <a:srgbClr val="D5FB82"/>
          </a:solidFill>
          <a:ln w="9525" cap="flat" cmpd="sng">
            <a:solidFill>
              <a:srgbClr val="277A9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n" sz="1500" b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A</a:t>
            </a:r>
            <a:r>
              <a:rPr lang="en" sz="1500" b="1" baseline="-25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3</a:t>
            </a:r>
            <a:endParaRPr sz="1500" b="1" baseline="-25000" dirty="0">
              <a:solidFill>
                <a:prstClr val="black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D38BBE44-7DAA-3E4D-9F2A-B3895D438FF6}"/>
              </a:ext>
            </a:extLst>
          </p:cNvPr>
          <p:cNvCxnSpPr>
            <a:cxnSpLocks/>
          </p:cNvCxnSpPr>
          <p:nvPr/>
        </p:nvCxnSpPr>
        <p:spPr>
          <a:xfrm>
            <a:off x="1842478" y="1441065"/>
            <a:ext cx="176459" cy="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6D76F3A1-3B24-464E-8BC3-51DFB356E031}"/>
              </a:ext>
            </a:extLst>
          </p:cNvPr>
          <p:cNvCxnSpPr>
            <a:cxnSpLocks/>
          </p:cNvCxnSpPr>
          <p:nvPr/>
        </p:nvCxnSpPr>
        <p:spPr>
          <a:xfrm>
            <a:off x="1842478" y="2594502"/>
            <a:ext cx="176459" cy="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9123B7C9-D0EC-9545-BD21-7FCC0A7CE23A}"/>
              </a:ext>
            </a:extLst>
          </p:cNvPr>
          <p:cNvCxnSpPr>
            <a:cxnSpLocks/>
          </p:cNvCxnSpPr>
          <p:nvPr/>
        </p:nvCxnSpPr>
        <p:spPr>
          <a:xfrm>
            <a:off x="1842478" y="2018748"/>
            <a:ext cx="176459" cy="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118" name="Google Shape;248;p30" descr="server.jpg">
            <a:extLst>
              <a:ext uri="{FF2B5EF4-FFF2-40B4-BE49-F238E27FC236}">
                <a16:creationId xmlns:a16="http://schemas.microsoft.com/office/drawing/2014/main" id="{F335DBF8-E0E3-8D44-B2CD-3BFFB61B20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38987" y="1361391"/>
            <a:ext cx="324994" cy="320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249;p30" descr="server.jpg">
            <a:extLst>
              <a:ext uri="{FF2B5EF4-FFF2-40B4-BE49-F238E27FC236}">
                <a16:creationId xmlns:a16="http://schemas.microsoft.com/office/drawing/2014/main" id="{0F13084B-601F-2840-A4B5-7776DC33143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0862" y="1985405"/>
            <a:ext cx="324994" cy="320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250;p30" descr="server.jpg">
            <a:extLst>
              <a:ext uri="{FF2B5EF4-FFF2-40B4-BE49-F238E27FC236}">
                <a16:creationId xmlns:a16="http://schemas.microsoft.com/office/drawing/2014/main" id="{2D92660D-8EEC-BC4F-9ED7-1444635D844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3233" y="2545166"/>
            <a:ext cx="324994" cy="32079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0" name="Table 39">
                <a:extLst>
                  <a:ext uri="{FF2B5EF4-FFF2-40B4-BE49-F238E27FC236}">
                    <a16:creationId xmlns:a16="http://schemas.microsoft.com/office/drawing/2014/main" id="{BD7DE2B4-985B-2D40-A680-DA3053C39FD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84338948"/>
                  </p:ext>
                </p:extLst>
              </p:nvPr>
            </p:nvGraphicFramePr>
            <p:xfrm>
              <a:off x="6324600" y="3886200"/>
              <a:ext cx="2133600" cy="2200954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757083">
                      <a:extLst>
                        <a:ext uri="{9D8B030D-6E8A-4147-A177-3AD203B41FA5}">
                          <a16:colId xmlns:a16="http://schemas.microsoft.com/office/drawing/2014/main" val="4178764973"/>
                        </a:ext>
                      </a:extLst>
                    </a:gridCol>
                    <a:gridCol w="1376517">
                      <a:extLst>
                        <a:ext uri="{9D8B030D-6E8A-4147-A177-3AD203B41FA5}">
                          <a16:colId xmlns:a16="http://schemas.microsoft.com/office/drawing/2014/main" val="1348759042"/>
                        </a:ext>
                      </a:extLst>
                    </a:gridCol>
                  </a:tblGrid>
                  <a:tr h="3173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Scheme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E[T]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45959748"/>
                      </a:ext>
                    </a:extLst>
                  </a:tr>
                  <a:tr h="3173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err="1">
                              <a:solidFill>
                                <a:srgbClr val="C00000"/>
                              </a:solidFill>
                            </a:rPr>
                            <a:t>Uncoded</a:t>
                          </a:r>
                          <a:endParaRPr lang="en-US" sz="12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2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  <m:r>
                                      <a:rPr lang="en-US" sz="120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num>
                                  <m:den>
                                    <m:r>
                                      <a:rPr lang="en-US" sz="120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den>
                                </m:f>
                                <m:r>
                                  <a:rPr lang="en-US" sz="120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sz="12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20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den>
                                </m:f>
                                <m:r>
                                  <m:rPr>
                                    <m:nor/>
                                  </m:rPr>
                                  <a:rPr lang="en-US" sz="1200" smtClean="0">
                                    <a:solidFill>
                                      <a:srgbClr val="C00000"/>
                                    </a:solidFill>
                                  </a:rPr>
                                  <m:t>log</m:t>
                                </m:r>
                                <m:r>
                                  <a:rPr lang="en-US" sz="120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20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sz="120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2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7916455"/>
                      </a:ext>
                    </a:extLst>
                  </a:tr>
                  <a:tr h="3173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rgbClr val="00B050"/>
                              </a:solidFill>
                            </a:rPr>
                            <a:t>Ideal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  <m:r>
                                      <a:rPr lang="en-US" sz="120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num>
                                  <m:den>
                                    <m:r>
                                      <a:rPr lang="en-US" sz="120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den>
                                </m:f>
                                <m:r>
                                  <a:rPr lang="en-US" sz="120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20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200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20549270"/>
                      </a:ext>
                    </a:extLst>
                  </a:tr>
                  <a:tr h="317352">
                    <a:tc>
                      <a:txBody>
                        <a:bodyPr/>
                        <a:lstStyle/>
                        <a:p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2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87201874"/>
                      </a:ext>
                    </a:extLst>
                  </a:tr>
                  <a:tr h="317352">
                    <a:tc>
                      <a:txBody>
                        <a:bodyPr/>
                        <a:lstStyle/>
                        <a:p>
                          <a:endParaRPr lang="en-US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2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65988591"/>
                      </a:ext>
                    </a:extLst>
                  </a:tr>
                  <a:tr h="317352">
                    <a:tc>
                      <a:txBody>
                        <a:bodyPr/>
                        <a:lstStyle/>
                        <a:p>
                          <a:endParaRPr lang="en-US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938350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0" name="Table 39">
                <a:extLst>
                  <a:ext uri="{FF2B5EF4-FFF2-40B4-BE49-F238E27FC236}">
                    <a16:creationId xmlns:a16="http://schemas.microsoft.com/office/drawing/2014/main" id="{BD7DE2B4-985B-2D40-A680-DA3053C39FD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84338948"/>
                  </p:ext>
                </p:extLst>
              </p:nvPr>
            </p:nvGraphicFramePr>
            <p:xfrm>
              <a:off x="6324600" y="3886200"/>
              <a:ext cx="2133600" cy="2200954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757083">
                      <a:extLst>
                        <a:ext uri="{9D8B030D-6E8A-4147-A177-3AD203B41FA5}">
                          <a16:colId xmlns:a16="http://schemas.microsoft.com/office/drawing/2014/main" val="4178764973"/>
                        </a:ext>
                      </a:extLst>
                    </a:gridCol>
                    <a:gridCol w="1376517">
                      <a:extLst>
                        <a:ext uri="{9D8B030D-6E8A-4147-A177-3AD203B41FA5}">
                          <a16:colId xmlns:a16="http://schemas.microsoft.com/office/drawing/2014/main" val="1348759042"/>
                        </a:ext>
                      </a:extLst>
                    </a:gridCol>
                  </a:tblGrid>
                  <a:tr h="3173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Scheme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E[T]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45959748"/>
                      </a:ext>
                    </a:extLst>
                  </a:tr>
                  <a:tr h="46577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err="1">
                              <a:solidFill>
                                <a:srgbClr val="C00000"/>
                              </a:solidFill>
                            </a:rPr>
                            <a:t>Uncoded</a:t>
                          </a:r>
                          <a:endParaRPr lang="en-US" sz="12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6481" t="-70270" r="-1852" b="-3027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47916455"/>
                      </a:ext>
                    </a:extLst>
                  </a:tr>
                  <a:tr h="46577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rgbClr val="00B050"/>
                              </a:solidFill>
                            </a:rPr>
                            <a:t>Ideal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6481" t="-170270" r="-1852" b="-2027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20549270"/>
                      </a:ext>
                    </a:extLst>
                  </a:tr>
                  <a:tr h="317352">
                    <a:tc>
                      <a:txBody>
                        <a:bodyPr/>
                        <a:lstStyle/>
                        <a:p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2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87201874"/>
                      </a:ext>
                    </a:extLst>
                  </a:tr>
                  <a:tr h="317352">
                    <a:tc>
                      <a:txBody>
                        <a:bodyPr/>
                        <a:lstStyle/>
                        <a:p>
                          <a:endParaRPr lang="en-US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2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65988591"/>
                      </a:ext>
                    </a:extLst>
                  </a:tr>
                  <a:tr h="317352">
                    <a:tc>
                      <a:txBody>
                        <a:bodyPr/>
                        <a:lstStyle/>
                        <a:p>
                          <a:endParaRPr lang="en-US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9383506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41" name="Picture 40">
            <a:extLst>
              <a:ext uri="{FF2B5EF4-FFF2-40B4-BE49-F238E27FC236}">
                <a16:creationId xmlns:a16="http://schemas.microsoft.com/office/drawing/2014/main" id="{7E51D2B8-885A-4D40-83A7-128575260C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7561" y="1149753"/>
            <a:ext cx="2868182" cy="21511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E79175C-973A-7E41-80B9-537675E8D253}"/>
                  </a:ext>
                </a:extLst>
              </p:cNvPr>
              <p:cNvSpPr txBox="1"/>
              <p:nvPr/>
            </p:nvSpPr>
            <p:spPr>
              <a:xfrm>
                <a:off x="8043719" y="1387510"/>
                <a:ext cx="983987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=0.2</m:t>
                      </m:r>
                    </m:oMath>
                  </m:oMathPara>
                </a14:m>
                <a:endParaRPr lang="en-US" sz="1400" b="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=0.005</m:t>
                      </m:r>
                    </m:oMath>
                  </m:oMathPara>
                </a14:m>
                <a:endParaRPr lang="en-US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14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=10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E79175C-973A-7E41-80B9-537675E8D2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3719" y="1387510"/>
                <a:ext cx="983987" cy="9541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B30C4B6A-A9D9-F549-99FC-CD08E1A404C7}"/>
              </a:ext>
            </a:extLst>
          </p:cNvPr>
          <p:cNvSpPr txBox="1"/>
          <p:nvPr/>
        </p:nvSpPr>
        <p:spPr>
          <a:xfrm>
            <a:off x="5791200" y="3322001"/>
            <a:ext cx="22390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rbel" panose="020B0503020204020204" pitchFamily="34" charset="0"/>
              </a:rPr>
              <a:t>Tail estimate from 500 trials</a:t>
            </a:r>
          </a:p>
        </p:txBody>
      </p:sp>
    </p:spTree>
    <p:extLst>
      <p:ext uri="{BB962C8B-B14F-4D97-AF65-F5344CB8AC3E}">
        <p14:creationId xmlns:p14="http://schemas.microsoft.com/office/powerpoint/2010/main" val="11674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-0.00156 0.0493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245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0.00208 0.03935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96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0.00034 0.0301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50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2" grpId="0" animBg="1"/>
      <p:bldP spid="93" grpId="0" animBg="1"/>
      <p:bldP spid="95" grpId="0"/>
      <p:bldP spid="96" grpId="0"/>
      <p:bldP spid="97" grpId="0"/>
      <p:bldP spid="98" grpId="0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0B74D-FEE9-6B45-80D4-FBC1F1867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74" y="234266"/>
            <a:ext cx="8610600" cy="1143000"/>
          </a:xfrm>
        </p:spPr>
        <p:txBody>
          <a:bodyPr/>
          <a:lstStyle/>
          <a:p>
            <a:r>
              <a:rPr lang="en-US" dirty="0"/>
              <a:t>Solution 2: Task Replication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EF414B-9BEC-B345-8DA3-DED83EDB1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86" y="3963048"/>
            <a:ext cx="6019800" cy="2120775"/>
          </a:xfrm>
        </p:spPr>
        <p:txBody>
          <a:bodyPr/>
          <a:lstStyle/>
          <a:p>
            <a:r>
              <a:rPr lang="en-US" sz="2000" dirty="0"/>
              <a:t>A simpler solution is to replicate each submatrix at multiple nodes</a:t>
            </a:r>
          </a:p>
          <a:p>
            <a:r>
              <a:rPr lang="en-US" sz="2000" dirty="0"/>
              <a:t>We pick the fastest node corresponding to each submatrix</a:t>
            </a:r>
          </a:p>
          <a:p>
            <a:r>
              <a:rPr lang="en-US" sz="2000" dirty="0"/>
              <a:t>This can be generalized to ‘p’ workers and ‘r’ replicas</a:t>
            </a:r>
          </a:p>
          <a:p>
            <a:r>
              <a:rPr lang="en-US" sz="2000" dirty="0">
                <a:solidFill>
                  <a:srgbClr val="C00000"/>
                </a:solidFill>
              </a:rPr>
              <a:t>Any work done by the slow nodes is not used at all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96BB8C-5652-9047-9B66-28CB3C5917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4D2C7-8228-3740-8FD6-3E0CB2B8B4A1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9F1928-751C-7348-9E44-7957C21EE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149158"/>
            <a:ext cx="574221" cy="574221"/>
          </a:xfrm>
          <a:prstGeom prst="rect">
            <a:avLst/>
          </a:prstGeom>
        </p:spPr>
      </p:pic>
      <p:sp>
        <p:nvSpPr>
          <p:cNvPr id="6" name="Google Shape;358;p35">
            <a:extLst>
              <a:ext uri="{FF2B5EF4-FFF2-40B4-BE49-F238E27FC236}">
                <a16:creationId xmlns:a16="http://schemas.microsoft.com/office/drawing/2014/main" id="{1532A0A8-EDC2-734C-B908-3133F26926D9}"/>
              </a:ext>
            </a:extLst>
          </p:cNvPr>
          <p:cNvSpPr/>
          <p:nvPr/>
        </p:nvSpPr>
        <p:spPr>
          <a:xfrm>
            <a:off x="3380651" y="1456737"/>
            <a:ext cx="853378" cy="18887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cs typeface="Arial"/>
              <a:sym typeface="Arial"/>
            </a:endParaRPr>
          </a:p>
        </p:txBody>
      </p:sp>
      <p:sp>
        <p:nvSpPr>
          <p:cNvPr id="7" name="Google Shape;359;p35">
            <a:extLst>
              <a:ext uri="{FF2B5EF4-FFF2-40B4-BE49-F238E27FC236}">
                <a16:creationId xmlns:a16="http://schemas.microsoft.com/office/drawing/2014/main" id="{B21CE401-5E8F-4846-A492-E6F8678738D2}"/>
              </a:ext>
            </a:extLst>
          </p:cNvPr>
          <p:cNvSpPr/>
          <p:nvPr/>
        </p:nvSpPr>
        <p:spPr>
          <a:xfrm>
            <a:off x="3342931" y="2089926"/>
            <a:ext cx="1328423" cy="17949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cs typeface="Arial"/>
              <a:sym typeface="Arial"/>
            </a:endParaRPr>
          </a:p>
        </p:txBody>
      </p:sp>
      <p:sp>
        <p:nvSpPr>
          <p:cNvPr id="8" name="Google Shape;360;p35">
            <a:extLst>
              <a:ext uri="{FF2B5EF4-FFF2-40B4-BE49-F238E27FC236}">
                <a16:creationId xmlns:a16="http://schemas.microsoft.com/office/drawing/2014/main" id="{DAC038D0-5120-C141-8C82-FCE7BDA8AE81}"/>
              </a:ext>
            </a:extLst>
          </p:cNvPr>
          <p:cNvSpPr/>
          <p:nvPr/>
        </p:nvSpPr>
        <p:spPr>
          <a:xfrm>
            <a:off x="3374010" y="2741843"/>
            <a:ext cx="997625" cy="19948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cs typeface="Arial"/>
              <a:sym typeface="Arial"/>
            </a:endParaRPr>
          </a:p>
        </p:txBody>
      </p:sp>
      <p:cxnSp>
        <p:nvCxnSpPr>
          <p:cNvPr id="9" name="Google Shape;361;p35">
            <a:extLst>
              <a:ext uri="{FF2B5EF4-FFF2-40B4-BE49-F238E27FC236}">
                <a16:creationId xmlns:a16="http://schemas.microsoft.com/office/drawing/2014/main" id="{3FD4DC3D-E5D5-F944-815F-7E74AB09E27F}"/>
              </a:ext>
            </a:extLst>
          </p:cNvPr>
          <p:cNvCxnSpPr>
            <a:cxnSpLocks/>
          </p:cNvCxnSpPr>
          <p:nvPr/>
        </p:nvCxnSpPr>
        <p:spPr>
          <a:xfrm>
            <a:off x="4412760" y="1437664"/>
            <a:ext cx="0" cy="2194349"/>
          </a:xfrm>
          <a:prstGeom prst="straightConnector1">
            <a:avLst/>
          </a:prstGeom>
          <a:noFill/>
          <a:ln w="28575" cap="flat" cmpd="sng">
            <a:solidFill>
              <a:srgbClr val="44546A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0" name="Google Shape;362;p35">
            <a:extLst>
              <a:ext uri="{FF2B5EF4-FFF2-40B4-BE49-F238E27FC236}">
                <a16:creationId xmlns:a16="http://schemas.microsoft.com/office/drawing/2014/main" id="{39A28B8C-FE0B-734C-9340-5D1C0F058A44}"/>
              </a:ext>
            </a:extLst>
          </p:cNvPr>
          <p:cNvSpPr txBox="1"/>
          <p:nvPr/>
        </p:nvSpPr>
        <p:spPr>
          <a:xfrm>
            <a:off x="3903817" y="1539504"/>
            <a:ext cx="398250" cy="25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defRPr/>
            </a:pPr>
            <a:r>
              <a:rPr lang="en" sz="1350" i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T</a:t>
            </a:r>
            <a:r>
              <a:rPr lang="en" sz="1350" i="1" baseline="-25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1</a:t>
            </a:r>
            <a:endParaRPr sz="1350" i="1" dirty="0">
              <a:solidFill>
                <a:srgbClr val="000000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Google Shape;363;p35">
            <a:extLst>
              <a:ext uri="{FF2B5EF4-FFF2-40B4-BE49-F238E27FC236}">
                <a16:creationId xmlns:a16="http://schemas.microsoft.com/office/drawing/2014/main" id="{5B083423-EFF0-FD45-BFA9-19E65495BF34}"/>
              </a:ext>
            </a:extLst>
          </p:cNvPr>
          <p:cNvSpPr txBox="1"/>
          <p:nvPr/>
        </p:nvSpPr>
        <p:spPr>
          <a:xfrm>
            <a:off x="4392042" y="2182369"/>
            <a:ext cx="398250" cy="25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defRPr/>
            </a:pPr>
            <a:r>
              <a:rPr lang="en" sz="1350" i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T</a:t>
            </a:r>
            <a:r>
              <a:rPr lang="en" sz="1350" i="1" baseline="-25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2</a:t>
            </a:r>
            <a:endParaRPr sz="1350" dirty="0">
              <a:solidFill>
                <a:srgbClr val="000000"/>
              </a:solidFill>
              <a:latin typeface="Corbel" panose="020B0503020204020204" pitchFamily="34" charset="0"/>
              <a:cs typeface="Arial"/>
              <a:sym typeface="Arial"/>
            </a:endParaRPr>
          </a:p>
        </p:txBody>
      </p:sp>
      <p:sp>
        <p:nvSpPr>
          <p:cNvPr id="12" name="Google Shape;364;p35">
            <a:extLst>
              <a:ext uri="{FF2B5EF4-FFF2-40B4-BE49-F238E27FC236}">
                <a16:creationId xmlns:a16="http://schemas.microsoft.com/office/drawing/2014/main" id="{02325428-9FF1-EF4E-85C3-95735E359D7A}"/>
              </a:ext>
            </a:extLst>
          </p:cNvPr>
          <p:cNvSpPr txBox="1"/>
          <p:nvPr/>
        </p:nvSpPr>
        <p:spPr>
          <a:xfrm>
            <a:off x="4072752" y="2820397"/>
            <a:ext cx="398250" cy="25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defRPr/>
            </a:pPr>
            <a:r>
              <a:rPr lang="en" sz="1350" i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T</a:t>
            </a:r>
            <a:r>
              <a:rPr lang="en" sz="1350" i="1" baseline="-25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3</a:t>
            </a:r>
            <a:endParaRPr sz="1350" dirty="0">
              <a:solidFill>
                <a:srgbClr val="000000"/>
              </a:solidFill>
              <a:latin typeface="Corbel" panose="020B0503020204020204" pitchFamily="34" charset="0"/>
              <a:cs typeface="Arial"/>
              <a:sym typeface="Arial"/>
            </a:endParaRPr>
          </a:p>
        </p:txBody>
      </p:sp>
      <p:sp>
        <p:nvSpPr>
          <p:cNvPr id="13" name="Google Shape;365;p35">
            <a:extLst>
              <a:ext uri="{FF2B5EF4-FFF2-40B4-BE49-F238E27FC236}">
                <a16:creationId xmlns:a16="http://schemas.microsoft.com/office/drawing/2014/main" id="{489BD4BB-D644-8746-A5F2-A3274834D9DF}"/>
              </a:ext>
            </a:extLst>
          </p:cNvPr>
          <p:cNvSpPr txBox="1"/>
          <p:nvPr/>
        </p:nvSpPr>
        <p:spPr>
          <a:xfrm>
            <a:off x="4010116" y="3648906"/>
            <a:ext cx="1069875" cy="25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r>
              <a:rPr lang="en" sz="1050" dirty="0">
                <a:solidFill>
                  <a:srgbClr val="000000"/>
                </a:solidFill>
                <a:latin typeface="Corbel" panose="020B0503020204020204" pitchFamily="34" charset="0"/>
                <a:cs typeface="Arial"/>
                <a:sym typeface="Arial"/>
              </a:rPr>
              <a:t>Runtime</a:t>
            </a:r>
            <a:endParaRPr sz="1050" dirty="0">
              <a:solidFill>
                <a:srgbClr val="000000"/>
              </a:solidFill>
              <a:latin typeface="Corbel" panose="020B0503020204020204" pitchFamily="34" charset="0"/>
              <a:cs typeface="Arial"/>
              <a:sym typeface="Arial"/>
            </a:endParaRPr>
          </a:p>
        </p:txBody>
      </p:sp>
      <p:sp>
        <p:nvSpPr>
          <p:cNvPr id="21" name="Google Shape;254;p30">
            <a:extLst>
              <a:ext uri="{FF2B5EF4-FFF2-40B4-BE49-F238E27FC236}">
                <a16:creationId xmlns:a16="http://schemas.microsoft.com/office/drawing/2014/main" id="{9BBDB546-7660-FD4C-BF8C-F629B2BA4604}"/>
              </a:ext>
            </a:extLst>
          </p:cNvPr>
          <p:cNvSpPr/>
          <p:nvPr/>
        </p:nvSpPr>
        <p:spPr>
          <a:xfrm>
            <a:off x="3079686" y="1437664"/>
            <a:ext cx="213300" cy="460800"/>
          </a:xfrm>
          <a:prstGeom prst="rect">
            <a:avLst/>
          </a:prstGeom>
          <a:gradFill>
            <a:gsLst>
              <a:gs pos="0">
                <a:srgbClr val="1A82B0"/>
              </a:gs>
              <a:gs pos="100000">
                <a:srgbClr val="9BD0F6"/>
              </a:gs>
            </a:gsLst>
            <a:lin ang="16200038" scaled="0"/>
          </a:gradFill>
          <a:ln w="9525" cap="flat" cmpd="sng">
            <a:solidFill>
              <a:srgbClr val="6DB7D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n" sz="1350" b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x</a:t>
            </a:r>
            <a:endParaRPr sz="1350" b="1" dirty="0">
              <a:solidFill>
                <a:prstClr val="black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" name="Google Shape;255;p30">
            <a:extLst>
              <a:ext uri="{FF2B5EF4-FFF2-40B4-BE49-F238E27FC236}">
                <a16:creationId xmlns:a16="http://schemas.microsoft.com/office/drawing/2014/main" id="{74EAC84F-2EDF-F441-8B69-DA3BC2F304A6}"/>
              </a:ext>
            </a:extLst>
          </p:cNvPr>
          <p:cNvSpPr/>
          <p:nvPr/>
        </p:nvSpPr>
        <p:spPr>
          <a:xfrm>
            <a:off x="3079686" y="2023320"/>
            <a:ext cx="213300" cy="460800"/>
          </a:xfrm>
          <a:prstGeom prst="rect">
            <a:avLst/>
          </a:prstGeom>
          <a:gradFill>
            <a:gsLst>
              <a:gs pos="0">
                <a:srgbClr val="1A82B0"/>
              </a:gs>
              <a:gs pos="100000">
                <a:srgbClr val="9BD0F6"/>
              </a:gs>
            </a:gsLst>
            <a:lin ang="16200038" scaled="0"/>
          </a:gradFill>
          <a:ln w="9525" cap="flat" cmpd="sng">
            <a:solidFill>
              <a:srgbClr val="6DB7D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n" sz="1350" b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x</a:t>
            </a:r>
            <a:endParaRPr sz="1350" b="1" dirty="0">
              <a:solidFill>
                <a:prstClr val="black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" name="Google Shape;256;p30">
            <a:extLst>
              <a:ext uri="{FF2B5EF4-FFF2-40B4-BE49-F238E27FC236}">
                <a16:creationId xmlns:a16="http://schemas.microsoft.com/office/drawing/2014/main" id="{A1BF15AC-E2A4-EC45-BA80-F604DD1BE60C}"/>
              </a:ext>
            </a:extLst>
          </p:cNvPr>
          <p:cNvSpPr/>
          <p:nvPr/>
        </p:nvSpPr>
        <p:spPr>
          <a:xfrm>
            <a:off x="3073046" y="2619554"/>
            <a:ext cx="213300" cy="460800"/>
          </a:xfrm>
          <a:prstGeom prst="rect">
            <a:avLst/>
          </a:prstGeom>
          <a:gradFill>
            <a:gsLst>
              <a:gs pos="0">
                <a:srgbClr val="1A82B0"/>
              </a:gs>
              <a:gs pos="100000">
                <a:srgbClr val="9BD0F6"/>
              </a:gs>
            </a:gsLst>
            <a:lin ang="16200038" scaled="0"/>
          </a:gradFill>
          <a:ln w="9525" cap="flat" cmpd="sng">
            <a:solidFill>
              <a:srgbClr val="6DB7D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n" sz="1350" b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x</a:t>
            </a:r>
            <a:endParaRPr sz="1350" b="1" dirty="0">
              <a:solidFill>
                <a:prstClr val="black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01336CA-16F1-0147-A0AD-547BA9395F95}"/>
              </a:ext>
            </a:extLst>
          </p:cNvPr>
          <p:cNvCxnSpPr>
            <a:cxnSpLocks/>
            <a:endCxn id="33" idx="1"/>
          </p:cNvCxnSpPr>
          <p:nvPr/>
        </p:nvCxnSpPr>
        <p:spPr>
          <a:xfrm flipV="1">
            <a:off x="853044" y="1537461"/>
            <a:ext cx="561404" cy="683242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0CA5C84-3334-0E4B-BBC3-F5CA474A0F44}"/>
              </a:ext>
            </a:extLst>
          </p:cNvPr>
          <p:cNvCxnSpPr>
            <a:cxnSpLocks/>
            <a:endCxn id="34" idx="1"/>
          </p:cNvCxnSpPr>
          <p:nvPr/>
        </p:nvCxnSpPr>
        <p:spPr>
          <a:xfrm flipV="1">
            <a:off x="910039" y="2161475"/>
            <a:ext cx="466284" cy="19649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298DE04-AC76-944F-8A50-7E60B80427D4}"/>
              </a:ext>
            </a:extLst>
          </p:cNvPr>
          <p:cNvCxnSpPr>
            <a:cxnSpLocks/>
          </p:cNvCxnSpPr>
          <p:nvPr/>
        </p:nvCxnSpPr>
        <p:spPr>
          <a:xfrm>
            <a:off x="869854" y="2578234"/>
            <a:ext cx="474374" cy="17762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7" name="Google Shape;251;p30">
            <a:extLst>
              <a:ext uri="{FF2B5EF4-FFF2-40B4-BE49-F238E27FC236}">
                <a16:creationId xmlns:a16="http://schemas.microsoft.com/office/drawing/2014/main" id="{833DA87E-A082-AB4F-813C-9F6F33B0CF4F}"/>
              </a:ext>
            </a:extLst>
          </p:cNvPr>
          <p:cNvSpPr/>
          <p:nvPr/>
        </p:nvSpPr>
        <p:spPr>
          <a:xfrm>
            <a:off x="1994397" y="1437666"/>
            <a:ext cx="983250" cy="260192"/>
          </a:xfrm>
          <a:prstGeom prst="rect">
            <a:avLst/>
          </a:prstGeom>
          <a:solidFill>
            <a:srgbClr val="D5FB82"/>
          </a:solidFill>
          <a:ln w="9525" cap="flat" cmpd="sng">
            <a:solidFill>
              <a:srgbClr val="277A9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n" sz="1500" b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A</a:t>
            </a:r>
            <a:r>
              <a:rPr lang="en" sz="1500" b="1" baseline="-25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1</a:t>
            </a:r>
            <a:endParaRPr sz="1500" b="1" baseline="-25000" dirty="0">
              <a:solidFill>
                <a:prstClr val="black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" name="Google Shape;252;p30">
            <a:extLst>
              <a:ext uri="{FF2B5EF4-FFF2-40B4-BE49-F238E27FC236}">
                <a16:creationId xmlns:a16="http://schemas.microsoft.com/office/drawing/2014/main" id="{F6F59983-324D-E24C-98FC-8E9ABE7679BE}"/>
              </a:ext>
            </a:extLst>
          </p:cNvPr>
          <p:cNvSpPr/>
          <p:nvPr/>
        </p:nvSpPr>
        <p:spPr>
          <a:xfrm>
            <a:off x="1994397" y="2023320"/>
            <a:ext cx="983250" cy="246104"/>
          </a:xfrm>
          <a:prstGeom prst="rect">
            <a:avLst/>
          </a:prstGeom>
          <a:solidFill>
            <a:srgbClr val="D5FB82"/>
          </a:solidFill>
          <a:ln w="9525" cap="flat" cmpd="sng">
            <a:solidFill>
              <a:srgbClr val="277A9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n" sz="1500" b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A</a:t>
            </a:r>
            <a:r>
              <a:rPr lang="en" sz="1500" b="1" baseline="-25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1</a:t>
            </a:r>
            <a:endParaRPr sz="1500" b="1" baseline="-25000" dirty="0">
              <a:solidFill>
                <a:prstClr val="black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" name="Google Shape;253;p30">
            <a:extLst>
              <a:ext uri="{FF2B5EF4-FFF2-40B4-BE49-F238E27FC236}">
                <a16:creationId xmlns:a16="http://schemas.microsoft.com/office/drawing/2014/main" id="{39412796-A038-1B4B-AD69-3A576A3F8270}"/>
              </a:ext>
            </a:extLst>
          </p:cNvPr>
          <p:cNvSpPr/>
          <p:nvPr/>
        </p:nvSpPr>
        <p:spPr>
          <a:xfrm>
            <a:off x="1987757" y="2619556"/>
            <a:ext cx="983250" cy="245151"/>
          </a:xfrm>
          <a:prstGeom prst="rect">
            <a:avLst/>
          </a:prstGeom>
          <a:solidFill>
            <a:srgbClr val="D5FB82"/>
          </a:solidFill>
          <a:ln w="9525" cap="flat" cmpd="sng">
            <a:solidFill>
              <a:srgbClr val="277A9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n" sz="1500" b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A</a:t>
            </a:r>
            <a:r>
              <a:rPr lang="en" sz="1500" b="1" baseline="-25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2</a:t>
            </a:r>
            <a:endParaRPr sz="1500" b="1" baseline="-25000" dirty="0">
              <a:solidFill>
                <a:prstClr val="black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44E517F-9BD8-6D44-B4FA-7865D19EA481}"/>
              </a:ext>
            </a:extLst>
          </p:cNvPr>
          <p:cNvCxnSpPr>
            <a:cxnSpLocks/>
          </p:cNvCxnSpPr>
          <p:nvPr/>
        </p:nvCxnSpPr>
        <p:spPr>
          <a:xfrm>
            <a:off x="1817939" y="1456737"/>
            <a:ext cx="176459" cy="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C33055A-18BF-FA4C-99EA-EB96FE961DBA}"/>
              </a:ext>
            </a:extLst>
          </p:cNvPr>
          <p:cNvCxnSpPr>
            <a:cxnSpLocks/>
          </p:cNvCxnSpPr>
          <p:nvPr/>
        </p:nvCxnSpPr>
        <p:spPr>
          <a:xfrm>
            <a:off x="1811298" y="2620226"/>
            <a:ext cx="176459" cy="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DE2459E-357C-EA46-861B-20F27FE59554}"/>
              </a:ext>
            </a:extLst>
          </p:cNvPr>
          <p:cNvCxnSpPr>
            <a:cxnSpLocks/>
          </p:cNvCxnSpPr>
          <p:nvPr/>
        </p:nvCxnSpPr>
        <p:spPr>
          <a:xfrm>
            <a:off x="1817939" y="2034420"/>
            <a:ext cx="176459" cy="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33" name="Google Shape;248;p30" descr="server.jpg">
            <a:extLst>
              <a:ext uri="{FF2B5EF4-FFF2-40B4-BE49-F238E27FC236}">
                <a16:creationId xmlns:a16="http://schemas.microsoft.com/office/drawing/2014/main" id="{F9452544-63BA-A14F-B329-82448FC3D86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4448" y="1377063"/>
            <a:ext cx="324994" cy="320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249;p30" descr="server.jpg">
            <a:extLst>
              <a:ext uri="{FF2B5EF4-FFF2-40B4-BE49-F238E27FC236}">
                <a16:creationId xmlns:a16="http://schemas.microsoft.com/office/drawing/2014/main" id="{5FB48801-316B-CE4C-8FA2-059BB76849A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6323" y="2001077"/>
            <a:ext cx="324994" cy="320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250;p30" descr="server.jpg">
            <a:extLst>
              <a:ext uri="{FF2B5EF4-FFF2-40B4-BE49-F238E27FC236}">
                <a16:creationId xmlns:a16="http://schemas.microsoft.com/office/drawing/2014/main" id="{70D7CEFF-7272-574E-9942-CDDE49A9A6F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2054" y="2581446"/>
            <a:ext cx="324994" cy="320795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360;p35">
            <a:extLst>
              <a:ext uri="{FF2B5EF4-FFF2-40B4-BE49-F238E27FC236}">
                <a16:creationId xmlns:a16="http://schemas.microsoft.com/office/drawing/2014/main" id="{6E7DB210-BF4E-D54B-9FE6-75CF08A7B2B8}"/>
              </a:ext>
            </a:extLst>
          </p:cNvPr>
          <p:cNvSpPr/>
          <p:nvPr/>
        </p:nvSpPr>
        <p:spPr>
          <a:xfrm>
            <a:off x="3380650" y="3290050"/>
            <a:ext cx="1565510" cy="20293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cs typeface="Arial"/>
              <a:sym typeface="Arial"/>
            </a:endParaRPr>
          </a:p>
        </p:txBody>
      </p:sp>
      <p:sp>
        <p:nvSpPr>
          <p:cNvPr id="42" name="Google Shape;256;p30">
            <a:extLst>
              <a:ext uri="{FF2B5EF4-FFF2-40B4-BE49-F238E27FC236}">
                <a16:creationId xmlns:a16="http://schemas.microsoft.com/office/drawing/2014/main" id="{0B874173-7088-8042-B136-920A8D0C35BE}"/>
              </a:ext>
            </a:extLst>
          </p:cNvPr>
          <p:cNvSpPr/>
          <p:nvPr/>
        </p:nvSpPr>
        <p:spPr>
          <a:xfrm>
            <a:off x="3079686" y="3171213"/>
            <a:ext cx="213300" cy="460800"/>
          </a:xfrm>
          <a:prstGeom prst="rect">
            <a:avLst/>
          </a:prstGeom>
          <a:gradFill>
            <a:gsLst>
              <a:gs pos="0">
                <a:srgbClr val="1A82B0"/>
              </a:gs>
              <a:gs pos="100000">
                <a:srgbClr val="9BD0F6"/>
              </a:gs>
            </a:gsLst>
            <a:lin ang="16200038" scaled="0"/>
          </a:gradFill>
          <a:ln w="9525" cap="flat" cmpd="sng">
            <a:solidFill>
              <a:srgbClr val="6DB7D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n" sz="1350" b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x</a:t>
            </a:r>
            <a:endParaRPr sz="1350" b="1" dirty="0">
              <a:solidFill>
                <a:prstClr val="black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" name="Google Shape;253;p30">
            <a:extLst>
              <a:ext uri="{FF2B5EF4-FFF2-40B4-BE49-F238E27FC236}">
                <a16:creationId xmlns:a16="http://schemas.microsoft.com/office/drawing/2014/main" id="{9727E0D8-34FA-144D-91C8-670CAFA0ACE4}"/>
              </a:ext>
            </a:extLst>
          </p:cNvPr>
          <p:cNvSpPr/>
          <p:nvPr/>
        </p:nvSpPr>
        <p:spPr>
          <a:xfrm>
            <a:off x="1994397" y="3171215"/>
            <a:ext cx="983250" cy="245151"/>
          </a:xfrm>
          <a:prstGeom prst="rect">
            <a:avLst/>
          </a:prstGeom>
          <a:solidFill>
            <a:srgbClr val="D5FB82"/>
          </a:solidFill>
          <a:ln w="9525" cap="flat" cmpd="sng">
            <a:solidFill>
              <a:srgbClr val="277A9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n" sz="1500" b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A</a:t>
            </a:r>
            <a:r>
              <a:rPr lang="en" sz="1500" b="1" baseline="-25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2</a:t>
            </a:r>
            <a:endParaRPr sz="1500" b="1" baseline="-25000" dirty="0">
              <a:solidFill>
                <a:prstClr val="black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4" name="Google Shape;250;p30" descr="server.jpg">
            <a:extLst>
              <a:ext uri="{FF2B5EF4-FFF2-40B4-BE49-F238E27FC236}">
                <a16:creationId xmlns:a16="http://schemas.microsoft.com/office/drawing/2014/main" id="{BB5709E8-F868-A440-8587-009234DB010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8694" y="3133105"/>
            <a:ext cx="324994" cy="3207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934A0C9-15A2-2E4A-AC5C-77B05807D02A}"/>
              </a:ext>
            </a:extLst>
          </p:cNvPr>
          <p:cNvCxnSpPr>
            <a:cxnSpLocks/>
          </p:cNvCxnSpPr>
          <p:nvPr/>
        </p:nvCxnSpPr>
        <p:spPr>
          <a:xfrm>
            <a:off x="853143" y="2741843"/>
            <a:ext cx="474813" cy="494693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8" name="Google Shape;363;p35">
            <a:extLst>
              <a:ext uri="{FF2B5EF4-FFF2-40B4-BE49-F238E27FC236}">
                <a16:creationId xmlns:a16="http://schemas.microsoft.com/office/drawing/2014/main" id="{FECD3152-E740-5D44-A45F-9059538858CF}"/>
              </a:ext>
            </a:extLst>
          </p:cNvPr>
          <p:cNvSpPr txBox="1"/>
          <p:nvPr/>
        </p:nvSpPr>
        <p:spPr>
          <a:xfrm>
            <a:off x="4635574" y="3382227"/>
            <a:ext cx="398250" cy="25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defRPr/>
            </a:pPr>
            <a:r>
              <a:rPr lang="en" sz="1350" i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T</a:t>
            </a:r>
            <a:r>
              <a:rPr lang="en" sz="1350" i="1" baseline="-25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4</a:t>
            </a:r>
            <a:endParaRPr sz="1350" dirty="0">
              <a:solidFill>
                <a:srgbClr val="000000"/>
              </a:solidFill>
              <a:latin typeface="Corbel" panose="020B0503020204020204" pitchFamily="34" charset="0"/>
              <a:cs typeface="Arial"/>
              <a:sym typeface="Arial"/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1106801D-D0FC-5B4E-9CB6-7EBE7EBC6809}"/>
              </a:ext>
            </a:extLst>
          </p:cNvPr>
          <p:cNvCxnSpPr>
            <a:cxnSpLocks/>
          </p:cNvCxnSpPr>
          <p:nvPr/>
        </p:nvCxnSpPr>
        <p:spPr>
          <a:xfrm>
            <a:off x="1811298" y="3181326"/>
            <a:ext cx="176459" cy="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0" name="Google Shape;586;p43">
            <a:extLst>
              <a:ext uri="{FF2B5EF4-FFF2-40B4-BE49-F238E27FC236}">
                <a16:creationId xmlns:a16="http://schemas.microsoft.com/office/drawing/2014/main" id="{3CF69C61-FD7B-FD4C-8836-45E8F9102D19}"/>
              </a:ext>
            </a:extLst>
          </p:cNvPr>
          <p:cNvCxnSpPr>
            <a:cxnSpLocks/>
          </p:cNvCxnSpPr>
          <p:nvPr/>
        </p:nvCxnSpPr>
        <p:spPr>
          <a:xfrm>
            <a:off x="1874956" y="1906122"/>
            <a:ext cx="1168553" cy="418321"/>
          </a:xfrm>
          <a:prstGeom prst="straightConnector1">
            <a:avLst/>
          </a:prstGeom>
          <a:noFill/>
          <a:ln w="28575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1" name="Google Shape;587;p43">
            <a:extLst>
              <a:ext uri="{FF2B5EF4-FFF2-40B4-BE49-F238E27FC236}">
                <a16:creationId xmlns:a16="http://schemas.microsoft.com/office/drawing/2014/main" id="{305993F0-40C3-C94F-A62A-07D064F090E0}"/>
              </a:ext>
            </a:extLst>
          </p:cNvPr>
          <p:cNvCxnSpPr>
            <a:cxnSpLocks/>
          </p:cNvCxnSpPr>
          <p:nvPr/>
        </p:nvCxnSpPr>
        <p:spPr>
          <a:xfrm flipV="1">
            <a:off x="1918433" y="1920342"/>
            <a:ext cx="1059214" cy="429135"/>
          </a:xfrm>
          <a:prstGeom prst="straightConnector1">
            <a:avLst/>
          </a:prstGeom>
          <a:noFill/>
          <a:ln w="28575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8" name="Google Shape;586;p43">
            <a:extLst>
              <a:ext uri="{FF2B5EF4-FFF2-40B4-BE49-F238E27FC236}">
                <a16:creationId xmlns:a16="http://schemas.microsoft.com/office/drawing/2014/main" id="{645FE95D-1D82-7840-BCFC-5698CBFF6069}"/>
              </a:ext>
            </a:extLst>
          </p:cNvPr>
          <p:cNvCxnSpPr>
            <a:cxnSpLocks/>
          </p:cNvCxnSpPr>
          <p:nvPr/>
        </p:nvCxnSpPr>
        <p:spPr>
          <a:xfrm>
            <a:off x="1889033" y="3110409"/>
            <a:ext cx="1168553" cy="418321"/>
          </a:xfrm>
          <a:prstGeom prst="straightConnector1">
            <a:avLst/>
          </a:prstGeom>
          <a:noFill/>
          <a:ln w="28575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9" name="Google Shape;587;p43">
            <a:extLst>
              <a:ext uri="{FF2B5EF4-FFF2-40B4-BE49-F238E27FC236}">
                <a16:creationId xmlns:a16="http://schemas.microsoft.com/office/drawing/2014/main" id="{FD5C1772-AF75-3F40-AEA3-F9E1BEA91A1F}"/>
              </a:ext>
            </a:extLst>
          </p:cNvPr>
          <p:cNvCxnSpPr>
            <a:cxnSpLocks/>
          </p:cNvCxnSpPr>
          <p:nvPr/>
        </p:nvCxnSpPr>
        <p:spPr>
          <a:xfrm flipV="1">
            <a:off x="1932510" y="3124629"/>
            <a:ext cx="1059214" cy="429135"/>
          </a:xfrm>
          <a:prstGeom prst="straightConnector1">
            <a:avLst/>
          </a:prstGeom>
          <a:noFill/>
          <a:ln w="28575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3" name="Table 52">
                <a:extLst>
                  <a:ext uri="{FF2B5EF4-FFF2-40B4-BE49-F238E27FC236}">
                    <a16:creationId xmlns:a16="http://schemas.microsoft.com/office/drawing/2014/main" id="{4E2047F6-FF79-0E47-A8BE-4E3A0733AF7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46397523"/>
                  </p:ext>
                </p:extLst>
              </p:nvPr>
            </p:nvGraphicFramePr>
            <p:xfrm>
              <a:off x="6324600" y="3886200"/>
              <a:ext cx="2133600" cy="2349375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757083">
                      <a:extLst>
                        <a:ext uri="{9D8B030D-6E8A-4147-A177-3AD203B41FA5}">
                          <a16:colId xmlns:a16="http://schemas.microsoft.com/office/drawing/2014/main" val="4178764973"/>
                        </a:ext>
                      </a:extLst>
                    </a:gridCol>
                    <a:gridCol w="1376517">
                      <a:extLst>
                        <a:ext uri="{9D8B030D-6E8A-4147-A177-3AD203B41FA5}">
                          <a16:colId xmlns:a16="http://schemas.microsoft.com/office/drawing/2014/main" val="1348759042"/>
                        </a:ext>
                      </a:extLst>
                    </a:gridCol>
                  </a:tblGrid>
                  <a:tr h="3173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Scheme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E[T]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45959748"/>
                      </a:ext>
                    </a:extLst>
                  </a:tr>
                  <a:tr h="3173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err="1">
                              <a:solidFill>
                                <a:srgbClr val="C00000"/>
                              </a:solidFill>
                            </a:rPr>
                            <a:t>Uncoded</a:t>
                          </a:r>
                          <a:endParaRPr lang="en-US" sz="12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2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  <m:r>
                                      <a:rPr lang="en-US" sz="120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num>
                                  <m:den>
                                    <m:r>
                                      <a:rPr lang="en-US" sz="120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den>
                                </m:f>
                                <m:r>
                                  <a:rPr lang="en-US" sz="120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sz="12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20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den>
                                </m:f>
                                <m:r>
                                  <m:rPr>
                                    <m:nor/>
                                  </m:rPr>
                                  <a:rPr lang="en-US" sz="1200" smtClean="0">
                                    <a:solidFill>
                                      <a:srgbClr val="C00000"/>
                                    </a:solidFill>
                                  </a:rPr>
                                  <m:t>log</m:t>
                                </m:r>
                                <m:r>
                                  <a:rPr lang="en-US" sz="120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20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sz="120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2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7916455"/>
                      </a:ext>
                    </a:extLst>
                  </a:tr>
                  <a:tr h="3173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rgbClr val="00B050"/>
                              </a:solidFill>
                            </a:rPr>
                            <a:t>Ideal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  <m:r>
                                      <a:rPr lang="en-US" sz="120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num>
                                  <m:den>
                                    <m:r>
                                      <a:rPr lang="en-US" sz="120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den>
                                </m:f>
                                <m:r>
                                  <a:rPr lang="en-US" sz="120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20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200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20549270"/>
                      </a:ext>
                    </a:extLst>
                  </a:tr>
                  <a:tr h="3173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rgbClr val="FF912C"/>
                              </a:solidFill>
                            </a:rPr>
                            <a:t>Rep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200" i="1" smtClean="0">
                                        <a:solidFill>
                                          <a:srgbClr val="FF912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smtClean="0">
                                        <a:solidFill>
                                          <a:srgbClr val="FF912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  <m:r>
                                      <a:rPr lang="en-US" sz="1200" smtClean="0">
                                        <a:solidFill>
                                          <a:srgbClr val="FF912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num>
                                  <m:den>
                                    <m:r>
                                      <a:rPr lang="en-US" sz="1200" smtClean="0">
                                        <a:solidFill>
                                          <a:srgbClr val="FF912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den>
                                </m:f>
                                <m:r>
                                  <a:rPr lang="en-US" sz="1200" smtClean="0">
                                    <a:solidFill>
                                      <a:srgbClr val="FF912C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sz="1200" i="1" smtClean="0">
                                        <a:solidFill>
                                          <a:srgbClr val="FF912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smtClean="0">
                                        <a:solidFill>
                                          <a:srgbClr val="FF912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200" smtClean="0">
                                        <a:solidFill>
                                          <a:srgbClr val="FF912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den>
                                </m:f>
                                <m:r>
                                  <m:rPr>
                                    <m:nor/>
                                  </m:rPr>
                                  <a:rPr lang="en-US" sz="1200" smtClean="0">
                                    <a:solidFill>
                                      <a:srgbClr val="FF912C"/>
                                    </a:solidFill>
                                  </a:rPr>
                                  <m:t>log</m:t>
                                </m:r>
                                <m:f>
                                  <m:fPr>
                                    <m:ctrlPr>
                                      <a:rPr lang="en-US" sz="1200" i="1" smtClean="0">
                                        <a:solidFill>
                                          <a:srgbClr val="FF912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smtClean="0">
                                        <a:solidFill>
                                          <a:srgbClr val="FF912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num>
                                  <m:den>
                                    <m:r>
                                      <a:rPr lang="en-US" sz="1200" smtClean="0">
                                        <a:solidFill>
                                          <a:srgbClr val="FF912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200" dirty="0">
                            <a:solidFill>
                              <a:srgbClr val="FF912C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87201874"/>
                      </a:ext>
                    </a:extLst>
                  </a:tr>
                  <a:tr h="317352">
                    <a:tc>
                      <a:txBody>
                        <a:bodyPr/>
                        <a:lstStyle/>
                        <a:p>
                          <a:endParaRPr lang="en-US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2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65988591"/>
                      </a:ext>
                    </a:extLst>
                  </a:tr>
                  <a:tr h="317352">
                    <a:tc>
                      <a:txBody>
                        <a:bodyPr/>
                        <a:lstStyle/>
                        <a:p>
                          <a:endParaRPr lang="en-US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938350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3" name="Table 52">
                <a:extLst>
                  <a:ext uri="{FF2B5EF4-FFF2-40B4-BE49-F238E27FC236}">
                    <a16:creationId xmlns:a16="http://schemas.microsoft.com/office/drawing/2014/main" id="{4E2047F6-FF79-0E47-A8BE-4E3A0733AF7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46397523"/>
                  </p:ext>
                </p:extLst>
              </p:nvPr>
            </p:nvGraphicFramePr>
            <p:xfrm>
              <a:off x="6324600" y="3886200"/>
              <a:ext cx="2133600" cy="2349375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757083">
                      <a:extLst>
                        <a:ext uri="{9D8B030D-6E8A-4147-A177-3AD203B41FA5}">
                          <a16:colId xmlns:a16="http://schemas.microsoft.com/office/drawing/2014/main" val="4178764973"/>
                        </a:ext>
                      </a:extLst>
                    </a:gridCol>
                    <a:gridCol w="1376517">
                      <a:extLst>
                        <a:ext uri="{9D8B030D-6E8A-4147-A177-3AD203B41FA5}">
                          <a16:colId xmlns:a16="http://schemas.microsoft.com/office/drawing/2014/main" val="1348759042"/>
                        </a:ext>
                      </a:extLst>
                    </a:gridCol>
                  </a:tblGrid>
                  <a:tr h="3173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Scheme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E[T]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45959748"/>
                      </a:ext>
                    </a:extLst>
                  </a:tr>
                  <a:tr h="46577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err="1">
                              <a:solidFill>
                                <a:srgbClr val="C00000"/>
                              </a:solidFill>
                            </a:rPr>
                            <a:t>Uncoded</a:t>
                          </a:r>
                          <a:endParaRPr lang="en-US" sz="12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6481" t="-70270" r="-1852" b="-3351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47916455"/>
                      </a:ext>
                    </a:extLst>
                  </a:tr>
                  <a:tr h="46577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rgbClr val="00B050"/>
                              </a:solidFill>
                            </a:rPr>
                            <a:t>Ideal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6481" t="-175000" r="-1852" b="-24444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20549270"/>
                      </a:ext>
                    </a:extLst>
                  </a:tr>
                  <a:tr h="46577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rgbClr val="FF912C"/>
                              </a:solidFill>
                            </a:rPr>
                            <a:t>Rep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6481" t="-267568" r="-1852" b="-1378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87201874"/>
                      </a:ext>
                    </a:extLst>
                  </a:tr>
                  <a:tr h="317352">
                    <a:tc>
                      <a:txBody>
                        <a:bodyPr/>
                        <a:lstStyle/>
                        <a:p>
                          <a:endParaRPr lang="en-US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2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65988591"/>
                      </a:ext>
                    </a:extLst>
                  </a:tr>
                  <a:tr h="317352">
                    <a:tc>
                      <a:txBody>
                        <a:bodyPr/>
                        <a:lstStyle/>
                        <a:p>
                          <a:endParaRPr lang="en-US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9383506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54" name="Picture 53">
            <a:extLst>
              <a:ext uri="{FF2B5EF4-FFF2-40B4-BE49-F238E27FC236}">
                <a16:creationId xmlns:a16="http://schemas.microsoft.com/office/drawing/2014/main" id="{389EEA56-1CC7-C646-B92C-E3F0808B3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0727" y="1144562"/>
            <a:ext cx="2868182" cy="21511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B794609-8E27-3143-B490-B04D207A36E0}"/>
                  </a:ext>
                </a:extLst>
              </p:cNvPr>
              <p:cNvSpPr txBox="1"/>
              <p:nvPr/>
            </p:nvSpPr>
            <p:spPr>
              <a:xfrm>
                <a:off x="8043719" y="1387510"/>
                <a:ext cx="983987" cy="1169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=0.2</m:t>
                      </m:r>
                    </m:oMath>
                  </m:oMathPara>
                </a14:m>
                <a:endParaRPr lang="en-US" sz="1400" b="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=0.005</m:t>
                      </m:r>
                    </m:oMath>
                  </m:oMathPara>
                </a14:m>
                <a:endParaRPr lang="en-US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14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=10</m:t>
                      </m:r>
                    </m:oMath>
                  </m:oMathPara>
                </a14:m>
                <a:endParaRPr lang="en-US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B794609-8E27-3143-B490-B04D207A36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3719" y="1387510"/>
                <a:ext cx="983987" cy="11695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6C276874-5F02-C845-9002-EF9821B7D20E}"/>
              </a:ext>
            </a:extLst>
          </p:cNvPr>
          <p:cNvSpPr txBox="1"/>
          <p:nvPr/>
        </p:nvSpPr>
        <p:spPr>
          <a:xfrm>
            <a:off x="5791200" y="3322001"/>
            <a:ext cx="22390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rbel" panose="020B0503020204020204" pitchFamily="34" charset="0"/>
              </a:rPr>
              <a:t>Tail estimate from 500 trials</a:t>
            </a:r>
          </a:p>
        </p:txBody>
      </p:sp>
    </p:spTree>
    <p:extLst>
      <p:ext uri="{BB962C8B-B14F-4D97-AF65-F5344CB8AC3E}">
        <p14:creationId xmlns:p14="http://schemas.microsoft.com/office/powerpoint/2010/main" val="428723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0.00139 0.0379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89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85185E-6 L -0.00208 0.03935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96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0.00208 0.03402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69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024 L 0.00052 0.0351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/>
      <p:bldP spid="11" grpId="0"/>
      <p:bldP spid="12" grpId="0"/>
      <p:bldP spid="13" grpId="0"/>
      <p:bldP spid="41" grpId="0" animBg="1"/>
      <p:bldP spid="48" grpId="0"/>
      <p:bldP spid="45" grpId="0"/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0B74D-FEE9-6B45-80D4-FBC1F1867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34616"/>
            <a:ext cx="8610600" cy="1143000"/>
          </a:xfrm>
        </p:spPr>
        <p:txBody>
          <a:bodyPr/>
          <a:lstStyle/>
          <a:p>
            <a:r>
              <a:rPr lang="en-US" dirty="0"/>
              <a:t>Solution 2: MDS Coding</a:t>
            </a:r>
            <a:r>
              <a:rPr lang="en-US" baseline="30000" dirty="0"/>
              <a:t>[3]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96BB8C-5652-9047-9B66-28CB3C5917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4D2C7-8228-3740-8FD6-3E0CB2B8B4A1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1CD49B0-F107-0B43-8C82-D9017F852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115" y="3610251"/>
            <a:ext cx="5867400" cy="2407636"/>
          </a:xfrm>
        </p:spPr>
        <p:txBody>
          <a:bodyPr/>
          <a:lstStyle/>
          <a:p>
            <a:r>
              <a:rPr lang="en-US" sz="2000" dirty="0"/>
              <a:t>We can exploit the linearity of the computation (matrix-vector product)</a:t>
            </a:r>
          </a:p>
          <a:p>
            <a:r>
              <a:rPr lang="en-US" sz="2000" dirty="0"/>
              <a:t>We can recover the matrix-vector product from the fastest 2 nodes overall</a:t>
            </a:r>
          </a:p>
          <a:p>
            <a:r>
              <a:rPr lang="en-US" sz="2000" dirty="0"/>
              <a:t>This can be generalized to ‘p’ worker nodes and ‘k’ fastest nodes</a:t>
            </a:r>
          </a:p>
          <a:p>
            <a:r>
              <a:rPr lang="en-US" sz="2000" dirty="0">
                <a:solidFill>
                  <a:srgbClr val="C00000"/>
                </a:solidFill>
              </a:rPr>
              <a:t>Any work done by the slow nodes is not used at all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EC32CF-E213-B345-B49A-75FC51551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17" y="1955519"/>
            <a:ext cx="574221" cy="574221"/>
          </a:xfrm>
          <a:prstGeom prst="rect">
            <a:avLst/>
          </a:prstGeom>
        </p:spPr>
      </p:pic>
      <p:sp>
        <p:nvSpPr>
          <p:cNvPr id="7" name="Google Shape;358;p35">
            <a:extLst>
              <a:ext uri="{FF2B5EF4-FFF2-40B4-BE49-F238E27FC236}">
                <a16:creationId xmlns:a16="http://schemas.microsoft.com/office/drawing/2014/main" id="{6FD72875-BAEB-6842-956C-964CCCE53844}"/>
              </a:ext>
            </a:extLst>
          </p:cNvPr>
          <p:cNvSpPr/>
          <p:nvPr/>
        </p:nvSpPr>
        <p:spPr>
          <a:xfrm>
            <a:off x="3454268" y="1485265"/>
            <a:ext cx="853378" cy="18887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18FF"/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cs typeface="Arial"/>
              <a:sym typeface="Arial"/>
            </a:endParaRPr>
          </a:p>
        </p:txBody>
      </p:sp>
      <p:sp>
        <p:nvSpPr>
          <p:cNvPr id="8" name="Google Shape;359;p35">
            <a:extLst>
              <a:ext uri="{FF2B5EF4-FFF2-40B4-BE49-F238E27FC236}">
                <a16:creationId xmlns:a16="http://schemas.microsoft.com/office/drawing/2014/main" id="{E6F6209B-D189-674F-86C6-D2D0320913DD}"/>
              </a:ext>
            </a:extLst>
          </p:cNvPr>
          <p:cNvSpPr/>
          <p:nvPr/>
        </p:nvSpPr>
        <p:spPr>
          <a:xfrm>
            <a:off x="3416548" y="2096419"/>
            <a:ext cx="1525612" cy="20153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18FF"/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cs typeface="Arial"/>
              <a:sym typeface="Arial"/>
            </a:endParaRPr>
          </a:p>
        </p:txBody>
      </p:sp>
      <p:sp>
        <p:nvSpPr>
          <p:cNvPr id="9" name="Google Shape;360;p35">
            <a:extLst>
              <a:ext uri="{FF2B5EF4-FFF2-40B4-BE49-F238E27FC236}">
                <a16:creationId xmlns:a16="http://schemas.microsoft.com/office/drawing/2014/main" id="{BC24EAC4-C091-254A-9A94-EAC4522577E7}"/>
              </a:ext>
            </a:extLst>
          </p:cNvPr>
          <p:cNvSpPr/>
          <p:nvPr/>
        </p:nvSpPr>
        <p:spPr>
          <a:xfrm>
            <a:off x="3454267" y="2780651"/>
            <a:ext cx="1058365" cy="16859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18FF"/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cs typeface="Arial"/>
              <a:sym typeface="Arial"/>
            </a:endParaRPr>
          </a:p>
        </p:txBody>
      </p:sp>
      <p:cxnSp>
        <p:nvCxnSpPr>
          <p:cNvPr id="10" name="Google Shape;361;p35">
            <a:extLst>
              <a:ext uri="{FF2B5EF4-FFF2-40B4-BE49-F238E27FC236}">
                <a16:creationId xmlns:a16="http://schemas.microsoft.com/office/drawing/2014/main" id="{4AC48D80-19B6-A940-BBC2-9D9F103745A3}"/>
              </a:ext>
            </a:extLst>
          </p:cNvPr>
          <p:cNvCxnSpPr>
            <a:cxnSpLocks/>
          </p:cNvCxnSpPr>
          <p:nvPr/>
        </p:nvCxnSpPr>
        <p:spPr>
          <a:xfrm>
            <a:off x="4562577" y="1415902"/>
            <a:ext cx="0" cy="1592845"/>
          </a:xfrm>
          <a:prstGeom prst="straightConnector1">
            <a:avLst/>
          </a:prstGeom>
          <a:noFill/>
          <a:ln w="28575" cap="flat" cmpd="sng">
            <a:solidFill>
              <a:srgbClr val="44546A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1" name="Google Shape;362;p35">
            <a:extLst>
              <a:ext uri="{FF2B5EF4-FFF2-40B4-BE49-F238E27FC236}">
                <a16:creationId xmlns:a16="http://schemas.microsoft.com/office/drawing/2014/main" id="{FE31F050-86AB-9E4D-A061-881E478FB299}"/>
              </a:ext>
            </a:extLst>
          </p:cNvPr>
          <p:cNvSpPr txBox="1"/>
          <p:nvPr/>
        </p:nvSpPr>
        <p:spPr>
          <a:xfrm>
            <a:off x="3977434" y="1568032"/>
            <a:ext cx="398250" cy="25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defRPr/>
            </a:pPr>
            <a:r>
              <a:rPr lang="en" sz="1350" i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T</a:t>
            </a:r>
            <a:r>
              <a:rPr lang="en" sz="1350" i="1" baseline="-25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1</a:t>
            </a:r>
            <a:endParaRPr sz="1350" i="1" dirty="0">
              <a:solidFill>
                <a:srgbClr val="000000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" name="Google Shape;363;p35">
            <a:extLst>
              <a:ext uri="{FF2B5EF4-FFF2-40B4-BE49-F238E27FC236}">
                <a16:creationId xmlns:a16="http://schemas.microsoft.com/office/drawing/2014/main" id="{6CBA18F1-D0FC-E84F-A29A-4E231D3ADA48}"/>
              </a:ext>
            </a:extLst>
          </p:cNvPr>
          <p:cNvSpPr txBox="1"/>
          <p:nvPr/>
        </p:nvSpPr>
        <p:spPr>
          <a:xfrm>
            <a:off x="4000171" y="2212325"/>
            <a:ext cx="398250" cy="25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defRPr/>
            </a:pPr>
            <a:r>
              <a:rPr lang="en" sz="1350" i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T</a:t>
            </a:r>
            <a:r>
              <a:rPr lang="en" sz="1350" i="1" baseline="-25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2</a:t>
            </a:r>
            <a:endParaRPr sz="1350" dirty="0">
              <a:solidFill>
                <a:srgbClr val="000000"/>
              </a:solidFill>
              <a:latin typeface="Corbel" panose="020B0503020204020204" pitchFamily="34" charset="0"/>
              <a:cs typeface="Arial"/>
              <a:sym typeface="Arial"/>
            </a:endParaRPr>
          </a:p>
        </p:txBody>
      </p:sp>
      <p:sp>
        <p:nvSpPr>
          <p:cNvPr id="13" name="Google Shape;364;p35">
            <a:extLst>
              <a:ext uri="{FF2B5EF4-FFF2-40B4-BE49-F238E27FC236}">
                <a16:creationId xmlns:a16="http://schemas.microsoft.com/office/drawing/2014/main" id="{0572E7E4-B407-ED40-801D-E929D4B68902}"/>
              </a:ext>
            </a:extLst>
          </p:cNvPr>
          <p:cNvSpPr txBox="1"/>
          <p:nvPr/>
        </p:nvSpPr>
        <p:spPr>
          <a:xfrm>
            <a:off x="3992504" y="2856851"/>
            <a:ext cx="398250" cy="25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defRPr/>
            </a:pPr>
            <a:r>
              <a:rPr lang="en" sz="1350" i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T</a:t>
            </a:r>
            <a:r>
              <a:rPr lang="en" sz="1350" i="1" baseline="-25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3</a:t>
            </a:r>
            <a:endParaRPr sz="1350" dirty="0">
              <a:solidFill>
                <a:srgbClr val="000000"/>
              </a:solidFill>
              <a:latin typeface="Corbel" panose="020B0503020204020204" pitchFamily="34" charset="0"/>
              <a:cs typeface="Arial"/>
              <a:sym typeface="Arial"/>
            </a:endParaRPr>
          </a:p>
        </p:txBody>
      </p:sp>
      <p:sp>
        <p:nvSpPr>
          <p:cNvPr id="14" name="Google Shape;365;p35">
            <a:extLst>
              <a:ext uri="{FF2B5EF4-FFF2-40B4-BE49-F238E27FC236}">
                <a16:creationId xmlns:a16="http://schemas.microsoft.com/office/drawing/2014/main" id="{0F8F75D5-A5EA-8643-9213-635CA343C654}"/>
              </a:ext>
            </a:extLst>
          </p:cNvPr>
          <p:cNvSpPr txBox="1"/>
          <p:nvPr/>
        </p:nvSpPr>
        <p:spPr>
          <a:xfrm>
            <a:off x="4259190" y="2977576"/>
            <a:ext cx="1069875" cy="25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r>
              <a:rPr lang="en" sz="1050" dirty="0">
                <a:solidFill>
                  <a:srgbClr val="000000"/>
                </a:solidFill>
                <a:latin typeface="Corbel" panose="020B0503020204020204" pitchFamily="34" charset="0"/>
                <a:cs typeface="Arial"/>
                <a:sym typeface="Arial"/>
              </a:rPr>
              <a:t>Runtime</a:t>
            </a:r>
            <a:endParaRPr sz="1050" dirty="0">
              <a:solidFill>
                <a:srgbClr val="000000"/>
              </a:solidFill>
              <a:latin typeface="Corbel" panose="020B0503020204020204" pitchFamily="34" charset="0"/>
              <a:cs typeface="Arial"/>
              <a:sym typeface="Arial"/>
            </a:endParaRPr>
          </a:p>
        </p:txBody>
      </p:sp>
      <p:sp>
        <p:nvSpPr>
          <p:cNvPr id="22" name="Google Shape;254;p30">
            <a:extLst>
              <a:ext uri="{FF2B5EF4-FFF2-40B4-BE49-F238E27FC236}">
                <a16:creationId xmlns:a16="http://schemas.microsoft.com/office/drawing/2014/main" id="{E2CE8A84-974B-9547-877B-35C9D97FEBE3}"/>
              </a:ext>
            </a:extLst>
          </p:cNvPr>
          <p:cNvSpPr/>
          <p:nvPr/>
        </p:nvSpPr>
        <p:spPr>
          <a:xfrm>
            <a:off x="3153303" y="1466192"/>
            <a:ext cx="213300" cy="460800"/>
          </a:xfrm>
          <a:prstGeom prst="rect">
            <a:avLst/>
          </a:prstGeom>
          <a:gradFill>
            <a:gsLst>
              <a:gs pos="0">
                <a:srgbClr val="1A82B0"/>
              </a:gs>
              <a:gs pos="100000">
                <a:srgbClr val="9BD0F6"/>
              </a:gs>
            </a:gsLst>
            <a:lin ang="16200038" scaled="0"/>
          </a:gradFill>
          <a:ln w="9525" cap="flat" cmpd="sng">
            <a:solidFill>
              <a:srgbClr val="6DB7D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n" sz="1350" b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x</a:t>
            </a:r>
            <a:endParaRPr sz="1350" b="1" dirty="0">
              <a:solidFill>
                <a:prstClr val="black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" name="Google Shape;255;p30">
            <a:extLst>
              <a:ext uri="{FF2B5EF4-FFF2-40B4-BE49-F238E27FC236}">
                <a16:creationId xmlns:a16="http://schemas.microsoft.com/office/drawing/2014/main" id="{AA81EB31-D95D-1042-A377-28B07C581CCA}"/>
              </a:ext>
            </a:extLst>
          </p:cNvPr>
          <p:cNvSpPr/>
          <p:nvPr/>
        </p:nvSpPr>
        <p:spPr>
          <a:xfrm>
            <a:off x="3153303" y="2051848"/>
            <a:ext cx="213300" cy="460800"/>
          </a:xfrm>
          <a:prstGeom prst="rect">
            <a:avLst/>
          </a:prstGeom>
          <a:gradFill>
            <a:gsLst>
              <a:gs pos="0">
                <a:srgbClr val="1A82B0"/>
              </a:gs>
              <a:gs pos="100000">
                <a:srgbClr val="9BD0F6"/>
              </a:gs>
            </a:gsLst>
            <a:lin ang="16200038" scaled="0"/>
          </a:gradFill>
          <a:ln w="9525" cap="flat" cmpd="sng">
            <a:solidFill>
              <a:srgbClr val="6DB7D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n" sz="1350" b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x</a:t>
            </a:r>
            <a:endParaRPr sz="1350" b="1" dirty="0">
              <a:solidFill>
                <a:prstClr val="black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" name="Google Shape;256;p30">
            <a:extLst>
              <a:ext uri="{FF2B5EF4-FFF2-40B4-BE49-F238E27FC236}">
                <a16:creationId xmlns:a16="http://schemas.microsoft.com/office/drawing/2014/main" id="{B80EC200-D34B-4445-820A-1120B6B1976B}"/>
              </a:ext>
            </a:extLst>
          </p:cNvPr>
          <p:cNvSpPr/>
          <p:nvPr/>
        </p:nvSpPr>
        <p:spPr>
          <a:xfrm>
            <a:off x="3153303" y="2627474"/>
            <a:ext cx="213300" cy="460800"/>
          </a:xfrm>
          <a:prstGeom prst="rect">
            <a:avLst/>
          </a:prstGeom>
          <a:gradFill>
            <a:gsLst>
              <a:gs pos="0">
                <a:srgbClr val="1A82B0"/>
              </a:gs>
              <a:gs pos="100000">
                <a:srgbClr val="9BD0F6"/>
              </a:gs>
            </a:gsLst>
            <a:lin ang="16200038" scaled="0"/>
          </a:gradFill>
          <a:ln w="9525" cap="flat" cmpd="sng">
            <a:solidFill>
              <a:srgbClr val="6DB7D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n" sz="1350" b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x</a:t>
            </a:r>
            <a:endParaRPr sz="1350" b="1" dirty="0">
              <a:solidFill>
                <a:prstClr val="black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F05B145-80C7-0748-87DF-683CC9F07507}"/>
              </a:ext>
            </a:extLst>
          </p:cNvPr>
          <p:cNvCxnSpPr/>
          <p:nvPr/>
        </p:nvCxnSpPr>
        <p:spPr>
          <a:xfrm flipV="1">
            <a:off x="926661" y="1632174"/>
            <a:ext cx="534692" cy="39488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93D70D9-9E03-4F45-AFCF-A796139FFD9F}"/>
              </a:ext>
            </a:extLst>
          </p:cNvPr>
          <p:cNvCxnSpPr>
            <a:cxnSpLocks/>
          </p:cNvCxnSpPr>
          <p:nvPr/>
        </p:nvCxnSpPr>
        <p:spPr>
          <a:xfrm flipV="1">
            <a:off x="983656" y="2164323"/>
            <a:ext cx="470615" cy="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C0BD14E-2F9B-094C-A1B9-1BCB8F650D17}"/>
              </a:ext>
            </a:extLst>
          </p:cNvPr>
          <p:cNvCxnSpPr>
            <a:cxnSpLocks/>
          </p:cNvCxnSpPr>
          <p:nvPr/>
        </p:nvCxnSpPr>
        <p:spPr>
          <a:xfrm>
            <a:off x="943471" y="2384595"/>
            <a:ext cx="524745" cy="300537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8" name="Google Shape;251;p30">
            <a:extLst>
              <a:ext uri="{FF2B5EF4-FFF2-40B4-BE49-F238E27FC236}">
                <a16:creationId xmlns:a16="http://schemas.microsoft.com/office/drawing/2014/main" id="{8D077703-58F5-CE42-8C18-03FFE0B73A52}"/>
              </a:ext>
            </a:extLst>
          </p:cNvPr>
          <p:cNvSpPr/>
          <p:nvPr/>
        </p:nvSpPr>
        <p:spPr>
          <a:xfrm>
            <a:off x="2068014" y="1466194"/>
            <a:ext cx="983250" cy="276710"/>
          </a:xfrm>
          <a:prstGeom prst="rect">
            <a:avLst/>
          </a:prstGeom>
          <a:solidFill>
            <a:srgbClr val="D5FB82"/>
          </a:solidFill>
          <a:ln w="9525" cap="flat" cmpd="sng">
            <a:solidFill>
              <a:srgbClr val="277A9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n" sz="1500" b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A</a:t>
            </a:r>
            <a:r>
              <a:rPr lang="en" sz="1500" b="1" baseline="-25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1</a:t>
            </a:r>
            <a:endParaRPr sz="1500" b="1" baseline="-25000" dirty="0">
              <a:solidFill>
                <a:prstClr val="black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" name="Google Shape;252;p30">
            <a:extLst>
              <a:ext uri="{FF2B5EF4-FFF2-40B4-BE49-F238E27FC236}">
                <a16:creationId xmlns:a16="http://schemas.microsoft.com/office/drawing/2014/main" id="{30B1257D-AD63-9F44-9091-D945403F127A}"/>
              </a:ext>
            </a:extLst>
          </p:cNvPr>
          <p:cNvSpPr/>
          <p:nvPr/>
        </p:nvSpPr>
        <p:spPr>
          <a:xfrm>
            <a:off x="2068014" y="2051848"/>
            <a:ext cx="983250" cy="264039"/>
          </a:xfrm>
          <a:prstGeom prst="rect">
            <a:avLst/>
          </a:prstGeom>
          <a:solidFill>
            <a:srgbClr val="D5FB82"/>
          </a:solidFill>
          <a:ln w="9525" cap="flat" cmpd="sng">
            <a:solidFill>
              <a:srgbClr val="277A9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n" sz="1500" b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A</a:t>
            </a:r>
            <a:r>
              <a:rPr lang="en" sz="1500" b="1" baseline="-25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2</a:t>
            </a:r>
            <a:endParaRPr sz="1500" b="1" baseline="-25000" dirty="0">
              <a:solidFill>
                <a:prstClr val="black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" name="Google Shape;253;p30">
            <a:extLst>
              <a:ext uri="{FF2B5EF4-FFF2-40B4-BE49-F238E27FC236}">
                <a16:creationId xmlns:a16="http://schemas.microsoft.com/office/drawing/2014/main" id="{73D9D49A-6DE4-C341-89D0-D020205907D0}"/>
              </a:ext>
            </a:extLst>
          </p:cNvPr>
          <p:cNvSpPr/>
          <p:nvPr/>
        </p:nvSpPr>
        <p:spPr>
          <a:xfrm>
            <a:off x="2068014" y="2627476"/>
            <a:ext cx="983250" cy="280863"/>
          </a:xfrm>
          <a:prstGeom prst="rect">
            <a:avLst/>
          </a:prstGeom>
          <a:solidFill>
            <a:srgbClr val="D5FB82"/>
          </a:solidFill>
          <a:ln w="9525" cap="flat" cmpd="sng">
            <a:solidFill>
              <a:srgbClr val="277A9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n" sz="1500" b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A</a:t>
            </a:r>
            <a:r>
              <a:rPr lang="en" sz="1500" b="1" baseline="-25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1</a:t>
            </a:r>
            <a:r>
              <a:rPr lang="en" sz="1500" b="1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+A</a:t>
            </a:r>
            <a:r>
              <a:rPr lang="en" sz="1500" b="1" baseline="-25000" dirty="0">
                <a:solidFill>
                  <a:prstClr val="black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2</a:t>
            </a:r>
            <a:endParaRPr sz="1500" b="1" baseline="-25000" dirty="0">
              <a:solidFill>
                <a:prstClr val="black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88CE959-C5CA-1A4E-81D2-3F2642B6606F}"/>
              </a:ext>
            </a:extLst>
          </p:cNvPr>
          <p:cNvCxnSpPr>
            <a:cxnSpLocks/>
          </p:cNvCxnSpPr>
          <p:nvPr/>
        </p:nvCxnSpPr>
        <p:spPr>
          <a:xfrm>
            <a:off x="1891556" y="1485265"/>
            <a:ext cx="176459" cy="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DE68E69-F8A3-8F47-9132-9510551FF2F3}"/>
              </a:ext>
            </a:extLst>
          </p:cNvPr>
          <p:cNvCxnSpPr>
            <a:cxnSpLocks/>
          </p:cNvCxnSpPr>
          <p:nvPr/>
        </p:nvCxnSpPr>
        <p:spPr>
          <a:xfrm>
            <a:off x="1891556" y="2638702"/>
            <a:ext cx="176459" cy="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261B39D-89E1-F74D-B83A-002F54071777}"/>
              </a:ext>
            </a:extLst>
          </p:cNvPr>
          <p:cNvCxnSpPr>
            <a:cxnSpLocks/>
          </p:cNvCxnSpPr>
          <p:nvPr/>
        </p:nvCxnSpPr>
        <p:spPr>
          <a:xfrm>
            <a:off x="1891556" y="2062948"/>
            <a:ext cx="176459" cy="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34" name="Google Shape;248;p30" descr="server.jpg">
            <a:extLst>
              <a:ext uri="{FF2B5EF4-FFF2-40B4-BE49-F238E27FC236}">
                <a16:creationId xmlns:a16="http://schemas.microsoft.com/office/drawing/2014/main" id="{A4FCD08F-D70D-424A-BF71-5F5B2DAB97E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8065" y="1405591"/>
            <a:ext cx="324994" cy="320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249;p30" descr="server.jpg">
            <a:extLst>
              <a:ext uri="{FF2B5EF4-FFF2-40B4-BE49-F238E27FC236}">
                <a16:creationId xmlns:a16="http://schemas.microsoft.com/office/drawing/2014/main" id="{6DF98C1A-3900-A743-AD44-964A3824055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9940" y="2029605"/>
            <a:ext cx="324994" cy="320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250;p30" descr="server.jpg">
            <a:extLst>
              <a:ext uri="{FF2B5EF4-FFF2-40B4-BE49-F238E27FC236}">
                <a16:creationId xmlns:a16="http://schemas.microsoft.com/office/drawing/2014/main" id="{8D8892D1-0C62-0148-8794-F3E7C462BF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2311" y="2589366"/>
            <a:ext cx="324994" cy="3207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" name="Google Shape;586;p43">
            <a:extLst>
              <a:ext uri="{FF2B5EF4-FFF2-40B4-BE49-F238E27FC236}">
                <a16:creationId xmlns:a16="http://schemas.microsoft.com/office/drawing/2014/main" id="{874E897C-471F-BD4E-B73B-82AAA9530C23}"/>
              </a:ext>
            </a:extLst>
          </p:cNvPr>
          <p:cNvCxnSpPr>
            <a:cxnSpLocks/>
          </p:cNvCxnSpPr>
          <p:nvPr/>
        </p:nvCxnSpPr>
        <p:spPr>
          <a:xfrm>
            <a:off x="1972124" y="1983537"/>
            <a:ext cx="1168553" cy="418321"/>
          </a:xfrm>
          <a:prstGeom prst="straightConnector1">
            <a:avLst/>
          </a:prstGeom>
          <a:noFill/>
          <a:ln w="28575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1" name="Google Shape;587;p43">
            <a:extLst>
              <a:ext uri="{FF2B5EF4-FFF2-40B4-BE49-F238E27FC236}">
                <a16:creationId xmlns:a16="http://schemas.microsoft.com/office/drawing/2014/main" id="{A94B3069-DA55-DD4A-BC53-F3FF46A3263A}"/>
              </a:ext>
            </a:extLst>
          </p:cNvPr>
          <p:cNvCxnSpPr>
            <a:cxnSpLocks/>
          </p:cNvCxnSpPr>
          <p:nvPr/>
        </p:nvCxnSpPr>
        <p:spPr>
          <a:xfrm flipV="1">
            <a:off x="2015601" y="1997757"/>
            <a:ext cx="1059214" cy="429135"/>
          </a:xfrm>
          <a:prstGeom prst="straightConnector1">
            <a:avLst/>
          </a:prstGeom>
          <a:noFill/>
          <a:ln w="28575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0" name="Table 49">
                <a:extLst>
                  <a:ext uri="{FF2B5EF4-FFF2-40B4-BE49-F238E27FC236}">
                    <a16:creationId xmlns:a16="http://schemas.microsoft.com/office/drawing/2014/main" id="{9966AC09-79FB-344C-AF0D-C19F5CF5748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35645981"/>
                  </p:ext>
                </p:extLst>
              </p:nvPr>
            </p:nvGraphicFramePr>
            <p:xfrm>
              <a:off x="6324600" y="3750604"/>
              <a:ext cx="2133600" cy="2497796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757083">
                      <a:extLst>
                        <a:ext uri="{9D8B030D-6E8A-4147-A177-3AD203B41FA5}">
                          <a16:colId xmlns:a16="http://schemas.microsoft.com/office/drawing/2014/main" val="4178764973"/>
                        </a:ext>
                      </a:extLst>
                    </a:gridCol>
                    <a:gridCol w="1376517">
                      <a:extLst>
                        <a:ext uri="{9D8B030D-6E8A-4147-A177-3AD203B41FA5}">
                          <a16:colId xmlns:a16="http://schemas.microsoft.com/office/drawing/2014/main" val="1348759042"/>
                        </a:ext>
                      </a:extLst>
                    </a:gridCol>
                  </a:tblGrid>
                  <a:tr h="3173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Scheme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E[T]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45959748"/>
                      </a:ext>
                    </a:extLst>
                  </a:tr>
                  <a:tr h="3173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err="1">
                              <a:solidFill>
                                <a:srgbClr val="C00000"/>
                              </a:solidFill>
                            </a:rPr>
                            <a:t>Uncoded</a:t>
                          </a:r>
                          <a:endParaRPr lang="en-US" sz="12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2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  <m:r>
                                      <a:rPr lang="en-US" sz="120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num>
                                  <m:den>
                                    <m:r>
                                      <a:rPr lang="en-US" sz="120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den>
                                </m:f>
                                <m:r>
                                  <a:rPr lang="en-US" sz="120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sz="12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20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den>
                                </m:f>
                                <m:r>
                                  <m:rPr>
                                    <m:nor/>
                                  </m:rPr>
                                  <a:rPr lang="en-US" sz="1200" smtClean="0">
                                    <a:solidFill>
                                      <a:srgbClr val="C00000"/>
                                    </a:solidFill>
                                  </a:rPr>
                                  <m:t>log</m:t>
                                </m:r>
                                <m:r>
                                  <a:rPr lang="en-US" sz="120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20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sz="120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2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7916455"/>
                      </a:ext>
                    </a:extLst>
                  </a:tr>
                  <a:tr h="3173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rgbClr val="00B050"/>
                              </a:solidFill>
                            </a:rPr>
                            <a:t>Ideal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  <m:r>
                                      <a:rPr lang="en-US" sz="120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num>
                                  <m:den>
                                    <m:r>
                                      <a:rPr lang="en-US" sz="120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den>
                                </m:f>
                                <m:r>
                                  <a:rPr lang="en-US" sz="120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sz="12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20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200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20549270"/>
                      </a:ext>
                    </a:extLst>
                  </a:tr>
                  <a:tr h="3173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rgbClr val="FF912C"/>
                              </a:solidFill>
                            </a:rPr>
                            <a:t>Rep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200" i="1" smtClean="0">
                                        <a:solidFill>
                                          <a:srgbClr val="FF912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smtClean="0">
                                        <a:solidFill>
                                          <a:srgbClr val="FF912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  <m:r>
                                      <a:rPr lang="en-US" sz="1200" smtClean="0">
                                        <a:solidFill>
                                          <a:srgbClr val="FF912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𝑚𝑟</m:t>
                                    </m:r>
                                  </m:num>
                                  <m:den>
                                    <m:r>
                                      <a:rPr lang="en-US" sz="1200" smtClean="0">
                                        <a:solidFill>
                                          <a:srgbClr val="FF912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den>
                                </m:f>
                                <m:r>
                                  <a:rPr lang="en-US" sz="1200" smtClean="0">
                                    <a:solidFill>
                                      <a:srgbClr val="FF912C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sz="1200" i="1" smtClean="0">
                                        <a:solidFill>
                                          <a:srgbClr val="FF912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smtClean="0">
                                        <a:solidFill>
                                          <a:srgbClr val="FF912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200" smtClean="0">
                                        <a:solidFill>
                                          <a:srgbClr val="FF912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den>
                                </m:f>
                                <m:r>
                                  <m:rPr>
                                    <m:nor/>
                                  </m:rPr>
                                  <a:rPr lang="en-US" sz="1200" smtClean="0">
                                    <a:solidFill>
                                      <a:srgbClr val="FF912C"/>
                                    </a:solidFill>
                                  </a:rPr>
                                  <m:t>log</m:t>
                                </m:r>
                                <m:f>
                                  <m:fPr>
                                    <m:ctrlPr>
                                      <a:rPr lang="en-US" sz="1200" i="1" smtClean="0">
                                        <a:solidFill>
                                          <a:srgbClr val="FF912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smtClean="0">
                                        <a:solidFill>
                                          <a:srgbClr val="FF912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num>
                                  <m:den>
                                    <m:r>
                                      <a:rPr lang="en-US" sz="1200" smtClean="0">
                                        <a:solidFill>
                                          <a:srgbClr val="FF912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200" dirty="0">
                            <a:solidFill>
                              <a:srgbClr val="FF912C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87201874"/>
                      </a:ext>
                    </a:extLst>
                  </a:tr>
                  <a:tr h="3173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rgbClr val="FF18FF"/>
                              </a:solidFill>
                            </a:rPr>
                            <a:t>MDS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200" i="1" smtClean="0">
                                        <a:solidFill>
                                          <a:srgbClr val="FF18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smtClean="0">
                                        <a:solidFill>
                                          <a:srgbClr val="FF18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  <m:r>
                                      <a:rPr lang="en-US" sz="1200" smtClean="0">
                                        <a:solidFill>
                                          <a:srgbClr val="FF18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num>
                                  <m:den>
                                    <m:r>
                                      <a:rPr lang="en-US" sz="1200" smtClean="0">
                                        <a:solidFill>
                                          <a:srgbClr val="FF18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den>
                                </m:f>
                                <m:r>
                                  <a:rPr lang="en-US" sz="1200" smtClean="0">
                                    <a:solidFill>
                                      <a:srgbClr val="FF18FF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sz="1200" i="1" smtClean="0">
                                        <a:solidFill>
                                          <a:srgbClr val="FF18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smtClean="0">
                                        <a:solidFill>
                                          <a:srgbClr val="FF18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200" smtClean="0">
                                        <a:solidFill>
                                          <a:srgbClr val="FF18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den>
                                </m:f>
                                <m:r>
                                  <m:rPr>
                                    <m:nor/>
                                  </m:rPr>
                                  <a:rPr lang="en-US" sz="1200" smtClean="0">
                                    <a:solidFill>
                                      <a:srgbClr val="FF18FF"/>
                                    </a:solidFill>
                                  </a:rPr>
                                  <m:t>log</m:t>
                                </m:r>
                                <m:f>
                                  <m:fPr>
                                    <m:ctrlPr>
                                      <a:rPr lang="en-US" sz="1200" i="1" smtClean="0">
                                        <a:solidFill>
                                          <a:srgbClr val="FF18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smtClean="0">
                                        <a:solidFill>
                                          <a:srgbClr val="FF18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num>
                                  <m:den>
                                    <m:r>
                                      <a:rPr lang="en-US" sz="1200" smtClean="0">
                                        <a:solidFill>
                                          <a:srgbClr val="FF18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r>
                                      <a:rPr lang="en-US" sz="1200" smtClean="0">
                                        <a:solidFill>
                                          <a:srgbClr val="FF18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200" smtClean="0">
                                        <a:solidFill>
                                          <a:srgbClr val="FF18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200" dirty="0">
                            <a:solidFill>
                              <a:srgbClr val="FF18FF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65988591"/>
                      </a:ext>
                    </a:extLst>
                  </a:tr>
                  <a:tr h="317352">
                    <a:tc>
                      <a:txBody>
                        <a:bodyPr/>
                        <a:lstStyle/>
                        <a:p>
                          <a:endParaRPr lang="en-US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938350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0" name="Table 49">
                <a:extLst>
                  <a:ext uri="{FF2B5EF4-FFF2-40B4-BE49-F238E27FC236}">
                    <a16:creationId xmlns:a16="http://schemas.microsoft.com/office/drawing/2014/main" id="{9966AC09-79FB-344C-AF0D-C19F5CF5748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35645981"/>
                  </p:ext>
                </p:extLst>
              </p:nvPr>
            </p:nvGraphicFramePr>
            <p:xfrm>
              <a:off x="6324600" y="3750604"/>
              <a:ext cx="2133600" cy="2497796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757083">
                      <a:extLst>
                        <a:ext uri="{9D8B030D-6E8A-4147-A177-3AD203B41FA5}">
                          <a16:colId xmlns:a16="http://schemas.microsoft.com/office/drawing/2014/main" val="4178764973"/>
                        </a:ext>
                      </a:extLst>
                    </a:gridCol>
                    <a:gridCol w="1376517">
                      <a:extLst>
                        <a:ext uri="{9D8B030D-6E8A-4147-A177-3AD203B41FA5}">
                          <a16:colId xmlns:a16="http://schemas.microsoft.com/office/drawing/2014/main" val="1348759042"/>
                        </a:ext>
                      </a:extLst>
                    </a:gridCol>
                  </a:tblGrid>
                  <a:tr h="31735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Scheme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E[T]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45959748"/>
                      </a:ext>
                    </a:extLst>
                  </a:tr>
                  <a:tr h="46577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err="1">
                              <a:solidFill>
                                <a:srgbClr val="C00000"/>
                              </a:solidFill>
                            </a:rPr>
                            <a:t>Uncoded</a:t>
                          </a:r>
                          <a:endParaRPr lang="en-US" sz="12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6481" t="-70270" r="-1852" b="-36756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47916455"/>
                      </a:ext>
                    </a:extLst>
                  </a:tr>
                  <a:tr h="46577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rgbClr val="00B050"/>
                              </a:solidFill>
                            </a:rPr>
                            <a:t>Ideal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6481" t="-170270" r="-1852" b="-26756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20549270"/>
                      </a:ext>
                    </a:extLst>
                  </a:tr>
                  <a:tr h="46577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rgbClr val="FF912C"/>
                              </a:solidFill>
                            </a:rPr>
                            <a:t>Rep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6481" t="-277778" r="-1852" b="-17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87201874"/>
                      </a:ext>
                    </a:extLst>
                  </a:tr>
                  <a:tr h="46577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rgbClr val="FF18FF"/>
                              </a:solidFill>
                            </a:rPr>
                            <a:t>MDS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6481" t="-367568" r="-1852" b="-702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65988591"/>
                      </a:ext>
                    </a:extLst>
                  </a:tr>
                  <a:tr h="317352">
                    <a:tc>
                      <a:txBody>
                        <a:bodyPr/>
                        <a:lstStyle/>
                        <a:p>
                          <a:endParaRPr lang="en-US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9383506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51" name="Picture 50">
            <a:extLst>
              <a:ext uri="{FF2B5EF4-FFF2-40B4-BE49-F238E27FC236}">
                <a16:creationId xmlns:a16="http://schemas.microsoft.com/office/drawing/2014/main" id="{F1D8799F-DCE2-5B48-BCBE-B95145C209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5523" y="1146164"/>
            <a:ext cx="2868181" cy="21511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2DC49CC-08C5-7745-9069-D6E052F0C567}"/>
                  </a:ext>
                </a:extLst>
              </p:cNvPr>
              <p:cNvSpPr txBox="1"/>
              <p:nvPr/>
            </p:nvSpPr>
            <p:spPr>
              <a:xfrm>
                <a:off x="8043719" y="1387510"/>
                <a:ext cx="983987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=0.2</m:t>
                      </m:r>
                    </m:oMath>
                  </m:oMathPara>
                </a14:m>
                <a:endParaRPr lang="en-US" sz="140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=0.005</m:t>
                      </m:r>
                    </m:oMath>
                  </m:oMathPara>
                </a14:m>
                <a:endParaRPr lang="en-US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=10</m:t>
                      </m:r>
                    </m:oMath>
                  </m:oMathPara>
                </a14:m>
                <a:endParaRPr lang="en-US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=8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2DC49CC-08C5-7745-9069-D6E052F0C5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3719" y="1387510"/>
                <a:ext cx="983987" cy="138499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Google Shape;177;p28">
            <a:extLst>
              <a:ext uri="{FF2B5EF4-FFF2-40B4-BE49-F238E27FC236}">
                <a16:creationId xmlns:a16="http://schemas.microsoft.com/office/drawing/2014/main" id="{E48D9FEA-61E2-D647-95AD-5CD66859D3E8}"/>
              </a:ext>
            </a:extLst>
          </p:cNvPr>
          <p:cNvSpPr txBox="1"/>
          <p:nvPr/>
        </p:nvSpPr>
        <p:spPr>
          <a:xfrm>
            <a:off x="2021578" y="6332014"/>
            <a:ext cx="7963800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640"/>
              </a:spcBef>
              <a:spcAft>
                <a:spcPts val="0"/>
              </a:spcAft>
            </a:pPr>
            <a:r>
              <a:rPr lang="en" sz="10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[3] </a:t>
            </a:r>
            <a:r>
              <a:rPr lang="en-US" sz="1000" dirty="0"/>
              <a:t>Lee, </a:t>
            </a:r>
            <a:r>
              <a:rPr lang="en-US" sz="1000" dirty="0" err="1"/>
              <a:t>Kangwook</a:t>
            </a:r>
            <a:r>
              <a:rPr lang="en-US" sz="1000" dirty="0"/>
              <a:t>, et al. "Speeding up distributed machine learning using codes." </a:t>
            </a:r>
            <a:r>
              <a:rPr lang="en-US" sz="1000" i="1" dirty="0"/>
              <a:t>IEEE Transactions on Information Theory</a:t>
            </a:r>
            <a:endParaRPr sz="1000" dirty="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DDD8C4D-45F6-7F42-9FE8-DD5C5C44C956}"/>
              </a:ext>
            </a:extLst>
          </p:cNvPr>
          <p:cNvSpPr txBox="1"/>
          <p:nvPr/>
        </p:nvSpPr>
        <p:spPr>
          <a:xfrm>
            <a:off x="5791200" y="3322001"/>
            <a:ext cx="22390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rbel" panose="020B0503020204020204" pitchFamily="34" charset="0"/>
              </a:rPr>
              <a:t>Tail estimate from 500 trials</a:t>
            </a:r>
          </a:p>
        </p:txBody>
      </p:sp>
    </p:spTree>
    <p:extLst>
      <p:ext uri="{BB962C8B-B14F-4D97-AF65-F5344CB8AC3E}">
        <p14:creationId xmlns:p14="http://schemas.microsoft.com/office/powerpoint/2010/main" val="143324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-0.00243 0.0375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187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-0.00209 0.03935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96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0.00121 0.0342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713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/>
      <p:bldP spid="12" grpId="0"/>
      <p:bldP spid="13" grpId="0"/>
      <p:bldP spid="14" grpId="0"/>
      <p:bldP spid="37" grpId="0"/>
      <p:bldP spid="39" grpId="0"/>
    </p:bldLst>
  </p:timing>
</p:sld>
</file>

<file path=ppt/theme/theme1.xml><?xml version="1.0" encoding="utf-8"?>
<a:theme xmlns:a="http://schemas.openxmlformats.org/drawingml/2006/main" name="ecescreen">
  <a:themeElements>
    <a:clrScheme name="ecescree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2" charset="0"/>
          </a:defRPr>
        </a:defPPr>
      </a:lstStyle>
    </a:lnDef>
  </a:objectDefaults>
  <a:extraClrSchemeLst>
    <a:extraClrScheme>
      <a:clrScheme name="ecescre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escree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escree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escree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escree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escree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escree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1855</TotalTime>
  <Words>1854</Words>
  <Application>Microsoft Macintosh PowerPoint</Application>
  <PresentationFormat>On-screen Show (4:3)</PresentationFormat>
  <Paragraphs>373</Paragraphs>
  <Slides>29</Slides>
  <Notes>15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等线</vt:lpstr>
      <vt:lpstr>Arial</vt:lpstr>
      <vt:lpstr>Calibri</vt:lpstr>
      <vt:lpstr>Cambria Math</vt:lpstr>
      <vt:lpstr>Corbel</vt:lpstr>
      <vt:lpstr>华文楷体</vt:lpstr>
      <vt:lpstr>Times</vt:lpstr>
      <vt:lpstr>Times New Roman</vt:lpstr>
      <vt:lpstr>Wingdings</vt:lpstr>
      <vt:lpstr>ecescreen</vt:lpstr>
      <vt:lpstr>Rateless Codes for Near-Perfect Load Balancing in Distributed Matrix-Vector Multiplication</vt:lpstr>
      <vt:lpstr>Matrices in the Big Data Era </vt:lpstr>
      <vt:lpstr>Distributed Matrix-Vector Multiplication</vt:lpstr>
      <vt:lpstr>The Problem of Stragglers</vt:lpstr>
      <vt:lpstr>Analyzing the effect of Stragglers</vt:lpstr>
      <vt:lpstr>Slowdown in the naïve (uncoded) case</vt:lpstr>
      <vt:lpstr>Solution 1: The Ideal Solution</vt:lpstr>
      <vt:lpstr>Solution 2: Task Replication</vt:lpstr>
      <vt:lpstr>Solution 2: MDS Coding[3]</vt:lpstr>
      <vt:lpstr>Adding Redundancy the ‘Right’ way</vt:lpstr>
      <vt:lpstr>LT Codes (Encoding)</vt:lpstr>
      <vt:lpstr>LT Codes (Encoding)</vt:lpstr>
      <vt:lpstr>LT Codes (Encoding)</vt:lpstr>
      <vt:lpstr>LT Codes (Encoding)</vt:lpstr>
      <vt:lpstr>LT Codes (Encoding)</vt:lpstr>
      <vt:lpstr>LT Codes (Encoding)</vt:lpstr>
      <vt:lpstr>LT Codes (Decoding)</vt:lpstr>
      <vt:lpstr>LT Codes (Decoding)</vt:lpstr>
      <vt:lpstr>LT Codes (Decoding)</vt:lpstr>
      <vt:lpstr>LT Codes (Decoding)</vt:lpstr>
      <vt:lpstr>LT Codes (Decoding)</vt:lpstr>
      <vt:lpstr>LT Codes (Decoding)</vt:lpstr>
      <vt:lpstr>LT Codes (Decoding)</vt:lpstr>
      <vt:lpstr>Encoding Degree Distribution</vt:lpstr>
      <vt:lpstr>Distributed Matrix Vector Multiplication using LT Codes (Approach)</vt:lpstr>
      <vt:lpstr>Distributed Matrix Vector Multiplication using LT Codes (Analysis)</vt:lpstr>
      <vt:lpstr>Distributed Matrix Vector Multiplication using LT Codes (Experiments)</vt:lpstr>
      <vt:lpstr>Conclusions</vt:lpstr>
      <vt:lpstr>Robust Soliton Distribution</vt:lpstr>
    </vt:vector>
  </TitlesOfParts>
  <Company>Electrical and Computer Engineering, Carnegie Mellon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Rateless Codes for Near-Perfect Load Balancing in Distributed Matrix-Vector Multiplication</dc:title>
  <dc:creator/>
  <cp:lastModifiedBy>Microsoft Office User</cp:lastModifiedBy>
  <cp:revision>46</cp:revision>
  <cp:lastPrinted>2019-04-25T15:34:45Z</cp:lastPrinted>
  <dcterms:created xsi:type="dcterms:W3CDTF">2007-04-19T17:12:36Z</dcterms:created>
  <dcterms:modified xsi:type="dcterms:W3CDTF">2019-05-03T13:12:34Z</dcterms:modified>
</cp:coreProperties>
</file>