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248" r:id="rId2"/>
    <p:sldId id="542" r:id="rId3"/>
    <p:sldId id="1159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250" r:id="rId27"/>
    <p:sldId id="1172" r:id="rId28"/>
    <p:sldId id="1173" r:id="rId29"/>
    <p:sldId id="1176" r:id="rId30"/>
    <p:sldId id="1187" r:id="rId31"/>
    <p:sldId id="1181" r:id="rId32"/>
    <p:sldId id="1182" r:id="rId33"/>
    <p:sldId id="1183" r:id="rId34"/>
    <p:sldId id="1184" r:id="rId35"/>
    <p:sldId id="1236" r:id="rId36"/>
    <p:sldId id="1185" r:id="rId37"/>
    <p:sldId id="1186" r:id="rId38"/>
    <p:sldId id="1208" r:id="rId39"/>
    <p:sldId id="1209" r:id="rId40"/>
    <p:sldId id="1238" r:id="rId41"/>
    <p:sldId id="1246" r:id="rId42"/>
    <p:sldId id="1210" r:id="rId43"/>
    <p:sldId id="1211" r:id="rId44"/>
    <p:sldId id="1212" r:id="rId45"/>
    <p:sldId id="1244" r:id="rId46"/>
    <p:sldId id="1231" r:id="rId47"/>
    <p:sldId id="1223" r:id="rId48"/>
    <p:sldId id="1224" r:id="rId49"/>
    <p:sldId id="1225" r:id="rId50"/>
    <p:sldId id="1233" r:id="rId51"/>
    <p:sldId id="1215" r:id="rId52"/>
    <p:sldId id="1216" r:id="rId53"/>
    <p:sldId id="1218" r:id="rId54"/>
    <p:sldId id="1219" r:id="rId55"/>
    <p:sldId id="1220" r:id="rId56"/>
    <p:sldId id="1221" r:id="rId57"/>
    <p:sldId id="1234" r:id="rId58"/>
    <p:sldId id="1222" r:id="rId59"/>
    <p:sldId id="1230" r:id="rId60"/>
    <p:sldId id="124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87322" autoAdjust="0"/>
  </p:normalViewPr>
  <p:slideViewPr>
    <p:cSldViewPr snapToObjects="1">
      <p:cViewPr varScale="1">
        <p:scale>
          <a:sx n="81" d="100"/>
          <a:sy n="81" d="100"/>
        </p:scale>
        <p:origin x="687" y="51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Large heap in the high addresses (</a:t>
            </a:r>
            <a:r>
              <a:rPr lang="en-US" err="1"/>
              <a:t>mmap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Try</a:t>
            </a:r>
            <a:r>
              <a:rPr lang="en-US" baseline="0"/>
              <a:t>: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libvector.a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libvector.a</a:t>
            </a:r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Partially linked still has relocatable entries</a:t>
            </a:r>
          </a:p>
          <a:p>
            <a:r>
              <a:rPr lang="en-US"/>
              <a:t>Loader</a:t>
            </a:r>
            <a:r>
              <a:rPr lang="en-US" baseline="0"/>
              <a:t> (i.e., the </a:t>
            </a:r>
            <a:r>
              <a:rPr lang="en-US" baseline="0" err="1"/>
              <a:t>execve</a:t>
            </a:r>
            <a:r>
              <a:rPr lang="en-US" baseline="0"/>
              <a:t> </a:t>
            </a:r>
            <a:r>
              <a:rPr lang="en-US" baseline="0" err="1"/>
              <a:t>syscall</a:t>
            </a:r>
            <a:r>
              <a:rPr lang="en-US" baseline="0"/>
              <a:t>, which we will cover later)</a:t>
            </a:r>
          </a:p>
          <a:p>
            <a:endParaRPr lang="en-US" baseline="0"/>
          </a:p>
          <a:p>
            <a:r>
              <a:rPr lang="en-US" baseline="0"/>
              <a:t>Try:</a:t>
            </a:r>
          </a:p>
          <a:p>
            <a:r>
              <a:rPr lang="en-US" baseline="0" err="1"/>
              <a:t>ldd</a:t>
            </a:r>
            <a:r>
              <a:rPr lang="en-US" baseline="0"/>
              <a:t> prog2l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libvector.so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libvector.so</a:t>
            </a:r>
            <a:endParaRPr lang="en-US" baseline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0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technique is used to create the trace that you will use in the </a:t>
            </a:r>
            <a:r>
              <a:rPr lang="en-US" err="1"/>
              <a:t>malloc</a:t>
            </a:r>
            <a:r>
              <a:rPr lang="en-US"/>
              <a:t>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Compile-time flags</a:t>
            </a:r>
            <a:r>
              <a:rPr lang="en-US" baseline="0"/>
              <a:t> are important</a:t>
            </a:r>
          </a:p>
          <a:p>
            <a:endParaRPr lang="en-US" baseline="0"/>
          </a:p>
          <a:p>
            <a:r>
              <a:rPr lang="en-US" baseline="0" err="1"/>
              <a:t>mymalloc.c</a:t>
            </a:r>
            <a:r>
              <a:rPr lang="en-US" baseline="0"/>
              <a:t> will use library version of </a:t>
            </a:r>
            <a:r>
              <a:rPr lang="en-US" baseline="0" err="1"/>
              <a:t>malloc.h</a:t>
            </a:r>
            <a:endParaRPr lang="en-US" baseline="0"/>
          </a:p>
          <a:p>
            <a:r>
              <a:rPr lang="en-US" baseline="0" err="1"/>
              <a:t>int.c</a:t>
            </a:r>
            <a:r>
              <a:rPr lang="en-US" baseline="0"/>
              <a:t> will use custom version, which redefines </a:t>
            </a:r>
            <a:r>
              <a:rPr lang="en-US" baseline="0" err="1"/>
              <a:t>malloc</a:t>
            </a:r>
            <a:r>
              <a:rPr lang="en-US" baseline="0"/>
              <a:t>/free to by </a:t>
            </a:r>
            <a:r>
              <a:rPr lang="en-US" baseline="0" err="1"/>
              <a:t>mymalloc</a:t>
            </a:r>
            <a:r>
              <a:rPr lang="en-US" baseline="0"/>
              <a:t>/</a:t>
            </a:r>
            <a:r>
              <a:rPr lang="en-US" baseline="0" err="1"/>
              <a:t>myfree</a:t>
            </a:r>
            <a:endParaRPr lang="en-US" baseline="0"/>
          </a:p>
          <a:p>
            <a:endParaRPr lang="en-US"/>
          </a:p>
          <a:p>
            <a:r>
              <a:rPr lang="en-US"/>
              <a:t>Try disassembling main when</a:t>
            </a:r>
            <a:r>
              <a:rPr lang="en-US" baseline="0"/>
              <a:t> </a:t>
            </a:r>
            <a:r>
              <a:rPr lang="en-US" baseline="0" err="1"/>
              <a:t>gdb</a:t>
            </a:r>
            <a:r>
              <a:rPr lang="en-US" baseline="0"/>
              <a:t> </a:t>
            </a:r>
            <a:r>
              <a:rPr lang="en-US" baseline="0" err="1"/>
              <a:t>intc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Run </a:t>
            </a:r>
            <a:r>
              <a:rPr lang="en-US" baseline="0" err="1"/>
              <a:t>intc</a:t>
            </a:r>
            <a:r>
              <a:rPr lang="en-US" baseline="0"/>
              <a:t> multiple times and see how heap gets randomized as a security precaution</a:t>
            </a: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</a:t>
            </a:r>
            <a:r>
              <a:rPr lang="en-US" err="1"/>
              <a:t>mymalloc.c</a:t>
            </a:r>
            <a:r>
              <a:rPr lang="en-US" baseline="0"/>
              <a:t> &amp; </a:t>
            </a:r>
            <a:r>
              <a:rPr lang="en-US" baseline="0" err="1"/>
              <a:t>int.c</a:t>
            </a:r>
            <a:r>
              <a:rPr lang="en-US" baseline="0"/>
              <a:t> will get library version of </a:t>
            </a:r>
            <a:r>
              <a:rPr lang="en-US" baseline="0" err="1"/>
              <a:t>malloc.h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But, </a:t>
            </a:r>
            <a:r>
              <a:rPr lang="en-US" baseline="0" err="1"/>
              <a:t>interpositioning</a:t>
            </a:r>
            <a:r>
              <a:rPr lang="en-US" baseline="0"/>
              <a:t> trick causes nonstandard symbol resolution</a:t>
            </a:r>
          </a:p>
          <a:p>
            <a:endParaRPr lang="en-US" baseline="0"/>
          </a:p>
          <a:p>
            <a:r>
              <a:rPr lang="en-US" baseline="0"/>
              <a:t>Try disassembling main from within </a:t>
            </a:r>
            <a:r>
              <a:rPr lang="en-US" baseline="0" err="1"/>
              <a:t>gdb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96B00-085E-4A47-92F6-BFD26E65E4FB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3CD11-33AE-0843-88EB-CBD66FF349A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Linkers Do? (cont)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2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symtab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rel.text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.text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Instructions for modifying.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rel.data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.data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.debug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Info for symbolic debugging (</a:t>
            </a:r>
            <a:r>
              <a:rPr lang="en-GB" sz="1800" b="1" err="1">
                <a:latin typeface="Courier New" pitchFamily="49" charset="0"/>
              </a:rPr>
              <a:t>gcc</a:t>
            </a:r>
            <a:r>
              <a:rPr lang="en-GB" sz="1800" b="1">
                <a:latin typeface="Courier New" pitchFamily="49" charset="0"/>
              </a:rPr>
              <a:t> -g</a:t>
            </a:r>
            <a:r>
              <a:rPr lang="en-GB" sz="180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defined by module </a:t>
            </a:r>
            <a:r>
              <a:rPr lang="en-GB" i="1"/>
              <a:t>m</a:t>
            </a:r>
            <a:r>
              <a:rPr lang="en-GB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C functions and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 that are referenced by module </a:t>
            </a:r>
            <a:r>
              <a:rPr lang="en-GB" i="1"/>
              <a:t>m</a:t>
            </a:r>
            <a:r>
              <a:rPr lang="en-GB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that are defined and referenced exclusively by module </a:t>
            </a:r>
            <a:r>
              <a:rPr lang="en-GB" i="1"/>
              <a:t>m</a:t>
            </a:r>
            <a:r>
              <a:rPr lang="en-GB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C functions and global variables defined with the 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>
                <a:latin typeface="Courier New" pitchFamily="49" charset="0"/>
              </a:rPr>
              <a:t> </a:t>
            </a:r>
            <a:r>
              <a:rPr lang="en-GB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C00000"/>
                </a:solidFill>
              </a:rPr>
              <a:t>Local linker symbols are </a:t>
            </a:r>
            <a:r>
              <a:rPr lang="en-GB" b="1" i="1">
                <a:solidFill>
                  <a:srgbClr val="C00000"/>
                </a:solidFill>
              </a:rPr>
              <a:t>not</a:t>
            </a:r>
            <a:r>
              <a:rPr lang="en-GB" b="1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alibri" pitchFamily="34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/>
              <a:t>Local non-static C variables vs. local static C variables</a:t>
            </a:r>
          </a:p>
          <a:p>
            <a:pPr lvl="1"/>
            <a:r>
              <a:rPr lang="en-US"/>
              <a:t>local non-static C variables: stored on the stack </a:t>
            </a:r>
          </a:p>
          <a:p>
            <a:pPr lvl="1"/>
            <a:r>
              <a:rPr lang="en-US"/>
              <a:t>local static C variables: stored in either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bss</a:t>
            </a:r>
            <a:r>
              <a:rPr lang="en-US">
                <a:latin typeface="Courier New"/>
                <a:cs typeface="Courier New"/>
              </a:rPr>
              <a:t>, </a:t>
            </a:r>
            <a:r>
              <a:rPr lang="en-US"/>
              <a:t>or </a:t>
            </a:r>
            <a:r>
              <a:rPr lang="en-US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15;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g()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19;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h()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Computer Systems</a:t>
            </a:r>
            <a:br>
              <a:rPr lang="en-US" b="0" dirty="0"/>
            </a:br>
            <a:r>
              <a:rPr lang="en-US" sz="2000" b="0" dirty="0"/>
              <a:t>29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August 4</a:t>
            </a:r>
            <a:r>
              <a:rPr lang="en-US" sz="2000" b="0" baseline="30000" dirty="0"/>
              <a:t>th,</a:t>
            </a:r>
            <a:r>
              <a:rPr lang="en-US" sz="2000" b="0" dirty="0"/>
              <a:t>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3: If there are multiple weak symbols, 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Can override this with </a:t>
            </a:r>
            <a:r>
              <a:rPr lang="en-GB" b="1" err="1">
                <a:latin typeface="Courier New" pitchFamily="49" charset="0"/>
              </a:rPr>
              <a:t>gcc</a:t>
            </a:r>
            <a:r>
              <a:rPr lang="en-GB" b="1">
                <a:latin typeface="Courier New" pitchFamily="49" charset="0"/>
              </a:rPr>
              <a:t> –</a:t>
            </a:r>
            <a:r>
              <a:rPr lang="en-GB" b="1" err="1">
                <a:latin typeface="Courier New" pitchFamily="49" charset="0"/>
              </a:rPr>
              <a:t>fno</a:t>
            </a:r>
            <a:r>
              <a:rPr lang="en-GB" b="1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 (#1)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Linking Example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56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370205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395828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0323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738689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057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235450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2590800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306513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err="1"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1129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4780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37417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1544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1038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8600" y="1306513"/>
            <a:ext cx="4900862" cy="4635499"/>
            <a:chOff x="4038600" y="1306513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309813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29575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4909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136774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0243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306513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2628899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2247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257800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4557713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4696354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106070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2971800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4849813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2633663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4564063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4942682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8002" y="1219200"/>
            <a:ext cx="4149198" cy="2310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99906" y="3167984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Dynamic linking</a:t>
            </a: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occur when executable is first loaded and run (load-time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Common case for Linux, handled automatically by the dynamic linker (</a:t>
            </a:r>
            <a:r>
              <a:rPr lang="en-GB" b="1">
                <a:latin typeface="Courier New" pitchFamily="49" charset="0"/>
              </a:rPr>
              <a:t>ld-linux.so</a:t>
            </a:r>
            <a:r>
              <a:rPr lang="en-GB">
                <a:latin typeface="Courier New" pitchFamily="49" charset="0"/>
              </a:rPr>
              <a:t>)</a:t>
            </a:r>
            <a:r>
              <a:rPr lang="en-GB"/>
              <a:t>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Standard C library (</a:t>
            </a:r>
            <a:r>
              <a:rPr lang="en-GB" b="1" err="1">
                <a:latin typeface="Courier New" pitchFamily="49" charset="0"/>
              </a:rPr>
              <a:t>libc.so</a:t>
            </a:r>
            <a:r>
              <a:rPr lang="en-GB"/>
              <a:t>) usually dynamically linked. 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also occur after program has begun </a:t>
            </a:r>
            <a:br>
              <a:rPr lang="en-GB"/>
            </a:br>
            <a:r>
              <a:rPr lang="en-GB"/>
              <a:t>(run-time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In Linux, this is done by calls to the </a:t>
            </a:r>
            <a:r>
              <a:rPr lang="en-GB" b="1" err="1">
                <a:latin typeface="Courier New" pitchFamily="49" charset="0"/>
              </a:rPr>
              <a:t>dlopen</a:t>
            </a:r>
            <a:r>
              <a:rPr lang="en-GB" b="1">
                <a:latin typeface="Courier New" pitchFamily="49" charset="0"/>
              </a:rPr>
              <a:t>() </a:t>
            </a:r>
            <a:r>
              <a:rPr lang="en-GB"/>
              <a:t>interface</a:t>
            </a:r>
            <a:r>
              <a:rPr lang="en-GB">
                <a:latin typeface="Courier New" pitchFamily="49" charset="0"/>
              </a:rPr>
              <a:t>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Distributing software.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High-performance web servers.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Runtime library </a:t>
            </a:r>
            <a:r>
              <a:rPr lang="en-GB" err="1"/>
              <a:t>interpositioning</a:t>
            </a:r>
            <a:r>
              <a:rPr lang="en-GB"/>
              <a:t>.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Shared library routines can be shared by multiple processes.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on this when we learn about virtual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/>
              <a:t>.dynamic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 (</a:t>
            </a:r>
            <a:r>
              <a:rPr lang="en-GB" err="1"/>
              <a:t>cont</a:t>
            </a:r>
            <a:r>
              <a:rPr lang="en-GB"/>
              <a:t>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Linking is a technique that allows programs to be constructed from multiple object files. </a:t>
            </a:r>
          </a:p>
          <a:p>
            <a:endParaRPr lang="en-US"/>
          </a:p>
          <a:p>
            <a:r>
              <a:rPr lang="en-US"/>
              <a:t>Linking can happen at different times in a program’s lifetime:</a:t>
            </a:r>
          </a:p>
          <a:p>
            <a:pPr lvl="1"/>
            <a:r>
              <a:rPr lang="en-US"/>
              <a:t>Compile time (when a program is compiled)</a:t>
            </a:r>
          </a:p>
          <a:p>
            <a:pPr lvl="1"/>
            <a:r>
              <a:rPr lang="en-US"/>
              <a:t>Load time (when a program is loaded into memory)</a:t>
            </a:r>
          </a:p>
          <a:p>
            <a:pPr lvl="1"/>
            <a:r>
              <a:rPr lang="en-US"/>
              <a:t>Run time (while a program is executing)</a:t>
            </a:r>
          </a:p>
          <a:p>
            <a:pPr lvl="1"/>
            <a:endParaRPr lang="en-US"/>
          </a:p>
          <a:p>
            <a:r>
              <a:rPr lang="en-US"/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Linking</a:t>
            </a:r>
          </a:p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 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b="1" dirty="0">
                <a:solidFill>
                  <a:srgbClr val="C00000"/>
                </a:solidFill>
              </a:rPr>
              <a:t>Generating address traces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</a:t>
            </a:r>
            <a:r>
              <a:rPr lang="en-US" sz="2000" b="0" dirty="0" err="1">
                <a:latin typeface="Courier New"/>
                <a:cs typeface="Courier New"/>
              </a:rPr>
              <a:t>mymalloc.so</a:t>
            </a:r>
            <a:r>
              <a:rPr lang="en-US" sz="2000" b="0" dirty="0">
                <a:latin typeface="Courier New"/>
                <a:cs typeface="Courier New"/>
              </a:rPr>
              <a:t>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r>
              <a:rPr lang="en-US" sz="2000" b="0" dirty="0">
                <a:latin typeface="Courier New"/>
                <a:cs typeface="Courier New"/>
              </a:rPr>
              <a:t> 10 100 1000)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2: Efficiency</a:t>
            </a:r>
          </a:p>
          <a:p>
            <a:pPr lvl="1"/>
            <a:r>
              <a:rPr lang="en-US"/>
              <a:t>Time: Separate compilation</a:t>
            </a:r>
          </a:p>
          <a:p>
            <a:pPr lvl="2"/>
            <a:r>
              <a:rPr lang="en-US"/>
              <a:t>Change one source file, compile, and then </a:t>
            </a:r>
            <a:r>
              <a:rPr lang="en-US" err="1"/>
              <a:t>relink</a:t>
            </a:r>
            <a:r>
              <a:rPr lang="en-US"/>
              <a:t>.</a:t>
            </a:r>
          </a:p>
          <a:p>
            <a:pPr lvl="2"/>
            <a:r>
              <a:rPr lang="en-US"/>
              <a:t>No need to recompile other source files.</a:t>
            </a:r>
          </a:p>
          <a:p>
            <a:pPr lvl="2"/>
            <a:r>
              <a:rPr lang="en-US"/>
              <a:t>Can compile multiple files concurrently.</a:t>
            </a:r>
          </a:p>
          <a:p>
            <a:pPr lvl="1"/>
            <a:r>
              <a:rPr lang="en-US"/>
              <a:t>Space: Libraries </a:t>
            </a:r>
          </a:p>
          <a:p>
            <a:pPr lvl="2"/>
            <a:r>
              <a:rPr lang="en-US"/>
              <a:t>Common functions can be aggregated into a single file...</a:t>
            </a:r>
          </a:p>
          <a:p>
            <a:pPr lvl="2"/>
            <a:r>
              <a:rPr lang="en-US" b="1"/>
              <a:t>Option 1: </a:t>
            </a:r>
            <a:r>
              <a:rPr lang="en-US" b="1" i="1"/>
              <a:t>Static Linking</a:t>
            </a:r>
          </a:p>
          <a:p>
            <a:pPr lvl="3"/>
            <a:r>
              <a:rPr lang="en-US"/>
              <a:t>Executable files and running memory images contain only the library code they actually use</a:t>
            </a:r>
          </a:p>
          <a:p>
            <a:pPr lvl="2"/>
            <a:r>
              <a:rPr lang="en-US" b="1"/>
              <a:t>Option 2: </a:t>
            </a:r>
            <a:r>
              <a:rPr lang="en-US" b="1" i="1"/>
              <a:t>Dynamic linking</a:t>
            </a:r>
          </a:p>
          <a:p>
            <a:pPr lvl="3"/>
            <a:r>
              <a:rPr lang="en-US"/>
              <a:t>Executable files contain no library code</a:t>
            </a:r>
          </a:p>
          <a:p>
            <a:pPr lvl="3"/>
            <a:r>
              <a:rPr lang="en-US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26499</TotalTime>
  <Words>6598</Words>
  <Application>Microsoft Office PowerPoint</Application>
  <PresentationFormat>On-screen Show (4:3)</PresentationFormat>
  <Paragraphs>1184</Paragraphs>
  <Slides>60</Slides>
  <Notes>54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Linking  14-513/18-613: Computer Systems 29th Lecture, August 4th, 2020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 (#1)</vt:lpstr>
      <vt:lpstr>Use of .h Files (#2)</vt:lpstr>
      <vt:lpstr>Linking Example</vt:lpstr>
      <vt:lpstr>Step 2: Relocation</vt:lpstr>
      <vt:lpstr>Relocation Entries</vt:lpstr>
      <vt:lpstr>Relocated .text section</vt:lpstr>
      <vt:lpstr>Loading Executable Object Files</vt:lpstr>
      <vt:lpstr>Libraries: Packaging a Set of Functions</vt:lpstr>
      <vt:lpstr>Old-fashioned Solution: Static Libraries</vt:lpstr>
      <vt:lpstr>Creating Static Libraries</vt:lpstr>
      <vt:lpstr>Commonly Used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Dynamic Linking at Run-time</vt:lpstr>
      <vt:lpstr>Dynamic Linking at Run-time (cont)</vt:lpstr>
      <vt:lpstr>Dynamic Linking at Run-time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668</cp:revision>
  <cp:lastPrinted>2017-10-10T16:05:23Z</cp:lastPrinted>
  <dcterms:created xsi:type="dcterms:W3CDTF">2012-10-04T19:17:13Z</dcterms:created>
  <dcterms:modified xsi:type="dcterms:W3CDTF">2020-08-05T00:32:45Z</dcterms:modified>
</cp:coreProperties>
</file>