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9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83" r:id="rId14"/>
    <p:sldId id="273" r:id="rId15"/>
    <p:sldId id="274" r:id="rId16"/>
    <p:sldId id="275" r:id="rId17"/>
    <p:sldId id="284" r:id="rId18"/>
    <p:sldId id="276" r:id="rId19"/>
    <p:sldId id="277" r:id="rId20"/>
    <p:sldId id="278" r:id="rId21"/>
    <p:sldId id="279" r:id="rId22"/>
    <p:sldId id="280" r:id="rId23"/>
    <p:sldId id="285" r:id="rId24"/>
    <p:sldId id="281" r:id="rId25"/>
    <p:sldId id="282" r:id="rId26"/>
    <p:sldId id="286" r:id="rId27"/>
    <p:sldId id="259" r:id="rId28"/>
    <p:sldId id="260" r:id="rId29"/>
    <p:sldId id="261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4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97280" y="1559596"/>
            <a:ext cx="4250055" cy="5140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62699"/>
                </a:solidFill>
                <a:latin typeface="Lucida Sans Typewriter"/>
                <a:cs typeface="Lucida Sans Typewrite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7083" y="408728"/>
            <a:ext cx="8464232" cy="1041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39" y="1207770"/>
            <a:ext cx="7685405" cy="222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70471" y="6846654"/>
            <a:ext cx="2122804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25838" y="6757980"/>
            <a:ext cx="228600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143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mp.org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ao02CO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34418" y="441959"/>
            <a:ext cx="149352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000090"/>
                </a:solidFill>
              </a:rPr>
              <a:t>Op</a:t>
            </a:r>
            <a:r>
              <a:rPr sz="3200" spc="-5" dirty="0">
                <a:solidFill>
                  <a:srgbClr val="000090"/>
                </a:solidFill>
              </a:rPr>
              <a:t>e</a:t>
            </a:r>
            <a:r>
              <a:rPr sz="3200" dirty="0">
                <a:solidFill>
                  <a:srgbClr val="000090"/>
                </a:solidFill>
              </a:rPr>
              <a:t>nMP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069339" y="995679"/>
            <a:ext cx="606679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higher level interface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threads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12239" y="1427479"/>
            <a:ext cx="2237740" cy="507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latin typeface="Times New Roman"/>
                <a:cs typeface="Times New Roman"/>
              </a:rPr>
              <a:t>programming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76065" y="1478279"/>
            <a:ext cx="368236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dirty="0">
                <a:solidFill>
                  <a:srgbClr val="D2361B"/>
                </a:solidFill>
                <a:latin typeface="Arial"/>
                <a:cs typeface="Arial"/>
                <a:hlinkClick r:id="rId2"/>
              </a:rPr>
              <a:t>http://www.openmp.org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9339" y="1871979"/>
            <a:ext cx="7739380" cy="2259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362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Parallelization via source code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annotations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ts val="345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All major compilers </a:t>
            </a:r>
            <a:r>
              <a:rPr sz="3200" dirty="0">
                <a:latin typeface="Times New Roman"/>
                <a:cs typeface="Times New Roman"/>
              </a:rPr>
              <a:t>support </a:t>
            </a:r>
            <a:r>
              <a:rPr sz="3200" spc="-5" dirty="0">
                <a:latin typeface="Times New Roman"/>
                <a:cs typeface="Times New Roman"/>
              </a:rPr>
              <a:t>it, including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gnu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ts val="345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Gcc 4.8 </a:t>
            </a:r>
            <a:r>
              <a:rPr sz="3200" spc="-5" dirty="0">
                <a:latin typeface="Times New Roman"/>
                <a:cs typeface="Times New Roman"/>
              </a:rPr>
              <a:t>supports OpenMP version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3.1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ts val="3450"/>
              </a:lnSpc>
            </a:pPr>
            <a:r>
              <a:rPr sz="3200" u="heavy" spc="-5" dirty="0">
                <a:solidFill>
                  <a:srgbClr val="D2361B"/>
                </a:solidFill>
                <a:latin typeface="Arial"/>
                <a:cs typeface="Arial"/>
              </a:rPr>
              <a:t>https://gcc.gnu.org/wiki/openmp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ts val="367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Compare with explicit threads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programing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34000" y="5334000"/>
            <a:ext cx="3810000" cy="1323975"/>
          </a:xfrm>
          <a:prstGeom prst="rect">
            <a:avLst/>
          </a:prstGeom>
          <a:ln w="38099">
            <a:solidFill>
              <a:srgbClr val="9F51FF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72390" marR="1143000">
              <a:lnSpc>
                <a:spcPct val="100000"/>
              </a:lnSpc>
              <a:spcBef>
                <a:spcPts val="210"/>
              </a:spcBef>
            </a:pP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i0 =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$TID*n/$nthreads;  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i1 = i0 +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n/$nthreads;  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for (i=i0; i&lt; i1;</a:t>
            </a:r>
            <a:r>
              <a:rPr sz="2000" spc="-1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i++)</a:t>
            </a:r>
            <a:endParaRPr sz="2000">
              <a:latin typeface="Arial"/>
              <a:cs typeface="Arial"/>
            </a:endParaRPr>
          </a:p>
          <a:p>
            <a:pPr marL="283845">
              <a:lnSpc>
                <a:spcPct val="100000"/>
              </a:lnSpc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work(i);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97939" y="4924564"/>
            <a:ext cx="3540760" cy="1971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00"/>
              </a:lnSpc>
            </a:pP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#pragma omp parallel</a:t>
            </a:r>
            <a:r>
              <a:rPr sz="2000" spc="-65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private(i)</a:t>
            </a:r>
            <a:endParaRPr sz="2000">
              <a:latin typeface="Arial"/>
              <a:cs typeface="Arial"/>
            </a:endParaRPr>
          </a:p>
          <a:p>
            <a:pPr marL="1070610">
              <a:lnSpc>
                <a:spcPts val="2150"/>
              </a:lnSpc>
            </a:pP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shared(n)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150"/>
              </a:lnSpc>
            </a:pPr>
            <a:r>
              <a:rPr sz="2000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12700" marR="1585595">
              <a:lnSpc>
                <a:spcPts val="2100"/>
              </a:lnSpc>
              <a:spcBef>
                <a:spcPts val="220"/>
              </a:spcBef>
            </a:pP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#pragma omp</a:t>
            </a:r>
            <a:r>
              <a:rPr sz="2000" spc="-11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for  </a:t>
            </a:r>
            <a:r>
              <a:rPr sz="2000" dirty="0">
                <a:latin typeface="Arial"/>
                <a:cs typeface="Arial"/>
              </a:rPr>
              <a:t>for(i=0; i &lt; n;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i++)</a:t>
            </a:r>
            <a:endParaRPr sz="2000">
              <a:latin typeface="Arial"/>
              <a:cs typeface="Arial"/>
            </a:endParaRPr>
          </a:p>
          <a:p>
            <a:pPr marL="294640">
              <a:lnSpc>
                <a:spcPts val="2080"/>
              </a:lnSpc>
            </a:pPr>
            <a:r>
              <a:rPr sz="2000" dirty="0">
                <a:latin typeface="Arial"/>
                <a:cs typeface="Arial"/>
              </a:rPr>
              <a:t>work(i);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300"/>
              </a:lnSpc>
            </a:pPr>
            <a:r>
              <a:rPr sz="2000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27438" y="6751320"/>
            <a:ext cx="114300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7000" y="415449"/>
            <a:ext cx="7705090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90"/>
                </a:solidFill>
              </a:rPr>
              <a:t>Why dependencies prevent</a:t>
            </a:r>
            <a:r>
              <a:rPr spc="-10" dirty="0">
                <a:solidFill>
                  <a:srgbClr val="000090"/>
                </a:solidFill>
              </a:rPr>
              <a:t> </a:t>
            </a:r>
            <a:r>
              <a:rPr spc="-5" dirty="0">
                <a:solidFill>
                  <a:srgbClr val="000090"/>
                </a:solidFill>
              </a:rPr>
              <a:t>parallelization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0139" y="1064895"/>
            <a:ext cx="7658734" cy="540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3329"/>
              </a:lnSpc>
              <a:buChar char="•"/>
              <a:tabLst>
                <a:tab pos="354965" algn="l"/>
                <a:tab pos="355600" algn="l"/>
                <a:tab pos="1816735" algn="l"/>
              </a:tabLst>
            </a:pPr>
            <a:r>
              <a:rPr sz="2800" spc="-5" dirty="0">
                <a:latin typeface="Times New Roman"/>
                <a:cs typeface="Times New Roman"/>
              </a:rPr>
              <a:t>Consider	</a:t>
            </a:r>
            <a:r>
              <a:rPr sz="2800" dirty="0">
                <a:latin typeface="Times New Roman"/>
                <a:cs typeface="Times New Roman"/>
              </a:rPr>
              <a:t>the following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loops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ts val="1889"/>
              </a:lnSpc>
            </a:pPr>
            <a:r>
              <a:rPr sz="16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</a:t>
            </a:r>
            <a:r>
              <a:rPr sz="1600" spc="-6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parallel</a:t>
            </a:r>
            <a:endParaRPr sz="1600">
              <a:latin typeface="Lucida Sans Unicode"/>
              <a:cs typeface="Lucida Sans Unicode"/>
            </a:endParaRPr>
          </a:p>
          <a:p>
            <a:pPr marL="334010">
              <a:lnSpc>
                <a:spcPct val="100000"/>
              </a:lnSpc>
              <a:spcBef>
                <a:spcPts val="459"/>
              </a:spcBef>
            </a:pPr>
            <a:r>
              <a:rPr sz="16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{#pragma omp for</a:t>
            </a:r>
            <a:r>
              <a:rPr sz="1600" spc="-5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3333CC"/>
                </a:solidFill>
                <a:latin typeface="Lucida Sans Unicode"/>
                <a:cs typeface="Lucida Sans Unicode"/>
              </a:rPr>
              <a:t>nowait</a:t>
            </a:r>
            <a:endParaRPr sz="1600">
              <a:latin typeface="Lucida Sans Unicode"/>
              <a:cs typeface="Lucida Sans Unicode"/>
            </a:endParaRPr>
          </a:p>
          <a:p>
            <a:pPr marL="663575" marR="4185285" indent="-236220">
              <a:lnSpc>
                <a:spcPct val="129600"/>
              </a:lnSpc>
            </a:pPr>
            <a:r>
              <a:rPr sz="1800" b="1" spc="-5" dirty="0">
                <a:solidFill>
                  <a:srgbClr val="4A6FFF"/>
                </a:solidFill>
                <a:latin typeface="Lucida Sans Unicode"/>
                <a:cs typeface="Lucida Sans Unicode"/>
              </a:rPr>
              <a:t>for (int i=1; i&lt; N-1; i++)  a[i] = (b[i+1] –</a:t>
            </a:r>
            <a:r>
              <a:rPr sz="1800" b="1" spc="-20" dirty="0">
                <a:solidFill>
                  <a:srgbClr val="4A6FFF"/>
                </a:solidFill>
                <a:latin typeface="Lucida Sans Unicode"/>
                <a:cs typeface="Lucida Sans Unicode"/>
              </a:rPr>
              <a:t> </a:t>
            </a:r>
            <a:r>
              <a:rPr sz="1800" b="1" spc="-5" dirty="0">
                <a:solidFill>
                  <a:srgbClr val="4A6FFF"/>
                </a:solidFill>
                <a:latin typeface="Lucida Sans Unicode"/>
                <a:cs typeface="Lucida Sans Unicode"/>
              </a:rPr>
              <a:t>b[i-1])/2h</a:t>
            </a:r>
            <a:endParaRPr sz="1800">
              <a:latin typeface="Lucida Sans Unicode"/>
              <a:cs typeface="Lucida Sans Unicode"/>
            </a:endParaRPr>
          </a:p>
          <a:p>
            <a:pPr marL="365760">
              <a:lnSpc>
                <a:spcPct val="100000"/>
              </a:lnSpc>
              <a:spcBef>
                <a:spcPts val="840"/>
              </a:spcBef>
            </a:pPr>
            <a:r>
              <a:rPr sz="16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</a:t>
            </a:r>
            <a:r>
              <a:rPr sz="1600" spc="-5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</a:t>
            </a:r>
            <a:endParaRPr sz="1600">
              <a:latin typeface="Lucida Sans Unicode"/>
              <a:cs typeface="Lucida Sans Unicode"/>
            </a:endParaRPr>
          </a:p>
          <a:p>
            <a:pPr marL="355600">
              <a:lnSpc>
                <a:spcPct val="100000"/>
              </a:lnSpc>
              <a:spcBef>
                <a:spcPts val="680"/>
              </a:spcBef>
            </a:pPr>
            <a:r>
              <a:rPr sz="1800" b="1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for (int N-2; i&gt;0;</a:t>
            </a:r>
            <a:r>
              <a:rPr sz="1800" b="1" spc="-4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i--)</a:t>
            </a:r>
            <a:endParaRPr sz="1800">
              <a:latin typeface="Lucida Sans Unicode"/>
              <a:cs typeface="Lucida Sans Unicode"/>
            </a:endParaRPr>
          </a:p>
          <a:p>
            <a:pPr marL="644525">
              <a:lnSpc>
                <a:spcPct val="100000"/>
              </a:lnSpc>
              <a:spcBef>
                <a:spcPts val="740"/>
              </a:spcBef>
            </a:pPr>
            <a:r>
              <a:rPr sz="1800" b="1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b[i] = (a[i+1] –</a:t>
            </a:r>
            <a:r>
              <a:rPr sz="1800" b="1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a[i-1])/2h</a:t>
            </a:r>
            <a:endParaRPr sz="1800">
              <a:latin typeface="Lucida Sans Unicode"/>
              <a:cs typeface="Lucida Sans Unicode"/>
            </a:endParaRPr>
          </a:p>
          <a:p>
            <a:pPr marL="407670">
              <a:lnSpc>
                <a:spcPct val="100000"/>
              </a:lnSpc>
              <a:spcBef>
                <a:spcPts val="300"/>
              </a:spcBef>
            </a:pPr>
            <a:r>
              <a:rPr sz="1400" dirty="0">
                <a:latin typeface="Arial"/>
                <a:cs typeface="Arial"/>
              </a:rPr>
              <a:t>}</a:t>
            </a:r>
            <a:endParaRPr sz="1400">
              <a:latin typeface="Arial"/>
              <a:cs typeface="Arial"/>
            </a:endParaRPr>
          </a:p>
          <a:p>
            <a:pPr marL="355600" indent="-342900">
              <a:lnSpc>
                <a:spcPts val="3329"/>
              </a:lnSpc>
              <a:spcBef>
                <a:spcPts val="2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Results </a:t>
            </a:r>
            <a:r>
              <a:rPr sz="2800" dirty="0">
                <a:latin typeface="Times New Roman"/>
                <a:cs typeface="Times New Roman"/>
              </a:rPr>
              <a:t>will be </a:t>
            </a:r>
            <a:r>
              <a:rPr sz="2800" spc="-5" dirty="0">
                <a:latin typeface="Times New Roman"/>
                <a:cs typeface="Times New Roman"/>
              </a:rPr>
              <a:t>incorrect because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array </a:t>
            </a:r>
            <a:r>
              <a:rPr sz="2400" spc="-5" dirty="0">
                <a:latin typeface="Arial"/>
                <a:cs typeface="Arial"/>
              </a:rPr>
              <a:t>a[ ]</a:t>
            </a:r>
            <a:r>
              <a:rPr sz="2800" spc="-5" dirty="0">
                <a:latin typeface="Arial"/>
                <a:cs typeface="Arial"/>
              </a:rPr>
              <a:t>,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</a:t>
            </a:r>
            <a:endParaRPr sz="2800">
              <a:latin typeface="Arial"/>
              <a:cs typeface="Arial"/>
            </a:endParaRPr>
          </a:p>
          <a:p>
            <a:pPr marL="355600" marR="1023619">
              <a:lnSpc>
                <a:spcPts val="3400"/>
              </a:lnSpc>
              <a:spcBef>
                <a:spcPts val="50"/>
              </a:spcBef>
            </a:pPr>
            <a:r>
              <a:rPr sz="2800" dirty="0">
                <a:latin typeface="Times New Roman"/>
                <a:cs typeface="Times New Roman"/>
              </a:rPr>
              <a:t>loop #2</a:t>
            </a:r>
            <a:r>
              <a:rPr sz="2800" dirty="0">
                <a:latin typeface="Arial"/>
                <a:cs typeface="Arial"/>
              </a:rPr>
              <a:t>, </a:t>
            </a:r>
            <a:r>
              <a:rPr sz="2800" i="1" spc="-5" dirty="0">
                <a:solidFill>
                  <a:srgbClr val="25AB21"/>
                </a:solidFill>
                <a:latin typeface="Times New Roman"/>
                <a:cs typeface="Times New Roman"/>
              </a:rPr>
              <a:t>depends </a:t>
            </a:r>
            <a:r>
              <a:rPr sz="2800" dirty="0">
                <a:latin typeface="Times New Roman"/>
                <a:cs typeface="Times New Roman"/>
              </a:rPr>
              <a:t>on the </a:t>
            </a:r>
            <a:r>
              <a:rPr sz="2800" spc="-5" dirty="0">
                <a:latin typeface="Times New Roman"/>
                <a:cs typeface="Times New Roman"/>
              </a:rPr>
              <a:t>outcome </a:t>
            </a:r>
            <a:r>
              <a:rPr sz="2800" dirty="0">
                <a:latin typeface="Times New Roman"/>
                <a:cs typeface="Times New Roman"/>
              </a:rPr>
              <a:t>of loop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#1  (a </a:t>
            </a:r>
            <a:r>
              <a:rPr sz="2800" i="1" dirty="0">
                <a:latin typeface="Times New Roman"/>
                <a:cs typeface="Times New Roman"/>
              </a:rPr>
              <a:t>true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dependence</a:t>
            </a:r>
            <a:r>
              <a:rPr sz="2800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ts val="2760"/>
              </a:lnSpc>
            </a:pPr>
            <a:r>
              <a:rPr sz="1650" spc="30" dirty="0">
                <a:latin typeface="Webdings"/>
                <a:cs typeface="Webdings"/>
              </a:rPr>
              <a:t>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 </a:t>
            </a:r>
            <a:r>
              <a:rPr sz="2400" dirty="0">
                <a:latin typeface="Times New Roman"/>
                <a:cs typeface="Times New Roman"/>
              </a:rPr>
              <a:t>don’t know </a:t>
            </a:r>
            <a:r>
              <a:rPr sz="2400" spc="-5" dirty="0">
                <a:latin typeface="Times New Roman"/>
                <a:cs typeface="Times New Roman"/>
              </a:rPr>
              <a:t>when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threads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finish</a:t>
            </a:r>
            <a:endParaRPr sz="2400">
              <a:latin typeface="Times New Roman"/>
              <a:cs typeface="Times New Roman"/>
            </a:endParaRPr>
          </a:p>
          <a:p>
            <a:pPr marL="749300" marR="5080" indent="-279400">
              <a:lnSpc>
                <a:spcPts val="2900"/>
              </a:lnSpc>
              <a:spcBef>
                <a:spcPts val="40"/>
              </a:spcBef>
            </a:pPr>
            <a:r>
              <a:rPr sz="1650" spc="30" dirty="0">
                <a:latin typeface="Webdings"/>
                <a:cs typeface="Webdings"/>
              </a:rPr>
              <a:t>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OpenMP doesn’t define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order that </a:t>
            </a:r>
            <a:r>
              <a:rPr sz="2400" dirty="0">
                <a:latin typeface="Times New Roman"/>
                <a:cs typeface="Times New Roman"/>
              </a:rPr>
              <a:t>the loop </a:t>
            </a:r>
            <a:r>
              <a:rPr sz="2400" spc="-5" dirty="0">
                <a:latin typeface="Times New Roman"/>
                <a:cs typeface="Times New Roman"/>
              </a:rPr>
              <a:t>iterations  </a:t>
            </a:r>
            <a:r>
              <a:rPr sz="2400" dirty="0">
                <a:latin typeface="Times New Roman"/>
                <a:cs typeface="Times New Roman"/>
              </a:rPr>
              <a:t>wil be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incorrect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62600" y="23812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41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48350" y="22860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356B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62600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6D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62600" y="22860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62600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48350" y="23812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67398" y="23812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41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53148" y="22860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356B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673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6D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67398" y="22860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8673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53148" y="23812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72198" y="23812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41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57948" y="22860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356B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721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6D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72198" y="22860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721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57948" y="23812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629398" y="23812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41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15148" y="22860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356B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293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6D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29398" y="22860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6293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15148" y="23812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934198" y="23812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41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219948" y="22860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356B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9341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6D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934198" y="22860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9341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219948" y="23812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238998" y="23812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41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524748" y="22860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356B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2389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6D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238998" y="22860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2389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524748" y="23812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696198" y="23812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41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981948" y="22860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356B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6961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6D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696198" y="22860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6961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981948" y="23812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000998" y="23812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41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286748" y="22860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356B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0009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6D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000998" y="22860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0009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286748" y="23812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305798" y="23812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41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591548" y="22860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356B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3057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6D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305798" y="22860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305798" y="22860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91548" y="23812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562600" y="33718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848350" y="32766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D9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562600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4C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562600" y="32766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562600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848350" y="33718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867398" y="33718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153148" y="32766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D9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8673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4C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867398" y="32766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8673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153148" y="33718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172198" y="33718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457948" y="32766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D9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1721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4C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172198" y="32766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1721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457948" y="33718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629398" y="33718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915148" y="32766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D9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6293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4C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629398" y="32766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6293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915148" y="33718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934198" y="33718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219948" y="32766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D9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9341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4C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934198" y="32766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9341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219948" y="33718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238998" y="33718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524748" y="32766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D9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2389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4C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238998" y="32766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2389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524748" y="33718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696198" y="33718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981948" y="32766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D9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6961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4C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696198" y="32766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6961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981948" y="33718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000998" y="33718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286748" y="32766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D9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0009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4C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000998" y="32766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0009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286748" y="33718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305798" y="3371850"/>
            <a:ext cx="285750" cy="361950"/>
          </a:xfrm>
          <a:custGeom>
            <a:avLst/>
            <a:gdLst/>
            <a:ahLst/>
            <a:cxnLst/>
            <a:rect l="l" t="t" r="r" b="b"/>
            <a:pathLst>
              <a:path w="285750" h="361950">
                <a:moveTo>
                  <a:pt x="0" y="0"/>
                </a:moveTo>
                <a:lnTo>
                  <a:pt x="285750" y="0"/>
                </a:lnTo>
                <a:lnTo>
                  <a:pt x="285750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591548" y="3276600"/>
            <a:ext cx="95250" cy="457200"/>
          </a:xfrm>
          <a:custGeom>
            <a:avLst/>
            <a:gdLst/>
            <a:ahLst/>
            <a:cxnLst/>
            <a:rect l="l" t="t" r="r" b="b"/>
            <a:pathLst>
              <a:path w="95250" h="457200">
                <a:moveTo>
                  <a:pt x="95250" y="0"/>
                </a:moveTo>
                <a:lnTo>
                  <a:pt x="0" y="95250"/>
                </a:lnTo>
                <a:lnTo>
                  <a:pt x="0" y="457200"/>
                </a:lnTo>
                <a:lnTo>
                  <a:pt x="95250" y="361950"/>
                </a:lnTo>
                <a:lnTo>
                  <a:pt x="95250" y="0"/>
                </a:lnTo>
                <a:close/>
              </a:path>
            </a:pathLst>
          </a:custGeom>
          <a:solidFill>
            <a:srgbClr val="D9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3057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381000" y="0"/>
                </a:moveTo>
                <a:lnTo>
                  <a:pt x="95250" y="0"/>
                </a:lnTo>
                <a:lnTo>
                  <a:pt x="0" y="95250"/>
                </a:lnTo>
                <a:lnTo>
                  <a:pt x="285750" y="952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4C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305798" y="32766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95249"/>
                </a:moveTo>
                <a:lnTo>
                  <a:pt x="95249" y="0"/>
                </a:lnTo>
                <a:lnTo>
                  <a:pt x="380999" y="0"/>
                </a:lnTo>
                <a:lnTo>
                  <a:pt x="380999" y="361949"/>
                </a:lnTo>
                <a:lnTo>
                  <a:pt x="285749" y="457199"/>
                </a:lnTo>
                <a:lnTo>
                  <a:pt x="0" y="457199"/>
                </a:lnTo>
                <a:lnTo>
                  <a:pt x="0" y="9524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305798" y="3276600"/>
            <a:ext cx="381000" cy="95250"/>
          </a:xfrm>
          <a:custGeom>
            <a:avLst/>
            <a:gdLst/>
            <a:ahLst/>
            <a:cxnLst/>
            <a:rect l="l" t="t" r="r" b="b"/>
            <a:pathLst>
              <a:path w="381000" h="95250">
                <a:moveTo>
                  <a:pt x="0" y="95249"/>
                </a:moveTo>
                <a:lnTo>
                  <a:pt x="285749" y="95249"/>
                </a:lnTo>
                <a:lnTo>
                  <a:pt x="38099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591548" y="3371850"/>
            <a:ext cx="0" cy="361950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0"/>
                </a:moveTo>
                <a:lnTo>
                  <a:pt x="0" y="3619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346768" y="2618508"/>
            <a:ext cx="581890" cy="6567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400798" y="2762562"/>
            <a:ext cx="365125" cy="438150"/>
          </a:xfrm>
          <a:custGeom>
            <a:avLst/>
            <a:gdLst/>
            <a:ahLst/>
            <a:cxnLst/>
            <a:rect l="l" t="t" r="r" b="b"/>
            <a:pathLst>
              <a:path w="365125" h="438150">
                <a:moveTo>
                  <a:pt x="0" y="437837"/>
                </a:moveTo>
                <a:lnTo>
                  <a:pt x="364864" y="0"/>
                </a:lnTo>
              </a:path>
            </a:pathLst>
          </a:custGeom>
          <a:ln w="25399">
            <a:solidFill>
              <a:srgbClr val="25B5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668404" y="2743200"/>
            <a:ext cx="113664" cy="120650"/>
          </a:xfrm>
          <a:custGeom>
            <a:avLst/>
            <a:gdLst/>
            <a:ahLst/>
            <a:cxnLst/>
            <a:rect l="l" t="t" r="r" b="b"/>
            <a:pathLst>
              <a:path w="113665" h="120650">
                <a:moveTo>
                  <a:pt x="106879" y="38726"/>
                </a:moveTo>
                <a:lnTo>
                  <a:pt x="81123" y="38726"/>
                </a:lnTo>
                <a:lnTo>
                  <a:pt x="68936" y="111168"/>
                </a:lnTo>
                <a:lnTo>
                  <a:pt x="73601" y="117718"/>
                </a:lnTo>
                <a:lnTo>
                  <a:pt x="87434" y="120045"/>
                </a:lnTo>
                <a:lnTo>
                  <a:pt x="93985" y="115380"/>
                </a:lnTo>
                <a:lnTo>
                  <a:pt x="106879" y="38726"/>
                </a:lnTo>
                <a:close/>
              </a:path>
              <a:path w="113665" h="120650">
                <a:moveTo>
                  <a:pt x="113394" y="0"/>
                </a:moveTo>
                <a:lnTo>
                  <a:pt x="3406" y="39898"/>
                </a:lnTo>
                <a:lnTo>
                  <a:pt x="0" y="47181"/>
                </a:lnTo>
                <a:lnTo>
                  <a:pt x="4782" y="60369"/>
                </a:lnTo>
                <a:lnTo>
                  <a:pt x="12067" y="63775"/>
                </a:lnTo>
                <a:lnTo>
                  <a:pt x="81123" y="38726"/>
                </a:lnTo>
                <a:lnTo>
                  <a:pt x="106879" y="38726"/>
                </a:lnTo>
                <a:lnTo>
                  <a:pt x="113394" y="0"/>
                </a:lnTo>
                <a:close/>
              </a:path>
            </a:pathLst>
          </a:custGeom>
          <a:solidFill>
            <a:srgbClr val="25B5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176355" y="2618508"/>
            <a:ext cx="743988" cy="731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342577" y="2760864"/>
            <a:ext cx="525145" cy="516255"/>
          </a:xfrm>
          <a:custGeom>
            <a:avLst/>
            <a:gdLst/>
            <a:ahLst/>
            <a:cxnLst/>
            <a:rect l="l" t="t" r="r" b="b"/>
            <a:pathLst>
              <a:path w="525145" h="516254">
                <a:moveTo>
                  <a:pt x="524945" y="515735"/>
                </a:moveTo>
                <a:lnTo>
                  <a:pt x="0" y="0"/>
                </a:lnTo>
              </a:path>
            </a:pathLst>
          </a:custGeom>
          <a:ln w="25399">
            <a:solidFill>
              <a:srgbClr val="25B5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324598" y="2743200"/>
            <a:ext cx="118110" cy="117475"/>
          </a:xfrm>
          <a:custGeom>
            <a:avLst/>
            <a:gdLst/>
            <a:ahLst/>
            <a:cxnLst/>
            <a:rect l="l" t="t" r="r" b="b"/>
            <a:pathLst>
              <a:path w="118110" h="117475">
                <a:moveTo>
                  <a:pt x="0" y="0"/>
                </a:moveTo>
                <a:lnTo>
                  <a:pt x="30777" y="112882"/>
                </a:lnTo>
                <a:lnTo>
                  <a:pt x="37758" y="116873"/>
                </a:lnTo>
                <a:lnTo>
                  <a:pt x="51292" y="113182"/>
                </a:lnTo>
                <a:lnTo>
                  <a:pt x="55281" y="106201"/>
                </a:lnTo>
                <a:lnTo>
                  <a:pt x="35960" y="35328"/>
                </a:lnTo>
                <a:lnTo>
                  <a:pt x="117311" y="35328"/>
                </a:lnTo>
                <a:lnTo>
                  <a:pt x="113409" y="28774"/>
                </a:lnTo>
                <a:lnTo>
                  <a:pt x="0" y="0"/>
                </a:lnTo>
                <a:close/>
              </a:path>
              <a:path w="118110" h="117475">
                <a:moveTo>
                  <a:pt x="117311" y="35328"/>
                </a:moveTo>
                <a:lnTo>
                  <a:pt x="35960" y="35328"/>
                </a:lnTo>
                <a:lnTo>
                  <a:pt x="107162" y="53394"/>
                </a:lnTo>
                <a:lnTo>
                  <a:pt x="114072" y="49281"/>
                </a:lnTo>
                <a:lnTo>
                  <a:pt x="117523" y="35684"/>
                </a:lnTo>
                <a:lnTo>
                  <a:pt x="117311" y="35328"/>
                </a:lnTo>
                <a:close/>
              </a:path>
            </a:pathLst>
          </a:custGeom>
          <a:solidFill>
            <a:srgbClr val="25B5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17</a:t>
            </a:r>
          </a:p>
        </p:txBody>
      </p:sp>
      <p:sp>
        <p:nvSpPr>
          <p:cNvPr id="119" name="object 1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7847" y="415449"/>
            <a:ext cx="6666230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90"/>
                </a:solidFill>
              </a:rPr>
              <a:t>Barrier Synchronization in</a:t>
            </a:r>
            <a:r>
              <a:rPr spc="5" dirty="0">
                <a:solidFill>
                  <a:srgbClr val="000090"/>
                </a:solidFill>
              </a:rPr>
              <a:t> </a:t>
            </a:r>
            <a:r>
              <a:rPr spc="-5" dirty="0">
                <a:solidFill>
                  <a:srgbClr val="000090"/>
                </a:solidFill>
              </a:rPr>
              <a:t>OpenMP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0139" y="1082675"/>
            <a:ext cx="7783830" cy="552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40665" indent="-342900">
              <a:lnSpc>
                <a:spcPts val="2700"/>
              </a:lnSpc>
              <a:buChar char="•"/>
              <a:tabLst>
                <a:tab pos="354965" algn="l"/>
                <a:tab pos="355600" algn="l"/>
                <a:tab pos="2744470" algn="l"/>
              </a:tabLst>
            </a:pPr>
            <a:r>
              <a:rPr sz="2800" spc="-5" dirty="0">
                <a:latin typeface="Times New Roman"/>
                <a:cs typeface="Times New Roman"/>
              </a:rPr>
              <a:t>To deal </a:t>
            </a:r>
            <a:r>
              <a:rPr sz="2800" dirty="0">
                <a:latin typeface="Times New Roman"/>
                <a:cs typeface="Times New Roman"/>
              </a:rPr>
              <a:t>with </a:t>
            </a:r>
            <a:r>
              <a:rPr sz="2800" spc="-5" dirty="0">
                <a:latin typeface="Times New Roman"/>
                <a:cs typeface="Times New Roman"/>
              </a:rPr>
              <a:t>true- and anti-dependences, OpenMP  inserts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barrier	</a:t>
            </a:r>
            <a:r>
              <a:rPr sz="2800" dirty="0">
                <a:latin typeface="Times New Roman"/>
                <a:cs typeface="Times New Roman"/>
              </a:rPr>
              <a:t>(by </a:t>
            </a:r>
            <a:r>
              <a:rPr sz="2800" spc="-5" dirty="0">
                <a:latin typeface="Times New Roman"/>
                <a:cs typeface="Times New Roman"/>
              </a:rPr>
              <a:t>default) between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loops:</a:t>
            </a:r>
            <a:endParaRPr sz="2800">
              <a:latin typeface="Times New Roman"/>
              <a:cs typeface="Times New Roman"/>
            </a:endParaRPr>
          </a:p>
          <a:p>
            <a:pPr marL="663575" marR="4311015" indent="-289560">
              <a:lnSpc>
                <a:spcPts val="1900"/>
              </a:lnSpc>
              <a:spcBef>
                <a:spcPts val="70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 (int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i=0; i&lt; N-1; i++) 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a[i]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= (b[i+1] –</a:t>
            </a:r>
            <a:r>
              <a:rPr sz="1800" spc="-8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b[i-1])/2h</a:t>
            </a:r>
            <a:endParaRPr sz="1800">
              <a:latin typeface="Lucida Sans Unicode"/>
              <a:cs typeface="Lucida Sans Unicode"/>
            </a:endParaRPr>
          </a:p>
          <a:p>
            <a:pPr marL="499745">
              <a:lnSpc>
                <a:spcPts val="1900"/>
              </a:lnSpc>
            </a:pPr>
            <a:r>
              <a:rPr sz="1800" dirty="0">
                <a:solidFill>
                  <a:srgbClr val="FF0000"/>
                </a:solidFill>
                <a:latin typeface="Lucida Sans Unicode"/>
                <a:cs typeface="Lucida Sans Unicode"/>
              </a:rPr>
              <a:t>BARRIER</a:t>
            </a:r>
            <a:endParaRPr sz="1800">
              <a:latin typeface="Lucida Sans Unicode"/>
              <a:cs typeface="Lucida Sans Unicode"/>
            </a:endParaRPr>
          </a:p>
          <a:p>
            <a:pPr marL="644525" marR="4418965" indent="-271145">
              <a:lnSpc>
                <a:spcPts val="1900"/>
              </a:lnSpc>
              <a:spcBef>
                <a:spcPts val="200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 (int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i=N-1; i&gt;=0; i--)  b[i] = (a[i+1]</a:t>
            </a:r>
            <a:r>
              <a:rPr sz="1800" spc="-10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–a[i-1])/2h</a:t>
            </a:r>
            <a:endParaRPr sz="1800">
              <a:latin typeface="Lucida Sans Unicode"/>
              <a:cs typeface="Lucida Sans Unicode"/>
            </a:endParaRPr>
          </a:p>
          <a:p>
            <a:pPr marL="355600" marR="5080" indent="-342900">
              <a:lnSpc>
                <a:spcPct val="99700"/>
              </a:lnSpc>
              <a:spcBef>
                <a:spcPts val="4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No </a:t>
            </a:r>
            <a:r>
              <a:rPr sz="2800" spc="-5" dirty="0">
                <a:latin typeface="Times New Roman"/>
                <a:cs typeface="Times New Roman"/>
              </a:rPr>
              <a:t>thread may pass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barrier </a:t>
            </a:r>
            <a:r>
              <a:rPr sz="2800" dirty="0">
                <a:latin typeface="Times New Roman"/>
                <a:cs typeface="Times New Roman"/>
              </a:rPr>
              <a:t>until </a:t>
            </a:r>
            <a:r>
              <a:rPr sz="2800" spc="-5" dirty="0">
                <a:latin typeface="Times New Roman"/>
                <a:cs typeface="Times New Roman"/>
              </a:rPr>
              <a:t>all have arrived  hence </a:t>
            </a:r>
            <a:r>
              <a:rPr sz="2800" dirty="0">
                <a:latin typeface="Times New Roman"/>
                <a:cs typeface="Times New Roman"/>
              </a:rPr>
              <a:t>loop 2 </a:t>
            </a:r>
            <a:r>
              <a:rPr sz="2800" spc="-5" dirty="0">
                <a:latin typeface="Times New Roman"/>
                <a:cs typeface="Times New Roman"/>
              </a:rPr>
              <a:t>may </a:t>
            </a:r>
            <a:r>
              <a:rPr sz="2800" dirty="0">
                <a:latin typeface="Times New Roman"/>
                <a:cs typeface="Times New Roman"/>
              </a:rPr>
              <a:t>not write into b until loop 1 </a:t>
            </a:r>
            <a:r>
              <a:rPr sz="2800" spc="-5" dirty="0">
                <a:latin typeface="Times New Roman"/>
                <a:cs typeface="Times New Roman"/>
              </a:rPr>
              <a:t>has  finished reading </a:t>
            </a:r>
            <a:r>
              <a:rPr sz="2800" dirty="0">
                <a:latin typeface="Times New Roman"/>
                <a:cs typeface="Times New Roman"/>
              </a:rPr>
              <a:t>the old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values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33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Do we </a:t>
            </a:r>
            <a:r>
              <a:rPr sz="2800" spc="-5" dirty="0">
                <a:latin typeface="Times New Roman"/>
                <a:cs typeface="Times New Roman"/>
              </a:rPr>
              <a:t>need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barrier </a:t>
            </a:r>
            <a:r>
              <a:rPr sz="2800" dirty="0">
                <a:latin typeface="Times New Roman"/>
                <a:cs typeface="Times New Roman"/>
              </a:rPr>
              <a:t>in this </a:t>
            </a:r>
            <a:r>
              <a:rPr sz="2800" spc="-5" dirty="0">
                <a:latin typeface="Times New Roman"/>
                <a:cs typeface="Times New Roman"/>
              </a:rPr>
              <a:t>case?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Yes</a:t>
            </a:r>
            <a:endParaRPr sz="2800">
              <a:latin typeface="Times New Roman"/>
              <a:cs typeface="Times New Roman"/>
            </a:endParaRPr>
          </a:p>
          <a:p>
            <a:pPr marL="663575" marR="4311015" indent="-289560">
              <a:lnSpc>
                <a:spcPts val="2800"/>
              </a:lnSpc>
              <a:spcBef>
                <a:spcPts val="140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 (int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i=0; i&lt; N-1; i++) 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a[i]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= (b[i+1] –</a:t>
            </a:r>
            <a:r>
              <a:rPr sz="1800" spc="-8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b[i-1])/2h</a:t>
            </a:r>
            <a:endParaRPr sz="1800">
              <a:latin typeface="Lucida Sans Unicode"/>
              <a:cs typeface="Lucida Sans Unicode"/>
            </a:endParaRPr>
          </a:p>
          <a:p>
            <a:pPr marL="499745">
              <a:lnSpc>
                <a:spcPct val="100000"/>
              </a:lnSpc>
              <a:spcBef>
                <a:spcPts val="434"/>
              </a:spcBef>
            </a:pPr>
            <a:r>
              <a:rPr sz="1800" dirty="0">
                <a:solidFill>
                  <a:srgbClr val="FF0000"/>
                </a:solidFill>
                <a:latin typeface="Lucida Sans Unicode"/>
                <a:cs typeface="Lucida Sans Unicode"/>
              </a:rPr>
              <a:t>BARRIER?</a:t>
            </a:r>
            <a:endParaRPr sz="1800">
              <a:latin typeface="Lucida Sans Unicode"/>
              <a:cs typeface="Lucida Sans Unicode"/>
            </a:endParaRPr>
          </a:p>
          <a:p>
            <a:pPr marL="374015">
              <a:lnSpc>
                <a:spcPct val="100000"/>
              </a:lnSpc>
              <a:spcBef>
                <a:spcPts val="635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 (int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i=N-1; i&gt;=0;</a:t>
            </a:r>
            <a:r>
              <a:rPr sz="1800" spc="-7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i--)</a:t>
            </a:r>
            <a:endParaRPr sz="1800">
              <a:latin typeface="Lucida Sans Unicode"/>
              <a:cs typeface="Lucida Sans Unicode"/>
            </a:endParaRPr>
          </a:p>
          <a:p>
            <a:pPr marL="644525">
              <a:lnSpc>
                <a:spcPct val="100000"/>
              </a:lnSpc>
              <a:spcBef>
                <a:spcPts val="635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c[i]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=</a:t>
            </a:r>
            <a:r>
              <a:rPr sz="1800" spc="-7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a[i]/2;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05600" y="1752600"/>
            <a:ext cx="1765169" cy="134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67598" y="4953000"/>
            <a:ext cx="1828800" cy="14514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9200" y="4953000"/>
            <a:ext cx="1904998" cy="14269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18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6515" y="4211320"/>
            <a:ext cx="2502535" cy="38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A[i] = A[i-1] +</a:t>
            </a:r>
            <a:r>
              <a:rPr sz="2400" spc="-37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A[i];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69940" y="4945359"/>
            <a:ext cx="2689225" cy="184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755" marR="360680" indent="-440690">
              <a:lnSpc>
                <a:spcPct val="100699"/>
              </a:lnSpc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4. for i = 0 to</a:t>
            </a:r>
            <a:r>
              <a:rPr sz="2400" spc="-1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N-2{  A[i] =</a:t>
            </a:r>
            <a:r>
              <a:rPr sz="2400" spc="-1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B[i];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ts val="2840"/>
              </a:lnSpc>
              <a:spcBef>
                <a:spcPts val="20"/>
              </a:spcBef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C[i] = A[i] +</a:t>
            </a:r>
            <a:r>
              <a:rPr sz="2400" spc="-23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B[i];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ts val="2840"/>
              </a:lnSpc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E[i] =</a:t>
            </a:r>
            <a:r>
              <a:rPr sz="2400" spc="-7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C[i+1];</a:t>
            </a:r>
            <a:endParaRPr sz="24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}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05122" y="4287520"/>
            <a:ext cx="2502535" cy="38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A[i] = A[i] +</a:t>
            </a:r>
            <a:r>
              <a:rPr sz="2400" spc="-204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B[i-1];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4739" y="5021559"/>
            <a:ext cx="2674620" cy="754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755" marR="5080" indent="-440690">
              <a:lnSpc>
                <a:spcPct val="100699"/>
              </a:lnSpc>
              <a:tabLst>
                <a:tab pos="393065" algn="l"/>
              </a:tabLst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2.	for i = 0</a:t>
            </a:r>
            <a:r>
              <a:rPr sz="2400" spc="-8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to</a:t>
            </a:r>
            <a:r>
              <a:rPr sz="2400" spc="-2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N-2  A[i+1] = A[i] +</a:t>
            </a:r>
            <a:r>
              <a:rPr sz="2400" spc="-24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1;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24840" y="314606"/>
            <a:ext cx="8869680" cy="1061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7290" marR="5080" indent="-1165225">
              <a:lnSpc>
                <a:spcPct val="106800"/>
              </a:lnSpc>
            </a:pPr>
            <a:r>
              <a:rPr sz="3200" spc="-5" dirty="0"/>
              <a:t>Which loops can OpenMP parallellize, assuming there  is </a:t>
            </a:r>
            <a:r>
              <a:rPr sz="3200" dirty="0"/>
              <a:t>a </a:t>
            </a:r>
            <a:r>
              <a:rPr sz="3200" spc="-5" dirty="0"/>
              <a:t>barrier before the start </a:t>
            </a:r>
            <a:r>
              <a:rPr sz="3200" dirty="0"/>
              <a:t>of </a:t>
            </a:r>
            <a:r>
              <a:rPr sz="3200" spc="-5" dirty="0"/>
              <a:t>the</a:t>
            </a:r>
            <a:r>
              <a:rPr sz="3200" spc="5" dirty="0"/>
              <a:t> </a:t>
            </a:r>
            <a:r>
              <a:rPr sz="3200" spc="-5" dirty="0"/>
              <a:t>loop?</a:t>
            </a:r>
            <a:endParaRPr sz="3200"/>
          </a:p>
        </p:txBody>
      </p:sp>
      <p:sp>
        <p:nvSpPr>
          <p:cNvPr id="7" name="object 7"/>
          <p:cNvSpPr txBox="1"/>
          <p:nvPr/>
        </p:nvSpPr>
        <p:spPr>
          <a:xfrm>
            <a:off x="993139" y="1400042"/>
            <a:ext cx="1313180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A. 1 &amp;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1999" y="1828801"/>
            <a:ext cx="2133600" cy="60960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243840">
              <a:lnSpc>
                <a:spcPct val="100000"/>
              </a:lnSpc>
              <a:spcBef>
                <a:spcPts val="320"/>
              </a:spcBef>
            </a:pPr>
            <a:r>
              <a:rPr sz="2800" dirty="0">
                <a:latin typeface="Arial"/>
                <a:cs typeface="Arial"/>
              </a:rPr>
              <a:t>B. 1 &amp;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139" y="2352542"/>
            <a:ext cx="1313180" cy="913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C. 3 &amp;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800" dirty="0">
                <a:latin typeface="Arial"/>
                <a:cs typeface="Arial"/>
              </a:rPr>
              <a:t>D. 2 &amp;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139" y="3292342"/>
            <a:ext cx="3634740" cy="10236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AutoNum type="alphaUcPeriod" startAt="5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All the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loops</a:t>
            </a:r>
            <a:endParaRPr sz="2800">
              <a:latin typeface="Arial"/>
              <a:cs typeface="Arial"/>
            </a:endParaRPr>
          </a:p>
          <a:p>
            <a:pPr marL="1765300" lvl="1" indent="-381000">
              <a:lnSpc>
                <a:spcPct val="100000"/>
              </a:lnSpc>
              <a:spcBef>
                <a:spcPts val="1675"/>
              </a:spcBef>
              <a:buAutoNum type="arabicPeriod"/>
              <a:tabLst>
                <a:tab pos="1764664" algn="l"/>
                <a:tab pos="1765300" algn="l"/>
              </a:tabLst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for i = 1 to</a:t>
            </a:r>
            <a:r>
              <a:rPr sz="2400" spc="-1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N-1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03140" y="2898219"/>
            <a:ext cx="4049395" cy="1341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39800">
              <a:lnSpc>
                <a:spcPts val="2800"/>
              </a:lnSpc>
            </a:pP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All 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arrays have at least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N  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elements</a:t>
            </a:r>
            <a:endParaRPr sz="2400">
              <a:latin typeface="Times New Roman"/>
              <a:cs typeface="Times New Roman"/>
            </a:endParaRPr>
          </a:p>
          <a:p>
            <a:pPr marL="1079500">
              <a:lnSpc>
                <a:spcPct val="100000"/>
              </a:lnSpc>
              <a:spcBef>
                <a:spcPts val="1940"/>
              </a:spcBef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3. for i = 0 to N-1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step</a:t>
            </a:r>
            <a:r>
              <a:rPr sz="2400" spc="-8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19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6515" y="4211320"/>
            <a:ext cx="2502535" cy="38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A[i] = A[i-1] +</a:t>
            </a:r>
            <a:r>
              <a:rPr sz="2400" spc="-37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A[i];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69940" y="4945359"/>
            <a:ext cx="2689225" cy="184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755" marR="360680" indent="-440690">
              <a:lnSpc>
                <a:spcPct val="100699"/>
              </a:lnSpc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4. for i = 0 to</a:t>
            </a:r>
            <a:r>
              <a:rPr sz="2400" spc="-1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N-2{  A[i] =</a:t>
            </a:r>
            <a:r>
              <a:rPr sz="2400" spc="-1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B[i];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ts val="2840"/>
              </a:lnSpc>
              <a:spcBef>
                <a:spcPts val="20"/>
              </a:spcBef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C[i] = A[i] +</a:t>
            </a:r>
            <a:r>
              <a:rPr sz="2400" spc="-23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B[i];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ts val="2840"/>
              </a:lnSpc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E[i] =</a:t>
            </a:r>
            <a:r>
              <a:rPr sz="2400" spc="-7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C[i+1];</a:t>
            </a:r>
            <a:endParaRPr sz="24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}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05122" y="4287520"/>
            <a:ext cx="2502535" cy="38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A[i] = A[i] +</a:t>
            </a:r>
            <a:r>
              <a:rPr sz="2400" spc="-204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B[i-1];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4739" y="5021559"/>
            <a:ext cx="2674620" cy="754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755" marR="5080" indent="-440690">
              <a:lnSpc>
                <a:spcPct val="100699"/>
              </a:lnSpc>
              <a:tabLst>
                <a:tab pos="393065" algn="l"/>
              </a:tabLst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2.	for i = 0</a:t>
            </a:r>
            <a:r>
              <a:rPr sz="2400" spc="-8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to</a:t>
            </a:r>
            <a:r>
              <a:rPr sz="2400" spc="-2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N-2  A[i+1] = A[i] +</a:t>
            </a:r>
            <a:r>
              <a:rPr sz="2400" spc="-24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1;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24840" y="314606"/>
            <a:ext cx="8869680" cy="1061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7290" marR="5080" indent="-1165225">
              <a:lnSpc>
                <a:spcPct val="106800"/>
              </a:lnSpc>
            </a:pPr>
            <a:r>
              <a:rPr sz="3200" spc="-5" dirty="0"/>
              <a:t>Which loops can OpenMP parallellize, assuming there  is </a:t>
            </a:r>
            <a:r>
              <a:rPr sz="3200" dirty="0"/>
              <a:t>a </a:t>
            </a:r>
            <a:r>
              <a:rPr sz="3200" spc="-5" dirty="0"/>
              <a:t>barrier before the start </a:t>
            </a:r>
            <a:r>
              <a:rPr sz="3200" dirty="0"/>
              <a:t>of </a:t>
            </a:r>
            <a:r>
              <a:rPr sz="3200" spc="-5" dirty="0"/>
              <a:t>the</a:t>
            </a:r>
            <a:r>
              <a:rPr sz="3200" spc="5" dirty="0"/>
              <a:t> </a:t>
            </a:r>
            <a:r>
              <a:rPr sz="3200" spc="-5" dirty="0"/>
              <a:t>loop?</a:t>
            </a:r>
            <a:endParaRPr sz="3200"/>
          </a:p>
        </p:txBody>
      </p:sp>
      <p:sp>
        <p:nvSpPr>
          <p:cNvPr id="7" name="object 7"/>
          <p:cNvSpPr txBox="1"/>
          <p:nvPr/>
        </p:nvSpPr>
        <p:spPr>
          <a:xfrm>
            <a:off x="993139" y="1400042"/>
            <a:ext cx="1313180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A. 1 &amp;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1999" y="1828801"/>
            <a:ext cx="2133600" cy="60960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243840">
              <a:lnSpc>
                <a:spcPct val="100000"/>
              </a:lnSpc>
              <a:spcBef>
                <a:spcPts val="320"/>
              </a:spcBef>
            </a:pPr>
            <a:r>
              <a:rPr sz="2800" dirty="0">
                <a:latin typeface="Arial"/>
                <a:cs typeface="Arial"/>
              </a:rPr>
              <a:t>B. 1 &amp;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139" y="2352542"/>
            <a:ext cx="1313180" cy="913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C. 3 &amp;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800" dirty="0">
                <a:latin typeface="Arial"/>
                <a:cs typeface="Arial"/>
              </a:rPr>
              <a:t>D. 2 &amp;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139" y="3292342"/>
            <a:ext cx="3634740" cy="10236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AutoNum type="alphaUcPeriod" startAt="5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All the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loops</a:t>
            </a:r>
            <a:endParaRPr sz="2800">
              <a:latin typeface="Arial"/>
              <a:cs typeface="Arial"/>
            </a:endParaRPr>
          </a:p>
          <a:p>
            <a:pPr marL="1765300" lvl="1" indent="-381000">
              <a:lnSpc>
                <a:spcPct val="100000"/>
              </a:lnSpc>
              <a:spcBef>
                <a:spcPts val="1675"/>
              </a:spcBef>
              <a:buAutoNum type="arabicPeriod"/>
              <a:tabLst>
                <a:tab pos="1764664" algn="l"/>
                <a:tab pos="1765300" algn="l"/>
              </a:tabLst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for i = 1 to</a:t>
            </a:r>
            <a:r>
              <a:rPr sz="2400" spc="-1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N-1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03140" y="2898219"/>
            <a:ext cx="4049395" cy="1341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39800">
              <a:lnSpc>
                <a:spcPts val="2800"/>
              </a:lnSpc>
            </a:pP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All 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arrays have at least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N  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elements</a:t>
            </a:r>
            <a:endParaRPr sz="2400">
              <a:latin typeface="Times New Roman"/>
              <a:cs typeface="Times New Roman"/>
            </a:endParaRPr>
          </a:p>
          <a:p>
            <a:pPr marL="1079500">
              <a:lnSpc>
                <a:spcPct val="100000"/>
              </a:lnSpc>
              <a:spcBef>
                <a:spcPts val="1940"/>
              </a:spcBef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3. for i = 0 to N-1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step</a:t>
            </a:r>
            <a:r>
              <a:rPr sz="2400" spc="-8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61999" y="1828801"/>
            <a:ext cx="2133600" cy="609600"/>
          </a:xfrm>
          <a:custGeom>
            <a:avLst/>
            <a:gdLst/>
            <a:ahLst/>
            <a:cxnLst/>
            <a:rect l="l" t="t" r="r" b="b"/>
            <a:pathLst>
              <a:path w="2133600" h="609600">
                <a:moveTo>
                  <a:pt x="0" y="0"/>
                </a:moveTo>
                <a:lnTo>
                  <a:pt x="2133600" y="0"/>
                </a:lnTo>
                <a:lnTo>
                  <a:pt x="21336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FB00">
              <a:alpha val="4587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19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  <p:extLst>
      <p:ext uri="{BB962C8B-B14F-4D97-AF65-F5344CB8AC3E}">
        <p14:creationId xmlns:p14="http://schemas.microsoft.com/office/powerpoint/2010/main" val="3460391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4739" y="3931920"/>
            <a:ext cx="2943225" cy="18440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755" indent="-440055">
              <a:lnSpc>
                <a:spcPts val="284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sz="2400" dirty="0">
                <a:solidFill>
                  <a:srgbClr val="BFBFBF"/>
                </a:solidFill>
                <a:latin typeface="Times New Roman"/>
                <a:cs typeface="Times New Roman"/>
              </a:rPr>
              <a:t>for i = 1 to</a:t>
            </a:r>
            <a:r>
              <a:rPr sz="2400" spc="-100" dirty="0">
                <a:solidFill>
                  <a:srgbClr val="BFBFB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BFBFBF"/>
                </a:solidFill>
                <a:latin typeface="Times New Roman"/>
                <a:cs typeface="Times New Roman"/>
              </a:rPr>
              <a:t>N-1</a:t>
            </a:r>
            <a:endParaRPr sz="2400">
              <a:latin typeface="Times New Roman"/>
              <a:cs typeface="Times New Roman"/>
            </a:endParaRPr>
          </a:p>
          <a:p>
            <a:pPr marL="452755">
              <a:lnSpc>
                <a:spcPts val="2840"/>
              </a:lnSpc>
            </a:pPr>
            <a:r>
              <a:rPr sz="2400" dirty="0">
                <a:solidFill>
                  <a:srgbClr val="BFBFBF"/>
                </a:solidFill>
                <a:latin typeface="Times New Roman"/>
                <a:cs typeface="Times New Roman"/>
              </a:rPr>
              <a:t>A[i] = A[i] +</a:t>
            </a:r>
            <a:r>
              <a:rPr sz="2400" spc="-204" dirty="0">
                <a:solidFill>
                  <a:srgbClr val="BFBFB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BFBFBF"/>
                </a:solidFill>
                <a:latin typeface="Times New Roman"/>
                <a:cs typeface="Times New Roman"/>
              </a:rPr>
              <a:t>B[i-1];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Times New Roman"/>
              <a:cs typeface="Times New Roman"/>
            </a:endParaRPr>
          </a:p>
          <a:p>
            <a:pPr marL="452755" marR="273050" indent="-440055">
              <a:lnSpc>
                <a:spcPct val="100699"/>
              </a:lnSpc>
              <a:buAutoNum type="arabicPeriod" startAt="2"/>
              <a:tabLst>
                <a:tab pos="393065" algn="l"/>
                <a:tab pos="393700" algn="l"/>
              </a:tabLst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for i = 0 to N-2  A[i+1] = A[i] +</a:t>
            </a:r>
            <a:r>
              <a:rPr sz="2400" spc="-24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1;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96377" y="603038"/>
            <a:ext cx="7146925" cy="507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/>
              <a:t>How </a:t>
            </a:r>
            <a:r>
              <a:rPr sz="3200" spc="-5" dirty="0"/>
              <a:t>would </a:t>
            </a:r>
            <a:r>
              <a:rPr sz="3200" dirty="0"/>
              <a:t>you </a:t>
            </a:r>
            <a:r>
              <a:rPr sz="3200" spc="-5" dirty="0"/>
              <a:t>parallelize loop </a:t>
            </a:r>
            <a:r>
              <a:rPr sz="3200" dirty="0"/>
              <a:t>2 by</a:t>
            </a:r>
            <a:r>
              <a:rPr sz="3200" spc="-20" dirty="0"/>
              <a:t> </a:t>
            </a:r>
            <a:r>
              <a:rPr sz="3200" spc="-5" dirty="0"/>
              <a:t>hand?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7937498" y="1905001"/>
            <a:ext cx="1145618" cy="8625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20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83739" y="2407413"/>
            <a:ext cx="2674620" cy="718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755" marR="5080" indent="-440690">
              <a:lnSpc>
                <a:spcPts val="2800"/>
              </a:lnSpc>
            </a:pP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for i = 0 to N-2  A[i+1] = A[i] +</a:t>
            </a:r>
            <a:r>
              <a:rPr sz="2400" spc="-24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1;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96377" y="603038"/>
            <a:ext cx="7146925" cy="507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/>
              <a:t>How </a:t>
            </a:r>
            <a:r>
              <a:rPr sz="3200" spc="-5" dirty="0"/>
              <a:t>would </a:t>
            </a:r>
            <a:r>
              <a:rPr sz="3200" dirty="0"/>
              <a:t>you </a:t>
            </a:r>
            <a:r>
              <a:rPr sz="3200" spc="-5" dirty="0"/>
              <a:t>parallelize loop </a:t>
            </a:r>
            <a:r>
              <a:rPr sz="3200" dirty="0"/>
              <a:t>2 by</a:t>
            </a:r>
            <a:r>
              <a:rPr sz="3200" spc="-20" dirty="0"/>
              <a:t> </a:t>
            </a:r>
            <a:r>
              <a:rPr sz="3200" spc="-5" dirty="0"/>
              <a:t>hand?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7937498" y="1905001"/>
            <a:ext cx="1145618" cy="8625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983739" y="4574285"/>
            <a:ext cx="2750820" cy="718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755" marR="5080" indent="-440690">
              <a:lnSpc>
                <a:spcPts val="2800"/>
              </a:lnSpc>
              <a:tabLst>
                <a:tab pos="2320290" algn="l"/>
              </a:tabLst>
            </a:pPr>
            <a:r>
              <a:rPr sz="2400" dirty="0">
                <a:solidFill>
                  <a:srgbClr val="262699"/>
                </a:solidFill>
                <a:latin typeface="Times New Roman"/>
                <a:cs typeface="Times New Roman"/>
              </a:rPr>
              <a:t>for i = 0 to N-2  A[i+1]</a:t>
            </a:r>
            <a:r>
              <a:rPr sz="2400" spc="-5" dirty="0">
                <a:solidFill>
                  <a:srgbClr val="26269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62699"/>
                </a:solidFill>
                <a:latin typeface="Times New Roman"/>
                <a:cs typeface="Times New Roman"/>
              </a:rPr>
              <a:t>=</a:t>
            </a:r>
            <a:r>
              <a:rPr sz="2400" spc="-135" dirty="0">
                <a:solidFill>
                  <a:srgbClr val="26269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62699"/>
                </a:solidFill>
                <a:latin typeface="Times New Roman"/>
                <a:cs typeface="Times New Roman"/>
              </a:rPr>
              <a:t>A[0]	+</a:t>
            </a:r>
            <a:r>
              <a:rPr sz="2400" spc="-100" dirty="0">
                <a:solidFill>
                  <a:srgbClr val="26269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62699"/>
                </a:solidFill>
                <a:latin typeface="Times New Roman"/>
                <a:cs typeface="Times New Roman"/>
              </a:rPr>
              <a:t>i;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21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52065" marR="5080" indent="-2540000">
              <a:lnSpc>
                <a:spcPts val="4100"/>
              </a:lnSpc>
            </a:pPr>
            <a:r>
              <a:rPr spc="-130" dirty="0"/>
              <a:t>To </a:t>
            </a:r>
            <a:r>
              <a:rPr spc="-5" dirty="0"/>
              <a:t>ensure correctness, where must </a:t>
            </a:r>
            <a:r>
              <a:rPr dirty="0"/>
              <a:t>we </a:t>
            </a:r>
            <a:r>
              <a:rPr spc="-5" dirty="0"/>
              <a:t>remove  the nowait</a:t>
            </a:r>
            <a:r>
              <a:rPr spc="-50" dirty="0"/>
              <a:t> </a:t>
            </a:r>
            <a:r>
              <a:rPr spc="-5" dirty="0"/>
              <a:t>clause?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199" y="2590800"/>
            <a:ext cx="3886200" cy="46735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280"/>
              </a:spcBef>
            </a:pPr>
            <a:r>
              <a:rPr sz="2800" dirty="0">
                <a:latin typeface="Arial"/>
                <a:cs typeface="Arial"/>
              </a:rPr>
              <a:t>C. Between both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loops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90370"/>
            <a:ext cx="6952615" cy="5088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Between loops 1 and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310"/>
              </a:spcBef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Between loops 2 and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ts val="3120"/>
              </a:lnSpc>
            </a:pPr>
            <a:r>
              <a:rPr sz="2800" dirty="0">
                <a:latin typeface="Arial"/>
                <a:cs typeface="Arial"/>
              </a:rPr>
              <a:t>D.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None</a:t>
            </a:r>
            <a:endParaRPr sz="2800">
              <a:latin typeface="Arial"/>
              <a:cs typeface="Arial"/>
            </a:endParaRPr>
          </a:p>
          <a:p>
            <a:pPr marL="508000">
              <a:lnSpc>
                <a:spcPts val="2600"/>
              </a:lnSpc>
            </a:pP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#pragma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omp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parallel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for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shared(a,b,c)</a:t>
            </a:r>
            <a:r>
              <a:rPr sz="2400" spc="5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private(i)</a:t>
            </a:r>
            <a:endParaRPr sz="2400">
              <a:latin typeface="Times New Roman"/>
              <a:cs typeface="Times New Roman"/>
            </a:endParaRPr>
          </a:p>
          <a:p>
            <a:pPr marL="1422400" marR="3556635" indent="-304800">
              <a:lnSpc>
                <a:spcPts val="2900"/>
              </a:lnSpc>
              <a:spcBef>
                <a:spcPts val="40"/>
              </a:spcBef>
            </a:pP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for (i=0; i&lt;N;</a:t>
            </a:r>
            <a:r>
              <a:rPr sz="2400" spc="-10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i++) 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c[i]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=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(double)</a:t>
            </a:r>
            <a:r>
              <a:rPr sz="2400" spc="-4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  <a:p>
            <a:pPr marL="1117600" marR="5080" indent="-609600">
              <a:lnSpc>
                <a:spcPts val="2900"/>
              </a:lnSpc>
            </a:pP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#pragma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omp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parallel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for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shared(c) private(i) nowait 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for (i=1; i&lt;N;</a:t>
            </a:r>
            <a:r>
              <a:rPr sz="2400" spc="-10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i+=2)</a:t>
            </a:r>
            <a:endParaRPr sz="2400">
              <a:latin typeface="Times New Roman"/>
              <a:cs typeface="Times New Roman"/>
            </a:endParaRPr>
          </a:p>
          <a:p>
            <a:pPr marL="1422400">
              <a:lnSpc>
                <a:spcPts val="2760"/>
              </a:lnSpc>
            </a:pP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c[i]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=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c[i]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+</a:t>
            </a:r>
            <a:r>
              <a:rPr sz="2400" spc="-3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c[i-1]</a:t>
            </a:r>
            <a:endParaRPr sz="2400">
              <a:latin typeface="Times New Roman"/>
              <a:cs typeface="Times New Roman"/>
            </a:endParaRPr>
          </a:p>
          <a:p>
            <a:pPr marL="1117600" marR="5080" indent="-609600">
              <a:lnSpc>
                <a:spcPts val="2900"/>
              </a:lnSpc>
              <a:spcBef>
                <a:spcPts val="40"/>
              </a:spcBef>
            </a:pP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#pragma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omp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parallel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for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shared(c) private(i) nowait 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for (i=2; i&lt;N;</a:t>
            </a:r>
            <a:r>
              <a:rPr sz="2400" spc="-10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i+=2)</a:t>
            </a:r>
            <a:endParaRPr sz="2400">
              <a:latin typeface="Times New Roman"/>
              <a:cs typeface="Times New Roman"/>
            </a:endParaRPr>
          </a:p>
          <a:p>
            <a:pPr marL="1422400">
              <a:lnSpc>
                <a:spcPts val="2800"/>
              </a:lnSpc>
            </a:pP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c[i]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=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c[i]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+</a:t>
            </a:r>
            <a:r>
              <a:rPr sz="2400" spc="-3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c[i-1]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23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52065" marR="5080" indent="-2540000">
              <a:lnSpc>
                <a:spcPts val="4100"/>
              </a:lnSpc>
            </a:pPr>
            <a:r>
              <a:rPr spc="-130" dirty="0"/>
              <a:t>To </a:t>
            </a:r>
            <a:r>
              <a:rPr spc="-5" dirty="0"/>
              <a:t>ensure correctness, where must </a:t>
            </a:r>
            <a:r>
              <a:rPr dirty="0"/>
              <a:t>we </a:t>
            </a:r>
            <a:r>
              <a:rPr spc="-5" dirty="0"/>
              <a:t>remove  the nowait</a:t>
            </a:r>
            <a:r>
              <a:rPr spc="-50" dirty="0"/>
              <a:t> </a:t>
            </a:r>
            <a:r>
              <a:rPr spc="-5" dirty="0"/>
              <a:t>clause?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199" y="2590800"/>
            <a:ext cx="3886200" cy="46735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280"/>
              </a:spcBef>
            </a:pPr>
            <a:r>
              <a:rPr sz="2800" dirty="0">
                <a:latin typeface="Arial"/>
                <a:cs typeface="Arial"/>
              </a:rPr>
              <a:t>C. Between both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loops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90370"/>
            <a:ext cx="6952615" cy="5088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Between loops 1 and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310"/>
              </a:spcBef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Between loops 2 and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ts val="3120"/>
              </a:lnSpc>
            </a:pPr>
            <a:r>
              <a:rPr sz="2800" dirty="0">
                <a:latin typeface="Arial"/>
                <a:cs typeface="Arial"/>
              </a:rPr>
              <a:t>D.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None</a:t>
            </a:r>
            <a:endParaRPr sz="2800">
              <a:latin typeface="Arial"/>
              <a:cs typeface="Arial"/>
            </a:endParaRPr>
          </a:p>
          <a:p>
            <a:pPr marL="508000">
              <a:lnSpc>
                <a:spcPts val="2600"/>
              </a:lnSpc>
            </a:pP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#pragma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omp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parallel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for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shared(a,b,c)</a:t>
            </a:r>
            <a:r>
              <a:rPr sz="2400" spc="5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private(i)</a:t>
            </a:r>
            <a:endParaRPr sz="2400">
              <a:latin typeface="Times New Roman"/>
              <a:cs typeface="Times New Roman"/>
            </a:endParaRPr>
          </a:p>
          <a:p>
            <a:pPr marL="1422400" marR="3556635" indent="-304800">
              <a:lnSpc>
                <a:spcPts val="2900"/>
              </a:lnSpc>
              <a:spcBef>
                <a:spcPts val="40"/>
              </a:spcBef>
            </a:pP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for (i=0; i&lt;N;</a:t>
            </a:r>
            <a:r>
              <a:rPr sz="2400" spc="-10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i++) 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c[i]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=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(double)</a:t>
            </a:r>
            <a:r>
              <a:rPr sz="2400" spc="-4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  <a:p>
            <a:pPr marL="1117600" marR="5080" indent="-609600">
              <a:lnSpc>
                <a:spcPts val="2900"/>
              </a:lnSpc>
            </a:pP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#pragma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omp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parallel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for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shared(c) private(i) nowait 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for (i=1; i&lt;N;</a:t>
            </a:r>
            <a:r>
              <a:rPr sz="2400" spc="-10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i+=2)</a:t>
            </a:r>
            <a:endParaRPr sz="2400">
              <a:latin typeface="Times New Roman"/>
              <a:cs typeface="Times New Roman"/>
            </a:endParaRPr>
          </a:p>
          <a:p>
            <a:pPr marL="1422400">
              <a:lnSpc>
                <a:spcPts val="2760"/>
              </a:lnSpc>
            </a:pP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c[i]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=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c[i]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+</a:t>
            </a:r>
            <a:r>
              <a:rPr sz="2400" spc="-3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c[i-1]</a:t>
            </a:r>
            <a:endParaRPr sz="2400">
              <a:latin typeface="Times New Roman"/>
              <a:cs typeface="Times New Roman"/>
            </a:endParaRPr>
          </a:p>
          <a:p>
            <a:pPr marL="1117600" marR="5080" indent="-609600">
              <a:lnSpc>
                <a:spcPts val="2900"/>
              </a:lnSpc>
              <a:spcBef>
                <a:spcPts val="40"/>
              </a:spcBef>
            </a:pP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#pragma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omp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parallel </a:t>
            </a:r>
            <a:r>
              <a:rPr sz="2400" dirty="0">
                <a:solidFill>
                  <a:srgbClr val="800000"/>
                </a:solidFill>
                <a:latin typeface="Times New Roman"/>
                <a:cs typeface="Times New Roman"/>
              </a:rPr>
              <a:t>for </a:t>
            </a:r>
            <a:r>
              <a:rPr sz="2400" spc="-5" dirty="0">
                <a:solidFill>
                  <a:srgbClr val="800000"/>
                </a:solidFill>
                <a:latin typeface="Times New Roman"/>
                <a:cs typeface="Times New Roman"/>
              </a:rPr>
              <a:t>shared(c) private(i) nowait 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for (i=2; i&lt;N;</a:t>
            </a:r>
            <a:r>
              <a:rPr sz="2400" spc="-10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i+=2)</a:t>
            </a:r>
            <a:endParaRPr sz="2400">
              <a:latin typeface="Times New Roman"/>
              <a:cs typeface="Times New Roman"/>
            </a:endParaRPr>
          </a:p>
          <a:p>
            <a:pPr marL="1422400">
              <a:lnSpc>
                <a:spcPts val="2800"/>
              </a:lnSpc>
            </a:pP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c[i]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=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c[i] </a:t>
            </a:r>
            <a:r>
              <a:rPr sz="2400" dirty="0">
                <a:solidFill>
                  <a:srgbClr val="000090"/>
                </a:solidFill>
                <a:latin typeface="Times New Roman"/>
                <a:cs typeface="Times New Roman"/>
              </a:rPr>
              <a:t>+</a:t>
            </a:r>
            <a:r>
              <a:rPr sz="2400" spc="-3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90"/>
                </a:solidFill>
                <a:latin typeface="Times New Roman"/>
                <a:cs typeface="Times New Roman"/>
              </a:rPr>
              <a:t>c[i-1]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199" y="2590800"/>
            <a:ext cx="3886200" cy="457200"/>
          </a:xfrm>
          <a:custGeom>
            <a:avLst/>
            <a:gdLst/>
            <a:ahLst/>
            <a:cxnLst/>
            <a:rect l="l" t="t" r="r" b="b"/>
            <a:pathLst>
              <a:path w="3886200" h="457200">
                <a:moveTo>
                  <a:pt x="0" y="0"/>
                </a:moveTo>
                <a:lnTo>
                  <a:pt x="3886198" y="0"/>
                </a:lnTo>
                <a:lnTo>
                  <a:pt x="3886198" y="457200"/>
                </a:lnTo>
                <a:lnTo>
                  <a:pt x="0" y="457200"/>
                </a:lnTo>
                <a:lnTo>
                  <a:pt x="0" y="0"/>
                </a:lnTo>
                <a:close/>
              </a:path>
            </a:pathLst>
          </a:custGeom>
          <a:solidFill>
            <a:srgbClr val="FFFB00">
              <a:alpha val="4587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23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  <p:extLst>
      <p:ext uri="{BB962C8B-B14F-4D97-AF65-F5344CB8AC3E}">
        <p14:creationId xmlns:p14="http://schemas.microsoft.com/office/powerpoint/2010/main" val="1014352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9002" y="449581"/>
            <a:ext cx="7045325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90"/>
                </a:solidFill>
              </a:rPr>
              <a:t>Exercise: removing data</a:t>
            </a:r>
            <a:r>
              <a:rPr spc="-15" dirty="0">
                <a:solidFill>
                  <a:srgbClr val="000090"/>
                </a:solidFill>
              </a:rPr>
              <a:t> </a:t>
            </a:r>
            <a:r>
              <a:rPr spc="-5" dirty="0">
                <a:solidFill>
                  <a:srgbClr val="000090"/>
                </a:solidFill>
              </a:rPr>
              <a:t>dependencies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5539" y="1209040"/>
            <a:ext cx="7468870" cy="144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D0D0D"/>
                </a:solidFill>
                <a:latin typeface="Times New Roman"/>
                <a:cs typeface="Times New Roman"/>
              </a:rPr>
              <a:t>How </a:t>
            </a:r>
            <a:r>
              <a:rPr sz="3200" spc="-5" dirty="0">
                <a:solidFill>
                  <a:srgbClr val="0D0D0D"/>
                </a:solidFill>
                <a:latin typeface="Times New Roman"/>
                <a:cs typeface="Times New Roman"/>
              </a:rPr>
              <a:t>can </a:t>
            </a:r>
            <a:r>
              <a:rPr sz="3200" dirty="0">
                <a:solidFill>
                  <a:srgbClr val="0D0D0D"/>
                </a:solidFill>
                <a:latin typeface="Times New Roman"/>
                <a:cs typeface="Times New Roman"/>
              </a:rPr>
              <a:t>we </a:t>
            </a:r>
            <a:r>
              <a:rPr sz="3200" spc="-5" dirty="0">
                <a:solidFill>
                  <a:srgbClr val="0D0D0D"/>
                </a:solidFill>
                <a:latin typeface="Times New Roman"/>
                <a:cs typeface="Times New Roman"/>
              </a:rPr>
              <a:t>split this loop into </a:t>
            </a:r>
            <a:r>
              <a:rPr sz="3200" dirty="0">
                <a:solidFill>
                  <a:srgbClr val="0D0D0D"/>
                </a:solidFill>
                <a:latin typeface="Times New Roman"/>
                <a:cs typeface="Times New Roman"/>
              </a:rPr>
              <a:t>2 </a:t>
            </a:r>
            <a:r>
              <a:rPr sz="3200" spc="-5" dirty="0">
                <a:solidFill>
                  <a:srgbClr val="0D0D0D"/>
                </a:solidFill>
                <a:latin typeface="Times New Roman"/>
                <a:cs typeface="Times New Roman"/>
              </a:rPr>
              <a:t>loops  </a:t>
            </a:r>
            <a:r>
              <a:rPr sz="3200" dirty="0">
                <a:solidFill>
                  <a:srgbClr val="0D0D0D"/>
                </a:solidFill>
                <a:latin typeface="Times New Roman"/>
                <a:cs typeface="Times New Roman"/>
              </a:rPr>
              <a:t>so </a:t>
            </a:r>
            <a:r>
              <a:rPr sz="3200" spc="-5" dirty="0">
                <a:solidFill>
                  <a:srgbClr val="0D0D0D"/>
                </a:solidFill>
                <a:latin typeface="Times New Roman"/>
                <a:cs typeface="Times New Roman"/>
              </a:rPr>
              <a:t>that each loop parallelizes, </a:t>
            </a:r>
            <a:r>
              <a:rPr lang="en-US" sz="3200" spc="-5" dirty="0">
                <a:solidFill>
                  <a:srgbClr val="0D0D0D"/>
                </a:solidFill>
                <a:latin typeface="Times New Roman"/>
                <a:cs typeface="Times New Roman"/>
              </a:rPr>
              <a:t>and </a:t>
            </a:r>
            <a:r>
              <a:rPr sz="3200" spc="-5" dirty="0">
                <a:solidFill>
                  <a:srgbClr val="0D0D0D"/>
                </a:solidFill>
                <a:latin typeface="Times New Roman"/>
                <a:cs typeface="Times New Roman"/>
              </a:rPr>
              <a:t>the result it  correct?</a:t>
            </a:r>
            <a:r>
              <a:rPr lang="en-US" sz="3200" spc="-5" dirty="0">
                <a:solidFill>
                  <a:srgbClr val="0D0D0D"/>
                </a:solidFill>
                <a:latin typeface="Times New Roman"/>
                <a:cs typeface="Times New Roman"/>
              </a:rPr>
              <a:t>`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2739" y="2734564"/>
            <a:ext cx="2545715" cy="951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10" dirty="0">
                <a:latin typeface="Webdings"/>
                <a:cs typeface="Webdings"/>
              </a:rPr>
              <a:t></a:t>
            </a:r>
            <a:r>
              <a:rPr sz="195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B</a:t>
            </a:r>
            <a:r>
              <a:rPr sz="2800" spc="-3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initially: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950" spc="10" dirty="0">
                <a:latin typeface="Webdings"/>
                <a:cs typeface="Webdings"/>
              </a:rPr>
              <a:t></a:t>
            </a:r>
            <a:r>
              <a:rPr sz="195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B on 1</a:t>
            </a:r>
            <a:r>
              <a:rPr sz="2800" spc="-3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thread: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17637" y="2734564"/>
            <a:ext cx="3783965" cy="951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485">
              <a:lnSpc>
                <a:spcPct val="100000"/>
              </a:lnSpc>
              <a:tabLst>
                <a:tab pos="565150" algn="l"/>
                <a:tab pos="1059815" algn="l"/>
                <a:tab pos="1554480" algn="l"/>
                <a:tab pos="2049145" algn="l"/>
                <a:tab pos="2543810" algn="l"/>
                <a:tab pos="3037840" algn="l"/>
                <a:tab pos="3532504" algn="l"/>
              </a:tabLst>
            </a:pPr>
            <a:r>
              <a:rPr sz="2800" dirty="0">
                <a:solidFill>
                  <a:srgbClr val="800000"/>
                </a:solidFill>
                <a:latin typeface="Arial"/>
                <a:cs typeface="Arial"/>
              </a:rPr>
              <a:t>0	1	2	3	4	5	6	7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  <a:tabLst>
                <a:tab pos="506730" algn="l"/>
                <a:tab pos="1001394" algn="l"/>
                <a:tab pos="1496060" algn="l"/>
                <a:tab pos="1891664" algn="l"/>
              </a:tabLst>
            </a:pPr>
            <a:r>
              <a:rPr sz="2800" dirty="0">
                <a:solidFill>
                  <a:srgbClr val="800000"/>
                </a:solidFill>
                <a:latin typeface="Arial"/>
                <a:cs typeface="Arial"/>
              </a:rPr>
              <a:t>7	7	7	7	</a:t>
            </a:r>
            <a:r>
              <a:rPr sz="2800" spc="-5" dirty="0">
                <a:solidFill>
                  <a:srgbClr val="800000"/>
                </a:solidFill>
                <a:latin typeface="Arial"/>
                <a:cs typeface="Arial"/>
              </a:rPr>
              <a:t>11 12 13</a:t>
            </a:r>
            <a:r>
              <a:rPr sz="2800" spc="-7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800000"/>
                </a:solidFill>
                <a:latin typeface="Arial"/>
                <a:cs typeface="Arial"/>
              </a:rPr>
              <a:t>14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5539" y="3737335"/>
            <a:ext cx="5659755" cy="1296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1800"/>
              </a:lnSpc>
              <a:tabLst>
                <a:tab pos="1089025" algn="l"/>
              </a:tabLst>
            </a:pPr>
            <a:r>
              <a:rPr sz="2600" dirty="0">
                <a:solidFill>
                  <a:srgbClr val="C00000"/>
                </a:solidFill>
                <a:latin typeface="Arial"/>
                <a:cs typeface="Arial"/>
              </a:rPr>
              <a:t>#pragma omp parallel for shared</a:t>
            </a:r>
            <a:r>
              <a:rPr sz="2600" spc="-11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C00000"/>
                </a:solidFill>
                <a:latin typeface="Arial"/>
                <a:cs typeface="Arial"/>
              </a:rPr>
              <a:t>(N,B)  for i	= 0 to</a:t>
            </a:r>
            <a:r>
              <a:rPr sz="2600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C00000"/>
                </a:solidFill>
                <a:latin typeface="Arial"/>
                <a:cs typeface="Arial"/>
              </a:rPr>
              <a:t>N-1</a:t>
            </a:r>
            <a:endParaRPr sz="2600">
              <a:latin typeface="Arial"/>
              <a:cs typeface="Arial"/>
            </a:endParaRPr>
          </a:p>
          <a:p>
            <a:pPr marL="562610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solidFill>
                  <a:srgbClr val="C00000"/>
                </a:solidFill>
                <a:latin typeface="Arial"/>
                <a:cs typeface="Arial"/>
              </a:rPr>
              <a:t>B[i] +=</a:t>
            </a:r>
            <a:r>
              <a:rPr sz="2600" spc="-1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C00000"/>
                </a:solidFill>
                <a:latin typeface="Arial"/>
                <a:cs typeface="Arial"/>
              </a:rPr>
              <a:t>B[N-1-i];</a:t>
            </a:r>
            <a:endParaRPr sz="26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479295" y="5096440"/>
          <a:ext cx="5075638" cy="1020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5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032">
                <a:tc>
                  <a:txBody>
                    <a:bodyPr/>
                    <a:lstStyle/>
                    <a:p>
                      <a:pPr marL="31750">
                        <a:lnSpc>
                          <a:spcPts val="2210"/>
                        </a:lnSpc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B[0] +=</a:t>
                      </a:r>
                      <a:r>
                        <a:rPr sz="20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B[7],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0"/>
                        </a:lnSpc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B[1] +=</a:t>
                      </a:r>
                      <a:r>
                        <a:rPr sz="20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B[6],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210"/>
                        </a:lnSpc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B[2] +=</a:t>
                      </a:r>
                      <a:r>
                        <a:rPr sz="20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B[5]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B[3] +=</a:t>
                      </a:r>
                      <a:r>
                        <a:rPr sz="20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B[4],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B[4] +=</a:t>
                      </a:r>
                      <a:r>
                        <a:rPr sz="20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B[3],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B[5] +=</a:t>
                      </a:r>
                      <a:r>
                        <a:rPr sz="20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B[2]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03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B[6] +=</a:t>
                      </a:r>
                      <a:r>
                        <a:rPr sz="20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B[1],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R="6286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B[7] +=</a:t>
                      </a:r>
                      <a:r>
                        <a:rPr sz="20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B[0]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7693580" y="3810000"/>
            <a:ext cx="1145618" cy="862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24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9264" y="449581"/>
            <a:ext cx="2845435" cy="529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170"/>
              </a:lnSpc>
            </a:pPr>
            <a:r>
              <a:rPr spc="-5" dirty="0">
                <a:solidFill>
                  <a:srgbClr val="000090"/>
                </a:solidFill>
              </a:rPr>
              <a:t>Splitting </a:t>
            </a:r>
            <a:r>
              <a:rPr dirty="0">
                <a:solidFill>
                  <a:srgbClr val="000090"/>
                </a:solidFill>
              </a:rPr>
              <a:t>a</a:t>
            </a:r>
            <a:r>
              <a:rPr spc="-65" dirty="0">
                <a:solidFill>
                  <a:srgbClr val="000090"/>
                </a:solidFill>
              </a:rPr>
              <a:t> </a:t>
            </a:r>
            <a:r>
              <a:rPr spc="-5" dirty="0">
                <a:solidFill>
                  <a:srgbClr val="000090"/>
                </a:solidFill>
              </a:rPr>
              <a:t>loop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1739" y="979170"/>
            <a:ext cx="6172200" cy="1531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367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For </a:t>
            </a:r>
            <a:r>
              <a:rPr sz="3200" spc="-5" dirty="0">
                <a:latin typeface="Times New Roman"/>
                <a:cs typeface="Times New Roman"/>
              </a:rPr>
              <a:t>iterations </a:t>
            </a:r>
            <a:r>
              <a:rPr sz="3200" spc="-5" dirty="0">
                <a:latin typeface="Arial"/>
                <a:cs typeface="Arial"/>
              </a:rPr>
              <a:t>i=N/2+1 to </a:t>
            </a:r>
            <a:r>
              <a:rPr sz="3200" dirty="0">
                <a:latin typeface="Arial"/>
                <a:cs typeface="Arial"/>
              </a:rPr>
              <a:t>N,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B[N-i]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20"/>
              </a:lnSpc>
            </a:pPr>
            <a:r>
              <a:rPr sz="3200" spc="-5" dirty="0">
                <a:latin typeface="Times New Roman"/>
                <a:cs typeface="Times New Roman"/>
              </a:rPr>
              <a:t>reference newly computed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data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All </a:t>
            </a:r>
            <a:r>
              <a:rPr sz="3200" spc="-5" dirty="0">
                <a:latin typeface="Arial"/>
                <a:cs typeface="Arial"/>
              </a:rPr>
              <a:t>others reference </a:t>
            </a:r>
            <a:r>
              <a:rPr sz="3200" dirty="0">
                <a:latin typeface="Arial"/>
                <a:cs typeface="Arial"/>
              </a:rPr>
              <a:t>“old”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data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1739" y="2607055"/>
            <a:ext cx="2704465" cy="1091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B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initially: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Correct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result: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05446" y="2607055"/>
            <a:ext cx="4321175" cy="1089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ct val="100000"/>
              </a:lnSpc>
              <a:tabLst>
                <a:tab pos="600710" algn="l"/>
                <a:tab pos="1166495" algn="l"/>
                <a:tab pos="1731645" algn="l"/>
                <a:tab pos="2296795" algn="l"/>
                <a:tab pos="2861945" algn="l"/>
                <a:tab pos="3427095" algn="l"/>
                <a:tab pos="3992245" algn="l"/>
              </a:tabLst>
            </a:pPr>
            <a:r>
              <a:rPr sz="3200" dirty="0">
                <a:solidFill>
                  <a:srgbClr val="800000"/>
                </a:solidFill>
                <a:latin typeface="Arial"/>
                <a:cs typeface="Arial"/>
              </a:rPr>
              <a:t>0	1	2	3	4	5	6	7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  <a:tabLst>
                <a:tab pos="577850" algn="l"/>
                <a:tab pos="1143000" algn="l"/>
                <a:tab pos="1708150" algn="l"/>
                <a:tab pos="2160270" algn="l"/>
              </a:tabLst>
            </a:pPr>
            <a:r>
              <a:rPr sz="3200" dirty="0">
                <a:solidFill>
                  <a:srgbClr val="800000"/>
                </a:solidFill>
                <a:latin typeface="Arial"/>
                <a:cs typeface="Arial"/>
              </a:rPr>
              <a:t>7	7	7	7	</a:t>
            </a:r>
            <a:r>
              <a:rPr sz="3200" spc="-5" dirty="0">
                <a:solidFill>
                  <a:srgbClr val="800000"/>
                </a:solidFill>
                <a:latin typeface="Arial"/>
                <a:cs typeface="Arial"/>
              </a:rPr>
              <a:t>11 12 13</a:t>
            </a:r>
            <a:r>
              <a:rPr sz="3200" spc="-7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800000"/>
                </a:solidFill>
                <a:latin typeface="Arial"/>
                <a:cs typeface="Arial"/>
              </a:rPr>
              <a:t>14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09258" y="3872221"/>
            <a:ext cx="3591560" cy="2925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800"/>
              </a:lnSpc>
              <a:tabLst>
                <a:tab pos="689610" algn="l"/>
              </a:tabLst>
            </a:pPr>
            <a:r>
              <a:rPr sz="3200" spc="-5" dirty="0">
                <a:solidFill>
                  <a:srgbClr val="C00000"/>
                </a:solidFill>
                <a:latin typeface="Times New Roman"/>
                <a:cs typeface="Times New Roman"/>
              </a:rPr>
              <a:t>#pragma omp parallel  </a:t>
            </a:r>
            <a:r>
              <a:rPr sz="3200" dirty="0">
                <a:solidFill>
                  <a:srgbClr val="C00000"/>
                </a:solidFill>
                <a:latin typeface="Times New Roman"/>
                <a:cs typeface="Times New Roman"/>
              </a:rPr>
              <a:t>for	</a:t>
            </a:r>
            <a:r>
              <a:rPr sz="3200" dirty="0">
                <a:solidFill>
                  <a:srgbClr val="CE1C00"/>
                </a:solidFill>
                <a:latin typeface="Times New Roman"/>
                <a:cs typeface="Times New Roman"/>
              </a:rPr>
              <a:t>…</a:t>
            </a:r>
            <a:r>
              <a:rPr sz="3200" spc="-80" dirty="0">
                <a:solidFill>
                  <a:srgbClr val="CE1C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CE1C00"/>
                </a:solidFill>
                <a:latin typeface="Times New Roman"/>
                <a:cs typeface="Times New Roman"/>
              </a:rPr>
              <a:t>nowait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3679"/>
              </a:lnSpc>
              <a:tabLst>
                <a:tab pos="903605" algn="l"/>
              </a:tabLst>
            </a:pPr>
            <a:r>
              <a:rPr sz="3200" dirty="0">
                <a:solidFill>
                  <a:srgbClr val="800000"/>
                </a:solidFill>
                <a:latin typeface="Times New Roman"/>
                <a:cs typeface="Times New Roman"/>
              </a:rPr>
              <a:t>for i	= 0 </a:t>
            </a:r>
            <a:r>
              <a:rPr sz="3200" spc="-5" dirty="0">
                <a:solidFill>
                  <a:srgbClr val="800000"/>
                </a:solidFill>
                <a:latin typeface="Times New Roman"/>
                <a:cs typeface="Times New Roman"/>
              </a:rPr>
              <a:t>to</a:t>
            </a:r>
            <a:r>
              <a:rPr sz="3200" spc="-7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800000"/>
                </a:solidFill>
                <a:latin typeface="Times New Roman"/>
                <a:cs typeface="Times New Roman"/>
              </a:rPr>
              <a:t>N/2-1</a:t>
            </a:r>
            <a:endParaRPr sz="3200">
              <a:latin typeface="Times New Roman"/>
              <a:cs typeface="Times New Roman"/>
            </a:endParaRPr>
          </a:p>
          <a:p>
            <a:pPr marL="622300">
              <a:lnSpc>
                <a:spcPts val="3820"/>
              </a:lnSpc>
              <a:spcBef>
                <a:spcPts val="60"/>
              </a:spcBef>
            </a:pPr>
            <a:r>
              <a:rPr sz="3200" dirty="0">
                <a:solidFill>
                  <a:srgbClr val="800000"/>
                </a:solidFill>
                <a:latin typeface="Times New Roman"/>
                <a:cs typeface="Times New Roman"/>
              </a:rPr>
              <a:t>B[i] +=</a:t>
            </a:r>
            <a:r>
              <a:rPr sz="3200" spc="-1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800000"/>
                </a:solidFill>
                <a:latin typeface="Times New Roman"/>
                <a:cs typeface="Times New Roman"/>
              </a:rPr>
              <a:t>B[N-1-i];</a:t>
            </a:r>
            <a:endParaRPr sz="3200">
              <a:latin typeface="Times New Roman"/>
              <a:cs typeface="Times New Roman"/>
            </a:endParaRPr>
          </a:p>
          <a:p>
            <a:pPr marL="622300" marR="109855" indent="-609600">
              <a:lnSpc>
                <a:spcPts val="3900"/>
              </a:lnSpc>
              <a:spcBef>
                <a:spcPts val="60"/>
              </a:spcBef>
              <a:tabLst>
                <a:tab pos="903605" algn="l"/>
              </a:tabLst>
            </a:pPr>
            <a:r>
              <a:rPr sz="3200" dirty="0">
                <a:solidFill>
                  <a:srgbClr val="800000"/>
                </a:solidFill>
                <a:latin typeface="Times New Roman"/>
                <a:cs typeface="Times New Roman"/>
              </a:rPr>
              <a:t>for i	= </a:t>
            </a:r>
            <a:r>
              <a:rPr sz="3200" spc="-5" dirty="0">
                <a:solidFill>
                  <a:srgbClr val="800000"/>
                </a:solidFill>
                <a:latin typeface="Times New Roman"/>
                <a:cs typeface="Times New Roman"/>
              </a:rPr>
              <a:t>N/2+1</a:t>
            </a:r>
            <a:r>
              <a:rPr sz="3200" spc="-5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800000"/>
                </a:solidFill>
                <a:latin typeface="Times New Roman"/>
                <a:cs typeface="Times New Roman"/>
              </a:rPr>
              <a:t>to</a:t>
            </a:r>
            <a:r>
              <a:rPr sz="3200" spc="-2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800000"/>
                </a:solidFill>
                <a:latin typeface="Times New Roman"/>
                <a:cs typeface="Times New Roman"/>
              </a:rPr>
              <a:t>N-1  B[i] +=</a:t>
            </a:r>
            <a:r>
              <a:rPr sz="3200" spc="-1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800000"/>
                </a:solidFill>
                <a:latin typeface="Times New Roman"/>
                <a:cs typeface="Times New Roman"/>
              </a:rPr>
              <a:t>B[N-1-i];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34840" y="4876800"/>
            <a:ext cx="822960" cy="822960"/>
          </a:xfrm>
          <a:custGeom>
            <a:avLst/>
            <a:gdLst/>
            <a:ahLst/>
            <a:cxnLst/>
            <a:rect l="l" t="t" r="r" b="b"/>
            <a:pathLst>
              <a:path w="822960" h="822960">
                <a:moveTo>
                  <a:pt x="411478" y="0"/>
                </a:moveTo>
                <a:lnTo>
                  <a:pt x="411478" y="205739"/>
                </a:lnTo>
                <a:lnTo>
                  <a:pt x="0" y="205739"/>
                </a:lnTo>
                <a:lnTo>
                  <a:pt x="0" y="617219"/>
                </a:lnTo>
                <a:lnTo>
                  <a:pt x="411478" y="617219"/>
                </a:lnTo>
                <a:lnTo>
                  <a:pt x="411478" y="822960"/>
                </a:lnTo>
                <a:lnTo>
                  <a:pt x="822958" y="411480"/>
                </a:lnTo>
                <a:lnTo>
                  <a:pt x="411478" y="0"/>
                </a:lnTo>
                <a:close/>
              </a:path>
            </a:pathLst>
          </a:custGeom>
          <a:solidFill>
            <a:srgbClr val="043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34840" y="4876800"/>
            <a:ext cx="822960" cy="822960"/>
          </a:xfrm>
          <a:custGeom>
            <a:avLst/>
            <a:gdLst/>
            <a:ahLst/>
            <a:cxnLst/>
            <a:rect l="l" t="t" r="r" b="b"/>
            <a:pathLst>
              <a:path w="822960" h="822960">
                <a:moveTo>
                  <a:pt x="0" y="205739"/>
                </a:moveTo>
                <a:lnTo>
                  <a:pt x="411479" y="205739"/>
                </a:lnTo>
                <a:lnTo>
                  <a:pt x="411479" y="0"/>
                </a:lnTo>
                <a:lnTo>
                  <a:pt x="822959" y="411479"/>
                </a:lnTo>
                <a:lnTo>
                  <a:pt x="411479" y="822959"/>
                </a:lnTo>
                <a:lnTo>
                  <a:pt x="411479" y="617219"/>
                </a:lnTo>
                <a:lnTo>
                  <a:pt x="0" y="617219"/>
                </a:lnTo>
                <a:lnTo>
                  <a:pt x="0" y="205739"/>
                </a:lnTo>
                <a:close/>
              </a:path>
            </a:pathLst>
          </a:custGeom>
          <a:ln w="9524">
            <a:solidFill>
              <a:srgbClr val="00D2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40739" y="4780022"/>
            <a:ext cx="3147695" cy="9696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2300" marR="5080" indent="-609600">
              <a:lnSpc>
                <a:spcPts val="3800"/>
              </a:lnSpc>
              <a:tabLst>
                <a:tab pos="903605" algn="l"/>
              </a:tabLst>
            </a:pPr>
            <a:r>
              <a:rPr sz="3200" dirty="0">
                <a:solidFill>
                  <a:srgbClr val="800000"/>
                </a:solidFill>
                <a:latin typeface="Times New Roman"/>
                <a:cs typeface="Times New Roman"/>
              </a:rPr>
              <a:t>for i	= 0</a:t>
            </a:r>
            <a:r>
              <a:rPr sz="3200" spc="-6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800000"/>
                </a:solidFill>
                <a:latin typeface="Times New Roman"/>
                <a:cs typeface="Times New Roman"/>
              </a:rPr>
              <a:t>to</a:t>
            </a:r>
            <a:r>
              <a:rPr sz="3200" spc="-3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800000"/>
                </a:solidFill>
                <a:latin typeface="Times New Roman"/>
                <a:cs typeface="Times New Roman"/>
              </a:rPr>
              <a:t>N-1  B[i] +=</a:t>
            </a:r>
            <a:r>
              <a:rPr sz="3200" spc="-7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800000"/>
                </a:solidFill>
                <a:latin typeface="Times New Roman"/>
                <a:cs typeface="Times New Roman"/>
              </a:rPr>
              <a:t>B[N-i];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25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7C11A-06C9-43C8-85B3-AD19C43DA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2769989"/>
          </a:xfrm>
        </p:spPr>
        <p:txBody>
          <a:bodyPr/>
          <a:lstStyle/>
          <a:p>
            <a:pPr algn="ctr"/>
            <a:r>
              <a:rPr lang="en-US" dirty="0"/>
              <a:t>14-513/18-613: Computer Systems</a:t>
            </a:r>
            <a:br>
              <a:rPr lang="en-US" dirty="0"/>
            </a:br>
            <a:r>
              <a:rPr lang="en-US" dirty="0"/>
              <a:t>Lecture 28, Summer 2020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Another Model for Parallelism: OpenMP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773A9-EE69-427F-B55C-AA27E784496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133600" y="4572000"/>
            <a:ext cx="7040880" cy="369332"/>
          </a:xfrm>
        </p:spPr>
        <p:txBody>
          <a:bodyPr/>
          <a:lstStyle/>
          <a:p>
            <a:r>
              <a:rPr lang="en-US" dirty="0"/>
              <a:t>Slide Credit: Scott Baden, CSE 260, CSE, UCSD</a:t>
            </a:r>
          </a:p>
        </p:txBody>
      </p:sp>
    </p:spTree>
    <p:extLst>
      <p:ext uri="{BB962C8B-B14F-4D97-AF65-F5344CB8AC3E}">
        <p14:creationId xmlns:p14="http://schemas.microsoft.com/office/powerpoint/2010/main" val="8576627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1989" y="415449"/>
            <a:ext cx="4318000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90"/>
                </a:solidFill>
              </a:rPr>
              <a:t>Reductions in</a:t>
            </a:r>
            <a:r>
              <a:rPr spc="-35" dirty="0">
                <a:solidFill>
                  <a:srgbClr val="000090"/>
                </a:solidFill>
              </a:rPr>
              <a:t> </a:t>
            </a:r>
            <a:r>
              <a:rPr spc="-5" dirty="0">
                <a:solidFill>
                  <a:srgbClr val="000090"/>
                </a:solidFill>
              </a:rPr>
              <a:t>OpenMP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17599" y="1009015"/>
            <a:ext cx="8060055" cy="5749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33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In some </a:t>
            </a:r>
            <a:r>
              <a:rPr sz="2800" spc="-5" dirty="0">
                <a:latin typeface="Times New Roman"/>
                <a:cs typeface="Times New Roman"/>
              </a:rPr>
              <a:t>applications, </a:t>
            </a:r>
            <a:r>
              <a:rPr sz="2800" dirty="0">
                <a:latin typeface="Times New Roman"/>
                <a:cs typeface="Times New Roman"/>
              </a:rPr>
              <a:t>we </a:t>
            </a:r>
            <a:r>
              <a:rPr sz="2800" spc="-5" dirty="0">
                <a:latin typeface="Times New Roman"/>
                <a:cs typeface="Times New Roman"/>
              </a:rPr>
              <a:t>reduce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collection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values  </a:t>
            </a:r>
            <a:r>
              <a:rPr sz="2800" dirty="0">
                <a:latin typeface="Times New Roman"/>
                <a:cs typeface="Times New Roman"/>
              </a:rPr>
              <a:t>down to a single </a:t>
            </a:r>
            <a:r>
              <a:rPr sz="2800" spc="-5" dirty="0">
                <a:latin typeface="Times New Roman"/>
                <a:cs typeface="Times New Roman"/>
              </a:rPr>
              <a:t>global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value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ts val="2820"/>
              </a:lnSpc>
            </a:pPr>
            <a:r>
              <a:rPr sz="1650" spc="30" dirty="0">
                <a:latin typeface="Webdings"/>
                <a:cs typeface="Webdings"/>
              </a:rPr>
              <a:t>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Taking </a:t>
            </a:r>
            <a:r>
              <a:rPr sz="2400" dirty="0">
                <a:latin typeface="Times New Roman"/>
                <a:cs typeface="Times New Roman"/>
              </a:rPr>
              <a:t>the sum of a list of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numbers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ts val="2840"/>
              </a:lnSpc>
              <a:spcBef>
                <a:spcPts val="20"/>
              </a:spcBef>
            </a:pPr>
            <a:r>
              <a:rPr sz="1650" spc="30" dirty="0">
                <a:latin typeface="Webdings"/>
                <a:cs typeface="Webdings"/>
              </a:rPr>
              <a:t>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Decoding when Odd/Even </a:t>
            </a:r>
            <a:r>
              <a:rPr sz="2400" dirty="0">
                <a:latin typeface="Times New Roman"/>
                <a:cs typeface="Times New Roman"/>
              </a:rPr>
              <a:t>sort </a:t>
            </a:r>
            <a:r>
              <a:rPr sz="2400" spc="-5" dirty="0">
                <a:latin typeface="Times New Roman"/>
                <a:cs typeface="Times New Roman"/>
              </a:rPr>
              <a:t>has finished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332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OpenMP avoids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need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an explicit serial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section</a:t>
            </a:r>
            <a:endParaRPr sz="2800">
              <a:latin typeface="Times New Roman"/>
              <a:cs typeface="Times New Roman"/>
            </a:endParaRPr>
          </a:p>
          <a:p>
            <a:pPr marL="218440" marR="3166110">
              <a:lnSpc>
                <a:spcPct val="107500"/>
              </a:lnSpc>
              <a:spcBef>
                <a:spcPts val="434"/>
              </a:spcBef>
              <a:tabLst>
                <a:tab pos="946150" algn="l"/>
              </a:tabLst>
            </a:pPr>
            <a:r>
              <a:rPr sz="2000" spc="-5" dirty="0">
                <a:solidFill>
                  <a:srgbClr val="262699"/>
                </a:solidFill>
                <a:latin typeface="Lucida Sans Unicode"/>
                <a:cs typeface="Lucida Sans Unicode"/>
              </a:rPr>
              <a:t>int	Sweep(int *Keys, int N, int</a:t>
            </a:r>
            <a:r>
              <a:rPr sz="2000" spc="-10" dirty="0">
                <a:solidFill>
                  <a:srgbClr val="2626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OE,</a:t>
            </a:r>
            <a:r>
              <a:rPr sz="2000" spc="-10" dirty="0">
                <a:solidFill>
                  <a:srgbClr val="2626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){  bool done =</a:t>
            </a:r>
            <a:r>
              <a:rPr sz="2000" spc="-100" dirty="0">
                <a:solidFill>
                  <a:srgbClr val="2626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true;</a:t>
            </a:r>
            <a:endParaRPr sz="2000">
              <a:latin typeface="Lucida Sans Unicode"/>
              <a:cs typeface="Lucida Sans Unicode"/>
            </a:endParaRPr>
          </a:p>
          <a:p>
            <a:pPr marL="218440">
              <a:lnSpc>
                <a:spcPct val="100000"/>
              </a:lnSpc>
              <a:spcBef>
                <a:spcPts val="270"/>
              </a:spcBef>
            </a:pPr>
            <a:r>
              <a:rPr sz="1800" spc="-5" dirty="0">
                <a:solidFill>
                  <a:srgbClr val="262699"/>
                </a:solidFill>
                <a:latin typeface="Lucida Sans Unicode"/>
                <a:cs typeface="Lucida Sans Unicode"/>
              </a:rPr>
              <a:t>#pragma omp parallel for</a:t>
            </a:r>
            <a:r>
              <a:rPr sz="1800" spc="20" dirty="0">
                <a:solidFill>
                  <a:srgbClr val="262699"/>
                </a:solidFill>
                <a:latin typeface="Lucida Sans Unicode"/>
                <a:cs typeface="Lucida Sans Unicode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reduction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(&amp;:done)</a:t>
            </a:r>
            <a:endParaRPr sz="1800">
              <a:latin typeface="Lucida Sans Unicode"/>
              <a:cs typeface="Lucida Sans Unicode"/>
            </a:endParaRPr>
          </a:p>
          <a:p>
            <a:pPr marL="861060" marR="3601720" indent="-241300">
              <a:lnSpc>
                <a:spcPts val="2700"/>
              </a:lnSpc>
              <a:spcBef>
                <a:spcPts val="5"/>
              </a:spcBef>
            </a:pP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for </a:t>
            </a:r>
            <a:r>
              <a:rPr sz="2000" spc="-5" dirty="0">
                <a:solidFill>
                  <a:srgbClr val="262699"/>
                </a:solidFill>
                <a:latin typeface="Lucida Sans Unicode"/>
                <a:cs typeface="Lucida Sans Unicode"/>
              </a:rPr>
              <a:t>(int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i = OE; i &lt; </a:t>
            </a:r>
            <a:r>
              <a:rPr sz="2000" spc="-5" dirty="0">
                <a:solidFill>
                  <a:srgbClr val="262699"/>
                </a:solidFill>
                <a:latin typeface="Lucida Sans Unicode"/>
                <a:cs typeface="Lucida Sans Unicode"/>
              </a:rPr>
              <a:t>N-1;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i+=2)</a:t>
            </a:r>
            <a:r>
              <a:rPr sz="2000" spc="-85" dirty="0">
                <a:solidFill>
                  <a:srgbClr val="2626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{  if </a:t>
            </a:r>
            <a:r>
              <a:rPr sz="2000" spc="-5" dirty="0">
                <a:solidFill>
                  <a:srgbClr val="262699"/>
                </a:solidFill>
                <a:latin typeface="Lucida Sans Unicode"/>
                <a:cs typeface="Lucida Sans Unicode"/>
              </a:rPr>
              <a:t>(Keys[i]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&gt;</a:t>
            </a:r>
            <a:r>
              <a:rPr sz="2000" spc="-75" dirty="0">
                <a:solidFill>
                  <a:srgbClr val="2626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Keys[i+1]){</a:t>
            </a:r>
            <a:endParaRPr sz="2000">
              <a:latin typeface="Lucida Sans Unicode"/>
              <a:cs typeface="Lucida Sans Unicode"/>
            </a:endParaRPr>
          </a:p>
          <a:p>
            <a:pPr marL="1182370">
              <a:lnSpc>
                <a:spcPct val="100000"/>
              </a:lnSpc>
              <a:spcBef>
                <a:spcPts val="60"/>
              </a:spcBef>
            </a:pPr>
            <a:r>
              <a:rPr sz="2000" spc="-5" dirty="0">
                <a:solidFill>
                  <a:srgbClr val="262699"/>
                </a:solidFill>
                <a:latin typeface="Lucida Sans Unicode"/>
                <a:cs typeface="Lucida Sans Unicode"/>
              </a:rPr>
              <a:t>Keys[i]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↔</a:t>
            </a:r>
            <a:r>
              <a:rPr sz="2000" spc="-80" dirty="0">
                <a:solidFill>
                  <a:srgbClr val="2626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Keys[i+1];</a:t>
            </a:r>
            <a:endParaRPr sz="2000">
              <a:latin typeface="Lucida Sans Unicode"/>
              <a:cs typeface="Lucida Sans Unicode"/>
            </a:endParaRPr>
          </a:p>
          <a:p>
            <a:pPr marL="1182370">
              <a:lnSpc>
                <a:spcPct val="100000"/>
              </a:lnSpc>
              <a:spcBef>
                <a:spcPts val="200"/>
              </a:spcBef>
            </a:pPr>
            <a:r>
              <a:rPr sz="2000" spc="-5" dirty="0">
                <a:solidFill>
                  <a:srgbClr val="262699"/>
                </a:solidFill>
                <a:latin typeface="Lucida Sans Unicode"/>
                <a:cs typeface="Lucida Sans Unicode"/>
              </a:rPr>
              <a:t>done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&amp;=</a:t>
            </a:r>
            <a:r>
              <a:rPr sz="2000" spc="-65" dirty="0">
                <a:solidFill>
                  <a:srgbClr val="262699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262699"/>
                </a:solidFill>
                <a:latin typeface="Lucida Sans Unicode"/>
                <a:cs typeface="Lucida Sans Unicode"/>
              </a:rPr>
              <a:t>false;</a:t>
            </a:r>
            <a:endParaRPr sz="2000">
              <a:latin typeface="Lucida Sans Unicode"/>
              <a:cs typeface="Lucida Sans Unicode"/>
            </a:endParaRPr>
          </a:p>
          <a:p>
            <a:pPr marL="861060">
              <a:lnSpc>
                <a:spcPct val="100000"/>
              </a:lnSpc>
              <a:spcBef>
                <a:spcPts val="300"/>
              </a:spcBef>
            </a:pP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}</a:t>
            </a:r>
            <a:endParaRPr sz="2000">
              <a:latin typeface="Lucida Sans Unicode"/>
              <a:cs typeface="Lucida Sans Unicode"/>
            </a:endParaRPr>
          </a:p>
          <a:p>
            <a:pPr marL="619760">
              <a:lnSpc>
                <a:spcPct val="100000"/>
              </a:lnSpc>
              <a:spcBef>
                <a:spcPts val="150"/>
              </a:spcBef>
              <a:tabLst>
                <a:tab pos="943610" algn="l"/>
              </a:tabLst>
            </a:pP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}	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//All </a:t>
            </a:r>
            <a:r>
              <a:rPr sz="2050" i="1" spc="-30" dirty="0">
                <a:solidFill>
                  <a:srgbClr val="660066"/>
                </a:solidFill>
                <a:latin typeface="Lucida Sans Unicode"/>
                <a:cs typeface="Lucida Sans Unicode"/>
              </a:rPr>
              <a:t>threads 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‘and’ their </a:t>
            </a:r>
            <a:r>
              <a:rPr sz="2050" i="1" spc="-35" dirty="0">
                <a:solidFill>
                  <a:srgbClr val="660066"/>
                </a:solidFill>
                <a:latin typeface="Lucida Sans Unicode"/>
                <a:cs typeface="Lucida Sans Unicode"/>
              </a:rPr>
              <a:t>done 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flag into </a:t>
            </a:r>
            <a:r>
              <a:rPr sz="2050" i="1" spc="-30" dirty="0">
                <a:solidFill>
                  <a:srgbClr val="660066"/>
                </a:solidFill>
                <a:latin typeface="Lucida Sans Unicode"/>
                <a:cs typeface="Lucida Sans Unicode"/>
              </a:rPr>
              <a:t>a 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local</a:t>
            </a:r>
            <a:r>
              <a:rPr sz="2050" i="1" spc="50" dirty="0">
                <a:solidFill>
                  <a:srgbClr val="660066"/>
                </a:solidFill>
                <a:latin typeface="Lucida Sans Unicode"/>
                <a:cs typeface="Lucida Sans Unicode"/>
              </a:rPr>
              <a:t> 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variable</a:t>
            </a:r>
            <a:endParaRPr sz="2050">
              <a:latin typeface="Lucida Sans Unicode"/>
              <a:cs typeface="Lucida Sans Unicode"/>
            </a:endParaRPr>
          </a:p>
          <a:p>
            <a:pPr marL="55244" algn="ctr">
              <a:lnSpc>
                <a:spcPct val="100000"/>
              </a:lnSpc>
              <a:spcBef>
                <a:spcPts val="235"/>
              </a:spcBef>
            </a:pPr>
            <a:r>
              <a:rPr sz="2050" i="1" spc="-30" dirty="0">
                <a:solidFill>
                  <a:srgbClr val="660066"/>
                </a:solidFill>
                <a:latin typeface="Lucida Sans Unicode"/>
                <a:cs typeface="Lucida Sans Unicode"/>
              </a:rPr>
              <a:t>// and 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store </a:t>
            </a:r>
            <a:r>
              <a:rPr sz="2050" i="1" spc="-30" dirty="0">
                <a:solidFill>
                  <a:srgbClr val="660066"/>
                </a:solidFill>
                <a:latin typeface="Lucida Sans Unicode"/>
                <a:cs typeface="Lucida Sans Unicode"/>
              </a:rPr>
              <a:t>the accumulated value 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into </a:t>
            </a:r>
            <a:r>
              <a:rPr sz="2050" i="1" spc="-30" dirty="0">
                <a:solidFill>
                  <a:srgbClr val="660066"/>
                </a:solidFill>
                <a:latin typeface="Lucida Sans Unicode"/>
                <a:cs typeface="Lucida Sans Unicode"/>
              </a:rPr>
              <a:t>the</a:t>
            </a:r>
            <a:r>
              <a:rPr sz="2050" i="1" spc="25" dirty="0">
                <a:solidFill>
                  <a:srgbClr val="660066"/>
                </a:solidFill>
                <a:latin typeface="Lucida Sans Unicode"/>
                <a:cs typeface="Lucida Sans Unicode"/>
              </a:rPr>
              <a:t> 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global</a:t>
            </a:r>
            <a:endParaRPr sz="2050">
              <a:latin typeface="Lucida Sans Unicode"/>
              <a:cs typeface="Lucida Sans Unicode"/>
            </a:endParaRPr>
          </a:p>
          <a:p>
            <a:pPr marL="539750">
              <a:lnSpc>
                <a:spcPct val="100000"/>
              </a:lnSpc>
              <a:spcBef>
                <a:spcPts val="185"/>
              </a:spcBef>
            </a:pP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return</a:t>
            </a:r>
            <a:r>
              <a:rPr sz="2000" spc="-100" dirty="0">
                <a:solidFill>
                  <a:srgbClr val="2626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done;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23339" y="6710679"/>
            <a:ext cx="108585" cy="378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262699"/>
                </a:solidFill>
                <a:latin typeface="Lucida Sans Unicode"/>
                <a:cs typeface="Lucida Sans Unicode"/>
              </a:rPr>
              <a:t>}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70471" y="6842759"/>
            <a:ext cx="2122805" cy="198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898989"/>
                </a:solidFill>
                <a:latin typeface="Times New Roman"/>
                <a:cs typeface="Times New Roman"/>
              </a:rPr>
              <a:t>Scott B. Baden / CSE 160 / </a:t>
            </a:r>
            <a:r>
              <a:rPr sz="1200" spc="-25" dirty="0">
                <a:solidFill>
                  <a:srgbClr val="898989"/>
                </a:solidFill>
                <a:latin typeface="Times New Roman"/>
                <a:cs typeface="Times New Roman"/>
              </a:rPr>
              <a:t>Wi</a:t>
            </a:r>
            <a:r>
              <a:rPr sz="1200" spc="-125" dirty="0">
                <a:solidFill>
                  <a:srgbClr val="898989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898989"/>
                </a:solidFill>
                <a:latin typeface="Times New Roman"/>
                <a:cs typeface="Times New Roman"/>
              </a:rPr>
              <a:t>'16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38538" y="6751320"/>
            <a:ext cx="203200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26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27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1989" y="415449"/>
            <a:ext cx="4318000" cy="508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004"/>
              </a:lnSpc>
            </a:pPr>
            <a:r>
              <a:rPr spc="-5" dirty="0">
                <a:solidFill>
                  <a:srgbClr val="000090"/>
                </a:solidFill>
              </a:rPr>
              <a:t>Reductions in</a:t>
            </a:r>
            <a:r>
              <a:rPr spc="-35" dirty="0">
                <a:solidFill>
                  <a:srgbClr val="000090"/>
                </a:solidFill>
              </a:rPr>
              <a:t> </a:t>
            </a:r>
            <a:r>
              <a:rPr spc="-5" dirty="0">
                <a:solidFill>
                  <a:srgbClr val="000090"/>
                </a:solidFill>
              </a:rPr>
              <a:t>OpenMP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0139" y="924004"/>
            <a:ext cx="8060055" cy="5835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3015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In some </a:t>
            </a:r>
            <a:r>
              <a:rPr sz="2800" spc="-5" dirty="0">
                <a:latin typeface="Times New Roman"/>
                <a:cs typeface="Times New Roman"/>
              </a:rPr>
              <a:t>applications, </a:t>
            </a:r>
            <a:r>
              <a:rPr sz="2800" dirty="0">
                <a:latin typeface="Times New Roman"/>
                <a:cs typeface="Times New Roman"/>
              </a:rPr>
              <a:t>we </a:t>
            </a:r>
            <a:r>
              <a:rPr sz="2800" spc="-5" dirty="0">
                <a:latin typeface="Times New Roman"/>
                <a:cs typeface="Times New Roman"/>
              </a:rPr>
              <a:t>reduce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collection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values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ts val="3329"/>
              </a:lnSpc>
            </a:pPr>
            <a:r>
              <a:rPr sz="2800" dirty="0">
                <a:latin typeface="Times New Roman"/>
                <a:cs typeface="Times New Roman"/>
              </a:rPr>
              <a:t>down to a single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value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0"/>
              </a:spcBef>
            </a:pPr>
            <a:r>
              <a:rPr sz="1650" spc="30" dirty="0">
                <a:latin typeface="Webdings"/>
                <a:cs typeface="Webdings"/>
              </a:rPr>
              <a:t>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Taking </a:t>
            </a:r>
            <a:r>
              <a:rPr sz="2400" dirty="0">
                <a:latin typeface="Times New Roman"/>
                <a:cs typeface="Times New Roman"/>
              </a:rPr>
              <a:t>the sum of a list of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numbers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ts val="2840"/>
              </a:lnSpc>
              <a:spcBef>
                <a:spcPts val="20"/>
              </a:spcBef>
            </a:pPr>
            <a:r>
              <a:rPr sz="1650" spc="30" dirty="0">
                <a:latin typeface="Webdings"/>
                <a:cs typeface="Webdings"/>
              </a:rPr>
              <a:t>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Decoding when Odd/Even </a:t>
            </a:r>
            <a:r>
              <a:rPr sz="2400" dirty="0">
                <a:latin typeface="Times New Roman"/>
                <a:cs typeface="Times New Roman"/>
              </a:rPr>
              <a:t>sort </a:t>
            </a:r>
            <a:r>
              <a:rPr sz="2400" spc="-5" dirty="0">
                <a:latin typeface="Times New Roman"/>
                <a:cs typeface="Times New Roman"/>
              </a:rPr>
              <a:t>has finished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332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OpenMP avoids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need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an explicit serial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section</a:t>
            </a:r>
            <a:endParaRPr sz="2800">
              <a:latin typeface="Times New Roman"/>
              <a:cs typeface="Times New Roman"/>
            </a:endParaRPr>
          </a:p>
          <a:p>
            <a:pPr marL="215900" marR="3168650">
              <a:lnSpc>
                <a:spcPct val="107500"/>
              </a:lnSpc>
              <a:spcBef>
                <a:spcPts val="1260"/>
              </a:spcBef>
              <a:tabLst>
                <a:tab pos="943610" algn="l"/>
              </a:tabLst>
            </a:pPr>
            <a:r>
              <a:rPr sz="2000" spc="-5" dirty="0">
                <a:latin typeface="Lucida Sans Unicode"/>
                <a:cs typeface="Lucida Sans Unicode"/>
              </a:rPr>
              <a:t>int	Sweep(int *Keys, int N, int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OE,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){  bool done =</a:t>
            </a:r>
            <a:r>
              <a:rPr sz="2000" spc="-10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true;</a:t>
            </a:r>
            <a:endParaRPr sz="2000">
              <a:latin typeface="Lucida Sans Unicode"/>
              <a:cs typeface="Lucida Sans Unicode"/>
            </a:endParaRPr>
          </a:p>
          <a:p>
            <a:pPr marL="215900">
              <a:lnSpc>
                <a:spcPct val="100000"/>
              </a:lnSpc>
              <a:spcBef>
                <a:spcPts val="270"/>
              </a:spcBef>
            </a:pPr>
            <a:r>
              <a:rPr sz="1800" spc="-5" dirty="0">
                <a:latin typeface="Lucida Sans Unicode"/>
                <a:cs typeface="Lucida Sans Unicode"/>
              </a:rPr>
              <a:t>#pragma omp parallel for</a:t>
            </a:r>
            <a:r>
              <a:rPr sz="1800" spc="20" dirty="0">
                <a:latin typeface="Lucida Sans Unicode"/>
                <a:cs typeface="Lucida Sans Unicode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reduction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(&amp;:done)</a:t>
            </a:r>
            <a:endParaRPr sz="1800">
              <a:latin typeface="Lucida Sans Unicode"/>
              <a:cs typeface="Lucida Sans Unicode"/>
            </a:endParaRPr>
          </a:p>
          <a:p>
            <a:pPr marL="858519" marR="3604260" indent="-241300">
              <a:lnSpc>
                <a:spcPts val="2700"/>
              </a:lnSpc>
              <a:spcBef>
                <a:spcPts val="5"/>
              </a:spcBef>
            </a:pPr>
            <a:r>
              <a:rPr sz="2000" spc="-5" dirty="0">
                <a:latin typeface="Lucida Sans Unicode"/>
                <a:cs typeface="Lucida Sans Unicode"/>
              </a:rPr>
              <a:t>for (int </a:t>
            </a:r>
            <a:r>
              <a:rPr sz="2000" dirty="0">
                <a:latin typeface="Lucida Sans Unicode"/>
                <a:cs typeface="Lucida Sans Unicode"/>
              </a:rPr>
              <a:t>i = OE; i &lt; </a:t>
            </a:r>
            <a:r>
              <a:rPr sz="2000" spc="-5" dirty="0">
                <a:latin typeface="Lucida Sans Unicode"/>
                <a:cs typeface="Lucida Sans Unicode"/>
              </a:rPr>
              <a:t>N-1; </a:t>
            </a:r>
            <a:r>
              <a:rPr sz="2000" dirty="0">
                <a:latin typeface="Lucida Sans Unicode"/>
                <a:cs typeface="Lucida Sans Unicode"/>
              </a:rPr>
              <a:t>i+=2)</a:t>
            </a:r>
            <a:r>
              <a:rPr sz="2000" spc="-7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{  if </a:t>
            </a:r>
            <a:r>
              <a:rPr sz="2000" spc="-5" dirty="0">
                <a:latin typeface="Lucida Sans Unicode"/>
                <a:cs typeface="Lucida Sans Unicode"/>
              </a:rPr>
              <a:t>(Keys[i] </a:t>
            </a:r>
            <a:r>
              <a:rPr sz="2000" dirty="0">
                <a:latin typeface="Lucida Sans Unicode"/>
                <a:cs typeface="Lucida Sans Unicode"/>
              </a:rPr>
              <a:t>&gt;</a:t>
            </a:r>
            <a:r>
              <a:rPr sz="2000" spc="-7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Keys[i+1]){</a:t>
            </a:r>
            <a:endParaRPr sz="2000">
              <a:latin typeface="Lucida Sans Unicode"/>
              <a:cs typeface="Lucida Sans Unicode"/>
            </a:endParaRPr>
          </a:p>
          <a:p>
            <a:pPr marL="1179830">
              <a:lnSpc>
                <a:spcPct val="100000"/>
              </a:lnSpc>
              <a:spcBef>
                <a:spcPts val="55"/>
              </a:spcBef>
            </a:pPr>
            <a:r>
              <a:rPr sz="2000" spc="-5" dirty="0">
                <a:latin typeface="Lucida Sans Unicode"/>
                <a:cs typeface="Lucida Sans Unicode"/>
              </a:rPr>
              <a:t>Keys[i] </a:t>
            </a:r>
            <a:r>
              <a:rPr sz="2000" dirty="0">
                <a:latin typeface="Lucida Sans Unicode"/>
                <a:cs typeface="Lucida Sans Unicode"/>
              </a:rPr>
              <a:t>↔</a:t>
            </a:r>
            <a:r>
              <a:rPr sz="2000" spc="-8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Keys[i+1];</a:t>
            </a:r>
            <a:endParaRPr sz="2000">
              <a:latin typeface="Lucida Sans Unicode"/>
              <a:cs typeface="Lucida Sans Unicode"/>
            </a:endParaRPr>
          </a:p>
          <a:p>
            <a:pPr marL="1179830">
              <a:lnSpc>
                <a:spcPct val="100000"/>
              </a:lnSpc>
              <a:spcBef>
                <a:spcPts val="195"/>
              </a:spcBef>
            </a:pPr>
            <a:r>
              <a:rPr sz="2000" spc="-5" dirty="0">
                <a:latin typeface="Lucida Sans Unicode"/>
                <a:cs typeface="Lucida Sans Unicode"/>
              </a:rPr>
              <a:t>done </a:t>
            </a:r>
            <a:r>
              <a:rPr sz="2000" dirty="0">
                <a:latin typeface="Lucida Sans Unicode"/>
                <a:cs typeface="Lucida Sans Unicode"/>
              </a:rPr>
              <a:t>&amp;=</a:t>
            </a:r>
            <a:r>
              <a:rPr sz="2000" spc="-65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false;</a:t>
            </a:r>
            <a:endParaRPr sz="2000">
              <a:latin typeface="Lucida Sans Unicode"/>
              <a:cs typeface="Lucida Sans Unicode"/>
            </a:endParaRPr>
          </a:p>
          <a:p>
            <a:pPr marL="858519">
              <a:lnSpc>
                <a:spcPct val="100000"/>
              </a:lnSpc>
              <a:spcBef>
                <a:spcPts val="295"/>
              </a:spcBef>
            </a:pPr>
            <a:r>
              <a:rPr sz="2000" dirty="0">
                <a:latin typeface="Lucida Sans Unicode"/>
                <a:cs typeface="Lucida Sans Unicode"/>
              </a:rPr>
              <a:t>}</a:t>
            </a:r>
            <a:endParaRPr sz="2000">
              <a:latin typeface="Lucida Sans Unicode"/>
              <a:cs typeface="Lucida Sans Unicode"/>
            </a:endParaRPr>
          </a:p>
          <a:p>
            <a:pPr marL="617220">
              <a:lnSpc>
                <a:spcPct val="100000"/>
              </a:lnSpc>
              <a:spcBef>
                <a:spcPts val="145"/>
              </a:spcBef>
              <a:tabLst>
                <a:tab pos="941069" algn="l"/>
              </a:tabLst>
            </a:pPr>
            <a:r>
              <a:rPr sz="2000" dirty="0">
                <a:latin typeface="Lucida Sans Unicode"/>
                <a:cs typeface="Lucida Sans Unicode"/>
              </a:rPr>
              <a:t>}	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//All </a:t>
            </a:r>
            <a:r>
              <a:rPr sz="2050" i="1" spc="-30" dirty="0">
                <a:solidFill>
                  <a:srgbClr val="660066"/>
                </a:solidFill>
                <a:latin typeface="Lucida Sans Unicode"/>
                <a:cs typeface="Lucida Sans Unicode"/>
              </a:rPr>
              <a:t>threads 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‘and’ their </a:t>
            </a:r>
            <a:r>
              <a:rPr sz="2050" i="1" spc="-35" dirty="0">
                <a:solidFill>
                  <a:srgbClr val="660066"/>
                </a:solidFill>
                <a:latin typeface="Lucida Sans Unicode"/>
                <a:cs typeface="Lucida Sans Unicode"/>
              </a:rPr>
              <a:t>done 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flag into </a:t>
            </a:r>
            <a:r>
              <a:rPr sz="2050" i="1" spc="-30" dirty="0">
                <a:solidFill>
                  <a:srgbClr val="660066"/>
                </a:solidFill>
                <a:latin typeface="Lucida Sans Unicode"/>
                <a:cs typeface="Lucida Sans Unicode"/>
              </a:rPr>
              <a:t>the 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local</a:t>
            </a:r>
            <a:r>
              <a:rPr sz="2050" i="1" spc="60" dirty="0">
                <a:solidFill>
                  <a:srgbClr val="660066"/>
                </a:solidFill>
                <a:latin typeface="Lucida Sans Unicode"/>
                <a:cs typeface="Lucida Sans Unicode"/>
              </a:rPr>
              <a:t> </a:t>
            </a:r>
            <a:r>
              <a:rPr sz="2050" i="1" spc="-25" dirty="0">
                <a:solidFill>
                  <a:srgbClr val="660066"/>
                </a:solidFill>
                <a:latin typeface="Lucida Sans Unicode"/>
                <a:cs typeface="Lucida Sans Unicode"/>
              </a:rPr>
              <a:t>variable</a:t>
            </a:r>
            <a:endParaRPr sz="2050">
              <a:latin typeface="Lucida Sans Unicode"/>
              <a:cs typeface="Lucida Sans Unicode"/>
            </a:endParaRPr>
          </a:p>
          <a:p>
            <a:pPr marL="537210">
              <a:lnSpc>
                <a:spcPct val="100000"/>
              </a:lnSpc>
              <a:spcBef>
                <a:spcPts val="285"/>
              </a:spcBef>
            </a:pPr>
            <a:r>
              <a:rPr sz="2000" dirty="0">
                <a:latin typeface="Lucida Sans Unicode"/>
                <a:cs typeface="Lucida Sans Unicode"/>
              </a:rPr>
              <a:t>return</a:t>
            </a:r>
            <a:r>
              <a:rPr sz="2000" spc="-10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done;</a:t>
            </a:r>
            <a:endParaRPr sz="2000">
              <a:latin typeface="Lucida Sans Unicode"/>
              <a:cs typeface="Lucida Sans Unicode"/>
            </a:endParaRPr>
          </a:p>
          <a:p>
            <a:pPr marL="215900">
              <a:lnSpc>
                <a:spcPct val="100000"/>
              </a:lnSpc>
              <a:spcBef>
                <a:spcPts val="195"/>
              </a:spcBef>
            </a:pPr>
            <a:r>
              <a:rPr sz="2000" dirty="0">
                <a:latin typeface="Lucida Sans Unicode"/>
                <a:cs typeface="Lucida Sans Unicode"/>
              </a:rPr>
              <a:t>}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0004" y="628438"/>
            <a:ext cx="8163559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Which functions may </a:t>
            </a:r>
            <a:r>
              <a:rPr dirty="0"/>
              <a:t>we use </a:t>
            </a:r>
            <a:r>
              <a:rPr spc="-5" dirty="0"/>
              <a:t>in </a:t>
            </a:r>
            <a:r>
              <a:rPr dirty="0"/>
              <a:t>a</a:t>
            </a:r>
            <a:r>
              <a:rPr spc="-15" dirty="0"/>
              <a:t> </a:t>
            </a:r>
            <a:r>
              <a:rPr spc="-5" dirty="0"/>
              <a:t>reduction?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4539" y="1345885"/>
            <a:ext cx="2994025" cy="1013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9300"/>
              </a:lnSpc>
              <a:tabLst>
                <a:tab pos="756920" algn="l"/>
                <a:tab pos="1501140" algn="l"/>
                <a:tab pos="2153285" algn="l"/>
                <a:tab pos="2440305" algn="l"/>
              </a:tabLst>
            </a:pP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0 </a:t>
            </a:r>
            <a:r>
              <a:rPr sz="2800" spc="5" dirty="0">
                <a:solidFill>
                  <a:srgbClr val="0000FF"/>
                </a:solidFill>
                <a:latin typeface="Arial"/>
                <a:cs typeface="Arial"/>
              </a:rPr>
              <a:t>+ 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1 </a:t>
            </a:r>
            <a:r>
              <a:rPr sz="2800" spc="5" dirty="0">
                <a:solidFill>
                  <a:srgbClr val="0000FF"/>
                </a:solidFill>
                <a:latin typeface="Arial"/>
                <a:cs typeface="Arial"/>
              </a:rPr>
              <a:t>+ ….</a:t>
            </a:r>
            <a:r>
              <a:rPr sz="28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+	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n-1 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775" baseline="-21021" dirty="0">
                <a:solidFill>
                  <a:srgbClr val="0433FF"/>
                </a:solidFill>
                <a:latin typeface="Arial"/>
                <a:cs typeface="Arial"/>
              </a:rPr>
              <a:t>0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-	a</a:t>
            </a:r>
            <a:r>
              <a:rPr sz="2775" baseline="-21021" dirty="0">
                <a:solidFill>
                  <a:srgbClr val="0433FF"/>
                </a:solidFill>
                <a:latin typeface="Arial"/>
                <a:cs typeface="Arial"/>
              </a:rPr>
              <a:t>1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-	….	-</a:t>
            </a:r>
            <a:r>
              <a:rPr sz="2800" spc="-10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n-1</a:t>
            </a:r>
            <a:endParaRPr sz="2775" baseline="-21021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4539" y="2321814"/>
            <a:ext cx="2262505" cy="50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65175" algn="l"/>
                <a:tab pos="2096770" algn="l"/>
              </a:tabLst>
            </a:pP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0</a:t>
            </a:r>
            <a:r>
              <a:rPr sz="2775" spc="315" baseline="-21021" dirty="0">
                <a:solidFill>
                  <a:srgbClr val="0433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433FF"/>
                </a:solidFill>
                <a:latin typeface="MS PGothic"/>
                <a:cs typeface="MS PGothic"/>
              </a:rPr>
              <a:t>⋀</a:t>
            </a:r>
            <a:r>
              <a:rPr sz="2000" b="1" dirty="0">
                <a:solidFill>
                  <a:srgbClr val="0433FF"/>
                </a:solidFill>
                <a:latin typeface="MS PGothic"/>
                <a:cs typeface="MS PGothic"/>
              </a:rPr>
              <a:t>	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1</a:t>
            </a:r>
            <a:r>
              <a:rPr sz="2775" spc="135" baseline="-21021" dirty="0">
                <a:solidFill>
                  <a:srgbClr val="0433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433FF"/>
                </a:solidFill>
                <a:latin typeface="MS PGothic"/>
                <a:cs typeface="MS PGothic"/>
              </a:rPr>
              <a:t>⋀</a:t>
            </a:r>
            <a:r>
              <a:rPr sz="2400" b="1" spc="-75" dirty="0">
                <a:solidFill>
                  <a:srgbClr val="0433FF"/>
                </a:solidFill>
                <a:latin typeface="MS PGothic"/>
                <a:cs typeface="MS PGothic"/>
              </a:rPr>
              <a:t>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….	</a:t>
            </a:r>
            <a:r>
              <a:rPr sz="2400" b="1" spc="-10" dirty="0">
                <a:solidFill>
                  <a:srgbClr val="0433FF"/>
                </a:solidFill>
                <a:latin typeface="MS PGothic"/>
                <a:cs typeface="MS PGothic"/>
              </a:rPr>
              <a:t>⋀</a:t>
            </a:r>
            <a:endParaRPr sz="24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09113" y="2410714"/>
            <a:ext cx="56642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5"/>
              </a:lnSpc>
            </a:pPr>
            <a:r>
              <a:rPr sz="4200" baseline="13888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50" spc="5" dirty="0">
                <a:solidFill>
                  <a:srgbClr val="0433FF"/>
                </a:solidFill>
                <a:latin typeface="Arial"/>
                <a:cs typeface="Arial"/>
              </a:rPr>
              <a:t>n-1</a:t>
            </a:r>
            <a:endParaRPr sz="1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1385570"/>
            <a:ext cx="2321560" cy="1863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Add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310"/>
              </a:spcBef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Subtract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335"/>
              </a:spcBef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Logical</a:t>
            </a:r>
            <a:r>
              <a:rPr sz="2800" spc="-25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434"/>
              </a:spcBef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A and</a:t>
            </a:r>
            <a:r>
              <a:rPr sz="2800" spc="-25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798" y="3200400"/>
            <a:ext cx="2819401" cy="505267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243840">
              <a:lnSpc>
                <a:spcPct val="100000"/>
              </a:lnSpc>
              <a:spcBef>
                <a:spcPts val="580"/>
              </a:spcBef>
            </a:pPr>
            <a:r>
              <a:rPr sz="2800" dirty="0">
                <a:latin typeface="Arial"/>
                <a:cs typeface="Arial"/>
              </a:rPr>
              <a:t>E. A</a:t>
            </a:r>
            <a:r>
              <a:rPr lang="en-US" sz="2800" dirty="0">
                <a:latin typeface="Arial"/>
                <a:cs typeface="Arial"/>
              </a:rPr>
              <a:t>,B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28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0004" y="628438"/>
            <a:ext cx="8163559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Which functions may </a:t>
            </a:r>
            <a:r>
              <a:rPr dirty="0"/>
              <a:t>we use </a:t>
            </a:r>
            <a:r>
              <a:rPr spc="-5" dirty="0"/>
              <a:t>in </a:t>
            </a:r>
            <a:r>
              <a:rPr dirty="0"/>
              <a:t>a</a:t>
            </a:r>
            <a:r>
              <a:rPr spc="-15" dirty="0"/>
              <a:t> </a:t>
            </a:r>
            <a:r>
              <a:rPr spc="-5" dirty="0"/>
              <a:t>reduction?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4539" y="1345885"/>
            <a:ext cx="2994025" cy="1013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9300"/>
              </a:lnSpc>
              <a:tabLst>
                <a:tab pos="756920" algn="l"/>
                <a:tab pos="1501140" algn="l"/>
                <a:tab pos="2153285" algn="l"/>
                <a:tab pos="2440305" algn="l"/>
              </a:tabLst>
            </a:pP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0 </a:t>
            </a:r>
            <a:r>
              <a:rPr sz="2800" spc="5" dirty="0">
                <a:solidFill>
                  <a:srgbClr val="0000FF"/>
                </a:solidFill>
                <a:latin typeface="Arial"/>
                <a:cs typeface="Arial"/>
              </a:rPr>
              <a:t>+ 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1 </a:t>
            </a:r>
            <a:r>
              <a:rPr sz="2800" spc="5" dirty="0">
                <a:solidFill>
                  <a:srgbClr val="0000FF"/>
                </a:solidFill>
                <a:latin typeface="Arial"/>
                <a:cs typeface="Arial"/>
              </a:rPr>
              <a:t>+ ….</a:t>
            </a:r>
            <a:r>
              <a:rPr sz="28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+	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n-1 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775" baseline="-21021" dirty="0">
                <a:solidFill>
                  <a:srgbClr val="0433FF"/>
                </a:solidFill>
                <a:latin typeface="Arial"/>
                <a:cs typeface="Arial"/>
              </a:rPr>
              <a:t>0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-	a</a:t>
            </a:r>
            <a:r>
              <a:rPr sz="2775" baseline="-21021" dirty="0">
                <a:solidFill>
                  <a:srgbClr val="0433FF"/>
                </a:solidFill>
                <a:latin typeface="Arial"/>
                <a:cs typeface="Arial"/>
              </a:rPr>
              <a:t>1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-	….	-</a:t>
            </a:r>
            <a:r>
              <a:rPr sz="2800" spc="-10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n-1</a:t>
            </a:r>
            <a:endParaRPr sz="2775" baseline="-21021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4539" y="2321814"/>
            <a:ext cx="2262505" cy="50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65175" algn="l"/>
                <a:tab pos="2096770" algn="l"/>
              </a:tabLst>
            </a:pP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0</a:t>
            </a:r>
            <a:r>
              <a:rPr sz="2775" spc="315" baseline="-21021" dirty="0">
                <a:solidFill>
                  <a:srgbClr val="0433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433FF"/>
                </a:solidFill>
                <a:latin typeface="MS PGothic"/>
                <a:cs typeface="MS PGothic"/>
              </a:rPr>
              <a:t>⋀</a:t>
            </a:r>
            <a:r>
              <a:rPr sz="2000" b="1" dirty="0">
                <a:solidFill>
                  <a:srgbClr val="0433FF"/>
                </a:solidFill>
                <a:latin typeface="MS PGothic"/>
                <a:cs typeface="MS PGothic"/>
              </a:rPr>
              <a:t>	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775" spc="7" baseline="-21021" dirty="0">
                <a:solidFill>
                  <a:srgbClr val="0433FF"/>
                </a:solidFill>
                <a:latin typeface="Arial"/>
                <a:cs typeface="Arial"/>
              </a:rPr>
              <a:t>1</a:t>
            </a:r>
            <a:r>
              <a:rPr sz="2775" spc="135" baseline="-21021" dirty="0">
                <a:solidFill>
                  <a:srgbClr val="0433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433FF"/>
                </a:solidFill>
                <a:latin typeface="MS PGothic"/>
                <a:cs typeface="MS PGothic"/>
              </a:rPr>
              <a:t>⋀</a:t>
            </a:r>
            <a:r>
              <a:rPr sz="2400" b="1" spc="-75" dirty="0">
                <a:solidFill>
                  <a:srgbClr val="0433FF"/>
                </a:solidFill>
                <a:latin typeface="MS PGothic"/>
                <a:cs typeface="MS PGothic"/>
              </a:rPr>
              <a:t>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….	</a:t>
            </a:r>
            <a:r>
              <a:rPr sz="2400" b="1" spc="-10" dirty="0">
                <a:solidFill>
                  <a:srgbClr val="0433FF"/>
                </a:solidFill>
                <a:latin typeface="MS PGothic"/>
                <a:cs typeface="MS PGothic"/>
              </a:rPr>
              <a:t>⋀</a:t>
            </a:r>
            <a:endParaRPr sz="24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09113" y="2410714"/>
            <a:ext cx="56642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5"/>
              </a:lnSpc>
            </a:pPr>
            <a:r>
              <a:rPr sz="4200" baseline="13888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50" spc="5" dirty="0">
                <a:solidFill>
                  <a:srgbClr val="0433FF"/>
                </a:solidFill>
                <a:latin typeface="Arial"/>
                <a:cs typeface="Arial"/>
              </a:rPr>
              <a:t>n-1</a:t>
            </a:r>
            <a:endParaRPr sz="1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1385570"/>
            <a:ext cx="2321560" cy="1863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Add</a:t>
            </a:r>
          </a:p>
          <a:p>
            <a:pPr marL="469900" indent="-457200">
              <a:lnSpc>
                <a:spcPct val="100000"/>
              </a:lnSpc>
              <a:spcBef>
                <a:spcPts val="310"/>
              </a:spcBef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Subtract</a:t>
            </a:r>
          </a:p>
          <a:p>
            <a:pPr marL="469900" indent="-457200">
              <a:lnSpc>
                <a:spcPct val="100000"/>
              </a:lnSpc>
              <a:spcBef>
                <a:spcPts val="335"/>
              </a:spcBef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Logical</a:t>
            </a:r>
            <a:r>
              <a:rPr sz="2800" spc="-25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</a:p>
          <a:p>
            <a:pPr marL="469900" indent="-457200">
              <a:lnSpc>
                <a:spcPct val="100000"/>
              </a:lnSpc>
              <a:spcBef>
                <a:spcPts val="434"/>
              </a:spcBef>
              <a:buAutoNum type="alphaU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A and</a:t>
            </a:r>
            <a:r>
              <a:rPr sz="2800" spc="-25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798" y="3200400"/>
            <a:ext cx="2819401" cy="505267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243840">
              <a:lnSpc>
                <a:spcPct val="100000"/>
              </a:lnSpc>
              <a:spcBef>
                <a:spcPts val="580"/>
              </a:spcBef>
            </a:pPr>
            <a:r>
              <a:rPr sz="2800" dirty="0">
                <a:latin typeface="Arial"/>
                <a:cs typeface="Arial"/>
              </a:rPr>
              <a:t>E. A</a:t>
            </a:r>
            <a:r>
              <a:rPr lang="en-US" sz="2800" dirty="0">
                <a:latin typeface="Arial"/>
                <a:cs typeface="Arial"/>
              </a:rPr>
              <a:t>,B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</a:t>
            </a:r>
          </a:p>
        </p:txBody>
      </p:sp>
      <p:sp>
        <p:nvSpPr>
          <p:cNvPr id="8" name="object 8"/>
          <p:cNvSpPr/>
          <p:nvPr/>
        </p:nvSpPr>
        <p:spPr>
          <a:xfrm>
            <a:off x="916939" y="3200400"/>
            <a:ext cx="2133600" cy="609600"/>
          </a:xfrm>
          <a:custGeom>
            <a:avLst/>
            <a:gdLst/>
            <a:ahLst/>
            <a:cxnLst/>
            <a:rect l="l" t="t" r="r" b="b"/>
            <a:pathLst>
              <a:path w="2133600" h="609600">
                <a:moveTo>
                  <a:pt x="0" y="0"/>
                </a:moveTo>
                <a:lnTo>
                  <a:pt x="2133600" y="0"/>
                </a:lnTo>
                <a:lnTo>
                  <a:pt x="21336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FB00">
              <a:alpha val="4587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28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  <p:extLst>
      <p:ext uri="{BB962C8B-B14F-4D97-AF65-F5344CB8AC3E}">
        <p14:creationId xmlns:p14="http://schemas.microsoft.com/office/powerpoint/2010/main" val="38703622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8951" y="417036"/>
            <a:ext cx="5054600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19730" algn="l"/>
              </a:tabLst>
            </a:pPr>
            <a:r>
              <a:rPr spc="-5" dirty="0">
                <a:solidFill>
                  <a:srgbClr val="000090"/>
                </a:solidFill>
              </a:rPr>
              <a:t>Odd-Even</a:t>
            </a:r>
            <a:r>
              <a:rPr spc="10" dirty="0">
                <a:solidFill>
                  <a:srgbClr val="000090"/>
                </a:solidFill>
              </a:rPr>
              <a:t> </a:t>
            </a:r>
            <a:r>
              <a:rPr dirty="0">
                <a:solidFill>
                  <a:srgbClr val="000090"/>
                </a:solidFill>
              </a:rPr>
              <a:t>sort	</a:t>
            </a:r>
            <a:r>
              <a:rPr spc="-5" dirty="0">
                <a:solidFill>
                  <a:srgbClr val="000090"/>
                </a:solidFill>
              </a:rPr>
              <a:t>in</a:t>
            </a:r>
            <a:r>
              <a:rPr spc="-70" dirty="0">
                <a:solidFill>
                  <a:srgbClr val="000090"/>
                </a:solidFill>
              </a:rPr>
              <a:t> </a:t>
            </a:r>
            <a:r>
              <a:rPr spc="-5" dirty="0">
                <a:solidFill>
                  <a:srgbClr val="000090"/>
                </a:solidFill>
              </a:rPr>
              <a:t>OpenMP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061720"/>
            <a:ext cx="2848610" cy="378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for s = 1 to MaxIter</a:t>
            </a:r>
            <a:r>
              <a:rPr sz="20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do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94967" y="1303021"/>
            <a:ext cx="3423920" cy="378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50620" algn="l"/>
              </a:tabLst>
            </a:pP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 =	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Sweep(Keys, N,</a:t>
            </a:r>
            <a:r>
              <a:rPr sz="2000" spc="-5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0);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4139" y="1595120"/>
            <a:ext cx="3440429" cy="683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20" marR="5080" indent="-20955">
              <a:lnSpc>
                <a:spcPct val="100000"/>
              </a:lnSpc>
            </a:pP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&amp;=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Sweep(Keys, N, 1); 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if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(done)</a:t>
            </a:r>
            <a:r>
              <a:rPr sz="2000" spc="-8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break;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2204720"/>
            <a:ext cx="8285480" cy="2207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end</a:t>
            </a:r>
            <a:r>
              <a:rPr sz="2000" spc="-9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</a:t>
            </a:r>
            <a:endParaRPr sz="2000">
              <a:latin typeface="Lucida Sans Unicode"/>
              <a:cs typeface="Lucida Sans Unicode"/>
            </a:endParaRPr>
          </a:p>
          <a:p>
            <a:pPr marL="334010" marR="3999229" indent="-321945">
              <a:lnSpc>
                <a:spcPct val="100000"/>
              </a:lnSpc>
              <a:tabLst>
                <a:tab pos="499109" algn="l"/>
              </a:tabLst>
            </a:pP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int	Sweep(int *Keys, int N,</a:t>
            </a:r>
            <a:r>
              <a:rPr sz="2000" spc="-1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int</a:t>
            </a:r>
            <a:r>
              <a:rPr sz="2000" spc="-1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OE){  bool</a:t>
            </a:r>
            <a:r>
              <a:rPr sz="20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done=true;</a:t>
            </a:r>
            <a:endParaRPr sz="2000">
              <a:latin typeface="Lucida Sans Unicode"/>
              <a:cs typeface="Lucida Sans Unicode"/>
            </a:endParaRPr>
          </a:p>
          <a:p>
            <a:pPr marL="334010" marR="5080" indent="-321945">
              <a:lnSpc>
                <a:spcPct val="100000"/>
              </a:lnSpc>
            </a:pPr>
            <a:r>
              <a:rPr sz="20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#pragma omp </a:t>
            </a:r>
            <a:r>
              <a:rPr sz="2000" dirty="0">
                <a:solidFill>
                  <a:srgbClr val="C00000"/>
                </a:solidFill>
                <a:latin typeface="Lucida Sans Unicode"/>
                <a:cs typeface="Lucida Sans Unicode"/>
              </a:rPr>
              <a:t>parallel for shared(Keys) </a:t>
            </a:r>
            <a:r>
              <a:rPr sz="20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private(i) </a:t>
            </a:r>
            <a:r>
              <a:rPr sz="2000" dirty="0">
                <a:solidFill>
                  <a:srgbClr val="C00000"/>
                </a:solidFill>
                <a:latin typeface="Lucida Sans Unicode"/>
                <a:cs typeface="Lucida Sans Unicode"/>
              </a:rPr>
              <a:t>reduction(&amp;:done) 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for (i = OE; i &lt; N-1; i+=2)</a:t>
            </a:r>
            <a:r>
              <a:rPr sz="20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{</a:t>
            </a:r>
            <a:endParaRPr sz="2000">
              <a:latin typeface="Lucida Sans Unicode"/>
              <a:cs typeface="Lucida Sans Unicode"/>
            </a:endParaRPr>
          </a:p>
          <a:p>
            <a:pPr marL="976630" marR="4783455" indent="-321945">
              <a:lnSpc>
                <a:spcPct val="100000"/>
              </a:lnSpc>
            </a:pP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if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(Keys[i]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&gt;</a:t>
            </a:r>
            <a:r>
              <a:rPr sz="2000" spc="-7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Keys[i+1]){ 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int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tmp =</a:t>
            </a:r>
            <a:r>
              <a:rPr sz="2000" spc="-7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Keys[i];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57527" y="4338320"/>
            <a:ext cx="2448560" cy="988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Keys[i]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=</a:t>
            </a:r>
            <a:r>
              <a:rPr sz="2000" spc="-7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Keys[i+1]; 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Keys[i+1] </a:t>
            </a: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= tmp; 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 *=</a:t>
            </a:r>
            <a:r>
              <a:rPr sz="2000" spc="-6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false;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36064" y="5252720"/>
            <a:ext cx="108585" cy="378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}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4602" y="5557520"/>
            <a:ext cx="108585" cy="378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}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4608" y="5862320"/>
            <a:ext cx="1560830" cy="378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return</a:t>
            </a:r>
            <a:r>
              <a:rPr sz="2000" spc="-8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done;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139" y="6167120"/>
            <a:ext cx="108585" cy="378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0099"/>
                </a:solidFill>
                <a:latin typeface="Lucida Sans Unicode"/>
                <a:cs typeface="Lucida Sans Unicode"/>
              </a:rPr>
              <a:t>}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82078" y="1752600"/>
            <a:ext cx="2667000" cy="0"/>
          </a:xfrm>
          <a:custGeom>
            <a:avLst/>
            <a:gdLst/>
            <a:ahLst/>
            <a:cxnLst/>
            <a:rect l="l" t="t" r="r" b="b"/>
            <a:pathLst>
              <a:path w="2667000">
                <a:moveTo>
                  <a:pt x="0" y="0"/>
                </a:moveTo>
                <a:lnTo>
                  <a:pt x="2666999" y="1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82078" y="167640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39" y="5988"/>
                </a:lnTo>
                <a:lnTo>
                  <a:pt x="22318" y="22318"/>
                </a:lnTo>
                <a:lnTo>
                  <a:pt x="5988" y="46539"/>
                </a:lnTo>
                <a:lnTo>
                  <a:pt x="0" y="76200"/>
                </a:lnTo>
                <a:lnTo>
                  <a:pt x="5988" y="105860"/>
                </a:lnTo>
                <a:lnTo>
                  <a:pt x="22318" y="130081"/>
                </a:lnTo>
                <a:lnTo>
                  <a:pt x="46539" y="146411"/>
                </a:lnTo>
                <a:lnTo>
                  <a:pt x="76200" y="152400"/>
                </a:lnTo>
                <a:lnTo>
                  <a:pt x="105860" y="146411"/>
                </a:lnTo>
                <a:lnTo>
                  <a:pt x="130081" y="130081"/>
                </a:lnTo>
                <a:lnTo>
                  <a:pt x="146411" y="105860"/>
                </a:lnTo>
                <a:lnTo>
                  <a:pt x="152400" y="76200"/>
                </a:lnTo>
                <a:lnTo>
                  <a:pt x="146411" y="46539"/>
                </a:lnTo>
                <a:lnTo>
                  <a:pt x="130081" y="22318"/>
                </a:lnTo>
                <a:lnTo>
                  <a:pt x="105860" y="5988"/>
                </a:lnTo>
                <a:lnTo>
                  <a:pt x="7620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482078" y="167640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199"/>
                </a:moveTo>
                <a:lnTo>
                  <a:pt x="5988" y="46539"/>
                </a:lnTo>
                <a:lnTo>
                  <a:pt x="22318" y="22318"/>
                </a:lnTo>
                <a:lnTo>
                  <a:pt x="46539" y="5988"/>
                </a:lnTo>
                <a:lnTo>
                  <a:pt x="76199" y="0"/>
                </a:lnTo>
                <a:lnTo>
                  <a:pt x="105860" y="5988"/>
                </a:lnTo>
                <a:lnTo>
                  <a:pt x="130081" y="22318"/>
                </a:lnTo>
                <a:lnTo>
                  <a:pt x="146411" y="46539"/>
                </a:lnTo>
                <a:lnTo>
                  <a:pt x="152399" y="76199"/>
                </a:lnTo>
                <a:lnTo>
                  <a:pt x="146411" y="105860"/>
                </a:lnTo>
                <a:lnTo>
                  <a:pt x="130081" y="130081"/>
                </a:lnTo>
                <a:lnTo>
                  <a:pt x="105860" y="146411"/>
                </a:lnTo>
                <a:lnTo>
                  <a:pt x="76199" y="152400"/>
                </a:lnTo>
                <a:lnTo>
                  <a:pt x="46539" y="146411"/>
                </a:lnTo>
                <a:lnTo>
                  <a:pt x="22318" y="130081"/>
                </a:lnTo>
                <a:lnTo>
                  <a:pt x="5988" y="105860"/>
                </a:lnTo>
                <a:lnTo>
                  <a:pt x="0" y="7619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72878" y="167640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39" y="5988"/>
                </a:lnTo>
                <a:lnTo>
                  <a:pt x="22318" y="22318"/>
                </a:lnTo>
                <a:lnTo>
                  <a:pt x="5988" y="46539"/>
                </a:lnTo>
                <a:lnTo>
                  <a:pt x="0" y="76200"/>
                </a:lnTo>
                <a:lnTo>
                  <a:pt x="5988" y="105860"/>
                </a:lnTo>
                <a:lnTo>
                  <a:pt x="22318" y="130081"/>
                </a:lnTo>
                <a:lnTo>
                  <a:pt x="46539" y="146411"/>
                </a:lnTo>
                <a:lnTo>
                  <a:pt x="76200" y="152400"/>
                </a:lnTo>
                <a:lnTo>
                  <a:pt x="105860" y="146411"/>
                </a:lnTo>
                <a:lnTo>
                  <a:pt x="130081" y="130081"/>
                </a:lnTo>
                <a:lnTo>
                  <a:pt x="146411" y="105860"/>
                </a:lnTo>
                <a:lnTo>
                  <a:pt x="152400" y="76200"/>
                </a:lnTo>
                <a:lnTo>
                  <a:pt x="146411" y="46539"/>
                </a:lnTo>
                <a:lnTo>
                  <a:pt x="130081" y="22318"/>
                </a:lnTo>
                <a:lnTo>
                  <a:pt x="105860" y="5988"/>
                </a:lnTo>
                <a:lnTo>
                  <a:pt x="7620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72878" y="167640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199"/>
                </a:moveTo>
                <a:lnTo>
                  <a:pt x="5988" y="46539"/>
                </a:lnTo>
                <a:lnTo>
                  <a:pt x="22318" y="22318"/>
                </a:lnTo>
                <a:lnTo>
                  <a:pt x="46539" y="5988"/>
                </a:lnTo>
                <a:lnTo>
                  <a:pt x="76199" y="0"/>
                </a:lnTo>
                <a:lnTo>
                  <a:pt x="105860" y="5988"/>
                </a:lnTo>
                <a:lnTo>
                  <a:pt x="130081" y="22318"/>
                </a:lnTo>
                <a:lnTo>
                  <a:pt x="146411" y="46539"/>
                </a:lnTo>
                <a:lnTo>
                  <a:pt x="152400" y="76199"/>
                </a:lnTo>
                <a:lnTo>
                  <a:pt x="146411" y="105860"/>
                </a:lnTo>
                <a:lnTo>
                  <a:pt x="130081" y="130081"/>
                </a:lnTo>
                <a:lnTo>
                  <a:pt x="105860" y="146411"/>
                </a:lnTo>
                <a:lnTo>
                  <a:pt x="76199" y="152400"/>
                </a:lnTo>
                <a:lnTo>
                  <a:pt x="46539" y="146411"/>
                </a:lnTo>
                <a:lnTo>
                  <a:pt x="22318" y="130081"/>
                </a:lnTo>
                <a:lnTo>
                  <a:pt x="5988" y="105860"/>
                </a:lnTo>
                <a:lnTo>
                  <a:pt x="0" y="7619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63278" y="167640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39" y="5988"/>
                </a:lnTo>
                <a:lnTo>
                  <a:pt x="22318" y="22318"/>
                </a:lnTo>
                <a:lnTo>
                  <a:pt x="5988" y="46539"/>
                </a:lnTo>
                <a:lnTo>
                  <a:pt x="0" y="76200"/>
                </a:lnTo>
                <a:lnTo>
                  <a:pt x="5988" y="105860"/>
                </a:lnTo>
                <a:lnTo>
                  <a:pt x="22318" y="130081"/>
                </a:lnTo>
                <a:lnTo>
                  <a:pt x="46539" y="146411"/>
                </a:lnTo>
                <a:lnTo>
                  <a:pt x="76200" y="152400"/>
                </a:lnTo>
                <a:lnTo>
                  <a:pt x="105860" y="146411"/>
                </a:lnTo>
                <a:lnTo>
                  <a:pt x="130081" y="130081"/>
                </a:lnTo>
                <a:lnTo>
                  <a:pt x="146411" y="105860"/>
                </a:lnTo>
                <a:lnTo>
                  <a:pt x="152400" y="76200"/>
                </a:lnTo>
                <a:lnTo>
                  <a:pt x="146411" y="46539"/>
                </a:lnTo>
                <a:lnTo>
                  <a:pt x="130081" y="22318"/>
                </a:lnTo>
                <a:lnTo>
                  <a:pt x="105860" y="5988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463278" y="167640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199"/>
                </a:moveTo>
                <a:lnTo>
                  <a:pt x="5988" y="46539"/>
                </a:lnTo>
                <a:lnTo>
                  <a:pt x="22318" y="22318"/>
                </a:lnTo>
                <a:lnTo>
                  <a:pt x="46539" y="5988"/>
                </a:lnTo>
                <a:lnTo>
                  <a:pt x="76199" y="0"/>
                </a:lnTo>
                <a:lnTo>
                  <a:pt x="105860" y="5988"/>
                </a:lnTo>
                <a:lnTo>
                  <a:pt x="130081" y="22318"/>
                </a:lnTo>
                <a:lnTo>
                  <a:pt x="146411" y="46539"/>
                </a:lnTo>
                <a:lnTo>
                  <a:pt x="152399" y="76199"/>
                </a:lnTo>
                <a:lnTo>
                  <a:pt x="146411" y="105860"/>
                </a:lnTo>
                <a:lnTo>
                  <a:pt x="130081" y="130081"/>
                </a:lnTo>
                <a:lnTo>
                  <a:pt x="105860" y="146411"/>
                </a:lnTo>
                <a:lnTo>
                  <a:pt x="76199" y="152400"/>
                </a:lnTo>
                <a:lnTo>
                  <a:pt x="46539" y="146411"/>
                </a:lnTo>
                <a:lnTo>
                  <a:pt x="22318" y="130081"/>
                </a:lnTo>
                <a:lnTo>
                  <a:pt x="5988" y="105860"/>
                </a:lnTo>
                <a:lnTo>
                  <a:pt x="0" y="7619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91678" y="167640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39" y="5988"/>
                </a:lnTo>
                <a:lnTo>
                  <a:pt x="22318" y="22318"/>
                </a:lnTo>
                <a:lnTo>
                  <a:pt x="5988" y="46539"/>
                </a:lnTo>
                <a:lnTo>
                  <a:pt x="0" y="76200"/>
                </a:lnTo>
                <a:lnTo>
                  <a:pt x="5988" y="105860"/>
                </a:lnTo>
                <a:lnTo>
                  <a:pt x="22318" y="130081"/>
                </a:lnTo>
                <a:lnTo>
                  <a:pt x="46539" y="146411"/>
                </a:lnTo>
                <a:lnTo>
                  <a:pt x="76200" y="152400"/>
                </a:lnTo>
                <a:lnTo>
                  <a:pt x="105860" y="146411"/>
                </a:lnTo>
                <a:lnTo>
                  <a:pt x="130081" y="130081"/>
                </a:lnTo>
                <a:lnTo>
                  <a:pt x="146411" y="105860"/>
                </a:lnTo>
                <a:lnTo>
                  <a:pt x="152400" y="76200"/>
                </a:lnTo>
                <a:lnTo>
                  <a:pt x="146411" y="46539"/>
                </a:lnTo>
                <a:lnTo>
                  <a:pt x="130081" y="22318"/>
                </a:lnTo>
                <a:lnTo>
                  <a:pt x="105860" y="5988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91678" y="167640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199"/>
                </a:moveTo>
                <a:lnTo>
                  <a:pt x="5988" y="46539"/>
                </a:lnTo>
                <a:lnTo>
                  <a:pt x="22318" y="22318"/>
                </a:lnTo>
                <a:lnTo>
                  <a:pt x="46539" y="5988"/>
                </a:lnTo>
                <a:lnTo>
                  <a:pt x="76199" y="0"/>
                </a:lnTo>
                <a:lnTo>
                  <a:pt x="105860" y="5988"/>
                </a:lnTo>
                <a:lnTo>
                  <a:pt x="130081" y="22318"/>
                </a:lnTo>
                <a:lnTo>
                  <a:pt x="146411" y="46539"/>
                </a:lnTo>
                <a:lnTo>
                  <a:pt x="152400" y="76199"/>
                </a:lnTo>
                <a:lnTo>
                  <a:pt x="146411" y="105860"/>
                </a:lnTo>
                <a:lnTo>
                  <a:pt x="130081" y="130081"/>
                </a:lnTo>
                <a:lnTo>
                  <a:pt x="105860" y="146411"/>
                </a:lnTo>
                <a:lnTo>
                  <a:pt x="76199" y="152400"/>
                </a:lnTo>
                <a:lnTo>
                  <a:pt x="46539" y="146411"/>
                </a:lnTo>
                <a:lnTo>
                  <a:pt x="22318" y="130081"/>
                </a:lnTo>
                <a:lnTo>
                  <a:pt x="5988" y="105860"/>
                </a:lnTo>
                <a:lnTo>
                  <a:pt x="0" y="7619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77478" y="167640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39" y="5988"/>
                </a:lnTo>
                <a:lnTo>
                  <a:pt x="22318" y="22318"/>
                </a:lnTo>
                <a:lnTo>
                  <a:pt x="5988" y="46539"/>
                </a:lnTo>
                <a:lnTo>
                  <a:pt x="0" y="76200"/>
                </a:lnTo>
                <a:lnTo>
                  <a:pt x="5988" y="105860"/>
                </a:lnTo>
                <a:lnTo>
                  <a:pt x="22318" y="130081"/>
                </a:lnTo>
                <a:lnTo>
                  <a:pt x="46539" y="146411"/>
                </a:lnTo>
                <a:lnTo>
                  <a:pt x="76200" y="152400"/>
                </a:lnTo>
                <a:lnTo>
                  <a:pt x="105860" y="146411"/>
                </a:lnTo>
                <a:lnTo>
                  <a:pt x="130081" y="130081"/>
                </a:lnTo>
                <a:lnTo>
                  <a:pt x="146411" y="105860"/>
                </a:lnTo>
                <a:lnTo>
                  <a:pt x="152400" y="76200"/>
                </a:lnTo>
                <a:lnTo>
                  <a:pt x="146411" y="46539"/>
                </a:lnTo>
                <a:lnTo>
                  <a:pt x="130081" y="22318"/>
                </a:lnTo>
                <a:lnTo>
                  <a:pt x="105860" y="5988"/>
                </a:lnTo>
                <a:lnTo>
                  <a:pt x="7620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777478" y="167640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199"/>
                </a:moveTo>
                <a:lnTo>
                  <a:pt x="5988" y="46539"/>
                </a:lnTo>
                <a:lnTo>
                  <a:pt x="22318" y="22318"/>
                </a:lnTo>
                <a:lnTo>
                  <a:pt x="46539" y="5988"/>
                </a:lnTo>
                <a:lnTo>
                  <a:pt x="76199" y="0"/>
                </a:lnTo>
                <a:lnTo>
                  <a:pt x="105860" y="5988"/>
                </a:lnTo>
                <a:lnTo>
                  <a:pt x="130081" y="22318"/>
                </a:lnTo>
                <a:lnTo>
                  <a:pt x="146411" y="46539"/>
                </a:lnTo>
                <a:lnTo>
                  <a:pt x="152400" y="76199"/>
                </a:lnTo>
                <a:lnTo>
                  <a:pt x="146411" y="105860"/>
                </a:lnTo>
                <a:lnTo>
                  <a:pt x="130081" y="130081"/>
                </a:lnTo>
                <a:lnTo>
                  <a:pt x="105860" y="146411"/>
                </a:lnTo>
                <a:lnTo>
                  <a:pt x="76199" y="152400"/>
                </a:lnTo>
                <a:lnTo>
                  <a:pt x="46539" y="146411"/>
                </a:lnTo>
                <a:lnTo>
                  <a:pt x="22318" y="130081"/>
                </a:lnTo>
                <a:lnTo>
                  <a:pt x="5988" y="105860"/>
                </a:lnTo>
                <a:lnTo>
                  <a:pt x="0" y="76199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075368" y="1995110"/>
            <a:ext cx="340995" cy="303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90"/>
              </a:lnSpc>
            </a:pPr>
            <a:r>
              <a:rPr sz="3000" b="1" baseline="13888" dirty="0">
                <a:solidFill>
                  <a:srgbClr val="990099"/>
                </a:solidFill>
                <a:latin typeface="Times New Roman"/>
                <a:cs typeface="Times New Roman"/>
              </a:rPr>
              <a:t>a</a:t>
            </a:r>
            <a:r>
              <a:rPr sz="1300" b="1" spc="10" dirty="0">
                <a:solidFill>
                  <a:srgbClr val="AB27A9"/>
                </a:solidFill>
                <a:latin typeface="Times New Roman"/>
                <a:cs typeface="Times New Roman"/>
              </a:rPr>
              <a:t>i-1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29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771469" y="1931610"/>
            <a:ext cx="200025" cy="367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990099"/>
                </a:solidFill>
                <a:latin typeface="Times New Roman"/>
                <a:cs typeface="Times New Roman"/>
              </a:rPr>
              <a:t>a</a:t>
            </a:r>
            <a:r>
              <a:rPr sz="1950" b="1" spc="7" baseline="-21367" dirty="0">
                <a:solidFill>
                  <a:srgbClr val="AB27A9"/>
                </a:solidFill>
                <a:latin typeface="Times New Roman"/>
                <a:cs typeface="Times New Roman"/>
              </a:rPr>
              <a:t>i</a:t>
            </a:r>
            <a:endParaRPr sz="1950" baseline="-21367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390015" y="1995110"/>
            <a:ext cx="381000" cy="303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90"/>
              </a:lnSpc>
            </a:pPr>
            <a:r>
              <a:rPr sz="3000" b="1" baseline="13888" dirty="0">
                <a:solidFill>
                  <a:srgbClr val="990099"/>
                </a:solidFill>
                <a:latin typeface="Times New Roman"/>
                <a:cs typeface="Times New Roman"/>
              </a:rPr>
              <a:t>a</a:t>
            </a:r>
            <a:r>
              <a:rPr sz="1300" b="1" spc="15" dirty="0">
                <a:solidFill>
                  <a:srgbClr val="AB27A9"/>
                </a:solidFill>
                <a:latin typeface="Times New Roman"/>
                <a:cs typeface="Times New Roman"/>
              </a:rPr>
              <a:t>i+1</a:t>
            </a:r>
            <a:endParaRPr sz="1300">
              <a:latin typeface="Times New Roman"/>
              <a:cs typeface="Times New Roman"/>
            </a:endParaRPr>
          </a:p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4592002" y="4810650"/>
          <a:ext cx="4667564" cy="7315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6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P=1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00D2A9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P=2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00D2A9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P=4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00D2A9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P=8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00D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6.09s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D4EFE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3.51s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D4EFE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2.78s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D4EFE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2.78s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D4E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object 27"/>
          <p:cNvSpPr txBox="1"/>
          <p:nvPr/>
        </p:nvSpPr>
        <p:spPr>
          <a:xfrm>
            <a:off x="5758178" y="4361578"/>
            <a:ext cx="2472055" cy="38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-n 8Mi, -i 200, -f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22240" y="5749489"/>
            <a:ext cx="3069590" cy="38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13000" algn="l"/>
              </a:tabLst>
            </a:pPr>
            <a:r>
              <a:rPr sz="2400" i="1" dirty="0">
                <a:solidFill>
                  <a:srgbClr val="C00000"/>
                </a:solidFill>
                <a:latin typeface="Times New Roman"/>
                <a:cs typeface="Times New Roman"/>
              </a:rPr>
              <a:t>g++ -fop</a:t>
            </a:r>
            <a:r>
              <a:rPr sz="2400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e</a:t>
            </a:r>
            <a:r>
              <a:rPr sz="2400" i="1" dirty="0">
                <a:solidFill>
                  <a:srgbClr val="C00000"/>
                </a:solidFill>
                <a:latin typeface="Times New Roman"/>
                <a:cs typeface="Times New Roman"/>
              </a:rPr>
              <a:t>nmp, on	Bang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8255" y="455718"/>
            <a:ext cx="8612505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70" dirty="0"/>
              <a:t>Why</a:t>
            </a:r>
            <a:r>
              <a:rPr sz="3200" spc="-210" dirty="0"/>
              <a:t> </a:t>
            </a:r>
            <a:r>
              <a:rPr sz="3200" spc="-95" dirty="0"/>
              <a:t>isn’t</a:t>
            </a:r>
            <a:r>
              <a:rPr sz="3200" spc="-210" dirty="0"/>
              <a:t> </a:t>
            </a:r>
            <a:r>
              <a:rPr sz="3200" dirty="0"/>
              <a:t>a</a:t>
            </a:r>
            <a:r>
              <a:rPr sz="3200" spc="-210" dirty="0"/>
              <a:t> </a:t>
            </a:r>
            <a:r>
              <a:rPr sz="3200" spc="-90" dirty="0"/>
              <a:t>barrier</a:t>
            </a:r>
            <a:r>
              <a:rPr sz="3200" spc="-204" dirty="0"/>
              <a:t> </a:t>
            </a:r>
            <a:r>
              <a:rPr sz="3200" spc="-90" dirty="0"/>
              <a:t>needed</a:t>
            </a:r>
            <a:r>
              <a:rPr sz="3200" spc="-204" dirty="0"/>
              <a:t> </a:t>
            </a:r>
            <a:r>
              <a:rPr sz="3200" spc="-90" dirty="0"/>
              <a:t>between</a:t>
            </a:r>
            <a:r>
              <a:rPr sz="3200" spc="-204" dirty="0"/>
              <a:t> </a:t>
            </a:r>
            <a:r>
              <a:rPr sz="3200" spc="-70" dirty="0"/>
              <a:t>the</a:t>
            </a:r>
            <a:r>
              <a:rPr sz="3200" spc="-210" dirty="0"/>
              <a:t> </a:t>
            </a:r>
            <a:r>
              <a:rPr sz="3200" spc="-80" dirty="0"/>
              <a:t>calls</a:t>
            </a:r>
            <a:r>
              <a:rPr sz="3200" spc="-210" dirty="0"/>
              <a:t> </a:t>
            </a:r>
            <a:r>
              <a:rPr sz="3200" spc="-50" dirty="0"/>
              <a:t>to</a:t>
            </a:r>
            <a:r>
              <a:rPr sz="3200" spc="-210" dirty="0"/>
              <a:t> </a:t>
            </a:r>
            <a:r>
              <a:rPr sz="3200" spc="-90" dirty="0"/>
              <a:t>sweep(</a:t>
            </a:r>
            <a:r>
              <a:rPr sz="3200" spc="-204" dirty="0"/>
              <a:t> </a:t>
            </a:r>
            <a:r>
              <a:rPr sz="3200" spc="-105" dirty="0"/>
              <a:t>)?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85799" y="2514600"/>
            <a:ext cx="2133600" cy="60960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585"/>
              </a:spcBef>
              <a:tabLst>
                <a:tab pos="471805" algn="l"/>
              </a:tabLst>
            </a:pPr>
            <a:r>
              <a:rPr sz="2400" dirty="0">
                <a:latin typeface="Times New Roman"/>
                <a:cs typeface="Times New Roman"/>
              </a:rPr>
              <a:t>D.	A &amp;</a:t>
            </a:r>
            <a:r>
              <a:rPr sz="2400" spc="-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AutoNum type="alphaUcPeriod"/>
              <a:tabLst>
                <a:tab pos="469265" algn="l"/>
                <a:tab pos="469900" algn="l"/>
              </a:tabLst>
            </a:pPr>
            <a:r>
              <a:rPr dirty="0"/>
              <a:t>The </a:t>
            </a:r>
            <a:r>
              <a:rPr spc="-5" dirty="0"/>
              <a:t>calls </a:t>
            </a:r>
            <a:r>
              <a:rPr dirty="0"/>
              <a:t>to </a:t>
            </a:r>
            <a:r>
              <a:rPr spc="-5" dirty="0"/>
              <a:t>sweep occur </a:t>
            </a:r>
            <a:r>
              <a:rPr dirty="0"/>
              <a:t>outside </a:t>
            </a:r>
            <a:r>
              <a:rPr spc="-5" dirty="0"/>
              <a:t>parallel</a:t>
            </a:r>
            <a:r>
              <a:rPr spc="5" dirty="0"/>
              <a:t> </a:t>
            </a:r>
            <a:r>
              <a:rPr spc="-5" dirty="0"/>
              <a:t>sections</a:t>
            </a:r>
          </a:p>
          <a:p>
            <a:pPr marL="469900" indent="-457200">
              <a:lnSpc>
                <a:spcPct val="100000"/>
              </a:lnSpc>
              <a:spcBef>
                <a:spcPts val="695"/>
              </a:spcBef>
              <a:buAutoNum type="alphaUcPeriod"/>
              <a:tabLst>
                <a:tab pos="469265" algn="l"/>
                <a:tab pos="469900" algn="l"/>
              </a:tabLst>
            </a:pPr>
            <a:r>
              <a:rPr spc="-5" dirty="0"/>
              <a:t>OpenMP inserts barriers after </a:t>
            </a:r>
            <a:r>
              <a:rPr dirty="0"/>
              <a:t>the </a:t>
            </a:r>
            <a:r>
              <a:rPr spc="-5" dirty="0"/>
              <a:t>calls </a:t>
            </a:r>
            <a:r>
              <a:rPr dirty="0"/>
              <a:t>to</a:t>
            </a:r>
            <a:r>
              <a:rPr spc="-40" dirty="0"/>
              <a:t> </a:t>
            </a:r>
            <a:r>
              <a:rPr spc="-5" dirty="0"/>
              <a:t>Sweep</a:t>
            </a:r>
          </a:p>
          <a:p>
            <a:pPr marL="469900" indent="-457200">
              <a:lnSpc>
                <a:spcPct val="100000"/>
              </a:lnSpc>
              <a:spcBef>
                <a:spcPts val="720"/>
              </a:spcBef>
              <a:buAutoNum type="alphaUcPeriod"/>
              <a:tabLst>
                <a:tab pos="469265" algn="l"/>
                <a:tab pos="469900" algn="l"/>
                <a:tab pos="5273040" algn="l"/>
              </a:tabLst>
            </a:pPr>
            <a:r>
              <a:rPr spc="-5" dirty="0"/>
              <a:t>OpenMP places </a:t>
            </a:r>
            <a:r>
              <a:rPr dirty="0"/>
              <a:t>a </a:t>
            </a:r>
            <a:r>
              <a:rPr spc="-5" dirty="0"/>
              <a:t>barrier after</a:t>
            </a:r>
            <a:r>
              <a:rPr spc="-35" dirty="0"/>
              <a:t> </a:t>
            </a:r>
            <a:r>
              <a:rPr dirty="0"/>
              <a:t>the</a:t>
            </a:r>
            <a:r>
              <a:rPr spc="5" dirty="0"/>
              <a:t> </a:t>
            </a:r>
            <a:r>
              <a:rPr dirty="0">
                <a:solidFill>
                  <a:srgbClr val="000099"/>
                </a:solidFill>
                <a:latin typeface="Lucida Sans Unicode"/>
                <a:cs typeface="Lucida Sans Unicode"/>
              </a:rPr>
              <a:t>for	i </a:t>
            </a:r>
            <a:r>
              <a:rPr dirty="0"/>
              <a:t>loop inside</a:t>
            </a:r>
            <a:r>
              <a:rPr spc="-254" dirty="0"/>
              <a:t> </a:t>
            </a:r>
            <a:r>
              <a:rPr spc="-5" dirty="0"/>
              <a:t>Sweep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00"/>
          </a:p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/>
              <a:t>E.	B &amp;</a:t>
            </a:r>
            <a:r>
              <a:rPr spc="-100" dirty="0"/>
              <a:t> </a:t>
            </a:r>
            <a:r>
              <a:rPr dirty="0"/>
              <a:t>C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4539" y="3617099"/>
            <a:ext cx="2566035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for s = 1 to MaxIter</a:t>
            </a:r>
            <a:r>
              <a:rPr sz="18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do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6185" y="3832999"/>
            <a:ext cx="3084195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36955" algn="l"/>
              </a:tabLst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 =	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Sweep(Keys, N,</a:t>
            </a:r>
            <a:r>
              <a:rPr sz="1800" spc="-5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0);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39" y="4089406"/>
            <a:ext cx="7734300" cy="2811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015" marR="4297680" indent="-19050">
              <a:lnSpc>
                <a:spcPct val="101899"/>
              </a:lnSpc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&amp;=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Sweep(Keys, N, 1); 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if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(done)</a:t>
            </a:r>
            <a:r>
              <a:rPr sz="1800" spc="-8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break;</a:t>
            </a:r>
            <a:endParaRPr sz="1800">
              <a:latin typeface="Lucida Sans Unicode"/>
              <a:cs typeface="Lucida Sans Unicode"/>
            </a:endParaRPr>
          </a:p>
          <a:p>
            <a:pPr marL="12700">
              <a:lnSpc>
                <a:spcPts val="2100"/>
              </a:lnSpc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end</a:t>
            </a:r>
            <a:r>
              <a:rPr sz="1800" spc="-9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</a:t>
            </a:r>
            <a:endParaRPr sz="1800">
              <a:latin typeface="Lucida Sans Unicode"/>
              <a:cs typeface="Lucida Sans Unicode"/>
            </a:endParaRPr>
          </a:p>
          <a:p>
            <a:pPr marL="301625" marR="3874770" indent="-289560">
              <a:lnSpc>
                <a:spcPts val="2100"/>
              </a:lnSpc>
              <a:spcBef>
                <a:spcPts val="160"/>
              </a:spcBef>
              <a:tabLst>
                <a:tab pos="450215" algn="l"/>
              </a:tabLst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int	Sweep(int *Keys, int N,</a:t>
            </a:r>
            <a:r>
              <a:rPr sz="1800" spc="-1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int</a:t>
            </a:r>
            <a:r>
              <a:rPr sz="1800" spc="-1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OE){  bool</a:t>
            </a:r>
            <a:r>
              <a:rPr sz="18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done=true;</a:t>
            </a:r>
            <a:endParaRPr sz="1800">
              <a:latin typeface="Lucida Sans Unicode"/>
              <a:cs typeface="Lucida Sans Unicode"/>
            </a:endParaRPr>
          </a:p>
          <a:p>
            <a:pPr marL="12700" marR="280035">
              <a:lnSpc>
                <a:spcPts val="2200"/>
              </a:lnSpc>
              <a:spcBef>
                <a:spcPts val="20"/>
              </a:spcBef>
              <a:tabLst>
                <a:tab pos="474980" algn="l"/>
              </a:tabLst>
            </a:pPr>
            <a:r>
              <a:rPr sz="1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#pragma omp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parallel for shared(Keys) </a:t>
            </a:r>
            <a:r>
              <a:rPr sz="1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private(i)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reduction(&amp;:done) 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for	i = OE; i to N-2 by</a:t>
            </a:r>
            <a:r>
              <a:rPr sz="18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2</a:t>
            </a:r>
            <a:endParaRPr sz="1800">
              <a:latin typeface="Lucida Sans Unicode"/>
              <a:cs typeface="Lucida Sans Unicode"/>
            </a:endParaRPr>
          </a:p>
          <a:p>
            <a:pPr marL="301625">
              <a:lnSpc>
                <a:spcPts val="2020"/>
              </a:lnSpc>
              <a:tabLst>
                <a:tab pos="5942965" algn="l"/>
              </a:tabLst>
            </a:pP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if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(Keys[i]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&gt; Keys[i+1])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{swap Keys[i]</a:t>
            </a:r>
            <a:r>
              <a:rPr sz="1800" spc="6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FF3300"/>
                </a:solidFill>
                <a:latin typeface="Symbol"/>
                <a:cs typeface="Symbol"/>
              </a:rPr>
              <a:t></a:t>
            </a:r>
            <a:r>
              <a:rPr sz="1800" spc="125" dirty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Keys[i+1];	done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&amp;=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false;</a:t>
            </a:r>
            <a:r>
              <a:rPr sz="1800" spc="-6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}</a:t>
            </a:r>
            <a:endParaRPr sz="1800">
              <a:latin typeface="Lucida Sans Unicode"/>
              <a:cs typeface="Lucida Sans Unicode"/>
            </a:endParaRPr>
          </a:p>
          <a:p>
            <a:pPr marL="12700" marR="6331585">
              <a:lnSpc>
                <a:spcPts val="2100"/>
              </a:lnSpc>
              <a:spcBef>
                <a:spcPts val="160"/>
              </a:spcBef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end do 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return</a:t>
            </a:r>
            <a:r>
              <a:rPr sz="1800" spc="-8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done;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30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8255" y="455718"/>
            <a:ext cx="8612505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70" dirty="0"/>
              <a:t>Why</a:t>
            </a:r>
            <a:r>
              <a:rPr sz="3200" spc="-210" dirty="0"/>
              <a:t> </a:t>
            </a:r>
            <a:r>
              <a:rPr sz="3200" spc="-95" dirty="0"/>
              <a:t>isn’t</a:t>
            </a:r>
            <a:r>
              <a:rPr sz="3200" spc="-210" dirty="0"/>
              <a:t> </a:t>
            </a:r>
            <a:r>
              <a:rPr sz="3200" dirty="0"/>
              <a:t>a</a:t>
            </a:r>
            <a:r>
              <a:rPr sz="3200" spc="-210" dirty="0"/>
              <a:t> </a:t>
            </a:r>
            <a:r>
              <a:rPr sz="3200" spc="-90" dirty="0"/>
              <a:t>barrier</a:t>
            </a:r>
            <a:r>
              <a:rPr sz="3200" spc="-204" dirty="0"/>
              <a:t> </a:t>
            </a:r>
            <a:r>
              <a:rPr sz="3200" spc="-90" dirty="0"/>
              <a:t>needed</a:t>
            </a:r>
            <a:r>
              <a:rPr sz="3200" spc="-204" dirty="0"/>
              <a:t> </a:t>
            </a:r>
            <a:r>
              <a:rPr sz="3200" spc="-90" dirty="0"/>
              <a:t>between</a:t>
            </a:r>
            <a:r>
              <a:rPr sz="3200" spc="-204" dirty="0"/>
              <a:t> </a:t>
            </a:r>
            <a:r>
              <a:rPr sz="3200" spc="-70" dirty="0"/>
              <a:t>the</a:t>
            </a:r>
            <a:r>
              <a:rPr sz="3200" spc="-210" dirty="0"/>
              <a:t> </a:t>
            </a:r>
            <a:r>
              <a:rPr sz="3200" spc="-80" dirty="0"/>
              <a:t>calls</a:t>
            </a:r>
            <a:r>
              <a:rPr sz="3200" spc="-210" dirty="0"/>
              <a:t> </a:t>
            </a:r>
            <a:r>
              <a:rPr sz="3200" spc="-50" dirty="0"/>
              <a:t>to</a:t>
            </a:r>
            <a:r>
              <a:rPr sz="3200" spc="-210" dirty="0"/>
              <a:t> </a:t>
            </a:r>
            <a:r>
              <a:rPr sz="3200" spc="-90" dirty="0"/>
              <a:t>sweep(</a:t>
            </a:r>
            <a:r>
              <a:rPr sz="3200" spc="-204" dirty="0"/>
              <a:t> </a:t>
            </a:r>
            <a:r>
              <a:rPr sz="3200" spc="-105" dirty="0"/>
              <a:t>)?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85799" y="2514600"/>
            <a:ext cx="2133600" cy="60960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585"/>
              </a:spcBef>
              <a:tabLst>
                <a:tab pos="471805" algn="l"/>
              </a:tabLst>
            </a:pPr>
            <a:r>
              <a:rPr sz="2400" dirty="0">
                <a:latin typeface="Times New Roman"/>
                <a:cs typeface="Times New Roman"/>
              </a:rPr>
              <a:t>D.	A &amp;</a:t>
            </a:r>
            <a:r>
              <a:rPr sz="2400" spc="-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AutoNum type="alphaUcPeriod"/>
              <a:tabLst>
                <a:tab pos="469265" algn="l"/>
                <a:tab pos="469900" algn="l"/>
              </a:tabLst>
            </a:pPr>
            <a:r>
              <a:rPr dirty="0"/>
              <a:t>The </a:t>
            </a:r>
            <a:r>
              <a:rPr spc="-5" dirty="0"/>
              <a:t>calls </a:t>
            </a:r>
            <a:r>
              <a:rPr dirty="0"/>
              <a:t>to </a:t>
            </a:r>
            <a:r>
              <a:rPr spc="-5" dirty="0"/>
              <a:t>sweep occur </a:t>
            </a:r>
            <a:r>
              <a:rPr dirty="0"/>
              <a:t>outside </a:t>
            </a:r>
            <a:r>
              <a:rPr spc="-5" dirty="0"/>
              <a:t>parallel</a:t>
            </a:r>
            <a:r>
              <a:rPr spc="5" dirty="0"/>
              <a:t> </a:t>
            </a:r>
            <a:r>
              <a:rPr spc="-5" dirty="0"/>
              <a:t>sections</a:t>
            </a:r>
          </a:p>
          <a:p>
            <a:pPr marL="469900" indent="-457200">
              <a:lnSpc>
                <a:spcPct val="100000"/>
              </a:lnSpc>
              <a:spcBef>
                <a:spcPts val="695"/>
              </a:spcBef>
              <a:buAutoNum type="alphaUcPeriod"/>
              <a:tabLst>
                <a:tab pos="469265" algn="l"/>
                <a:tab pos="469900" algn="l"/>
              </a:tabLst>
            </a:pPr>
            <a:r>
              <a:rPr spc="-5" dirty="0"/>
              <a:t>OpenMP inserts barriers after </a:t>
            </a:r>
            <a:r>
              <a:rPr dirty="0"/>
              <a:t>the </a:t>
            </a:r>
            <a:r>
              <a:rPr spc="-5" dirty="0"/>
              <a:t>calls </a:t>
            </a:r>
            <a:r>
              <a:rPr dirty="0"/>
              <a:t>to</a:t>
            </a:r>
            <a:r>
              <a:rPr spc="-40" dirty="0"/>
              <a:t> </a:t>
            </a:r>
            <a:r>
              <a:rPr spc="-5" dirty="0"/>
              <a:t>Sweep</a:t>
            </a:r>
          </a:p>
          <a:p>
            <a:pPr marL="469900" indent="-457200">
              <a:lnSpc>
                <a:spcPct val="100000"/>
              </a:lnSpc>
              <a:spcBef>
                <a:spcPts val="720"/>
              </a:spcBef>
              <a:buAutoNum type="alphaUcPeriod"/>
              <a:tabLst>
                <a:tab pos="469265" algn="l"/>
                <a:tab pos="469900" algn="l"/>
                <a:tab pos="5273040" algn="l"/>
              </a:tabLst>
            </a:pPr>
            <a:r>
              <a:rPr spc="-5" dirty="0"/>
              <a:t>OpenMP places </a:t>
            </a:r>
            <a:r>
              <a:rPr dirty="0"/>
              <a:t>a </a:t>
            </a:r>
            <a:r>
              <a:rPr spc="-5" dirty="0"/>
              <a:t>barrier after</a:t>
            </a:r>
            <a:r>
              <a:rPr spc="-35" dirty="0"/>
              <a:t> </a:t>
            </a:r>
            <a:r>
              <a:rPr dirty="0"/>
              <a:t>the</a:t>
            </a:r>
            <a:r>
              <a:rPr spc="5" dirty="0"/>
              <a:t> </a:t>
            </a:r>
            <a:r>
              <a:rPr dirty="0">
                <a:solidFill>
                  <a:srgbClr val="000099"/>
                </a:solidFill>
                <a:latin typeface="Lucida Sans Unicode"/>
                <a:cs typeface="Lucida Sans Unicode"/>
              </a:rPr>
              <a:t>for	i </a:t>
            </a:r>
            <a:r>
              <a:rPr dirty="0"/>
              <a:t>loop inside</a:t>
            </a:r>
            <a:r>
              <a:rPr spc="-254" dirty="0"/>
              <a:t> </a:t>
            </a:r>
            <a:r>
              <a:rPr spc="-5" dirty="0"/>
              <a:t>Sweep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00"/>
          </a:p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/>
              <a:t>E.	B &amp;</a:t>
            </a:r>
            <a:r>
              <a:rPr spc="-100" dirty="0"/>
              <a:t> </a:t>
            </a:r>
            <a:r>
              <a:rPr dirty="0"/>
              <a:t>C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4539" y="3617099"/>
            <a:ext cx="2566035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for s = 1 to MaxIter</a:t>
            </a:r>
            <a:r>
              <a:rPr sz="18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do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6185" y="3832999"/>
            <a:ext cx="3084195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36955" algn="l"/>
              </a:tabLst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 =	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Sweep(Keys, N,</a:t>
            </a:r>
            <a:r>
              <a:rPr sz="1800" spc="-5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0);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39" y="4089406"/>
            <a:ext cx="7734300" cy="2811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015" marR="4297680" indent="-19050">
              <a:lnSpc>
                <a:spcPct val="101899"/>
              </a:lnSpc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&amp;=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Sweep(Keys, N, 1); 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if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(done)</a:t>
            </a:r>
            <a:r>
              <a:rPr sz="1800" spc="-8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break;</a:t>
            </a:r>
            <a:endParaRPr sz="1800">
              <a:latin typeface="Lucida Sans Unicode"/>
              <a:cs typeface="Lucida Sans Unicode"/>
            </a:endParaRPr>
          </a:p>
          <a:p>
            <a:pPr marL="12700">
              <a:lnSpc>
                <a:spcPts val="2100"/>
              </a:lnSpc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end</a:t>
            </a:r>
            <a:r>
              <a:rPr sz="1800" spc="-9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</a:t>
            </a:r>
            <a:endParaRPr sz="1800">
              <a:latin typeface="Lucida Sans Unicode"/>
              <a:cs typeface="Lucida Sans Unicode"/>
            </a:endParaRPr>
          </a:p>
          <a:p>
            <a:pPr marL="301625" marR="3874770" indent="-289560">
              <a:lnSpc>
                <a:spcPts val="2100"/>
              </a:lnSpc>
              <a:spcBef>
                <a:spcPts val="160"/>
              </a:spcBef>
              <a:tabLst>
                <a:tab pos="450215" algn="l"/>
              </a:tabLst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int	Sweep(int *Keys, int N,</a:t>
            </a:r>
            <a:r>
              <a:rPr sz="1800" spc="-1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int</a:t>
            </a:r>
            <a:r>
              <a:rPr sz="1800" spc="-1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OE){  bool</a:t>
            </a:r>
            <a:r>
              <a:rPr sz="18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done=true;</a:t>
            </a:r>
            <a:endParaRPr sz="1800">
              <a:latin typeface="Lucida Sans Unicode"/>
              <a:cs typeface="Lucida Sans Unicode"/>
            </a:endParaRPr>
          </a:p>
          <a:p>
            <a:pPr marL="12700" marR="280035">
              <a:lnSpc>
                <a:spcPts val="2200"/>
              </a:lnSpc>
              <a:spcBef>
                <a:spcPts val="20"/>
              </a:spcBef>
              <a:tabLst>
                <a:tab pos="474980" algn="l"/>
              </a:tabLst>
            </a:pPr>
            <a:r>
              <a:rPr sz="1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#pragma omp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parallel for shared(Keys) </a:t>
            </a:r>
            <a:r>
              <a:rPr sz="1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private(i)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reduction(&amp;:done) 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for	i = OE; i to N-2 by</a:t>
            </a:r>
            <a:r>
              <a:rPr sz="18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2</a:t>
            </a:r>
            <a:endParaRPr sz="1800">
              <a:latin typeface="Lucida Sans Unicode"/>
              <a:cs typeface="Lucida Sans Unicode"/>
            </a:endParaRPr>
          </a:p>
          <a:p>
            <a:pPr marL="301625">
              <a:lnSpc>
                <a:spcPts val="2020"/>
              </a:lnSpc>
              <a:tabLst>
                <a:tab pos="5942965" algn="l"/>
              </a:tabLst>
            </a:pP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if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(Keys[i]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&gt; Keys[i+1])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{swap Keys[i]</a:t>
            </a:r>
            <a:r>
              <a:rPr sz="1800" spc="6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FF3300"/>
                </a:solidFill>
                <a:latin typeface="Symbol"/>
                <a:cs typeface="Symbol"/>
              </a:rPr>
              <a:t></a:t>
            </a:r>
            <a:r>
              <a:rPr sz="1800" spc="125" dirty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Keys[i+1];	done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&amp;=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false;</a:t>
            </a:r>
            <a:r>
              <a:rPr sz="1800" spc="-6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}</a:t>
            </a:r>
            <a:endParaRPr sz="1800">
              <a:latin typeface="Lucida Sans Unicode"/>
              <a:cs typeface="Lucida Sans Unicode"/>
            </a:endParaRPr>
          </a:p>
          <a:p>
            <a:pPr marL="12700" marR="6331585">
              <a:lnSpc>
                <a:spcPts val="2100"/>
              </a:lnSpc>
              <a:spcBef>
                <a:spcPts val="160"/>
              </a:spcBef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end do 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return</a:t>
            </a:r>
            <a:r>
              <a:rPr sz="1800" spc="-8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done;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799" y="2514600"/>
            <a:ext cx="2133600" cy="609600"/>
          </a:xfrm>
          <a:custGeom>
            <a:avLst/>
            <a:gdLst/>
            <a:ahLst/>
            <a:cxnLst/>
            <a:rect l="l" t="t" r="r" b="b"/>
            <a:pathLst>
              <a:path w="2133600" h="609600">
                <a:moveTo>
                  <a:pt x="0" y="0"/>
                </a:moveTo>
                <a:lnTo>
                  <a:pt x="2133600" y="0"/>
                </a:lnTo>
                <a:lnTo>
                  <a:pt x="21336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FB00">
              <a:alpha val="4587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30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  <p:extLst>
      <p:ext uri="{BB962C8B-B14F-4D97-AF65-F5344CB8AC3E}">
        <p14:creationId xmlns:p14="http://schemas.microsoft.com/office/powerpoint/2010/main" val="36535090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ts val="163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8935" y="416243"/>
            <a:ext cx="6043930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000090"/>
                </a:solidFill>
              </a:rPr>
              <a:t>Another way </a:t>
            </a:r>
            <a:r>
              <a:rPr sz="3600" dirty="0">
                <a:solidFill>
                  <a:srgbClr val="000090"/>
                </a:solidFill>
              </a:rPr>
              <a:t>of </a:t>
            </a:r>
            <a:r>
              <a:rPr sz="3600" spc="-5" dirty="0">
                <a:solidFill>
                  <a:srgbClr val="000090"/>
                </a:solidFill>
              </a:rPr>
              <a:t>annotating</a:t>
            </a:r>
            <a:r>
              <a:rPr sz="3600" spc="-10" dirty="0">
                <a:solidFill>
                  <a:srgbClr val="000090"/>
                </a:solidFill>
              </a:rPr>
              <a:t> </a:t>
            </a:r>
            <a:r>
              <a:rPr sz="3600" spc="-5" dirty="0">
                <a:solidFill>
                  <a:srgbClr val="000090"/>
                </a:solidFill>
              </a:rPr>
              <a:t>loops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121729" y="1134112"/>
            <a:ext cx="7448550" cy="4577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These are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equivalent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1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Why </a:t>
            </a:r>
            <a:r>
              <a:rPr sz="2800" dirty="0">
                <a:latin typeface="Times New Roman"/>
                <a:cs typeface="Times New Roman"/>
              </a:rPr>
              <a:t>don’t we </a:t>
            </a:r>
            <a:r>
              <a:rPr sz="2800" spc="-5" dirty="0">
                <a:latin typeface="Times New Roman"/>
                <a:cs typeface="Times New Roman"/>
              </a:rPr>
              <a:t>need </a:t>
            </a:r>
            <a:r>
              <a:rPr sz="280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declare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private(i)?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112395">
              <a:lnSpc>
                <a:spcPts val="2130"/>
              </a:lnSpc>
              <a:spcBef>
                <a:spcPts val="1830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 parallel shared(a,b)</a:t>
            </a:r>
            <a:endParaRPr sz="1800">
              <a:latin typeface="Lucida Sans Unicode"/>
              <a:cs typeface="Lucida Sans Unicode"/>
            </a:endParaRPr>
          </a:p>
          <a:p>
            <a:pPr marL="112395">
              <a:lnSpc>
                <a:spcPts val="2130"/>
              </a:lnSpc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{</a:t>
            </a:r>
            <a:endParaRPr sz="1800">
              <a:latin typeface="Lucida Sans Unicode"/>
              <a:cs typeface="Lucida Sans Unicode"/>
            </a:endParaRPr>
          </a:p>
          <a:p>
            <a:pPr marL="112395">
              <a:lnSpc>
                <a:spcPct val="100000"/>
              </a:lnSpc>
              <a:spcBef>
                <a:spcPts val="40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for</a:t>
            </a:r>
            <a:r>
              <a:rPr sz="1800" spc="-5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schedule(static)</a:t>
            </a:r>
            <a:endParaRPr sz="1800">
              <a:latin typeface="Lucida Sans Unicode"/>
              <a:cs typeface="Lucida Sans Unicode"/>
            </a:endParaRPr>
          </a:p>
          <a:p>
            <a:pPr marL="763270" marR="3875404" indent="-289560">
              <a:lnSpc>
                <a:spcPts val="2800"/>
              </a:lnSpc>
              <a:spcBef>
                <a:spcPts val="35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 (int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i=1; i&lt; N-1; i++) 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a[i]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= (b[i+1] –</a:t>
            </a:r>
            <a:r>
              <a:rPr sz="1800" spc="-8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b[i-1])/2h</a:t>
            </a:r>
            <a:endParaRPr sz="1800">
              <a:latin typeface="Lucida Sans Unicode"/>
              <a:cs typeface="Lucida Sans Unicode"/>
            </a:endParaRPr>
          </a:p>
          <a:p>
            <a:pPr marL="112395">
              <a:lnSpc>
                <a:spcPts val="2060"/>
              </a:lnSpc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}</a:t>
            </a:r>
            <a:endParaRPr sz="1800">
              <a:latin typeface="Lucida Sans Unicode"/>
              <a:cs typeface="Lucida Sans Unicode"/>
            </a:endParaRPr>
          </a:p>
          <a:p>
            <a:pPr marL="1556385" marR="5080" indent="-72390">
              <a:lnSpc>
                <a:spcPct val="122200"/>
              </a:lnSpc>
              <a:spcBef>
                <a:spcPts val="840"/>
              </a:spcBef>
            </a:pPr>
            <a:r>
              <a:rPr sz="1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#pragma omp parallel for shared(a,b)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schedule(static)  </a:t>
            </a:r>
            <a:r>
              <a:rPr sz="1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for (int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i=1; i&lt; N-1;</a:t>
            </a:r>
            <a:r>
              <a:rPr sz="1800" spc="-8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i++)</a:t>
            </a:r>
            <a:endParaRPr sz="1800">
              <a:latin typeface="Lucida Sans Unicode"/>
              <a:cs typeface="Lucida Sans Unicode"/>
            </a:endParaRPr>
          </a:p>
          <a:p>
            <a:pPr marL="2134870">
              <a:lnSpc>
                <a:spcPct val="100000"/>
              </a:lnSpc>
              <a:spcBef>
                <a:spcPts val="635"/>
              </a:spcBef>
            </a:pPr>
            <a:r>
              <a:rPr sz="1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a[i]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= (b[i+1] –</a:t>
            </a:r>
            <a:r>
              <a:rPr sz="1800" spc="-8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b[i-1])/2h</a:t>
            </a:r>
            <a:endParaRPr sz="1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9933" y="415449"/>
            <a:ext cx="3669029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000090"/>
                </a:solidFill>
              </a:rPr>
              <a:t>The </a:t>
            </a:r>
            <a:r>
              <a:rPr sz="3600" dirty="0">
                <a:solidFill>
                  <a:srgbClr val="000090"/>
                </a:solidFill>
              </a:rPr>
              <a:t>No </a:t>
            </a:r>
            <a:r>
              <a:rPr sz="3600" spc="-5" dirty="0">
                <a:solidFill>
                  <a:srgbClr val="000090"/>
                </a:solidFill>
              </a:rPr>
              <a:t>Wait</a:t>
            </a:r>
            <a:r>
              <a:rPr sz="3600" spc="-75" dirty="0">
                <a:solidFill>
                  <a:srgbClr val="000090"/>
                </a:solidFill>
              </a:rPr>
              <a:t> </a:t>
            </a:r>
            <a:r>
              <a:rPr sz="3600" spc="-5" dirty="0">
                <a:solidFill>
                  <a:srgbClr val="000090"/>
                </a:solidFill>
              </a:rPr>
              <a:t>clause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120139" y="1064895"/>
            <a:ext cx="7658734" cy="5434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382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Removes the barrier after an omp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loop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ts val="38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Why are the results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incorrect?</a:t>
            </a:r>
            <a:endParaRPr sz="3200">
              <a:latin typeface="Times New Roman"/>
              <a:cs typeface="Times New Roman"/>
            </a:endParaRPr>
          </a:p>
          <a:p>
            <a:pPr marL="469900">
              <a:lnSpc>
                <a:spcPts val="2860"/>
              </a:lnSpc>
            </a:pPr>
            <a:r>
              <a:rPr sz="1650" spc="30" dirty="0">
                <a:latin typeface="Webdings"/>
                <a:cs typeface="Webdings"/>
              </a:rPr>
              <a:t>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 </a:t>
            </a:r>
            <a:r>
              <a:rPr sz="2400" dirty="0">
                <a:latin typeface="Times New Roman"/>
                <a:cs typeface="Times New Roman"/>
              </a:rPr>
              <a:t>don’t know </a:t>
            </a:r>
            <a:r>
              <a:rPr sz="2400" spc="-5" dirty="0">
                <a:latin typeface="Times New Roman"/>
                <a:cs typeface="Times New Roman"/>
              </a:rPr>
              <a:t>when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threads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finish</a:t>
            </a:r>
            <a:endParaRPr sz="2400">
              <a:latin typeface="Times New Roman"/>
              <a:cs typeface="Times New Roman"/>
            </a:endParaRPr>
          </a:p>
          <a:p>
            <a:pPr marL="749300" marR="5080" indent="-279400">
              <a:lnSpc>
                <a:spcPct val="100699"/>
              </a:lnSpc>
            </a:pPr>
            <a:r>
              <a:rPr sz="1650" spc="30" dirty="0">
                <a:latin typeface="Webdings"/>
                <a:cs typeface="Webdings"/>
              </a:rPr>
              <a:t>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OpenMP doesn’t define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order that </a:t>
            </a:r>
            <a:r>
              <a:rPr sz="2400" dirty="0">
                <a:latin typeface="Times New Roman"/>
                <a:cs typeface="Times New Roman"/>
              </a:rPr>
              <a:t>the loop </a:t>
            </a:r>
            <a:r>
              <a:rPr sz="2400" spc="-5" dirty="0">
                <a:latin typeface="Times New Roman"/>
                <a:cs typeface="Times New Roman"/>
              </a:rPr>
              <a:t>iterations  </a:t>
            </a:r>
            <a:r>
              <a:rPr sz="2400" dirty="0">
                <a:latin typeface="Times New Roman"/>
                <a:cs typeface="Times New Roman"/>
              </a:rPr>
              <a:t>wil be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incorrect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</a:t>
            </a:r>
            <a:r>
              <a:rPr sz="1800" spc="-6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parallel</a:t>
            </a:r>
            <a:endParaRPr sz="18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{</a:t>
            </a:r>
            <a:endParaRPr sz="18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 for</a:t>
            </a:r>
            <a:r>
              <a:rPr sz="1800" spc="-5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FF0000"/>
                </a:solidFill>
                <a:latin typeface="Lucida Sans Unicode"/>
                <a:cs typeface="Lucida Sans Unicode"/>
              </a:rPr>
              <a:t>nowait</a:t>
            </a:r>
            <a:endParaRPr sz="1800">
              <a:latin typeface="Lucida Sans Unicode"/>
              <a:cs typeface="Lucida Sans Unicode"/>
            </a:endParaRPr>
          </a:p>
          <a:p>
            <a:pPr marL="663575" marR="4185285" indent="-289560">
              <a:lnSpc>
                <a:spcPts val="2800"/>
              </a:lnSpc>
              <a:spcBef>
                <a:spcPts val="35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 (int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i=1; i&lt; N-1; i++) 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a[i]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= (b[i+1] –</a:t>
            </a:r>
            <a:r>
              <a:rPr sz="1800" spc="-8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b[i-1])/2h</a:t>
            </a:r>
            <a:endParaRPr sz="1800">
              <a:latin typeface="Lucida Sans Unicode"/>
              <a:cs typeface="Lucida Sans Unicode"/>
            </a:endParaRPr>
          </a:p>
          <a:p>
            <a:pPr marL="374015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</a:t>
            </a:r>
            <a:r>
              <a:rPr sz="1800" spc="-6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</a:t>
            </a:r>
            <a:endParaRPr sz="1800">
              <a:latin typeface="Lucida Sans Unicode"/>
              <a:cs typeface="Lucida Sans Unicode"/>
            </a:endParaRPr>
          </a:p>
          <a:p>
            <a:pPr marL="355600">
              <a:lnSpc>
                <a:spcPct val="100000"/>
              </a:lnSpc>
              <a:spcBef>
                <a:spcPts val="635"/>
              </a:spcBef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for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(int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i=N-2; i&gt;0;</a:t>
            </a:r>
            <a:r>
              <a:rPr sz="1800" spc="-8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i--)</a:t>
            </a:r>
            <a:endParaRPr sz="1800">
              <a:latin typeface="Lucida Sans Unicode"/>
              <a:cs typeface="Lucida Sans Unicode"/>
            </a:endParaRPr>
          </a:p>
          <a:p>
            <a:pPr marL="644525">
              <a:lnSpc>
                <a:spcPct val="100000"/>
              </a:lnSpc>
              <a:spcBef>
                <a:spcPts val="635"/>
              </a:spcBef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b[i] = (a[i+1] –</a:t>
            </a:r>
            <a:r>
              <a:rPr sz="1800" spc="-10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a[i-1])/2h</a:t>
            </a:r>
            <a:endParaRPr sz="1800">
              <a:latin typeface="Lucida Sans Unicode"/>
              <a:cs typeface="Lucida Sans Unicode"/>
            </a:endParaRPr>
          </a:p>
          <a:p>
            <a:pPr marL="84455">
              <a:lnSpc>
                <a:spcPct val="100000"/>
              </a:lnSpc>
              <a:spcBef>
                <a:spcPts val="95"/>
              </a:spcBef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}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44381" y="3124200"/>
            <a:ext cx="1145617" cy="862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ts val="163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705" y="455718"/>
            <a:ext cx="8522970" cy="507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70" dirty="0">
                <a:solidFill>
                  <a:srgbClr val="002060"/>
                </a:solidFill>
              </a:rPr>
              <a:t>Why</a:t>
            </a:r>
            <a:r>
              <a:rPr sz="3200" spc="-215" dirty="0">
                <a:solidFill>
                  <a:srgbClr val="002060"/>
                </a:solidFill>
              </a:rPr>
              <a:t> </a:t>
            </a:r>
            <a:r>
              <a:rPr sz="3200" spc="-95" dirty="0">
                <a:solidFill>
                  <a:srgbClr val="002060"/>
                </a:solidFill>
              </a:rPr>
              <a:t>isn’t</a:t>
            </a:r>
            <a:r>
              <a:rPr sz="3200" spc="-215" dirty="0">
                <a:solidFill>
                  <a:srgbClr val="002060"/>
                </a:solidFill>
              </a:rPr>
              <a:t> </a:t>
            </a:r>
            <a:r>
              <a:rPr sz="3200" dirty="0">
                <a:solidFill>
                  <a:srgbClr val="002060"/>
                </a:solidFill>
              </a:rPr>
              <a:t>a</a:t>
            </a:r>
            <a:r>
              <a:rPr sz="3200" spc="-215" dirty="0">
                <a:solidFill>
                  <a:srgbClr val="002060"/>
                </a:solidFill>
              </a:rPr>
              <a:t> </a:t>
            </a:r>
            <a:r>
              <a:rPr sz="3200" spc="-90" dirty="0">
                <a:solidFill>
                  <a:srgbClr val="002060"/>
                </a:solidFill>
              </a:rPr>
              <a:t>barrier</a:t>
            </a:r>
            <a:r>
              <a:rPr sz="3200" spc="-210" dirty="0">
                <a:solidFill>
                  <a:srgbClr val="002060"/>
                </a:solidFill>
              </a:rPr>
              <a:t> </a:t>
            </a:r>
            <a:r>
              <a:rPr sz="3200" spc="-90" dirty="0">
                <a:solidFill>
                  <a:srgbClr val="002060"/>
                </a:solidFill>
              </a:rPr>
              <a:t>needed</a:t>
            </a:r>
            <a:r>
              <a:rPr sz="3200" spc="-210" dirty="0">
                <a:solidFill>
                  <a:srgbClr val="002060"/>
                </a:solidFill>
              </a:rPr>
              <a:t> </a:t>
            </a:r>
            <a:r>
              <a:rPr sz="3200" spc="-90" dirty="0">
                <a:solidFill>
                  <a:srgbClr val="002060"/>
                </a:solidFill>
              </a:rPr>
              <a:t>between</a:t>
            </a:r>
            <a:r>
              <a:rPr sz="3200" spc="-210" dirty="0">
                <a:solidFill>
                  <a:srgbClr val="002060"/>
                </a:solidFill>
              </a:rPr>
              <a:t> </a:t>
            </a:r>
            <a:r>
              <a:rPr sz="3200" spc="-70" dirty="0">
                <a:solidFill>
                  <a:srgbClr val="002060"/>
                </a:solidFill>
              </a:rPr>
              <a:t>the</a:t>
            </a:r>
            <a:r>
              <a:rPr sz="3200" spc="-215" dirty="0">
                <a:solidFill>
                  <a:srgbClr val="002060"/>
                </a:solidFill>
              </a:rPr>
              <a:t> </a:t>
            </a:r>
            <a:r>
              <a:rPr sz="3200" spc="-80" dirty="0">
                <a:solidFill>
                  <a:srgbClr val="002060"/>
                </a:solidFill>
              </a:rPr>
              <a:t>calls</a:t>
            </a:r>
            <a:r>
              <a:rPr sz="3200" spc="-215" dirty="0">
                <a:solidFill>
                  <a:srgbClr val="002060"/>
                </a:solidFill>
              </a:rPr>
              <a:t> </a:t>
            </a:r>
            <a:r>
              <a:rPr sz="3200" spc="-50" dirty="0">
                <a:solidFill>
                  <a:srgbClr val="002060"/>
                </a:solidFill>
              </a:rPr>
              <a:t>to</a:t>
            </a:r>
            <a:r>
              <a:rPr sz="3200" spc="-215" dirty="0">
                <a:solidFill>
                  <a:srgbClr val="002060"/>
                </a:solidFill>
              </a:rPr>
              <a:t> </a:t>
            </a:r>
            <a:r>
              <a:rPr sz="3200" spc="-105" dirty="0">
                <a:solidFill>
                  <a:srgbClr val="002060"/>
                </a:solidFill>
              </a:rPr>
              <a:t>sweep()?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09600" y="1143001"/>
            <a:ext cx="8839200" cy="2362200"/>
          </a:xfrm>
          <a:prstGeom prst="rect">
            <a:avLst/>
          </a:prstGeom>
          <a:ln w="19049">
            <a:solidFill>
              <a:srgbClr val="CE1C0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434"/>
              </a:spcBef>
              <a:tabLst>
                <a:tab pos="538480" algn="l"/>
              </a:tabLst>
            </a:pPr>
            <a:r>
              <a:rPr sz="2400" dirty="0">
                <a:latin typeface="Times New Roman"/>
                <a:cs typeface="Times New Roman"/>
              </a:rPr>
              <a:t>A.	The </a:t>
            </a:r>
            <a:r>
              <a:rPr sz="2400" spc="-5" dirty="0">
                <a:latin typeface="Times New Roman"/>
                <a:cs typeface="Times New Roman"/>
              </a:rPr>
              <a:t>calls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sweep occur </a:t>
            </a:r>
            <a:r>
              <a:rPr sz="2400" dirty="0">
                <a:latin typeface="Times New Roman"/>
                <a:cs typeface="Times New Roman"/>
              </a:rPr>
              <a:t>outside </a:t>
            </a:r>
            <a:r>
              <a:rPr sz="2400" spc="-5" dirty="0">
                <a:latin typeface="Times New Roman"/>
                <a:cs typeface="Times New Roman"/>
              </a:rPr>
              <a:t>parallel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sections</a:t>
            </a:r>
            <a:endParaRPr sz="2400">
              <a:latin typeface="Times New Roman"/>
              <a:cs typeface="Times New Roman"/>
            </a:endParaRPr>
          </a:p>
          <a:p>
            <a:pPr marL="8128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latin typeface="Times New Roman"/>
                <a:cs typeface="Times New Roman"/>
              </a:rPr>
              <a:t>B.</a:t>
            </a:r>
            <a:endParaRPr sz="2400">
              <a:latin typeface="Times New Roman"/>
              <a:cs typeface="Times New Roman"/>
            </a:endParaRPr>
          </a:p>
          <a:p>
            <a:pPr marL="81280">
              <a:lnSpc>
                <a:spcPct val="100000"/>
              </a:lnSpc>
              <a:spcBef>
                <a:spcPts val="715"/>
              </a:spcBef>
              <a:tabLst>
                <a:tab pos="538480" algn="l"/>
                <a:tab pos="5342255" algn="l"/>
              </a:tabLst>
            </a:pPr>
            <a:r>
              <a:rPr sz="2400" dirty="0">
                <a:latin typeface="Times New Roman"/>
                <a:cs typeface="Times New Roman"/>
              </a:rPr>
              <a:t>C.	</a:t>
            </a:r>
            <a:r>
              <a:rPr sz="2400" spc="-5" dirty="0">
                <a:latin typeface="Times New Roman"/>
                <a:cs typeface="Times New Roman"/>
              </a:rPr>
              <a:t>OpenMP places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barrier after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99"/>
                </a:solidFill>
                <a:latin typeface="Lucida Sans Unicode"/>
                <a:cs typeface="Lucida Sans Unicode"/>
              </a:rPr>
              <a:t>for	i </a:t>
            </a:r>
            <a:r>
              <a:rPr sz="2400" dirty="0">
                <a:latin typeface="Times New Roman"/>
                <a:cs typeface="Times New Roman"/>
              </a:rPr>
              <a:t>loop inside</a:t>
            </a:r>
            <a:r>
              <a:rPr sz="2400" spc="-25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Sweep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5799" y="2590800"/>
            <a:ext cx="1676400" cy="45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ts val="2865"/>
              </a:lnSpc>
              <a:tabLst>
                <a:tab pos="471805" algn="l"/>
              </a:tabLst>
            </a:pPr>
            <a:r>
              <a:rPr sz="2400" dirty="0">
                <a:latin typeface="Times New Roman"/>
                <a:cs typeface="Times New Roman"/>
              </a:rPr>
              <a:t>D.	A &amp;</a:t>
            </a:r>
            <a:r>
              <a:rPr sz="2400" spc="-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39" y="3617099"/>
            <a:ext cx="2566035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for s = 1 to MaxIter</a:t>
            </a:r>
            <a:r>
              <a:rPr sz="18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do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6185" y="3832999"/>
            <a:ext cx="3084195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36955" algn="l"/>
              </a:tabLst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 =	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Sweep(Keys, N,</a:t>
            </a:r>
            <a:r>
              <a:rPr sz="1800" spc="-5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0);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39" y="4089406"/>
            <a:ext cx="7734300" cy="2811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015" marR="4297680" indent="-19050">
              <a:lnSpc>
                <a:spcPct val="101899"/>
              </a:lnSpc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&amp;=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Sweep(Keys, N, 1); 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if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(done)</a:t>
            </a:r>
            <a:r>
              <a:rPr sz="1800" spc="-8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break;</a:t>
            </a:r>
            <a:endParaRPr sz="1800">
              <a:latin typeface="Lucida Sans Unicode"/>
              <a:cs typeface="Lucida Sans Unicode"/>
            </a:endParaRPr>
          </a:p>
          <a:p>
            <a:pPr marL="12700">
              <a:lnSpc>
                <a:spcPts val="2100"/>
              </a:lnSpc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end</a:t>
            </a:r>
            <a:r>
              <a:rPr sz="1800" spc="-9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</a:t>
            </a:r>
            <a:endParaRPr sz="1800">
              <a:latin typeface="Lucida Sans Unicode"/>
              <a:cs typeface="Lucida Sans Unicode"/>
            </a:endParaRPr>
          </a:p>
          <a:p>
            <a:pPr marL="301625" marR="3874770" indent="-289560">
              <a:lnSpc>
                <a:spcPts val="2100"/>
              </a:lnSpc>
              <a:spcBef>
                <a:spcPts val="160"/>
              </a:spcBef>
              <a:tabLst>
                <a:tab pos="450215" algn="l"/>
              </a:tabLst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int	Sweep(int *Keys, int N,</a:t>
            </a:r>
            <a:r>
              <a:rPr sz="1800" spc="-1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int</a:t>
            </a:r>
            <a:r>
              <a:rPr sz="1800" spc="-1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OE){  bool</a:t>
            </a:r>
            <a:r>
              <a:rPr sz="18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done=true;</a:t>
            </a:r>
            <a:endParaRPr sz="1800">
              <a:latin typeface="Lucida Sans Unicode"/>
              <a:cs typeface="Lucida Sans Unicode"/>
            </a:endParaRPr>
          </a:p>
          <a:p>
            <a:pPr marL="12700" marR="280035">
              <a:lnSpc>
                <a:spcPts val="2200"/>
              </a:lnSpc>
              <a:spcBef>
                <a:spcPts val="20"/>
              </a:spcBef>
              <a:tabLst>
                <a:tab pos="474980" algn="l"/>
              </a:tabLst>
            </a:pPr>
            <a:r>
              <a:rPr sz="1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#pragma omp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parallel for shared(Keys) </a:t>
            </a:r>
            <a:r>
              <a:rPr sz="1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private(i)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reduction(&amp;:done) 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for	i = OE; i to N-2 by</a:t>
            </a:r>
            <a:r>
              <a:rPr sz="18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2</a:t>
            </a:r>
            <a:endParaRPr sz="1800">
              <a:latin typeface="Lucida Sans Unicode"/>
              <a:cs typeface="Lucida Sans Unicode"/>
            </a:endParaRPr>
          </a:p>
          <a:p>
            <a:pPr marL="301625">
              <a:lnSpc>
                <a:spcPts val="2030"/>
              </a:lnSpc>
              <a:tabLst>
                <a:tab pos="5942965" algn="l"/>
              </a:tabLst>
            </a:pP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if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(Keys[i]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&gt; Keys[i+1]) </a:t>
            </a:r>
            <a:r>
              <a:rPr sz="1800" spc="-30" dirty="0">
                <a:solidFill>
                  <a:srgbClr val="000099"/>
                </a:solidFill>
                <a:latin typeface="Lucida Sans Unicode"/>
                <a:cs typeface="Lucida Sans Unicode"/>
              </a:rPr>
              <a:t>{</a:t>
            </a:r>
            <a:r>
              <a:rPr sz="1850" i="1" spc="-30" dirty="0">
                <a:solidFill>
                  <a:srgbClr val="021EAA"/>
                </a:solidFill>
                <a:latin typeface="Lucida Sans Unicode"/>
                <a:cs typeface="Lucida Sans Unicode"/>
              </a:rPr>
              <a:t>swap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Keys[i]</a:t>
            </a:r>
            <a:r>
              <a:rPr sz="1800" spc="7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FF3300"/>
                </a:solidFill>
                <a:latin typeface="Symbol"/>
                <a:cs typeface="Symbol"/>
              </a:rPr>
              <a:t></a:t>
            </a:r>
            <a:r>
              <a:rPr sz="1800" spc="125" dirty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Keys[i+1];	done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&amp;=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false;</a:t>
            </a:r>
            <a:r>
              <a:rPr sz="1800" spc="-6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}</a:t>
            </a:r>
            <a:endParaRPr sz="1800">
              <a:latin typeface="Lucida Sans Unicode"/>
              <a:cs typeface="Lucida Sans Unicode"/>
            </a:endParaRPr>
          </a:p>
          <a:p>
            <a:pPr marL="12700" marR="6331585">
              <a:lnSpc>
                <a:spcPts val="2100"/>
              </a:lnSpc>
              <a:spcBef>
                <a:spcPts val="150"/>
              </a:spcBef>
            </a:pP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end do 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return</a:t>
            </a:r>
            <a:r>
              <a:rPr sz="1800" spc="-8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done;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799" y="2590800"/>
            <a:ext cx="1676400" cy="452120"/>
          </a:xfrm>
          <a:custGeom>
            <a:avLst/>
            <a:gdLst/>
            <a:ahLst/>
            <a:cxnLst/>
            <a:rect l="l" t="t" r="r" b="b"/>
            <a:pathLst>
              <a:path w="1676400" h="452119">
                <a:moveTo>
                  <a:pt x="0" y="0"/>
                </a:moveTo>
                <a:lnTo>
                  <a:pt x="1676400" y="0"/>
                </a:lnTo>
                <a:lnTo>
                  <a:pt x="1676400" y="451961"/>
                </a:lnTo>
                <a:lnTo>
                  <a:pt x="0" y="451961"/>
                </a:lnTo>
                <a:lnTo>
                  <a:pt x="0" y="0"/>
                </a:lnTo>
                <a:close/>
              </a:path>
            </a:pathLst>
          </a:custGeom>
          <a:solidFill>
            <a:srgbClr val="FFFB00">
              <a:alpha val="4587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ts val="163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8565" y="1188720"/>
            <a:ext cx="5551805" cy="439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program  </a:t>
            </a:r>
            <a:r>
              <a:rPr sz="2000" dirty="0">
                <a:latin typeface="Times New Roman"/>
                <a:cs typeface="Times New Roman"/>
              </a:rPr>
              <a:t>begins life as a single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thread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Enter a parallel region, spawning a team of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threads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800"/>
              </a:lnSpc>
              <a:spcBef>
                <a:spcPts val="3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lexically enclosed </a:t>
            </a:r>
            <a:r>
              <a:rPr sz="2000" spc="-5" dirty="0">
                <a:latin typeface="Times New Roman"/>
                <a:cs typeface="Times New Roman"/>
              </a:rPr>
              <a:t>program </a:t>
            </a:r>
            <a:r>
              <a:rPr sz="2000" dirty="0">
                <a:latin typeface="Times New Roman"/>
                <a:cs typeface="Times New Roman"/>
              </a:rPr>
              <a:t>statements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execute  in parallel by all team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members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When we reach the end of the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scope…</a:t>
            </a:r>
            <a:endParaRPr sz="2000">
              <a:latin typeface="Times New Roman"/>
              <a:cs typeface="Times New Roman"/>
            </a:endParaRPr>
          </a:p>
          <a:p>
            <a:pPr marL="812800" marR="253365" lvl="1" indent="-342900">
              <a:lnSpc>
                <a:spcPct val="100800"/>
              </a:lnSpc>
              <a:spcBef>
                <a:spcPts val="480"/>
              </a:spcBef>
              <a:buChar char="•"/>
              <a:tabLst>
                <a:tab pos="812165" algn="l"/>
                <a:tab pos="812800" algn="l"/>
              </a:tabLst>
            </a:pPr>
            <a:r>
              <a:rPr sz="2000" dirty="0">
                <a:latin typeface="Times New Roman"/>
                <a:cs typeface="Times New Roman"/>
              </a:rPr>
              <a:t>The team of </a:t>
            </a:r>
            <a:r>
              <a:rPr sz="2000" spc="-5" dirty="0">
                <a:latin typeface="Times New Roman"/>
                <a:cs typeface="Times New Roman"/>
              </a:rPr>
              <a:t>threads </a:t>
            </a:r>
            <a:r>
              <a:rPr sz="2000" dirty="0">
                <a:latin typeface="Times New Roman"/>
                <a:cs typeface="Times New Roman"/>
              </a:rPr>
              <a:t>synchronize at a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barrier  and are disbanded; they enter a wait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</a:t>
            </a:r>
            <a:endParaRPr sz="2000">
              <a:latin typeface="Times New Roman"/>
              <a:cs typeface="Times New Roman"/>
            </a:endParaRPr>
          </a:p>
          <a:p>
            <a:pPr marL="812800" lvl="1" indent="-342900">
              <a:lnSpc>
                <a:spcPct val="100000"/>
              </a:lnSpc>
              <a:spcBef>
                <a:spcPts val="475"/>
              </a:spcBef>
              <a:buChar char="•"/>
              <a:tabLst>
                <a:tab pos="812165" algn="l"/>
                <a:tab pos="812800" algn="l"/>
              </a:tabLst>
            </a:pPr>
            <a:r>
              <a:rPr sz="2000" dirty="0">
                <a:latin typeface="Times New Roman"/>
                <a:cs typeface="Times New Roman"/>
              </a:rPr>
              <a:t>Only the initial </a:t>
            </a:r>
            <a:r>
              <a:rPr sz="2000" spc="-5" dirty="0">
                <a:latin typeface="Times New Roman"/>
                <a:cs typeface="Times New Roman"/>
              </a:rPr>
              <a:t>thread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continues</a:t>
            </a:r>
            <a:endParaRPr sz="2000">
              <a:latin typeface="Times New Roman"/>
              <a:cs typeface="Times New Roman"/>
            </a:endParaRPr>
          </a:p>
          <a:p>
            <a:pPr marL="355600" marR="146050" indent="-342900">
              <a:lnSpc>
                <a:spcPct val="98300"/>
              </a:lnSpc>
              <a:spcBef>
                <a:spcPts val="53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Thread </a:t>
            </a:r>
            <a:r>
              <a:rPr sz="2000" dirty="0">
                <a:latin typeface="Times New Roman"/>
                <a:cs typeface="Times New Roman"/>
              </a:rPr>
              <a:t>teams can be created and disbanded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many  times during </a:t>
            </a:r>
            <a:r>
              <a:rPr sz="2000" spc="-5" dirty="0">
                <a:latin typeface="Times New Roman"/>
                <a:cs typeface="Times New Roman"/>
              </a:rPr>
              <a:t>program </a:t>
            </a:r>
            <a:r>
              <a:rPr sz="2000" dirty="0">
                <a:latin typeface="Times New Roman"/>
                <a:cs typeface="Times New Roman"/>
              </a:rPr>
              <a:t>execution, but this can be  costly</a:t>
            </a:r>
            <a:endParaRPr sz="2000">
              <a:latin typeface="Times New Roman"/>
              <a:cs typeface="Times New Roman"/>
            </a:endParaRPr>
          </a:p>
          <a:p>
            <a:pPr marL="355600" marR="19050" indent="-342900">
              <a:lnSpc>
                <a:spcPct val="100800"/>
              </a:lnSpc>
              <a:spcBef>
                <a:spcPts val="45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A clever compiler can avoid many </a:t>
            </a:r>
            <a:r>
              <a:rPr sz="2000" spc="-5" dirty="0">
                <a:latin typeface="Times New Roman"/>
                <a:cs typeface="Times New Roman"/>
              </a:rPr>
              <a:t>thread</a:t>
            </a:r>
            <a:r>
              <a:rPr sz="2000" spc="-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creations  and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joins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32036" y="441959"/>
            <a:ext cx="4609465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25" dirty="0">
                <a:solidFill>
                  <a:srgbClr val="000000"/>
                </a:solidFill>
              </a:rPr>
              <a:t>OpenMP’s </a:t>
            </a:r>
            <a:r>
              <a:rPr sz="3200" spc="-5" dirty="0">
                <a:solidFill>
                  <a:srgbClr val="000000"/>
                </a:solidFill>
              </a:rPr>
              <a:t>Fork-Join Model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7656510" y="1295401"/>
            <a:ext cx="1187450" cy="287655"/>
          </a:xfrm>
          <a:custGeom>
            <a:avLst/>
            <a:gdLst/>
            <a:ahLst/>
            <a:cxnLst/>
            <a:rect l="l" t="t" r="r" b="b"/>
            <a:pathLst>
              <a:path w="1187450" h="287655">
                <a:moveTo>
                  <a:pt x="1139559" y="0"/>
                </a:moveTo>
                <a:lnTo>
                  <a:pt x="47890" y="0"/>
                </a:lnTo>
                <a:lnTo>
                  <a:pt x="29249" y="3763"/>
                </a:lnTo>
                <a:lnTo>
                  <a:pt x="14026" y="14026"/>
                </a:lnTo>
                <a:lnTo>
                  <a:pt x="3763" y="29249"/>
                </a:lnTo>
                <a:lnTo>
                  <a:pt x="0" y="47891"/>
                </a:lnTo>
                <a:lnTo>
                  <a:pt x="0" y="239447"/>
                </a:lnTo>
                <a:lnTo>
                  <a:pt x="3763" y="258088"/>
                </a:lnTo>
                <a:lnTo>
                  <a:pt x="14026" y="273311"/>
                </a:lnTo>
                <a:lnTo>
                  <a:pt x="29249" y="283575"/>
                </a:lnTo>
                <a:lnTo>
                  <a:pt x="47890" y="287338"/>
                </a:lnTo>
                <a:lnTo>
                  <a:pt x="1139559" y="287338"/>
                </a:lnTo>
                <a:lnTo>
                  <a:pt x="1158200" y="283575"/>
                </a:lnTo>
                <a:lnTo>
                  <a:pt x="1173423" y="273311"/>
                </a:lnTo>
                <a:lnTo>
                  <a:pt x="1183686" y="258088"/>
                </a:lnTo>
                <a:lnTo>
                  <a:pt x="1187450" y="239447"/>
                </a:lnTo>
                <a:lnTo>
                  <a:pt x="1187450" y="47891"/>
                </a:lnTo>
                <a:lnTo>
                  <a:pt x="1183686" y="29249"/>
                </a:lnTo>
                <a:lnTo>
                  <a:pt x="1173423" y="14026"/>
                </a:lnTo>
                <a:lnTo>
                  <a:pt x="1158200" y="3763"/>
                </a:lnTo>
                <a:lnTo>
                  <a:pt x="1139559" y="0"/>
                </a:lnTo>
                <a:close/>
              </a:path>
            </a:pathLst>
          </a:custGeom>
          <a:solidFill>
            <a:srgbClr val="D4FD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56510" y="1295401"/>
            <a:ext cx="1187450" cy="287655"/>
          </a:xfrm>
          <a:custGeom>
            <a:avLst/>
            <a:gdLst/>
            <a:ahLst/>
            <a:cxnLst/>
            <a:rect l="l" t="t" r="r" b="b"/>
            <a:pathLst>
              <a:path w="1187450" h="287655">
                <a:moveTo>
                  <a:pt x="0" y="47890"/>
                </a:moveTo>
                <a:lnTo>
                  <a:pt x="3763" y="29249"/>
                </a:lnTo>
                <a:lnTo>
                  <a:pt x="14026" y="14027"/>
                </a:lnTo>
                <a:lnTo>
                  <a:pt x="29249" y="3763"/>
                </a:lnTo>
                <a:lnTo>
                  <a:pt x="47890" y="0"/>
                </a:lnTo>
                <a:lnTo>
                  <a:pt x="1139560" y="0"/>
                </a:lnTo>
                <a:lnTo>
                  <a:pt x="1158201" y="3763"/>
                </a:lnTo>
                <a:lnTo>
                  <a:pt x="1173423" y="14027"/>
                </a:lnTo>
                <a:lnTo>
                  <a:pt x="1183687" y="29249"/>
                </a:lnTo>
                <a:lnTo>
                  <a:pt x="1187451" y="47890"/>
                </a:lnTo>
                <a:lnTo>
                  <a:pt x="1187451" y="239446"/>
                </a:lnTo>
                <a:lnTo>
                  <a:pt x="1183687" y="258088"/>
                </a:lnTo>
                <a:lnTo>
                  <a:pt x="1173423" y="273311"/>
                </a:lnTo>
                <a:lnTo>
                  <a:pt x="1158201" y="283574"/>
                </a:lnTo>
                <a:lnTo>
                  <a:pt x="1139560" y="287337"/>
                </a:lnTo>
                <a:lnTo>
                  <a:pt x="47890" y="287337"/>
                </a:lnTo>
                <a:lnTo>
                  <a:pt x="29249" y="283574"/>
                </a:lnTo>
                <a:lnTo>
                  <a:pt x="14026" y="273311"/>
                </a:lnTo>
                <a:lnTo>
                  <a:pt x="3763" y="258088"/>
                </a:lnTo>
                <a:lnTo>
                  <a:pt x="0" y="239446"/>
                </a:lnTo>
                <a:lnTo>
                  <a:pt x="0" y="47890"/>
                </a:lnTo>
                <a:close/>
              </a:path>
            </a:pathLst>
          </a:custGeom>
          <a:ln w="9524">
            <a:solidFill>
              <a:srgbClr val="12AF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19998" y="2446340"/>
            <a:ext cx="396875" cy="396875"/>
          </a:xfrm>
          <a:custGeom>
            <a:avLst/>
            <a:gdLst/>
            <a:ahLst/>
            <a:cxnLst/>
            <a:rect l="l" t="t" r="r" b="b"/>
            <a:pathLst>
              <a:path w="396875" h="396875">
                <a:moveTo>
                  <a:pt x="198438" y="0"/>
                </a:moveTo>
                <a:lnTo>
                  <a:pt x="152938" y="5240"/>
                </a:lnTo>
                <a:lnTo>
                  <a:pt x="111170" y="20169"/>
                </a:lnTo>
                <a:lnTo>
                  <a:pt x="74325" y="43594"/>
                </a:lnTo>
                <a:lnTo>
                  <a:pt x="43594" y="74324"/>
                </a:lnTo>
                <a:lnTo>
                  <a:pt x="20169" y="111169"/>
                </a:lnTo>
                <a:lnTo>
                  <a:pt x="5240" y="152937"/>
                </a:lnTo>
                <a:lnTo>
                  <a:pt x="0" y="198437"/>
                </a:lnTo>
                <a:lnTo>
                  <a:pt x="5240" y="243937"/>
                </a:lnTo>
                <a:lnTo>
                  <a:pt x="20169" y="285705"/>
                </a:lnTo>
                <a:lnTo>
                  <a:pt x="43594" y="322550"/>
                </a:lnTo>
                <a:lnTo>
                  <a:pt x="74325" y="353280"/>
                </a:lnTo>
                <a:lnTo>
                  <a:pt x="111170" y="376705"/>
                </a:lnTo>
                <a:lnTo>
                  <a:pt x="152938" y="391634"/>
                </a:lnTo>
                <a:lnTo>
                  <a:pt x="198438" y="396875"/>
                </a:lnTo>
                <a:lnTo>
                  <a:pt x="243938" y="391634"/>
                </a:lnTo>
                <a:lnTo>
                  <a:pt x="285706" y="376705"/>
                </a:lnTo>
                <a:lnTo>
                  <a:pt x="322551" y="353280"/>
                </a:lnTo>
                <a:lnTo>
                  <a:pt x="353281" y="322550"/>
                </a:lnTo>
                <a:lnTo>
                  <a:pt x="376706" y="285705"/>
                </a:lnTo>
                <a:lnTo>
                  <a:pt x="391635" y="243937"/>
                </a:lnTo>
                <a:lnTo>
                  <a:pt x="396876" y="198437"/>
                </a:lnTo>
                <a:lnTo>
                  <a:pt x="391635" y="152937"/>
                </a:lnTo>
                <a:lnTo>
                  <a:pt x="376706" y="111169"/>
                </a:lnTo>
                <a:lnTo>
                  <a:pt x="353281" y="74324"/>
                </a:lnTo>
                <a:lnTo>
                  <a:pt x="322551" y="43594"/>
                </a:lnTo>
                <a:lnTo>
                  <a:pt x="285706" y="20169"/>
                </a:lnTo>
                <a:lnTo>
                  <a:pt x="243938" y="5240"/>
                </a:lnTo>
                <a:lnTo>
                  <a:pt x="198438" y="0"/>
                </a:lnTo>
                <a:close/>
              </a:path>
            </a:pathLst>
          </a:custGeom>
          <a:solidFill>
            <a:srgbClr val="FF4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19998" y="2446340"/>
            <a:ext cx="396875" cy="396875"/>
          </a:xfrm>
          <a:custGeom>
            <a:avLst/>
            <a:gdLst/>
            <a:ahLst/>
            <a:cxnLst/>
            <a:rect l="l" t="t" r="r" b="b"/>
            <a:pathLst>
              <a:path w="396875" h="396875">
                <a:moveTo>
                  <a:pt x="0" y="198437"/>
                </a:moveTo>
                <a:lnTo>
                  <a:pt x="5240" y="152937"/>
                </a:lnTo>
                <a:lnTo>
                  <a:pt x="20169" y="111169"/>
                </a:lnTo>
                <a:lnTo>
                  <a:pt x="43594" y="74325"/>
                </a:lnTo>
                <a:lnTo>
                  <a:pt x="74325" y="43594"/>
                </a:lnTo>
                <a:lnTo>
                  <a:pt x="111169" y="20169"/>
                </a:lnTo>
                <a:lnTo>
                  <a:pt x="152938" y="5240"/>
                </a:lnTo>
                <a:lnTo>
                  <a:pt x="198438" y="0"/>
                </a:lnTo>
                <a:lnTo>
                  <a:pt x="243938" y="5240"/>
                </a:lnTo>
                <a:lnTo>
                  <a:pt x="285706" y="20169"/>
                </a:lnTo>
                <a:lnTo>
                  <a:pt x="322550" y="43594"/>
                </a:lnTo>
                <a:lnTo>
                  <a:pt x="353281" y="74325"/>
                </a:lnTo>
                <a:lnTo>
                  <a:pt x="376706" y="111169"/>
                </a:lnTo>
                <a:lnTo>
                  <a:pt x="391634" y="152937"/>
                </a:lnTo>
                <a:lnTo>
                  <a:pt x="396875" y="198437"/>
                </a:lnTo>
                <a:lnTo>
                  <a:pt x="391634" y="243937"/>
                </a:lnTo>
                <a:lnTo>
                  <a:pt x="376706" y="285705"/>
                </a:lnTo>
                <a:lnTo>
                  <a:pt x="353281" y="322550"/>
                </a:lnTo>
                <a:lnTo>
                  <a:pt x="322550" y="353281"/>
                </a:lnTo>
                <a:lnTo>
                  <a:pt x="285706" y="376706"/>
                </a:lnTo>
                <a:lnTo>
                  <a:pt x="243938" y="391634"/>
                </a:lnTo>
                <a:lnTo>
                  <a:pt x="198438" y="396875"/>
                </a:lnTo>
                <a:lnTo>
                  <a:pt x="152938" y="391634"/>
                </a:lnTo>
                <a:lnTo>
                  <a:pt x="111169" y="376706"/>
                </a:lnTo>
                <a:lnTo>
                  <a:pt x="74325" y="353281"/>
                </a:lnTo>
                <a:lnTo>
                  <a:pt x="43594" y="322550"/>
                </a:lnTo>
                <a:lnTo>
                  <a:pt x="20169" y="285705"/>
                </a:lnTo>
                <a:lnTo>
                  <a:pt x="5240" y="243937"/>
                </a:lnTo>
                <a:lnTo>
                  <a:pt x="0" y="198437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75650" y="2446340"/>
            <a:ext cx="396875" cy="396875"/>
          </a:xfrm>
          <a:custGeom>
            <a:avLst/>
            <a:gdLst/>
            <a:ahLst/>
            <a:cxnLst/>
            <a:rect l="l" t="t" r="r" b="b"/>
            <a:pathLst>
              <a:path w="396875" h="396875">
                <a:moveTo>
                  <a:pt x="198438" y="0"/>
                </a:moveTo>
                <a:lnTo>
                  <a:pt x="152938" y="5240"/>
                </a:lnTo>
                <a:lnTo>
                  <a:pt x="111169" y="20169"/>
                </a:lnTo>
                <a:lnTo>
                  <a:pt x="74324" y="43594"/>
                </a:lnTo>
                <a:lnTo>
                  <a:pt x="43594" y="74324"/>
                </a:lnTo>
                <a:lnTo>
                  <a:pt x="20169" y="111169"/>
                </a:lnTo>
                <a:lnTo>
                  <a:pt x="5240" y="152937"/>
                </a:lnTo>
                <a:lnTo>
                  <a:pt x="0" y="198437"/>
                </a:lnTo>
                <a:lnTo>
                  <a:pt x="5240" y="243937"/>
                </a:lnTo>
                <a:lnTo>
                  <a:pt x="20169" y="285705"/>
                </a:lnTo>
                <a:lnTo>
                  <a:pt x="43594" y="322550"/>
                </a:lnTo>
                <a:lnTo>
                  <a:pt x="74324" y="353280"/>
                </a:lnTo>
                <a:lnTo>
                  <a:pt x="111169" y="376705"/>
                </a:lnTo>
                <a:lnTo>
                  <a:pt x="152938" y="391634"/>
                </a:lnTo>
                <a:lnTo>
                  <a:pt x="198438" y="396875"/>
                </a:lnTo>
                <a:lnTo>
                  <a:pt x="243938" y="391634"/>
                </a:lnTo>
                <a:lnTo>
                  <a:pt x="285706" y="376705"/>
                </a:lnTo>
                <a:lnTo>
                  <a:pt x="322551" y="353280"/>
                </a:lnTo>
                <a:lnTo>
                  <a:pt x="353281" y="322550"/>
                </a:lnTo>
                <a:lnTo>
                  <a:pt x="376706" y="285705"/>
                </a:lnTo>
                <a:lnTo>
                  <a:pt x="391635" y="243937"/>
                </a:lnTo>
                <a:lnTo>
                  <a:pt x="396876" y="198437"/>
                </a:lnTo>
                <a:lnTo>
                  <a:pt x="391635" y="152937"/>
                </a:lnTo>
                <a:lnTo>
                  <a:pt x="376706" y="111169"/>
                </a:lnTo>
                <a:lnTo>
                  <a:pt x="353281" y="74324"/>
                </a:lnTo>
                <a:lnTo>
                  <a:pt x="322551" y="43594"/>
                </a:lnTo>
                <a:lnTo>
                  <a:pt x="285706" y="20169"/>
                </a:lnTo>
                <a:lnTo>
                  <a:pt x="243938" y="5240"/>
                </a:lnTo>
                <a:lnTo>
                  <a:pt x="198438" y="0"/>
                </a:lnTo>
                <a:close/>
              </a:path>
            </a:pathLst>
          </a:custGeom>
          <a:solidFill>
            <a:srgbClr val="41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75650" y="2446340"/>
            <a:ext cx="396875" cy="396875"/>
          </a:xfrm>
          <a:custGeom>
            <a:avLst/>
            <a:gdLst/>
            <a:ahLst/>
            <a:cxnLst/>
            <a:rect l="l" t="t" r="r" b="b"/>
            <a:pathLst>
              <a:path w="396875" h="396875">
                <a:moveTo>
                  <a:pt x="0" y="198437"/>
                </a:moveTo>
                <a:lnTo>
                  <a:pt x="5240" y="152937"/>
                </a:lnTo>
                <a:lnTo>
                  <a:pt x="20169" y="111169"/>
                </a:lnTo>
                <a:lnTo>
                  <a:pt x="43594" y="74325"/>
                </a:lnTo>
                <a:lnTo>
                  <a:pt x="74325" y="43594"/>
                </a:lnTo>
                <a:lnTo>
                  <a:pt x="111169" y="20169"/>
                </a:lnTo>
                <a:lnTo>
                  <a:pt x="152938" y="5240"/>
                </a:lnTo>
                <a:lnTo>
                  <a:pt x="198438" y="0"/>
                </a:lnTo>
                <a:lnTo>
                  <a:pt x="243938" y="5240"/>
                </a:lnTo>
                <a:lnTo>
                  <a:pt x="285706" y="20169"/>
                </a:lnTo>
                <a:lnTo>
                  <a:pt x="322550" y="43594"/>
                </a:lnTo>
                <a:lnTo>
                  <a:pt x="353281" y="74325"/>
                </a:lnTo>
                <a:lnTo>
                  <a:pt x="376706" y="111169"/>
                </a:lnTo>
                <a:lnTo>
                  <a:pt x="391634" y="152937"/>
                </a:lnTo>
                <a:lnTo>
                  <a:pt x="396875" y="198437"/>
                </a:lnTo>
                <a:lnTo>
                  <a:pt x="391634" y="243937"/>
                </a:lnTo>
                <a:lnTo>
                  <a:pt x="376706" y="285705"/>
                </a:lnTo>
                <a:lnTo>
                  <a:pt x="353281" y="322550"/>
                </a:lnTo>
                <a:lnTo>
                  <a:pt x="322550" y="353281"/>
                </a:lnTo>
                <a:lnTo>
                  <a:pt x="285706" y="376706"/>
                </a:lnTo>
                <a:lnTo>
                  <a:pt x="243938" y="391634"/>
                </a:lnTo>
                <a:lnTo>
                  <a:pt x="198438" y="396875"/>
                </a:lnTo>
                <a:lnTo>
                  <a:pt x="152938" y="391634"/>
                </a:lnTo>
                <a:lnTo>
                  <a:pt x="111169" y="376706"/>
                </a:lnTo>
                <a:lnTo>
                  <a:pt x="74325" y="353281"/>
                </a:lnTo>
                <a:lnTo>
                  <a:pt x="43594" y="322550"/>
                </a:lnTo>
                <a:lnTo>
                  <a:pt x="20169" y="285705"/>
                </a:lnTo>
                <a:lnTo>
                  <a:pt x="5240" y="243937"/>
                </a:lnTo>
                <a:lnTo>
                  <a:pt x="0" y="198437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42903" y="1587501"/>
            <a:ext cx="158115" cy="845819"/>
          </a:xfrm>
          <a:custGeom>
            <a:avLst/>
            <a:gdLst/>
            <a:ahLst/>
            <a:cxnLst/>
            <a:rect l="l" t="t" r="r" b="b"/>
            <a:pathLst>
              <a:path w="158115" h="845819">
                <a:moveTo>
                  <a:pt x="158095" y="0"/>
                </a:moveTo>
                <a:lnTo>
                  <a:pt x="0" y="845199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800738" y="2347291"/>
            <a:ext cx="112395" cy="123189"/>
          </a:xfrm>
          <a:custGeom>
            <a:avLst/>
            <a:gdLst/>
            <a:ahLst/>
            <a:cxnLst/>
            <a:rect l="l" t="t" r="r" b="b"/>
            <a:pathLst>
              <a:path w="112395" h="123189">
                <a:moveTo>
                  <a:pt x="0" y="0"/>
                </a:moveTo>
                <a:lnTo>
                  <a:pt x="35159" y="122859"/>
                </a:lnTo>
                <a:lnTo>
                  <a:pt x="112350" y="210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04210" y="1582739"/>
            <a:ext cx="275590" cy="828040"/>
          </a:xfrm>
          <a:custGeom>
            <a:avLst/>
            <a:gdLst/>
            <a:ahLst/>
            <a:cxnLst/>
            <a:rect l="l" t="t" r="r" b="b"/>
            <a:pathLst>
              <a:path w="275590" h="828039">
                <a:moveTo>
                  <a:pt x="0" y="0"/>
                </a:moveTo>
                <a:lnTo>
                  <a:pt x="275308" y="827448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01236" y="2319842"/>
            <a:ext cx="108585" cy="127000"/>
          </a:xfrm>
          <a:custGeom>
            <a:avLst/>
            <a:gdLst/>
            <a:ahLst/>
            <a:cxnLst/>
            <a:rect l="l" t="t" r="r" b="b"/>
            <a:pathLst>
              <a:path w="108584" h="127000">
                <a:moveTo>
                  <a:pt x="108454" y="0"/>
                </a:moveTo>
                <a:lnTo>
                  <a:pt x="0" y="36084"/>
                </a:lnTo>
                <a:lnTo>
                  <a:pt x="90312" y="126497"/>
                </a:lnTo>
                <a:lnTo>
                  <a:pt x="1084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619998" y="3635376"/>
            <a:ext cx="1187450" cy="287655"/>
          </a:xfrm>
          <a:custGeom>
            <a:avLst/>
            <a:gdLst/>
            <a:ahLst/>
            <a:cxnLst/>
            <a:rect l="l" t="t" r="r" b="b"/>
            <a:pathLst>
              <a:path w="1187450" h="287654">
                <a:moveTo>
                  <a:pt x="1139560" y="0"/>
                </a:moveTo>
                <a:lnTo>
                  <a:pt x="47891" y="0"/>
                </a:lnTo>
                <a:lnTo>
                  <a:pt x="29249" y="3763"/>
                </a:lnTo>
                <a:lnTo>
                  <a:pt x="14026" y="14026"/>
                </a:lnTo>
                <a:lnTo>
                  <a:pt x="3763" y="29249"/>
                </a:lnTo>
                <a:lnTo>
                  <a:pt x="0" y="47890"/>
                </a:lnTo>
                <a:lnTo>
                  <a:pt x="0" y="239447"/>
                </a:lnTo>
                <a:lnTo>
                  <a:pt x="3763" y="258088"/>
                </a:lnTo>
                <a:lnTo>
                  <a:pt x="14026" y="273310"/>
                </a:lnTo>
                <a:lnTo>
                  <a:pt x="29249" y="283574"/>
                </a:lnTo>
                <a:lnTo>
                  <a:pt x="47891" y="287337"/>
                </a:lnTo>
                <a:lnTo>
                  <a:pt x="1139560" y="287337"/>
                </a:lnTo>
                <a:lnTo>
                  <a:pt x="1158201" y="283574"/>
                </a:lnTo>
                <a:lnTo>
                  <a:pt x="1173424" y="273310"/>
                </a:lnTo>
                <a:lnTo>
                  <a:pt x="1183687" y="258088"/>
                </a:lnTo>
                <a:lnTo>
                  <a:pt x="1187451" y="239447"/>
                </a:lnTo>
                <a:lnTo>
                  <a:pt x="1187451" y="47890"/>
                </a:lnTo>
                <a:lnTo>
                  <a:pt x="1183687" y="29249"/>
                </a:lnTo>
                <a:lnTo>
                  <a:pt x="1173424" y="14026"/>
                </a:lnTo>
                <a:lnTo>
                  <a:pt x="1158201" y="3763"/>
                </a:lnTo>
                <a:lnTo>
                  <a:pt x="1139560" y="0"/>
                </a:lnTo>
                <a:close/>
              </a:path>
            </a:pathLst>
          </a:custGeom>
          <a:solidFill>
            <a:srgbClr val="D4FD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619998" y="3635376"/>
            <a:ext cx="1187450" cy="287655"/>
          </a:xfrm>
          <a:custGeom>
            <a:avLst/>
            <a:gdLst/>
            <a:ahLst/>
            <a:cxnLst/>
            <a:rect l="l" t="t" r="r" b="b"/>
            <a:pathLst>
              <a:path w="1187450" h="287654">
                <a:moveTo>
                  <a:pt x="0" y="47890"/>
                </a:moveTo>
                <a:lnTo>
                  <a:pt x="3763" y="29249"/>
                </a:lnTo>
                <a:lnTo>
                  <a:pt x="14026" y="14026"/>
                </a:lnTo>
                <a:lnTo>
                  <a:pt x="29249" y="3763"/>
                </a:lnTo>
                <a:lnTo>
                  <a:pt x="47890" y="0"/>
                </a:lnTo>
                <a:lnTo>
                  <a:pt x="1139559" y="0"/>
                </a:lnTo>
                <a:lnTo>
                  <a:pt x="1158201" y="3763"/>
                </a:lnTo>
                <a:lnTo>
                  <a:pt x="1173424" y="14026"/>
                </a:lnTo>
                <a:lnTo>
                  <a:pt x="1183687" y="29249"/>
                </a:lnTo>
                <a:lnTo>
                  <a:pt x="1187450" y="47890"/>
                </a:lnTo>
                <a:lnTo>
                  <a:pt x="1187450" y="239447"/>
                </a:lnTo>
                <a:lnTo>
                  <a:pt x="1183687" y="258088"/>
                </a:lnTo>
                <a:lnTo>
                  <a:pt x="1173424" y="273311"/>
                </a:lnTo>
                <a:lnTo>
                  <a:pt x="1158201" y="283574"/>
                </a:lnTo>
                <a:lnTo>
                  <a:pt x="1139559" y="287337"/>
                </a:lnTo>
                <a:lnTo>
                  <a:pt x="47890" y="287337"/>
                </a:lnTo>
                <a:lnTo>
                  <a:pt x="29249" y="283574"/>
                </a:lnTo>
                <a:lnTo>
                  <a:pt x="14026" y="273311"/>
                </a:lnTo>
                <a:lnTo>
                  <a:pt x="3763" y="258088"/>
                </a:lnTo>
                <a:lnTo>
                  <a:pt x="0" y="239447"/>
                </a:lnTo>
                <a:lnTo>
                  <a:pt x="0" y="47890"/>
                </a:lnTo>
                <a:close/>
              </a:path>
            </a:pathLst>
          </a:custGeom>
          <a:ln w="9524">
            <a:solidFill>
              <a:srgbClr val="12AF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853360" y="2859090"/>
            <a:ext cx="241300" cy="792480"/>
          </a:xfrm>
          <a:custGeom>
            <a:avLst/>
            <a:gdLst/>
            <a:ahLst/>
            <a:cxnLst/>
            <a:rect l="l" t="t" r="r" b="b"/>
            <a:pathLst>
              <a:path w="241300" h="792479">
                <a:moveTo>
                  <a:pt x="0" y="0"/>
                </a:moveTo>
                <a:lnTo>
                  <a:pt x="241310" y="792228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17798" y="3561772"/>
            <a:ext cx="109855" cy="126364"/>
          </a:xfrm>
          <a:custGeom>
            <a:avLst/>
            <a:gdLst/>
            <a:ahLst/>
            <a:cxnLst/>
            <a:rect l="l" t="t" r="r" b="b"/>
            <a:pathLst>
              <a:path w="109854" h="126364">
                <a:moveTo>
                  <a:pt x="109340" y="0"/>
                </a:moveTo>
                <a:lnTo>
                  <a:pt x="0" y="33304"/>
                </a:lnTo>
                <a:lnTo>
                  <a:pt x="87975" y="125992"/>
                </a:lnTo>
                <a:lnTo>
                  <a:pt x="1093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43090" y="2878140"/>
            <a:ext cx="285115" cy="753745"/>
          </a:xfrm>
          <a:custGeom>
            <a:avLst/>
            <a:gdLst/>
            <a:ahLst/>
            <a:cxnLst/>
            <a:rect l="l" t="t" r="r" b="b"/>
            <a:pathLst>
              <a:path w="285115" h="753745">
                <a:moveTo>
                  <a:pt x="284970" y="0"/>
                </a:moveTo>
                <a:lnTo>
                  <a:pt x="0" y="753351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16597" y="3539999"/>
            <a:ext cx="107314" cy="127635"/>
          </a:xfrm>
          <a:custGeom>
            <a:avLst/>
            <a:gdLst/>
            <a:ahLst/>
            <a:cxnLst/>
            <a:rect l="l" t="t" r="r" b="b"/>
            <a:pathLst>
              <a:path w="107315" h="127635">
                <a:moveTo>
                  <a:pt x="0" y="0"/>
                </a:moveTo>
                <a:lnTo>
                  <a:pt x="13013" y="127126"/>
                </a:lnTo>
                <a:lnTo>
                  <a:pt x="106907" y="404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696198" y="4786313"/>
            <a:ext cx="396875" cy="396875"/>
          </a:xfrm>
          <a:custGeom>
            <a:avLst/>
            <a:gdLst/>
            <a:ahLst/>
            <a:cxnLst/>
            <a:rect l="l" t="t" r="r" b="b"/>
            <a:pathLst>
              <a:path w="396875" h="396875">
                <a:moveTo>
                  <a:pt x="198437" y="0"/>
                </a:moveTo>
                <a:lnTo>
                  <a:pt x="152937" y="5240"/>
                </a:lnTo>
                <a:lnTo>
                  <a:pt x="111169" y="20169"/>
                </a:lnTo>
                <a:lnTo>
                  <a:pt x="74324" y="43594"/>
                </a:lnTo>
                <a:lnTo>
                  <a:pt x="43594" y="74325"/>
                </a:lnTo>
                <a:lnTo>
                  <a:pt x="20169" y="111170"/>
                </a:lnTo>
                <a:lnTo>
                  <a:pt x="5240" y="152938"/>
                </a:lnTo>
                <a:lnTo>
                  <a:pt x="0" y="198438"/>
                </a:lnTo>
                <a:lnTo>
                  <a:pt x="5240" y="243938"/>
                </a:lnTo>
                <a:lnTo>
                  <a:pt x="20169" y="285706"/>
                </a:lnTo>
                <a:lnTo>
                  <a:pt x="43594" y="322551"/>
                </a:lnTo>
                <a:lnTo>
                  <a:pt x="74324" y="353281"/>
                </a:lnTo>
                <a:lnTo>
                  <a:pt x="111169" y="376706"/>
                </a:lnTo>
                <a:lnTo>
                  <a:pt x="152937" y="391635"/>
                </a:lnTo>
                <a:lnTo>
                  <a:pt x="198437" y="396876"/>
                </a:lnTo>
                <a:lnTo>
                  <a:pt x="243937" y="391635"/>
                </a:lnTo>
                <a:lnTo>
                  <a:pt x="285705" y="376706"/>
                </a:lnTo>
                <a:lnTo>
                  <a:pt x="322550" y="353281"/>
                </a:lnTo>
                <a:lnTo>
                  <a:pt x="353280" y="322551"/>
                </a:lnTo>
                <a:lnTo>
                  <a:pt x="376705" y="285706"/>
                </a:lnTo>
                <a:lnTo>
                  <a:pt x="391634" y="243938"/>
                </a:lnTo>
                <a:lnTo>
                  <a:pt x="396875" y="198438"/>
                </a:lnTo>
                <a:lnTo>
                  <a:pt x="391634" y="152938"/>
                </a:lnTo>
                <a:lnTo>
                  <a:pt x="376705" y="111170"/>
                </a:lnTo>
                <a:lnTo>
                  <a:pt x="353280" y="74325"/>
                </a:lnTo>
                <a:lnTo>
                  <a:pt x="322550" y="43594"/>
                </a:lnTo>
                <a:lnTo>
                  <a:pt x="285705" y="20169"/>
                </a:lnTo>
                <a:lnTo>
                  <a:pt x="243937" y="5240"/>
                </a:lnTo>
                <a:lnTo>
                  <a:pt x="198437" y="0"/>
                </a:lnTo>
                <a:close/>
              </a:path>
            </a:pathLst>
          </a:custGeom>
          <a:solidFill>
            <a:srgbClr val="FF4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96198" y="4786313"/>
            <a:ext cx="396875" cy="396875"/>
          </a:xfrm>
          <a:custGeom>
            <a:avLst/>
            <a:gdLst/>
            <a:ahLst/>
            <a:cxnLst/>
            <a:rect l="l" t="t" r="r" b="b"/>
            <a:pathLst>
              <a:path w="396875" h="396875">
                <a:moveTo>
                  <a:pt x="0" y="198437"/>
                </a:moveTo>
                <a:lnTo>
                  <a:pt x="5240" y="152937"/>
                </a:lnTo>
                <a:lnTo>
                  <a:pt x="20169" y="111169"/>
                </a:lnTo>
                <a:lnTo>
                  <a:pt x="43594" y="74325"/>
                </a:lnTo>
                <a:lnTo>
                  <a:pt x="74325" y="43594"/>
                </a:lnTo>
                <a:lnTo>
                  <a:pt x="111169" y="20169"/>
                </a:lnTo>
                <a:lnTo>
                  <a:pt x="152938" y="5240"/>
                </a:lnTo>
                <a:lnTo>
                  <a:pt x="198438" y="0"/>
                </a:lnTo>
                <a:lnTo>
                  <a:pt x="243938" y="5240"/>
                </a:lnTo>
                <a:lnTo>
                  <a:pt x="285706" y="20169"/>
                </a:lnTo>
                <a:lnTo>
                  <a:pt x="322550" y="43594"/>
                </a:lnTo>
                <a:lnTo>
                  <a:pt x="353281" y="74325"/>
                </a:lnTo>
                <a:lnTo>
                  <a:pt x="376706" y="111169"/>
                </a:lnTo>
                <a:lnTo>
                  <a:pt x="391634" y="152937"/>
                </a:lnTo>
                <a:lnTo>
                  <a:pt x="396875" y="198437"/>
                </a:lnTo>
                <a:lnTo>
                  <a:pt x="391634" y="243937"/>
                </a:lnTo>
                <a:lnTo>
                  <a:pt x="376706" y="285705"/>
                </a:lnTo>
                <a:lnTo>
                  <a:pt x="353281" y="322550"/>
                </a:lnTo>
                <a:lnTo>
                  <a:pt x="322550" y="353281"/>
                </a:lnTo>
                <a:lnTo>
                  <a:pt x="285706" y="376706"/>
                </a:lnTo>
                <a:lnTo>
                  <a:pt x="243938" y="391635"/>
                </a:lnTo>
                <a:lnTo>
                  <a:pt x="198438" y="396875"/>
                </a:lnTo>
                <a:lnTo>
                  <a:pt x="152938" y="391635"/>
                </a:lnTo>
                <a:lnTo>
                  <a:pt x="111169" y="376706"/>
                </a:lnTo>
                <a:lnTo>
                  <a:pt x="74325" y="353281"/>
                </a:lnTo>
                <a:lnTo>
                  <a:pt x="43594" y="322550"/>
                </a:lnTo>
                <a:lnTo>
                  <a:pt x="20169" y="285705"/>
                </a:lnTo>
                <a:lnTo>
                  <a:pt x="5240" y="243937"/>
                </a:lnTo>
                <a:lnTo>
                  <a:pt x="0" y="198437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451850" y="4786313"/>
            <a:ext cx="396875" cy="396875"/>
          </a:xfrm>
          <a:custGeom>
            <a:avLst/>
            <a:gdLst/>
            <a:ahLst/>
            <a:cxnLst/>
            <a:rect l="l" t="t" r="r" b="b"/>
            <a:pathLst>
              <a:path w="396875" h="396875">
                <a:moveTo>
                  <a:pt x="198438" y="0"/>
                </a:moveTo>
                <a:lnTo>
                  <a:pt x="152938" y="5240"/>
                </a:lnTo>
                <a:lnTo>
                  <a:pt x="111169" y="20169"/>
                </a:lnTo>
                <a:lnTo>
                  <a:pt x="74324" y="43594"/>
                </a:lnTo>
                <a:lnTo>
                  <a:pt x="43594" y="74325"/>
                </a:lnTo>
                <a:lnTo>
                  <a:pt x="20169" y="111170"/>
                </a:lnTo>
                <a:lnTo>
                  <a:pt x="5240" y="152938"/>
                </a:lnTo>
                <a:lnTo>
                  <a:pt x="0" y="198438"/>
                </a:lnTo>
                <a:lnTo>
                  <a:pt x="5240" y="243938"/>
                </a:lnTo>
                <a:lnTo>
                  <a:pt x="20169" y="285706"/>
                </a:lnTo>
                <a:lnTo>
                  <a:pt x="43594" y="322551"/>
                </a:lnTo>
                <a:lnTo>
                  <a:pt x="74324" y="353281"/>
                </a:lnTo>
                <a:lnTo>
                  <a:pt x="111169" y="376706"/>
                </a:lnTo>
                <a:lnTo>
                  <a:pt x="152938" y="391635"/>
                </a:lnTo>
                <a:lnTo>
                  <a:pt x="198438" y="396876"/>
                </a:lnTo>
                <a:lnTo>
                  <a:pt x="243938" y="391635"/>
                </a:lnTo>
                <a:lnTo>
                  <a:pt x="285706" y="376706"/>
                </a:lnTo>
                <a:lnTo>
                  <a:pt x="322551" y="353281"/>
                </a:lnTo>
                <a:lnTo>
                  <a:pt x="353281" y="322551"/>
                </a:lnTo>
                <a:lnTo>
                  <a:pt x="376706" y="285706"/>
                </a:lnTo>
                <a:lnTo>
                  <a:pt x="391635" y="243938"/>
                </a:lnTo>
                <a:lnTo>
                  <a:pt x="396876" y="198438"/>
                </a:lnTo>
                <a:lnTo>
                  <a:pt x="391635" y="152938"/>
                </a:lnTo>
                <a:lnTo>
                  <a:pt x="376706" y="111170"/>
                </a:lnTo>
                <a:lnTo>
                  <a:pt x="353281" y="74325"/>
                </a:lnTo>
                <a:lnTo>
                  <a:pt x="322551" y="43594"/>
                </a:lnTo>
                <a:lnTo>
                  <a:pt x="285706" y="20169"/>
                </a:lnTo>
                <a:lnTo>
                  <a:pt x="243938" y="5240"/>
                </a:lnTo>
                <a:lnTo>
                  <a:pt x="198438" y="0"/>
                </a:lnTo>
                <a:close/>
              </a:path>
            </a:pathLst>
          </a:custGeom>
          <a:solidFill>
            <a:srgbClr val="41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451850" y="4786313"/>
            <a:ext cx="396875" cy="396875"/>
          </a:xfrm>
          <a:custGeom>
            <a:avLst/>
            <a:gdLst/>
            <a:ahLst/>
            <a:cxnLst/>
            <a:rect l="l" t="t" r="r" b="b"/>
            <a:pathLst>
              <a:path w="396875" h="396875">
                <a:moveTo>
                  <a:pt x="0" y="198437"/>
                </a:moveTo>
                <a:lnTo>
                  <a:pt x="5240" y="152937"/>
                </a:lnTo>
                <a:lnTo>
                  <a:pt x="20169" y="111169"/>
                </a:lnTo>
                <a:lnTo>
                  <a:pt x="43594" y="74325"/>
                </a:lnTo>
                <a:lnTo>
                  <a:pt x="74325" y="43594"/>
                </a:lnTo>
                <a:lnTo>
                  <a:pt x="111169" y="20169"/>
                </a:lnTo>
                <a:lnTo>
                  <a:pt x="152938" y="5240"/>
                </a:lnTo>
                <a:lnTo>
                  <a:pt x="198438" y="0"/>
                </a:lnTo>
                <a:lnTo>
                  <a:pt x="243938" y="5240"/>
                </a:lnTo>
                <a:lnTo>
                  <a:pt x="285706" y="20169"/>
                </a:lnTo>
                <a:lnTo>
                  <a:pt x="322550" y="43594"/>
                </a:lnTo>
                <a:lnTo>
                  <a:pt x="353281" y="74325"/>
                </a:lnTo>
                <a:lnTo>
                  <a:pt x="376706" y="111169"/>
                </a:lnTo>
                <a:lnTo>
                  <a:pt x="391634" y="152937"/>
                </a:lnTo>
                <a:lnTo>
                  <a:pt x="396875" y="198437"/>
                </a:lnTo>
                <a:lnTo>
                  <a:pt x="391634" y="243937"/>
                </a:lnTo>
                <a:lnTo>
                  <a:pt x="376706" y="285705"/>
                </a:lnTo>
                <a:lnTo>
                  <a:pt x="353281" y="322550"/>
                </a:lnTo>
                <a:lnTo>
                  <a:pt x="322550" y="353281"/>
                </a:lnTo>
                <a:lnTo>
                  <a:pt x="285706" y="376706"/>
                </a:lnTo>
                <a:lnTo>
                  <a:pt x="243938" y="391635"/>
                </a:lnTo>
                <a:lnTo>
                  <a:pt x="198438" y="396875"/>
                </a:lnTo>
                <a:lnTo>
                  <a:pt x="152938" y="391635"/>
                </a:lnTo>
                <a:lnTo>
                  <a:pt x="111169" y="376706"/>
                </a:lnTo>
                <a:lnTo>
                  <a:pt x="74325" y="353281"/>
                </a:lnTo>
                <a:lnTo>
                  <a:pt x="43594" y="322550"/>
                </a:lnTo>
                <a:lnTo>
                  <a:pt x="20169" y="285705"/>
                </a:lnTo>
                <a:lnTo>
                  <a:pt x="5240" y="243937"/>
                </a:lnTo>
                <a:lnTo>
                  <a:pt x="0" y="198437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380410" y="3922715"/>
            <a:ext cx="275590" cy="828040"/>
          </a:xfrm>
          <a:custGeom>
            <a:avLst/>
            <a:gdLst/>
            <a:ahLst/>
            <a:cxnLst/>
            <a:rect l="l" t="t" r="r" b="b"/>
            <a:pathLst>
              <a:path w="275590" h="828039">
                <a:moveTo>
                  <a:pt x="0" y="0"/>
                </a:moveTo>
                <a:lnTo>
                  <a:pt x="275308" y="827448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577436" y="4659817"/>
            <a:ext cx="108585" cy="127000"/>
          </a:xfrm>
          <a:custGeom>
            <a:avLst/>
            <a:gdLst/>
            <a:ahLst/>
            <a:cxnLst/>
            <a:rect l="l" t="t" r="r" b="b"/>
            <a:pathLst>
              <a:path w="108584" h="127000">
                <a:moveTo>
                  <a:pt x="108454" y="0"/>
                </a:moveTo>
                <a:lnTo>
                  <a:pt x="0" y="36084"/>
                </a:lnTo>
                <a:lnTo>
                  <a:pt x="90312" y="126497"/>
                </a:lnTo>
                <a:lnTo>
                  <a:pt x="1084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96198" y="5975351"/>
            <a:ext cx="1187450" cy="287655"/>
          </a:xfrm>
          <a:custGeom>
            <a:avLst/>
            <a:gdLst/>
            <a:ahLst/>
            <a:cxnLst/>
            <a:rect l="l" t="t" r="r" b="b"/>
            <a:pathLst>
              <a:path w="1187450" h="287654">
                <a:moveTo>
                  <a:pt x="1139559" y="0"/>
                </a:moveTo>
                <a:lnTo>
                  <a:pt x="47890" y="0"/>
                </a:lnTo>
                <a:lnTo>
                  <a:pt x="29249" y="3763"/>
                </a:lnTo>
                <a:lnTo>
                  <a:pt x="14026" y="14026"/>
                </a:lnTo>
                <a:lnTo>
                  <a:pt x="3763" y="29249"/>
                </a:lnTo>
                <a:lnTo>
                  <a:pt x="0" y="47890"/>
                </a:lnTo>
                <a:lnTo>
                  <a:pt x="0" y="239447"/>
                </a:lnTo>
                <a:lnTo>
                  <a:pt x="3763" y="258088"/>
                </a:lnTo>
                <a:lnTo>
                  <a:pt x="14026" y="273310"/>
                </a:lnTo>
                <a:lnTo>
                  <a:pt x="29249" y="283574"/>
                </a:lnTo>
                <a:lnTo>
                  <a:pt x="47890" y="287337"/>
                </a:lnTo>
                <a:lnTo>
                  <a:pt x="1139559" y="287337"/>
                </a:lnTo>
                <a:lnTo>
                  <a:pt x="1158200" y="283574"/>
                </a:lnTo>
                <a:lnTo>
                  <a:pt x="1173423" y="273310"/>
                </a:lnTo>
                <a:lnTo>
                  <a:pt x="1183686" y="258088"/>
                </a:lnTo>
                <a:lnTo>
                  <a:pt x="1187450" y="239447"/>
                </a:lnTo>
                <a:lnTo>
                  <a:pt x="1187450" y="47890"/>
                </a:lnTo>
                <a:lnTo>
                  <a:pt x="1183686" y="29249"/>
                </a:lnTo>
                <a:lnTo>
                  <a:pt x="1173423" y="14026"/>
                </a:lnTo>
                <a:lnTo>
                  <a:pt x="1158200" y="3763"/>
                </a:lnTo>
                <a:lnTo>
                  <a:pt x="1139559" y="0"/>
                </a:lnTo>
                <a:close/>
              </a:path>
            </a:pathLst>
          </a:custGeom>
          <a:solidFill>
            <a:srgbClr val="D4FD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696198" y="5975351"/>
            <a:ext cx="1187450" cy="287655"/>
          </a:xfrm>
          <a:custGeom>
            <a:avLst/>
            <a:gdLst/>
            <a:ahLst/>
            <a:cxnLst/>
            <a:rect l="l" t="t" r="r" b="b"/>
            <a:pathLst>
              <a:path w="1187450" h="287654">
                <a:moveTo>
                  <a:pt x="0" y="47891"/>
                </a:moveTo>
                <a:lnTo>
                  <a:pt x="3763" y="29249"/>
                </a:lnTo>
                <a:lnTo>
                  <a:pt x="14026" y="14026"/>
                </a:lnTo>
                <a:lnTo>
                  <a:pt x="29249" y="3763"/>
                </a:lnTo>
                <a:lnTo>
                  <a:pt x="47890" y="0"/>
                </a:lnTo>
                <a:lnTo>
                  <a:pt x="1139560" y="0"/>
                </a:lnTo>
                <a:lnTo>
                  <a:pt x="1158201" y="3763"/>
                </a:lnTo>
                <a:lnTo>
                  <a:pt x="1173423" y="14026"/>
                </a:lnTo>
                <a:lnTo>
                  <a:pt x="1183687" y="29249"/>
                </a:lnTo>
                <a:lnTo>
                  <a:pt x="1187451" y="47891"/>
                </a:lnTo>
                <a:lnTo>
                  <a:pt x="1187451" y="239446"/>
                </a:lnTo>
                <a:lnTo>
                  <a:pt x="1183687" y="258088"/>
                </a:lnTo>
                <a:lnTo>
                  <a:pt x="1173423" y="273310"/>
                </a:lnTo>
                <a:lnTo>
                  <a:pt x="1158201" y="283574"/>
                </a:lnTo>
                <a:lnTo>
                  <a:pt x="1139560" y="287337"/>
                </a:lnTo>
                <a:lnTo>
                  <a:pt x="47890" y="287337"/>
                </a:lnTo>
                <a:lnTo>
                  <a:pt x="29249" y="283574"/>
                </a:lnTo>
                <a:lnTo>
                  <a:pt x="14026" y="273310"/>
                </a:lnTo>
                <a:lnTo>
                  <a:pt x="3763" y="258088"/>
                </a:lnTo>
                <a:lnTo>
                  <a:pt x="0" y="239446"/>
                </a:lnTo>
                <a:lnTo>
                  <a:pt x="0" y="47891"/>
                </a:lnTo>
                <a:close/>
              </a:path>
            </a:pathLst>
          </a:custGeom>
          <a:ln w="9524">
            <a:solidFill>
              <a:srgbClr val="12AF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929560" y="5199064"/>
            <a:ext cx="241300" cy="792480"/>
          </a:xfrm>
          <a:custGeom>
            <a:avLst/>
            <a:gdLst/>
            <a:ahLst/>
            <a:cxnLst/>
            <a:rect l="l" t="t" r="r" b="b"/>
            <a:pathLst>
              <a:path w="241300" h="792479">
                <a:moveTo>
                  <a:pt x="0" y="0"/>
                </a:moveTo>
                <a:lnTo>
                  <a:pt x="241310" y="792228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093998" y="5901745"/>
            <a:ext cx="109855" cy="126364"/>
          </a:xfrm>
          <a:custGeom>
            <a:avLst/>
            <a:gdLst/>
            <a:ahLst/>
            <a:cxnLst/>
            <a:rect l="l" t="t" r="r" b="b"/>
            <a:pathLst>
              <a:path w="109854" h="126364">
                <a:moveTo>
                  <a:pt x="109340" y="0"/>
                </a:moveTo>
                <a:lnTo>
                  <a:pt x="0" y="33305"/>
                </a:lnTo>
                <a:lnTo>
                  <a:pt x="87975" y="125992"/>
                </a:lnTo>
                <a:lnTo>
                  <a:pt x="1093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419290" y="5218114"/>
            <a:ext cx="285115" cy="753745"/>
          </a:xfrm>
          <a:custGeom>
            <a:avLst/>
            <a:gdLst/>
            <a:ahLst/>
            <a:cxnLst/>
            <a:rect l="l" t="t" r="r" b="b"/>
            <a:pathLst>
              <a:path w="285115" h="753745">
                <a:moveTo>
                  <a:pt x="284970" y="0"/>
                </a:moveTo>
                <a:lnTo>
                  <a:pt x="0" y="753351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392797" y="5879974"/>
            <a:ext cx="107314" cy="127635"/>
          </a:xfrm>
          <a:custGeom>
            <a:avLst/>
            <a:gdLst/>
            <a:ahLst/>
            <a:cxnLst/>
            <a:rect l="l" t="t" r="r" b="b"/>
            <a:pathLst>
              <a:path w="107315" h="127635">
                <a:moveTo>
                  <a:pt x="0" y="0"/>
                </a:moveTo>
                <a:lnTo>
                  <a:pt x="13013" y="127127"/>
                </a:lnTo>
                <a:lnTo>
                  <a:pt x="106907" y="404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919103" y="3905251"/>
            <a:ext cx="158115" cy="845819"/>
          </a:xfrm>
          <a:custGeom>
            <a:avLst/>
            <a:gdLst/>
            <a:ahLst/>
            <a:cxnLst/>
            <a:rect l="l" t="t" r="r" b="b"/>
            <a:pathLst>
              <a:path w="158115" h="845820">
                <a:moveTo>
                  <a:pt x="158095" y="0"/>
                </a:moveTo>
                <a:lnTo>
                  <a:pt x="0" y="845199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876938" y="4665041"/>
            <a:ext cx="112395" cy="123189"/>
          </a:xfrm>
          <a:custGeom>
            <a:avLst/>
            <a:gdLst/>
            <a:ahLst/>
            <a:cxnLst/>
            <a:rect l="l" t="t" r="r" b="b"/>
            <a:pathLst>
              <a:path w="112395" h="123189">
                <a:moveTo>
                  <a:pt x="0" y="0"/>
                </a:moveTo>
                <a:lnTo>
                  <a:pt x="35159" y="122859"/>
                </a:lnTo>
                <a:lnTo>
                  <a:pt x="112350" y="210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279140" y="6842759"/>
            <a:ext cx="2122805" cy="198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898989"/>
                </a:solidFill>
                <a:latin typeface="Times New Roman"/>
                <a:cs typeface="Times New Roman"/>
              </a:rPr>
              <a:t>Scott B. Baden / CSE 160 / </a:t>
            </a:r>
            <a:r>
              <a:rPr sz="1200" spc="-25" dirty="0">
                <a:solidFill>
                  <a:srgbClr val="898989"/>
                </a:solidFill>
                <a:latin typeface="Times New Roman"/>
                <a:cs typeface="Times New Roman"/>
              </a:rPr>
              <a:t>Wi</a:t>
            </a:r>
            <a:r>
              <a:rPr sz="1200" spc="-125" dirty="0">
                <a:solidFill>
                  <a:srgbClr val="898989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898989"/>
                </a:solidFill>
                <a:latin typeface="Times New Roman"/>
                <a:cs typeface="Times New Roman"/>
              </a:rPr>
              <a:t>'16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727438" y="6751320"/>
            <a:ext cx="114300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3371" y="416243"/>
            <a:ext cx="7555230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000090"/>
                </a:solidFill>
              </a:rPr>
              <a:t>Parallelizing </a:t>
            </a:r>
            <a:r>
              <a:rPr sz="3600" dirty="0">
                <a:solidFill>
                  <a:srgbClr val="000090"/>
                </a:solidFill>
              </a:rPr>
              <a:t>a </a:t>
            </a:r>
            <a:r>
              <a:rPr sz="3600" spc="-5" dirty="0">
                <a:solidFill>
                  <a:srgbClr val="000090"/>
                </a:solidFill>
              </a:rPr>
              <a:t>nested loop with OpenMP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69339" y="1134109"/>
            <a:ext cx="7635875" cy="2884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all implementations can parallelize inner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loops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1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We parallelize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outer </a:t>
            </a:r>
            <a:r>
              <a:rPr sz="2800" dirty="0">
                <a:latin typeface="Times New Roman"/>
                <a:cs typeface="Times New Roman"/>
              </a:rPr>
              <a:t>loop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index</a:t>
            </a:r>
            <a:endParaRPr sz="2800">
              <a:latin typeface="Times New Roman"/>
              <a:cs typeface="Times New Roman"/>
            </a:endParaRPr>
          </a:p>
          <a:p>
            <a:pPr marL="173355">
              <a:lnSpc>
                <a:spcPts val="2270"/>
              </a:lnSpc>
              <a:spcBef>
                <a:spcPts val="225"/>
              </a:spcBef>
            </a:pP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#pragma omp parallel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private(i)</a:t>
            </a:r>
            <a:r>
              <a:rPr sz="2000" spc="-65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shared(n)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ts val="2030"/>
              </a:lnSpc>
            </a:pPr>
            <a:r>
              <a:rPr sz="1800" dirty="0">
                <a:solidFill>
                  <a:srgbClr val="FF3300"/>
                </a:solidFill>
                <a:latin typeface="Arial"/>
                <a:cs typeface="Arial"/>
              </a:rPr>
              <a:t>#pragma omp</a:t>
            </a:r>
            <a:r>
              <a:rPr sz="1800" spc="-11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3300"/>
                </a:solidFill>
                <a:latin typeface="Arial"/>
                <a:cs typeface="Arial"/>
              </a:rPr>
              <a:t>for</a:t>
            </a:r>
            <a:endParaRPr sz="1800">
              <a:latin typeface="Arial"/>
              <a:cs typeface="Arial"/>
            </a:endParaRPr>
          </a:p>
          <a:p>
            <a:pPr marL="723900" marR="5023485" indent="-254635">
              <a:lnSpc>
                <a:spcPct val="111100"/>
              </a:lnSpc>
              <a:spcBef>
                <a:spcPts val="30"/>
              </a:spcBef>
            </a:pPr>
            <a:r>
              <a:rPr sz="1800" dirty="0">
                <a:latin typeface="Arial"/>
                <a:cs typeface="Arial"/>
              </a:rPr>
              <a:t>for(i=0; i &lt; n; i++)  for(j=0; j &lt; n; j++)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{</a:t>
            </a:r>
            <a:endParaRPr sz="1800">
              <a:latin typeface="Arial"/>
              <a:cs typeface="Arial"/>
            </a:endParaRPr>
          </a:p>
          <a:p>
            <a:pPr marL="899794">
              <a:lnSpc>
                <a:spcPct val="100000"/>
              </a:lnSpc>
              <a:spcBef>
                <a:spcPts val="335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V[i,j]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=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(u[i-1,j]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+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u[i+1,j]+ u[i,j-1]+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u[i,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j+1]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-</a:t>
            </a:r>
            <a:r>
              <a:rPr sz="1800" spc="4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h</a:t>
            </a:r>
            <a:r>
              <a:rPr sz="1800" spc="-7" baseline="25462" dirty="0">
                <a:solidFill>
                  <a:srgbClr val="434DD6"/>
                </a:solidFill>
                <a:latin typeface="Lucida Sans Unicode"/>
                <a:cs typeface="Lucida Sans Unicode"/>
              </a:rPr>
              <a:t>2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f[i,j])/4</a:t>
            </a:r>
            <a:endParaRPr sz="1800">
              <a:latin typeface="Lucida Sans Unicode"/>
              <a:cs typeface="Lucida Sans Unicode"/>
            </a:endParaRPr>
          </a:p>
          <a:p>
            <a:pPr marL="469900">
              <a:lnSpc>
                <a:spcPct val="100000"/>
              </a:lnSpc>
              <a:spcBef>
                <a:spcPts val="635"/>
              </a:spcBef>
            </a:pPr>
            <a:r>
              <a:rPr sz="1400" dirty="0">
                <a:latin typeface="Arial"/>
                <a:cs typeface="Arial"/>
              </a:rPr>
              <a:t>}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29110" y="4997450"/>
            <a:ext cx="2755900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3333CC"/>
                </a:solidFill>
                <a:latin typeface="Lucida Sans Unicode"/>
                <a:cs typeface="Lucida Sans Unicode"/>
              </a:rPr>
              <a:t>mymax = mymin +</a:t>
            </a:r>
            <a:r>
              <a:rPr sz="1600" spc="-10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n/NT-1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339" y="4280154"/>
            <a:ext cx="3378835" cy="1220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Generated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code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ts val="1800"/>
              </a:lnSpc>
              <a:spcBef>
                <a:spcPts val="2285"/>
              </a:spcBef>
            </a:pPr>
            <a:r>
              <a:rPr sz="1600" dirty="0">
                <a:solidFill>
                  <a:srgbClr val="3333CC"/>
                </a:solidFill>
                <a:latin typeface="Lucida Sans Unicode"/>
                <a:cs typeface="Lucida Sans Unicode"/>
              </a:rPr>
              <a:t>mymin = 1 + ($TID *</a:t>
            </a:r>
            <a:r>
              <a:rPr sz="1600" spc="-10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3333CC"/>
                </a:solidFill>
                <a:latin typeface="Lucida Sans Unicode"/>
                <a:cs typeface="Lucida Sans Unicode"/>
              </a:rPr>
              <a:t>n/NT),</a:t>
            </a:r>
            <a:endParaRPr sz="1600">
              <a:latin typeface="Lucida Sans Unicode"/>
              <a:cs typeface="Lucida Sans Unicode"/>
            </a:endParaRPr>
          </a:p>
          <a:p>
            <a:pPr marL="469900">
              <a:lnSpc>
                <a:spcPts val="2039"/>
              </a:lnSpc>
            </a:pPr>
            <a:r>
              <a:rPr sz="1800" dirty="0">
                <a:latin typeface="Arial"/>
                <a:cs typeface="Arial"/>
              </a:rPr>
              <a:t>for(i=mymin; i &lt; mymax;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i++)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6539" y="5464809"/>
            <a:ext cx="6692900" cy="837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700">
              <a:lnSpc>
                <a:spcPts val="2030"/>
              </a:lnSpc>
            </a:pPr>
            <a:r>
              <a:rPr sz="1800" dirty="0">
                <a:latin typeface="Arial"/>
                <a:cs typeface="Arial"/>
              </a:rPr>
              <a:t>for(j=0; j &lt; n;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j++)</a:t>
            </a:r>
            <a:endParaRPr sz="1800">
              <a:latin typeface="Arial"/>
              <a:cs typeface="Arial"/>
            </a:endParaRPr>
          </a:p>
          <a:p>
            <a:pPr marL="12700" marR="5080" indent="357505">
              <a:lnSpc>
                <a:spcPts val="2000"/>
              </a:lnSpc>
              <a:spcBef>
                <a:spcPts val="70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V[i,j]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=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(u[i-1,j]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+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u[i+1,j]+ u[i,j-1]+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u[i,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j+1]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-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h</a:t>
            </a:r>
            <a:r>
              <a:rPr sz="1800" spc="-7" baseline="25462" dirty="0">
                <a:solidFill>
                  <a:srgbClr val="434DD6"/>
                </a:solidFill>
                <a:latin typeface="Lucida Sans Unicode"/>
                <a:cs typeface="Lucida Sans Unicode"/>
              </a:rPr>
              <a:t>2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f[i,j])/4 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Barrier();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772398" y="3657600"/>
            <a:ext cx="1634067" cy="154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ts val="163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0654" y="441959"/>
            <a:ext cx="7331709" cy="507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000090"/>
                </a:solidFill>
              </a:rPr>
              <a:t>An </a:t>
            </a:r>
            <a:r>
              <a:rPr sz="3200" spc="-5" dirty="0">
                <a:solidFill>
                  <a:srgbClr val="000090"/>
                </a:solidFill>
              </a:rPr>
              <a:t>application: Matrix </a:t>
            </a:r>
            <a:r>
              <a:rPr sz="3200" spc="-65" dirty="0">
                <a:solidFill>
                  <a:srgbClr val="000090"/>
                </a:solidFill>
              </a:rPr>
              <a:t>Vector</a:t>
            </a:r>
            <a:r>
              <a:rPr sz="3200" spc="-70" dirty="0">
                <a:solidFill>
                  <a:srgbClr val="000090"/>
                </a:solidFill>
              </a:rPr>
              <a:t> </a:t>
            </a:r>
            <a:r>
              <a:rPr sz="3200" spc="-5" dirty="0">
                <a:solidFill>
                  <a:srgbClr val="000090"/>
                </a:solidFill>
              </a:rPr>
              <a:t>Multiplication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279140" y="6842759"/>
            <a:ext cx="2122805" cy="198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898989"/>
                </a:solidFill>
                <a:latin typeface="Times New Roman"/>
                <a:cs typeface="Times New Roman"/>
              </a:rPr>
              <a:t>Scott B. Baden / CSE 160 / </a:t>
            </a:r>
            <a:r>
              <a:rPr sz="1200" spc="-25" dirty="0">
                <a:solidFill>
                  <a:srgbClr val="898989"/>
                </a:solidFill>
                <a:latin typeface="Times New Roman"/>
                <a:cs typeface="Times New Roman"/>
              </a:rPr>
              <a:t>Wi</a:t>
            </a:r>
            <a:r>
              <a:rPr sz="1200" spc="-125" dirty="0">
                <a:solidFill>
                  <a:srgbClr val="898989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898989"/>
                </a:solidFill>
                <a:latin typeface="Times New Roman"/>
                <a:cs typeface="Times New Roman"/>
              </a:rPr>
              <a:t>'16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27438" y="6751320"/>
            <a:ext cx="114300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86000" y="2743200"/>
            <a:ext cx="4952998" cy="25118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4458" y="415449"/>
            <a:ext cx="7757795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000090"/>
                </a:solidFill>
              </a:rPr>
              <a:t>Application: Matrix Vector</a:t>
            </a:r>
            <a:r>
              <a:rPr sz="3600" spc="-10" dirty="0">
                <a:solidFill>
                  <a:srgbClr val="000090"/>
                </a:solidFill>
              </a:rPr>
              <a:t> </a:t>
            </a:r>
            <a:r>
              <a:rPr sz="3600" spc="-5" dirty="0">
                <a:solidFill>
                  <a:srgbClr val="000090"/>
                </a:solidFill>
              </a:rPr>
              <a:t>Multiplication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072632" y="1377376"/>
            <a:ext cx="1345565" cy="378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//</a:t>
            </a:r>
            <a:r>
              <a:rPr sz="2000" spc="-8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GLOBAL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7939" y="1377376"/>
            <a:ext cx="4503420" cy="2512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710">
              <a:lnSpc>
                <a:spcPct val="100000"/>
              </a:lnSpc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double **A, *x,</a:t>
            </a:r>
            <a:r>
              <a:rPr sz="2000" spc="-6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*y;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 </a:t>
            </a:r>
            <a:r>
              <a:rPr sz="2000" b="1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parallel</a:t>
            </a:r>
            <a:r>
              <a:rPr sz="2000" b="1" spc="3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shared(A,x,N)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</a:t>
            </a:r>
            <a:r>
              <a:rPr sz="2000" spc="-5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for</a:t>
            </a:r>
            <a:endParaRPr sz="2000">
              <a:latin typeface="Lucida Sans Unicode"/>
              <a:cs typeface="Lucida Sans Unicode"/>
            </a:endParaRPr>
          </a:p>
          <a:p>
            <a:pPr marL="976630" marR="1460500" indent="-321945">
              <a:lnSpc>
                <a:spcPct val="100000"/>
              </a:lnSpc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(i=0; i&lt;N;</a:t>
            </a:r>
            <a:r>
              <a:rPr sz="2000" spc="-9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i++){ 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y[i]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=</a:t>
            </a:r>
            <a:r>
              <a:rPr sz="2000" spc="-8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0.0;</a:t>
            </a:r>
            <a:endParaRPr sz="2000">
              <a:latin typeface="Lucida Sans Unicode"/>
              <a:cs typeface="Lucida Sans Unicode"/>
            </a:endParaRPr>
          </a:p>
          <a:p>
            <a:pPr marL="1297940" marR="843280" indent="-321945">
              <a:lnSpc>
                <a:spcPct val="100000"/>
              </a:lnSpc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(j=0; j&lt;N; j++) 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y[i]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+= A[i][j] *</a:t>
            </a:r>
            <a:r>
              <a:rPr sz="2000" spc="-8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x[j];</a:t>
            </a:r>
            <a:endParaRPr sz="2000">
              <a:latin typeface="Lucida Sans Unicode"/>
              <a:cs typeface="Lucida Sans Unicode"/>
            </a:endParaRPr>
          </a:p>
          <a:p>
            <a:pPr marL="655320">
              <a:lnSpc>
                <a:spcPct val="100000"/>
              </a:lnSpc>
            </a:pP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}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05000" y="4572000"/>
            <a:ext cx="6095998" cy="17417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81800" y="2286000"/>
            <a:ext cx="2092981" cy="182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227" y="590171"/>
            <a:ext cx="6753859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dirty="0">
                <a:solidFill>
                  <a:srgbClr val="000090"/>
                </a:solidFill>
              </a:rPr>
              <a:t>Support for </a:t>
            </a:r>
            <a:r>
              <a:rPr sz="3400" spc="-5" dirty="0">
                <a:solidFill>
                  <a:srgbClr val="000090"/>
                </a:solidFill>
              </a:rPr>
              <a:t>load balancing in</a:t>
            </a:r>
            <a:r>
              <a:rPr sz="3400" spc="-35" dirty="0">
                <a:solidFill>
                  <a:srgbClr val="000090"/>
                </a:solidFill>
              </a:rPr>
              <a:t> </a:t>
            </a:r>
            <a:r>
              <a:rPr sz="3400" spc="-5" dirty="0">
                <a:solidFill>
                  <a:srgbClr val="000090"/>
                </a:solidFill>
              </a:rPr>
              <a:t>OpenMP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1069339" y="1217527"/>
            <a:ext cx="5572125" cy="965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OpenMP supports Block Cyclic  decompositions with chunk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size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9339" y="3188969"/>
            <a:ext cx="5724525" cy="2617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400"/>
              </a:lnSpc>
            </a:pPr>
            <a:r>
              <a:rPr sz="2300" dirty="0">
                <a:solidFill>
                  <a:srgbClr val="0000FF"/>
                </a:solidFill>
                <a:latin typeface="Arial Unicode MS"/>
                <a:cs typeface="Arial Unicode MS"/>
              </a:rPr>
              <a:t>#pragma omp parallel for </a:t>
            </a:r>
            <a:r>
              <a:rPr sz="2300" dirty="0">
                <a:solidFill>
                  <a:srgbClr val="FF3300"/>
                </a:solidFill>
                <a:latin typeface="Arial"/>
                <a:cs typeface="Arial"/>
              </a:rPr>
              <a:t>schedule(static,</a:t>
            </a:r>
            <a:r>
              <a:rPr sz="2300" spc="-12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3300"/>
                </a:solidFill>
                <a:latin typeface="Arial"/>
                <a:cs typeface="Arial"/>
              </a:rPr>
              <a:t>2)  </a:t>
            </a:r>
            <a:r>
              <a:rPr sz="2300" dirty="0">
                <a:solidFill>
                  <a:srgbClr val="800000"/>
                </a:solidFill>
                <a:latin typeface="Arial"/>
                <a:cs typeface="Arial"/>
              </a:rPr>
              <a:t>for ( int i = 0; i &lt; n; i++ )</a:t>
            </a:r>
            <a:r>
              <a:rPr sz="2300" spc="-10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800000"/>
                </a:solidFill>
                <a:latin typeface="Arial"/>
                <a:cs typeface="Arial"/>
              </a:rPr>
              <a:t>{</a:t>
            </a:r>
            <a:endParaRPr sz="2300">
              <a:latin typeface="Arial"/>
              <a:cs typeface="Arial"/>
            </a:endParaRPr>
          </a:p>
          <a:p>
            <a:pPr marL="927100" marR="2180590" indent="-427990">
              <a:lnSpc>
                <a:spcPts val="2800"/>
              </a:lnSpc>
              <a:spcBef>
                <a:spcPts val="10"/>
              </a:spcBef>
            </a:pPr>
            <a:r>
              <a:rPr sz="2300" dirty="0">
                <a:solidFill>
                  <a:srgbClr val="800000"/>
                </a:solidFill>
                <a:latin typeface="Arial"/>
                <a:cs typeface="Arial"/>
              </a:rPr>
              <a:t>for (int j = 0; j &lt; n; j++</a:t>
            </a:r>
            <a:r>
              <a:rPr sz="2300" spc="-114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800000"/>
                </a:solidFill>
                <a:latin typeface="Arial"/>
                <a:cs typeface="Arial"/>
              </a:rPr>
              <a:t>){  </a:t>
            </a:r>
            <a:r>
              <a:rPr sz="2300" spc="-5" dirty="0">
                <a:solidFill>
                  <a:srgbClr val="800000"/>
                </a:solidFill>
                <a:latin typeface="Arial"/>
                <a:cs typeface="Arial"/>
              </a:rPr>
              <a:t>do</a:t>
            </a:r>
            <a:endParaRPr sz="2300">
              <a:latin typeface="Arial"/>
              <a:cs typeface="Arial"/>
            </a:endParaRPr>
          </a:p>
          <a:p>
            <a:pPr marL="1028700">
              <a:lnSpc>
                <a:spcPts val="2240"/>
              </a:lnSpc>
            </a:pPr>
            <a:r>
              <a:rPr sz="2000" i="1" dirty="0">
                <a:solidFill>
                  <a:srgbClr val="000090"/>
                </a:solidFill>
                <a:latin typeface="Times New Roman"/>
                <a:cs typeface="Times New Roman"/>
              </a:rPr>
              <a:t>z = </a:t>
            </a:r>
            <a:r>
              <a:rPr sz="2000" i="1" spc="5" dirty="0">
                <a:solidFill>
                  <a:srgbClr val="000090"/>
                </a:solidFill>
                <a:latin typeface="Times New Roman"/>
                <a:cs typeface="Times New Roman"/>
              </a:rPr>
              <a:t>z</a:t>
            </a:r>
            <a:r>
              <a:rPr sz="1950" i="1" spc="7" baseline="25641" dirty="0">
                <a:solidFill>
                  <a:srgbClr val="021CA1"/>
                </a:solidFill>
                <a:latin typeface="Times New Roman"/>
                <a:cs typeface="Times New Roman"/>
              </a:rPr>
              <a:t>2 </a:t>
            </a:r>
            <a:r>
              <a:rPr sz="2000" i="1" dirty="0">
                <a:solidFill>
                  <a:srgbClr val="000090"/>
                </a:solidFill>
                <a:latin typeface="Times New Roman"/>
                <a:cs typeface="Times New Roman"/>
              </a:rPr>
              <a:t>+</a:t>
            </a:r>
            <a:r>
              <a:rPr sz="2000" i="1" spc="-9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0090"/>
                </a:solidFill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  <a:p>
            <a:pPr marL="965200">
              <a:lnSpc>
                <a:spcPts val="2665"/>
              </a:lnSpc>
            </a:pPr>
            <a:r>
              <a:rPr sz="2300" dirty="0">
                <a:solidFill>
                  <a:srgbClr val="800000"/>
                </a:solidFill>
                <a:latin typeface="Arial"/>
                <a:cs typeface="Arial"/>
              </a:rPr>
              <a:t>while (|z| &lt; 2</a:t>
            </a:r>
            <a:r>
              <a:rPr sz="2300" spc="-10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800000"/>
                </a:solidFill>
                <a:latin typeface="Arial"/>
                <a:cs typeface="Arial"/>
              </a:rPr>
              <a:t>)</a:t>
            </a:r>
            <a:endParaRPr sz="2300">
              <a:latin typeface="Arial"/>
              <a:cs typeface="Arial"/>
            </a:endParaRPr>
          </a:p>
          <a:p>
            <a:pPr marL="337185">
              <a:lnSpc>
                <a:spcPts val="2535"/>
              </a:lnSpc>
            </a:pPr>
            <a:r>
              <a:rPr sz="2300" dirty="0">
                <a:solidFill>
                  <a:srgbClr val="800000"/>
                </a:solidFill>
                <a:latin typeface="Arial"/>
                <a:cs typeface="Arial"/>
              </a:rPr>
              <a:t>}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ts val="2630"/>
              </a:lnSpc>
            </a:pPr>
            <a:r>
              <a:rPr sz="2300" dirty="0">
                <a:solidFill>
                  <a:srgbClr val="800000"/>
                </a:solidFill>
                <a:latin typeface="Arial"/>
                <a:cs typeface="Arial"/>
              </a:rPr>
              <a:t>}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77000" y="3886200"/>
            <a:ext cx="2733314" cy="21759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43400" y="4340321"/>
            <a:ext cx="1704211" cy="17042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305299" y="4302221"/>
          <a:ext cx="1742280" cy="17422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2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1104">
                <a:tc>
                  <a:txBody>
                    <a:bodyPr/>
                    <a:lstStyle/>
                    <a:p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9">
                      <a:solidFill>
                        <a:srgbClr val="000000"/>
                      </a:solidFill>
                      <a:prstDash val="solid"/>
                    </a:lnL>
                    <a:lnR w="38099">
                      <a:solidFill>
                        <a:srgbClr val="000000"/>
                      </a:solidFill>
                      <a:prstDash val="solid"/>
                    </a:lnR>
                    <a:lnT w="38099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53">
                <a:tc>
                  <a:txBody>
                    <a:bodyPr/>
                    <a:lstStyle/>
                    <a:p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9">
                      <a:solidFill>
                        <a:srgbClr val="000000"/>
                      </a:solidFill>
                      <a:prstDash val="solid"/>
                    </a:lnL>
                    <a:lnR w="38099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53">
                <a:tc>
                  <a:txBody>
                    <a:bodyPr/>
                    <a:lstStyle/>
                    <a:p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9">
                      <a:solidFill>
                        <a:srgbClr val="000000"/>
                      </a:solidFill>
                      <a:prstDash val="solid"/>
                    </a:lnL>
                    <a:lnR w="38099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068">
                <a:tc>
                  <a:txBody>
                    <a:bodyPr/>
                    <a:lstStyle/>
                    <a:p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9">
                      <a:solidFill>
                        <a:srgbClr val="000000"/>
                      </a:solidFill>
                      <a:prstDash val="solid"/>
                    </a:lnL>
                    <a:lnR w="38099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099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3870" y="403859"/>
            <a:ext cx="552323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000090"/>
                </a:solidFill>
              </a:rPr>
              <a:t>OpenMP supports self</a:t>
            </a:r>
            <a:r>
              <a:rPr sz="3200" spc="10" dirty="0">
                <a:solidFill>
                  <a:srgbClr val="000090"/>
                </a:solidFill>
              </a:rPr>
              <a:t> </a:t>
            </a:r>
            <a:r>
              <a:rPr sz="3200" spc="-5" dirty="0">
                <a:solidFill>
                  <a:srgbClr val="000090"/>
                </a:solidFill>
              </a:rPr>
              <a:t>scheduling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075688" y="1036320"/>
            <a:ext cx="6516370" cy="3393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Adjust </a:t>
            </a:r>
            <a:r>
              <a:rPr sz="3000" spc="-5" dirty="0">
                <a:latin typeface="Times New Roman"/>
                <a:cs typeface="Times New Roman"/>
              </a:rPr>
              <a:t>task granularity </a:t>
            </a:r>
            <a:r>
              <a:rPr sz="3000" dirty="0">
                <a:latin typeface="Times New Roman"/>
                <a:cs typeface="Times New Roman"/>
              </a:rPr>
              <a:t>with a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chunksize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00">
              <a:latin typeface="Times New Roman"/>
              <a:cs typeface="Times New Roman"/>
            </a:endParaRPr>
          </a:p>
          <a:p>
            <a:pPr marL="66675" marR="523875">
              <a:lnSpc>
                <a:spcPts val="2300"/>
              </a:lnSpc>
              <a:tabLst>
                <a:tab pos="3328035" algn="l"/>
              </a:tabLst>
            </a:pPr>
            <a:r>
              <a:rPr sz="2200" dirty="0">
                <a:solidFill>
                  <a:srgbClr val="0000FF"/>
                </a:solidFill>
                <a:latin typeface="Arial Unicode MS"/>
                <a:cs typeface="Arial Unicode MS"/>
              </a:rPr>
              <a:t>#pragma omp</a:t>
            </a:r>
            <a:r>
              <a:rPr sz="2200" spc="-10" dirty="0">
                <a:solidFill>
                  <a:srgbClr val="0000FF"/>
                </a:solidFill>
                <a:latin typeface="Arial Unicode MS"/>
                <a:cs typeface="Arial Unicode MS"/>
              </a:rPr>
              <a:t> </a:t>
            </a:r>
            <a:r>
              <a:rPr sz="2200" dirty="0">
                <a:solidFill>
                  <a:srgbClr val="0000FF"/>
                </a:solidFill>
                <a:latin typeface="Arial Unicode MS"/>
                <a:cs typeface="Arial Unicode MS"/>
              </a:rPr>
              <a:t>parallel for	</a:t>
            </a:r>
            <a:r>
              <a:rPr sz="2200" dirty="0">
                <a:solidFill>
                  <a:srgbClr val="FF3300"/>
                </a:solidFill>
                <a:latin typeface="Arial"/>
                <a:cs typeface="Arial"/>
              </a:rPr>
              <a:t>schedule(dynamic,</a:t>
            </a:r>
            <a:r>
              <a:rPr sz="2200" spc="-105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3300"/>
                </a:solidFill>
                <a:latin typeface="Arial"/>
                <a:cs typeface="Arial"/>
              </a:rPr>
              <a:t>2)  </a:t>
            </a:r>
            <a:r>
              <a:rPr sz="2200" dirty="0">
                <a:solidFill>
                  <a:srgbClr val="800000"/>
                </a:solidFill>
                <a:latin typeface="Arial"/>
                <a:cs typeface="Arial"/>
              </a:rPr>
              <a:t>for( int i = 0; i &lt; n; i++ )</a:t>
            </a:r>
            <a:r>
              <a:rPr sz="2200" spc="-10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800000"/>
                </a:solidFill>
                <a:latin typeface="Arial"/>
                <a:cs typeface="Arial"/>
              </a:rPr>
              <a:t>{</a:t>
            </a:r>
            <a:endParaRPr sz="2200">
              <a:latin typeface="Arial"/>
              <a:cs typeface="Arial"/>
            </a:endParaRPr>
          </a:p>
          <a:p>
            <a:pPr marL="532765">
              <a:lnSpc>
                <a:spcPts val="2230"/>
              </a:lnSpc>
            </a:pPr>
            <a:r>
              <a:rPr sz="2200" dirty="0">
                <a:solidFill>
                  <a:srgbClr val="800000"/>
                </a:solidFill>
                <a:latin typeface="Arial"/>
                <a:cs typeface="Arial"/>
              </a:rPr>
              <a:t>for (int j = 0; j &lt; n; j++</a:t>
            </a:r>
            <a:r>
              <a:rPr sz="2200" spc="-114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800000"/>
                </a:solidFill>
                <a:latin typeface="Arial"/>
                <a:cs typeface="Arial"/>
              </a:rPr>
              <a:t>){</a:t>
            </a:r>
            <a:endParaRPr sz="2200">
              <a:latin typeface="Arial"/>
              <a:cs typeface="Arial"/>
            </a:endParaRPr>
          </a:p>
          <a:p>
            <a:pPr marL="981075">
              <a:lnSpc>
                <a:spcPts val="3070"/>
              </a:lnSpc>
            </a:pPr>
            <a:r>
              <a:rPr sz="2800" dirty="0">
                <a:solidFill>
                  <a:srgbClr val="800000"/>
                </a:solidFill>
                <a:latin typeface="Times New Roman"/>
                <a:cs typeface="Times New Roman"/>
              </a:rPr>
              <a:t>do</a:t>
            </a:r>
            <a:endParaRPr sz="2800">
              <a:latin typeface="Times New Roman"/>
              <a:cs typeface="Times New Roman"/>
            </a:endParaRPr>
          </a:p>
          <a:p>
            <a:pPr marL="1336675">
              <a:lnSpc>
                <a:spcPts val="2120"/>
              </a:lnSpc>
            </a:pPr>
            <a:r>
              <a:rPr sz="2000" i="1" dirty="0">
                <a:solidFill>
                  <a:srgbClr val="000090"/>
                </a:solidFill>
                <a:latin typeface="Times New Roman"/>
                <a:cs typeface="Times New Roman"/>
              </a:rPr>
              <a:t>z = </a:t>
            </a:r>
            <a:r>
              <a:rPr sz="2000" i="1" spc="5" dirty="0">
                <a:solidFill>
                  <a:srgbClr val="000090"/>
                </a:solidFill>
                <a:latin typeface="Times New Roman"/>
                <a:cs typeface="Times New Roman"/>
              </a:rPr>
              <a:t>z</a:t>
            </a:r>
            <a:r>
              <a:rPr sz="1950" i="1" spc="7" baseline="25641" dirty="0">
                <a:solidFill>
                  <a:srgbClr val="021CA1"/>
                </a:solidFill>
                <a:latin typeface="Times New Roman"/>
                <a:cs typeface="Times New Roman"/>
              </a:rPr>
              <a:t>2 </a:t>
            </a:r>
            <a:r>
              <a:rPr sz="2000" i="1" dirty="0">
                <a:solidFill>
                  <a:srgbClr val="000090"/>
                </a:solidFill>
                <a:latin typeface="Times New Roman"/>
                <a:cs typeface="Times New Roman"/>
              </a:rPr>
              <a:t>+</a:t>
            </a:r>
            <a:r>
              <a:rPr sz="2000" i="1" spc="-95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0090"/>
                </a:solidFill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  <a:p>
            <a:pPr marL="1019175">
              <a:lnSpc>
                <a:spcPts val="3070"/>
              </a:lnSpc>
            </a:pPr>
            <a:r>
              <a:rPr sz="2800" dirty="0">
                <a:solidFill>
                  <a:srgbClr val="800000"/>
                </a:solidFill>
                <a:latin typeface="Times New Roman"/>
                <a:cs typeface="Times New Roman"/>
              </a:rPr>
              <a:t>while </a:t>
            </a:r>
            <a:r>
              <a:rPr sz="2800" spc="-5" dirty="0">
                <a:solidFill>
                  <a:srgbClr val="800000"/>
                </a:solidFill>
                <a:latin typeface="Times New Roman"/>
                <a:cs typeface="Times New Roman"/>
              </a:rPr>
              <a:t>(|z| </a:t>
            </a:r>
            <a:r>
              <a:rPr sz="2800" dirty="0">
                <a:solidFill>
                  <a:srgbClr val="800000"/>
                </a:solidFill>
                <a:latin typeface="Times New Roman"/>
                <a:cs typeface="Times New Roman"/>
              </a:rPr>
              <a:t>&lt; 2</a:t>
            </a:r>
            <a:r>
              <a:rPr sz="2800" spc="-8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800000"/>
                </a:solidFill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377190">
              <a:lnSpc>
                <a:spcPts val="2370"/>
              </a:lnSpc>
            </a:pPr>
            <a:r>
              <a:rPr sz="2200" dirty="0">
                <a:solidFill>
                  <a:srgbClr val="800000"/>
                </a:solidFill>
                <a:latin typeface="Arial"/>
                <a:cs typeface="Arial"/>
              </a:rPr>
              <a:t>}</a:t>
            </a:r>
            <a:endParaRPr sz="2200">
              <a:latin typeface="Arial"/>
              <a:cs typeface="Arial"/>
            </a:endParaRPr>
          </a:p>
          <a:p>
            <a:pPr marL="66675">
              <a:lnSpc>
                <a:spcPts val="2520"/>
              </a:lnSpc>
            </a:pPr>
            <a:r>
              <a:rPr sz="2200" dirty="0">
                <a:solidFill>
                  <a:srgbClr val="800000"/>
                </a:solidFill>
                <a:latin typeface="Arial"/>
                <a:cs typeface="Arial"/>
              </a:rPr>
              <a:t>}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43600" y="2590800"/>
            <a:ext cx="2895598" cy="28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9923" y="480059"/>
            <a:ext cx="644779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000090"/>
                </a:solidFill>
              </a:rPr>
              <a:t>Iteration to thread mapping in</a:t>
            </a:r>
            <a:r>
              <a:rPr sz="3200" spc="10" dirty="0">
                <a:solidFill>
                  <a:srgbClr val="000090"/>
                </a:solidFill>
              </a:rPr>
              <a:t> </a:t>
            </a:r>
            <a:r>
              <a:rPr sz="3200" spc="-5" dirty="0">
                <a:solidFill>
                  <a:srgbClr val="000090"/>
                </a:solidFill>
              </a:rPr>
              <a:t>OpenMP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221739" y="1226820"/>
            <a:ext cx="7091045" cy="3728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800000"/>
                </a:solidFill>
                <a:latin typeface="Arial"/>
                <a:cs typeface="Arial"/>
              </a:rPr>
              <a:t>#pragma omp parallel </a:t>
            </a:r>
            <a:r>
              <a:rPr sz="2400" spc="-5" dirty="0">
                <a:solidFill>
                  <a:srgbClr val="800000"/>
                </a:solidFill>
                <a:latin typeface="Arial"/>
                <a:cs typeface="Arial"/>
              </a:rPr>
              <a:t>shared(N,iters)</a:t>
            </a:r>
            <a:r>
              <a:rPr sz="240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800000"/>
                </a:solidFill>
                <a:latin typeface="Arial"/>
                <a:cs typeface="Arial"/>
              </a:rPr>
              <a:t>private(i)</a:t>
            </a:r>
            <a:endParaRPr sz="2400">
              <a:latin typeface="Arial"/>
              <a:cs typeface="Arial"/>
            </a:endParaRPr>
          </a:p>
          <a:p>
            <a:pPr marL="12700" marR="4444365">
              <a:lnSpc>
                <a:spcPts val="3100"/>
              </a:lnSpc>
              <a:spcBef>
                <a:spcPts val="40"/>
              </a:spcBef>
            </a:pPr>
            <a:r>
              <a:rPr sz="2400" dirty="0">
                <a:solidFill>
                  <a:srgbClr val="800000"/>
                </a:solidFill>
                <a:latin typeface="Arial"/>
                <a:cs typeface="Arial"/>
              </a:rPr>
              <a:t>#pragma omp for  for (i = 0; i &lt; N;</a:t>
            </a:r>
            <a:r>
              <a:rPr sz="2400" spc="-10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800000"/>
                </a:solidFill>
                <a:latin typeface="Arial"/>
                <a:cs typeface="Arial"/>
              </a:rPr>
              <a:t>i++)</a:t>
            </a:r>
            <a:endParaRPr sz="2400">
              <a:latin typeface="Arial"/>
              <a:cs typeface="Arial"/>
            </a:endParaRPr>
          </a:p>
          <a:p>
            <a:pPr marL="689610">
              <a:lnSpc>
                <a:spcPct val="100000"/>
              </a:lnSpc>
              <a:spcBef>
                <a:spcPts val="80"/>
              </a:spcBef>
            </a:pPr>
            <a:r>
              <a:rPr sz="2400" dirty="0">
                <a:solidFill>
                  <a:srgbClr val="800000"/>
                </a:solidFill>
                <a:latin typeface="Arial"/>
                <a:cs typeface="Arial"/>
              </a:rPr>
              <a:t>iters[i] =</a:t>
            </a:r>
            <a:r>
              <a:rPr sz="2400" spc="-5" dirty="0">
                <a:solidFill>
                  <a:srgbClr val="800000"/>
                </a:solidFill>
                <a:latin typeface="Arial"/>
                <a:cs typeface="Arial"/>
              </a:rPr>
              <a:t> omp_get_thread_num();</a:t>
            </a:r>
            <a:endParaRPr sz="2400">
              <a:latin typeface="Arial"/>
              <a:cs typeface="Arial"/>
            </a:endParaRPr>
          </a:p>
          <a:p>
            <a:pPr marL="12700" marR="800735">
              <a:lnSpc>
                <a:spcPct val="118100"/>
              </a:lnSpc>
              <a:spcBef>
                <a:spcPts val="75"/>
              </a:spcBef>
              <a:tabLst>
                <a:tab pos="4180204" algn="l"/>
              </a:tabLst>
            </a:pPr>
            <a:r>
              <a:rPr sz="2400" dirty="0">
                <a:latin typeface="Arial"/>
                <a:cs typeface="Arial"/>
              </a:rPr>
              <a:t>N = 9, # of openMP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threads =	3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(no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schedule)  </a:t>
            </a:r>
            <a:r>
              <a:rPr sz="2400" dirty="0">
                <a:solidFill>
                  <a:srgbClr val="000090"/>
                </a:solidFill>
                <a:latin typeface="Arial"/>
                <a:cs typeface="Arial"/>
              </a:rPr>
              <a:t>0 0 0 1 1 1 2 2</a:t>
            </a:r>
            <a:r>
              <a:rPr sz="2400" spc="-1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0"/>
                </a:solidFill>
                <a:latin typeface="Arial"/>
                <a:cs typeface="Arial"/>
              </a:rPr>
              <a:t>2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18100"/>
              </a:lnSpc>
              <a:spcBef>
                <a:spcPts val="100"/>
              </a:spcBef>
              <a:tabLst>
                <a:tab pos="4349750" algn="l"/>
              </a:tabLst>
            </a:pPr>
            <a:r>
              <a:rPr sz="2400" dirty="0">
                <a:latin typeface="Arial"/>
                <a:cs typeface="Arial"/>
              </a:rPr>
              <a:t>N = 16, # of openMP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threads =	4,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schedule(static,2)  </a:t>
            </a:r>
            <a:r>
              <a:rPr sz="2400" dirty="0">
                <a:solidFill>
                  <a:srgbClr val="000090"/>
                </a:solidFill>
                <a:latin typeface="Arial"/>
                <a:cs typeface="Arial"/>
              </a:rPr>
              <a:t>0 0 1 1 2 2 3 3 0 0 1 1 2 2 3</a:t>
            </a:r>
            <a:r>
              <a:rPr sz="2400" spc="-1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0"/>
                </a:solidFill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2400" dirty="0">
                <a:latin typeface="Arial"/>
                <a:cs typeface="Arial"/>
              </a:rPr>
              <a:t>N=9: </a:t>
            </a:r>
            <a:r>
              <a:rPr sz="2400" dirty="0">
                <a:solidFill>
                  <a:srgbClr val="000090"/>
                </a:solidFill>
                <a:latin typeface="Arial"/>
                <a:cs typeface="Arial"/>
              </a:rPr>
              <a:t>0 0 1 1 2 2 0 0</a:t>
            </a:r>
            <a:r>
              <a:rPr sz="2400" spc="-105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0"/>
                </a:solidFill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8803" y="445928"/>
            <a:ext cx="466471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000090"/>
                </a:solidFill>
              </a:rPr>
              <a:t>Initializing Data in</a:t>
            </a:r>
            <a:r>
              <a:rPr sz="3200" spc="-30" dirty="0">
                <a:solidFill>
                  <a:srgbClr val="000090"/>
                </a:solidFill>
              </a:rPr>
              <a:t> </a:t>
            </a:r>
            <a:r>
              <a:rPr sz="3200" spc="-5" dirty="0">
                <a:solidFill>
                  <a:srgbClr val="000090"/>
                </a:solidFill>
              </a:rPr>
              <a:t>OpenMP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120139" y="1064895"/>
            <a:ext cx="8051165" cy="5638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3329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We allocate heap storage </a:t>
            </a:r>
            <a:r>
              <a:rPr sz="2800" dirty="0">
                <a:latin typeface="Times New Roman"/>
                <a:cs typeface="Times New Roman"/>
              </a:rPr>
              <a:t>outside a </a:t>
            </a:r>
            <a:r>
              <a:rPr sz="2800" spc="-5" dirty="0">
                <a:latin typeface="Times New Roman"/>
                <a:cs typeface="Times New Roman"/>
              </a:rPr>
              <a:t>parallel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region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3329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But we should </a:t>
            </a:r>
            <a:r>
              <a:rPr sz="2800" spc="-5" dirty="0">
                <a:latin typeface="Times New Roman"/>
                <a:cs typeface="Times New Roman"/>
              </a:rPr>
              <a:t>initialize </a:t>
            </a:r>
            <a:r>
              <a:rPr sz="2800" dirty="0">
                <a:latin typeface="Times New Roman"/>
                <a:cs typeface="Times New Roman"/>
              </a:rPr>
              <a:t>it inside a </a:t>
            </a:r>
            <a:r>
              <a:rPr sz="2800" spc="-5" dirty="0">
                <a:latin typeface="Times New Roman"/>
                <a:cs typeface="Times New Roman"/>
              </a:rPr>
              <a:t>parallel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region</a:t>
            </a:r>
            <a:endParaRPr sz="2800">
              <a:latin typeface="Times New Roman"/>
              <a:cs typeface="Times New Roman"/>
            </a:endParaRPr>
          </a:p>
          <a:p>
            <a:pPr marL="355600" marR="616585" indent="-342900">
              <a:lnSpc>
                <a:spcPts val="3300"/>
              </a:lnSpc>
              <a:spcBef>
                <a:spcPts val="200"/>
              </a:spcBef>
              <a:buChar char="•"/>
              <a:tabLst>
                <a:tab pos="354965" algn="l"/>
                <a:tab pos="355600" algn="l"/>
                <a:tab pos="1935480" algn="l"/>
                <a:tab pos="2409190" algn="l"/>
              </a:tabLst>
            </a:pPr>
            <a:r>
              <a:rPr sz="2800" spc="-5" dirty="0">
                <a:latin typeface="Times New Roman"/>
                <a:cs typeface="Times New Roman"/>
              </a:rPr>
              <a:t>Important	</a:t>
            </a:r>
            <a:r>
              <a:rPr sz="2800" dirty="0">
                <a:latin typeface="Times New Roman"/>
                <a:cs typeface="Times New Roman"/>
              </a:rPr>
              <a:t>on NUMA </a:t>
            </a:r>
            <a:r>
              <a:rPr sz="2800" spc="-5" dirty="0">
                <a:latin typeface="Times New Roman"/>
                <a:cs typeface="Times New Roman"/>
              </a:rPr>
              <a:t>systems, which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account </a:t>
            </a:r>
            <a:r>
              <a:rPr sz="2800" dirty="0">
                <a:latin typeface="Times New Roman"/>
                <a:cs typeface="Times New Roman"/>
              </a:rPr>
              <a:t>for  most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servers	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  <a:hlinkClick r:id="rId2"/>
              </a:rPr>
              <a:t>http://goo.gl/ao02CO</a:t>
            </a:r>
            <a:endParaRPr sz="2000">
              <a:latin typeface="Lucida Sans Unicode"/>
              <a:cs typeface="Lucida Sans Unicode"/>
            </a:endParaRPr>
          </a:p>
          <a:p>
            <a:pPr marL="266700">
              <a:lnSpc>
                <a:spcPct val="100000"/>
              </a:lnSpc>
              <a:spcBef>
                <a:spcPts val="2130"/>
              </a:spcBef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double</a:t>
            </a:r>
            <a:r>
              <a:rPr sz="2000" spc="-8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**A;</a:t>
            </a:r>
            <a:endParaRPr sz="2000">
              <a:latin typeface="Lucida Sans Unicode"/>
              <a:cs typeface="Lucida Sans Unicode"/>
            </a:endParaRPr>
          </a:p>
          <a:p>
            <a:pPr marL="266700" marR="5080">
              <a:lnSpc>
                <a:spcPct val="100000"/>
              </a:lnSpc>
            </a:pP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A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=(double**) malloc(sizeof(double*)*N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+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sizeof(double)*N*N);  assert(A);</a:t>
            </a:r>
            <a:endParaRPr sz="2000">
              <a:latin typeface="Lucida Sans Unicode"/>
              <a:cs typeface="Lucida Sans Unicode"/>
            </a:endParaRPr>
          </a:p>
          <a:p>
            <a:pPr marL="266700">
              <a:lnSpc>
                <a:spcPct val="100000"/>
              </a:lnSpc>
              <a:spcBef>
                <a:spcPts val="2400"/>
              </a:spcBef>
            </a:pP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#pragma omp parallel private(j)</a:t>
            </a:r>
            <a:r>
              <a:rPr sz="2000" spc="-11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shared(A,N)</a:t>
            </a:r>
            <a:endParaRPr sz="2000">
              <a:latin typeface="Arial"/>
              <a:cs typeface="Arial"/>
            </a:endParaRPr>
          </a:p>
          <a:p>
            <a:pPr marL="266700">
              <a:lnSpc>
                <a:spcPct val="100000"/>
              </a:lnSpc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for(j=0;j&lt;N;j++)</a:t>
            </a:r>
            <a:endParaRPr sz="2000">
              <a:latin typeface="Lucida Sans Unicode"/>
              <a:cs typeface="Lucida Sans Unicode"/>
            </a:endParaRPr>
          </a:p>
          <a:p>
            <a:pPr marL="588010">
              <a:lnSpc>
                <a:spcPct val="100000"/>
              </a:lnSpc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A[j]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=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(double *)(A+N)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+</a:t>
            </a:r>
            <a:r>
              <a:rPr sz="2000" spc="-3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j*N;</a:t>
            </a:r>
            <a:endParaRPr sz="2000">
              <a:latin typeface="Lucida Sans Unicode"/>
              <a:cs typeface="Lucida Sans Unicode"/>
            </a:endParaRPr>
          </a:p>
          <a:p>
            <a:pPr marL="266700">
              <a:lnSpc>
                <a:spcPct val="100000"/>
              </a:lnSpc>
              <a:spcBef>
                <a:spcPts val="2400"/>
              </a:spcBef>
            </a:pP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#pragma omp parallel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private(i,j)</a:t>
            </a:r>
            <a:r>
              <a:rPr sz="2000" spc="-6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shared(A,N)</a:t>
            </a:r>
            <a:endParaRPr sz="2000">
              <a:latin typeface="Arial"/>
              <a:cs typeface="Arial"/>
            </a:endParaRPr>
          </a:p>
          <a:p>
            <a:pPr marL="588010" marR="4997450" indent="-321945">
              <a:lnSpc>
                <a:spcPct val="100000"/>
              </a:lnSpc>
            </a:pP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for (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j=0; j&lt;N; j++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) 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( i=0; i&lt;N; i++</a:t>
            </a:r>
            <a:r>
              <a:rPr sz="2000" spc="-9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)</a:t>
            </a:r>
            <a:endParaRPr sz="2000">
              <a:latin typeface="Lucida Sans Unicode"/>
              <a:cs typeface="Lucida Sans Unicode"/>
            </a:endParaRPr>
          </a:p>
          <a:p>
            <a:pPr marR="2510790" algn="ctr">
              <a:lnSpc>
                <a:spcPct val="100000"/>
              </a:lnSpc>
            </a:pP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A[i][j] =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1.0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/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(double)</a:t>
            </a:r>
            <a:r>
              <a:rPr sz="2000" spc="-5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(i+j-1);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9150" y="445928"/>
            <a:ext cx="3863975" cy="485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25"/>
              </a:lnSpc>
            </a:pPr>
            <a:r>
              <a:rPr sz="3200" spc="-5" dirty="0">
                <a:solidFill>
                  <a:srgbClr val="000090"/>
                </a:solidFill>
              </a:rPr>
              <a:t>OpenMP is also an</a:t>
            </a:r>
            <a:r>
              <a:rPr sz="3200" spc="-40" dirty="0">
                <a:solidFill>
                  <a:srgbClr val="000090"/>
                </a:solidFill>
              </a:rPr>
              <a:t> </a:t>
            </a:r>
            <a:r>
              <a:rPr sz="3200" dirty="0">
                <a:solidFill>
                  <a:srgbClr val="000090"/>
                </a:solidFill>
              </a:rPr>
              <a:t>API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467008" y="4424679"/>
            <a:ext cx="3641725" cy="378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tid =</a:t>
            </a:r>
            <a:r>
              <a:rPr sz="2000" spc="-1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omp_get_thread_num();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539" y="4750646"/>
            <a:ext cx="5107305" cy="1894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4010">
              <a:lnSpc>
                <a:spcPct val="100000"/>
              </a:lnSpc>
              <a:tabLst>
                <a:tab pos="1580515" algn="l"/>
              </a:tabLst>
            </a:pP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nthrds =	</a:t>
            </a:r>
            <a:r>
              <a:rPr sz="2000" dirty="0">
                <a:solidFill>
                  <a:srgbClr val="FF0000"/>
                </a:solidFill>
                <a:latin typeface="Lucida Sans Unicode"/>
                <a:cs typeface="Lucida Sans Unicode"/>
              </a:rPr>
              <a:t>omp_get_num_threads()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;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#endif</a:t>
            </a:r>
            <a:endParaRPr sz="2000">
              <a:latin typeface="Lucida Sans Unicode"/>
              <a:cs typeface="Lucida Sans Unicode"/>
            </a:endParaRPr>
          </a:p>
          <a:p>
            <a:pPr marL="334010">
              <a:lnSpc>
                <a:spcPts val="2210"/>
              </a:lnSpc>
              <a:spcBef>
                <a:spcPts val="100"/>
              </a:spcBef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int i0=(n/nthrds)*tid,</a:t>
            </a:r>
            <a:r>
              <a:rPr sz="2000" spc="5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i1=i0+n/nthrds;</a:t>
            </a:r>
            <a:endParaRPr sz="2000">
              <a:latin typeface="Lucida Sans Unicode"/>
              <a:cs typeface="Lucida Sans Unicode"/>
            </a:endParaRPr>
          </a:p>
          <a:p>
            <a:pPr marL="751840" marR="2696210" indent="-396875">
              <a:lnSpc>
                <a:spcPts val="213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for(i=i0; i &lt; i1;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i++)  work(i);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}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36540" y="4389120"/>
            <a:ext cx="3308350" cy="321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800000"/>
                </a:solidFill>
                <a:latin typeface="Times New Roman"/>
                <a:cs typeface="Times New Roman"/>
              </a:rPr>
              <a:t>gcc.gnu.org/onlinedocs/libgomp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9339" y="931624"/>
            <a:ext cx="7633334" cy="3515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267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But we </a:t>
            </a:r>
            <a:r>
              <a:rPr sz="2400" spc="-10" dirty="0">
                <a:latin typeface="Times New Roman"/>
                <a:cs typeface="Times New Roman"/>
              </a:rPr>
              <a:t>don’t </a:t>
            </a:r>
            <a:r>
              <a:rPr sz="2400" dirty="0">
                <a:latin typeface="Times New Roman"/>
                <a:cs typeface="Times New Roman"/>
              </a:rPr>
              <a:t>use this </a:t>
            </a:r>
            <a:r>
              <a:rPr sz="2400" spc="-5" dirty="0">
                <a:latin typeface="Times New Roman"/>
                <a:cs typeface="Times New Roman"/>
              </a:rPr>
              <a:t>lower level interface unless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necessary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69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Parallel </a:t>
            </a:r>
            <a:r>
              <a:rPr sz="2400" i="1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much easier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2060"/>
              </a:spcBef>
            </a:pP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#ifdef</a:t>
            </a:r>
            <a:r>
              <a:rPr sz="2000" spc="-10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_OPENMP</a:t>
            </a:r>
            <a:endParaRPr sz="2000">
              <a:latin typeface="Lucida Sans Unicode"/>
              <a:cs typeface="Lucida Sans Unicode"/>
            </a:endParaRPr>
          </a:p>
          <a:p>
            <a:pPr marL="889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#include</a:t>
            </a:r>
            <a:r>
              <a:rPr sz="2000" spc="-5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&lt;omp.h&gt;</a:t>
            </a:r>
            <a:endParaRPr sz="2000">
              <a:latin typeface="Lucida Sans Unicode"/>
              <a:cs typeface="Lucida Sans Unicode"/>
            </a:endParaRPr>
          </a:p>
          <a:p>
            <a:pPr marL="88900">
              <a:lnSpc>
                <a:spcPct val="100000"/>
              </a:lnSpc>
              <a:spcBef>
                <a:spcPts val="400"/>
              </a:spcBef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#endif</a:t>
            </a:r>
            <a:endParaRPr sz="2000">
              <a:latin typeface="Lucida Sans Unicode"/>
              <a:cs typeface="Lucida Sans Unicode"/>
            </a:endParaRPr>
          </a:p>
          <a:p>
            <a:pPr marL="889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int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tid=0,</a:t>
            </a:r>
            <a:r>
              <a:rPr sz="2000" spc="-8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nthrds,1;</a:t>
            </a:r>
            <a:endParaRPr sz="2000">
              <a:latin typeface="Lucida Sans Unicode"/>
              <a:cs typeface="Lucida Sans Unicode"/>
            </a:endParaRPr>
          </a:p>
          <a:p>
            <a:pPr marL="889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#pragma omp</a:t>
            </a:r>
            <a:r>
              <a:rPr sz="2000" spc="-6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parallel</a:t>
            </a:r>
            <a:endParaRPr sz="2000">
              <a:latin typeface="Lucida Sans Unicode"/>
              <a:cs typeface="Lucida Sans Unicode"/>
            </a:endParaRPr>
          </a:p>
          <a:p>
            <a:pPr marL="889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{</a:t>
            </a:r>
            <a:endParaRPr sz="2000">
              <a:latin typeface="Lucida Sans Unicode"/>
              <a:cs typeface="Lucida Sans Unicode"/>
            </a:endParaRPr>
          </a:p>
          <a:p>
            <a:pPr marL="889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#ifdef</a:t>
            </a:r>
            <a:r>
              <a:rPr sz="2000" spc="-10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3333CC"/>
                </a:solidFill>
                <a:latin typeface="Lucida Sans Unicode"/>
                <a:cs typeface="Lucida Sans Unicode"/>
              </a:rPr>
              <a:t>_OPENMP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8812" y="556259"/>
            <a:ext cx="8197215" cy="4172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000090"/>
                </a:solidFill>
                <a:latin typeface="Times New Roman"/>
                <a:cs typeface="Times New Roman"/>
              </a:rPr>
              <a:t>Summary: what does OpenMP accomplish </a:t>
            </a:r>
            <a:r>
              <a:rPr sz="3200" dirty="0">
                <a:solidFill>
                  <a:srgbClr val="000090"/>
                </a:solidFill>
                <a:latin typeface="Times New Roman"/>
                <a:cs typeface="Times New Roman"/>
              </a:rPr>
              <a:t>for</a:t>
            </a:r>
            <a:r>
              <a:rPr sz="3200" spc="20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90"/>
                </a:solidFill>
                <a:latin typeface="Times New Roman"/>
                <a:cs typeface="Times New Roman"/>
              </a:rPr>
              <a:t>us?</a:t>
            </a:r>
            <a:endParaRPr sz="3200">
              <a:latin typeface="Times New Roman"/>
              <a:cs typeface="Times New Roman"/>
            </a:endParaRPr>
          </a:p>
          <a:p>
            <a:pPr marL="605790" marR="1737995" indent="-342900">
              <a:lnSpc>
                <a:spcPts val="3400"/>
              </a:lnSpc>
              <a:spcBef>
                <a:spcPts val="2500"/>
              </a:spcBef>
              <a:buChar char="•"/>
              <a:tabLst>
                <a:tab pos="605790" algn="l"/>
                <a:tab pos="606425" algn="l"/>
              </a:tabLst>
            </a:pPr>
            <a:r>
              <a:rPr sz="3200" spc="-5" dirty="0">
                <a:latin typeface="Times New Roman"/>
                <a:cs typeface="Times New Roman"/>
              </a:rPr>
              <a:t>Higher level interface simplifies the  programmer’s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model</a:t>
            </a:r>
            <a:endParaRPr sz="3200">
              <a:latin typeface="Times New Roman"/>
              <a:cs typeface="Times New Roman"/>
            </a:endParaRPr>
          </a:p>
          <a:p>
            <a:pPr marL="605790" marR="688340" indent="-342900">
              <a:lnSpc>
                <a:spcPts val="3429"/>
              </a:lnSpc>
              <a:spcBef>
                <a:spcPts val="840"/>
              </a:spcBef>
              <a:buChar char="•"/>
              <a:tabLst>
                <a:tab pos="605790" algn="l"/>
                <a:tab pos="606425" algn="l"/>
                <a:tab pos="6734175" algn="l"/>
              </a:tabLst>
            </a:pPr>
            <a:r>
              <a:rPr sz="3200" dirty="0">
                <a:latin typeface="Times New Roman"/>
                <a:cs typeface="Times New Roman"/>
              </a:rPr>
              <a:t>Sp</a:t>
            </a:r>
            <a:r>
              <a:rPr sz="3200" spc="-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wn </a:t>
            </a:r>
            <a:r>
              <a:rPr sz="3200" spc="-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nd </a:t>
            </a:r>
            <a:r>
              <a:rPr sz="3200" spc="-5" dirty="0">
                <a:latin typeface="Times New Roman"/>
                <a:cs typeface="Times New Roman"/>
              </a:rPr>
              <a:t>j</a:t>
            </a:r>
            <a:r>
              <a:rPr sz="3200" dirty="0">
                <a:latin typeface="Times New Roman"/>
                <a:cs typeface="Times New Roman"/>
              </a:rPr>
              <a:t>o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n </a:t>
            </a:r>
            <a:r>
              <a:rPr sz="3200" spc="-5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hr</a:t>
            </a:r>
            <a:r>
              <a:rPr sz="3200" spc="-5" dirty="0">
                <a:latin typeface="Times New Roman"/>
                <a:cs typeface="Times New Roman"/>
              </a:rPr>
              <a:t>ea</a:t>
            </a:r>
            <a:r>
              <a:rPr sz="3200" dirty="0">
                <a:latin typeface="Times New Roman"/>
                <a:cs typeface="Times New Roman"/>
              </a:rPr>
              <a:t>ds, </a:t>
            </a:r>
            <a:r>
              <a:rPr sz="3200" spc="-5" dirty="0">
                <a:latin typeface="Times New Roman"/>
                <a:cs typeface="Times New Roman"/>
              </a:rPr>
              <a:t>“</a:t>
            </a:r>
            <a:r>
              <a:rPr sz="3200" dirty="0">
                <a:latin typeface="Times New Roman"/>
                <a:cs typeface="Times New Roman"/>
              </a:rPr>
              <a:t>Ou</a:t>
            </a:r>
            <a:r>
              <a:rPr sz="3200" spc="-5" dirty="0">
                <a:latin typeface="Times New Roman"/>
                <a:cs typeface="Times New Roman"/>
              </a:rPr>
              <a:t>tli</a:t>
            </a:r>
            <a:r>
              <a:rPr sz="3200" dirty="0">
                <a:latin typeface="Times New Roman"/>
                <a:cs typeface="Times New Roman"/>
              </a:rPr>
              <a:t>n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ng”	</a:t>
            </a:r>
            <a:r>
              <a:rPr sz="3200" spc="-5" dirty="0">
                <a:latin typeface="Times New Roman"/>
                <a:cs typeface="Times New Roman"/>
              </a:rPr>
              <a:t>c</a:t>
            </a:r>
            <a:r>
              <a:rPr sz="3200" dirty="0">
                <a:latin typeface="Times New Roman"/>
                <a:cs typeface="Times New Roman"/>
              </a:rPr>
              <a:t>ode  </a:t>
            </a:r>
            <a:r>
              <a:rPr sz="3200" spc="-5" dirty="0">
                <a:latin typeface="Times New Roman"/>
                <a:cs typeface="Times New Roman"/>
              </a:rPr>
              <a:t>into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thread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endParaRPr sz="3200">
              <a:latin typeface="Times New Roman"/>
              <a:cs typeface="Times New Roman"/>
            </a:endParaRPr>
          </a:p>
          <a:p>
            <a:pPr marL="605790" indent="-342900">
              <a:lnSpc>
                <a:spcPct val="100000"/>
              </a:lnSpc>
              <a:spcBef>
                <a:spcPts val="275"/>
              </a:spcBef>
              <a:buChar char="•"/>
              <a:tabLst>
                <a:tab pos="605790" algn="l"/>
                <a:tab pos="606425" algn="l"/>
              </a:tabLst>
            </a:pPr>
            <a:r>
              <a:rPr sz="3200" spc="-5" dirty="0">
                <a:latin typeface="Times New Roman"/>
                <a:cs typeface="Times New Roman"/>
              </a:rPr>
              <a:t>Handles synchronization and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partitioning</a:t>
            </a:r>
            <a:endParaRPr sz="3200">
              <a:latin typeface="Times New Roman"/>
              <a:cs typeface="Times New Roman"/>
            </a:endParaRPr>
          </a:p>
          <a:p>
            <a:pPr marL="605790" marR="438784" indent="-342900">
              <a:lnSpc>
                <a:spcPts val="3429"/>
              </a:lnSpc>
              <a:spcBef>
                <a:spcPts val="910"/>
              </a:spcBef>
              <a:buChar char="•"/>
              <a:tabLst>
                <a:tab pos="605790" algn="l"/>
                <a:tab pos="606425" algn="l"/>
              </a:tabLst>
            </a:pPr>
            <a:r>
              <a:rPr sz="3200" dirty="0">
                <a:latin typeface="Times New Roman"/>
                <a:cs typeface="Times New Roman"/>
              </a:rPr>
              <a:t>If </a:t>
            </a:r>
            <a:r>
              <a:rPr sz="3200" spc="-5" dirty="0">
                <a:latin typeface="Times New Roman"/>
                <a:cs typeface="Times New Roman"/>
              </a:rPr>
              <a:t>it does all this, </a:t>
            </a:r>
            <a:r>
              <a:rPr sz="3200" dirty="0">
                <a:latin typeface="Times New Roman"/>
                <a:cs typeface="Times New Roman"/>
              </a:rPr>
              <a:t>why do you </a:t>
            </a:r>
            <a:r>
              <a:rPr sz="3200" spc="-5" dirty="0">
                <a:latin typeface="Times New Roman"/>
                <a:cs typeface="Times New Roman"/>
              </a:rPr>
              <a:t>think </a:t>
            </a:r>
            <a:r>
              <a:rPr sz="3200" dirty="0">
                <a:latin typeface="Times New Roman"/>
                <a:cs typeface="Times New Roman"/>
              </a:rPr>
              <a:t>we </a:t>
            </a:r>
            <a:r>
              <a:rPr sz="3200" spc="-5" dirty="0">
                <a:latin typeface="Times New Roman"/>
                <a:cs typeface="Times New Roman"/>
              </a:rPr>
              <a:t>need  to have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lower level threading interface?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20000" y="4800600"/>
            <a:ext cx="1145617" cy="862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8977" y="377349"/>
            <a:ext cx="5004435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>
                <a:solidFill>
                  <a:srgbClr val="000090"/>
                </a:solidFill>
              </a:rPr>
              <a:t>Fork </a:t>
            </a:r>
            <a:r>
              <a:rPr spc="-5" dirty="0">
                <a:solidFill>
                  <a:srgbClr val="000090"/>
                </a:solidFill>
              </a:rPr>
              <a:t>join model with</a:t>
            </a:r>
            <a:r>
              <a:rPr spc="-40" dirty="0">
                <a:solidFill>
                  <a:srgbClr val="000090"/>
                </a:solidFill>
              </a:rPr>
              <a:t> </a:t>
            </a:r>
            <a:r>
              <a:rPr spc="-5" dirty="0">
                <a:solidFill>
                  <a:srgbClr val="000090"/>
                </a:solidFill>
              </a:rPr>
              <a:t>loops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38505">
              <a:lnSpc>
                <a:spcPts val="2800"/>
              </a:lnSpc>
            </a:pPr>
            <a:r>
              <a:rPr dirty="0"/>
              <a:t>cout &lt;&lt;</a:t>
            </a:r>
            <a:r>
              <a:rPr spc="-105" dirty="0"/>
              <a:t> </a:t>
            </a:r>
            <a:r>
              <a:rPr dirty="0"/>
              <a:t>“Serial\n”;  N =</a:t>
            </a:r>
            <a:r>
              <a:rPr spc="-110" dirty="0"/>
              <a:t> </a:t>
            </a:r>
            <a:r>
              <a:rPr dirty="0"/>
              <a:t>1000;</a:t>
            </a:r>
          </a:p>
          <a:p>
            <a:pPr marL="12700">
              <a:lnSpc>
                <a:spcPts val="2820"/>
              </a:lnSpc>
              <a:tabLst>
                <a:tab pos="2216150" algn="l"/>
              </a:tabLst>
            </a:pPr>
            <a:r>
              <a:rPr dirty="0">
                <a:solidFill>
                  <a:srgbClr val="800000"/>
                </a:solidFill>
              </a:rPr>
              <a:t>#pragma</a:t>
            </a:r>
            <a:r>
              <a:rPr spc="-10" dirty="0">
                <a:solidFill>
                  <a:srgbClr val="800000"/>
                </a:solidFill>
              </a:rPr>
              <a:t> </a:t>
            </a:r>
            <a:r>
              <a:rPr dirty="0">
                <a:solidFill>
                  <a:srgbClr val="800000"/>
                </a:solidFill>
              </a:rPr>
              <a:t>omp	parallel{</a:t>
            </a:r>
          </a:p>
          <a:p>
            <a:pPr marL="12700" marR="739140">
              <a:lnSpc>
                <a:spcPct val="100699"/>
              </a:lnSpc>
              <a:tabLst>
                <a:tab pos="2216150" algn="l"/>
              </a:tabLst>
            </a:pPr>
            <a:r>
              <a:rPr dirty="0">
                <a:solidFill>
                  <a:srgbClr val="800000"/>
                </a:solidFill>
              </a:rPr>
              <a:t>#pragma</a:t>
            </a:r>
            <a:r>
              <a:rPr spc="-10" dirty="0">
                <a:solidFill>
                  <a:srgbClr val="800000"/>
                </a:solidFill>
              </a:rPr>
              <a:t> </a:t>
            </a:r>
            <a:r>
              <a:rPr dirty="0">
                <a:solidFill>
                  <a:srgbClr val="800000"/>
                </a:solidFill>
              </a:rPr>
              <a:t>omp	for  for (i=0; i&lt;N;</a:t>
            </a:r>
            <a:r>
              <a:rPr spc="-114" dirty="0">
                <a:solidFill>
                  <a:srgbClr val="800000"/>
                </a:solidFill>
              </a:rPr>
              <a:t> </a:t>
            </a:r>
            <a:r>
              <a:rPr dirty="0">
                <a:solidFill>
                  <a:srgbClr val="800000"/>
                </a:solidFill>
              </a:rPr>
              <a:t>i++)</a:t>
            </a:r>
          </a:p>
          <a:p>
            <a:pPr marL="746760">
              <a:lnSpc>
                <a:spcPts val="2840"/>
              </a:lnSpc>
              <a:spcBef>
                <a:spcPts val="20"/>
              </a:spcBef>
            </a:pPr>
            <a:r>
              <a:rPr dirty="0">
                <a:solidFill>
                  <a:srgbClr val="800000"/>
                </a:solidFill>
              </a:rPr>
              <a:t>A[i] = B[i] +</a:t>
            </a:r>
            <a:r>
              <a:rPr spc="-120" dirty="0">
                <a:solidFill>
                  <a:srgbClr val="800000"/>
                </a:solidFill>
              </a:rPr>
              <a:t> </a:t>
            </a:r>
            <a:r>
              <a:rPr dirty="0">
                <a:solidFill>
                  <a:srgbClr val="800000"/>
                </a:solidFill>
              </a:rPr>
              <a:t>C[i];</a:t>
            </a:r>
          </a:p>
          <a:p>
            <a:pPr marL="12700" marR="922655">
              <a:lnSpc>
                <a:spcPts val="2900"/>
              </a:lnSpc>
              <a:spcBef>
                <a:spcPts val="40"/>
              </a:spcBef>
              <a:tabLst>
                <a:tab pos="2216150" algn="l"/>
              </a:tabLst>
            </a:pPr>
            <a:r>
              <a:rPr dirty="0">
                <a:solidFill>
                  <a:srgbClr val="800000"/>
                </a:solidFill>
              </a:rPr>
              <a:t>#pragma</a:t>
            </a:r>
            <a:r>
              <a:rPr spc="-10" dirty="0">
                <a:solidFill>
                  <a:srgbClr val="800000"/>
                </a:solidFill>
              </a:rPr>
              <a:t> </a:t>
            </a:r>
            <a:r>
              <a:rPr dirty="0">
                <a:solidFill>
                  <a:srgbClr val="800000"/>
                </a:solidFill>
              </a:rPr>
              <a:t>omp	single  </a:t>
            </a:r>
            <a:r>
              <a:rPr dirty="0"/>
              <a:t>M =</a:t>
            </a:r>
            <a:r>
              <a:rPr spc="-110" dirty="0"/>
              <a:t> </a:t>
            </a:r>
            <a:r>
              <a:rPr dirty="0"/>
              <a:t>A[N/2];</a:t>
            </a:r>
          </a:p>
          <a:p>
            <a:pPr marL="12700" marR="739140">
              <a:lnSpc>
                <a:spcPct val="100699"/>
              </a:lnSpc>
              <a:spcBef>
                <a:spcPts val="1300"/>
              </a:spcBef>
              <a:tabLst>
                <a:tab pos="2216150" algn="l"/>
              </a:tabLst>
            </a:pPr>
            <a:r>
              <a:rPr dirty="0">
                <a:solidFill>
                  <a:srgbClr val="800000"/>
                </a:solidFill>
              </a:rPr>
              <a:t>#pragma</a:t>
            </a:r>
            <a:r>
              <a:rPr spc="-10" dirty="0">
                <a:solidFill>
                  <a:srgbClr val="800000"/>
                </a:solidFill>
              </a:rPr>
              <a:t> </a:t>
            </a:r>
            <a:r>
              <a:rPr dirty="0">
                <a:solidFill>
                  <a:srgbClr val="800000"/>
                </a:solidFill>
              </a:rPr>
              <a:t>omp	for  for (j=0; j&lt;M;</a:t>
            </a:r>
            <a:r>
              <a:rPr spc="-114" dirty="0">
                <a:solidFill>
                  <a:srgbClr val="800000"/>
                </a:solidFill>
              </a:rPr>
              <a:t> </a:t>
            </a:r>
            <a:r>
              <a:rPr dirty="0">
                <a:solidFill>
                  <a:srgbClr val="800000"/>
                </a:solidFill>
              </a:rPr>
              <a:t>j++)</a:t>
            </a:r>
          </a:p>
          <a:p>
            <a:pPr marL="746760">
              <a:lnSpc>
                <a:spcPct val="100000"/>
              </a:lnSpc>
              <a:spcBef>
                <a:spcPts val="20"/>
              </a:spcBef>
            </a:pPr>
            <a:r>
              <a:rPr dirty="0">
                <a:solidFill>
                  <a:srgbClr val="800000"/>
                </a:solidFill>
              </a:rPr>
              <a:t>p[j] = q[j] –</a:t>
            </a:r>
            <a:r>
              <a:rPr spc="-120" dirty="0">
                <a:solidFill>
                  <a:srgbClr val="800000"/>
                </a:solidFill>
              </a:rPr>
              <a:t> </a:t>
            </a:r>
            <a:r>
              <a:rPr dirty="0">
                <a:solidFill>
                  <a:srgbClr val="800000"/>
                </a:solidFill>
              </a:rPr>
              <a:t>r[j];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>
                <a:solidFill>
                  <a:srgbClr val="800000"/>
                </a:solidFill>
              </a:rPr>
              <a:t>}</a:t>
            </a: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dirty="0"/>
              <a:t>Cout &lt;&lt;</a:t>
            </a:r>
            <a:r>
              <a:rPr spc="-105" dirty="0"/>
              <a:t> </a:t>
            </a:r>
            <a:r>
              <a:rPr dirty="0"/>
              <a:t>“Finish\n”;</a:t>
            </a:r>
          </a:p>
        </p:txBody>
      </p:sp>
      <p:sp>
        <p:nvSpPr>
          <p:cNvPr id="4" name="object 4"/>
          <p:cNvSpPr/>
          <p:nvPr/>
        </p:nvSpPr>
        <p:spPr>
          <a:xfrm>
            <a:off x="8704261" y="6019800"/>
            <a:ext cx="0" cy="530225"/>
          </a:xfrm>
          <a:custGeom>
            <a:avLst/>
            <a:gdLst/>
            <a:ahLst/>
            <a:cxnLst/>
            <a:rect l="l" t="t" r="r" b="b"/>
            <a:pathLst>
              <a:path h="530225">
                <a:moveTo>
                  <a:pt x="0" y="0"/>
                </a:moveTo>
                <a:lnTo>
                  <a:pt x="0" y="530224"/>
                </a:lnTo>
              </a:path>
            </a:pathLst>
          </a:custGeom>
          <a:ln w="63499">
            <a:solidFill>
              <a:srgbClr val="021C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609010" y="6423025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021C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53035" y="6629400"/>
            <a:ext cx="4267200" cy="0"/>
          </a:xfrm>
          <a:custGeom>
            <a:avLst/>
            <a:gdLst/>
            <a:ahLst/>
            <a:cxnLst/>
            <a:rect l="l" t="t" r="r" b="b"/>
            <a:pathLst>
              <a:path w="4267200">
                <a:moveTo>
                  <a:pt x="0" y="0"/>
                </a:moveTo>
                <a:lnTo>
                  <a:pt x="4267199" y="0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322376" y="6184582"/>
            <a:ext cx="1127760" cy="382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0090"/>
                </a:solidFill>
                <a:latin typeface="Lucida Console"/>
                <a:cs typeface="Lucida Console"/>
              </a:rPr>
              <a:t>Serial</a:t>
            </a:r>
            <a:endParaRPr sz="2400">
              <a:latin typeface="Lucida Console"/>
              <a:cs typeface="Lucida Consol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676029" y="1524001"/>
            <a:ext cx="0" cy="650875"/>
          </a:xfrm>
          <a:custGeom>
            <a:avLst/>
            <a:gdLst/>
            <a:ahLst/>
            <a:cxnLst/>
            <a:rect l="l" t="t" r="r" b="b"/>
            <a:pathLst>
              <a:path h="650875">
                <a:moveTo>
                  <a:pt x="0" y="0"/>
                </a:moveTo>
                <a:lnTo>
                  <a:pt x="0" y="650543"/>
                </a:lnTo>
              </a:path>
            </a:pathLst>
          </a:custGeom>
          <a:ln w="63499">
            <a:solidFill>
              <a:srgbClr val="021C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80779" y="2047544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021C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05400" y="1524001"/>
            <a:ext cx="4415155" cy="0"/>
          </a:xfrm>
          <a:custGeom>
            <a:avLst/>
            <a:gdLst/>
            <a:ahLst/>
            <a:cxnLst/>
            <a:rect l="l" t="t" r="r" b="b"/>
            <a:pathLst>
              <a:path w="4415155">
                <a:moveTo>
                  <a:pt x="0" y="0"/>
                </a:moveTo>
                <a:lnTo>
                  <a:pt x="4414835" y="1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05400" y="2246970"/>
            <a:ext cx="4415155" cy="0"/>
          </a:xfrm>
          <a:custGeom>
            <a:avLst/>
            <a:gdLst/>
            <a:ahLst/>
            <a:cxnLst/>
            <a:rect l="l" t="t" r="r" b="b"/>
            <a:pathLst>
              <a:path w="4415155">
                <a:moveTo>
                  <a:pt x="0" y="0"/>
                </a:moveTo>
                <a:lnTo>
                  <a:pt x="4414835" y="1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894258" y="2303849"/>
            <a:ext cx="1626235" cy="0"/>
          </a:xfrm>
          <a:custGeom>
            <a:avLst/>
            <a:gdLst/>
            <a:ahLst/>
            <a:cxnLst/>
            <a:rect l="l" t="t" r="r" b="b"/>
            <a:pathLst>
              <a:path w="1626234">
                <a:moveTo>
                  <a:pt x="0" y="0"/>
                </a:moveTo>
                <a:lnTo>
                  <a:pt x="1625976" y="1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84059" y="2307016"/>
            <a:ext cx="0" cy="1431290"/>
          </a:xfrm>
          <a:custGeom>
            <a:avLst/>
            <a:gdLst/>
            <a:ahLst/>
            <a:cxnLst/>
            <a:rect l="l" t="t" r="r" b="b"/>
            <a:pathLst>
              <a:path h="1431289">
                <a:moveTo>
                  <a:pt x="0" y="0"/>
                </a:moveTo>
                <a:lnTo>
                  <a:pt x="0" y="1431131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88810" y="3611147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244216" y="2310182"/>
            <a:ext cx="0" cy="1431290"/>
          </a:xfrm>
          <a:custGeom>
            <a:avLst/>
            <a:gdLst/>
            <a:ahLst/>
            <a:cxnLst/>
            <a:rect l="l" t="t" r="r" b="b"/>
            <a:pathLst>
              <a:path h="1431289">
                <a:moveTo>
                  <a:pt x="0" y="0"/>
                </a:moveTo>
                <a:lnTo>
                  <a:pt x="0" y="1431131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8967" y="3614313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04372" y="2313348"/>
            <a:ext cx="0" cy="1431290"/>
          </a:xfrm>
          <a:custGeom>
            <a:avLst/>
            <a:gdLst/>
            <a:ahLst/>
            <a:cxnLst/>
            <a:rect l="l" t="t" r="r" b="b"/>
            <a:pathLst>
              <a:path h="1431289">
                <a:moveTo>
                  <a:pt x="0" y="0"/>
                </a:moveTo>
                <a:lnTo>
                  <a:pt x="0" y="1431130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409122" y="3617479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918053" y="2322846"/>
            <a:ext cx="0" cy="1431290"/>
          </a:xfrm>
          <a:custGeom>
            <a:avLst/>
            <a:gdLst/>
            <a:ahLst/>
            <a:cxnLst/>
            <a:rect l="l" t="t" r="r" b="b"/>
            <a:pathLst>
              <a:path h="1431289">
                <a:moveTo>
                  <a:pt x="0" y="0"/>
                </a:moveTo>
                <a:lnTo>
                  <a:pt x="0" y="1431131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822803" y="3626977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178210" y="2326012"/>
            <a:ext cx="0" cy="1431290"/>
          </a:xfrm>
          <a:custGeom>
            <a:avLst/>
            <a:gdLst/>
            <a:ahLst/>
            <a:cxnLst/>
            <a:rect l="l" t="t" r="r" b="b"/>
            <a:pathLst>
              <a:path h="1431289">
                <a:moveTo>
                  <a:pt x="0" y="0"/>
                </a:moveTo>
                <a:lnTo>
                  <a:pt x="0" y="1431131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82960" y="3630143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438367" y="2329177"/>
            <a:ext cx="0" cy="1431290"/>
          </a:xfrm>
          <a:custGeom>
            <a:avLst/>
            <a:gdLst/>
            <a:ahLst/>
            <a:cxnLst/>
            <a:rect l="l" t="t" r="r" b="b"/>
            <a:pathLst>
              <a:path h="1431289">
                <a:moveTo>
                  <a:pt x="0" y="0"/>
                </a:moveTo>
                <a:lnTo>
                  <a:pt x="0" y="1431131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343117" y="3633308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01695" y="2322846"/>
            <a:ext cx="0" cy="1456690"/>
          </a:xfrm>
          <a:custGeom>
            <a:avLst/>
            <a:gdLst/>
            <a:ahLst/>
            <a:cxnLst/>
            <a:rect l="l" t="t" r="r" b="b"/>
            <a:pathLst>
              <a:path h="1456689">
                <a:moveTo>
                  <a:pt x="0" y="0"/>
                </a:moveTo>
                <a:lnTo>
                  <a:pt x="0" y="1456139"/>
                </a:lnTo>
              </a:path>
            </a:pathLst>
          </a:custGeom>
          <a:ln w="63499">
            <a:solidFill>
              <a:srgbClr val="021C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606445" y="3651986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021C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53037" y="3804496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4" y="1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704261" y="3810609"/>
            <a:ext cx="0" cy="680720"/>
          </a:xfrm>
          <a:custGeom>
            <a:avLst/>
            <a:gdLst/>
            <a:ahLst/>
            <a:cxnLst/>
            <a:rect l="l" t="t" r="r" b="b"/>
            <a:pathLst>
              <a:path h="680720">
                <a:moveTo>
                  <a:pt x="0" y="0"/>
                </a:moveTo>
                <a:lnTo>
                  <a:pt x="0" y="680243"/>
                </a:lnTo>
              </a:path>
            </a:pathLst>
          </a:custGeom>
          <a:ln w="63499">
            <a:solidFill>
              <a:srgbClr val="021C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09010" y="4363853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021C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280523" y="464819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020173" y="464819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34423" y="4648197"/>
            <a:ext cx="222250" cy="0"/>
          </a:xfrm>
          <a:custGeom>
            <a:avLst/>
            <a:gdLst/>
            <a:ahLst/>
            <a:cxnLst/>
            <a:rect l="l" t="t" r="r" b="b"/>
            <a:pathLst>
              <a:path w="222250">
                <a:moveTo>
                  <a:pt x="0" y="0"/>
                </a:moveTo>
                <a:lnTo>
                  <a:pt x="222249" y="0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474072" y="464819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49" y="0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213722" y="464819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953373" y="464819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53035" y="4648197"/>
            <a:ext cx="2637155" cy="0"/>
          </a:xfrm>
          <a:custGeom>
            <a:avLst/>
            <a:gdLst/>
            <a:ahLst/>
            <a:cxnLst/>
            <a:rect l="l" t="t" r="r" b="b"/>
            <a:pathLst>
              <a:path w="2637154">
                <a:moveTo>
                  <a:pt x="0" y="0"/>
                </a:moveTo>
                <a:lnTo>
                  <a:pt x="2636838" y="0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897810" y="4538663"/>
            <a:ext cx="1627505" cy="0"/>
          </a:xfrm>
          <a:custGeom>
            <a:avLst/>
            <a:gdLst/>
            <a:ahLst/>
            <a:cxnLst/>
            <a:rect l="l" t="t" r="r" b="b"/>
            <a:pathLst>
              <a:path w="1627504">
                <a:moveTo>
                  <a:pt x="0" y="0"/>
                </a:moveTo>
                <a:lnTo>
                  <a:pt x="1627186" y="0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988423" y="4541925"/>
            <a:ext cx="0" cy="1475740"/>
          </a:xfrm>
          <a:custGeom>
            <a:avLst/>
            <a:gdLst/>
            <a:ahLst/>
            <a:cxnLst/>
            <a:rect l="l" t="t" r="r" b="b"/>
            <a:pathLst>
              <a:path h="1475739">
                <a:moveTo>
                  <a:pt x="0" y="0"/>
                </a:moveTo>
                <a:lnTo>
                  <a:pt x="0" y="1475581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93173" y="5890506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248773" y="4545185"/>
            <a:ext cx="0" cy="1475740"/>
          </a:xfrm>
          <a:custGeom>
            <a:avLst/>
            <a:gdLst/>
            <a:ahLst/>
            <a:cxnLst/>
            <a:rect l="l" t="t" r="r" b="b"/>
            <a:pathLst>
              <a:path h="1475739">
                <a:moveTo>
                  <a:pt x="0" y="0"/>
                </a:moveTo>
                <a:lnTo>
                  <a:pt x="0" y="1475581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153523" y="5893766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509123" y="4548446"/>
            <a:ext cx="0" cy="1475740"/>
          </a:xfrm>
          <a:custGeom>
            <a:avLst/>
            <a:gdLst/>
            <a:ahLst/>
            <a:cxnLst/>
            <a:rect l="l" t="t" r="r" b="b"/>
            <a:pathLst>
              <a:path h="1475739">
                <a:moveTo>
                  <a:pt x="0" y="0"/>
                </a:moveTo>
                <a:lnTo>
                  <a:pt x="0" y="1475580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413873" y="5897027"/>
            <a:ext cx="187325" cy="190500"/>
          </a:xfrm>
          <a:custGeom>
            <a:avLst/>
            <a:gdLst/>
            <a:ahLst/>
            <a:cxnLst/>
            <a:rect l="l" t="t" r="r" b="b"/>
            <a:pathLst>
              <a:path w="187325" h="190500">
                <a:moveTo>
                  <a:pt x="187325" y="0"/>
                </a:moveTo>
                <a:lnTo>
                  <a:pt x="0" y="0"/>
                </a:lnTo>
                <a:lnTo>
                  <a:pt x="95250" y="190500"/>
                </a:lnTo>
                <a:lnTo>
                  <a:pt x="187325" y="6350"/>
                </a:lnTo>
                <a:lnTo>
                  <a:pt x="187325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921623" y="4558226"/>
            <a:ext cx="0" cy="1475740"/>
          </a:xfrm>
          <a:custGeom>
            <a:avLst/>
            <a:gdLst/>
            <a:ahLst/>
            <a:cxnLst/>
            <a:rect l="l" t="t" r="r" b="b"/>
            <a:pathLst>
              <a:path h="1475739">
                <a:moveTo>
                  <a:pt x="0" y="0"/>
                </a:moveTo>
                <a:lnTo>
                  <a:pt x="0" y="1475580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826373" y="5906808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181973" y="4561488"/>
            <a:ext cx="0" cy="1475740"/>
          </a:xfrm>
          <a:custGeom>
            <a:avLst/>
            <a:gdLst/>
            <a:ahLst/>
            <a:cxnLst/>
            <a:rect l="l" t="t" r="r" b="b"/>
            <a:pathLst>
              <a:path h="1475739">
                <a:moveTo>
                  <a:pt x="0" y="0"/>
                </a:moveTo>
                <a:lnTo>
                  <a:pt x="0" y="1475581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086723" y="5910069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442323" y="4564748"/>
            <a:ext cx="0" cy="1475740"/>
          </a:xfrm>
          <a:custGeom>
            <a:avLst/>
            <a:gdLst/>
            <a:ahLst/>
            <a:cxnLst/>
            <a:rect l="l" t="t" r="r" b="b"/>
            <a:pathLst>
              <a:path h="1475739">
                <a:moveTo>
                  <a:pt x="0" y="0"/>
                </a:moveTo>
                <a:lnTo>
                  <a:pt x="0" y="1475581"/>
                </a:lnTo>
              </a:path>
            </a:pathLst>
          </a:custGeom>
          <a:ln w="63499">
            <a:solidFill>
              <a:srgbClr val="7B1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347073" y="5913329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7B1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702672" y="4538663"/>
            <a:ext cx="0" cy="1501775"/>
          </a:xfrm>
          <a:custGeom>
            <a:avLst/>
            <a:gdLst/>
            <a:ahLst/>
            <a:cxnLst/>
            <a:rect l="l" t="t" r="r" b="b"/>
            <a:pathLst>
              <a:path h="1501775">
                <a:moveTo>
                  <a:pt x="0" y="0"/>
                </a:moveTo>
                <a:lnTo>
                  <a:pt x="0" y="1501564"/>
                </a:lnTo>
              </a:path>
            </a:pathLst>
          </a:custGeom>
          <a:ln w="63499">
            <a:solidFill>
              <a:srgbClr val="021C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607423" y="5913229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499"/>
                </a:lnTo>
                <a:lnTo>
                  <a:pt x="190500" y="0"/>
                </a:lnTo>
                <a:close/>
              </a:path>
            </a:pathLst>
          </a:custGeom>
          <a:solidFill>
            <a:srgbClr val="021C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6169976" y="4097061"/>
            <a:ext cx="1494790" cy="1241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sz="2400" dirty="0">
                <a:solidFill>
                  <a:srgbClr val="000090"/>
                </a:solidFill>
                <a:latin typeface="Lucida Console"/>
                <a:cs typeface="Lucida Console"/>
              </a:rPr>
              <a:t>Serial</a:t>
            </a:r>
            <a:endParaRPr sz="2400">
              <a:latin typeface="Lucida Console"/>
              <a:cs typeface="Lucida Consol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solidFill>
                  <a:srgbClr val="800000"/>
                </a:solidFill>
                <a:latin typeface="Lucida Console"/>
                <a:cs typeface="Lucida Console"/>
              </a:rPr>
              <a:t>Parallel</a:t>
            </a:r>
            <a:endParaRPr sz="2400">
              <a:latin typeface="Lucida Console"/>
              <a:cs typeface="Lucida Console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257798" y="6172201"/>
            <a:ext cx="4267200" cy="0"/>
          </a:xfrm>
          <a:custGeom>
            <a:avLst/>
            <a:gdLst/>
            <a:ahLst/>
            <a:cxnLst/>
            <a:rect l="l" t="t" r="r" b="b"/>
            <a:pathLst>
              <a:path w="4267200">
                <a:moveTo>
                  <a:pt x="0" y="0"/>
                </a:moveTo>
                <a:lnTo>
                  <a:pt x="4267199" y="0"/>
                </a:lnTo>
              </a:path>
            </a:pathLst>
          </a:custGeom>
          <a:ln w="25399">
            <a:solidFill>
              <a:srgbClr val="4EF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6169354" y="1036322"/>
            <a:ext cx="2894965" cy="2135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1780">
              <a:lnSpc>
                <a:spcPct val="100000"/>
              </a:lnSpc>
            </a:pPr>
            <a:r>
              <a:rPr sz="1800" dirty="0">
                <a:solidFill>
                  <a:srgbClr val="0000FF"/>
                </a:solidFill>
                <a:latin typeface="Times New Roman"/>
                <a:cs typeface="Times New Roman"/>
              </a:rPr>
              <a:t>Seung-Jai</a:t>
            </a:r>
            <a:r>
              <a:rPr sz="1800" spc="-1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FF"/>
                </a:solidFill>
                <a:latin typeface="Times New Roman"/>
                <a:cs typeface="Times New Roman"/>
              </a:rPr>
              <a:t>Min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1170"/>
              </a:spcBef>
            </a:pPr>
            <a:r>
              <a:rPr sz="2400" dirty="0">
                <a:solidFill>
                  <a:srgbClr val="000090"/>
                </a:solidFill>
                <a:latin typeface="Lucida Console"/>
                <a:cs typeface="Lucida Console"/>
              </a:rPr>
              <a:t>Serial</a:t>
            </a:r>
            <a:endParaRPr sz="2400">
              <a:latin typeface="Lucida Console"/>
              <a:cs typeface="Lucida Console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800000"/>
                </a:solidFill>
                <a:latin typeface="Lucida Console"/>
                <a:cs typeface="Lucida Console"/>
              </a:rPr>
              <a:t>Parallel</a:t>
            </a:r>
            <a:endParaRPr sz="2400">
              <a:latin typeface="Lucida Console"/>
              <a:cs typeface="Lucida Console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10</a:t>
            </a:r>
          </a:p>
        </p:txBody>
      </p:sp>
      <p:sp>
        <p:nvSpPr>
          <p:cNvPr id="56" name="object 5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1134" y="416243"/>
            <a:ext cx="3719829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90"/>
                </a:solidFill>
              </a:rPr>
              <a:t>Loop</a:t>
            </a:r>
            <a:r>
              <a:rPr spc="-65" dirty="0">
                <a:solidFill>
                  <a:srgbClr val="000090"/>
                </a:solidFill>
              </a:rPr>
              <a:t> </a:t>
            </a:r>
            <a:r>
              <a:rPr spc="-5" dirty="0">
                <a:solidFill>
                  <a:srgbClr val="000090"/>
                </a:solidFill>
              </a:rPr>
              <a:t>parallelization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1729" y="1184912"/>
            <a:ext cx="7657465" cy="4977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46050" indent="-342900">
              <a:lnSpc>
                <a:spcPts val="3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translator automatically generates appropriate  local </a:t>
            </a:r>
            <a:r>
              <a:rPr sz="2800" dirty="0">
                <a:latin typeface="Times New Roman"/>
                <a:cs typeface="Times New Roman"/>
              </a:rPr>
              <a:t>loop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bounds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Also </a:t>
            </a:r>
            <a:r>
              <a:rPr sz="2800" spc="-5" dirty="0">
                <a:latin typeface="Times New Roman"/>
                <a:cs typeface="Times New Roman"/>
              </a:rPr>
              <a:t>inserts any needed barriers</a:t>
            </a:r>
            <a:endParaRPr sz="2800">
              <a:latin typeface="Times New Roman"/>
              <a:cs typeface="Times New Roman"/>
            </a:endParaRPr>
          </a:p>
          <a:p>
            <a:pPr marL="355600" marR="26034" indent="-342900">
              <a:lnSpc>
                <a:spcPts val="3030"/>
              </a:lnSpc>
              <a:spcBef>
                <a:spcPts val="71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We </a:t>
            </a:r>
            <a:r>
              <a:rPr sz="2800" dirty="0">
                <a:latin typeface="Times New Roman"/>
                <a:cs typeface="Times New Roman"/>
              </a:rPr>
              <a:t>use </a:t>
            </a:r>
            <a:r>
              <a:rPr sz="2800" spc="-5" dirty="0">
                <a:latin typeface="Times New Roman"/>
                <a:cs typeface="Times New Roman"/>
              </a:rPr>
              <a:t>private/shared clauses </a:t>
            </a:r>
            <a:r>
              <a:rPr sz="2800" dirty="0">
                <a:latin typeface="Times New Roman"/>
                <a:cs typeface="Times New Roman"/>
              </a:rPr>
              <a:t>to distinguish </a:t>
            </a:r>
            <a:r>
              <a:rPr sz="2800" spc="-5" dirty="0">
                <a:latin typeface="Times New Roman"/>
                <a:cs typeface="Times New Roman"/>
              </a:rPr>
              <a:t>thread  private </a:t>
            </a:r>
            <a:r>
              <a:rPr sz="2800" dirty="0">
                <a:latin typeface="Times New Roman"/>
                <a:cs typeface="Times New Roman"/>
              </a:rPr>
              <a:t>from </a:t>
            </a:r>
            <a:r>
              <a:rPr sz="2800" spc="-5" dirty="0">
                <a:latin typeface="Times New Roman"/>
                <a:cs typeface="Times New Roman"/>
              </a:rPr>
              <a:t>global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data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6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Handles irregular problems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Decomposition can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static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dynamic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00">
              <a:latin typeface="Times New Roman"/>
              <a:cs typeface="Times New Roman"/>
            </a:endParaRPr>
          </a:p>
          <a:p>
            <a:pPr marL="59055" marR="156845">
              <a:lnSpc>
                <a:spcPts val="2100"/>
              </a:lnSpc>
              <a:tabLst>
                <a:tab pos="521970" algn="l"/>
              </a:tabLst>
            </a:pPr>
            <a:r>
              <a:rPr sz="1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#pragma omp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parallel for shared(Keys) </a:t>
            </a:r>
            <a:r>
              <a:rPr sz="1800" spc="-5" dirty="0">
                <a:solidFill>
                  <a:srgbClr val="C00000"/>
                </a:solidFill>
                <a:latin typeface="Lucida Sans Unicode"/>
                <a:cs typeface="Lucida Sans Unicode"/>
              </a:rPr>
              <a:t>private(i) </a:t>
            </a:r>
            <a:r>
              <a:rPr sz="1800" dirty="0">
                <a:solidFill>
                  <a:srgbClr val="C00000"/>
                </a:solidFill>
                <a:latin typeface="Lucida Sans Unicode"/>
                <a:cs typeface="Lucida Sans Unicode"/>
              </a:rPr>
              <a:t>reduction(&amp;:done) 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for	i = OE; i to N-2 by</a:t>
            </a:r>
            <a:r>
              <a:rPr sz="1800" spc="-10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2</a:t>
            </a:r>
            <a:endParaRPr sz="1800">
              <a:latin typeface="Lucida Sans Unicode"/>
              <a:cs typeface="Lucida Sans Unicode"/>
            </a:endParaRPr>
          </a:p>
          <a:p>
            <a:pPr marL="59055" marR="5080" indent="288925">
              <a:lnSpc>
                <a:spcPts val="2100"/>
              </a:lnSpc>
              <a:spcBef>
                <a:spcPts val="95"/>
              </a:spcBef>
              <a:tabLst>
                <a:tab pos="5915025" algn="l"/>
              </a:tabLst>
            </a:pP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if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(Keys[i]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&gt; Keys[i+1])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swap Keys[i]</a:t>
            </a:r>
            <a:r>
              <a:rPr sz="1800" spc="5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FF3300"/>
                </a:solidFill>
                <a:latin typeface="Symbol"/>
                <a:cs typeface="Symbol"/>
              </a:rPr>
              <a:t></a:t>
            </a:r>
            <a:r>
              <a:rPr sz="1800" spc="125" dirty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Keys[i+1];	done *=</a:t>
            </a:r>
            <a:r>
              <a:rPr sz="1800" spc="-4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false;</a:t>
            </a:r>
            <a:r>
              <a:rPr sz="1800" spc="-2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} 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end</a:t>
            </a:r>
            <a:r>
              <a:rPr sz="1800" spc="-95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</a:t>
            </a:r>
            <a:endParaRPr sz="1800">
              <a:latin typeface="Lucida Sans Unicode"/>
              <a:cs typeface="Lucida Sans Unicode"/>
            </a:endParaRPr>
          </a:p>
          <a:p>
            <a:pPr marL="59055">
              <a:lnSpc>
                <a:spcPts val="2140"/>
              </a:lnSpc>
            </a:pPr>
            <a:r>
              <a:rPr sz="1800" dirty="0">
                <a:solidFill>
                  <a:srgbClr val="000099"/>
                </a:solidFill>
                <a:latin typeface="Lucida Sans Unicode"/>
                <a:cs typeface="Lucida Sans Unicode"/>
              </a:rPr>
              <a:t>return</a:t>
            </a:r>
            <a:r>
              <a:rPr sz="1800" spc="-80" dirty="0">
                <a:solidFill>
                  <a:srgbClr val="000099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000099"/>
                </a:solidFill>
                <a:latin typeface="Lucida Sans Unicode"/>
                <a:cs typeface="Lucida Sans Unicode"/>
              </a:rPr>
              <a:t>done;</a:t>
            </a:r>
            <a:endParaRPr sz="1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12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8935" y="416243"/>
            <a:ext cx="6043930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90"/>
                </a:solidFill>
              </a:rPr>
              <a:t>Another way </a:t>
            </a:r>
            <a:r>
              <a:rPr dirty="0">
                <a:solidFill>
                  <a:srgbClr val="000090"/>
                </a:solidFill>
              </a:rPr>
              <a:t>of </a:t>
            </a:r>
            <a:r>
              <a:rPr spc="-5" dirty="0">
                <a:solidFill>
                  <a:srgbClr val="000090"/>
                </a:solidFill>
              </a:rPr>
              <a:t>annotating</a:t>
            </a:r>
            <a:r>
              <a:rPr spc="-10" dirty="0">
                <a:solidFill>
                  <a:srgbClr val="000090"/>
                </a:solidFill>
              </a:rPr>
              <a:t> </a:t>
            </a:r>
            <a:r>
              <a:rPr spc="-5" dirty="0">
                <a:solidFill>
                  <a:srgbClr val="000090"/>
                </a:solidFill>
              </a:rPr>
              <a:t>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1729" y="1134112"/>
            <a:ext cx="3310254" cy="426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These are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equivalent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1739" y="2712720"/>
            <a:ext cx="3478529" cy="18662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30"/>
              </a:lnSpc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</a:t>
            </a:r>
            <a:r>
              <a:rPr sz="1800" spc="-6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parallel</a:t>
            </a:r>
            <a:endParaRPr sz="1800">
              <a:latin typeface="Lucida Sans Unicode"/>
              <a:cs typeface="Lucida Sans Unicode"/>
            </a:endParaRPr>
          </a:p>
          <a:p>
            <a:pPr marL="12700">
              <a:lnSpc>
                <a:spcPts val="2130"/>
              </a:lnSpc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{</a:t>
            </a:r>
            <a:endParaRPr sz="18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</a:t>
            </a:r>
            <a:r>
              <a:rPr sz="1800" spc="-6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</a:t>
            </a:r>
            <a:endParaRPr sz="1800">
              <a:latin typeface="Lucida Sans Unicode"/>
              <a:cs typeface="Lucida Sans Unicode"/>
            </a:endParaRPr>
          </a:p>
          <a:p>
            <a:pPr marL="663575" marR="5080" indent="-289560">
              <a:lnSpc>
                <a:spcPts val="2800"/>
              </a:lnSpc>
              <a:spcBef>
                <a:spcPts val="40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 (int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i=1; i&lt; N-1; i++) 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a[i]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= (b[i+1] –</a:t>
            </a:r>
            <a:r>
              <a:rPr sz="1800" spc="-8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b[i-1])/2h</a:t>
            </a:r>
            <a:endParaRPr sz="1800">
              <a:latin typeface="Lucida Sans Unicode"/>
              <a:cs typeface="Lucida Sans Unicode"/>
            </a:endParaRPr>
          </a:p>
          <a:p>
            <a:pPr marL="12700">
              <a:lnSpc>
                <a:spcPts val="2060"/>
              </a:lnSpc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}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31738" y="2759162"/>
            <a:ext cx="3478529" cy="1094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455" marR="603250" indent="-72390">
              <a:lnSpc>
                <a:spcPct val="122200"/>
              </a:lnSpc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 parallel for  for (int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i=1; i&lt; N-1;</a:t>
            </a:r>
            <a:r>
              <a:rPr sz="1800" spc="-8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i++)</a:t>
            </a:r>
            <a:endParaRPr sz="1800">
              <a:latin typeface="Lucida Sans Unicode"/>
              <a:cs typeface="Lucida Sans Unicode"/>
            </a:endParaRPr>
          </a:p>
          <a:p>
            <a:pPr marL="663575">
              <a:lnSpc>
                <a:spcPct val="100000"/>
              </a:lnSpc>
              <a:spcBef>
                <a:spcPts val="640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a[i]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= (b[i+1] –</a:t>
            </a:r>
            <a:r>
              <a:rPr sz="1800" spc="-8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b[i-1])/2h</a:t>
            </a:r>
            <a:endParaRPr sz="1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13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5824" y="480059"/>
            <a:ext cx="279019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000090"/>
                </a:solidFill>
              </a:rPr>
              <a:t>Variable</a:t>
            </a:r>
            <a:r>
              <a:rPr sz="3200" spc="-60" dirty="0">
                <a:solidFill>
                  <a:srgbClr val="000090"/>
                </a:solidFill>
              </a:rPr>
              <a:t> </a:t>
            </a:r>
            <a:r>
              <a:rPr sz="3200" spc="-5" dirty="0">
                <a:solidFill>
                  <a:srgbClr val="000090"/>
                </a:solidFill>
              </a:rPr>
              <a:t>scoping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120139" y="1131570"/>
            <a:ext cx="7842884" cy="194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63830" indent="-342900">
              <a:lnSpc>
                <a:spcPts val="3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Any </a:t>
            </a:r>
            <a:r>
              <a:rPr sz="2800" spc="-5" dirty="0">
                <a:latin typeface="Times New Roman"/>
                <a:cs typeface="Times New Roman"/>
              </a:rPr>
              <a:t>variables declared </a:t>
            </a:r>
            <a:r>
              <a:rPr sz="2800" dirty="0">
                <a:latin typeface="Times New Roman"/>
                <a:cs typeface="Times New Roman"/>
              </a:rPr>
              <a:t>outside a </a:t>
            </a:r>
            <a:r>
              <a:rPr sz="2800" spc="-5" dirty="0">
                <a:latin typeface="Times New Roman"/>
                <a:cs typeface="Times New Roman"/>
              </a:rPr>
              <a:t>parallel region are  shared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all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threads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3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Variables declared </a:t>
            </a:r>
            <a:r>
              <a:rPr sz="2800" dirty="0">
                <a:latin typeface="Times New Roman"/>
                <a:cs typeface="Times New Roman"/>
              </a:rPr>
              <a:t>inside the </a:t>
            </a:r>
            <a:r>
              <a:rPr sz="2800" spc="-5" dirty="0">
                <a:latin typeface="Times New Roman"/>
                <a:cs typeface="Times New Roman"/>
              </a:rPr>
              <a:t>region are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private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030"/>
              </a:lnSpc>
              <a:spcBef>
                <a:spcPts val="24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Shared </a:t>
            </a:r>
            <a:r>
              <a:rPr sz="2800" dirty="0">
                <a:latin typeface="Times New Roman"/>
                <a:cs typeface="Times New Roman"/>
              </a:rPr>
              <a:t>&amp; </a:t>
            </a: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private </a:t>
            </a:r>
            <a:r>
              <a:rPr sz="2800" spc="-5" dirty="0">
                <a:latin typeface="Times New Roman"/>
                <a:cs typeface="Times New Roman"/>
              </a:rPr>
              <a:t>declarations override defaults, also  usefule as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documentation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3839" y="3459125"/>
            <a:ext cx="5728970" cy="2847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int main </a:t>
            </a:r>
            <a:r>
              <a:rPr sz="2000" spc="-5" dirty="0">
                <a:latin typeface="Arial"/>
                <a:cs typeface="Arial"/>
              </a:rPr>
              <a:t>(int argc, </a:t>
            </a:r>
            <a:r>
              <a:rPr sz="2000" dirty="0">
                <a:latin typeface="Arial"/>
                <a:cs typeface="Arial"/>
              </a:rPr>
              <a:t>char </a:t>
            </a:r>
            <a:r>
              <a:rPr sz="2000" spc="-5" dirty="0">
                <a:latin typeface="Arial"/>
                <a:cs typeface="Arial"/>
              </a:rPr>
              <a:t>*argv[])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12700" marR="3652520">
              <a:lnSpc>
                <a:spcPts val="1900"/>
              </a:lnSpc>
              <a:spcBef>
                <a:spcPts val="80"/>
              </a:spcBef>
            </a:pPr>
            <a:r>
              <a:rPr sz="1600" dirty="0">
                <a:latin typeface="Arial"/>
                <a:cs typeface="Arial"/>
              </a:rPr>
              <a:t>double a[N], b[N],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c[N];  int</a:t>
            </a:r>
            <a:r>
              <a:rPr sz="1600" spc="-10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i;</a:t>
            </a:r>
            <a:endParaRPr sz="1600">
              <a:latin typeface="Arial"/>
              <a:cs typeface="Arial"/>
            </a:endParaRPr>
          </a:p>
          <a:p>
            <a:pPr marL="294640" marR="5080" indent="-282575">
              <a:lnSpc>
                <a:spcPct val="100000"/>
              </a:lnSpc>
              <a:spcBef>
                <a:spcPts val="420"/>
              </a:spcBef>
            </a:pPr>
            <a:r>
              <a:rPr sz="2000" dirty="0">
                <a:latin typeface="Arial"/>
                <a:cs typeface="Arial"/>
              </a:rPr>
              <a:t>#pragma omp parallel for </a:t>
            </a:r>
            <a:r>
              <a:rPr sz="2000" spc="-5" dirty="0">
                <a:latin typeface="Arial"/>
                <a:cs typeface="Arial"/>
              </a:rPr>
              <a:t>shared(a,b,c,N) private(i)  </a:t>
            </a:r>
            <a:r>
              <a:rPr sz="2000" dirty="0">
                <a:latin typeface="Arial"/>
                <a:cs typeface="Arial"/>
              </a:rPr>
              <a:t>for (i=0; i &lt; N;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i++)</a:t>
            </a:r>
            <a:endParaRPr sz="2000">
              <a:latin typeface="Arial"/>
              <a:cs typeface="Arial"/>
            </a:endParaRPr>
          </a:p>
          <a:p>
            <a:pPr marL="71818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a[i] = b[i] = (double)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i;</a:t>
            </a:r>
            <a:endParaRPr sz="2000">
              <a:latin typeface="Arial"/>
              <a:cs typeface="Arial"/>
            </a:endParaRPr>
          </a:p>
          <a:p>
            <a:pPr marL="577215" marR="5080" indent="-56515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solidFill>
                  <a:srgbClr val="800000"/>
                </a:solidFill>
                <a:latin typeface="Arial"/>
                <a:cs typeface="Arial"/>
              </a:rPr>
              <a:t>#pragma omp parallel for </a:t>
            </a:r>
            <a:r>
              <a:rPr sz="2000" spc="-5" dirty="0">
                <a:solidFill>
                  <a:srgbClr val="800000"/>
                </a:solidFill>
                <a:latin typeface="Arial"/>
                <a:cs typeface="Arial"/>
              </a:rPr>
              <a:t>shared(a,b,c,N) private(i)  </a:t>
            </a:r>
            <a:r>
              <a:rPr sz="2000" dirty="0">
                <a:solidFill>
                  <a:srgbClr val="000090"/>
                </a:solidFill>
                <a:latin typeface="Arial"/>
                <a:cs typeface="Arial"/>
              </a:rPr>
              <a:t>for (i=0; i&lt;N;</a:t>
            </a:r>
            <a:r>
              <a:rPr sz="2000" spc="-11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0090"/>
                </a:solidFill>
                <a:latin typeface="Arial"/>
                <a:cs typeface="Arial"/>
              </a:rPr>
              <a:t>i++)</a:t>
            </a:r>
            <a:endParaRPr sz="2000">
              <a:latin typeface="Arial"/>
              <a:cs typeface="Arial"/>
            </a:endParaRPr>
          </a:p>
          <a:p>
            <a:pPr marL="859155">
              <a:lnSpc>
                <a:spcPct val="100000"/>
              </a:lnSpc>
            </a:pPr>
            <a:r>
              <a:rPr sz="2000" dirty="0">
                <a:solidFill>
                  <a:srgbClr val="000090"/>
                </a:solidFill>
                <a:latin typeface="Arial"/>
                <a:cs typeface="Arial"/>
              </a:rPr>
              <a:t>c[i] = a[i] +</a:t>
            </a:r>
            <a:r>
              <a:rPr sz="2000" spc="-11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0090"/>
                </a:solidFill>
                <a:latin typeface="Arial"/>
                <a:cs typeface="Arial"/>
              </a:rPr>
              <a:t>sqrt(b[i]);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15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0007" y="556259"/>
            <a:ext cx="6367145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000090"/>
                </a:solidFill>
              </a:rPr>
              <a:t>Dealing with loop carried</a:t>
            </a:r>
            <a:r>
              <a:rPr sz="3200" dirty="0">
                <a:solidFill>
                  <a:srgbClr val="000090"/>
                </a:solidFill>
              </a:rPr>
              <a:t> </a:t>
            </a:r>
            <a:r>
              <a:rPr sz="3200" spc="-5" dirty="0">
                <a:solidFill>
                  <a:srgbClr val="000090"/>
                </a:solidFill>
              </a:rPr>
              <a:t>dependences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069339" y="1203959"/>
            <a:ext cx="7717155" cy="4992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94615" indent="-342900">
              <a:lnSpc>
                <a:spcPts val="3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OpenMP </a:t>
            </a:r>
            <a:r>
              <a:rPr sz="2800" dirty="0">
                <a:latin typeface="Times New Roman"/>
                <a:cs typeface="Times New Roman"/>
              </a:rPr>
              <a:t>will dutifully </a:t>
            </a:r>
            <a:r>
              <a:rPr sz="2800" spc="-5" dirty="0">
                <a:latin typeface="Times New Roman"/>
                <a:cs typeface="Times New Roman"/>
              </a:rPr>
              <a:t>parallelize </a:t>
            </a:r>
            <a:r>
              <a:rPr sz="2800" dirty="0">
                <a:latin typeface="Times New Roman"/>
                <a:cs typeface="Times New Roman"/>
              </a:rPr>
              <a:t>a loop </a:t>
            </a:r>
            <a:r>
              <a:rPr sz="2800" spc="-5" dirty="0">
                <a:latin typeface="Times New Roman"/>
                <a:cs typeface="Times New Roman"/>
              </a:rPr>
              <a:t>when </a:t>
            </a:r>
            <a:r>
              <a:rPr sz="2800" dirty="0">
                <a:latin typeface="Times New Roman"/>
                <a:cs typeface="Times New Roman"/>
              </a:rPr>
              <a:t>you  </a:t>
            </a:r>
            <a:r>
              <a:rPr sz="2800" spc="-5" dirty="0">
                <a:latin typeface="Times New Roman"/>
                <a:cs typeface="Times New Roman"/>
              </a:rPr>
              <a:t>tell </a:t>
            </a:r>
            <a:r>
              <a:rPr sz="2800" dirty="0">
                <a:latin typeface="Times New Roman"/>
                <a:cs typeface="Times New Roman"/>
              </a:rPr>
              <a:t>it to, </a:t>
            </a:r>
            <a:r>
              <a:rPr sz="2800" spc="-5" dirty="0">
                <a:latin typeface="Times New Roman"/>
                <a:cs typeface="Times New Roman"/>
              </a:rPr>
              <a:t>even </a:t>
            </a:r>
            <a:r>
              <a:rPr sz="2800" dirty="0">
                <a:latin typeface="Times New Roman"/>
                <a:cs typeface="Times New Roman"/>
              </a:rPr>
              <a:t>if doing so </a:t>
            </a:r>
            <a:r>
              <a:rPr sz="2800" spc="-5" dirty="0">
                <a:latin typeface="Times New Roman"/>
                <a:cs typeface="Times New Roman"/>
              </a:rPr>
              <a:t>“breaks”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correctness  </a:t>
            </a:r>
            <a:r>
              <a:rPr sz="2800" dirty="0">
                <a:latin typeface="Times New Roman"/>
                <a:cs typeface="Times New Roman"/>
              </a:rPr>
              <a:t>of the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code</a:t>
            </a:r>
            <a:endParaRPr sz="2800">
              <a:latin typeface="Times New Roman"/>
              <a:cs typeface="Times New Roman"/>
            </a:endParaRPr>
          </a:p>
          <a:p>
            <a:pPr marL="1036955" marR="4299585" indent="-262890">
              <a:lnSpc>
                <a:spcPct val="107600"/>
              </a:lnSpc>
              <a:spcBef>
                <a:spcPts val="860"/>
              </a:spcBef>
              <a:tabLst>
                <a:tab pos="3137535" algn="l"/>
              </a:tabLst>
            </a:pPr>
            <a:r>
              <a:rPr sz="2400" spc="-5" dirty="0">
                <a:solidFill>
                  <a:srgbClr val="0000FF"/>
                </a:solidFill>
                <a:latin typeface="Arial Unicode MS"/>
                <a:cs typeface="Arial Unicode MS"/>
              </a:rPr>
              <a:t>int* </a:t>
            </a:r>
            <a:r>
              <a:rPr sz="2400" dirty="0">
                <a:solidFill>
                  <a:srgbClr val="0000FF"/>
                </a:solidFill>
                <a:latin typeface="Arial Unicode MS"/>
                <a:cs typeface="Arial Unicode MS"/>
              </a:rPr>
              <a:t>fib = new</a:t>
            </a:r>
            <a:r>
              <a:rPr sz="2400" spc="-55" dirty="0">
                <a:solidFill>
                  <a:srgbClr val="0000FF"/>
                </a:solidFill>
                <a:latin typeface="Arial Unicode MS"/>
                <a:cs typeface="Arial Unicode MS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Arial Unicode MS"/>
                <a:cs typeface="Arial Unicode MS"/>
              </a:rPr>
              <a:t>int[N];  </a:t>
            </a:r>
            <a:r>
              <a:rPr sz="2400" dirty="0">
                <a:solidFill>
                  <a:srgbClr val="0000FF"/>
                </a:solidFill>
                <a:latin typeface="Arial Unicode MS"/>
                <a:cs typeface="Arial Unicode MS"/>
              </a:rPr>
              <a:t>fib[0] =</a:t>
            </a:r>
            <a:r>
              <a:rPr sz="2400" spc="-5" dirty="0">
                <a:solidFill>
                  <a:srgbClr val="0000FF"/>
                </a:solidFill>
                <a:latin typeface="Arial Unicode MS"/>
                <a:cs typeface="Arial Unicode MS"/>
              </a:rPr>
              <a:t> </a:t>
            </a:r>
            <a:r>
              <a:rPr sz="2400" dirty="0">
                <a:solidFill>
                  <a:srgbClr val="0000FF"/>
                </a:solidFill>
                <a:latin typeface="Arial Unicode MS"/>
                <a:cs typeface="Arial Unicode MS"/>
              </a:rPr>
              <a:t>fib[1]</a:t>
            </a:r>
            <a:r>
              <a:rPr sz="2400" spc="-5" dirty="0">
                <a:solidFill>
                  <a:srgbClr val="0000FF"/>
                </a:solidFill>
                <a:latin typeface="Arial Unicode MS"/>
                <a:cs typeface="Arial Unicode MS"/>
              </a:rPr>
              <a:t> </a:t>
            </a:r>
            <a:r>
              <a:rPr sz="2400" dirty="0">
                <a:solidFill>
                  <a:srgbClr val="0000FF"/>
                </a:solidFill>
                <a:latin typeface="Arial Unicode MS"/>
                <a:cs typeface="Arial Unicode MS"/>
              </a:rPr>
              <a:t>=	1;</a:t>
            </a:r>
            <a:endParaRPr sz="2400">
              <a:latin typeface="Arial Unicode MS"/>
              <a:cs typeface="Arial Unicode MS"/>
            </a:endParaRPr>
          </a:p>
          <a:p>
            <a:pPr marL="1036955" marR="1402715" indent="-339090">
              <a:lnSpc>
                <a:spcPct val="111100"/>
              </a:lnSpc>
            </a:pPr>
            <a:r>
              <a:rPr sz="2400" dirty="0">
                <a:solidFill>
                  <a:srgbClr val="0000FF"/>
                </a:solidFill>
                <a:latin typeface="Arial Unicode MS"/>
                <a:cs typeface="Arial Unicode MS"/>
              </a:rPr>
              <a:t>#pragma omp parallel for</a:t>
            </a:r>
            <a:r>
              <a:rPr sz="2400" spc="-110" dirty="0">
                <a:solidFill>
                  <a:srgbClr val="0000FF"/>
                </a:solidFill>
                <a:latin typeface="Arial Unicode MS"/>
                <a:cs typeface="Arial Unicode MS"/>
              </a:rPr>
              <a:t> </a:t>
            </a:r>
            <a:r>
              <a:rPr sz="2400" dirty="0">
                <a:solidFill>
                  <a:srgbClr val="0000FF"/>
                </a:solidFill>
                <a:latin typeface="Arial Unicode MS"/>
                <a:cs typeface="Arial Unicode MS"/>
              </a:rPr>
              <a:t>num_threads(2)  for (i=2; i&lt;N;</a:t>
            </a:r>
            <a:r>
              <a:rPr sz="2400" spc="-110" dirty="0">
                <a:solidFill>
                  <a:srgbClr val="0000FF"/>
                </a:solidFill>
                <a:latin typeface="Arial Unicode MS"/>
                <a:cs typeface="Arial Unicode MS"/>
              </a:rPr>
              <a:t> </a:t>
            </a:r>
            <a:r>
              <a:rPr sz="2400" dirty="0">
                <a:solidFill>
                  <a:srgbClr val="0000FF"/>
                </a:solidFill>
                <a:latin typeface="Arial Unicode MS"/>
                <a:cs typeface="Arial Unicode MS"/>
              </a:rPr>
              <a:t>i++)</a:t>
            </a:r>
            <a:endParaRPr sz="2400">
              <a:latin typeface="Arial Unicode MS"/>
              <a:cs typeface="Arial Unicode MS"/>
            </a:endParaRPr>
          </a:p>
          <a:p>
            <a:pPr marL="1375410">
              <a:lnSpc>
                <a:spcPct val="100000"/>
              </a:lnSpc>
              <a:spcBef>
                <a:spcPts val="320"/>
              </a:spcBef>
            </a:pPr>
            <a:r>
              <a:rPr sz="2400" dirty="0">
                <a:solidFill>
                  <a:srgbClr val="0000FF"/>
                </a:solidFill>
                <a:latin typeface="Arial Unicode MS"/>
                <a:cs typeface="Arial Unicode MS"/>
              </a:rPr>
              <a:t>fib[i] = fib[i-1]+</a:t>
            </a:r>
            <a:r>
              <a:rPr sz="2400" spc="-105" dirty="0">
                <a:solidFill>
                  <a:srgbClr val="0000FF"/>
                </a:solidFill>
                <a:latin typeface="Arial Unicode MS"/>
                <a:cs typeface="Arial Unicode MS"/>
              </a:rPr>
              <a:t> </a:t>
            </a:r>
            <a:r>
              <a:rPr sz="2400" dirty="0">
                <a:solidFill>
                  <a:srgbClr val="0000FF"/>
                </a:solidFill>
                <a:latin typeface="Arial Unicode MS"/>
                <a:cs typeface="Arial Unicode MS"/>
              </a:rPr>
              <a:t>fib[i-2];</a:t>
            </a:r>
            <a:endParaRPr sz="2400">
              <a:latin typeface="Arial Unicode MS"/>
              <a:cs typeface="Arial Unicode MS"/>
            </a:endParaRPr>
          </a:p>
          <a:p>
            <a:pPr marL="355600" marR="204470" indent="-342900">
              <a:lnSpc>
                <a:spcPts val="3030"/>
              </a:lnSpc>
              <a:spcBef>
                <a:spcPts val="88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Sometimes </a:t>
            </a:r>
            <a:r>
              <a:rPr sz="2800" dirty="0">
                <a:latin typeface="Times New Roman"/>
                <a:cs typeface="Times New Roman"/>
              </a:rPr>
              <a:t>we </a:t>
            </a:r>
            <a:r>
              <a:rPr sz="2800" spc="-5" dirty="0">
                <a:latin typeface="Times New Roman"/>
                <a:cs typeface="Times New Roman"/>
              </a:rPr>
              <a:t>can restructure an algorithm, as </a:t>
            </a:r>
            <a:r>
              <a:rPr sz="2800" dirty="0">
                <a:latin typeface="Times New Roman"/>
                <a:cs typeface="Times New Roman"/>
              </a:rPr>
              <a:t>we  </a:t>
            </a:r>
            <a:r>
              <a:rPr sz="2800" spc="-5" dirty="0">
                <a:latin typeface="Times New Roman"/>
                <a:cs typeface="Times New Roman"/>
              </a:rPr>
              <a:t>saw </a:t>
            </a:r>
            <a:r>
              <a:rPr sz="2800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odd/even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sorting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030"/>
              </a:lnSpc>
              <a:spcBef>
                <a:spcPts val="6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OpenMP may warn </a:t>
            </a:r>
            <a:r>
              <a:rPr sz="2800" dirty="0">
                <a:latin typeface="Times New Roman"/>
                <a:cs typeface="Times New Roman"/>
              </a:rPr>
              <a:t>you </a:t>
            </a:r>
            <a:r>
              <a:rPr sz="2800" spc="-5" dirty="0">
                <a:latin typeface="Times New Roman"/>
                <a:cs typeface="Times New Roman"/>
              </a:rPr>
              <a:t>when </a:t>
            </a:r>
            <a:r>
              <a:rPr sz="2800" dirty="0">
                <a:latin typeface="Times New Roman"/>
                <a:cs typeface="Times New Roman"/>
              </a:rPr>
              <a:t>it is doing </a:t>
            </a:r>
            <a:r>
              <a:rPr sz="2800" spc="-5" dirty="0">
                <a:latin typeface="Times New Roman"/>
                <a:cs typeface="Times New Roman"/>
              </a:rPr>
              <a:t>something  unsafe, </a:t>
            </a:r>
            <a:r>
              <a:rPr sz="2800" dirty="0">
                <a:latin typeface="Times New Roman"/>
                <a:cs typeface="Times New Roman"/>
              </a:rPr>
              <a:t>but not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always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1600" y="415449"/>
            <a:ext cx="7705090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90"/>
                </a:solidFill>
              </a:rPr>
              <a:t>Why dependencies prevent</a:t>
            </a:r>
            <a:r>
              <a:rPr spc="-10" dirty="0">
                <a:solidFill>
                  <a:srgbClr val="000090"/>
                </a:solidFill>
              </a:rPr>
              <a:t> </a:t>
            </a:r>
            <a:r>
              <a:rPr spc="-5" dirty="0">
                <a:solidFill>
                  <a:srgbClr val="000090"/>
                </a:solidFill>
              </a:rPr>
              <a:t>parallelization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0139" y="1064895"/>
            <a:ext cx="5028565" cy="3995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3329"/>
              </a:lnSpc>
              <a:buChar char="•"/>
              <a:tabLst>
                <a:tab pos="354965" algn="l"/>
                <a:tab pos="355600" algn="l"/>
                <a:tab pos="1816735" algn="l"/>
              </a:tabLst>
            </a:pPr>
            <a:r>
              <a:rPr sz="2800" spc="-5" dirty="0">
                <a:latin typeface="Times New Roman"/>
                <a:cs typeface="Times New Roman"/>
              </a:rPr>
              <a:t>Consider	</a:t>
            </a:r>
            <a:r>
              <a:rPr sz="2800" dirty="0">
                <a:latin typeface="Times New Roman"/>
                <a:cs typeface="Times New Roman"/>
              </a:rPr>
              <a:t>the following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loops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ts val="2130"/>
              </a:lnSpc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</a:t>
            </a:r>
            <a:r>
              <a:rPr sz="1800" spc="-6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parallel</a:t>
            </a:r>
            <a:endParaRPr sz="1800">
              <a:latin typeface="Lucida Sans Unicode"/>
              <a:cs typeface="Lucida Sans Unicode"/>
            </a:endParaRPr>
          </a:p>
          <a:p>
            <a:pPr marL="355600">
              <a:lnSpc>
                <a:spcPts val="2130"/>
              </a:lnSpc>
              <a:spcBef>
                <a:spcPts val="40"/>
              </a:spcBef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{</a:t>
            </a:r>
            <a:endParaRPr sz="1800">
              <a:latin typeface="Lucida Sans Unicode"/>
              <a:cs typeface="Lucida Sans Unicode"/>
            </a:endParaRPr>
          </a:p>
          <a:p>
            <a:pPr marL="374015" indent="-19050">
              <a:lnSpc>
                <a:spcPts val="2130"/>
              </a:lnSpc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 for</a:t>
            </a:r>
            <a:r>
              <a:rPr sz="1800" spc="-5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FF0000"/>
                </a:solidFill>
                <a:latin typeface="Lucida Sans Unicode"/>
                <a:cs typeface="Lucida Sans Unicode"/>
              </a:rPr>
              <a:t>nowait</a:t>
            </a:r>
            <a:endParaRPr sz="1800">
              <a:latin typeface="Lucida Sans Unicode"/>
              <a:cs typeface="Lucida Sans Unicode"/>
            </a:endParaRPr>
          </a:p>
          <a:p>
            <a:pPr marL="663575" marR="1555115" indent="-289560">
              <a:lnSpc>
                <a:spcPts val="2800"/>
              </a:lnSpc>
              <a:spcBef>
                <a:spcPts val="140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 (int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i=1; i&lt; N-1; i++) 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a[i]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= (b[i+1] –</a:t>
            </a:r>
            <a:r>
              <a:rPr sz="1800" spc="-8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b[i-1])/2h</a:t>
            </a:r>
            <a:endParaRPr sz="1800">
              <a:latin typeface="Lucida Sans Unicode"/>
              <a:cs typeface="Lucida Sans Unicode"/>
            </a:endParaRPr>
          </a:p>
          <a:p>
            <a:pPr marL="374015">
              <a:lnSpc>
                <a:spcPct val="100000"/>
              </a:lnSpc>
              <a:spcBef>
                <a:spcPts val="440"/>
              </a:spcBef>
            </a:pP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#pragma omp</a:t>
            </a:r>
            <a:r>
              <a:rPr sz="1800" spc="-6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for</a:t>
            </a:r>
            <a:endParaRPr sz="1800">
              <a:latin typeface="Lucida Sans Unicode"/>
              <a:cs typeface="Lucida Sans Unicode"/>
            </a:endParaRPr>
          </a:p>
          <a:p>
            <a:pPr marL="355600">
              <a:lnSpc>
                <a:spcPct val="100000"/>
              </a:lnSpc>
              <a:spcBef>
                <a:spcPts val="640"/>
              </a:spcBef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for </a:t>
            </a:r>
            <a:r>
              <a:rPr sz="1800" spc="-5" dirty="0">
                <a:solidFill>
                  <a:srgbClr val="3333CC"/>
                </a:solidFill>
                <a:latin typeface="Lucida Sans Unicode"/>
                <a:cs typeface="Lucida Sans Unicode"/>
              </a:rPr>
              <a:t>(int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i=N-2; i&gt;0;</a:t>
            </a:r>
            <a:r>
              <a:rPr sz="1800" spc="-85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i--)</a:t>
            </a:r>
            <a:endParaRPr sz="1800">
              <a:latin typeface="Lucida Sans Unicode"/>
              <a:cs typeface="Lucida Sans Unicode"/>
            </a:endParaRPr>
          </a:p>
          <a:p>
            <a:pPr marL="644525">
              <a:lnSpc>
                <a:spcPct val="100000"/>
              </a:lnSpc>
              <a:spcBef>
                <a:spcPts val="640"/>
              </a:spcBef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b[i] = (a[i+1] –</a:t>
            </a:r>
            <a:r>
              <a:rPr sz="1800" spc="-100" dirty="0">
                <a:solidFill>
                  <a:srgbClr val="3333CC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a[i-1])/2h</a:t>
            </a:r>
            <a:endParaRPr sz="1800">
              <a:latin typeface="Lucida Sans Unicode"/>
              <a:cs typeface="Lucida Sans Unicode"/>
            </a:endParaRPr>
          </a:p>
          <a:p>
            <a:pPr marL="37401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333CC"/>
                </a:solidFill>
                <a:latin typeface="Lucida Sans Unicode"/>
                <a:cs typeface="Lucida Sans Unicode"/>
              </a:rPr>
              <a:t>}</a:t>
            </a:r>
            <a:endParaRPr sz="1800">
              <a:latin typeface="Lucida Sans Unicode"/>
              <a:cs typeface="Lucida Sans Unicode"/>
            </a:endParaRPr>
          </a:p>
          <a:p>
            <a:pPr marL="355600" indent="-342900">
              <a:lnSpc>
                <a:spcPct val="100000"/>
              </a:lnSpc>
              <a:spcBef>
                <a:spcPts val="21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Why aren’t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results incorrect?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848600" y="1828801"/>
            <a:ext cx="1145617" cy="8625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r>
              <a:rPr dirty="0"/>
              <a:t>16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Scott B. Baden / CSE 160 / </a:t>
            </a:r>
            <a:r>
              <a:rPr spc="-25" dirty="0"/>
              <a:t>Wi</a:t>
            </a:r>
            <a:r>
              <a:rPr spc="-125" dirty="0"/>
              <a:t> </a:t>
            </a:r>
            <a:r>
              <a:rPr dirty="0"/>
              <a:t>'16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361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4812</Words>
  <Application>Microsoft Office PowerPoint</Application>
  <PresentationFormat>Custom</PresentationFormat>
  <Paragraphs>510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9" baseType="lpstr">
      <vt:lpstr>MS PGothic</vt:lpstr>
      <vt:lpstr>Arial</vt:lpstr>
      <vt:lpstr>Arial Unicode MS</vt:lpstr>
      <vt:lpstr>Calibri</vt:lpstr>
      <vt:lpstr>Lucida Console</vt:lpstr>
      <vt:lpstr>Lucida Sans Typewriter</vt:lpstr>
      <vt:lpstr>Lucida Sans Unicode</vt:lpstr>
      <vt:lpstr>Symbol</vt:lpstr>
      <vt:lpstr>Times New Roman</vt:lpstr>
      <vt:lpstr>Webdings</vt:lpstr>
      <vt:lpstr>Office Theme</vt:lpstr>
      <vt:lpstr>OpenMP</vt:lpstr>
      <vt:lpstr>14-513/18-613: Computer Systems Lecture 28, Summer 2020  Another Model for Parallelism: OpenMP </vt:lpstr>
      <vt:lpstr>OpenMP’s Fork-Join Model</vt:lpstr>
      <vt:lpstr>Fork join model with loops</vt:lpstr>
      <vt:lpstr>Loop parallelization</vt:lpstr>
      <vt:lpstr>Another way of annotating loops</vt:lpstr>
      <vt:lpstr>Variable scoping</vt:lpstr>
      <vt:lpstr>Dealing with loop carried dependences</vt:lpstr>
      <vt:lpstr>Why dependencies prevent parallelization</vt:lpstr>
      <vt:lpstr>Why dependencies prevent parallelization</vt:lpstr>
      <vt:lpstr>Barrier Synchronization in OpenMP</vt:lpstr>
      <vt:lpstr>Which loops can OpenMP parallellize, assuming there  is a barrier before the start of the loop?</vt:lpstr>
      <vt:lpstr>Which loops can OpenMP parallellize, assuming there  is a barrier before the start of the loop?</vt:lpstr>
      <vt:lpstr>How would you parallelize loop 2 by hand?</vt:lpstr>
      <vt:lpstr>How would you parallelize loop 2 by hand?</vt:lpstr>
      <vt:lpstr>To ensure correctness, where must we remove  the nowait clause?</vt:lpstr>
      <vt:lpstr>To ensure correctness, where must we remove  the nowait clause?</vt:lpstr>
      <vt:lpstr>Exercise: removing data dependencies</vt:lpstr>
      <vt:lpstr>Splitting a loop</vt:lpstr>
      <vt:lpstr>Reductions in OpenMP</vt:lpstr>
      <vt:lpstr>Reductions in OpenMP</vt:lpstr>
      <vt:lpstr>Which functions may we use in a reduction?</vt:lpstr>
      <vt:lpstr>Which functions may we use in a reduction?</vt:lpstr>
      <vt:lpstr>Odd-Even sort in OpenMP</vt:lpstr>
      <vt:lpstr>Why isn’t a barrier needed between the calls to sweep( )?</vt:lpstr>
      <vt:lpstr>Why isn’t a barrier needed between the calls to sweep( )?</vt:lpstr>
      <vt:lpstr>Another way of annotating loops</vt:lpstr>
      <vt:lpstr>The No Wait clause</vt:lpstr>
      <vt:lpstr>Why isn’t a barrier needed between the calls to sweep()?</vt:lpstr>
      <vt:lpstr>Parallelizing a nested loop with OpenMP</vt:lpstr>
      <vt:lpstr>An application: Matrix Vector Multiplication</vt:lpstr>
      <vt:lpstr>Application: Matrix Vector Multiplication</vt:lpstr>
      <vt:lpstr>Support for load balancing in OpenMP</vt:lpstr>
      <vt:lpstr>OpenMP supports self scheduling</vt:lpstr>
      <vt:lpstr>Iteration to thread mapping in OpenMP</vt:lpstr>
      <vt:lpstr>Initializing Data in OpenMP</vt:lpstr>
      <vt:lpstr>OpenMP is also an API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</dc:title>
  <cp:lastModifiedBy>Gregory Kesden</cp:lastModifiedBy>
  <cp:revision>3</cp:revision>
  <dcterms:created xsi:type="dcterms:W3CDTF">2017-02-02T16:35:08Z</dcterms:created>
  <dcterms:modified xsi:type="dcterms:W3CDTF">2020-07-31T00:31:43Z</dcterms:modified>
</cp:coreProperties>
</file>