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636" r:id="rId2"/>
    <p:sldId id="542" r:id="rId3"/>
    <p:sldId id="620" r:id="rId4"/>
    <p:sldId id="632" r:id="rId5"/>
    <p:sldId id="633" r:id="rId6"/>
    <p:sldId id="631" r:id="rId7"/>
    <p:sldId id="691" r:id="rId8"/>
    <p:sldId id="552" r:id="rId9"/>
    <p:sldId id="553" r:id="rId10"/>
    <p:sldId id="638" r:id="rId11"/>
    <p:sldId id="554" r:id="rId12"/>
    <p:sldId id="602" r:id="rId13"/>
    <p:sldId id="555" r:id="rId14"/>
    <p:sldId id="556" r:id="rId15"/>
    <p:sldId id="624" r:id="rId16"/>
    <p:sldId id="618" r:id="rId17"/>
    <p:sldId id="557" r:id="rId18"/>
    <p:sldId id="558" r:id="rId19"/>
    <p:sldId id="559" r:id="rId20"/>
    <p:sldId id="634" r:id="rId21"/>
    <p:sldId id="560" r:id="rId22"/>
    <p:sldId id="561" r:id="rId23"/>
    <p:sldId id="562" r:id="rId24"/>
    <p:sldId id="563" r:id="rId25"/>
    <p:sldId id="625" r:id="rId26"/>
    <p:sldId id="564" r:id="rId27"/>
    <p:sldId id="571" r:id="rId28"/>
    <p:sldId id="626" r:id="rId29"/>
    <p:sldId id="566" r:id="rId30"/>
    <p:sldId id="605" r:id="rId31"/>
    <p:sldId id="627" r:id="rId32"/>
    <p:sldId id="607" r:id="rId33"/>
    <p:sldId id="617" r:id="rId34"/>
    <p:sldId id="608" r:id="rId35"/>
    <p:sldId id="635" r:id="rId36"/>
    <p:sldId id="568" r:id="rId37"/>
    <p:sldId id="629" r:id="rId38"/>
    <p:sldId id="630" r:id="rId39"/>
    <p:sldId id="628" r:id="rId40"/>
    <p:sldId id="640" r:id="rId41"/>
    <p:sldId id="639" r:id="rId42"/>
    <p:sldId id="693" r:id="rId43"/>
    <p:sldId id="688" r:id="rId44"/>
    <p:sldId id="689" r:id="rId45"/>
    <p:sldId id="606" r:id="rId46"/>
    <p:sldId id="668" r:id="rId47"/>
    <p:sldId id="690" r:id="rId48"/>
    <p:sldId id="669" r:id="rId49"/>
    <p:sldId id="670" r:id="rId50"/>
    <p:sldId id="671" r:id="rId51"/>
    <p:sldId id="672" r:id="rId52"/>
    <p:sldId id="673" r:id="rId53"/>
    <p:sldId id="610" r:id="rId54"/>
    <p:sldId id="609" r:id="rId55"/>
    <p:sldId id="613" r:id="rId56"/>
    <p:sldId id="615" r:id="rId57"/>
    <p:sldId id="616" r:id="rId58"/>
    <p:sldId id="678" r:id="rId59"/>
    <p:sldId id="611" r:id="rId60"/>
  </p:sldIdLst>
  <p:sldSz cx="9144000" cy="6858000" type="screen4x3"/>
  <p:notesSz cx="7302500" cy="9586913"/>
  <p:custDataLst>
    <p:tags r:id="rId6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D6D6F5"/>
    <a:srgbClr val="AC0000"/>
    <a:srgbClr val="F7F5CD"/>
    <a:srgbClr val="000000"/>
    <a:srgbClr val="9D3E40"/>
    <a:srgbClr val="990000"/>
    <a:srgbClr val="F1C7C7"/>
    <a:srgbClr val="F6F5BD"/>
    <a:srgbClr val="EB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02" autoAdjust="0"/>
    <p:restoredTop sz="94626" autoAdjust="0"/>
  </p:normalViewPr>
  <p:slideViewPr>
    <p:cSldViewPr snapToGrid="0">
      <p:cViewPr varScale="1">
        <p:scale>
          <a:sx n="93" d="100"/>
          <a:sy n="93" d="100"/>
        </p:scale>
        <p:origin x="342" y="51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6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6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675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5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3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</a:t>
            </a:r>
            <a:r>
              <a:rPr lang="en-US" baseline="0" dirty="0"/>
              <a:t> computers, etc.  Ask students to sketch out the code.</a:t>
            </a:r>
          </a:p>
          <a:p>
            <a:r>
              <a:rPr lang="en-US" baseline="0" dirty="0"/>
              <a:t>Producer thread() { x = </a:t>
            </a:r>
            <a:r>
              <a:rPr lang="en-US" baseline="0" dirty="0" err="1"/>
              <a:t>buf</a:t>
            </a:r>
            <a:r>
              <a:rPr lang="en-US" baseline="0" dirty="0"/>
              <a:t>; … do stuff}</a:t>
            </a:r>
          </a:p>
          <a:p>
            <a:r>
              <a:rPr lang="en-US" baseline="0" dirty="0"/>
              <a:t>Consumer thread() {do stuff … </a:t>
            </a:r>
            <a:r>
              <a:rPr lang="en-US" baseline="0" dirty="0" err="1"/>
              <a:t>buf</a:t>
            </a:r>
            <a:r>
              <a:rPr lang="en-US" baseline="0" dirty="0"/>
              <a:t> = x; }</a:t>
            </a:r>
          </a:p>
          <a:p>
            <a:endParaRPr lang="en-US" dirty="0"/>
          </a:p>
          <a:p>
            <a:r>
              <a:rPr lang="en-US" dirty="0"/>
              <a:t>P -&gt;</a:t>
            </a:r>
            <a:r>
              <a:rPr lang="en-US" baseline="0" dirty="0"/>
              <a:t> Acquire / decrement</a:t>
            </a:r>
          </a:p>
          <a:p>
            <a:r>
              <a:rPr lang="en-US" baseline="0" dirty="0"/>
              <a:t>V -&gt; Release / Increment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652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82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026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635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253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2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24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7A657-9F11-9A45-A7C1-139AE7C6B40C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0F8F8-08D7-9149-8BA9-238EB8FF6858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20273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03761" y="2588825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3334987" y="3275615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05641" y="3289469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Actual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1977726"/>
          </a:xfrm>
        </p:spPr>
        <p:txBody>
          <a:bodyPr/>
          <a:lstStyle/>
          <a:p>
            <a:r>
              <a:rPr lang="en-US" dirty="0"/>
              <a:t>Separation of data is not strictly enforced:</a:t>
            </a:r>
          </a:p>
          <a:p>
            <a:pPr lvl="1"/>
            <a:r>
              <a:rPr lang="en-US" dirty="0"/>
              <a:t>Register values are truly separate and protected, but…</a:t>
            </a:r>
          </a:p>
          <a:p>
            <a:pPr lvl="1"/>
            <a:r>
              <a:rPr lang="en-US" dirty="0"/>
              <a:t>Any thread can read and write the stack of any other thread</a:t>
            </a: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C00000"/>
                </a:solidFill>
              </a:rPr>
              <a:t>The mismatch between the conceptual and operation model 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is a source of confusion and errors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26107" y="404350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" name="Rectangle 12"/>
          <p:cNvSpPr>
            <a:spLocks noChangeAspect="1" noChangeArrowheads="1"/>
          </p:cNvSpPr>
          <p:nvPr/>
        </p:nvSpPr>
        <p:spPr bwMode="auto">
          <a:xfrm>
            <a:off x="749258" y="2696057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32432" y="332428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70931" y="3110038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31721" y="3676836"/>
            <a:ext cx="2232025" cy="1686361"/>
            <a:chOff x="5946775" y="4650609"/>
            <a:chExt cx="2232025" cy="1686361"/>
          </a:xfrm>
        </p:grpSpPr>
        <p:sp>
          <p:nvSpPr>
            <p:cNvPr id="12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13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4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5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455453" y="406261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478604" y="2710404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861778" y="334339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185060" y="2826331"/>
            <a:ext cx="4320639" cy="1769423"/>
            <a:chOff x="2185060" y="2826331"/>
            <a:chExt cx="4320639" cy="1769423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2422566" y="2826331"/>
              <a:ext cx="1282536" cy="11875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2456212" y="2978731"/>
              <a:ext cx="3932712" cy="1617023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2185060" y="3051958"/>
              <a:ext cx="1448790" cy="1425039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5140035" y="3038108"/>
              <a:ext cx="1365664" cy="1520042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 flipH="1">
            <a:off x="6327766" y="2648198"/>
            <a:ext cx="237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latin typeface="Calibri" pitchFamily="34" charset="0"/>
              </a:rPr>
              <a:t>Virtual Address Space 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962" y="435678"/>
            <a:ext cx="8507016" cy="762000"/>
          </a:xfrm>
        </p:spPr>
        <p:txBody>
          <a:bodyPr/>
          <a:lstStyle/>
          <a:p>
            <a:r>
              <a:rPr lang="en-US" dirty="0"/>
              <a:t>Example Program to Illustrate Sharing</a:t>
            </a: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76200" y="1419285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4572000" y="1447800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7" name="Text Box 5"/>
          <p:cNvSpPr txBox="1">
            <a:spLocks noChangeArrowheads="1"/>
          </p:cNvSpPr>
          <p:nvPr/>
        </p:nvSpPr>
        <p:spPr bwMode="auto">
          <a:xfrm>
            <a:off x="4660665" y="3912512"/>
            <a:ext cx="4320614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latin typeface="+mn-lt"/>
              </a:rPr>
              <a:t>Peer threads reference main thread’s stack</a:t>
            </a:r>
          </a:p>
          <a:p>
            <a:r>
              <a:rPr lang="en-US" sz="1800" i="1" dirty="0">
                <a:latin typeface="+mn-lt"/>
              </a:rPr>
              <a:t>indirectly through global </a:t>
            </a:r>
            <a:r>
              <a:rPr lang="en-US" sz="1800" i="1" dirty="0" err="1">
                <a:latin typeface="+mn-lt"/>
              </a:rPr>
              <a:t>ptr</a:t>
            </a:r>
            <a:r>
              <a:rPr lang="en-US" sz="1800" i="1" dirty="0">
                <a:latin typeface="+mn-lt"/>
              </a:rPr>
              <a:t> variable</a:t>
            </a:r>
            <a:endParaRPr lang="en-US" sz="1800" dirty="0">
              <a:latin typeface="+mn-lt"/>
            </a:endParaRPr>
          </a:p>
        </p:txBody>
      </p:sp>
      <p:sp>
        <p:nvSpPr>
          <p:cNvPr id="929798" name="Line 6"/>
          <p:cNvSpPr>
            <a:spLocks noChangeShapeType="1"/>
          </p:cNvSpPr>
          <p:nvPr/>
        </p:nvSpPr>
        <p:spPr bwMode="auto">
          <a:xfrm flipH="1" flipV="1">
            <a:off x="6720751" y="3237186"/>
            <a:ext cx="232635" cy="675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n>
                <a:solidFill>
                  <a:srgbClr val="FF0000"/>
                </a:solidFill>
              </a:ln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5879068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16331" y="2256311"/>
            <a:ext cx="5937663" cy="3987164"/>
            <a:chOff x="3016331" y="2256311"/>
            <a:chExt cx="5937663" cy="3987164"/>
          </a:xfrm>
        </p:grpSpPr>
        <p:sp>
          <p:nvSpPr>
            <p:cNvPr id="2" name="TextBox 1"/>
            <p:cNvSpPr txBox="1"/>
            <p:nvPr/>
          </p:nvSpPr>
          <p:spPr>
            <a:xfrm>
              <a:off x="5581403" y="5320145"/>
              <a:ext cx="33725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latin typeface="Calibri" pitchFamily="34" charset="0"/>
                </a:rPr>
                <a:t>A common, but inelegant way to pass a single argument to a thread routine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 flipV="1">
              <a:off x="3016331" y="5510150"/>
              <a:ext cx="2529446" cy="24938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6103917" y="2256311"/>
              <a:ext cx="0" cy="309945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7" grpId="0"/>
      <p:bldP spid="9297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Global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 Variable declared outside of a function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global variable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Local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Variable declared inside function without 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Each thread stack contains one instance of each local variable</a:t>
            </a:r>
          </a:p>
          <a:p>
            <a:pPr lvl="1"/>
            <a:endParaRPr lang="en-US" dirty="0"/>
          </a:p>
          <a:p>
            <a:r>
              <a:rPr lang="en-US" dirty="0"/>
              <a:t>Local static variables</a:t>
            </a:r>
          </a:p>
          <a:p>
            <a:pPr lvl="1"/>
            <a:r>
              <a:rPr lang="en-US" i="1" dirty="0"/>
              <a:t>Def: </a:t>
            </a:r>
            <a:r>
              <a:rPr lang="en-US" dirty="0"/>
              <a:t> Variable declared inside  function with the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local static variable.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6200" y="1828800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95800" y="3559076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7862"/>
            <a:ext cx="8972550" cy="78105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931845" name="Text Box 5"/>
          <p:cNvSpPr txBox="1">
            <a:spLocks noChangeArrowheads="1"/>
          </p:cNvSpPr>
          <p:nvPr/>
        </p:nvSpPr>
        <p:spPr bwMode="auto">
          <a:xfrm>
            <a:off x="200673" y="1130888"/>
            <a:ext cx="358348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Global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6" name="Line 6"/>
          <p:cNvSpPr>
            <a:spLocks noChangeShapeType="1"/>
          </p:cNvSpPr>
          <p:nvPr/>
        </p:nvSpPr>
        <p:spPr bwMode="auto">
          <a:xfrm flipH="1">
            <a:off x="987972" y="1450975"/>
            <a:ext cx="307429" cy="44614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7" name="Text Box 7"/>
          <p:cNvSpPr txBox="1">
            <a:spLocks noChangeArrowheads="1"/>
          </p:cNvSpPr>
          <p:nvPr/>
        </p:nvSpPr>
        <p:spPr bwMode="auto">
          <a:xfrm>
            <a:off x="4972286" y="6019800"/>
            <a:ext cx="403283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static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8" name="Line 8"/>
          <p:cNvSpPr>
            <a:spLocks noChangeShapeType="1"/>
          </p:cNvSpPr>
          <p:nvPr/>
        </p:nvSpPr>
        <p:spPr bwMode="auto">
          <a:xfrm flipH="1" flipV="1">
            <a:off x="5743903" y="4636088"/>
            <a:ext cx="604921" cy="1346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9" name="Text Box 9"/>
          <p:cNvSpPr txBox="1">
            <a:spLocks noChangeArrowheads="1"/>
          </p:cNvSpPr>
          <p:nvPr/>
        </p:nvSpPr>
        <p:spPr bwMode="auto">
          <a:xfrm>
            <a:off x="3815414" y="1399401"/>
            <a:ext cx="392748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vars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0" name="Line 10"/>
          <p:cNvSpPr>
            <a:spLocks noChangeShapeType="1"/>
          </p:cNvSpPr>
          <p:nvPr/>
        </p:nvSpPr>
        <p:spPr bwMode="auto">
          <a:xfrm flipH="1">
            <a:off x="1486549" y="1676400"/>
            <a:ext cx="2971799" cy="1295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51" name="Text Box 11"/>
          <p:cNvSpPr txBox="1">
            <a:spLocks noChangeArrowheads="1"/>
          </p:cNvSpPr>
          <p:nvPr/>
        </p:nvSpPr>
        <p:spPr bwMode="auto">
          <a:xfrm>
            <a:off x="4509914" y="1955800"/>
            <a:ext cx="3872086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</a:rPr>
              <a:t>2 instances (</a:t>
            </a:r>
          </a:p>
          <a:p>
            <a:r>
              <a:rPr lang="en-US" sz="1800" dirty="0">
                <a:latin typeface="Calibri" pitchFamily="34" charset="0"/>
              </a:rPr>
              <a:t>     </a:t>
            </a:r>
            <a:r>
              <a:rPr lang="en-US" sz="1800" dirty="0">
                <a:latin typeface="Courier New" pitchFamily="49" charset="0"/>
              </a:rPr>
              <a:t>myid.p0 </a:t>
            </a:r>
            <a:r>
              <a:rPr lang="en-US" sz="1800" dirty="0">
                <a:latin typeface="Calibri" pitchFamily="34" charset="0"/>
              </a:rPr>
              <a:t>[peer thread 0’s stack],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r>
              <a:rPr lang="en-US" sz="1800" dirty="0">
                <a:latin typeface="Courier New" pitchFamily="49" charset="0"/>
              </a:rPr>
              <a:t>  myid.p1 </a:t>
            </a:r>
            <a:r>
              <a:rPr lang="en-US" sz="1800" dirty="0">
                <a:latin typeface="Calibri" pitchFamily="34" charset="0"/>
              </a:rPr>
              <a:t>[peer thread 1’s stack]</a:t>
            </a:r>
          </a:p>
          <a:p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2" name="Line 12"/>
          <p:cNvSpPr>
            <a:spLocks noChangeShapeType="1"/>
          </p:cNvSpPr>
          <p:nvPr/>
        </p:nvSpPr>
        <p:spPr bwMode="auto">
          <a:xfrm flipH="1">
            <a:off x="5554717" y="2864732"/>
            <a:ext cx="922283" cy="127607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2286000" y="1676400"/>
            <a:ext cx="2172348" cy="1752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1715" y="6230005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5" grpId="0"/>
      <p:bldP spid="931846" grpId="0" animBg="1"/>
      <p:bldP spid="931847" grpId="0"/>
      <p:bldP spid="931848" grpId="0" animBg="1"/>
      <p:bldP spid="931849" grpId="0"/>
      <p:bldP spid="931850" grpId="0" animBg="1"/>
      <p:bldP spid="931851" grpId="0"/>
      <p:bldP spid="93185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40302"/>
            <a:ext cx="7592093" cy="762000"/>
          </a:xfrm>
        </p:spPr>
        <p:txBody>
          <a:bodyPr/>
          <a:lstStyle/>
          <a:p>
            <a:r>
              <a:rPr lang="en-US" dirty="0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901714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447814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3734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6401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229149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49001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5002" y="3915904"/>
            <a:ext cx="48756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msgs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);}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865408" y="4100659"/>
            <a:ext cx="4278592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1219200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765300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6909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9576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54663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80750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523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Threads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variables are handy...</a:t>
            </a:r>
          </a:p>
          <a:p>
            <a:endParaRPr lang="en-US" dirty="0"/>
          </a:p>
          <a:p>
            <a:r>
              <a:rPr lang="en-US" dirty="0"/>
              <a:t>…but introduce the possibility of nasty </a:t>
            </a:r>
            <a:r>
              <a:rPr lang="en-US" i="1" dirty="0"/>
              <a:t>synchronization</a:t>
            </a:r>
            <a:r>
              <a:rPr lang="en-US" dirty="0"/>
              <a:t> errors.</a:t>
            </a:r>
          </a:p>
        </p:txBody>
      </p:sp>
    </p:spTree>
    <p:extLst>
      <p:ext uri="{BB962C8B-B14F-4D97-AF65-F5344CB8AC3E}">
        <p14:creationId xmlns:p14="http://schemas.microsoft.com/office/powerpoint/2010/main" val="2031624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4137671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05400" y="4192250"/>
            <a:ext cx="3505200" cy="2605684"/>
            <a:chOff x="5105400" y="4192250"/>
            <a:chExt cx="3505200" cy="2605684"/>
          </a:xfrm>
        </p:grpSpPr>
        <p:sp>
          <p:nvSpPr>
            <p:cNvPr id="935941" name="Text Box 5"/>
            <p:cNvSpPr txBox="1">
              <a:spLocks noChangeArrowheads="1"/>
            </p:cNvSpPr>
            <p:nvPr/>
          </p:nvSpPr>
          <p:spPr bwMode="auto">
            <a:xfrm>
              <a:off x="5486400" y="4192250"/>
              <a:ext cx="2770410" cy="1323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OK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=20000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BOOM!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=13051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</a:t>
              </a:r>
            </a:p>
          </p:txBody>
        </p:sp>
        <p:sp>
          <p:nvSpPr>
            <p:cNvPr id="935942" name="Text Box 6"/>
            <p:cNvSpPr txBox="1">
              <a:spLocks noChangeArrowheads="1"/>
            </p:cNvSpPr>
            <p:nvPr/>
          </p:nvSpPr>
          <p:spPr bwMode="auto">
            <a:xfrm>
              <a:off x="5105400" y="5689938"/>
              <a:ext cx="3505200" cy="11079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dirty="0" err="1">
                  <a:latin typeface="Courier New" pitchFamily="49" charset="0"/>
                </a:rPr>
                <a:t>cnt</a:t>
              </a:r>
              <a:r>
                <a:rPr lang="en-US" dirty="0">
                  <a:latin typeface="Calibri" pitchFamily="34" charset="0"/>
                </a:rPr>
                <a:t> should equal 20,000.</a:t>
              </a:r>
            </a:p>
            <a:p>
              <a:pPr algn="ctr"/>
              <a:endParaRPr lang="en-US" sz="1800" dirty="0">
                <a:latin typeface="Calibri" pitchFamily="34" charset="0"/>
              </a:endParaRPr>
            </a:p>
            <a:p>
              <a:pPr algn="ctr"/>
              <a:r>
                <a:rPr lang="en-US" dirty="0">
                  <a:solidFill>
                    <a:srgbClr val="9D3E40"/>
                  </a:solidFill>
                  <a:latin typeface="Calibri" pitchFamily="34" charset="0"/>
                </a:rPr>
                <a:t>What went wrong?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Code for Counter Loop</a:t>
            </a: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2073836" y="1715869"/>
            <a:ext cx="4063282" cy="6463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for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(i = 0; i &lt;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niters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; i++)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++; </a:t>
            </a:r>
            <a:endParaRPr lang="en-US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1828800" y="1249234"/>
            <a:ext cx="48544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Calibri" pitchFamily="34" charset="0"/>
              </a:rPr>
              <a:t>C code for counter loop in thread </a:t>
            </a:r>
            <a:r>
              <a:rPr lang="en-US" dirty="0" err="1">
                <a:latin typeface="Calibri" pitchFamily="34" charset="0"/>
              </a:rPr>
              <a:t>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" name="Text Box 379"/>
          <p:cNvSpPr txBox="1">
            <a:spLocks noChangeArrowheads="1"/>
          </p:cNvSpPr>
          <p:nvPr/>
        </p:nvSpPr>
        <p:spPr bwMode="auto">
          <a:xfrm>
            <a:off x="2209800" y="3121224"/>
            <a:ext cx="3614294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(%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r>
              <a:rPr lang="en-US" sz="1800" dirty="0">
                <a:latin typeface="Courier New"/>
                <a:cs typeface="Courier New"/>
              </a:rPr>
              <a:t>),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testq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jle</a:t>
            </a:r>
            <a:r>
              <a:rPr lang="en-US" sz="1800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dirty="0">
                <a:latin typeface="Courier New"/>
                <a:cs typeface="Courier New"/>
              </a:rPr>
              <a:t>    </a:t>
            </a:r>
            <a:r>
              <a:rPr lang="cs-CZ" sz="1800" dirty="0" err="1">
                <a:latin typeface="Courier New"/>
                <a:cs typeface="Courier New"/>
              </a:rPr>
              <a:t>movl</a:t>
            </a:r>
            <a:r>
              <a:rPr lang="cs-CZ" sz="1800" dirty="0">
                <a:latin typeface="Courier New"/>
                <a:cs typeface="Courier New"/>
              </a:rPr>
              <a:t>  $0, %</a:t>
            </a:r>
            <a:r>
              <a:rPr lang="cs-CZ" sz="1800" dirty="0" err="1">
                <a:latin typeface="Courier New"/>
                <a:cs typeface="Courier New"/>
              </a:rPr>
              <a:t>eax</a:t>
            </a:r>
            <a:endParaRPr lang="cs-CZ" sz="1800" dirty="0">
              <a:latin typeface="Courier New"/>
              <a:cs typeface="Courier New"/>
            </a:endParaRPr>
          </a:p>
          <a:p>
            <a:pPr algn="l"/>
            <a:r>
              <a:rPr lang="cs-CZ" sz="1800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(%rip),%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r>
              <a:rPr lang="en-US" sz="1800" dirty="0">
                <a:latin typeface="Courier New"/>
                <a:cs typeface="Courier New"/>
              </a:rPr>
              <a:t>,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cmpq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pl-PL" sz="1800" dirty="0">
                <a:latin typeface="Courier New"/>
                <a:cs typeface="Courier New"/>
              </a:rPr>
              <a:t>    </a:t>
            </a:r>
            <a:r>
              <a:rPr lang="pl-PL" sz="1800" dirty="0" err="1">
                <a:latin typeface="Courier New"/>
                <a:cs typeface="Courier New"/>
              </a:rPr>
              <a:t>jne</a:t>
            </a:r>
            <a:r>
              <a:rPr lang="pl-PL" sz="1800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dirty="0">
                <a:latin typeface="Courier New"/>
                <a:cs typeface="Courier New"/>
              </a:rPr>
              <a:t>.L2: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8" name="AutoShape 381"/>
          <p:cNvSpPr>
            <a:spLocks noChangeAspect="1"/>
          </p:cNvSpPr>
          <p:nvPr/>
        </p:nvSpPr>
        <p:spPr bwMode="auto">
          <a:xfrm flipH="1">
            <a:off x="5922650" y="3436099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Text Box 382"/>
          <p:cNvSpPr txBox="1">
            <a:spLocks noChangeArrowheads="1"/>
          </p:cNvSpPr>
          <p:nvPr/>
        </p:nvSpPr>
        <p:spPr bwMode="auto">
          <a:xfrm>
            <a:off x="5979215" y="3507004"/>
            <a:ext cx="1055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+mn-lt"/>
              </a:rPr>
              <a:t>H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: Head</a:t>
            </a:r>
          </a:p>
        </p:txBody>
      </p:sp>
      <p:sp>
        <p:nvSpPr>
          <p:cNvPr id="30" name="Text Box 383"/>
          <p:cNvSpPr txBox="1">
            <a:spLocks noChangeArrowheads="1"/>
          </p:cNvSpPr>
          <p:nvPr/>
        </p:nvSpPr>
        <p:spPr bwMode="auto">
          <a:xfrm>
            <a:off x="5979215" y="5739385"/>
            <a:ext cx="7908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i="1" dirty="0">
                <a:latin typeface="+mn-lt"/>
              </a:rPr>
              <a:t>T</a:t>
            </a:r>
            <a:r>
              <a:rPr lang="en-US" sz="1600" i="1" baseline="-25000" dirty="0">
                <a:latin typeface="+mn-lt"/>
              </a:rPr>
              <a:t>i</a:t>
            </a:r>
            <a:r>
              <a:rPr lang="en-US" sz="1600" dirty="0">
                <a:latin typeface="+mn-lt"/>
              </a:rPr>
              <a:t> : Tail</a:t>
            </a:r>
          </a:p>
        </p:txBody>
      </p:sp>
      <p:sp>
        <p:nvSpPr>
          <p:cNvPr id="31" name="Line 385"/>
          <p:cNvSpPr>
            <a:spLocks noChangeShapeType="1"/>
          </p:cNvSpPr>
          <p:nvPr/>
        </p:nvSpPr>
        <p:spPr bwMode="auto">
          <a:xfrm flipV="1">
            <a:off x="2212483" y="4290240"/>
            <a:ext cx="3600887" cy="67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86"/>
          <p:cNvSpPr>
            <a:spLocks noChangeShapeType="1"/>
          </p:cNvSpPr>
          <p:nvPr/>
        </p:nvSpPr>
        <p:spPr bwMode="auto">
          <a:xfrm>
            <a:off x="2212483" y="5390895"/>
            <a:ext cx="3600887" cy="14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Text Box 387"/>
          <p:cNvSpPr txBox="1">
            <a:spLocks noChangeArrowheads="1"/>
          </p:cNvSpPr>
          <p:nvPr/>
        </p:nvSpPr>
        <p:spPr bwMode="auto">
          <a:xfrm>
            <a:off x="5979215" y="4443985"/>
            <a:ext cx="16507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L</a:t>
            </a:r>
            <a:r>
              <a:rPr lang="en-US" sz="1800" i="1" baseline="-25000" dirty="0">
                <a:latin typeface="+mn-lt"/>
              </a:rPr>
              <a:t>i  </a:t>
            </a:r>
            <a:r>
              <a:rPr lang="en-US" sz="1800" dirty="0">
                <a:latin typeface="+mn-lt"/>
              </a:rPr>
              <a:t>: Load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 err="1">
                <a:latin typeface="+mn-lt"/>
              </a:rPr>
              <a:t>U</a:t>
            </a:r>
            <a:r>
              <a:rPr lang="en-US" sz="1800" i="1" baseline="-25000" dirty="0" err="1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Update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>
                <a:latin typeface="+mn-lt"/>
              </a:rPr>
              <a:t>S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Store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</p:txBody>
      </p:sp>
      <p:sp>
        <p:nvSpPr>
          <p:cNvPr id="34" name="Text Box 392"/>
          <p:cNvSpPr txBox="1">
            <a:spLocks noChangeArrowheads="1"/>
          </p:cNvSpPr>
          <p:nvPr/>
        </p:nvSpPr>
        <p:spPr bwMode="auto">
          <a:xfrm>
            <a:off x="2674993" y="2688224"/>
            <a:ext cx="2682568" cy="42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 dirty="0" err="1"/>
              <a:t>Asm</a:t>
            </a:r>
            <a:r>
              <a:rPr lang="en-US" i="1" dirty="0"/>
              <a:t> code for thread </a:t>
            </a:r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35" name="AutoShape 381"/>
          <p:cNvSpPr>
            <a:spLocks noChangeAspect="1"/>
          </p:cNvSpPr>
          <p:nvPr/>
        </p:nvSpPr>
        <p:spPr bwMode="auto">
          <a:xfrm flipH="1">
            <a:off x="5869265" y="4327552"/>
            <a:ext cx="146219" cy="1017567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6" name="AutoShape 381"/>
          <p:cNvSpPr>
            <a:spLocks noChangeAspect="1"/>
          </p:cNvSpPr>
          <p:nvPr/>
        </p:nvSpPr>
        <p:spPr bwMode="auto">
          <a:xfrm flipH="1">
            <a:off x="5922650" y="5720508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</a:t>
            </a:r>
            <a:r>
              <a:rPr lang="en-US" dirty="0">
                <a:solidFill>
                  <a:srgbClr val="00B050"/>
                </a:solidFill>
              </a:rPr>
              <a:t>sequentially consistent* </a:t>
            </a:r>
            <a:r>
              <a:rPr lang="en-US" dirty="0"/>
              <a:t>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Text Box 48">
            <a:extLst>
              <a:ext uri="{FF2B5EF4-FFF2-40B4-BE49-F238E27FC236}">
                <a16:creationId xmlns:a16="http://schemas.microsoft.com/office/drawing/2014/main" id="{A3427235-7756-4482-96AC-FCF702D02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973" y="6179622"/>
            <a:ext cx="84901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*For now.  In reality, on x86 even non-sequentially consistent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interleavings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 are possible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80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873250"/>
          </a:xfrm>
        </p:spPr>
        <p:txBody>
          <a:bodyPr/>
          <a:lstStyle/>
          <a:p>
            <a:pPr marL="0" indent="0"/>
            <a:r>
              <a:rPr lang="en-US" dirty="0"/>
              <a:t>Synchronization: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14-513/18-613: Computer Systems</a:t>
            </a:r>
            <a:br>
              <a:rPr lang="en-US" b="0" dirty="0"/>
            </a:br>
            <a:r>
              <a:rPr lang="en-US" sz="2000" b="0" dirty="0"/>
              <a:t>25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July 21,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sequentially consistent 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6238837" y="3620869"/>
            <a:ext cx="487363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34200" y="33922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1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6238837" y="4258806"/>
            <a:ext cx="487363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34200" y="40780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2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1559574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Execution (cont)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776" y="1276350"/>
            <a:ext cx="7896225" cy="857250"/>
          </a:xfrm>
        </p:spPr>
        <p:txBody>
          <a:bodyPr/>
          <a:lstStyle/>
          <a:p>
            <a:r>
              <a:rPr lang="en-US" dirty="0"/>
              <a:t>Incorrect ordering: two threads increment the counter, but the result is 1 instead of 2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179853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5" name="Rectangle 5"/>
          <p:cNvSpPr>
            <a:spLocks noChangeArrowheads="1"/>
          </p:cNvSpPr>
          <p:nvPr/>
        </p:nvSpPr>
        <p:spPr bwMode="auto">
          <a:xfrm>
            <a:off x="179853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6" name="Rectangle 6"/>
          <p:cNvSpPr>
            <a:spLocks noChangeArrowheads="1"/>
          </p:cNvSpPr>
          <p:nvPr/>
        </p:nvSpPr>
        <p:spPr bwMode="auto">
          <a:xfrm>
            <a:off x="179853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7" name="Rectangle 7"/>
          <p:cNvSpPr>
            <a:spLocks noChangeArrowheads="1"/>
          </p:cNvSpPr>
          <p:nvPr/>
        </p:nvSpPr>
        <p:spPr bwMode="auto">
          <a:xfrm>
            <a:off x="179853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8" name="Rectangle 8"/>
          <p:cNvSpPr>
            <a:spLocks noChangeArrowheads="1"/>
          </p:cNvSpPr>
          <p:nvPr/>
        </p:nvSpPr>
        <p:spPr bwMode="auto">
          <a:xfrm>
            <a:off x="179853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9" name="Rectangle 9"/>
          <p:cNvSpPr>
            <a:spLocks noChangeArrowheads="1"/>
          </p:cNvSpPr>
          <p:nvPr/>
        </p:nvSpPr>
        <p:spPr bwMode="auto">
          <a:xfrm>
            <a:off x="179853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0" name="Rectangle 10"/>
          <p:cNvSpPr>
            <a:spLocks noChangeArrowheads="1"/>
          </p:cNvSpPr>
          <p:nvPr/>
        </p:nvSpPr>
        <p:spPr bwMode="auto">
          <a:xfrm>
            <a:off x="179853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1" name="Rectangle 11"/>
          <p:cNvSpPr>
            <a:spLocks noChangeArrowheads="1"/>
          </p:cNvSpPr>
          <p:nvPr/>
        </p:nvSpPr>
        <p:spPr bwMode="auto">
          <a:xfrm>
            <a:off x="179853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2" name="Rectangle 12"/>
          <p:cNvSpPr>
            <a:spLocks noChangeArrowheads="1"/>
          </p:cNvSpPr>
          <p:nvPr/>
        </p:nvSpPr>
        <p:spPr bwMode="auto">
          <a:xfrm>
            <a:off x="179853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3" name="Rectangle 13"/>
          <p:cNvSpPr>
            <a:spLocks noChangeArrowheads="1"/>
          </p:cNvSpPr>
          <p:nvPr/>
        </p:nvSpPr>
        <p:spPr bwMode="auto">
          <a:xfrm>
            <a:off x="179853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4" name="Rectangle 14"/>
          <p:cNvSpPr>
            <a:spLocks noChangeArrowheads="1"/>
          </p:cNvSpPr>
          <p:nvPr/>
        </p:nvSpPr>
        <p:spPr bwMode="auto">
          <a:xfrm>
            <a:off x="8238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5" name="Rectangle 15"/>
          <p:cNvSpPr>
            <a:spLocks noChangeArrowheads="1"/>
          </p:cNvSpPr>
          <p:nvPr/>
        </p:nvSpPr>
        <p:spPr bwMode="auto">
          <a:xfrm>
            <a:off x="8238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6" name="Rectangle 16"/>
          <p:cNvSpPr>
            <a:spLocks noChangeArrowheads="1"/>
          </p:cNvSpPr>
          <p:nvPr/>
        </p:nvSpPr>
        <p:spPr bwMode="auto">
          <a:xfrm>
            <a:off x="8238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7" name="Rectangle 17"/>
          <p:cNvSpPr>
            <a:spLocks noChangeArrowheads="1"/>
          </p:cNvSpPr>
          <p:nvPr/>
        </p:nvSpPr>
        <p:spPr bwMode="auto">
          <a:xfrm>
            <a:off x="8238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8" name="Rectangle 18"/>
          <p:cNvSpPr>
            <a:spLocks noChangeArrowheads="1"/>
          </p:cNvSpPr>
          <p:nvPr/>
        </p:nvSpPr>
        <p:spPr bwMode="auto">
          <a:xfrm>
            <a:off x="8238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9" name="Rectangle 19"/>
          <p:cNvSpPr>
            <a:spLocks noChangeArrowheads="1"/>
          </p:cNvSpPr>
          <p:nvPr/>
        </p:nvSpPr>
        <p:spPr bwMode="auto">
          <a:xfrm>
            <a:off x="8238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0" name="Rectangle 20"/>
          <p:cNvSpPr>
            <a:spLocks noChangeArrowheads="1"/>
          </p:cNvSpPr>
          <p:nvPr/>
        </p:nvSpPr>
        <p:spPr bwMode="auto">
          <a:xfrm>
            <a:off x="8238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1" name="Rectangle 21"/>
          <p:cNvSpPr>
            <a:spLocks noChangeArrowheads="1"/>
          </p:cNvSpPr>
          <p:nvPr/>
        </p:nvSpPr>
        <p:spPr bwMode="auto">
          <a:xfrm>
            <a:off x="8238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2" name="Rectangle 22"/>
          <p:cNvSpPr>
            <a:spLocks noChangeArrowheads="1"/>
          </p:cNvSpPr>
          <p:nvPr/>
        </p:nvSpPr>
        <p:spPr bwMode="auto">
          <a:xfrm>
            <a:off x="8238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3" name="Rectangle 23"/>
          <p:cNvSpPr>
            <a:spLocks noChangeArrowheads="1"/>
          </p:cNvSpPr>
          <p:nvPr/>
        </p:nvSpPr>
        <p:spPr bwMode="auto">
          <a:xfrm>
            <a:off x="8238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4" name="Rectangle 24"/>
          <p:cNvSpPr>
            <a:spLocks noChangeArrowheads="1"/>
          </p:cNvSpPr>
          <p:nvPr/>
        </p:nvSpPr>
        <p:spPr bwMode="auto">
          <a:xfrm>
            <a:off x="277325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5" name="Rectangle 25"/>
          <p:cNvSpPr>
            <a:spLocks noChangeArrowheads="1"/>
          </p:cNvSpPr>
          <p:nvPr/>
        </p:nvSpPr>
        <p:spPr bwMode="auto">
          <a:xfrm>
            <a:off x="277325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06" name="Rectangle 26"/>
          <p:cNvSpPr>
            <a:spLocks noChangeArrowheads="1"/>
          </p:cNvSpPr>
          <p:nvPr/>
        </p:nvSpPr>
        <p:spPr bwMode="auto">
          <a:xfrm>
            <a:off x="277325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7" name="Rectangle 27"/>
          <p:cNvSpPr>
            <a:spLocks noChangeArrowheads="1"/>
          </p:cNvSpPr>
          <p:nvPr/>
        </p:nvSpPr>
        <p:spPr bwMode="auto">
          <a:xfrm>
            <a:off x="277325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8" name="Rectangle 28"/>
          <p:cNvSpPr>
            <a:spLocks noChangeArrowheads="1"/>
          </p:cNvSpPr>
          <p:nvPr/>
        </p:nvSpPr>
        <p:spPr bwMode="auto">
          <a:xfrm>
            <a:off x="277325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9" name="Rectangle 29"/>
          <p:cNvSpPr>
            <a:spLocks noChangeArrowheads="1"/>
          </p:cNvSpPr>
          <p:nvPr/>
        </p:nvSpPr>
        <p:spPr bwMode="auto">
          <a:xfrm>
            <a:off x="277325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0" name="Rectangle 30"/>
          <p:cNvSpPr>
            <a:spLocks noChangeArrowheads="1"/>
          </p:cNvSpPr>
          <p:nvPr/>
        </p:nvSpPr>
        <p:spPr bwMode="auto">
          <a:xfrm>
            <a:off x="277325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1" name="Rectangle 31"/>
          <p:cNvSpPr>
            <a:spLocks noChangeArrowheads="1"/>
          </p:cNvSpPr>
          <p:nvPr/>
        </p:nvSpPr>
        <p:spPr bwMode="auto">
          <a:xfrm>
            <a:off x="277325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2" name="Rectangle 32"/>
          <p:cNvSpPr>
            <a:spLocks noChangeArrowheads="1"/>
          </p:cNvSpPr>
          <p:nvPr/>
        </p:nvSpPr>
        <p:spPr bwMode="auto">
          <a:xfrm>
            <a:off x="277325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3" name="Rectangle 33"/>
          <p:cNvSpPr>
            <a:spLocks noChangeArrowheads="1"/>
          </p:cNvSpPr>
          <p:nvPr/>
        </p:nvSpPr>
        <p:spPr bwMode="auto">
          <a:xfrm>
            <a:off x="277325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4" name="Rectangle 34"/>
          <p:cNvSpPr>
            <a:spLocks noChangeArrowheads="1"/>
          </p:cNvSpPr>
          <p:nvPr/>
        </p:nvSpPr>
        <p:spPr bwMode="auto">
          <a:xfrm>
            <a:off x="466238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5" name="Rectangle 35"/>
          <p:cNvSpPr>
            <a:spLocks noChangeArrowheads="1"/>
          </p:cNvSpPr>
          <p:nvPr/>
        </p:nvSpPr>
        <p:spPr bwMode="auto">
          <a:xfrm>
            <a:off x="466238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6" name="Rectangle 36"/>
          <p:cNvSpPr>
            <a:spLocks noChangeArrowheads="1"/>
          </p:cNvSpPr>
          <p:nvPr/>
        </p:nvSpPr>
        <p:spPr bwMode="auto">
          <a:xfrm>
            <a:off x="466238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7" name="Rectangle 37"/>
          <p:cNvSpPr>
            <a:spLocks noChangeArrowheads="1"/>
          </p:cNvSpPr>
          <p:nvPr/>
        </p:nvSpPr>
        <p:spPr bwMode="auto">
          <a:xfrm>
            <a:off x="466238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8" name="Rectangle 38"/>
          <p:cNvSpPr>
            <a:spLocks noChangeArrowheads="1"/>
          </p:cNvSpPr>
          <p:nvPr/>
        </p:nvSpPr>
        <p:spPr bwMode="auto">
          <a:xfrm>
            <a:off x="466238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9" name="Rectangle 39"/>
          <p:cNvSpPr>
            <a:spLocks noChangeArrowheads="1"/>
          </p:cNvSpPr>
          <p:nvPr/>
        </p:nvSpPr>
        <p:spPr bwMode="auto">
          <a:xfrm>
            <a:off x="466238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0" name="Rectangle 40"/>
          <p:cNvSpPr>
            <a:spLocks noChangeArrowheads="1"/>
          </p:cNvSpPr>
          <p:nvPr/>
        </p:nvSpPr>
        <p:spPr bwMode="auto">
          <a:xfrm>
            <a:off x="466238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1" name="Rectangle 41"/>
          <p:cNvSpPr>
            <a:spLocks noChangeArrowheads="1"/>
          </p:cNvSpPr>
          <p:nvPr/>
        </p:nvSpPr>
        <p:spPr bwMode="auto">
          <a:xfrm>
            <a:off x="466238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2" name="Rectangle 42"/>
          <p:cNvSpPr>
            <a:spLocks noChangeArrowheads="1"/>
          </p:cNvSpPr>
          <p:nvPr/>
        </p:nvSpPr>
        <p:spPr bwMode="auto">
          <a:xfrm>
            <a:off x="466238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3" name="Rectangle 43"/>
          <p:cNvSpPr>
            <a:spLocks noChangeArrowheads="1"/>
          </p:cNvSpPr>
          <p:nvPr/>
        </p:nvSpPr>
        <p:spPr bwMode="auto">
          <a:xfrm>
            <a:off x="466238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4" name="Text Box 44"/>
          <p:cNvSpPr txBox="1">
            <a:spLocks noChangeArrowheads="1"/>
          </p:cNvSpPr>
          <p:nvPr/>
        </p:nvSpPr>
        <p:spPr bwMode="auto">
          <a:xfrm>
            <a:off x="814676" y="2281793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2125" name="Text Box 45"/>
          <p:cNvSpPr txBox="1">
            <a:spLocks noChangeArrowheads="1"/>
          </p:cNvSpPr>
          <p:nvPr/>
        </p:nvSpPr>
        <p:spPr bwMode="auto">
          <a:xfrm>
            <a:off x="1978313" y="2297668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6" name="Text Box 46"/>
          <p:cNvSpPr txBox="1">
            <a:spLocks noChangeArrowheads="1"/>
          </p:cNvSpPr>
          <p:nvPr/>
        </p:nvSpPr>
        <p:spPr bwMode="auto">
          <a:xfrm>
            <a:off x="4927888" y="2297668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7" name="Text Box 47"/>
          <p:cNvSpPr txBox="1">
            <a:spLocks noChangeArrowheads="1"/>
          </p:cNvSpPr>
          <p:nvPr/>
        </p:nvSpPr>
        <p:spPr bwMode="auto">
          <a:xfrm>
            <a:off x="289870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8" name="Rectangle 48"/>
          <p:cNvSpPr>
            <a:spLocks noChangeArrowheads="1"/>
          </p:cNvSpPr>
          <p:nvPr/>
        </p:nvSpPr>
        <p:spPr bwMode="auto">
          <a:xfrm>
            <a:off x="37321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29" name="Rectangle 49"/>
          <p:cNvSpPr>
            <a:spLocks noChangeArrowheads="1"/>
          </p:cNvSpPr>
          <p:nvPr/>
        </p:nvSpPr>
        <p:spPr bwMode="auto">
          <a:xfrm>
            <a:off x="37321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0" name="Rectangle 50"/>
          <p:cNvSpPr>
            <a:spLocks noChangeArrowheads="1"/>
          </p:cNvSpPr>
          <p:nvPr/>
        </p:nvSpPr>
        <p:spPr bwMode="auto">
          <a:xfrm>
            <a:off x="37321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1" name="Rectangle 51"/>
          <p:cNvSpPr>
            <a:spLocks noChangeArrowheads="1"/>
          </p:cNvSpPr>
          <p:nvPr/>
        </p:nvSpPr>
        <p:spPr bwMode="auto">
          <a:xfrm>
            <a:off x="37321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2" name="Rectangle 52"/>
          <p:cNvSpPr>
            <a:spLocks noChangeArrowheads="1"/>
          </p:cNvSpPr>
          <p:nvPr/>
        </p:nvSpPr>
        <p:spPr bwMode="auto">
          <a:xfrm>
            <a:off x="37321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33" name="Rectangle 53"/>
          <p:cNvSpPr>
            <a:spLocks noChangeArrowheads="1"/>
          </p:cNvSpPr>
          <p:nvPr/>
        </p:nvSpPr>
        <p:spPr bwMode="auto">
          <a:xfrm>
            <a:off x="37321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4" name="Rectangle 54"/>
          <p:cNvSpPr>
            <a:spLocks noChangeArrowheads="1"/>
          </p:cNvSpPr>
          <p:nvPr/>
        </p:nvSpPr>
        <p:spPr bwMode="auto">
          <a:xfrm>
            <a:off x="37321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5" name="Rectangle 55"/>
          <p:cNvSpPr>
            <a:spLocks noChangeArrowheads="1"/>
          </p:cNvSpPr>
          <p:nvPr/>
        </p:nvSpPr>
        <p:spPr bwMode="auto">
          <a:xfrm>
            <a:off x="37321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6" name="Rectangle 56"/>
          <p:cNvSpPr>
            <a:spLocks noChangeArrowheads="1"/>
          </p:cNvSpPr>
          <p:nvPr/>
        </p:nvSpPr>
        <p:spPr bwMode="auto">
          <a:xfrm>
            <a:off x="37321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7" name="Rectangle 57"/>
          <p:cNvSpPr>
            <a:spLocks noChangeArrowheads="1"/>
          </p:cNvSpPr>
          <p:nvPr/>
        </p:nvSpPr>
        <p:spPr bwMode="auto">
          <a:xfrm>
            <a:off x="37321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8" name="Text Box 58"/>
          <p:cNvSpPr txBox="1">
            <a:spLocks noChangeArrowheads="1"/>
          </p:cNvSpPr>
          <p:nvPr/>
        </p:nvSpPr>
        <p:spPr bwMode="auto">
          <a:xfrm>
            <a:off x="385755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39" name="Text Box 59"/>
          <p:cNvSpPr txBox="1">
            <a:spLocks noChangeArrowheads="1"/>
          </p:cNvSpPr>
          <p:nvPr/>
        </p:nvSpPr>
        <p:spPr bwMode="auto">
          <a:xfrm>
            <a:off x="5791200" y="4953000"/>
            <a:ext cx="9350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Execution (cont)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51" y="1258182"/>
            <a:ext cx="7896225" cy="4972050"/>
          </a:xfrm>
        </p:spPr>
        <p:txBody>
          <a:bodyPr/>
          <a:lstStyle/>
          <a:p>
            <a:r>
              <a:rPr lang="en-US" dirty="0"/>
              <a:t>How about this ordering?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endParaRPr lang="en-US" dirty="0"/>
          </a:p>
          <a:p>
            <a:pPr marL="344488" indent="-344488" algn="ctr">
              <a:buNone/>
            </a:pPr>
            <a:endParaRPr lang="en-US" dirty="0"/>
          </a:p>
          <a:p>
            <a:r>
              <a:rPr lang="en-US" dirty="0"/>
              <a:t>We can analyze the behavior using a </a:t>
            </a:r>
            <a:r>
              <a:rPr lang="en-US" i="1" dirty="0">
                <a:solidFill>
                  <a:srgbClr val="C00000"/>
                </a:solidFill>
              </a:rPr>
              <a:t>progress graph</a:t>
            </a:r>
          </a:p>
        </p:txBody>
      </p:sp>
      <p:sp>
        <p:nvSpPr>
          <p:cNvPr id="944132" name="Rectangle 4"/>
          <p:cNvSpPr>
            <a:spLocks noChangeArrowheads="1"/>
          </p:cNvSpPr>
          <p:nvPr/>
        </p:nvSpPr>
        <p:spPr bwMode="auto">
          <a:xfrm>
            <a:off x="181480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181480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4" name="Rectangle 6"/>
          <p:cNvSpPr>
            <a:spLocks noChangeArrowheads="1"/>
          </p:cNvSpPr>
          <p:nvPr/>
        </p:nvSpPr>
        <p:spPr bwMode="auto">
          <a:xfrm>
            <a:off x="181480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5" name="Rectangle 7"/>
          <p:cNvSpPr>
            <a:spLocks noChangeArrowheads="1"/>
          </p:cNvSpPr>
          <p:nvPr/>
        </p:nvSpPr>
        <p:spPr bwMode="auto">
          <a:xfrm>
            <a:off x="181480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6" name="Rectangle 8"/>
          <p:cNvSpPr>
            <a:spLocks noChangeArrowheads="1"/>
          </p:cNvSpPr>
          <p:nvPr/>
        </p:nvSpPr>
        <p:spPr bwMode="auto">
          <a:xfrm>
            <a:off x="181480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7" name="Rectangle 9"/>
          <p:cNvSpPr>
            <a:spLocks noChangeArrowheads="1"/>
          </p:cNvSpPr>
          <p:nvPr/>
        </p:nvSpPr>
        <p:spPr bwMode="auto">
          <a:xfrm>
            <a:off x="181480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8" name="Rectangle 10"/>
          <p:cNvSpPr>
            <a:spLocks noChangeArrowheads="1"/>
          </p:cNvSpPr>
          <p:nvPr/>
        </p:nvSpPr>
        <p:spPr bwMode="auto">
          <a:xfrm>
            <a:off x="181480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9" name="Rectangle 11"/>
          <p:cNvSpPr>
            <a:spLocks noChangeArrowheads="1"/>
          </p:cNvSpPr>
          <p:nvPr/>
        </p:nvSpPr>
        <p:spPr bwMode="auto">
          <a:xfrm>
            <a:off x="181480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0" name="Rectangle 12"/>
          <p:cNvSpPr>
            <a:spLocks noChangeArrowheads="1"/>
          </p:cNvSpPr>
          <p:nvPr/>
        </p:nvSpPr>
        <p:spPr bwMode="auto">
          <a:xfrm>
            <a:off x="181480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1" name="Rectangle 13"/>
          <p:cNvSpPr>
            <a:spLocks noChangeArrowheads="1"/>
          </p:cNvSpPr>
          <p:nvPr/>
        </p:nvSpPr>
        <p:spPr bwMode="auto">
          <a:xfrm>
            <a:off x="181480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2" name="Rectangle 14"/>
          <p:cNvSpPr>
            <a:spLocks noChangeArrowheads="1"/>
          </p:cNvSpPr>
          <p:nvPr/>
        </p:nvSpPr>
        <p:spPr bwMode="auto">
          <a:xfrm>
            <a:off x="8400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3" name="Rectangle 15"/>
          <p:cNvSpPr>
            <a:spLocks noChangeArrowheads="1"/>
          </p:cNvSpPr>
          <p:nvPr/>
        </p:nvSpPr>
        <p:spPr bwMode="auto">
          <a:xfrm>
            <a:off x="8400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4" name="Rectangle 16"/>
          <p:cNvSpPr>
            <a:spLocks noChangeArrowheads="1"/>
          </p:cNvSpPr>
          <p:nvPr/>
        </p:nvSpPr>
        <p:spPr bwMode="auto">
          <a:xfrm>
            <a:off x="8400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5" name="Rectangle 17"/>
          <p:cNvSpPr>
            <a:spLocks noChangeArrowheads="1"/>
          </p:cNvSpPr>
          <p:nvPr/>
        </p:nvSpPr>
        <p:spPr bwMode="auto">
          <a:xfrm>
            <a:off x="8400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6" name="Rectangle 18"/>
          <p:cNvSpPr>
            <a:spLocks noChangeArrowheads="1"/>
          </p:cNvSpPr>
          <p:nvPr/>
        </p:nvSpPr>
        <p:spPr bwMode="auto">
          <a:xfrm>
            <a:off x="8400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7" name="Rectangle 19"/>
          <p:cNvSpPr>
            <a:spLocks noChangeArrowheads="1"/>
          </p:cNvSpPr>
          <p:nvPr/>
        </p:nvSpPr>
        <p:spPr bwMode="auto">
          <a:xfrm>
            <a:off x="8400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8" name="Rectangle 20"/>
          <p:cNvSpPr>
            <a:spLocks noChangeArrowheads="1"/>
          </p:cNvSpPr>
          <p:nvPr/>
        </p:nvSpPr>
        <p:spPr bwMode="auto">
          <a:xfrm>
            <a:off x="8400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9" name="Rectangle 21"/>
          <p:cNvSpPr>
            <a:spLocks noChangeArrowheads="1"/>
          </p:cNvSpPr>
          <p:nvPr/>
        </p:nvSpPr>
        <p:spPr bwMode="auto">
          <a:xfrm>
            <a:off x="8400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0" name="Rectangle 22"/>
          <p:cNvSpPr>
            <a:spLocks noChangeArrowheads="1"/>
          </p:cNvSpPr>
          <p:nvPr/>
        </p:nvSpPr>
        <p:spPr bwMode="auto">
          <a:xfrm>
            <a:off x="8400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1" name="Rectangle 23"/>
          <p:cNvSpPr>
            <a:spLocks noChangeArrowheads="1"/>
          </p:cNvSpPr>
          <p:nvPr/>
        </p:nvSpPr>
        <p:spPr bwMode="auto">
          <a:xfrm>
            <a:off x="8400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52" name="Rectangle 24"/>
          <p:cNvSpPr>
            <a:spLocks noChangeArrowheads="1"/>
          </p:cNvSpPr>
          <p:nvPr/>
        </p:nvSpPr>
        <p:spPr bwMode="auto">
          <a:xfrm>
            <a:off x="278953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3" name="Rectangle 25"/>
          <p:cNvSpPr>
            <a:spLocks noChangeArrowheads="1"/>
          </p:cNvSpPr>
          <p:nvPr/>
        </p:nvSpPr>
        <p:spPr bwMode="auto">
          <a:xfrm>
            <a:off x="278953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4" name="Rectangle 26"/>
          <p:cNvSpPr>
            <a:spLocks noChangeArrowheads="1"/>
          </p:cNvSpPr>
          <p:nvPr/>
        </p:nvSpPr>
        <p:spPr bwMode="auto">
          <a:xfrm>
            <a:off x="278953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5" name="Rectangle 27"/>
          <p:cNvSpPr>
            <a:spLocks noChangeArrowheads="1"/>
          </p:cNvSpPr>
          <p:nvPr/>
        </p:nvSpPr>
        <p:spPr bwMode="auto">
          <a:xfrm>
            <a:off x="278953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6" name="Rectangle 28"/>
          <p:cNvSpPr>
            <a:spLocks noChangeArrowheads="1"/>
          </p:cNvSpPr>
          <p:nvPr/>
        </p:nvSpPr>
        <p:spPr bwMode="auto">
          <a:xfrm>
            <a:off x="278953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7" name="Rectangle 29"/>
          <p:cNvSpPr>
            <a:spLocks noChangeArrowheads="1"/>
          </p:cNvSpPr>
          <p:nvPr/>
        </p:nvSpPr>
        <p:spPr bwMode="auto">
          <a:xfrm>
            <a:off x="278953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8" name="Rectangle 30"/>
          <p:cNvSpPr>
            <a:spLocks noChangeArrowheads="1"/>
          </p:cNvSpPr>
          <p:nvPr/>
        </p:nvSpPr>
        <p:spPr bwMode="auto">
          <a:xfrm>
            <a:off x="278953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9" name="Rectangle 31"/>
          <p:cNvSpPr>
            <a:spLocks noChangeArrowheads="1"/>
          </p:cNvSpPr>
          <p:nvPr/>
        </p:nvSpPr>
        <p:spPr bwMode="auto">
          <a:xfrm>
            <a:off x="278953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0" name="Rectangle 32"/>
          <p:cNvSpPr>
            <a:spLocks noChangeArrowheads="1"/>
          </p:cNvSpPr>
          <p:nvPr/>
        </p:nvSpPr>
        <p:spPr bwMode="auto">
          <a:xfrm>
            <a:off x="278953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1" name="Rectangle 33"/>
          <p:cNvSpPr>
            <a:spLocks noChangeArrowheads="1"/>
          </p:cNvSpPr>
          <p:nvPr/>
        </p:nvSpPr>
        <p:spPr bwMode="auto">
          <a:xfrm>
            <a:off x="278953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2" name="Rectangle 34"/>
          <p:cNvSpPr>
            <a:spLocks noChangeArrowheads="1"/>
          </p:cNvSpPr>
          <p:nvPr/>
        </p:nvSpPr>
        <p:spPr bwMode="auto">
          <a:xfrm>
            <a:off x="467865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3" name="Rectangle 35"/>
          <p:cNvSpPr>
            <a:spLocks noChangeArrowheads="1"/>
          </p:cNvSpPr>
          <p:nvPr/>
        </p:nvSpPr>
        <p:spPr bwMode="auto">
          <a:xfrm>
            <a:off x="467865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4" name="Rectangle 36"/>
          <p:cNvSpPr>
            <a:spLocks noChangeArrowheads="1"/>
          </p:cNvSpPr>
          <p:nvPr/>
        </p:nvSpPr>
        <p:spPr bwMode="auto">
          <a:xfrm>
            <a:off x="467865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5" name="Rectangle 37"/>
          <p:cNvSpPr>
            <a:spLocks noChangeArrowheads="1"/>
          </p:cNvSpPr>
          <p:nvPr/>
        </p:nvSpPr>
        <p:spPr bwMode="auto">
          <a:xfrm>
            <a:off x="467865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6" name="Rectangle 38"/>
          <p:cNvSpPr>
            <a:spLocks noChangeArrowheads="1"/>
          </p:cNvSpPr>
          <p:nvPr/>
        </p:nvSpPr>
        <p:spPr bwMode="auto">
          <a:xfrm>
            <a:off x="467865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7" name="Rectangle 39"/>
          <p:cNvSpPr>
            <a:spLocks noChangeArrowheads="1"/>
          </p:cNvSpPr>
          <p:nvPr/>
        </p:nvSpPr>
        <p:spPr bwMode="auto">
          <a:xfrm>
            <a:off x="467865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8" name="Rectangle 40"/>
          <p:cNvSpPr>
            <a:spLocks noChangeArrowheads="1"/>
          </p:cNvSpPr>
          <p:nvPr/>
        </p:nvSpPr>
        <p:spPr bwMode="auto">
          <a:xfrm>
            <a:off x="467865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9" name="Rectangle 41"/>
          <p:cNvSpPr>
            <a:spLocks noChangeArrowheads="1"/>
          </p:cNvSpPr>
          <p:nvPr/>
        </p:nvSpPr>
        <p:spPr bwMode="auto">
          <a:xfrm>
            <a:off x="467865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0" name="Rectangle 42"/>
          <p:cNvSpPr>
            <a:spLocks noChangeArrowheads="1"/>
          </p:cNvSpPr>
          <p:nvPr/>
        </p:nvSpPr>
        <p:spPr bwMode="auto">
          <a:xfrm>
            <a:off x="467865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1" name="Rectangle 43"/>
          <p:cNvSpPr>
            <a:spLocks noChangeArrowheads="1"/>
          </p:cNvSpPr>
          <p:nvPr/>
        </p:nvSpPr>
        <p:spPr bwMode="auto">
          <a:xfrm>
            <a:off x="467865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2" name="Text Box 44"/>
          <p:cNvSpPr txBox="1">
            <a:spLocks noChangeArrowheads="1"/>
          </p:cNvSpPr>
          <p:nvPr/>
        </p:nvSpPr>
        <p:spPr bwMode="auto">
          <a:xfrm>
            <a:off x="832144" y="18288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4173" name="Text Box 45"/>
          <p:cNvSpPr txBox="1">
            <a:spLocks noChangeArrowheads="1"/>
          </p:cNvSpPr>
          <p:nvPr/>
        </p:nvSpPr>
        <p:spPr bwMode="auto">
          <a:xfrm>
            <a:off x="1995781" y="18446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4" name="Text Box 46"/>
          <p:cNvSpPr txBox="1">
            <a:spLocks noChangeArrowheads="1"/>
          </p:cNvSpPr>
          <p:nvPr/>
        </p:nvSpPr>
        <p:spPr bwMode="auto">
          <a:xfrm>
            <a:off x="4945356" y="18446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5" name="Text Box 47"/>
          <p:cNvSpPr txBox="1">
            <a:spLocks noChangeArrowheads="1"/>
          </p:cNvSpPr>
          <p:nvPr/>
        </p:nvSpPr>
        <p:spPr bwMode="auto">
          <a:xfrm>
            <a:off x="291617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6" name="Rectangle 48"/>
          <p:cNvSpPr>
            <a:spLocks noChangeArrowheads="1"/>
          </p:cNvSpPr>
          <p:nvPr/>
        </p:nvSpPr>
        <p:spPr bwMode="auto">
          <a:xfrm>
            <a:off x="37483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7" name="Rectangle 49"/>
          <p:cNvSpPr>
            <a:spLocks noChangeArrowheads="1"/>
          </p:cNvSpPr>
          <p:nvPr/>
        </p:nvSpPr>
        <p:spPr bwMode="auto">
          <a:xfrm>
            <a:off x="37483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8" name="Rectangle 50"/>
          <p:cNvSpPr>
            <a:spLocks noChangeArrowheads="1"/>
          </p:cNvSpPr>
          <p:nvPr/>
        </p:nvSpPr>
        <p:spPr bwMode="auto">
          <a:xfrm>
            <a:off x="37483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9" name="Rectangle 51"/>
          <p:cNvSpPr>
            <a:spLocks noChangeArrowheads="1"/>
          </p:cNvSpPr>
          <p:nvPr/>
        </p:nvSpPr>
        <p:spPr bwMode="auto">
          <a:xfrm>
            <a:off x="37483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0" name="Rectangle 52"/>
          <p:cNvSpPr>
            <a:spLocks noChangeArrowheads="1"/>
          </p:cNvSpPr>
          <p:nvPr/>
        </p:nvSpPr>
        <p:spPr bwMode="auto">
          <a:xfrm>
            <a:off x="37483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1" name="Rectangle 53"/>
          <p:cNvSpPr>
            <a:spLocks noChangeArrowheads="1"/>
          </p:cNvSpPr>
          <p:nvPr/>
        </p:nvSpPr>
        <p:spPr bwMode="auto">
          <a:xfrm>
            <a:off x="37483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2" name="Rectangle 54"/>
          <p:cNvSpPr>
            <a:spLocks noChangeArrowheads="1"/>
          </p:cNvSpPr>
          <p:nvPr/>
        </p:nvSpPr>
        <p:spPr bwMode="auto">
          <a:xfrm>
            <a:off x="37483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3" name="Rectangle 55"/>
          <p:cNvSpPr>
            <a:spLocks noChangeArrowheads="1"/>
          </p:cNvSpPr>
          <p:nvPr/>
        </p:nvSpPr>
        <p:spPr bwMode="auto">
          <a:xfrm>
            <a:off x="37483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4" name="Rectangle 56"/>
          <p:cNvSpPr>
            <a:spLocks noChangeArrowheads="1"/>
          </p:cNvSpPr>
          <p:nvPr/>
        </p:nvSpPr>
        <p:spPr bwMode="auto">
          <a:xfrm>
            <a:off x="37483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5" name="Rectangle 57"/>
          <p:cNvSpPr>
            <a:spLocks noChangeArrowheads="1"/>
          </p:cNvSpPr>
          <p:nvPr/>
        </p:nvSpPr>
        <p:spPr bwMode="auto">
          <a:xfrm>
            <a:off x="37483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6" name="Text Box 58"/>
          <p:cNvSpPr txBox="1">
            <a:spLocks noChangeArrowheads="1"/>
          </p:cNvSpPr>
          <p:nvPr/>
        </p:nvSpPr>
        <p:spPr bwMode="auto">
          <a:xfrm>
            <a:off x="387502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24200" y="23738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32340" y="2133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14800" y="2907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16370" y="3200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17940" y="34311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32340" y="3440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24200" y="37026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24200" y="39740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32340" y="3962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29200" y="4495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5791200" y="4419600"/>
            <a:ext cx="9350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29200" y="4267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2201333" y="2151591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1" name="Oval 10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Graphs</a:t>
            </a:r>
          </a:p>
        </p:txBody>
      </p:sp>
      <p:sp>
        <p:nvSpPr>
          <p:cNvPr id="946179" name="Text Box 3"/>
          <p:cNvSpPr txBox="1">
            <a:spLocks noChangeArrowheads="1"/>
          </p:cNvSpPr>
          <p:nvPr/>
        </p:nvSpPr>
        <p:spPr bwMode="auto">
          <a:xfrm>
            <a:off x="5930900" y="1371600"/>
            <a:ext cx="2663037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progress graph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depicts</a:t>
            </a:r>
          </a:p>
          <a:p>
            <a:r>
              <a:rPr lang="en-US" sz="1800" dirty="0">
                <a:latin typeface="Calibri" pitchFamily="34" charset="0"/>
              </a:rPr>
              <a:t>the discrete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</a:t>
            </a: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state space</a:t>
            </a:r>
            <a:r>
              <a:rPr lang="en-US" sz="1800" dirty="0">
                <a:latin typeface="Calibri" pitchFamily="34" charset="0"/>
              </a:rPr>
              <a:t> of concurrent</a:t>
            </a:r>
          </a:p>
          <a:p>
            <a:r>
              <a:rPr lang="en-US" sz="1800" dirty="0">
                <a:latin typeface="Calibri" pitchFamily="34" charset="0"/>
              </a:rPr>
              <a:t>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axis corresponds to</a:t>
            </a:r>
          </a:p>
          <a:p>
            <a:r>
              <a:rPr lang="en-US" sz="1800" dirty="0">
                <a:latin typeface="Calibri" pitchFamily="34" charset="0"/>
              </a:rPr>
              <a:t>the sequential order of</a:t>
            </a:r>
          </a:p>
          <a:p>
            <a:r>
              <a:rPr lang="en-US" sz="1800" dirty="0">
                <a:latin typeface="Calibri" pitchFamily="34" charset="0"/>
              </a:rPr>
              <a:t>instructions in a thread.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point corresponds to</a:t>
            </a:r>
          </a:p>
          <a:p>
            <a:r>
              <a:rPr lang="en-US" sz="1800" dirty="0">
                <a:latin typeface="Calibri" pitchFamily="34" charset="0"/>
              </a:rPr>
              <a:t>a possible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state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(Inst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, Inst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).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E.g.,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)  </a:t>
            </a:r>
            <a:r>
              <a:rPr lang="en-US" sz="1800" dirty="0">
                <a:latin typeface="Calibri" pitchFamily="34" charset="0"/>
              </a:rPr>
              <a:t>denotes state</a:t>
            </a:r>
          </a:p>
          <a:p>
            <a:r>
              <a:rPr lang="en-US" sz="1800" dirty="0">
                <a:latin typeface="Calibri" pitchFamily="34" charset="0"/>
              </a:rPr>
              <a:t>where  thread 1 has</a:t>
            </a:r>
          </a:p>
          <a:p>
            <a:r>
              <a:rPr lang="en-US" sz="1800" dirty="0">
                <a:latin typeface="Calibri" pitchFamily="34" charset="0"/>
              </a:rPr>
              <a:t>completed L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 and thread</a:t>
            </a:r>
          </a:p>
          <a:p>
            <a:r>
              <a:rPr lang="en-US" sz="1800" dirty="0">
                <a:latin typeface="Calibri" pitchFamily="34" charset="0"/>
              </a:rPr>
              <a:t>2 has completed S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.</a:t>
            </a:r>
          </a:p>
        </p:txBody>
      </p:sp>
      <p:sp>
        <p:nvSpPr>
          <p:cNvPr id="946180" name="Line 4"/>
          <p:cNvSpPr>
            <a:spLocks noChangeAspect="1" noChangeShapeType="1"/>
          </p:cNvSpPr>
          <p:nvPr/>
        </p:nvSpPr>
        <p:spPr bwMode="auto">
          <a:xfrm flipV="1">
            <a:off x="811213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1" name="Line 5"/>
          <p:cNvSpPr>
            <a:spLocks noChangeAspect="1" noChangeShapeType="1"/>
          </p:cNvSpPr>
          <p:nvPr/>
        </p:nvSpPr>
        <p:spPr bwMode="auto">
          <a:xfrm flipH="1" flipV="1">
            <a:off x="811213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2" name="Text Box 6"/>
          <p:cNvSpPr txBox="1">
            <a:spLocks noChangeAspect="1" noChangeArrowheads="1"/>
          </p:cNvSpPr>
          <p:nvPr/>
        </p:nvSpPr>
        <p:spPr bwMode="auto">
          <a:xfrm>
            <a:off x="965200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3" name="Text Box 7"/>
          <p:cNvSpPr txBox="1">
            <a:spLocks noChangeAspect="1" noChangeArrowheads="1"/>
          </p:cNvSpPr>
          <p:nvPr/>
        </p:nvSpPr>
        <p:spPr bwMode="auto">
          <a:xfrm>
            <a:off x="1662113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4" name="Text Box 8"/>
          <p:cNvSpPr txBox="1">
            <a:spLocks noChangeAspect="1" noChangeArrowheads="1"/>
          </p:cNvSpPr>
          <p:nvPr/>
        </p:nvSpPr>
        <p:spPr bwMode="auto">
          <a:xfrm>
            <a:off x="2362200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5" name="Text Box 9"/>
          <p:cNvSpPr txBox="1">
            <a:spLocks noChangeAspect="1" noChangeArrowheads="1"/>
          </p:cNvSpPr>
          <p:nvPr/>
        </p:nvSpPr>
        <p:spPr bwMode="auto">
          <a:xfrm>
            <a:off x="3079750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6" name="Text Box 10"/>
          <p:cNvSpPr txBox="1">
            <a:spLocks noChangeAspect="1" noChangeArrowheads="1"/>
          </p:cNvSpPr>
          <p:nvPr/>
        </p:nvSpPr>
        <p:spPr bwMode="auto">
          <a:xfrm>
            <a:off x="3805238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7" name="Text Box 11"/>
          <p:cNvSpPr txBox="1">
            <a:spLocks noChangeAspect="1" noChangeArrowheads="1"/>
          </p:cNvSpPr>
          <p:nvPr/>
        </p:nvSpPr>
        <p:spPr bwMode="auto">
          <a:xfrm>
            <a:off x="430213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8" name="Text Box 12"/>
          <p:cNvSpPr txBox="1">
            <a:spLocks noChangeAspect="1" noChangeArrowheads="1"/>
          </p:cNvSpPr>
          <p:nvPr/>
        </p:nvSpPr>
        <p:spPr bwMode="auto">
          <a:xfrm>
            <a:off x="458788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9" name="Text Box 13"/>
          <p:cNvSpPr txBox="1">
            <a:spLocks noChangeAspect="1" noChangeArrowheads="1"/>
          </p:cNvSpPr>
          <p:nvPr/>
        </p:nvSpPr>
        <p:spPr bwMode="auto">
          <a:xfrm>
            <a:off x="430213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0" name="Text Box 14"/>
          <p:cNvSpPr txBox="1">
            <a:spLocks noChangeAspect="1" noChangeArrowheads="1"/>
          </p:cNvSpPr>
          <p:nvPr/>
        </p:nvSpPr>
        <p:spPr bwMode="auto">
          <a:xfrm>
            <a:off x="441325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1" name="Text Box 15"/>
          <p:cNvSpPr txBox="1">
            <a:spLocks noChangeAspect="1" noChangeArrowheads="1"/>
          </p:cNvSpPr>
          <p:nvPr/>
        </p:nvSpPr>
        <p:spPr bwMode="auto">
          <a:xfrm>
            <a:off x="452438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217" name="Text Box 41"/>
          <p:cNvSpPr txBox="1">
            <a:spLocks noChangeAspect="1" noChangeArrowheads="1"/>
          </p:cNvSpPr>
          <p:nvPr/>
        </p:nvSpPr>
        <p:spPr bwMode="auto">
          <a:xfrm>
            <a:off x="4600575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46218" name="Text Box 42"/>
          <p:cNvSpPr txBox="1">
            <a:spLocks noChangeAspect="1" noChangeArrowheads="1"/>
          </p:cNvSpPr>
          <p:nvPr/>
        </p:nvSpPr>
        <p:spPr bwMode="auto">
          <a:xfrm>
            <a:off x="255574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770156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6" name="Oval 5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484805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4" name="Oval 6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199454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1" name="Oval 7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91410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8" name="Oval 77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62875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5" name="Oval 8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2" name="Oval 9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1713047" y="2373968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57018" y="2779305"/>
            <a:ext cx="4900782" cy="1834000"/>
          </a:xfrm>
          <a:prstGeom prst="rect">
            <a:avLst/>
          </a:prstGeom>
          <a:solidFill>
            <a:srgbClr val="D5F1CF">
              <a:alpha val="41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 bwMode="auto">
          <a:xfrm rot="5400000">
            <a:off x="504081" y="2993005"/>
            <a:ext cx="4900782" cy="1834000"/>
          </a:xfrm>
          <a:prstGeom prst="rect">
            <a:avLst/>
          </a:prstGeom>
          <a:solidFill>
            <a:srgbClr val="D6D6F5">
              <a:alpha val="60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0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950275" name="Text Box 3"/>
          <p:cNvSpPr txBox="1">
            <a:spLocks noChangeArrowheads="1"/>
          </p:cNvSpPr>
          <p:nvPr/>
        </p:nvSpPr>
        <p:spPr bwMode="auto">
          <a:xfrm>
            <a:off x="5997575" y="1648350"/>
            <a:ext cx="2917825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L, U, and S form 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critical section </a:t>
            </a:r>
            <a:r>
              <a:rPr lang="en-US" sz="1800" dirty="0">
                <a:latin typeface="Calibri" pitchFamily="34" charset="0"/>
              </a:rPr>
              <a:t>with respect to the shared variable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i="1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Instructions in critical sections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some shared variable) should not be interleaved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Sets of states where such interleaving occurs form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unsafe regions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34796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61646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26" grpId="0" animBg="1"/>
      <p:bldP spid="127" grpId="0" animBg="1"/>
      <p:bldP spid="128" grpId="0"/>
      <p:bldP spid="129" grpId="0"/>
      <p:bldP spid="1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2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45937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72787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5334000" y="2180491"/>
            <a:ext cx="3505200" cy="16619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Def: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safe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does not enter any unsafe region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Claim: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 correct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alibri" pitchFamily="34" charset="0"/>
              </a:rPr>
              <a:t>)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is safe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1" name="Line 54"/>
          <p:cNvSpPr>
            <a:spLocks noChangeShapeType="1"/>
          </p:cNvSpPr>
          <p:nvPr/>
        </p:nvSpPr>
        <p:spPr bwMode="auto">
          <a:xfrm>
            <a:off x="1311302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8" name="Line 55"/>
          <p:cNvSpPr>
            <a:spLocks noChangeShapeType="1"/>
          </p:cNvSpPr>
          <p:nvPr/>
        </p:nvSpPr>
        <p:spPr bwMode="auto">
          <a:xfrm>
            <a:off x="2057332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Line 56"/>
          <p:cNvSpPr>
            <a:spLocks noChangeShapeType="1"/>
          </p:cNvSpPr>
          <p:nvPr/>
        </p:nvSpPr>
        <p:spPr bwMode="auto">
          <a:xfrm>
            <a:off x="2851082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" name="Line 57"/>
          <p:cNvSpPr>
            <a:spLocks noChangeShapeType="1"/>
          </p:cNvSpPr>
          <p:nvPr/>
        </p:nvSpPr>
        <p:spPr bwMode="auto">
          <a:xfrm flipV="1">
            <a:off x="3490791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9" name="Line 58"/>
          <p:cNvSpPr>
            <a:spLocks noChangeShapeType="1"/>
          </p:cNvSpPr>
          <p:nvPr/>
        </p:nvSpPr>
        <p:spPr bwMode="auto">
          <a:xfrm flipV="1">
            <a:off x="3481266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>
            <a:off x="3541645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7" name="Line 60"/>
          <p:cNvSpPr>
            <a:spLocks noChangeShapeType="1"/>
          </p:cNvSpPr>
          <p:nvPr/>
        </p:nvSpPr>
        <p:spPr bwMode="auto">
          <a:xfrm>
            <a:off x="4232207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8" name="Line 61"/>
          <p:cNvSpPr>
            <a:spLocks noChangeShapeType="1"/>
          </p:cNvSpPr>
          <p:nvPr/>
        </p:nvSpPr>
        <p:spPr bwMode="auto">
          <a:xfrm flipV="1">
            <a:off x="4913245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9" name="Line 62"/>
          <p:cNvSpPr>
            <a:spLocks noChangeShapeType="1"/>
          </p:cNvSpPr>
          <p:nvPr/>
        </p:nvSpPr>
        <p:spPr bwMode="auto">
          <a:xfrm flipV="1">
            <a:off x="4913245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0" name="Line 63"/>
          <p:cNvSpPr>
            <a:spLocks noChangeShapeType="1"/>
          </p:cNvSpPr>
          <p:nvPr/>
        </p:nvSpPr>
        <p:spPr bwMode="auto">
          <a:xfrm flipV="1">
            <a:off x="4913245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13391" y="4343400"/>
            <a:ext cx="8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unsafe</a:t>
            </a:r>
          </a:p>
        </p:txBody>
      </p:sp>
      <p:sp>
        <p:nvSpPr>
          <p:cNvPr id="122" name="Line 61"/>
          <p:cNvSpPr>
            <a:spLocks noChangeShapeType="1"/>
          </p:cNvSpPr>
          <p:nvPr/>
        </p:nvSpPr>
        <p:spPr bwMode="auto">
          <a:xfrm flipV="1">
            <a:off x="1331845" y="4987912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62"/>
          <p:cNvSpPr>
            <a:spLocks noChangeShapeType="1"/>
          </p:cNvSpPr>
          <p:nvPr/>
        </p:nvSpPr>
        <p:spPr bwMode="auto">
          <a:xfrm flipV="1">
            <a:off x="1331845" y="4273537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63"/>
          <p:cNvSpPr>
            <a:spLocks noChangeShapeType="1"/>
          </p:cNvSpPr>
          <p:nvPr/>
        </p:nvSpPr>
        <p:spPr bwMode="auto">
          <a:xfrm flipV="1">
            <a:off x="1331845" y="3573449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60"/>
          <p:cNvSpPr>
            <a:spLocks noChangeShapeType="1"/>
          </p:cNvSpPr>
          <p:nvPr/>
        </p:nvSpPr>
        <p:spPr bwMode="auto">
          <a:xfrm>
            <a:off x="1371600" y="3576772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2" name="Line 61"/>
          <p:cNvSpPr>
            <a:spLocks noChangeShapeType="1"/>
          </p:cNvSpPr>
          <p:nvPr/>
        </p:nvSpPr>
        <p:spPr bwMode="auto">
          <a:xfrm flipV="1">
            <a:off x="2052638" y="2859155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" name="Line 60"/>
          <p:cNvSpPr>
            <a:spLocks noChangeShapeType="1"/>
          </p:cNvSpPr>
          <p:nvPr/>
        </p:nvSpPr>
        <p:spPr bwMode="auto">
          <a:xfrm>
            <a:off x="2090656" y="289561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4" name="Line 61"/>
          <p:cNvSpPr>
            <a:spLocks noChangeShapeType="1"/>
          </p:cNvSpPr>
          <p:nvPr/>
        </p:nvSpPr>
        <p:spPr bwMode="auto">
          <a:xfrm flipV="1">
            <a:off x="2771694" y="2177996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5" name="Line 54"/>
          <p:cNvSpPr>
            <a:spLocks noChangeShapeType="1"/>
          </p:cNvSpPr>
          <p:nvPr/>
        </p:nvSpPr>
        <p:spPr bwMode="auto">
          <a:xfrm>
            <a:off x="2757582" y="2184373"/>
            <a:ext cx="731520" cy="9525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6" name="Line 55"/>
          <p:cNvSpPr>
            <a:spLocks noChangeShapeType="1"/>
          </p:cNvSpPr>
          <p:nvPr/>
        </p:nvSpPr>
        <p:spPr bwMode="auto">
          <a:xfrm>
            <a:off x="3503612" y="2184373"/>
            <a:ext cx="739775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7" name="Line 56"/>
          <p:cNvSpPr>
            <a:spLocks noChangeShapeType="1"/>
          </p:cNvSpPr>
          <p:nvPr/>
        </p:nvSpPr>
        <p:spPr bwMode="auto">
          <a:xfrm>
            <a:off x="4297362" y="218437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160053" y="1764268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8" grpId="0" animBg="1"/>
      <p:bldP spid="95" grpId="0" animBg="1"/>
      <p:bldP spid="102" grpId="0" animBg="1"/>
      <p:bldP spid="109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 animBg="1"/>
      <p:bldP spid="123" grpId="0" animBg="1"/>
      <p:bldP spid="124" grpId="0" animBg="1"/>
      <p:bldP spid="125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4137671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212669"/>
              </p:ext>
            </p:extLst>
          </p:nvPr>
        </p:nvGraphicFramePr>
        <p:xfrm>
          <a:off x="4760813" y="3823186"/>
          <a:ext cx="444338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cnt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niters.m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tid1.m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i.1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i.2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0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Enforcing Mutual Exclusion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/>
              <a:t>Question:</a:t>
            </a:r>
            <a:r>
              <a:rPr lang="en-US" dirty="0"/>
              <a:t> How can we guarantee a safe trajectory?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Answer: We must </a:t>
            </a:r>
            <a:r>
              <a:rPr lang="en-US" b="1" i="1" dirty="0">
                <a:solidFill>
                  <a:srgbClr val="FF0000"/>
                </a:solidFill>
              </a:rPr>
              <a:t>synchroniz</a:t>
            </a:r>
            <a:r>
              <a:rPr lang="en-US" b="1" i="1" dirty="0">
                <a:solidFill>
                  <a:srgbClr val="9D3E40"/>
                </a:solidFill>
              </a:rPr>
              <a:t>e</a:t>
            </a:r>
            <a:r>
              <a:rPr lang="en-US" i="1" dirty="0"/>
              <a:t> </a:t>
            </a:r>
            <a:r>
              <a:rPr lang="en-US" dirty="0"/>
              <a:t>the execution of the threads so that they can never have an unsafe trajectory.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i.e., need to guarantee </a:t>
            </a:r>
            <a:r>
              <a:rPr lang="en-US" b="1" i="1" dirty="0">
                <a:solidFill>
                  <a:srgbClr val="FF0000"/>
                </a:solidFill>
              </a:rPr>
              <a:t>mutually exclusive access </a:t>
            </a:r>
            <a:r>
              <a:rPr lang="en-US" dirty="0"/>
              <a:t>for each critical section.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Classic solution: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Semaphores (</a:t>
            </a:r>
            <a:r>
              <a:rPr lang="en-US" dirty="0" err="1"/>
              <a:t>Edsger</a:t>
            </a:r>
            <a:r>
              <a:rPr lang="en-US" dirty="0"/>
              <a:t> </a:t>
            </a:r>
            <a:r>
              <a:rPr lang="en-US" dirty="0" err="1"/>
              <a:t>Dijkstra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Threads review</a:t>
            </a:r>
          </a:p>
          <a:p>
            <a:r>
              <a:rPr lang="en-US" dirty="0">
                <a:solidFill>
                  <a:srgbClr val="7F7F7F"/>
                </a:solidFill>
              </a:rPr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217763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645359" cy="5429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variable. Manipulated by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operations. </a:t>
            </a:r>
          </a:p>
          <a:p>
            <a:pPr>
              <a:lnSpc>
                <a:spcPct val="90000"/>
              </a:lnSpc>
            </a:pPr>
            <a:r>
              <a:rPr lang="en-US" dirty="0"/>
              <a:t>P(s)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nonzero, then decrement </a:t>
            </a:r>
            <a:r>
              <a:rPr lang="en-US" i="1" dirty="0"/>
              <a:t>s</a:t>
            </a:r>
            <a:r>
              <a:rPr lang="en-US" dirty="0"/>
              <a:t> by 1 and return immediately.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Test and decrement operations occur atomically (indivisibly)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zero, then suspend thread until </a:t>
            </a:r>
            <a:r>
              <a:rPr lang="en-US" i="1" dirty="0"/>
              <a:t>s</a:t>
            </a:r>
            <a:r>
              <a:rPr lang="en-US" dirty="0"/>
              <a:t> becomes nonzero and the thread is restarted by a V operation.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After restarting, the P operation decrements </a:t>
            </a:r>
            <a:r>
              <a:rPr lang="en-US" i="1" dirty="0"/>
              <a:t>s</a:t>
            </a:r>
            <a:r>
              <a:rPr lang="en-US" dirty="0"/>
              <a:t> and returns control to the caller. </a:t>
            </a:r>
          </a:p>
          <a:p>
            <a:pPr>
              <a:lnSpc>
                <a:spcPct val="97000"/>
              </a:lnSpc>
            </a:pPr>
            <a:r>
              <a:rPr lang="en-US" b="1" dirty="0"/>
              <a:t>V(s):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Increment </a:t>
            </a:r>
            <a:r>
              <a:rPr lang="en-US" i="1" dirty="0"/>
              <a:t>s</a:t>
            </a:r>
            <a:r>
              <a:rPr lang="en-US" dirty="0"/>
              <a:t> by 1.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Increment operation occurs atomically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there are any threads blocked in a P operation waiting for </a:t>
            </a:r>
            <a:r>
              <a:rPr lang="en-US" i="1" dirty="0"/>
              <a:t>s</a:t>
            </a:r>
            <a:r>
              <a:rPr lang="en-US" dirty="0"/>
              <a:t> to become non-zero, then restart exactly one of those threads, which then completes its P operation by decrementing </a:t>
            </a:r>
            <a:r>
              <a:rPr lang="en-US" i="1" dirty="0"/>
              <a:t>s</a:t>
            </a:r>
            <a:r>
              <a:rPr lang="en-US" dirty="0"/>
              <a:t>. </a:t>
            </a:r>
            <a:endParaRPr lang="en-US" b="1" i="1" dirty="0"/>
          </a:p>
          <a:p>
            <a:pPr marL="457200" lvl="1" indent="0">
              <a:lnSpc>
                <a:spcPct val="97000"/>
              </a:lnSpc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</a:t>
            </a:r>
            <a:r>
              <a:rPr lang="en-US" i="1" dirty="0">
                <a:solidFill>
                  <a:srgbClr val="C00000"/>
                </a:solidFill>
              </a:rPr>
              <a:t>(s &gt;= 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 wait();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Proberen</a:t>
            </a:r>
            <a:r>
              <a:rPr lang="en-US" dirty="0"/>
              <a:t>” 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Verhogen</a:t>
            </a:r>
            <a:r>
              <a:rPr lang="en-US"/>
              <a:t>” </a:t>
            </a:r>
            <a:r>
              <a:rPr lang="en-US" dirty="0"/>
              <a:t>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indivisibly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</a:t>
            </a:r>
            <a:r>
              <a:rPr lang="en-US" i="1" dirty="0">
                <a:solidFill>
                  <a:srgbClr val="C00000"/>
                </a:solidFill>
              </a:rPr>
              <a:t>(s &gt;= 0)</a:t>
            </a:r>
          </a:p>
        </p:txBody>
      </p:sp>
    </p:spTree>
    <p:extLst>
      <p:ext uri="{BB962C8B-B14F-4D97-AF65-F5344CB8AC3E}">
        <p14:creationId xmlns:p14="http://schemas.microsoft.com/office/powerpoint/2010/main" val="1606619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Semaphore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6754"/>
            <a:ext cx="7896225" cy="542122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Pthreads</a:t>
            </a:r>
            <a:r>
              <a:rPr lang="en-US" dirty="0"/>
              <a:t> functions: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692" y="1958876"/>
            <a:ext cx="8634508" cy="1754327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semaphore.h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sem_init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*s, 0, unsigned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);} /* s =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sem_wait(sem_t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P(s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sem_post(sem_t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V(s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191000"/>
            <a:ext cx="7896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CS:APP wrapper functions: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7664854" cy="1200329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csapp.h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P(sem_t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sem_wait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V(sem_t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sem_post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342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40769" y="1237834"/>
            <a:ext cx="4137671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65700" y="4884003"/>
            <a:ext cx="39597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+mn-lt"/>
              </a:rPr>
              <a:t>How can we fix this using semaphores?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5510" y="6260068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18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Using Semaphores for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/>
              <a:t>Associate a unique semaphore </a:t>
            </a:r>
            <a:r>
              <a:rPr lang="en-US" i="1" dirty="0"/>
              <a:t>mutex</a:t>
            </a:r>
            <a:r>
              <a:rPr lang="en-US" dirty="0"/>
              <a:t>, initially 1, with each shared variable (or related set of shared variables).</a:t>
            </a:r>
          </a:p>
          <a:p>
            <a:pPr lvl="1"/>
            <a:r>
              <a:rPr lang="en-US" dirty="0"/>
              <a:t>Surround corresponding critical sections with </a:t>
            </a:r>
            <a:r>
              <a:rPr lang="en-US" i="1" dirty="0" err="1"/>
              <a:t>P(mutex</a:t>
            </a:r>
            <a:r>
              <a:rPr lang="en-US" i="1" dirty="0"/>
              <a:t>)</a:t>
            </a:r>
            <a:r>
              <a:rPr lang="en-US" dirty="0"/>
              <a:t> and </a:t>
            </a:r>
          </a:p>
          <a:p>
            <a:pPr lvl="1">
              <a:buNone/>
            </a:pPr>
            <a:r>
              <a:rPr lang="en-US" i="1" dirty="0"/>
              <a:t>	</a:t>
            </a:r>
            <a:r>
              <a:rPr lang="en-US" i="1" dirty="0" err="1"/>
              <a:t>V(mutex</a:t>
            </a:r>
            <a:r>
              <a:rPr lang="en-US" i="1" dirty="0"/>
              <a:t>)</a:t>
            </a:r>
            <a:r>
              <a:rPr lang="en-US" dirty="0"/>
              <a:t> operations.</a:t>
            </a:r>
          </a:p>
          <a:p>
            <a:endParaRPr lang="en-US" dirty="0"/>
          </a:p>
          <a:p>
            <a:r>
              <a:rPr lang="en-US" dirty="0"/>
              <a:t>Terminology: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Binary semaphore</a:t>
            </a:r>
            <a:r>
              <a:rPr lang="en-US" dirty="0"/>
              <a:t>: semaphore whose value is always 0 or 1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Mutex: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binary semaphore used for mutual exclusion</a:t>
            </a:r>
          </a:p>
          <a:p>
            <a:pPr lvl="2"/>
            <a:r>
              <a:rPr lang="en-US" dirty="0"/>
              <a:t>P operation: </a:t>
            </a:r>
            <a:r>
              <a:rPr lang="en-US" dirty="0">
                <a:solidFill>
                  <a:srgbClr val="FF0000"/>
                </a:solidFill>
              </a:rPr>
              <a:t>“locking” </a:t>
            </a:r>
            <a:r>
              <a:rPr lang="en-US" dirty="0"/>
              <a:t>the mutex</a:t>
            </a:r>
          </a:p>
          <a:p>
            <a:pPr lvl="2"/>
            <a:r>
              <a:rPr lang="en-US" dirty="0"/>
              <a:t>V operation: </a:t>
            </a:r>
            <a:r>
              <a:rPr lang="en-US" dirty="0">
                <a:solidFill>
                  <a:srgbClr val="FF0000"/>
                </a:solidFill>
              </a:rPr>
              <a:t>“unlocking”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“releasing” </a:t>
            </a:r>
            <a:r>
              <a:rPr lang="en-US" dirty="0"/>
              <a:t>the mutex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“Holding” </a:t>
            </a:r>
            <a:r>
              <a:rPr lang="en-US" dirty="0"/>
              <a:t>a mutex: locked and not yet unlocked.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Counting semaphore</a:t>
            </a:r>
            <a:r>
              <a:rPr lang="en-US" dirty="0"/>
              <a:t>: used as a counter for set of available resources.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goodcnt.c</a:t>
            </a:r>
            <a:r>
              <a:rPr lang="en-US" dirty="0">
                <a:latin typeface="Courier New"/>
                <a:cs typeface="Courier New"/>
              </a:rPr>
              <a:t>:</a:t>
            </a:r>
            <a:r>
              <a:rPr lang="en-US" dirty="0"/>
              <a:t> Proper Synchronization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5904"/>
            <a:ext cx="8307388" cy="460496"/>
          </a:xfrm>
        </p:spPr>
        <p:txBody>
          <a:bodyPr/>
          <a:lstStyle/>
          <a:p>
            <a:r>
              <a:rPr lang="en-US" dirty="0"/>
              <a:t>Define and initialize a mutex for the shared variable </a:t>
            </a:r>
            <a:r>
              <a:rPr lang="en-US" dirty="0" err="1">
                <a:latin typeface="Courier New"/>
                <a:cs typeface="Courier New"/>
              </a:rPr>
              <a:t>cnt</a:t>
            </a:r>
            <a:r>
              <a:rPr lang="en-US" dirty="0">
                <a:latin typeface="Courier New"/>
                <a:cs typeface="Courier New"/>
              </a:rPr>
              <a:t>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353367" y="1796622"/>
            <a:ext cx="8485833" cy="125137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0;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sem_t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mutex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        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Semaphore that protects </a:t>
            </a:r>
            <a:r>
              <a:rPr lang="en-US" sz="1800" dirty="0" err="1">
                <a:solidFill>
                  <a:srgbClr val="CB2418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sem_init(&amp;mutex, 0, 1); 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/* mutex = 1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018" y="3352800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Surround </a:t>
            </a:r>
            <a:r>
              <a:rPr lang="en-US" kern="0" dirty="0">
                <a:latin typeface="Calibri" pitchFamily="34" charset="0"/>
              </a:rPr>
              <a:t>critical section with </a:t>
            </a:r>
            <a:r>
              <a:rPr lang="en-US" i="1" kern="0" dirty="0">
                <a:latin typeface="Calibri" pitchFamily="34" charset="0"/>
              </a:rPr>
              <a:t>P</a:t>
            </a:r>
            <a:r>
              <a:rPr lang="en-US" kern="0" dirty="0">
                <a:latin typeface="Calibri" pitchFamily="34" charset="0"/>
              </a:rPr>
              <a:t> and </a:t>
            </a:r>
            <a:r>
              <a:rPr lang="en-US" i="1" kern="0" dirty="0">
                <a:latin typeface="Calibri" pitchFamily="34" charset="0"/>
              </a:rPr>
              <a:t>V</a:t>
            </a:r>
            <a:r>
              <a:rPr lang="en-US" kern="0" dirty="0">
                <a:latin typeface="Calibri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373" y="3962400"/>
            <a:ext cx="4774427" cy="1524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8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da-DK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(i = 0; i &lt; </a:t>
            </a:r>
            <a:r>
              <a:rPr lang="da-DK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niters</a:t>
            </a:r>
            <a:r>
              <a:rPr lang="da-DK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 i++) {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P(&amp;mutex</a:t>
            </a:r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cnt</a:t>
            </a:r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++;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V(&amp;mutex</a:t>
            </a:r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Menlo-Regular"/>
              </a:rPr>
              <a:t>  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289354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1" y="5802868"/>
            <a:ext cx="5384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Warning: It’s orders of magnitude slower than </a:t>
            </a:r>
            <a:r>
              <a:rPr lang="en-US" dirty="0" err="1">
                <a:latin typeface="Courier New"/>
                <a:cs typeface="Courier New"/>
              </a:rPr>
              <a:t>badcnt.c</a:t>
            </a:r>
            <a:r>
              <a:rPr lang="en-US" dirty="0">
                <a:latin typeface="Courier New"/>
                <a:cs typeface="Courier New"/>
              </a:rPr>
              <a:t>.</a:t>
            </a:r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2728" y="5117068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goodcnt.c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6591"/>
              </p:ext>
            </p:extLst>
          </p:nvPr>
        </p:nvGraphicFramePr>
        <p:xfrm>
          <a:off x="4314702" y="5476240"/>
          <a:ext cx="4572000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badcnt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goodcnt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(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)</a:t>
                      </a:r>
                    </a:p>
                    <a:p>
                      <a:pPr algn="ctr"/>
                      <a:r>
                        <a:rPr lang="en-US" dirty="0"/>
                        <a:t>niters</a:t>
                      </a:r>
                      <a:r>
                        <a:rPr lang="en-US" baseline="0" dirty="0"/>
                        <a:t> = 10</a:t>
                      </a:r>
                      <a:r>
                        <a:rPr lang="en-US" baseline="30000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053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166199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 </a:t>
            </a:r>
            <a:r>
              <a:rPr lang="en-US" sz="1800" i="1" dirty="0"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operations on semaphore </a:t>
            </a:r>
            <a:r>
              <a:rPr lang="en-US" sz="1800" dirty="0">
                <a:latin typeface="Courier New" pitchFamily="49" charset="0"/>
              </a:rPr>
              <a:t>s</a:t>
            </a:r>
            <a:r>
              <a:rPr lang="en-US" sz="1800" dirty="0">
                <a:latin typeface="Calibri" pitchFamily="34" charset="0"/>
              </a:rPr>
              <a:t> (initially set to 1)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98450" y="4813300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298450" y="2466975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s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 </a:t>
            </a:r>
            <a:r>
              <a:rPr lang="en-US" sz="1800" i="1" dirty="0"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operations on semaphore </a:t>
            </a:r>
            <a:r>
              <a:rPr lang="en-US" sz="1800" dirty="0">
                <a:latin typeface="Courier New" pitchFamily="49" charset="0"/>
              </a:rPr>
              <a:t>s</a:t>
            </a:r>
            <a:r>
              <a:rPr lang="en-US" sz="1800" dirty="0">
                <a:latin typeface="Calibri" pitchFamily="34" charset="0"/>
              </a:rPr>
              <a:t> (initially set to 1)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Semaphore invariant </a:t>
            </a:r>
          </a:p>
          <a:p>
            <a:r>
              <a:rPr lang="en-US" sz="1800" dirty="0">
                <a:latin typeface="Calibri" pitchFamily="34" charset="0"/>
              </a:rPr>
              <a:t>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98450" y="4813300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298450" y="2466975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s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  <p:extLst>
      <p:ext uri="{BB962C8B-B14F-4D97-AF65-F5344CB8AC3E}">
        <p14:creationId xmlns:p14="http://schemas.microsoft.com/office/powerpoint/2010/main" val="1454579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 </a:t>
            </a:r>
            <a:r>
              <a:rPr lang="en-US" sz="1800" i="1" dirty="0"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operations on semaphore </a:t>
            </a:r>
            <a:r>
              <a:rPr lang="en-US" sz="1800" dirty="0">
                <a:latin typeface="Courier New" pitchFamily="49" charset="0"/>
              </a:rPr>
              <a:t>s</a:t>
            </a:r>
            <a:r>
              <a:rPr lang="en-US" sz="1800" dirty="0">
                <a:latin typeface="Calibri" pitchFamily="34" charset="0"/>
              </a:rPr>
              <a:t> (initially set to 1)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Semaphore invariant </a:t>
            </a:r>
          </a:p>
          <a:p>
            <a:r>
              <a:rPr lang="en-US" sz="1800" dirty="0">
                <a:latin typeface="Calibri" pitchFamily="34" charset="0"/>
              </a:rPr>
              <a:t>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98450" y="4813300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298450" y="2466975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s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3267075" y="4920974"/>
            <a:ext cx="699362" cy="407439"/>
            <a:chOff x="842164" y="5478314"/>
            <a:chExt cx="699362" cy="407439"/>
          </a:xfrm>
        </p:grpSpPr>
        <p:sp>
          <p:nvSpPr>
            <p:cNvPr id="112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3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862066" y="4920974"/>
            <a:ext cx="699362" cy="407439"/>
            <a:chOff x="842164" y="5478314"/>
            <a:chExt cx="699362" cy="407439"/>
          </a:xfrm>
        </p:grpSpPr>
        <p:sp>
          <p:nvSpPr>
            <p:cNvPr id="115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458494" y="4393148"/>
            <a:ext cx="255198" cy="874038"/>
            <a:chOff x="3235325" y="4990187"/>
            <a:chExt cx="255198" cy="874038"/>
          </a:xfrm>
        </p:grpSpPr>
        <p:sp>
          <p:nvSpPr>
            <p:cNvPr id="118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9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385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317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6" name="Rectangle 315"/>
          <p:cNvSpPr>
            <a:spLocks noChangeAspect="1"/>
          </p:cNvSpPr>
          <p:nvPr/>
        </p:nvSpPr>
        <p:spPr bwMode="auto">
          <a:xfrm>
            <a:off x="2081253" y="2985061"/>
            <a:ext cx="1737360" cy="1675032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7" name="TextBox 316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323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 </a:t>
            </a:r>
            <a:r>
              <a:rPr lang="en-US" sz="1800" i="1" dirty="0"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operations on semaphore </a:t>
            </a:r>
            <a:r>
              <a:rPr lang="en-US" sz="1800" dirty="0">
                <a:latin typeface="Courier New" pitchFamily="49" charset="0"/>
              </a:rPr>
              <a:t>s</a:t>
            </a:r>
            <a:r>
              <a:rPr lang="en-US" sz="1800" dirty="0">
                <a:latin typeface="Calibri" pitchFamily="34" charset="0"/>
              </a:rPr>
              <a:t> (initially set to 1)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Semaphore invariant </a:t>
            </a:r>
          </a:p>
          <a:p>
            <a:r>
              <a:rPr lang="en-US" sz="1800" dirty="0">
                <a:latin typeface="Calibri" pitchFamily="34" charset="0"/>
              </a:rPr>
              <a:t>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8" name="Oval 22"/>
          <p:cNvSpPr>
            <a:spLocks noChangeAspect="1" noChangeArrowheads="1"/>
          </p:cNvSpPr>
          <p:nvPr/>
        </p:nvSpPr>
        <p:spPr bwMode="auto">
          <a:xfrm>
            <a:off x="14208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" name="Oval 23"/>
          <p:cNvSpPr>
            <a:spLocks noChangeAspect="1" noChangeArrowheads="1"/>
          </p:cNvSpPr>
          <p:nvPr/>
        </p:nvSpPr>
        <p:spPr bwMode="auto">
          <a:xfrm>
            <a:off x="2024063" y="4684713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" name="Oval 24"/>
          <p:cNvSpPr>
            <a:spLocks noChangeAspect="1" noChangeArrowheads="1"/>
          </p:cNvSpPr>
          <p:nvPr/>
        </p:nvSpPr>
        <p:spPr bwMode="auto">
          <a:xfrm>
            <a:off x="2630488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" name="Oval 25"/>
          <p:cNvSpPr>
            <a:spLocks noChangeAspect="1" noChangeArrowheads="1"/>
          </p:cNvSpPr>
          <p:nvPr/>
        </p:nvSpPr>
        <p:spPr bwMode="auto">
          <a:xfrm>
            <a:off x="3235325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2" name="Oval 26"/>
          <p:cNvSpPr>
            <a:spLocks noChangeAspect="1" noChangeArrowheads="1"/>
          </p:cNvSpPr>
          <p:nvPr/>
        </p:nvSpPr>
        <p:spPr bwMode="auto">
          <a:xfrm>
            <a:off x="384016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3" name="Oval 27"/>
          <p:cNvSpPr>
            <a:spLocks noChangeAspect="1" noChangeArrowheads="1"/>
          </p:cNvSpPr>
          <p:nvPr/>
        </p:nvSpPr>
        <p:spPr bwMode="auto">
          <a:xfrm>
            <a:off x="817563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" name="Oval 28"/>
          <p:cNvSpPr>
            <a:spLocks noChangeAspect="1" noChangeArrowheads="1"/>
          </p:cNvSpPr>
          <p:nvPr/>
        </p:nvSpPr>
        <p:spPr bwMode="auto">
          <a:xfrm>
            <a:off x="44434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" name="Oval 29"/>
          <p:cNvSpPr>
            <a:spLocks noChangeAspect="1" noChangeArrowheads="1"/>
          </p:cNvSpPr>
          <p:nvPr/>
        </p:nvSpPr>
        <p:spPr bwMode="auto">
          <a:xfrm>
            <a:off x="5049838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98450" y="4813300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298450" y="2466975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247" name="Group 90"/>
          <p:cNvGrpSpPr>
            <a:grpSpLocks noChangeAspect="1"/>
          </p:cNvGrpSpPr>
          <p:nvPr/>
        </p:nvGrpSpPr>
        <p:grpSpPr bwMode="auto">
          <a:xfrm>
            <a:off x="793750" y="5638800"/>
            <a:ext cx="4562475" cy="274638"/>
            <a:chOff x="638" y="3130"/>
            <a:chExt cx="3189" cy="192"/>
          </a:xfrm>
        </p:grpSpPr>
        <p:sp>
          <p:nvSpPr>
            <p:cNvPr id="248" name="Text Box 91"/>
            <p:cNvSpPr txBox="1">
              <a:spLocks noChangeAspect="1" noChangeArrowheads="1"/>
            </p:cNvSpPr>
            <p:nvPr/>
          </p:nvSpPr>
          <p:spPr bwMode="auto">
            <a:xfrm>
              <a:off x="638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49" name="Text Box 92"/>
            <p:cNvSpPr txBox="1">
              <a:spLocks noChangeAspect="1" noChangeArrowheads="1"/>
            </p:cNvSpPr>
            <p:nvPr/>
          </p:nvSpPr>
          <p:spPr bwMode="auto">
            <a:xfrm>
              <a:off x="109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0" name="Text Box 93"/>
            <p:cNvSpPr txBox="1">
              <a:spLocks noChangeAspect="1" noChangeArrowheads="1"/>
            </p:cNvSpPr>
            <p:nvPr/>
          </p:nvSpPr>
          <p:spPr bwMode="auto">
            <a:xfrm>
              <a:off x="152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1" name="Text Box 94"/>
            <p:cNvSpPr txBox="1">
              <a:spLocks noChangeAspect="1" noChangeArrowheads="1"/>
            </p:cNvSpPr>
            <p:nvPr/>
          </p:nvSpPr>
          <p:spPr bwMode="auto">
            <a:xfrm>
              <a:off x="1911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2" name="Text Box 95"/>
            <p:cNvSpPr txBox="1">
              <a:spLocks noChangeAspect="1" noChangeArrowheads="1"/>
            </p:cNvSpPr>
            <p:nvPr/>
          </p:nvSpPr>
          <p:spPr bwMode="auto">
            <a:xfrm>
              <a:off x="2343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3" name="Text Box 96"/>
            <p:cNvSpPr txBox="1">
              <a:spLocks noChangeAspect="1" noChangeArrowheads="1"/>
            </p:cNvSpPr>
            <p:nvPr/>
          </p:nvSpPr>
          <p:spPr bwMode="auto">
            <a:xfrm>
              <a:off x="277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4" name="Text Box 97"/>
            <p:cNvSpPr txBox="1">
              <a:spLocks noChangeAspect="1" noChangeArrowheads="1"/>
            </p:cNvSpPr>
            <p:nvPr/>
          </p:nvSpPr>
          <p:spPr bwMode="auto">
            <a:xfrm>
              <a:off x="320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5" name="Text Box 98"/>
            <p:cNvSpPr txBox="1">
              <a:spLocks noChangeAspect="1" noChangeArrowheads="1"/>
            </p:cNvSpPr>
            <p:nvPr/>
          </p:nvSpPr>
          <p:spPr bwMode="auto">
            <a:xfrm>
              <a:off x="3639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256" name="Group 99"/>
          <p:cNvGrpSpPr>
            <a:grpSpLocks noChangeAspect="1"/>
          </p:cNvGrpSpPr>
          <p:nvPr/>
        </p:nvGrpSpPr>
        <p:grpSpPr bwMode="auto">
          <a:xfrm>
            <a:off x="827088" y="4992688"/>
            <a:ext cx="4562475" cy="274637"/>
            <a:chOff x="615" y="2679"/>
            <a:chExt cx="3189" cy="192"/>
          </a:xfrm>
        </p:grpSpPr>
        <p:sp>
          <p:nvSpPr>
            <p:cNvPr id="257" name="Text Box 100"/>
            <p:cNvSpPr txBox="1">
              <a:spLocks noChangeAspect="1" noChangeArrowheads="1"/>
            </p:cNvSpPr>
            <p:nvPr/>
          </p:nvSpPr>
          <p:spPr bwMode="auto">
            <a:xfrm>
              <a:off x="615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8" name="Text Box 101"/>
            <p:cNvSpPr txBox="1">
              <a:spLocks noChangeAspect="1" noChangeArrowheads="1"/>
            </p:cNvSpPr>
            <p:nvPr/>
          </p:nvSpPr>
          <p:spPr bwMode="auto">
            <a:xfrm>
              <a:off x="107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9" name="Text Box 102"/>
            <p:cNvSpPr txBox="1">
              <a:spLocks noChangeAspect="1" noChangeArrowheads="1"/>
            </p:cNvSpPr>
            <p:nvPr/>
          </p:nvSpPr>
          <p:spPr bwMode="auto">
            <a:xfrm>
              <a:off x="150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0" name="Text Box 103"/>
            <p:cNvSpPr txBox="1">
              <a:spLocks noChangeAspect="1" noChangeArrowheads="1"/>
            </p:cNvSpPr>
            <p:nvPr/>
          </p:nvSpPr>
          <p:spPr bwMode="auto">
            <a:xfrm>
              <a:off x="1888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1" name="Text Box 104"/>
            <p:cNvSpPr txBox="1">
              <a:spLocks noChangeAspect="1" noChangeArrowheads="1"/>
            </p:cNvSpPr>
            <p:nvPr/>
          </p:nvSpPr>
          <p:spPr bwMode="auto">
            <a:xfrm>
              <a:off x="2321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2" name="Text Box 105"/>
            <p:cNvSpPr txBox="1">
              <a:spLocks noChangeAspect="1" noChangeArrowheads="1"/>
            </p:cNvSpPr>
            <p:nvPr/>
          </p:nvSpPr>
          <p:spPr bwMode="auto">
            <a:xfrm>
              <a:off x="275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3" name="Text Box 106"/>
            <p:cNvSpPr txBox="1">
              <a:spLocks noChangeAspect="1" noChangeArrowheads="1"/>
            </p:cNvSpPr>
            <p:nvPr/>
          </p:nvSpPr>
          <p:spPr bwMode="auto">
            <a:xfrm>
              <a:off x="318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64" name="Text Box 107"/>
            <p:cNvSpPr txBox="1">
              <a:spLocks noChangeAspect="1" noChangeArrowheads="1"/>
            </p:cNvSpPr>
            <p:nvPr/>
          </p:nvSpPr>
          <p:spPr bwMode="auto">
            <a:xfrm>
              <a:off x="3617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265" name="Text Box 108"/>
          <p:cNvSpPr txBox="1">
            <a:spLocks noChangeAspect="1" noChangeArrowheads="1"/>
          </p:cNvSpPr>
          <p:nvPr/>
        </p:nvSpPr>
        <p:spPr bwMode="auto">
          <a:xfrm>
            <a:off x="82708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66" name="Text Box 109"/>
          <p:cNvSpPr txBox="1">
            <a:spLocks noChangeAspect="1" noChangeArrowheads="1"/>
          </p:cNvSpPr>
          <p:nvPr/>
        </p:nvSpPr>
        <p:spPr bwMode="auto">
          <a:xfrm>
            <a:off x="148113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7" name="Text Box 110"/>
          <p:cNvSpPr txBox="1">
            <a:spLocks noChangeAspect="1" noChangeArrowheads="1"/>
          </p:cNvSpPr>
          <p:nvPr/>
        </p:nvSpPr>
        <p:spPr bwMode="auto">
          <a:xfrm>
            <a:off x="2043112" y="4402138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68" name="Text Box 111"/>
          <p:cNvSpPr txBox="1">
            <a:spLocks noChangeAspect="1" noChangeArrowheads="1"/>
          </p:cNvSpPr>
          <p:nvPr/>
        </p:nvSpPr>
        <p:spPr bwMode="auto">
          <a:xfrm>
            <a:off x="2625726" y="4402138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69" name="Text Box 112"/>
          <p:cNvSpPr txBox="1">
            <a:spLocks noChangeAspect="1" noChangeArrowheads="1"/>
          </p:cNvSpPr>
          <p:nvPr/>
        </p:nvSpPr>
        <p:spPr bwMode="auto">
          <a:xfrm>
            <a:off x="3243262" y="4402138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0" name="Text Box 113"/>
          <p:cNvSpPr txBox="1">
            <a:spLocks noChangeAspect="1" noChangeArrowheads="1"/>
          </p:cNvSpPr>
          <p:nvPr/>
        </p:nvSpPr>
        <p:spPr bwMode="auto">
          <a:xfrm>
            <a:off x="3560763" y="4402138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1" name="Text Box 114"/>
          <p:cNvSpPr txBox="1">
            <a:spLocks noChangeAspect="1" noChangeArrowheads="1"/>
          </p:cNvSpPr>
          <p:nvPr/>
        </p:nvSpPr>
        <p:spPr bwMode="auto">
          <a:xfrm>
            <a:off x="4502150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2" name="Text Box 115"/>
          <p:cNvSpPr txBox="1">
            <a:spLocks noChangeAspect="1" noChangeArrowheads="1"/>
          </p:cNvSpPr>
          <p:nvPr/>
        </p:nvSpPr>
        <p:spPr bwMode="auto">
          <a:xfrm>
            <a:off x="5121275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3" name="Text Box 116"/>
          <p:cNvSpPr txBox="1">
            <a:spLocks noChangeAspect="1" noChangeArrowheads="1"/>
          </p:cNvSpPr>
          <p:nvPr/>
        </p:nvSpPr>
        <p:spPr bwMode="auto">
          <a:xfrm>
            <a:off x="831850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4" name="Text Box 117"/>
          <p:cNvSpPr txBox="1">
            <a:spLocks noChangeAspect="1" noChangeArrowheads="1"/>
          </p:cNvSpPr>
          <p:nvPr/>
        </p:nvSpPr>
        <p:spPr bwMode="auto">
          <a:xfrm>
            <a:off x="148431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5" name="Text Box 118"/>
          <p:cNvSpPr txBox="1">
            <a:spLocks noChangeAspect="1" noChangeArrowheads="1"/>
          </p:cNvSpPr>
          <p:nvPr/>
        </p:nvSpPr>
        <p:spPr bwMode="auto">
          <a:xfrm>
            <a:off x="204311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6" name="Text Box 119"/>
          <p:cNvSpPr txBox="1">
            <a:spLocks noChangeAspect="1" noChangeArrowheads="1"/>
          </p:cNvSpPr>
          <p:nvPr/>
        </p:nvSpPr>
        <p:spPr bwMode="auto">
          <a:xfrm>
            <a:off x="2625725" y="3962400"/>
            <a:ext cx="319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7" name="Text Box 120"/>
          <p:cNvSpPr txBox="1">
            <a:spLocks noChangeAspect="1" noChangeArrowheads="1"/>
          </p:cNvSpPr>
          <p:nvPr/>
        </p:nvSpPr>
        <p:spPr bwMode="auto">
          <a:xfrm>
            <a:off x="324326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8" name="Text Box 121"/>
          <p:cNvSpPr txBox="1">
            <a:spLocks noChangeAspect="1" noChangeArrowheads="1"/>
          </p:cNvSpPr>
          <p:nvPr/>
        </p:nvSpPr>
        <p:spPr bwMode="auto">
          <a:xfrm>
            <a:off x="356076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9" name="Text Box 122"/>
          <p:cNvSpPr txBox="1">
            <a:spLocks noChangeAspect="1" noChangeArrowheads="1"/>
          </p:cNvSpPr>
          <p:nvPr/>
        </p:nvSpPr>
        <p:spPr bwMode="auto">
          <a:xfrm>
            <a:off x="4505325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0" name="Text Box 123"/>
          <p:cNvSpPr txBox="1">
            <a:spLocks noChangeAspect="1" noChangeArrowheads="1"/>
          </p:cNvSpPr>
          <p:nvPr/>
        </p:nvSpPr>
        <p:spPr bwMode="auto">
          <a:xfrm>
            <a:off x="512286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1" name="Text Box 124"/>
          <p:cNvSpPr txBox="1">
            <a:spLocks noChangeAspect="1" noChangeArrowheads="1"/>
          </p:cNvSpPr>
          <p:nvPr/>
        </p:nvSpPr>
        <p:spPr bwMode="auto">
          <a:xfrm>
            <a:off x="831850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2" name="Text Box 125"/>
          <p:cNvSpPr txBox="1">
            <a:spLocks noChangeAspect="1" noChangeArrowheads="1"/>
          </p:cNvSpPr>
          <p:nvPr/>
        </p:nvSpPr>
        <p:spPr bwMode="auto">
          <a:xfrm>
            <a:off x="148431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3" name="Text Box 126"/>
          <p:cNvSpPr txBox="1">
            <a:spLocks noChangeAspect="1" noChangeArrowheads="1"/>
          </p:cNvSpPr>
          <p:nvPr/>
        </p:nvSpPr>
        <p:spPr bwMode="auto">
          <a:xfrm>
            <a:off x="204311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4" name="Text Box 127"/>
          <p:cNvSpPr txBox="1">
            <a:spLocks noChangeAspect="1" noChangeArrowheads="1"/>
          </p:cNvSpPr>
          <p:nvPr/>
        </p:nvSpPr>
        <p:spPr bwMode="auto">
          <a:xfrm>
            <a:off x="2625725" y="3371850"/>
            <a:ext cx="319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5" name="Text Box 128"/>
          <p:cNvSpPr txBox="1">
            <a:spLocks noChangeAspect="1" noChangeArrowheads="1"/>
          </p:cNvSpPr>
          <p:nvPr/>
        </p:nvSpPr>
        <p:spPr bwMode="auto">
          <a:xfrm>
            <a:off x="324326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6" name="Text Box 129"/>
          <p:cNvSpPr txBox="1">
            <a:spLocks noChangeAspect="1" noChangeArrowheads="1"/>
          </p:cNvSpPr>
          <p:nvPr/>
        </p:nvSpPr>
        <p:spPr bwMode="auto">
          <a:xfrm>
            <a:off x="356076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7" name="Text Box 130"/>
          <p:cNvSpPr txBox="1">
            <a:spLocks noChangeAspect="1" noChangeArrowheads="1"/>
          </p:cNvSpPr>
          <p:nvPr/>
        </p:nvSpPr>
        <p:spPr bwMode="auto">
          <a:xfrm>
            <a:off x="4505325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8" name="Text Box 131"/>
          <p:cNvSpPr txBox="1">
            <a:spLocks noChangeAspect="1" noChangeArrowheads="1"/>
          </p:cNvSpPr>
          <p:nvPr/>
        </p:nvSpPr>
        <p:spPr bwMode="auto">
          <a:xfrm>
            <a:off x="512286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9" name="Text Box 132"/>
          <p:cNvSpPr txBox="1">
            <a:spLocks noChangeAspect="1" noChangeArrowheads="1"/>
          </p:cNvSpPr>
          <p:nvPr/>
        </p:nvSpPr>
        <p:spPr bwMode="auto">
          <a:xfrm>
            <a:off x="82708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0" name="Text Box 133"/>
          <p:cNvSpPr txBox="1">
            <a:spLocks noChangeAspect="1" noChangeArrowheads="1"/>
          </p:cNvSpPr>
          <p:nvPr/>
        </p:nvSpPr>
        <p:spPr bwMode="auto">
          <a:xfrm>
            <a:off x="148113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1" name="Text Box 134"/>
          <p:cNvSpPr txBox="1">
            <a:spLocks noChangeAspect="1" noChangeArrowheads="1"/>
          </p:cNvSpPr>
          <p:nvPr/>
        </p:nvSpPr>
        <p:spPr bwMode="auto">
          <a:xfrm>
            <a:off x="2043113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2" name="Text Box 135"/>
          <p:cNvSpPr txBox="1">
            <a:spLocks noChangeAspect="1" noChangeArrowheads="1"/>
          </p:cNvSpPr>
          <p:nvPr/>
        </p:nvSpPr>
        <p:spPr bwMode="auto">
          <a:xfrm>
            <a:off x="2625726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3" name="Text Box 136"/>
          <p:cNvSpPr txBox="1">
            <a:spLocks noChangeAspect="1" noChangeArrowheads="1"/>
          </p:cNvSpPr>
          <p:nvPr/>
        </p:nvSpPr>
        <p:spPr bwMode="auto">
          <a:xfrm>
            <a:off x="3243262" y="2932113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4" name="Text Box 137"/>
          <p:cNvSpPr txBox="1">
            <a:spLocks noChangeAspect="1" noChangeArrowheads="1"/>
          </p:cNvSpPr>
          <p:nvPr/>
        </p:nvSpPr>
        <p:spPr bwMode="auto">
          <a:xfrm>
            <a:off x="3560763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5" name="Text Box 138"/>
          <p:cNvSpPr txBox="1">
            <a:spLocks noChangeAspect="1" noChangeArrowheads="1"/>
          </p:cNvSpPr>
          <p:nvPr/>
        </p:nvSpPr>
        <p:spPr bwMode="auto">
          <a:xfrm>
            <a:off x="4502150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6" name="Text Box 139"/>
          <p:cNvSpPr txBox="1">
            <a:spLocks noChangeAspect="1" noChangeArrowheads="1"/>
          </p:cNvSpPr>
          <p:nvPr/>
        </p:nvSpPr>
        <p:spPr bwMode="auto">
          <a:xfrm>
            <a:off x="5121275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grpSp>
        <p:nvGrpSpPr>
          <p:cNvPr id="297" name="Group 140"/>
          <p:cNvGrpSpPr>
            <a:grpSpLocks noChangeAspect="1"/>
          </p:cNvGrpSpPr>
          <p:nvPr/>
        </p:nvGrpSpPr>
        <p:grpSpPr bwMode="auto">
          <a:xfrm>
            <a:off x="827088" y="2108200"/>
            <a:ext cx="4562475" cy="274638"/>
            <a:chOff x="661" y="663"/>
            <a:chExt cx="3189" cy="192"/>
          </a:xfrm>
        </p:grpSpPr>
        <p:sp>
          <p:nvSpPr>
            <p:cNvPr id="298" name="Text Box 141"/>
            <p:cNvSpPr txBox="1">
              <a:spLocks noChangeAspect="1" noChangeArrowheads="1"/>
            </p:cNvSpPr>
            <p:nvPr/>
          </p:nvSpPr>
          <p:spPr bwMode="auto">
            <a:xfrm>
              <a:off x="661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99" name="Text Box 142"/>
            <p:cNvSpPr txBox="1">
              <a:spLocks noChangeAspect="1" noChangeArrowheads="1"/>
            </p:cNvSpPr>
            <p:nvPr/>
          </p:nvSpPr>
          <p:spPr bwMode="auto">
            <a:xfrm>
              <a:off x="111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00" name="Text Box 143"/>
            <p:cNvSpPr txBox="1">
              <a:spLocks noChangeAspect="1" noChangeArrowheads="1"/>
            </p:cNvSpPr>
            <p:nvPr/>
          </p:nvSpPr>
          <p:spPr bwMode="auto">
            <a:xfrm>
              <a:off x="155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1" name="Text Box 144"/>
            <p:cNvSpPr txBox="1">
              <a:spLocks noChangeAspect="1" noChangeArrowheads="1"/>
            </p:cNvSpPr>
            <p:nvPr/>
          </p:nvSpPr>
          <p:spPr bwMode="auto">
            <a:xfrm>
              <a:off x="1934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2" name="Text Box 145"/>
            <p:cNvSpPr txBox="1">
              <a:spLocks noChangeAspect="1" noChangeArrowheads="1"/>
            </p:cNvSpPr>
            <p:nvPr/>
          </p:nvSpPr>
          <p:spPr bwMode="auto">
            <a:xfrm>
              <a:off x="2367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3" name="Text Box 146"/>
            <p:cNvSpPr txBox="1">
              <a:spLocks noChangeAspect="1" noChangeArrowheads="1"/>
            </p:cNvSpPr>
            <p:nvPr/>
          </p:nvSpPr>
          <p:spPr bwMode="auto">
            <a:xfrm>
              <a:off x="279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4" name="Text Box 147"/>
            <p:cNvSpPr txBox="1">
              <a:spLocks noChangeAspect="1" noChangeArrowheads="1"/>
            </p:cNvSpPr>
            <p:nvPr/>
          </p:nvSpPr>
          <p:spPr bwMode="auto">
            <a:xfrm>
              <a:off x="323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5" name="Text Box 148"/>
            <p:cNvSpPr txBox="1">
              <a:spLocks noChangeAspect="1" noChangeArrowheads="1"/>
            </p:cNvSpPr>
            <p:nvPr/>
          </p:nvSpPr>
          <p:spPr bwMode="auto">
            <a:xfrm>
              <a:off x="3663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306" name="Group 149"/>
          <p:cNvGrpSpPr>
            <a:grpSpLocks noChangeAspect="1"/>
          </p:cNvGrpSpPr>
          <p:nvPr/>
        </p:nvGrpSpPr>
        <p:grpSpPr bwMode="auto">
          <a:xfrm>
            <a:off x="827088" y="1490663"/>
            <a:ext cx="4562475" cy="274637"/>
            <a:chOff x="661" y="231"/>
            <a:chExt cx="3189" cy="192"/>
          </a:xfrm>
        </p:grpSpPr>
        <p:sp>
          <p:nvSpPr>
            <p:cNvPr id="307" name="Text Box 150"/>
            <p:cNvSpPr txBox="1">
              <a:spLocks noChangeAspect="1" noChangeArrowheads="1"/>
            </p:cNvSpPr>
            <p:nvPr/>
          </p:nvSpPr>
          <p:spPr bwMode="auto">
            <a:xfrm>
              <a:off x="661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8" name="Text Box 151"/>
            <p:cNvSpPr txBox="1">
              <a:spLocks noChangeAspect="1" noChangeArrowheads="1"/>
            </p:cNvSpPr>
            <p:nvPr/>
          </p:nvSpPr>
          <p:spPr bwMode="auto">
            <a:xfrm>
              <a:off x="111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9" name="Text Box 152"/>
            <p:cNvSpPr txBox="1">
              <a:spLocks noChangeAspect="1" noChangeArrowheads="1"/>
            </p:cNvSpPr>
            <p:nvPr/>
          </p:nvSpPr>
          <p:spPr bwMode="auto">
            <a:xfrm>
              <a:off x="155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0" name="Text Box 153"/>
            <p:cNvSpPr txBox="1">
              <a:spLocks noChangeAspect="1" noChangeArrowheads="1"/>
            </p:cNvSpPr>
            <p:nvPr/>
          </p:nvSpPr>
          <p:spPr bwMode="auto">
            <a:xfrm>
              <a:off x="1934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1" name="Text Box 154"/>
            <p:cNvSpPr txBox="1">
              <a:spLocks noChangeAspect="1" noChangeArrowheads="1"/>
            </p:cNvSpPr>
            <p:nvPr/>
          </p:nvSpPr>
          <p:spPr bwMode="auto">
            <a:xfrm>
              <a:off x="2367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2" name="Text Box 155"/>
            <p:cNvSpPr txBox="1">
              <a:spLocks noChangeAspect="1" noChangeArrowheads="1"/>
            </p:cNvSpPr>
            <p:nvPr/>
          </p:nvSpPr>
          <p:spPr bwMode="auto">
            <a:xfrm>
              <a:off x="279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3" name="Text Box 156"/>
            <p:cNvSpPr txBox="1">
              <a:spLocks noChangeAspect="1" noChangeArrowheads="1"/>
            </p:cNvSpPr>
            <p:nvPr/>
          </p:nvSpPr>
          <p:spPr bwMode="auto">
            <a:xfrm>
              <a:off x="323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14" name="Text Box 157"/>
            <p:cNvSpPr txBox="1">
              <a:spLocks noChangeAspect="1" noChangeArrowheads="1"/>
            </p:cNvSpPr>
            <p:nvPr/>
          </p:nvSpPr>
          <p:spPr bwMode="auto">
            <a:xfrm>
              <a:off x="3663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21593" y="6061413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s = 1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2057400" y="2514600"/>
            <a:ext cx="18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flipV="1">
            <a:off x="469793" y="5899151"/>
            <a:ext cx="336126" cy="162262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365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>
                  <a:latin typeface="+mn-lt"/>
                </a:rPr>
                <a:t>0</a:t>
              </a:r>
              <a:endParaRPr lang="en-US" sz="1200"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682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Enforcing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is special case of semaphore</a:t>
            </a:r>
          </a:p>
          <a:p>
            <a:pPr lvl="1"/>
            <a:r>
              <a:rPr lang="en-US" dirty="0"/>
              <a:t>Value either 0 or 1</a:t>
            </a:r>
          </a:p>
          <a:p>
            <a:r>
              <a:rPr lang="en-US" dirty="0" err="1"/>
              <a:t>Pthreads</a:t>
            </a:r>
            <a:r>
              <a:rPr lang="en-US" dirty="0"/>
              <a:t> provides </a:t>
            </a:r>
            <a:r>
              <a:rPr lang="en-US" dirty="0" err="1"/>
              <a:t>pthread_mutex_t</a:t>
            </a:r>
            <a:endParaRPr lang="en-US" dirty="0"/>
          </a:p>
          <a:p>
            <a:pPr lvl="1"/>
            <a:r>
              <a:rPr lang="en-US" dirty="0"/>
              <a:t>Operations: lock, unlock</a:t>
            </a:r>
          </a:p>
          <a:p>
            <a:r>
              <a:rPr lang="en-US" dirty="0"/>
              <a:t>Recommended over general semaphores when appropriate</a:t>
            </a:r>
          </a:p>
        </p:txBody>
      </p:sp>
    </p:spTree>
    <p:extLst>
      <p:ext uri="{BB962C8B-B14F-4D97-AF65-F5344CB8AC3E}">
        <p14:creationId xmlns:p14="http://schemas.microsoft.com/office/powerpoint/2010/main" val="343239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8133839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goodmcnt.c</a:t>
            </a:r>
            <a:r>
              <a:rPr lang="en-US" dirty="0">
                <a:latin typeface="Courier New"/>
                <a:cs typeface="Courier New"/>
              </a:rPr>
              <a:t>:</a:t>
            </a:r>
            <a:r>
              <a:rPr lang="en-US" dirty="0"/>
              <a:t> </a:t>
            </a:r>
            <a:r>
              <a:rPr lang="en-US" dirty="0" err="1"/>
              <a:t>Mutex</a:t>
            </a:r>
            <a:r>
              <a:rPr lang="en-US" dirty="0"/>
              <a:t> Synchronization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5904"/>
            <a:ext cx="8307388" cy="460496"/>
          </a:xfrm>
        </p:spPr>
        <p:txBody>
          <a:bodyPr/>
          <a:lstStyle/>
          <a:p>
            <a:r>
              <a:rPr lang="en-US" dirty="0"/>
              <a:t>Define and initialize a mutex for the shared variable </a:t>
            </a:r>
            <a:r>
              <a:rPr lang="en-US" dirty="0" err="1">
                <a:latin typeface="Courier New"/>
                <a:cs typeface="Courier New"/>
              </a:rPr>
              <a:t>cnt</a:t>
            </a:r>
            <a:r>
              <a:rPr lang="en-US" dirty="0">
                <a:latin typeface="Courier New"/>
                <a:cs typeface="Courier New"/>
              </a:rPr>
              <a:t>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353367" y="1796622"/>
            <a:ext cx="8485833" cy="125137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0;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pthread_mutex_t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mutex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pthread_mutex_init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(&amp;mutex, NULL); 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// No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special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attributes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018" y="3352800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Surround </a:t>
            </a:r>
            <a:r>
              <a:rPr lang="en-US" kern="0" dirty="0">
                <a:latin typeface="Calibri" pitchFamily="34" charset="0"/>
              </a:rPr>
              <a:t>critical section with </a:t>
            </a:r>
            <a:r>
              <a:rPr lang="en-US" i="1" kern="0" dirty="0">
                <a:latin typeface="Calibri" pitchFamily="34" charset="0"/>
              </a:rPr>
              <a:t>lock </a:t>
            </a:r>
            <a:r>
              <a:rPr lang="en-US" kern="0" dirty="0">
                <a:latin typeface="Calibri" pitchFamily="34" charset="0"/>
              </a:rPr>
              <a:t>and</a:t>
            </a:r>
            <a:r>
              <a:rPr lang="en-US" i="1" kern="0" dirty="0">
                <a:latin typeface="Calibri" pitchFamily="34" charset="0"/>
              </a:rPr>
              <a:t> unlock</a:t>
            </a:r>
            <a:r>
              <a:rPr lang="en-US" kern="0" dirty="0">
                <a:latin typeface="Calibri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373" y="3962400"/>
            <a:ext cx="4979276" cy="1524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8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(i = 0; i &lt; </a:t>
            </a:r>
            <a:r>
              <a:rPr lang="da-DK" sz="18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; i++) {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++;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pthread_mutex_unlock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3023585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2728" y="5117068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goodcnt.c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1427"/>
              </p:ext>
            </p:extLst>
          </p:nvPr>
        </p:nvGraphicFramePr>
        <p:xfrm>
          <a:off x="2770910" y="5464365"/>
          <a:ext cx="6096000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badcnt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goodcnt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goodmcnt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(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)</a:t>
                      </a:r>
                    </a:p>
                    <a:p>
                      <a:pPr algn="ctr"/>
                      <a:r>
                        <a:rPr lang="en-US" dirty="0"/>
                        <a:t>niters</a:t>
                      </a:r>
                      <a:r>
                        <a:rPr lang="en-US" baseline="0" dirty="0"/>
                        <a:t> = 10</a:t>
                      </a:r>
                      <a:r>
                        <a:rPr lang="en-US" baseline="30000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772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/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571340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Semaphores to Coordinate Access to Shared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676399"/>
            <a:ext cx="7896225" cy="4657725"/>
          </a:xfrm>
        </p:spPr>
        <p:txBody>
          <a:bodyPr/>
          <a:lstStyle/>
          <a:p>
            <a:r>
              <a:rPr lang="en-US" dirty="0"/>
              <a:t>Basic idea: Thread uses a semaphore operation to notify another thread that some condition has become true</a:t>
            </a:r>
          </a:p>
          <a:p>
            <a:pPr lvl="1"/>
            <a:r>
              <a:rPr lang="en-US" dirty="0"/>
              <a:t>Use counting semaphores to keep track of resource state.</a:t>
            </a:r>
          </a:p>
          <a:p>
            <a:pPr lvl="1"/>
            <a:r>
              <a:rPr lang="en-US" dirty="0"/>
              <a:t>Use binary semaphores to notify other threads.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Producer-Consumer Problem</a:t>
            </a:r>
          </a:p>
          <a:p>
            <a:pPr lvl="1"/>
            <a:r>
              <a:rPr lang="en-US" dirty="0"/>
              <a:t>Mediating interactions between processes that generate information and that then make use of that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213600" cy="573088"/>
          </a:xfrm>
        </p:spPr>
        <p:txBody>
          <a:bodyPr/>
          <a:lstStyle/>
          <a:p>
            <a:r>
              <a:rPr lang="en-US" dirty="0"/>
              <a:t>Producer-Consumer Problem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2709863"/>
            <a:ext cx="8729663" cy="414813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Common synchronization pattern: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Producer waits for empty </a:t>
            </a:r>
            <a:r>
              <a:rPr lang="en-US" b="1" i="1" dirty="0"/>
              <a:t>slot</a:t>
            </a:r>
            <a:r>
              <a:rPr lang="en-US" dirty="0"/>
              <a:t>, inserts item in buffer, and notifies consumer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Consumer waits for </a:t>
            </a:r>
            <a:r>
              <a:rPr lang="en-US" b="1" i="1" dirty="0"/>
              <a:t>item</a:t>
            </a:r>
            <a:r>
              <a:rPr lang="en-US" dirty="0"/>
              <a:t>, removes it from buffer, and notifies producer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Multimedia processing: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creates video frames, consumer renders them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Event-driven graphical user interfaces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detects mouse clicks, mouse movements, and keyboard hits and inserts corresponding events in buffer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 Consumer retrieves events from buffer and paints the display</a:t>
            </a:r>
          </a:p>
        </p:txBody>
      </p:sp>
      <p:sp>
        <p:nvSpPr>
          <p:cNvPr id="845829" name="Oval 5"/>
          <p:cNvSpPr>
            <a:spLocks noChangeArrowheads="1"/>
          </p:cNvSpPr>
          <p:nvPr/>
        </p:nvSpPr>
        <p:spPr bwMode="auto">
          <a:xfrm>
            <a:off x="1552575" y="1327150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producer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  <p:sp>
        <p:nvSpPr>
          <p:cNvPr id="845830" name="Text Box 6"/>
          <p:cNvSpPr txBox="1">
            <a:spLocks noChangeArrowheads="1"/>
          </p:cNvSpPr>
          <p:nvPr/>
        </p:nvSpPr>
        <p:spPr bwMode="auto">
          <a:xfrm>
            <a:off x="3686175" y="1600200"/>
            <a:ext cx="1219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shared</a:t>
            </a:r>
          </a:p>
          <a:p>
            <a:pPr algn="ctr"/>
            <a:r>
              <a:rPr lang="en-US" sz="1800">
                <a:latin typeface="+mn-lt"/>
              </a:rPr>
              <a:t>buffer</a:t>
            </a:r>
          </a:p>
        </p:txBody>
      </p:sp>
      <p:sp>
        <p:nvSpPr>
          <p:cNvPr id="845831" name="Line 7"/>
          <p:cNvSpPr>
            <a:spLocks noChangeShapeType="1"/>
          </p:cNvSpPr>
          <p:nvPr/>
        </p:nvSpPr>
        <p:spPr bwMode="auto">
          <a:xfrm flipV="1">
            <a:off x="27717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2" name="Line 8"/>
          <p:cNvSpPr>
            <a:spLocks noChangeShapeType="1"/>
          </p:cNvSpPr>
          <p:nvPr/>
        </p:nvSpPr>
        <p:spPr bwMode="auto">
          <a:xfrm flipV="1">
            <a:off x="49053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3" name="Oval 9"/>
          <p:cNvSpPr>
            <a:spLocks noChangeArrowheads="1"/>
          </p:cNvSpPr>
          <p:nvPr/>
        </p:nvSpPr>
        <p:spPr bwMode="auto">
          <a:xfrm>
            <a:off x="5819775" y="1330325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consumer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30872061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two semaphores: </a:t>
            </a:r>
            <a:r>
              <a:rPr lang="en-US" dirty="0">
                <a:latin typeface="Courier New"/>
                <a:cs typeface="Courier New"/>
              </a:rPr>
              <a:t>full</a:t>
            </a:r>
            <a:r>
              <a:rPr lang="en-US" dirty="0"/>
              <a:t> +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71775" y="2661462"/>
            <a:ext cx="3048000" cy="533400"/>
            <a:chOff x="2771775" y="1600200"/>
            <a:chExt cx="3048000" cy="53340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empty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83864" y="2069068"/>
            <a:ext cx="985071" cy="1495126"/>
            <a:chOff x="1676400" y="1981200"/>
            <a:chExt cx="985071" cy="1495126"/>
          </a:xfrm>
        </p:grpSpPr>
        <p:sp>
          <p:nvSpPr>
            <p:cNvPr id="10" name="TextBox 9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88889" y="4507468"/>
            <a:ext cx="3048000" cy="533400"/>
            <a:chOff x="2771775" y="1600200"/>
            <a:chExt cx="3048000" cy="533400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full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0978" y="3915074"/>
            <a:ext cx="985071" cy="1495126"/>
            <a:chOff x="1676400" y="1981200"/>
            <a:chExt cx="985071" cy="1495126"/>
          </a:xfrm>
        </p:grpSpPr>
        <p:sp>
          <p:nvSpPr>
            <p:cNvPr id="22" name="TextBox 21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26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4502" y="646112"/>
            <a:ext cx="8366098" cy="573088"/>
          </a:xfrm>
        </p:spPr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846851" name="Text Box 3"/>
          <p:cNvSpPr txBox="1">
            <a:spLocks noChangeArrowheads="1"/>
          </p:cNvSpPr>
          <p:nvPr/>
        </p:nvSpPr>
        <p:spPr bwMode="auto">
          <a:xfrm>
            <a:off x="360363" y="1676400"/>
            <a:ext cx="3509194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#define NITERS 5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*producer(void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void</a:t>
            </a:r>
            <a:r>
              <a:rPr lang="en-US" sz="1600" b="0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*consumer(void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shared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var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full;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sems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empty;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shared;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</p:txBody>
      </p:sp>
      <p:sp>
        <p:nvSpPr>
          <p:cNvPr id="846852" name="Text Box 4"/>
          <p:cNvSpPr txBox="1">
            <a:spLocks noChangeArrowheads="1"/>
          </p:cNvSpPr>
          <p:nvPr/>
        </p:nvSpPr>
        <p:spPr bwMode="auto">
          <a:xfrm>
            <a:off x="4191000" y="1773397"/>
            <a:ext cx="4875053" cy="443198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Initialize the semaphores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, 0, 1);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,  0, 0);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Create threads and wait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producer,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consumer,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return 0;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670141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8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8253582" cy="762000"/>
          </a:xfrm>
        </p:spPr>
        <p:txBody>
          <a:bodyPr/>
          <a:lstStyle/>
          <a:p>
            <a:r>
              <a:rPr lang="en-US" dirty="0"/>
              <a:t>Producer-Consumer on 1-element Buffer</a:t>
            </a:r>
          </a:p>
        </p:txBody>
      </p:sp>
      <p:sp>
        <p:nvSpPr>
          <p:cNvPr id="847875" name="Text Box 3"/>
          <p:cNvSpPr txBox="1">
            <a:spLocks noChangeArrowheads="1"/>
          </p:cNvSpPr>
          <p:nvPr/>
        </p:nvSpPr>
        <p:spPr bwMode="auto">
          <a:xfrm>
            <a:off x="474060" y="2514600"/>
            <a:ext cx="3632324" cy="393954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producer(void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Produce item */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printf("produced</a:t>
            </a:r>
            <a:r>
              <a:rPr lang="en-US" sz="1600" dirty="0">
                <a:latin typeface="Courier New" pitchFamily="49" charset="0"/>
              </a:rPr>
              <a:t> %</a:t>
            </a:r>
            <a:r>
              <a:rPr lang="en-US" sz="1600" dirty="0" err="1">
                <a:latin typeface="Courier New" pitchFamily="49" charset="0"/>
              </a:rPr>
              <a:t>d\n</a:t>
            </a:r>
            <a:r>
              <a:rPr lang="en-US" sz="1600" dirty="0">
                <a:latin typeface="Courier New" pitchFamily="49" charset="0"/>
              </a:rPr>
              <a:t>", </a:t>
            </a:r>
          </a:p>
          <a:p>
            <a:r>
              <a:rPr lang="en-US" sz="1600" dirty="0">
                <a:latin typeface="Courier New" pitchFamily="49" charset="0"/>
              </a:rPr>
              <a:t>            item);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Write item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 = item;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4343400" y="2514600"/>
            <a:ext cx="4495800" cy="34470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consumer(void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Read item from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Consume item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printf("consumed</a:t>
            </a:r>
            <a:r>
              <a:rPr lang="en-US" sz="1600" dirty="0">
                <a:latin typeface="Courier New" pitchFamily="49" charset="0"/>
              </a:rPr>
              <a:t> %d\n“, item);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365098" y="1383268"/>
            <a:ext cx="45004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Initially:</a:t>
            </a:r>
            <a:r>
              <a:rPr lang="en-US" b="0" dirty="0">
                <a:latin typeface="+mn-lt"/>
              </a:rPr>
              <a:t>  </a:t>
            </a:r>
            <a:r>
              <a:rPr lang="en-US" b="0" dirty="0">
                <a:latin typeface="Courier New"/>
                <a:cs typeface="Courier New"/>
              </a:rPr>
              <a:t>empty==1, full==0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2308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Producer Thread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2057400"/>
            <a:ext cx="244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Consumer Thread</a:t>
            </a:r>
          </a:p>
        </p:txBody>
      </p:sp>
    </p:spTree>
    <p:extLst>
      <p:ext uri="{BB962C8B-B14F-4D97-AF65-F5344CB8AC3E}">
        <p14:creationId xmlns:p14="http://schemas.microsoft.com/office/powerpoint/2010/main" val="1397374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Why 2 Semaphores for 1-Entry Buffer?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000125"/>
          </a:xfrm>
        </p:spPr>
        <p:txBody>
          <a:bodyPr/>
          <a:lstStyle/>
          <a:p>
            <a:r>
              <a:rPr lang="en-US" dirty="0"/>
              <a:t>Consider multiple producers &amp; multiple consumers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Producers will contend with each to get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  <a:p>
            <a:r>
              <a:rPr lang="en-US" dirty="0"/>
              <a:t>Consumers will contend with each other to get </a:t>
            </a:r>
            <a:r>
              <a:rPr lang="en-US" dirty="0">
                <a:latin typeface="Courier New"/>
                <a:cs typeface="Courier New"/>
              </a:rPr>
              <a:t>full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247900" y="2174671"/>
            <a:ext cx="4610100" cy="1796587"/>
            <a:chOff x="2247900" y="2174671"/>
            <a:chExt cx="4610100" cy="1796587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>
                  <a:latin typeface="+mn-lt"/>
                </a:rPr>
                <a:t>shared</a:t>
              </a:r>
            </a:p>
            <a:p>
              <a:pPr algn="ctr"/>
              <a:r>
                <a:rPr lang="en-US" sz="1800">
                  <a:latin typeface="+mn-lt"/>
                </a:rPr>
                <a:t>buffer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38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9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446162" y="5031700"/>
            <a:ext cx="2402190" cy="1140500"/>
            <a:chOff x="6446162" y="4082534"/>
            <a:chExt cx="2402190" cy="1140500"/>
          </a:xfrm>
        </p:grpSpPr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6455314" y="4484370"/>
              <a:ext cx="239303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>
                  <a:latin typeface="Courier New" pitchFamily="49" charset="0"/>
                </a:rPr>
                <a:t>item = </a:t>
              </a:r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46162" y="408253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Consumers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4060" y="5031700"/>
            <a:ext cx="2401018" cy="1133337"/>
            <a:chOff x="474060" y="4050268"/>
            <a:chExt cx="2401018" cy="1133337"/>
          </a:xfrm>
        </p:grpSpPr>
        <p:sp>
          <p:nvSpPr>
            <p:cNvPr id="50" name="Text Box 3"/>
            <p:cNvSpPr txBox="1">
              <a:spLocks noChangeArrowheads="1"/>
            </p:cNvSpPr>
            <p:nvPr/>
          </p:nvSpPr>
          <p:spPr bwMode="auto">
            <a:xfrm>
              <a:off x="474060" y="4444941"/>
              <a:ext cx="240101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 = item;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4060" y="4050268"/>
              <a:ext cx="1148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Producers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257800" y="5257800"/>
            <a:ext cx="985071" cy="738664"/>
            <a:chOff x="3943350" y="4859050"/>
            <a:chExt cx="985071" cy="738664"/>
          </a:xfrm>
        </p:grpSpPr>
        <p:sp>
          <p:nvSpPr>
            <p:cNvPr id="57" name="TextBox 56"/>
            <p:cNvSpPr txBox="1"/>
            <p:nvPr/>
          </p:nvSpPr>
          <p:spPr>
            <a:xfrm>
              <a:off x="4014020" y="522838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43350" y="485905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053529" y="5257800"/>
            <a:ext cx="985071" cy="738664"/>
            <a:chOff x="3943350" y="5615512"/>
            <a:chExt cx="985071" cy="738664"/>
          </a:xfrm>
        </p:grpSpPr>
        <p:sp>
          <p:nvSpPr>
            <p:cNvPr id="59" name="TextBox 58"/>
            <p:cNvSpPr txBox="1"/>
            <p:nvPr/>
          </p:nvSpPr>
          <p:spPr>
            <a:xfrm>
              <a:off x="4014020" y="598484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43350" y="561551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1937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13725" cy="1076325"/>
          </a:xfrm>
        </p:spPr>
        <p:txBody>
          <a:bodyPr/>
          <a:lstStyle/>
          <a:p>
            <a:r>
              <a:rPr lang="en-US" dirty="0"/>
              <a:t>Implemented using a shared buffer package called </a:t>
            </a:r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/>
              <a:t>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19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0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0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latin typeface="+mn-lt"/>
              </a:rPr>
              <a:t>0</a:t>
            </a:r>
            <a:endParaRPr lang="en-US" sz="1200"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  <p:extLst>
      <p:ext uri="{BB962C8B-B14F-4D97-AF65-F5344CB8AC3E}">
        <p14:creationId xmlns:p14="http://schemas.microsoft.com/office/powerpoint/2010/main" val="3071932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71601"/>
            <a:ext cx="8213725" cy="4962524"/>
          </a:xfrm>
        </p:spPr>
        <p:txBody>
          <a:bodyPr/>
          <a:lstStyle/>
          <a:p>
            <a:r>
              <a:rPr lang="en-US" dirty="0"/>
              <a:t>Store elements in array of size n</a:t>
            </a:r>
          </a:p>
          <a:p>
            <a:r>
              <a:rPr lang="en-US" dirty="0"/>
              <a:t>items: number of elements in buffer</a:t>
            </a:r>
          </a:p>
          <a:p>
            <a:r>
              <a:rPr lang="en-US" dirty="0"/>
              <a:t>Empty buffer:</a:t>
            </a:r>
          </a:p>
          <a:p>
            <a:pPr lvl="1"/>
            <a:r>
              <a:rPr lang="en-US" dirty="0"/>
              <a:t>front = rear</a:t>
            </a:r>
          </a:p>
          <a:p>
            <a:r>
              <a:rPr lang="en-US" dirty="0"/>
              <a:t>Nonempty buffer</a:t>
            </a:r>
          </a:p>
          <a:p>
            <a:pPr lvl="1"/>
            <a:r>
              <a:rPr lang="en-US" dirty="0"/>
              <a:t>rear: index of most recently inserted element</a:t>
            </a:r>
          </a:p>
          <a:p>
            <a:pPr lvl="1"/>
            <a:r>
              <a:rPr lang="en-US" dirty="0"/>
              <a:t>front: (index of next element to remove – 1) mod n</a:t>
            </a:r>
          </a:p>
          <a:p>
            <a:r>
              <a:rPr lang="en-US" dirty="0"/>
              <a:t>Initially: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4876800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590800" y="4800600"/>
            <a:ext cx="4343400" cy="361221"/>
            <a:chOff x="2590800" y="5562599"/>
            <a:chExt cx="4343400" cy="361221"/>
          </a:xfrm>
        </p:grpSpPr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79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81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8216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Operation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213725" cy="457199"/>
          </a:xfrm>
        </p:spPr>
        <p:txBody>
          <a:bodyPr/>
          <a:lstStyle/>
          <a:p>
            <a:r>
              <a:rPr lang="en-US" dirty="0"/>
              <a:t>Insert 7 elements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Remove 5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6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Remove 8 elements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19614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1600199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2598280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6500608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6067016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" name="Text Box 6"/>
          <p:cNvSpPr txBox="1">
            <a:spLocks noChangeArrowheads="1"/>
          </p:cNvSpPr>
          <p:nvPr/>
        </p:nvSpPr>
        <p:spPr bwMode="auto">
          <a:xfrm>
            <a:off x="5633424" y="32568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2" name="Text Box 6"/>
          <p:cNvSpPr txBox="1">
            <a:spLocks noChangeArrowheads="1"/>
          </p:cNvSpPr>
          <p:nvPr/>
        </p:nvSpPr>
        <p:spPr bwMode="auto">
          <a:xfrm>
            <a:off x="5199832" y="32568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4" name="Text Box 6"/>
          <p:cNvSpPr txBox="1">
            <a:spLocks noChangeArrowheads="1"/>
          </p:cNvSpPr>
          <p:nvPr/>
        </p:nvSpPr>
        <p:spPr bwMode="auto">
          <a:xfrm>
            <a:off x="4766240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4332648" y="32568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3899056" y="32568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91" name="Text Box 6"/>
          <p:cNvSpPr txBox="1">
            <a:spLocks noChangeArrowheads="1"/>
          </p:cNvSpPr>
          <p:nvPr/>
        </p:nvSpPr>
        <p:spPr bwMode="auto">
          <a:xfrm>
            <a:off x="3465464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3031872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762000" y="2895599"/>
            <a:ext cx="1447800" cy="914400"/>
            <a:chOff x="2438400" y="3429000"/>
            <a:chExt cx="1447800" cy="914400"/>
          </a:xfrm>
        </p:grpSpPr>
        <p:sp>
          <p:nvSpPr>
            <p:cNvPr id="97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98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99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100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01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102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5</a:t>
              </a:r>
            </a:p>
          </p:txBody>
        </p:sp>
      </p:grpSp>
      <p:sp>
        <p:nvSpPr>
          <p:cNvPr id="106" name="Text Box 6"/>
          <p:cNvSpPr txBox="1">
            <a:spLocks noChangeArrowheads="1"/>
          </p:cNvSpPr>
          <p:nvPr/>
        </p:nvSpPr>
        <p:spPr bwMode="auto">
          <a:xfrm>
            <a:off x="6500608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08" name="Text Box 6"/>
          <p:cNvSpPr txBox="1">
            <a:spLocks noChangeArrowheads="1"/>
          </p:cNvSpPr>
          <p:nvPr/>
        </p:nvSpPr>
        <p:spPr bwMode="auto">
          <a:xfrm>
            <a:off x="6067016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0" name="Text Box 6"/>
          <p:cNvSpPr txBox="1">
            <a:spLocks noChangeArrowheads="1"/>
          </p:cNvSpPr>
          <p:nvPr/>
        </p:nvSpPr>
        <p:spPr bwMode="auto">
          <a:xfrm>
            <a:off x="5633424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5199832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4" name="Text Box 6"/>
          <p:cNvSpPr txBox="1">
            <a:spLocks noChangeArrowheads="1"/>
          </p:cNvSpPr>
          <p:nvPr/>
        </p:nvSpPr>
        <p:spPr bwMode="auto">
          <a:xfrm>
            <a:off x="4766240" y="457200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6" name="Text Box 6"/>
          <p:cNvSpPr txBox="1">
            <a:spLocks noChangeArrowheads="1"/>
          </p:cNvSpPr>
          <p:nvPr/>
        </p:nvSpPr>
        <p:spPr bwMode="auto">
          <a:xfrm>
            <a:off x="4343400" y="4572000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8" name="Text Box 6"/>
          <p:cNvSpPr txBox="1">
            <a:spLocks noChangeArrowheads="1"/>
          </p:cNvSpPr>
          <p:nvPr/>
        </p:nvSpPr>
        <p:spPr bwMode="auto">
          <a:xfrm>
            <a:off x="3899056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04" name="Text Box 6"/>
          <p:cNvSpPr txBox="1">
            <a:spLocks noChangeArrowheads="1"/>
          </p:cNvSpPr>
          <p:nvPr/>
        </p:nvSpPr>
        <p:spPr bwMode="auto">
          <a:xfrm>
            <a:off x="2598280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21" name="Text Box 6"/>
          <p:cNvSpPr txBox="1">
            <a:spLocks noChangeArrowheads="1"/>
          </p:cNvSpPr>
          <p:nvPr/>
        </p:nvSpPr>
        <p:spPr bwMode="auto">
          <a:xfrm>
            <a:off x="3465464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24" name="Text Box 6"/>
          <p:cNvSpPr txBox="1">
            <a:spLocks noChangeArrowheads="1"/>
          </p:cNvSpPr>
          <p:nvPr/>
        </p:nvSpPr>
        <p:spPr bwMode="auto">
          <a:xfrm>
            <a:off x="3031872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762000" y="4190999"/>
            <a:ext cx="1447800" cy="914400"/>
            <a:chOff x="2438400" y="3429000"/>
            <a:chExt cx="1447800" cy="914400"/>
          </a:xfrm>
        </p:grpSpPr>
        <p:sp>
          <p:nvSpPr>
            <p:cNvPr id="127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128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29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130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31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132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5</a:t>
              </a:r>
            </a:p>
          </p:txBody>
        </p:sp>
      </p:grpSp>
      <p:sp>
        <p:nvSpPr>
          <p:cNvPr id="133" name="Text Box 6"/>
          <p:cNvSpPr txBox="1">
            <a:spLocks noChangeArrowheads="1"/>
          </p:cNvSpPr>
          <p:nvPr/>
        </p:nvSpPr>
        <p:spPr bwMode="auto">
          <a:xfrm>
            <a:off x="6500608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35" name="Text Box 6"/>
          <p:cNvSpPr txBox="1">
            <a:spLocks noChangeArrowheads="1"/>
          </p:cNvSpPr>
          <p:nvPr/>
        </p:nvSpPr>
        <p:spPr bwMode="auto">
          <a:xfrm>
            <a:off x="6067016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37" name="Text Box 6"/>
          <p:cNvSpPr txBox="1">
            <a:spLocks noChangeArrowheads="1"/>
          </p:cNvSpPr>
          <p:nvPr/>
        </p:nvSpPr>
        <p:spPr bwMode="auto">
          <a:xfrm>
            <a:off x="5633424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39" name="Text Box 6"/>
          <p:cNvSpPr txBox="1">
            <a:spLocks noChangeArrowheads="1"/>
          </p:cNvSpPr>
          <p:nvPr/>
        </p:nvSpPr>
        <p:spPr bwMode="auto">
          <a:xfrm>
            <a:off x="5199832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1" name="Text Box 6"/>
          <p:cNvSpPr txBox="1">
            <a:spLocks noChangeArrowheads="1"/>
          </p:cNvSpPr>
          <p:nvPr/>
        </p:nvSpPr>
        <p:spPr bwMode="auto">
          <a:xfrm>
            <a:off x="4766240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3" name="Text Box 6"/>
          <p:cNvSpPr txBox="1">
            <a:spLocks noChangeArrowheads="1"/>
          </p:cNvSpPr>
          <p:nvPr/>
        </p:nvSpPr>
        <p:spPr bwMode="auto">
          <a:xfrm>
            <a:off x="4332648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5" name="Text Box 6"/>
          <p:cNvSpPr txBox="1">
            <a:spLocks noChangeArrowheads="1"/>
          </p:cNvSpPr>
          <p:nvPr/>
        </p:nvSpPr>
        <p:spPr bwMode="auto">
          <a:xfrm>
            <a:off x="3899056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7" name="Text Box 6"/>
          <p:cNvSpPr txBox="1">
            <a:spLocks noChangeArrowheads="1"/>
          </p:cNvSpPr>
          <p:nvPr/>
        </p:nvSpPr>
        <p:spPr bwMode="auto">
          <a:xfrm>
            <a:off x="2598280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9" name="Text Box 6"/>
          <p:cNvSpPr txBox="1">
            <a:spLocks noChangeArrowheads="1"/>
          </p:cNvSpPr>
          <p:nvPr/>
        </p:nvSpPr>
        <p:spPr bwMode="auto">
          <a:xfrm>
            <a:off x="3465464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51" name="Text Box 6"/>
          <p:cNvSpPr txBox="1">
            <a:spLocks noChangeArrowheads="1"/>
          </p:cNvSpPr>
          <p:nvPr/>
        </p:nvSpPr>
        <p:spPr bwMode="auto">
          <a:xfrm>
            <a:off x="3031872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762000" y="5562599"/>
            <a:ext cx="1447800" cy="914400"/>
            <a:chOff x="2438400" y="3429000"/>
            <a:chExt cx="1447800" cy="914400"/>
          </a:xfrm>
        </p:grpSpPr>
        <p:sp>
          <p:nvSpPr>
            <p:cNvPr id="154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155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156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157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58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159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3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2590800" y="1543779"/>
            <a:ext cx="4343400" cy="361221"/>
            <a:chOff x="2590800" y="5562599"/>
            <a:chExt cx="4343400" cy="361221"/>
          </a:xfrm>
        </p:grpSpPr>
        <p:sp>
          <p:nvSpPr>
            <p:cNvPr id="181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82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83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184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185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186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87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188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189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190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590800" y="2839179"/>
            <a:ext cx="4343400" cy="361221"/>
            <a:chOff x="2590800" y="5562599"/>
            <a:chExt cx="4343400" cy="361221"/>
          </a:xfrm>
        </p:grpSpPr>
        <p:sp>
          <p:nvSpPr>
            <p:cNvPr id="192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93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94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195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196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197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98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199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200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201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2590800" y="4134579"/>
            <a:ext cx="4343400" cy="361221"/>
            <a:chOff x="2590800" y="5562599"/>
            <a:chExt cx="4343400" cy="361221"/>
          </a:xfrm>
        </p:grpSpPr>
        <p:sp>
          <p:nvSpPr>
            <p:cNvPr id="203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204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205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206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207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208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209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210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211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212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2590800" y="5506179"/>
            <a:ext cx="4343400" cy="361221"/>
            <a:chOff x="2590800" y="5562599"/>
            <a:chExt cx="4343400" cy="361221"/>
          </a:xfrm>
        </p:grpSpPr>
        <p:sp>
          <p:nvSpPr>
            <p:cNvPr id="214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215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216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217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218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219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220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221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222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223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659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Circular Buffer Code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23914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insert(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&gt;= n)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(++rear &gt;= n) rear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[rear] = v;</a:t>
            </a:r>
          </a:p>
          <a:p>
            <a:r>
              <a:rPr lang="en-US" sz="1600" dirty="0">
                <a:latin typeface="Courier New" pitchFamily="49" charset="0"/>
              </a:rPr>
              <a:t>   items++;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250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remove()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== 0)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(++front &gt;= n) front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 =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[front];</a:t>
            </a:r>
          </a:p>
          <a:p>
            <a:r>
              <a:rPr lang="en-US" sz="1600" dirty="0">
                <a:latin typeface="Courier New" pitchFamily="49" charset="0"/>
              </a:rPr>
              <a:t>   items--;</a:t>
            </a:r>
          </a:p>
          <a:p>
            <a:r>
              <a:rPr lang="en-US" sz="1600" dirty="0">
                <a:latin typeface="Courier New" pitchFamily="49" charset="0"/>
              </a:rPr>
              <a:t>   return v;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38200" y="1174377"/>
            <a:ext cx="4114800" cy="123110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items = front = rear =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610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3690936"/>
            <a:ext cx="8213725" cy="1762125"/>
          </a:xfrm>
        </p:spPr>
        <p:txBody>
          <a:bodyPr/>
          <a:lstStyle/>
          <a:p>
            <a:r>
              <a:rPr lang="en-US" dirty="0"/>
              <a:t>Requires a </a:t>
            </a:r>
            <a:r>
              <a:rPr lang="en-US" dirty="0" err="1"/>
              <a:t>mutex</a:t>
            </a:r>
            <a:r>
              <a:rPr lang="en-US" dirty="0"/>
              <a:t> and two counting semaphores: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mutex</a:t>
            </a:r>
            <a:r>
              <a:rPr lang="en-US" dirty="0"/>
              <a:t>: enforces mutually exclusive access to the buffer and counters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slots</a:t>
            </a:r>
            <a:r>
              <a:rPr lang="en-US" dirty="0"/>
              <a:t>: counts the available slots in the buffer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items</a:t>
            </a:r>
            <a:r>
              <a:rPr lang="en-US" dirty="0">
                <a:cs typeface="Courier New"/>
              </a:rPr>
              <a:t>: </a:t>
            </a:r>
            <a:r>
              <a:rPr lang="en-US" dirty="0"/>
              <a:t>counts the available items in the buffer</a:t>
            </a:r>
          </a:p>
          <a:p>
            <a:r>
              <a:rPr lang="en-US" dirty="0"/>
              <a:t>Makes use of general semaphores</a:t>
            </a:r>
          </a:p>
          <a:p>
            <a:pPr lvl="1"/>
            <a:r>
              <a:rPr lang="en-US" dirty="0"/>
              <a:t>Will range in value from 0 to 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2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3911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Declarations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1586298"/>
            <a:ext cx="8610600" cy="443198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#include "</a:t>
            </a:r>
            <a:r>
              <a:rPr lang="en-US" sz="1800" dirty="0" err="1">
                <a:latin typeface="Courier New" pitchFamily="49" charset="0"/>
              </a:rPr>
              <a:t>csapp.h</a:t>
            </a:r>
            <a:r>
              <a:rPr lang="en-US" sz="1800" dirty="0">
                <a:latin typeface="Courier New" pitchFamily="49" charset="0"/>
              </a:rPr>
              <a:t>”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typedef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</a:rPr>
              <a:t> {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;     /* Buffer array          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n;        /* Maximum number of slots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front;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[front+1 (mod n)] is first item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rear; 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[rear]   is last item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mutex</a:t>
            </a:r>
            <a:r>
              <a:rPr lang="en-US" sz="1800" dirty="0">
                <a:latin typeface="Courier New" pitchFamily="49" charset="0"/>
              </a:rPr>
              <a:t>;  /* Protects accesses to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slots;  /* Counts available slots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items;  /* Counts available items             */</a:t>
            </a:r>
          </a:p>
          <a:p>
            <a:r>
              <a:rPr lang="en-US" sz="1800" dirty="0">
                <a:latin typeface="Courier New" pitchFamily="49" charset="0"/>
              </a:rPr>
              <a:t>} 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sbuf_init(sbuf_t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n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sbuf_deinit(sbuf_t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sbuf_insert(sbuf_t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item);</a:t>
            </a:r>
          </a:p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sbuf_remove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6107668"/>
            <a:ext cx="77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sbuf.h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387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2074306"/>
            <a:ext cx="8763000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Create an empty, bounded, shared FIFO buffer with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slots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sbuf_init(sbuf_t</a:t>
            </a:r>
            <a:r>
              <a:rPr lang="en-US" sz="1600" dirty="0">
                <a:latin typeface="Courier New" pitchFamily="49" charset="0"/>
              </a:rPr>
              <a:t> *sp,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Calloc(n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sizeof(int</a:t>
            </a:r>
            <a:r>
              <a:rPr lang="en-US" sz="1600" dirty="0">
                <a:latin typeface="Courier New" pitchFamily="49" charset="0"/>
              </a:rPr>
              <a:t>)); 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;                  /* Buffer holds max of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items */</a:t>
            </a:r>
          </a:p>
          <a:p>
            <a:r>
              <a:rPr lang="en-US" sz="1600" dirty="0">
                <a:latin typeface="Courier New" pitchFamily="49" charset="0"/>
              </a:rPr>
              <a:t>    sp-&gt;front = sp-&gt;rear = 0;   /* Empty buffer </a:t>
            </a:r>
            <a:r>
              <a:rPr lang="en-US" sz="1600" dirty="0" err="1">
                <a:latin typeface="Courier New" pitchFamily="49" charset="0"/>
              </a:rPr>
              <a:t>iff</a:t>
            </a:r>
            <a:r>
              <a:rPr lang="en-US" sz="1600" dirty="0">
                <a:latin typeface="Courier New" pitchFamily="49" charset="0"/>
              </a:rPr>
              <a:t> front == rear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0, 1); /* Binary semaphore for locking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-&gt;slots, 0,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empty slots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-&gt;items, 0, 0);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zero items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/* Clean up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sbuf_deinit(sbuf_t</a:t>
            </a:r>
            <a:r>
              <a:rPr lang="en-US" sz="1600" dirty="0">
                <a:latin typeface="Courier New" pitchFamily="49" charset="0"/>
              </a:rPr>
              <a:t> *sp)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Free(sp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8225" y="61838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33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Initializing and </a:t>
            </a:r>
            <a:r>
              <a:rPr lang="en-US" dirty="0" err="1">
                <a:latin typeface="Calibri" pitchFamily="34" charset="0"/>
              </a:rPr>
              <a:t>deinitializing</a:t>
            </a:r>
            <a:r>
              <a:rPr lang="en-US" dirty="0">
                <a:latin typeface="Calibri" pitchFamily="34" charset="0"/>
              </a:rPr>
              <a:t>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0439604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2333666"/>
            <a:ext cx="7924800" cy="295465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Insert item onto the rear of shared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sbuf_insert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Wait for available slot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= 0;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-&gt;rear] = item;    /* Insert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Announce available item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0447" y="49646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195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Inserting an item into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19442433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2644" y="1985665"/>
            <a:ext cx="8324425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Remove and return the first item from buffer sp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sbuf_remove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Wait for available item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= 0;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-&gt;front];   /* Remove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Announce available slot */</a:t>
            </a:r>
          </a:p>
          <a:p>
            <a:r>
              <a:rPr lang="en-US" sz="1600" dirty="0">
                <a:latin typeface="Courier New" pitchFamily="49" charset="0"/>
              </a:rPr>
              <a:t>    return item;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3694" y="4800600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Removing an item from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4588566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program produce-</a:t>
            </a:r>
            <a:r>
              <a:rPr lang="en-US" dirty="0" err="1"/>
              <a:t>consume.c</a:t>
            </a:r>
            <a:r>
              <a:rPr lang="en-US" dirty="0"/>
              <a:t> in code directory</a:t>
            </a:r>
          </a:p>
          <a:p>
            <a:r>
              <a:rPr lang="en-US" dirty="0"/>
              <a:t>10-entry shared circular buffer</a:t>
            </a:r>
          </a:p>
          <a:p>
            <a:r>
              <a:rPr lang="en-US" dirty="0"/>
              <a:t>5 producers</a:t>
            </a:r>
          </a:p>
          <a:p>
            <a:pPr lvl="1"/>
            <a:r>
              <a:rPr lang="en-US" dirty="0"/>
              <a:t>Agent </a:t>
            </a:r>
            <a:r>
              <a:rPr lang="en-US" dirty="0" err="1"/>
              <a:t>i</a:t>
            </a:r>
            <a:r>
              <a:rPr lang="en-US" dirty="0"/>
              <a:t> generates numbers from 20*</a:t>
            </a:r>
            <a:r>
              <a:rPr lang="en-US" dirty="0" err="1"/>
              <a:t>i</a:t>
            </a:r>
            <a:r>
              <a:rPr lang="en-US" dirty="0"/>
              <a:t> to 20*</a:t>
            </a:r>
            <a:r>
              <a:rPr lang="en-US" dirty="0" err="1"/>
              <a:t>i</a:t>
            </a:r>
            <a:r>
              <a:rPr lang="en-US" dirty="0"/>
              <a:t> – 1.</a:t>
            </a:r>
          </a:p>
          <a:p>
            <a:pPr lvl="1"/>
            <a:r>
              <a:rPr lang="en-US" dirty="0"/>
              <a:t>Puts them in buffer</a:t>
            </a:r>
          </a:p>
          <a:p>
            <a:r>
              <a:rPr lang="en-US" dirty="0"/>
              <a:t>5 consumers</a:t>
            </a:r>
          </a:p>
          <a:p>
            <a:pPr lvl="1"/>
            <a:r>
              <a:rPr lang="en-US" dirty="0"/>
              <a:t>Each retrieves 20 elements from buffer</a:t>
            </a:r>
          </a:p>
          <a:p>
            <a:r>
              <a:rPr lang="en-US" dirty="0"/>
              <a:t>Main program</a:t>
            </a:r>
          </a:p>
          <a:p>
            <a:pPr lvl="1"/>
            <a:r>
              <a:rPr lang="en-US" dirty="0"/>
              <a:t>Makes sure each value between 0 and 99 retrieved once</a:t>
            </a:r>
          </a:p>
        </p:txBody>
      </p:sp>
    </p:spTree>
    <p:extLst>
      <p:ext uri="{BB962C8B-B14F-4D97-AF65-F5344CB8AC3E}">
        <p14:creationId xmlns:p14="http://schemas.microsoft.com/office/powerpoint/2010/main" val="32102555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Programmers need a clear model of how variables are shared by threads. </a:t>
            </a:r>
          </a:p>
          <a:p>
            <a:endParaRPr lang="en-US" dirty="0"/>
          </a:p>
          <a:p>
            <a:r>
              <a:rPr lang="en-US" dirty="0"/>
              <a:t>Variables shared by multiple threads must be protected to ensure mutually exclusive access.</a:t>
            </a:r>
          </a:p>
          <a:p>
            <a:endParaRPr lang="en-US" dirty="0"/>
          </a:p>
          <a:p>
            <a:r>
              <a:rPr lang="en-US" dirty="0"/>
              <a:t>Semaphores are a fundamental mechanism for enforcing mutual exclusion</a:t>
            </a:r>
          </a:p>
          <a:p>
            <a:pPr lvl="1"/>
            <a:r>
              <a:rPr lang="en-US" dirty="0"/>
              <a:t>And can also support producer-consumer synchronization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178336" y="318129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24159" y="3200400"/>
            <a:ext cx="2595683" cy="2807534"/>
            <a:chOff x="615315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15315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17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/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156081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14" y="435678"/>
            <a:ext cx="8634582" cy="762000"/>
          </a:xfrm>
        </p:spPr>
        <p:txBody>
          <a:bodyPr/>
          <a:lstStyle/>
          <a:p>
            <a:r>
              <a:rPr lang="en-US"/>
              <a:t>Shared Variables in Threaded C Programs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57" y="1257300"/>
            <a:ext cx="8307387" cy="5143500"/>
          </a:xfrm>
        </p:spPr>
        <p:txBody>
          <a:bodyPr/>
          <a:lstStyle/>
          <a:p>
            <a:r>
              <a:rPr lang="en-US" dirty="0"/>
              <a:t>Question: Which variables  in a threaded C program are shared?</a:t>
            </a:r>
          </a:p>
          <a:p>
            <a:pPr lvl="1"/>
            <a:r>
              <a:rPr lang="en-US" dirty="0"/>
              <a:t>The answer is not as simple as “</a:t>
            </a:r>
            <a:r>
              <a:rPr lang="en-US" i="1" dirty="0"/>
              <a:t>global variables are shared</a:t>
            </a:r>
            <a:r>
              <a:rPr lang="en-US" dirty="0"/>
              <a:t>” and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stack variables are private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i="1" dirty="0" err="1"/>
              <a:t>Def</a:t>
            </a:r>
            <a:r>
              <a:rPr lang="en-US" i="1" dirty="0"/>
              <a:t>:</a:t>
            </a:r>
            <a:r>
              <a:rPr lang="en-US" dirty="0"/>
              <a:t>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</a:t>
            </a:r>
            <a:r>
              <a:rPr lang="en-US" i="1" dirty="0"/>
              <a:t>shared </a:t>
            </a:r>
            <a:r>
              <a:rPr lang="en-US" dirty="0"/>
              <a:t>if and only if multiple threads reference some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Requires answers to the following questions:</a:t>
            </a:r>
          </a:p>
          <a:p>
            <a:pPr lvl="1"/>
            <a:r>
              <a:rPr lang="en-US" dirty="0"/>
              <a:t>What is the memory model for threads?</a:t>
            </a:r>
          </a:p>
          <a:p>
            <a:pPr lvl="1"/>
            <a:r>
              <a:rPr lang="en-US" dirty="0"/>
              <a:t>How are instances of variables mapped to memory?</a:t>
            </a:r>
          </a:p>
          <a:p>
            <a:pPr lvl="1"/>
            <a:r>
              <a:rPr lang="en-US" dirty="0"/>
              <a:t>How many threads might reference each of these instances?</a:t>
            </a: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95003" y="3562598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014354" y="3726873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1881" y="3728852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Conceptual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2345861"/>
          </a:xfrm>
        </p:spPr>
        <p:txBody>
          <a:bodyPr/>
          <a:lstStyle/>
          <a:p>
            <a:r>
              <a:rPr lang="en-US" dirty="0"/>
              <a:t>Multiple threads run within the context of a single process</a:t>
            </a:r>
          </a:p>
          <a:p>
            <a:r>
              <a:rPr lang="en-US" dirty="0"/>
              <a:t>Each thread has its own separate thread context</a:t>
            </a:r>
          </a:p>
          <a:p>
            <a:pPr lvl="1"/>
            <a:r>
              <a:rPr lang="en-US" sz="1600" dirty="0"/>
              <a:t>Thread ID, stack, stack pointer, PC, condition codes, and GP registers</a:t>
            </a:r>
          </a:p>
          <a:p>
            <a:r>
              <a:rPr lang="en-US" dirty="0"/>
              <a:t>All threads share the remaining process context</a:t>
            </a:r>
          </a:p>
          <a:p>
            <a:pPr lvl="1"/>
            <a:r>
              <a:rPr lang="en-US" sz="1600" dirty="0"/>
              <a:t>Code, data, heap, and shared library segments of the process virtual address space</a:t>
            </a:r>
          </a:p>
          <a:p>
            <a:pPr lvl="1"/>
            <a:r>
              <a:rPr lang="en-US" sz="1600" dirty="0"/>
              <a:t>Open files and installed handlers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1412" y="494603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" name="Rectangle 12"/>
          <p:cNvSpPr>
            <a:spLocks noChangeAspect="1" noChangeArrowheads="1"/>
          </p:cNvSpPr>
          <p:nvPr/>
        </p:nvSpPr>
        <p:spPr bwMode="auto">
          <a:xfrm>
            <a:off x="434563" y="4334845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17737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62173" y="4083811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2963" y="4650609"/>
            <a:ext cx="2232025" cy="1686361"/>
            <a:chOff x="5946775" y="4650609"/>
            <a:chExt cx="2232025" cy="1686361"/>
          </a:xfrm>
        </p:grpSpPr>
        <p:sp>
          <p:nvSpPr>
            <p:cNvPr id="8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9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0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2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4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5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223885" y="496514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247036" y="4349192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630211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19988</TotalTime>
  <Words>6018</Words>
  <Application>Microsoft Office PowerPoint</Application>
  <PresentationFormat>On-screen Show (4:3)</PresentationFormat>
  <Paragraphs>1550</Paragraphs>
  <Slides>59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Arial</vt:lpstr>
      <vt:lpstr>Arial Narrow</vt:lpstr>
      <vt:lpstr>Calibri</vt:lpstr>
      <vt:lpstr>Courier New</vt:lpstr>
      <vt:lpstr>Gill Sans MT</vt:lpstr>
      <vt:lpstr>Gill Sans MT Condensed</vt:lpstr>
      <vt:lpstr>Menlo-Regular</vt:lpstr>
      <vt:lpstr>Times New Roman</vt:lpstr>
      <vt:lpstr>Wingdings</vt:lpstr>
      <vt:lpstr>Wingdings 2</vt:lpstr>
      <vt:lpstr>template2007</vt:lpstr>
      <vt:lpstr>PowerPoint Presentation</vt:lpstr>
      <vt:lpstr>Synchronization: Basics  14-513/18-613: Computer Systems 25th Lecture, July 21, 2020</vt:lpstr>
      <vt:lpstr>Today</vt:lpstr>
      <vt:lpstr>Traditional View of a Process</vt:lpstr>
      <vt:lpstr>Alternate View of a Process</vt:lpstr>
      <vt:lpstr>A Process With Multiple Threads</vt:lpstr>
      <vt:lpstr>Today</vt:lpstr>
      <vt:lpstr>Shared Variables in Threaded C Programs</vt:lpstr>
      <vt:lpstr>Threads Memory Model: Conceptual</vt:lpstr>
      <vt:lpstr>Threads Memory Model: Actual</vt:lpstr>
      <vt:lpstr>Example Program to Illustrate Sharing</vt:lpstr>
      <vt:lpstr>Mapping Variable Instances to Memory</vt:lpstr>
      <vt:lpstr>Mapping Variable Instances to Memory</vt:lpstr>
      <vt:lpstr>Shared Variable Analysis</vt:lpstr>
      <vt:lpstr>Shared Variable Analysis</vt:lpstr>
      <vt:lpstr>Synchronizing Threads  </vt:lpstr>
      <vt:lpstr>badcnt.c: Improper Synchronization</vt:lpstr>
      <vt:lpstr>Assembly Code for Counter Loop</vt:lpstr>
      <vt:lpstr>Concurrent Execution</vt:lpstr>
      <vt:lpstr>Concurrent Execution</vt:lpstr>
      <vt:lpstr>Concurrent Execution (cont)</vt:lpstr>
      <vt:lpstr>Concurrent Execution (cont)</vt:lpstr>
      <vt:lpstr>Progress Graphs</vt:lpstr>
      <vt:lpstr>Trajectories in Progress Graphs</vt:lpstr>
      <vt:lpstr>Trajectories in Progress Graphs</vt:lpstr>
      <vt:lpstr>Critical Sections and Unsafe Regions</vt:lpstr>
      <vt:lpstr>Critical Sections and Unsafe Regions</vt:lpstr>
      <vt:lpstr>badcnt.c: Improper Synchronization</vt:lpstr>
      <vt:lpstr>Enforcing Mutual Exclusion</vt:lpstr>
      <vt:lpstr>Semaphores</vt:lpstr>
      <vt:lpstr>Semaphores</vt:lpstr>
      <vt:lpstr>C Semaphore Operations</vt:lpstr>
      <vt:lpstr>badcnt.c: Improper Synchronization</vt:lpstr>
      <vt:lpstr>Using Semaphores for Mutual Exclusion</vt:lpstr>
      <vt:lpstr>goodcnt.c: Proper Synchronization</vt:lpstr>
      <vt:lpstr>Why Mutexes Work</vt:lpstr>
      <vt:lpstr>Why Mutexes Work</vt:lpstr>
      <vt:lpstr>Why Mutexes Work</vt:lpstr>
      <vt:lpstr>Why Mutexes Work</vt:lpstr>
      <vt:lpstr>Enforcing Mutual Exclusion</vt:lpstr>
      <vt:lpstr>goodmcnt.c: Mutex Synchronization</vt:lpstr>
      <vt:lpstr>Today</vt:lpstr>
      <vt:lpstr>Using Semaphores to Coordinate Access to Shared Resources</vt:lpstr>
      <vt:lpstr>Producer-Consumer Problem</vt:lpstr>
      <vt:lpstr>Producer-Consumer on 1-element Buffer</vt:lpstr>
      <vt:lpstr>Producer-Consumer on 1-element Buffer</vt:lpstr>
      <vt:lpstr>Producer-Consumer on 1-element Buffer</vt:lpstr>
      <vt:lpstr>Why 2 Semaphores for 1-Entry Buffer?</vt:lpstr>
      <vt:lpstr>Producer-Consumer on an n-element Buffer</vt:lpstr>
      <vt:lpstr>Circular Buffer (n = 10)</vt:lpstr>
      <vt:lpstr>Circular Buffer Operation (n = 10)</vt:lpstr>
      <vt:lpstr>Sequential Circular Buffer Code</vt:lpstr>
      <vt:lpstr>Producer-Consumer on an n-element Buffer</vt:lpstr>
      <vt:lpstr>sbuf Package - Declarations</vt:lpstr>
      <vt:lpstr>sbuf Package - Implementation</vt:lpstr>
      <vt:lpstr>sbuf Package - Implementation</vt:lpstr>
      <vt:lpstr>sbuf Package - Implementation</vt:lpstr>
      <vt:lpstr>Demonstration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902</cp:revision>
  <cp:lastPrinted>2017-11-15T16:33:20Z</cp:lastPrinted>
  <dcterms:created xsi:type="dcterms:W3CDTF">2012-11-19T20:19:50Z</dcterms:created>
  <dcterms:modified xsi:type="dcterms:W3CDTF">2020-07-22T00:33:00Z</dcterms:modified>
</cp:coreProperties>
</file>