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605" r:id="rId2"/>
    <p:sldId id="542" r:id="rId3"/>
    <p:sldId id="1576" r:id="rId4"/>
    <p:sldId id="1584" r:id="rId5"/>
    <p:sldId id="1470" r:id="rId6"/>
    <p:sldId id="1472" r:id="rId7"/>
    <p:sldId id="1559" r:id="rId8"/>
    <p:sldId id="1560" r:id="rId9"/>
    <p:sldId id="1561" r:id="rId10"/>
    <p:sldId id="1562" r:id="rId11"/>
    <p:sldId id="1563" r:id="rId12"/>
    <p:sldId id="1473" r:id="rId13"/>
    <p:sldId id="1474" r:id="rId14"/>
    <p:sldId id="1475" r:id="rId15"/>
    <p:sldId id="1476" r:id="rId16"/>
    <p:sldId id="1555" r:id="rId17"/>
    <p:sldId id="1527" r:id="rId18"/>
    <p:sldId id="1606" r:id="rId19"/>
    <p:sldId id="1566" r:id="rId20"/>
    <p:sldId id="1538" r:id="rId21"/>
    <p:sldId id="1540" r:id="rId22"/>
    <p:sldId id="1541" r:id="rId23"/>
    <p:sldId id="1542" r:id="rId24"/>
    <p:sldId id="1543" r:id="rId25"/>
    <p:sldId id="1544" r:id="rId26"/>
    <p:sldId id="1545" r:id="rId27"/>
    <p:sldId id="1546" r:id="rId28"/>
    <p:sldId id="1577" r:id="rId29"/>
    <p:sldId id="1582" r:id="rId30"/>
    <p:sldId id="1580" r:id="rId31"/>
    <p:sldId id="1581" r:id="rId32"/>
    <p:sldId id="1549" r:id="rId33"/>
    <p:sldId id="1488" r:id="rId34"/>
    <p:sldId id="1489" r:id="rId35"/>
    <p:sldId id="1532" r:id="rId36"/>
    <p:sldId id="1490" r:id="rId37"/>
    <p:sldId id="1491" r:id="rId38"/>
    <p:sldId id="1607" r:id="rId39"/>
    <p:sldId id="1567" r:id="rId40"/>
    <p:sldId id="1602" r:id="rId41"/>
    <p:sldId id="1603" r:id="rId42"/>
    <p:sldId id="1564" r:id="rId43"/>
    <p:sldId id="1570" r:id="rId44"/>
    <p:sldId id="1565" r:id="rId45"/>
    <p:sldId id="1571" r:id="rId46"/>
    <p:sldId id="1572" r:id="rId47"/>
    <p:sldId id="1573" r:id="rId48"/>
    <p:sldId id="1574" r:id="rId49"/>
    <p:sldId id="1608" r:id="rId50"/>
    <p:sldId id="1528" r:id="rId51"/>
    <p:sldId id="1609" r:id="rId52"/>
    <p:sldId id="1512" r:id="rId53"/>
    <p:sldId id="1513" r:id="rId54"/>
    <p:sldId id="1514" r:id="rId55"/>
    <p:sldId id="1505" r:id="rId56"/>
    <p:sldId id="1515" r:id="rId57"/>
    <p:sldId id="1578" r:id="rId58"/>
    <p:sldId id="1554" r:id="rId59"/>
    <p:sldId id="1551" r:id="rId60"/>
    <p:sldId id="1539" r:id="rId61"/>
    <p:sldId id="1558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90000"/>
    <a:srgbClr val="993300"/>
    <a:srgbClr val="CC3300"/>
    <a:srgbClr val="FF0000"/>
    <a:srgbClr val="D5F1CF"/>
    <a:srgbClr val="F1C7C7"/>
    <a:srgbClr val="F6F5BD"/>
    <a:srgbClr val="EBAFAF"/>
    <a:srgbClr val="AC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4" autoAdjust="0"/>
    <p:restoredTop sz="93538" autoAdjust="0"/>
  </p:normalViewPr>
  <p:slideViewPr>
    <p:cSldViewPr snapToObjects="1">
      <p:cViewPr varScale="1">
        <p:scale>
          <a:sx n="93" d="100"/>
          <a:sy n="93" d="100"/>
        </p:scale>
        <p:origin x="738" y="51"/>
      </p:cViewPr>
      <p:guideLst>
        <p:guide orient="horz" pos="672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3" d="100"/>
        <a:sy n="103" d="100"/>
      </p:scale>
      <p:origin x="0" y="51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9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7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380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343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public/code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Hierarchy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2075"/>
            <a:ext cx="8899525" cy="5267325"/>
          </a:xfrm>
        </p:spPr>
        <p:txBody>
          <a:bodyPr/>
          <a:lstStyle/>
          <a:p>
            <a:r>
              <a:rPr lang="en-US" dirty="0"/>
              <a:t>All files are organized as a hierarchy anchored by root directory named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/>
              <a:t> (slash)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Kernel maintains </a:t>
            </a:r>
            <a:r>
              <a:rPr lang="en-US" i="1" dirty="0"/>
              <a:t>current working directory (</a:t>
            </a:r>
            <a:r>
              <a:rPr lang="en-US" i="1" dirty="0" err="1"/>
              <a:t>cwd</a:t>
            </a:r>
            <a:r>
              <a:rPr lang="en-US" i="1" dirty="0"/>
              <a:t>) </a:t>
            </a:r>
            <a:r>
              <a:rPr lang="en-US" dirty="0"/>
              <a:t>for each process</a:t>
            </a:r>
          </a:p>
          <a:p>
            <a:pPr lvl="1"/>
            <a:r>
              <a:rPr lang="en-US" dirty="0"/>
              <a:t>Modified using the </a:t>
            </a:r>
            <a:r>
              <a:rPr lang="en-US" b="1" dirty="0">
                <a:latin typeface="Courier New"/>
                <a:cs typeface="Courier New"/>
              </a:rPr>
              <a:t>cd</a:t>
            </a:r>
            <a:r>
              <a:rPr lang="en-US" dirty="0"/>
              <a:t> command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62400" y="22098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29337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29337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35814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35814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35814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bryant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35814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35814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44196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44196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53002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25483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25483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25483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25483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25483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32722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32722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39199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32722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32722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32722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32722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32722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39199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39199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39199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47581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44196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hello.c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704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1914525"/>
          </a:xfrm>
        </p:spPr>
        <p:txBody>
          <a:bodyPr/>
          <a:lstStyle/>
          <a:p>
            <a:r>
              <a:rPr lang="en-US" dirty="0"/>
              <a:t>Locations of files in the hierarchy denoted by </a:t>
            </a:r>
            <a:r>
              <a:rPr lang="en-US" i="1" dirty="0"/>
              <a:t>pathnames</a:t>
            </a:r>
          </a:p>
          <a:p>
            <a:pPr lvl="1"/>
            <a:r>
              <a:rPr lang="en-US" i="1" dirty="0"/>
              <a:t>Absolute pathname </a:t>
            </a:r>
            <a:r>
              <a:rPr lang="en-US" dirty="0"/>
              <a:t>starts with ‘/’ and denotes path from root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i="1" dirty="0">
                <a:latin typeface="+mn-lt"/>
                <a:cs typeface="Courier New"/>
              </a:rPr>
              <a:t>Relative pathname </a:t>
            </a:r>
            <a:r>
              <a:rPr lang="en-US" dirty="0">
                <a:latin typeface="+mn-lt"/>
                <a:cs typeface="Courier New"/>
              </a:rPr>
              <a:t>denotes path from current working directory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../home/</a:t>
            </a:r>
            <a:r>
              <a:rPr lang="en-US" b="1" dirty="0" err="1">
                <a:latin typeface="Courier New"/>
                <a:cs typeface="Courier New"/>
              </a:rPr>
              <a:t>droh</a:t>
            </a:r>
            <a:r>
              <a:rPr lang="en-US" b="1" dirty="0">
                <a:latin typeface="Courier New"/>
                <a:cs typeface="Courier New"/>
              </a:rPr>
              <a:t>/</a:t>
            </a:r>
            <a:r>
              <a:rPr lang="en-US" b="1" dirty="0" err="1">
                <a:latin typeface="Courier New"/>
                <a:cs typeface="Courier New"/>
              </a:rPr>
              <a:t>hello.c</a:t>
            </a: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3962400" y="35052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74353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143000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dev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376835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etc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457480" y="42291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home/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095211" y="42291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usr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74353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bash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143000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tty1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957514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group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734150" y="4876800"/>
            <a:ext cx="923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passwd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29550" y="4876800"/>
            <a:ext cx="80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ourier New"/>
                <a:cs typeface="Courier New"/>
              </a:rPr>
              <a:t>droh</a:t>
            </a:r>
            <a:r>
              <a:rPr lang="en-US" sz="1600" dirty="0">
                <a:latin typeface="Courier New"/>
                <a:cs typeface="Courier New"/>
              </a:rPr>
              <a:t>/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897019" y="48768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bryant</a:t>
            </a:r>
            <a:r>
              <a:rPr lang="en-US" sz="1600" dirty="0">
                <a:solidFill>
                  <a:srgbClr val="3333CC"/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096000" y="4876800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include/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781011" y="48768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bin/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638800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stdio.h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842576" y="5715000"/>
            <a:ext cx="55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vim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875661" y="5715000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sys/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29400" y="6595646"/>
            <a:ext cx="1169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unistd.h</a:t>
            </a:r>
            <a:endParaRPr lang="en-US" sz="1600" dirty="0">
              <a:latin typeface="Courier New"/>
              <a:cs typeface="Courier New"/>
            </a:endParaRPr>
          </a:p>
        </p:txBody>
      </p:sp>
      <p:cxnSp>
        <p:nvCxnSpPr>
          <p:cNvPr id="133" name="Straight Connector 132"/>
          <p:cNvCxnSpPr>
            <a:stCxn id="115" idx="2"/>
            <a:endCxn id="116" idx="0"/>
          </p:cNvCxnSpPr>
          <p:nvPr/>
        </p:nvCxnSpPr>
        <p:spPr bwMode="auto">
          <a:xfrm flipH="1">
            <a:off x="512948" y="3843754"/>
            <a:ext cx="360335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>
            <a:stCxn id="115" idx="2"/>
            <a:endCxn id="117" idx="0"/>
          </p:cNvCxnSpPr>
          <p:nvPr/>
        </p:nvCxnSpPr>
        <p:spPr bwMode="auto">
          <a:xfrm flipH="1">
            <a:off x="1481595" y="3843754"/>
            <a:ext cx="2634704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>
            <a:stCxn id="115" idx="2"/>
            <a:endCxn id="118" idx="0"/>
          </p:cNvCxnSpPr>
          <p:nvPr/>
        </p:nvCxnSpPr>
        <p:spPr bwMode="auto">
          <a:xfrm flipH="1">
            <a:off x="2715430" y="3843754"/>
            <a:ext cx="1400869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115" idx="2"/>
            <a:endCxn id="119" idx="0"/>
          </p:cNvCxnSpPr>
          <p:nvPr/>
        </p:nvCxnSpPr>
        <p:spPr bwMode="auto">
          <a:xfrm>
            <a:off x="4116299" y="3843754"/>
            <a:ext cx="741341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>
            <a:stCxn id="115" idx="2"/>
            <a:endCxn id="120" idx="0"/>
          </p:cNvCxnSpPr>
          <p:nvPr/>
        </p:nvCxnSpPr>
        <p:spPr bwMode="auto">
          <a:xfrm>
            <a:off x="4116299" y="3843754"/>
            <a:ext cx="3317507" cy="3853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137"/>
          <p:cNvCxnSpPr>
            <a:stCxn id="119" idx="2"/>
            <a:endCxn id="125" idx="0"/>
          </p:cNvCxnSpPr>
          <p:nvPr/>
        </p:nvCxnSpPr>
        <p:spPr bwMode="auto">
          <a:xfrm flipH="1">
            <a:off x="4429710" y="4567654"/>
            <a:ext cx="42793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119" idx="2"/>
            <a:endCxn id="126" idx="0"/>
          </p:cNvCxnSpPr>
          <p:nvPr/>
        </p:nvCxnSpPr>
        <p:spPr bwMode="auto">
          <a:xfrm>
            <a:off x="4857640" y="4567654"/>
            <a:ext cx="56267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139"/>
          <p:cNvCxnSpPr>
            <a:stCxn id="125" idx="2"/>
          </p:cNvCxnSpPr>
          <p:nvPr/>
        </p:nvCxnSpPr>
        <p:spPr bwMode="auto">
          <a:xfrm>
            <a:off x="4429710" y="5215354"/>
            <a:ext cx="0" cy="5377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Connector 140"/>
          <p:cNvCxnSpPr>
            <a:stCxn id="116" idx="2"/>
            <a:endCxn id="121" idx="0"/>
          </p:cNvCxnSpPr>
          <p:nvPr/>
        </p:nvCxnSpPr>
        <p:spPr bwMode="auto">
          <a:xfrm>
            <a:off x="512948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>
            <a:stCxn id="117" idx="2"/>
            <a:endCxn id="122" idx="0"/>
          </p:cNvCxnSpPr>
          <p:nvPr/>
        </p:nvCxnSpPr>
        <p:spPr bwMode="auto">
          <a:xfrm>
            <a:off x="1481595" y="4567654"/>
            <a:ext cx="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>
            <a:stCxn id="118" idx="2"/>
            <a:endCxn id="123" idx="0"/>
          </p:cNvCxnSpPr>
          <p:nvPr/>
        </p:nvCxnSpPr>
        <p:spPr bwMode="auto">
          <a:xfrm flipH="1">
            <a:off x="2357674" y="4567654"/>
            <a:ext cx="357756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>
            <a:stCxn id="118" idx="2"/>
            <a:endCxn id="124" idx="0"/>
          </p:cNvCxnSpPr>
          <p:nvPr/>
        </p:nvCxnSpPr>
        <p:spPr bwMode="auto">
          <a:xfrm>
            <a:off x="2715430" y="4567654"/>
            <a:ext cx="480445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>
            <a:stCxn id="120" idx="2"/>
            <a:endCxn id="127" idx="0"/>
          </p:cNvCxnSpPr>
          <p:nvPr/>
        </p:nvCxnSpPr>
        <p:spPr bwMode="auto">
          <a:xfrm flipH="1">
            <a:off x="6680856" y="4567654"/>
            <a:ext cx="75295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20" idx="2"/>
            <a:endCxn id="128" idx="0"/>
          </p:cNvCxnSpPr>
          <p:nvPr/>
        </p:nvCxnSpPr>
        <p:spPr bwMode="auto">
          <a:xfrm>
            <a:off x="7433806" y="4567654"/>
            <a:ext cx="685800" cy="3091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>
            <a:stCxn id="127" idx="2"/>
            <a:endCxn id="129" idx="0"/>
          </p:cNvCxnSpPr>
          <p:nvPr/>
        </p:nvCxnSpPr>
        <p:spPr bwMode="auto">
          <a:xfrm flipH="1">
            <a:off x="6162091" y="5215354"/>
            <a:ext cx="518765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>
            <a:stCxn id="127" idx="2"/>
            <a:endCxn id="131" idx="0"/>
          </p:cNvCxnSpPr>
          <p:nvPr/>
        </p:nvCxnSpPr>
        <p:spPr bwMode="auto">
          <a:xfrm>
            <a:off x="6680856" y="5215354"/>
            <a:ext cx="533400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>
            <a:stCxn id="128" idx="2"/>
            <a:endCxn id="130" idx="0"/>
          </p:cNvCxnSpPr>
          <p:nvPr/>
        </p:nvCxnSpPr>
        <p:spPr bwMode="auto">
          <a:xfrm flipH="1">
            <a:off x="8119605" y="5215354"/>
            <a:ext cx="1" cy="499646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>
            <a:stCxn id="131" idx="2"/>
            <a:endCxn id="132" idx="0"/>
          </p:cNvCxnSpPr>
          <p:nvPr/>
        </p:nvCxnSpPr>
        <p:spPr bwMode="auto">
          <a:xfrm>
            <a:off x="7214256" y="6053554"/>
            <a:ext cx="0" cy="54209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TextBox 150"/>
          <p:cNvSpPr txBox="1"/>
          <p:nvPr/>
        </p:nvSpPr>
        <p:spPr>
          <a:xfrm>
            <a:off x="3906419" y="5715000"/>
            <a:ext cx="1046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hello.c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7506" y="3474422"/>
            <a:ext cx="24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+mn-lt"/>
                <a:cs typeface="Courier New"/>
              </a:rPr>
              <a:t>cwd</a:t>
            </a:r>
            <a:r>
              <a:rPr lang="en-US" sz="1800" dirty="0">
                <a:latin typeface="+mn-lt"/>
                <a:cs typeface="Courier New"/>
              </a:rPr>
              <a:t>: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urier New"/>
                <a:cs typeface="Courier New"/>
              </a:rPr>
              <a:t>/home/</a:t>
            </a:r>
            <a:r>
              <a:rPr lang="en-US" sz="1800" dirty="0" err="1">
                <a:solidFill>
                  <a:schemeClr val="accent2"/>
                </a:solidFill>
                <a:latin typeface="Courier New"/>
                <a:cs typeface="Courier New"/>
              </a:rPr>
              <a:t>bryant</a:t>
            </a:r>
            <a:endParaRPr lang="en-US" sz="1800" dirty="0">
              <a:solidFill>
                <a:schemeClr val="accent2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992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286" y="493712"/>
            <a:ext cx="6496050" cy="573088"/>
          </a:xfrm>
        </p:spPr>
        <p:txBody>
          <a:bodyPr/>
          <a:lstStyle/>
          <a:p>
            <a:r>
              <a:rPr lang="en-US"/>
              <a:t>Opening Files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52562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Opening a file informs the kernel that you are getting ready to access that file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a small identifying integer </a:t>
            </a:r>
            <a:r>
              <a:rPr lang="en-US" i="1" dirty="0">
                <a:solidFill>
                  <a:srgbClr val="C00000"/>
                </a:solidFill>
              </a:rPr>
              <a:t>file descriptor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b="1" dirty="0">
                <a:latin typeface="Courier New" pitchFamily="49" charset="0"/>
              </a:rPr>
              <a:t> == -1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Each process created by a Linux shell begins life with three open files associated with a terminal: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0: standard input (</a:t>
            </a:r>
            <a:r>
              <a:rPr lang="en-US" dirty="0" err="1"/>
              <a:t>stdin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1: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2: standard error (</a:t>
            </a:r>
            <a:r>
              <a:rPr lang="en-US" dirty="0" err="1"/>
              <a:t>stderr</a:t>
            </a:r>
            <a:r>
              <a:rPr lang="en-US" dirty="0"/>
              <a:t>)</a:t>
            </a:r>
          </a:p>
        </p:txBody>
      </p:sp>
      <p:sp>
        <p:nvSpPr>
          <p:cNvPr id="633860" name="Text Box 4"/>
          <p:cNvSpPr txBox="1">
            <a:spLocks noChangeArrowheads="1"/>
          </p:cNvSpPr>
          <p:nvPr/>
        </p:nvSpPr>
        <p:spPr bwMode="auto">
          <a:xfrm>
            <a:off x="821724" y="2057400"/>
            <a:ext cx="6324600" cy="15843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if ((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 = open("/etc/hosts", O_RDONLY)) &lt; 0)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perror</a:t>
            </a:r>
            <a:r>
              <a:rPr lang="en-US" sz="1600" dirty="0">
                <a:latin typeface="Courier New" pitchFamily="49" charset="0"/>
              </a:rPr>
              <a:t>("open");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exit(1);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dirty="0"/>
              <a:t>Closing Files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 file informs the kernel that you are finished accessing that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Closing an already closed file is a recipe for disaster in threaded programs (more on this later)</a:t>
            </a:r>
          </a:p>
          <a:p>
            <a:r>
              <a:rPr lang="en-US" dirty="0"/>
              <a:t>Moral: Always check return codes, even for seemingly benign functions such as </a:t>
            </a:r>
            <a:r>
              <a:rPr lang="en-US" dirty="0">
                <a:latin typeface="Courier New" pitchFamily="49" charset="0"/>
              </a:rPr>
              <a:t>close()</a:t>
            </a:r>
          </a:p>
        </p:txBody>
      </p:sp>
      <p:sp>
        <p:nvSpPr>
          <p:cNvPr id="752644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6324600" cy="1828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fd;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retval;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return value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if ((retval = close(fd))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perror("close");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496050" cy="573087"/>
          </a:xfrm>
        </p:spPr>
        <p:txBody>
          <a:bodyPr/>
          <a:lstStyle/>
          <a:p>
            <a:r>
              <a:rPr lang="en-US"/>
              <a:t>Reading Files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19200"/>
            <a:ext cx="8307387" cy="5257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Reading a file copies bytes from the current file position to memory, and then updates file position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Returns number of bytes read from file </a:t>
            </a:r>
            <a:r>
              <a:rPr lang="en-US" dirty="0" err="1">
                <a:latin typeface="Courier New" pitchFamily="49" charset="0"/>
              </a:rPr>
              <a:t>fd</a:t>
            </a:r>
            <a:r>
              <a:rPr lang="en-US" dirty="0"/>
              <a:t> into </a:t>
            </a:r>
            <a:r>
              <a:rPr lang="en-US" dirty="0" err="1">
                <a:latin typeface="Courier New" pitchFamily="49" charset="0"/>
              </a:rPr>
              <a:t>buf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Return type </a:t>
            </a:r>
            <a:r>
              <a:rPr lang="en-US" b="1" dirty="0" err="1">
                <a:latin typeface="Courier New" pitchFamily="49" charset="0"/>
              </a:rPr>
              <a:t>ssize_t</a:t>
            </a:r>
            <a:r>
              <a:rPr lang="en-US" dirty="0"/>
              <a:t> is signed integer</a:t>
            </a: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Short counts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</a:t>
            </a:r>
            <a:r>
              <a:rPr lang="en-US" b="1" dirty="0" err="1">
                <a:latin typeface="Courier New" pitchFamily="49" charset="0"/>
              </a:rPr>
              <a:t>sizeof</a:t>
            </a: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</a:rPr>
              <a:t>)</a:t>
            </a:r>
            <a:r>
              <a:rPr lang="en-US" b="1" dirty="0"/>
              <a:t> </a:t>
            </a:r>
            <a:r>
              <a:rPr lang="en-US" dirty="0"/>
              <a:t>) are possible and are not errors!</a:t>
            </a:r>
          </a:p>
        </p:txBody>
      </p:sp>
      <p:sp>
        <p:nvSpPr>
          <p:cNvPr id="634884" name="Text Box 4"/>
          <p:cNvSpPr txBox="1">
            <a:spLocks noChangeArrowheads="1"/>
          </p:cNvSpPr>
          <p:nvPr/>
        </p:nvSpPr>
        <p:spPr bwMode="auto">
          <a:xfrm>
            <a:off x="834424" y="2085975"/>
            <a:ext cx="607695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pPr>
              <a:lnSpc>
                <a:spcPct val="100000"/>
              </a:lnSpc>
            </a:pPr>
            <a:endParaRPr lang="en-US" sz="1600" dirty="0" err="1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file fd ... 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read up to 512 bytes from file fd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if ((nbytes = read(fd, buf, sizeof(buf))) &lt; 0) {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perror("read");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634163" cy="573088"/>
          </a:xfrm>
        </p:spPr>
        <p:txBody>
          <a:bodyPr/>
          <a:lstStyle/>
          <a:p>
            <a:r>
              <a:rPr lang="en-US"/>
              <a:t>Writing Files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48687" cy="5562600"/>
          </a:xfrm>
        </p:spPr>
        <p:txBody>
          <a:bodyPr/>
          <a:lstStyle/>
          <a:p>
            <a:r>
              <a:rPr lang="en-US" dirty="0"/>
              <a:t>Writing a file copies bytes from memory to the current file position, and then updates current file position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Returns number of bytes written from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/>
              <a:t> to file </a:t>
            </a:r>
            <a:r>
              <a:rPr lang="en-US" dirty="0" err="1">
                <a:latin typeface="Courier New" pitchFamily="49" charset="0"/>
              </a:rPr>
              <a:t>fd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</a:rPr>
              <a:t>nbytes</a:t>
            </a:r>
            <a:r>
              <a:rPr lang="en-US" b="1" dirty="0">
                <a:latin typeface="Courier New" pitchFamily="49" charset="0"/>
              </a:rPr>
              <a:t> &lt; 0</a:t>
            </a:r>
            <a:r>
              <a:rPr lang="en-US" b="1" dirty="0"/>
              <a:t> </a:t>
            </a:r>
            <a:r>
              <a:rPr lang="en-US" dirty="0"/>
              <a:t>indicates that an error occurred</a:t>
            </a:r>
          </a:p>
          <a:p>
            <a:pPr lvl="1"/>
            <a:r>
              <a:rPr lang="en-US" dirty="0"/>
              <a:t>As with reads, short counts are possible and are not errors!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831549" y="2133600"/>
            <a:ext cx="6565900" cy="25622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char buf[512];</a:t>
            </a:r>
          </a:p>
          <a:p>
            <a:r>
              <a:rPr lang="en-US" sz="1600" dirty="0" err="1">
                <a:latin typeface="Courier New" pitchFamily="49" charset="0"/>
              </a:rPr>
              <a:t>int fd; 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file descriptor */</a:t>
            </a:r>
          </a:p>
          <a:p>
            <a:r>
              <a:rPr lang="en-US" sz="1600" dirty="0" err="1">
                <a:latin typeface="Courier New" pitchFamily="49" charset="0"/>
              </a:rPr>
              <a:t>int nbytes;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number of bytes read */</a:t>
            </a:r>
          </a:p>
          <a:p>
            <a:endParaRPr lang="en-US" sz="1600" dirty="0" err="1">
              <a:latin typeface="Courier New" pitchFamily="49" charset="0"/>
            </a:endParaRP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Open the file fd ... */</a:t>
            </a:r>
          </a:p>
          <a:p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Then write up to 512 bytes from buf to file fd */</a:t>
            </a:r>
          </a:p>
          <a:p>
            <a:r>
              <a:rPr lang="en-US" sz="1600" dirty="0" err="1">
                <a:latin typeface="Courier New" pitchFamily="49" charset="0"/>
              </a:rPr>
              <a:t>if ((nbytes = write(fd, buf, sizeof(buf)) &lt; 0) {</a:t>
            </a:r>
          </a:p>
          <a:p>
            <a:r>
              <a:rPr lang="en-US" sz="1600" dirty="0" err="1">
                <a:latin typeface="Courier New" pitchFamily="49" charset="0"/>
              </a:rPr>
              <a:t>   perror("write");</a:t>
            </a:r>
          </a:p>
          <a:p>
            <a:r>
              <a:rPr lang="en-US" sz="1600" dirty="0" err="1">
                <a:latin typeface="Courier New" pitchFamily="49" charset="0"/>
              </a:rPr>
              <a:t>   exit(1);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Unix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one byte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./showfile1_nobuf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C7041F5-8636-C84E-9C37-4368482DE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2781"/>
            <a:ext cx="6461125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&amp;c, 1)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&amp;c, 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2D59F1-D78D-B848-85F7-DF6991532D78}"/>
              </a:ext>
            </a:extLst>
          </p:cNvPr>
          <p:cNvSpPr txBox="1"/>
          <p:nvPr/>
        </p:nvSpPr>
        <p:spPr>
          <a:xfrm>
            <a:off x="5257800" y="4825178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showfile1_nobuf.c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On Short Counts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37" y="1295400"/>
            <a:ext cx="7896225" cy="49720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endParaRPr lang="en-US" dirty="0"/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endParaRPr lang="en-US" dirty="0"/>
          </a:p>
          <a:p>
            <a:r>
              <a:rPr lang="en-US" dirty="0"/>
              <a:t>Best practice is to always allow for short counts.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Home-grown buffered I/O code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BUFSIZE bytes at a time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./showfile2_buf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64</a:t>
            </a:r>
            <a:endParaRPr lang="en-US" sz="1600" dirty="0">
              <a:solidFill>
                <a:srgbClr val="7D7CA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Read(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BUFSIZE))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Write(STDOUT_FILENO,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showfile2_buf.c</a:t>
            </a:r>
          </a:p>
        </p:txBody>
      </p:sp>
    </p:spTree>
    <p:extLst>
      <p:ext uri="{BB962C8B-B14F-4D97-AF65-F5344CB8AC3E}">
        <p14:creationId xmlns:p14="http://schemas.microsoft.com/office/powerpoint/2010/main" val="414239559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/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12579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System-Level I/O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</a:t>
            </a:r>
            <a:br>
              <a:rPr lang="en-US" sz="2000" b="0" dirty="0"/>
            </a:br>
            <a:r>
              <a:rPr lang="en-US" sz="2000" b="0" dirty="0"/>
              <a:t>Computer Systems	</a:t>
            </a:r>
            <a:br>
              <a:rPr lang="en-US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July 7,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Metadata</a:t>
            </a:r>
            <a:endParaRPr lang="en-US">
              <a:latin typeface="Courier New" pitchFamily="49" charset="0"/>
            </a:endParaRPr>
          </a:p>
        </p:txBody>
      </p:sp>
      <p:sp>
        <p:nvSpPr>
          <p:cNvPr id="630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2161" y="1123950"/>
            <a:ext cx="78962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Metadata</a:t>
            </a:r>
            <a:r>
              <a:rPr lang="en-US" dirty="0"/>
              <a:t> is data about data, in this case file data</a:t>
            </a:r>
          </a:p>
          <a:p>
            <a:r>
              <a:rPr lang="en-US" dirty="0"/>
              <a:t>Per-file metadata maintained by kernel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accessed by users with the </a:t>
            </a:r>
            <a:r>
              <a:rPr lang="en-US" b="1" dirty="0">
                <a:latin typeface="Courier New" pitchFamily="49" charset="0"/>
              </a:rPr>
              <a:t>stat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fstat</a:t>
            </a:r>
            <a:r>
              <a:rPr lang="en-US" dirty="0"/>
              <a:t> functions</a:t>
            </a:r>
          </a:p>
        </p:txBody>
      </p:sp>
      <p:sp>
        <p:nvSpPr>
          <p:cNvPr id="630787" name="Rectangle 3"/>
          <p:cNvSpPr>
            <a:spLocks noChangeArrowheads="1"/>
          </p:cNvSpPr>
          <p:nvPr/>
        </p:nvSpPr>
        <p:spPr bwMode="auto">
          <a:xfrm>
            <a:off x="473761" y="2590800"/>
            <a:ext cx="8264525" cy="40163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Metadata returned by the stat and fstat functions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struct stat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st_dev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    ino_t         st_ino;  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inode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mode_t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st_mode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Protection and file type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nlink_t</a:t>
            </a:r>
            <a:r>
              <a:rPr lang="en-US" sz="1600" dirty="0">
                <a:latin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</a:rPr>
              <a:t>st_nlink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hard links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uid_t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st_uid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User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gid_t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st_gid</a:t>
            </a:r>
            <a:r>
              <a:rPr lang="en-US" sz="1600" dirty="0">
                <a:latin typeface="Courier New" pitchFamily="49" charset="0"/>
              </a:rPr>
              <a:t>;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Group ID of owner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dev_t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st_rdev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Device type (if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inode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device)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off_t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 err="1">
                <a:latin typeface="Courier New" pitchFamily="49" charset="0"/>
              </a:rPr>
              <a:t>st_size</a:t>
            </a:r>
            <a:r>
              <a:rPr lang="en-US" sz="1600" dirty="0">
                <a:latin typeface="Courier New" pitchFamily="49" charset="0"/>
              </a:rPr>
              <a:t>;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Total size, in bytes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st_blksize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Blocksize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for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filesystem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I/O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unsigned long </a:t>
            </a:r>
            <a:r>
              <a:rPr lang="en-US" sz="1600" dirty="0" err="1">
                <a:latin typeface="Courier New" pitchFamily="49" charset="0"/>
              </a:rPr>
              <a:t>st_blocks</a:t>
            </a:r>
            <a:r>
              <a:rPr lang="en-US" sz="1600" dirty="0">
                <a:latin typeface="Courier New" pitchFamily="49" charset="0"/>
              </a:rPr>
              <a:t>;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Number of blocks allocated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st_atime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access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st_mtime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modification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time_t</a:t>
            </a: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st_ctime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Time of last change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618" name="Rectangle 4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/>
              <a:t>How the Unix Kernel Represents Open Files</a:t>
            </a:r>
          </a:p>
        </p:txBody>
      </p:sp>
      <p:sp>
        <p:nvSpPr>
          <p:cNvPr id="664619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362937" y="1295400"/>
            <a:ext cx="8307387" cy="1295400"/>
          </a:xfrm>
        </p:spPr>
        <p:txBody>
          <a:bodyPr/>
          <a:lstStyle/>
          <a:p>
            <a:r>
              <a:rPr lang="en-US" dirty="0"/>
              <a:t>Two descriptors referencing two distinct open files. Descriptor 1 (</a:t>
            </a:r>
            <a:r>
              <a:rPr lang="en-US" dirty="0" err="1"/>
              <a:t>stdout</a:t>
            </a:r>
            <a:r>
              <a:rPr lang="en-US" dirty="0"/>
              <a:t>) points to terminal, and descriptor 4 points to open disk file</a:t>
            </a:r>
          </a:p>
        </p:txBody>
      </p:sp>
      <p:sp>
        <p:nvSpPr>
          <p:cNvPr id="664580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3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85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664586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64587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64588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64589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64590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64591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2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4593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594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595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596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59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</a:rPr>
              <a:t>File pos</a:t>
            </a:r>
          </a:p>
        </p:txBody>
      </p:sp>
      <p:sp>
        <p:nvSpPr>
          <p:cNvPr id="66460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6460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0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460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6460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460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6460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0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6461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6461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6461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66461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66461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664621" name="Text Box 45"/>
          <p:cNvSpPr txBox="1">
            <a:spLocks noChangeArrowheads="1"/>
          </p:cNvSpPr>
          <p:nvPr/>
        </p:nvSpPr>
        <p:spPr bwMode="auto">
          <a:xfrm>
            <a:off x="7975600" y="3886200"/>
            <a:ext cx="91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1" dirty="0">
                <a:latin typeface="Calibri" pitchFamily="34" charset="0"/>
              </a:rPr>
              <a:t>Info in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stat</a:t>
            </a:r>
            <a:r>
              <a:rPr lang="en-US" sz="1600" i="1" dirty="0">
                <a:latin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</a:rPr>
              <a:t>struct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664622" name="AutoShape 46"/>
          <p:cNvSpPr>
            <a:spLocks/>
          </p:cNvSpPr>
          <p:nvPr/>
        </p:nvSpPr>
        <p:spPr bwMode="auto">
          <a:xfrm>
            <a:off x="7611076" y="3649361"/>
            <a:ext cx="366418" cy="118872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4597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76200" y="6248400"/>
            <a:ext cx="35177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</a:t>
            </a:r>
            <a:r>
              <a:rPr lang="en-US" sz="1800" i="1" dirty="0" err="1">
                <a:solidFill>
                  <a:srgbClr val="0070C0"/>
                </a:solidFill>
                <a:latin typeface="Calibri" pitchFamily="34" charset="0"/>
              </a:rPr>
              <a:t>pos</a:t>
            </a: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 is maintained per open file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5" y="1220788"/>
            <a:ext cx="8307387" cy="11414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Two distinct descriptors sharing the same disk file through two distinct open file table entries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E.g., Calling </a:t>
            </a:r>
            <a:r>
              <a:rPr lang="en-US" b="1" dirty="0">
                <a:latin typeface="Courier New" pitchFamily="49" charset="0"/>
              </a:rPr>
              <a:t>open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twice with the same </a:t>
            </a:r>
            <a:r>
              <a:rPr lang="en-US" b="1" dirty="0">
                <a:latin typeface="Courier New" pitchFamily="49" charset="0"/>
              </a:rPr>
              <a:t>filename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argument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2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4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0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V="1">
            <a:off x="2116138" y="3657595"/>
            <a:ext cx="1752600" cy="733429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>
            <a:off x="2116138" y="4683125"/>
            <a:ext cx="1770062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1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16870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(disk)</a:t>
            </a:r>
          </a:p>
        </p:txBody>
      </p:sp>
      <p:sp>
        <p:nvSpPr>
          <p:cNvPr id="71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74" name="Line 21"/>
          <p:cNvSpPr>
            <a:spLocks noChangeShapeType="1"/>
          </p:cNvSpPr>
          <p:nvPr/>
        </p:nvSpPr>
        <p:spPr bwMode="auto">
          <a:xfrm flipV="1">
            <a:off x="4706938" y="3641725"/>
            <a:ext cx="1770062" cy="1844674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091797" y="6203484"/>
            <a:ext cx="383720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Different logical but same physical file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Processes Share Files: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1430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sz="2000" dirty="0">
                <a:ea typeface="+mn-ea"/>
                <a:cs typeface="+mn-cs"/>
              </a:rPr>
              <a:t>Note: situation unchanged by </a:t>
            </a:r>
            <a:r>
              <a:rPr lang="en-US" sz="2000" b="1" dirty="0">
                <a:latin typeface="Courier New" pitchFamily="49" charset="0"/>
                <a:ea typeface="+mn-ea"/>
                <a:cs typeface="Courier New" pitchFamily="49" charset="0"/>
              </a:rPr>
              <a:t>exec </a:t>
            </a:r>
            <a:r>
              <a:rPr lang="en-US" sz="2000" dirty="0">
                <a:ea typeface="+mn-ea"/>
                <a:cs typeface="+mn-cs"/>
              </a:rPr>
              <a:t>functions (use </a:t>
            </a:r>
            <a:r>
              <a:rPr lang="en-US" sz="2000" b="1" dirty="0" err="1">
                <a:latin typeface="Courier New"/>
                <a:ea typeface="+mn-ea"/>
                <a:cs typeface="Courier New"/>
              </a:rPr>
              <a:t>fcntl</a:t>
            </a:r>
            <a:r>
              <a:rPr lang="en-US" sz="2000" dirty="0">
                <a:ea typeface="+mn-ea"/>
                <a:cs typeface="+mn-cs"/>
              </a:rPr>
              <a:t> to change)</a:t>
            </a:r>
          </a:p>
          <a:p>
            <a:r>
              <a:rPr lang="en-US" i="1" dirty="0">
                <a:solidFill>
                  <a:srgbClr val="C00000"/>
                </a:solidFill>
              </a:rPr>
              <a:t>Before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call: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7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0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3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6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9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2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6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77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83" y="381000"/>
            <a:ext cx="7592093" cy="762000"/>
          </a:xfrm>
        </p:spPr>
        <p:txBody>
          <a:bodyPr/>
          <a:lstStyle/>
          <a:p>
            <a:r>
              <a:rPr lang="en-US" sz="3200" dirty="0"/>
              <a:t>How Processes Share Files: </a:t>
            </a:r>
            <a:r>
              <a:rPr lang="en-US" sz="3200" dirty="0">
                <a:latin typeface="Courier New"/>
                <a:cs typeface="Courier New"/>
              </a:rPr>
              <a:t>fork</a:t>
            </a:r>
            <a:endParaRPr lang="en-US" sz="3400" dirty="0">
              <a:latin typeface="Courier New"/>
              <a:cs typeface="Courier New"/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1295400"/>
          </a:xfrm>
        </p:spPr>
        <p:txBody>
          <a:bodyPr/>
          <a:lstStyle/>
          <a:p>
            <a:r>
              <a:rPr lang="en-US" dirty="0"/>
              <a:t>A child process inherits its parent’s open files</a:t>
            </a:r>
          </a:p>
          <a:p>
            <a:r>
              <a:rPr lang="en-US" i="1" dirty="0">
                <a:solidFill>
                  <a:srgbClr val="C00000"/>
                </a:solidFill>
              </a:rPr>
              <a:t>After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+mn-lt"/>
              </a:rPr>
              <a:t>Child’s table same as parent’s, and +1 to each </a:t>
            </a:r>
            <a:r>
              <a:rPr lang="en-US" dirty="0" err="1">
                <a:latin typeface="+mn-lt"/>
              </a:rPr>
              <a:t>refcnt</a:t>
            </a:r>
            <a:endParaRPr lang="en-US" dirty="0">
              <a:latin typeface="+mn-lt"/>
            </a:endParaRPr>
          </a:p>
        </p:txBody>
      </p: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6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6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6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6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73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4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508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4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85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86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87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154952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 (terminal)</a:t>
            </a:r>
          </a:p>
        </p:txBody>
      </p:sp>
      <p:sp>
        <p:nvSpPr>
          <p:cNvPr id="89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11576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 (disk)</a:t>
            </a: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1507524" y="54102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4" name="Rectangle 5"/>
          <p:cNvSpPr>
            <a:spLocks noChangeArrowheads="1"/>
          </p:cNvSpPr>
          <p:nvPr/>
        </p:nvSpPr>
        <p:spPr bwMode="auto">
          <a:xfrm>
            <a:off x="1507524" y="56388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Rectangle 6"/>
          <p:cNvSpPr>
            <a:spLocks noChangeArrowheads="1"/>
          </p:cNvSpPr>
          <p:nvPr/>
        </p:nvSpPr>
        <p:spPr bwMode="auto">
          <a:xfrm>
            <a:off x="1507524" y="58674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6" name="Rectangle 7"/>
          <p:cNvSpPr>
            <a:spLocks noChangeArrowheads="1"/>
          </p:cNvSpPr>
          <p:nvPr/>
        </p:nvSpPr>
        <p:spPr bwMode="auto">
          <a:xfrm>
            <a:off x="1507524" y="60960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1507524" y="63246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8" name="Rectangle 9"/>
          <p:cNvSpPr>
            <a:spLocks noChangeArrowheads="1"/>
          </p:cNvSpPr>
          <p:nvPr/>
        </p:nvSpPr>
        <p:spPr bwMode="auto">
          <a:xfrm>
            <a:off x="897924" y="54102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99" name="Rectangle 10"/>
          <p:cNvSpPr>
            <a:spLocks noChangeArrowheads="1"/>
          </p:cNvSpPr>
          <p:nvPr/>
        </p:nvSpPr>
        <p:spPr bwMode="auto">
          <a:xfrm>
            <a:off x="897924" y="56388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100" name="Rectangle 11"/>
          <p:cNvSpPr>
            <a:spLocks noChangeArrowheads="1"/>
          </p:cNvSpPr>
          <p:nvPr/>
        </p:nvSpPr>
        <p:spPr bwMode="auto">
          <a:xfrm>
            <a:off x="897924" y="58674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897924" y="60960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897924" y="63246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1397559" y="3352800"/>
            <a:ext cx="7438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Parent</a:t>
            </a:r>
          </a:p>
        </p:txBody>
      </p:sp>
      <p:sp>
        <p:nvSpPr>
          <p:cNvPr id="104" name="Text Box 40"/>
          <p:cNvSpPr txBox="1">
            <a:spLocks noChangeArrowheads="1"/>
          </p:cNvSpPr>
          <p:nvPr/>
        </p:nvSpPr>
        <p:spPr bwMode="auto">
          <a:xfrm>
            <a:off x="1389742" y="5105400"/>
            <a:ext cx="61427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Child</a:t>
            </a: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 flipH="1" flipV="1">
            <a:off x="1808070" y="3695608"/>
            <a:ext cx="2064922" cy="2056414"/>
          </a:xfrm>
          <a:prstGeom prst="straightConnector1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V="1">
            <a:off x="1812324" y="5334000"/>
            <a:ext cx="2073876" cy="1107990"/>
          </a:xfrm>
          <a:prstGeom prst="straightConnector1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</p:cxnSp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5218758" y="6452779"/>
            <a:ext cx="328320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File is shared between processes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35678"/>
            <a:ext cx="7592093" cy="762000"/>
          </a:xfrm>
        </p:spPr>
        <p:txBody>
          <a:bodyPr/>
          <a:lstStyle/>
          <a:p>
            <a:r>
              <a:rPr lang="en-US"/>
              <a:t>I/O Redirection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905000"/>
          </a:xfrm>
        </p:spPr>
        <p:txBody>
          <a:bodyPr/>
          <a:lstStyle/>
          <a:p>
            <a:r>
              <a:rPr lang="en-US" dirty="0"/>
              <a:t>Question: How does a shell implement I/O redirection?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linux</a:t>
            </a:r>
            <a:r>
              <a:rPr lang="en-US" b="1" dirty="0">
                <a:latin typeface="Courier New" pitchFamily="49" charset="0"/>
              </a:rPr>
              <a:t>&gt; </a:t>
            </a:r>
            <a:r>
              <a:rPr lang="en-US" b="1" dirty="0" err="1">
                <a:latin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</a:rPr>
              <a:t> &gt; foo.txt</a:t>
            </a:r>
          </a:p>
          <a:p>
            <a:endParaRPr lang="en-US" dirty="0"/>
          </a:p>
          <a:p>
            <a:r>
              <a:rPr lang="en-US" dirty="0"/>
              <a:t>Answer: By calling the </a:t>
            </a:r>
            <a:r>
              <a:rPr lang="en-US" dirty="0">
                <a:latin typeface="Courier New"/>
                <a:cs typeface="Courier New"/>
              </a:rPr>
              <a:t>dup2(</a:t>
            </a:r>
            <a:r>
              <a:rPr lang="en-US" dirty="0" err="1">
                <a:latin typeface="Courier New"/>
                <a:cs typeface="Courier New"/>
              </a:rPr>
              <a:t>oldfd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newfd</a:t>
            </a:r>
            <a:r>
              <a:rPr lang="en-US" dirty="0">
                <a:latin typeface="Courier New"/>
                <a:cs typeface="Courier New"/>
              </a:rPr>
              <a:t>) </a:t>
            </a:r>
            <a:r>
              <a:rPr lang="en-US" dirty="0"/>
              <a:t>function</a:t>
            </a:r>
          </a:p>
          <a:p>
            <a:pPr lvl="1"/>
            <a:r>
              <a:rPr lang="en-US" dirty="0"/>
              <a:t>Copies (per-process) descriptor table entry </a:t>
            </a:r>
            <a:r>
              <a:rPr lang="en-US" b="1" dirty="0" err="1">
                <a:latin typeface="Courier New" pitchFamily="49" charset="0"/>
              </a:rPr>
              <a:t>oldfd</a:t>
            </a:r>
            <a:r>
              <a:rPr lang="en-US" dirty="0"/>
              <a:t>  to entry </a:t>
            </a:r>
            <a:r>
              <a:rPr lang="en-US" b="1" dirty="0" err="1">
                <a:latin typeface="Courier New" pitchFamily="49" charset="0"/>
              </a:rPr>
              <a:t>newfd</a:t>
            </a:r>
            <a:endParaRPr lang="en-US" b="1" dirty="0">
              <a:latin typeface="Courier New" pitchFamily="49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873210" y="4602162"/>
            <a:ext cx="1838325" cy="1722438"/>
            <a:chOff x="906162" y="4221162"/>
            <a:chExt cx="1838325" cy="1722438"/>
          </a:xfrm>
        </p:grpSpPr>
        <p:sp>
          <p:nvSpPr>
            <p:cNvPr id="666663" name="Rectangle 39"/>
            <p:cNvSpPr>
              <a:spLocks noChangeAspect="1" noChangeArrowheads="1"/>
            </p:cNvSpPr>
            <p:nvPr/>
          </p:nvSpPr>
          <p:spPr bwMode="auto">
            <a:xfrm>
              <a:off x="1825324" y="422116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4" name="Rectangle 40"/>
            <p:cNvSpPr>
              <a:spLocks noChangeAspect="1" noChangeArrowheads="1"/>
            </p:cNvSpPr>
            <p:nvPr/>
          </p:nvSpPr>
          <p:spPr bwMode="auto">
            <a:xfrm>
              <a:off x="1825324" y="4565650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latin typeface="Courier New" pitchFamily="49" charset="0"/>
                </a:rPr>
                <a:t>a</a:t>
              </a:r>
            </a:p>
          </p:txBody>
        </p:sp>
        <p:sp>
          <p:nvSpPr>
            <p:cNvPr id="666665" name="Rectangle 41"/>
            <p:cNvSpPr>
              <a:spLocks noChangeAspect="1" noChangeArrowheads="1"/>
            </p:cNvSpPr>
            <p:nvPr/>
          </p:nvSpPr>
          <p:spPr bwMode="auto">
            <a:xfrm>
              <a:off x="1825324" y="4910137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66666" name="Rectangle 42"/>
            <p:cNvSpPr>
              <a:spLocks noChangeAspect="1" noChangeArrowheads="1"/>
            </p:cNvSpPr>
            <p:nvPr/>
          </p:nvSpPr>
          <p:spPr bwMode="auto">
            <a:xfrm>
              <a:off x="1825324" y="5254625"/>
              <a:ext cx="919163" cy="3444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ourier New" pitchFamily="49" charset="0"/>
              </a:endParaRPr>
            </a:p>
          </p:txBody>
        </p:sp>
        <p:sp>
          <p:nvSpPr>
            <p:cNvPr id="666667" name="Rectangle 43"/>
            <p:cNvSpPr>
              <a:spLocks noChangeAspect="1" noChangeArrowheads="1"/>
            </p:cNvSpPr>
            <p:nvPr/>
          </p:nvSpPr>
          <p:spPr bwMode="auto">
            <a:xfrm>
              <a:off x="1825324" y="5599112"/>
              <a:ext cx="919163" cy="3444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latin typeface="Courier New" pitchFamily="49" charset="0"/>
                </a:rPr>
                <a:t>b</a:t>
              </a:r>
            </a:p>
          </p:txBody>
        </p:sp>
        <p:sp>
          <p:nvSpPr>
            <p:cNvPr id="666668" name="Rectangle 44"/>
            <p:cNvSpPr>
              <a:spLocks noChangeAspect="1" noChangeArrowheads="1"/>
            </p:cNvSpPr>
            <p:nvPr/>
          </p:nvSpPr>
          <p:spPr bwMode="auto">
            <a:xfrm>
              <a:off x="906162" y="422116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0</a:t>
              </a:r>
            </a:p>
          </p:txBody>
        </p:sp>
        <p:sp>
          <p:nvSpPr>
            <p:cNvPr id="666669" name="Rectangle 45"/>
            <p:cNvSpPr>
              <a:spLocks noChangeAspect="1" noChangeArrowheads="1"/>
            </p:cNvSpPr>
            <p:nvPr/>
          </p:nvSpPr>
          <p:spPr bwMode="auto">
            <a:xfrm>
              <a:off x="906162" y="4565650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1</a:t>
              </a:r>
            </a:p>
          </p:txBody>
        </p:sp>
        <p:sp>
          <p:nvSpPr>
            <p:cNvPr id="666670" name="Rectangle 46"/>
            <p:cNvSpPr>
              <a:spLocks noChangeAspect="1" noChangeArrowheads="1"/>
            </p:cNvSpPr>
            <p:nvPr/>
          </p:nvSpPr>
          <p:spPr bwMode="auto">
            <a:xfrm>
              <a:off x="906162" y="4910137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2</a:t>
              </a:r>
            </a:p>
          </p:txBody>
        </p:sp>
        <p:sp>
          <p:nvSpPr>
            <p:cNvPr id="666671" name="Rectangle 47"/>
            <p:cNvSpPr>
              <a:spLocks noChangeAspect="1" noChangeArrowheads="1"/>
            </p:cNvSpPr>
            <p:nvPr/>
          </p:nvSpPr>
          <p:spPr bwMode="auto">
            <a:xfrm>
              <a:off x="906162" y="5254625"/>
              <a:ext cx="919162" cy="3444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3</a:t>
              </a:r>
            </a:p>
          </p:txBody>
        </p:sp>
        <p:sp>
          <p:nvSpPr>
            <p:cNvPr id="666672" name="Rectangle 48"/>
            <p:cNvSpPr>
              <a:spLocks noChangeAspect="1" noChangeArrowheads="1"/>
            </p:cNvSpPr>
            <p:nvPr/>
          </p:nvSpPr>
          <p:spPr bwMode="auto">
            <a:xfrm>
              <a:off x="906162" y="5599112"/>
              <a:ext cx="919162" cy="3444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fd</a:t>
              </a:r>
              <a:r>
                <a:rPr lang="en-US" sz="2000" dirty="0">
                  <a:latin typeface="Calibri" pitchFamily="34" charset="0"/>
                </a:rPr>
                <a:t> 4</a:t>
              </a:r>
            </a:p>
          </p:txBody>
        </p:sp>
      </p:grpSp>
      <p:sp>
        <p:nvSpPr>
          <p:cNvPr id="666673" name="Text Box 49"/>
          <p:cNvSpPr txBox="1">
            <a:spLocks noChangeAspect="1" noChangeArrowheads="1"/>
          </p:cNvSpPr>
          <p:nvPr/>
        </p:nvSpPr>
        <p:spPr bwMode="auto">
          <a:xfrm>
            <a:off x="1141798" y="3611562"/>
            <a:ext cx="275030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Descriptor table</a:t>
            </a:r>
          </a:p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before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latin typeface="Courier New"/>
                <a:cs typeface="Courier New"/>
              </a:rPr>
              <a:t>dup2(4,1)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624648" y="3611562"/>
            <a:ext cx="4367544" cy="2713038"/>
            <a:chOff x="3624648" y="3611562"/>
            <a:chExt cx="4367544" cy="2713038"/>
          </a:xfrm>
        </p:grpSpPr>
        <p:grpSp>
          <p:nvGrpSpPr>
            <p:cNvPr id="3" name="Group 27"/>
            <p:cNvGrpSpPr/>
            <p:nvPr/>
          </p:nvGrpSpPr>
          <p:grpSpPr>
            <a:xfrm>
              <a:off x="5208673" y="4602162"/>
              <a:ext cx="1836737" cy="1722438"/>
              <a:chOff x="5241625" y="4267200"/>
              <a:chExt cx="1836737" cy="1722438"/>
            </a:xfrm>
          </p:grpSpPr>
          <p:sp>
            <p:nvSpPr>
              <p:cNvPr id="66667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6159200" y="426720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6159200" y="4611688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solidFill>
                      <a:srgbClr val="C00000"/>
                    </a:solidFill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7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6159200" y="4956175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667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6159200" y="5300663"/>
                <a:ext cx="919162" cy="34448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Courier New" pitchFamily="49" charset="0"/>
                </a:endParaRPr>
              </a:p>
            </p:txBody>
          </p:sp>
          <p:sp>
            <p:nvSpPr>
              <p:cNvPr id="66668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6159200" y="5645150"/>
                <a:ext cx="919162" cy="34448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dirty="0">
                    <a:latin typeface="Courier New" pitchFamily="49" charset="0"/>
                  </a:rPr>
                  <a:t>b</a:t>
                </a:r>
              </a:p>
            </p:txBody>
          </p:sp>
          <p:sp>
            <p:nvSpPr>
              <p:cNvPr id="666681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241625" y="426720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0</a:t>
                </a:r>
              </a:p>
            </p:txBody>
          </p:sp>
          <p:sp>
            <p:nvSpPr>
              <p:cNvPr id="666682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5241625" y="4611688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1</a:t>
                </a:r>
              </a:p>
            </p:txBody>
          </p:sp>
          <p:sp>
            <p:nvSpPr>
              <p:cNvPr id="666683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5241625" y="4956175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2</a:t>
                </a:r>
              </a:p>
            </p:txBody>
          </p:sp>
          <p:sp>
            <p:nvSpPr>
              <p:cNvPr id="666684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5241625" y="5300663"/>
                <a:ext cx="917575" cy="3444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3</a:t>
                </a:r>
              </a:p>
            </p:txBody>
          </p:sp>
          <p:sp>
            <p:nvSpPr>
              <p:cNvPr id="666685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5241625" y="5645150"/>
                <a:ext cx="917575" cy="3444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lnSpc>
                    <a:spcPct val="100000"/>
                  </a:lnSpc>
                </a:pPr>
                <a:r>
                  <a:rPr lang="en-US" sz="2000" dirty="0" err="1">
                    <a:latin typeface="Calibri" pitchFamily="34" charset="0"/>
                  </a:rPr>
                  <a:t>fd</a:t>
                </a:r>
                <a:r>
                  <a:rPr lang="en-US" sz="2000" dirty="0">
                    <a:latin typeface="Calibri" pitchFamily="34" charset="0"/>
                  </a:rPr>
                  <a:t> 4</a:t>
                </a:r>
              </a:p>
            </p:txBody>
          </p:sp>
        </p:grpSp>
        <p:sp>
          <p:nvSpPr>
            <p:cNvPr id="666686" name="Text Box 62"/>
            <p:cNvSpPr txBox="1">
              <a:spLocks noChangeAspect="1" noChangeArrowheads="1"/>
            </p:cNvSpPr>
            <p:nvPr/>
          </p:nvSpPr>
          <p:spPr bwMode="auto">
            <a:xfrm>
              <a:off x="5462973" y="3611562"/>
              <a:ext cx="2529219" cy="8309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Descriptor table</a:t>
              </a:r>
            </a:p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rgbClr val="C00000"/>
                  </a:solidFill>
                  <a:latin typeface="Calibri" pitchFamily="34" charset="0"/>
                </a:rPr>
                <a:t>after</a:t>
              </a:r>
              <a:r>
                <a:rPr lang="en-US" dirty="0">
                  <a:latin typeface="Calibri" pitchFamily="34" charset="0"/>
                </a:rPr>
                <a:t> </a:t>
              </a:r>
              <a:r>
                <a:rPr lang="en-US" dirty="0">
                  <a:latin typeface="Courier New" pitchFamily="49" charset="0"/>
                </a:rPr>
                <a:t>dup2(4,1)</a:t>
              </a:r>
            </a:p>
          </p:txBody>
        </p:sp>
        <p:sp>
          <p:nvSpPr>
            <p:cNvPr id="27" name="Right Arrow 26"/>
            <p:cNvSpPr/>
            <p:nvPr/>
          </p:nvSpPr>
          <p:spPr bwMode="auto">
            <a:xfrm>
              <a:off x="3624648" y="5059362"/>
              <a:ext cx="1295400" cy="59213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  <a:round/>
              <a:headEnd/>
              <a:tailEnd type="triangle" w="med" len="med"/>
            </a:ln>
            <a:effectLst/>
          </p:spPr>
          <p:txBody>
            <a:bodyPr wrap="none"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Redirection Example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237" y="1296988"/>
            <a:ext cx="8548687" cy="989012"/>
          </a:xfrm>
        </p:spPr>
        <p:txBody>
          <a:bodyPr/>
          <a:lstStyle/>
          <a:p>
            <a:r>
              <a:rPr lang="en-US" dirty="0"/>
              <a:t> Step #1: open file to which </a:t>
            </a:r>
            <a:r>
              <a:rPr lang="en-US" dirty="0" err="1"/>
              <a:t>stdout</a:t>
            </a:r>
            <a:r>
              <a:rPr lang="en-US" dirty="0"/>
              <a:t> should be redirected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Happens in child executing shell code, before </a:t>
            </a:r>
            <a:r>
              <a:rPr lang="en-US" b="1" dirty="0">
                <a:latin typeface="Courier New"/>
                <a:cs typeface="Courier New"/>
              </a:rPr>
              <a:t>exec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50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refcnt=1</a:t>
            </a: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 flipV="1">
            <a:off x="1828800" y="3657599"/>
            <a:ext cx="2039938" cy="35242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9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8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28800" y="4683125"/>
            <a:ext cx="5715000" cy="1870075"/>
            <a:chOff x="1828800" y="4683125"/>
            <a:chExt cx="5715000" cy="1870075"/>
          </a:xfrm>
        </p:grpSpPr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3868738" y="56388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pos</a:t>
              </a:r>
            </a:p>
          </p:txBody>
        </p: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868738" y="59436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>
                  <a:latin typeface="Courier New" pitchFamily="49" charset="0"/>
                </a:rPr>
                <a:t>refcnt=1</a:t>
              </a:r>
            </a:p>
          </p:txBody>
        </p:sp>
        <p:sp>
          <p:nvSpPr>
            <p:cNvPr id="63" name="Rectangle 25"/>
            <p:cNvSpPr>
              <a:spLocks noChangeArrowheads="1"/>
            </p:cNvSpPr>
            <p:nvPr/>
          </p:nvSpPr>
          <p:spPr bwMode="auto">
            <a:xfrm>
              <a:off x="3868738" y="62484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64" name="Rectangle 26"/>
            <p:cNvSpPr>
              <a:spLocks noChangeArrowheads="1"/>
            </p:cNvSpPr>
            <p:nvPr/>
          </p:nvSpPr>
          <p:spPr bwMode="auto">
            <a:xfrm>
              <a:off x="3868738" y="5334000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>
              <a:off x="1828800" y="4683125"/>
              <a:ext cx="2057400" cy="698500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6477000" y="52292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access</a:t>
              </a: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6477000" y="61436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...</a:t>
              </a:r>
            </a:p>
          </p:txBody>
        </p:sp>
        <p:sp>
          <p:nvSpPr>
            <p:cNvPr id="76" name="Rectangle 38"/>
            <p:cNvSpPr>
              <a:spLocks noChangeArrowheads="1"/>
            </p:cNvSpPr>
            <p:nvPr/>
          </p:nvSpPr>
          <p:spPr bwMode="auto">
            <a:xfrm>
              <a:off x="6477000" y="55340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size</a:t>
              </a:r>
            </a:p>
          </p:txBody>
        </p: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477000" y="5838825"/>
              <a:ext cx="1066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type</a:t>
              </a: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3766752" y="5029200"/>
              <a:ext cx="643125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itchFamily="34" charset="0"/>
                </a:rPr>
                <a:t>File B</a:t>
              </a:r>
            </a:p>
          </p:txBody>
        </p:sp>
        <p:sp>
          <p:nvSpPr>
            <p:cNvPr id="80" name="Line 21"/>
            <p:cNvSpPr>
              <a:spLocks noChangeShapeType="1"/>
            </p:cNvSpPr>
            <p:nvPr/>
          </p:nvSpPr>
          <p:spPr bwMode="auto">
            <a:xfrm flipV="1">
              <a:off x="4706938" y="5229224"/>
              <a:ext cx="1770062" cy="257175"/>
            </a:xfrm>
            <a:prstGeom prst="line">
              <a:avLst/>
            </a:prstGeom>
            <a:noFill/>
            <a:ln w="25400">
              <a:solidFill>
                <a:schemeClr val="bg2">
                  <a:lumMod val="75000"/>
                </a:schemeClr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I/O Redirection Example (cont.)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96988"/>
            <a:ext cx="8624887" cy="989012"/>
          </a:xfrm>
        </p:spPr>
        <p:txBody>
          <a:bodyPr/>
          <a:lstStyle/>
          <a:p>
            <a:r>
              <a:rPr lang="en-US" dirty="0"/>
              <a:t>Step #2: call </a:t>
            </a:r>
            <a:r>
              <a:rPr lang="en-US" dirty="0">
                <a:latin typeface="Courier New" pitchFamily="49" charset="0"/>
              </a:rPr>
              <a:t>dup2(4,1)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cause </a:t>
            </a:r>
            <a:r>
              <a:rPr lang="en-US" dirty="0" err="1"/>
              <a:t>fd</a:t>
            </a:r>
            <a:r>
              <a:rPr lang="en-US" dirty="0"/>
              <a:t>=1 (</a:t>
            </a:r>
            <a:r>
              <a:rPr lang="en-US" dirty="0" err="1"/>
              <a:t>stdout</a:t>
            </a:r>
            <a:r>
              <a:rPr lang="en-US" dirty="0"/>
              <a:t>) to refer to disk file pointed at by </a:t>
            </a:r>
            <a:r>
              <a:rPr lang="en-US" dirty="0" err="1"/>
              <a:t>fd</a:t>
            </a:r>
            <a:r>
              <a:rPr lang="en-US" dirty="0"/>
              <a:t>=4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506538" y="36703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1506538" y="38989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1506538" y="41275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1506538" y="43561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1506538" y="4584700"/>
            <a:ext cx="609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896938" y="36703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0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896938" y="38989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1</a:t>
            </a: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896938" y="41275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2</a:t>
            </a: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896938" y="43561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3</a:t>
            </a: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896938" y="4584700"/>
            <a:ext cx="6096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latin typeface="Calibri" pitchFamily="34" charset="0"/>
              </a:rPr>
              <a:t>fd</a:t>
            </a:r>
            <a:r>
              <a:rPr lang="en-US" sz="1400" dirty="0">
                <a:latin typeface="Calibri" pitchFamily="34" charset="0"/>
              </a:rPr>
              <a:t> 4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610550" y="2636222"/>
            <a:ext cx="23900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Descriptor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[one table per process]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31594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Open file table 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5750291" y="2636222"/>
            <a:ext cx="253232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v-node table</a:t>
            </a:r>
          </a:p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[shared by all processes]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868738" y="39624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3868738" y="42672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=0</a:t>
            </a:r>
          </a:p>
        </p:txBody>
      </p:sp>
      <p:sp>
        <p:nvSpPr>
          <p:cNvPr id="54" name="Rectangle 19"/>
          <p:cNvSpPr>
            <a:spLocks noChangeArrowheads="1"/>
          </p:cNvSpPr>
          <p:nvPr/>
        </p:nvSpPr>
        <p:spPr bwMode="auto">
          <a:xfrm>
            <a:off x="3868738" y="45720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1828800" y="4010023"/>
            <a:ext cx="2057400" cy="135773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Rectangle 22"/>
          <p:cNvSpPr>
            <a:spLocks noChangeArrowheads="1"/>
          </p:cNvSpPr>
          <p:nvPr/>
        </p:nvSpPr>
        <p:spPr bwMode="auto">
          <a:xfrm>
            <a:off x="3868738" y="3657600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3868738" y="56388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pos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3868738" y="59436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</a:rPr>
              <a:t>refcnt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=2</a:t>
            </a: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868738" y="62484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3868738" y="5334000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>
            <a:off x="1828800" y="4683125"/>
            <a:ext cx="2057400" cy="6985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228600" y="40862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stderr</a:t>
            </a:r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228600" y="3857625"/>
            <a:ext cx="8223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stdout</a:t>
            </a:r>
          </a:p>
        </p:txBody>
      </p:sp>
      <p:sp>
        <p:nvSpPr>
          <p:cNvPr id="64" name="Text Box 30"/>
          <p:cNvSpPr txBox="1">
            <a:spLocks noChangeArrowheads="1"/>
          </p:cNvSpPr>
          <p:nvPr/>
        </p:nvSpPr>
        <p:spPr bwMode="auto">
          <a:xfrm>
            <a:off x="334963" y="3629025"/>
            <a:ext cx="715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stdin</a:t>
            </a:r>
          </a:p>
        </p:txBody>
      </p:sp>
      <p:sp>
        <p:nvSpPr>
          <p:cNvPr id="65" name="Line 31"/>
          <p:cNvSpPr>
            <a:spLocks noChangeShapeType="1"/>
          </p:cNvSpPr>
          <p:nvPr/>
        </p:nvSpPr>
        <p:spPr bwMode="auto">
          <a:xfrm flipV="1">
            <a:off x="4786313" y="3641725"/>
            <a:ext cx="1690687" cy="153988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6477000" y="36290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67" name="Rectangle 33"/>
          <p:cNvSpPr>
            <a:spLocks noChangeArrowheads="1"/>
          </p:cNvSpPr>
          <p:nvPr/>
        </p:nvSpPr>
        <p:spPr bwMode="auto">
          <a:xfrm>
            <a:off x="6477000" y="45434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68" name="Rectangle 34"/>
          <p:cNvSpPr>
            <a:spLocks noChangeArrowheads="1"/>
          </p:cNvSpPr>
          <p:nvPr/>
        </p:nvSpPr>
        <p:spPr bwMode="auto">
          <a:xfrm>
            <a:off x="6477000" y="39338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69" name="Rectangle 35"/>
          <p:cNvSpPr>
            <a:spLocks noChangeArrowheads="1"/>
          </p:cNvSpPr>
          <p:nvPr/>
        </p:nvSpPr>
        <p:spPr bwMode="auto">
          <a:xfrm>
            <a:off x="6477000" y="4238625"/>
            <a:ext cx="1066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0" name="Rectangle 36"/>
          <p:cNvSpPr>
            <a:spLocks noChangeArrowheads="1"/>
          </p:cNvSpPr>
          <p:nvPr/>
        </p:nvSpPr>
        <p:spPr bwMode="auto">
          <a:xfrm>
            <a:off x="6477000" y="52292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access</a:t>
            </a:r>
          </a:p>
        </p:txBody>
      </p:sp>
      <p:sp>
        <p:nvSpPr>
          <p:cNvPr id="71" name="Rectangle 37"/>
          <p:cNvSpPr>
            <a:spLocks noChangeArrowheads="1"/>
          </p:cNvSpPr>
          <p:nvPr/>
        </p:nvSpPr>
        <p:spPr bwMode="auto">
          <a:xfrm>
            <a:off x="6477000" y="61436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...</a:t>
            </a:r>
          </a:p>
        </p:txBody>
      </p:sp>
      <p:sp>
        <p:nvSpPr>
          <p:cNvPr id="72" name="Rectangle 38"/>
          <p:cNvSpPr>
            <a:spLocks noChangeArrowheads="1"/>
          </p:cNvSpPr>
          <p:nvPr/>
        </p:nvSpPr>
        <p:spPr bwMode="auto">
          <a:xfrm>
            <a:off x="6477000" y="55340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size</a:t>
            </a:r>
          </a:p>
        </p:txBody>
      </p:sp>
      <p:sp>
        <p:nvSpPr>
          <p:cNvPr id="73" name="Rectangle 39"/>
          <p:cNvSpPr>
            <a:spLocks noChangeArrowheads="1"/>
          </p:cNvSpPr>
          <p:nvPr/>
        </p:nvSpPr>
        <p:spPr bwMode="auto">
          <a:xfrm>
            <a:off x="6477000" y="5838825"/>
            <a:ext cx="1066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type</a:t>
            </a:r>
          </a:p>
        </p:txBody>
      </p:sp>
      <p:sp>
        <p:nvSpPr>
          <p:cNvPr id="74" name="Text Box 40"/>
          <p:cNvSpPr txBox="1">
            <a:spLocks noChangeArrowheads="1"/>
          </p:cNvSpPr>
          <p:nvPr/>
        </p:nvSpPr>
        <p:spPr bwMode="auto">
          <a:xfrm>
            <a:off x="3758514" y="3352800"/>
            <a:ext cx="65274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A</a:t>
            </a:r>
          </a:p>
        </p:txBody>
      </p:sp>
      <p:sp>
        <p:nvSpPr>
          <p:cNvPr id="75" name="Text Box 41"/>
          <p:cNvSpPr txBox="1">
            <a:spLocks noChangeArrowheads="1"/>
          </p:cNvSpPr>
          <p:nvPr/>
        </p:nvSpPr>
        <p:spPr bwMode="auto">
          <a:xfrm>
            <a:off x="3766752" y="5029200"/>
            <a:ext cx="64312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File B</a:t>
            </a:r>
          </a:p>
        </p:txBody>
      </p:sp>
      <p:sp>
        <p:nvSpPr>
          <p:cNvPr id="76" name="Line 21"/>
          <p:cNvSpPr>
            <a:spLocks noChangeShapeType="1"/>
          </p:cNvSpPr>
          <p:nvPr/>
        </p:nvSpPr>
        <p:spPr bwMode="auto">
          <a:xfrm flipV="1">
            <a:off x="4706938" y="5229224"/>
            <a:ext cx="1770062" cy="257175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15715" y="6183868"/>
            <a:ext cx="37835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i="1" dirty="0">
                <a:solidFill>
                  <a:srgbClr val="0070C0"/>
                </a:solidFill>
                <a:latin typeface="Calibri" pitchFamily="34" charset="0"/>
              </a:rPr>
              <a:t>Two descriptors point to the same file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Dup2(fd2, fd3);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Read(fd2, &amp;c2, 1);</a:t>
            </a:r>
          </a:p>
          <a:p>
            <a:r>
              <a:rPr lang="en-US" sz="1600" dirty="0">
                <a:latin typeface="Courier New" pitchFamily="49" charset="0"/>
              </a:rPr>
              <a:t>    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</p:spTree>
    <p:extLst>
      <p:ext uri="{BB962C8B-B14F-4D97-AF65-F5344CB8AC3E}">
        <p14:creationId xmlns:p14="http://schemas.microsoft.com/office/powerpoint/2010/main" val="2267523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57200"/>
            <a:ext cx="8277893" cy="762000"/>
          </a:xfrm>
        </p:spPr>
        <p:txBody>
          <a:bodyPr/>
          <a:lstStyle/>
          <a:p>
            <a:r>
              <a:rPr lang="en-US" dirty="0"/>
              <a:t>Warm-Up: I/O and Redirection Example </a:t>
            </a:r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2" y="5546124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  <a:p>
            <a:endParaRPr lang="en-US" dirty="0"/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6849952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c1, c2, c3;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fd2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fd3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Dup2(fd2, fd3);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Read(fd2, &amp;c2, 1);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Read(fd3, &amp;c3, 1);</a:t>
            </a:r>
          </a:p>
          <a:p>
            <a:r>
              <a:rPr lang="en-US" sz="1600" dirty="0">
                <a:latin typeface="Courier New" pitchFamily="49" charset="0"/>
              </a:rPr>
              <a:t>    printf("c1 = %c, c2 = %c, c3 = %c\n", c1, c2, c3);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1988" y="4957941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ffiles1.c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202" y="1578114"/>
            <a:ext cx="37338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c1 = </a:t>
            </a:r>
            <a:r>
              <a:rPr lang="pt-BR" sz="2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c2 = </a:t>
            </a:r>
            <a:r>
              <a:rPr lang="pt-BR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pt-B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c3 = </a:t>
            </a:r>
            <a:r>
              <a:rPr lang="pt-BR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3429000"/>
            <a:ext cx="3108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dup2(</a:t>
            </a:r>
            <a:r>
              <a:rPr lang="en-US" sz="2000" dirty="0" err="1">
                <a:latin typeface="Courier New"/>
                <a:cs typeface="Courier New"/>
              </a:rPr>
              <a:t>oldfd</a:t>
            </a:r>
            <a:r>
              <a:rPr lang="en-US" sz="2000" dirty="0">
                <a:latin typeface="Courier New"/>
                <a:cs typeface="Courier New"/>
              </a:rPr>
              <a:t>, </a:t>
            </a:r>
            <a:r>
              <a:rPr lang="en-US" sz="2000" dirty="0" err="1">
                <a:latin typeface="Courier New"/>
                <a:cs typeface="Courier New"/>
              </a:rPr>
              <a:t>newfd</a:t>
            </a:r>
            <a:r>
              <a:rPr lang="en-US" sz="2000" dirty="0">
                <a:latin typeface="Courier New"/>
                <a:cs typeface="Courier New"/>
              </a:rPr>
              <a:t>) 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3629055"/>
            <a:ext cx="2277402" cy="28545"/>
          </a:xfrm>
          <a:prstGeom prst="straightConnector1">
            <a:avLst/>
          </a:prstGeom>
          <a:noFill/>
          <a:ln w="38100">
            <a:solidFill>
              <a:schemeClr val="bg2"/>
            </a:solidFill>
            <a:miter lim="800000"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p14="http://schemas.microsoft.com/office/powerpoint/2010/main" val="2494128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979420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sleep(s);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sleep(1-s);</a:t>
            </a:r>
          </a:p>
          <a:p>
            <a:r>
              <a:rPr lang="en-US" sz="1600" dirty="0">
                <a:latin typeface="Courier New" pitchFamily="49" charset="0"/>
              </a:rPr>
              <a:t>        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</p:spTree>
    <p:extLst>
      <p:ext uri="{BB962C8B-B14F-4D97-AF65-F5344CB8AC3E}">
        <p14:creationId xmlns:p14="http://schemas.microsoft.com/office/powerpoint/2010/main" val="14051250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/>
              <a:t>Master Class: Process Control and I/O</a:t>
            </a: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6248400"/>
            <a:ext cx="8307388" cy="533400"/>
          </a:xfrm>
        </p:spPr>
        <p:txBody>
          <a:bodyPr/>
          <a:lstStyle/>
          <a:p>
            <a:r>
              <a:rPr lang="en-US" dirty="0"/>
              <a:t>What would this program print for file containing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</a:t>
            </a:r>
            <a:r>
              <a:rPr lang="en-US" dirty="0"/>
              <a:t>”?</a:t>
            </a:r>
          </a:p>
        </p:txBody>
      </p:sp>
      <p:sp>
        <p:nvSpPr>
          <p:cNvPr id="739332" name="Text Box 4"/>
          <p:cNvSpPr txBox="1">
            <a:spLocks noChangeArrowheads="1"/>
          </p:cNvSpPr>
          <p:nvPr/>
        </p:nvSpPr>
        <p:spPr bwMode="auto">
          <a:xfrm>
            <a:off x="481914" y="1155442"/>
            <a:ext cx="6634188" cy="5016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int s = getpid() &amp; 0x1;</a:t>
            </a:r>
          </a:p>
          <a:p>
            <a:r>
              <a:rPr lang="en-US" sz="1600" dirty="0">
                <a:latin typeface="Courier New" pitchFamily="49" charset="0"/>
              </a:rPr>
              <a:t>    char c1, c2;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O_RDONLY, 0);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&amp;c1, 1);</a:t>
            </a:r>
          </a:p>
          <a:p>
            <a:r>
              <a:rPr lang="en-US" sz="1600" dirty="0">
                <a:latin typeface="Courier New" pitchFamily="49" charset="0"/>
              </a:rPr>
              <a:t>    if (fork())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Parent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printf("Parent: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 else {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sleep(1-s);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Read(fd1, &amp;c2, 1);</a:t>
            </a:r>
          </a:p>
          <a:p>
            <a:r>
              <a:rPr lang="en-US" sz="1600" dirty="0">
                <a:latin typeface="Courier New" pitchFamily="49" charset="0"/>
              </a:rPr>
              <a:t>        printf("Child: c1 = %c, c2 = %c\n", c1, c2);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738" y="58028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ffiles2.c</a:t>
            </a:r>
          </a:p>
        </p:txBody>
      </p:sp>
      <p:sp>
        <p:nvSpPr>
          <p:cNvPr id="2" name="Rectangle 1"/>
          <p:cNvSpPr/>
          <p:nvPr/>
        </p:nvSpPr>
        <p:spPr>
          <a:xfrm>
            <a:off x="5249202" y="1315865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c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9202" y="2362200"/>
            <a:ext cx="37338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Parent: c1 = a, c2 = b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Child: c1 = a, c2 =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6169" y="3352800"/>
            <a:ext cx="302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Bonus: Which way does it go?</a:t>
            </a:r>
          </a:p>
        </p:txBody>
      </p:sp>
    </p:spTree>
    <p:extLst>
      <p:ext uri="{BB962C8B-B14F-4D97-AF65-F5344CB8AC3E}">
        <p14:creationId xmlns:p14="http://schemas.microsoft.com/office/powerpoint/2010/main" val="343618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rgbClr val="000000"/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93" y="435678"/>
            <a:ext cx="7592093" cy="762000"/>
          </a:xfrm>
        </p:spPr>
        <p:txBody>
          <a:bodyPr/>
          <a:lstStyle/>
          <a:p>
            <a:r>
              <a:rPr lang="en-US" dirty="0"/>
              <a:t>Standard I/O Functions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61" y="1362075"/>
            <a:ext cx="7896225" cy="4972050"/>
          </a:xfrm>
        </p:spPr>
        <p:txBody>
          <a:bodyPr/>
          <a:lstStyle/>
          <a:p>
            <a:r>
              <a:rPr lang="en-US" dirty="0"/>
              <a:t>The C standard library (</a:t>
            </a:r>
            <a:r>
              <a:rPr lang="en-US" dirty="0" err="1">
                <a:latin typeface="Courier New" pitchFamily="49" charset="0"/>
              </a:rPr>
              <a:t>libc.so</a:t>
            </a:r>
            <a:r>
              <a:rPr lang="en-US" dirty="0"/>
              <a:t>) contains a collection of higher-level </a:t>
            </a:r>
            <a:r>
              <a:rPr lang="en-US" i="1" dirty="0">
                <a:solidFill>
                  <a:srgbClr val="C00000"/>
                </a:solidFill>
              </a:rPr>
              <a:t>standard I/O </a:t>
            </a:r>
            <a:r>
              <a:rPr lang="en-US" dirty="0"/>
              <a:t>functions</a:t>
            </a:r>
          </a:p>
          <a:p>
            <a:pPr lvl="1"/>
            <a:r>
              <a:rPr lang="en-US" dirty="0"/>
              <a:t>Documented in Appendix B of K&amp;R</a:t>
            </a:r>
          </a:p>
          <a:p>
            <a:endParaRPr lang="en-US" dirty="0"/>
          </a:p>
          <a:p>
            <a:r>
              <a:rPr lang="en-US" dirty="0"/>
              <a:t>Examples of standard I/O functions:</a:t>
            </a:r>
          </a:p>
          <a:p>
            <a:pPr lvl="1"/>
            <a:r>
              <a:rPr lang="en-US" dirty="0"/>
              <a:t>Opening and closing files (</a:t>
            </a:r>
            <a:r>
              <a:rPr lang="en-US" b="1" dirty="0" err="1">
                <a:latin typeface="Courier New" pitchFamily="49" charset="0"/>
              </a:rPr>
              <a:t>fopen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fclose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bytes (</a:t>
            </a:r>
            <a:r>
              <a:rPr lang="en-US" b="1" dirty="0" err="1">
                <a:latin typeface="Courier New" pitchFamily="49" charset="0"/>
              </a:rPr>
              <a:t>fread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fwrite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Reading and writing text lines (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fputs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Formatted reading and writing (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fprintf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Streams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2970212"/>
          </a:xfrm>
        </p:spPr>
        <p:txBody>
          <a:bodyPr/>
          <a:lstStyle/>
          <a:p>
            <a:r>
              <a:rPr lang="en-US" dirty="0"/>
              <a:t>Standard I/O models open files as </a:t>
            </a:r>
            <a:r>
              <a:rPr lang="en-US" i="1" dirty="0">
                <a:solidFill>
                  <a:srgbClr val="C00000"/>
                </a:solidFill>
              </a:rPr>
              <a:t>streams</a:t>
            </a:r>
          </a:p>
          <a:p>
            <a:pPr lvl="1"/>
            <a:r>
              <a:rPr lang="en-US" dirty="0"/>
              <a:t>Abstraction for a file descriptor and a buffer in memory</a:t>
            </a:r>
          </a:p>
          <a:p>
            <a:pPr lvl="1"/>
            <a:endParaRPr lang="en-US" dirty="0"/>
          </a:p>
          <a:p>
            <a:r>
              <a:rPr lang="en-US" dirty="0"/>
              <a:t>C programs begin life with three open streams </a:t>
            </a:r>
            <a:br>
              <a:rPr lang="en-US" dirty="0"/>
            </a:br>
            <a:r>
              <a:rPr lang="en-US" dirty="0"/>
              <a:t>(defined in </a:t>
            </a:r>
            <a:r>
              <a:rPr lang="en-US" dirty="0" err="1">
                <a:latin typeface="Courier New" pitchFamily="49" charset="0"/>
              </a:rPr>
              <a:t>stdio.h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stdin</a:t>
            </a:r>
            <a:r>
              <a:rPr lang="en-US" dirty="0"/>
              <a:t>  (standard input)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stdout</a:t>
            </a:r>
            <a:r>
              <a:rPr lang="en-US" dirty="0"/>
              <a:t> (standard output)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stderr</a:t>
            </a:r>
            <a:r>
              <a:rPr lang="en-US" dirty="0"/>
              <a:t> (standard error)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914400" y="4495800"/>
            <a:ext cx="7164388" cy="20574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&lt;</a:t>
            </a:r>
            <a:r>
              <a:rPr lang="en-US" sz="1600" dirty="0" err="1">
                <a:latin typeface="Courier New" pitchFamily="49" charset="0"/>
              </a:rPr>
              <a:t>stdio.h</a:t>
            </a:r>
            <a:r>
              <a:rPr lang="en-US" sz="1600" dirty="0">
                <a:latin typeface="Courier New" pitchFamily="49" charset="0"/>
              </a:rPr>
              <a:t>&gt;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stdin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input  (descriptor 0)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output (descriptor 1)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extern FILE *</a:t>
            </a:r>
            <a:r>
              <a:rPr lang="en-US" sz="1600" dirty="0" err="1">
                <a:latin typeface="Courier New" pitchFamily="49" charset="0"/>
              </a:rPr>
              <a:t>stderr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standard error  (descriptor 2) */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stdout</a:t>
            </a:r>
            <a:r>
              <a:rPr lang="en-US" sz="1600" dirty="0">
                <a:latin typeface="Courier New" pitchFamily="49" charset="0"/>
              </a:rPr>
              <a:t>, "Hello, world\n");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I/O: Motivation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7" y="1220788"/>
            <a:ext cx="8307387" cy="4341812"/>
          </a:xfrm>
        </p:spPr>
        <p:txBody>
          <a:bodyPr/>
          <a:lstStyle/>
          <a:p>
            <a:r>
              <a:rPr lang="en-US" dirty="0"/>
              <a:t>Applications often read/write one character at a time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getc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putc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ungetc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b="1" dirty="0">
                <a:latin typeface="Courier New"/>
                <a:cs typeface="Courier New"/>
              </a:rPr>
              <a:t>gets,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Read line of text one character at a time, stopping at newline</a:t>
            </a:r>
          </a:p>
          <a:p>
            <a:r>
              <a:rPr lang="en-US" dirty="0"/>
              <a:t>Implementing as Unix I/O calls expensive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write</a:t>
            </a:r>
            <a:r>
              <a:rPr lang="en-US" dirty="0"/>
              <a:t> require Unix kernel calls</a:t>
            </a:r>
          </a:p>
          <a:p>
            <a:pPr lvl="2"/>
            <a:r>
              <a:rPr lang="en-US" dirty="0"/>
              <a:t>&gt; 10,000 clock cycles</a:t>
            </a:r>
          </a:p>
          <a:p>
            <a:r>
              <a:rPr lang="en-US" dirty="0"/>
              <a:t>Solution: Buffered read</a:t>
            </a:r>
          </a:p>
          <a:p>
            <a:pPr lvl="1"/>
            <a:r>
              <a:rPr lang="en-US" dirty="0"/>
              <a:t>Use Unix </a:t>
            </a:r>
            <a:r>
              <a:rPr lang="en-US" b="1" dirty="0">
                <a:latin typeface="Courier New"/>
                <a:cs typeface="Courier New"/>
              </a:rPr>
              <a:t>read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to grab block of bytes</a:t>
            </a:r>
          </a:p>
          <a:p>
            <a:pPr lvl="1"/>
            <a:r>
              <a:rPr lang="en-US" dirty="0"/>
              <a:t>User input functions take one byte at a time from buffer</a:t>
            </a:r>
          </a:p>
          <a:p>
            <a:pPr lvl="2"/>
            <a:r>
              <a:rPr lang="en-US" dirty="0"/>
              <a:t>Refill buffer when empty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26476" y="5807075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64276" y="5807075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64276" y="5807075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5831299"/>
            <a:ext cx="842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101" name="Rectangle 29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Buffering in Standard I/O</a:t>
            </a:r>
          </a:p>
        </p:txBody>
      </p:sp>
      <p:sp>
        <p:nvSpPr>
          <p:cNvPr id="643102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/>
          <a:lstStyle/>
          <a:p>
            <a:r>
              <a:rPr lang="en-US" dirty="0"/>
              <a:t>Standard I/O functions use buffered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Buffer flushed to output </a:t>
            </a:r>
            <a:r>
              <a:rPr lang="en-US" dirty="0" err="1"/>
              <a:t>fd</a:t>
            </a:r>
            <a:r>
              <a:rPr lang="en-US" dirty="0"/>
              <a:t> on “\n”, call to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fflush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exit</a:t>
            </a:r>
            <a:r>
              <a:rPr lang="en-US" dirty="0">
                <a:latin typeface="+mn-lt"/>
                <a:cs typeface="Courier New" pitchFamily="49" charset="0"/>
              </a:rPr>
              <a:t>,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n-lt"/>
                <a:cs typeface="Courier New" pitchFamily="49" charset="0"/>
              </a:rPr>
              <a:t>or return from </a:t>
            </a:r>
            <a:r>
              <a:rPr lang="en-US" dirty="0">
                <a:latin typeface="Courier New"/>
                <a:cs typeface="Courier New"/>
              </a:rPr>
              <a:t>main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 </a:t>
            </a:r>
            <a:endParaRPr lang="en-US" dirty="0"/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2544762" y="19050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("h");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77" name="Rectangle 5"/>
          <p:cNvSpPr>
            <a:spLocks noChangeArrowheads="1"/>
          </p:cNvSpPr>
          <p:nvPr/>
        </p:nvSpPr>
        <p:spPr bwMode="auto">
          <a:xfrm>
            <a:off x="2620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h</a:t>
            </a:r>
          </a:p>
        </p:txBody>
      </p:sp>
      <p:sp>
        <p:nvSpPr>
          <p:cNvPr id="643078" name="Rectangle 6"/>
          <p:cNvSpPr>
            <a:spLocks noChangeArrowheads="1"/>
          </p:cNvSpPr>
          <p:nvPr/>
        </p:nvSpPr>
        <p:spPr bwMode="auto">
          <a:xfrm>
            <a:off x="3078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</a:t>
            </a:r>
          </a:p>
        </p:txBody>
      </p:sp>
      <p:sp>
        <p:nvSpPr>
          <p:cNvPr id="643079" name="Rectangle 7"/>
          <p:cNvSpPr>
            <a:spLocks noChangeArrowheads="1"/>
          </p:cNvSpPr>
          <p:nvPr/>
        </p:nvSpPr>
        <p:spPr bwMode="auto">
          <a:xfrm>
            <a:off x="3459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0" name="Rectangle 8"/>
          <p:cNvSpPr>
            <a:spLocks noChangeArrowheads="1"/>
          </p:cNvSpPr>
          <p:nvPr/>
        </p:nvSpPr>
        <p:spPr bwMode="auto">
          <a:xfrm>
            <a:off x="39163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</a:t>
            </a:r>
          </a:p>
        </p:txBody>
      </p:sp>
      <p:sp>
        <p:nvSpPr>
          <p:cNvPr id="643081" name="Rectangle 9"/>
          <p:cNvSpPr>
            <a:spLocks noChangeArrowheads="1"/>
          </p:cNvSpPr>
          <p:nvPr/>
        </p:nvSpPr>
        <p:spPr bwMode="auto">
          <a:xfrm>
            <a:off x="43735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</a:t>
            </a:r>
          </a:p>
        </p:txBody>
      </p:sp>
      <p:sp>
        <p:nvSpPr>
          <p:cNvPr id="643082" name="Rectangle 10"/>
          <p:cNvSpPr>
            <a:spLocks noChangeArrowheads="1"/>
          </p:cNvSpPr>
          <p:nvPr/>
        </p:nvSpPr>
        <p:spPr bwMode="auto">
          <a:xfrm>
            <a:off x="48307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\n</a:t>
            </a:r>
          </a:p>
        </p:txBody>
      </p:sp>
      <p:sp>
        <p:nvSpPr>
          <p:cNvPr id="643083" name="Rectangle 11"/>
          <p:cNvSpPr>
            <a:spLocks noChangeArrowheads="1"/>
          </p:cNvSpPr>
          <p:nvPr/>
        </p:nvSpPr>
        <p:spPr bwMode="auto">
          <a:xfrm>
            <a:off x="52879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4" name="Rectangle 12"/>
          <p:cNvSpPr>
            <a:spLocks noChangeArrowheads="1"/>
          </p:cNvSpPr>
          <p:nvPr/>
        </p:nvSpPr>
        <p:spPr bwMode="auto">
          <a:xfrm>
            <a:off x="5745162" y="3995737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643085" name="Line 13"/>
          <p:cNvSpPr>
            <a:spLocks noChangeShapeType="1"/>
          </p:cNvSpPr>
          <p:nvPr/>
        </p:nvSpPr>
        <p:spPr bwMode="auto">
          <a:xfrm>
            <a:off x="2849562" y="2319337"/>
            <a:ext cx="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6" name="Text Box 14"/>
          <p:cNvSpPr txBox="1">
            <a:spLocks noChangeArrowheads="1"/>
          </p:cNvSpPr>
          <p:nvPr/>
        </p:nvSpPr>
        <p:spPr bwMode="auto">
          <a:xfrm>
            <a:off x="3001962" y="2133600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("e");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7" name="Line 15"/>
          <p:cNvSpPr>
            <a:spLocks noChangeShapeType="1"/>
          </p:cNvSpPr>
          <p:nvPr/>
        </p:nvSpPr>
        <p:spPr bwMode="auto">
          <a:xfrm>
            <a:off x="3306762" y="247173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88" name="Text Box 16"/>
          <p:cNvSpPr txBox="1">
            <a:spLocks noChangeArrowheads="1"/>
          </p:cNvSpPr>
          <p:nvPr/>
        </p:nvSpPr>
        <p:spPr bwMode="auto">
          <a:xfrm>
            <a:off x="3382962" y="23637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89" name="Line 17"/>
          <p:cNvSpPr>
            <a:spLocks noChangeShapeType="1"/>
          </p:cNvSpPr>
          <p:nvPr/>
        </p:nvSpPr>
        <p:spPr bwMode="auto">
          <a:xfrm>
            <a:off x="5059362" y="3462337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0" name="Text Box 18"/>
          <p:cNvSpPr txBox="1">
            <a:spLocks noChangeArrowheads="1"/>
          </p:cNvSpPr>
          <p:nvPr/>
        </p:nvSpPr>
        <p:spPr bwMode="auto">
          <a:xfrm>
            <a:off x="3759200" y="262413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("l");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1" name="Line 19"/>
          <p:cNvSpPr>
            <a:spLocks noChangeShapeType="1"/>
          </p:cNvSpPr>
          <p:nvPr/>
        </p:nvSpPr>
        <p:spPr bwMode="auto">
          <a:xfrm>
            <a:off x="4525962" y="3233737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2" name="Text Box 20"/>
          <p:cNvSpPr txBox="1">
            <a:spLocks noChangeArrowheads="1"/>
          </p:cNvSpPr>
          <p:nvPr/>
        </p:nvSpPr>
        <p:spPr bwMode="auto">
          <a:xfrm>
            <a:off x="4140200" y="2897187"/>
            <a:ext cx="16510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("o");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3" name="Text Box 21"/>
          <p:cNvSpPr txBox="1">
            <a:spLocks noChangeArrowheads="1"/>
          </p:cNvSpPr>
          <p:nvPr/>
        </p:nvSpPr>
        <p:spPr bwMode="auto">
          <a:xfrm>
            <a:off x="4627562" y="3157537"/>
            <a:ext cx="17732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("\n");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43094" name="Line 22"/>
          <p:cNvSpPr>
            <a:spLocks noChangeShapeType="1"/>
          </p:cNvSpPr>
          <p:nvPr/>
        </p:nvSpPr>
        <p:spPr bwMode="auto">
          <a:xfrm>
            <a:off x="3687762" y="2700337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5" name="Line 23"/>
          <p:cNvSpPr>
            <a:spLocks noChangeShapeType="1"/>
          </p:cNvSpPr>
          <p:nvPr/>
        </p:nvSpPr>
        <p:spPr bwMode="auto">
          <a:xfrm>
            <a:off x="4144962" y="2928937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6" name="Line 24"/>
          <p:cNvSpPr>
            <a:spLocks noChangeShapeType="1"/>
          </p:cNvSpPr>
          <p:nvPr/>
        </p:nvSpPr>
        <p:spPr bwMode="auto">
          <a:xfrm>
            <a:off x="3916362" y="4300537"/>
            <a:ext cx="0" cy="82296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097" name="Text Box 25"/>
          <p:cNvSpPr txBox="1">
            <a:spLocks noChangeArrowheads="1"/>
          </p:cNvSpPr>
          <p:nvPr/>
        </p:nvSpPr>
        <p:spPr bwMode="auto">
          <a:xfrm>
            <a:off x="3992562" y="4510087"/>
            <a:ext cx="2232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fflush(stdout);</a:t>
            </a:r>
          </a:p>
        </p:txBody>
      </p:sp>
      <p:sp>
        <p:nvSpPr>
          <p:cNvPr id="643098" name="Text Box 26"/>
          <p:cNvSpPr txBox="1">
            <a:spLocks noChangeArrowheads="1"/>
          </p:cNvSpPr>
          <p:nvPr/>
        </p:nvSpPr>
        <p:spPr bwMode="auto">
          <a:xfrm>
            <a:off x="1630362" y="3076574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buf</a:t>
            </a:r>
          </a:p>
        </p:txBody>
      </p:sp>
      <p:sp>
        <p:nvSpPr>
          <p:cNvPr id="643099" name="Line 27"/>
          <p:cNvSpPr>
            <a:spLocks noChangeShapeType="1"/>
          </p:cNvSpPr>
          <p:nvPr/>
        </p:nvSpPr>
        <p:spPr bwMode="auto">
          <a:xfrm>
            <a:off x="1935162" y="3394075"/>
            <a:ext cx="685800" cy="601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3100" name="Text Box 28"/>
          <p:cNvSpPr txBox="1">
            <a:spLocks noChangeArrowheads="1"/>
          </p:cNvSpPr>
          <p:nvPr/>
        </p:nvSpPr>
        <p:spPr bwMode="auto">
          <a:xfrm>
            <a:off x="2659400" y="5195887"/>
            <a:ext cx="252825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write(1,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, 6);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/>
              <a:t>Standard I/O Buffering in Action</a:t>
            </a:r>
          </a:p>
        </p:txBody>
      </p:sp>
      <p:sp>
        <p:nvSpPr>
          <p:cNvPr id="64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6286" y="1295400"/>
            <a:ext cx="7896225" cy="4972050"/>
          </a:xfrm>
        </p:spPr>
        <p:txBody>
          <a:bodyPr/>
          <a:lstStyle/>
          <a:p>
            <a:r>
              <a:rPr lang="en-US" dirty="0"/>
              <a:t>You can see this buffering in action for yourself, using the always fascinating Linux </a:t>
            </a:r>
            <a:r>
              <a:rPr lang="en-US" dirty="0" err="1">
                <a:latin typeface="Courier New" pitchFamily="49" charset="0"/>
              </a:rPr>
              <a:t>strace</a:t>
            </a:r>
            <a:r>
              <a:rPr lang="en-US" dirty="0"/>
              <a:t> program:</a:t>
            </a:r>
          </a:p>
        </p:txBody>
      </p:sp>
      <p:sp>
        <p:nvSpPr>
          <p:cNvPr id="644099" name="Rectangle 3"/>
          <p:cNvSpPr>
            <a:spLocks noChangeArrowheads="1"/>
          </p:cNvSpPr>
          <p:nvPr/>
        </p:nvSpPr>
        <p:spPr bwMode="auto">
          <a:xfrm>
            <a:off x="3276600" y="2438400"/>
            <a:ext cx="5638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strace</a:t>
            </a:r>
            <a:r>
              <a:rPr lang="en-US" sz="1600" dirty="0">
                <a:latin typeface="Courier New" pitchFamily="49" charset="0"/>
              </a:rPr>
              <a:t> ./hello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execve</a:t>
            </a:r>
            <a:r>
              <a:rPr lang="en-US" sz="1600" dirty="0">
                <a:latin typeface="Courier New" pitchFamily="49" charset="0"/>
              </a:rPr>
              <a:t>("./hello", ["hello"], [/* ... */]).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write(1, "hello\n", 6)               = 6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...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exit_group(0)                        = ?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457200" y="2432050"/>
            <a:ext cx="2590800" cy="328295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int main()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printf("h");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printf("e");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printf("l");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printf("o");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printf("\n");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fflush(stdout);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stdio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./showfile3_stdio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6461125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"r"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334000" y="5168920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showfile3_stdio.c</a:t>
            </a:r>
          </a:p>
        </p:txBody>
      </p:sp>
    </p:spTree>
    <p:extLst>
      <p:ext uri="{BB962C8B-B14F-4D97-AF65-F5344CB8AC3E}">
        <p14:creationId xmlns:p14="http://schemas.microsoft.com/office/powerpoint/2010/main" val="172888349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/>
              <a:t>RIO (robust I/O) package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84931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 and C Standard I/O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sets: system-level and C level 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Unix I/O, C Standard I/O, and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769" y="1295400"/>
            <a:ext cx="8750300" cy="1371600"/>
          </a:xfrm>
        </p:spPr>
        <p:txBody>
          <a:bodyPr/>
          <a:lstStyle/>
          <a:p>
            <a:r>
              <a:rPr lang="en-US" dirty="0"/>
              <a:t>Two </a:t>
            </a:r>
            <a:r>
              <a:rPr lang="en-US" i="1" dirty="0"/>
              <a:t>incompatible</a:t>
            </a:r>
            <a:r>
              <a:rPr lang="en-US" dirty="0"/>
              <a:t> libraries building on Unix I/O</a:t>
            </a:r>
          </a:p>
          <a:p>
            <a:r>
              <a:rPr lang="en-US" dirty="0"/>
              <a:t>Robust I/O (RIO): 15-213 special wrappers</a:t>
            </a:r>
            <a:br>
              <a:rPr lang="en-US" dirty="0"/>
            </a:br>
            <a:r>
              <a:rPr lang="en-US" dirty="0"/>
              <a:t>good coding practice: </a:t>
            </a:r>
            <a:r>
              <a:rPr lang="en-US" b="0" dirty="0"/>
              <a:t>handles error checking, signals, and </a:t>
            </a:r>
            <a:br>
              <a:rPr lang="en-US" b="0" dirty="0"/>
            </a:br>
            <a:r>
              <a:rPr lang="en-US" b="0" dirty="0"/>
              <a:t>“short counts”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3675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5253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4567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886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3213100"/>
            <a:ext cx="1989138" cy="1816100"/>
          </a:xfrm>
          <a:prstGeom prst="rect">
            <a:avLst/>
          </a:prstGeom>
          <a:solidFill>
            <a:srgbClr val="D5F1CF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fopen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fdopen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fread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fwrite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fprintf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sscanf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sprintf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fgets</a:t>
            </a: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fputs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fflush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fseek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fclose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5181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5602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4252913"/>
            <a:ext cx="1841500" cy="1327150"/>
          </a:xfrm>
          <a:prstGeom prst="rect">
            <a:avLst/>
          </a:prstGeom>
          <a:solidFill>
            <a:srgbClr val="F1C7C7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rio_writen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rio_readinitb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rio_readlineb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rio_readnb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4567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4102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914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8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55" grpId="0" animBg="1"/>
      <p:bldP spid="671756" grpId="0" animBg="1"/>
      <p:bldP spid="67175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2093" cy="762000"/>
          </a:xfrm>
        </p:spPr>
        <p:txBody>
          <a:bodyPr/>
          <a:lstStyle/>
          <a:p>
            <a:r>
              <a:rPr lang="en-US" dirty="0"/>
              <a:t>Unix I/O Recap</a:t>
            </a:r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7896225" cy="2000250"/>
          </a:xfrm>
        </p:spPr>
        <p:txBody>
          <a:bodyPr/>
          <a:lstStyle/>
          <a:p>
            <a:r>
              <a:rPr lang="en-US" dirty="0"/>
              <a:t>Short counts can occur in these situations:</a:t>
            </a:r>
          </a:p>
          <a:p>
            <a:pPr lvl="1"/>
            <a:r>
              <a:rPr lang="en-US" dirty="0"/>
              <a:t>Encountering (end-of-file) EOF on reads</a:t>
            </a:r>
          </a:p>
          <a:p>
            <a:pPr lvl="1"/>
            <a:r>
              <a:rPr lang="en-US" dirty="0"/>
              <a:t>Reading text lines from a terminal</a:t>
            </a:r>
          </a:p>
          <a:p>
            <a:pPr lvl="1"/>
            <a:r>
              <a:rPr lang="en-US" dirty="0"/>
              <a:t>Reading and writing network sockets</a:t>
            </a:r>
          </a:p>
          <a:p>
            <a:r>
              <a:rPr lang="en-US" dirty="0"/>
              <a:t>Short counts never occur in these situations:</a:t>
            </a:r>
          </a:p>
          <a:p>
            <a:pPr lvl="1"/>
            <a:r>
              <a:rPr lang="en-US" dirty="0"/>
              <a:t>Reading from disk files (except for EOF)</a:t>
            </a:r>
          </a:p>
          <a:p>
            <a:pPr lvl="1"/>
            <a:r>
              <a:rPr lang="en-US" dirty="0"/>
              <a:t>Writing to disk files</a:t>
            </a:r>
          </a:p>
          <a:p>
            <a:r>
              <a:rPr lang="en-US" dirty="0"/>
              <a:t>Best practice is to always allow for short counts.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Read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file into buffer.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read,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read(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2409074"/>
            <a:ext cx="7014176" cy="8309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/* Write at most </a:t>
            </a:r>
            <a:r>
              <a:rPr lang="en-US" sz="1600" dirty="0" err="1">
                <a:solidFill>
                  <a:srgbClr val="800000"/>
                </a:solidFill>
                <a:latin typeface="Courier New" pitchFamily="49" charset="0"/>
              </a:rPr>
              <a:t>max_count</a:t>
            </a: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bytes from buffer to file.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00000"/>
                </a:solidFill>
                <a:latin typeface="Courier New" pitchFamily="49" charset="0"/>
              </a:rPr>
              <a:t>   Return number bytes written, or error value */</a:t>
            </a:r>
          </a:p>
          <a:p>
            <a:pPr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write(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*buffer,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max_count</a:t>
            </a:r>
            <a:r>
              <a:rPr lang="en-US" sz="1600" dirty="0">
                <a:latin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5311607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The RIO Package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(15-213/CS:APP Package)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RIO is a set of wrappers that provide efficient and robust I/O in apps, such as network programs that are subject to short counts</a:t>
            </a:r>
          </a:p>
          <a:p>
            <a:r>
              <a:rPr lang="en-US" dirty="0"/>
              <a:t>RIO provides two different kinds of functions</a:t>
            </a:r>
          </a:p>
          <a:p>
            <a:pPr lvl="1"/>
            <a:r>
              <a:rPr lang="en-US" dirty="0" err="1"/>
              <a:t>Unbuffered</a:t>
            </a:r>
            <a:r>
              <a:rPr lang="en-US" dirty="0"/>
              <a:t> input and output of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rio_writen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Buffered input of text lines and binary data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Buffered RIO routines are thread-safe and can be interleaved arbitrarily on the same descriptor</a:t>
            </a:r>
          </a:p>
          <a:p>
            <a:pPr lvl="2"/>
            <a:endParaRPr lang="en-US" dirty="0"/>
          </a:p>
          <a:p>
            <a:r>
              <a:rPr lang="en-US" dirty="0"/>
              <a:t>Download from </a:t>
            </a:r>
            <a:r>
              <a:rPr lang="en-US" dirty="0">
                <a:hlinkClick r:id="rId3"/>
              </a:rPr>
              <a:t>http://csapp.cs.cmu.edu/3e/code.html</a:t>
            </a:r>
            <a:r>
              <a:rPr lang="en-US" dirty="0"/>
              <a:t>  </a:t>
            </a:r>
          </a:p>
          <a:p>
            <a:pPr lvl="1">
              <a:buNone/>
            </a:pP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  </a:t>
            </a:r>
            <a:r>
              <a:rPr lang="en-US" b="1" dirty="0" err="1">
                <a:latin typeface="Courier New"/>
                <a:cs typeface="Courier New"/>
              </a:rPr>
              <a:t>src/csapp.c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dirty="0"/>
              <a:t>and </a:t>
            </a:r>
            <a:r>
              <a:rPr lang="en-US" b="1" dirty="0">
                <a:latin typeface="Courier New"/>
                <a:cs typeface="Courier New"/>
              </a:rPr>
              <a:t>include/</a:t>
            </a:r>
            <a:r>
              <a:rPr lang="en-US" b="1" dirty="0" err="1">
                <a:latin typeface="Courier New"/>
                <a:cs typeface="Courier New"/>
              </a:rPr>
              <a:t>csapp.h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56147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Unbuffered RIO Input and Output</a:t>
            </a: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592093" cy="762000"/>
          </a:xfrm>
        </p:spPr>
        <p:txBody>
          <a:bodyPr/>
          <a:lstStyle/>
          <a:p>
            <a:r>
              <a:rPr lang="en-US"/>
              <a:t>Implementation of </a:t>
            </a:r>
            <a:r>
              <a:rPr lang="en-US">
                <a:latin typeface="Courier New" pitchFamily="49" charset="0"/>
              </a:rPr>
              <a:t>rio_readn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357018" y="990600"/>
            <a:ext cx="8710782" cy="575542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- Robustly read n bytes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unbuffered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= n;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while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nleft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&gt; 0)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if ((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read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)) &lt; 0)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EINTR)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Interrupted by sig handler return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 = 0;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and call read() again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else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	return -1;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errno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set by read() */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}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else if (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nread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 == 0)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    break;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EOF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 -=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bufp</a:t>
            </a:r>
            <a:r>
              <a:rPr lang="en-US" sz="1600" dirty="0">
                <a:latin typeface="Courier New" pitchFamily="49" charset="0"/>
              </a:rPr>
              <a:t> += </a:t>
            </a:r>
            <a:r>
              <a:rPr lang="en-US" sz="1600" dirty="0" err="1">
                <a:latin typeface="Courier New" pitchFamily="49" charset="0"/>
              </a:rPr>
              <a:t>nread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return (n - </a:t>
            </a:r>
            <a:r>
              <a:rPr lang="en-US" sz="1600" dirty="0" err="1">
                <a:latin typeface="Courier New" pitchFamily="49" charset="0"/>
              </a:rPr>
              <a:t>nleft</a:t>
            </a:r>
            <a:r>
              <a:rPr lang="en-US" sz="1600" dirty="0">
                <a:latin typeface="Courier New" pitchFamily="49" charset="0"/>
              </a:rPr>
              <a:t>);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Return &gt;= 0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3480" y="6376690"/>
            <a:ext cx="115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csapp.c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8203489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RIO Input Functions (cont)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307388" cy="2895600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rio_readnb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reads up to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bytes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from file </a:t>
            </a:r>
            <a:r>
              <a:rPr lang="en-US" b="1" dirty="0" err="1">
                <a:latin typeface="Courier New" pitchFamily="49" charset="0"/>
              </a:rPr>
              <a:t>fd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rio_readlineb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rio_readnb</a:t>
            </a:r>
            <a:r>
              <a:rPr lang="en-US" dirty="0"/>
              <a:t> can be interleaved arbitrarily on the same descriptor</a:t>
            </a:r>
          </a:p>
          <a:p>
            <a:pPr lvl="2">
              <a:lnSpc>
                <a:spcPct val="97000"/>
              </a:lnSpc>
            </a:pPr>
            <a:r>
              <a:rPr lang="en-US" b="1" kern="1200" dirty="0">
                <a:solidFill>
                  <a:srgbClr val="990000"/>
                </a:solidFill>
                <a:ea typeface="+mn-ea"/>
                <a:cs typeface="+mn-cs"/>
              </a:rPr>
              <a:t>Warning: </a:t>
            </a:r>
            <a:r>
              <a:rPr lang="en-US" dirty="0"/>
              <a:t>Don’t interleave with 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769028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769029" name="Text Box 5"/>
          <p:cNvSpPr txBox="1">
            <a:spLocks noChangeArrowheads="1"/>
          </p:cNvSpPr>
          <p:nvPr/>
        </p:nvSpPr>
        <p:spPr bwMode="auto">
          <a:xfrm>
            <a:off x="533400" y="1366897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577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4724400" y="30400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Implementation</a:t>
            </a:r>
          </a:p>
        </p:txBody>
      </p:sp>
      <p:sp>
        <p:nvSpPr>
          <p:cNvPr id="762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3960812"/>
          </a:xfrm>
        </p:spPr>
        <p:txBody>
          <a:bodyPr/>
          <a:lstStyle/>
          <a:p>
            <a:r>
              <a:rPr lang="en-US" dirty="0"/>
              <a:t>For reading from file</a:t>
            </a:r>
          </a:p>
          <a:p>
            <a:r>
              <a:rPr lang="en-US" dirty="0"/>
              <a:t>File has associated buffer to hold bytes that have been read from file but not yet read by user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Layered on Unix file:</a:t>
            </a:r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2362200" y="30400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86" name="Rectangle 6"/>
          <p:cNvSpPr>
            <a:spLocks noChangeArrowheads="1"/>
          </p:cNvSpPr>
          <p:nvPr/>
        </p:nvSpPr>
        <p:spPr bwMode="auto">
          <a:xfrm>
            <a:off x="2362200" y="30400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7" name="Text Box 7"/>
          <p:cNvSpPr txBox="1">
            <a:spLocks noChangeArrowheads="1"/>
          </p:cNvSpPr>
          <p:nvPr/>
        </p:nvSpPr>
        <p:spPr bwMode="auto">
          <a:xfrm>
            <a:off x="1498697" y="3056538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762888" name="Arc 8"/>
          <p:cNvSpPr>
            <a:spLocks/>
          </p:cNvSpPr>
          <p:nvPr/>
        </p:nvSpPr>
        <p:spPr bwMode="auto">
          <a:xfrm rot="-5400000" flipH="1" flipV="1">
            <a:off x="1978110" y="34188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89" name="Arc 9"/>
          <p:cNvSpPr>
            <a:spLocks/>
          </p:cNvSpPr>
          <p:nvPr/>
        </p:nvSpPr>
        <p:spPr bwMode="auto">
          <a:xfrm rot="-5400000" flipH="1" flipV="1">
            <a:off x="4264110" y="34950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0" name="Rectangle 10"/>
          <p:cNvSpPr>
            <a:spLocks noChangeArrowheads="1"/>
          </p:cNvSpPr>
          <p:nvPr/>
        </p:nvSpPr>
        <p:spPr bwMode="auto">
          <a:xfrm>
            <a:off x="720810" y="36496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762891" name="Rectangle 11"/>
          <p:cNvSpPr>
            <a:spLocks noChangeArrowheads="1"/>
          </p:cNvSpPr>
          <p:nvPr/>
        </p:nvSpPr>
        <p:spPr bwMode="auto">
          <a:xfrm>
            <a:off x="2702010" y="38020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762892" name="Line 12"/>
          <p:cNvSpPr>
            <a:spLocks noChangeShapeType="1"/>
          </p:cNvSpPr>
          <p:nvPr/>
        </p:nvSpPr>
        <p:spPr bwMode="auto">
          <a:xfrm flipV="1">
            <a:off x="47244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3" name="Line 13"/>
          <p:cNvSpPr>
            <a:spLocks noChangeShapeType="1"/>
          </p:cNvSpPr>
          <p:nvPr/>
        </p:nvSpPr>
        <p:spPr bwMode="auto">
          <a:xfrm flipV="1">
            <a:off x="7086600" y="26590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894" name="Line 14"/>
          <p:cNvSpPr>
            <a:spLocks noChangeShapeType="1"/>
          </p:cNvSpPr>
          <p:nvPr/>
        </p:nvSpPr>
        <p:spPr bwMode="auto">
          <a:xfrm>
            <a:off x="4724400" y="28114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5" name="Rectangle 15"/>
          <p:cNvSpPr>
            <a:spLocks noChangeArrowheads="1"/>
          </p:cNvSpPr>
          <p:nvPr/>
        </p:nvSpPr>
        <p:spPr bwMode="auto">
          <a:xfrm>
            <a:off x="5257800" y="26590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  <p:sp>
        <p:nvSpPr>
          <p:cNvPr id="762896" name="Rectangle 16"/>
          <p:cNvSpPr>
            <a:spLocks noChangeArrowheads="1"/>
          </p:cNvSpPr>
          <p:nvPr/>
        </p:nvSpPr>
        <p:spPr bwMode="auto">
          <a:xfrm>
            <a:off x="5105400" y="5452646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2743200" y="5452646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762898" name="Rectangle 18"/>
          <p:cNvSpPr>
            <a:spLocks noChangeArrowheads="1"/>
          </p:cNvSpPr>
          <p:nvPr/>
        </p:nvSpPr>
        <p:spPr bwMode="auto">
          <a:xfrm>
            <a:off x="762000" y="5452646"/>
            <a:ext cx="82296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762899" name="Rectangle 19"/>
          <p:cNvSpPr>
            <a:spLocks noChangeArrowheads="1"/>
          </p:cNvSpPr>
          <p:nvPr/>
        </p:nvSpPr>
        <p:spPr bwMode="auto">
          <a:xfrm>
            <a:off x="290513" y="5452646"/>
            <a:ext cx="2452687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no longer in buffer</a:t>
            </a:r>
          </a:p>
        </p:txBody>
      </p:sp>
      <p:sp>
        <p:nvSpPr>
          <p:cNvPr id="762900" name="Rectangle 20"/>
          <p:cNvSpPr>
            <a:spLocks noChangeArrowheads="1"/>
          </p:cNvSpPr>
          <p:nvPr/>
        </p:nvSpPr>
        <p:spPr bwMode="auto">
          <a:xfrm>
            <a:off x="7467600" y="5452646"/>
            <a:ext cx="1524000" cy="441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unseen</a:t>
            </a:r>
          </a:p>
        </p:txBody>
      </p:sp>
      <p:sp>
        <p:nvSpPr>
          <p:cNvPr id="762901" name="Arc 21"/>
          <p:cNvSpPr>
            <a:spLocks/>
          </p:cNvSpPr>
          <p:nvPr/>
        </p:nvSpPr>
        <p:spPr bwMode="auto">
          <a:xfrm rot="-5400000" flipH="1" flipV="1">
            <a:off x="7007310" y="5907613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2" name="Rectangle 22"/>
          <p:cNvSpPr>
            <a:spLocks noChangeArrowheads="1"/>
          </p:cNvSpPr>
          <p:nvPr/>
        </p:nvSpPr>
        <p:spPr bwMode="auto">
          <a:xfrm>
            <a:off x="4378410" y="6214646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dirty="0">
                <a:latin typeface="Calibri" pitchFamily="34" charset="0"/>
              </a:rPr>
              <a:t>Current File Position</a:t>
            </a:r>
          </a:p>
        </p:txBody>
      </p:sp>
      <p:sp>
        <p:nvSpPr>
          <p:cNvPr id="762903" name="Line 23"/>
          <p:cNvSpPr>
            <a:spLocks noChangeShapeType="1"/>
          </p:cNvSpPr>
          <p:nvPr/>
        </p:nvSpPr>
        <p:spPr bwMode="auto">
          <a:xfrm flipV="1">
            <a:off x="27432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4" name="Line 24"/>
          <p:cNvSpPr>
            <a:spLocks noChangeShapeType="1"/>
          </p:cNvSpPr>
          <p:nvPr/>
        </p:nvSpPr>
        <p:spPr bwMode="auto">
          <a:xfrm flipV="1">
            <a:off x="7467600" y="5029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5" name="Line 25"/>
          <p:cNvSpPr>
            <a:spLocks noChangeShapeType="1"/>
          </p:cNvSpPr>
          <p:nvPr/>
        </p:nvSpPr>
        <p:spPr bwMode="auto">
          <a:xfrm flipV="1">
            <a:off x="2743200" y="5181600"/>
            <a:ext cx="4724400" cy="7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2906" name="Rectangle 26"/>
          <p:cNvSpPr>
            <a:spLocks noChangeArrowheads="1"/>
          </p:cNvSpPr>
          <p:nvPr/>
        </p:nvSpPr>
        <p:spPr bwMode="auto">
          <a:xfrm>
            <a:off x="3886200" y="5029200"/>
            <a:ext cx="26670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Buffered Portion</a:t>
            </a:r>
          </a:p>
        </p:txBody>
      </p:sp>
    </p:spTree>
    <p:extLst>
      <p:ext uri="{BB962C8B-B14F-4D97-AF65-F5344CB8AC3E}">
        <p14:creationId xmlns:p14="http://schemas.microsoft.com/office/powerpoint/2010/main" val="141648114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Buffered I/O: Declaration</a:t>
            </a: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9413" y="1296988"/>
            <a:ext cx="8307387" cy="608012"/>
          </a:xfrm>
        </p:spPr>
        <p:txBody>
          <a:bodyPr/>
          <a:lstStyle/>
          <a:p>
            <a:r>
              <a:rPr lang="en-US" dirty="0"/>
              <a:t>All information contained in 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52437" y="4267200"/>
            <a:ext cx="8539163" cy="16002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rio_fd</a:t>
            </a:r>
            <a:r>
              <a:rPr lang="en-US" sz="1600" dirty="0">
                <a:latin typeface="Courier New" pitchFamily="49" charset="0"/>
              </a:rPr>
              <a:t>; 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descriptor for this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rio_cnt</a:t>
            </a:r>
            <a:r>
              <a:rPr lang="en-US" sz="1600" dirty="0">
                <a:latin typeface="Courier New" pitchFamily="49" charset="0"/>
              </a:rPr>
              <a:t>;     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unread bytes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*</a:t>
            </a:r>
            <a:r>
              <a:rPr lang="en-US" sz="1600" dirty="0" err="1">
                <a:latin typeface="Courier New" pitchFamily="49" charset="0"/>
              </a:rPr>
              <a:t>rio_bufptr</a:t>
            </a:r>
            <a:r>
              <a:rPr lang="en-US" sz="1600" dirty="0">
                <a:latin typeface="Courier New" pitchFamily="49" charset="0"/>
              </a:rPr>
              <a:t>;      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next unread byte in internal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char </a:t>
            </a:r>
            <a:r>
              <a:rPr lang="en-US" sz="1600" dirty="0" err="1">
                <a:latin typeface="Courier New" pitchFamily="49" charset="0"/>
              </a:rPr>
              <a:t>rio_buf</a:t>
            </a:r>
            <a:r>
              <a:rPr lang="en-US" sz="1600" dirty="0">
                <a:latin typeface="Courier New" pitchFamily="49" charset="0"/>
              </a:rPr>
              <a:t>[RIO_BUFSIZE];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internal buffer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724400" y="2430462"/>
            <a:ext cx="2362200" cy="441325"/>
          </a:xfrm>
          <a:prstGeom prst="rect">
            <a:avLst/>
          </a:prstGeom>
          <a:solidFill>
            <a:srgbClr val="F1C7C7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unread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2200" y="2430462"/>
            <a:ext cx="2362200" cy="441325"/>
          </a:xfrm>
          <a:prstGeom prst="rect">
            <a:avLst/>
          </a:prstGeom>
          <a:solidFill>
            <a:srgbClr val="D5F1C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latin typeface="Calibri" pitchFamily="34" charset="0"/>
              </a:rPr>
              <a:t>already read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362200" y="2430462"/>
            <a:ext cx="6096000" cy="441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498697" y="2452994"/>
            <a:ext cx="847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Buffer</a:t>
            </a:r>
          </a:p>
        </p:txBody>
      </p:sp>
      <p:sp>
        <p:nvSpPr>
          <p:cNvPr id="21" name="Arc 8"/>
          <p:cNvSpPr>
            <a:spLocks/>
          </p:cNvSpPr>
          <p:nvPr/>
        </p:nvSpPr>
        <p:spPr bwMode="auto">
          <a:xfrm rot="16200000" flipH="1" flipV="1">
            <a:off x="1978110" y="2809229"/>
            <a:ext cx="3048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rc 9"/>
          <p:cNvSpPr>
            <a:spLocks/>
          </p:cNvSpPr>
          <p:nvPr/>
        </p:nvSpPr>
        <p:spPr bwMode="auto">
          <a:xfrm rot="16200000" flipH="1" flipV="1">
            <a:off x="4264110" y="2885429"/>
            <a:ext cx="457200" cy="4616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720810" y="3040062"/>
            <a:ext cx="10398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702010" y="3192462"/>
            <a:ext cx="16002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rio_bufptr</a:t>
            </a:r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47244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V="1">
            <a:off x="7086600" y="2049462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>
            <a:off x="4724400" y="2201862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257800" y="2049462"/>
            <a:ext cx="1219200" cy="31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>
                <a:latin typeface="Courier New" pitchFamily="49" charset="0"/>
              </a:rPr>
              <a:t>rio_cnt</a:t>
            </a:r>
          </a:p>
        </p:txBody>
      </p:sp>
    </p:spTree>
    <p:extLst>
      <p:ext uri="{BB962C8B-B14F-4D97-AF65-F5344CB8AC3E}">
        <p14:creationId xmlns:p14="http://schemas.microsoft.com/office/powerpoint/2010/main" val="363533938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line-by-line with </a:t>
            </a:r>
            <a:r>
              <a:rPr lang="en-US" dirty="0" err="1"/>
              <a:t>rio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./showfile4_rio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MLINE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1024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STDIN_FILENO;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2)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Rio_readinitb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MLINE)) != 0)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(STDOUT_FILENO,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nread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38910" y="5508962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showfile4_stdio.c</a:t>
            </a:r>
          </a:p>
        </p:txBody>
      </p:sp>
    </p:spTree>
    <p:extLst>
      <p:ext uri="{BB962C8B-B14F-4D97-AF65-F5344CB8AC3E}">
        <p14:creationId xmlns:p14="http://schemas.microsoft.com/office/powerpoint/2010/main" val="11052221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3"/>
            <a:ext cx="4953000" cy="573087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670925" cy="4972050"/>
          </a:xfrm>
        </p:spPr>
        <p:txBody>
          <a:bodyPr/>
          <a:lstStyle/>
          <a:p>
            <a:r>
              <a:rPr lang="en-US" dirty="0"/>
              <a:t>A Linux </a:t>
            </a:r>
            <a:r>
              <a:rPr lang="en-US" i="1" dirty="0">
                <a:solidFill>
                  <a:srgbClr val="C00000"/>
                </a:solidFill>
              </a:rPr>
              <a:t>file</a:t>
            </a:r>
            <a:r>
              <a:rPr lang="en-US" dirty="0"/>
              <a:t> is a sequence of </a:t>
            </a:r>
            <a:r>
              <a:rPr lang="en-US" i="1" dirty="0"/>
              <a:t>m</a:t>
            </a:r>
            <a:r>
              <a:rPr lang="en-US" dirty="0"/>
              <a:t> bytes:</a:t>
            </a:r>
          </a:p>
          <a:p>
            <a:pPr lvl="1"/>
            <a:r>
              <a:rPr lang="en-US" i="1" dirty="0"/>
              <a:t>B</a:t>
            </a:r>
            <a:r>
              <a:rPr lang="en-US" i="1" baseline="-25000" dirty="0"/>
              <a:t>0 </a:t>
            </a:r>
            <a:r>
              <a:rPr lang="en-US" i="1" dirty="0"/>
              <a:t>, B</a:t>
            </a:r>
            <a:r>
              <a:rPr lang="en-US" i="1" baseline="-25000" dirty="0"/>
              <a:t>1 </a:t>
            </a:r>
            <a:r>
              <a:rPr lang="en-US" i="1" dirty="0"/>
              <a:t>, .... , </a:t>
            </a:r>
            <a:r>
              <a:rPr lang="en-US" i="1" dirty="0" err="1"/>
              <a:t>B</a:t>
            </a:r>
            <a:r>
              <a:rPr lang="en-US" i="1" baseline="-25000" dirty="0" err="1"/>
              <a:t>k</a:t>
            </a:r>
            <a:r>
              <a:rPr lang="en-US" i="1" dirty="0"/>
              <a:t> , .... , B</a:t>
            </a:r>
            <a:r>
              <a:rPr lang="en-US" i="1" baseline="-25000" dirty="0"/>
              <a:t>m-1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Cool fact: All I/O devices are represented as files: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/dev/sda2</a:t>
            </a:r>
            <a:r>
              <a:rPr lang="en-US" b="1" dirty="0"/>
              <a:t>   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</a:rPr>
              <a:t>/</a:t>
            </a:r>
            <a:r>
              <a:rPr lang="en-US" b="1" dirty="0" err="1">
                <a:latin typeface="Courier New" pitchFamily="49" charset="0"/>
              </a:rPr>
              <a:t>usr</a:t>
            </a:r>
            <a:r>
              <a:rPr lang="en-US" b="1" dirty="0"/>
              <a:t> </a:t>
            </a:r>
            <a:r>
              <a:rPr lang="en-US" dirty="0"/>
              <a:t>disk partition)</a:t>
            </a:r>
          </a:p>
          <a:p>
            <a:pPr lvl="1"/>
            <a:r>
              <a:rPr lang="en-US" b="1" dirty="0">
                <a:latin typeface="Courier New" pitchFamily="49" charset="0"/>
              </a:rPr>
              <a:t>/dev/tty2</a:t>
            </a:r>
            <a:r>
              <a:rPr lang="en-US" b="1" dirty="0"/>
              <a:t>    </a:t>
            </a:r>
            <a:r>
              <a:rPr lang="en-US" dirty="0"/>
              <a:t>(terminal)</a:t>
            </a:r>
          </a:p>
          <a:p>
            <a:endParaRPr lang="en-US" dirty="0"/>
          </a:p>
          <a:p>
            <a:r>
              <a:rPr lang="en-US" dirty="0"/>
              <a:t>Even the kernel is represented as a file:</a:t>
            </a:r>
          </a:p>
          <a:p>
            <a:pPr lvl="1"/>
            <a:r>
              <a:rPr lang="en-US" b="1" dirty="0">
                <a:latin typeface="Courier New" pitchFamily="49" charset="0"/>
              </a:rPr>
              <a:t>/boot/</a:t>
            </a:r>
            <a:r>
              <a:rPr lang="en-US" b="1" dirty="0">
                <a:latin typeface="Courier New"/>
                <a:cs typeface="Courier New"/>
              </a:rPr>
              <a:t>vmlinuz-3.13.0-55-generic </a:t>
            </a:r>
            <a:r>
              <a:rPr lang="en-US" dirty="0"/>
              <a:t>(kernel image) </a:t>
            </a:r>
          </a:p>
          <a:p>
            <a:pPr lvl="1"/>
            <a:r>
              <a:rPr lang="en-US" b="1" dirty="0">
                <a:latin typeface="Courier New" pitchFamily="49" charset="0"/>
              </a:rPr>
              <a:t>/proc</a:t>
            </a:r>
            <a:r>
              <a:rPr lang="en-US" b="1" dirty="0"/>
              <a:t>             	                                                  </a:t>
            </a:r>
            <a:r>
              <a:rPr lang="en-US" dirty="0"/>
              <a:t>(kernel data structures)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Unix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Metadata, sharing, and redirection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Standard I/O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RIO (robust I/O) package</a:t>
            </a:r>
          </a:p>
          <a:p>
            <a:r>
              <a:rPr lang="en-US" dirty="0"/>
              <a:t>Closing remarks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Example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410200"/>
          </a:xfrm>
        </p:spPr>
        <p:txBody>
          <a:bodyPr/>
          <a:lstStyle/>
          <a:p>
            <a:r>
              <a:rPr lang="en-US" dirty="0"/>
              <a:t>Copying file to </a:t>
            </a:r>
            <a:r>
              <a:rPr lang="en-US" dirty="0" err="1"/>
              <a:t>stdout</a:t>
            </a:r>
            <a:r>
              <a:rPr lang="en-US" dirty="0"/>
              <a:t>, loading entire file with </a:t>
            </a:r>
            <a:r>
              <a:rPr lang="en-US" dirty="0" err="1"/>
              <a:t>mmap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Demo: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./showfile5_mmap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names.txt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A6B23472-9A36-7A4C-A0F7-1987BFAB2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311" y="1600200"/>
            <a:ext cx="7162800" cy="378565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square" lIns="45720" rIns="4572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7D7CA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csapp.h</a:t>
            </a:r>
            <a:r>
              <a:rPr lang="en-US" sz="1600" dirty="0">
                <a:solidFill>
                  <a:srgbClr val="AF37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2)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Open(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[1], O_RDONLY,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Fstat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stat.st_size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size, PROT_READ,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MAP_PRIVATE,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size);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4FB4F3-1CAD-1547-9957-C2C8A2BE7A1E}"/>
              </a:ext>
            </a:extLst>
          </p:cNvPr>
          <p:cNvSpPr txBox="1"/>
          <p:nvPr/>
        </p:nvSpPr>
        <p:spPr>
          <a:xfrm>
            <a:off x="5740390" y="5038714"/>
            <a:ext cx="219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showfile5_mmap.c</a:t>
            </a:r>
          </a:p>
        </p:txBody>
      </p:sp>
    </p:spTree>
    <p:extLst>
      <p:ext uri="{BB962C8B-B14F-4D97-AF65-F5344CB8AC3E}">
        <p14:creationId xmlns:p14="http://schemas.microsoft.com/office/powerpoint/2010/main" val="338675411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I/O vs. Standard I/O vs. RIO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00200"/>
            <a:ext cx="8750300" cy="4876800"/>
          </a:xfrm>
        </p:spPr>
        <p:txBody>
          <a:bodyPr/>
          <a:lstStyle/>
          <a:p>
            <a:r>
              <a:rPr lang="en-US" dirty="0"/>
              <a:t>Standard I/O and RIO are implemented using low-level Unix I/O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ones should you use in your programs?</a:t>
            </a:r>
          </a:p>
        </p:txBody>
      </p:sp>
      <p:sp>
        <p:nvSpPr>
          <p:cNvPr id="671748" name="Rectangle 4"/>
          <p:cNvSpPr>
            <a:spLocks noChangeAspect="1" noChangeArrowheads="1"/>
          </p:cNvSpPr>
          <p:nvPr/>
        </p:nvSpPr>
        <p:spPr bwMode="auto">
          <a:xfrm>
            <a:off x="2740025" y="2913063"/>
            <a:ext cx="4041775" cy="15779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71749" name="Rectangle 5"/>
          <p:cNvSpPr>
            <a:spLocks noChangeAspect="1" noChangeArrowheads="1"/>
          </p:cNvSpPr>
          <p:nvPr/>
        </p:nvSpPr>
        <p:spPr bwMode="auto">
          <a:xfrm>
            <a:off x="2740025" y="4491038"/>
            <a:ext cx="4041775" cy="685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Unix I/O functions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(accessed via system calls)</a:t>
            </a:r>
          </a:p>
        </p:txBody>
      </p:sp>
      <p:sp>
        <p:nvSpPr>
          <p:cNvPr id="671750" name="Rectangle 6"/>
          <p:cNvSpPr>
            <a:spLocks noChangeAspect="1" noChangeArrowheads="1"/>
          </p:cNvSpPr>
          <p:nvPr/>
        </p:nvSpPr>
        <p:spPr bwMode="auto">
          <a:xfrm>
            <a:off x="2741913" y="3805238"/>
            <a:ext cx="1447800" cy="685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Standard I/O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1" name="Text Box 7"/>
          <p:cNvSpPr txBox="1">
            <a:spLocks noChangeAspect="1" noChangeArrowheads="1"/>
          </p:cNvSpPr>
          <p:nvPr/>
        </p:nvSpPr>
        <p:spPr bwMode="auto">
          <a:xfrm>
            <a:off x="3254439" y="3124200"/>
            <a:ext cx="299396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 application program</a:t>
            </a:r>
          </a:p>
        </p:txBody>
      </p:sp>
      <p:sp>
        <p:nvSpPr>
          <p:cNvPr id="671752" name="Text Box 8"/>
          <p:cNvSpPr txBox="1">
            <a:spLocks noChangeAspect="1" noChangeArrowheads="1"/>
          </p:cNvSpPr>
          <p:nvPr/>
        </p:nvSpPr>
        <p:spPr bwMode="auto">
          <a:xfrm>
            <a:off x="241300" y="2451100"/>
            <a:ext cx="1989138" cy="18161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fopen  fdopen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fread  fwrite fscanf fprintf  sscanf sprintf fgets  fputs fflush fseek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fclose</a:t>
            </a:r>
          </a:p>
        </p:txBody>
      </p:sp>
      <p:sp>
        <p:nvSpPr>
          <p:cNvPr id="671753" name="Text Box 9"/>
          <p:cNvSpPr txBox="1">
            <a:spLocks noChangeAspect="1" noChangeArrowheads="1"/>
          </p:cNvSpPr>
          <p:nvPr/>
        </p:nvSpPr>
        <p:spPr bwMode="auto">
          <a:xfrm>
            <a:off x="530225" y="4419600"/>
            <a:ext cx="1663700" cy="838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open   read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write  lseek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stat   close</a:t>
            </a:r>
          </a:p>
        </p:txBody>
      </p:sp>
      <p:sp>
        <p:nvSpPr>
          <p:cNvPr id="671754" name="Line 10"/>
          <p:cNvSpPr>
            <a:spLocks noChangeAspect="1" noChangeShapeType="1"/>
          </p:cNvSpPr>
          <p:nvPr/>
        </p:nvSpPr>
        <p:spPr bwMode="auto">
          <a:xfrm flipH="1" flipV="1">
            <a:off x="2230438" y="4840288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5" name="Text Box 11"/>
          <p:cNvSpPr txBox="1">
            <a:spLocks noChangeAspect="1" noChangeArrowheads="1"/>
          </p:cNvSpPr>
          <p:nvPr/>
        </p:nvSpPr>
        <p:spPr bwMode="auto">
          <a:xfrm>
            <a:off x="7150100" y="3490913"/>
            <a:ext cx="1841500" cy="13271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rio_writen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rio_readinitb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rio_readlineb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rio_readnb</a:t>
            </a:r>
          </a:p>
        </p:txBody>
      </p:sp>
      <p:sp>
        <p:nvSpPr>
          <p:cNvPr id="671756" name="Rectangle 12"/>
          <p:cNvSpPr>
            <a:spLocks noChangeAspect="1" noChangeArrowheads="1"/>
          </p:cNvSpPr>
          <p:nvPr/>
        </p:nvSpPr>
        <p:spPr bwMode="auto">
          <a:xfrm>
            <a:off x="5334000" y="3805238"/>
            <a:ext cx="1447800" cy="685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 RIO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functions</a:t>
            </a:r>
          </a:p>
        </p:txBody>
      </p:sp>
      <p:sp>
        <p:nvSpPr>
          <p:cNvPr id="671757" name="Line 13"/>
          <p:cNvSpPr>
            <a:spLocks noChangeShapeType="1"/>
          </p:cNvSpPr>
          <p:nvPr/>
        </p:nvSpPr>
        <p:spPr bwMode="auto">
          <a:xfrm flipH="1" flipV="1">
            <a:off x="2260600" y="3340100"/>
            <a:ext cx="482600" cy="749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1758" name="Line 14"/>
          <p:cNvSpPr>
            <a:spLocks noChangeShapeType="1"/>
          </p:cNvSpPr>
          <p:nvPr/>
        </p:nvSpPr>
        <p:spPr bwMode="auto">
          <a:xfrm>
            <a:off x="6794500" y="4152900"/>
            <a:ext cx="368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970" y="435678"/>
            <a:ext cx="7592093" cy="762000"/>
          </a:xfrm>
        </p:spPr>
        <p:txBody>
          <a:bodyPr/>
          <a:lstStyle/>
          <a:p>
            <a:r>
              <a:rPr lang="en-US" dirty="0"/>
              <a:t>Pros and Cons of Unix I/O</a:t>
            </a:r>
          </a:p>
        </p:txBody>
      </p:sp>
      <p:sp>
        <p:nvSpPr>
          <p:cNvPr id="67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Unix I/O is the most general and lowest overhead form of I/O</a:t>
            </a:r>
          </a:p>
          <a:p>
            <a:pPr lvl="2"/>
            <a:r>
              <a:rPr lang="en-US" dirty="0"/>
              <a:t>All other I/O packages are implemented using Unix I/O functions</a:t>
            </a:r>
          </a:p>
          <a:p>
            <a:pPr lvl="1"/>
            <a:r>
              <a:rPr lang="en-US" dirty="0"/>
              <a:t>Unix I/O provides functions for accessing file metadata</a:t>
            </a:r>
          </a:p>
          <a:p>
            <a:pPr lvl="1"/>
            <a:r>
              <a:rPr lang="en-US" dirty="0"/>
              <a:t>Unix I/O functions are </a:t>
            </a:r>
            <a:r>
              <a:rPr lang="en-US" dirty="0" err="1"/>
              <a:t>async</a:t>
            </a:r>
            <a:r>
              <a:rPr lang="en-US" dirty="0"/>
              <a:t>-signal-safe and can be used safely in signal handlers</a:t>
            </a:r>
          </a:p>
          <a:p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Dealing with short counts is tricky and error prone</a:t>
            </a:r>
          </a:p>
          <a:p>
            <a:pPr lvl="1"/>
            <a:r>
              <a:rPr lang="en-US" dirty="0"/>
              <a:t>Efficient reading of text lines requires some form of buffering, also tricky and error prone</a:t>
            </a:r>
          </a:p>
          <a:p>
            <a:pPr lvl="1"/>
            <a:r>
              <a:rPr lang="en-US" dirty="0"/>
              <a:t>Both of these issues are addressed by the standard I/O and RIO packages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55" y="435678"/>
            <a:ext cx="7592093" cy="762000"/>
          </a:xfrm>
        </p:spPr>
        <p:txBody>
          <a:bodyPr/>
          <a:lstStyle/>
          <a:p>
            <a:r>
              <a:rPr lang="en-US"/>
              <a:t>Pros and Cons of Standard I/O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362075"/>
            <a:ext cx="8458200" cy="4972050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Buffering increases efficiency by decreasing the number of </a:t>
            </a:r>
            <a:r>
              <a:rPr lang="en-US" b="1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</a:rPr>
              <a:t>write</a:t>
            </a:r>
            <a:r>
              <a:rPr lang="en-US" dirty="0"/>
              <a:t> system calls</a:t>
            </a:r>
          </a:p>
          <a:p>
            <a:pPr lvl="1"/>
            <a:r>
              <a:rPr lang="en-US" dirty="0"/>
              <a:t>Short counts are handled automatically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Provides no function for accessing file metadata</a:t>
            </a:r>
          </a:p>
          <a:p>
            <a:pPr lvl="1"/>
            <a:r>
              <a:rPr lang="en-US" dirty="0"/>
              <a:t>Standard I/O functions are not </a:t>
            </a:r>
            <a:r>
              <a:rPr lang="en-US" dirty="0" err="1"/>
              <a:t>async</a:t>
            </a:r>
            <a:r>
              <a:rPr lang="en-US" dirty="0"/>
              <a:t>-signal-safe, and not appropriate for signal handlers</a:t>
            </a:r>
          </a:p>
          <a:p>
            <a:pPr lvl="1"/>
            <a:r>
              <a:rPr lang="en-US" dirty="0"/>
              <a:t>Standard I/O is not appropriate for input and output on network sockets</a:t>
            </a:r>
          </a:p>
          <a:p>
            <a:pPr lvl="2"/>
            <a:r>
              <a:rPr lang="en-US" dirty="0"/>
              <a:t>There are poorly documented restrictions on streams that interact badly with restrictions on sockets (CS:APP3e, Sec 10.11)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6878638" cy="573087"/>
          </a:xfrm>
        </p:spPr>
        <p:txBody>
          <a:bodyPr/>
          <a:lstStyle/>
          <a:p>
            <a:r>
              <a:rPr lang="en-US"/>
              <a:t>Choosing I/O Functions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2538"/>
            <a:ext cx="8472487" cy="5224462"/>
          </a:xfrm>
        </p:spPr>
        <p:txBody>
          <a:bodyPr/>
          <a:lstStyle/>
          <a:p>
            <a:r>
              <a:rPr lang="en-US" dirty="0"/>
              <a:t>General rule: use the highest-level I/O functions you can</a:t>
            </a:r>
          </a:p>
          <a:p>
            <a:pPr lvl="1"/>
            <a:r>
              <a:rPr lang="en-US" dirty="0"/>
              <a:t>Many C programmers are able to do all of their work using the standard I/O functions</a:t>
            </a:r>
          </a:p>
          <a:p>
            <a:pPr lvl="1"/>
            <a:r>
              <a:rPr lang="en-US" dirty="0"/>
              <a:t>But, be sure to understand the functions you use!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When to use standard I/O</a:t>
            </a:r>
          </a:p>
          <a:p>
            <a:pPr lvl="1"/>
            <a:r>
              <a:rPr lang="en-US" dirty="0"/>
              <a:t>When working with disk or terminal files</a:t>
            </a:r>
          </a:p>
          <a:p>
            <a:r>
              <a:rPr lang="en-US" dirty="0"/>
              <a:t>When to use raw Unix I/O 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Inside signal handlers, because Unix I/O is </a:t>
            </a:r>
            <a:r>
              <a:rPr lang="en-US" i="1" dirty="0" err="1">
                <a:solidFill>
                  <a:srgbClr val="C00000"/>
                </a:solidFill>
              </a:rPr>
              <a:t>async</a:t>
            </a:r>
            <a:r>
              <a:rPr lang="en-US" i="1" dirty="0">
                <a:solidFill>
                  <a:srgbClr val="C00000"/>
                </a:solidFill>
              </a:rPr>
              <a:t>-signal-safe</a:t>
            </a:r>
          </a:p>
          <a:p>
            <a:pPr lvl="1"/>
            <a:r>
              <a:rPr lang="en-US" dirty="0"/>
              <a:t>In rare cases when you need absolute highest performance</a:t>
            </a:r>
          </a:p>
          <a:p>
            <a:r>
              <a:rPr lang="en-US" dirty="0"/>
              <a:t>When to use RIO</a:t>
            </a:r>
          </a:p>
          <a:p>
            <a:pPr lvl="1"/>
            <a:r>
              <a:rPr lang="en-US" i="1" dirty="0">
                <a:solidFill>
                  <a:srgbClr val="C00000"/>
                </a:solidFill>
              </a:rPr>
              <a:t>When you are reading and writing network sockets</a:t>
            </a:r>
          </a:p>
          <a:p>
            <a:pPr lvl="1"/>
            <a:r>
              <a:rPr lang="en-US" dirty="0"/>
              <a:t>Avoid using standard I/O on sockets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04249" y="3082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435678"/>
            <a:ext cx="7592093" cy="762000"/>
          </a:xfrm>
        </p:spPr>
        <p:txBody>
          <a:bodyPr/>
          <a:lstStyle/>
          <a:p>
            <a:r>
              <a:rPr lang="en-US" dirty="0"/>
              <a:t>Aside: Working with Binary Files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62074"/>
            <a:ext cx="9067800" cy="54959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Binary File</a:t>
            </a:r>
          </a:p>
          <a:p>
            <a:pPr lvl="1"/>
            <a:r>
              <a:rPr lang="en-US" dirty="0"/>
              <a:t>Sequence of arbitrary bytes</a:t>
            </a:r>
          </a:p>
          <a:p>
            <a:pPr lvl="1"/>
            <a:r>
              <a:rPr lang="en-US" dirty="0"/>
              <a:t>Including byte value 0x00</a:t>
            </a:r>
          </a:p>
          <a:p>
            <a:r>
              <a:rPr lang="en-US" dirty="0">
                <a:solidFill>
                  <a:srgbClr val="C00000"/>
                </a:solidFill>
              </a:rPr>
              <a:t>Functions you should </a:t>
            </a:r>
            <a:r>
              <a:rPr lang="en-US" i="1" dirty="0">
                <a:solidFill>
                  <a:srgbClr val="C00000"/>
                </a:solidFill>
              </a:rPr>
              <a:t>never</a:t>
            </a:r>
            <a:r>
              <a:rPr lang="en-US" dirty="0">
                <a:solidFill>
                  <a:srgbClr val="C00000"/>
                </a:solidFill>
              </a:rPr>
              <a:t> use on binary files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Text-oriented I/O: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such as </a:t>
            </a:r>
            <a:r>
              <a:rPr lang="en-US" b="1" dirty="0" err="1">
                <a:latin typeface="Courier New"/>
                <a:cs typeface="Courier New"/>
              </a:rPr>
              <a:t>fgets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scanf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rio_readlineb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 EOL characters. </a:t>
            </a:r>
          </a:p>
          <a:p>
            <a:pPr lvl="2"/>
            <a:r>
              <a:rPr lang="en-US" dirty="0"/>
              <a:t>Use functions like </a:t>
            </a:r>
            <a:r>
              <a:rPr lang="en-US" b="1" dirty="0" err="1">
                <a:latin typeface="Courier New"/>
                <a:cs typeface="Courier New"/>
              </a:rPr>
              <a:t>rio_readn</a:t>
            </a:r>
            <a:r>
              <a:rPr lang="en-US" dirty="0"/>
              <a:t> or </a:t>
            </a:r>
            <a:r>
              <a:rPr lang="en-US" b="1" dirty="0" err="1">
                <a:latin typeface="Courier New"/>
                <a:cs typeface="Courier New"/>
              </a:rPr>
              <a:t>rio_readnb</a:t>
            </a:r>
            <a:r>
              <a:rPr lang="en-US" dirty="0"/>
              <a:t> instead</a:t>
            </a:r>
          </a:p>
          <a:p>
            <a:pPr lvl="3"/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String functions</a:t>
            </a:r>
          </a:p>
          <a:p>
            <a:pPr lvl="2"/>
            <a:r>
              <a:rPr lang="en-US" b="1" dirty="0" err="1">
                <a:latin typeface="Courier New"/>
                <a:cs typeface="Courier New"/>
              </a:rPr>
              <a:t>strlen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strcpy</a:t>
            </a:r>
            <a:r>
              <a:rPr lang="en-US" b="1" dirty="0">
                <a:latin typeface="Courier New"/>
                <a:cs typeface="Courier New"/>
              </a:rPr>
              <a:t>, </a:t>
            </a:r>
            <a:r>
              <a:rPr lang="en-US" b="1" dirty="0" err="1">
                <a:latin typeface="Courier New"/>
                <a:cs typeface="Courier New"/>
              </a:rPr>
              <a:t>strcat</a:t>
            </a:r>
            <a:endParaRPr lang="en-US" b="1" dirty="0">
              <a:latin typeface="Courier New"/>
              <a:cs typeface="Courier New"/>
            </a:endParaRPr>
          </a:p>
          <a:p>
            <a:pPr lvl="2"/>
            <a:r>
              <a:rPr lang="en-US" dirty="0"/>
              <a:t>Interprets byte value 0 (end of string) as special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261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 with File Descriptors (3)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174" y="5029200"/>
            <a:ext cx="8307388" cy="533400"/>
          </a:xfrm>
        </p:spPr>
        <p:txBody>
          <a:bodyPr/>
          <a:lstStyle/>
          <a:p>
            <a:r>
              <a:rPr lang="en-US" dirty="0"/>
              <a:t>What would be the contents of the resulting file?</a:t>
            </a:r>
          </a:p>
          <a:p>
            <a:endParaRPr lang="en-US" dirty="0"/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473676" y="1261170"/>
            <a:ext cx="7960834" cy="35394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"csapp.h"</a:t>
            </a:r>
          </a:p>
          <a:p>
            <a:r>
              <a:rPr lang="en-US" sz="1600" dirty="0">
                <a:latin typeface="Courier New" pitchFamily="49" charset="0"/>
              </a:rPr>
              <a:t>int main(int argc,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int fd1, fd2, fd3;</a:t>
            </a:r>
          </a:p>
          <a:p>
            <a:r>
              <a:rPr lang="en-US" sz="1600" dirty="0">
                <a:latin typeface="Courier New" pitchFamily="49" charset="0"/>
              </a:rPr>
              <a:t>    char *fname = argv[1];</a:t>
            </a:r>
          </a:p>
          <a:p>
            <a:r>
              <a:rPr lang="en-US" sz="1600" dirty="0">
                <a:latin typeface="Courier New" pitchFamily="49" charset="0"/>
              </a:rPr>
              <a:t>    fd1 = Open(fname, O_CREAT|O_TRUNC|O_RDWR, S_IRUSR|S_IWUSR);</a:t>
            </a:r>
          </a:p>
          <a:p>
            <a:r>
              <a:rPr lang="en-US" sz="1600" dirty="0">
                <a:latin typeface="Courier New" pitchFamily="49" charset="0"/>
              </a:rPr>
              <a:t>    Write(fd1, "pqrs", 4);</a:t>
            </a:r>
          </a:p>
          <a:p>
            <a:r>
              <a:rPr lang="en-US" sz="1600" dirty="0">
                <a:latin typeface="Courier New" pitchFamily="49" charset="0"/>
              </a:rPr>
              <a:t>    fd3 = Open(fname, O_APPEND|O_WRONLY, 0);</a:t>
            </a:r>
          </a:p>
          <a:p>
            <a:r>
              <a:rPr lang="en-US" sz="1600" dirty="0">
                <a:latin typeface="Courier New" pitchFamily="49" charset="0"/>
              </a:rPr>
              <a:t>    Write(fd3, "jklmn", 5);</a:t>
            </a:r>
          </a:p>
          <a:p>
            <a:r>
              <a:rPr lang="en-US" sz="1600" dirty="0">
                <a:latin typeface="Courier New" pitchFamily="49" charset="0"/>
              </a:rPr>
              <a:t>    fd2 = dup(fd1);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Allocates descriptor */</a:t>
            </a:r>
          </a:p>
          <a:p>
            <a:r>
              <a:rPr lang="en-US" sz="1600" dirty="0">
                <a:latin typeface="Courier New" pitchFamily="49" charset="0"/>
              </a:rPr>
              <a:t>    Write(fd2, "wxyz", 4);</a:t>
            </a:r>
          </a:p>
          <a:p>
            <a:r>
              <a:rPr lang="en-US" sz="1600" dirty="0">
                <a:latin typeface="Courier New" pitchFamily="49" charset="0"/>
              </a:rPr>
              <a:t>    Write(fd3, "ef", 2);</a:t>
            </a:r>
          </a:p>
          <a:p>
            <a:r>
              <a:rPr lang="en-US" sz="1600" dirty="0">
                <a:latin typeface="Courier New" pitchFamily="49" charset="0"/>
              </a:rPr>
              <a:t>    return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03146" y="4431268"/>
            <a:ext cx="143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ffiles3.c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/>
              <a:t>Accessing Directories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851" y="1066800"/>
            <a:ext cx="8565549" cy="4972050"/>
          </a:xfrm>
        </p:spPr>
        <p:txBody>
          <a:bodyPr/>
          <a:lstStyle/>
          <a:p>
            <a:r>
              <a:rPr lang="en-US" dirty="0"/>
              <a:t>Only recommended operation on a directory: read its entries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dirent</a:t>
            </a:r>
            <a:r>
              <a:rPr lang="en-US" dirty="0"/>
              <a:t> structure contains information about a directory entry</a:t>
            </a:r>
          </a:p>
          <a:p>
            <a:pPr lvl="1"/>
            <a:r>
              <a:rPr lang="en-US" dirty="0"/>
              <a:t>DIR structure contains information about directory while stepping through its entries</a:t>
            </a:r>
          </a:p>
        </p:txBody>
      </p:sp>
      <p:sp>
        <p:nvSpPr>
          <p:cNvPr id="685060" name="Text Box 4"/>
          <p:cNvSpPr txBox="1">
            <a:spLocks noChangeArrowheads="1"/>
          </p:cNvSpPr>
          <p:nvPr/>
        </p:nvSpPr>
        <p:spPr bwMode="auto">
          <a:xfrm>
            <a:off x="939114" y="2607276"/>
            <a:ext cx="5646739" cy="403187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&lt;sys/types.h&gt;</a:t>
            </a:r>
          </a:p>
          <a:p>
            <a:r>
              <a:rPr lang="en-US" sz="1600" dirty="0">
                <a:latin typeface="Courier New" pitchFamily="49" charset="0"/>
              </a:rPr>
              <a:t>#include &lt;dirent.h&gt;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DIR *directory;</a:t>
            </a:r>
          </a:p>
          <a:p>
            <a:r>
              <a:rPr lang="en-US" sz="1600" dirty="0">
                <a:latin typeface="Courier New" pitchFamily="49" charset="0"/>
              </a:rPr>
              <a:t>  struct dirent *de;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if (!(directory = opendir(dir_name)))</a:t>
            </a:r>
          </a:p>
          <a:p>
            <a:r>
              <a:rPr lang="en-US" sz="1600" dirty="0">
                <a:latin typeface="Courier New" pitchFamily="49" charset="0"/>
              </a:rPr>
              <a:t>      error("Failed to open directory");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while (0 != (de = readdir(directory))) {</a:t>
            </a:r>
          </a:p>
          <a:p>
            <a:r>
              <a:rPr lang="en-US" sz="1600" dirty="0">
                <a:latin typeface="Courier New" pitchFamily="49" charset="0"/>
              </a:rPr>
              <a:t>      printf("Found file: %s\n", de-&gt;d_name);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...</a:t>
            </a:r>
          </a:p>
          <a:p>
            <a:r>
              <a:rPr lang="en-US" sz="1600" dirty="0">
                <a:latin typeface="Courier New" pitchFamily="49" charset="0"/>
              </a:rPr>
              <a:t>  closedir(directory);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438150"/>
            <a:ext cx="8716963" cy="781050"/>
          </a:xfrm>
        </p:spPr>
        <p:txBody>
          <a:bodyPr/>
          <a:lstStyle/>
          <a:p>
            <a:r>
              <a:rPr lang="en-US" dirty="0"/>
              <a:t>Unix I/O Overview</a:t>
            </a:r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27150"/>
            <a:ext cx="8307387" cy="4997450"/>
          </a:xfrm>
        </p:spPr>
        <p:txBody>
          <a:bodyPr/>
          <a:lstStyle/>
          <a:p>
            <a:r>
              <a:rPr lang="en-US" dirty="0"/>
              <a:t>Elegant mapping of files to devices allows kernel to export simple interface called </a:t>
            </a:r>
            <a:r>
              <a:rPr lang="en-US" i="1" dirty="0"/>
              <a:t>Unix I/O:</a:t>
            </a:r>
          </a:p>
          <a:p>
            <a:pPr lvl="1"/>
            <a:r>
              <a:rPr lang="en-US" dirty="0"/>
              <a:t>Opening and closing files</a:t>
            </a:r>
          </a:p>
          <a:p>
            <a:pPr lvl="2"/>
            <a:r>
              <a:rPr lang="en-US" b="1" dirty="0">
                <a:latin typeface="Courier New" pitchFamily="49" charset="0"/>
              </a:rPr>
              <a:t>open()</a:t>
            </a:r>
            <a:r>
              <a:rPr lang="en-US" dirty="0"/>
              <a:t>and </a:t>
            </a:r>
            <a:r>
              <a:rPr lang="en-US" b="1" dirty="0">
                <a:latin typeface="Courier New" pitchFamily="49" charset="0"/>
              </a:rPr>
              <a:t>close()</a:t>
            </a:r>
          </a:p>
          <a:p>
            <a:pPr lvl="1"/>
            <a:r>
              <a:rPr lang="en-US" dirty="0"/>
              <a:t>Reading and writing a file</a:t>
            </a:r>
          </a:p>
          <a:p>
            <a:pPr lvl="2"/>
            <a:r>
              <a:rPr lang="en-US" b="1" dirty="0">
                <a:latin typeface="Courier New" pitchFamily="49" charset="0"/>
              </a:rPr>
              <a:t>read()</a:t>
            </a:r>
            <a:r>
              <a:rPr lang="en-US" b="1" dirty="0"/>
              <a:t> </a:t>
            </a:r>
            <a:r>
              <a:rPr lang="en-US" dirty="0"/>
              <a:t>and  </a:t>
            </a:r>
            <a:r>
              <a:rPr lang="en-US" b="1" dirty="0">
                <a:latin typeface="Courier New" pitchFamily="49" charset="0"/>
              </a:rPr>
              <a:t>write()</a:t>
            </a:r>
          </a:p>
          <a:p>
            <a:pPr lvl="1"/>
            <a:r>
              <a:rPr lang="en-US" dirty="0"/>
              <a:t>Changing the </a:t>
            </a:r>
            <a:r>
              <a:rPr lang="en-US" b="1" i="1" dirty="0">
                <a:solidFill>
                  <a:srgbClr val="C00000"/>
                </a:solidFill>
              </a:rPr>
              <a:t>current file position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(seek)</a:t>
            </a:r>
          </a:p>
          <a:p>
            <a:pPr lvl="2"/>
            <a:r>
              <a:rPr lang="en-US" dirty="0"/>
              <a:t>indicates next offset into file to read or write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lseek</a:t>
            </a:r>
            <a:r>
              <a:rPr lang="en-US" b="1" dirty="0">
                <a:latin typeface="Courier New" pitchFamily="49" charset="0"/>
              </a:rPr>
              <a:t>()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80752" y="4837710"/>
            <a:ext cx="4767648" cy="1258290"/>
            <a:chOff x="3048000" y="5561999"/>
            <a:chExt cx="4767648" cy="1258290"/>
          </a:xfrm>
        </p:grpSpPr>
        <p:sp>
          <p:nvSpPr>
            <p:cNvPr id="750597" name="Rectangle 5"/>
            <p:cNvSpPr>
              <a:spLocks noChangeArrowheads="1"/>
            </p:cNvSpPr>
            <p:nvPr/>
          </p:nvSpPr>
          <p:spPr bwMode="auto">
            <a:xfrm>
              <a:off x="3048000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50598" name="Rectangle 6"/>
            <p:cNvSpPr>
              <a:spLocks noChangeArrowheads="1"/>
            </p:cNvSpPr>
            <p:nvPr/>
          </p:nvSpPr>
          <p:spPr bwMode="auto">
            <a:xfrm>
              <a:off x="348138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750599" name="Rectangle 7"/>
            <p:cNvSpPr>
              <a:spLocks noChangeArrowheads="1"/>
            </p:cNvSpPr>
            <p:nvPr/>
          </p:nvSpPr>
          <p:spPr bwMode="auto">
            <a:xfrm>
              <a:off x="3914775" y="5562600"/>
              <a:ext cx="1319213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0" name="Rectangle 8"/>
            <p:cNvSpPr>
              <a:spLocks noChangeArrowheads="1"/>
            </p:cNvSpPr>
            <p:nvPr/>
          </p:nvSpPr>
          <p:spPr bwMode="auto">
            <a:xfrm>
              <a:off x="5214938" y="5562600"/>
              <a:ext cx="433388" cy="441325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>
                  <a:latin typeface="Calibri" pitchFamily="34" charset="0"/>
                </a:rPr>
                <a:t>k-1</a:t>
              </a:r>
            </a:p>
          </p:txBody>
        </p:sp>
        <p:sp>
          <p:nvSpPr>
            <p:cNvPr id="750601" name="Rectangle 9"/>
            <p:cNvSpPr>
              <a:spLocks noChangeArrowheads="1"/>
            </p:cNvSpPr>
            <p:nvPr/>
          </p:nvSpPr>
          <p:spPr bwMode="auto">
            <a:xfrm>
              <a:off x="5638800" y="5562600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 err="1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</a:t>
              </a:r>
              <a:endParaRPr lang="en-US" sz="1800" baseline="-25000" dirty="0">
                <a:latin typeface="Calibri" pitchFamily="34" charset="0"/>
              </a:endParaRPr>
            </a:p>
          </p:txBody>
        </p:sp>
        <p:sp>
          <p:nvSpPr>
            <p:cNvPr id="750602" name="Rectangle 10"/>
            <p:cNvSpPr>
              <a:spLocks noChangeArrowheads="1"/>
            </p:cNvSpPr>
            <p:nvPr/>
          </p:nvSpPr>
          <p:spPr bwMode="auto">
            <a:xfrm>
              <a:off x="6070384" y="5561999"/>
              <a:ext cx="433388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r>
                <a:rPr lang="en-US" sz="1800" dirty="0">
                  <a:latin typeface="Calibri" pitchFamily="34" charset="0"/>
                </a:rPr>
                <a:t>B</a:t>
              </a:r>
              <a:r>
                <a:rPr lang="en-US" sz="1800" baseline="-25000" dirty="0" err="1">
                  <a:latin typeface="Calibri" pitchFamily="34" charset="0"/>
                </a:rPr>
                <a:t>k+1</a:t>
              </a:r>
            </a:p>
          </p:txBody>
        </p:sp>
        <p:sp>
          <p:nvSpPr>
            <p:cNvPr id="750603" name="Rectangle 11"/>
            <p:cNvSpPr>
              <a:spLocks noChangeArrowheads="1"/>
            </p:cNvSpPr>
            <p:nvPr/>
          </p:nvSpPr>
          <p:spPr bwMode="auto">
            <a:xfrm>
              <a:off x="6496435" y="5562600"/>
              <a:ext cx="1319213" cy="44132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itchFamily="34" charset="0"/>
                </a:rPr>
                <a:t>• • •</a:t>
              </a:r>
            </a:p>
          </p:txBody>
        </p:sp>
        <p:sp>
          <p:nvSpPr>
            <p:cNvPr id="750604" name="Line 12"/>
            <p:cNvSpPr>
              <a:spLocks noChangeShapeType="1"/>
            </p:cNvSpPr>
            <p:nvPr/>
          </p:nvSpPr>
          <p:spPr bwMode="auto">
            <a:xfrm flipV="1">
              <a:off x="5851826" y="6011562"/>
              <a:ext cx="0" cy="381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0605" name="Text Box 13"/>
            <p:cNvSpPr txBox="1">
              <a:spLocks noChangeArrowheads="1"/>
            </p:cNvSpPr>
            <p:nvPr/>
          </p:nvSpPr>
          <p:spPr bwMode="auto">
            <a:xfrm>
              <a:off x="4258962" y="6358624"/>
              <a:ext cx="3175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Current file position = k</a:t>
              </a:r>
            </a:p>
          </p:txBody>
        </p:sp>
      </p:grp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707" y="304800"/>
            <a:ext cx="7592093" cy="762000"/>
          </a:xfrm>
        </p:spPr>
        <p:txBody>
          <a:bodyPr/>
          <a:lstStyle/>
          <a:p>
            <a:r>
              <a:rPr lang="en-US"/>
              <a:t>Example of Accessing File Metadata</a:t>
            </a:r>
          </a:p>
        </p:txBody>
      </p:sp>
      <p:sp>
        <p:nvSpPr>
          <p:cNvPr id="663556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8153400" cy="5016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stat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Stat(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&amp;stat);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(S_ISREG(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Determine file type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"regular"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(S_ISDIR(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"directory"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type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"other"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stat.st_mode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&amp; S_IRUSR))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Check read access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"yes"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"no"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%s, </a:t>
            </a:r>
            <a:r>
              <a:rPr lang="es-ES_tradnl" sz="1600" dirty="0" err="1">
                <a:solidFill>
                  <a:srgbClr val="9D206F"/>
                </a:solidFill>
                <a:latin typeface="Courier New"/>
                <a:cs typeface="Courier New"/>
              </a:rPr>
              <a:t>read</a:t>
            </a:r>
            <a:r>
              <a:rPr lang="es-ES_tradnl" sz="16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type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readok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(0);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63557" name="Text Box 5"/>
          <p:cNvSpPr txBox="1">
            <a:spLocks noChangeArrowheads="1"/>
          </p:cNvSpPr>
          <p:nvPr/>
        </p:nvSpPr>
        <p:spPr bwMode="auto">
          <a:xfrm>
            <a:off x="4876801" y="1143000"/>
            <a:ext cx="41148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yes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dirty="0" err="1">
                <a:latin typeface="Courier New" pitchFamily="49" charset="0"/>
              </a:rPr>
              <a:t>chmod</a:t>
            </a:r>
            <a:r>
              <a:rPr lang="en-US" sz="1600" dirty="0">
                <a:latin typeface="Courier New" pitchFamily="49" charset="0"/>
              </a:rPr>
              <a:t> 000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statcheck.c</a:t>
            </a:r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type: regular, read: no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statcheck</a:t>
            </a:r>
            <a:r>
              <a:rPr lang="en-US" sz="1600" dirty="0">
                <a:latin typeface="Courier New" pitchFamily="49" charset="0"/>
              </a:rPr>
              <a:t> ..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type: directory, read: yes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601980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 New"/>
                <a:cs typeface="Courier New"/>
              </a:rPr>
              <a:t>statcheck.c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For Further Information</a:t>
            </a:r>
          </a:p>
        </p:txBody>
      </p:sp>
      <p:sp>
        <p:nvSpPr>
          <p:cNvPr id="65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143000"/>
            <a:ext cx="8518525" cy="4972050"/>
          </a:xfrm>
        </p:spPr>
        <p:txBody>
          <a:bodyPr/>
          <a:lstStyle/>
          <a:p>
            <a:r>
              <a:rPr lang="en-US" dirty="0"/>
              <a:t>The Unix bible:</a:t>
            </a:r>
          </a:p>
          <a:p>
            <a:pPr lvl="1"/>
            <a:r>
              <a:rPr lang="en-US" dirty="0"/>
              <a:t>W. Richard  Stevens &amp; Stephen A. Rago, </a:t>
            </a:r>
            <a:r>
              <a:rPr lang="en-US" b="1" i="1" dirty="0"/>
              <a:t>Advanced Programming in the Unix Environment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Edition, Addison Wesley, 2013</a:t>
            </a:r>
          </a:p>
          <a:p>
            <a:pPr lvl="2"/>
            <a:r>
              <a:rPr lang="en-US" dirty="0"/>
              <a:t>Updated from </a:t>
            </a:r>
            <a:r>
              <a:rPr lang="en-US" dirty="0" err="1"/>
              <a:t>Stevens’s</a:t>
            </a:r>
            <a:r>
              <a:rPr lang="en-US" dirty="0"/>
              <a:t> 1993 classic text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Linux bible:</a:t>
            </a:r>
          </a:p>
          <a:p>
            <a:pPr lvl="1"/>
            <a:r>
              <a:rPr lang="en-US" dirty="0"/>
              <a:t>Michael </a:t>
            </a:r>
            <a:r>
              <a:rPr lang="en-US" dirty="0" err="1"/>
              <a:t>Kerrisk</a:t>
            </a:r>
            <a:r>
              <a:rPr lang="en-US" dirty="0"/>
              <a:t>, The Linux Programming Interface, No Starch Press, 2010</a:t>
            </a:r>
          </a:p>
          <a:p>
            <a:pPr lvl="2"/>
            <a:r>
              <a:rPr lang="en-US" dirty="0"/>
              <a:t>Encyclopedic and authoritative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91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file has a </a:t>
            </a:r>
            <a:r>
              <a:rPr lang="en-US" i="1" dirty="0"/>
              <a:t>type</a:t>
            </a:r>
            <a:r>
              <a:rPr lang="en-US" dirty="0"/>
              <a:t> indicating its role in the system</a:t>
            </a:r>
          </a:p>
          <a:p>
            <a:pPr lvl="1"/>
            <a:r>
              <a:rPr lang="en-US" i="1" dirty="0"/>
              <a:t>Regular file: </a:t>
            </a:r>
            <a:r>
              <a:rPr lang="en-US" dirty="0"/>
              <a:t>Contains arbitrary data</a:t>
            </a:r>
          </a:p>
          <a:p>
            <a:pPr lvl="1"/>
            <a:r>
              <a:rPr lang="en-US" i="1" dirty="0"/>
              <a:t>Directory:  </a:t>
            </a:r>
            <a:r>
              <a:rPr lang="en-US" dirty="0"/>
              <a:t>Index for a related group of files</a:t>
            </a:r>
          </a:p>
          <a:p>
            <a:pPr lvl="1"/>
            <a:r>
              <a:rPr lang="en-US" i="1" dirty="0"/>
              <a:t>Socket:</a:t>
            </a:r>
            <a:r>
              <a:rPr lang="en-US" dirty="0"/>
              <a:t> For communicating with a process on another machine</a:t>
            </a:r>
          </a:p>
          <a:p>
            <a:endParaRPr lang="en-US" dirty="0"/>
          </a:p>
          <a:p>
            <a:r>
              <a:rPr lang="en-US" dirty="0"/>
              <a:t>Other file types beyond our scope</a:t>
            </a:r>
          </a:p>
          <a:p>
            <a:pPr lvl="1"/>
            <a:r>
              <a:rPr lang="en-US" i="1" dirty="0"/>
              <a:t>Named pipes (FIFOs)</a:t>
            </a:r>
          </a:p>
          <a:p>
            <a:pPr lvl="1"/>
            <a:r>
              <a:rPr lang="en-US" i="1" dirty="0"/>
              <a:t>Symbolic links</a:t>
            </a:r>
          </a:p>
          <a:p>
            <a:pPr lvl="1"/>
            <a:r>
              <a:rPr lang="en-US" i="1" dirty="0"/>
              <a:t>Character and block devices</a:t>
            </a:r>
          </a:p>
        </p:txBody>
      </p:sp>
    </p:spTree>
    <p:extLst>
      <p:ext uri="{BB962C8B-B14F-4D97-AF65-F5344CB8AC3E}">
        <p14:creationId xmlns:p14="http://schemas.microsoft.com/office/powerpoint/2010/main" val="5202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regular file contains arbitrary data</a:t>
            </a:r>
          </a:p>
          <a:p>
            <a:r>
              <a:rPr lang="en-US" dirty="0"/>
              <a:t>Applications often distinguish between </a:t>
            </a:r>
            <a:r>
              <a:rPr lang="en-US" i="1" dirty="0"/>
              <a:t>text files </a:t>
            </a:r>
            <a:r>
              <a:rPr lang="en-US" dirty="0"/>
              <a:t>and </a:t>
            </a:r>
            <a:r>
              <a:rPr lang="en-US" i="1" dirty="0"/>
              <a:t>binary files</a:t>
            </a:r>
          </a:p>
          <a:p>
            <a:pPr lvl="1"/>
            <a:r>
              <a:rPr lang="en-US" dirty="0"/>
              <a:t>Text files are regular files with only ASCII or Unicode characters</a:t>
            </a:r>
          </a:p>
          <a:p>
            <a:pPr lvl="1"/>
            <a:r>
              <a:rPr lang="en-US" dirty="0"/>
              <a:t>Binary files are everything else</a:t>
            </a:r>
          </a:p>
          <a:p>
            <a:pPr lvl="2"/>
            <a:r>
              <a:rPr lang="en-US" dirty="0"/>
              <a:t>e.g., object files, JPEG images</a:t>
            </a:r>
          </a:p>
          <a:p>
            <a:pPr lvl="1"/>
            <a:r>
              <a:rPr lang="en-US" dirty="0"/>
              <a:t>Kernel </a:t>
            </a:r>
            <a:r>
              <a:rPr lang="en-US" dirty="0" err="1"/>
              <a:t>doesn</a:t>
            </a:r>
            <a:r>
              <a:rPr lang="fr-FR" dirty="0"/>
              <a:t>’</a:t>
            </a:r>
            <a:r>
              <a:rPr lang="en-US" dirty="0"/>
              <a:t>t know the difference!</a:t>
            </a:r>
          </a:p>
          <a:p>
            <a:r>
              <a:rPr lang="en-US" dirty="0"/>
              <a:t>Text file is sequence of </a:t>
            </a:r>
            <a:r>
              <a:rPr lang="en-US" i="1" dirty="0"/>
              <a:t>text lines</a:t>
            </a:r>
          </a:p>
          <a:p>
            <a:pPr lvl="1"/>
            <a:r>
              <a:rPr lang="en-US" dirty="0"/>
              <a:t>Text line is sequence of chars terminated by </a:t>
            </a:r>
            <a:r>
              <a:rPr lang="en-US" i="1" dirty="0"/>
              <a:t>newline char </a:t>
            </a:r>
            <a:r>
              <a:rPr lang="en-US" dirty="0"/>
              <a:t>(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Newline is 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, same as ASCII line feed character (LF)</a:t>
            </a:r>
          </a:p>
          <a:p>
            <a:r>
              <a:rPr lang="en-US" dirty="0"/>
              <a:t>End of line (EOL) indicators in other systems</a:t>
            </a:r>
          </a:p>
          <a:p>
            <a:pPr lvl="1"/>
            <a:r>
              <a:rPr lang="en-US" dirty="0"/>
              <a:t>Linux and Mac OS: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\n</a:t>
            </a:r>
            <a:r>
              <a:rPr lang="en-US" b="1" dirty="0"/>
              <a:t>’</a:t>
            </a:r>
            <a:r>
              <a:rPr lang="en-US" dirty="0"/>
              <a:t> (</a:t>
            </a:r>
            <a:r>
              <a:rPr lang="en-US" b="1" dirty="0">
                <a:latin typeface="Courier New"/>
                <a:cs typeface="Courier New"/>
              </a:rPr>
              <a:t>0xa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line feed (LF)</a:t>
            </a:r>
          </a:p>
          <a:p>
            <a:pPr lvl="1"/>
            <a:r>
              <a:rPr lang="en-US" dirty="0"/>
              <a:t>Windows and Internet protocols: </a:t>
            </a:r>
            <a:r>
              <a:rPr lang="en-US" b="1" dirty="0"/>
              <a:t>‘</a:t>
            </a:r>
            <a:r>
              <a:rPr lang="en-US" b="1" dirty="0">
                <a:latin typeface="Courier New"/>
                <a:cs typeface="Courier New"/>
              </a:rPr>
              <a:t>\r\n</a:t>
            </a:r>
            <a:r>
              <a:rPr lang="en-US" b="1" dirty="0"/>
              <a:t>’ </a:t>
            </a:r>
            <a:r>
              <a:rPr lang="en-US" dirty="0"/>
              <a:t>(</a:t>
            </a:r>
            <a:r>
              <a:rPr lang="en-US" b="1" dirty="0">
                <a:latin typeface="Courier New"/>
                <a:cs typeface="Courier New"/>
              </a:rPr>
              <a:t>0xd 0xa</a:t>
            </a:r>
            <a:r>
              <a:rPr lang="en-US" dirty="0"/>
              <a:t>) </a:t>
            </a:r>
          </a:p>
          <a:p>
            <a:pPr lvl="2"/>
            <a:r>
              <a:rPr lang="en-US" dirty="0"/>
              <a:t>Carriage return (CR) followed by line feed (LF)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707457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 consists of an array of </a:t>
            </a:r>
            <a:r>
              <a:rPr lang="en-US" i="1" dirty="0"/>
              <a:t>links</a:t>
            </a:r>
          </a:p>
          <a:p>
            <a:pPr lvl="1"/>
            <a:r>
              <a:rPr lang="en-US" dirty="0"/>
              <a:t>Each link maps a </a:t>
            </a:r>
            <a:r>
              <a:rPr lang="en-US" i="1" dirty="0"/>
              <a:t>filenam</a:t>
            </a:r>
            <a:r>
              <a:rPr lang="en-US" dirty="0"/>
              <a:t>e to a file</a:t>
            </a:r>
          </a:p>
          <a:p>
            <a:r>
              <a:rPr lang="en-US" dirty="0"/>
              <a:t>Each directory contains at least two entries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</a:t>
            </a:r>
            <a:r>
              <a:rPr lang="en-US" dirty="0"/>
              <a:t> (dot) is  a link to itself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..</a:t>
            </a:r>
            <a:r>
              <a:rPr lang="en-US" dirty="0"/>
              <a:t> (dot dot) is a link to </a:t>
            </a:r>
            <a:r>
              <a:rPr lang="en-US" i="1" dirty="0"/>
              <a:t>the parent directory </a:t>
            </a:r>
            <a:r>
              <a:rPr lang="en-US" dirty="0"/>
              <a:t>in the </a:t>
            </a:r>
            <a:r>
              <a:rPr lang="en-US" i="1" dirty="0"/>
              <a:t>directory hierarchy</a:t>
            </a:r>
            <a:r>
              <a:rPr lang="en-US" dirty="0"/>
              <a:t> (next slide)</a:t>
            </a:r>
          </a:p>
          <a:p>
            <a:r>
              <a:rPr lang="en-US" dirty="0"/>
              <a:t>Commands for manipulating directories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mkdir</a:t>
            </a:r>
            <a:r>
              <a:rPr lang="en-US" dirty="0"/>
              <a:t>: create empty directory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ls</a:t>
            </a:r>
            <a:r>
              <a:rPr lang="en-US" dirty="0"/>
              <a:t>: view directory contents</a:t>
            </a:r>
          </a:p>
          <a:p>
            <a:pPr lvl="1"/>
            <a:r>
              <a:rPr lang="en-US" b="1" dirty="0" err="1">
                <a:latin typeface="Courier New"/>
                <a:cs typeface="Courier New"/>
              </a:rPr>
              <a:t>rmdir</a:t>
            </a:r>
            <a:r>
              <a:rPr lang="en-US" dirty="0"/>
              <a:t>: delete empty directory</a:t>
            </a:r>
          </a:p>
        </p:txBody>
      </p:sp>
    </p:spTree>
    <p:extLst>
      <p:ext uri="{BB962C8B-B14F-4D97-AF65-F5344CB8AC3E}">
        <p14:creationId xmlns:p14="http://schemas.microsoft.com/office/powerpoint/2010/main" val="34644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triangle" w="med" len="med"/>
        </a:ln>
        <a:effectLst/>
      </a:spPr>
      <a:bodyPr wrap="none" anchor="ctr"/>
      <a:lstStyle>
        <a:defPPr>
          <a:defRPr dirty="0">
            <a:latin typeface="Calibri" pitchFamily="34" charset="0"/>
          </a:defRPr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18395</TotalTime>
  <Words>6508</Words>
  <Application>Microsoft Office PowerPoint</Application>
  <PresentationFormat>On-screen Show (4:3)</PresentationFormat>
  <Paragraphs>1176</Paragraphs>
  <Slides>61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System-Level I/O  14-513/18-613: Computer Systems  21st Lecture, July 7, 2020</vt:lpstr>
      <vt:lpstr>Today</vt:lpstr>
      <vt:lpstr>Today: Unix I/O and C Standard I/O</vt:lpstr>
      <vt:lpstr>Unix I/O Overview</vt:lpstr>
      <vt:lpstr>Unix I/O Overview</vt:lpstr>
      <vt:lpstr>File Types </vt:lpstr>
      <vt:lpstr>Regular Files</vt:lpstr>
      <vt:lpstr>Directories </vt:lpstr>
      <vt:lpstr>Directory Hierarchy </vt:lpstr>
      <vt:lpstr>Pathnames </vt:lpstr>
      <vt:lpstr>Opening Files</vt:lpstr>
      <vt:lpstr>Closing Files</vt:lpstr>
      <vt:lpstr>Reading Files</vt:lpstr>
      <vt:lpstr>Writing Files</vt:lpstr>
      <vt:lpstr>Simple Unix I/O example</vt:lpstr>
      <vt:lpstr>On Short Counts</vt:lpstr>
      <vt:lpstr>Home-grown buffered I/O code</vt:lpstr>
      <vt:lpstr>Today</vt:lpstr>
      <vt:lpstr>File Metadata</vt:lpstr>
      <vt:lpstr>How the Unix Kernel Represents Open Files</vt:lpstr>
      <vt:lpstr>File Sharing</vt:lpstr>
      <vt:lpstr>How Processes Share Files: fork</vt:lpstr>
      <vt:lpstr>How Processes Share Files: fork</vt:lpstr>
      <vt:lpstr>I/O Redirection</vt:lpstr>
      <vt:lpstr>I/O Redirection Example</vt:lpstr>
      <vt:lpstr>I/O Redirection Example (cont.)</vt:lpstr>
      <vt:lpstr>Warm-Up: I/O and Redirection Example </vt:lpstr>
      <vt:lpstr>Warm-Up: I/O and Redirection Example </vt:lpstr>
      <vt:lpstr>Master Class: Process Control and I/O</vt:lpstr>
      <vt:lpstr>Master Class: Process Control and I/O</vt:lpstr>
      <vt:lpstr>Today</vt:lpstr>
      <vt:lpstr>Standard I/O Functions</vt:lpstr>
      <vt:lpstr>Standard I/O Streams</vt:lpstr>
      <vt:lpstr>Buffered I/O: Motivation</vt:lpstr>
      <vt:lpstr>Buffering in Standard I/O</vt:lpstr>
      <vt:lpstr>Standard I/O Buffering in Action</vt:lpstr>
      <vt:lpstr>Standard I/O Example</vt:lpstr>
      <vt:lpstr>Today</vt:lpstr>
      <vt:lpstr>Today: Unix I/O, C Standard I/O, and RIO</vt:lpstr>
      <vt:lpstr>Unix I/O Recap</vt:lpstr>
      <vt:lpstr>The RIO Package (15-213/CS:APP Package)</vt:lpstr>
      <vt:lpstr>Unbuffered RIO Input and Output</vt:lpstr>
      <vt:lpstr>Implementation of rio_readn</vt:lpstr>
      <vt:lpstr>Buffered RIO Input Functions</vt:lpstr>
      <vt:lpstr>Buffered RIO Input Functions (cont)</vt:lpstr>
      <vt:lpstr>Buffered I/O: Implementation</vt:lpstr>
      <vt:lpstr>Buffered I/O: Declaration</vt:lpstr>
      <vt:lpstr>Standard I/O Example</vt:lpstr>
      <vt:lpstr>Today</vt:lpstr>
      <vt:lpstr>Standard I/O Example</vt:lpstr>
      <vt:lpstr>Unix I/O vs. Standard I/O vs. RIO</vt:lpstr>
      <vt:lpstr>Pros and Cons of Unix I/O</vt:lpstr>
      <vt:lpstr>Pros and Cons of Standard I/O</vt:lpstr>
      <vt:lpstr>Choosing I/O Functions</vt:lpstr>
      <vt:lpstr>Aside: Working with Binary Files</vt:lpstr>
      <vt:lpstr>Extra Slides</vt:lpstr>
      <vt:lpstr>Fun with File Descriptors (3)</vt:lpstr>
      <vt:lpstr>Accessing Directories</vt:lpstr>
      <vt:lpstr>Example of Accessing File Metadata</vt:lpstr>
      <vt:lpstr>For Further Information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806</cp:revision>
  <cp:lastPrinted>2016-10-19T22:41:27Z</cp:lastPrinted>
  <dcterms:created xsi:type="dcterms:W3CDTF">2012-10-18T16:33:38Z</dcterms:created>
  <dcterms:modified xsi:type="dcterms:W3CDTF">2020-07-08T00:27:35Z</dcterms:modified>
</cp:coreProperties>
</file>